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ink/ink2.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3.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47" r:id="rId2"/>
    <p:sldMasterId id="2147484283" r:id="rId3"/>
  </p:sldMasterIdLst>
  <p:notesMasterIdLst>
    <p:notesMasterId r:id="rId35"/>
  </p:notesMasterIdLst>
  <p:handoutMasterIdLst>
    <p:handoutMasterId r:id="rId36"/>
  </p:handoutMasterIdLst>
  <p:sldIdLst>
    <p:sldId id="1032" r:id="rId4"/>
    <p:sldId id="274" r:id="rId5"/>
    <p:sldId id="998" r:id="rId6"/>
    <p:sldId id="1033" r:id="rId7"/>
    <p:sldId id="1034" r:id="rId8"/>
    <p:sldId id="1036" r:id="rId9"/>
    <p:sldId id="1037" r:id="rId10"/>
    <p:sldId id="1038" r:id="rId11"/>
    <p:sldId id="1039" r:id="rId12"/>
    <p:sldId id="1052" r:id="rId13"/>
    <p:sldId id="981" r:id="rId14"/>
    <p:sldId id="1054" r:id="rId15"/>
    <p:sldId id="1058" r:id="rId16"/>
    <p:sldId id="985" r:id="rId17"/>
    <p:sldId id="756" r:id="rId18"/>
    <p:sldId id="991" r:id="rId19"/>
    <p:sldId id="1003" r:id="rId20"/>
    <p:sldId id="1040" r:id="rId21"/>
    <p:sldId id="1041" r:id="rId22"/>
    <p:sldId id="1013" r:id="rId23"/>
    <p:sldId id="1005" r:id="rId24"/>
    <p:sldId id="1043" r:id="rId25"/>
    <p:sldId id="1044" r:id="rId26"/>
    <p:sldId id="1045" r:id="rId27"/>
    <p:sldId id="1047" r:id="rId28"/>
    <p:sldId id="1049" r:id="rId29"/>
    <p:sldId id="1050" r:id="rId30"/>
    <p:sldId id="1051" r:id="rId31"/>
    <p:sldId id="1017" r:id="rId32"/>
    <p:sldId id="1022" r:id="rId33"/>
    <p:sldId id="999" r:id="rId34"/>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Garamond" charset="0"/>
        <a:ea typeface="+mn-ea"/>
        <a:cs typeface="+mn-cs"/>
      </a:defRPr>
    </a:lvl1pPr>
    <a:lvl2pPr marL="457200" algn="l" rtl="0" eaLnBrk="0" fontAlgn="base" hangingPunct="0">
      <a:spcBef>
        <a:spcPct val="0"/>
      </a:spcBef>
      <a:spcAft>
        <a:spcPct val="0"/>
      </a:spcAft>
      <a:defRPr kern="1200">
        <a:solidFill>
          <a:schemeClr val="tx1"/>
        </a:solidFill>
        <a:latin typeface="Garamond" charset="0"/>
        <a:ea typeface="+mn-ea"/>
        <a:cs typeface="+mn-cs"/>
      </a:defRPr>
    </a:lvl2pPr>
    <a:lvl3pPr marL="914400" algn="l" rtl="0" eaLnBrk="0" fontAlgn="base" hangingPunct="0">
      <a:spcBef>
        <a:spcPct val="0"/>
      </a:spcBef>
      <a:spcAft>
        <a:spcPct val="0"/>
      </a:spcAft>
      <a:defRPr kern="1200">
        <a:solidFill>
          <a:schemeClr val="tx1"/>
        </a:solidFill>
        <a:latin typeface="Garamond" charset="0"/>
        <a:ea typeface="+mn-ea"/>
        <a:cs typeface="+mn-cs"/>
      </a:defRPr>
    </a:lvl3pPr>
    <a:lvl4pPr marL="1371600" algn="l" rtl="0" eaLnBrk="0" fontAlgn="base" hangingPunct="0">
      <a:spcBef>
        <a:spcPct val="0"/>
      </a:spcBef>
      <a:spcAft>
        <a:spcPct val="0"/>
      </a:spcAft>
      <a:defRPr kern="1200">
        <a:solidFill>
          <a:schemeClr val="tx1"/>
        </a:solidFill>
        <a:latin typeface="Garamond" charset="0"/>
        <a:ea typeface="+mn-ea"/>
        <a:cs typeface="+mn-cs"/>
      </a:defRPr>
    </a:lvl4pPr>
    <a:lvl5pPr marL="1828800" algn="l" rtl="0" eaLnBrk="0" fontAlgn="base" hangingPunct="0">
      <a:spcBef>
        <a:spcPct val="0"/>
      </a:spcBef>
      <a:spcAft>
        <a:spcPct val="0"/>
      </a:spcAft>
      <a:defRPr kern="1200">
        <a:solidFill>
          <a:schemeClr val="tx1"/>
        </a:solidFill>
        <a:latin typeface="Garamond" charset="0"/>
        <a:ea typeface="+mn-ea"/>
        <a:cs typeface="+mn-cs"/>
      </a:defRPr>
    </a:lvl5pPr>
    <a:lvl6pPr marL="2286000" algn="l" defTabSz="914400" rtl="0" eaLnBrk="1" latinLnBrk="0" hangingPunct="1">
      <a:defRPr kern="1200">
        <a:solidFill>
          <a:schemeClr val="tx1"/>
        </a:solidFill>
        <a:latin typeface="Garamond" charset="0"/>
        <a:ea typeface="+mn-ea"/>
        <a:cs typeface="+mn-cs"/>
      </a:defRPr>
    </a:lvl6pPr>
    <a:lvl7pPr marL="2743200" algn="l" defTabSz="914400" rtl="0" eaLnBrk="1" latinLnBrk="0" hangingPunct="1">
      <a:defRPr kern="1200">
        <a:solidFill>
          <a:schemeClr val="tx1"/>
        </a:solidFill>
        <a:latin typeface="Garamond" charset="0"/>
        <a:ea typeface="+mn-ea"/>
        <a:cs typeface="+mn-cs"/>
      </a:defRPr>
    </a:lvl7pPr>
    <a:lvl8pPr marL="3200400" algn="l" defTabSz="914400" rtl="0" eaLnBrk="1" latinLnBrk="0" hangingPunct="1">
      <a:defRPr kern="1200">
        <a:solidFill>
          <a:schemeClr val="tx1"/>
        </a:solidFill>
        <a:latin typeface="Garamond" charset="0"/>
        <a:ea typeface="+mn-ea"/>
        <a:cs typeface="+mn-cs"/>
      </a:defRPr>
    </a:lvl8pPr>
    <a:lvl9pPr marL="3657600" algn="l" defTabSz="914400" rtl="0" eaLnBrk="1" latinLnBrk="0" hangingPunct="1">
      <a:defRPr kern="1200">
        <a:solidFill>
          <a:schemeClr val="tx1"/>
        </a:solidFill>
        <a:latin typeface="Garamond" charset="0"/>
        <a:ea typeface="+mn-ea"/>
        <a:cs typeface="+mn-cs"/>
      </a:defRPr>
    </a:lvl9pPr>
  </p:defaultTextStyle>
  <p:extLst>
    <p:ext uri="{EFAFB233-063F-42B5-8137-9DF3F51BA10A}">
      <p15:sldGuideLst xmlns:p15="http://schemas.microsoft.com/office/powerpoint/2012/main">
        <p15:guide id="1" orient="horz" pos="1052">
          <p15:clr>
            <a:srgbClr val="A4A3A4"/>
          </p15:clr>
        </p15:guide>
        <p15:guide id="2" orient="horz" pos="3477">
          <p15:clr>
            <a:srgbClr val="A4A3A4"/>
          </p15:clr>
        </p15:guide>
        <p15:guide id="3" orient="horz" pos="4032">
          <p15:clr>
            <a:srgbClr val="A4A3A4"/>
          </p15:clr>
        </p15:guide>
        <p15:guide id="4" orient="horz" pos="2183">
          <p15:clr>
            <a:srgbClr val="A4A3A4"/>
          </p15:clr>
        </p15:guide>
        <p15:guide id="5" orient="horz" pos="287">
          <p15:clr>
            <a:srgbClr val="A4A3A4"/>
          </p15:clr>
        </p15:guide>
        <p15:guide id="6" orient="horz" pos="1471">
          <p15:clr>
            <a:srgbClr val="A4A3A4"/>
          </p15:clr>
        </p15:guide>
        <p15:guide id="7" orient="horz" pos="535">
          <p15:clr>
            <a:srgbClr val="A4A3A4"/>
          </p15:clr>
        </p15:guide>
        <p15:guide id="8" orient="horz" pos="3938">
          <p15:clr>
            <a:srgbClr val="A4A3A4"/>
          </p15:clr>
        </p15:guide>
        <p15:guide id="9" pos="230">
          <p15:clr>
            <a:srgbClr val="A4A3A4"/>
          </p15:clr>
        </p15:guide>
        <p15:guide id="10" pos="5530">
          <p15:clr>
            <a:srgbClr val="A4A3A4"/>
          </p15:clr>
        </p15:guide>
        <p15:guide id="11" pos="2880">
          <p15:clr>
            <a:srgbClr val="A4A3A4"/>
          </p15:clr>
        </p15:guide>
        <p15:guide id="12" pos="776">
          <p15:clr>
            <a:srgbClr val="A4A3A4"/>
          </p15:clr>
        </p15:guide>
        <p15:guide id="13" pos="1411">
          <p15:clr>
            <a:srgbClr val="A4A3A4"/>
          </p15:clr>
        </p15:guide>
        <p15:guide id="14" pos="5287">
          <p15:clr>
            <a:srgbClr val="A4A3A4"/>
          </p15:clr>
        </p15:guide>
        <p15:guide id="15" pos="474">
          <p15:clr>
            <a:srgbClr val="A4A3A4"/>
          </p15:clr>
        </p15:guide>
        <p15:guide id="16" pos="4551">
          <p15:clr>
            <a:srgbClr val="A4A3A4"/>
          </p15:clr>
        </p15:guide>
      </p15:sldGuideLst>
    </p:ext>
    <p:ext uri="{2D200454-40CA-4A62-9FC3-DE9A4176ACB9}">
      <p15:notesGuideLst xmlns:p15="http://schemas.microsoft.com/office/powerpoint/2012/main">
        <p15:guide id="1" orient="horz" pos="2677">
          <p15:clr>
            <a:srgbClr val="A4A3A4"/>
          </p15:clr>
        </p15:guide>
        <p15:guide id="2" orient="horz" pos="5724">
          <p15:clr>
            <a:srgbClr val="A4A3A4"/>
          </p15:clr>
        </p15:guide>
        <p15:guide id="3" orient="horz" pos="5966">
          <p15:clr>
            <a:srgbClr val="A4A3A4"/>
          </p15:clr>
        </p15:guide>
        <p15:guide id="4" pos="305">
          <p15:clr>
            <a:srgbClr val="A4A3A4"/>
          </p15:clr>
        </p15:guide>
        <p15:guide id="5" pos="430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CC99FF"/>
    <a:srgbClr val="90BD31"/>
    <a:srgbClr val="F48024"/>
    <a:srgbClr val="000000"/>
    <a:srgbClr val="052049"/>
    <a:srgbClr val="178CCB"/>
    <a:srgbClr val="18A3AC"/>
    <a:srgbClr val="EC18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02" autoAdjust="0"/>
    <p:restoredTop sz="80218" autoAdjust="0"/>
  </p:normalViewPr>
  <p:slideViewPr>
    <p:cSldViewPr snapToGrid="0">
      <p:cViewPr varScale="1">
        <p:scale>
          <a:sx n="83" d="100"/>
          <a:sy n="83" d="100"/>
        </p:scale>
        <p:origin x="1976" y="192"/>
      </p:cViewPr>
      <p:guideLst>
        <p:guide orient="horz" pos="1052"/>
        <p:guide orient="horz" pos="3477"/>
        <p:guide orient="horz" pos="4032"/>
        <p:guide orient="horz" pos="2183"/>
        <p:guide orient="horz" pos="287"/>
        <p:guide orient="horz" pos="1471"/>
        <p:guide orient="horz" pos="535"/>
        <p:guide orient="horz" pos="3938"/>
        <p:guide pos="230"/>
        <p:guide pos="5530"/>
        <p:guide pos="2880"/>
        <p:guide pos="776"/>
        <p:guide pos="1411"/>
        <p:guide pos="5287"/>
        <p:guide pos="474"/>
        <p:guide pos="4551"/>
      </p:guideLst>
    </p:cSldViewPr>
  </p:slideViewPr>
  <p:notesTextViewPr>
    <p:cViewPr>
      <p:scale>
        <a:sx n="100" d="100"/>
        <a:sy n="100" d="100"/>
      </p:scale>
      <p:origin x="0" y="0"/>
    </p:cViewPr>
  </p:notesTextViewPr>
  <p:sorterViewPr>
    <p:cViewPr>
      <p:scale>
        <a:sx n="190" d="100"/>
        <a:sy n="190" d="100"/>
      </p:scale>
      <p:origin x="0" y="-20968"/>
    </p:cViewPr>
  </p:sorterViewPr>
  <p:notesViewPr>
    <p:cSldViewPr snapToGrid="0">
      <p:cViewPr varScale="1">
        <p:scale>
          <a:sx n="84" d="100"/>
          <a:sy n="84" d="100"/>
        </p:scale>
        <p:origin x="3200" y="184"/>
      </p:cViewPr>
      <p:guideLst>
        <p:guide orient="horz" pos="2677"/>
        <p:guide orient="horz" pos="5724"/>
        <p:guide orient="horz" pos="5966"/>
        <p:guide pos="305"/>
        <p:guide pos="430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A Causal Pie for Hypertension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9B2-724B-9536-814C3376CE5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9B2-724B-9536-814C3376CE5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9B2-724B-9536-814C3376CE5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9B2-724B-9536-814C3376CE54}"/>
              </c:ext>
            </c:extLst>
          </c:dPt>
          <c:cat>
            <c:strRef>
              <c:f>Sheet1!$A$2:$A$5</c:f>
              <c:strCache>
                <c:ptCount val="4"/>
                <c:pt idx="0">
                  <c:v>Genetics</c:v>
                </c:pt>
                <c:pt idx="1">
                  <c:v>Obesity</c:v>
                </c:pt>
                <c:pt idx="2">
                  <c:v>Diet</c:v>
                </c:pt>
                <c:pt idx="3">
                  <c:v>Exercise</c:v>
                </c:pt>
              </c:strCache>
            </c:strRef>
          </c:cat>
          <c:val>
            <c:numRef>
              <c:f>Sheet1!$B$2:$B$5</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0-2893-7B44-A9BC-95ADB8941CD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B637F3-9EC1-C148-9A5A-229FBB839A3E}" type="doc">
      <dgm:prSet loTypeId="urn:microsoft.com/office/officeart/2005/8/layout/vProcess5" loCatId="" qsTypeId="urn:microsoft.com/office/officeart/2005/8/quickstyle/simple1" qsCatId="simple" csTypeId="urn:microsoft.com/office/officeart/2005/8/colors/accent1_2" csCatId="accent1" phldr="1"/>
      <dgm:spPr/>
    </dgm:pt>
    <dgm:pt modelId="{247687C3-A1CB-6D4C-ADC2-6CF75C189DF1}">
      <dgm:prSet phldrT="[Text]" custT="1"/>
      <dgm:spPr>
        <a:solidFill>
          <a:schemeClr val="accent1">
            <a:lumMod val="50000"/>
          </a:schemeClr>
        </a:solidFill>
      </dgm:spPr>
      <dgm:t>
        <a:bodyPr/>
        <a:lstStyle/>
        <a:p>
          <a:r>
            <a:rPr lang="en-US" sz="2400" dirty="0"/>
            <a:t>Ideal Randomized Experiments + IPW or Standardization</a:t>
          </a:r>
        </a:p>
      </dgm:t>
    </dgm:pt>
    <dgm:pt modelId="{C10C6F2F-A1C9-824C-BD4A-E1C2CE7E35D8}" type="parTrans" cxnId="{64668896-C065-A047-BD0E-41610772BD3A}">
      <dgm:prSet/>
      <dgm:spPr/>
      <dgm:t>
        <a:bodyPr/>
        <a:lstStyle/>
        <a:p>
          <a:endParaRPr lang="en-US"/>
        </a:p>
      </dgm:t>
    </dgm:pt>
    <dgm:pt modelId="{AC64879C-00FA-7246-B8F5-C7BAF602F494}" type="sibTrans" cxnId="{64668896-C065-A047-BD0E-41610772BD3A}">
      <dgm:prSet/>
      <dgm:spPr/>
      <dgm:t>
        <a:bodyPr/>
        <a:lstStyle/>
        <a:p>
          <a:endParaRPr lang="en-US"/>
        </a:p>
      </dgm:t>
    </dgm:pt>
    <dgm:pt modelId="{0DC07478-1F8D-0A48-93B5-BB67A78D3DA4}">
      <dgm:prSet phldrT="[Text]" custT="1"/>
      <dgm:spPr>
        <a:solidFill>
          <a:schemeClr val="accent1">
            <a:lumMod val="50000"/>
          </a:schemeClr>
        </a:solidFill>
      </dgm:spPr>
      <dgm:t>
        <a:bodyPr/>
        <a:lstStyle/>
        <a:p>
          <a:r>
            <a:rPr lang="en-US" sz="2400" dirty="0"/>
            <a:t>Can compute average causal effects</a:t>
          </a:r>
        </a:p>
      </dgm:t>
    </dgm:pt>
    <dgm:pt modelId="{EB17FA3E-D927-AC4B-8F6F-A99A0943C3ED}" type="parTrans" cxnId="{D1F26B53-D005-6F41-9AD3-78E795B06474}">
      <dgm:prSet/>
      <dgm:spPr/>
      <dgm:t>
        <a:bodyPr/>
        <a:lstStyle/>
        <a:p>
          <a:endParaRPr lang="en-US"/>
        </a:p>
      </dgm:t>
    </dgm:pt>
    <dgm:pt modelId="{C2212A5D-7973-9842-9CE8-6D8BBED6A7AA}" type="sibTrans" cxnId="{D1F26B53-D005-6F41-9AD3-78E795B06474}">
      <dgm:prSet/>
      <dgm:spPr/>
      <dgm:t>
        <a:bodyPr/>
        <a:lstStyle/>
        <a:p>
          <a:endParaRPr lang="en-US"/>
        </a:p>
      </dgm:t>
    </dgm:pt>
    <dgm:pt modelId="{89CE4777-78F2-4449-A65F-62EF32A0028A}" type="pres">
      <dgm:prSet presAssocID="{D0B637F3-9EC1-C148-9A5A-229FBB839A3E}" presName="outerComposite" presStyleCnt="0">
        <dgm:presLayoutVars>
          <dgm:chMax val="5"/>
          <dgm:dir/>
          <dgm:resizeHandles val="exact"/>
        </dgm:presLayoutVars>
      </dgm:prSet>
      <dgm:spPr/>
    </dgm:pt>
    <dgm:pt modelId="{6FD35C79-3F83-A241-86EE-BF7FBB27B721}" type="pres">
      <dgm:prSet presAssocID="{D0B637F3-9EC1-C148-9A5A-229FBB839A3E}" presName="dummyMaxCanvas" presStyleCnt="0">
        <dgm:presLayoutVars/>
      </dgm:prSet>
      <dgm:spPr/>
    </dgm:pt>
    <dgm:pt modelId="{A0C04CB0-FB51-3145-B41C-284C2731FEED}" type="pres">
      <dgm:prSet presAssocID="{D0B637F3-9EC1-C148-9A5A-229FBB839A3E}" presName="OneNode_1" presStyleLbl="node1" presStyleIdx="0" presStyleCnt="1" custScaleX="86856" custScaleY="61269" custLinFactNeighborX="-6822" custLinFactNeighborY="-69343">
        <dgm:presLayoutVars>
          <dgm:bulletEnabled val="1"/>
        </dgm:presLayoutVars>
      </dgm:prSet>
      <dgm:spPr/>
    </dgm:pt>
  </dgm:ptLst>
  <dgm:cxnLst>
    <dgm:cxn modelId="{07E8E906-74A4-4D46-9E5F-234E96332EB9}" type="presOf" srcId="{D0B637F3-9EC1-C148-9A5A-229FBB839A3E}" destId="{89CE4777-78F2-4449-A65F-62EF32A0028A}" srcOrd="0" destOrd="0" presId="urn:microsoft.com/office/officeart/2005/8/layout/vProcess5"/>
    <dgm:cxn modelId="{D1F26B53-D005-6F41-9AD3-78E795B06474}" srcId="{247687C3-A1CB-6D4C-ADC2-6CF75C189DF1}" destId="{0DC07478-1F8D-0A48-93B5-BB67A78D3DA4}" srcOrd="0" destOrd="0" parTransId="{EB17FA3E-D927-AC4B-8F6F-A99A0943C3ED}" sibTransId="{C2212A5D-7973-9842-9CE8-6D8BBED6A7AA}"/>
    <dgm:cxn modelId="{404E4E8C-0922-4C43-8BA8-38B5A13FFCE1}" type="presOf" srcId="{0DC07478-1F8D-0A48-93B5-BB67A78D3DA4}" destId="{A0C04CB0-FB51-3145-B41C-284C2731FEED}" srcOrd="0" destOrd="1" presId="urn:microsoft.com/office/officeart/2005/8/layout/vProcess5"/>
    <dgm:cxn modelId="{64668896-C065-A047-BD0E-41610772BD3A}" srcId="{D0B637F3-9EC1-C148-9A5A-229FBB839A3E}" destId="{247687C3-A1CB-6D4C-ADC2-6CF75C189DF1}" srcOrd="0" destOrd="0" parTransId="{C10C6F2F-A1C9-824C-BD4A-E1C2CE7E35D8}" sibTransId="{AC64879C-00FA-7246-B8F5-C7BAF602F494}"/>
    <dgm:cxn modelId="{2A86E2FA-61D2-644D-837F-62E92CE20367}" type="presOf" srcId="{247687C3-A1CB-6D4C-ADC2-6CF75C189DF1}" destId="{A0C04CB0-FB51-3145-B41C-284C2731FEED}" srcOrd="0" destOrd="0" presId="urn:microsoft.com/office/officeart/2005/8/layout/vProcess5"/>
    <dgm:cxn modelId="{C47731C4-CF11-8042-9602-285C7D3A585A}" type="presParOf" srcId="{89CE4777-78F2-4449-A65F-62EF32A0028A}" destId="{6FD35C79-3F83-A241-86EE-BF7FBB27B721}" srcOrd="0" destOrd="0" presId="urn:microsoft.com/office/officeart/2005/8/layout/vProcess5"/>
    <dgm:cxn modelId="{0D96245D-13E7-4B48-AD04-424B13960F26}" type="presParOf" srcId="{89CE4777-78F2-4449-A65F-62EF32A0028A}" destId="{A0C04CB0-FB51-3145-B41C-284C2731FEED}" srcOrd="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B637F3-9EC1-C148-9A5A-229FBB839A3E}" type="doc">
      <dgm:prSet loTypeId="urn:microsoft.com/office/officeart/2005/8/layout/vProcess5" loCatId="" qsTypeId="urn:microsoft.com/office/officeart/2005/8/quickstyle/simple1" qsCatId="simple" csTypeId="urn:microsoft.com/office/officeart/2005/8/colors/accent1_2" csCatId="accent1" phldr="1"/>
      <dgm:spPr/>
    </dgm:pt>
    <dgm:pt modelId="{247687C3-A1CB-6D4C-ADC2-6CF75C189DF1}">
      <dgm:prSet phldrT="[Text]" custT="1"/>
      <dgm:spPr>
        <a:solidFill>
          <a:schemeClr val="accent1">
            <a:lumMod val="50000"/>
          </a:schemeClr>
        </a:solidFill>
      </dgm:spPr>
      <dgm:t>
        <a:bodyPr/>
        <a:lstStyle/>
        <a:p>
          <a:r>
            <a:rPr lang="en-US" sz="2400" dirty="0"/>
            <a:t>Ideal Randomized Experiments + IPW or Standardization</a:t>
          </a:r>
        </a:p>
        <a:p>
          <a:r>
            <a:rPr lang="en-US" sz="2400" dirty="0"/>
            <a:t>Can compute average causal effects</a:t>
          </a:r>
        </a:p>
      </dgm:t>
    </dgm:pt>
    <dgm:pt modelId="{C10C6F2F-A1C9-824C-BD4A-E1C2CE7E35D8}" type="parTrans" cxnId="{64668896-C065-A047-BD0E-41610772BD3A}">
      <dgm:prSet/>
      <dgm:spPr/>
      <dgm:t>
        <a:bodyPr/>
        <a:lstStyle/>
        <a:p>
          <a:endParaRPr lang="en-US"/>
        </a:p>
      </dgm:t>
    </dgm:pt>
    <dgm:pt modelId="{AC64879C-00FA-7246-B8F5-C7BAF602F494}" type="sibTrans" cxnId="{64668896-C065-A047-BD0E-41610772BD3A}">
      <dgm:prSet/>
      <dgm:spPr>
        <a:solidFill>
          <a:schemeClr val="bg1">
            <a:alpha val="0"/>
          </a:schemeClr>
        </a:solidFill>
        <a:ln>
          <a:noFill/>
        </a:ln>
      </dgm:spPr>
      <dgm:t>
        <a:bodyPr/>
        <a:lstStyle/>
        <a:p>
          <a:endParaRPr lang="en-US"/>
        </a:p>
      </dgm:t>
    </dgm:pt>
    <dgm:pt modelId="{64F7299D-958C-384D-871E-4EE99D7FC205}">
      <dgm:prSet phldrT="[Text]"/>
      <dgm:spPr>
        <a:solidFill>
          <a:schemeClr val="accent1">
            <a:lumMod val="60000"/>
            <a:lumOff val="40000"/>
          </a:schemeClr>
        </a:solidFill>
      </dgm:spPr>
      <dgm:t>
        <a:bodyPr/>
        <a:lstStyle/>
        <a:p>
          <a:r>
            <a:rPr lang="en-US" dirty="0"/>
            <a:t>Observational Studies</a:t>
          </a:r>
        </a:p>
      </dgm:t>
    </dgm:pt>
    <dgm:pt modelId="{3C0FAD50-BC10-9A45-B5EB-C976B8458D33}" type="parTrans" cxnId="{6538B16F-9105-F34D-A315-6C12679DDBEA}">
      <dgm:prSet/>
      <dgm:spPr/>
      <dgm:t>
        <a:bodyPr/>
        <a:lstStyle/>
        <a:p>
          <a:endParaRPr lang="en-US"/>
        </a:p>
      </dgm:t>
    </dgm:pt>
    <dgm:pt modelId="{6C1FEFBE-6F92-6F40-9A3D-A645598CEF2F}" type="sibTrans" cxnId="{6538B16F-9105-F34D-A315-6C12679DDBEA}">
      <dgm:prSet/>
      <dgm:spPr/>
      <dgm:t>
        <a:bodyPr/>
        <a:lstStyle/>
        <a:p>
          <a:endParaRPr lang="en-US"/>
        </a:p>
      </dgm:t>
    </dgm:pt>
    <dgm:pt modelId="{55036234-0884-FC40-8D9C-CC8C8E2742C8}">
      <dgm:prSet phldrT="[Text]"/>
      <dgm:spPr>
        <a:solidFill>
          <a:schemeClr val="accent1">
            <a:lumMod val="60000"/>
            <a:lumOff val="40000"/>
          </a:schemeClr>
        </a:solidFill>
      </dgm:spPr>
      <dgm:t>
        <a:bodyPr/>
        <a:lstStyle/>
        <a:p>
          <a:r>
            <a:rPr lang="en-US" dirty="0"/>
            <a:t>Case-Control</a:t>
          </a:r>
        </a:p>
      </dgm:t>
    </dgm:pt>
    <dgm:pt modelId="{C9B59494-7F0A-4946-9B94-8394BD739C81}" type="parTrans" cxnId="{02949D3D-822B-4B43-A543-CD77B1BF890D}">
      <dgm:prSet/>
      <dgm:spPr/>
      <dgm:t>
        <a:bodyPr/>
        <a:lstStyle/>
        <a:p>
          <a:endParaRPr lang="en-US"/>
        </a:p>
      </dgm:t>
    </dgm:pt>
    <dgm:pt modelId="{437BC3D0-5BCA-F346-BEC0-6804C1B50BA9}" type="sibTrans" cxnId="{02949D3D-822B-4B43-A543-CD77B1BF890D}">
      <dgm:prSet/>
      <dgm:spPr/>
      <dgm:t>
        <a:bodyPr/>
        <a:lstStyle/>
        <a:p>
          <a:endParaRPr lang="en-US"/>
        </a:p>
      </dgm:t>
    </dgm:pt>
    <dgm:pt modelId="{7A4CEEC7-C8AF-BF45-91F7-0CE665D14733}">
      <dgm:prSet phldrT="[Text]"/>
      <dgm:spPr>
        <a:solidFill>
          <a:schemeClr val="accent1">
            <a:lumMod val="60000"/>
            <a:lumOff val="40000"/>
          </a:schemeClr>
        </a:solidFill>
      </dgm:spPr>
      <dgm:t>
        <a:bodyPr/>
        <a:lstStyle/>
        <a:p>
          <a:r>
            <a:rPr lang="en-US" dirty="0"/>
            <a:t>Cohort</a:t>
          </a:r>
        </a:p>
      </dgm:t>
    </dgm:pt>
    <dgm:pt modelId="{2A7E149A-09E0-1440-82E5-A429AC557FDD}" type="parTrans" cxnId="{1B988B6C-2EA0-6740-AB5A-B346AA1702EE}">
      <dgm:prSet/>
      <dgm:spPr/>
      <dgm:t>
        <a:bodyPr/>
        <a:lstStyle/>
        <a:p>
          <a:endParaRPr lang="en-US"/>
        </a:p>
      </dgm:t>
    </dgm:pt>
    <dgm:pt modelId="{09E915DF-4D17-9248-8386-CCF82CF837F9}" type="sibTrans" cxnId="{1B988B6C-2EA0-6740-AB5A-B346AA1702EE}">
      <dgm:prSet/>
      <dgm:spPr/>
      <dgm:t>
        <a:bodyPr/>
        <a:lstStyle/>
        <a:p>
          <a:endParaRPr lang="en-US"/>
        </a:p>
      </dgm:t>
    </dgm:pt>
    <dgm:pt modelId="{89CE4777-78F2-4449-A65F-62EF32A0028A}" type="pres">
      <dgm:prSet presAssocID="{D0B637F3-9EC1-C148-9A5A-229FBB839A3E}" presName="outerComposite" presStyleCnt="0">
        <dgm:presLayoutVars>
          <dgm:chMax val="5"/>
          <dgm:dir/>
          <dgm:resizeHandles val="exact"/>
        </dgm:presLayoutVars>
      </dgm:prSet>
      <dgm:spPr/>
    </dgm:pt>
    <dgm:pt modelId="{6FD35C79-3F83-A241-86EE-BF7FBB27B721}" type="pres">
      <dgm:prSet presAssocID="{D0B637F3-9EC1-C148-9A5A-229FBB839A3E}" presName="dummyMaxCanvas" presStyleCnt="0">
        <dgm:presLayoutVars/>
      </dgm:prSet>
      <dgm:spPr/>
    </dgm:pt>
    <dgm:pt modelId="{E150DDDD-D401-9E46-A44F-92EFE2ABA740}" type="pres">
      <dgm:prSet presAssocID="{D0B637F3-9EC1-C148-9A5A-229FBB839A3E}" presName="TwoNodes_1" presStyleLbl="node1" presStyleIdx="0" presStyleCnt="2" custScaleX="117647" custScaleY="72234" custLinFactNeighborX="405" custLinFactNeighborY="-13858">
        <dgm:presLayoutVars>
          <dgm:bulletEnabled val="1"/>
        </dgm:presLayoutVars>
      </dgm:prSet>
      <dgm:spPr/>
    </dgm:pt>
    <dgm:pt modelId="{420E440B-DB01-5D44-951D-6BB261087262}" type="pres">
      <dgm:prSet presAssocID="{D0B637F3-9EC1-C148-9A5A-229FBB839A3E}" presName="TwoNodes_2" presStyleLbl="node1" presStyleIdx="1" presStyleCnt="2" custScaleX="102190" custScaleY="60529" custLinFactNeighborX="-294" custLinFactNeighborY="20417">
        <dgm:presLayoutVars>
          <dgm:bulletEnabled val="1"/>
        </dgm:presLayoutVars>
      </dgm:prSet>
      <dgm:spPr/>
    </dgm:pt>
    <dgm:pt modelId="{27A68203-19BA-0240-A129-BE64ECEA5CA4}" type="pres">
      <dgm:prSet presAssocID="{D0B637F3-9EC1-C148-9A5A-229FBB839A3E}" presName="TwoConn_1-2" presStyleLbl="fgAccFollowNode1" presStyleIdx="0" presStyleCnt="1">
        <dgm:presLayoutVars>
          <dgm:bulletEnabled val="1"/>
        </dgm:presLayoutVars>
      </dgm:prSet>
      <dgm:spPr/>
    </dgm:pt>
    <dgm:pt modelId="{C480F396-9E5D-A84F-9FBE-628D67C77C04}" type="pres">
      <dgm:prSet presAssocID="{D0B637F3-9EC1-C148-9A5A-229FBB839A3E}" presName="TwoNodes_1_text" presStyleLbl="node1" presStyleIdx="1" presStyleCnt="2">
        <dgm:presLayoutVars>
          <dgm:bulletEnabled val="1"/>
        </dgm:presLayoutVars>
      </dgm:prSet>
      <dgm:spPr/>
    </dgm:pt>
    <dgm:pt modelId="{61629B96-95B9-4D46-BBED-3A074F30465A}" type="pres">
      <dgm:prSet presAssocID="{D0B637F3-9EC1-C148-9A5A-229FBB839A3E}" presName="TwoNodes_2_text" presStyleLbl="node1" presStyleIdx="1" presStyleCnt="2">
        <dgm:presLayoutVars>
          <dgm:bulletEnabled val="1"/>
        </dgm:presLayoutVars>
      </dgm:prSet>
      <dgm:spPr/>
    </dgm:pt>
  </dgm:ptLst>
  <dgm:cxnLst>
    <dgm:cxn modelId="{E35D6C05-F52B-2048-8543-AF1763D00BED}" type="presOf" srcId="{55036234-0884-FC40-8D9C-CC8C8E2742C8}" destId="{420E440B-DB01-5D44-951D-6BB261087262}" srcOrd="0" destOrd="1" presId="urn:microsoft.com/office/officeart/2005/8/layout/vProcess5"/>
    <dgm:cxn modelId="{07E8E906-74A4-4D46-9E5F-234E96332EB9}" type="presOf" srcId="{D0B637F3-9EC1-C148-9A5A-229FBB839A3E}" destId="{89CE4777-78F2-4449-A65F-62EF32A0028A}" srcOrd="0" destOrd="0" presId="urn:microsoft.com/office/officeart/2005/8/layout/vProcess5"/>
    <dgm:cxn modelId="{02949D3D-822B-4B43-A543-CD77B1BF890D}" srcId="{64F7299D-958C-384D-871E-4EE99D7FC205}" destId="{55036234-0884-FC40-8D9C-CC8C8E2742C8}" srcOrd="0" destOrd="0" parTransId="{C9B59494-7F0A-4946-9B94-8394BD739C81}" sibTransId="{437BC3D0-5BCA-F346-BEC0-6804C1B50BA9}"/>
    <dgm:cxn modelId="{44269748-7BD3-4348-8C13-EABF91A6E650}" type="presOf" srcId="{247687C3-A1CB-6D4C-ADC2-6CF75C189DF1}" destId="{E150DDDD-D401-9E46-A44F-92EFE2ABA740}" srcOrd="0" destOrd="0" presId="urn:microsoft.com/office/officeart/2005/8/layout/vProcess5"/>
    <dgm:cxn modelId="{8FA9A95B-36BD-C745-A3A0-EA907451EE33}" type="presOf" srcId="{64F7299D-958C-384D-871E-4EE99D7FC205}" destId="{61629B96-95B9-4D46-BBED-3A074F30465A}" srcOrd="1" destOrd="0" presId="urn:microsoft.com/office/officeart/2005/8/layout/vProcess5"/>
    <dgm:cxn modelId="{1B988B6C-2EA0-6740-AB5A-B346AA1702EE}" srcId="{64F7299D-958C-384D-871E-4EE99D7FC205}" destId="{7A4CEEC7-C8AF-BF45-91F7-0CE665D14733}" srcOrd="1" destOrd="0" parTransId="{2A7E149A-09E0-1440-82E5-A429AC557FDD}" sibTransId="{09E915DF-4D17-9248-8386-CCF82CF837F9}"/>
    <dgm:cxn modelId="{6538B16F-9105-F34D-A315-6C12679DDBEA}" srcId="{D0B637F3-9EC1-C148-9A5A-229FBB839A3E}" destId="{64F7299D-958C-384D-871E-4EE99D7FC205}" srcOrd="1" destOrd="0" parTransId="{3C0FAD50-BC10-9A45-B5EB-C976B8458D33}" sibTransId="{6C1FEFBE-6F92-6F40-9A3D-A645598CEF2F}"/>
    <dgm:cxn modelId="{64668896-C065-A047-BD0E-41610772BD3A}" srcId="{D0B637F3-9EC1-C148-9A5A-229FBB839A3E}" destId="{247687C3-A1CB-6D4C-ADC2-6CF75C189DF1}" srcOrd="0" destOrd="0" parTransId="{C10C6F2F-A1C9-824C-BD4A-E1C2CE7E35D8}" sibTransId="{AC64879C-00FA-7246-B8F5-C7BAF602F494}"/>
    <dgm:cxn modelId="{1BFFA3AB-6DC1-244D-82E2-915E315D8071}" type="presOf" srcId="{7A4CEEC7-C8AF-BF45-91F7-0CE665D14733}" destId="{61629B96-95B9-4D46-BBED-3A074F30465A}" srcOrd="1" destOrd="2" presId="urn:microsoft.com/office/officeart/2005/8/layout/vProcess5"/>
    <dgm:cxn modelId="{17FE28AD-B402-4546-B3EE-2FA163509FB5}" type="presOf" srcId="{7A4CEEC7-C8AF-BF45-91F7-0CE665D14733}" destId="{420E440B-DB01-5D44-951D-6BB261087262}" srcOrd="0" destOrd="2" presId="urn:microsoft.com/office/officeart/2005/8/layout/vProcess5"/>
    <dgm:cxn modelId="{DE0F88BD-0D3D-DE49-8D59-6ADFE97762A9}" type="presOf" srcId="{AC64879C-00FA-7246-B8F5-C7BAF602F494}" destId="{27A68203-19BA-0240-A129-BE64ECEA5CA4}" srcOrd="0" destOrd="0" presId="urn:microsoft.com/office/officeart/2005/8/layout/vProcess5"/>
    <dgm:cxn modelId="{79B306C3-136B-EE46-A278-6495B01E70ED}" type="presOf" srcId="{247687C3-A1CB-6D4C-ADC2-6CF75C189DF1}" destId="{C480F396-9E5D-A84F-9FBE-628D67C77C04}" srcOrd="1" destOrd="0" presId="urn:microsoft.com/office/officeart/2005/8/layout/vProcess5"/>
    <dgm:cxn modelId="{0FF9E4DE-D34D-7843-ABCD-B41EF0BA6AEA}" type="presOf" srcId="{55036234-0884-FC40-8D9C-CC8C8E2742C8}" destId="{61629B96-95B9-4D46-BBED-3A074F30465A}" srcOrd="1" destOrd="1" presId="urn:microsoft.com/office/officeart/2005/8/layout/vProcess5"/>
    <dgm:cxn modelId="{44F64CEE-2F3D-8749-9E66-D039B594DD18}" type="presOf" srcId="{64F7299D-958C-384D-871E-4EE99D7FC205}" destId="{420E440B-DB01-5D44-951D-6BB261087262}" srcOrd="0" destOrd="0" presId="urn:microsoft.com/office/officeart/2005/8/layout/vProcess5"/>
    <dgm:cxn modelId="{C47731C4-CF11-8042-9602-285C7D3A585A}" type="presParOf" srcId="{89CE4777-78F2-4449-A65F-62EF32A0028A}" destId="{6FD35C79-3F83-A241-86EE-BF7FBB27B721}" srcOrd="0" destOrd="0" presId="urn:microsoft.com/office/officeart/2005/8/layout/vProcess5"/>
    <dgm:cxn modelId="{668C64DF-CF94-8C4E-A879-F3CB23651272}" type="presParOf" srcId="{89CE4777-78F2-4449-A65F-62EF32A0028A}" destId="{E150DDDD-D401-9E46-A44F-92EFE2ABA740}" srcOrd="1" destOrd="0" presId="urn:microsoft.com/office/officeart/2005/8/layout/vProcess5"/>
    <dgm:cxn modelId="{16A478DA-74C5-7740-93A5-2E0F9FCE7C48}" type="presParOf" srcId="{89CE4777-78F2-4449-A65F-62EF32A0028A}" destId="{420E440B-DB01-5D44-951D-6BB261087262}" srcOrd="2" destOrd="0" presId="urn:microsoft.com/office/officeart/2005/8/layout/vProcess5"/>
    <dgm:cxn modelId="{024AB8F6-7BCF-E04E-B583-BC46AF463B92}" type="presParOf" srcId="{89CE4777-78F2-4449-A65F-62EF32A0028A}" destId="{27A68203-19BA-0240-A129-BE64ECEA5CA4}" srcOrd="3" destOrd="0" presId="urn:microsoft.com/office/officeart/2005/8/layout/vProcess5"/>
    <dgm:cxn modelId="{258C86D9-0174-444D-80BE-1D2375E3C6E7}" type="presParOf" srcId="{89CE4777-78F2-4449-A65F-62EF32A0028A}" destId="{C480F396-9E5D-A84F-9FBE-628D67C77C04}" srcOrd="4" destOrd="0" presId="urn:microsoft.com/office/officeart/2005/8/layout/vProcess5"/>
    <dgm:cxn modelId="{A4AB260E-8140-C345-BA2A-4FFD03B1332B}" type="presParOf" srcId="{89CE4777-78F2-4449-A65F-62EF32A0028A}" destId="{61629B96-95B9-4D46-BBED-3A074F30465A}"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B637F3-9EC1-C148-9A5A-229FBB839A3E}" type="doc">
      <dgm:prSet loTypeId="urn:microsoft.com/office/officeart/2005/8/layout/vProcess5" loCatId="" qsTypeId="urn:microsoft.com/office/officeart/2005/8/quickstyle/simple1" qsCatId="simple" csTypeId="urn:microsoft.com/office/officeart/2005/8/colors/accent1_2" csCatId="accent1" phldr="1"/>
      <dgm:spPr/>
    </dgm:pt>
    <dgm:pt modelId="{247687C3-A1CB-6D4C-ADC2-6CF75C189DF1}">
      <dgm:prSet phldrT="[Text]" custT="1"/>
      <dgm:spPr>
        <a:solidFill>
          <a:schemeClr val="accent1">
            <a:lumMod val="50000"/>
          </a:schemeClr>
        </a:solidFill>
      </dgm:spPr>
      <dgm:t>
        <a:bodyPr/>
        <a:lstStyle/>
        <a:p>
          <a:r>
            <a:rPr lang="en-US" sz="2400" dirty="0"/>
            <a:t>Ideal Randomized Experiments + IPW or Standardization</a:t>
          </a:r>
        </a:p>
      </dgm:t>
    </dgm:pt>
    <dgm:pt modelId="{C10C6F2F-A1C9-824C-BD4A-E1C2CE7E35D8}" type="parTrans" cxnId="{64668896-C065-A047-BD0E-41610772BD3A}">
      <dgm:prSet/>
      <dgm:spPr/>
      <dgm:t>
        <a:bodyPr/>
        <a:lstStyle/>
        <a:p>
          <a:endParaRPr lang="en-US"/>
        </a:p>
      </dgm:t>
    </dgm:pt>
    <dgm:pt modelId="{AC64879C-00FA-7246-B8F5-C7BAF602F494}" type="sibTrans" cxnId="{64668896-C065-A047-BD0E-41610772BD3A}">
      <dgm:prSet/>
      <dgm:spPr>
        <a:solidFill>
          <a:schemeClr val="bg1">
            <a:alpha val="0"/>
          </a:schemeClr>
        </a:solidFill>
        <a:ln>
          <a:noFill/>
        </a:ln>
      </dgm:spPr>
      <dgm:t>
        <a:bodyPr/>
        <a:lstStyle/>
        <a:p>
          <a:endParaRPr lang="en-US"/>
        </a:p>
      </dgm:t>
    </dgm:pt>
    <dgm:pt modelId="{B0D1A1C2-1CF3-A246-971D-00126E05AC3B}">
      <dgm:prSet phldrT="[Text]"/>
      <dgm:spPr>
        <a:solidFill>
          <a:schemeClr val="accent1">
            <a:lumMod val="75000"/>
          </a:schemeClr>
        </a:solidFill>
      </dgm:spPr>
      <dgm:t>
        <a:bodyPr/>
        <a:lstStyle/>
        <a:p>
          <a:r>
            <a:rPr lang="en-US" dirty="0"/>
            <a:t>Conceptualize Target Trial</a:t>
          </a:r>
        </a:p>
      </dgm:t>
    </dgm:pt>
    <dgm:pt modelId="{785046C2-BA6D-4244-91FB-326110A5AF6D}" type="parTrans" cxnId="{A7536F05-FFE4-6E49-BAB1-9EFA958CA0C2}">
      <dgm:prSet/>
      <dgm:spPr/>
      <dgm:t>
        <a:bodyPr/>
        <a:lstStyle/>
        <a:p>
          <a:endParaRPr lang="en-US"/>
        </a:p>
      </dgm:t>
    </dgm:pt>
    <dgm:pt modelId="{B2B36451-A902-EC4A-AFC3-A79F10B73FEA}" type="sibTrans" cxnId="{A7536F05-FFE4-6E49-BAB1-9EFA958CA0C2}">
      <dgm:prSet/>
      <dgm:spPr>
        <a:solidFill>
          <a:schemeClr val="accent1">
            <a:tint val="40000"/>
            <a:hueOff val="0"/>
            <a:satOff val="0"/>
            <a:lumOff val="0"/>
            <a:alpha val="0"/>
          </a:schemeClr>
        </a:solidFill>
        <a:ln>
          <a:noFill/>
        </a:ln>
      </dgm:spPr>
      <dgm:t>
        <a:bodyPr/>
        <a:lstStyle/>
        <a:p>
          <a:endParaRPr lang="en-US"/>
        </a:p>
      </dgm:t>
    </dgm:pt>
    <dgm:pt modelId="{64F7299D-958C-384D-871E-4EE99D7FC205}">
      <dgm:prSet phldrT="[Text]"/>
      <dgm:spPr>
        <a:solidFill>
          <a:schemeClr val="accent1">
            <a:lumMod val="60000"/>
            <a:lumOff val="40000"/>
          </a:schemeClr>
        </a:solidFill>
      </dgm:spPr>
      <dgm:t>
        <a:bodyPr/>
        <a:lstStyle/>
        <a:p>
          <a:r>
            <a:rPr lang="en-US" dirty="0"/>
            <a:t>Observational Studies</a:t>
          </a:r>
        </a:p>
      </dgm:t>
    </dgm:pt>
    <dgm:pt modelId="{3C0FAD50-BC10-9A45-B5EB-C976B8458D33}" type="parTrans" cxnId="{6538B16F-9105-F34D-A315-6C12679DDBEA}">
      <dgm:prSet/>
      <dgm:spPr/>
      <dgm:t>
        <a:bodyPr/>
        <a:lstStyle/>
        <a:p>
          <a:endParaRPr lang="en-US"/>
        </a:p>
      </dgm:t>
    </dgm:pt>
    <dgm:pt modelId="{6C1FEFBE-6F92-6F40-9A3D-A645598CEF2F}" type="sibTrans" cxnId="{6538B16F-9105-F34D-A315-6C12679DDBEA}">
      <dgm:prSet/>
      <dgm:spPr/>
      <dgm:t>
        <a:bodyPr/>
        <a:lstStyle/>
        <a:p>
          <a:endParaRPr lang="en-US"/>
        </a:p>
      </dgm:t>
    </dgm:pt>
    <dgm:pt modelId="{55036234-0884-FC40-8D9C-CC8C8E2742C8}">
      <dgm:prSet phldrT="[Text]"/>
      <dgm:spPr>
        <a:solidFill>
          <a:schemeClr val="accent1">
            <a:lumMod val="60000"/>
            <a:lumOff val="40000"/>
          </a:schemeClr>
        </a:solidFill>
      </dgm:spPr>
      <dgm:t>
        <a:bodyPr/>
        <a:lstStyle/>
        <a:p>
          <a:r>
            <a:rPr lang="en-US" dirty="0"/>
            <a:t>Case-Control</a:t>
          </a:r>
        </a:p>
      </dgm:t>
    </dgm:pt>
    <dgm:pt modelId="{C9B59494-7F0A-4946-9B94-8394BD739C81}" type="parTrans" cxnId="{02949D3D-822B-4B43-A543-CD77B1BF890D}">
      <dgm:prSet/>
      <dgm:spPr/>
      <dgm:t>
        <a:bodyPr/>
        <a:lstStyle/>
        <a:p>
          <a:endParaRPr lang="en-US"/>
        </a:p>
      </dgm:t>
    </dgm:pt>
    <dgm:pt modelId="{437BC3D0-5BCA-F346-BEC0-6804C1B50BA9}" type="sibTrans" cxnId="{02949D3D-822B-4B43-A543-CD77B1BF890D}">
      <dgm:prSet/>
      <dgm:spPr/>
      <dgm:t>
        <a:bodyPr/>
        <a:lstStyle/>
        <a:p>
          <a:endParaRPr lang="en-US"/>
        </a:p>
      </dgm:t>
    </dgm:pt>
    <dgm:pt modelId="{7A4CEEC7-C8AF-BF45-91F7-0CE665D14733}">
      <dgm:prSet phldrT="[Text]"/>
      <dgm:spPr>
        <a:solidFill>
          <a:schemeClr val="accent1">
            <a:lumMod val="60000"/>
            <a:lumOff val="40000"/>
          </a:schemeClr>
        </a:solidFill>
      </dgm:spPr>
      <dgm:t>
        <a:bodyPr/>
        <a:lstStyle/>
        <a:p>
          <a:r>
            <a:rPr lang="en-US" dirty="0"/>
            <a:t>Cohort</a:t>
          </a:r>
        </a:p>
      </dgm:t>
    </dgm:pt>
    <dgm:pt modelId="{2A7E149A-09E0-1440-82E5-A429AC557FDD}" type="parTrans" cxnId="{1B988B6C-2EA0-6740-AB5A-B346AA1702EE}">
      <dgm:prSet/>
      <dgm:spPr/>
      <dgm:t>
        <a:bodyPr/>
        <a:lstStyle/>
        <a:p>
          <a:endParaRPr lang="en-US"/>
        </a:p>
      </dgm:t>
    </dgm:pt>
    <dgm:pt modelId="{09E915DF-4D17-9248-8386-CCF82CF837F9}" type="sibTrans" cxnId="{1B988B6C-2EA0-6740-AB5A-B346AA1702EE}">
      <dgm:prSet/>
      <dgm:spPr/>
      <dgm:t>
        <a:bodyPr/>
        <a:lstStyle/>
        <a:p>
          <a:endParaRPr lang="en-US"/>
        </a:p>
      </dgm:t>
    </dgm:pt>
    <dgm:pt modelId="{0DC07478-1F8D-0A48-93B5-BB67A78D3DA4}">
      <dgm:prSet phldrT="[Text]" custT="1"/>
      <dgm:spPr>
        <a:solidFill>
          <a:schemeClr val="accent1">
            <a:lumMod val="50000"/>
          </a:schemeClr>
        </a:solidFill>
      </dgm:spPr>
      <dgm:t>
        <a:bodyPr/>
        <a:lstStyle/>
        <a:p>
          <a:r>
            <a:rPr lang="en-US" sz="2400" dirty="0"/>
            <a:t>Can compute average causal effects</a:t>
          </a:r>
        </a:p>
      </dgm:t>
    </dgm:pt>
    <dgm:pt modelId="{EB17FA3E-D927-AC4B-8F6F-A99A0943C3ED}" type="parTrans" cxnId="{D1F26B53-D005-6F41-9AD3-78E795B06474}">
      <dgm:prSet/>
      <dgm:spPr/>
      <dgm:t>
        <a:bodyPr/>
        <a:lstStyle/>
        <a:p>
          <a:endParaRPr lang="en-US"/>
        </a:p>
      </dgm:t>
    </dgm:pt>
    <dgm:pt modelId="{C2212A5D-7973-9842-9CE8-6D8BBED6A7AA}" type="sibTrans" cxnId="{D1F26B53-D005-6F41-9AD3-78E795B06474}">
      <dgm:prSet/>
      <dgm:spPr/>
      <dgm:t>
        <a:bodyPr/>
        <a:lstStyle/>
        <a:p>
          <a:endParaRPr lang="en-US"/>
        </a:p>
      </dgm:t>
    </dgm:pt>
    <dgm:pt modelId="{9AB53C87-8460-EB4D-A083-47C28A59DA6B}">
      <dgm:prSet phldrT="[Text]"/>
      <dgm:spPr>
        <a:solidFill>
          <a:schemeClr val="accent1">
            <a:lumMod val="75000"/>
          </a:schemeClr>
        </a:solidFill>
      </dgm:spPr>
      <dgm:t>
        <a:bodyPr/>
        <a:lstStyle/>
        <a:p>
          <a:r>
            <a:rPr lang="en-US" dirty="0"/>
            <a:t>Minimize or eliminate Bias</a:t>
          </a:r>
        </a:p>
      </dgm:t>
    </dgm:pt>
    <dgm:pt modelId="{AB62A4F1-F214-AB47-9898-F81C82A1337A}" type="parTrans" cxnId="{858A7260-5E24-304C-9DEA-E2A16FD33FA8}">
      <dgm:prSet/>
      <dgm:spPr/>
      <dgm:t>
        <a:bodyPr/>
        <a:lstStyle/>
        <a:p>
          <a:endParaRPr lang="en-US"/>
        </a:p>
      </dgm:t>
    </dgm:pt>
    <dgm:pt modelId="{E21A4FF3-1D79-AC4A-9332-953AAF2816D4}" type="sibTrans" cxnId="{858A7260-5E24-304C-9DEA-E2A16FD33FA8}">
      <dgm:prSet/>
      <dgm:spPr/>
      <dgm:t>
        <a:bodyPr/>
        <a:lstStyle/>
        <a:p>
          <a:endParaRPr lang="en-US"/>
        </a:p>
      </dgm:t>
    </dgm:pt>
    <dgm:pt modelId="{E008914D-C316-634D-A971-360977F5F317}">
      <dgm:prSet phldrT="[Text]"/>
      <dgm:spPr>
        <a:solidFill>
          <a:schemeClr val="accent1">
            <a:lumMod val="75000"/>
          </a:schemeClr>
        </a:solidFill>
      </dgm:spPr>
      <dgm:t>
        <a:bodyPr/>
        <a:lstStyle/>
        <a:p>
          <a:r>
            <a:rPr lang="en-US" dirty="0"/>
            <a:t>Fulfill Identifiability Criteria</a:t>
          </a:r>
        </a:p>
      </dgm:t>
    </dgm:pt>
    <dgm:pt modelId="{08DC4479-C276-3944-9CE0-87CF13969C27}" type="parTrans" cxnId="{1C6E3D0D-4907-7440-90F5-3C17EDD79FCC}">
      <dgm:prSet/>
      <dgm:spPr/>
      <dgm:t>
        <a:bodyPr/>
        <a:lstStyle/>
        <a:p>
          <a:endParaRPr lang="en-US"/>
        </a:p>
      </dgm:t>
    </dgm:pt>
    <dgm:pt modelId="{1E1008A0-9B8E-5A4B-98B1-6B7D1CE0A09A}" type="sibTrans" cxnId="{1C6E3D0D-4907-7440-90F5-3C17EDD79FCC}">
      <dgm:prSet/>
      <dgm:spPr/>
      <dgm:t>
        <a:bodyPr/>
        <a:lstStyle/>
        <a:p>
          <a:endParaRPr lang="en-US"/>
        </a:p>
      </dgm:t>
    </dgm:pt>
    <dgm:pt modelId="{89CE4777-78F2-4449-A65F-62EF32A0028A}" type="pres">
      <dgm:prSet presAssocID="{D0B637F3-9EC1-C148-9A5A-229FBB839A3E}" presName="outerComposite" presStyleCnt="0">
        <dgm:presLayoutVars>
          <dgm:chMax val="5"/>
          <dgm:dir/>
          <dgm:resizeHandles val="exact"/>
        </dgm:presLayoutVars>
      </dgm:prSet>
      <dgm:spPr/>
    </dgm:pt>
    <dgm:pt modelId="{6FD35C79-3F83-A241-86EE-BF7FBB27B721}" type="pres">
      <dgm:prSet presAssocID="{D0B637F3-9EC1-C148-9A5A-229FBB839A3E}" presName="dummyMaxCanvas" presStyleCnt="0">
        <dgm:presLayoutVars/>
      </dgm:prSet>
      <dgm:spPr/>
    </dgm:pt>
    <dgm:pt modelId="{22785C81-6A65-6049-ADA6-99FD5362BF28}" type="pres">
      <dgm:prSet presAssocID="{D0B637F3-9EC1-C148-9A5A-229FBB839A3E}" presName="ThreeNodes_1" presStyleLbl="node1" presStyleIdx="0" presStyleCnt="3" custScaleX="114069">
        <dgm:presLayoutVars>
          <dgm:bulletEnabled val="1"/>
        </dgm:presLayoutVars>
      </dgm:prSet>
      <dgm:spPr/>
    </dgm:pt>
    <dgm:pt modelId="{94E8D839-84CC-394D-8103-5AA7D8196462}" type="pres">
      <dgm:prSet presAssocID="{D0B637F3-9EC1-C148-9A5A-229FBB839A3E}" presName="ThreeNodes_2" presStyleLbl="node1" presStyleIdx="1" presStyleCnt="3">
        <dgm:presLayoutVars>
          <dgm:bulletEnabled val="1"/>
        </dgm:presLayoutVars>
      </dgm:prSet>
      <dgm:spPr/>
    </dgm:pt>
    <dgm:pt modelId="{5203A093-14AE-414C-A3C8-789F98ED76BE}" type="pres">
      <dgm:prSet presAssocID="{D0B637F3-9EC1-C148-9A5A-229FBB839A3E}" presName="ThreeNodes_3" presStyleLbl="node1" presStyleIdx="2" presStyleCnt="3" custLinFactNeighborX="1763" custLinFactNeighborY="2450">
        <dgm:presLayoutVars>
          <dgm:bulletEnabled val="1"/>
        </dgm:presLayoutVars>
      </dgm:prSet>
      <dgm:spPr/>
    </dgm:pt>
    <dgm:pt modelId="{50B97583-56AD-1E4E-BB1E-76B5FB69F66E}" type="pres">
      <dgm:prSet presAssocID="{D0B637F3-9EC1-C148-9A5A-229FBB839A3E}" presName="ThreeConn_1-2" presStyleLbl="fgAccFollowNode1" presStyleIdx="0" presStyleCnt="2" custAng="10800000">
        <dgm:presLayoutVars>
          <dgm:bulletEnabled val="1"/>
        </dgm:presLayoutVars>
      </dgm:prSet>
      <dgm:spPr/>
    </dgm:pt>
    <dgm:pt modelId="{4AF66C58-607E-A04A-A184-DDBAA758415B}" type="pres">
      <dgm:prSet presAssocID="{D0B637F3-9EC1-C148-9A5A-229FBB839A3E}" presName="ThreeConn_2-3" presStyleLbl="fgAccFollowNode1" presStyleIdx="1" presStyleCnt="2" custAng="10800000">
        <dgm:presLayoutVars>
          <dgm:bulletEnabled val="1"/>
        </dgm:presLayoutVars>
      </dgm:prSet>
      <dgm:spPr/>
    </dgm:pt>
    <dgm:pt modelId="{79809F10-2ED1-924E-8B0F-C97D5FB7FD3E}" type="pres">
      <dgm:prSet presAssocID="{D0B637F3-9EC1-C148-9A5A-229FBB839A3E}" presName="ThreeNodes_1_text" presStyleLbl="node1" presStyleIdx="2" presStyleCnt="3">
        <dgm:presLayoutVars>
          <dgm:bulletEnabled val="1"/>
        </dgm:presLayoutVars>
      </dgm:prSet>
      <dgm:spPr/>
    </dgm:pt>
    <dgm:pt modelId="{9C07ADB6-370D-3D47-8D44-15DB8692CDEC}" type="pres">
      <dgm:prSet presAssocID="{D0B637F3-9EC1-C148-9A5A-229FBB839A3E}" presName="ThreeNodes_2_text" presStyleLbl="node1" presStyleIdx="2" presStyleCnt="3">
        <dgm:presLayoutVars>
          <dgm:bulletEnabled val="1"/>
        </dgm:presLayoutVars>
      </dgm:prSet>
      <dgm:spPr/>
    </dgm:pt>
    <dgm:pt modelId="{0D067BFB-04F4-AD42-BD43-0AA25A18C358}" type="pres">
      <dgm:prSet presAssocID="{D0B637F3-9EC1-C148-9A5A-229FBB839A3E}" presName="ThreeNodes_3_text" presStyleLbl="node1" presStyleIdx="2" presStyleCnt="3">
        <dgm:presLayoutVars>
          <dgm:bulletEnabled val="1"/>
        </dgm:presLayoutVars>
      </dgm:prSet>
      <dgm:spPr/>
    </dgm:pt>
  </dgm:ptLst>
  <dgm:cxnLst>
    <dgm:cxn modelId="{A7536F05-FFE4-6E49-BAB1-9EFA958CA0C2}" srcId="{D0B637F3-9EC1-C148-9A5A-229FBB839A3E}" destId="{B0D1A1C2-1CF3-A246-971D-00126E05AC3B}" srcOrd="1" destOrd="0" parTransId="{785046C2-BA6D-4244-91FB-326110A5AF6D}" sibTransId="{B2B36451-A902-EC4A-AFC3-A79F10B73FEA}"/>
    <dgm:cxn modelId="{07E8E906-74A4-4D46-9E5F-234E96332EB9}" type="presOf" srcId="{D0B637F3-9EC1-C148-9A5A-229FBB839A3E}" destId="{89CE4777-78F2-4449-A65F-62EF32A0028A}" srcOrd="0" destOrd="0" presId="urn:microsoft.com/office/officeart/2005/8/layout/vProcess5"/>
    <dgm:cxn modelId="{6913880A-08F4-1548-9E80-102B62C508DF}" type="presOf" srcId="{64F7299D-958C-384D-871E-4EE99D7FC205}" destId="{5203A093-14AE-414C-A3C8-789F98ED76BE}" srcOrd="0" destOrd="0" presId="urn:microsoft.com/office/officeart/2005/8/layout/vProcess5"/>
    <dgm:cxn modelId="{1C6E3D0D-4907-7440-90F5-3C17EDD79FCC}" srcId="{B0D1A1C2-1CF3-A246-971D-00126E05AC3B}" destId="{E008914D-C316-634D-A971-360977F5F317}" srcOrd="0" destOrd="0" parTransId="{08DC4479-C276-3944-9CE0-87CF13969C27}" sibTransId="{1E1008A0-9B8E-5A4B-98B1-6B7D1CE0A09A}"/>
    <dgm:cxn modelId="{A549EE28-2004-154C-B34A-044A9888C51F}" type="presOf" srcId="{64F7299D-958C-384D-871E-4EE99D7FC205}" destId="{0D067BFB-04F4-AD42-BD43-0AA25A18C358}" srcOrd="1" destOrd="0" presId="urn:microsoft.com/office/officeart/2005/8/layout/vProcess5"/>
    <dgm:cxn modelId="{02949D3D-822B-4B43-A543-CD77B1BF890D}" srcId="{64F7299D-958C-384D-871E-4EE99D7FC205}" destId="{55036234-0884-FC40-8D9C-CC8C8E2742C8}" srcOrd="0" destOrd="0" parTransId="{C9B59494-7F0A-4946-9B94-8394BD739C81}" sibTransId="{437BC3D0-5BCA-F346-BEC0-6804C1B50BA9}"/>
    <dgm:cxn modelId="{D1F26B53-D005-6F41-9AD3-78E795B06474}" srcId="{247687C3-A1CB-6D4C-ADC2-6CF75C189DF1}" destId="{0DC07478-1F8D-0A48-93B5-BB67A78D3DA4}" srcOrd="0" destOrd="0" parTransId="{EB17FA3E-D927-AC4B-8F6F-A99A0943C3ED}" sibTransId="{C2212A5D-7973-9842-9CE8-6D8BBED6A7AA}"/>
    <dgm:cxn modelId="{F1E3BD5F-46CC-4042-8AC8-30CA5CBC4C68}" type="presOf" srcId="{9AB53C87-8460-EB4D-A083-47C28A59DA6B}" destId="{94E8D839-84CC-394D-8103-5AA7D8196462}" srcOrd="0" destOrd="2" presId="urn:microsoft.com/office/officeart/2005/8/layout/vProcess5"/>
    <dgm:cxn modelId="{858A7260-5E24-304C-9DEA-E2A16FD33FA8}" srcId="{B0D1A1C2-1CF3-A246-971D-00126E05AC3B}" destId="{9AB53C87-8460-EB4D-A083-47C28A59DA6B}" srcOrd="1" destOrd="0" parTransId="{AB62A4F1-F214-AB47-9898-F81C82A1337A}" sibTransId="{E21A4FF3-1D79-AC4A-9332-953AAF2816D4}"/>
    <dgm:cxn modelId="{C48EFE61-4306-0C40-80A2-16C4661E957A}" type="presOf" srcId="{E008914D-C316-634D-A971-360977F5F317}" destId="{9C07ADB6-370D-3D47-8D44-15DB8692CDEC}" srcOrd="1" destOrd="1" presId="urn:microsoft.com/office/officeart/2005/8/layout/vProcess5"/>
    <dgm:cxn modelId="{3D1C6268-CEA8-0946-BB65-6B1063920E67}" type="presOf" srcId="{247687C3-A1CB-6D4C-ADC2-6CF75C189DF1}" destId="{22785C81-6A65-6049-ADA6-99FD5362BF28}" srcOrd="0" destOrd="0" presId="urn:microsoft.com/office/officeart/2005/8/layout/vProcess5"/>
    <dgm:cxn modelId="{83DABA68-3D7B-2A42-AF1C-53E729E2CD9A}" type="presOf" srcId="{55036234-0884-FC40-8D9C-CC8C8E2742C8}" destId="{5203A093-14AE-414C-A3C8-789F98ED76BE}" srcOrd="0" destOrd="1" presId="urn:microsoft.com/office/officeart/2005/8/layout/vProcess5"/>
    <dgm:cxn modelId="{1B988B6C-2EA0-6740-AB5A-B346AA1702EE}" srcId="{64F7299D-958C-384D-871E-4EE99D7FC205}" destId="{7A4CEEC7-C8AF-BF45-91F7-0CE665D14733}" srcOrd="1" destOrd="0" parTransId="{2A7E149A-09E0-1440-82E5-A429AC557FDD}" sibTransId="{09E915DF-4D17-9248-8386-CCF82CF837F9}"/>
    <dgm:cxn modelId="{6538B16F-9105-F34D-A315-6C12679DDBEA}" srcId="{D0B637F3-9EC1-C148-9A5A-229FBB839A3E}" destId="{64F7299D-958C-384D-871E-4EE99D7FC205}" srcOrd="2" destOrd="0" parTransId="{3C0FAD50-BC10-9A45-B5EB-C976B8458D33}" sibTransId="{6C1FEFBE-6F92-6F40-9A3D-A645598CEF2F}"/>
    <dgm:cxn modelId="{51F12873-3454-DE4C-9BBF-213522A5E87B}" type="presOf" srcId="{55036234-0884-FC40-8D9C-CC8C8E2742C8}" destId="{0D067BFB-04F4-AD42-BD43-0AA25A18C358}" srcOrd="1" destOrd="1" presId="urn:microsoft.com/office/officeart/2005/8/layout/vProcess5"/>
    <dgm:cxn modelId="{47AB7487-5B98-B241-BC81-87949E01CB55}" type="presOf" srcId="{247687C3-A1CB-6D4C-ADC2-6CF75C189DF1}" destId="{79809F10-2ED1-924E-8B0F-C97D5FB7FD3E}" srcOrd="1" destOrd="0" presId="urn:microsoft.com/office/officeart/2005/8/layout/vProcess5"/>
    <dgm:cxn modelId="{44B0D690-3BD9-5C4D-8C5A-49DE4F71A2EF}" type="presOf" srcId="{AC64879C-00FA-7246-B8F5-C7BAF602F494}" destId="{50B97583-56AD-1E4E-BB1E-76B5FB69F66E}" srcOrd="0" destOrd="0" presId="urn:microsoft.com/office/officeart/2005/8/layout/vProcess5"/>
    <dgm:cxn modelId="{64668896-C065-A047-BD0E-41610772BD3A}" srcId="{D0B637F3-9EC1-C148-9A5A-229FBB839A3E}" destId="{247687C3-A1CB-6D4C-ADC2-6CF75C189DF1}" srcOrd="0" destOrd="0" parTransId="{C10C6F2F-A1C9-824C-BD4A-E1C2CE7E35D8}" sibTransId="{AC64879C-00FA-7246-B8F5-C7BAF602F494}"/>
    <dgm:cxn modelId="{3A2942AB-BF9A-924E-A238-BE5BE27C5DFB}" type="presOf" srcId="{B2B36451-A902-EC4A-AFC3-A79F10B73FEA}" destId="{4AF66C58-607E-A04A-A184-DDBAA758415B}" srcOrd="0" destOrd="0" presId="urn:microsoft.com/office/officeart/2005/8/layout/vProcess5"/>
    <dgm:cxn modelId="{1D778AAD-F779-B14A-B8B8-24C19B4AB30F}" type="presOf" srcId="{7A4CEEC7-C8AF-BF45-91F7-0CE665D14733}" destId="{5203A093-14AE-414C-A3C8-789F98ED76BE}" srcOrd="0" destOrd="2" presId="urn:microsoft.com/office/officeart/2005/8/layout/vProcess5"/>
    <dgm:cxn modelId="{61A4C4C8-7E22-CC4F-942D-40BF65940056}" type="presOf" srcId="{0DC07478-1F8D-0A48-93B5-BB67A78D3DA4}" destId="{22785C81-6A65-6049-ADA6-99FD5362BF28}" srcOrd="0" destOrd="1" presId="urn:microsoft.com/office/officeart/2005/8/layout/vProcess5"/>
    <dgm:cxn modelId="{9C05EECF-F80A-4B4D-835C-C78AECBE5718}" type="presOf" srcId="{9AB53C87-8460-EB4D-A083-47C28A59DA6B}" destId="{9C07ADB6-370D-3D47-8D44-15DB8692CDEC}" srcOrd="1" destOrd="2" presId="urn:microsoft.com/office/officeart/2005/8/layout/vProcess5"/>
    <dgm:cxn modelId="{F0C8F9D0-01ED-4E45-B041-E081CCD04120}" type="presOf" srcId="{0DC07478-1F8D-0A48-93B5-BB67A78D3DA4}" destId="{79809F10-2ED1-924E-8B0F-C97D5FB7FD3E}" srcOrd="1" destOrd="1" presId="urn:microsoft.com/office/officeart/2005/8/layout/vProcess5"/>
    <dgm:cxn modelId="{536372DA-59DF-214B-B992-C94DAAA07F8C}" type="presOf" srcId="{E008914D-C316-634D-A971-360977F5F317}" destId="{94E8D839-84CC-394D-8103-5AA7D8196462}" srcOrd="0" destOrd="1" presId="urn:microsoft.com/office/officeart/2005/8/layout/vProcess5"/>
    <dgm:cxn modelId="{468597EF-A0BA-AA4D-A7CC-D19BB29BE803}" type="presOf" srcId="{B0D1A1C2-1CF3-A246-971D-00126E05AC3B}" destId="{94E8D839-84CC-394D-8103-5AA7D8196462}" srcOrd="0" destOrd="0" presId="urn:microsoft.com/office/officeart/2005/8/layout/vProcess5"/>
    <dgm:cxn modelId="{E3C80FF3-0B82-2749-9318-71861BDB5984}" type="presOf" srcId="{B0D1A1C2-1CF3-A246-971D-00126E05AC3B}" destId="{9C07ADB6-370D-3D47-8D44-15DB8692CDEC}" srcOrd="1" destOrd="0" presId="urn:microsoft.com/office/officeart/2005/8/layout/vProcess5"/>
    <dgm:cxn modelId="{086F30F5-5E6D-344E-8931-52A5DAEADC84}" type="presOf" srcId="{7A4CEEC7-C8AF-BF45-91F7-0CE665D14733}" destId="{0D067BFB-04F4-AD42-BD43-0AA25A18C358}" srcOrd="1" destOrd="2" presId="urn:microsoft.com/office/officeart/2005/8/layout/vProcess5"/>
    <dgm:cxn modelId="{C47731C4-CF11-8042-9602-285C7D3A585A}" type="presParOf" srcId="{89CE4777-78F2-4449-A65F-62EF32A0028A}" destId="{6FD35C79-3F83-A241-86EE-BF7FBB27B721}" srcOrd="0" destOrd="0" presId="urn:microsoft.com/office/officeart/2005/8/layout/vProcess5"/>
    <dgm:cxn modelId="{378179EE-6DC1-F840-8708-ED56A1911299}" type="presParOf" srcId="{89CE4777-78F2-4449-A65F-62EF32A0028A}" destId="{22785C81-6A65-6049-ADA6-99FD5362BF28}" srcOrd="1" destOrd="0" presId="urn:microsoft.com/office/officeart/2005/8/layout/vProcess5"/>
    <dgm:cxn modelId="{3303D20A-68AD-324D-871B-C4F1835FFE6C}" type="presParOf" srcId="{89CE4777-78F2-4449-A65F-62EF32A0028A}" destId="{94E8D839-84CC-394D-8103-5AA7D8196462}" srcOrd="2" destOrd="0" presId="urn:microsoft.com/office/officeart/2005/8/layout/vProcess5"/>
    <dgm:cxn modelId="{6CD89B02-5D5E-EE42-ABDB-0565EC85B25E}" type="presParOf" srcId="{89CE4777-78F2-4449-A65F-62EF32A0028A}" destId="{5203A093-14AE-414C-A3C8-789F98ED76BE}" srcOrd="3" destOrd="0" presId="urn:microsoft.com/office/officeart/2005/8/layout/vProcess5"/>
    <dgm:cxn modelId="{3842AE2B-3E6E-C546-A578-9AF2631D109F}" type="presParOf" srcId="{89CE4777-78F2-4449-A65F-62EF32A0028A}" destId="{50B97583-56AD-1E4E-BB1E-76B5FB69F66E}" srcOrd="4" destOrd="0" presId="urn:microsoft.com/office/officeart/2005/8/layout/vProcess5"/>
    <dgm:cxn modelId="{CA5092A7-E70A-4E47-9FD9-92FBF58D1AE2}" type="presParOf" srcId="{89CE4777-78F2-4449-A65F-62EF32A0028A}" destId="{4AF66C58-607E-A04A-A184-DDBAA758415B}" srcOrd="5" destOrd="0" presId="urn:microsoft.com/office/officeart/2005/8/layout/vProcess5"/>
    <dgm:cxn modelId="{37703760-6D41-124F-B772-DEAE1E011F99}" type="presParOf" srcId="{89CE4777-78F2-4449-A65F-62EF32A0028A}" destId="{79809F10-2ED1-924E-8B0F-C97D5FB7FD3E}" srcOrd="6" destOrd="0" presId="urn:microsoft.com/office/officeart/2005/8/layout/vProcess5"/>
    <dgm:cxn modelId="{9556B7A3-B125-464E-B451-C92CB760DFD6}" type="presParOf" srcId="{89CE4777-78F2-4449-A65F-62EF32A0028A}" destId="{9C07ADB6-370D-3D47-8D44-15DB8692CDEC}" srcOrd="7" destOrd="0" presId="urn:microsoft.com/office/officeart/2005/8/layout/vProcess5"/>
    <dgm:cxn modelId="{497429A1-118C-164B-BA7E-F1358471B045}" type="presParOf" srcId="{89CE4777-78F2-4449-A65F-62EF32A0028A}" destId="{0D067BFB-04F4-AD42-BD43-0AA25A18C35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B637F3-9EC1-C148-9A5A-229FBB839A3E}" type="doc">
      <dgm:prSet loTypeId="urn:microsoft.com/office/officeart/2005/8/layout/vProcess5" loCatId="" qsTypeId="urn:microsoft.com/office/officeart/2005/8/quickstyle/simple1" qsCatId="simple" csTypeId="urn:microsoft.com/office/officeart/2005/8/colors/accent1_2" csCatId="accent1" phldr="1"/>
      <dgm:spPr/>
    </dgm:pt>
    <dgm:pt modelId="{247687C3-A1CB-6D4C-ADC2-6CF75C189DF1}">
      <dgm:prSet phldrT="[Text]" custT="1"/>
      <dgm:spPr>
        <a:solidFill>
          <a:schemeClr val="accent1">
            <a:lumMod val="50000"/>
          </a:schemeClr>
        </a:solidFill>
      </dgm:spPr>
      <dgm:t>
        <a:bodyPr/>
        <a:lstStyle/>
        <a:p>
          <a:r>
            <a:rPr lang="en-US" sz="2400" dirty="0"/>
            <a:t>Ideal Randomized Experiments + IPW or Standardization</a:t>
          </a:r>
        </a:p>
      </dgm:t>
    </dgm:pt>
    <dgm:pt modelId="{C10C6F2F-A1C9-824C-BD4A-E1C2CE7E35D8}" type="parTrans" cxnId="{64668896-C065-A047-BD0E-41610772BD3A}">
      <dgm:prSet/>
      <dgm:spPr/>
      <dgm:t>
        <a:bodyPr/>
        <a:lstStyle/>
        <a:p>
          <a:endParaRPr lang="en-US"/>
        </a:p>
      </dgm:t>
    </dgm:pt>
    <dgm:pt modelId="{AC64879C-00FA-7246-B8F5-C7BAF602F494}" type="sibTrans" cxnId="{64668896-C065-A047-BD0E-41610772BD3A}">
      <dgm:prSet/>
      <dgm:spPr/>
      <dgm:t>
        <a:bodyPr/>
        <a:lstStyle/>
        <a:p>
          <a:endParaRPr lang="en-US"/>
        </a:p>
      </dgm:t>
    </dgm:pt>
    <dgm:pt modelId="{B0D1A1C2-1CF3-A246-971D-00126E05AC3B}">
      <dgm:prSet phldrT="[Text]"/>
      <dgm:spPr>
        <a:solidFill>
          <a:schemeClr val="accent1">
            <a:lumMod val="75000"/>
          </a:schemeClr>
        </a:solidFill>
      </dgm:spPr>
      <dgm:t>
        <a:bodyPr/>
        <a:lstStyle/>
        <a:p>
          <a:r>
            <a:rPr lang="en-US" sz="2800" dirty="0"/>
            <a:t>Conceptualize Target Trial</a:t>
          </a:r>
        </a:p>
      </dgm:t>
    </dgm:pt>
    <dgm:pt modelId="{785046C2-BA6D-4244-91FB-326110A5AF6D}" type="parTrans" cxnId="{A7536F05-FFE4-6E49-BAB1-9EFA958CA0C2}">
      <dgm:prSet/>
      <dgm:spPr/>
      <dgm:t>
        <a:bodyPr/>
        <a:lstStyle/>
        <a:p>
          <a:endParaRPr lang="en-US"/>
        </a:p>
      </dgm:t>
    </dgm:pt>
    <dgm:pt modelId="{B2B36451-A902-EC4A-AFC3-A79F10B73FEA}" type="sibTrans" cxnId="{A7536F05-FFE4-6E49-BAB1-9EFA958CA0C2}">
      <dgm:prSet/>
      <dgm:spPr/>
      <dgm:t>
        <a:bodyPr/>
        <a:lstStyle/>
        <a:p>
          <a:endParaRPr lang="en-US"/>
        </a:p>
      </dgm:t>
    </dgm:pt>
    <dgm:pt modelId="{64F7299D-958C-384D-871E-4EE99D7FC205}">
      <dgm:prSet phldrT="[Text]" custT="1"/>
      <dgm:spPr>
        <a:solidFill>
          <a:schemeClr val="accent1">
            <a:lumMod val="60000"/>
            <a:lumOff val="40000"/>
          </a:schemeClr>
        </a:solidFill>
      </dgm:spPr>
      <dgm:t>
        <a:bodyPr/>
        <a:lstStyle/>
        <a:p>
          <a:r>
            <a:rPr lang="en-US" sz="2400" dirty="0"/>
            <a:t>Observational Studies</a:t>
          </a:r>
        </a:p>
      </dgm:t>
    </dgm:pt>
    <dgm:pt modelId="{3C0FAD50-BC10-9A45-B5EB-C976B8458D33}" type="parTrans" cxnId="{6538B16F-9105-F34D-A315-6C12679DDBEA}">
      <dgm:prSet/>
      <dgm:spPr/>
      <dgm:t>
        <a:bodyPr/>
        <a:lstStyle/>
        <a:p>
          <a:endParaRPr lang="en-US"/>
        </a:p>
      </dgm:t>
    </dgm:pt>
    <dgm:pt modelId="{6C1FEFBE-6F92-6F40-9A3D-A645598CEF2F}" type="sibTrans" cxnId="{6538B16F-9105-F34D-A315-6C12679DDBEA}">
      <dgm:prSet/>
      <dgm:spPr/>
      <dgm:t>
        <a:bodyPr/>
        <a:lstStyle/>
        <a:p>
          <a:endParaRPr lang="en-US"/>
        </a:p>
      </dgm:t>
    </dgm:pt>
    <dgm:pt modelId="{55036234-0884-FC40-8D9C-CC8C8E2742C8}">
      <dgm:prSet phldrT="[Text]" custT="1"/>
      <dgm:spPr>
        <a:solidFill>
          <a:schemeClr val="accent1">
            <a:lumMod val="60000"/>
            <a:lumOff val="40000"/>
          </a:schemeClr>
        </a:solidFill>
      </dgm:spPr>
      <dgm:t>
        <a:bodyPr/>
        <a:lstStyle/>
        <a:p>
          <a:r>
            <a:rPr lang="en-US" sz="1800" dirty="0"/>
            <a:t>Case-Control</a:t>
          </a:r>
        </a:p>
      </dgm:t>
    </dgm:pt>
    <dgm:pt modelId="{C9B59494-7F0A-4946-9B94-8394BD739C81}" type="parTrans" cxnId="{02949D3D-822B-4B43-A543-CD77B1BF890D}">
      <dgm:prSet/>
      <dgm:spPr/>
      <dgm:t>
        <a:bodyPr/>
        <a:lstStyle/>
        <a:p>
          <a:endParaRPr lang="en-US"/>
        </a:p>
      </dgm:t>
    </dgm:pt>
    <dgm:pt modelId="{437BC3D0-5BCA-F346-BEC0-6804C1B50BA9}" type="sibTrans" cxnId="{02949D3D-822B-4B43-A543-CD77B1BF890D}">
      <dgm:prSet/>
      <dgm:spPr/>
      <dgm:t>
        <a:bodyPr/>
        <a:lstStyle/>
        <a:p>
          <a:endParaRPr lang="en-US"/>
        </a:p>
      </dgm:t>
    </dgm:pt>
    <dgm:pt modelId="{7A4CEEC7-C8AF-BF45-91F7-0CE665D14733}">
      <dgm:prSet phldrT="[Text]" custT="1"/>
      <dgm:spPr>
        <a:solidFill>
          <a:schemeClr val="accent1">
            <a:lumMod val="60000"/>
            <a:lumOff val="40000"/>
          </a:schemeClr>
        </a:solidFill>
      </dgm:spPr>
      <dgm:t>
        <a:bodyPr/>
        <a:lstStyle/>
        <a:p>
          <a:r>
            <a:rPr lang="en-US" sz="1800" dirty="0"/>
            <a:t>Cohort</a:t>
          </a:r>
        </a:p>
      </dgm:t>
    </dgm:pt>
    <dgm:pt modelId="{2A7E149A-09E0-1440-82E5-A429AC557FDD}" type="parTrans" cxnId="{1B988B6C-2EA0-6740-AB5A-B346AA1702EE}">
      <dgm:prSet/>
      <dgm:spPr/>
      <dgm:t>
        <a:bodyPr/>
        <a:lstStyle/>
        <a:p>
          <a:endParaRPr lang="en-US"/>
        </a:p>
      </dgm:t>
    </dgm:pt>
    <dgm:pt modelId="{09E915DF-4D17-9248-8386-CCF82CF837F9}" type="sibTrans" cxnId="{1B988B6C-2EA0-6740-AB5A-B346AA1702EE}">
      <dgm:prSet/>
      <dgm:spPr/>
      <dgm:t>
        <a:bodyPr/>
        <a:lstStyle/>
        <a:p>
          <a:endParaRPr lang="en-US"/>
        </a:p>
      </dgm:t>
    </dgm:pt>
    <dgm:pt modelId="{0DC07478-1F8D-0A48-93B5-BB67A78D3DA4}">
      <dgm:prSet phldrT="[Text]" custT="1"/>
      <dgm:spPr>
        <a:solidFill>
          <a:schemeClr val="accent1">
            <a:lumMod val="50000"/>
          </a:schemeClr>
        </a:solidFill>
      </dgm:spPr>
      <dgm:t>
        <a:bodyPr/>
        <a:lstStyle/>
        <a:p>
          <a:r>
            <a:rPr lang="en-US" sz="2400" dirty="0"/>
            <a:t>Can compute average causal effects</a:t>
          </a:r>
        </a:p>
      </dgm:t>
    </dgm:pt>
    <dgm:pt modelId="{EB17FA3E-D927-AC4B-8F6F-A99A0943C3ED}" type="parTrans" cxnId="{D1F26B53-D005-6F41-9AD3-78E795B06474}">
      <dgm:prSet/>
      <dgm:spPr/>
      <dgm:t>
        <a:bodyPr/>
        <a:lstStyle/>
        <a:p>
          <a:endParaRPr lang="en-US"/>
        </a:p>
      </dgm:t>
    </dgm:pt>
    <dgm:pt modelId="{C2212A5D-7973-9842-9CE8-6D8BBED6A7AA}" type="sibTrans" cxnId="{D1F26B53-D005-6F41-9AD3-78E795B06474}">
      <dgm:prSet/>
      <dgm:spPr/>
      <dgm:t>
        <a:bodyPr/>
        <a:lstStyle/>
        <a:p>
          <a:endParaRPr lang="en-US"/>
        </a:p>
      </dgm:t>
    </dgm:pt>
    <dgm:pt modelId="{9AB53C87-8460-EB4D-A083-47C28A59DA6B}">
      <dgm:prSet phldrT="[Text]"/>
      <dgm:spPr>
        <a:solidFill>
          <a:schemeClr val="accent1">
            <a:lumMod val="75000"/>
          </a:schemeClr>
        </a:solidFill>
      </dgm:spPr>
      <dgm:t>
        <a:bodyPr/>
        <a:lstStyle/>
        <a:p>
          <a:r>
            <a:rPr lang="en-US" sz="2200" dirty="0"/>
            <a:t>Minimize or eliminate Bias</a:t>
          </a:r>
        </a:p>
      </dgm:t>
    </dgm:pt>
    <dgm:pt modelId="{AB62A4F1-F214-AB47-9898-F81C82A1337A}" type="parTrans" cxnId="{858A7260-5E24-304C-9DEA-E2A16FD33FA8}">
      <dgm:prSet/>
      <dgm:spPr/>
      <dgm:t>
        <a:bodyPr/>
        <a:lstStyle/>
        <a:p>
          <a:endParaRPr lang="en-US"/>
        </a:p>
      </dgm:t>
    </dgm:pt>
    <dgm:pt modelId="{E21A4FF3-1D79-AC4A-9332-953AAF2816D4}" type="sibTrans" cxnId="{858A7260-5E24-304C-9DEA-E2A16FD33FA8}">
      <dgm:prSet/>
      <dgm:spPr/>
      <dgm:t>
        <a:bodyPr/>
        <a:lstStyle/>
        <a:p>
          <a:endParaRPr lang="en-US"/>
        </a:p>
      </dgm:t>
    </dgm:pt>
    <dgm:pt modelId="{E008914D-C316-634D-A971-360977F5F317}">
      <dgm:prSet phldrT="[Text]"/>
      <dgm:spPr>
        <a:solidFill>
          <a:schemeClr val="accent1">
            <a:lumMod val="75000"/>
          </a:schemeClr>
        </a:solidFill>
      </dgm:spPr>
      <dgm:t>
        <a:bodyPr/>
        <a:lstStyle/>
        <a:p>
          <a:r>
            <a:rPr lang="en-US" sz="2200" dirty="0"/>
            <a:t>Fulfill Identifiability Criteria</a:t>
          </a:r>
        </a:p>
      </dgm:t>
    </dgm:pt>
    <dgm:pt modelId="{08DC4479-C276-3944-9CE0-87CF13969C27}" type="parTrans" cxnId="{1C6E3D0D-4907-7440-90F5-3C17EDD79FCC}">
      <dgm:prSet/>
      <dgm:spPr/>
      <dgm:t>
        <a:bodyPr/>
        <a:lstStyle/>
        <a:p>
          <a:endParaRPr lang="en-US"/>
        </a:p>
      </dgm:t>
    </dgm:pt>
    <dgm:pt modelId="{1E1008A0-9B8E-5A4B-98B1-6B7D1CE0A09A}" type="sibTrans" cxnId="{1C6E3D0D-4907-7440-90F5-3C17EDD79FCC}">
      <dgm:prSet/>
      <dgm:spPr/>
      <dgm:t>
        <a:bodyPr/>
        <a:lstStyle/>
        <a:p>
          <a:endParaRPr lang="en-US"/>
        </a:p>
      </dgm:t>
    </dgm:pt>
    <dgm:pt modelId="{C4566405-62D7-E24E-81FB-DB4084A444EF}">
      <dgm:prSet phldrT="[Text]" custT="1"/>
      <dgm:spPr>
        <a:solidFill>
          <a:schemeClr val="accent1">
            <a:lumMod val="75000"/>
          </a:schemeClr>
        </a:solidFill>
      </dgm:spPr>
      <dgm:t>
        <a:bodyPr/>
        <a:lstStyle/>
        <a:p>
          <a:r>
            <a:rPr lang="en-US" sz="2100" dirty="0"/>
            <a:t>Case-Control – Matching, stratified analyses</a:t>
          </a:r>
        </a:p>
      </dgm:t>
    </dgm:pt>
    <dgm:pt modelId="{DB61CEEE-6B73-8946-9BBE-C73D618247C4}" type="parTrans" cxnId="{19FF7F87-01B0-504B-A9FE-3BB388BADFFA}">
      <dgm:prSet/>
      <dgm:spPr/>
      <dgm:t>
        <a:bodyPr/>
        <a:lstStyle/>
        <a:p>
          <a:endParaRPr lang="en-US"/>
        </a:p>
      </dgm:t>
    </dgm:pt>
    <dgm:pt modelId="{E0E98AA9-683C-AC4C-B085-A89CA11A085D}" type="sibTrans" cxnId="{19FF7F87-01B0-504B-A9FE-3BB388BADFFA}">
      <dgm:prSet/>
      <dgm:spPr/>
      <dgm:t>
        <a:bodyPr/>
        <a:lstStyle/>
        <a:p>
          <a:endParaRPr lang="en-US"/>
        </a:p>
      </dgm:t>
    </dgm:pt>
    <dgm:pt modelId="{13CA630E-9737-DC40-83B5-A83766CE75E9}">
      <dgm:prSet custT="1"/>
      <dgm:spPr/>
      <dgm:t>
        <a:bodyPr/>
        <a:lstStyle/>
        <a:p>
          <a:r>
            <a:rPr lang="en-US" sz="2100" dirty="0"/>
            <a:t>Cohort – Stratified analyses, alignment of T</a:t>
          </a:r>
          <a:r>
            <a:rPr lang="en-US" sz="2100" baseline="-25000" dirty="0"/>
            <a:t>0</a:t>
          </a:r>
          <a:r>
            <a:rPr lang="en-US" sz="2100" dirty="0"/>
            <a:t>, E, A</a:t>
          </a:r>
        </a:p>
      </dgm:t>
    </dgm:pt>
    <dgm:pt modelId="{1826157F-05BC-5C4C-9D65-88EF3EDB0682}" type="parTrans" cxnId="{33E8803D-EC9C-F747-99A4-8A1E48F24C7D}">
      <dgm:prSet/>
      <dgm:spPr/>
      <dgm:t>
        <a:bodyPr/>
        <a:lstStyle/>
        <a:p>
          <a:endParaRPr lang="en-US"/>
        </a:p>
      </dgm:t>
    </dgm:pt>
    <dgm:pt modelId="{3A438435-558E-F84E-A221-CBFC25680067}" type="sibTrans" cxnId="{33E8803D-EC9C-F747-99A4-8A1E48F24C7D}">
      <dgm:prSet/>
      <dgm:spPr/>
      <dgm:t>
        <a:bodyPr/>
        <a:lstStyle/>
        <a:p>
          <a:endParaRPr lang="en-US"/>
        </a:p>
      </dgm:t>
    </dgm:pt>
    <dgm:pt modelId="{89CE4777-78F2-4449-A65F-62EF32A0028A}" type="pres">
      <dgm:prSet presAssocID="{D0B637F3-9EC1-C148-9A5A-229FBB839A3E}" presName="outerComposite" presStyleCnt="0">
        <dgm:presLayoutVars>
          <dgm:chMax val="5"/>
          <dgm:dir/>
          <dgm:resizeHandles val="exact"/>
        </dgm:presLayoutVars>
      </dgm:prSet>
      <dgm:spPr/>
    </dgm:pt>
    <dgm:pt modelId="{6FD35C79-3F83-A241-86EE-BF7FBB27B721}" type="pres">
      <dgm:prSet presAssocID="{D0B637F3-9EC1-C148-9A5A-229FBB839A3E}" presName="dummyMaxCanvas" presStyleCnt="0">
        <dgm:presLayoutVars/>
      </dgm:prSet>
      <dgm:spPr/>
    </dgm:pt>
    <dgm:pt modelId="{22785C81-6A65-6049-ADA6-99FD5362BF28}" type="pres">
      <dgm:prSet presAssocID="{D0B637F3-9EC1-C148-9A5A-229FBB839A3E}" presName="ThreeNodes_1" presStyleLbl="node1" presStyleIdx="0" presStyleCnt="3" custScaleX="117647" custLinFactNeighborX="5875" custLinFactNeighborY="2749">
        <dgm:presLayoutVars>
          <dgm:bulletEnabled val="1"/>
        </dgm:presLayoutVars>
      </dgm:prSet>
      <dgm:spPr/>
    </dgm:pt>
    <dgm:pt modelId="{94E8D839-84CC-394D-8103-5AA7D8196462}" type="pres">
      <dgm:prSet presAssocID="{D0B637F3-9EC1-C148-9A5A-229FBB839A3E}" presName="ThreeNodes_2" presStyleLbl="node1" presStyleIdx="1" presStyleCnt="3" custScaleX="116362" custScaleY="147572" custLinFactNeighborX="-1883" custLinFactNeighborY="18770">
        <dgm:presLayoutVars>
          <dgm:bulletEnabled val="1"/>
        </dgm:presLayoutVars>
      </dgm:prSet>
      <dgm:spPr/>
    </dgm:pt>
    <dgm:pt modelId="{5203A093-14AE-414C-A3C8-789F98ED76BE}" type="pres">
      <dgm:prSet presAssocID="{D0B637F3-9EC1-C148-9A5A-229FBB839A3E}" presName="ThreeNodes_3" presStyleLbl="node1" presStyleIdx="2" presStyleCnt="3" custScaleX="105855" custScaleY="66781" custLinFactNeighborX="-5083" custLinFactNeighborY="37691">
        <dgm:presLayoutVars>
          <dgm:bulletEnabled val="1"/>
        </dgm:presLayoutVars>
      </dgm:prSet>
      <dgm:spPr/>
    </dgm:pt>
    <dgm:pt modelId="{50B97583-56AD-1E4E-BB1E-76B5FB69F66E}" type="pres">
      <dgm:prSet presAssocID="{D0B637F3-9EC1-C148-9A5A-229FBB839A3E}" presName="ThreeConn_1-2" presStyleLbl="fgAccFollowNode1" presStyleIdx="0" presStyleCnt="2" custAng="10800000" custLinFactNeighborX="21660" custLinFactNeighborY="21661">
        <dgm:presLayoutVars>
          <dgm:bulletEnabled val="1"/>
        </dgm:presLayoutVars>
      </dgm:prSet>
      <dgm:spPr/>
    </dgm:pt>
    <dgm:pt modelId="{4AF66C58-607E-A04A-A184-DDBAA758415B}" type="pres">
      <dgm:prSet presAssocID="{D0B637F3-9EC1-C148-9A5A-229FBB839A3E}" presName="ThreeConn_2-3" presStyleLbl="fgAccFollowNode1" presStyleIdx="1" presStyleCnt="2" custAng="10800000" custLinFactNeighborX="41516" custLinFactNeighborY="37905">
        <dgm:presLayoutVars>
          <dgm:bulletEnabled val="1"/>
        </dgm:presLayoutVars>
      </dgm:prSet>
      <dgm:spPr/>
    </dgm:pt>
    <dgm:pt modelId="{79809F10-2ED1-924E-8B0F-C97D5FB7FD3E}" type="pres">
      <dgm:prSet presAssocID="{D0B637F3-9EC1-C148-9A5A-229FBB839A3E}" presName="ThreeNodes_1_text" presStyleLbl="node1" presStyleIdx="2" presStyleCnt="3">
        <dgm:presLayoutVars>
          <dgm:bulletEnabled val="1"/>
        </dgm:presLayoutVars>
      </dgm:prSet>
      <dgm:spPr/>
    </dgm:pt>
    <dgm:pt modelId="{9C07ADB6-370D-3D47-8D44-15DB8692CDEC}" type="pres">
      <dgm:prSet presAssocID="{D0B637F3-9EC1-C148-9A5A-229FBB839A3E}" presName="ThreeNodes_2_text" presStyleLbl="node1" presStyleIdx="2" presStyleCnt="3">
        <dgm:presLayoutVars>
          <dgm:bulletEnabled val="1"/>
        </dgm:presLayoutVars>
      </dgm:prSet>
      <dgm:spPr/>
    </dgm:pt>
    <dgm:pt modelId="{0D067BFB-04F4-AD42-BD43-0AA25A18C358}" type="pres">
      <dgm:prSet presAssocID="{D0B637F3-9EC1-C148-9A5A-229FBB839A3E}" presName="ThreeNodes_3_text" presStyleLbl="node1" presStyleIdx="2" presStyleCnt="3">
        <dgm:presLayoutVars>
          <dgm:bulletEnabled val="1"/>
        </dgm:presLayoutVars>
      </dgm:prSet>
      <dgm:spPr/>
    </dgm:pt>
  </dgm:ptLst>
  <dgm:cxnLst>
    <dgm:cxn modelId="{A7536F05-FFE4-6E49-BAB1-9EFA958CA0C2}" srcId="{D0B637F3-9EC1-C148-9A5A-229FBB839A3E}" destId="{B0D1A1C2-1CF3-A246-971D-00126E05AC3B}" srcOrd="1" destOrd="0" parTransId="{785046C2-BA6D-4244-91FB-326110A5AF6D}" sibTransId="{B2B36451-A902-EC4A-AFC3-A79F10B73FEA}"/>
    <dgm:cxn modelId="{07E8E906-74A4-4D46-9E5F-234E96332EB9}" type="presOf" srcId="{D0B637F3-9EC1-C148-9A5A-229FBB839A3E}" destId="{89CE4777-78F2-4449-A65F-62EF32A0028A}" srcOrd="0" destOrd="0" presId="urn:microsoft.com/office/officeart/2005/8/layout/vProcess5"/>
    <dgm:cxn modelId="{6913880A-08F4-1548-9E80-102B62C508DF}" type="presOf" srcId="{64F7299D-958C-384D-871E-4EE99D7FC205}" destId="{5203A093-14AE-414C-A3C8-789F98ED76BE}" srcOrd="0" destOrd="0" presId="urn:microsoft.com/office/officeart/2005/8/layout/vProcess5"/>
    <dgm:cxn modelId="{1C6E3D0D-4907-7440-90F5-3C17EDD79FCC}" srcId="{B0D1A1C2-1CF3-A246-971D-00126E05AC3B}" destId="{E008914D-C316-634D-A971-360977F5F317}" srcOrd="0" destOrd="0" parTransId="{08DC4479-C276-3944-9CE0-87CF13969C27}" sibTransId="{1E1008A0-9B8E-5A4B-98B1-6B7D1CE0A09A}"/>
    <dgm:cxn modelId="{A549EE28-2004-154C-B34A-044A9888C51F}" type="presOf" srcId="{64F7299D-958C-384D-871E-4EE99D7FC205}" destId="{0D067BFB-04F4-AD42-BD43-0AA25A18C358}" srcOrd="1" destOrd="0" presId="urn:microsoft.com/office/officeart/2005/8/layout/vProcess5"/>
    <dgm:cxn modelId="{33E8803D-EC9C-F747-99A4-8A1E48F24C7D}" srcId="{9AB53C87-8460-EB4D-A083-47C28A59DA6B}" destId="{13CA630E-9737-DC40-83B5-A83766CE75E9}" srcOrd="1" destOrd="0" parTransId="{1826157F-05BC-5C4C-9D65-88EF3EDB0682}" sibTransId="{3A438435-558E-F84E-A221-CBFC25680067}"/>
    <dgm:cxn modelId="{02949D3D-822B-4B43-A543-CD77B1BF890D}" srcId="{64F7299D-958C-384D-871E-4EE99D7FC205}" destId="{55036234-0884-FC40-8D9C-CC8C8E2742C8}" srcOrd="0" destOrd="0" parTransId="{C9B59494-7F0A-4946-9B94-8394BD739C81}" sibTransId="{437BC3D0-5BCA-F346-BEC0-6804C1B50BA9}"/>
    <dgm:cxn modelId="{D1F26B53-D005-6F41-9AD3-78E795B06474}" srcId="{247687C3-A1CB-6D4C-ADC2-6CF75C189DF1}" destId="{0DC07478-1F8D-0A48-93B5-BB67A78D3DA4}" srcOrd="0" destOrd="0" parTransId="{EB17FA3E-D927-AC4B-8F6F-A99A0943C3ED}" sibTransId="{C2212A5D-7973-9842-9CE8-6D8BBED6A7AA}"/>
    <dgm:cxn modelId="{F1E3BD5F-46CC-4042-8AC8-30CA5CBC4C68}" type="presOf" srcId="{9AB53C87-8460-EB4D-A083-47C28A59DA6B}" destId="{94E8D839-84CC-394D-8103-5AA7D8196462}" srcOrd="0" destOrd="2" presId="urn:microsoft.com/office/officeart/2005/8/layout/vProcess5"/>
    <dgm:cxn modelId="{858A7260-5E24-304C-9DEA-E2A16FD33FA8}" srcId="{B0D1A1C2-1CF3-A246-971D-00126E05AC3B}" destId="{9AB53C87-8460-EB4D-A083-47C28A59DA6B}" srcOrd="1" destOrd="0" parTransId="{AB62A4F1-F214-AB47-9898-F81C82A1337A}" sibTransId="{E21A4FF3-1D79-AC4A-9332-953AAF2816D4}"/>
    <dgm:cxn modelId="{C48EFE61-4306-0C40-80A2-16C4661E957A}" type="presOf" srcId="{E008914D-C316-634D-A971-360977F5F317}" destId="{9C07ADB6-370D-3D47-8D44-15DB8692CDEC}" srcOrd="1" destOrd="1" presId="urn:microsoft.com/office/officeart/2005/8/layout/vProcess5"/>
    <dgm:cxn modelId="{3D1C6268-CEA8-0946-BB65-6B1063920E67}" type="presOf" srcId="{247687C3-A1CB-6D4C-ADC2-6CF75C189DF1}" destId="{22785C81-6A65-6049-ADA6-99FD5362BF28}" srcOrd="0" destOrd="0" presId="urn:microsoft.com/office/officeart/2005/8/layout/vProcess5"/>
    <dgm:cxn modelId="{83DABA68-3D7B-2A42-AF1C-53E729E2CD9A}" type="presOf" srcId="{55036234-0884-FC40-8D9C-CC8C8E2742C8}" destId="{5203A093-14AE-414C-A3C8-789F98ED76BE}" srcOrd="0" destOrd="1" presId="urn:microsoft.com/office/officeart/2005/8/layout/vProcess5"/>
    <dgm:cxn modelId="{AB884169-BC1E-3B40-9854-E4602350154B}" type="presOf" srcId="{13CA630E-9737-DC40-83B5-A83766CE75E9}" destId="{94E8D839-84CC-394D-8103-5AA7D8196462}" srcOrd="0" destOrd="4" presId="urn:microsoft.com/office/officeart/2005/8/layout/vProcess5"/>
    <dgm:cxn modelId="{1B988B6C-2EA0-6740-AB5A-B346AA1702EE}" srcId="{64F7299D-958C-384D-871E-4EE99D7FC205}" destId="{7A4CEEC7-C8AF-BF45-91F7-0CE665D14733}" srcOrd="1" destOrd="0" parTransId="{2A7E149A-09E0-1440-82E5-A429AC557FDD}" sibTransId="{09E915DF-4D17-9248-8386-CCF82CF837F9}"/>
    <dgm:cxn modelId="{6538B16F-9105-F34D-A315-6C12679DDBEA}" srcId="{D0B637F3-9EC1-C148-9A5A-229FBB839A3E}" destId="{64F7299D-958C-384D-871E-4EE99D7FC205}" srcOrd="2" destOrd="0" parTransId="{3C0FAD50-BC10-9A45-B5EB-C976B8458D33}" sibTransId="{6C1FEFBE-6F92-6F40-9A3D-A645598CEF2F}"/>
    <dgm:cxn modelId="{51F12873-3454-DE4C-9BBF-213522A5E87B}" type="presOf" srcId="{55036234-0884-FC40-8D9C-CC8C8E2742C8}" destId="{0D067BFB-04F4-AD42-BD43-0AA25A18C358}" srcOrd="1" destOrd="1" presId="urn:microsoft.com/office/officeart/2005/8/layout/vProcess5"/>
    <dgm:cxn modelId="{63B30E78-8997-B343-89F3-01972BB7DD8C}" type="presOf" srcId="{C4566405-62D7-E24E-81FB-DB4084A444EF}" destId="{9C07ADB6-370D-3D47-8D44-15DB8692CDEC}" srcOrd="1" destOrd="3" presId="urn:microsoft.com/office/officeart/2005/8/layout/vProcess5"/>
    <dgm:cxn modelId="{15088279-7BAC-4A43-823D-775CF0CB1D07}" type="presOf" srcId="{C4566405-62D7-E24E-81FB-DB4084A444EF}" destId="{94E8D839-84CC-394D-8103-5AA7D8196462}" srcOrd="0" destOrd="3" presId="urn:microsoft.com/office/officeart/2005/8/layout/vProcess5"/>
    <dgm:cxn modelId="{47AB7487-5B98-B241-BC81-87949E01CB55}" type="presOf" srcId="{247687C3-A1CB-6D4C-ADC2-6CF75C189DF1}" destId="{79809F10-2ED1-924E-8B0F-C97D5FB7FD3E}" srcOrd="1" destOrd="0" presId="urn:microsoft.com/office/officeart/2005/8/layout/vProcess5"/>
    <dgm:cxn modelId="{19FF7F87-01B0-504B-A9FE-3BB388BADFFA}" srcId="{9AB53C87-8460-EB4D-A083-47C28A59DA6B}" destId="{C4566405-62D7-E24E-81FB-DB4084A444EF}" srcOrd="0" destOrd="0" parTransId="{DB61CEEE-6B73-8946-9BBE-C73D618247C4}" sibTransId="{E0E98AA9-683C-AC4C-B085-A89CA11A085D}"/>
    <dgm:cxn modelId="{44B0D690-3BD9-5C4D-8C5A-49DE4F71A2EF}" type="presOf" srcId="{AC64879C-00FA-7246-B8F5-C7BAF602F494}" destId="{50B97583-56AD-1E4E-BB1E-76B5FB69F66E}" srcOrd="0" destOrd="0" presId="urn:microsoft.com/office/officeart/2005/8/layout/vProcess5"/>
    <dgm:cxn modelId="{64668896-C065-A047-BD0E-41610772BD3A}" srcId="{D0B637F3-9EC1-C148-9A5A-229FBB839A3E}" destId="{247687C3-A1CB-6D4C-ADC2-6CF75C189DF1}" srcOrd="0" destOrd="0" parTransId="{C10C6F2F-A1C9-824C-BD4A-E1C2CE7E35D8}" sibTransId="{AC64879C-00FA-7246-B8F5-C7BAF602F494}"/>
    <dgm:cxn modelId="{3A2942AB-BF9A-924E-A238-BE5BE27C5DFB}" type="presOf" srcId="{B2B36451-A902-EC4A-AFC3-A79F10B73FEA}" destId="{4AF66C58-607E-A04A-A184-DDBAA758415B}" srcOrd="0" destOrd="0" presId="urn:microsoft.com/office/officeart/2005/8/layout/vProcess5"/>
    <dgm:cxn modelId="{1D778AAD-F779-B14A-B8B8-24C19B4AB30F}" type="presOf" srcId="{7A4CEEC7-C8AF-BF45-91F7-0CE665D14733}" destId="{5203A093-14AE-414C-A3C8-789F98ED76BE}" srcOrd="0" destOrd="2" presId="urn:microsoft.com/office/officeart/2005/8/layout/vProcess5"/>
    <dgm:cxn modelId="{61A4C4C8-7E22-CC4F-942D-40BF65940056}" type="presOf" srcId="{0DC07478-1F8D-0A48-93B5-BB67A78D3DA4}" destId="{22785C81-6A65-6049-ADA6-99FD5362BF28}" srcOrd="0" destOrd="1" presId="urn:microsoft.com/office/officeart/2005/8/layout/vProcess5"/>
    <dgm:cxn modelId="{9C05EECF-F80A-4B4D-835C-C78AECBE5718}" type="presOf" srcId="{9AB53C87-8460-EB4D-A083-47C28A59DA6B}" destId="{9C07ADB6-370D-3D47-8D44-15DB8692CDEC}" srcOrd="1" destOrd="2" presId="urn:microsoft.com/office/officeart/2005/8/layout/vProcess5"/>
    <dgm:cxn modelId="{F0C8F9D0-01ED-4E45-B041-E081CCD04120}" type="presOf" srcId="{0DC07478-1F8D-0A48-93B5-BB67A78D3DA4}" destId="{79809F10-2ED1-924E-8B0F-C97D5FB7FD3E}" srcOrd="1" destOrd="1" presId="urn:microsoft.com/office/officeart/2005/8/layout/vProcess5"/>
    <dgm:cxn modelId="{536372DA-59DF-214B-B992-C94DAAA07F8C}" type="presOf" srcId="{E008914D-C316-634D-A971-360977F5F317}" destId="{94E8D839-84CC-394D-8103-5AA7D8196462}" srcOrd="0" destOrd="1" presId="urn:microsoft.com/office/officeart/2005/8/layout/vProcess5"/>
    <dgm:cxn modelId="{468597EF-A0BA-AA4D-A7CC-D19BB29BE803}" type="presOf" srcId="{B0D1A1C2-1CF3-A246-971D-00126E05AC3B}" destId="{94E8D839-84CC-394D-8103-5AA7D8196462}" srcOrd="0" destOrd="0" presId="urn:microsoft.com/office/officeart/2005/8/layout/vProcess5"/>
    <dgm:cxn modelId="{E3C80FF3-0B82-2749-9318-71861BDB5984}" type="presOf" srcId="{B0D1A1C2-1CF3-A246-971D-00126E05AC3B}" destId="{9C07ADB6-370D-3D47-8D44-15DB8692CDEC}" srcOrd="1" destOrd="0" presId="urn:microsoft.com/office/officeart/2005/8/layout/vProcess5"/>
    <dgm:cxn modelId="{086F30F5-5E6D-344E-8931-52A5DAEADC84}" type="presOf" srcId="{7A4CEEC7-C8AF-BF45-91F7-0CE665D14733}" destId="{0D067BFB-04F4-AD42-BD43-0AA25A18C358}" srcOrd="1" destOrd="2" presId="urn:microsoft.com/office/officeart/2005/8/layout/vProcess5"/>
    <dgm:cxn modelId="{D48E53F8-D234-7046-930A-A7A3438B128E}" type="presOf" srcId="{13CA630E-9737-DC40-83B5-A83766CE75E9}" destId="{9C07ADB6-370D-3D47-8D44-15DB8692CDEC}" srcOrd="1" destOrd="4" presId="urn:microsoft.com/office/officeart/2005/8/layout/vProcess5"/>
    <dgm:cxn modelId="{C47731C4-CF11-8042-9602-285C7D3A585A}" type="presParOf" srcId="{89CE4777-78F2-4449-A65F-62EF32A0028A}" destId="{6FD35C79-3F83-A241-86EE-BF7FBB27B721}" srcOrd="0" destOrd="0" presId="urn:microsoft.com/office/officeart/2005/8/layout/vProcess5"/>
    <dgm:cxn modelId="{378179EE-6DC1-F840-8708-ED56A1911299}" type="presParOf" srcId="{89CE4777-78F2-4449-A65F-62EF32A0028A}" destId="{22785C81-6A65-6049-ADA6-99FD5362BF28}" srcOrd="1" destOrd="0" presId="urn:microsoft.com/office/officeart/2005/8/layout/vProcess5"/>
    <dgm:cxn modelId="{3303D20A-68AD-324D-871B-C4F1835FFE6C}" type="presParOf" srcId="{89CE4777-78F2-4449-A65F-62EF32A0028A}" destId="{94E8D839-84CC-394D-8103-5AA7D8196462}" srcOrd="2" destOrd="0" presId="urn:microsoft.com/office/officeart/2005/8/layout/vProcess5"/>
    <dgm:cxn modelId="{6CD89B02-5D5E-EE42-ABDB-0565EC85B25E}" type="presParOf" srcId="{89CE4777-78F2-4449-A65F-62EF32A0028A}" destId="{5203A093-14AE-414C-A3C8-789F98ED76BE}" srcOrd="3" destOrd="0" presId="urn:microsoft.com/office/officeart/2005/8/layout/vProcess5"/>
    <dgm:cxn modelId="{3842AE2B-3E6E-C546-A578-9AF2631D109F}" type="presParOf" srcId="{89CE4777-78F2-4449-A65F-62EF32A0028A}" destId="{50B97583-56AD-1E4E-BB1E-76B5FB69F66E}" srcOrd="4" destOrd="0" presId="urn:microsoft.com/office/officeart/2005/8/layout/vProcess5"/>
    <dgm:cxn modelId="{CA5092A7-E70A-4E47-9FD9-92FBF58D1AE2}" type="presParOf" srcId="{89CE4777-78F2-4449-A65F-62EF32A0028A}" destId="{4AF66C58-607E-A04A-A184-DDBAA758415B}" srcOrd="5" destOrd="0" presId="urn:microsoft.com/office/officeart/2005/8/layout/vProcess5"/>
    <dgm:cxn modelId="{37703760-6D41-124F-B772-DEAE1E011F99}" type="presParOf" srcId="{89CE4777-78F2-4449-A65F-62EF32A0028A}" destId="{79809F10-2ED1-924E-8B0F-C97D5FB7FD3E}" srcOrd="6" destOrd="0" presId="urn:microsoft.com/office/officeart/2005/8/layout/vProcess5"/>
    <dgm:cxn modelId="{9556B7A3-B125-464E-B451-C92CB760DFD6}" type="presParOf" srcId="{89CE4777-78F2-4449-A65F-62EF32A0028A}" destId="{9C07ADB6-370D-3D47-8D44-15DB8692CDEC}" srcOrd="7" destOrd="0" presId="urn:microsoft.com/office/officeart/2005/8/layout/vProcess5"/>
    <dgm:cxn modelId="{497429A1-118C-164B-BA7E-F1358471B045}" type="presParOf" srcId="{89CE4777-78F2-4449-A65F-62EF32A0028A}" destId="{0D067BFB-04F4-AD42-BD43-0AA25A18C35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B637F3-9EC1-C148-9A5A-229FBB839A3E}" type="doc">
      <dgm:prSet loTypeId="urn:microsoft.com/office/officeart/2005/8/layout/vProcess5" loCatId="" qsTypeId="urn:microsoft.com/office/officeart/2005/8/quickstyle/simple1" qsCatId="simple" csTypeId="urn:microsoft.com/office/officeart/2005/8/colors/accent1_2" csCatId="accent1" phldr="1"/>
      <dgm:spPr/>
    </dgm:pt>
    <dgm:pt modelId="{247687C3-A1CB-6D4C-ADC2-6CF75C189DF1}">
      <dgm:prSet phldrT="[Text]" custT="1"/>
      <dgm:spPr>
        <a:solidFill>
          <a:schemeClr val="accent1">
            <a:lumMod val="50000"/>
          </a:schemeClr>
        </a:solidFill>
      </dgm:spPr>
      <dgm:t>
        <a:bodyPr/>
        <a:lstStyle/>
        <a:p>
          <a:r>
            <a:rPr lang="en-US" sz="2400" dirty="0"/>
            <a:t>Ideal Randomized Experiments + IPW or Standardization</a:t>
          </a:r>
        </a:p>
      </dgm:t>
    </dgm:pt>
    <dgm:pt modelId="{C10C6F2F-A1C9-824C-BD4A-E1C2CE7E35D8}" type="parTrans" cxnId="{64668896-C065-A047-BD0E-41610772BD3A}">
      <dgm:prSet/>
      <dgm:spPr/>
      <dgm:t>
        <a:bodyPr/>
        <a:lstStyle/>
        <a:p>
          <a:endParaRPr lang="en-US"/>
        </a:p>
      </dgm:t>
    </dgm:pt>
    <dgm:pt modelId="{AC64879C-00FA-7246-B8F5-C7BAF602F494}" type="sibTrans" cxnId="{64668896-C065-A047-BD0E-41610772BD3A}">
      <dgm:prSet/>
      <dgm:spPr/>
      <dgm:t>
        <a:bodyPr/>
        <a:lstStyle/>
        <a:p>
          <a:endParaRPr lang="en-US"/>
        </a:p>
      </dgm:t>
    </dgm:pt>
    <dgm:pt modelId="{B0D1A1C2-1CF3-A246-971D-00126E05AC3B}">
      <dgm:prSet phldrT="[Text]"/>
      <dgm:spPr>
        <a:solidFill>
          <a:schemeClr val="accent1">
            <a:lumMod val="75000"/>
          </a:schemeClr>
        </a:solidFill>
      </dgm:spPr>
      <dgm:t>
        <a:bodyPr/>
        <a:lstStyle/>
        <a:p>
          <a:r>
            <a:rPr lang="en-US" sz="2800" dirty="0"/>
            <a:t>Conceptualize Target Trial</a:t>
          </a:r>
        </a:p>
      </dgm:t>
    </dgm:pt>
    <dgm:pt modelId="{785046C2-BA6D-4244-91FB-326110A5AF6D}" type="parTrans" cxnId="{A7536F05-FFE4-6E49-BAB1-9EFA958CA0C2}">
      <dgm:prSet/>
      <dgm:spPr/>
      <dgm:t>
        <a:bodyPr/>
        <a:lstStyle/>
        <a:p>
          <a:endParaRPr lang="en-US"/>
        </a:p>
      </dgm:t>
    </dgm:pt>
    <dgm:pt modelId="{B2B36451-A902-EC4A-AFC3-A79F10B73FEA}" type="sibTrans" cxnId="{A7536F05-FFE4-6E49-BAB1-9EFA958CA0C2}">
      <dgm:prSet/>
      <dgm:spPr/>
      <dgm:t>
        <a:bodyPr/>
        <a:lstStyle/>
        <a:p>
          <a:endParaRPr lang="en-US"/>
        </a:p>
      </dgm:t>
    </dgm:pt>
    <dgm:pt modelId="{64F7299D-958C-384D-871E-4EE99D7FC205}">
      <dgm:prSet phldrT="[Text]" custT="1"/>
      <dgm:spPr>
        <a:solidFill>
          <a:schemeClr val="accent1">
            <a:lumMod val="60000"/>
            <a:lumOff val="40000"/>
          </a:schemeClr>
        </a:solidFill>
      </dgm:spPr>
      <dgm:t>
        <a:bodyPr/>
        <a:lstStyle/>
        <a:p>
          <a:r>
            <a:rPr lang="en-US" sz="2400" dirty="0"/>
            <a:t>Observational Studies</a:t>
          </a:r>
        </a:p>
      </dgm:t>
    </dgm:pt>
    <dgm:pt modelId="{3C0FAD50-BC10-9A45-B5EB-C976B8458D33}" type="parTrans" cxnId="{6538B16F-9105-F34D-A315-6C12679DDBEA}">
      <dgm:prSet/>
      <dgm:spPr/>
      <dgm:t>
        <a:bodyPr/>
        <a:lstStyle/>
        <a:p>
          <a:endParaRPr lang="en-US"/>
        </a:p>
      </dgm:t>
    </dgm:pt>
    <dgm:pt modelId="{6C1FEFBE-6F92-6F40-9A3D-A645598CEF2F}" type="sibTrans" cxnId="{6538B16F-9105-F34D-A315-6C12679DDBEA}">
      <dgm:prSet/>
      <dgm:spPr/>
      <dgm:t>
        <a:bodyPr/>
        <a:lstStyle/>
        <a:p>
          <a:endParaRPr lang="en-US"/>
        </a:p>
      </dgm:t>
    </dgm:pt>
    <dgm:pt modelId="{55036234-0884-FC40-8D9C-CC8C8E2742C8}">
      <dgm:prSet phldrT="[Text]" custT="1"/>
      <dgm:spPr>
        <a:solidFill>
          <a:schemeClr val="accent1">
            <a:lumMod val="60000"/>
            <a:lumOff val="40000"/>
          </a:schemeClr>
        </a:solidFill>
      </dgm:spPr>
      <dgm:t>
        <a:bodyPr/>
        <a:lstStyle/>
        <a:p>
          <a:r>
            <a:rPr lang="en-US" sz="1800" dirty="0"/>
            <a:t>Case-Control</a:t>
          </a:r>
        </a:p>
      </dgm:t>
    </dgm:pt>
    <dgm:pt modelId="{C9B59494-7F0A-4946-9B94-8394BD739C81}" type="parTrans" cxnId="{02949D3D-822B-4B43-A543-CD77B1BF890D}">
      <dgm:prSet/>
      <dgm:spPr/>
      <dgm:t>
        <a:bodyPr/>
        <a:lstStyle/>
        <a:p>
          <a:endParaRPr lang="en-US"/>
        </a:p>
      </dgm:t>
    </dgm:pt>
    <dgm:pt modelId="{437BC3D0-5BCA-F346-BEC0-6804C1B50BA9}" type="sibTrans" cxnId="{02949D3D-822B-4B43-A543-CD77B1BF890D}">
      <dgm:prSet/>
      <dgm:spPr/>
      <dgm:t>
        <a:bodyPr/>
        <a:lstStyle/>
        <a:p>
          <a:endParaRPr lang="en-US"/>
        </a:p>
      </dgm:t>
    </dgm:pt>
    <dgm:pt modelId="{7A4CEEC7-C8AF-BF45-91F7-0CE665D14733}">
      <dgm:prSet phldrT="[Text]" custT="1"/>
      <dgm:spPr>
        <a:solidFill>
          <a:schemeClr val="accent1">
            <a:lumMod val="60000"/>
            <a:lumOff val="40000"/>
          </a:schemeClr>
        </a:solidFill>
      </dgm:spPr>
      <dgm:t>
        <a:bodyPr/>
        <a:lstStyle/>
        <a:p>
          <a:r>
            <a:rPr lang="en-US" sz="1800" dirty="0"/>
            <a:t>Cohort</a:t>
          </a:r>
        </a:p>
      </dgm:t>
    </dgm:pt>
    <dgm:pt modelId="{2A7E149A-09E0-1440-82E5-A429AC557FDD}" type="parTrans" cxnId="{1B988B6C-2EA0-6740-AB5A-B346AA1702EE}">
      <dgm:prSet/>
      <dgm:spPr/>
      <dgm:t>
        <a:bodyPr/>
        <a:lstStyle/>
        <a:p>
          <a:endParaRPr lang="en-US"/>
        </a:p>
      </dgm:t>
    </dgm:pt>
    <dgm:pt modelId="{09E915DF-4D17-9248-8386-CCF82CF837F9}" type="sibTrans" cxnId="{1B988B6C-2EA0-6740-AB5A-B346AA1702EE}">
      <dgm:prSet/>
      <dgm:spPr/>
      <dgm:t>
        <a:bodyPr/>
        <a:lstStyle/>
        <a:p>
          <a:endParaRPr lang="en-US"/>
        </a:p>
      </dgm:t>
    </dgm:pt>
    <dgm:pt modelId="{0DC07478-1F8D-0A48-93B5-BB67A78D3DA4}">
      <dgm:prSet phldrT="[Text]" custT="1"/>
      <dgm:spPr>
        <a:solidFill>
          <a:schemeClr val="accent1">
            <a:lumMod val="50000"/>
          </a:schemeClr>
        </a:solidFill>
      </dgm:spPr>
      <dgm:t>
        <a:bodyPr/>
        <a:lstStyle/>
        <a:p>
          <a:r>
            <a:rPr lang="en-US" sz="2400" dirty="0"/>
            <a:t>Can compute average causal effects</a:t>
          </a:r>
        </a:p>
      </dgm:t>
    </dgm:pt>
    <dgm:pt modelId="{EB17FA3E-D927-AC4B-8F6F-A99A0943C3ED}" type="parTrans" cxnId="{D1F26B53-D005-6F41-9AD3-78E795B06474}">
      <dgm:prSet/>
      <dgm:spPr/>
      <dgm:t>
        <a:bodyPr/>
        <a:lstStyle/>
        <a:p>
          <a:endParaRPr lang="en-US"/>
        </a:p>
      </dgm:t>
    </dgm:pt>
    <dgm:pt modelId="{C2212A5D-7973-9842-9CE8-6D8BBED6A7AA}" type="sibTrans" cxnId="{D1F26B53-D005-6F41-9AD3-78E795B06474}">
      <dgm:prSet/>
      <dgm:spPr/>
      <dgm:t>
        <a:bodyPr/>
        <a:lstStyle/>
        <a:p>
          <a:endParaRPr lang="en-US"/>
        </a:p>
      </dgm:t>
    </dgm:pt>
    <dgm:pt modelId="{9AB53C87-8460-EB4D-A083-47C28A59DA6B}">
      <dgm:prSet phldrT="[Text]"/>
      <dgm:spPr>
        <a:solidFill>
          <a:schemeClr val="accent1">
            <a:lumMod val="75000"/>
          </a:schemeClr>
        </a:solidFill>
      </dgm:spPr>
      <dgm:t>
        <a:bodyPr/>
        <a:lstStyle/>
        <a:p>
          <a:r>
            <a:rPr lang="en-US" sz="2200" dirty="0"/>
            <a:t>Minimize or eliminate Bias</a:t>
          </a:r>
        </a:p>
      </dgm:t>
    </dgm:pt>
    <dgm:pt modelId="{AB62A4F1-F214-AB47-9898-F81C82A1337A}" type="parTrans" cxnId="{858A7260-5E24-304C-9DEA-E2A16FD33FA8}">
      <dgm:prSet/>
      <dgm:spPr/>
      <dgm:t>
        <a:bodyPr/>
        <a:lstStyle/>
        <a:p>
          <a:endParaRPr lang="en-US"/>
        </a:p>
      </dgm:t>
    </dgm:pt>
    <dgm:pt modelId="{E21A4FF3-1D79-AC4A-9332-953AAF2816D4}" type="sibTrans" cxnId="{858A7260-5E24-304C-9DEA-E2A16FD33FA8}">
      <dgm:prSet/>
      <dgm:spPr/>
      <dgm:t>
        <a:bodyPr/>
        <a:lstStyle/>
        <a:p>
          <a:endParaRPr lang="en-US"/>
        </a:p>
      </dgm:t>
    </dgm:pt>
    <dgm:pt modelId="{E008914D-C316-634D-A971-360977F5F317}">
      <dgm:prSet phldrT="[Text]"/>
      <dgm:spPr>
        <a:solidFill>
          <a:schemeClr val="accent1">
            <a:lumMod val="75000"/>
          </a:schemeClr>
        </a:solidFill>
      </dgm:spPr>
      <dgm:t>
        <a:bodyPr/>
        <a:lstStyle/>
        <a:p>
          <a:r>
            <a:rPr lang="en-US" sz="2200" dirty="0"/>
            <a:t>Fulfill Identifiability Criteria</a:t>
          </a:r>
        </a:p>
      </dgm:t>
    </dgm:pt>
    <dgm:pt modelId="{08DC4479-C276-3944-9CE0-87CF13969C27}" type="parTrans" cxnId="{1C6E3D0D-4907-7440-90F5-3C17EDD79FCC}">
      <dgm:prSet/>
      <dgm:spPr/>
      <dgm:t>
        <a:bodyPr/>
        <a:lstStyle/>
        <a:p>
          <a:endParaRPr lang="en-US"/>
        </a:p>
      </dgm:t>
    </dgm:pt>
    <dgm:pt modelId="{1E1008A0-9B8E-5A4B-98B1-6B7D1CE0A09A}" type="sibTrans" cxnId="{1C6E3D0D-4907-7440-90F5-3C17EDD79FCC}">
      <dgm:prSet/>
      <dgm:spPr/>
      <dgm:t>
        <a:bodyPr/>
        <a:lstStyle/>
        <a:p>
          <a:endParaRPr lang="en-US"/>
        </a:p>
      </dgm:t>
    </dgm:pt>
    <dgm:pt modelId="{C4566405-62D7-E24E-81FB-DB4084A444EF}">
      <dgm:prSet phldrT="[Text]" custT="1"/>
      <dgm:spPr>
        <a:solidFill>
          <a:schemeClr val="accent1">
            <a:lumMod val="75000"/>
          </a:schemeClr>
        </a:solidFill>
      </dgm:spPr>
      <dgm:t>
        <a:bodyPr/>
        <a:lstStyle/>
        <a:p>
          <a:r>
            <a:rPr lang="en-US" sz="2100" dirty="0"/>
            <a:t>Case-Control – Matching, stratified analyses</a:t>
          </a:r>
        </a:p>
      </dgm:t>
    </dgm:pt>
    <dgm:pt modelId="{DB61CEEE-6B73-8946-9BBE-C73D618247C4}" type="parTrans" cxnId="{19FF7F87-01B0-504B-A9FE-3BB388BADFFA}">
      <dgm:prSet/>
      <dgm:spPr/>
      <dgm:t>
        <a:bodyPr/>
        <a:lstStyle/>
        <a:p>
          <a:endParaRPr lang="en-US"/>
        </a:p>
      </dgm:t>
    </dgm:pt>
    <dgm:pt modelId="{E0E98AA9-683C-AC4C-B085-A89CA11A085D}" type="sibTrans" cxnId="{19FF7F87-01B0-504B-A9FE-3BB388BADFFA}">
      <dgm:prSet/>
      <dgm:spPr/>
      <dgm:t>
        <a:bodyPr/>
        <a:lstStyle/>
        <a:p>
          <a:endParaRPr lang="en-US"/>
        </a:p>
      </dgm:t>
    </dgm:pt>
    <dgm:pt modelId="{13CA630E-9737-DC40-83B5-A83766CE75E9}">
      <dgm:prSet custT="1"/>
      <dgm:spPr/>
      <dgm:t>
        <a:bodyPr/>
        <a:lstStyle/>
        <a:p>
          <a:r>
            <a:rPr lang="en-US" sz="2100" dirty="0"/>
            <a:t>Cohort</a:t>
          </a:r>
        </a:p>
      </dgm:t>
    </dgm:pt>
    <dgm:pt modelId="{1826157F-05BC-5C4C-9D65-88EF3EDB0682}" type="parTrans" cxnId="{33E8803D-EC9C-F747-99A4-8A1E48F24C7D}">
      <dgm:prSet/>
      <dgm:spPr/>
      <dgm:t>
        <a:bodyPr/>
        <a:lstStyle/>
        <a:p>
          <a:endParaRPr lang="en-US"/>
        </a:p>
      </dgm:t>
    </dgm:pt>
    <dgm:pt modelId="{3A438435-558E-F84E-A221-CBFC25680067}" type="sibTrans" cxnId="{33E8803D-EC9C-F747-99A4-8A1E48F24C7D}">
      <dgm:prSet/>
      <dgm:spPr/>
      <dgm:t>
        <a:bodyPr/>
        <a:lstStyle/>
        <a:p>
          <a:endParaRPr lang="en-US"/>
        </a:p>
      </dgm:t>
    </dgm:pt>
    <dgm:pt modelId="{B65B6D6E-A39A-404F-815C-1CC95DDCCA3F}">
      <dgm:prSet custT="1"/>
      <dgm:spPr/>
      <dgm:t>
        <a:bodyPr/>
        <a:lstStyle/>
        <a:p>
          <a:r>
            <a:rPr lang="en-US" sz="2100" dirty="0"/>
            <a:t>DAGs to identify bias</a:t>
          </a:r>
        </a:p>
      </dgm:t>
    </dgm:pt>
    <dgm:pt modelId="{EEDEACAB-2CE2-A745-9B20-EB593A3D2584}" type="parTrans" cxnId="{C4A403BB-2669-6E4D-966C-089A7235A2E6}">
      <dgm:prSet/>
      <dgm:spPr/>
      <dgm:t>
        <a:bodyPr/>
        <a:lstStyle/>
        <a:p>
          <a:endParaRPr lang="en-US"/>
        </a:p>
      </dgm:t>
    </dgm:pt>
    <dgm:pt modelId="{4CA5D952-9E70-CE43-8B23-20C5FE2DADBC}" type="sibTrans" cxnId="{C4A403BB-2669-6E4D-966C-089A7235A2E6}">
      <dgm:prSet/>
      <dgm:spPr/>
      <dgm:t>
        <a:bodyPr/>
        <a:lstStyle/>
        <a:p>
          <a:endParaRPr lang="en-US"/>
        </a:p>
      </dgm:t>
    </dgm:pt>
    <dgm:pt modelId="{5F2378CC-6F08-7A4E-8635-AB91D6047BB7}">
      <dgm:prSet custT="1"/>
      <dgm:spPr/>
      <dgm:t>
        <a:bodyPr/>
        <a:lstStyle/>
        <a:p>
          <a:r>
            <a:rPr lang="en-US" sz="2100" dirty="0"/>
            <a:t>Stratified analyses, alignment of T</a:t>
          </a:r>
          <a:r>
            <a:rPr lang="en-US" sz="2100" baseline="-25000" dirty="0"/>
            <a:t>0</a:t>
          </a:r>
          <a:r>
            <a:rPr lang="en-US" sz="2100" dirty="0"/>
            <a:t>, E, A</a:t>
          </a:r>
        </a:p>
      </dgm:t>
    </dgm:pt>
    <dgm:pt modelId="{B301221E-3100-1442-9153-08E615C99EE1}" type="sibTrans" cxnId="{33BBE377-6D52-6445-80BC-FFE477B37AA8}">
      <dgm:prSet/>
      <dgm:spPr/>
      <dgm:t>
        <a:bodyPr/>
        <a:lstStyle/>
        <a:p>
          <a:endParaRPr lang="en-US"/>
        </a:p>
      </dgm:t>
    </dgm:pt>
    <dgm:pt modelId="{8F7BAC6E-EAF7-7A4C-86AD-039B6BD2CDE0}" type="parTrans" cxnId="{33BBE377-6D52-6445-80BC-FFE477B37AA8}">
      <dgm:prSet/>
      <dgm:spPr/>
      <dgm:t>
        <a:bodyPr/>
        <a:lstStyle/>
        <a:p>
          <a:endParaRPr lang="en-US"/>
        </a:p>
      </dgm:t>
    </dgm:pt>
    <dgm:pt modelId="{CF4248C0-39D4-2D4B-A39F-8FE25B4EDABA}">
      <dgm:prSet custT="1"/>
      <dgm:spPr/>
      <dgm:t>
        <a:bodyPr/>
        <a:lstStyle/>
        <a:p>
          <a:r>
            <a:rPr lang="en-US" sz="2100" dirty="0"/>
            <a:t>QBA - how bad is the bias?</a:t>
          </a:r>
        </a:p>
      </dgm:t>
    </dgm:pt>
    <dgm:pt modelId="{4B3B1812-5CD8-9141-9F1F-DB78FD44D0D0}" type="parTrans" cxnId="{4CB282A8-CB53-0A46-BB94-97094FABDB71}">
      <dgm:prSet/>
      <dgm:spPr/>
      <dgm:t>
        <a:bodyPr/>
        <a:lstStyle/>
        <a:p>
          <a:endParaRPr lang="en-US"/>
        </a:p>
      </dgm:t>
    </dgm:pt>
    <dgm:pt modelId="{6526D4FC-D541-964C-869F-9E2EAB16FC21}" type="sibTrans" cxnId="{4CB282A8-CB53-0A46-BB94-97094FABDB71}">
      <dgm:prSet/>
      <dgm:spPr/>
      <dgm:t>
        <a:bodyPr/>
        <a:lstStyle/>
        <a:p>
          <a:endParaRPr lang="en-US"/>
        </a:p>
      </dgm:t>
    </dgm:pt>
    <dgm:pt modelId="{870FC096-AE04-B944-ACF3-D94718D25D30}">
      <dgm:prSet custT="1"/>
      <dgm:spPr/>
      <dgm:t>
        <a:bodyPr/>
        <a:lstStyle/>
        <a:p>
          <a:r>
            <a:rPr lang="en-US" sz="2100" dirty="0"/>
            <a:t>Interaction / EM </a:t>
          </a:r>
        </a:p>
      </dgm:t>
    </dgm:pt>
    <dgm:pt modelId="{95E442CA-A86F-C949-9D8E-3AEC4E837C30}" type="parTrans" cxnId="{57FBBC55-4233-6F4F-8951-349476037001}">
      <dgm:prSet/>
      <dgm:spPr/>
      <dgm:t>
        <a:bodyPr/>
        <a:lstStyle/>
        <a:p>
          <a:endParaRPr lang="en-US"/>
        </a:p>
      </dgm:t>
    </dgm:pt>
    <dgm:pt modelId="{371C0D68-F9A0-254D-8AF6-8374D9C6FA3D}" type="sibTrans" cxnId="{57FBBC55-4233-6F4F-8951-349476037001}">
      <dgm:prSet/>
      <dgm:spPr/>
      <dgm:t>
        <a:bodyPr/>
        <a:lstStyle/>
        <a:p>
          <a:endParaRPr lang="en-US"/>
        </a:p>
      </dgm:t>
    </dgm:pt>
    <dgm:pt modelId="{89CE4777-78F2-4449-A65F-62EF32A0028A}" type="pres">
      <dgm:prSet presAssocID="{D0B637F3-9EC1-C148-9A5A-229FBB839A3E}" presName="outerComposite" presStyleCnt="0">
        <dgm:presLayoutVars>
          <dgm:chMax val="5"/>
          <dgm:dir/>
          <dgm:resizeHandles val="exact"/>
        </dgm:presLayoutVars>
      </dgm:prSet>
      <dgm:spPr/>
    </dgm:pt>
    <dgm:pt modelId="{6FD35C79-3F83-A241-86EE-BF7FBB27B721}" type="pres">
      <dgm:prSet presAssocID="{D0B637F3-9EC1-C148-9A5A-229FBB839A3E}" presName="dummyMaxCanvas" presStyleCnt="0">
        <dgm:presLayoutVars/>
      </dgm:prSet>
      <dgm:spPr/>
    </dgm:pt>
    <dgm:pt modelId="{BF605E36-16AE-4C4D-9132-892437A3772C}" type="pres">
      <dgm:prSet presAssocID="{D0B637F3-9EC1-C148-9A5A-229FBB839A3E}" presName="ThreeNodes_1" presStyleLbl="node1" presStyleIdx="0" presStyleCnt="3" custLinFactNeighborX="1862">
        <dgm:presLayoutVars>
          <dgm:bulletEnabled val="1"/>
        </dgm:presLayoutVars>
      </dgm:prSet>
      <dgm:spPr/>
    </dgm:pt>
    <dgm:pt modelId="{750F5EB5-521E-FE4A-A08A-666D89A1573E}" type="pres">
      <dgm:prSet presAssocID="{D0B637F3-9EC1-C148-9A5A-229FBB839A3E}" presName="ThreeNodes_2" presStyleLbl="node1" presStyleIdx="1" presStyleCnt="3" custScaleX="111791" custScaleY="159646" custLinFactNeighborX="2926">
        <dgm:presLayoutVars>
          <dgm:bulletEnabled val="1"/>
        </dgm:presLayoutVars>
      </dgm:prSet>
      <dgm:spPr/>
    </dgm:pt>
    <dgm:pt modelId="{0445188D-2810-9248-B740-099B40078AF3}" type="pres">
      <dgm:prSet presAssocID="{D0B637F3-9EC1-C148-9A5A-229FBB839A3E}" presName="ThreeNodes_3" presStyleLbl="node1" presStyleIdx="2" presStyleCnt="3" custScaleY="69539">
        <dgm:presLayoutVars>
          <dgm:bulletEnabled val="1"/>
        </dgm:presLayoutVars>
      </dgm:prSet>
      <dgm:spPr/>
    </dgm:pt>
    <dgm:pt modelId="{1514CBBB-C430-1F4F-825F-CCEBF66E9B63}" type="pres">
      <dgm:prSet presAssocID="{D0B637F3-9EC1-C148-9A5A-229FBB839A3E}" presName="ThreeConn_1-2" presStyleLbl="fgAccFollowNode1" presStyleIdx="0" presStyleCnt="2" custAng="10800000">
        <dgm:presLayoutVars>
          <dgm:bulletEnabled val="1"/>
        </dgm:presLayoutVars>
      </dgm:prSet>
      <dgm:spPr/>
    </dgm:pt>
    <dgm:pt modelId="{9D2DEAE0-78F0-0F44-8C59-F80DC5D01E0F}" type="pres">
      <dgm:prSet presAssocID="{D0B637F3-9EC1-C148-9A5A-229FBB839A3E}" presName="ThreeConn_2-3" presStyleLbl="fgAccFollowNode1" presStyleIdx="1" presStyleCnt="2" custAng="10800000">
        <dgm:presLayoutVars>
          <dgm:bulletEnabled val="1"/>
        </dgm:presLayoutVars>
      </dgm:prSet>
      <dgm:spPr/>
    </dgm:pt>
    <dgm:pt modelId="{F0828574-BF98-894E-80FD-64D1A7A472C9}" type="pres">
      <dgm:prSet presAssocID="{D0B637F3-9EC1-C148-9A5A-229FBB839A3E}" presName="ThreeNodes_1_text" presStyleLbl="node1" presStyleIdx="2" presStyleCnt="3">
        <dgm:presLayoutVars>
          <dgm:bulletEnabled val="1"/>
        </dgm:presLayoutVars>
      </dgm:prSet>
      <dgm:spPr/>
    </dgm:pt>
    <dgm:pt modelId="{F863B124-2274-D04D-9EE5-79A0C23C9812}" type="pres">
      <dgm:prSet presAssocID="{D0B637F3-9EC1-C148-9A5A-229FBB839A3E}" presName="ThreeNodes_2_text" presStyleLbl="node1" presStyleIdx="2" presStyleCnt="3">
        <dgm:presLayoutVars>
          <dgm:bulletEnabled val="1"/>
        </dgm:presLayoutVars>
      </dgm:prSet>
      <dgm:spPr/>
    </dgm:pt>
    <dgm:pt modelId="{6BFC1739-5A5B-FC4B-A6A7-FF33D8987B0C}" type="pres">
      <dgm:prSet presAssocID="{D0B637F3-9EC1-C148-9A5A-229FBB839A3E}" presName="ThreeNodes_3_text" presStyleLbl="node1" presStyleIdx="2" presStyleCnt="3">
        <dgm:presLayoutVars>
          <dgm:bulletEnabled val="1"/>
        </dgm:presLayoutVars>
      </dgm:prSet>
      <dgm:spPr/>
    </dgm:pt>
  </dgm:ptLst>
  <dgm:cxnLst>
    <dgm:cxn modelId="{0C094A00-49DD-DA44-B0FC-637EA6DAD2F6}" type="presOf" srcId="{C4566405-62D7-E24E-81FB-DB4084A444EF}" destId="{F863B124-2274-D04D-9EE5-79A0C23C9812}" srcOrd="1" destOrd="3" presId="urn:microsoft.com/office/officeart/2005/8/layout/vProcess5"/>
    <dgm:cxn modelId="{8CF3C200-A500-014F-A4BE-FDDDF4B09ACE}" type="presOf" srcId="{870FC096-AE04-B944-ACF3-D94718D25D30}" destId="{F863B124-2274-D04D-9EE5-79A0C23C9812}" srcOrd="1" destOrd="8" presId="urn:microsoft.com/office/officeart/2005/8/layout/vProcess5"/>
    <dgm:cxn modelId="{A7536F05-FFE4-6E49-BAB1-9EFA958CA0C2}" srcId="{D0B637F3-9EC1-C148-9A5A-229FBB839A3E}" destId="{B0D1A1C2-1CF3-A246-971D-00126E05AC3B}" srcOrd="1" destOrd="0" parTransId="{785046C2-BA6D-4244-91FB-326110A5AF6D}" sibTransId="{B2B36451-A902-EC4A-AFC3-A79F10B73FEA}"/>
    <dgm:cxn modelId="{07E8E906-74A4-4D46-9E5F-234E96332EB9}" type="presOf" srcId="{D0B637F3-9EC1-C148-9A5A-229FBB839A3E}" destId="{89CE4777-78F2-4449-A65F-62EF32A0028A}" srcOrd="0" destOrd="0" presId="urn:microsoft.com/office/officeart/2005/8/layout/vProcess5"/>
    <dgm:cxn modelId="{55B0570A-401E-004C-9217-FBAC23232427}" type="presOf" srcId="{C4566405-62D7-E24E-81FB-DB4084A444EF}" destId="{750F5EB5-521E-FE4A-A08A-666D89A1573E}" srcOrd="0" destOrd="3" presId="urn:microsoft.com/office/officeart/2005/8/layout/vProcess5"/>
    <dgm:cxn modelId="{1C6E3D0D-4907-7440-90F5-3C17EDD79FCC}" srcId="{B0D1A1C2-1CF3-A246-971D-00126E05AC3B}" destId="{E008914D-C316-634D-A971-360977F5F317}" srcOrd="0" destOrd="0" parTransId="{08DC4479-C276-3944-9CE0-87CF13969C27}" sibTransId="{1E1008A0-9B8E-5A4B-98B1-6B7D1CE0A09A}"/>
    <dgm:cxn modelId="{F3AA6A16-32B2-1343-B378-401F2892CF9D}" type="presOf" srcId="{7A4CEEC7-C8AF-BF45-91F7-0CE665D14733}" destId="{6BFC1739-5A5B-FC4B-A6A7-FF33D8987B0C}" srcOrd="1" destOrd="2" presId="urn:microsoft.com/office/officeart/2005/8/layout/vProcess5"/>
    <dgm:cxn modelId="{57AD7817-6C9D-3848-A1C0-70CD0994857E}" type="presOf" srcId="{B65B6D6E-A39A-404F-815C-1CC95DDCCA3F}" destId="{F863B124-2274-D04D-9EE5-79A0C23C9812}" srcOrd="1" destOrd="6" presId="urn:microsoft.com/office/officeart/2005/8/layout/vProcess5"/>
    <dgm:cxn modelId="{FF8F4122-CF08-6240-87F4-DECBB77C04DF}" type="presOf" srcId="{247687C3-A1CB-6D4C-ADC2-6CF75C189DF1}" destId="{F0828574-BF98-894E-80FD-64D1A7A472C9}" srcOrd="1" destOrd="0" presId="urn:microsoft.com/office/officeart/2005/8/layout/vProcess5"/>
    <dgm:cxn modelId="{9671C32D-2FFF-EA43-8E7F-B08EBE35B595}" type="presOf" srcId="{5F2378CC-6F08-7A4E-8635-AB91D6047BB7}" destId="{750F5EB5-521E-FE4A-A08A-666D89A1573E}" srcOrd="0" destOrd="5" presId="urn:microsoft.com/office/officeart/2005/8/layout/vProcess5"/>
    <dgm:cxn modelId="{682C452E-40DF-3243-ABE2-384FC2C62677}" type="presOf" srcId="{B2B36451-A902-EC4A-AFC3-A79F10B73FEA}" destId="{9D2DEAE0-78F0-0F44-8C59-F80DC5D01E0F}" srcOrd="0" destOrd="0" presId="urn:microsoft.com/office/officeart/2005/8/layout/vProcess5"/>
    <dgm:cxn modelId="{2DD9702E-957A-0F44-92B5-216CD928FCDA}" type="presOf" srcId="{E008914D-C316-634D-A971-360977F5F317}" destId="{750F5EB5-521E-FE4A-A08A-666D89A1573E}" srcOrd="0" destOrd="1" presId="urn:microsoft.com/office/officeart/2005/8/layout/vProcess5"/>
    <dgm:cxn modelId="{A7B41735-FB5E-B247-90D8-8F0FE8E304BA}" type="presOf" srcId="{5F2378CC-6F08-7A4E-8635-AB91D6047BB7}" destId="{F863B124-2274-D04D-9EE5-79A0C23C9812}" srcOrd="1" destOrd="5" presId="urn:microsoft.com/office/officeart/2005/8/layout/vProcess5"/>
    <dgm:cxn modelId="{1E20E035-0782-9541-9496-EE8D3733E553}" type="presOf" srcId="{9AB53C87-8460-EB4D-A083-47C28A59DA6B}" destId="{F863B124-2274-D04D-9EE5-79A0C23C9812}" srcOrd="1" destOrd="2" presId="urn:microsoft.com/office/officeart/2005/8/layout/vProcess5"/>
    <dgm:cxn modelId="{33E8803D-EC9C-F747-99A4-8A1E48F24C7D}" srcId="{9AB53C87-8460-EB4D-A083-47C28A59DA6B}" destId="{13CA630E-9737-DC40-83B5-A83766CE75E9}" srcOrd="1" destOrd="0" parTransId="{1826157F-05BC-5C4C-9D65-88EF3EDB0682}" sibTransId="{3A438435-558E-F84E-A221-CBFC25680067}"/>
    <dgm:cxn modelId="{02949D3D-822B-4B43-A543-CD77B1BF890D}" srcId="{64F7299D-958C-384D-871E-4EE99D7FC205}" destId="{55036234-0884-FC40-8D9C-CC8C8E2742C8}" srcOrd="0" destOrd="0" parTransId="{C9B59494-7F0A-4946-9B94-8394BD739C81}" sibTransId="{437BC3D0-5BCA-F346-BEC0-6804C1B50BA9}"/>
    <dgm:cxn modelId="{0F570D42-5359-694A-88F4-1F831157560C}" type="presOf" srcId="{7A4CEEC7-C8AF-BF45-91F7-0CE665D14733}" destId="{0445188D-2810-9248-B740-099B40078AF3}" srcOrd="0" destOrd="2" presId="urn:microsoft.com/office/officeart/2005/8/layout/vProcess5"/>
    <dgm:cxn modelId="{6D85AE43-68A1-8744-882D-DD1E136D4893}" type="presOf" srcId="{55036234-0884-FC40-8D9C-CC8C8E2742C8}" destId="{6BFC1739-5A5B-FC4B-A6A7-FF33D8987B0C}" srcOrd="1" destOrd="1" presId="urn:microsoft.com/office/officeart/2005/8/layout/vProcess5"/>
    <dgm:cxn modelId="{D1F26B53-D005-6F41-9AD3-78E795B06474}" srcId="{247687C3-A1CB-6D4C-ADC2-6CF75C189DF1}" destId="{0DC07478-1F8D-0A48-93B5-BB67A78D3DA4}" srcOrd="0" destOrd="0" parTransId="{EB17FA3E-D927-AC4B-8F6F-A99A0943C3ED}" sibTransId="{C2212A5D-7973-9842-9CE8-6D8BBED6A7AA}"/>
    <dgm:cxn modelId="{57FBBC55-4233-6F4F-8951-349476037001}" srcId="{B0D1A1C2-1CF3-A246-971D-00126E05AC3B}" destId="{870FC096-AE04-B944-ACF3-D94718D25D30}" srcOrd="2" destOrd="0" parTransId="{95E442CA-A86F-C949-9D8E-3AEC4E837C30}" sibTransId="{371C0D68-F9A0-254D-8AF6-8374D9C6FA3D}"/>
    <dgm:cxn modelId="{43DED055-F4B4-2646-9BC9-6F0BA8BF4EC6}" type="presOf" srcId="{B0D1A1C2-1CF3-A246-971D-00126E05AC3B}" destId="{F863B124-2274-D04D-9EE5-79A0C23C9812}" srcOrd="1" destOrd="0" presId="urn:microsoft.com/office/officeart/2005/8/layout/vProcess5"/>
    <dgm:cxn modelId="{858A7260-5E24-304C-9DEA-E2A16FD33FA8}" srcId="{B0D1A1C2-1CF3-A246-971D-00126E05AC3B}" destId="{9AB53C87-8460-EB4D-A083-47C28A59DA6B}" srcOrd="1" destOrd="0" parTransId="{AB62A4F1-F214-AB47-9898-F81C82A1337A}" sibTransId="{E21A4FF3-1D79-AC4A-9332-953AAF2816D4}"/>
    <dgm:cxn modelId="{210C8965-2694-924E-B38A-0996BAB14466}" type="presOf" srcId="{64F7299D-958C-384D-871E-4EE99D7FC205}" destId="{0445188D-2810-9248-B740-099B40078AF3}" srcOrd="0" destOrd="0" presId="urn:microsoft.com/office/officeart/2005/8/layout/vProcess5"/>
    <dgm:cxn modelId="{0077BE67-0E26-A640-A94A-5BA3E2CCB8C5}" type="presOf" srcId="{55036234-0884-FC40-8D9C-CC8C8E2742C8}" destId="{0445188D-2810-9248-B740-099B40078AF3}" srcOrd="0" destOrd="1" presId="urn:microsoft.com/office/officeart/2005/8/layout/vProcess5"/>
    <dgm:cxn modelId="{1B988B6C-2EA0-6740-AB5A-B346AA1702EE}" srcId="{64F7299D-958C-384D-871E-4EE99D7FC205}" destId="{7A4CEEC7-C8AF-BF45-91F7-0CE665D14733}" srcOrd="1" destOrd="0" parTransId="{2A7E149A-09E0-1440-82E5-A429AC557FDD}" sibTransId="{09E915DF-4D17-9248-8386-CCF82CF837F9}"/>
    <dgm:cxn modelId="{6538B16F-9105-F34D-A315-6C12679DDBEA}" srcId="{D0B637F3-9EC1-C148-9A5A-229FBB839A3E}" destId="{64F7299D-958C-384D-871E-4EE99D7FC205}" srcOrd="2" destOrd="0" parTransId="{3C0FAD50-BC10-9A45-B5EB-C976B8458D33}" sibTransId="{6C1FEFBE-6F92-6F40-9A3D-A645598CEF2F}"/>
    <dgm:cxn modelId="{33BBE377-6D52-6445-80BC-FFE477B37AA8}" srcId="{13CA630E-9737-DC40-83B5-A83766CE75E9}" destId="{5F2378CC-6F08-7A4E-8635-AB91D6047BB7}" srcOrd="0" destOrd="0" parTransId="{8F7BAC6E-EAF7-7A4C-86AD-039B6BD2CDE0}" sibTransId="{B301221E-3100-1442-9153-08E615C99EE1}"/>
    <dgm:cxn modelId="{D958D87C-EE7B-7F40-80DF-685EF5575A3C}" type="presOf" srcId="{9AB53C87-8460-EB4D-A083-47C28A59DA6B}" destId="{750F5EB5-521E-FE4A-A08A-666D89A1573E}" srcOrd="0" destOrd="2" presId="urn:microsoft.com/office/officeart/2005/8/layout/vProcess5"/>
    <dgm:cxn modelId="{174CC782-E924-3843-8BE3-02DF54C3F24B}" type="presOf" srcId="{0DC07478-1F8D-0A48-93B5-BB67A78D3DA4}" destId="{BF605E36-16AE-4C4D-9132-892437A3772C}" srcOrd="0" destOrd="1" presId="urn:microsoft.com/office/officeart/2005/8/layout/vProcess5"/>
    <dgm:cxn modelId="{1A864186-805A-0A40-8591-F048CE08201D}" type="presOf" srcId="{13CA630E-9737-DC40-83B5-A83766CE75E9}" destId="{F863B124-2274-D04D-9EE5-79A0C23C9812}" srcOrd="1" destOrd="4" presId="urn:microsoft.com/office/officeart/2005/8/layout/vProcess5"/>
    <dgm:cxn modelId="{19FF7F87-01B0-504B-A9FE-3BB388BADFFA}" srcId="{9AB53C87-8460-EB4D-A083-47C28A59DA6B}" destId="{C4566405-62D7-E24E-81FB-DB4084A444EF}" srcOrd="0" destOrd="0" parTransId="{DB61CEEE-6B73-8946-9BBE-C73D618247C4}" sibTransId="{E0E98AA9-683C-AC4C-B085-A89CA11A085D}"/>
    <dgm:cxn modelId="{A546E58D-52E8-894E-9A11-B635FDD3D1A8}" type="presOf" srcId="{B65B6D6E-A39A-404F-815C-1CC95DDCCA3F}" destId="{750F5EB5-521E-FE4A-A08A-666D89A1573E}" srcOrd="0" destOrd="6" presId="urn:microsoft.com/office/officeart/2005/8/layout/vProcess5"/>
    <dgm:cxn modelId="{64668896-C065-A047-BD0E-41610772BD3A}" srcId="{D0B637F3-9EC1-C148-9A5A-229FBB839A3E}" destId="{247687C3-A1CB-6D4C-ADC2-6CF75C189DF1}" srcOrd="0" destOrd="0" parTransId="{C10C6F2F-A1C9-824C-BD4A-E1C2CE7E35D8}" sibTransId="{AC64879C-00FA-7246-B8F5-C7BAF602F494}"/>
    <dgm:cxn modelId="{E390539C-85DB-C647-A31D-B151730F4011}" type="presOf" srcId="{E008914D-C316-634D-A971-360977F5F317}" destId="{F863B124-2274-D04D-9EE5-79A0C23C9812}" srcOrd="1" destOrd="1" presId="urn:microsoft.com/office/officeart/2005/8/layout/vProcess5"/>
    <dgm:cxn modelId="{8C4C949F-0469-A548-B109-3D21A7EB3A10}" type="presOf" srcId="{247687C3-A1CB-6D4C-ADC2-6CF75C189DF1}" destId="{BF605E36-16AE-4C4D-9132-892437A3772C}" srcOrd="0" destOrd="0" presId="urn:microsoft.com/office/officeart/2005/8/layout/vProcess5"/>
    <dgm:cxn modelId="{4B7CECA4-A47D-304B-97E8-358035156C8C}" type="presOf" srcId="{B0D1A1C2-1CF3-A246-971D-00126E05AC3B}" destId="{750F5EB5-521E-FE4A-A08A-666D89A1573E}" srcOrd="0" destOrd="0" presId="urn:microsoft.com/office/officeart/2005/8/layout/vProcess5"/>
    <dgm:cxn modelId="{4CB282A8-CB53-0A46-BB94-97094FABDB71}" srcId="{9AB53C87-8460-EB4D-A083-47C28A59DA6B}" destId="{CF4248C0-39D4-2D4B-A39F-8FE25B4EDABA}" srcOrd="3" destOrd="0" parTransId="{4B3B1812-5CD8-9141-9F1F-DB78FD44D0D0}" sibTransId="{6526D4FC-D541-964C-869F-9E2EAB16FC21}"/>
    <dgm:cxn modelId="{A2402DB5-1020-C142-AD9B-FC595860C918}" type="presOf" srcId="{0DC07478-1F8D-0A48-93B5-BB67A78D3DA4}" destId="{F0828574-BF98-894E-80FD-64D1A7A472C9}" srcOrd="1" destOrd="1" presId="urn:microsoft.com/office/officeart/2005/8/layout/vProcess5"/>
    <dgm:cxn modelId="{C4A403BB-2669-6E4D-966C-089A7235A2E6}" srcId="{9AB53C87-8460-EB4D-A083-47C28A59DA6B}" destId="{B65B6D6E-A39A-404F-815C-1CC95DDCCA3F}" srcOrd="2" destOrd="0" parTransId="{EEDEACAB-2CE2-A745-9B20-EB593A3D2584}" sibTransId="{4CA5D952-9E70-CE43-8B23-20C5FE2DADBC}"/>
    <dgm:cxn modelId="{827EE4C4-D7BA-3440-874E-FDB8017C7BC4}" type="presOf" srcId="{870FC096-AE04-B944-ACF3-D94718D25D30}" destId="{750F5EB5-521E-FE4A-A08A-666D89A1573E}" srcOrd="0" destOrd="8" presId="urn:microsoft.com/office/officeart/2005/8/layout/vProcess5"/>
    <dgm:cxn modelId="{F93CEEC8-6D27-A840-9283-593F18CADB15}" type="presOf" srcId="{CF4248C0-39D4-2D4B-A39F-8FE25B4EDABA}" destId="{F863B124-2274-D04D-9EE5-79A0C23C9812}" srcOrd="1" destOrd="7" presId="urn:microsoft.com/office/officeart/2005/8/layout/vProcess5"/>
    <dgm:cxn modelId="{FF0A7ED0-DFC2-3C4C-8003-996FD1609F4B}" type="presOf" srcId="{13CA630E-9737-DC40-83B5-A83766CE75E9}" destId="{750F5EB5-521E-FE4A-A08A-666D89A1573E}" srcOrd="0" destOrd="4" presId="urn:microsoft.com/office/officeart/2005/8/layout/vProcess5"/>
    <dgm:cxn modelId="{8B9037D7-F07F-714B-8B88-46E61330F9F4}" type="presOf" srcId="{64F7299D-958C-384D-871E-4EE99D7FC205}" destId="{6BFC1739-5A5B-FC4B-A6A7-FF33D8987B0C}" srcOrd="1" destOrd="0" presId="urn:microsoft.com/office/officeart/2005/8/layout/vProcess5"/>
    <dgm:cxn modelId="{E2BA93DF-6CE3-D84D-B51D-F2C3FD19EC9E}" type="presOf" srcId="{CF4248C0-39D4-2D4B-A39F-8FE25B4EDABA}" destId="{750F5EB5-521E-FE4A-A08A-666D89A1573E}" srcOrd="0" destOrd="7" presId="urn:microsoft.com/office/officeart/2005/8/layout/vProcess5"/>
    <dgm:cxn modelId="{6F1DB0F8-5856-4746-92ED-3924ADC6C228}" type="presOf" srcId="{AC64879C-00FA-7246-B8F5-C7BAF602F494}" destId="{1514CBBB-C430-1F4F-825F-CCEBF66E9B63}" srcOrd="0" destOrd="0" presId="urn:microsoft.com/office/officeart/2005/8/layout/vProcess5"/>
    <dgm:cxn modelId="{C47731C4-CF11-8042-9602-285C7D3A585A}" type="presParOf" srcId="{89CE4777-78F2-4449-A65F-62EF32A0028A}" destId="{6FD35C79-3F83-A241-86EE-BF7FBB27B721}" srcOrd="0" destOrd="0" presId="urn:microsoft.com/office/officeart/2005/8/layout/vProcess5"/>
    <dgm:cxn modelId="{50EC2B3F-3AF6-8D40-9B87-3BF5CEA9770D}" type="presParOf" srcId="{89CE4777-78F2-4449-A65F-62EF32A0028A}" destId="{BF605E36-16AE-4C4D-9132-892437A3772C}" srcOrd="1" destOrd="0" presId="urn:microsoft.com/office/officeart/2005/8/layout/vProcess5"/>
    <dgm:cxn modelId="{6B2CCAE6-4B95-A04B-BAFA-9D84235894FF}" type="presParOf" srcId="{89CE4777-78F2-4449-A65F-62EF32A0028A}" destId="{750F5EB5-521E-FE4A-A08A-666D89A1573E}" srcOrd="2" destOrd="0" presId="urn:microsoft.com/office/officeart/2005/8/layout/vProcess5"/>
    <dgm:cxn modelId="{684BDBC0-C983-F741-BC3B-FF2F587AD135}" type="presParOf" srcId="{89CE4777-78F2-4449-A65F-62EF32A0028A}" destId="{0445188D-2810-9248-B740-099B40078AF3}" srcOrd="3" destOrd="0" presId="urn:microsoft.com/office/officeart/2005/8/layout/vProcess5"/>
    <dgm:cxn modelId="{225C7CE7-B77A-A042-BF2B-EC5C2DF3E187}" type="presParOf" srcId="{89CE4777-78F2-4449-A65F-62EF32A0028A}" destId="{1514CBBB-C430-1F4F-825F-CCEBF66E9B63}" srcOrd="4" destOrd="0" presId="urn:microsoft.com/office/officeart/2005/8/layout/vProcess5"/>
    <dgm:cxn modelId="{0EA6DA79-DB32-284F-89AF-4048B64FCF4F}" type="presParOf" srcId="{89CE4777-78F2-4449-A65F-62EF32A0028A}" destId="{9D2DEAE0-78F0-0F44-8C59-F80DC5D01E0F}" srcOrd="5" destOrd="0" presId="urn:microsoft.com/office/officeart/2005/8/layout/vProcess5"/>
    <dgm:cxn modelId="{065A39A8-6540-BC49-842A-D9C578C5969A}" type="presParOf" srcId="{89CE4777-78F2-4449-A65F-62EF32A0028A}" destId="{F0828574-BF98-894E-80FD-64D1A7A472C9}" srcOrd="6" destOrd="0" presId="urn:microsoft.com/office/officeart/2005/8/layout/vProcess5"/>
    <dgm:cxn modelId="{800E9AE7-A082-8F4F-8AEA-EE5BB20166C6}" type="presParOf" srcId="{89CE4777-78F2-4449-A65F-62EF32A0028A}" destId="{F863B124-2274-D04D-9EE5-79A0C23C9812}" srcOrd="7" destOrd="0" presId="urn:microsoft.com/office/officeart/2005/8/layout/vProcess5"/>
    <dgm:cxn modelId="{49852145-379A-E048-812D-A4FC210F0FB6}" type="presParOf" srcId="{89CE4777-78F2-4449-A65F-62EF32A0028A}" destId="{6BFC1739-5A5B-FC4B-A6A7-FF33D8987B0C}"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04CB0-FB51-3145-B41C-284C2731FEED}">
      <dsp:nvSpPr>
        <dsp:cNvPr id="0" name=""/>
        <dsp:cNvSpPr/>
      </dsp:nvSpPr>
      <dsp:spPr>
        <a:xfrm>
          <a:off x="0" y="622"/>
          <a:ext cx="7231449" cy="1693854"/>
        </a:xfrm>
        <a:prstGeom prst="roundRect">
          <a:avLst>
            <a:gd name="adj" fmla="val 1000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Ideal Randomized Experiments + IPW or Standardization</a:t>
          </a:r>
        </a:p>
        <a:p>
          <a:pPr marL="228600" lvl="1" indent="-228600" algn="l" defTabSz="1066800">
            <a:lnSpc>
              <a:spcPct val="90000"/>
            </a:lnSpc>
            <a:spcBef>
              <a:spcPct val="0"/>
            </a:spcBef>
            <a:spcAft>
              <a:spcPct val="15000"/>
            </a:spcAft>
            <a:buChar char="•"/>
          </a:pPr>
          <a:r>
            <a:rPr lang="en-US" sz="2400" kern="1200" dirty="0"/>
            <a:t>Can compute average causal effects</a:t>
          </a:r>
        </a:p>
      </dsp:txBody>
      <dsp:txXfrm>
        <a:off x="49611" y="50233"/>
        <a:ext cx="7132227" cy="15946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50DDDD-D401-9E46-A44F-92EFE2ABA740}">
      <dsp:nvSpPr>
        <dsp:cNvPr id="0" name=""/>
        <dsp:cNvSpPr/>
      </dsp:nvSpPr>
      <dsp:spPr>
        <a:xfrm>
          <a:off x="-315012" y="622"/>
          <a:ext cx="8137520" cy="1797295"/>
        </a:xfrm>
        <a:prstGeom prst="roundRect">
          <a:avLst>
            <a:gd name="adj" fmla="val 1000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Ideal Randomized Experiments + IPW or Standardization</a:t>
          </a:r>
        </a:p>
        <a:p>
          <a:pPr marL="0" lvl="0" indent="0" algn="l" defTabSz="1066800">
            <a:lnSpc>
              <a:spcPct val="90000"/>
            </a:lnSpc>
            <a:spcBef>
              <a:spcPct val="0"/>
            </a:spcBef>
            <a:spcAft>
              <a:spcPct val="35000"/>
            </a:spcAft>
            <a:buNone/>
          </a:pPr>
          <a:r>
            <a:rPr lang="en-US" sz="2400" kern="1200" dirty="0"/>
            <a:t>Can compute average causal effects</a:t>
          </a:r>
        </a:p>
      </dsp:txBody>
      <dsp:txXfrm>
        <a:off x="-262371" y="53263"/>
        <a:ext cx="5178177" cy="1692013"/>
      </dsp:txXfrm>
    </dsp:sp>
    <dsp:sp modelId="{420E440B-DB01-5D44-951D-6BB261087262}">
      <dsp:nvSpPr>
        <dsp:cNvPr id="0" name=""/>
        <dsp:cNvSpPr/>
      </dsp:nvSpPr>
      <dsp:spPr>
        <a:xfrm>
          <a:off x="1391839" y="4023182"/>
          <a:ext cx="7068376" cy="1506056"/>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Observational Studies</a:t>
          </a:r>
        </a:p>
        <a:p>
          <a:pPr marL="228600" lvl="1" indent="-228600" algn="l" defTabSz="1022350">
            <a:lnSpc>
              <a:spcPct val="90000"/>
            </a:lnSpc>
            <a:spcBef>
              <a:spcPct val="0"/>
            </a:spcBef>
            <a:spcAft>
              <a:spcPct val="15000"/>
            </a:spcAft>
            <a:buChar char="•"/>
          </a:pPr>
          <a:r>
            <a:rPr lang="en-US" sz="2300" kern="1200" dirty="0"/>
            <a:t>Case-Control</a:t>
          </a:r>
        </a:p>
        <a:p>
          <a:pPr marL="228600" lvl="1" indent="-228600" algn="l" defTabSz="1022350">
            <a:lnSpc>
              <a:spcPct val="90000"/>
            </a:lnSpc>
            <a:spcBef>
              <a:spcPct val="0"/>
            </a:spcBef>
            <a:spcAft>
              <a:spcPct val="15000"/>
            </a:spcAft>
            <a:buChar char="•"/>
          </a:pPr>
          <a:r>
            <a:rPr lang="en-US" sz="2300" kern="1200" dirty="0"/>
            <a:t>Cohort</a:t>
          </a:r>
        </a:p>
      </dsp:txBody>
      <dsp:txXfrm>
        <a:off x="1435950" y="4067293"/>
        <a:ext cx="4080072" cy="1417834"/>
      </dsp:txXfrm>
    </dsp:sp>
    <dsp:sp modelId="{27A68203-19BA-0240-A129-BE64ECEA5CA4}">
      <dsp:nvSpPr>
        <dsp:cNvPr id="0" name=""/>
        <dsp:cNvSpPr/>
      </dsp:nvSpPr>
      <dsp:spPr>
        <a:xfrm>
          <a:off x="5566880" y="1955968"/>
          <a:ext cx="1617302" cy="1617302"/>
        </a:xfrm>
        <a:prstGeom prst="downArrow">
          <a:avLst>
            <a:gd name="adj1" fmla="val 55000"/>
            <a:gd name="adj2" fmla="val 45000"/>
          </a:avLst>
        </a:prstGeom>
        <a:solidFill>
          <a:schemeClr val="bg1">
            <a:alpha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930773" y="1955968"/>
        <a:ext cx="889516" cy="12170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85C81-6A65-6049-ADA6-99FD5362BF28}">
      <dsp:nvSpPr>
        <dsp:cNvPr id="0" name=""/>
        <dsp:cNvSpPr/>
      </dsp:nvSpPr>
      <dsp:spPr>
        <a:xfrm>
          <a:off x="-243284" y="0"/>
          <a:ext cx="7890034" cy="1658771"/>
        </a:xfrm>
        <a:prstGeom prst="roundRect">
          <a:avLst>
            <a:gd name="adj" fmla="val 1000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Ideal Randomized Experiments + IPW or Standardization</a:t>
          </a:r>
        </a:p>
        <a:p>
          <a:pPr marL="228600" lvl="1" indent="-228600" algn="l" defTabSz="1066800">
            <a:lnSpc>
              <a:spcPct val="90000"/>
            </a:lnSpc>
            <a:spcBef>
              <a:spcPct val="0"/>
            </a:spcBef>
            <a:spcAft>
              <a:spcPct val="15000"/>
            </a:spcAft>
            <a:buChar char="•"/>
          </a:pPr>
          <a:r>
            <a:rPr lang="en-US" sz="2400" kern="1200" dirty="0"/>
            <a:t>Can compute average causal effects</a:t>
          </a:r>
        </a:p>
      </dsp:txBody>
      <dsp:txXfrm>
        <a:off x="-194700" y="48584"/>
        <a:ext cx="5861933" cy="1561603"/>
      </dsp:txXfrm>
    </dsp:sp>
    <dsp:sp modelId="{94E8D839-84CC-394D-8103-5AA7D8196462}">
      <dsp:nvSpPr>
        <dsp:cNvPr id="0" name=""/>
        <dsp:cNvSpPr/>
      </dsp:nvSpPr>
      <dsp:spPr>
        <a:xfrm>
          <a:off x="853598" y="1935233"/>
          <a:ext cx="6916896" cy="1658771"/>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Conceptualize Target Trial</a:t>
          </a:r>
        </a:p>
        <a:p>
          <a:pPr marL="228600" lvl="1" indent="-228600" algn="l" defTabSz="1111250">
            <a:lnSpc>
              <a:spcPct val="90000"/>
            </a:lnSpc>
            <a:spcBef>
              <a:spcPct val="0"/>
            </a:spcBef>
            <a:spcAft>
              <a:spcPct val="15000"/>
            </a:spcAft>
            <a:buChar char="•"/>
          </a:pPr>
          <a:r>
            <a:rPr lang="en-US" sz="2500" kern="1200" dirty="0"/>
            <a:t>Fulfill Identifiability Criteria</a:t>
          </a:r>
        </a:p>
        <a:p>
          <a:pPr marL="228600" lvl="1" indent="-228600" algn="l" defTabSz="1111250">
            <a:lnSpc>
              <a:spcPct val="90000"/>
            </a:lnSpc>
            <a:spcBef>
              <a:spcPct val="0"/>
            </a:spcBef>
            <a:spcAft>
              <a:spcPct val="15000"/>
            </a:spcAft>
            <a:buChar char="•"/>
          </a:pPr>
          <a:r>
            <a:rPr lang="en-US" sz="2500" kern="1200" dirty="0"/>
            <a:t>Minimize or eliminate Bias</a:t>
          </a:r>
        </a:p>
      </dsp:txBody>
      <dsp:txXfrm>
        <a:off x="902182" y="1983817"/>
        <a:ext cx="5131212" cy="1561603"/>
      </dsp:txXfrm>
    </dsp:sp>
    <dsp:sp modelId="{5203A093-14AE-414C-A3C8-789F98ED76BE}">
      <dsp:nvSpPr>
        <dsp:cNvPr id="0" name=""/>
        <dsp:cNvSpPr/>
      </dsp:nvSpPr>
      <dsp:spPr>
        <a:xfrm>
          <a:off x="1463913" y="3870467"/>
          <a:ext cx="6916896" cy="1658771"/>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Observational Studies</a:t>
          </a:r>
        </a:p>
        <a:p>
          <a:pPr marL="228600" lvl="1" indent="-228600" algn="l" defTabSz="1111250">
            <a:lnSpc>
              <a:spcPct val="90000"/>
            </a:lnSpc>
            <a:spcBef>
              <a:spcPct val="0"/>
            </a:spcBef>
            <a:spcAft>
              <a:spcPct val="15000"/>
            </a:spcAft>
            <a:buChar char="•"/>
          </a:pPr>
          <a:r>
            <a:rPr lang="en-US" sz="2500" kern="1200" dirty="0"/>
            <a:t>Case-Control</a:t>
          </a:r>
        </a:p>
        <a:p>
          <a:pPr marL="228600" lvl="1" indent="-228600" algn="l" defTabSz="1111250">
            <a:lnSpc>
              <a:spcPct val="90000"/>
            </a:lnSpc>
            <a:spcBef>
              <a:spcPct val="0"/>
            </a:spcBef>
            <a:spcAft>
              <a:spcPct val="15000"/>
            </a:spcAft>
            <a:buChar char="•"/>
          </a:pPr>
          <a:r>
            <a:rPr lang="en-US" sz="2500" kern="1200" dirty="0"/>
            <a:t>Cohort</a:t>
          </a:r>
        </a:p>
      </dsp:txBody>
      <dsp:txXfrm>
        <a:off x="1512497" y="3919051"/>
        <a:ext cx="5131212" cy="1561603"/>
      </dsp:txXfrm>
    </dsp:sp>
    <dsp:sp modelId="{50B97583-56AD-1E4E-BB1E-76B5FB69F66E}">
      <dsp:nvSpPr>
        <dsp:cNvPr id="0" name=""/>
        <dsp:cNvSpPr/>
      </dsp:nvSpPr>
      <dsp:spPr>
        <a:xfrm rot="10800000">
          <a:off x="6081979" y="1257901"/>
          <a:ext cx="1078201" cy="1078201"/>
        </a:xfrm>
        <a:prstGeom prst="downArrow">
          <a:avLst>
            <a:gd name="adj1" fmla="val 55000"/>
            <a:gd name="adj2" fmla="val 45000"/>
          </a:avLst>
        </a:prstGeom>
        <a:solidFill>
          <a:schemeClr val="bg1">
            <a:alpha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324574" y="1524756"/>
        <a:ext cx="593011" cy="811346"/>
      </dsp:txXfrm>
    </dsp:sp>
    <dsp:sp modelId="{4AF66C58-607E-A04A-A184-DDBAA758415B}">
      <dsp:nvSpPr>
        <dsp:cNvPr id="0" name=""/>
        <dsp:cNvSpPr/>
      </dsp:nvSpPr>
      <dsp:spPr>
        <a:xfrm rot="10800000">
          <a:off x="6692293" y="3182077"/>
          <a:ext cx="1078201" cy="1078201"/>
        </a:xfrm>
        <a:prstGeom prst="downArrow">
          <a:avLst>
            <a:gd name="adj1" fmla="val 55000"/>
            <a:gd name="adj2" fmla="val 45000"/>
          </a:avLst>
        </a:prstGeom>
        <a:solidFill>
          <a:schemeClr val="accent1">
            <a:tint val="40000"/>
            <a:hueOff val="0"/>
            <a:satOff val="0"/>
            <a:lumOff val="0"/>
            <a:alpha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934888" y="3448932"/>
        <a:ext cx="593011" cy="8113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85C81-6A65-6049-ADA6-99FD5362BF28}">
      <dsp:nvSpPr>
        <dsp:cNvPr id="0" name=""/>
        <dsp:cNvSpPr/>
      </dsp:nvSpPr>
      <dsp:spPr>
        <a:xfrm>
          <a:off x="-38" y="47610"/>
          <a:ext cx="8981434" cy="1731915"/>
        </a:xfrm>
        <a:prstGeom prst="roundRect">
          <a:avLst>
            <a:gd name="adj" fmla="val 1000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Ideal Randomized Experiments + IPW or Standardization</a:t>
          </a:r>
        </a:p>
        <a:p>
          <a:pPr marL="228600" lvl="1" indent="-228600" algn="l" defTabSz="1066800">
            <a:lnSpc>
              <a:spcPct val="90000"/>
            </a:lnSpc>
            <a:spcBef>
              <a:spcPct val="0"/>
            </a:spcBef>
            <a:spcAft>
              <a:spcPct val="15000"/>
            </a:spcAft>
            <a:buChar char="•"/>
          </a:pPr>
          <a:r>
            <a:rPr lang="en-US" sz="2400" kern="1200" dirty="0"/>
            <a:t>Can compute average causal effects</a:t>
          </a:r>
        </a:p>
      </dsp:txBody>
      <dsp:txXfrm>
        <a:off x="50688" y="98336"/>
        <a:ext cx="6800665" cy="1630463"/>
      </dsp:txXfrm>
    </dsp:sp>
    <dsp:sp modelId="{94E8D839-84CC-394D-8103-5AA7D8196462}">
      <dsp:nvSpPr>
        <dsp:cNvPr id="0" name=""/>
        <dsp:cNvSpPr/>
      </dsp:nvSpPr>
      <dsp:spPr>
        <a:xfrm>
          <a:off x="130356" y="1933695"/>
          <a:ext cx="8883334" cy="2555822"/>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1244600">
            <a:lnSpc>
              <a:spcPct val="90000"/>
            </a:lnSpc>
            <a:spcBef>
              <a:spcPct val="0"/>
            </a:spcBef>
            <a:spcAft>
              <a:spcPct val="35000"/>
            </a:spcAft>
            <a:buNone/>
          </a:pPr>
          <a:r>
            <a:rPr lang="en-US" sz="2800" kern="1200" dirty="0"/>
            <a:t>Conceptualize Target Trial</a:t>
          </a:r>
        </a:p>
        <a:p>
          <a:pPr marL="228600" lvl="1" indent="-228600" algn="l" defTabSz="977900">
            <a:lnSpc>
              <a:spcPct val="90000"/>
            </a:lnSpc>
            <a:spcBef>
              <a:spcPct val="0"/>
            </a:spcBef>
            <a:spcAft>
              <a:spcPct val="15000"/>
            </a:spcAft>
            <a:buChar char="•"/>
          </a:pPr>
          <a:r>
            <a:rPr lang="en-US" sz="2200" kern="1200" dirty="0"/>
            <a:t>Fulfill Identifiability Criteria</a:t>
          </a:r>
        </a:p>
        <a:p>
          <a:pPr marL="228600" lvl="1" indent="-228600" algn="l" defTabSz="977900">
            <a:lnSpc>
              <a:spcPct val="90000"/>
            </a:lnSpc>
            <a:spcBef>
              <a:spcPct val="0"/>
            </a:spcBef>
            <a:spcAft>
              <a:spcPct val="15000"/>
            </a:spcAft>
            <a:buChar char="•"/>
          </a:pPr>
          <a:r>
            <a:rPr lang="en-US" sz="2200" kern="1200" dirty="0"/>
            <a:t>Minimize or eliminate Bias</a:t>
          </a:r>
        </a:p>
        <a:p>
          <a:pPr marL="457200" lvl="2" indent="-228600" algn="l" defTabSz="933450">
            <a:lnSpc>
              <a:spcPct val="90000"/>
            </a:lnSpc>
            <a:spcBef>
              <a:spcPct val="0"/>
            </a:spcBef>
            <a:spcAft>
              <a:spcPct val="15000"/>
            </a:spcAft>
            <a:buChar char="•"/>
          </a:pPr>
          <a:r>
            <a:rPr lang="en-US" sz="2100" kern="1200" dirty="0"/>
            <a:t>Case-Control – Matching, stratified analyses</a:t>
          </a:r>
        </a:p>
        <a:p>
          <a:pPr marL="457200" lvl="2" indent="-228600" algn="l" defTabSz="933450">
            <a:lnSpc>
              <a:spcPct val="90000"/>
            </a:lnSpc>
            <a:spcBef>
              <a:spcPct val="0"/>
            </a:spcBef>
            <a:spcAft>
              <a:spcPct val="15000"/>
            </a:spcAft>
            <a:buChar char="•"/>
          </a:pPr>
          <a:r>
            <a:rPr lang="en-US" sz="2100" kern="1200" dirty="0"/>
            <a:t>Cohort – Stratified analyses, alignment of T</a:t>
          </a:r>
          <a:r>
            <a:rPr lang="en-US" sz="2100" kern="1200" baseline="-25000" dirty="0"/>
            <a:t>0</a:t>
          </a:r>
          <a:r>
            <a:rPr lang="en-US" sz="2100" kern="1200" dirty="0"/>
            <a:t>, E, A</a:t>
          </a:r>
        </a:p>
      </dsp:txBody>
      <dsp:txXfrm>
        <a:off x="205213" y="2008552"/>
        <a:ext cx="6639857" cy="2406108"/>
      </dsp:txXfrm>
    </dsp:sp>
    <dsp:sp modelId="{5203A093-14AE-414C-A3C8-789F98ED76BE}">
      <dsp:nvSpPr>
        <dsp:cNvPr id="0" name=""/>
        <dsp:cNvSpPr/>
      </dsp:nvSpPr>
      <dsp:spPr>
        <a:xfrm>
          <a:off x="960733" y="4616462"/>
          <a:ext cx="8081206" cy="1156590"/>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Observational Studies</a:t>
          </a:r>
        </a:p>
        <a:p>
          <a:pPr marL="171450" lvl="1" indent="-171450" algn="l" defTabSz="800100">
            <a:lnSpc>
              <a:spcPct val="90000"/>
            </a:lnSpc>
            <a:spcBef>
              <a:spcPct val="0"/>
            </a:spcBef>
            <a:spcAft>
              <a:spcPct val="15000"/>
            </a:spcAft>
            <a:buChar char="•"/>
          </a:pPr>
          <a:r>
            <a:rPr lang="en-US" sz="1800" kern="1200" dirty="0"/>
            <a:t>Case-Control</a:t>
          </a:r>
        </a:p>
        <a:p>
          <a:pPr marL="171450" lvl="1" indent="-171450" algn="l" defTabSz="800100">
            <a:lnSpc>
              <a:spcPct val="90000"/>
            </a:lnSpc>
            <a:spcBef>
              <a:spcPct val="0"/>
            </a:spcBef>
            <a:spcAft>
              <a:spcPct val="15000"/>
            </a:spcAft>
            <a:buChar char="•"/>
          </a:pPr>
          <a:r>
            <a:rPr lang="en-US" sz="1800" kern="1200" dirty="0"/>
            <a:t>Cohort</a:t>
          </a:r>
        </a:p>
      </dsp:txBody>
      <dsp:txXfrm>
        <a:off x="994608" y="4650337"/>
        <a:ext cx="6108751" cy="1088840"/>
      </dsp:txXfrm>
    </dsp:sp>
    <dsp:sp modelId="{50B97583-56AD-1E4E-BB1E-76B5FB69F66E}">
      <dsp:nvSpPr>
        <dsp:cNvPr id="0" name=""/>
        <dsp:cNvSpPr/>
      </dsp:nvSpPr>
      <dsp:spPr>
        <a:xfrm rot="10800000">
          <a:off x="6977371" y="1557217"/>
          <a:ext cx="1125745" cy="112574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230664" y="1835839"/>
        <a:ext cx="619159" cy="847123"/>
      </dsp:txXfrm>
    </dsp:sp>
    <dsp:sp modelId="{4AF66C58-607E-A04A-A184-DDBAA758415B}">
      <dsp:nvSpPr>
        <dsp:cNvPr id="0" name=""/>
        <dsp:cNvSpPr/>
      </dsp:nvSpPr>
      <dsp:spPr>
        <a:xfrm rot="10800000">
          <a:off x="7855693" y="3749105"/>
          <a:ext cx="1125745" cy="112574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108986" y="4027727"/>
        <a:ext cx="619159" cy="8471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05E36-16AE-4C4D-9132-892437A3772C}">
      <dsp:nvSpPr>
        <dsp:cNvPr id="0" name=""/>
        <dsp:cNvSpPr/>
      </dsp:nvSpPr>
      <dsp:spPr>
        <a:xfrm>
          <a:off x="142149" y="0"/>
          <a:ext cx="7634223" cy="1982621"/>
        </a:xfrm>
        <a:prstGeom prst="roundRect">
          <a:avLst>
            <a:gd name="adj" fmla="val 1000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Ideal Randomized Experiments + IPW or Standardization</a:t>
          </a:r>
        </a:p>
        <a:p>
          <a:pPr marL="228600" lvl="1" indent="-228600" algn="l" defTabSz="1066800">
            <a:lnSpc>
              <a:spcPct val="90000"/>
            </a:lnSpc>
            <a:spcBef>
              <a:spcPct val="0"/>
            </a:spcBef>
            <a:spcAft>
              <a:spcPct val="15000"/>
            </a:spcAft>
            <a:buChar char="•"/>
          </a:pPr>
          <a:r>
            <a:rPr lang="en-US" sz="2400" kern="1200" dirty="0"/>
            <a:t>Can compute average causal effects</a:t>
          </a:r>
        </a:p>
      </dsp:txBody>
      <dsp:txXfrm>
        <a:off x="200218" y="58069"/>
        <a:ext cx="5494819" cy="1866483"/>
      </dsp:txXfrm>
    </dsp:sp>
    <dsp:sp modelId="{750F5EB5-521E-FE4A-A08A-666D89A1573E}">
      <dsp:nvSpPr>
        <dsp:cNvPr id="0" name=""/>
        <dsp:cNvSpPr/>
      </dsp:nvSpPr>
      <dsp:spPr>
        <a:xfrm>
          <a:off x="446909" y="1721781"/>
          <a:ext cx="8534374" cy="3165176"/>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1244600">
            <a:lnSpc>
              <a:spcPct val="90000"/>
            </a:lnSpc>
            <a:spcBef>
              <a:spcPct val="0"/>
            </a:spcBef>
            <a:spcAft>
              <a:spcPct val="35000"/>
            </a:spcAft>
            <a:buNone/>
          </a:pPr>
          <a:r>
            <a:rPr lang="en-US" sz="2800" kern="1200" dirty="0"/>
            <a:t>Conceptualize Target Trial</a:t>
          </a:r>
        </a:p>
        <a:p>
          <a:pPr marL="228600" lvl="1" indent="-228600" algn="l" defTabSz="977900">
            <a:lnSpc>
              <a:spcPct val="90000"/>
            </a:lnSpc>
            <a:spcBef>
              <a:spcPct val="0"/>
            </a:spcBef>
            <a:spcAft>
              <a:spcPct val="15000"/>
            </a:spcAft>
            <a:buChar char="•"/>
          </a:pPr>
          <a:r>
            <a:rPr lang="en-US" sz="2200" kern="1200" dirty="0"/>
            <a:t>Fulfill Identifiability Criteria</a:t>
          </a:r>
        </a:p>
        <a:p>
          <a:pPr marL="228600" lvl="1" indent="-228600" algn="l" defTabSz="977900">
            <a:lnSpc>
              <a:spcPct val="90000"/>
            </a:lnSpc>
            <a:spcBef>
              <a:spcPct val="0"/>
            </a:spcBef>
            <a:spcAft>
              <a:spcPct val="15000"/>
            </a:spcAft>
            <a:buChar char="•"/>
          </a:pPr>
          <a:r>
            <a:rPr lang="en-US" sz="2200" kern="1200" dirty="0"/>
            <a:t>Minimize or eliminate Bias</a:t>
          </a:r>
        </a:p>
        <a:p>
          <a:pPr marL="457200" lvl="2" indent="-228600" algn="l" defTabSz="933450">
            <a:lnSpc>
              <a:spcPct val="90000"/>
            </a:lnSpc>
            <a:spcBef>
              <a:spcPct val="0"/>
            </a:spcBef>
            <a:spcAft>
              <a:spcPct val="15000"/>
            </a:spcAft>
            <a:buChar char="•"/>
          </a:pPr>
          <a:r>
            <a:rPr lang="en-US" sz="2100" kern="1200" dirty="0"/>
            <a:t>Case-Control – Matching, stratified analyses</a:t>
          </a:r>
        </a:p>
        <a:p>
          <a:pPr marL="457200" lvl="2" indent="-228600" algn="l" defTabSz="933450">
            <a:lnSpc>
              <a:spcPct val="90000"/>
            </a:lnSpc>
            <a:spcBef>
              <a:spcPct val="0"/>
            </a:spcBef>
            <a:spcAft>
              <a:spcPct val="15000"/>
            </a:spcAft>
            <a:buChar char="•"/>
          </a:pPr>
          <a:r>
            <a:rPr lang="en-US" sz="2100" kern="1200" dirty="0"/>
            <a:t>Cohort</a:t>
          </a:r>
        </a:p>
        <a:p>
          <a:pPr marL="685800" lvl="3" indent="-228600" algn="l" defTabSz="933450">
            <a:lnSpc>
              <a:spcPct val="90000"/>
            </a:lnSpc>
            <a:spcBef>
              <a:spcPct val="0"/>
            </a:spcBef>
            <a:spcAft>
              <a:spcPct val="15000"/>
            </a:spcAft>
            <a:buChar char="•"/>
          </a:pPr>
          <a:r>
            <a:rPr lang="en-US" sz="2100" kern="1200" dirty="0"/>
            <a:t>Stratified analyses, alignment of T</a:t>
          </a:r>
          <a:r>
            <a:rPr lang="en-US" sz="2100" kern="1200" baseline="-25000" dirty="0"/>
            <a:t>0</a:t>
          </a:r>
          <a:r>
            <a:rPr lang="en-US" sz="2100" kern="1200" dirty="0"/>
            <a:t>, E, A</a:t>
          </a:r>
        </a:p>
        <a:p>
          <a:pPr marL="457200" lvl="2" indent="-228600" algn="l" defTabSz="933450">
            <a:lnSpc>
              <a:spcPct val="90000"/>
            </a:lnSpc>
            <a:spcBef>
              <a:spcPct val="0"/>
            </a:spcBef>
            <a:spcAft>
              <a:spcPct val="15000"/>
            </a:spcAft>
            <a:buChar char="•"/>
          </a:pPr>
          <a:r>
            <a:rPr lang="en-US" sz="2100" kern="1200" dirty="0"/>
            <a:t>DAGs to identify bias</a:t>
          </a:r>
        </a:p>
        <a:p>
          <a:pPr marL="457200" lvl="2" indent="-228600" algn="l" defTabSz="933450">
            <a:lnSpc>
              <a:spcPct val="90000"/>
            </a:lnSpc>
            <a:spcBef>
              <a:spcPct val="0"/>
            </a:spcBef>
            <a:spcAft>
              <a:spcPct val="15000"/>
            </a:spcAft>
            <a:buChar char="•"/>
          </a:pPr>
          <a:r>
            <a:rPr lang="en-US" sz="2100" kern="1200" dirty="0"/>
            <a:t>QBA - how bad is the bias?</a:t>
          </a:r>
        </a:p>
        <a:p>
          <a:pPr marL="228600" lvl="1" indent="-228600" algn="l" defTabSz="933450">
            <a:lnSpc>
              <a:spcPct val="90000"/>
            </a:lnSpc>
            <a:spcBef>
              <a:spcPct val="0"/>
            </a:spcBef>
            <a:spcAft>
              <a:spcPct val="15000"/>
            </a:spcAft>
            <a:buChar char="•"/>
          </a:pPr>
          <a:r>
            <a:rPr lang="en-US" sz="2100" kern="1200" dirty="0"/>
            <a:t>Interaction / EM </a:t>
          </a:r>
        </a:p>
      </dsp:txBody>
      <dsp:txXfrm>
        <a:off x="539614" y="1814486"/>
        <a:ext cx="6155276" cy="2979766"/>
      </dsp:txXfrm>
    </dsp:sp>
    <dsp:sp modelId="{0445188D-2810-9248-B740-099B40078AF3}">
      <dsp:nvSpPr>
        <dsp:cNvPr id="0" name=""/>
        <dsp:cNvSpPr/>
      </dsp:nvSpPr>
      <dsp:spPr>
        <a:xfrm>
          <a:off x="1347215" y="4928080"/>
          <a:ext cx="7634223" cy="1378695"/>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Observational Studies</a:t>
          </a:r>
        </a:p>
        <a:p>
          <a:pPr marL="171450" lvl="1" indent="-171450" algn="l" defTabSz="800100">
            <a:lnSpc>
              <a:spcPct val="90000"/>
            </a:lnSpc>
            <a:spcBef>
              <a:spcPct val="0"/>
            </a:spcBef>
            <a:spcAft>
              <a:spcPct val="15000"/>
            </a:spcAft>
            <a:buChar char="•"/>
          </a:pPr>
          <a:r>
            <a:rPr lang="en-US" sz="1800" kern="1200" dirty="0"/>
            <a:t>Case-Control</a:t>
          </a:r>
        </a:p>
        <a:p>
          <a:pPr marL="171450" lvl="1" indent="-171450" algn="l" defTabSz="800100">
            <a:lnSpc>
              <a:spcPct val="90000"/>
            </a:lnSpc>
            <a:spcBef>
              <a:spcPct val="0"/>
            </a:spcBef>
            <a:spcAft>
              <a:spcPct val="15000"/>
            </a:spcAft>
            <a:buChar char="•"/>
          </a:pPr>
          <a:r>
            <a:rPr lang="en-US" sz="1800" kern="1200" dirty="0"/>
            <a:t>Cohort</a:t>
          </a:r>
        </a:p>
      </dsp:txBody>
      <dsp:txXfrm>
        <a:off x="1387596" y="4968461"/>
        <a:ext cx="5591149" cy="1297933"/>
      </dsp:txXfrm>
    </dsp:sp>
    <dsp:sp modelId="{1514CBBB-C430-1F4F-825F-CCEBF66E9B63}">
      <dsp:nvSpPr>
        <dsp:cNvPr id="0" name=""/>
        <dsp:cNvSpPr/>
      </dsp:nvSpPr>
      <dsp:spPr>
        <a:xfrm rot="10800000">
          <a:off x="6345519" y="1503488"/>
          <a:ext cx="1288704" cy="128870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635477" y="1822442"/>
        <a:ext cx="708788" cy="969750"/>
      </dsp:txXfrm>
    </dsp:sp>
    <dsp:sp modelId="{9D2DEAE0-78F0-0F44-8C59-F80DC5D01E0F}">
      <dsp:nvSpPr>
        <dsp:cNvPr id="0" name=""/>
        <dsp:cNvSpPr/>
      </dsp:nvSpPr>
      <dsp:spPr>
        <a:xfrm rot="10800000">
          <a:off x="7019126" y="3803329"/>
          <a:ext cx="1288704" cy="128870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309084" y="4122283"/>
        <a:ext cx="708788" cy="96975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4" name="Straight Connector 43"/>
          <p:cNvCxnSpPr/>
          <p:nvPr/>
        </p:nvCxnSpPr>
        <p:spPr>
          <a:xfrm>
            <a:off x="485775" y="9085263"/>
            <a:ext cx="63404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hf sldNum="0" hdr="0" ftr="0" dt="0"/>
</p:handoutMaster>
</file>

<file path=ppt/ink/ink1.xml><?xml version="1.0" encoding="utf-8"?>
<inkml:ink xmlns:inkml="http://www.w3.org/2003/InkML">
  <inkml:definitions>
    <inkml:context xml:id="ctx0">
      <inkml:inkSource xml:id="inkSrc0">
        <inkml:traceFormat>
          <inkml:channel name="X" type="integer" units="cm"/>
          <inkml:channel name="Y" type="integer" units="cm"/>
          <inkml:channel name="F" type="integer" max="4096" units="deg"/>
          <inkml:channel name="T" type="integer" max="2.14748E9" units="dev"/>
        </inkml:traceFormat>
        <inkml:channelProperties>
          <inkml:channelProperty channel="X" name="resolution" value="1.88806" units="1/cm"/>
          <inkml:channelProperty channel="Y" name="resolution" value="2.38883" units="1/cm"/>
          <inkml:channelProperty channel="F" name="resolution" value="0" units="1/deg"/>
          <inkml:channelProperty channel="T" name="resolution" value="1" units="1/dev"/>
        </inkml:channelProperties>
      </inkml:inkSource>
      <inkml:timestamp xml:id="ts0" timeString="2017-12-18T01:43:53.195"/>
    </inkml:context>
    <inkml:brush xml:id="br0">
      <inkml:brushProperty name="width" value="0.05" units="cm"/>
      <inkml:brushProperty name="height" value="0.05" units="cm"/>
      <inkml:brushProperty name="transparency" value="255"/>
    </inkml:brush>
  </inkml:definitions>
  <inkml:trace contextRef="#ctx0" brushRef="#br0">0 0 2048 0</inkml:trace>
  <inkml:trace contextRef="#ctx0" brushRef="#br0" timeOffset="1">23124 4017 2048 0</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channel name="F" type="integer" max="4096" units="deg"/>
          <inkml:channel name="T" type="integer" max="2.14748E9" units="dev"/>
        </inkml:traceFormat>
        <inkml:channelProperties>
          <inkml:channelProperty channel="X" name="resolution" value="1.88806" units="1/cm"/>
          <inkml:channelProperty channel="Y" name="resolution" value="2.38883" units="1/cm"/>
          <inkml:channelProperty channel="F" name="resolution" value="0" units="1/deg"/>
          <inkml:channelProperty channel="T" name="resolution" value="1" units="1/dev"/>
        </inkml:channelProperties>
      </inkml:inkSource>
      <inkml:timestamp xml:id="ts0" timeString="2017-12-18T01:43:48.661"/>
    </inkml:context>
    <inkml:brush xml:id="br0">
      <inkml:brushProperty name="width" value="0.07179" units="cm"/>
      <inkml:brushProperty name="height" value="0.07179" units="cm"/>
      <inkml:brushProperty name="color" value="#0000FF"/>
    </inkml:brush>
  </inkml:definitions>
  <inkml:trace contextRef="#ctx0" brushRef="#br0">22747 84 384 0,'-10'-6'140'15,"10"12"-108"-15,-4-3-8 0,4-3 76 0,0 0-60 0,0 0 8 16,4 0-28-16,-4-3 92 0,0 0-60 0,0 0 64 16,0 1-64-16,0-2 16 15,0 1-40-15,0 0 16 0,0 0-24 0,0 0 44 16,0 0-36-16,0 0 28 0,0 0-28 0,0 3 60 16,0 0-48-16,0 3 80 0,0-3-68 15,0 0 36-15,0 0-52 0,0 3-12 0,0 0-12 16,0 3 8-16,0 0-12 0,0 3 16 47,0 1-16-32,0-2 48 1,0 4-28-16,0 4-4 16,0 2-16-1,0 6 12 1,3 3-12-1,1 4-12-15,-1 2 0 16,4 3 28-16,0 4-12 0,0-4 4 16,-1 1-8-16,-2-1 4 15,3 6-8-15,-1-2-4 16,5-1 4-16,-4 1 4 16,3-1-4-16,-3 0-4 0,3 1 4 15,-3-7-4-15,-1-3 0 16,1-6 8-16,4-2-4 15,-8-4-36-15,0-3 16 16,1-6-92-16,3-3 60 0,-1-3-100 16,-2-6 84-16,3-3-400 15,3-6 256-15,-7-6 88 16,-3-3 84-16</inkml:trace>
  <inkml:trace contextRef="#ctx0" brushRef="#br0" timeOffset="812">22993 78 736 0,'-4'-2'272'16,"8"2"-208"-16,-4 2-20 0,0-2-24 16,0 0-20-16,0-2 8 15,-4 2-4-15,1-4 68 0,0-2-40 0,-1 0 104 16,4 3-80-16,-4 0 36 0,1 3-52 0,0-3 28 15,-1 3-36-15,4 0 8 0,-3 3-24 0,0 6 8 0,3 4-12 0,0-2 0 63,0 5-4-63,3-1 4 0,0 0-8 3,1 0-4-3,6-3 4 15,-3-3 12-15,3 0-8 31,0-3 4-31,-3 1-4 0,3-5 28 0,0-2-20 16,1-2 12-16,-1-5-16 16,0 1 0-16,0-3-4 15,-3 0-8-15,-3 0 4 16,-1-3 4-16,-3-6-4 16,0 3-4-16,0 0 4 15,-3 0 12-15,-4 2-8 0,0 1 24 31,0 6-20-31,-3 0 32 0,3 3-28 0,-3 3-12 16,3 3-8-16,0 6-4 16,0 3 0-16,1 0 16 15,-1 0-4-15,0 0-64 16,4 1-372-16,3-1 232 31,7-3 84-31,-1-6 80 0</inkml:trace>
  <inkml:trace contextRef="#ctx0" brushRef="#br0" timeOffset="3499">21786 1639 1016 0,'-7'-3'376'15,"4"6"-292"-15,-1-12-20 0,1 9-4 16,3 0-44-16,-4 0 76 0,1 0-56 0,0 0 128 16,3-3-92-16,0 3 44 0,3-6-68 0,0 3-16 15,8-6-4-15,2-1-16 47,4 5 0-47,0-5-4 0,0 5-24 16,1-2 8-16,-1 7 4 15,-1 0 4-15,1 7 0 0,0 1 0 32,-3 2-12-32,3 2 8 0,-3 3 4 15,-1 0 0-15,-2 6-12 0,-1 3 8 32,-4 6-40-32,-2 4 24 0,-4-1-36 15,0 4 32-15,-4 2 12 16,-2-2 8-16,-4-4 4 15,-1 0 0-15,5-2 0 16,-1-4 0-16,0-3 0 16,0-6 0-16,0-3 0 15,1-3 0-15,2 0 0 0,1-2 0 0,-1-4 24 16,4 0-12-16,0-6-4 16,7-3-4-16,3 3 4 0,4-6-4 15,3 0 16 16,4-1-12-31,2-1 4 0,5-4-4 16,2-1 4-16,5 1-8 16,-1 0-4-16,-4 0 4 15,4 0 4-15,-3 0-4 16,-4 3-12-16,0-4 4 16,-6 4 12-16,-1 0-84 31,-3 0 44-31,-3 3-148 0,-1-3 100 15,-2 0-728-15,-4-3 444 0,-14 0 148 16</inkml:trace>
  <inkml:trace contextRef="#ctx0" brushRef="#br0" timeOffset="4533">22222 1442 424 0,'-3'-6'156'16,"-1"9"-120"-16,1-3-8 0,3 0 140 0,0 0-96 15,-4 3 68-15,1-3-80 16,0 0 108-16,-1 0-96 0,1 0 80 0,-4 3-88 0,3 0 20 0,-2 0-48 16,3 0-12-16,-5 0-16 0,5 0 20 15,0 3-16-15,-1 0 12 0,1 1-12 16,-4-2 36-1,7 5-24-15,-3-1-12 32,6 0-8-17,1-3-32-15,-1 3 16 16,0-3 4-16,4 0 8 0,0-3 24 16,0-3-12-16,-1 3 12 15,5-3-12-15,-4-3 28 16,-1-3-24-16,-2 0 12 0,-1-3-16 15,1 0 12-15,-4-4-16 0,0 1-4 32,0 4 0-32,-4-5 4 0,1 4-4 15,-4 0-12-15,0 0 4 16,-3 3 28-16,3 3-12 16,-3 3-12-16,0 3-4 15,0 3-16-15,-1 3 12 16,1 3 4-16,3 0 4 15,1 3-28-15,-2-3 16 16,2 1-92-16,2-1 56 16,1 0-548-16,3-3 328 15,0-24 112-15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9T04:36:00.960"/>
    </inkml:context>
    <inkml:brush xml:id="br0">
      <inkml:brushProperty name="width" value="0.3" units="cm"/>
      <inkml:brushProperty name="height" value="0.6" units="cm"/>
      <inkml:brushProperty name="color" value="#FF8517"/>
      <inkml:brushProperty name="tip" value="rectangle"/>
      <inkml:brushProperty name="rasterOp" value="maskPen"/>
    </inkml:brush>
  </inkml:definitions>
  <inkml:trace contextRef="#ctx0" brushRef="#br0">272 155,'35'15,"-9"3,-14-16,-5 16,7-9,-1 4,1-1,5-4,-4-1,5-1,-7-6,1 0,5 0,-4 0,5 0,-7 0,9 0,-7 6,6-4,-7 4,-1-6,15 6,-12-5,12 5,-15-6,1 0,5 0,4 0,-2 0,1 0,-1 0,-6 0,14 0,-13 0,5 0,10 0,4 0,8 0,-2 0,-18 0,6 0,-13 0,5 0,0 0,-5 0,13 0,-14 0,6 0,-7 0,-1 0,7 0,-5 0,4 0,-5 0,5 0,-4 0,5 0,-7-6,1 5,5-5,-4 0,13 4,-13-4,14 6,-14-6,7 4,-1-11,-6 12,7-6,-9 1,8 4,-5-4,5 0,0 4,-5-4,13 6,-14-6,6 5,-7-5,-1 6,7-6,-5 4,4-4,-5 6,-1 0,7 0,-5 0,4-6,-5 4,-1-4,-39-13,10 7,-35-16,10 12,7 7,-7-6,18 13,-6-12,13 13,-13-6,13 1,-5 4,-1-4,7 6,-7 0,9-6,-1 4,-6-4,5 6,-13 0,13 0,-7 0,1 0,5 0,-5 0,7-6,-7 5,5-5,-5 6,7 0,0 0,-6 0,5 0,-5 0,7 0,-1 0,-48 0,19 0,-31 0,33 0,0 0,8 0,-8 0,9 0,9 0,-6 0,13 0,-5 0,-10 0,5 7,-25 10,18 1,-18 7,8-9,-10 2,10-2,-8-6,17 4,-6-6,8 1,9-2,-6-7,13 0,-13 6,13-4,-13 5,14-7,-7 0,8 0,1 0,-15 0,11 0,-11 0,95 14,-13-12,4-1,8 7,2-2,6-8,-5-5,9-4,1-9,-1 9,-10-5,-4 14,28-6,-29 0,30 6,-29-6,-8 8,-2 0,-3 0,-26 0,14 0,-24 0,7 0,-9 0,1 0,5 0,-4 0,5 0,1 0,2-7,8 5,10-4,-16 6,14 0,-24 0,7 0,-9 0,1 0,5 0,-10 19,3-14,-12 15</inkml:trace>
</inkml:ink>
</file>

<file path=ppt/notesMasters/_rels/notesMaster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21666" y="355600"/>
            <a:ext cx="5984874" cy="4487172"/>
          </a:xfrm>
          <a:prstGeom prst="rect">
            <a:avLst/>
          </a:prstGeom>
          <a:noFill/>
          <a:ln w="12700">
            <a:solidFill>
              <a:prstClr val="black"/>
            </a:solidFill>
          </a:ln>
        </p:spPr>
        <p:txBody>
          <a:bodyPr vert="horz" lIns="97566" tIns="48783" rIns="97566" bIns="48783" rtlCol="0" anchor="ctr"/>
          <a:lstStyle/>
          <a:p>
            <a:pPr lvl="0"/>
            <a:endParaRPr lang="en-US" noProof="0"/>
          </a:p>
        </p:txBody>
      </p:sp>
      <p:sp>
        <p:nvSpPr>
          <p:cNvPr id="5" name="Notes Placeholder 4"/>
          <p:cNvSpPr>
            <a:spLocks noGrp="1"/>
          </p:cNvSpPr>
          <p:nvPr>
            <p:ph type="body" sz="quarter" idx="3"/>
          </p:nvPr>
        </p:nvSpPr>
        <p:spPr>
          <a:xfrm>
            <a:off x="468313" y="5086350"/>
            <a:ext cx="6357937" cy="3777456"/>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28" name="Slide Number Placeholder 6"/>
          <p:cNvSpPr>
            <a:spLocks noGrp="1"/>
          </p:cNvSpPr>
          <p:nvPr>
            <p:ph type="sldNum" sz="quarter" idx="5"/>
          </p:nvPr>
        </p:nvSpPr>
        <p:spPr>
          <a:xfrm>
            <a:off x="477838" y="9147175"/>
            <a:ext cx="590550" cy="109538"/>
          </a:xfrm>
          <a:prstGeom prst="rect">
            <a:avLst/>
          </a:prstGeom>
        </p:spPr>
        <p:txBody>
          <a:bodyPr vert="horz" wrap="square" lIns="0" tIns="0" rIns="0" bIns="0" rtlCol="0" anchor="b" anchorCtr="0"/>
          <a:lstStyle>
            <a:lvl1pPr marL="0" algn="l" defTabSz="957468" rtl="0" eaLnBrk="1" fontAlgn="auto" latinLnBrk="0" hangingPunct="1">
              <a:spcBef>
                <a:spcPts val="0"/>
              </a:spcBef>
              <a:spcAft>
                <a:spcPts val="0"/>
              </a:spcAft>
              <a:defRPr lang="en-US" sz="800" i="0" kern="1200">
                <a:solidFill>
                  <a:schemeClr val="tx1"/>
                </a:solidFill>
                <a:latin typeface="Arial" pitchFamily="34" charset="0"/>
                <a:ea typeface="+mn-ea"/>
                <a:cs typeface="Arial" pitchFamily="34" charset="0"/>
              </a:defRPr>
            </a:lvl1pPr>
          </a:lstStyle>
          <a:p>
            <a:pPr>
              <a:defRPr/>
            </a:pPr>
            <a:fld id="{C2492204-C882-1F49-BB1D-EB85FAE8D3F3}" type="slidenum">
              <a:rPr/>
              <a:pPr>
                <a:defRPr/>
              </a:pPr>
              <a:t>‹#›</a:t>
            </a:fld>
            <a:endParaRPr dirty="0"/>
          </a:p>
        </p:txBody>
      </p:sp>
      <p:cxnSp>
        <p:nvCxnSpPr>
          <p:cNvPr id="29" name="Straight Connector 28"/>
          <p:cNvCxnSpPr/>
          <p:nvPr/>
        </p:nvCxnSpPr>
        <p:spPr>
          <a:xfrm>
            <a:off x="485775" y="9085263"/>
            <a:ext cx="63404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229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9663" y="9156700"/>
            <a:ext cx="6397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hf sldNum="0" hdr="0" ftr="0" dt="0"/>
  <p:notesStyle>
    <a:lvl1pPr marL="114300" indent="-114300" algn="l" rtl="0" eaLnBrk="0" fontAlgn="base" hangingPunct="0">
      <a:spcBef>
        <a:spcPts val="800"/>
      </a:spcBef>
      <a:spcAft>
        <a:spcPct val="0"/>
      </a:spcAft>
      <a:buFont typeface="Arial" charset="0"/>
      <a:buChar char="•"/>
      <a:defRPr sz="1200" kern="1200">
        <a:solidFill>
          <a:schemeClr val="tx1"/>
        </a:solidFill>
        <a:latin typeface="Arial" pitchFamily="34" charset="0"/>
        <a:ea typeface="Arial" charset="0"/>
        <a:cs typeface="Arial" pitchFamily="34" charset="0"/>
      </a:defRPr>
    </a:lvl1pPr>
    <a:lvl2pPr marL="285750" indent="-112713" algn="l" rtl="0" eaLnBrk="0" fontAlgn="base" hangingPunct="0">
      <a:spcBef>
        <a:spcPts val="200"/>
      </a:spcBef>
      <a:spcAft>
        <a:spcPct val="0"/>
      </a:spcAft>
      <a:buFont typeface="Arial" charset="0"/>
      <a:buChar char="•"/>
      <a:defRPr sz="1100" kern="1200">
        <a:solidFill>
          <a:schemeClr val="tx1"/>
        </a:solidFill>
        <a:latin typeface="Arial" pitchFamily="34" charset="0"/>
        <a:ea typeface="Arial" charset="0"/>
        <a:cs typeface="Arial" pitchFamily="34" charset="0"/>
      </a:defRPr>
    </a:lvl2pPr>
    <a:lvl3pPr marL="403225" indent="-117475" algn="l" rtl="0" eaLnBrk="0" fontAlgn="base" hangingPunct="0">
      <a:spcBef>
        <a:spcPts val="200"/>
      </a:spcBef>
      <a:spcAft>
        <a:spcPct val="0"/>
      </a:spcAft>
      <a:buFont typeface="Arial" charset="0"/>
      <a:buChar char="•"/>
      <a:defRPr sz="1000" kern="1200">
        <a:solidFill>
          <a:schemeClr val="tx1"/>
        </a:solidFill>
        <a:latin typeface="Arial" pitchFamily="34" charset="0"/>
        <a:ea typeface="Arial" charset="0"/>
        <a:cs typeface="Arial" pitchFamily="34" charset="0"/>
      </a:defRPr>
    </a:lvl3pPr>
    <a:lvl4pPr marL="569913" indent="-112713" algn="l" rtl="0" eaLnBrk="0" fontAlgn="base" hangingPunct="0">
      <a:spcBef>
        <a:spcPts val="200"/>
      </a:spcBef>
      <a:spcAft>
        <a:spcPct val="0"/>
      </a:spcAft>
      <a:buFont typeface="Arial" charset="0"/>
      <a:buChar char="•"/>
      <a:defRPr sz="1000" kern="1200">
        <a:solidFill>
          <a:schemeClr val="tx1"/>
        </a:solidFill>
        <a:latin typeface="Arial" pitchFamily="34" charset="0"/>
        <a:ea typeface="Arial" charset="0"/>
        <a:cs typeface="Arial" pitchFamily="34" charset="0"/>
      </a:defRPr>
    </a:lvl4pPr>
    <a:lvl5pPr marL="457200" indent="114300" algn="l" rtl="0" eaLnBrk="0" fontAlgn="base" hangingPunct="0">
      <a:spcBef>
        <a:spcPct val="30000"/>
      </a:spcBef>
      <a:spcAft>
        <a:spcPct val="0"/>
      </a:spcAft>
      <a:buFont typeface="Arial" charset="0"/>
      <a:buChar char="•"/>
      <a:defRPr sz="1000" kern="1200">
        <a:solidFill>
          <a:schemeClr val="tx1"/>
        </a:solidFill>
        <a:latin typeface="+mn-lt"/>
        <a:ea typeface="Arial"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46557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86306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lstStyle/>
          <a:p>
            <a:r>
              <a:rPr lang="en-US" dirty="0"/>
              <a:t>Return to example </a:t>
            </a:r>
          </a:p>
          <a:p>
            <a:r>
              <a:rPr lang="en-US" dirty="0"/>
              <a:t>Does ASA prevent cancer progression or death in pts with CRC who have had surgery.</a:t>
            </a:r>
          </a:p>
          <a:p>
            <a:r>
              <a:rPr lang="en-US" dirty="0"/>
              <a:t>Walk through 2</a:t>
            </a:r>
            <a:r>
              <a:rPr lang="en-US" baseline="30000" dirty="0"/>
              <a:t>nd</a:t>
            </a:r>
            <a:r>
              <a:rPr lang="en-US" dirty="0"/>
              <a:t> row. </a:t>
            </a:r>
          </a:p>
          <a:p>
            <a:r>
              <a:rPr lang="en-US" dirty="0"/>
              <a:t>Primary research question (click)</a:t>
            </a:r>
          </a:p>
          <a:p>
            <a:r>
              <a:rPr lang="en-US" dirty="0"/>
              <a:t>Imagine we have data from hospital cancer registry (click)</a:t>
            </a:r>
          </a:p>
          <a:p>
            <a:r>
              <a:rPr lang="en-US" dirty="0"/>
              <a:t>Main exposure is ASA after surgery</a:t>
            </a:r>
          </a:p>
          <a:p>
            <a:r>
              <a:rPr lang="en-US" dirty="0"/>
              <a:t>2 outcomes of interest - Primary outcome is time to progression, and secondary is death (click)</a:t>
            </a:r>
          </a:p>
          <a:p>
            <a:r>
              <a:rPr lang="en-US" dirty="0"/>
              <a:t>Let’s talk about our exposure – We define it here, but what about ASA use before surgery? What about lifetime use?</a:t>
            </a:r>
          </a:p>
          <a:p>
            <a:r>
              <a:rPr lang="en-US" dirty="0"/>
              <a:t>Another question you might have – When do I start follow-up?</a:t>
            </a:r>
          </a:p>
          <a:p>
            <a:r>
              <a:rPr lang="en-US" dirty="0"/>
              <a:t>Consideration for these types of questions are what we are going to discuss today and understanding how assigning these elements can lead to bias, if we are not careful.</a:t>
            </a:r>
          </a:p>
          <a:p>
            <a:endParaRPr lang="en-US" dirty="0"/>
          </a:p>
          <a:p>
            <a:endParaRPr lang="en-US" dirty="0"/>
          </a:p>
        </p:txBody>
      </p:sp>
    </p:spTree>
    <p:extLst>
      <p:ext uri="{BB962C8B-B14F-4D97-AF65-F5344CB8AC3E}">
        <p14:creationId xmlns:p14="http://schemas.microsoft.com/office/powerpoint/2010/main" val="1593902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lstStyle/>
          <a:p>
            <a:r>
              <a:rPr lang="en-US" dirty="0"/>
              <a:t>To help imagine how to structure a cohort study examining ASA</a:t>
            </a:r>
            <a:r>
              <a:rPr lang="en-US" baseline="0" dirty="0"/>
              <a:t> use after dx/</a:t>
            </a:r>
            <a:r>
              <a:rPr lang="en-US" baseline="0" dirty="0" err="1"/>
              <a:t>tx</a:t>
            </a:r>
            <a:r>
              <a:rPr lang="en-US" baseline="0" dirty="0"/>
              <a:t> for CRC, it can help to conceptualize a Target Trial (click)</a:t>
            </a:r>
          </a:p>
          <a:p>
            <a:endParaRPr lang="en-US" baseline="0" dirty="0"/>
          </a:p>
          <a:p>
            <a:r>
              <a:rPr lang="en-US" baseline="0" dirty="0"/>
              <a:t>If we were doing a RCT, we would start with a population who had no prior hx of ASA use, we could apply the </a:t>
            </a:r>
            <a:r>
              <a:rPr lang="en-US" baseline="0" dirty="0" err="1"/>
              <a:t>elig</a:t>
            </a:r>
            <a:r>
              <a:rPr lang="en-US" baseline="0" dirty="0"/>
              <a:t> criteria that they had to have CRC during same years (click), and that they were treated with surgery (click).</a:t>
            </a:r>
          </a:p>
          <a:p>
            <a:r>
              <a:rPr lang="en-US" baseline="0" dirty="0"/>
              <a:t>Then let’s say to study effect of ASA, we would wait until 1 month post-op (click), then randomize them to daily ASA or not (click), then follow them for progression or death.</a:t>
            </a:r>
          </a:p>
          <a:p>
            <a:endParaRPr lang="en-US" baseline="0" dirty="0"/>
          </a:p>
          <a:p>
            <a:endParaRPr lang="en-US" baseline="0" dirty="0"/>
          </a:p>
          <a:p>
            <a:endParaRPr lang="en-US" dirty="0"/>
          </a:p>
          <a:p>
            <a:r>
              <a:rPr lang="en-US" dirty="0"/>
              <a:t>Why is it important to exclude individuals w/o prior usage of ASA?... Segue to prevalent</a:t>
            </a:r>
            <a:r>
              <a:rPr lang="en-US" baseline="0" dirty="0"/>
              <a:t> vs. incident users and selection bias</a:t>
            </a:r>
            <a:endParaRPr lang="en-US" dirty="0"/>
          </a:p>
        </p:txBody>
      </p:sp>
    </p:spTree>
    <p:extLst>
      <p:ext uri="{BB962C8B-B14F-4D97-AF65-F5344CB8AC3E}">
        <p14:creationId xmlns:p14="http://schemas.microsoft.com/office/powerpoint/2010/main" val="4039440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normAutofit fontScale="70000" lnSpcReduction="20000"/>
          </a:bodyPr>
          <a:lstStyle/>
          <a:p>
            <a:r>
              <a:rPr lang="en-US" baseline="0" dirty="0"/>
              <a:t>Importance of excluding prior users</a:t>
            </a:r>
          </a:p>
          <a:p>
            <a:endParaRPr lang="en-US" baseline="0" dirty="0"/>
          </a:p>
          <a:p>
            <a:r>
              <a:rPr lang="en-US" baseline="0" dirty="0"/>
              <a:t>Let’s try to address some of those questions mentioned a few slides back. </a:t>
            </a:r>
          </a:p>
          <a:p>
            <a:r>
              <a:rPr lang="en-US" baseline="0" dirty="0"/>
              <a:t>What about lifetime usage of ASA? How do we consider that in our observational cohort examining ASA use after Surgery for CRC and progression/death.</a:t>
            </a:r>
          </a:p>
          <a:p>
            <a:r>
              <a:rPr lang="en-US" baseline="0" dirty="0"/>
              <a:t>Let’s orient on schematic – </a:t>
            </a:r>
          </a:p>
          <a:p>
            <a:pPr lvl="1"/>
            <a:r>
              <a:rPr lang="en-US" baseline="0" dirty="0"/>
              <a:t>We have 2 guys depicted here, A and B (click)</a:t>
            </a:r>
          </a:p>
          <a:p>
            <a:pPr lvl="1"/>
            <a:r>
              <a:rPr lang="en-US" baseline="0" dirty="0"/>
              <a:t>Let’s refresh on our notation. Orange lines indicate non-user (non user) (click), Green indicates users of ASA (exposed) (click)</a:t>
            </a:r>
          </a:p>
          <a:p>
            <a:pPr lvl="0"/>
            <a:endParaRPr lang="en-US" baseline="0" dirty="0"/>
          </a:p>
          <a:p>
            <a:pPr lvl="0"/>
            <a:r>
              <a:rPr lang="en-US" baseline="0" dirty="0"/>
              <a:t>Imagine </a:t>
            </a:r>
            <a:r>
              <a:rPr lang="en-US" baseline="0" dirty="0" err="1"/>
              <a:t>elig</a:t>
            </a:r>
            <a:r>
              <a:rPr lang="en-US" baseline="0" dirty="0"/>
              <a:t> at time of Surgery, then we use Med chart to abstract data within first </a:t>
            </a:r>
            <a:r>
              <a:rPr lang="en-US" baseline="0" dirty="0" err="1"/>
              <a:t>yr</a:t>
            </a:r>
            <a:r>
              <a:rPr lang="en-US" baseline="0" dirty="0"/>
              <a:t> after surgery and start follow-up then.</a:t>
            </a:r>
          </a:p>
          <a:p>
            <a:endParaRPr lang="en-US" baseline="0" dirty="0"/>
          </a:p>
          <a:p>
            <a:r>
              <a:rPr lang="en-US" baseline="0" dirty="0"/>
              <a:t>Now let’s look at what happens at this first time point, after diagnosis and surgery (click)– both green, both users.</a:t>
            </a:r>
          </a:p>
          <a:p>
            <a:r>
              <a:rPr lang="en-US" baseline="0" dirty="0"/>
              <a:t>But let’s look at their history? A  was a non-user then </a:t>
            </a:r>
            <a:r>
              <a:rPr lang="en-US" baseline="0" dirty="0" err="1"/>
              <a:t>ony</a:t>
            </a:r>
            <a:r>
              <a:rPr lang="en-US" baseline="0" dirty="0"/>
              <a:t> started using after surgery. B was a consistent user. Are these types of individuals really the same? When we classify them as Exposed (users) at this time point here right after Dx and Surgery, are they the same? </a:t>
            </a:r>
          </a:p>
          <a:p>
            <a:r>
              <a:rPr lang="en-US" baseline="0" dirty="0"/>
              <a:t>Well, people could probably imagine reasons they are NOT the same. </a:t>
            </a:r>
          </a:p>
          <a:p>
            <a:r>
              <a:rPr lang="en-US" baseline="0" dirty="0"/>
              <a:t>And that is why in our Target Trial, we started off by saying we would EXCLUDE anyone who had already been using ASA. That is why we exclude prevalent users in our target trial, to avoid Selection Bias.</a:t>
            </a:r>
          </a:p>
          <a:p>
            <a:r>
              <a:rPr lang="en-US" baseline="0" dirty="0"/>
              <a:t>So, if we were emulating a target trial with our observation cohort, would both A and B be in our study? </a:t>
            </a:r>
          </a:p>
          <a:p>
            <a:pPr lvl="1"/>
            <a:r>
              <a:rPr lang="en-US" baseline="0" dirty="0"/>
              <a:t>No – we would include A (click) and exclude B (click)</a:t>
            </a:r>
          </a:p>
          <a:p>
            <a:pPr lvl="1"/>
            <a:r>
              <a:rPr lang="en-US" baseline="0" dirty="0"/>
              <a:t>If we didn’t do that, then we would be at risk for selection bias.</a:t>
            </a:r>
          </a:p>
          <a:p>
            <a:pPr lvl="1"/>
            <a:endParaRPr lang="en-US" baseline="0" dirty="0"/>
          </a:p>
          <a:p>
            <a:pPr lvl="1"/>
            <a:endParaRPr lang="en-US" baseline="0" dirty="0"/>
          </a:p>
          <a:p>
            <a:pPr lvl="1"/>
            <a:r>
              <a:rPr lang="en-US" baseline="0" dirty="0"/>
              <a:t>(NOTE: this is an example of Emulation Failure 1, slide 22; treatment and </a:t>
            </a:r>
            <a:r>
              <a:rPr lang="en-US" baseline="0" dirty="0" err="1"/>
              <a:t>Elig</a:t>
            </a:r>
            <a:r>
              <a:rPr lang="en-US" baseline="0" dirty="0"/>
              <a:t> started before T0)</a:t>
            </a:r>
          </a:p>
          <a:p>
            <a:endParaRPr lang="en-US" baseline="0" dirty="0"/>
          </a:p>
        </p:txBody>
      </p:sp>
    </p:spTree>
    <p:extLst>
      <p:ext uri="{BB962C8B-B14F-4D97-AF65-F5344CB8AC3E}">
        <p14:creationId xmlns:p14="http://schemas.microsoft.com/office/powerpoint/2010/main" val="814400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normAutofit fontScale="92500" lnSpcReduction="20000"/>
          </a:bodyPr>
          <a:lstStyle/>
          <a:p>
            <a:endParaRPr lang="en-US" baseline="0" dirty="0"/>
          </a:p>
          <a:p>
            <a:r>
              <a:rPr lang="en-US" baseline="0" dirty="0"/>
              <a:t>Let’s talk about a different possible way we could have selection bias</a:t>
            </a:r>
          </a:p>
          <a:p>
            <a:r>
              <a:rPr lang="en-US" baseline="0" dirty="0"/>
              <a:t>Imagine we learned our lesson from the prior slide and there are no prevalent users in our study. (click)</a:t>
            </a:r>
          </a:p>
          <a:p>
            <a:r>
              <a:rPr lang="en-US" baseline="0" dirty="0"/>
              <a:t>We are only including people who are not regular users of aspirin up until the time of Dx of CRC.</a:t>
            </a:r>
          </a:p>
          <a:p>
            <a:r>
              <a:rPr lang="en-US" baseline="0" dirty="0"/>
              <a:t>Here again are 2 different people, A and B (click)</a:t>
            </a:r>
          </a:p>
          <a:p>
            <a:r>
              <a:rPr lang="en-US" baseline="0" dirty="0"/>
              <a:t>In our </a:t>
            </a:r>
            <a:r>
              <a:rPr lang="en-US" baseline="0" dirty="0" err="1"/>
              <a:t>obs</a:t>
            </a:r>
            <a:r>
              <a:rPr lang="en-US" baseline="0" dirty="0"/>
              <a:t> study what will happen is that after Dx and Surgery some people will choose to use ASA and some will not, and those are the two groups we want to compare. </a:t>
            </a:r>
          </a:p>
          <a:p>
            <a:r>
              <a:rPr lang="en-US" baseline="0" dirty="0"/>
              <a:t>However, let’s say this is the sequence of events – someone get’s diagnosed (</a:t>
            </a:r>
            <a:r>
              <a:rPr lang="en-US" baseline="0" dirty="0" err="1"/>
              <a:t>cick</a:t>
            </a:r>
            <a:r>
              <a:rPr lang="en-US" baseline="0" dirty="0"/>
              <a:t>), then he gets surgery (click), and then say he starts using ASA here (click).. But we don’t know about it immediately </a:t>
            </a:r>
            <a:r>
              <a:rPr lang="en-US" baseline="0" dirty="0" err="1"/>
              <a:t>bc</a:t>
            </a:r>
            <a:r>
              <a:rPr lang="en-US" baseline="0" dirty="0"/>
              <a:t> the only way we will learn this is if we survey the participants and let’s imagine that it takes a little bit of time to obtain that data via a survey, as shown here (click)</a:t>
            </a:r>
          </a:p>
          <a:p>
            <a:r>
              <a:rPr lang="en-US" baseline="0" dirty="0"/>
              <a:t>Ok, so we have this survey, and this guy is a user.</a:t>
            </a:r>
          </a:p>
          <a:p>
            <a:r>
              <a:rPr lang="en-US" baseline="0" dirty="0"/>
              <a:t>So now we ask – where do we start follow-up time?</a:t>
            </a:r>
          </a:p>
          <a:p>
            <a:r>
              <a:rPr lang="en-US" baseline="0" dirty="0"/>
              <a:t>Well, we found out he was a user at this point when he returned the </a:t>
            </a:r>
            <a:r>
              <a:rPr lang="en-US" baseline="0" dirty="0" err="1"/>
              <a:t>qx</a:t>
            </a:r>
            <a:r>
              <a:rPr lang="en-US" baseline="0" dirty="0"/>
              <a:t>, so maybe let’s try assigning time zero here.</a:t>
            </a:r>
          </a:p>
          <a:p>
            <a:endParaRPr lang="en-US" baseline="0" dirty="0"/>
          </a:p>
          <a:p>
            <a:r>
              <a:rPr lang="en-US" baseline="0" dirty="0"/>
              <a:t>Does that work? Is that ok?</a:t>
            </a:r>
          </a:p>
          <a:p>
            <a:endParaRPr lang="en-US" baseline="0" dirty="0"/>
          </a:p>
          <a:p>
            <a:endParaRPr lang="en-US" baseline="0" dirty="0"/>
          </a:p>
        </p:txBody>
      </p:sp>
    </p:spTree>
    <p:extLst>
      <p:ext uri="{BB962C8B-B14F-4D97-AF65-F5344CB8AC3E}">
        <p14:creationId xmlns:p14="http://schemas.microsoft.com/office/powerpoint/2010/main" val="1454316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normAutofit/>
          </a:bodyPr>
          <a:lstStyle/>
          <a:p>
            <a:endParaRPr lang="en-US" baseline="0" dirty="0"/>
          </a:p>
          <a:p>
            <a:endParaRPr lang="en-US" baseline="0" dirty="0"/>
          </a:p>
          <a:p>
            <a:r>
              <a:rPr lang="en-US" baseline="0" dirty="0"/>
              <a:t>Well, to see how that could get us into trouble, let’s consider subject B.  This person experienced Dx here, then had surgery, let’s say he’s a non-user of ASA, but then let’s imagine that he died BEFORE he ever was able to return a survey (click). So this person, we don’t even know about, and he never makes it into our analysis (click). This could lead to selection bias as well.  </a:t>
            </a:r>
          </a:p>
          <a:p>
            <a:endParaRPr lang="en-US" baseline="0" dirty="0"/>
          </a:p>
          <a:p>
            <a:pPr marL="114300" marR="0" lvl="0" indent="-114300" algn="l" defTabSz="914400" rtl="0" eaLnBrk="0" fontAlgn="base" latinLnBrk="0" hangingPunct="0">
              <a:lnSpc>
                <a:spcPct val="100000"/>
              </a:lnSpc>
              <a:spcBef>
                <a:spcPts val="800"/>
              </a:spcBef>
              <a:spcAft>
                <a:spcPct val="0"/>
              </a:spcAft>
              <a:buClrTx/>
              <a:buSzTx/>
              <a:buFont typeface="Arial" charset="0"/>
              <a:buChar char="•"/>
              <a:tabLst/>
              <a:defRPr/>
            </a:pPr>
            <a:r>
              <a:rPr lang="en-US" dirty="0"/>
              <a:t>This is an</a:t>
            </a:r>
            <a:r>
              <a:rPr lang="en-US" baseline="0" dirty="0"/>
              <a:t> example of Emulation Failure 2 (slide 23), Treatment started before T0 AND we are requiring them to live until they return the survey to complete </a:t>
            </a:r>
            <a:r>
              <a:rPr lang="en-US" baseline="0" dirty="0" err="1"/>
              <a:t>Elig</a:t>
            </a:r>
            <a:endParaRPr lang="en-US" baseline="0" dirty="0"/>
          </a:p>
          <a:p>
            <a:endParaRPr lang="en-US" baseline="0" dirty="0"/>
          </a:p>
        </p:txBody>
      </p:sp>
    </p:spTree>
    <p:extLst>
      <p:ext uri="{BB962C8B-B14F-4D97-AF65-F5344CB8AC3E}">
        <p14:creationId xmlns:p14="http://schemas.microsoft.com/office/powerpoint/2010/main" val="2679193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lstStyle/>
          <a:p>
            <a:r>
              <a:rPr lang="en-US" dirty="0"/>
              <a:t>Let’s move on to Immortal Person time</a:t>
            </a:r>
          </a:p>
          <a:p>
            <a:r>
              <a:rPr lang="en-US" dirty="0"/>
              <a:t>Here’s our example again</a:t>
            </a:r>
          </a:p>
          <a:p>
            <a:r>
              <a:rPr lang="en-US" dirty="0"/>
              <a:t>Assume we have excluded prevalent users (click)</a:t>
            </a:r>
          </a:p>
          <a:p>
            <a:r>
              <a:rPr lang="en-US" dirty="0"/>
              <a:t>So, starting follow-up at the return of the </a:t>
            </a:r>
            <a:r>
              <a:rPr lang="en-US" dirty="0" err="1"/>
              <a:t>Qx</a:t>
            </a:r>
            <a:r>
              <a:rPr lang="en-US" dirty="0"/>
              <a:t> seemed problematic, so let’s try something else.</a:t>
            </a:r>
          </a:p>
          <a:p>
            <a:r>
              <a:rPr lang="en-US" dirty="0"/>
              <a:t>Imagine that we try to emulate our Target trial and we decide to start follow up for everyone 1 month after surgery (click)</a:t>
            </a:r>
          </a:p>
          <a:p>
            <a:r>
              <a:rPr lang="en-US" dirty="0"/>
              <a:t>Again lets imagine that exposure is assessed via survey after surgery.</a:t>
            </a:r>
          </a:p>
          <a:p>
            <a:r>
              <a:rPr lang="en-US" dirty="0"/>
              <a:t>And so we need these data to assign exposure, so we restrict our analysis to participants with return that survey with complete data, after dx and surgery.</a:t>
            </a:r>
          </a:p>
          <a:p>
            <a:r>
              <a:rPr lang="en-US" dirty="0"/>
              <a:t>Is that ok?</a:t>
            </a:r>
          </a:p>
          <a:p>
            <a:endParaRPr lang="en-US" dirty="0"/>
          </a:p>
        </p:txBody>
      </p:sp>
    </p:spTree>
    <p:extLst>
      <p:ext uri="{BB962C8B-B14F-4D97-AF65-F5344CB8AC3E}">
        <p14:creationId xmlns:p14="http://schemas.microsoft.com/office/powerpoint/2010/main" val="367415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normAutofit/>
          </a:bodyPr>
          <a:lstStyle/>
          <a:p>
            <a:endParaRPr lang="en-US" dirty="0"/>
          </a:p>
          <a:p>
            <a:endParaRPr lang="en-US" dirty="0"/>
          </a:p>
          <a:p>
            <a:r>
              <a:rPr lang="en-US" dirty="0"/>
              <a:t>Not really - because we said we would start Follow up at 1 month after surgery, and then we don’t assign exposure status until the return of this survey, and we restrict analyses to people with this survey… well, what we’ve done is forced all the people to live during this interval (click) People who die before turning in the survey never make it into our analysis, and this can cause bias.</a:t>
            </a:r>
          </a:p>
          <a:p>
            <a:endParaRPr lang="en-US" dirty="0"/>
          </a:p>
          <a:p>
            <a:pPr marL="114300" marR="0" lvl="0" indent="-114300" algn="l" defTabSz="914400" rtl="0" eaLnBrk="0" fontAlgn="base" latinLnBrk="0" hangingPunct="0">
              <a:lnSpc>
                <a:spcPct val="100000"/>
              </a:lnSpc>
              <a:spcBef>
                <a:spcPts val="800"/>
              </a:spcBef>
              <a:spcAft>
                <a:spcPct val="0"/>
              </a:spcAft>
              <a:buClrTx/>
              <a:buSzTx/>
              <a:buFont typeface="Arial" charset="0"/>
              <a:buChar char="•"/>
              <a:tabLst/>
              <a:defRPr/>
            </a:pPr>
            <a:r>
              <a:rPr lang="en-US" dirty="0"/>
              <a:t>Example of Emulation Failure 4 (classic Immortal Time Bias)</a:t>
            </a:r>
          </a:p>
          <a:p>
            <a:endParaRPr lang="en-US" dirty="0"/>
          </a:p>
        </p:txBody>
      </p:sp>
    </p:spTree>
    <p:extLst>
      <p:ext uri="{BB962C8B-B14F-4D97-AF65-F5344CB8AC3E}">
        <p14:creationId xmlns:p14="http://schemas.microsoft.com/office/powerpoint/2010/main" val="2332141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normAutofit/>
          </a:bodyPr>
          <a:lstStyle/>
          <a:p>
            <a:r>
              <a:rPr lang="en-US" dirty="0"/>
              <a:t>Emulation 1</a:t>
            </a:r>
            <a:r>
              <a:rPr lang="en-US" baseline="0" dirty="0"/>
              <a:t> occurs when investigator waits to start T0 and includes prevalent users of Tx. This might happen for various reasons that seem only driving by practicality, but could inject bias. Maybe investigator wants to “wait” so that more individuals have the chance to start on ASA </a:t>
            </a:r>
            <a:r>
              <a:rPr lang="en-US" baseline="0" dirty="0" err="1"/>
              <a:t>bc</a:t>
            </a:r>
            <a:r>
              <a:rPr lang="en-US" baseline="0" dirty="0"/>
              <a:t> if you start right at 1m after surgery, there are not many users. Let’s say they are getting data from med chart, and they decide to classify someone as a an ’User’ if there’s any history of usage during the first post-op year; and don’t start T0 until 1 </a:t>
            </a:r>
            <a:r>
              <a:rPr lang="en-US" baseline="0" dirty="0" err="1"/>
              <a:t>yr</a:t>
            </a:r>
            <a:r>
              <a:rPr lang="en-US" baseline="0" dirty="0"/>
              <a:t> after surgery (recall, having surgery for CRC was the </a:t>
            </a:r>
            <a:r>
              <a:rPr lang="en-US" baseline="0" dirty="0" err="1"/>
              <a:t>Elig</a:t>
            </a:r>
            <a:r>
              <a:rPr lang="en-US" baseline="0" dirty="0"/>
              <a:t> criteria). However, this could cause selection bias </a:t>
            </a:r>
            <a:r>
              <a:rPr lang="en-US" baseline="0" dirty="0" err="1"/>
              <a:t>bc</a:t>
            </a:r>
            <a:r>
              <a:rPr lang="en-US" baseline="0" dirty="0"/>
              <a:t> you are including prevalent users.</a:t>
            </a:r>
          </a:p>
          <a:p>
            <a:endParaRPr lang="en-US" baseline="0" dirty="0"/>
          </a:p>
        </p:txBody>
      </p:sp>
    </p:spTree>
    <p:extLst>
      <p:ext uri="{BB962C8B-B14F-4D97-AF65-F5344CB8AC3E}">
        <p14:creationId xmlns:p14="http://schemas.microsoft.com/office/powerpoint/2010/main" val="2364279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normAutofit/>
          </a:bodyPr>
          <a:lstStyle/>
          <a:p>
            <a:endParaRPr lang="en-US" baseline="0" dirty="0"/>
          </a:p>
          <a:p>
            <a:r>
              <a:rPr lang="en-US" baseline="0" dirty="0"/>
              <a:t>Emulation 2 </a:t>
            </a:r>
            <a:r>
              <a:rPr lang="mr-IN" baseline="0" dirty="0"/>
              <a:t>–</a:t>
            </a:r>
            <a:r>
              <a:rPr lang="en-US" baseline="0" dirty="0"/>
              <a:t> similar to 1, but now maybe instead of using med records, they decide to survey all the patients to get the med hx, so patients have to also turn in the survey to be in the study. The survey asks about “regular use” in the past 12 months. T0 starts at the time of the interview. Bias may occur </a:t>
            </a:r>
            <a:r>
              <a:rPr lang="en-US" baseline="0" dirty="0" err="1"/>
              <a:t>bc</a:t>
            </a:r>
            <a:r>
              <a:rPr lang="en-US" baseline="0" dirty="0"/>
              <a:t> we are now conditioning on surviving a certain amount of time AFTER initiation of the </a:t>
            </a:r>
            <a:r>
              <a:rPr lang="en-US" baseline="0" dirty="0" err="1"/>
              <a:t>tx</a:t>
            </a:r>
            <a:r>
              <a:rPr lang="en-US" baseline="0" dirty="0"/>
              <a:t> assignment has occurred AND filling out the survey</a:t>
            </a:r>
            <a:r>
              <a:rPr lang="mr-IN" baseline="0" dirty="0"/>
              <a:t>…</a:t>
            </a:r>
            <a:r>
              <a:rPr lang="en-US" baseline="0" dirty="0"/>
              <a:t> and this could occur for reasons related to ASA use.</a:t>
            </a:r>
          </a:p>
          <a:p>
            <a:endParaRPr lang="en-US" baseline="0" dirty="0"/>
          </a:p>
        </p:txBody>
      </p:sp>
    </p:spTree>
    <p:extLst>
      <p:ext uri="{BB962C8B-B14F-4D97-AF65-F5344CB8AC3E}">
        <p14:creationId xmlns:p14="http://schemas.microsoft.com/office/powerpoint/2010/main" val="2893012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lstStyle/>
          <a:p>
            <a:r>
              <a:rPr lang="en-US" dirty="0"/>
              <a:t>From week 1</a:t>
            </a:r>
          </a:p>
        </p:txBody>
      </p:sp>
      <p:sp>
        <p:nvSpPr>
          <p:cNvPr id="4" name="Slide Number Placeholder 3"/>
          <p:cNvSpPr>
            <a:spLocks noGrp="1"/>
          </p:cNvSpPr>
          <p:nvPr>
            <p:ph type="sldNum" sz="quarter" idx="5"/>
          </p:nvPr>
        </p:nvSpPr>
        <p:spPr/>
        <p:txBody>
          <a:bodyPr/>
          <a:lstStyle/>
          <a:p>
            <a:fld id="{BFC14E9A-3DE8-034F-B838-4E5D36AA9102}" type="slidenum">
              <a:rPr lang="en-US" smtClean="0"/>
              <a:t>2</a:t>
            </a:fld>
            <a:endParaRPr lang="en-US"/>
          </a:p>
        </p:txBody>
      </p:sp>
    </p:spTree>
    <p:extLst>
      <p:ext uri="{BB962C8B-B14F-4D97-AF65-F5344CB8AC3E}">
        <p14:creationId xmlns:p14="http://schemas.microsoft.com/office/powerpoint/2010/main" val="2852495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normAutofit/>
          </a:bodyPr>
          <a:lstStyle/>
          <a:p>
            <a:endParaRPr lang="en-US" baseline="0" dirty="0"/>
          </a:p>
          <a:p>
            <a:r>
              <a:rPr lang="en-US" baseline="0" dirty="0"/>
              <a:t>Emulation 3 and 4 both depict instances of immortal person time. </a:t>
            </a:r>
          </a:p>
          <a:p>
            <a:r>
              <a:rPr lang="en-US" baseline="0" dirty="0"/>
              <a:t>In emulation 3, imagine you identify all those folks who are alive at 1 month post-op</a:t>
            </a:r>
            <a:r>
              <a:rPr lang="mr-IN" baseline="0" dirty="0"/>
              <a:t>…</a:t>
            </a:r>
            <a:r>
              <a:rPr lang="en-US" baseline="0" dirty="0"/>
              <a:t> then go back to the </a:t>
            </a:r>
            <a:r>
              <a:rPr lang="en-US" baseline="0" dirty="0" err="1"/>
              <a:t>medchart</a:t>
            </a:r>
            <a:r>
              <a:rPr lang="en-US" baseline="0" dirty="0"/>
              <a:t> and classify their exposure status based on aspirin use at the time of dx, and start follow up at the time of dx (since that’s when the exposure starts, right?). Unwittingly, you have created immortal person time </a:t>
            </a:r>
            <a:r>
              <a:rPr lang="en-US" baseline="0" dirty="0" err="1"/>
              <a:t>bc</a:t>
            </a:r>
            <a:r>
              <a:rPr lang="en-US" baseline="0" dirty="0"/>
              <a:t> by definition, no one could have died between dx and 1 month post-op in your sample. </a:t>
            </a:r>
          </a:p>
        </p:txBody>
      </p:sp>
    </p:spTree>
    <p:extLst>
      <p:ext uri="{BB962C8B-B14F-4D97-AF65-F5344CB8AC3E}">
        <p14:creationId xmlns:p14="http://schemas.microsoft.com/office/powerpoint/2010/main" val="4231519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normAutofit/>
          </a:bodyPr>
          <a:lstStyle/>
          <a:p>
            <a:endParaRPr lang="en-US" baseline="0" dirty="0"/>
          </a:p>
          <a:p>
            <a:r>
              <a:rPr lang="en-US" baseline="0" dirty="0"/>
              <a:t>Emulation 3 and 4 both depict instances of immortal person time. </a:t>
            </a:r>
          </a:p>
          <a:p>
            <a:endParaRPr lang="en-US" baseline="0" dirty="0"/>
          </a:p>
          <a:p>
            <a:endParaRPr lang="en-US" baseline="0" dirty="0"/>
          </a:p>
          <a:p>
            <a:r>
              <a:rPr lang="en-US" baseline="0" dirty="0"/>
              <a:t>In emulation 4, maybe you define usage of ASA as having had 3 prescriptions for ASA in the first year after surgery. So, you wait until everyone has at least 1 </a:t>
            </a:r>
            <a:r>
              <a:rPr lang="en-US" baseline="0" dirty="0" err="1"/>
              <a:t>yr’s</a:t>
            </a:r>
            <a:r>
              <a:rPr lang="en-US" baseline="0" dirty="0"/>
              <a:t> worth of data, then classify exposure, start follow-up at 1 month post-op. However, you’ve now created immortal person time for all the aspirin “users” </a:t>
            </a:r>
            <a:r>
              <a:rPr lang="en-US" baseline="0" dirty="0" err="1"/>
              <a:t>bc</a:t>
            </a:r>
            <a:r>
              <a:rPr lang="en-US" baseline="0" dirty="0"/>
              <a:t> by definition, they had to live one year. This may lead to immortal PT bias.</a:t>
            </a:r>
          </a:p>
        </p:txBody>
      </p:sp>
    </p:spTree>
    <p:extLst>
      <p:ext uri="{BB962C8B-B14F-4D97-AF65-F5344CB8AC3E}">
        <p14:creationId xmlns:p14="http://schemas.microsoft.com/office/powerpoint/2010/main" val="2896732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lstStyle/>
          <a:p>
            <a:r>
              <a:rPr lang="en-US" baseline="0" dirty="0"/>
              <a:t>To avoid these issues, the key is to go back to the target trial idea:</a:t>
            </a:r>
          </a:p>
          <a:p>
            <a:r>
              <a:rPr lang="en-US" baseline="0" dirty="0"/>
              <a:t>- identify eligibility participants at 1 </a:t>
            </a:r>
            <a:r>
              <a:rPr lang="en-US" baseline="0" dirty="0" err="1"/>
              <a:t>mo</a:t>
            </a:r>
            <a:r>
              <a:rPr lang="en-US" baseline="0" dirty="0"/>
              <a:t> post-op</a:t>
            </a:r>
          </a:p>
          <a:p>
            <a:r>
              <a:rPr lang="en-US" baseline="0" dirty="0"/>
              <a:t>- exclude individuals who were regular ASA users prior to this point to avoid prevalent use</a:t>
            </a:r>
          </a:p>
          <a:p>
            <a:r>
              <a:rPr lang="en-US" baseline="0" dirty="0"/>
              <a:t>- then ideally, you would be able to classify exposure status (or assign </a:t>
            </a:r>
            <a:r>
              <a:rPr lang="en-US" baseline="0" dirty="0" err="1"/>
              <a:t>Tx</a:t>
            </a:r>
            <a:r>
              <a:rPr lang="en-US" baseline="0" dirty="0"/>
              <a:t>) at this same time-point. Say you had med-chart data that allowed you to classify usage of ASA right at the point of eligibility.</a:t>
            </a:r>
          </a:p>
          <a:p>
            <a:r>
              <a:rPr lang="en-US" baseline="0" dirty="0"/>
              <a:t>Then you also start follow-up at this </a:t>
            </a:r>
            <a:r>
              <a:rPr lang="en-US" baseline="0" dirty="0" err="1"/>
              <a:t>timepoint</a:t>
            </a:r>
            <a:r>
              <a:rPr lang="en-US" baseline="0" dirty="0"/>
              <a:t>, so T0, E, and A are all aligned.  So the key to avoid the types of selection and IM PT biases we’ve just discussed is to align T0, E, and A.</a:t>
            </a:r>
          </a:p>
          <a:p>
            <a:endParaRPr lang="en-US" baseline="0" dirty="0"/>
          </a:p>
          <a:p>
            <a:r>
              <a:rPr lang="en-US" baseline="0" dirty="0"/>
              <a:t>If you are interested, in the paper, Hernan et al goes over some reasons for why this doesn’t always happen in practice and puts forwards some suggestions/solutions to address these challenges. Many of the methods discussed in the 2</a:t>
            </a:r>
            <a:r>
              <a:rPr lang="en-US" baseline="30000" dirty="0"/>
              <a:t>nd</a:t>
            </a:r>
            <a:r>
              <a:rPr lang="en-US" baseline="0" dirty="0"/>
              <a:t> half of the Hernan paper are covered in Bio 215.</a:t>
            </a:r>
          </a:p>
          <a:p>
            <a:r>
              <a:rPr lang="en-US" baseline="0" dirty="0"/>
              <a:t>One can also assess the potential impact of the bias. Some of these happen not infrequently (ex. Slide 25, Emulation Failure 2)… good practice to acknowledge in limitations section or investigate further using sensitivity analyses or other primary analysis methods (e.g., IPW with a </a:t>
            </a:r>
            <a:r>
              <a:rPr lang="en-US" baseline="0" dirty="0" err="1"/>
              <a:t>pseudopop</a:t>
            </a:r>
            <a:r>
              <a:rPr lang="en-US" baseline="0" dirty="0"/>
              <a:t>).</a:t>
            </a:r>
          </a:p>
        </p:txBody>
      </p:sp>
    </p:spTree>
    <p:extLst>
      <p:ext uri="{BB962C8B-B14F-4D97-AF65-F5344CB8AC3E}">
        <p14:creationId xmlns:p14="http://schemas.microsoft.com/office/powerpoint/2010/main" val="886996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lstStyle/>
          <a:p>
            <a:r>
              <a:rPr lang="en-US" dirty="0"/>
              <a:t>On a practical note, there are many studies with the design shown in slide 25, where the time between study eligibility or initiation of follow-up lapsed a bit behind the return of survey data (or we say the criteria for </a:t>
            </a:r>
            <a:r>
              <a:rPr lang="en-US" dirty="0" err="1"/>
              <a:t>elig</a:t>
            </a:r>
            <a:r>
              <a:rPr lang="en-US" dirty="0"/>
              <a:t>/inclusion is meeting the clinical PLUS returning the survey). </a:t>
            </a:r>
          </a:p>
          <a:p>
            <a:r>
              <a:rPr lang="en-US" dirty="0"/>
              <a:t>Different solutions are proposed in the Hernan 2016 article, may also conduct sensitivity analyses.</a:t>
            </a:r>
          </a:p>
        </p:txBody>
      </p:sp>
    </p:spTree>
    <p:extLst>
      <p:ext uri="{BB962C8B-B14F-4D97-AF65-F5344CB8AC3E}">
        <p14:creationId xmlns:p14="http://schemas.microsoft.com/office/powerpoint/2010/main" val="22635058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lstStyle/>
          <a:p>
            <a:pPr marL="108116" indent="-108116" defTabSz="864931" eaLnBrk="0" fontAlgn="base" hangingPunct="0">
              <a:spcBef>
                <a:spcPts val="757"/>
              </a:spcBef>
              <a:spcAft>
                <a:spcPct val="0"/>
              </a:spcAft>
              <a:defRPr/>
            </a:pPr>
            <a:r>
              <a:rPr lang="en-US" dirty="0"/>
              <a:t>Who has heard of “PICO”? Ask for volunteer to explain.</a:t>
            </a:r>
          </a:p>
          <a:p>
            <a:pPr marL="108116" indent="-108116" defTabSz="864931" eaLnBrk="0" fontAlgn="base" hangingPunct="0">
              <a:spcBef>
                <a:spcPts val="757"/>
              </a:spcBef>
              <a:spcAft>
                <a:spcPct val="0"/>
              </a:spcAft>
              <a:defRPr/>
            </a:pPr>
            <a:endParaRPr lang="en-US" dirty="0"/>
          </a:p>
          <a:p>
            <a:pPr marL="108116" indent="-108116" defTabSz="864931" eaLnBrk="0" fontAlgn="base" hangingPunct="0">
              <a:spcBef>
                <a:spcPts val="757"/>
              </a:spcBef>
              <a:spcAft>
                <a:spcPct val="0"/>
              </a:spcAft>
              <a:defRPr/>
            </a:pPr>
            <a:r>
              <a:rPr lang="en-US" dirty="0"/>
              <a:t>Many folks at UCSF use the mnemonic</a:t>
            </a:r>
            <a:r>
              <a:rPr lang="en-US" baseline="0" dirty="0"/>
              <a:t> “PICO” which stands for Population, Intervention (or Exposure if </a:t>
            </a:r>
            <a:r>
              <a:rPr lang="en-US" baseline="0" dirty="0" err="1"/>
              <a:t>Obs</a:t>
            </a:r>
            <a:r>
              <a:rPr lang="en-US" baseline="0" dirty="0"/>
              <a:t> study), Control (or Comparison group), and Outcome</a:t>
            </a:r>
          </a:p>
          <a:p>
            <a:pPr marL="108116" indent="-108116" defTabSz="864931" eaLnBrk="0" fontAlgn="base" hangingPunct="0">
              <a:spcBef>
                <a:spcPts val="757"/>
              </a:spcBef>
              <a:spcAft>
                <a:spcPct val="0"/>
              </a:spcAft>
              <a:defRPr/>
            </a:pPr>
            <a:r>
              <a:rPr lang="en-US" baseline="0" dirty="0"/>
              <a:t>For any study you are planning, conducting, or if you are reading an article, very good to identify PICO clearly for yourself.</a:t>
            </a:r>
          </a:p>
          <a:p>
            <a:pPr marL="108116" indent="-108116" defTabSz="864931" eaLnBrk="0" fontAlgn="base" hangingPunct="0">
              <a:spcBef>
                <a:spcPts val="757"/>
              </a:spcBef>
              <a:spcAft>
                <a:spcPct val="0"/>
              </a:spcAft>
              <a:defRPr/>
            </a:pPr>
            <a:endParaRPr lang="en-US" baseline="0" dirty="0"/>
          </a:p>
          <a:p>
            <a:pPr marL="108116" indent="-108116" defTabSz="864931" eaLnBrk="0" fontAlgn="base" hangingPunct="0">
              <a:spcBef>
                <a:spcPts val="757"/>
              </a:spcBef>
              <a:spcAft>
                <a:spcPct val="0"/>
              </a:spcAft>
              <a:defRPr/>
            </a:pPr>
            <a:r>
              <a:rPr lang="en-US" baseline="0" dirty="0"/>
              <a:t>The list above is a little more detailed/comprehensive</a:t>
            </a:r>
          </a:p>
          <a:p>
            <a:pPr marL="108116" indent="-108116" defTabSz="864931" eaLnBrk="0" fontAlgn="base" hangingPunct="0">
              <a:spcBef>
                <a:spcPts val="757"/>
              </a:spcBef>
              <a:spcAft>
                <a:spcPct val="0"/>
              </a:spcAft>
              <a:defRPr/>
            </a:pPr>
            <a:endParaRPr lang="en-US" baseline="0" dirty="0"/>
          </a:p>
          <a:p>
            <a:pPr marL="108116" indent="-108116" defTabSz="864931" eaLnBrk="0" fontAlgn="base" hangingPunct="0">
              <a:spcBef>
                <a:spcPts val="757"/>
              </a:spcBef>
              <a:spcAft>
                <a:spcPct val="0"/>
              </a:spcAft>
              <a:defRPr/>
            </a:pPr>
            <a:endParaRPr lang="en-US" dirty="0"/>
          </a:p>
        </p:txBody>
      </p:sp>
      <p:sp>
        <p:nvSpPr>
          <p:cNvPr id="4" name="Slide Number Placeholder 3"/>
          <p:cNvSpPr>
            <a:spLocks noGrp="1"/>
          </p:cNvSpPr>
          <p:nvPr>
            <p:ph type="sldNum" sz="quarter" idx="10"/>
          </p:nvPr>
        </p:nvSpPr>
        <p:spPr/>
        <p:txBody>
          <a:bodyPr/>
          <a:lstStyle/>
          <a:p>
            <a:fld id="{2138A88D-5451-DB45-A14C-3218B5721A37}"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691950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lstStyle/>
          <a:p>
            <a:r>
              <a:rPr lang="en-US" dirty="0"/>
              <a:t>From Week 1</a:t>
            </a:r>
          </a:p>
        </p:txBody>
      </p:sp>
      <p:sp>
        <p:nvSpPr>
          <p:cNvPr id="4" name="Slide Number Placeholder 3"/>
          <p:cNvSpPr>
            <a:spLocks noGrp="1"/>
          </p:cNvSpPr>
          <p:nvPr>
            <p:ph type="sldNum" sz="quarter" idx="5"/>
          </p:nvPr>
        </p:nvSpPr>
        <p:spPr/>
        <p:txBody>
          <a:bodyPr/>
          <a:lstStyle/>
          <a:p>
            <a:fld id="{BFC14E9A-3DE8-034F-B838-4E5D36AA9102}" type="slidenum">
              <a:rPr lang="en-US" smtClean="0"/>
              <a:t>3</a:t>
            </a:fld>
            <a:endParaRPr lang="en-US"/>
          </a:p>
        </p:txBody>
      </p:sp>
    </p:spTree>
    <p:extLst>
      <p:ext uri="{BB962C8B-B14F-4D97-AF65-F5344CB8AC3E}">
        <p14:creationId xmlns:p14="http://schemas.microsoft.com/office/powerpoint/2010/main" val="724310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97907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2775" y="412750"/>
            <a:ext cx="5935663" cy="4451350"/>
          </a:xfrm>
        </p:spPr>
      </p:sp>
      <p:sp>
        <p:nvSpPr>
          <p:cNvPr id="3" name="Notes Placeholder 2"/>
          <p:cNvSpPr>
            <a:spLocks noGrp="1"/>
          </p:cNvSpPr>
          <p:nvPr>
            <p:ph type="body" idx="1"/>
          </p:nvPr>
        </p:nvSpPr>
        <p:spPr/>
        <p:txBody>
          <a:bodyPr/>
          <a:lstStyle/>
          <a:p>
            <a:r>
              <a:rPr lang="en-US" dirty="0"/>
              <a:t>Example:</a:t>
            </a:r>
          </a:p>
          <a:p>
            <a:r>
              <a:rPr lang="en-US" dirty="0"/>
              <a:t>Usage vs non usage of multivitamins over time &amp; MI</a:t>
            </a:r>
          </a:p>
          <a:p>
            <a:r>
              <a:rPr lang="en-US" dirty="0"/>
              <a:t>Questions:</a:t>
            </a:r>
          </a:p>
          <a:p>
            <a:endParaRPr lang="en-US" dirty="0"/>
          </a:p>
          <a:p>
            <a:r>
              <a:rPr lang="en-US" dirty="0"/>
              <a:t>Is Participant A a prevalent or incident user of </a:t>
            </a:r>
            <a:r>
              <a:rPr lang="en-US" dirty="0" err="1"/>
              <a:t>Multivits</a:t>
            </a:r>
            <a:r>
              <a:rPr lang="en-US" dirty="0"/>
              <a:t>?</a:t>
            </a:r>
          </a:p>
          <a:p>
            <a:endParaRPr lang="en-US" dirty="0"/>
          </a:p>
          <a:p>
            <a:pPr marL="114300" marR="0" lvl="0" indent="-114300" algn="l" defTabSz="914400" rtl="0" eaLnBrk="0" fontAlgn="base" latinLnBrk="0" hangingPunct="0">
              <a:lnSpc>
                <a:spcPct val="100000"/>
              </a:lnSpc>
              <a:spcBef>
                <a:spcPts val="800"/>
              </a:spcBef>
              <a:spcAft>
                <a:spcPct val="0"/>
              </a:spcAft>
              <a:buClrTx/>
              <a:buSzTx/>
              <a:buFont typeface="Arial" charset="0"/>
              <a:buChar char="•"/>
              <a:tabLst/>
              <a:defRPr/>
            </a:pPr>
            <a:r>
              <a:rPr lang="en-US" dirty="0"/>
              <a:t>Is Participant B a prevalent or incident user of </a:t>
            </a:r>
            <a:r>
              <a:rPr lang="en-US" dirty="0" err="1"/>
              <a:t>Multivits</a:t>
            </a:r>
            <a:r>
              <a:rPr lang="en-US" dirty="0"/>
              <a:t>?</a:t>
            </a:r>
          </a:p>
          <a:p>
            <a:r>
              <a:rPr lang="en-US" dirty="0"/>
              <a:t> </a:t>
            </a:r>
          </a:p>
        </p:txBody>
      </p:sp>
    </p:spTree>
    <p:extLst>
      <p:ext uri="{BB962C8B-B14F-4D97-AF65-F5344CB8AC3E}">
        <p14:creationId xmlns:p14="http://schemas.microsoft.com/office/powerpoint/2010/main" val="3409124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2775" y="412750"/>
            <a:ext cx="5935663" cy="4451350"/>
          </a:xfrm>
        </p:spPr>
      </p:sp>
      <p:sp>
        <p:nvSpPr>
          <p:cNvPr id="3" name="Notes Placeholder 2"/>
          <p:cNvSpPr>
            <a:spLocks noGrp="1"/>
          </p:cNvSpPr>
          <p:nvPr>
            <p:ph type="body" idx="1"/>
          </p:nvPr>
        </p:nvSpPr>
        <p:spPr/>
        <p:txBody>
          <a:bodyPr/>
          <a:lstStyle/>
          <a:p>
            <a:r>
              <a:rPr lang="en-US" dirty="0"/>
              <a:t>Example:</a:t>
            </a:r>
          </a:p>
          <a:p>
            <a:r>
              <a:rPr lang="en-US" dirty="0"/>
              <a:t>Usage vs non usage of multivitamins over time &amp; MI</a:t>
            </a:r>
          </a:p>
          <a:p>
            <a:r>
              <a:rPr lang="en-US" dirty="0"/>
              <a:t> </a:t>
            </a:r>
          </a:p>
        </p:txBody>
      </p:sp>
    </p:spTree>
    <p:extLst>
      <p:ext uri="{BB962C8B-B14F-4D97-AF65-F5344CB8AC3E}">
        <p14:creationId xmlns:p14="http://schemas.microsoft.com/office/powerpoint/2010/main" val="2217014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2775" y="412750"/>
            <a:ext cx="5935663" cy="4451350"/>
          </a:xfrm>
        </p:spPr>
      </p:sp>
      <p:sp>
        <p:nvSpPr>
          <p:cNvPr id="3" name="Notes Placeholder 2"/>
          <p:cNvSpPr>
            <a:spLocks noGrp="1"/>
          </p:cNvSpPr>
          <p:nvPr>
            <p:ph type="body" idx="1"/>
          </p:nvPr>
        </p:nvSpPr>
        <p:spPr/>
        <p:txBody>
          <a:bodyPr/>
          <a:lstStyle/>
          <a:p>
            <a:r>
              <a:rPr lang="en-US" dirty="0"/>
              <a:t>Hypertension: </a:t>
            </a:r>
            <a:r>
              <a:rPr lang="en-US" sz="1200" b="0" i="0" kern="1200" dirty="0">
                <a:solidFill>
                  <a:schemeClr val="tx1"/>
                </a:solidFill>
                <a:effectLst/>
                <a:latin typeface="Arial" pitchFamily="34" charset="0"/>
                <a:ea typeface="Arial" charset="0"/>
                <a:cs typeface="Arial" pitchFamily="34" charset="0"/>
              </a:rPr>
              <a:t>130/80 mm Hg</a:t>
            </a:r>
          </a:p>
          <a:p>
            <a:endParaRPr lang="en-US" sz="1200" b="0" i="0" kern="1200" dirty="0">
              <a:solidFill>
                <a:schemeClr val="tx1"/>
              </a:solidFill>
              <a:effectLst/>
              <a:latin typeface="Arial" pitchFamily="34" charset="0"/>
              <a:cs typeface="Arial" pitchFamily="34" charset="0"/>
            </a:endParaRPr>
          </a:p>
          <a:p>
            <a:r>
              <a:rPr lang="en-US" sz="1200" b="0" i="0" kern="1200" dirty="0">
                <a:solidFill>
                  <a:schemeClr val="tx1"/>
                </a:solidFill>
                <a:effectLst/>
                <a:latin typeface="Arial" pitchFamily="34" charset="0"/>
                <a:cs typeface="Arial" pitchFamily="34" charset="0"/>
              </a:rPr>
              <a:t>Label the Induction and Latent Periods on this diagram</a:t>
            </a:r>
            <a:endParaRPr lang="en-US" dirty="0"/>
          </a:p>
        </p:txBody>
      </p:sp>
    </p:spTree>
    <p:extLst>
      <p:ext uri="{BB962C8B-B14F-4D97-AF65-F5344CB8AC3E}">
        <p14:creationId xmlns:p14="http://schemas.microsoft.com/office/powerpoint/2010/main" val="2001652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67399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398791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3" cy="656093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
        <p:nvSpPr>
          <p:cNvPr id="10"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1/30/20</a:t>
            </a:fld>
            <a:endParaRPr lang="en-US" dirty="0">
              <a:solidFill>
                <a:srgbClr val="FFFFFF"/>
              </a:solidFill>
            </a:endParaRPr>
          </a:p>
        </p:txBody>
      </p:sp>
      <p:sp>
        <p:nvSpPr>
          <p:cNvPr id="12"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cSld>
  <p:clrMapOvr>
    <a:overrideClrMapping bg1="lt1" tx1="dk1" bg2="lt2" tx2="dk2" accent1="accent1" accent2="accent2" accent3="accent3" accent4="accent4" accent5="accent5" accent6="accent6" hlink="hlink" folHlink="folHlink"/>
  </p:clrMapOvr>
  <p:transition>
    <p:fade/>
  </p:transition>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3"/>
            <a:ext cx="1073426" cy="1577005"/>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3"/>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3" y="2363626"/>
            <a:ext cx="7051729" cy="188180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2" cy="6560932"/>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1/30/20</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3"/>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906722"/>
            <a:ext cx="1571041" cy="10257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l="8419"/>
          <a:stretch/>
        </p:blipFill>
        <p:spPr>
          <a:xfrm>
            <a:off x="0" y="2415131"/>
            <a:ext cx="6664304" cy="4442869"/>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101828" cy="2267794"/>
          </a:xfrm>
          <a:prstGeom prst="rect">
            <a:avLst/>
          </a:prstGeom>
        </p:spPr>
      </p:pic>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0" y="0"/>
            <a:ext cx="3106167" cy="2267794"/>
          </a:xfrm>
          <a:prstGeom prst="rect">
            <a:avLst/>
          </a:prstGeom>
        </p:spPr>
      </p:pic>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Epi 207">
    <p:spTree>
      <p:nvGrpSpPr>
        <p:cNvPr id="1" name=""/>
        <p:cNvGrpSpPr/>
        <p:nvPr/>
      </p:nvGrpSpPr>
      <p:grpSpPr>
        <a:xfrm>
          <a:off x="0" y="0"/>
          <a:ext cx="0" cy="0"/>
          <a:chOff x="0" y="0"/>
          <a:chExt cx="0" cy="0"/>
        </a:xfrm>
      </p:grpSpPr>
      <p:grpSp>
        <p:nvGrpSpPr>
          <p:cNvPr id="3" name="Group 15"/>
          <p:cNvGrpSpPr>
            <a:grpSpLocks/>
          </p:cNvGrpSpPr>
          <p:nvPr/>
        </p:nvGrpSpPr>
        <p:grpSpPr bwMode="auto">
          <a:xfrm>
            <a:off x="4546600" y="2895600"/>
            <a:ext cx="4292600" cy="319088"/>
            <a:chOff x="2288" y="3080"/>
            <a:chExt cx="3072" cy="201"/>
          </a:xfrm>
        </p:grpSpPr>
        <p:sp>
          <p:nvSpPr>
            <p:cNvPr id="4" name="AutoShape 6"/>
            <p:cNvSpPr>
              <a:spLocks noChangeArrowheads="1"/>
            </p:cNvSpPr>
            <p:nvPr/>
          </p:nvSpPr>
          <p:spPr bwMode="auto">
            <a:xfrm flipH="1">
              <a:off x="2288" y="3080"/>
              <a:ext cx="2914"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charset="0"/>
                </a:defRPr>
              </a:lvl1pPr>
              <a:lvl2pPr marL="742950" indent="-285750">
                <a:defRPr>
                  <a:solidFill>
                    <a:schemeClr val="tx1"/>
                  </a:solidFill>
                  <a:latin typeface="Garamond" charset="0"/>
                </a:defRPr>
              </a:lvl2pPr>
              <a:lvl3pPr marL="1143000" indent="-228600">
                <a:defRPr>
                  <a:solidFill>
                    <a:schemeClr val="tx1"/>
                  </a:solidFill>
                  <a:latin typeface="Garamond" charset="0"/>
                </a:defRPr>
              </a:lvl3pPr>
              <a:lvl4pPr marL="1600200" indent="-228600">
                <a:defRPr>
                  <a:solidFill>
                    <a:schemeClr val="tx1"/>
                  </a:solidFill>
                  <a:latin typeface="Garamond" charset="0"/>
                </a:defRPr>
              </a:lvl4pPr>
              <a:lvl5pPr marL="2057400" indent="-228600">
                <a:defRPr>
                  <a:solidFill>
                    <a:schemeClr val="tx1"/>
                  </a:solidFill>
                  <a:latin typeface="Garamond" charset="0"/>
                </a:defRPr>
              </a:lvl5pPr>
              <a:lvl6pPr marL="2514600" indent="-228600" eaLnBrk="0" fontAlgn="base" hangingPunct="0">
                <a:spcBef>
                  <a:spcPct val="0"/>
                </a:spcBef>
                <a:spcAft>
                  <a:spcPct val="0"/>
                </a:spcAft>
                <a:defRPr>
                  <a:solidFill>
                    <a:schemeClr val="tx1"/>
                  </a:solidFill>
                  <a:latin typeface="Garamond" charset="0"/>
                </a:defRPr>
              </a:lvl6pPr>
              <a:lvl7pPr marL="2971800" indent="-228600" eaLnBrk="0" fontAlgn="base" hangingPunct="0">
                <a:spcBef>
                  <a:spcPct val="0"/>
                </a:spcBef>
                <a:spcAft>
                  <a:spcPct val="0"/>
                </a:spcAft>
                <a:defRPr>
                  <a:solidFill>
                    <a:schemeClr val="tx1"/>
                  </a:solidFill>
                  <a:latin typeface="Garamond" charset="0"/>
                </a:defRPr>
              </a:lvl7pPr>
              <a:lvl8pPr marL="3429000" indent="-228600" eaLnBrk="0" fontAlgn="base" hangingPunct="0">
                <a:spcBef>
                  <a:spcPct val="0"/>
                </a:spcBef>
                <a:spcAft>
                  <a:spcPct val="0"/>
                </a:spcAft>
                <a:defRPr>
                  <a:solidFill>
                    <a:schemeClr val="tx1"/>
                  </a:solidFill>
                  <a:latin typeface="Garamond" charset="0"/>
                </a:defRPr>
              </a:lvl8pPr>
              <a:lvl9pPr marL="3886200" indent="-228600" eaLnBrk="0" fontAlgn="base" hangingPunct="0">
                <a:spcBef>
                  <a:spcPct val="0"/>
                </a:spcBef>
                <a:spcAft>
                  <a:spcPct val="0"/>
                </a:spcAft>
                <a:defRPr>
                  <a:solidFill>
                    <a:schemeClr val="tx1"/>
                  </a:solidFill>
                  <a:latin typeface="Garamond" charset="0"/>
                </a:defRPr>
              </a:lvl9pPr>
            </a:lstStyle>
            <a:p>
              <a:endParaRPr lang="en-US" altLang="en-US">
                <a:latin typeface="Arial" charset="0"/>
                <a:ea typeface="Arial" charset="0"/>
                <a:cs typeface="Arial" charset="0"/>
              </a:endParaRPr>
            </a:p>
          </p:txBody>
        </p:sp>
        <p:sp>
          <p:nvSpPr>
            <p:cNvPr id="5" name="AutoShape 7"/>
            <p:cNvSpPr>
              <a:spLocks noChangeArrowheads="1"/>
            </p:cNvSpPr>
            <p:nvPr/>
          </p:nvSpPr>
          <p:spPr bwMode="auto">
            <a:xfrm>
              <a:off x="5196" y="3080"/>
              <a:ext cx="164"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charset="0"/>
                </a:defRPr>
              </a:lvl1pPr>
              <a:lvl2pPr marL="742950" indent="-285750">
                <a:defRPr>
                  <a:solidFill>
                    <a:schemeClr val="tx1"/>
                  </a:solidFill>
                  <a:latin typeface="Garamond" charset="0"/>
                </a:defRPr>
              </a:lvl2pPr>
              <a:lvl3pPr marL="1143000" indent="-228600">
                <a:defRPr>
                  <a:solidFill>
                    <a:schemeClr val="tx1"/>
                  </a:solidFill>
                  <a:latin typeface="Garamond" charset="0"/>
                </a:defRPr>
              </a:lvl3pPr>
              <a:lvl4pPr marL="1600200" indent="-228600">
                <a:defRPr>
                  <a:solidFill>
                    <a:schemeClr val="tx1"/>
                  </a:solidFill>
                  <a:latin typeface="Garamond" charset="0"/>
                </a:defRPr>
              </a:lvl4pPr>
              <a:lvl5pPr marL="2057400" indent="-228600">
                <a:defRPr>
                  <a:solidFill>
                    <a:schemeClr val="tx1"/>
                  </a:solidFill>
                  <a:latin typeface="Garamond" charset="0"/>
                </a:defRPr>
              </a:lvl5pPr>
              <a:lvl6pPr marL="2514600" indent="-228600" eaLnBrk="0" fontAlgn="base" hangingPunct="0">
                <a:spcBef>
                  <a:spcPct val="0"/>
                </a:spcBef>
                <a:spcAft>
                  <a:spcPct val="0"/>
                </a:spcAft>
                <a:defRPr>
                  <a:solidFill>
                    <a:schemeClr val="tx1"/>
                  </a:solidFill>
                  <a:latin typeface="Garamond" charset="0"/>
                </a:defRPr>
              </a:lvl6pPr>
              <a:lvl7pPr marL="2971800" indent="-228600" eaLnBrk="0" fontAlgn="base" hangingPunct="0">
                <a:spcBef>
                  <a:spcPct val="0"/>
                </a:spcBef>
                <a:spcAft>
                  <a:spcPct val="0"/>
                </a:spcAft>
                <a:defRPr>
                  <a:solidFill>
                    <a:schemeClr val="tx1"/>
                  </a:solidFill>
                  <a:latin typeface="Garamond" charset="0"/>
                </a:defRPr>
              </a:lvl7pPr>
              <a:lvl8pPr marL="3429000" indent="-228600" eaLnBrk="0" fontAlgn="base" hangingPunct="0">
                <a:spcBef>
                  <a:spcPct val="0"/>
                </a:spcBef>
                <a:spcAft>
                  <a:spcPct val="0"/>
                </a:spcAft>
                <a:defRPr>
                  <a:solidFill>
                    <a:schemeClr val="tx1"/>
                  </a:solidFill>
                  <a:latin typeface="Garamond" charset="0"/>
                </a:defRPr>
              </a:lvl8pPr>
              <a:lvl9pPr marL="3886200" indent="-228600" eaLnBrk="0" fontAlgn="base" hangingPunct="0">
                <a:spcBef>
                  <a:spcPct val="0"/>
                </a:spcBef>
                <a:spcAft>
                  <a:spcPct val="0"/>
                </a:spcAft>
                <a:defRPr>
                  <a:solidFill>
                    <a:schemeClr val="tx1"/>
                  </a:solidFill>
                  <a:latin typeface="Garamond" charset="0"/>
                </a:defRPr>
              </a:lvl9pPr>
            </a:lstStyle>
            <a:p>
              <a:endParaRPr lang="en-US" altLang="en-US">
                <a:latin typeface="Arial" charset="0"/>
                <a:ea typeface="Arial" charset="0"/>
                <a:cs typeface="Arial" charset="0"/>
              </a:endParaRPr>
            </a:p>
          </p:txBody>
        </p:sp>
      </p:grpSp>
      <p:sp>
        <p:nvSpPr>
          <p:cNvPr id="2" name="Title 1"/>
          <p:cNvSpPr>
            <a:spLocks noGrp="1"/>
          </p:cNvSpPr>
          <p:nvPr>
            <p:ph type="title"/>
          </p:nvPr>
        </p:nvSpPr>
        <p:spPr>
          <a:xfrm>
            <a:off x="838200" y="1295400"/>
            <a:ext cx="7924800" cy="1143000"/>
          </a:xfrm>
          <a:solidFill>
            <a:schemeClr val="bg1"/>
          </a:solidFill>
        </p:spPr>
        <p:txBody>
          <a:bodyPr/>
          <a:lstStyle/>
          <a:p>
            <a:r>
              <a:rPr lang="en-US" dirty="0"/>
              <a:t>Click to edit Master title style</a:t>
            </a:r>
          </a:p>
        </p:txBody>
      </p:sp>
    </p:spTree>
    <p:extLst>
      <p:ext uri="{BB962C8B-B14F-4D97-AF65-F5344CB8AC3E}">
        <p14:creationId xmlns:p14="http://schemas.microsoft.com/office/powerpoint/2010/main" val="11872915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3" cy="656093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
        <p:nvSpPr>
          <p:cNvPr id="10"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1/30/20</a:t>
            </a:fld>
            <a:endParaRPr lang="en-US" dirty="0">
              <a:solidFill>
                <a:srgbClr val="FFFFFF"/>
              </a:solidFill>
            </a:endParaRPr>
          </a:p>
        </p:txBody>
      </p:sp>
      <p:sp>
        <p:nvSpPr>
          <p:cNvPr id="12"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cSld>
  <p:clrMapOvr>
    <a:overrideClrMapping bg1="lt1" tx1="dk1" bg2="lt2" tx2="dk2" accent1="accent1" accent2="accent2" accent3="accent3" accent4="accent4" accent5="accent5" accent6="accent6" hlink="hlink" folHlink="folHlink"/>
  </p:clrMapOvr>
  <p:transition>
    <p:fade/>
  </p:transition>
  <p:hf hd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2" cy="6560932"/>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1/30/20</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7" y="282638"/>
            <a:ext cx="8834029" cy="657536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1/30/20</a:t>
            </a:fld>
            <a:endParaRPr lang="en-US" dirty="0">
              <a:solidFill>
                <a:srgbClr val="FFFFFF"/>
              </a:solidFill>
            </a:endParaRPr>
          </a:p>
        </p:txBody>
      </p:sp>
      <p:sp>
        <p:nvSpPr>
          <p:cNvPr id="10"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7" y="282638"/>
            <a:ext cx="8834029" cy="657536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1/30/20</a:t>
            </a:fld>
            <a:endParaRPr lang="en-US" dirty="0">
              <a:solidFill>
                <a:srgbClr val="FFFFFF"/>
              </a:solidFill>
            </a:endParaRPr>
          </a:p>
        </p:txBody>
      </p:sp>
      <p:sp>
        <p:nvSpPr>
          <p:cNvPr id="10"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3" y="297068"/>
            <a:ext cx="8828067" cy="6560934"/>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1/30/20</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bg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1/30/20</a:t>
            </a:fld>
            <a:endParaRPr lang="en-US" dirty="0">
              <a:solidFill>
                <a:srgbClr val="FFFFFF"/>
              </a:solidFill>
            </a:endParaRPr>
          </a:p>
        </p:txBody>
      </p:sp>
      <p:sp>
        <p:nvSpPr>
          <p:cNvPr id="17"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3" y="297068"/>
            <a:ext cx="8828067" cy="6560934"/>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1/30/20</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3"/>
            <a:ext cx="1073426" cy="1577005"/>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3"/>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3" y="2363626"/>
            <a:ext cx="7051729" cy="188180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3"/>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906722"/>
            <a:ext cx="1571041" cy="10257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bg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1/30/20</a:t>
            </a:fld>
            <a:endParaRPr lang="en-US" dirty="0">
              <a:solidFill>
                <a:srgbClr val="FFFFFF"/>
              </a:solidFill>
            </a:endParaRPr>
          </a:p>
        </p:txBody>
      </p:sp>
      <p:sp>
        <p:nvSpPr>
          <p:cNvPr id="17"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l="8419"/>
          <a:stretch/>
        </p:blipFill>
        <p:spPr>
          <a:xfrm>
            <a:off x="0" y="2415131"/>
            <a:ext cx="6664304" cy="4442869"/>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101828" cy="2267794"/>
          </a:xfrm>
          <a:prstGeom prst="rect">
            <a:avLst/>
          </a:prstGeom>
        </p:spPr>
      </p:pic>
      <p:pic>
        <p:nvPicPr>
          <p:cNvPr id="6" name="Picture 5"/>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b="-1"/>
          <a:stretch/>
        </p:blipFill>
        <p:spPr>
          <a:xfrm>
            <a:off x="0" y="0"/>
            <a:ext cx="3106167" cy="2267794"/>
          </a:xfrm>
          <a:prstGeom prst="rect">
            <a:avLst/>
          </a:prstGeom>
        </p:spPr>
      </p:pic>
      <p:pic>
        <p:nvPicPr>
          <p:cNvPr id="8" name="Picture 7"/>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3"/>
          <p:cNvSpPr>
            <a:spLocks noGrp="1" noChangeArrowheads="1"/>
          </p:cNvSpPr>
          <p:nvPr>
            <p:ph type="sldNum" sz="quarter" idx="10"/>
          </p:nvPr>
        </p:nvSpPr>
        <p:spPr>
          <a:xfrm>
            <a:off x="369888" y="6353175"/>
            <a:ext cx="504825" cy="304800"/>
          </a:xfrm>
        </p:spPr>
        <p:txBody>
          <a:bodyPr/>
          <a:lstStyle>
            <a:lvl1pPr>
              <a:defRPr>
                <a:solidFill>
                  <a:schemeClr val="tx2"/>
                </a:solidFill>
              </a:defRPr>
            </a:lvl1pPr>
          </a:lstStyle>
          <a:p>
            <a:pPr>
              <a:defRPr/>
            </a:pPr>
            <a:fld id="{FAA74B69-70FD-A649-B131-F3438782CAA4}" type="slidenum">
              <a:rPr lang="en-US" altLang="en-US">
                <a:solidFill>
                  <a:srgbClr val="052049"/>
                </a:solidFill>
              </a:rPr>
              <a:pPr>
                <a:defRPr/>
              </a:pPr>
              <a:t>‹#›</a:t>
            </a:fld>
            <a:endParaRPr lang="en-US" altLang="en-US">
              <a:solidFill>
                <a:srgbClr val="052049"/>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E673D9B-2595-4567-8CD0-1747E19FD9D6}" type="slidenum">
              <a:rPr lang="en-US"/>
              <a:pPr>
                <a:defRPr/>
              </a:pPr>
              <a:t>‹#›</a:t>
            </a:fld>
            <a:endParaRPr lang="en-US"/>
          </a:p>
        </p:txBody>
      </p:sp>
    </p:spTree>
    <p:extLst>
      <p:ext uri="{BB962C8B-B14F-4D97-AF65-F5344CB8AC3E}">
        <p14:creationId xmlns:p14="http://schemas.microsoft.com/office/powerpoint/2010/main" val="1910367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slideLayout" Target="../slideLayouts/slideLayout56.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1" name="Footer Placeholder 5"/>
          <p:cNvSpPr>
            <a:spLocks noGrp="1"/>
          </p:cNvSpPr>
          <p:nvPr>
            <p:ph type="ftr" sz="quarter" idx="3"/>
          </p:nvPr>
        </p:nvSpPr>
        <p:spPr>
          <a:xfrm>
            <a:off x="548153" y="6470130"/>
            <a:ext cx="4310907"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eaLnBrk="1" fontAlgn="auto" hangingPunct="1">
              <a:spcBef>
                <a:spcPts val="0"/>
              </a:spcBef>
              <a:spcAft>
                <a:spcPts val="0"/>
              </a:spcAft>
            </a:pPr>
            <a:r>
              <a:rPr lang="en-US">
                <a:solidFill>
                  <a:srgbClr val="052049"/>
                </a:solidFill>
              </a:rPr>
              <a:t>UCSF | Health</a:t>
            </a:r>
            <a:endParaRPr lang="en-US" dirty="0">
              <a:solidFill>
                <a:srgbClr val="052049"/>
              </a:solidFill>
            </a:endParaRPr>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eaLnBrk="1" fontAlgn="auto" hangingPunct="1">
              <a:spcBef>
                <a:spcPts val="0"/>
              </a:spcBef>
              <a:spcAft>
                <a:spcPts val="0"/>
              </a:spcAft>
            </a:pPr>
            <a:fld id="{7BCC8D0D-EAEC-449D-9161-023DFF90F2E2}" type="slidenum">
              <a:rPr lang="en-US" smtClean="0">
                <a:solidFill>
                  <a:srgbClr val="052049"/>
                </a:solidFill>
              </a:rPr>
              <a:pPr eaLnBrk="1" fontAlgn="auto" hangingPunct="1">
                <a:spcBef>
                  <a:spcPts val="0"/>
                </a:spcBef>
                <a:spcAft>
                  <a:spcPts val="0"/>
                </a:spcAft>
              </a:pPr>
              <a:t>‹#›</a:t>
            </a:fld>
            <a:endParaRPr lang="en-US" dirty="0">
              <a:solidFill>
                <a:srgbClr val="052049"/>
              </a:solidFill>
            </a:endParaRPr>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8"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srgbClr val="052049"/>
              </a:solidFill>
              <a:latin typeface="Arial"/>
            </a:endParaRPr>
          </a:p>
        </p:txBody>
      </p:sp>
    </p:spTree>
    <p:extLst>
      <p:ext uri="{BB962C8B-B14F-4D97-AF65-F5344CB8AC3E}">
        <p14:creationId xmlns:p14="http://schemas.microsoft.com/office/powerpoint/2010/main" val="1339247191"/>
      </p:ext>
    </p:extLst>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 id="2147484259" r:id="rId12"/>
    <p:sldLayoutId id="2147484260" r:id="rId13"/>
    <p:sldLayoutId id="2147484261" r:id="rId14"/>
    <p:sldLayoutId id="2147484262" r:id="rId15"/>
    <p:sldLayoutId id="2147484263" r:id="rId16"/>
    <p:sldLayoutId id="2147484264" r:id="rId17"/>
    <p:sldLayoutId id="2147484265" r:id="rId18"/>
    <p:sldLayoutId id="2147484266" r:id="rId19"/>
    <p:sldLayoutId id="2147484267" r:id="rId20"/>
    <p:sldLayoutId id="2147484268" r:id="rId21"/>
    <p:sldLayoutId id="2147484269" r:id="rId22"/>
    <p:sldLayoutId id="2147484270" r:id="rId23"/>
    <p:sldLayoutId id="2147484271" r:id="rId24"/>
    <p:sldLayoutId id="2147484272" r:id="rId25"/>
    <p:sldLayoutId id="2147484273" r:id="rId26"/>
    <p:sldLayoutId id="2147484315" r:id="rId27"/>
  </p:sldLayoutIdLst>
  <p:transition>
    <p:fade/>
  </p:transition>
  <p:hf hdr="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1" name="Footer Placeholder 5"/>
          <p:cNvSpPr>
            <a:spLocks noGrp="1"/>
          </p:cNvSpPr>
          <p:nvPr>
            <p:ph type="ftr" sz="quarter" idx="3"/>
          </p:nvPr>
        </p:nvSpPr>
        <p:spPr>
          <a:xfrm>
            <a:off x="548153" y="6470130"/>
            <a:ext cx="4310907"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eaLnBrk="1" fontAlgn="auto" hangingPunct="1">
              <a:spcBef>
                <a:spcPts val="0"/>
              </a:spcBef>
              <a:spcAft>
                <a:spcPts val="0"/>
              </a:spcAft>
            </a:pPr>
            <a:r>
              <a:rPr lang="en-US">
                <a:solidFill>
                  <a:srgbClr val="052049"/>
                </a:solidFill>
              </a:rPr>
              <a:t>UCSF | Health</a:t>
            </a:r>
            <a:endParaRPr lang="en-US" dirty="0">
              <a:solidFill>
                <a:srgbClr val="052049"/>
              </a:solidFill>
            </a:endParaRPr>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eaLnBrk="1" fontAlgn="auto" hangingPunct="1">
              <a:spcBef>
                <a:spcPts val="0"/>
              </a:spcBef>
              <a:spcAft>
                <a:spcPts val="0"/>
              </a:spcAft>
            </a:pPr>
            <a:fld id="{7BCC8D0D-EAEC-449D-9161-023DFF90F2E2}" type="slidenum">
              <a:rPr lang="en-US" smtClean="0">
                <a:solidFill>
                  <a:srgbClr val="052049"/>
                </a:solidFill>
              </a:rPr>
              <a:pPr eaLnBrk="1" fontAlgn="auto" hangingPunct="1">
                <a:spcBef>
                  <a:spcPts val="0"/>
                </a:spcBef>
                <a:spcAft>
                  <a:spcPts val="0"/>
                </a:spcAft>
              </a:pPr>
              <a:t>‹#›</a:t>
            </a:fld>
            <a:endParaRPr lang="en-US" dirty="0">
              <a:solidFill>
                <a:srgbClr val="052049"/>
              </a:solidFill>
            </a:endParaRPr>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8"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srgbClr val="052049"/>
              </a:solidFill>
              <a:latin typeface="Arial"/>
            </a:endParaRPr>
          </a:p>
        </p:txBody>
      </p:sp>
    </p:spTree>
    <p:extLst>
      <p:ext uri="{BB962C8B-B14F-4D97-AF65-F5344CB8AC3E}">
        <p14:creationId xmlns:p14="http://schemas.microsoft.com/office/powerpoint/2010/main" val="1663837485"/>
      </p:ext>
    </p:extLst>
  </p:cSld>
  <p:clrMap bg1="lt1" tx1="dk1" bg2="lt2" tx2="dk2" accent1="accent1" accent2="accent2" accent3="accent3" accent4="accent4" accent5="accent5" accent6="accent6" hlink="hlink" folHlink="folHlink"/>
  <p:sldLayoutIdLst>
    <p:sldLayoutId id="2147484284" r:id="rId1"/>
    <p:sldLayoutId id="2147484285" r:id="rId2"/>
    <p:sldLayoutId id="2147484286" r:id="rId3"/>
    <p:sldLayoutId id="2147484287" r:id="rId4"/>
    <p:sldLayoutId id="2147484288" r:id="rId5"/>
    <p:sldLayoutId id="2147484289" r:id="rId6"/>
    <p:sldLayoutId id="2147484290" r:id="rId7"/>
    <p:sldLayoutId id="2147484291" r:id="rId8"/>
    <p:sldLayoutId id="2147484292" r:id="rId9"/>
    <p:sldLayoutId id="2147484293" r:id="rId10"/>
    <p:sldLayoutId id="2147484294" r:id="rId11"/>
    <p:sldLayoutId id="2147484295" r:id="rId12"/>
    <p:sldLayoutId id="2147484296" r:id="rId13"/>
    <p:sldLayoutId id="2147484297" r:id="rId14"/>
    <p:sldLayoutId id="2147484298" r:id="rId15"/>
    <p:sldLayoutId id="2147484299" r:id="rId16"/>
    <p:sldLayoutId id="2147484300" r:id="rId17"/>
    <p:sldLayoutId id="2147484301" r:id="rId18"/>
    <p:sldLayoutId id="2147484302" r:id="rId19"/>
    <p:sldLayoutId id="2147484303" r:id="rId20"/>
    <p:sldLayoutId id="2147484304" r:id="rId21"/>
    <p:sldLayoutId id="2147484305" r:id="rId22"/>
    <p:sldLayoutId id="2147484306" r:id="rId23"/>
    <p:sldLayoutId id="2147484307" r:id="rId24"/>
    <p:sldLayoutId id="2147484308" r:id="rId25"/>
    <p:sldLayoutId id="2147484309" r:id="rId26"/>
    <p:sldLayoutId id="2147484310" r:id="rId27"/>
    <p:sldLayoutId id="2147484311" r:id="rId28"/>
    <p:sldLayoutId id="2147484316" r:id="rId29"/>
  </p:sldLayoutIdLst>
  <p:transition>
    <p:fade/>
  </p:transition>
  <p:hf hdr="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6.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1.xml"/><Relationship Id="rId1" Type="http://schemas.openxmlformats.org/officeDocument/2006/relationships/slideLayout" Target="../slideLayouts/slideLayout54.xml"/><Relationship Id="rId6" Type="http://schemas.openxmlformats.org/officeDocument/2006/relationships/image" Target="../media/image16.png"/><Relationship Id="rId5" Type="http://schemas.openxmlformats.org/officeDocument/2006/relationships/customXml" Target="../ink/ink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17.xml"/><Relationship Id="rId1" Type="http://schemas.openxmlformats.org/officeDocument/2006/relationships/slideLayout" Target="../slideLayouts/slideLayout54.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3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84277" y="3886201"/>
            <a:ext cx="5205535" cy="1156478"/>
          </a:xfrm>
        </p:spPr>
        <p:txBody>
          <a:bodyPr/>
          <a:lstStyle/>
          <a:p>
            <a:r>
              <a:rPr lang="en-US" dirty="0"/>
              <a:t>June M. Chan, ScD</a:t>
            </a:r>
          </a:p>
          <a:p>
            <a:r>
              <a:rPr lang="en-US" dirty="0"/>
              <a:t>Professor, Epidemiology &amp; Biostatistics and Urology</a:t>
            </a:r>
          </a:p>
          <a:p>
            <a:r>
              <a:rPr lang="en-US" dirty="0"/>
              <a:t>Steven &amp; Christine </a:t>
            </a:r>
            <a:r>
              <a:rPr lang="en-US" dirty="0" err="1"/>
              <a:t>Burd</a:t>
            </a:r>
            <a:r>
              <a:rPr lang="en-US" dirty="0"/>
              <a:t>-Safeway Distinguished Professor</a:t>
            </a:r>
          </a:p>
        </p:txBody>
      </p:sp>
      <p:sp>
        <p:nvSpPr>
          <p:cNvPr id="3" name="Title 2"/>
          <p:cNvSpPr>
            <a:spLocks noGrp="1"/>
          </p:cNvSpPr>
          <p:nvPr>
            <p:ph type="title"/>
          </p:nvPr>
        </p:nvSpPr>
        <p:spPr/>
        <p:txBody>
          <a:bodyPr/>
          <a:lstStyle/>
          <a:p>
            <a:r>
              <a:rPr lang="en-US" dirty="0"/>
              <a:t>Recap</a:t>
            </a:r>
            <a:endParaRPr lang="en-US" i="1" dirty="0"/>
          </a:p>
        </p:txBody>
      </p:sp>
      <p:sp>
        <p:nvSpPr>
          <p:cNvPr id="6" name="Text Placeholder 5"/>
          <p:cNvSpPr>
            <a:spLocks noGrp="1"/>
          </p:cNvSpPr>
          <p:nvPr>
            <p:ph type="body" sz="quarter" idx="15"/>
          </p:nvPr>
        </p:nvSpPr>
        <p:spPr/>
        <p:txBody>
          <a:bodyPr/>
          <a:lstStyle/>
          <a:p>
            <a:r>
              <a:rPr lang="en-US" sz="3200" i="1" dirty="0"/>
              <a:t>EPID 207 so far</a:t>
            </a:r>
          </a:p>
        </p:txBody>
      </p:sp>
    </p:spTree>
    <p:extLst>
      <p:ext uri="{BB962C8B-B14F-4D97-AF65-F5344CB8AC3E}">
        <p14:creationId xmlns:p14="http://schemas.microsoft.com/office/powerpoint/2010/main" val="704333607"/>
      </p:ext>
    </p:extLst>
  </p:cSld>
  <p:clrMapOvr>
    <a:masterClrMapping/>
  </p:clrMapOvr>
  <p:transition advTm="8432">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9F1CE8D-1405-EC44-BEA5-84C4656770E9}"/>
              </a:ext>
            </a:extLst>
          </p:cNvPr>
          <p:cNvSpPr>
            <a:spLocks noGrp="1"/>
          </p:cNvSpPr>
          <p:nvPr>
            <p:ph type="ftr" sz="quarter" idx="11"/>
          </p:nvPr>
        </p:nvSpPr>
        <p:spPr/>
        <p:txBody>
          <a:bodyPr/>
          <a:lstStyle/>
          <a:p>
            <a:r>
              <a:rPr lang="en-US">
                <a:solidFill>
                  <a:srgbClr val="052049"/>
                </a:solidFill>
              </a:rPr>
              <a:t>Presentation Title</a:t>
            </a:r>
            <a:endParaRPr lang="en-US" dirty="0">
              <a:solidFill>
                <a:srgbClr val="052049"/>
              </a:solidFill>
            </a:endParaRPr>
          </a:p>
        </p:txBody>
      </p:sp>
      <p:sp>
        <p:nvSpPr>
          <p:cNvPr id="3" name="Slide Number Placeholder 2">
            <a:extLst>
              <a:ext uri="{FF2B5EF4-FFF2-40B4-BE49-F238E27FC236}">
                <a16:creationId xmlns:a16="http://schemas.microsoft.com/office/drawing/2014/main" id="{AD7F86C8-709D-214D-B840-59CFCC4C8F3F}"/>
              </a:ext>
            </a:extLst>
          </p:cNvPr>
          <p:cNvSpPr>
            <a:spLocks noGrp="1"/>
          </p:cNvSpPr>
          <p:nvPr>
            <p:ph type="sldNum" sz="quarter" idx="12"/>
          </p:nvPr>
        </p:nvSpPr>
        <p:spPr/>
        <p:txBody>
          <a:bodyPr/>
          <a:lstStyle/>
          <a:p>
            <a:fld id="{7BCC8D0D-EAEC-449D-9161-023DFF90F2E2}" type="slidenum">
              <a:rPr lang="en-US" smtClean="0">
                <a:solidFill>
                  <a:srgbClr val="052049"/>
                </a:solidFill>
              </a:rPr>
              <a:pPr/>
              <a:t>10</a:t>
            </a:fld>
            <a:endParaRPr lang="en-US" dirty="0">
              <a:solidFill>
                <a:srgbClr val="052049"/>
              </a:solidFill>
            </a:endParaRPr>
          </a:p>
        </p:txBody>
      </p:sp>
      <p:sp>
        <p:nvSpPr>
          <p:cNvPr id="4" name="Title 3">
            <a:extLst>
              <a:ext uri="{FF2B5EF4-FFF2-40B4-BE49-F238E27FC236}">
                <a16:creationId xmlns:a16="http://schemas.microsoft.com/office/drawing/2014/main" id="{B93B7F66-250D-664B-9A64-9C88ECE1535B}"/>
              </a:ext>
            </a:extLst>
          </p:cNvPr>
          <p:cNvSpPr>
            <a:spLocks noGrp="1"/>
          </p:cNvSpPr>
          <p:nvPr>
            <p:ph type="title"/>
          </p:nvPr>
        </p:nvSpPr>
        <p:spPr/>
        <p:txBody>
          <a:bodyPr/>
          <a:lstStyle/>
          <a:p>
            <a:r>
              <a:rPr lang="en-US" dirty="0"/>
              <a:t>In-Class Exercise</a:t>
            </a:r>
          </a:p>
        </p:txBody>
      </p:sp>
    </p:spTree>
    <p:extLst>
      <p:ext uri="{BB962C8B-B14F-4D97-AF65-F5344CB8AC3E}">
        <p14:creationId xmlns:p14="http://schemas.microsoft.com/office/powerpoint/2010/main" val="5799763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62797" y="6903673"/>
            <a:ext cx="246061" cy="155233"/>
          </a:xfrm>
        </p:spPr>
        <p:txBody>
          <a:bodyPr/>
          <a:lstStyle/>
          <a:p>
            <a:pPr>
              <a:defRPr/>
            </a:pPr>
            <a:fld id="{FAA74B69-70FD-A649-B131-F3438782CAA4}" type="slidenum">
              <a:rPr lang="en-US" altLang="en-US" smtClean="0">
                <a:solidFill>
                  <a:srgbClr val="052049"/>
                </a:solidFill>
              </a:rPr>
              <a:pPr>
                <a:defRPr/>
              </a:pPr>
              <a:t>11</a:t>
            </a:fld>
            <a:endParaRPr lang="en-US" altLang="en-US">
              <a:solidFill>
                <a:srgbClr val="052049"/>
              </a:solidFill>
            </a:endParaRPr>
          </a:p>
        </p:txBody>
      </p:sp>
      <p:sp>
        <p:nvSpPr>
          <p:cNvPr id="2" name="Title 1"/>
          <p:cNvSpPr>
            <a:spLocks noGrp="1"/>
          </p:cNvSpPr>
          <p:nvPr>
            <p:ph type="title" idx="4294967295"/>
          </p:nvPr>
        </p:nvSpPr>
        <p:spPr>
          <a:xfrm>
            <a:off x="125185" y="78158"/>
            <a:ext cx="8871886" cy="1307045"/>
          </a:xfrm>
        </p:spPr>
        <p:txBody>
          <a:bodyPr>
            <a:noAutofit/>
          </a:bodyPr>
          <a:lstStyle/>
          <a:p>
            <a:r>
              <a:rPr lang="en-US" dirty="0"/>
              <a:t>1. Is Participant A a prevalent or incident user of </a:t>
            </a:r>
            <a:r>
              <a:rPr lang="en-US" dirty="0" err="1"/>
              <a:t>Multivits</a:t>
            </a:r>
            <a:r>
              <a:rPr lang="en-US" dirty="0"/>
              <a:t>?</a:t>
            </a:r>
            <a:br>
              <a:rPr lang="en-US" dirty="0"/>
            </a:br>
            <a:br>
              <a:rPr lang="en-US" dirty="0"/>
            </a:br>
            <a:r>
              <a:rPr lang="en-US" dirty="0"/>
              <a:t>   Is Participant B a prevalent or incident user of </a:t>
            </a:r>
            <a:r>
              <a:rPr lang="en-US" dirty="0" err="1"/>
              <a:t>Multivits</a:t>
            </a:r>
            <a:r>
              <a:rPr lang="en-US" dirty="0"/>
              <a:t>?</a:t>
            </a:r>
          </a:p>
        </p:txBody>
      </p:sp>
      <p:cxnSp>
        <p:nvCxnSpPr>
          <p:cNvPr id="5" name="Straight Connector 4"/>
          <p:cNvCxnSpPr/>
          <p:nvPr/>
        </p:nvCxnSpPr>
        <p:spPr>
          <a:xfrm>
            <a:off x="-168812" y="3010488"/>
            <a:ext cx="9312812"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7" name="Straight Connector 6"/>
          <p:cNvCxnSpPr/>
          <p:nvPr/>
        </p:nvCxnSpPr>
        <p:spPr>
          <a:xfrm>
            <a:off x="8690619" y="2802548"/>
            <a:ext cx="0" cy="504097"/>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8" name="Straight Connector 7"/>
          <p:cNvCxnSpPr/>
          <p:nvPr/>
        </p:nvCxnSpPr>
        <p:spPr>
          <a:xfrm>
            <a:off x="522982" y="2656451"/>
            <a:ext cx="0" cy="703385"/>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0" name="Straight Connector 9"/>
          <p:cNvCxnSpPr/>
          <p:nvPr/>
        </p:nvCxnSpPr>
        <p:spPr>
          <a:xfrm flipH="1">
            <a:off x="1817216" y="2770605"/>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9" name="Straight Connector 18"/>
          <p:cNvCxnSpPr/>
          <p:nvPr/>
        </p:nvCxnSpPr>
        <p:spPr>
          <a:xfrm flipH="1">
            <a:off x="1181823" y="2754191"/>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0" name="Straight Connector 19"/>
          <p:cNvCxnSpPr/>
          <p:nvPr/>
        </p:nvCxnSpPr>
        <p:spPr>
          <a:xfrm flipH="1">
            <a:off x="2433849" y="2782327"/>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1" name="Straight Connector 20"/>
          <p:cNvCxnSpPr/>
          <p:nvPr/>
        </p:nvCxnSpPr>
        <p:spPr>
          <a:xfrm flipH="1">
            <a:off x="3008280" y="2779981"/>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2" name="Straight Connector 21"/>
          <p:cNvCxnSpPr/>
          <p:nvPr/>
        </p:nvCxnSpPr>
        <p:spPr>
          <a:xfrm flipH="1">
            <a:off x="3582710" y="2791703"/>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3" name="Straight Connector 22"/>
          <p:cNvCxnSpPr/>
          <p:nvPr/>
        </p:nvCxnSpPr>
        <p:spPr>
          <a:xfrm flipH="1">
            <a:off x="4129005" y="2803425"/>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4" name="Straight Connector 23"/>
          <p:cNvCxnSpPr/>
          <p:nvPr/>
        </p:nvCxnSpPr>
        <p:spPr>
          <a:xfrm flipH="1">
            <a:off x="4661231" y="2801080"/>
            <a:ext cx="3" cy="451632"/>
          </a:xfrm>
          <a:prstGeom prst="line">
            <a:avLst/>
          </a:prstGeom>
          <a:ln/>
        </p:spPr>
        <p:style>
          <a:lnRef idx="3">
            <a:schemeClr val="accent4"/>
          </a:lnRef>
          <a:fillRef idx="0">
            <a:schemeClr val="accent4"/>
          </a:fillRef>
          <a:effectRef idx="2">
            <a:schemeClr val="accent4"/>
          </a:effectRef>
          <a:fontRef idx="minor">
            <a:schemeClr val="tx1"/>
          </a:fontRef>
        </p:style>
      </p:cxnSp>
      <p:sp>
        <p:nvSpPr>
          <p:cNvPr id="25" name="TextBox 24"/>
          <p:cNvSpPr txBox="1"/>
          <p:nvPr/>
        </p:nvSpPr>
        <p:spPr bwMode="auto">
          <a:xfrm>
            <a:off x="522982" y="3376248"/>
            <a:ext cx="8494409" cy="307777"/>
          </a:xfrm>
          <a:prstGeom prst="rect">
            <a:avLst/>
          </a:prstGeom>
          <a:noFill/>
          <a:ln w="19050" algn="ctr">
            <a:noFill/>
            <a:miter lim="800000"/>
            <a:headEnd/>
            <a:tailEnd/>
          </a:ln>
        </p:spPr>
        <p:txBody>
          <a:bodyPr wrap="square" lIns="0" tIns="0" rIns="0" bIns="0" rtlCol="0">
            <a:spAutoFit/>
          </a:bodyPr>
          <a:lstStyle/>
          <a:p>
            <a:r>
              <a:rPr lang="en-US" sz="2000" dirty="0"/>
              <a:t>86      88     90      92      94     96     98    00      02      04     06     08     10      12     14 </a:t>
            </a:r>
          </a:p>
        </p:txBody>
      </p:sp>
      <p:cxnSp>
        <p:nvCxnSpPr>
          <p:cNvPr id="26" name="Straight Connector 25"/>
          <p:cNvCxnSpPr/>
          <p:nvPr/>
        </p:nvCxnSpPr>
        <p:spPr>
          <a:xfrm flipH="1">
            <a:off x="5263798" y="2784666"/>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27" name="Straight Connector 26"/>
          <p:cNvCxnSpPr/>
          <p:nvPr/>
        </p:nvCxnSpPr>
        <p:spPr>
          <a:xfrm flipH="1">
            <a:off x="5852295" y="2796386"/>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33" name="Straight Connector 32"/>
          <p:cNvCxnSpPr/>
          <p:nvPr/>
        </p:nvCxnSpPr>
        <p:spPr>
          <a:xfrm flipH="1">
            <a:off x="6398592" y="2822175"/>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34" name="Straight Connector 33"/>
          <p:cNvCxnSpPr/>
          <p:nvPr/>
        </p:nvCxnSpPr>
        <p:spPr>
          <a:xfrm flipH="1">
            <a:off x="6958953" y="2819829"/>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37" name="Straight Connector 36"/>
          <p:cNvCxnSpPr/>
          <p:nvPr/>
        </p:nvCxnSpPr>
        <p:spPr>
          <a:xfrm flipH="1">
            <a:off x="7491181" y="2803414"/>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38" name="Straight Connector 37"/>
          <p:cNvCxnSpPr/>
          <p:nvPr/>
        </p:nvCxnSpPr>
        <p:spPr>
          <a:xfrm flipH="1">
            <a:off x="8121882" y="2815136"/>
            <a:ext cx="3" cy="451632"/>
          </a:xfrm>
          <a:prstGeom prst="line">
            <a:avLst/>
          </a:prstGeom>
          <a:ln/>
        </p:spPr>
        <p:style>
          <a:lnRef idx="3">
            <a:schemeClr val="accent4"/>
          </a:lnRef>
          <a:fillRef idx="0">
            <a:schemeClr val="accent4"/>
          </a:fillRef>
          <a:effectRef idx="2">
            <a:schemeClr val="accent4"/>
          </a:effectRef>
          <a:fontRef idx="minor">
            <a:schemeClr val="tx1"/>
          </a:fontRef>
        </p:style>
      </p:cxnSp>
      <p:sp>
        <p:nvSpPr>
          <p:cNvPr id="39" name="Slide Number Placeholder 3"/>
          <p:cNvSpPr txBox="1">
            <a:spLocks/>
          </p:cNvSpPr>
          <p:nvPr/>
        </p:nvSpPr>
        <p:spPr>
          <a:xfrm>
            <a:off x="-1207345" y="8673857"/>
            <a:ext cx="246061" cy="155233"/>
          </a:xfrm>
          <a:prstGeom prst="rect">
            <a:avLst/>
          </a:prstGeom>
          <a:ln/>
        </p:spPr>
        <p:txBody>
          <a:bodyPr vert="horz" wrap="square" lIns="0" tIns="0" rIns="0" bIns="0" rtlCol="0" anchor="b" anchorCtr="0"/>
          <a:lstStyle>
            <a:defPPr>
              <a:defRPr lang="en-US"/>
            </a:defPPr>
            <a:lvl1pPr algn="l" rtl="0" eaLnBrk="0" fontAlgn="base" hangingPunct="0">
              <a:spcBef>
                <a:spcPct val="0"/>
              </a:spcBef>
              <a:spcAft>
                <a:spcPct val="0"/>
              </a:spcAft>
              <a:defRPr sz="700" i="0"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Garamond" charset="0"/>
                <a:ea typeface="+mn-ea"/>
                <a:cs typeface="+mn-cs"/>
              </a:defRPr>
            </a:lvl2pPr>
            <a:lvl3pPr marL="914400" algn="l" rtl="0" eaLnBrk="0" fontAlgn="base" hangingPunct="0">
              <a:spcBef>
                <a:spcPct val="0"/>
              </a:spcBef>
              <a:spcAft>
                <a:spcPct val="0"/>
              </a:spcAft>
              <a:defRPr kern="1200">
                <a:solidFill>
                  <a:schemeClr val="tx1"/>
                </a:solidFill>
                <a:latin typeface="Garamond" charset="0"/>
                <a:ea typeface="+mn-ea"/>
                <a:cs typeface="+mn-cs"/>
              </a:defRPr>
            </a:lvl3pPr>
            <a:lvl4pPr marL="1371600" algn="l" rtl="0" eaLnBrk="0" fontAlgn="base" hangingPunct="0">
              <a:spcBef>
                <a:spcPct val="0"/>
              </a:spcBef>
              <a:spcAft>
                <a:spcPct val="0"/>
              </a:spcAft>
              <a:defRPr kern="1200">
                <a:solidFill>
                  <a:schemeClr val="tx1"/>
                </a:solidFill>
                <a:latin typeface="Garamond" charset="0"/>
                <a:ea typeface="+mn-ea"/>
                <a:cs typeface="+mn-cs"/>
              </a:defRPr>
            </a:lvl4pPr>
            <a:lvl5pPr marL="1828800" algn="l" rtl="0" eaLnBrk="0" fontAlgn="base" hangingPunct="0">
              <a:spcBef>
                <a:spcPct val="0"/>
              </a:spcBef>
              <a:spcAft>
                <a:spcPct val="0"/>
              </a:spcAft>
              <a:defRPr kern="1200">
                <a:solidFill>
                  <a:schemeClr val="tx1"/>
                </a:solidFill>
                <a:latin typeface="Garamond" charset="0"/>
                <a:ea typeface="+mn-ea"/>
                <a:cs typeface="+mn-cs"/>
              </a:defRPr>
            </a:lvl5pPr>
            <a:lvl6pPr marL="2286000" algn="l" defTabSz="914400" rtl="0" eaLnBrk="1" latinLnBrk="0" hangingPunct="1">
              <a:defRPr kern="1200">
                <a:solidFill>
                  <a:schemeClr val="tx1"/>
                </a:solidFill>
                <a:latin typeface="Garamond" charset="0"/>
                <a:ea typeface="+mn-ea"/>
                <a:cs typeface="+mn-cs"/>
              </a:defRPr>
            </a:lvl6pPr>
            <a:lvl7pPr marL="2743200" algn="l" defTabSz="914400" rtl="0" eaLnBrk="1" latinLnBrk="0" hangingPunct="1">
              <a:defRPr kern="1200">
                <a:solidFill>
                  <a:schemeClr val="tx1"/>
                </a:solidFill>
                <a:latin typeface="Garamond" charset="0"/>
                <a:ea typeface="+mn-ea"/>
                <a:cs typeface="+mn-cs"/>
              </a:defRPr>
            </a:lvl7pPr>
            <a:lvl8pPr marL="3200400" algn="l" defTabSz="914400" rtl="0" eaLnBrk="1" latinLnBrk="0" hangingPunct="1">
              <a:defRPr kern="1200">
                <a:solidFill>
                  <a:schemeClr val="tx1"/>
                </a:solidFill>
                <a:latin typeface="Garamond" charset="0"/>
                <a:ea typeface="+mn-ea"/>
                <a:cs typeface="+mn-cs"/>
              </a:defRPr>
            </a:lvl8pPr>
            <a:lvl9pPr marL="3657600" algn="l" defTabSz="914400" rtl="0" eaLnBrk="1" latinLnBrk="0" hangingPunct="1">
              <a:defRPr kern="1200">
                <a:solidFill>
                  <a:schemeClr val="tx1"/>
                </a:solidFill>
                <a:latin typeface="Garamond" charset="0"/>
                <a:ea typeface="+mn-ea"/>
                <a:cs typeface="+mn-cs"/>
              </a:defRPr>
            </a:lvl9pPr>
          </a:lstStyle>
          <a:p>
            <a:pPr>
              <a:defRPr/>
            </a:pPr>
            <a:fld id="{FAA74B69-70FD-A649-B131-F3438782CAA4}" type="slidenum">
              <a:rPr lang="en-US" altLang="en-US" smtClean="0">
                <a:solidFill>
                  <a:srgbClr val="052049"/>
                </a:solidFill>
              </a:rPr>
              <a:pPr>
                <a:defRPr/>
              </a:pPr>
              <a:t>11</a:t>
            </a:fld>
            <a:endParaRPr lang="en-US" altLang="en-US">
              <a:solidFill>
                <a:srgbClr val="052049"/>
              </a:solidFill>
            </a:endParaRPr>
          </a:p>
        </p:txBody>
      </p:sp>
      <p:grpSp>
        <p:nvGrpSpPr>
          <p:cNvPr id="9" name="Group 8"/>
          <p:cNvGrpSpPr/>
          <p:nvPr/>
        </p:nvGrpSpPr>
        <p:grpSpPr>
          <a:xfrm>
            <a:off x="-185225" y="5031545"/>
            <a:ext cx="9312812" cy="1027574"/>
            <a:chOff x="-185225" y="5031545"/>
            <a:chExt cx="9312812" cy="1027574"/>
          </a:xfrm>
        </p:grpSpPr>
        <p:cxnSp>
          <p:nvCxnSpPr>
            <p:cNvPr id="58" name="Straight Connector 57"/>
            <p:cNvCxnSpPr/>
            <p:nvPr/>
          </p:nvCxnSpPr>
          <p:spPr>
            <a:xfrm>
              <a:off x="-185225" y="5385582"/>
              <a:ext cx="9312812"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62" name="Straight Connector 61"/>
            <p:cNvCxnSpPr/>
            <p:nvPr/>
          </p:nvCxnSpPr>
          <p:spPr>
            <a:xfrm>
              <a:off x="506569" y="5031545"/>
              <a:ext cx="0" cy="703385"/>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63" name="Straight Connector 62"/>
            <p:cNvCxnSpPr/>
            <p:nvPr/>
          </p:nvCxnSpPr>
          <p:spPr>
            <a:xfrm flipH="1">
              <a:off x="1800803" y="5145699"/>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64" name="Straight Connector 63"/>
            <p:cNvCxnSpPr/>
            <p:nvPr/>
          </p:nvCxnSpPr>
          <p:spPr>
            <a:xfrm flipH="1">
              <a:off x="1165410" y="5129285"/>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65" name="Straight Connector 64"/>
            <p:cNvCxnSpPr/>
            <p:nvPr/>
          </p:nvCxnSpPr>
          <p:spPr>
            <a:xfrm flipH="1">
              <a:off x="2417436" y="5157421"/>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66" name="Straight Connector 65"/>
            <p:cNvCxnSpPr/>
            <p:nvPr/>
          </p:nvCxnSpPr>
          <p:spPr>
            <a:xfrm flipH="1">
              <a:off x="2991867" y="5155075"/>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67" name="Straight Connector 66"/>
            <p:cNvCxnSpPr/>
            <p:nvPr/>
          </p:nvCxnSpPr>
          <p:spPr>
            <a:xfrm flipH="1">
              <a:off x="3566297" y="5166797"/>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68" name="Straight Connector 67"/>
            <p:cNvCxnSpPr/>
            <p:nvPr/>
          </p:nvCxnSpPr>
          <p:spPr>
            <a:xfrm flipH="1">
              <a:off x="4112592" y="5178519"/>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69" name="Straight Connector 68"/>
            <p:cNvCxnSpPr/>
            <p:nvPr/>
          </p:nvCxnSpPr>
          <p:spPr>
            <a:xfrm flipH="1">
              <a:off x="4644818" y="5176174"/>
              <a:ext cx="3" cy="451632"/>
            </a:xfrm>
            <a:prstGeom prst="line">
              <a:avLst/>
            </a:prstGeom>
            <a:ln/>
          </p:spPr>
          <p:style>
            <a:lnRef idx="3">
              <a:schemeClr val="accent4"/>
            </a:lnRef>
            <a:fillRef idx="0">
              <a:schemeClr val="accent4"/>
            </a:fillRef>
            <a:effectRef idx="2">
              <a:schemeClr val="accent4"/>
            </a:effectRef>
            <a:fontRef idx="minor">
              <a:schemeClr val="tx1"/>
            </a:fontRef>
          </p:style>
        </p:cxnSp>
        <p:sp>
          <p:nvSpPr>
            <p:cNvPr id="70" name="TextBox 69"/>
            <p:cNvSpPr txBox="1"/>
            <p:nvPr/>
          </p:nvSpPr>
          <p:spPr bwMode="auto">
            <a:xfrm>
              <a:off x="506569" y="5751342"/>
              <a:ext cx="8494409" cy="307777"/>
            </a:xfrm>
            <a:prstGeom prst="rect">
              <a:avLst/>
            </a:prstGeom>
            <a:noFill/>
            <a:ln w="19050" algn="ctr">
              <a:noFill/>
              <a:miter lim="800000"/>
              <a:headEnd/>
              <a:tailEnd/>
            </a:ln>
          </p:spPr>
          <p:txBody>
            <a:bodyPr wrap="square" lIns="0" tIns="0" rIns="0" bIns="0" rtlCol="0">
              <a:spAutoFit/>
            </a:bodyPr>
            <a:lstStyle/>
            <a:p>
              <a:r>
                <a:rPr lang="en-US" sz="2000" dirty="0"/>
                <a:t>86      88     90      92      94     96     98    00      02      04     06     08     10      12     14 </a:t>
              </a:r>
            </a:p>
          </p:txBody>
        </p:sp>
        <p:cxnSp>
          <p:nvCxnSpPr>
            <p:cNvPr id="71" name="Straight Connector 70"/>
            <p:cNvCxnSpPr/>
            <p:nvPr/>
          </p:nvCxnSpPr>
          <p:spPr>
            <a:xfrm flipH="1">
              <a:off x="5247385" y="5159760"/>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72" name="Straight Connector 71"/>
            <p:cNvCxnSpPr/>
            <p:nvPr/>
          </p:nvCxnSpPr>
          <p:spPr>
            <a:xfrm flipH="1">
              <a:off x="5835882" y="5171480"/>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73" name="Straight Connector 72"/>
            <p:cNvCxnSpPr/>
            <p:nvPr/>
          </p:nvCxnSpPr>
          <p:spPr>
            <a:xfrm flipH="1">
              <a:off x="6382179" y="5197269"/>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74" name="Straight Connector 73"/>
            <p:cNvCxnSpPr/>
            <p:nvPr/>
          </p:nvCxnSpPr>
          <p:spPr>
            <a:xfrm flipH="1">
              <a:off x="6942540" y="5194923"/>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75" name="Straight Connector 74"/>
            <p:cNvCxnSpPr/>
            <p:nvPr/>
          </p:nvCxnSpPr>
          <p:spPr>
            <a:xfrm flipH="1">
              <a:off x="7474768" y="5178508"/>
              <a:ext cx="3" cy="451632"/>
            </a:xfrm>
            <a:prstGeom prst="line">
              <a:avLst/>
            </a:prstGeom>
            <a:ln/>
          </p:spPr>
          <p:style>
            <a:lnRef idx="3">
              <a:schemeClr val="accent4"/>
            </a:lnRef>
            <a:fillRef idx="0">
              <a:schemeClr val="accent4"/>
            </a:fillRef>
            <a:effectRef idx="2">
              <a:schemeClr val="accent4"/>
            </a:effectRef>
            <a:fontRef idx="minor">
              <a:schemeClr val="tx1"/>
            </a:fontRef>
          </p:style>
        </p:cxnSp>
      </p:grpSp>
      <p:sp>
        <p:nvSpPr>
          <p:cNvPr id="51" name="TextBox 50"/>
          <p:cNvSpPr txBox="1"/>
          <p:nvPr/>
        </p:nvSpPr>
        <p:spPr bwMode="auto">
          <a:xfrm>
            <a:off x="86889" y="3193369"/>
            <a:ext cx="248398" cy="430887"/>
          </a:xfrm>
          <a:prstGeom prst="rect">
            <a:avLst/>
          </a:prstGeom>
          <a:noFill/>
          <a:ln w="19050" algn="ctr">
            <a:noFill/>
            <a:miter lim="800000"/>
            <a:headEnd/>
            <a:tailEnd/>
          </a:ln>
        </p:spPr>
        <p:txBody>
          <a:bodyPr wrap="square" lIns="0" tIns="0" rIns="0" bIns="0" rtlCol="0">
            <a:spAutoFit/>
          </a:bodyPr>
          <a:lstStyle/>
          <a:p>
            <a:r>
              <a:rPr lang="en-US" sz="2800" dirty="0">
                <a:solidFill>
                  <a:schemeClr val="accent1"/>
                </a:solidFill>
              </a:rPr>
              <a:t>A</a:t>
            </a:r>
            <a:endParaRPr lang="en-US" sz="2000" dirty="0">
              <a:solidFill>
                <a:schemeClr val="accent1"/>
              </a:solidFill>
            </a:endParaRPr>
          </a:p>
        </p:txBody>
      </p:sp>
      <p:sp>
        <p:nvSpPr>
          <p:cNvPr id="52" name="TextBox 51"/>
          <p:cNvSpPr txBox="1"/>
          <p:nvPr/>
        </p:nvSpPr>
        <p:spPr bwMode="auto">
          <a:xfrm>
            <a:off x="85778" y="5497790"/>
            <a:ext cx="248398" cy="430887"/>
          </a:xfrm>
          <a:prstGeom prst="rect">
            <a:avLst/>
          </a:prstGeom>
          <a:noFill/>
          <a:ln w="19050" algn="ctr">
            <a:noFill/>
            <a:miter lim="800000"/>
            <a:headEnd/>
            <a:tailEnd/>
          </a:ln>
        </p:spPr>
        <p:txBody>
          <a:bodyPr wrap="square" lIns="0" tIns="0" rIns="0" bIns="0" rtlCol="0">
            <a:spAutoFit/>
          </a:bodyPr>
          <a:lstStyle/>
          <a:p>
            <a:r>
              <a:rPr lang="en-US" sz="2800" dirty="0">
                <a:solidFill>
                  <a:schemeClr val="accent1"/>
                </a:solidFill>
              </a:rPr>
              <a:t>B</a:t>
            </a:r>
            <a:endParaRPr lang="en-US" sz="2000" dirty="0">
              <a:solidFill>
                <a:schemeClr val="accent1"/>
              </a:solidFill>
            </a:endParaRPr>
          </a:p>
        </p:txBody>
      </p:sp>
      <p:grpSp>
        <p:nvGrpSpPr>
          <p:cNvPr id="43" name="Group 42"/>
          <p:cNvGrpSpPr/>
          <p:nvPr/>
        </p:nvGrpSpPr>
        <p:grpSpPr>
          <a:xfrm>
            <a:off x="5496253" y="1673221"/>
            <a:ext cx="2892573" cy="485005"/>
            <a:chOff x="5463636" y="1206746"/>
            <a:chExt cx="2892573" cy="485005"/>
          </a:xfrm>
        </p:grpSpPr>
        <p:cxnSp>
          <p:nvCxnSpPr>
            <p:cNvPr id="44" name="Straight Connector 43"/>
            <p:cNvCxnSpPr/>
            <p:nvPr/>
          </p:nvCxnSpPr>
          <p:spPr>
            <a:xfrm flipH="1">
              <a:off x="5463636" y="1206746"/>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45" name="Straight Connector 44"/>
            <p:cNvCxnSpPr/>
            <p:nvPr/>
          </p:nvCxnSpPr>
          <p:spPr>
            <a:xfrm flipH="1">
              <a:off x="7281404" y="1240119"/>
              <a:ext cx="3" cy="451632"/>
            </a:xfrm>
            <a:prstGeom prst="line">
              <a:avLst/>
            </a:prstGeom>
            <a:ln/>
          </p:spPr>
          <p:style>
            <a:lnRef idx="3">
              <a:schemeClr val="accent4"/>
            </a:lnRef>
            <a:fillRef idx="0">
              <a:schemeClr val="accent4"/>
            </a:fillRef>
            <a:effectRef idx="2">
              <a:schemeClr val="accent4"/>
            </a:effectRef>
            <a:fontRef idx="minor">
              <a:schemeClr val="tx1"/>
            </a:fontRef>
          </p:style>
        </p:cxnSp>
        <p:sp>
          <p:nvSpPr>
            <p:cNvPr id="46" name="TextBox 45"/>
            <p:cNvSpPr txBox="1"/>
            <p:nvPr/>
          </p:nvSpPr>
          <p:spPr bwMode="auto">
            <a:xfrm>
              <a:off x="5514535" y="1252025"/>
              <a:ext cx="2841674" cy="307777"/>
            </a:xfrm>
            <a:prstGeom prst="rect">
              <a:avLst/>
            </a:prstGeom>
            <a:noFill/>
            <a:ln w="19050" algn="ctr">
              <a:noFill/>
              <a:miter lim="800000"/>
              <a:headEnd/>
              <a:tailEnd/>
            </a:ln>
          </p:spPr>
          <p:txBody>
            <a:bodyPr wrap="square" lIns="0" tIns="0" rIns="0" bIns="0" rtlCol="0">
              <a:spAutoFit/>
            </a:bodyPr>
            <a:lstStyle/>
            <a:p>
              <a:r>
                <a:rPr lang="en-US" sz="2000" dirty="0"/>
                <a:t>Using		Not using</a:t>
              </a:r>
            </a:p>
          </p:txBody>
        </p:sp>
      </p:grpSp>
      <p:cxnSp>
        <p:nvCxnSpPr>
          <p:cNvPr id="12" name="Straight Connector 11">
            <a:extLst>
              <a:ext uri="{FF2B5EF4-FFF2-40B4-BE49-F238E27FC236}">
                <a16:creationId xmlns:a16="http://schemas.microsoft.com/office/drawing/2014/main" id="{58303AB8-EE85-0E41-899B-5E4BCF2457F8}"/>
              </a:ext>
            </a:extLst>
          </p:cNvPr>
          <p:cNvCxnSpPr/>
          <p:nvPr/>
        </p:nvCxnSpPr>
        <p:spPr>
          <a:xfrm>
            <a:off x="1496003" y="1658378"/>
            <a:ext cx="0" cy="486434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DFA0B9A-F1B7-594A-B7E9-E2E7504D1659}"/>
              </a:ext>
            </a:extLst>
          </p:cNvPr>
          <p:cNvSpPr txBox="1"/>
          <p:nvPr/>
        </p:nvSpPr>
        <p:spPr bwMode="auto">
          <a:xfrm>
            <a:off x="889207" y="6441096"/>
            <a:ext cx="2154564" cy="307777"/>
          </a:xfrm>
          <a:prstGeom prst="rect">
            <a:avLst/>
          </a:prstGeom>
          <a:noFill/>
          <a:ln w="19050" algn="ctr">
            <a:noFill/>
            <a:miter lim="800000"/>
            <a:headEnd/>
            <a:tailEnd/>
          </a:ln>
        </p:spPr>
        <p:txBody>
          <a:bodyPr wrap="square" lIns="0" tIns="0" rIns="0" bIns="0" rtlCol="0">
            <a:spAutoFit/>
          </a:bodyPr>
          <a:lstStyle/>
          <a:p>
            <a:r>
              <a:rPr lang="en-US" sz="2000" dirty="0"/>
              <a:t>Study start</a:t>
            </a:r>
          </a:p>
        </p:txBody>
      </p:sp>
    </p:spTree>
    <p:extLst>
      <p:ext uri="{BB962C8B-B14F-4D97-AF65-F5344CB8AC3E}">
        <p14:creationId xmlns:p14="http://schemas.microsoft.com/office/powerpoint/2010/main" val="413419063"/>
      </p:ext>
    </p:extLst>
  </p:cSld>
  <p:clrMapOvr>
    <a:masterClrMapping/>
  </p:clrMapOvr>
  <p:transition advTm="92762">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62797" y="6903673"/>
            <a:ext cx="246061" cy="155233"/>
          </a:xfrm>
        </p:spPr>
        <p:txBody>
          <a:bodyPr/>
          <a:lstStyle/>
          <a:p>
            <a:pPr>
              <a:defRPr/>
            </a:pPr>
            <a:fld id="{FAA74B69-70FD-A649-B131-F3438782CAA4}" type="slidenum">
              <a:rPr lang="en-US" altLang="en-US" smtClean="0">
                <a:solidFill>
                  <a:srgbClr val="052049"/>
                </a:solidFill>
              </a:rPr>
              <a:pPr>
                <a:defRPr/>
              </a:pPr>
              <a:t>12</a:t>
            </a:fld>
            <a:endParaRPr lang="en-US" altLang="en-US">
              <a:solidFill>
                <a:srgbClr val="052049"/>
              </a:solidFill>
            </a:endParaRPr>
          </a:p>
        </p:txBody>
      </p:sp>
      <p:sp>
        <p:nvSpPr>
          <p:cNvPr id="2" name="Title 1"/>
          <p:cNvSpPr>
            <a:spLocks noGrp="1"/>
          </p:cNvSpPr>
          <p:nvPr>
            <p:ph type="title" idx="4294967295"/>
          </p:nvPr>
        </p:nvSpPr>
        <p:spPr>
          <a:xfrm>
            <a:off x="125185" y="78158"/>
            <a:ext cx="8871886" cy="1307045"/>
          </a:xfrm>
        </p:spPr>
        <p:txBody>
          <a:bodyPr>
            <a:noAutofit/>
          </a:bodyPr>
          <a:lstStyle/>
          <a:p>
            <a:r>
              <a:rPr lang="en-US" dirty="0"/>
              <a:t>2. What exposure is assigned to Subject A when she has a MI?</a:t>
            </a:r>
          </a:p>
        </p:txBody>
      </p:sp>
      <p:cxnSp>
        <p:nvCxnSpPr>
          <p:cNvPr id="5" name="Straight Connector 4"/>
          <p:cNvCxnSpPr/>
          <p:nvPr/>
        </p:nvCxnSpPr>
        <p:spPr>
          <a:xfrm>
            <a:off x="-168812" y="3010488"/>
            <a:ext cx="9312812"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7" name="Straight Connector 6"/>
          <p:cNvCxnSpPr/>
          <p:nvPr/>
        </p:nvCxnSpPr>
        <p:spPr>
          <a:xfrm>
            <a:off x="8690619" y="2802548"/>
            <a:ext cx="0" cy="504097"/>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8" name="Straight Connector 7"/>
          <p:cNvCxnSpPr/>
          <p:nvPr/>
        </p:nvCxnSpPr>
        <p:spPr>
          <a:xfrm>
            <a:off x="522982" y="2656451"/>
            <a:ext cx="0" cy="703385"/>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0" name="Straight Connector 9"/>
          <p:cNvCxnSpPr/>
          <p:nvPr/>
        </p:nvCxnSpPr>
        <p:spPr>
          <a:xfrm flipH="1">
            <a:off x="1817216" y="2770605"/>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9" name="Straight Connector 18"/>
          <p:cNvCxnSpPr/>
          <p:nvPr/>
        </p:nvCxnSpPr>
        <p:spPr>
          <a:xfrm flipH="1">
            <a:off x="1181823" y="2754191"/>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0" name="Straight Connector 19"/>
          <p:cNvCxnSpPr/>
          <p:nvPr/>
        </p:nvCxnSpPr>
        <p:spPr>
          <a:xfrm flipH="1">
            <a:off x="2433849" y="2782327"/>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1" name="Straight Connector 20"/>
          <p:cNvCxnSpPr/>
          <p:nvPr/>
        </p:nvCxnSpPr>
        <p:spPr>
          <a:xfrm flipH="1">
            <a:off x="3008280" y="2779981"/>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2" name="Straight Connector 21"/>
          <p:cNvCxnSpPr/>
          <p:nvPr/>
        </p:nvCxnSpPr>
        <p:spPr>
          <a:xfrm flipH="1">
            <a:off x="3582710" y="2791703"/>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3" name="Straight Connector 22"/>
          <p:cNvCxnSpPr/>
          <p:nvPr/>
        </p:nvCxnSpPr>
        <p:spPr>
          <a:xfrm flipH="1">
            <a:off x="4129005" y="2803425"/>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4" name="Straight Connector 23"/>
          <p:cNvCxnSpPr/>
          <p:nvPr/>
        </p:nvCxnSpPr>
        <p:spPr>
          <a:xfrm flipH="1">
            <a:off x="4661231" y="2801080"/>
            <a:ext cx="3" cy="451632"/>
          </a:xfrm>
          <a:prstGeom prst="line">
            <a:avLst/>
          </a:prstGeom>
          <a:ln/>
        </p:spPr>
        <p:style>
          <a:lnRef idx="3">
            <a:schemeClr val="accent4"/>
          </a:lnRef>
          <a:fillRef idx="0">
            <a:schemeClr val="accent4"/>
          </a:fillRef>
          <a:effectRef idx="2">
            <a:schemeClr val="accent4"/>
          </a:effectRef>
          <a:fontRef idx="minor">
            <a:schemeClr val="tx1"/>
          </a:fontRef>
        </p:style>
      </p:cxnSp>
      <p:sp>
        <p:nvSpPr>
          <p:cNvPr id="25" name="TextBox 24"/>
          <p:cNvSpPr txBox="1"/>
          <p:nvPr/>
        </p:nvSpPr>
        <p:spPr bwMode="auto">
          <a:xfrm>
            <a:off x="522982" y="3376248"/>
            <a:ext cx="8494409" cy="307777"/>
          </a:xfrm>
          <a:prstGeom prst="rect">
            <a:avLst/>
          </a:prstGeom>
          <a:noFill/>
          <a:ln w="19050" algn="ctr">
            <a:noFill/>
            <a:miter lim="800000"/>
            <a:headEnd/>
            <a:tailEnd/>
          </a:ln>
        </p:spPr>
        <p:txBody>
          <a:bodyPr wrap="square" lIns="0" tIns="0" rIns="0" bIns="0" rtlCol="0">
            <a:spAutoFit/>
          </a:bodyPr>
          <a:lstStyle/>
          <a:p>
            <a:r>
              <a:rPr lang="en-US" sz="2000" dirty="0"/>
              <a:t>86      88     90      92      94     96     98    00      02      04     06     08     10      12     14 </a:t>
            </a:r>
          </a:p>
        </p:txBody>
      </p:sp>
      <p:cxnSp>
        <p:nvCxnSpPr>
          <p:cNvPr id="26" name="Straight Connector 25"/>
          <p:cNvCxnSpPr/>
          <p:nvPr/>
        </p:nvCxnSpPr>
        <p:spPr>
          <a:xfrm flipH="1">
            <a:off x="5263798" y="2784666"/>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27" name="Straight Connector 26"/>
          <p:cNvCxnSpPr/>
          <p:nvPr/>
        </p:nvCxnSpPr>
        <p:spPr>
          <a:xfrm flipH="1">
            <a:off x="5852295" y="2796386"/>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33" name="Straight Connector 32"/>
          <p:cNvCxnSpPr/>
          <p:nvPr/>
        </p:nvCxnSpPr>
        <p:spPr>
          <a:xfrm flipH="1">
            <a:off x="6398592" y="2822175"/>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34" name="Straight Connector 33"/>
          <p:cNvCxnSpPr/>
          <p:nvPr/>
        </p:nvCxnSpPr>
        <p:spPr>
          <a:xfrm flipH="1">
            <a:off x="6958953" y="2819829"/>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37" name="Straight Connector 36"/>
          <p:cNvCxnSpPr/>
          <p:nvPr/>
        </p:nvCxnSpPr>
        <p:spPr>
          <a:xfrm flipH="1">
            <a:off x="7491181" y="2803414"/>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38" name="Straight Connector 37"/>
          <p:cNvCxnSpPr/>
          <p:nvPr/>
        </p:nvCxnSpPr>
        <p:spPr>
          <a:xfrm flipH="1">
            <a:off x="8121882" y="2815136"/>
            <a:ext cx="3" cy="451632"/>
          </a:xfrm>
          <a:prstGeom prst="line">
            <a:avLst/>
          </a:prstGeom>
          <a:ln/>
        </p:spPr>
        <p:style>
          <a:lnRef idx="3">
            <a:schemeClr val="accent4"/>
          </a:lnRef>
          <a:fillRef idx="0">
            <a:schemeClr val="accent4"/>
          </a:fillRef>
          <a:effectRef idx="2">
            <a:schemeClr val="accent4"/>
          </a:effectRef>
          <a:fontRef idx="minor">
            <a:schemeClr val="tx1"/>
          </a:fontRef>
        </p:style>
      </p:cxnSp>
      <p:sp>
        <p:nvSpPr>
          <p:cNvPr id="39" name="Slide Number Placeholder 3"/>
          <p:cNvSpPr txBox="1">
            <a:spLocks/>
          </p:cNvSpPr>
          <p:nvPr/>
        </p:nvSpPr>
        <p:spPr>
          <a:xfrm>
            <a:off x="-1207345" y="8673857"/>
            <a:ext cx="246061" cy="155233"/>
          </a:xfrm>
          <a:prstGeom prst="rect">
            <a:avLst/>
          </a:prstGeom>
          <a:ln/>
        </p:spPr>
        <p:txBody>
          <a:bodyPr vert="horz" wrap="square" lIns="0" tIns="0" rIns="0" bIns="0" rtlCol="0" anchor="b" anchorCtr="0"/>
          <a:lstStyle>
            <a:defPPr>
              <a:defRPr lang="en-US"/>
            </a:defPPr>
            <a:lvl1pPr algn="l" rtl="0" eaLnBrk="0" fontAlgn="base" hangingPunct="0">
              <a:spcBef>
                <a:spcPct val="0"/>
              </a:spcBef>
              <a:spcAft>
                <a:spcPct val="0"/>
              </a:spcAft>
              <a:defRPr sz="700" i="0"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Garamond" charset="0"/>
                <a:ea typeface="+mn-ea"/>
                <a:cs typeface="+mn-cs"/>
              </a:defRPr>
            </a:lvl2pPr>
            <a:lvl3pPr marL="914400" algn="l" rtl="0" eaLnBrk="0" fontAlgn="base" hangingPunct="0">
              <a:spcBef>
                <a:spcPct val="0"/>
              </a:spcBef>
              <a:spcAft>
                <a:spcPct val="0"/>
              </a:spcAft>
              <a:defRPr kern="1200">
                <a:solidFill>
                  <a:schemeClr val="tx1"/>
                </a:solidFill>
                <a:latin typeface="Garamond" charset="0"/>
                <a:ea typeface="+mn-ea"/>
                <a:cs typeface="+mn-cs"/>
              </a:defRPr>
            </a:lvl3pPr>
            <a:lvl4pPr marL="1371600" algn="l" rtl="0" eaLnBrk="0" fontAlgn="base" hangingPunct="0">
              <a:spcBef>
                <a:spcPct val="0"/>
              </a:spcBef>
              <a:spcAft>
                <a:spcPct val="0"/>
              </a:spcAft>
              <a:defRPr kern="1200">
                <a:solidFill>
                  <a:schemeClr val="tx1"/>
                </a:solidFill>
                <a:latin typeface="Garamond" charset="0"/>
                <a:ea typeface="+mn-ea"/>
                <a:cs typeface="+mn-cs"/>
              </a:defRPr>
            </a:lvl4pPr>
            <a:lvl5pPr marL="1828800" algn="l" rtl="0" eaLnBrk="0" fontAlgn="base" hangingPunct="0">
              <a:spcBef>
                <a:spcPct val="0"/>
              </a:spcBef>
              <a:spcAft>
                <a:spcPct val="0"/>
              </a:spcAft>
              <a:defRPr kern="1200">
                <a:solidFill>
                  <a:schemeClr val="tx1"/>
                </a:solidFill>
                <a:latin typeface="Garamond" charset="0"/>
                <a:ea typeface="+mn-ea"/>
                <a:cs typeface="+mn-cs"/>
              </a:defRPr>
            </a:lvl5pPr>
            <a:lvl6pPr marL="2286000" algn="l" defTabSz="914400" rtl="0" eaLnBrk="1" latinLnBrk="0" hangingPunct="1">
              <a:defRPr kern="1200">
                <a:solidFill>
                  <a:schemeClr val="tx1"/>
                </a:solidFill>
                <a:latin typeface="Garamond" charset="0"/>
                <a:ea typeface="+mn-ea"/>
                <a:cs typeface="+mn-cs"/>
              </a:defRPr>
            </a:lvl6pPr>
            <a:lvl7pPr marL="2743200" algn="l" defTabSz="914400" rtl="0" eaLnBrk="1" latinLnBrk="0" hangingPunct="1">
              <a:defRPr kern="1200">
                <a:solidFill>
                  <a:schemeClr val="tx1"/>
                </a:solidFill>
                <a:latin typeface="Garamond" charset="0"/>
                <a:ea typeface="+mn-ea"/>
                <a:cs typeface="+mn-cs"/>
              </a:defRPr>
            </a:lvl7pPr>
            <a:lvl8pPr marL="3200400" algn="l" defTabSz="914400" rtl="0" eaLnBrk="1" latinLnBrk="0" hangingPunct="1">
              <a:defRPr kern="1200">
                <a:solidFill>
                  <a:schemeClr val="tx1"/>
                </a:solidFill>
                <a:latin typeface="Garamond" charset="0"/>
                <a:ea typeface="+mn-ea"/>
                <a:cs typeface="+mn-cs"/>
              </a:defRPr>
            </a:lvl8pPr>
            <a:lvl9pPr marL="3657600" algn="l" defTabSz="914400" rtl="0" eaLnBrk="1" latinLnBrk="0" hangingPunct="1">
              <a:defRPr kern="1200">
                <a:solidFill>
                  <a:schemeClr val="tx1"/>
                </a:solidFill>
                <a:latin typeface="Garamond" charset="0"/>
                <a:ea typeface="+mn-ea"/>
                <a:cs typeface="+mn-cs"/>
              </a:defRPr>
            </a:lvl9pPr>
          </a:lstStyle>
          <a:p>
            <a:pPr>
              <a:defRPr/>
            </a:pPr>
            <a:fld id="{FAA74B69-70FD-A649-B131-F3438782CAA4}" type="slidenum">
              <a:rPr lang="en-US" altLang="en-US" smtClean="0">
                <a:solidFill>
                  <a:srgbClr val="052049"/>
                </a:solidFill>
              </a:rPr>
              <a:pPr>
                <a:defRPr/>
              </a:pPr>
              <a:t>12</a:t>
            </a:fld>
            <a:endParaRPr lang="en-US" altLang="en-US">
              <a:solidFill>
                <a:srgbClr val="052049"/>
              </a:solidFill>
            </a:endParaRPr>
          </a:p>
        </p:txBody>
      </p:sp>
      <p:grpSp>
        <p:nvGrpSpPr>
          <p:cNvPr id="9" name="Group 8"/>
          <p:cNvGrpSpPr/>
          <p:nvPr/>
        </p:nvGrpSpPr>
        <p:grpSpPr>
          <a:xfrm>
            <a:off x="-185225" y="5031545"/>
            <a:ext cx="9312812" cy="1027574"/>
            <a:chOff x="-185225" y="5031545"/>
            <a:chExt cx="9312812" cy="1027574"/>
          </a:xfrm>
        </p:grpSpPr>
        <p:cxnSp>
          <p:nvCxnSpPr>
            <p:cNvPr id="58" name="Straight Connector 57"/>
            <p:cNvCxnSpPr/>
            <p:nvPr/>
          </p:nvCxnSpPr>
          <p:spPr>
            <a:xfrm>
              <a:off x="-185225" y="5385582"/>
              <a:ext cx="9312812"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62" name="Straight Connector 61"/>
            <p:cNvCxnSpPr/>
            <p:nvPr/>
          </p:nvCxnSpPr>
          <p:spPr>
            <a:xfrm>
              <a:off x="506569" y="5031545"/>
              <a:ext cx="0" cy="703385"/>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63" name="Straight Connector 62"/>
            <p:cNvCxnSpPr/>
            <p:nvPr/>
          </p:nvCxnSpPr>
          <p:spPr>
            <a:xfrm flipH="1">
              <a:off x="1800803" y="5145699"/>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64" name="Straight Connector 63"/>
            <p:cNvCxnSpPr/>
            <p:nvPr/>
          </p:nvCxnSpPr>
          <p:spPr>
            <a:xfrm flipH="1">
              <a:off x="1165410" y="5129285"/>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65" name="Straight Connector 64"/>
            <p:cNvCxnSpPr/>
            <p:nvPr/>
          </p:nvCxnSpPr>
          <p:spPr>
            <a:xfrm flipH="1">
              <a:off x="2417436" y="5157421"/>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66" name="Straight Connector 65"/>
            <p:cNvCxnSpPr/>
            <p:nvPr/>
          </p:nvCxnSpPr>
          <p:spPr>
            <a:xfrm flipH="1">
              <a:off x="2991867" y="5155075"/>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67" name="Straight Connector 66"/>
            <p:cNvCxnSpPr/>
            <p:nvPr/>
          </p:nvCxnSpPr>
          <p:spPr>
            <a:xfrm flipH="1">
              <a:off x="3566297" y="5166797"/>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68" name="Straight Connector 67"/>
            <p:cNvCxnSpPr/>
            <p:nvPr/>
          </p:nvCxnSpPr>
          <p:spPr>
            <a:xfrm flipH="1">
              <a:off x="4112592" y="5178519"/>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69" name="Straight Connector 68"/>
            <p:cNvCxnSpPr/>
            <p:nvPr/>
          </p:nvCxnSpPr>
          <p:spPr>
            <a:xfrm flipH="1">
              <a:off x="4644818" y="5176174"/>
              <a:ext cx="3" cy="451632"/>
            </a:xfrm>
            <a:prstGeom prst="line">
              <a:avLst/>
            </a:prstGeom>
            <a:ln/>
          </p:spPr>
          <p:style>
            <a:lnRef idx="3">
              <a:schemeClr val="accent4"/>
            </a:lnRef>
            <a:fillRef idx="0">
              <a:schemeClr val="accent4"/>
            </a:fillRef>
            <a:effectRef idx="2">
              <a:schemeClr val="accent4"/>
            </a:effectRef>
            <a:fontRef idx="minor">
              <a:schemeClr val="tx1"/>
            </a:fontRef>
          </p:style>
        </p:cxnSp>
        <p:sp>
          <p:nvSpPr>
            <p:cNvPr id="70" name="TextBox 69"/>
            <p:cNvSpPr txBox="1"/>
            <p:nvPr/>
          </p:nvSpPr>
          <p:spPr bwMode="auto">
            <a:xfrm>
              <a:off x="506569" y="5751342"/>
              <a:ext cx="8494409" cy="307777"/>
            </a:xfrm>
            <a:prstGeom prst="rect">
              <a:avLst/>
            </a:prstGeom>
            <a:noFill/>
            <a:ln w="19050" algn="ctr">
              <a:noFill/>
              <a:miter lim="800000"/>
              <a:headEnd/>
              <a:tailEnd/>
            </a:ln>
          </p:spPr>
          <p:txBody>
            <a:bodyPr wrap="square" lIns="0" tIns="0" rIns="0" bIns="0" rtlCol="0">
              <a:spAutoFit/>
            </a:bodyPr>
            <a:lstStyle/>
            <a:p>
              <a:r>
                <a:rPr lang="en-US" sz="2000" dirty="0"/>
                <a:t>86      88     90      92      94     96     98    00      02      04     06     08     10      12     14 </a:t>
              </a:r>
            </a:p>
          </p:txBody>
        </p:sp>
        <p:cxnSp>
          <p:nvCxnSpPr>
            <p:cNvPr id="71" name="Straight Connector 70"/>
            <p:cNvCxnSpPr/>
            <p:nvPr/>
          </p:nvCxnSpPr>
          <p:spPr>
            <a:xfrm flipH="1">
              <a:off x="5247385" y="5159760"/>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72" name="Straight Connector 71"/>
            <p:cNvCxnSpPr/>
            <p:nvPr/>
          </p:nvCxnSpPr>
          <p:spPr>
            <a:xfrm flipH="1">
              <a:off x="5835882" y="5171480"/>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73" name="Straight Connector 72"/>
            <p:cNvCxnSpPr/>
            <p:nvPr/>
          </p:nvCxnSpPr>
          <p:spPr>
            <a:xfrm flipH="1">
              <a:off x="6382179" y="5197269"/>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74" name="Straight Connector 73"/>
            <p:cNvCxnSpPr/>
            <p:nvPr/>
          </p:nvCxnSpPr>
          <p:spPr>
            <a:xfrm flipH="1">
              <a:off x="6942540" y="5194923"/>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75" name="Straight Connector 74"/>
            <p:cNvCxnSpPr/>
            <p:nvPr/>
          </p:nvCxnSpPr>
          <p:spPr>
            <a:xfrm flipH="1">
              <a:off x="7474768" y="5178508"/>
              <a:ext cx="3" cy="451632"/>
            </a:xfrm>
            <a:prstGeom prst="line">
              <a:avLst/>
            </a:prstGeom>
            <a:ln/>
          </p:spPr>
          <p:style>
            <a:lnRef idx="3">
              <a:schemeClr val="accent4"/>
            </a:lnRef>
            <a:fillRef idx="0">
              <a:schemeClr val="accent4"/>
            </a:fillRef>
            <a:effectRef idx="2">
              <a:schemeClr val="accent4"/>
            </a:effectRef>
            <a:fontRef idx="minor">
              <a:schemeClr val="tx1"/>
            </a:fontRef>
          </p:style>
        </p:cxnSp>
      </p:grpSp>
      <p:sp>
        <p:nvSpPr>
          <p:cNvPr id="51" name="TextBox 50"/>
          <p:cNvSpPr txBox="1"/>
          <p:nvPr/>
        </p:nvSpPr>
        <p:spPr bwMode="auto">
          <a:xfrm>
            <a:off x="86889" y="3193369"/>
            <a:ext cx="248398" cy="430887"/>
          </a:xfrm>
          <a:prstGeom prst="rect">
            <a:avLst/>
          </a:prstGeom>
          <a:noFill/>
          <a:ln w="19050" algn="ctr">
            <a:noFill/>
            <a:miter lim="800000"/>
            <a:headEnd/>
            <a:tailEnd/>
          </a:ln>
        </p:spPr>
        <p:txBody>
          <a:bodyPr wrap="square" lIns="0" tIns="0" rIns="0" bIns="0" rtlCol="0">
            <a:spAutoFit/>
          </a:bodyPr>
          <a:lstStyle/>
          <a:p>
            <a:r>
              <a:rPr lang="en-US" sz="2800" dirty="0">
                <a:solidFill>
                  <a:schemeClr val="accent1"/>
                </a:solidFill>
              </a:rPr>
              <a:t>A</a:t>
            </a:r>
            <a:endParaRPr lang="en-US" sz="2000" dirty="0">
              <a:solidFill>
                <a:schemeClr val="accent1"/>
              </a:solidFill>
            </a:endParaRPr>
          </a:p>
        </p:txBody>
      </p:sp>
      <p:sp>
        <p:nvSpPr>
          <p:cNvPr id="52" name="TextBox 51"/>
          <p:cNvSpPr txBox="1"/>
          <p:nvPr/>
        </p:nvSpPr>
        <p:spPr bwMode="auto">
          <a:xfrm>
            <a:off x="85778" y="5497790"/>
            <a:ext cx="248398" cy="430887"/>
          </a:xfrm>
          <a:prstGeom prst="rect">
            <a:avLst/>
          </a:prstGeom>
          <a:noFill/>
          <a:ln w="19050" algn="ctr">
            <a:noFill/>
            <a:miter lim="800000"/>
            <a:headEnd/>
            <a:tailEnd/>
          </a:ln>
        </p:spPr>
        <p:txBody>
          <a:bodyPr wrap="square" lIns="0" tIns="0" rIns="0" bIns="0" rtlCol="0">
            <a:spAutoFit/>
          </a:bodyPr>
          <a:lstStyle/>
          <a:p>
            <a:r>
              <a:rPr lang="en-US" sz="2800" dirty="0">
                <a:solidFill>
                  <a:schemeClr val="accent1"/>
                </a:solidFill>
              </a:rPr>
              <a:t>B</a:t>
            </a:r>
            <a:endParaRPr lang="en-US" sz="2000" dirty="0">
              <a:solidFill>
                <a:schemeClr val="accent1"/>
              </a:solidFill>
            </a:endParaRPr>
          </a:p>
        </p:txBody>
      </p:sp>
      <p:grpSp>
        <p:nvGrpSpPr>
          <p:cNvPr id="43" name="Group 42"/>
          <p:cNvGrpSpPr/>
          <p:nvPr/>
        </p:nvGrpSpPr>
        <p:grpSpPr>
          <a:xfrm>
            <a:off x="5496253" y="1673221"/>
            <a:ext cx="2892573" cy="485005"/>
            <a:chOff x="5463636" y="1206746"/>
            <a:chExt cx="2892573" cy="485005"/>
          </a:xfrm>
        </p:grpSpPr>
        <p:cxnSp>
          <p:nvCxnSpPr>
            <p:cNvPr id="44" name="Straight Connector 43"/>
            <p:cNvCxnSpPr/>
            <p:nvPr/>
          </p:nvCxnSpPr>
          <p:spPr>
            <a:xfrm flipH="1">
              <a:off x="5463636" y="1206746"/>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45" name="Straight Connector 44"/>
            <p:cNvCxnSpPr/>
            <p:nvPr/>
          </p:nvCxnSpPr>
          <p:spPr>
            <a:xfrm flipH="1">
              <a:off x="7281404" y="1240119"/>
              <a:ext cx="3" cy="451632"/>
            </a:xfrm>
            <a:prstGeom prst="line">
              <a:avLst/>
            </a:prstGeom>
            <a:ln/>
          </p:spPr>
          <p:style>
            <a:lnRef idx="3">
              <a:schemeClr val="accent4"/>
            </a:lnRef>
            <a:fillRef idx="0">
              <a:schemeClr val="accent4"/>
            </a:fillRef>
            <a:effectRef idx="2">
              <a:schemeClr val="accent4"/>
            </a:effectRef>
            <a:fontRef idx="minor">
              <a:schemeClr val="tx1"/>
            </a:fontRef>
          </p:style>
        </p:cxnSp>
        <p:sp>
          <p:nvSpPr>
            <p:cNvPr id="46" name="TextBox 45"/>
            <p:cNvSpPr txBox="1"/>
            <p:nvPr/>
          </p:nvSpPr>
          <p:spPr bwMode="auto">
            <a:xfrm>
              <a:off x="5514535" y="1252025"/>
              <a:ext cx="2841674" cy="307777"/>
            </a:xfrm>
            <a:prstGeom prst="rect">
              <a:avLst/>
            </a:prstGeom>
            <a:noFill/>
            <a:ln w="19050" algn="ctr">
              <a:noFill/>
              <a:miter lim="800000"/>
              <a:headEnd/>
              <a:tailEnd/>
            </a:ln>
          </p:spPr>
          <p:txBody>
            <a:bodyPr wrap="square" lIns="0" tIns="0" rIns="0" bIns="0" rtlCol="0">
              <a:spAutoFit/>
            </a:bodyPr>
            <a:lstStyle/>
            <a:p>
              <a:r>
                <a:rPr lang="en-US" sz="2000" dirty="0"/>
                <a:t>Using		Not using</a:t>
              </a:r>
            </a:p>
          </p:txBody>
        </p:sp>
      </p:grpSp>
      <p:cxnSp>
        <p:nvCxnSpPr>
          <p:cNvPr id="12" name="Straight Connector 11">
            <a:extLst>
              <a:ext uri="{FF2B5EF4-FFF2-40B4-BE49-F238E27FC236}">
                <a16:creationId xmlns:a16="http://schemas.microsoft.com/office/drawing/2014/main" id="{58303AB8-EE85-0E41-899B-5E4BCF2457F8}"/>
              </a:ext>
            </a:extLst>
          </p:cNvPr>
          <p:cNvCxnSpPr/>
          <p:nvPr/>
        </p:nvCxnSpPr>
        <p:spPr>
          <a:xfrm>
            <a:off x="1496003" y="1658378"/>
            <a:ext cx="0" cy="486434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DFA0B9A-F1B7-594A-B7E9-E2E7504D1659}"/>
              </a:ext>
            </a:extLst>
          </p:cNvPr>
          <p:cNvSpPr txBox="1"/>
          <p:nvPr/>
        </p:nvSpPr>
        <p:spPr bwMode="auto">
          <a:xfrm>
            <a:off x="889207" y="6441096"/>
            <a:ext cx="2154564" cy="307777"/>
          </a:xfrm>
          <a:prstGeom prst="rect">
            <a:avLst/>
          </a:prstGeom>
          <a:noFill/>
          <a:ln w="19050" algn="ctr">
            <a:noFill/>
            <a:miter lim="800000"/>
            <a:headEnd/>
            <a:tailEnd/>
          </a:ln>
        </p:spPr>
        <p:txBody>
          <a:bodyPr wrap="square" lIns="0" tIns="0" rIns="0" bIns="0" rtlCol="0">
            <a:spAutoFit/>
          </a:bodyPr>
          <a:lstStyle/>
          <a:p>
            <a:r>
              <a:rPr lang="en-US" sz="2000" dirty="0"/>
              <a:t>Study start</a:t>
            </a:r>
          </a:p>
        </p:txBody>
      </p:sp>
      <p:cxnSp>
        <p:nvCxnSpPr>
          <p:cNvPr id="6" name="Straight Connector 5">
            <a:extLst>
              <a:ext uri="{FF2B5EF4-FFF2-40B4-BE49-F238E27FC236}">
                <a16:creationId xmlns:a16="http://schemas.microsoft.com/office/drawing/2014/main" id="{FFD52642-5D09-9F40-95BF-EFDCB85ED0FF}"/>
              </a:ext>
            </a:extLst>
          </p:cNvPr>
          <p:cNvCxnSpPr/>
          <p:nvPr/>
        </p:nvCxnSpPr>
        <p:spPr>
          <a:xfrm>
            <a:off x="4429760" y="2124853"/>
            <a:ext cx="0" cy="191882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6666D37-2DE6-634C-BC7F-D87DF78A05EA}"/>
              </a:ext>
            </a:extLst>
          </p:cNvPr>
          <p:cNvSpPr txBox="1"/>
          <p:nvPr/>
        </p:nvSpPr>
        <p:spPr bwMode="auto">
          <a:xfrm>
            <a:off x="4413347" y="4145614"/>
            <a:ext cx="1422535" cy="307777"/>
          </a:xfrm>
          <a:prstGeom prst="rect">
            <a:avLst/>
          </a:prstGeom>
          <a:noFill/>
          <a:ln w="19050" algn="ctr">
            <a:noFill/>
            <a:miter lim="800000"/>
            <a:headEnd/>
            <a:tailEnd/>
          </a:ln>
        </p:spPr>
        <p:txBody>
          <a:bodyPr wrap="square" lIns="0" tIns="0" rIns="0" bIns="0" rtlCol="0">
            <a:spAutoFit/>
          </a:bodyPr>
          <a:lstStyle/>
          <a:p>
            <a:r>
              <a:rPr lang="en-US" sz="2000" dirty="0"/>
              <a:t>MI</a:t>
            </a:r>
          </a:p>
        </p:txBody>
      </p:sp>
    </p:spTree>
    <p:extLst>
      <p:ext uri="{BB962C8B-B14F-4D97-AF65-F5344CB8AC3E}">
        <p14:creationId xmlns:p14="http://schemas.microsoft.com/office/powerpoint/2010/main" val="2712818034"/>
      </p:ext>
    </p:extLst>
  </p:cSld>
  <p:clrMapOvr>
    <a:masterClrMapping/>
  </p:clrMapOvr>
  <p:transition advTm="92762">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45DCC7-6030-9A40-8374-DAA0449AF952}"/>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CDD35124-13B4-2741-A1B4-FF94E1FAA664}"/>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194479A5-6492-5F45-AEC4-3089096A625D}"/>
              </a:ext>
            </a:extLst>
          </p:cNvPr>
          <p:cNvSpPr>
            <a:spLocks noGrp="1"/>
          </p:cNvSpPr>
          <p:nvPr>
            <p:ph type="sldNum" sz="quarter" idx="12"/>
          </p:nvPr>
        </p:nvSpPr>
        <p:spPr/>
        <p:txBody>
          <a:bodyPr/>
          <a:lstStyle/>
          <a:p>
            <a:pPr>
              <a:defRPr/>
            </a:pPr>
            <a:fld id="{5E673D9B-2595-4567-8CD0-1747E19FD9D6}" type="slidenum">
              <a:rPr lang="en-US" smtClean="0"/>
              <a:pPr>
                <a:defRPr/>
              </a:pPr>
              <a:t>13</a:t>
            </a:fld>
            <a:endParaRPr lang="en-US"/>
          </a:p>
        </p:txBody>
      </p:sp>
      <p:graphicFrame>
        <p:nvGraphicFramePr>
          <p:cNvPr id="5" name="Chart 4">
            <a:extLst>
              <a:ext uri="{FF2B5EF4-FFF2-40B4-BE49-F238E27FC236}">
                <a16:creationId xmlns:a16="http://schemas.microsoft.com/office/drawing/2014/main" id="{83DE4778-97E1-8843-B7BC-8A2A7A71EC6E}"/>
              </a:ext>
            </a:extLst>
          </p:cNvPr>
          <p:cNvGraphicFramePr/>
          <p:nvPr>
            <p:extLst>
              <p:ext uri="{D42A27DB-BD31-4B8C-83A1-F6EECF244321}">
                <p14:modId xmlns:p14="http://schemas.microsoft.com/office/powerpoint/2010/main" val="189170981"/>
              </p:ext>
            </p:extLst>
          </p:nvPr>
        </p:nvGraphicFramePr>
        <p:xfrm>
          <a:off x="1097280" y="735780"/>
          <a:ext cx="6502400" cy="458724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E53CB1E-9E3B-ED49-8746-00C64F7959B2}"/>
              </a:ext>
            </a:extLst>
          </p:cNvPr>
          <p:cNvSpPr txBox="1"/>
          <p:nvPr/>
        </p:nvSpPr>
        <p:spPr bwMode="auto">
          <a:xfrm>
            <a:off x="4859060" y="2113280"/>
            <a:ext cx="1219200" cy="430887"/>
          </a:xfrm>
          <a:prstGeom prst="rect">
            <a:avLst/>
          </a:prstGeom>
          <a:noFill/>
          <a:ln w="19050" algn="ctr">
            <a:noFill/>
            <a:miter lim="800000"/>
            <a:headEnd/>
            <a:tailEnd/>
          </a:ln>
        </p:spPr>
        <p:txBody>
          <a:bodyPr wrap="square" lIns="0" tIns="0" rIns="0" bIns="0" rtlCol="0">
            <a:spAutoFit/>
          </a:bodyPr>
          <a:lstStyle/>
          <a:p>
            <a:r>
              <a:rPr lang="en-US" sz="2800" b="1" dirty="0"/>
              <a:t>G</a:t>
            </a:r>
            <a:endParaRPr lang="en-US" sz="2000" b="1" dirty="0"/>
          </a:p>
        </p:txBody>
      </p:sp>
      <p:sp>
        <p:nvSpPr>
          <p:cNvPr id="7" name="TextBox 6">
            <a:extLst>
              <a:ext uri="{FF2B5EF4-FFF2-40B4-BE49-F238E27FC236}">
                <a16:creationId xmlns:a16="http://schemas.microsoft.com/office/drawing/2014/main" id="{D4F61B77-0554-4140-8379-CAD488A8F286}"/>
              </a:ext>
            </a:extLst>
          </p:cNvPr>
          <p:cNvSpPr txBox="1"/>
          <p:nvPr/>
        </p:nvSpPr>
        <p:spPr bwMode="auto">
          <a:xfrm>
            <a:off x="4859060" y="3349763"/>
            <a:ext cx="1219200" cy="430887"/>
          </a:xfrm>
          <a:prstGeom prst="rect">
            <a:avLst/>
          </a:prstGeom>
          <a:noFill/>
          <a:ln w="19050" algn="ctr">
            <a:noFill/>
            <a:miter lim="800000"/>
            <a:headEnd/>
            <a:tailEnd/>
          </a:ln>
        </p:spPr>
        <p:txBody>
          <a:bodyPr wrap="square" lIns="0" tIns="0" rIns="0" bIns="0" rtlCol="0">
            <a:spAutoFit/>
          </a:bodyPr>
          <a:lstStyle/>
          <a:p>
            <a:r>
              <a:rPr lang="en-US" sz="2800" b="1" dirty="0"/>
              <a:t>O</a:t>
            </a:r>
            <a:endParaRPr lang="en-US" sz="2000" b="1" dirty="0"/>
          </a:p>
        </p:txBody>
      </p:sp>
      <p:sp>
        <p:nvSpPr>
          <p:cNvPr id="8" name="TextBox 7">
            <a:extLst>
              <a:ext uri="{FF2B5EF4-FFF2-40B4-BE49-F238E27FC236}">
                <a16:creationId xmlns:a16="http://schemas.microsoft.com/office/drawing/2014/main" id="{0EE3C455-2192-7044-B09F-BCE335E8D1AF}"/>
              </a:ext>
            </a:extLst>
          </p:cNvPr>
          <p:cNvSpPr txBox="1"/>
          <p:nvPr/>
        </p:nvSpPr>
        <p:spPr bwMode="auto">
          <a:xfrm>
            <a:off x="3639860" y="3429000"/>
            <a:ext cx="1219200" cy="430887"/>
          </a:xfrm>
          <a:prstGeom prst="rect">
            <a:avLst/>
          </a:prstGeom>
          <a:noFill/>
          <a:ln w="19050" algn="ctr">
            <a:noFill/>
            <a:miter lim="800000"/>
            <a:headEnd/>
            <a:tailEnd/>
          </a:ln>
        </p:spPr>
        <p:txBody>
          <a:bodyPr wrap="square" lIns="0" tIns="0" rIns="0" bIns="0" rtlCol="0">
            <a:spAutoFit/>
          </a:bodyPr>
          <a:lstStyle/>
          <a:p>
            <a:r>
              <a:rPr lang="en-US" sz="2800" b="1" dirty="0"/>
              <a:t>D</a:t>
            </a:r>
            <a:endParaRPr lang="en-US" sz="2000" b="1" dirty="0"/>
          </a:p>
        </p:txBody>
      </p:sp>
      <p:sp>
        <p:nvSpPr>
          <p:cNvPr id="9" name="TextBox 8">
            <a:extLst>
              <a:ext uri="{FF2B5EF4-FFF2-40B4-BE49-F238E27FC236}">
                <a16:creationId xmlns:a16="http://schemas.microsoft.com/office/drawing/2014/main" id="{06DEE6F5-C5C8-9A41-900F-698F265C47FB}"/>
              </a:ext>
            </a:extLst>
          </p:cNvPr>
          <p:cNvSpPr txBox="1"/>
          <p:nvPr/>
        </p:nvSpPr>
        <p:spPr bwMode="auto">
          <a:xfrm>
            <a:off x="3477935" y="2074613"/>
            <a:ext cx="1219200" cy="430887"/>
          </a:xfrm>
          <a:prstGeom prst="rect">
            <a:avLst/>
          </a:prstGeom>
          <a:noFill/>
          <a:ln w="19050" algn="ctr">
            <a:noFill/>
            <a:miter lim="800000"/>
            <a:headEnd/>
            <a:tailEnd/>
          </a:ln>
        </p:spPr>
        <p:txBody>
          <a:bodyPr wrap="square" lIns="0" tIns="0" rIns="0" bIns="0" rtlCol="0">
            <a:spAutoFit/>
          </a:bodyPr>
          <a:lstStyle/>
          <a:p>
            <a:r>
              <a:rPr lang="en-US" sz="2800" b="1" dirty="0"/>
              <a:t>E</a:t>
            </a:r>
            <a:endParaRPr lang="en-US" sz="2000" b="1" dirty="0"/>
          </a:p>
        </p:txBody>
      </p:sp>
    </p:spTree>
    <p:extLst>
      <p:ext uri="{BB962C8B-B14F-4D97-AF65-F5344CB8AC3E}">
        <p14:creationId xmlns:p14="http://schemas.microsoft.com/office/powerpoint/2010/main" val="2351076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62797" y="6903673"/>
            <a:ext cx="246061" cy="155233"/>
          </a:xfrm>
        </p:spPr>
        <p:txBody>
          <a:bodyPr/>
          <a:lstStyle/>
          <a:p>
            <a:pPr>
              <a:defRPr/>
            </a:pPr>
            <a:fld id="{FAA74B69-70FD-A649-B131-F3438782CAA4}" type="slidenum">
              <a:rPr lang="en-US" altLang="en-US" smtClean="0">
                <a:solidFill>
                  <a:srgbClr val="052049"/>
                </a:solidFill>
              </a:rPr>
              <a:pPr>
                <a:defRPr/>
              </a:pPr>
              <a:t>14</a:t>
            </a:fld>
            <a:endParaRPr lang="en-US" altLang="en-US">
              <a:solidFill>
                <a:srgbClr val="052049"/>
              </a:solidFill>
            </a:endParaRPr>
          </a:p>
        </p:txBody>
      </p:sp>
      <p:sp>
        <p:nvSpPr>
          <p:cNvPr id="2" name="Title 1"/>
          <p:cNvSpPr>
            <a:spLocks noGrp="1"/>
          </p:cNvSpPr>
          <p:nvPr>
            <p:ph type="title" idx="4294967295"/>
          </p:nvPr>
        </p:nvSpPr>
        <p:spPr>
          <a:xfrm>
            <a:off x="129093" y="-121418"/>
            <a:ext cx="8871886" cy="855885"/>
          </a:xfrm>
        </p:spPr>
        <p:txBody>
          <a:bodyPr>
            <a:noAutofit/>
          </a:bodyPr>
          <a:lstStyle/>
          <a:p>
            <a:r>
              <a:rPr lang="en-US" sz="3200" dirty="0"/>
              <a:t>3. Induction Period, Latent Period</a:t>
            </a:r>
          </a:p>
        </p:txBody>
      </p:sp>
      <p:cxnSp>
        <p:nvCxnSpPr>
          <p:cNvPr id="5" name="Straight Connector 4"/>
          <p:cNvCxnSpPr/>
          <p:nvPr/>
        </p:nvCxnSpPr>
        <p:spPr>
          <a:xfrm>
            <a:off x="-168812" y="3010488"/>
            <a:ext cx="9312812"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8" name="Straight Connector 7"/>
          <p:cNvCxnSpPr/>
          <p:nvPr/>
        </p:nvCxnSpPr>
        <p:spPr>
          <a:xfrm>
            <a:off x="522982" y="2656451"/>
            <a:ext cx="0" cy="703385"/>
          </a:xfrm>
          <a:prstGeom prst="line">
            <a:avLst/>
          </a:prstGeom>
          <a:ln/>
        </p:spPr>
        <p:style>
          <a:lnRef idx="3">
            <a:schemeClr val="dk1"/>
          </a:lnRef>
          <a:fillRef idx="0">
            <a:schemeClr val="dk1"/>
          </a:fillRef>
          <a:effectRef idx="2">
            <a:schemeClr val="dk1"/>
          </a:effectRef>
          <a:fontRef idx="minor">
            <a:schemeClr val="tx1"/>
          </a:fontRef>
        </p:style>
      </p:cxnSp>
      <p:sp>
        <p:nvSpPr>
          <p:cNvPr id="39" name="Slide Number Placeholder 3"/>
          <p:cNvSpPr txBox="1">
            <a:spLocks/>
          </p:cNvSpPr>
          <p:nvPr/>
        </p:nvSpPr>
        <p:spPr>
          <a:xfrm>
            <a:off x="-1207345" y="8673857"/>
            <a:ext cx="246061" cy="155233"/>
          </a:xfrm>
          <a:prstGeom prst="rect">
            <a:avLst/>
          </a:prstGeom>
          <a:ln/>
        </p:spPr>
        <p:txBody>
          <a:bodyPr vert="horz" wrap="square" lIns="0" tIns="0" rIns="0" bIns="0" rtlCol="0" anchor="b" anchorCtr="0"/>
          <a:lstStyle>
            <a:defPPr>
              <a:defRPr lang="en-US"/>
            </a:defPPr>
            <a:lvl1pPr algn="l" rtl="0" eaLnBrk="0" fontAlgn="base" hangingPunct="0">
              <a:spcBef>
                <a:spcPct val="0"/>
              </a:spcBef>
              <a:spcAft>
                <a:spcPct val="0"/>
              </a:spcAft>
              <a:defRPr sz="700" i="0"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Garamond" charset="0"/>
                <a:ea typeface="+mn-ea"/>
                <a:cs typeface="+mn-cs"/>
              </a:defRPr>
            </a:lvl2pPr>
            <a:lvl3pPr marL="914400" algn="l" rtl="0" eaLnBrk="0" fontAlgn="base" hangingPunct="0">
              <a:spcBef>
                <a:spcPct val="0"/>
              </a:spcBef>
              <a:spcAft>
                <a:spcPct val="0"/>
              </a:spcAft>
              <a:defRPr kern="1200">
                <a:solidFill>
                  <a:schemeClr val="tx1"/>
                </a:solidFill>
                <a:latin typeface="Garamond" charset="0"/>
                <a:ea typeface="+mn-ea"/>
                <a:cs typeface="+mn-cs"/>
              </a:defRPr>
            </a:lvl3pPr>
            <a:lvl4pPr marL="1371600" algn="l" rtl="0" eaLnBrk="0" fontAlgn="base" hangingPunct="0">
              <a:spcBef>
                <a:spcPct val="0"/>
              </a:spcBef>
              <a:spcAft>
                <a:spcPct val="0"/>
              </a:spcAft>
              <a:defRPr kern="1200">
                <a:solidFill>
                  <a:schemeClr val="tx1"/>
                </a:solidFill>
                <a:latin typeface="Garamond" charset="0"/>
                <a:ea typeface="+mn-ea"/>
                <a:cs typeface="+mn-cs"/>
              </a:defRPr>
            </a:lvl4pPr>
            <a:lvl5pPr marL="1828800" algn="l" rtl="0" eaLnBrk="0" fontAlgn="base" hangingPunct="0">
              <a:spcBef>
                <a:spcPct val="0"/>
              </a:spcBef>
              <a:spcAft>
                <a:spcPct val="0"/>
              </a:spcAft>
              <a:defRPr kern="1200">
                <a:solidFill>
                  <a:schemeClr val="tx1"/>
                </a:solidFill>
                <a:latin typeface="Garamond" charset="0"/>
                <a:ea typeface="+mn-ea"/>
                <a:cs typeface="+mn-cs"/>
              </a:defRPr>
            </a:lvl5pPr>
            <a:lvl6pPr marL="2286000" algn="l" defTabSz="914400" rtl="0" eaLnBrk="1" latinLnBrk="0" hangingPunct="1">
              <a:defRPr kern="1200">
                <a:solidFill>
                  <a:schemeClr val="tx1"/>
                </a:solidFill>
                <a:latin typeface="Garamond" charset="0"/>
                <a:ea typeface="+mn-ea"/>
                <a:cs typeface="+mn-cs"/>
              </a:defRPr>
            </a:lvl6pPr>
            <a:lvl7pPr marL="2743200" algn="l" defTabSz="914400" rtl="0" eaLnBrk="1" latinLnBrk="0" hangingPunct="1">
              <a:defRPr kern="1200">
                <a:solidFill>
                  <a:schemeClr val="tx1"/>
                </a:solidFill>
                <a:latin typeface="Garamond" charset="0"/>
                <a:ea typeface="+mn-ea"/>
                <a:cs typeface="+mn-cs"/>
              </a:defRPr>
            </a:lvl7pPr>
            <a:lvl8pPr marL="3200400" algn="l" defTabSz="914400" rtl="0" eaLnBrk="1" latinLnBrk="0" hangingPunct="1">
              <a:defRPr kern="1200">
                <a:solidFill>
                  <a:schemeClr val="tx1"/>
                </a:solidFill>
                <a:latin typeface="Garamond" charset="0"/>
                <a:ea typeface="+mn-ea"/>
                <a:cs typeface="+mn-cs"/>
              </a:defRPr>
            </a:lvl8pPr>
            <a:lvl9pPr marL="3657600" algn="l" defTabSz="914400" rtl="0" eaLnBrk="1" latinLnBrk="0" hangingPunct="1">
              <a:defRPr kern="1200">
                <a:solidFill>
                  <a:schemeClr val="tx1"/>
                </a:solidFill>
                <a:latin typeface="Garamond" charset="0"/>
                <a:ea typeface="+mn-ea"/>
                <a:cs typeface="+mn-cs"/>
              </a:defRPr>
            </a:lvl9pPr>
          </a:lstStyle>
          <a:p>
            <a:pPr>
              <a:defRPr/>
            </a:pPr>
            <a:fld id="{FAA74B69-70FD-A649-B131-F3438782CAA4}" type="slidenum">
              <a:rPr lang="en-US" altLang="en-US" smtClean="0">
                <a:solidFill>
                  <a:srgbClr val="052049"/>
                </a:solidFill>
              </a:rPr>
              <a:pPr>
                <a:defRPr/>
              </a:pPr>
              <a:t>14</a:t>
            </a:fld>
            <a:endParaRPr lang="en-US" altLang="en-US">
              <a:solidFill>
                <a:srgbClr val="052049"/>
              </a:solidFill>
            </a:endParaRPr>
          </a:p>
        </p:txBody>
      </p:sp>
      <p:cxnSp>
        <p:nvCxnSpPr>
          <p:cNvPr id="46" name="Straight Connector 45"/>
          <p:cNvCxnSpPr>
            <a:cxnSpLocks/>
          </p:cNvCxnSpPr>
          <p:nvPr/>
        </p:nvCxnSpPr>
        <p:spPr>
          <a:xfrm>
            <a:off x="5994533" y="2540004"/>
            <a:ext cx="30408" cy="1680936"/>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47" name="Straight Connector 46"/>
          <p:cNvCxnSpPr/>
          <p:nvPr/>
        </p:nvCxnSpPr>
        <p:spPr>
          <a:xfrm>
            <a:off x="7498996" y="2656450"/>
            <a:ext cx="0" cy="703385"/>
          </a:xfrm>
          <a:prstGeom prst="line">
            <a:avLst/>
          </a:prstGeom>
          <a:ln/>
        </p:spPr>
        <p:style>
          <a:lnRef idx="3">
            <a:schemeClr val="dk1"/>
          </a:lnRef>
          <a:fillRef idx="0">
            <a:schemeClr val="dk1"/>
          </a:fillRef>
          <a:effectRef idx="2">
            <a:schemeClr val="dk1"/>
          </a:effectRef>
          <a:fontRef idx="minor">
            <a:schemeClr val="tx1"/>
          </a:fontRef>
        </p:style>
      </p:cxnSp>
      <p:cxnSp>
        <p:nvCxnSpPr>
          <p:cNvPr id="49" name="Straight Connector 48"/>
          <p:cNvCxnSpPr/>
          <p:nvPr/>
        </p:nvCxnSpPr>
        <p:spPr>
          <a:xfrm>
            <a:off x="3742922" y="2656451"/>
            <a:ext cx="0" cy="703385"/>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p:cNvSpPr txBox="1"/>
          <p:nvPr/>
        </p:nvSpPr>
        <p:spPr bwMode="auto">
          <a:xfrm>
            <a:off x="143160" y="3461509"/>
            <a:ext cx="1263609" cy="307777"/>
          </a:xfrm>
          <a:prstGeom prst="rect">
            <a:avLst/>
          </a:prstGeom>
          <a:noFill/>
          <a:ln w="19050" algn="ctr">
            <a:noFill/>
            <a:miter lim="800000"/>
            <a:headEnd/>
            <a:tailEnd/>
          </a:ln>
        </p:spPr>
        <p:txBody>
          <a:bodyPr wrap="square" lIns="0" tIns="0" rIns="0" bIns="0" rtlCol="0">
            <a:spAutoFit/>
          </a:bodyPr>
          <a:lstStyle/>
          <a:p>
            <a:r>
              <a:rPr lang="en-US" sz="2000" dirty="0"/>
              <a:t>Genetics</a:t>
            </a:r>
          </a:p>
        </p:txBody>
      </p:sp>
      <p:sp>
        <p:nvSpPr>
          <p:cNvPr id="53" name="TextBox 52"/>
          <p:cNvSpPr txBox="1"/>
          <p:nvPr/>
        </p:nvSpPr>
        <p:spPr bwMode="auto">
          <a:xfrm>
            <a:off x="6569624" y="3559984"/>
            <a:ext cx="2146727" cy="1231106"/>
          </a:xfrm>
          <a:prstGeom prst="rect">
            <a:avLst/>
          </a:prstGeom>
          <a:noFill/>
          <a:ln w="19050" algn="ctr">
            <a:noFill/>
            <a:miter lim="800000"/>
            <a:headEnd/>
            <a:tailEnd/>
          </a:ln>
        </p:spPr>
        <p:txBody>
          <a:bodyPr wrap="square" lIns="0" tIns="0" rIns="0" bIns="0" rtlCol="0">
            <a:spAutoFit/>
          </a:bodyPr>
          <a:lstStyle/>
          <a:p>
            <a:pPr algn="ctr"/>
            <a:r>
              <a:rPr lang="en-US" sz="2000" dirty="0"/>
              <a:t>Diagnosis Hypertension based on BP reading by MD</a:t>
            </a:r>
          </a:p>
        </p:txBody>
      </p:sp>
      <p:sp>
        <p:nvSpPr>
          <p:cNvPr id="55" name="TextBox 54"/>
          <p:cNvSpPr txBox="1"/>
          <p:nvPr/>
        </p:nvSpPr>
        <p:spPr bwMode="auto">
          <a:xfrm>
            <a:off x="3194282" y="3461097"/>
            <a:ext cx="1097280" cy="615553"/>
          </a:xfrm>
          <a:prstGeom prst="rect">
            <a:avLst/>
          </a:prstGeom>
          <a:noFill/>
          <a:ln w="19050" algn="ctr">
            <a:noFill/>
            <a:miter lim="800000"/>
            <a:headEnd/>
            <a:tailEnd/>
          </a:ln>
        </p:spPr>
        <p:txBody>
          <a:bodyPr wrap="square" lIns="0" tIns="0" rIns="0" bIns="0" rtlCol="0">
            <a:spAutoFit/>
          </a:bodyPr>
          <a:lstStyle/>
          <a:p>
            <a:pPr algn="ctr"/>
            <a:r>
              <a:rPr lang="en-US" sz="2000" dirty="0"/>
              <a:t>Poor Diet Quality</a:t>
            </a:r>
          </a:p>
        </p:txBody>
      </p:sp>
      <p:sp>
        <p:nvSpPr>
          <p:cNvPr id="19" name="TextBox 18">
            <a:extLst>
              <a:ext uri="{FF2B5EF4-FFF2-40B4-BE49-F238E27FC236}">
                <a16:creationId xmlns:a16="http://schemas.microsoft.com/office/drawing/2014/main" id="{465D729A-15BE-4F44-832E-6BC887C46445}"/>
              </a:ext>
            </a:extLst>
          </p:cNvPr>
          <p:cNvSpPr txBox="1"/>
          <p:nvPr/>
        </p:nvSpPr>
        <p:spPr bwMode="auto">
          <a:xfrm>
            <a:off x="5411527" y="4383647"/>
            <a:ext cx="1158097" cy="307777"/>
          </a:xfrm>
          <a:prstGeom prst="rect">
            <a:avLst/>
          </a:prstGeom>
          <a:noFill/>
          <a:ln w="19050" algn="ctr">
            <a:noFill/>
            <a:miter lim="800000"/>
            <a:headEnd/>
            <a:tailEnd/>
          </a:ln>
        </p:spPr>
        <p:txBody>
          <a:bodyPr wrap="square" lIns="0" tIns="0" rIns="0" bIns="0" rtlCol="0">
            <a:spAutoFit/>
          </a:bodyPr>
          <a:lstStyle/>
          <a:p>
            <a:r>
              <a:rPr lang="en-US" sz="2000" dirty="0"/>
              <a:t>BP 145/90</a:t>
            </a:r>
          </a:p>
        </p:txBody>
      </p:sp>
      <p:cxnSp>
        <p:nvCxnSpPr>
          <p:cNvPr id="24" name="Straight Connector 23">
            <a:extLst>
              <a:ext uri="{FF2B5EF4-FFF2-40B4-BE49-F238E27FC236}">
                <a16:creationId xmlns:a16="http://schemas.microsoft.com/office/drawing/2014/main" id="{BE6EF514-802E-5448-8135-8FDBA5B9A30B}"/>
              </a:ext>
            </a:extLst>
          </p:cNvPr>
          <p:cNvCxnSpPr/>
          <p:nvPr/>
        </p:nvCxnSpPr>
        <p:spPr>
          <a:xfrm>
            <a:off x="4789402" y="2656451"/>
            <a:ext cx="0" cy="703385"/>
          </a:xfrm>
          <a:prstGeom prst="line">
            <a:avLst/>
          </a:prstGeom>
          <a:ln/>
        </p:spPr>
        <p:style>
          <a:lnRef idx="3">
            <a:schemeClr val="dk1"/>
          </a:lnRef>
          <a:fillRef idx="0">
            <a:schemeClr val="dk1"/>
          </a:fillRef>
          <a:effectRef idx="2">
            <a:schemeClr val="dk1"/>
          </a:effectRef>
          <a:fontRef idx="minor">
            <a:schemeClr val="tx1"/>
          </a:fontRef>
        </p:style>
      </p:cxnSp>
      <p:sp>
        <p:nvSpPr>
          <p:cNvPr id="25" name="TextBox 24">
            <a:extLst>
              <a:ext uri="{FF2B5EF4-FFF2-40B4-BE49-F238E27FC236}">
                <a16:creationId xmlns:a16="http://schemas.microsoft.com/office/drawing/2014/main" id="{496CA856-6692-9D48-97F6-C965A37D84D5}"/>
              </a:ext>
            </a:extLst>
          </p:cNvPr>
          <p:cNvSpPr txBox="1"/>
          <p:nvPr/>
        </p:nvSpPr>
        <p:spPr bwMode="auto">
          <a:xfrm>
            <a:off x="4336244" y="3429000"/>
            <a:ext cx="1097280" cy="615553"/>
          </a:xfrm>
          <a:prstGeom prst="rect">
            <a:avLst/>
          </a:prstGeom>
          <a:noFill/>
          <a:ln w="19050" algn="ctr">
            <a:noFill/>
            <a:miter lim="800000"/>
            <a:headEnd/>
            <a:tailEnd/>
          </a:ln>
        </p:spPr>
        <p:txBody>
          <a:bodyPr wrap="square" lIns="0" tIns="0" rIns="0" bIns="0" rtlCol="0">
            <a:spAutoFit/>
          </a:bodyPr>
          <a:lstStyle/>
          <a:p>
            <a:pPr algn="ctr"/>
            <a:r>
              <a:rPr lang="en-US" sz="2000" dirty="0"/>
              <a:t>Stop Exercise</a:t>
            </a:r>
          </a:p>
        </p:txBody>
      </p:sp>
      <p:sp>
        <p:nvSpPr>
          <p:cNvPr id="26" name="TextBox 25">
            <a:extLst>
              <a:ext uri="{FF2B5EF4-FFF2-40B4-BE49-F238E27FC236}">
                <a16:creationId xmlns:a16="http://schemas.microsoft.com/office/drawing/2014/main" id="{A98BA3C3-389E-3F4A-8AB3-54AB628E3308}"/>
              </a:ext>
            </a:extLst>
          </p:cNvPr>
          <p:cNvSpPr txBox="1"/>
          <p:nvPr/>
        </p:nvSpPr>
        <p:spPr bwMode="auto">
          <a:xfrm>
            <a:off x="1367461" y="3494702"/>
            <a:ext cx="1270000" cy="307777"/>
          </a:xfrm>
          <a:prstGeom prst="rect">
            <a:avLst/>
          </a:prstGeom>
          <a:noFill/>
          <a:ln w="19050" algn="ctr">
            <a:noFill/>
            <a:miter lim="800000"/>
            <a:headEnd/>
            <a:tailEnd/>
          </a:ln>
        </p:spPr>
        <p:txBody>
          <a:bodyPr wrap="square" lIns="0" tIns="0" rIns="0" bIns="0" rtlCol="0">
            <a:spAutoFit/>
          </a:bodyPr>
          <a:lstStyle/>
          <a:p>
            <a:pPr algn="ctr"/>
            <a:r>
              <a:rPr lang="en-US" sz="2000" dirty="0"/>
              <a:t>Overweight</a:t>
            </a:r>
          </a:p>
        </p:txBody>
      </p:sp>
      <p:cxnSp>
        <p:nvCxnSpPr>
          <p:cNvPr id="27" name="Straight Connector 26">
            <a:extLst>
              <a:ext uri="{FF2B5EF4-FFF2-40B4-BE49-F238E27FC236}">
                <a16:creationId xmlns:a16="http://schemas.microsoft.com/office/drawing/2014/main" id="{D9D17A01-89CD-7644-BC68-01B4400D1AD5}"/>
              </a:ext>
            </a:extLst>
          </p:cNvPr>
          <p:cNvCxnSpPr/>
          <p:nvPr/>
        </p:nvCxnSpPr>
        <p:spPr>
          <a:xfrm>
            <a:off x="2005562" y="2656451"/>
            <a:ext cx="0" cy="703385"/>
          </a:xfrm>
          <a:prstGeom prst="line">
            <a:avLst/>
          </a:prstGeom>
          <a:ln/>
        </p:spPr>
        <p:style>
          <a:lnRef idx="3">
            <a:schemeClr val="dk1"/>
          </a:lnRef>
          <a:fillRef idx="0">
            <a:schemeClr val="dk1"/>
          </a:fillRef>
          <a:effectRef idx="2">
            <a:schemeClr val="dk1"/>
          </a:effectRef>
          <a:fontRef idx="minor">
            <a:schemeClr val="tx1"/>
          </a:fontRef>
        </p:style>
      </p:cxnSp>
    </p:spTree>
    <p:custDataLst>
      <p:tags r:id="rId1"/>
    </p:custDataLst>
    <p:extLst>
      <p:ext uri="{BB962C8B-B14F-4D97-AF65-F5344CB8AC3E}">
        <p14:creationId xmlns:p14="http://schemas.microsoft.com/office/powerpoint/2010/main" val="2380619207"/>
      </p:ext>
    </p:extLst>
  </p:cSld>
  <p:clrMapOvr>
    <a:masterClrMapping/>
  </p:clrMapOvr>
  <p:transition advTm="107967">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84277" y="3886201"/>
            <a:ext cx="5205535" cy="1156478"/>
          </a:xfrm>
        </p:spPr>
        <p:txBody>
          <a:bodyPr/>
          <a:lstStyle/>
          <a:p>
            <a:r>
              <a:rPr lang="en-US" dirty="0"/>
              <a:t>June M. Chan, ScD</a:t>
            </a:r>
          </a:p>
          <a:p>
            <a:r>
              <a:rPr lang="en-US" dirty="0"/>
              <a:t>Professor, Epidemiology &amp; Biostatistics and Urology</a:t>
            </a:r>
          </a:p>
          <a:p>
            <a:r>
              <a:rPr lang="en-US" dirty="0"/>
              <a:t>Steven &amp; Christine </a:t>
            </a:r>
            <a:r>
              <a:rPr lang="en-US" dirty="0" err="1"/>
              <a:t>Burd</a:t>
            </a:r>
            <a:r>
              <a:rPr lang="en-US" dirty="0"/>
              <a:t>-Safeway Distinguished Professor</a:t>
            </a:r>
          </a:p>
        </p:txBody>
      </p:sp>
      <p:sp>
        <p:nvSpPr>
          <p:cNvPr id="3" name="Title 2"/>
          <p:cNvSpPr>
            <a:spLocks noGrp="1"/>
          </p:cNvSpPr>
          <p:nvPr>
            <p:ph type="title"/>
          </p:nvPr>
        </p:nvSpPr>
        <p:spPr/>
        <p:txBody>
          <a:bodyPr/>
          <a:lstStyle/>
          <a:p>
            <a:r>
              <a:rPr lang="en-US" dirty="0"/>
              <a:t>Cohort</a:t>
            </a:r>
            <a:endParaRPr lang="en-US" i="1" dirty="0"/>
          </a:p>
        </p:txBody>
      </p:sp>
      <p:sp>
        <p:nvSpPr>
          <p:cNvPr id="6" name="Text Placeholder 5"/>
          <p:cNvSpPr>
            <a:spLocks noGrp="1"/>
          </p:cNvSpPr>
          <p:nvPr>
            <p:ph type="body" sz="quarter" idx="15"/>
          </p:nvPr>
        </p:nvSpPr>
        <p:spPr/>
        <p:txBody>
          <a:bodyPr/>
          <a:lstStyle/>
          <a:p>
            <a:r>
              <a:rPr lang="en-US" sz="3200" i="1" dirty="0"/>
              <a:t>Person Time &amp; Bias</a:t>
            </a:r>
          </a:p>
        </p:txBody>
      </p:sp>
    </p:spTree>
    <p:extLst>
      <p:ext uri="{BB962C8B-B14F-4D97-AF65-F5344CB8AC3E}">
        <p14:creationId xmlns:p14="http://schemas.microsoft.com/office/powerpoint/2010/main" val="1732042808"/>
      </p:ext>
    </p:extLst>
  </p:cSld>
  <p:clrMapOvr>
    <a:masterClrMapping/>
  </p:clrMapOvr>
  <p:transition advTm="8432">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453585" y="1347857"/>
            <a:ext cx="8137665" cy="4532243"/>
          </a:xfrm>
        </p:spPr>
        <p:txBody>
          <a:bodyPr/>
          <a:lstStyle/>
          <a:p>
            <a:r>
              <a:rPr lang="en-US" dirty="0">
                <a:solidFill>
                  <a:schemeClr val="bg1">
                    <a:lumMod val="75000"/>
                  </a:schemeClr>
                </a:solidFill>
              </a:rPr>
              <a:t>Open vs. Fixed Cohorts </a:t>
            </a:r>
          </a:p>
          <a:p>
            <a:r>
              <a:rPr lang="en-US" dirty="0">
                <a:solidFill>
                  <a:schemeClr val="bg1">
                    <a:lumMod val="75000"/>
                  </a:schemeClr>
                </a:solidFill>
              </a:rPr>
              <a:t>What do we calculate in Cohorts? </a:t>
            </a:r>
          </a:p>
          <a:p>
            <a:r>
              <a:rPr lang="en-US" dirty="0">
                <a:solidFill>
                  <a:schemeClr val="bg1">
                    <a:lumMod val="75000"/>
                  </a:schemeClr>
                </a:solidFill>
              </a:rPr>
              <a:t>Assignment of Person Time</a:t>
            </a:r>
          </a:p>
          <a:p>
            <a:r>
              <a:rPr lang="en-US" dirty="0">
                <a:solidFill>
                  <a:schemeClr val="bg1">
                    <a:lumMod val="75000"/>
                  </a:schemeClr>
                </a:solidFill>
              </a:rPr>
              <a:t>Survivor Cohorts</a:t>
            </a:r>
          </a:p>
          <a:p>
            <a:r>
              <a:rPr lang="en-US" dirty="0">
                <a:solidFill>
                  <a:schemeClr val="bg1">
                    <a:lumMod val="75000"/>
                  </a:schemeClr>
                </a:solidFill>
              </a:rPr>
              <a:t>Bias </a:t>
            </a:r>
          </a:p>
          <a:p>
            <a:pPr lvl="1"/>
            <a:r>
              <a:rPr lang="en-US" dirty="0">
                <a:solidFill>
                  <a:schemeClr val="bg1">
                    <a:lumMod val="75000"/>
                  </a:schemeClr>
                </a:solidFill>
              </a:rPr>
              <a:t>Measurement Error</a:t>
            </a:r>
          </a:p>
          <a:p>
            <a:pPr lvl="1"/>
            <a:r>
              <a:rPr lang="en-US" dirty="0">
                <a:solidFill>
                  <a:schemeClr val="bg1">
                    <a:lumMod val="75000"/>
                  </a:schemeClr>
                </a:solidFill>
              </a:rPr>
              <a:t>Reverse Causation</a:t>
            </a:r>
          </a:p>
          <a:p>
            <a:pPr lvl="1"/>
            <a:r>
              <a:rPr lang="en-US" dirty="0">
                <a:solidFill>
                  <a:schemeClr val="bg1">
                    <a:lumMod val="75000"/>
                  </a:schemeClr>
                </a:solidFill>
              </a:rPr>
              <a:t>Confounding by Indication</a:t>
            </a:r>
          </a:p>
          <a:p>
            <a:pPr lvl="1"/>
            <a:r>
              <a:rPr lang="en-US" dirty="0">
                <a:solidFill>
                  <a:schemeClr val="bg1">
                    <a:lumMod val="75000"/>
                  </a:schemeClr>
                </a:solidFill>
              </a:rPr>
              <a:t>Residual Confounding</a:t>
            </a:r>
          </a:p>
          <a:p>
            <a:pPr lvl="1"/>
            <a:r>
              <a:rPr lang="en-US" b="1" dirty="0"/>
              <a:t>Selection bias</a:t>
            </a:r>
          </a:p>
          <a:p>
            <a:pPr lvl="1"/>
            <a:r>
              <a:rPr lang="en-US" b="1" dirty="0"/>
              <a:t>Immortal person time bias</a:t>
            </a:r>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16</a:t>
            </a:fld>
            <a:endParaRPr lang="en-US" altLang="en-US">
              <a:solidFill>
                <a:srgbClr val="052049"/>
              </a:solidFill>
            </a:endParaRPr>
          </a:p>
        </p:txBody>
      </p:sp>
    </p:spTree>
    <p:extLst>
      <p:ext uri="{BB962C8B-B14F-4D97-AF65-F5344CB8AC3E}">
        <p14:creationId xmlns:p14="http://schemas.microsoft.com/office/powerpoint/2010/main" val="1912830193"/>
      </p:ext>
    </p:extLst>
  </p:cSld>
  <p:clrMapOvr>
    <a:masterClrMapping/>
  </p:clrMapOvr>
  <p:transition advTm="7625">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BCC8D0D-EAEC-449D-9161-023DFF90F2E2}" type="slidenum">
              <a:rPr lang="en-US" smtClean="0">
                <a:solidFill>
                  <a:srgbClr val="052049"/>
                </a:solidFill>
              </a:rPr>
              <a:pPr/>
              <a:t>17</a:t>
            </a:fld>
            <a:endParaRPr lang="en-US" dirty="0">
              <a:solidFill>
                <a:srgbClr val="052049"/>
              </a:solidFill>
            </a:endParaRPr>
          </a:p>
        </p:txBody>
      </p:sp>
      <p:sp>
        <p:nvSpPr>
          <p:cNvPr id="4" name="Title 3"/>
          <p:cNvSpPr>
            <a:spLocks noGrp="1"/>
          </p:cNvSpPr>
          <p:nvPr>
            <p:ph type="title"/>
          </p:nvPr>
        </p:nvSpPr>
        <p:spPr/>
        <p:txBody>
          <a:bodyPr/>
          <a:lstStyle/>
          <a:p>
            <a:r>
              <a:rPr lang="en-US" dirty="0"/>
              <a:t>Selection &amp; Immortal PT Bias</a:t>
            </a:r>
          </a:p>
        </p:txBody>
      </p:sp>
    </p:spTree>
    <p:extLst>
      <p:ext uri="{BB962C8B-B14F-4D97-AF65-F5344CB8AC3E}">
        <p14:creationId xmlns:p14="http://schemas.microsoft.com/office/powerpoint/2010/main" val="1363929076"/>
      </p:ext>
    </p:extLst>
  </p:cSld>
  <p:clrMapOvr>
    <a:masterClrMapping/>
  </p:clrMapOvr>
  <p:transition advTm="1462">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Contrast Questions used in Healthy vs. Patient cohorts</a:t>
            </a:r>
          </a:p>
        </p:txBody>
      </p:sp>
      <p:graphicFrame>
        <p:nvGraphicFramePr>
          <p:cNvPr id="5" name="Content Placeholder 4"/>
          <p:cNvGraphicFramePr>
            <a:graphicFrameLocks noGrp="1"/>
          </p:cNvGraphicFramePr>
          <p:nvPr>
            <p:ph idx="1"/>
          </p:nvPr>
        </p:nvGraphicFramePr>
        <p:xfrm>
          <a:off x="453585" y="1166495"/>
          <a:ext cx="7928415" cy="3845560"/>
        </p:xfrm>
        <a:graphic>
          <a:graphicData uri="http://schemas.openxmlformats.org/drawingml/2006/table">
            <a:tbl>
              <a:tblPr firstRow="1" bandRow="1">
                <a:tableStyleId>{5C22544A-7EE6-4342-B048-85BDC9FD1C3A}</a:tableStyleId>
              </a:tblPr>
              <a:tblGrid>
                <a:gridCol w="2022915">
                  <a:extLst>
                    <a:ext uri="{9D8B030D-6E8A-4147-A177-3AD203B41FA5}">
                      <a16:colId xmlns:a16="http://schemas.microsoft.com/office/drawing/2014/main" val="20000"/>
                    </a:ext>
                  </a:extLst>
                </a:gridCol>
                <a:gridCol w="2717800">
                  <a:extLst>
                    <a:ext uri="{9D8B030D-6E8A-4147-A177-3AD203B41FA5}">
                      <a16:colId xmlns:a16="http://schemas.microsoft.com/office/drawing/2014/main" val="20001"/>
                    </a:ext>
                  </a:extLst>
                </a:gridCol>
                <a:gridCol w="1701800">
                  <a:extLst>
                    <a:ext uri="{9D8B030D-6E8A-4147-A177-3AD203B41FA5}">
                      <a16:colId xmlns:a16="http://schemas.microsoft.com/office/drawing/2014/main" val="20002"/>
                    </a:ext>
                  </a:extLst>
                </a:gridCol>
                <a:gridCol w="1485900">
                  <a:extLst>
                    <a:ext uri="{9D8B030D-6E8A-4147-A177-3AD203B41FA5}">
                      <a16:colId xmlns:a16="http://schemas.microsoft.com/office/drawing/2014/main" val="20003"/>
                    </a:ext>
                  </a:extLst>
                </a:gridCol>
              </a:tblGrid>
              <a:tr h="370840">
                <a:tc>
                  <a:txBody>
                    <a:bodyPr/>
                    <a:lstStyle/>
                    <a:p>
                      <a:r>
                        <a:rPr lang="en-US" dirty="0"/>
                        <a:t>Question</a:t>
                      </a:r>
                    </a:p>
                  </a:txBody>
                  <a:tcPr/>
                </a:tc>
                <a:tc>
                  <a:txBody>
                    <a:bodyPr/>
                    <a:lstStyle/>
                    <a:p>
                      <a:r>
                        <a:rPr lang="en-US" dirty="0"/>
                        <a:t>Population</a:t>
                      </a:r>
                    </a:p>
                  </a:txBody>
                  <a:tcPr/>
                </a:tc>
                <a:tc>
                  <a:txBody>
                    <a:bodyPr/>
                    <a:lstStyle/>
                    <a:p>
                      <a:r>
                        <a:rPr lang="en-US" dirty="0"/>
                        <a:t>Exposure</a:t>
                      </a:r>
                    </a:p>
                  </a:txBody>
                  <a:tcPr/>
                </a:tc>
                <a:tc>
                  <a:txBody>
                    <a:bodyPr/>
                    <a:lstStyle/>
                    <a:p>
                      <a:r>
                        <a:rPr lang="en-US" dirty="0"/>
                        <a:t>Outcome</a:t>
                      </a:r>
                    </a:p>
                  </a:txBody>
                  <a:tcPr/>
                </a:tc>
                <a:extLst>
                  <a:ext uri="{0D108BD9-81ED-4DB2-BD59-A6C34878D82A}">
                    <a16:rowId xmlns:a16="http://schemas.microsoft.com/office/drawing/2014/main" val="10000"/>
                  </a:ext>
                </a:extLst>
              </a:tr>
              <a:tr h="370840">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en-US" dirty="0"/>
                        <a:t>Is usage</a:t>
                      </a:r>
                      <a:r>
                        <a:rPr lang="en-US" baseline="0" dirty="0"/>
                        <a:t> of aspirin associated with risk of colorectal cancer (CRC)?</a:t>
                      </a:r>
                      <a:endParaRPr lang="en-US" dirty="0"/>
                    </a:p>
                    <a:p>
                      <a:endParaRPr lang="en-US" dirty="0"/>
                    </a:p>
                  </a:txBody>
                  <a:tcPr/>
                </a:tc>
                <a:tc>
                  <a:txBody>
                    <a:bodyPr/>
                    <a:lstStyle/>
                    <a:p>
                      <a:r>
                        <a:rPr lang="en-US" dirty="0"/>
                        <a:t>General</a:t>
                      </a:r>
                      <a:r>
                        <a:rPr lang="en-US" baseline="0" dirty="0"/>
                        <a:t> healthy adults from fixed cohort (e.g., NHS)</a:t>
                      </a:r>
                      <a:endParaRPr lang="en-US" dirty="0"/>
                    </a:p>
                  </a:txBody>
                  <a:tcPr/>
                </a:tc>
                <a:tc>
                  <a:txBody>
                    <a:bodyPr/>
                    <a:lstStyle/>
                    <a:p>
                      <a:r>
                        <a:rPr lang="en-US" dirty="0"/>
                        <a:t>Aspirin use</a:t>
                      </a:r>
                      <a:r>
                        <a:rPr lang="en-US" baseline="0" dirty="0"/>
                        <a:t> during adulthood, prior to diagnosis of CRC</a:t>
                      </a:r>
                      <a:endParaRPr lang="en-US" dirty="0"/>
                    </a:p>
                  </a:txBody>
                  <a:tcPr/>
                </a:tc>
                <a:tc>
                  <a:txBody>
                    <a:bodyPr/>
                    <a:lstStyle/>
                    <a:p>
                      <a:r>
                        <a:rPr lang="en-US" dirty="0"/>
                        <a:t>Incidence</a:t>
                      </a:r>
                      <a:r>
                        <a:rPr lang="en-US" baseline="0" dirty="0"/>
                        <a:t> of CRC, or time to CRC diagnosis</a:t>
                      </a:r>
                      <a:endParaRPr lang="en-US" dirty="0"/>
                    </a:p>
                  </a:txBody>
                  <a:tcPr/>
                </a:tc>
                <a:extLst>
                  <a:ext uri="{0D108BD9-81ED-4DB2-BD59-A6C34878D82A}">
                    <a16:rowId xmlns:a16="http://schemas.microsoft.com/office/drawing/2014/main" val="10001"/>
                  </a:ext>
                </a:extLst>
              </a:tr>
              <a:tr h="370840">
                <a:tc>
                  <a:txBody>
                    <a:bodyPr/>
                    <a:lstStyle/>
                    <a:p>
                      <a:r>
                        <a:rPr lang="en-US" dirty="0"/>
                        <a:t>Does aspirin</a:t>
                      </a:r>
                      <a:r>
                        <a:rPr lang="en-US" baseline="0" dirty="0"/>
                        <a:t> prevent cancer progression or death, in patients with CRC who had Surgery</a:t>
                      </a:r>
                      <a:endParaRPr lang="en-US" dirty="0"/>
                    </a:p>
                  </a:txBody>
                  <a:tcPr/>
                </a:tc>
                <a:tc>
                  <a:txBody>
                    <a:bodyPr/>
                    <a:lstStyle/>
                    <a:p>
                      <a:r>
                        <a:rPr lang="en-US" dirty="0"/>
                        <a:t>Cases diagnosed</a:t>
                      </a:r>
                      <a:r>
                        <a:rPr lang="en-US" baseline="0" dirty="0"/>
                        <a:t> with CRC, 2000 -2010, using hospital cancer registry</a:t>
                      </a:r>
                      <a:endParaRPr lang="en-US" dirty="0"/>
                    </a:p>
                  </a:txBody>
                  <a:tcPr/>
                </a:tc>
                <a:tc>
                  <a:txBody>
                    <a:bodyPr/>
                    <a:lstStyle/>
                    <a:p>
                      <a:r>
                        <a:rPr lang="en-US" dirty="0">
                          <a:solidFill>
                            <a:schemeClr val="accent4"/>
                          </a:solidFill>
                        </a:rPr>
                        <a:t>Aspirin use </a:t>
                      </a:r>
                      <a:r>
                        <a:rPr lang="en-US" baseline="0" dirty="0">
                          <a:solidFill>
                            <a:schemeClr val="accent4"/>
                          </a:solidFill>
                        </a:rPr>
                        <a:t>after</a:t>
                      </a:r>
                      <a:r>
                        <a:rPr lang="en-US" dirty="0">
                          <a:solidFill>
                            <a:schemeClr val="accent4"/>
                          </a:solidFill>
                        </a:rPr>
                        <a:t> surgery</a:t>
                      </a:r>
                      <a:endParaRPr lang="en-US" baseline="0" dirty="0">
                        <a:solidFill>
                          <a:schemeClr val="accent4"/>
                        </a:solidFill>
                      </a:endParaRPr>
                    </a:p>
                  </a:txBody>
                  <a:tcPr/>
                </a:tc>
                <a:tc>
                  <a:txBody>
                    <a:bodyPr/>
                    <a:lstStyle/>
                    <a:p>
                      <a:r>
                        <a:rPr lang="en-US" dirty="0"/>
                        <a:t>Time to</a:t>
                      </a:r>
                      <a:r>
                        <a:rPr lang="en-US" baseline="0" dirty="0"/>
                        <a:t> </a:t>
                      </a:r>
                      <a:r>
                        <a:rPr lang="en-US" dirty="0"/>
                        <a:t>progression or death</a:t>
                      </a:r>
                    </a:p>
                  </a:txBody>
                  <a:tcPr/>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pPr>
                <a:defRPr/>
              </a:pPr>
              <a:t>18</a:t>
            </a:fld>
            <a:endParaRPr lang="en-US" altLang="en-US"/>
          </a:p>
        </p:txBody>
      </p:sp>
      <p:sp>
        <p:nvSpPr>
          <p:cNvPr id="6" name="TextBox 5"/>
          <p:cNvSpPr txBox="1"/>
          <p:nvPr/>
        </p:nvSpPr>
        <p:spPr bwMode="auto">
          <a:xfrm>
            <a:off x="2971800" y="5067300"/>
            <a:ext cx="3416300" cy="615553"/>
          </a:xfrm>
          <a:prstGeom prst="rect">
            <a:avLst/>
          </a:prstGeom>
          <a:noFill/>
          <a:ln w="9525" algn="ctr">
            <a:solidFill>
              <a:schemeClr val="tx1"/>
            </a:solidFill>
            <a:miter lim="800000"/>
            <a:headEnd/>
            <a:tailEnd/>
          </a:ln>
        </p:spPr>
        <p:txBody>
          <a:bodyPr wrap="square" lIns="0" tIns="0" rIns="0" bIns="0" rtlCol="0">
            <a:spAutoFit/>
          </a:bodyPr>
          <a:lstStyle/>
          <a:p>
            <a:r>
              <a:rPr lang="en-US" sz="2000" dirty="0"/>
              <a:t>What about aspirin use before surgery? Lifetime use?  </a:t>
            </a:r>
          </a:p>
        </p:txBody>
      </p:sp>
      <p:sp>
        <p:nvSpPr>
          <p:cNvPr id="7" name="TextBox 6"/>
          <p:cNvSpPr txBox="1"/>
          <p:nvPr/>
        </p:nvSpPr>
        <p:spPr bwMode="auto">
          <a:xfrm>
            <a:off x="6722164" y="5067299"/>
            <a:ext cx="2129735" cy="615553"/>
          </a:xfrm>
          <a:prstGeom prst="rect">
            <a:avLst/>
          </a:prstGeom>
          <a:noFill/>
          <a:ln w="9525" algn="ctr">
            <a:solidFill>
              <a:schemeClr val="tx1"/>
            </a:solidFill>
            <a:miter lim="800000"/>
            <a:headEnd/>
            <a:tailEnd/>
          </a:ln>
        </p:spPr>
        <p:txBody>
          <a:bodyPr wrap="square" lIns="0" tIns="0" rIns="0" bIns="0" rtlCol="0">
            <a:spAutoFit/>
          </a:bodyPr>
          <a:lstStyle/>
          <a:p>
            <a:r>
              <a:rPr lang="en-US" sz="2000" dirty="0"/>
              <a:t>When do I </a:t>
            </a:r>
            <a:r>
              <a:rPr lang="en-US" sz="2000"/>
              <a:t>start follow-up?</a:t>
            </a:r>
            <a:endParaRPr lang="en-US" sz="2000" dirty="0"/>
          </a:p>
        </p:txBody>
      </p:sp>
      <p:cxnSp>
        <p:nvCxnSpPr>
          <p:cNvPr id="8" name="Straight Arrow Connector 7"/>
          <p:cNvCxnSpPr/>
          <p:nvPr/>
        </p:nvCxnSpPr>
        <p:spPr>
          <a:xfrm flipV="1">
            <a:off x="4417792" y="4419600"/>
            <a:ext cx="814608" cy="6476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7" idx="0"/>
          </p:cNvCxnSpPr>
          <p:nvPr/>
        </p:nvCxnSpPr>
        <p:spPr>
          <a:xfrm flipH="1" flipV="1">
            <a:off x="7607300" y="4305300"/>
            <a:ext cx="179732" cy="7619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12" name="Ink 11"/>
              <p14:cNvContentPartPr/>
              <p14:nvPr/>
            </p14:nvContentPartPr>
            <p14:xfrm>
              <a:off x="75310" y="3577015"/>
              <a:ext cx="8325154" cy="1446728"/>
            </p14:xfrm>
          </p:contentPart>
        </mc:Choice>
        <mc:Fallback xmlns="">
          <p:pic>
            <p:nvPicPr>
              <p:cNvPr id="12" name="Ink 11"/>
              <p:cNvPicPr/>
              <p:nvPr/>
            </p:nvPicPr>
            <p:blipFill>
              <a:blip r:embed="rId4"/>
              <a:stretch>
                <a:fillRect/>
              </a:stretch>
            </p:blipFill>
            <p:spPr>
              <a:xfrm>
                <a:off x="66310" y="3568013"/>
                <a:ext cx="8342794" cy="146437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1" name="Ink 40">
                <a:extLst>
                  <a:ext uri="{FF2B5EF4-FFF2-40B4-BE49-F238E27FC236}">
                    <a16:creationId xmlns:a16="http://schemas.microsoft.com/office/drawing/2014/main" id="{EC765D99-084E-478C-9A9F-711125EB0296}"/>
                  </a:ext>
                </a:extLst>
              </p14:cNvPr>
              <p14:cNvContentPartPr/>
              <p14:nvPr/>
            </p14:nvContentPartPr>
            <p14:xfrm>
              <a:off x="7908190" y="3589615"/>
              <a:ext cx="478954" cy="751208"/>
            </p14:xfrm>
          </p:contentPart>
        </mc:Choice>
        <mc:Fallback xmlns="">
          <p:pic>
            <p:nvPicPr>
              <p:cNvPr id="41" name="Ink 40">
                <a:extLst>
                  <a:ext uri="{FF2B5EF4-FFF2-40B4-BE49-F238E27FC236}">
                    <a16:creationId xmlns:a16="http://schemas.microsoft.com/office/drawing/2014/main" id="{EC765D99-084E-478C-9A9F-711125EB0296}"/>
                  </a:ext>
                </a:extLst>
              </p:cNvPr>
              <p:cNvPicPr/>
              <p:nvPr/>
            </p:nvPicPr>
            <p:blipFill>
              <a:blip r:embed="rId6"/>
              <a:stretch>
                <a:fillRect/>
              </a:stretch>
            </p:blipFill>
            <p:spPr>
              <a:xfrm>
                <a:off x="7895226" y="3576651"/>
                <a:ext cx="504522" cy="776776"/>
              </a:xfrm>
              <a:prstGeom prst="rect">
                <a:avLst/>
              </a:prstGeom>
            </p:spPr>
          </p:pic>
        </mc:Fallback>
      </mc:AlternateContent>
      <p:sp>
        <p:nvSpPr>
          <p:cNvPr id="29" name="TextBox 28">
            <a:extLst>
              <a:ext uri="{FF2B5EF4-FFF2-40B4-BE49-F238E27FC236}">
                <a16:creationId xmlns:a16="http://schemas.microsoft.com/office/drawing/2014/main" id="{72B9EA1D-5718-4AE3-B3CA-D7DB08240837}"/>
              </a:ext>
            </a:extLst>
          </p:cNvPr>
          <p:cNvSpPr txBox="1"/>
          <p:nvPr/>
        </p:nvSpPr>
        <p:spPr bwMode="auto">
          <a:xfrm>
            <a:off x="1850652" y="4588101"/>
            <a:ext cx="192240" cy="553998"/>
          </a:xfrm>
          <a:prstGeom prst="rect">
            <a:avLst/>
          </a:prstGeom>
          <a:noFill/>
          <a:ln w="19050" algn="ctr">
            <a:noFill/>
            <a:miter lim="800000"/>
            <a:headEnd/>
            <a:tailEnd/>
          </a:ln>
        </p:spPr>
        <p:txBody>
          <a:bodyPr wrap="square" lIns="0" tIns="0" rIns="0" bIns="0" rtlCol="0" anchor="ctr" anchorCtr="1">
            <a:spAutoFit/>
          </a:bodyPr>
          <a:lstStyle/>
          <a:p>
            <a:pPr algn="ctr">
              <a:defRPr sz="2000" dirty="0" err="1" smtClean="0"/>
            </a:pPr>
            <a:r>
              <a:rPr lang="en-US" sz="3600" dirty="0" err="1">
                <a:solidFill>
                  <a:srgbClr val="0000FF"/>
                </a:solidFill>
              </a:rPr>
              <a:t>?</a:t>
            </a:r>
          </a:p>
        </p:txBody>
      </p:sp>
      <p:cxnSp>
        <p:nvCxnSpPr>
          <p:cNvPr id="10" name="Straight Arrow Connector 9">
            <a:extLst>
              <a:ext uri="{FF2B5EF4-FFF2-40B4-BE49-F238E27FC236}">
                <a16:creationId xmlns:a16="http://schemas.microsoft.com/office/drawing/2014/main" id="{6B6458E2-5CC3-1B49-9226-CEDD46C6C9CE}"/>
              </a:ext>
            </a:extLst>
          </p:cNvPr>
          <p:cNvCxnSpPr/>
          <p:nvPr/>
        </p:nvCxnSpPr>
        <p:spPr>
          <a:xfrm>
            <a:off x="87910" y="3997855"/>
            <a:ext cx="383554" cy="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D373A68-9144-4A49-84DA-16A23213ECCB}"/>
              </a:ext>
            </a:extLst>
          </p:cNvPr>
          <p:cNvCxnSpPr>
            <a:cxnSpLocks/>
          </p:cNvCxnSpPr>
          <p:nvPr/>
        </p:nvCxnSpPr>
        <p:spPr>
          <a:xfrm flipV="1">
            <a:off x="3698543" y="4107039"/>
            <a:ext cx="0" cy="688444"/>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9955111"/>
      </p:ext>
    </p:extLst>
  </p:cSld>
  <p:clrMapOvr>
    <a:masterClrMapping/>
  </p:clrMapOvr>
  <p:transition advTm="81583">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dissolve">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ssolve">
                                      <p:cBhvr>
                                        <p:cTn id="32" dur="500"/>
                                        <p:tgtEl>
                                          <p:spTgt spid="7"/>
                                        </p:tgtEl>
                                      </p:cBhvr>
                                    </p:animEffect>
                                  </p:childTnLst>
                                </p:cTn>
                              </p:par>
                              <p:par>
                                <p:cTn id="33" presetID="9"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dissolv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Contrast Questions used in Healthy vs. Patient cohorts</a:t>
            </a:r>
          </a:p>
        </p:txBody>
      </p:sp>
      <p:graphicFrame>
        <p:nvGraphicFramePr>
          <p:cNvPr id="5" name="Content Placeholder 4"/>
          <p:cNvGraphicFramePr>
            <a:graphicFrameLocks noGrp="1"/>
          </p:cNvGraphicFramePr>
          <p:nvPr>
            <p:ph idx="1"/>
          </p:nvPr>
        </p:nvGraphicFramePr>
        <p:xfrm>
          <a:off x="453585" y="1166495"/>
          <a:ext cx="7928415" cy="3296920"/>
        </p:xfrm>
        <a:graphic>
          <a:graphicData uri="http://schemas.openxmlformats.org/drawingml/2006/table">
            <a:tbl>
              <a:tblPr firstRow="1" bandRow="1">
                <a:tableStyleId>{5C22544A-7EE6-4342-B048-85BDC9FD1C3A}</a:tableStyleId>
              </a:tblPr>
              <a:tblGrid>
                <a:gridCol w="2486563">
                  <a:extLst>
                    <a:ext uri="{9D8B030D-6E8A-4147-A177-3AD203B41FA5}">
                      <a16:colId xmlns:a16="http://schemas.microsoft.com/office/drawing/2014/main" val="20000"/>
                    </a:ext>
                  </a:extLst>
                </a:gridCol>
                <a:gridCol w="2254152">
                  <a:extLst>
                    <a:ext uri="{9D8B030D-6E8A-4147-A177-3AD203B41FA5}">
                      <a16:colId xmlns:a16="http://schemas.microsoft.com/office/drawing/2014/main" val="20001"/>
                    </a:ext>
                  </a:extLst>
                </a:gridCol>
                <a:gridCol w="1701800">
                  <a:extLst>
                    <a:ext uri="{9D8B030D-6E8A-4147-A177-3AD203B41FA5}">
                      <a16:colId xmlns:a16="http://schemas.microsoft.com/office/drawing/2014/main" val="20002"/>
                    </a:ext>
                  </a:extLst>
                </a:gridCol>
                <a:gridCol w="1485900">
                  <a:extLst>
                    <a:ext uri="{9D8B030D-6E8A-4147-A177-3AD203B41FA5}">
                      <a16:colId xmlns:a16="http://schemas.microsoft.com/office/drawing/2014/main" val="20003"/>
                    </a:ext>
                  </a:extLst>
                </a:gridCol>
              </a:tblGrid>
              <a:tr h="370840">
                <a:tc>
                  <a:txBody>
                    <a:bodyPr/>
                    <a:lstStyle/>
                    <a:p>
                      <a:r>
                        <a:rPr lang="en-US" dirty="0"/>
                        <a:t>Question</a:t>
                      </a:r>
                    </a:p>
                  </a:txBody>
                  <a:tcPr/>
                </a:tc>
                <a:tc>
                  <a:txBody>
                    <a:bodyPr/>
                    <a:lstStyle/>
                    <a:p>
                      <a:r>
                        <a:rPr lang="en-US" dirty="0"/>
                        <a:t>Population</a:t>
                      </a:r>
                    </a:p>
                  </a:txBody>
                  <a:tcPr/>
                </a:tc>
                <a:tc>
                  <a:txBody>
                    <a:bodyPr/>
                    <a:lstStyle/>
                    <a:p>
                      <a:r>
                        <a:rPr lang="en-US" dirty="0"/>
                        <a:t>Exposure</a:t>
                      </a:r>
                    </a:p>
                  </a:txBody>
                  <a:tcPr/>
                </a:tc>
                <a:tc>
                  <a:txBody>
                    <a:bodyPr/>
                    <a:lstStyle/>
                    <a:p>
                      <a:r>
                        <a:rPr lang="en-US" dirty="0"/>
                        <a:t>Outcome</a:t>
                      </a:r>
                    </a:p>
                  </a:txBody>
                  <a:tcPr/>
                </a:tc>
                <a:extLst>
                  <a:ext uri="{0D108BD9-81ED-4DB2-BD59-A6C34878D82A}">
                    <a16:rowId xmlns:a16="http://schemas.microsoft.com/office/drawing/2014/main" val="10000"/>
                  </a:ext>
                </a:extLst>
              </a:tr>
              <a:tr h="370840">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en-US" dirty="0"/>
                        <a:t>Is usage</a:t>
                      </a:r>
                      <a:r>
                        <a:rPr lang="en-US" baseline="0" dirty="0"/>
                        <a:t> of aspirin associated with risk of colorectal cancer (CRC)?</a:t>
                      </a:r>
                      <a:endParaRPr lang="en-US" dirty="0"/>
                    </a:p>
                    <a:p>
                      <a:endParaRPr lang="en-US" dirty="0"/>
                    </a:p>
                  </a:txBody>
                  <a:tcPr/>
                </a:tc>
                <a:tc>
                  <a:txBody>
                    <a:bodyPr/>
                    <a:lstStyle/>
                    <a:p>
                      <a:r>
                        <a:rPr lang="en-US" dirty="0"/>
                        <a:t>General</a:t>
                      </a:r>
                      <a:r>
                        <a:rPr lang="en-US" baseline="0" dirty="0"/>
                        <a:t> healthy adults from fixed cohort (e.g., NHS)</a:t>
                      </a:r>
                      <a:endParaRPr lang="en-US" dirty="0"/>
                    </a:p>
                  </a:txBody>
                  <a:tcPr/>
                </a:tc>
                <a:tc>
                  <a:txBody>
                    <a:bodyPr/>
                    <a:lstStyle/>
                    <a:p>
                      <a:r>
                        <a:rPr lang="en-US" dirty="0"/>
                        <a:t>Aspirin use</a:t>
                      </a:r>
                      <a:r>
                        <a:rPr lang="en-US" baseline="0" dirty="0"/>
                        <a:t> during adulthood, prior to diagnosis of CRC</a:t>
                      </a:r>
                      <a:endParaRPr lang="en-US" dirty="0"/>
                    </a:p>
                  </a:txBody>
                  <a:tcPr/>
                </a:tc>
                <a:tc>
                  <a:txBody>
                    <a:bodyPr/>
                    <a:lstStyle/>
                    <a:p>
                      <a:r>
                        <a:rPr lang="en-US" dirty="0"/>
                        <a:t>Incidence</a:t>
                      </a:r>
                      <a:r>
                        <a:rPr lang="en-US" baseline="0" dirty="0"/>
                        <a:t> of CRC, or time to CRC diagnosis</a:t>
                      </a:r>
                      <a:endParaRPr lang="en-US" dirty="0"/>
                    </a:p>
                  </a:txBody>
                  <a:tcPr/>
                </a:tc>
                <a:extLst>
                  <a:ext uri="{0D108BD9-81ED-4DB2-BD59-A6C34878D82A}">
                    <a16:rowId xmlns:a16="http://schemas.microsoft.com/office/drawing/2014/main" val="10001"/>
                  </a:ext>
                </a:extLst>
              </a:tr>
              <a:tr h="370840">
                <a:tc>
                  <a:txBody>
                    <a:bodyPr/>
                    <a:lstStyle/>
                    <a:p>
                      <a:r>
                        <a:rPr lang="en-US" dirty="0"/>
                        <a:t>Does aspirin</a:t>
                      </a:r>
                      <a:r>
                        <a:rPr lang="en-US" baseline="0" dirty="0"/>
                        <a:t> prevent cancer progression or death, in patients with CRC who had Surgery</a:t>
                      </a:r>
                      <a:endParaRPr lang="en-US" dirty="0"/>
                    </a:p>
                  </a:txBody>
                  <a:tcPr/>
                </a:tc>
                <a:tc>
                  <a:txBody>
                    <a:bodyPr/>
                    <a:lstStyle/>
                    <a:p>
                      <a:r>
                        <a:rPr lang="en-US" dirty="0"/>
                        <a:t>Cases diagnosed</a:t>
                      </a:r>
                      <a:r>
                        <a:rPr lang="en-US" baseline="0" dirty="0"/>
                        <a:t> with CRC, 2000 -2010, using hospital cancer registry</a:t>
                      </a:r>
                      <a:endParaRPr lang="en-US" dirty="0"/>
                    </a:p>
                  </a:txBody>
                  <a:tcPr/>
                </a:tc>
                <a:tc>
                  <a:txBody>
                    <a:bodyPr/>
                    <a:lstStyle/>
                    <a:p>
                      <a:r>
                        <a:rPr lang="en-US" dirty="0">
                          <a:solidFill>
                            <a:schemeClr val="accent4"/>
                          </a:solidFill>
                        </a:rPr>
                        <a:t>Aspirin use </a:t>
                      </a:r>
                      <a:r>
                        <a:rPr lang="en-US" baseline="0" dirty="0">
                          <a:solidFill>
                            <a:schemeClr val="accent4"/>
                          </a:solidFill>
                        </a:rPr>
                        <a:t>after</a:t>
                      </a:r>
                      <a:r>
                        <a:rPr lang="en-US" dirty="0">
                          <a:solidFill>
                            <a:schemeClr val="accent4"/>
                          </a:solidFill>
                        </a:rPr>
                        <a:t> surgery</a:t>
                      </a:r>
                      <a:endParaRPr lang="en-US" baseline="0" dirty="0">
                        <a:solidFill>
                          <a:schemeClr val="accent4"/>
                        </a:solidFill>
                      </a:endParaRPr>
                    </a:p>
                  </a:txBody>
                  <a:tcPr/>
                </a:tc>
                <a:tc>
                  <a:txBody>
                    <a:bodyPr/>
                    <a:lstStyle/>
                    <a:p>
                      <a:r>
                        <a:rPr lang="en-US" dirty="0"/>
                        <a:t>Time to</a:t>
                      </a:r>
                      <a:r>
                        <a:rPr lang="en-US" baseline="0" dirty="0"/>
                        <a:t> </a:t>
                      </a:r>
                      <a:r>
                        <a:rPr lang="en-US" dirty="0"/>
                        <a:t>progression or death</a:t>
                      </a:r>
                    </a:p>
                  </a:txBody>
                  <a:tcPr/>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pPr>
                <a:defRPr/>
              </a:pPr>
              <a:t>19</a:t>
            </a:fld>
            <a:endParaRPr lang="en-US" altLang="en-US"/>
          </a:p>
        </p:txBody>
      </p:sp>
      <p:sp>
        <p:nvSpPr>
          <p:cNvPr id="3" name="TextBox 2"/>
          <p:cNvSpPr txBox="1"/>
          <p:nvPr/>
        </p:nvSpPr>
        <p:spPr bwMode="auto">
          <a:xfrm>
            <a:off x="874713" y="4903534"/>
            <a:ext cx="7484012" cy="1107996"/>
          </a:xfrm>
          <a:prstGeom prst="rect">
            <a:avLst/>
          </a:prstGeom>
          <a:noFill/>
          <a:ln w="19050" algn="ctr">
            <a:noFill/>
            <a:miter lim="800000"/>
            <a:headEnd/>
            <a:tailEnd/>
          </a:ln>
        </p:spPr>
        <p:txBody>
          <a:bodyPr wrap="square" lIns="0" tIns="0" rIns="0" bIns="0" rtlCol="0">
            <a:spAutoFit/>
          </a:bodyPr>
          <a:lstStyle/>
          <a:p>
            <a:r>
              <a:rPr lang="en-US" sz="2400" b="1" dirty="0"/>
              <a:t>Target Trial:</a:t>
            </a:r>
            <a:r>
              <a:rPr lang="en-US" sz="2400" dirty="0"/>
              <a:t> Individuals w/o prior history of regular ASA use, who had surgery for CRC; at 1 month post-op, randomize them to daily ASA or not, then follow for death</a:t>
            </a:r>
          </a:p>
        </p:txBody>
      </p:sp>
      <p:sp>
        <p:nvSpPr>
          <p:cNvPr id="44" name="Straight Connector 43">
            <a:extLst>
              <a:ext uri="{FF2B5EF4-FFF2-40B4-BE49-F238E27FC236}">
                <a16:creationId xmlns:a16="http://schemas.microsoft.com/office/drawing/2014/main" id="{BAC955BD-B737-4B65-A10A-BD35470FF858}"/>
              </a:ext>
            </a:extLst>
          </p:cNvPr>
          <p:cNvSpPr/>
          <p:nvPr/>
        </p:nvSpPr>
        <p:spPr>
          <a:xfrm rot="933438" flipV="1">
            <a:off x="2656120" y="5320606"/>
            <a:ext cx="1880128" cy="523431"/>
          </a:xfrm>
          <a:prstGeom prst="line">
            <a:avLst/>
          </a:prstGeom>
          <a:solidFill>
            <a:srgbClr val="0000FF">
              <a:alpha val="5000"/>
            </a:srgbClr>
          </a:solidFill>
          <a:ln w="25844">
            <a:solidFill>
              <a:srgbClr val="0000FF"/>
            </a:solidFill>
          </a:ln>
        </p:spPr>
        <p:style>
          <a:lnRef idx="1">
            <a:schemeClr val="accent1"/>
          </a:lnRef>
          <a:fillRef idx="0">
            <a:schemeClr val="accent1"/>
          </a:fillRef>
          <a:effectRef idx="0">
            <a:schemeClr val="accent1"/>
          </a:effectRef>
          <a:fontRef idx="minor">
            <a:schemeClr val="tx1"/>
          </a:fontRef>
        </p:style>
        <p:txBody>
          <a:bodyPr wrap="square" lIns="0" tIns="0" rIns="0" bIns="0" rtlCol="0" anchor="ctr" anchorCtr="1">
            <a:spAutoFit/>
          </a:bodyPr>
          <a:lstStyle/>
          <a:p>
            <a:pPr>
              <a:defRPr sz="2000" dirty="0" err="1" smtClean="0"/>
            </a:pPr>
            <a:endParaRPr lang="en-US" sz="2000" dirty="0" err="1">
              <a:solidFill>
                <a:srgbClr val="0000FF"/>
              </a:solidFill>
            </a:endParaRPr>
          </a:p>
        </p:txBody>
      </p:sp>
      <p:sp>
        <p:nvSpPr>
          <p:cNvPr id="38" name="TextBox 37">
            <a:extLst>
              <a:ext uri="{FF2B5EF4-FFF2-40B4-BE49-F238E27FC236}">
                <a16:creationId xmlns:a16="http://schemas.microsoft.com/office/drawing/2014/main" id="{F8A0F85E-1CCC-462D-A188-25CBD78456B0}"/>
              </a:ext>
            </a:extLst>
          </p:cNvPr>
          <p:cNvSpPr txBox="1"/>
          <p:nvPr/>
        </p:nvSpPr>
        <p:spPr bwMode="auto">
          <a:xfrm>
            <a:off x="8750160" y="7125146"/>
            <a:ext cx="451080" cy="677108"/>
          </a:xfrm>
          <a:prstGeom prst="rect">
            <a:avLst/>
          </a:prstGeom>
          <a:noFill/>
          <a:ln w="19050" algn="ctr">
            <a:noFill/>
            <a:miter lim="800000"/>
            <a:headEnd/>
            <a:tailEnd/>
          </a:ln>
        </p:spPr>
        <p:txBody>
          <a:bodyPr wrap="square" lIns="0" tIns="0" rIns="0" bIns="0" rtlCol="0" anchor="ctr" anchorCtr="1">
            <a:spAutoFit/>
          </a:bodyPr>
          <a:lstStyle/>
          <a:p>
            <a:pPr algn="ctr">
              <a:defRPr sz="2000" dirty="0" err="1" smtClean="0"/>
            </a:pPr>
            <a:r>
              <a:rPr lang="en-US" sz="4400" dirty="0" err="1">
                <a:solidFill>
                  <a:srgbClr val="0000FF"/>
                </a:solidFill>
              </a:rPr>
              <a:t>z</a:t>
            </a:r>
          </a:p>
        </p:txBody>
      </p:sp>
      <p:sp>
        <p:nvSpPr>
          <p:cNvPr id="18" name="Straight Connector 17">
            <a:extLst>
              <a:ext uri="{FF2B5EF4-FFF2-40B4-BE49-F238E27FC236}">
                <a16:creationId xmlns:a16="http://schemas.microsoft.com/office/drawing/2014/main" id="{E692033D-C000-4BC3-A572-CEDDA9BFFBEF}"/>
              </a:ext>
            </a:extLst>
          </p:cNvPr>
          <p:cNvSpPr/>
          <p:nvPr/>
        </p:nvSpPr>
        <p:spPr>
          <a:xfrm>
            <a:off x="2944062" y="4137419"/>
            <a:ext cx="731520" cy="0"/>
          </a:xfrm>
          <a:prstGeom prst="line">
            <a:avLst/>
          </a:prstGeom>
          <a:solidFill>
            <a:srgbClr val="0000FF">
              <a:alpha val="5000"/>
            </a:srgbClr>
          </a:solidFill>
          <a:ln w="25844">
            <a:solidFill>
              <a:srgbClr val="0000FF"/>
            </a:solidFill>
          </a:ln>
        </p:spPr>
        <p:style>
          <a:lnRef idx="1">
            <a:schemeClr val="accent1"/>
          </a:lnRef>
          <a:fillRef idx="0">
            <a:schemeClr val="accent1"/>
          </a:fillRef>
          <a:effectRef idx="0">
            <a:schemeClr val="accent1"/>
          </a:effectRef>
          <a:fontRef idx="minor">
            <a:schemeClr val="tx1"/>
          </a:fontRef>
        </p:style>
        <p:txBody>
          <a:bodyPr wrap="square" lIns="0" tIns="0" rIns="0" bIns="0" rtlCol="0" anchor="ctr" anchorCtr="1">
            <a:spAutoFit/>
          </a:bodyPr>
          <a:lstStyle/>
          <a:p>
            <a:pPr>
              <a:defRPr sz="2000" dirty="0" err="1" smtClean="0"/>
            </a:pPr>
            <a:endParaRPr lang="en-US" sz="2000" dirty="0" err="1">
              <a:solidFill>
                <a:srgbClr val="0000FF"/>
              </a:solidFill>
            </a:endParaRPr>
          </a:p>
        </p:txBody>
      </p:sp>
      <p:sp>
        <p:nvSpPr>
          <p:cNvPr id="12" name="Straight Connector 11">
            <a:extLst>
              <a:ext uri="{FF2B5EF4-FFF2-40B4-BE49-F238E27FC236}">
                <a16:creationId xmlns:a16="http://schemas.microsoft.com/office/drawing/2014/main" id="{75D59A04-CF6D-4036-8B6E-791E4FDAC95C}"/>
              </a:ext>
            </a:extLst>
          </p:cNvPr>
          <p:cNvSpPr/>
          <p:nvPr/>
        </p:nvSpPr>
        <p:spPr>
          <a:xfrm rot="688434" flipV="1">
            <a:off x="4130352" y="3728046"/>
            <a:ext cx="856002" cy="173749"/>
          </a:xfrm>
          <a:prstGeom prst="line">
            <a:avLst/>
          </a:prstGeom>
          <a:solidFill>
            <a:srgbClr val="0000FF">
              <a:alpha val="5000"/>
            </a:srgbClr>
          </a:solidFill>
          <a:ln w="25844">
            <a:solidFill>
              <a:srgbClr val="0000FF"/>
            </a:solidFill>
          </a:ln>
        </p:spPr>
        <p:style>
          <a:lnRef idx="1">
            <a:schemeClr val="accent1"/>
          </a:lnRef>
          <a:fillRef idx="0">
            <a:schemeClr val="accent1"/>
          </a:fillRef>
          <a:effectRef idx="0">
            <a:schemeClr val="accent1"/>
          </a:effectRef>
          <a:fontRef idx="minor">
            <a:schemeClr val="tx1"/>
          </a:fontRef>
        </p:style>
        <p:txBody>
          <a:bodyPr wrap="square" lIns="0" tIns="0" rIns="0" bIns="0" rtlCol="0" anchor="ctr" anchorCtr="1">
            <a:spAutoFit/>
          </a:bodyPr>
          <a:lstStyle/>
          <a:p>
            <a:pPr>
              <a:defRPr sz="2000" dirty="0" err="1" smtClean="0"/>
            </a:pPr>
            <a:endParaRPr lang="en-US" sz="2000" dirty="0" err="1">
              <a:solidFill>
                <a:srgbClr val="0000FF"/>
              </a:solidFill>
            </a:endParaRPr>
          </a:p>
        </p:txBody>
      </p:sp>
      <p:sp>
        <p:nvSpPr>
          <p:cNvPr id="13" name="Straight Connector 12">
            <a:extLst>
              <a:ext uri="{FF2B5EF4-FFF2-40B4-BE49-F238E27FC236}">
                <a16:creationId xmlns:a16="http://schemas.microsoft.com/office/drawing/2014/main" id="{97D5549C-D28B-064A-BBB8-38DF1DEE609D}"/>
              </a:ext>
            </a:extLst>
          </p:cNvPr>
          <p:cNvSpPr/>
          <p:nvPr/>
        </p:nvSpPr>
        <p:spPr>
          <a:xfrm rot="688434" flipV="1">
            <a:off x="4971040" y="5410807"/>
            <a:ext cx="1817391" cy="401775"/>
          </a:xfrm>
          <a:prstGeom prst="line">
            <a:avLst/>
          </a:prstGeom>
          <a:solidFill>
            <a:srgbClr val="0000FF">
              <a:alpha val="5000"/>
            </a:srgbClr>
          </a:solidFill>
          <a:ln w="25844">
            <a:solidFill>
              <a:srgbClr val="0000FF"/>
            </a:solidFill>
          </a:ln>
        </p:spPr>
        <p:style>
          <a:lnRef idx="1">
            <a:schemeClr val="accent1"/>
          </a:lnRef>
          <a:fillRef idx="0">
            <a:schemeClr val="accent1"/>
          </a:fillRef>
          <a:effectRef idx="0">
            <a:schemeClr val="accent1"/>
          </a:effectRef>
          <a:fontRef idx="minor">
            <a:schemeClr val="tx1"/>
          </a:fontRef>
        </p:style>
        <p:txBody>
          <a:bodyPr wrap="square" lIns="0" tIns="0" rIns="0" bIns="0" rtlCol="0" anchor="ctr" anchorCtr="1">
            <a:spAutoFit/>
          </a:bodyPr>
          <a:lstStyle/>
          <a:p>
            <a:pPr>
              <a:defRPr sz="2000" dirty="0" err="1" smtClean="0"/>
            </a:pPr>
            <a:endParaRPr lang="en-US" sz="2000" dirty="0" err="1">
              <a:solidFill>
                <a:srgbClr val="0000FF"/>
              </a:solidFill>
            </a:endParaRPr>
          </a:p>
        </p:txBody>
      </p:sp>
      <p:sp>
        <p:nvSpPr>
          <p:cNvPr id="14" name="Straight Connector 13">
            <a:extLst>
              <a:ext uri="{FF2B5EF4-FFF2-40B4-BE49-F238E27FC236}">
                <a16:creationId xmlns:a16="http://schemas.microsoft.com/office/drawing/2014/main" id="{6D76CFCD-D3BB-3346-895B-C1EBF3CE1FEE}"/>
              </a:ext>
            </a:extLst>
          </p:cNvPr>
          <p:cNvSpPr/>
          <p:nvPr/>
        </p:nvSpPr>
        <p:spPr>
          <a:xfrm rot="688434" flipV="1">
            <a:off x="6901875" y="5554127"/>
            <a:ext cx="1354705" cy="263863"/>
          </a:xfrm>
          <a:prstGeom prst="line">
            <a:avLst/>
          </a:prstGeom>
          <a:solidFill>
            <a:srgbClr val="0000FF">
              <a:alpha val="5000"/>
            </a:srgbClr>
          </a:solidFill>
          <a:ln w="25844">
            <a:solidFill>
              <a:srgbClr val="0000FF"/>
            </a:solidFill>
          </a:ln>
        </p:spPr>
        <p:style>
          <a:lnRef idx="1">
            <a:schemeClr val="accent1"/>
          </a:lnRef>
          <a:fillRef idx="0">
            <a:schemeClr val="accent1"/>
          </a:fillRef>
          <a:effectRef idx="0">
            <a:schemeClr val="accent1"/>
          </a:effectRef>
          <a:fontRef idx="minor">
            <a:schemeClr val="tx1"/>
          </a:fontRef>
        </p:style>
        <p:txBody>
          <a:bodyPr wrap="square" lIns="0" tIns="0" rIns="0" bIns="0" rtlCol="0" anchor="ctr" anchorCtr="1">
            <a:spAutoFit/>
          </a:bodyPr>
          <a:lstStyle/>
          <a:p>
            <a:pPr>
              <a:defRPr sz="2000" dirty="0" err="1" smtClean="0"/>
            </a:pPr>
            <a:endParaRPr lang="en-US" sz="2000" dirty="0" err="1">
              <a:solidFill>
                <a:srgbClr val="0000FF"/>
              </a:solidFill>
            </a:endParaRPr>
          </a:p>
        </p:txBody>
      </p:sp>
      <p:sp>
        <p:nvSpPr>
          <p:cNvPr id="15" name="Straight Connector 14">
            <a:extLst>
              <a:ext uri="{FF2B5EF4-FFF2-40B4-BE49-F238E27FC236}">
                <a16:creationId xmlns:a16="http://schemas.microsoft.com/office/drawing/2014/main" id="{1EBCC9FD-7AF3-B949-891C-8D6E0CC2388A}"/>
              </a:ext>
            </a:extLst>
          </p:cNvPr>
          <p:cNvSpPr/>
          <p:nvPr/>
        </p:nvSpPr>
        <p:spPr>
          <a:xfrm rot="688434" flipV="1">
            <a:off x="3805824" y="4794678"/>
            <a:ext cx="4328074" cy="891774"/>
          </a:xfrm>
          <a:prstGeom prst="line">
            <a:avLst/>
          </a:prstGeom>
          <a:solidFill>
            <a:srgbClr val="0000FF">
              <a:alpha val="5000"/>
            </a:srgbClr>
          </a:solidFill>
          <a:ln w="25844">
            <a:solidFill>
              <a:srgbClr val="0000FF"/>
            </a:solidFill>
          </a:ln>
        </p:spPr>
        <p:style>
          <a:lnRef idx="1">
            <a:schemeClr val="accent1"/>
          </a:lnRef>
          <a:fillRef idx="0">
            <a:schemeClr val="accent1"/>
          </a:fillRef>
          <a:effectRef idx="0">
            <a:schemeClr val="accent1"/>
          </a:effectRef>
          <a:fontRef idx="minor">
            <a:schemeClr val="tx1"/>
          </a:fontRef>
        </p:style>
        <p:txBody>
          <a:bodyPr wrap="square" lIns="0" tIns="0" rIns="0" bIns="0" rtlCol="0" anchor="ctr" anchorCtr="1">
            <a:spAutoFit/>
          </a:bodyPr>
          <a:lstStyle/>
          <a:p>
            <a:pPr>
              <a:defRPr sz="2000" dirty="0" err="1" smtClean="0"/>
            </a:pPr>
            <a:endParaRPr lang="en-US" sz="2000" dirty="0" err="1">
              <a:solidFill>
                <a:srgbClr val="0000FF"/>
              </a:solidFill>
            </a:endParaRPr>
          </a:p>
        </p:txBody>
      </p:sp>
    </p:spTree>
    <p:extLst>
      <p:ext uri="{BB962C8B-B14F-4D97-AF65-F5344CB8AC3E}">
        <p14:creationId xmlns:p14="http://schemas.microsoft.com/office/powerpoint/2010/main" val="1919779591"/>
      </p:ext>
    </p:extLst>
  </p:cSld>
  <p:clrMapOvr>
    <a:masterClrMapping/>
  </p:clrMapOvr>
  <p:transition advTm="7649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dissolv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dissolv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4" grpId="0" animBg="1"/>
      <p:bldP spid="18" grpId="0" animBg="1"/>
      <p:bldP spid="12" grpId="0" animBg="1"/>
      <p:bldP spid="13" grpId="0" animBg="1"/>
      <p:bldP spid="14" grpId="0" animBg="1"/>
      <p:bldP spid="1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pPr>
              <a:defRPr/>
            </a:pPr>
            <a:fld id="{FAA74B69-70FD-A649-B131-F3438782CAA4}" type="slidenum">
              <a:rPr lang="en-US" altLang="en-US" smtClean="0">
                <a:solidFill>
                  <a:srgbClr val="052049"/>
                </a:solidFill>
              </a:rPr>
              <a:pPr>
                <a:defRPr/>
              </a:pPr>
              <a:t>2</a:t>
            </a:fld>
            <a:endParaRPr lang="en-US" altLang="en-US">
              <a:solidFill>
                <a:srgbClr val="052049"/>
              </a:solidFill>
            </a:endParaRPr>
          </a:p>
        </p:txBody>
      </p:sp>
      <p:sp>
        <p:nvSpPr>
          <p:cNvPr id="2" name="Title 1"/>
          <p:cNvSpPr>
            <a:spLocks noGrp="1"/>
          </p:cNvSpPr>
          <p:nvPr>
            <p:ph type="title"/>
          </p:nvPr>
        </p:nvSpPr>
        <p:spPr>
          <a:xfrm>
            <a:off x="453585" y="425002"/>
            <a:ext cx="8173580" cy="1008501"/>
          </a:xfrm>
        </p:spPr>
        <p:txBody>
          <a:bodyPr/>
          <a:lstStyle/>
          <a:p>
            <a:r>
              <a:rPr lang="en-US" dirty="0"/>
              <a:t>Why 207? </a:t>
            </a:r>
            <a:r>
              <a:rPr lang="mr-IN" dirty="0"/>
              <a:t>–</a:t>
            </a:r>
            <a:r>
              <a:rPr lang="en-US" dirty="0"/>
              <a:t> Expanding on Study Design &amp; Outcome Measures</a:t>
            </a:r>
          </a:p>
        </p:txBody>
      </p:sp>
      <p:sp>
        <p:nvSpPr>
          <p:cNvPr id="3" name="Content Placeholder 2"/>
          <p:cNvSpPr>
            <a:spLocks noGrp="1"/>
          </p:cNvSpPr>
          <p:nvPr>
            <p:ph sz="quarter" idx="18"/>
          </p:nvPr>
        </p:nvSpPr>
        <p:spPr>
          <a:xfrm>
            <a:off x="284394" y="1894326"/>
            <a:ext cx="4287605" cy="4264934"/>
          </a:xfrm>
        </p:spPr>
        <p:txBody>
          <a:bodyPr/>
          <a:lstStyle/>
          <a:p>
            <a:r>
              <a:rPr lang="en-US" dirty="0"/>
              <a:t>Covered in EPI 203</a:t>
            </a:r>
          </a:p>
          <a:p>
            <a:pPr lvl="1"/>
            <a:r>
              <a:rPr lang="en-US" dirty="0"/>
              <a:t>Study Design</a:t>
            </a:r>
          </a:p>
          <a:p>
            <a:pPr lvl="2"/>
            <a:r>
              <a:rPr lang="en-US" dirty="0"/>
              <a:t>Ecologic studies</a:t>
            </a:r>
          </a:p>
          <a:p>
            <a:pPr lvl="2"/>
            <a:r>
              <a:rPr lang="en-US" dirty="0"/>
              <a:t>Cross-sectional studies</a:t>
            </a:r>
          </a:p>
          <a:p>
            <a:pPr lvl="2"/>
            <a:r>
              <a:rPr lang="en-US" dirty="0"/>
              <a:t>Cohort studies</a:t>
            </a:r>
          </a:p>
          <a:p>
            <a:pPr lvl="3"/>
            <a:r>
              <a:rPr lang="en-US" dirty="0"/>
              <a:t>Fixed vs. dynamic</a:t>
            </a:r>
          </a:p>
          <a:p>
            <a:pPr lvl="2"/>
            <a:r>
              <a:rPr lang="en-US" dirty="0"/>
              <a:t>Case-control studies</a:t>
            </a:r>
          </a:p>
          <a:p>
            <a:pPr lvl="3"/>
            <a:r>
              <a:rPr lang="en-US" dirty="0"/>
              <a:t>Primary vs. secondary study base</a:t>
            </a:r>
          </a:p>
          <a:p>
            <a:pPr lvl="3"/>
            <a:r>
              <a:rPr lang="en-US" dirty="0"/>
              <a:t>Sampling schema</a:t>
            </a:r>
          </a:p>
          <a:p>
            <a:pPr lvl="1"/>
            <a:r>
              <a:rPr lang="en-US" dirty="0"/>
              <a:t>Disease occurrence</a:t>
            </a:r>
          </a:p>
          <a:p>
            <a:pPr lvl="2"/>
            <a:r>
              <a:rPr lang="en-US" dirty="0"/>
              <a:t>Risk, rates, odds, hazard</a:t>
            </a:r>
          </a:p>
        </p:txBody>
      </p:sp>
      <p:sp>
        <p:nvSpPr>
          <p:cNvPr id="7" name="Content Placeholder 6"/>
          <p:cNvSpPr>
            <a:spLocks noGrp="1"/>
          </p:cNvSpPr>
          <p:nvPr>
            <p:ph sz="quarter" idx="19"/>
          </p:nvPr>
        </p:nvSpPr>
        <p:spPr>
          <a:xfrm>
            <a:off x="4451230" y="1894326"/>
            <a:ext cx="4261448" cy="3804111"/>
          </a:xfrm>
        </p:spPr>
        <p:txBody>
          <a:bodyPr/>
          <a:lstStyle/>
          <a:p>
            <a:r>
              <a:rPr lang="en-US" dirty="0" err="1"/>
              <a:t>Epi</a:t>
            </a:r>
            <a:r>
              <a:rPr lang="en-US" dirty="0"/>
              <a:t> 207</a:t>
            </a:r>
          </a:p>
          <a:p>
            <a:pPr lvl="1"/>
            <a:r>
              <a:rPr lang="en-US" dirty="0"/>
              <a:t>Study Design</a:t>
            </a:r>
          </a:p>
          <a:p>
            <a:pPr lvl="2"/>
            <a:r>
              <a:rPr lang="en-US" dirty="0">
                <a:highlight>
                  <a:srgbClr val="CC99FF"/>
                </a:highlight>
              </a:rPr>
              <a:t>Experimental study designs</a:t>
            </a:r>
          </a:p>
          <a:p>
            <a:pPr lvl="3"/>
            <a:r>
              <a:rPr lang="en-US" dirty="0">
                <a:highlight>
                  <a:srgbClr val="CC99FF"/>
                </a:highlight>
              </a:rPr>
              <a:t>A paradigm for causal inference</a:t>
            </a:r>
          </a:p>
          <a:p>
            <a:pPr lvl="3"/>
            <a:r>
              <a:rPr lang="en-US" dirty="0">
                <a:highlight>
                  <a:srgbClr val="CC99FF"/>
                </a:highlight>
              </a:rPr>
              <a:t>Target Trial &amp; Cohort</a:t>
            </a:r>
          </a:p>
          <a:p>
            <a:pPr lvl="2"/>
            <a:r>
              <a:rPr lang="en-US" dirty="0">
                <a:highlight>
                  <a:srgbClr val="CC99FF"/>
                </a:highlight>
              </a:rPr>
              <a:t>Challenges of matching</a:t>
            </a:r>
          </a:p>
          <a:p>
            <a:pPr lvl="2"/>
            <a:r>
              <a:rPr lang="en-US" dirty="0">
                <a:highlight>
                  <a:srgbClr val="CC99FF"/>
                </a:highlight>
              </a:rPr>
              <a:t>Case-only study designs</a:t>
            </a:r>
          </a:p>
          <a:p>
            <a:pPr lvl="2"/>
            <a:r>
              <a:rPr lang="en-US" dirty="0">
                <a:highlight>
                  <a:srgbClr val="CC99FF"/>
                </a:highlight>
              </a:rPr>
              <a:t>Counterfactual framework &amp; causal inference</a:t>
            </a:r>
          </a:p>
          <a:p>
            <a:pPr lvl="1"/>
            <a:r>
              <a:rPr lang="en-US" dirty="0"/>
              <a:t>Outcome measure</a:t>
            </a:r>
          </a:p>
          <a:p>
            <a:pPr lvl="2"/>
            <a:r>
              <a:rPr lang="en-US" dirty="0">
                <a:highlight>
                  <a:srgbClr val="CC99FF"/>
                </a:highlight>
              </a:rPr>
              <a:t>Time to event / Survival analysis</a:t>
            </a:r>
          </a:p>
          <a:p>
            <a:pPr marL="295268" lvl="1" indent="0">
              <a:buNone/>
            </a:pPr>
            <a:endParaRPr lang="en-US" dirty="0"/>
          </a:p>
          <a:p>
            <a:pPr lvl="1"/>
            <a:endParaRPr lang="en-US" dirty="0"/>
          </a:p>
        </p:txBody>
      </p:sp>
    </p:spTree>
    <p:extLst>
      <p:ext uri="{BB962C8B-B14F-4D97-AF65-F5344CB8AC3E}">
        <p14:creationId xmlns:p14="http://schemas.microsoft.com/office/powerpoint/2010/main" val="16047985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 calcmode="lin" valueType="num">
                                      <p:cBhvr additive="base">
                                        <p:cTn id="2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 calcmode="lin" valueType="num">
                                      <p:cBhvr additive="base">
                                        <p:cTn id="3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 calcmode="lin" valueType="num">
                                      <p:cBhvr additive="base">
                                        <p:cTn id="35"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anim calcmode="lin" valueType="num">
                                      <p:cBhvr additive="base">
                                        <p:cTn id="39"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anim calcmode="lin" valueType="num">
                                      <p:cBhvr additive="base">
                                        <p:cTn id="43"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3585" y="199919"/>
            <a:ext cx="8173580" cy="611449"/>
          </a:xfrm>
        </p:spPr>
        <p:txBody>
          <a:bodyPr>
            <a:normAutofit/>
          </a:bodyPr>
          <a:lstStyle/>
          <a:p>
            <a:r>
              <a:rPr lang="en-US" dirty="0"/>
              <a:t>Prevalent or long-term users vs. incident users</a:t>
            </a:r>
          </a:p>
        </p:txBody>
      </p:sp>
      <p:sp>
        <p:nvSpPr>
          <p:cNvPr id="6" name="Content Placeholder 5"/>
          <p:cNvSpPr>
            <a:spLocks noGrp="1"/>
          </p:cNvSpPr>
          <p:nvPr>
            <p:ph idx="1"/>
          </p:nvPr>
        </p:nvSpPr>
        <p:spPr>
          <a:xfrm>
            <a:off x="453585" y="780339"/>
            <a:ext cx="8137665" cy="2980337"/>
          </a:xfrm>
        </p:spPr>
        <p:txBody>
          <a:bodyPr/>
          <a:lstStyle/>
          <a:p>
            <a:r>
              <a:rPr lang="en-US" sz="1800" dirty="0"/>
              <a:t>Imagine we collect data via med chart within 1 </a:t>
            </a:r>
            <a:r>
              <a:rPr lang="en-US" sz="1800" dirty="0" err="1"/>
              <a:t>yr</a:t>
            </a:r>
            <a:r>
              <a:rPr lang="en-US" sz="1800" dirty="0"/>
              <a:t> after Surgery</a:t>
            </a:r>
          </a:p>
          <a:p>
            <a:r>
              <a:rPr lang="en-US" sz="1800" dirty="0"/>
              <a:t>Both individuals below are categorized as a post-dx user of ASA, when assessing outcome of Progression or Death</a:t>
            </a:r>
          </a:p>
          <a:p>
            <a:r>
              <a:rPr lang="en-US" sz="1800" dirty="0"/>
              <a:t>Are these two types of individuals really the same? Are their tumors arising in these individuals the same?</a:t>
            </a:r>
          </a:p>
          <a:p>
            <a:r>
              <a:rPr lang="en-US" sz="1800" dirty="0"/>
              <a:t>Who would be included in the Target Trial?</a:t>
            </a:r>
          </a:p>
          <a:p>
            <a:r>
              <a:rPr lang="en-US" sz="1800" dirty="0"/>
              <a:t>Inclusion of prevalent users in </a:t>
            </a:r>
            <a:r>
              <a:rPr lang="en-US" sz="1800" dirty="0" err="1"/>
              <a:t>obs</a:t>
            </a:r>
            <a:r>
              <a:rPr lang="en-US" sz="1800" dirty="0"/>
              <a:t> study </a:t>
            </a:r>
            <a:r>
              <a:rPr lang="en-US" sz="1800" dirty="0">
                <a:sym typeface="Wingdings"/>
              </a:rPr>
              <a:t> </a:t>
            </a:r>
            <a:r>
              <a:rPr lang="en-US" sz="1800" b="1" dirty="0">
                <a:sym typeface="Wingdings"/>
              </a:rPr>
              <a:t>Selection Bias</a:t>
            </a:r>
            <a:endParaRPr lang="en-US" sz="1800" b="1" dirty="0"/>
          </a:p>
          <a:p>
            <a:endParaRPr lang="en-US" sz="1800" dirty="0"/>
          </a:p>
        </p:txBody>
      </p:sp>
      <p:sp>
        <p:nvSpPr>
          <p:cNvPr id="3" name="Slide Number Placeholder 2"/>
          <p:cNvSpPr>
            <a:spLocks noGrp="1"/>
          </p:cNvSpPr>
          <p:nvPr>
            <p:ph type="sldNum" sz="quarter" idx="10"/>
          </p:nvPr>
        </p:nvSpPr>
        <p:spPr/>
        <p:txBody>
          <a:bodyPr/>
          <a:lstStyle/>
          <a:p>
            <a:fld id="{7BCC8D0D-EAEC-449D-9161-023DFF90F2E2}" type="slidenum">
              <a:rPr lang="en-US" smtClean="0">
                <a:solidFill>
                  <a:srgbClr val="052049"/>
                </a:solidFill>
              </a:rPr>
              <a:pPr/>
              <a:t>20</a:t>
            </a:fld>
            <a:endParaRPr lang="en-US" dirty="0">
              <a:solidFill>
                <a:srgbClr val="052049"/>
              </a:solidFill>
            </a:endParaRPr>
          </a:p>
        </p:txBody>
      </p:sp>
      <p:grpSp>
        <p:nvGrpSpPr>
          <p:cNvPr id="7" name="Group 6"/>
          <p:cNvGrpSpPr/>
          <p:nvPr/>
        </p:nvGrpSpPr>
        <p:grpSpPr>
          <a:xfrm>
            <a:off x="369888" y="4950953"/>
            <a:ext cx="8520111" cy="1114610"/>
            <a:chOff x="369888" y="4792695"/>
            <a:chExt cx="8520111" cy="1114610"/>
          </a:xfrm>
        </p:grpSpPr>
        <p:cxnSp>
          <p:nvCxnSpPr>
            <p:cNvPr id="8" name="Straight Arrow Connector 7"/>
            <p:cNvCxnSpPr/>
            <p:nvPr/>
          </p:nvCxnSpPr>
          <p:spPr>
            <a:xfrm>
              <a:off x="369888" y="4953000"/>
              <a:ext cx="8257277"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49435" y="4792695"/>
              <a:ext cx="0" cy="6530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bwMode="auto">
            <a:xfrm>
              <a:off x="1739900" y="5599528"/>
              <a:ext cx="571500" cy="307777"/>
            </a:xfrm>
            <a:prstGeom prst="rect">
              <a:avLst/>
            </a:prstGeom>
            <a:noFill/>
            <a:ln w="19050" algn="ctr">
              <a:noFill/>
              <a:miter lim="800000"/>
              <a:headEnd/>
              <a:tailEnd/>
            </a:ln>
          </p:spPr>
          <p:txBody>
            <a:bodyPr wrap="square" lIns="0" tIns="0" rIns="0" bIns="0" rtlCol="0">
              <a:spAutoFit/>
            </a:bodyPr>
            <a:lstStyle/>
            <a:p>
              <a:r>
                <a:rPr lang="en-US" sz="2000" dirty="0" err="1"/>
                <a:t>Dx</a:t>
              </a:r>
              <a:endParaRPr lang="en-US" sz="2000" dirty="0"/>
            </a:p>
          </p:txBody>
        </p:sp>
        <p:sp>
          <p:nvSpPr>
            <p:cNvPr id="11" name="TextBox 10"/>
            <p:cNvSpPr txBox="1"/>
            <p:nvPr/>
          </p:nvSpPr>
          <p:spPr bwMode="auto">
            <a:xfrm>
              <a:off x="5124450" y="5599528"/>
              <a:ext cx="1339850" cy="307777"/>
            </a:xfrm>
            <a:prstGeom prst="rect">
              <a:avLst/>
            </a:prstGeom>
            <a:noFill/>
            <a:ln w="19050" algn="ctr">
              <a:noFill/>
              <a:miter lim="800000"/>
              <a:headEnd/>
              <a:tailEnd/>
            </a:ln>
          </p:spPr>
          <p:txBody>
            <a:bodyPr wrap="square" lIns="0" tIns="0" rIns="0" bIns="0" rtlCol="0">
              <a:spAutoFit/>
            </a:bodyPr>
            <a:lstStyle/>
            <a:p>
              <a:r>
                <a:rPr lang="en-US" sz="2000" dirty="0"/>
                <a:t>Progression</a:t>
              </a:r>
            </a:p>
          </p:txBody>
        </p:sp>
        <p:sp>
          <p:nvSpPr>
            <p:cNvPr id="12" name="TextBox 11"/>
            <p:cNvSpPr txBox="1"/>
            <p:nvPr/>
          </p:nvSpPr>
          <p:spPr bwMode="auto">
            <a:xfrm>
              <a:off x="6832600" y="5599528"/>
              <a:ext cx="2057399" cy="307777"/>
            </a:xfrm>
            <a:prstGeom prst="rect">
              <a:avLst/>
            </a:prstGeom>
            <a:noFill/>
            <a:ln w="19050" algn="ctr">
              <a:noFill/>
              <a:miter lim="800000"/>
              <a:headEnd/>
              <a:tailEnd/>
            </a:ln>
          </p:spPr>
          <p:txBody>
            <a:bodyPr wrap="square" lIns="0" tIns="0" rIns="0" bIns="0" rtlCol="0">
              <a:spAutoFit/>
            </a:bodyPr>
            <a:lstStyle/>
            <a:p>
              <a:r>
                <a:rPr lang="en-US" sz="2000"/>
                <a:t>Death due to CRC</a:t>
              </a:r>
              <a:endParaRPr lang="en-US" sz="2000" dirty="0" err="1"/>
            </a:p>
          </p:txBody>
        </p:sp>
      </p:grpSp>
      <p:cxnSp>
        <p:nvCxnSpPr>
          <p:cNvPr id="13" name="Straight Connector 12"/>
          <p:cNvCxnSpPr/>
          <p:nvPr/>
        </p:nvCxnSpPr>
        <p:spPr>
          <a:xfrm>
            <a:off x="5618758" y="4950953"/>
            <a:ext cx="0" cy="6530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684364" y="4950953"/>
            <a:ext cx="0" cy="6530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370619" y="4913877"/>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6" name="Straight Connector 15"/>
          <p:cNvCxnSpPr/>
          <p:nvPr/>
        </p:nvCxnSpPr>
        <p:spPr>
          <a:xfrm flipH="1">
            <a:off x="1564573" y="4905288"/>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2" name="Straight Connector 21"/>
          <p:cNvCxnSpPr/>
          <p:nvPr/>
        </p:nvCxnSpPr>
        <p:spPr>
          <a:xfrm flipH="1">
            <a:off x="869818" y="4913877"/>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3" name="Straight Connector 22"/>
          <p:cNvCxnSpPr/>
          <p:nvPr/>
        </p:nvCxnSpPr>
        <p:spPr>
          <a:xfrm flipH="1">
            <a:off x="1240384" y="4913877"/>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4" name="Straight Connector 23"/>
          <p:cNvCxnSpPr/>
          <p:nvPr/>
        </p:nvCxnSpPr>
        <p:spPr>
          <a:xfrm flipH="1">
            <a:off x="545626" y="4905288"/>
            <a:ext cx="3" cy="451632"/>
          </a:xfrm>
          <a:prstGeom prst="line">
            <a:avLst/>
          </a:prstGeom>
          <a:ln/>
        </p:spPr>
        <p:style>
          <a:lnRef idx="3">
            <a:schemeClr val="accent3"/>
          </a:lnRef>
          <a:fillRef idx="0">
            <a:schemeClr val="accent3"/>
          </a:fillRef>
          <a:effectRef idx="2">
            <a:schemeClr val="accent3"/>
          </a:effectRef>
          <a:fontRef idx="minor">
            <a:schemeClr val="tx1"/>
          </a:fontRef>
        </p:style>
      </p:cxnSp>
      <p:grpSp>
        <p:nvGrpSpPr>
          <p:cNvPr id="26" name="Group 25"/>
          <p:cNvGrpSpPr/>
          <p:nvPr/>
        </p:nvGrpSpPr>
        <p:grpSpPr>
          <a:xfrm>
            <a:off x="353475" y="3190147"/>
            <a:ext cx="8520111" cy="1114610"/>
            <a:chOff x="369888" y="4792695"/>
            <a:chExt cx="8520111" cy="1114610"/>
          </a:xfrm>
        </p:grpSpPr>
        <p:cxnSp>
          <p:nvCxnSpPr>
            <p:cNvPr id="27" name="Straight Arrow Connector 26"/>
            <p:cNvCxnSpPr/>
            <p:nvPr/>
          </p:nvCxnSpPr>
          <p:spPr>
            <a:xfrm>
              <a:off x="369888" y="4953000"/>
              <a:ext cx="8257277"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949435" y="4792695"/>
              <a:ext cx="0" cy="6530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bwMode="auto">
            <a:xfrm>
              <a:off x="1739900" y="5599528"/>
              <a:ext cx="571500" cy="307777"/>
            </a:xfrm>
            <a:prstGeom prst="rect">
              <a:avLst/>
            </a:prstGeom>
            <a:noFill/>
            <a:ln w="19050" algn="ctr">
              <a:noFill/>
              <a:miter lim="800000"/>
              <a:headEnd/>
              <a:tailEnd/>
            </a:ln>
          </p:spPr>
          <p:txBody>
            <a:bodyPr wrap="square" lIns="0" tIns="0" rIns="0" bIns="0" rtlCol="0">
              <a:spAutoFit/>
            </a:bodyPr>
            <a:lstStyle/>
            <a:p>
              <a:r>
                <a:rPr lang="en-US" sz="2000" dirty="0" err="1"/>
                <a:t>Dx</a:t>
              </a:r>
              <a:endParaRPr lang="en-US" sz="2000" dirty="0"/>
            </a:p>
          </p:txBody>
        </p:sp>
        <p:sp>
          <p:nvSpPr>
            <p:cNvPr id="30" name="TextBox 29"/>
            <p:cNvSpPr txBox="1"/>
            <p:nvPr/>
          </p:nvSpPr>
          <p:spPr bwMode="auto">
            <a:xfrm>
              <a:off x="5124450" y="5599528"/>
              <a:ext cx="1339850" cy="307777"/>
            </a:xfrm>
            <a:prstGeom prst="rect">
              <a:avLst/>
            </a:prstGeom>
            <a:noFill/>
            <a:ln w="19050" algn="ctr">
              <a:noFill/>
              <a:miter lim="800000"/>
              <a:headEnd/>
              <a:tailEnd/>
            </a:ln>
          </p:spPr>
          <p:txBody>
            <a:bodyPr wrap="square" lIns="0" tIns="0" rIns="0" bIns="0" rtlCol="0">
              <a:spAutoFit/>
            </a:bodyPr>
            <a:lstStyle/>
            <a:p>
              <a:r>
                <a:rPr lang="en-US" sz="2000" dirty="0"/>
                <a:t>Progression</a:t>
              </a:r>
            </a:p>
          </p:txBody>
        </p:sp>
        <p:sp>
          <p:nvSpPr>
            <p:cNvPr id="31" name="TextBox 30"/>
            <p:cNvSpPr txBox="1"/>
            <p:nvPr/>
          </p:nvSpPr>
          <p:spPr bwMode="auto">
            <a:xfrm>
              <a:off x="6832600" y="5599528"/>
              <a:ext cx="2057399" cy="307777"/>
            </a:xfrm>
            <a:prstGeom prst="rect">
              <a:avLst/>
            </a:prstGeom>
            <a:noFill/>
            <a:ln w="19050" algn="ctr">
              <a:noFill/>
              <a:miter lim="800000"/>
              <a:headEnd/>
              <a:tailEnd/>
            </a:ln>
          </p:spPr>
          <p:txBody>
            <a:bodyPr wrap="square" lIns="0" tIns="0" rIns="0" bIns="0" rtlCol="0">
              <a:spAutoFit/>
            </a:bodyPr>
            <a:lstStyle/>
            <a:p>
              <a:r>
                <a:rPr lang="en-US" sz="2000"/>
                <a:t>Death due to CRC</a:t>
              </a:r>
              <a:endParaRPr lang="en-US" sz="2000" dirty="0" err="1"/>
            </a:p>
          </p:txBody>
        </p:sp>
      </p:grpSp>
      <p:cxnSp>
        <p:nvCxnSpPr>
          <p:cNvPr id="32" name="Straight Connector 31"/>
          <p:cNvCxnSpPr/>
          <p:nvPr/>
        </p:nvCxnSpPr>
        <p:spPr>
          <a:xfrm flipH="1">
            <a:off x="2354206" y="3153071"/>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33" name="Straight Connector 32"/>
          <p:cNvCxnSpPr/>
          <p:nvPr/>
        </p:nvCxnSpPr>
        <p:spPr>
          <a:xfrm flipH="1">
            <a:off x="1548160" y="3130414"/>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39" name="Straight Connector 38"/>
          <p:cNvCxnSpPr/>
          <p:nvPr/>
        </p:nvCxnSpPr>
        <p:spPr>
          <a:xfrm flipH="1">
            <a:off x="853405" y="3153071"/>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40" name="Straight Connector 39"/>
          <p:cNvCxnSpPr/>
          <p:nvPr/>
        </p:nvCxnSpPr>
        <p:spPr>
          <a:xfrm flipH="1">
            <a:off x="1223971" y="3153071"/>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41" name="Straight Connector 40"/>
          <p:cNvCxnSpPr/>
          <p:nvPr/>
        </p:nvCxnSpPr>
        <p:spPr>
          <a:xfrm flipH="1">
            <a:off x="529213" y="3144482"/>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43" name="Straight Connector 42"/>
          <p:cNvCxnSpPr/>
          <p:nvPr/>
        </p:nvCxnSpPr>
        <p:spPr>
          <a:xfrm>
            <a:off x="5616412" y="3049470"/>
            <a:ext cx="0" cy="6530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682018" y="3049470"/>
            <a:ext cx="0" cy="6530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172117" y="4762264"/>
            <a:ext cx="7133" cy="90852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bwMode="auto">
          <a:xfrm>
            <a:off x="1914479" y="5542917"/>
            <a:ext cx="1339850" cy="307777"/>
          </a:xfrm>
          <a:prstGeom prst="rect">
            <a:avLst/>
          </a:prstGeom>
          <a:noFill/>
          <a:ln w="19050" algn="ctr">
            <a:noFill/>
            <a:miter lim="800000"/>
            <a:headEnd/>
            <a:tailEnd/>
          </a:ln>
        </p:spPr>
        <p:txBody>
          <a:bodyPr wrap="square" lIns="0" tIns="0" rIns="0" bIns="0" rtlCol="0">
            <a:spAutoFit/>
          </a:bodyPr>
          <a:lstStyle/>
          <a:p>
            <a:r>
              <a:rPr lang="en-US" sz="2000" dirty="0"/>
              <a:t>Surgery</a:t>
            </a:r>
          </a:p>
        </p:txBody>
      </p:sp>
      <p:cxnSp>
        <p:nvCxnSpPr>
          <p:cNvPr id="47" name="Straight Connector 46"/>
          <p:cNvCxnSpPr/>
          <p:nvPr/>
        </p:nvCxnSpPr>
        <p:spPr>
          <a:xfrm>
            <a:off x="2133508" y="3102133"/>
            <a:ext cx="7570" cy="80957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bwMode="auto">
          <a:xfrm>
            <a:off x="1840602" y="3754033"/>
            <a:ext cx="1339850" cy="307777"/>
          </a:xfrm>
          <a:prstGeom prst="rect">
            <a:avLst/>
          </a:prstGeom>
          <a:noFill/>
          <a:ln w="19050" algn="ctr">
            <a:noFill/>
            <a:miter lim="800000"/>
            <a:headEnd/>
            <a:tailEnd/>
          </a:ln>
        </p:spPr>
        <p:txBody>
          <a:bodyPr wrap="square" lIns="0" tIns="0" rIns="0" bIns="0" rtlCol="0">
            <a:spAutoFit/>
          </a:bodyPr>
          <a:lstStyle/>
          <a:p>
            <a:r>
              <a:rPr lang="en-US" sz="2000" dirty="0"/>
              <a:t>Surgery</a:t>
            </a:r>
          </a:p>
        </p:txBody>
      </p:sp>
      <p:grpSp>
        <p:nvGrpSpPr>
          <p:cNvPr id="37" name="Group 36"/>
          <p:cNvGrpSpPr/>
          <p:nvPr/>
        </p:nvGrpSpPr>
        <p:grpSpPr>
          <a:xfrm>
            <a:off x="2948792" y="6317541"/>
            <a:ext cx="2892573" cy="485005"/>
            <a:chOff x="5463636" y="1206746"/>
            <a:chExt cx="2892573" cy="485005"/>
          </a:xfrm>
        </p:grpSpPr>
        <p:cxnSp>
          <p:nvCxnSpPr>
            <p:cNvPr id="38" name="Straight Connector 37"/>
            <p:cNvCxnSpPr/>
            <p:nvPr/>
          </p:nvCxnSpPr>
          <p:spPr>
            <a:xfrm flipH="1">
              <a:off x="5463636" y="1206746"/>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42" name="Straight Connector 41"/>
            <p:cNvCxnSpPr/>
            <p:nvPr/>
          </p:nvCxnSpPr>
          <p:spPr>
            <a:xfrm flipH="1">
              <a:off x="7281404" y="1240119"/>
              <a:ext cx="3" cy="451632"/>
            </a:xfrm>
            <a:prstGeom prst="line">
              <a:avLst/>
            </a:prstGeom>
            <a:ln/>
          </p:spPr>
          <p:style>
            <a:lnRef idx="3">
              <a:schemeClr val="accent4"/>
            </a:lnRef>
            <a:fillRef idx="0">
              <a:schemeClr val="accent4"/>
            </a:fillRef>
            <a:effectRef idx="2">
              <a:schemeClr val="accent4"/>
            </a:effectRef>
            <a:fontRef idx="minor">
              <a:schemeClr val="tx1"/>
            </a:fontRef>
          </p:style>
        </p:cxnSp>
        <p:sp>
          <p:nvSpPr>
            <p:cNvPr id="49" name="TextBox 48"/>
            <p:cNvSpPr txBox="1"/>
            <p:nvPr/>
          </p:nvSpPr>
          <p:spPr bwMode="auto">
            <a:xfrm>
              <a:off x="5514535" y="1252025"/>
              <a:ext cx="2841674" cy="307777"/>
            </a:xfrm>
            <a:prstGeom prst="rect">
              <a:avLst/>
            </a:prstGeom>
            <a:noFill/>
            <a:ln w="19050" algn="ctr">
              <a:noFill/>
              <a:miter lim="800000"/>
              <a:headEnd/>
              <a:tailEnd/>
            </a:ln>
          </p:spPr>
          <p:txBody>
            <a:bodyPr wrap="square" lIns="0" tIns="0" rIns="0" bIns="0" rtlCol="0">
              <a:spAutoFit/>
            </a:bodyPr>
            <a:lstStyle/>
            <a:p>
              <a:r>
                <a:rPr lang="en-US" sz="2000" dirty="0"/>
                <a:t>Using		Not using</a:t>
              </a:r>
            </a:p>
          </p:txBody>
        </p:sp>
      </p:grpSp>
      <p:sp>
        <p:nvSpPr>
          <p:cNvPr id="50" name="TextBox 49"/>
          <p:cNvSpPr txBox="1"/>
          <p:nvPr/>
        </p:nvSpPr>
        <p:spPr bwMode="auto">
          <a:xfrm>
            <a:off x="405229" y="3524060"/>
            <a:ext cx="7870865" cy="307777"/>
          </a:xfrm>
          <a:prstGeom prst="rect">
            <a:avLst/>
          </a:prstGeom>
          <a:noFill/>
          <a:ln w="19050" algn="ctr">
            <a:noFill/>
            <a:miter lim="800000"/>
            <a:headEnd/>
            <a:tailEnd/>
          </a:ln>
        </p:spPr>
        <p:txBody>
          <a:bodyPr wrap="square" lIns="0" tIns="0" rIns="0" bIns="0" rtlCol="0">
            <a:spAutoFit/>
          </a:bodyPr>
          <a:lstStyle/>
          <a:p>
            <a:r>
              <a:rPr lang="en-US" sz="2000" dirty="0"/>
              <a:t>86    88    90    92   94   96    98    00     02   04    06   08    10   12    14    16   </a:t>
            </a:r>
          </a:p>
        </p:txBody>
      </p:sp>
      <p:sp>
        <p:nvSpPr>
          <p:cNvPr id="51" name="TextBox 50"/>
          <p:cNvSpPr txBox="1"/>
          <p:nvPr/>
        </p:nvSpPr>
        <p:spPr bwMode="auto">
          <a:xfrm>
            <a:off x="418144" y="5365775"/>
            <a:ext cx="7870865" cy="307777"/>
          </a:xfrm>
          <a:prstGeom prst="rect">
            <a:avLst/>
          </a:prstGeom>
          <a:noFill/>
          <a:ln w="19050" algn="ctr">
            <a:noFill/>
            <a:miter lim="800000"/>
            <a:headEnd/>
            <a:tailEnd/>
          </a:ln>
        </p:spPr>
        <p:txBody>
          <a:bodyPr wrap="square" lIns="0" tIns="0" rIns="0" bIns="0" rtlCol="0">
            <a:spAutoFit/>
          </a:bodyPr>
          <a:lstStyle/>
          <a:p>
            <a:r>
              <a:rPr lang="en-US" sz="2000" dirty="0"/>
              <a:t>86    88    90    92   94   96    98    00     02   04    06   08    10   12    14    16   </a:t>
            </a:r>
          </a:p>
        </p:txBody>
      </p:sp>
      <p:sp>
        <p:nvSpPr>
          <p:cNvPr id="17" name="TextBox 16">
            <a:extLst>
              <a:ext uri="{FF2B5EF4-FFF2-40B4-BE49-F238E27FC236}">
                <a16:creationId xmlns:a16="http://schemas.microsoft.com/office/drawing/2014/main" id="{344EAA1D-849E-B440-A58D-A260B2BEE716}"/>
              </a:ext>
            </a:extLst>
          </p:cNvPr>
          <p:cNvSpPr txBox="1"/>
          <p:nvPr/>
        </p:nvSpPr>
        <p:spPr bwMode="auto">
          <a:xfrm>
            <a:off x="353475" y="3911711"/>
            <a:ext cx="381043" cy="369332"/>
          </a:xfrm>
          <a:prstGeom prst="rect">
            <a:avLst/>
          </a:prstGeom>
          <a:noFill/>
          <a:ln w="19050" algn="ctr">
            <a:noFill/>
            <a:miter lim="800000"/>
            <a:headEnd/>
            <a:tailEnd/>
          </a:ln>
        </p:spPr>
        <p:txBody>
          <a:bodyPr wrap="square" lIns="0" tIns="0" rIns="0" bIns="0" rtlCol="0">
            <a:spAutoFit/>
          </a:bodyPr>
          <a:lstStyle/>
          <a:p>
            <a:r>
              <a:rPr lang="en-US" sz="2400" dirty="0">
                <a:solidFill>
                  <a:srgbClr val="7030A0"/>
                </a:solidFill>
              </a:rPr>
              <a:t>A</a:t>
            </a:r>
            <a:endParaRPr lang="en-US" sz="2000" dirty="0">
              <a:solidFill>
                <a:srgbClr val="7030A0"/>
              </a:solidFill>
            </a:endParaRPr>
          </a:p>
        </p:txBody>
      </p:sp>
      <p:sp>
        <p:nvSpPr>
          <p:cNvPr id="18" name="TextBox 17">
            <a:extLst>
              <a:ext uri="{FF2B5EF4-FFF2-40B4-BE49-F238E27FC236}">
                <a16:creationId xmlns:a16="http://schemas.microsoft.com/office/drawing/2014/main" id="{824C30E0-6AE0-DE45-A969-D9AC072CB4DD}"/>
              </a:ext>
            </a:extLst>
          </p:cNvPr>
          <p:cNvSpPr txBox="1"/>
          <p:nvPr/>
        </p:nvSpPr>
        <p:spPr bwMode="auto">
          <a:xfrm>
            <a:off x="353475" y="5827567"/>
            <a:ext cx="694758" cy="369332"/>
          </a:xfrm>
          <a:prstGeom prst="rect">
            <a:avLst/>
          </a:prstGeom>
          <a:noFill/>
          <a:ln w="19050" algn="ctr">
            <a:noFill/>
            <a:miter lim="800000"/>
            <a:headEnd/>
            <a:tailEnd/>
          </a:ln>
        </p:spPr>
        <p:txBody>
          <a:bodyPr wrap="square" lIns="0" tIns="0" rIns="0" bIns="0" rtlCol="0">
            <a:spAutoFit/>
          </a:bodyPr>
          <a:lstStyle/>
          <a:p>
            <a:r>
              <a:rPr lang="en-US" sz="2400" dirty="0">
                <a:solidFill>
                  <a:srgbClr val="7030A0"/>
                </a:solidFill>
              </a:rPr>
              <a:t>B</a:t>
            </a:r>
            <a:endParaRPr lang="en-US" sz="2000" dirty="0">
              <a:solidFill>
                <a:srgbClr val="7030A0"/>
              </a:solidFill>
            </a:endParaRPr>
          </a:p>
        </p:txBody>
      </p:sp>
      <p:cxnSp>
        <p:nvCxnSpPr>
          <p:cNvPr id="20" name="Straight Arrow Connector 19">
            <a:extLst>
              <a:ext uri="{FF2B5EF4-FFF2-40B4-BE49-F238E27FC236}">
                <a16:creationId xmlns:a16="http://schemas.microsoft.com/office/drawing/2014/main" id="{355F81D5-97D2-294E-AD31-F1BB562F0345}"/>
              </a:ext>
            </a:extLst>
          </p:cNvPr>
          <p:cNvCxnSpPr>
            <a:cxnSpLocks/>
          </p:cNvCxnSpPr>
          <p:nvPr/>
        </p:nvCxnSpPr>
        <p:spPr>
          <a:xfrm flipH="1" flipV="1">
            <a:off x="1378425" y="3831837"/>
            <a:ext cx="3309392" cy="2618958"/>
          </a:xfrm>
          <a:prstGeom prst="straightConnector1">
            <a:avLst/>
          </a:prstGeom>
          <a:ln w="28575">
            <a:solidFill>
              <a:srgbClr val="F48024"/>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C246CA0-5FE1-1645-849E-75480DF3DCA9}"/>
              </a:ext>
            </a:extLst>
          </p:cNvPr>
          <p:cNvCxnSpPr>
            <a:cxnSpLocks/>
          </p:cNvCxnSpPr>
          <p:nvPr/>
        </p:nvCxnSpPr>
        <p:spPr>
          <a:xfrm flipH="1" flipV="1">
            <a:off x="1240384" y="5560986"/>
            <a:ext cx="1677970" cy="680608"/>
          </a:xfrm>
          <a:prstGeom prst="straightConnector1">
            <a:avLst/>
          </a:prstGeom>
          <a:ln w="28575">
            <a:solidFill>
              <a:srgbClr val="90BD3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6BF30E65-1B88-FD4A-8505-3533B5E71751}"/>
              </a:ext>
            </a:extLst>
          </p:cNvPr>
          <p:cNvSpPr txBox="1"/>
          <p:nvPr/>
        </p:nvSpPr>
        <p:spPr bwMode="auto">
          <a:xfrm>
            <a:off x="740184" y="4206689"/>
            <a:ext cx="1339847" cy="307777"/>
          </a:xfrm>
          <a:prstGeom prst="rect">
            <a:avLst/>
          </a:prstGeom>
          <a:noFill/>
          <a:ln w="19050" algn="ctr">
            <a:noFill/>
            <a:miter lim="800000"/>
            <a:headEnd/>
            <a:tailEnd/>
          </a:ln>
        </p:spPr>
        <p:txBody>
          <a:bodyPr wrap="square" lIns="0" tIns="0" rIns="0" bIns="0" rtlCol="0">
            <a:spAutoFit/>
          </a:bodyPr>
          <a:lstStyle/>
          <a:p>
            <a:r>
              <a:rPr lang="en-US" sz="2000" dirty="0">
                <a:solidFill>
                  <a:schemeClr val="accent4"/>
                </a:solidFill>
              </a:rPr>
              <a:t>Un-exposed</a:t>
            </a:r>
          </a:p>
        </p:txBody>
      </p:sp>
      <p:sp>
        <p:nvSpPr>
          <p:cNvPr id="52" name="TextBox 51">
            <a:extLst>
              <a:ext uri="{FF2B5EF4-FFF2-40B4-BE49-F238E27FC236}">
                <a16:creationId xmlns:a16="http://schemas.microsoft.com/office/drawing/2014/main" id="{FB932FE7-14AA-7042-B7AB-C417BD22AAD3}"/>
              </a:ext>
            </a:extLst>
          </p:cNvPr>
          <p:cNvSpPr txBox="1"/>
          <p:nvPr/>
        </p:nvSpPr>
        <p:spPr bwMode="auto">
          <a:xfrm>
            <a:off x="690351" y="5652818"/>
            <a:ext cx="1339847" cy="307777"/>
          </a:xfrm>
          <a:prstGeom prst="rect">
            <a:avLst/>
          </a:prstGeom>
          <a:noFill/>
          <a:ln w="19050" algn="ctr">
            <a:noFill/>
            <a:miter lim="800000"/>
            <a:headEnd/>
            <a:tailEnd/>
          </a:ln>
        </p:spPr>
        <p:txBody>
          <a:bodyPr wrap="square" lIns="0" tIns="0" rIns="0" bIns="0" rtlCol="0">
            <a:spAutoFit/>
          </a:bodyPr>
          <a:lstStyle/>
          <a:p>
            <a:r>
              <a:rPr lang="en-US" sz="2000" dirty="0">
                <a:solidFill>
                  <a:srgbClr val="90BD31"/>
                </a:solidFill>
              </a:rPr>
              <a:t>Exposed</a:t>
            </a:r>
          </a:p>
        </p:txBody>
      </p:sp>
      <p:cxnSp>
        <p:nvCxnSpPr>
          <p:cNvPr id="54" name="Straight Arrow Connector 53">
            <a:extLst>
              <a:ext uri="{FF2B5EF4-FFF2-40B4-BE49-F238E27FC236}">
                <a16:creationId xmlns:a16="http://schemas.microsoft.com/office/drawing/2014/main" id="{59D18495-CA4A-3943-856E-3067649B6432}"/>
              </a:ext>
            </a:extLst>
          </p:cNvPr>
          <p:cNvCxnSpPr/>
          <p:nvPr/>
        </p:nvCxnSpPr>
        <p:spPr>
          <a:xfrm flipH="1" flipV="1">
            <a:off x="2510527" y="3907921"/>
            <a:ext cx="232673" cy="373122"/>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B4119287-6139-3F4D-AE13-DA058E5242A3}"/>
              </a:ext>
            </a:extLst>
          </p:cNvPr>
          <p:cNvCxnSpPr>
            <a:cxnSpLocks/>
          </p:cNvCxnSpPr>
          <p:nvPr/>
        </p:nvCxnSpPr>
        <p:spPr>
          <a:xfrm flipH="1">
            <a:off x="2448332" y="4676507"/>
            <a:ext cx="234630" cy="391713"/>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E050BD64-A89D-9C4F-82A0-657CE603DB1A}"/>
              </a:ext>
            </a:extLst>
          </p:cNvPr>
          <p:cNvSpPr/>
          <p:nvPr/>
        </p:nvSpPr>
        <p:spPr bwMode="auto">
          <a:xfrm>
            <a:off x="146584" y="3130414"/>
            <a:ext cx="3238061" cy="1546093"/>
          </a:xfrm>
          <a:prstGeom prst="ellipse">
            <a:avLst/>
          </a:prstGeom>
          <a:noFill/>
          <a:ln w="19050" algn="ctr">
            <a:solidFill>
              <a:srgbClr val="7030A0"/>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cxnSp>
        <p:nvCxnSpPr>
          <p:cNvPr id="63" name="Straight Connector 62">
            <a:extLst>
              <a:ext uri="{FF2B5EF4-FFF2-40B4-BE49-F238E27FC236}">
                <a16:creationId xmlns:a16="http://schemas.microsoft.com/office/drawing/2014/main" id="{C1128CCB-846E-0F43-8CC7-1FC09C505E41}"/>
              </a:ext>
            </a:extLst>
          </p:cNvPr>
          <p:cNvCxnSpPr/>
          <p:nvPr/>
        </p:nvCxnSpPr>
        <p:spPr>
          <a:xfrm>
            <a:off x="369888" y="4762264"/>
            <a:ext cx="2140639" cy="1555277"/>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CA21561-037D-2E42-B248-174B220D587A}"/>
              </a:ext>
            </a:extLst>
          </p:cNvPr>
          <p:cNvCxnSpPr>
            <a:cxnSpLocks/>
          </p:cNvCxnSpPr>
          <p:nvPr/>
        </p:nvCxnSpPr>
        <p:spPr>
          <a:xfrm flipV="1">
            <a:off x="756918" y="4819531"/>
            <a:ext cx="1926044" cy="1258697"/>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45C59F76-A380-D746-86DB-45A23E1EC068}"/>
              </a:ext>
            </a:extLst>
          </p:cNvPr>
          <p:cNvSpPr txBox="1"/>
          <p:nvPr/>
        </p:nvSpPr>
        <p:spPr bwMode="auto">
          <a:xfrm rot="19948006">
            <a:off x="2135141" y="5006064"/>
            <a:ext cx="1779193" cy="307777"/>
          </a:xfrm>
          <a:prstGeom prst="rect">
            <a:avLst/>
          </a:prstGeom>
          <a:noFill/>
          <a:ln w="19050" algn="ctr">
            <a:noFill/>
            <a:miter lim="800000"/>
            <a:headEnd/>
            <a:tailEnd/>
          </a:ln>
        </p:spPr>
        <p:txBody>
          <a:bodyPr wrap="square" lIns="0" tIns="0" rIns="0" bIns="0" rtlCol="0">
            <a:spAutoFit/>
          </a:bodyPr>
          <a:lstStyle/>
          <a:p>
            <a:r>
              <a:rPr lang="en-US" sz="2000" b="1" dirty="0">
                <a:solidFill>
                  <a:srgbClr val="7030A0"/>
                </a:solidFill>
                <a:latin typeface="Calibri" panose="020F0502020204030204" pitchFamily="34" charset="0"/>
                <a:cs typeface="Calibri" panose="020F0502020204030204" pitchFamily="34" charset="0"/>
              </a:rPr>
              <a:t>EXCLUDE</a:t>
            </a:r>
          </a:p>
        </p:txBody>
      </p:sp>
      <p:sp>
        <p:nvSpPr>
          <p:cNvPr id="69" name="TextBox 68">
            <a:extLst>
              <a:ext uri="{FF2B5EF4-FFF2-40B4-BE49-F238E27FC236}">
                <a16:creationId xmlns:a16="http://schemas.microsoft.com/office/drawing/2014/main" id="{AFA86EEE-674D-B645-BEF3-D943D9FB3562}"/>
              </a:ext>
            </a:extLst>
          </p:cNvPr>
          <p:cNvSpPr txBox="1"/>
          <p:nvPr/>
        </p:nvSpPr>
        <p:spPr bwMode="auto">
          <a:xfrm rot="21167834">
            <a:off x="2997617" y="3795998"/>
            <a:ext cx="1779193" cy="307777"/>
          </a:xfrm>
          <a:prstGeom prst="rect">
            <a:avLst/>
          </a:prstGeom>
          <a:noFill/>
          <a:ln w="19050" algn="ctr">
            <a:noFill/>
            <a:miter lim="800000"/>
            <a:headEnd/>
            <a:tailEnd/>
          </a:ln>
        </p:spPr>
        <p:txBody>
          <a:bodyPr wrap="square" lIns="0" tIns="0" rIns="0" bIns="0" rtlCol="0">
            <a:spAutoFit/>
          </a:bodyPr>
          <a:lstStyle/>
          <a:p>
            <a:r>
              <a:rPr lang="en-US" sz="2000" b="1" dirty="0">
                <a:solidFill>
                  <a:srgbClr val="7030A0"/>
                </a:solidFill>
                <a:latin typeface="Calibri" panose="020F0502020204030204" pitchFamily="34" charset="0"/>
                <a:cs typeface="Calibri" panose="020F0502020204030204" pitchFamily="34" charset="0"/>
              </a:rPr>
              <a:t>INCLUDE</a:t>
            </a:r>
          </a:p>
        </p:txBody>
      </p:sp>
    </p:spTree>
    <p:extLst>
      <p:ext uri="{BB962C8B-B14F-4D97-AF65-F5344CB8AC3E}">
        <p14:creationId xmlns:p14="http://schemas.microsoft.com/office/powerpoint/2010/main" val="203718887"/>
      </p:ext>
    </p:extLst>
  </p:cSld>
  <p:clrMapOvr>
    <a:masterClrMapping/>
  </p:clrMapOvr>
  <p:transition advTm="14614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dissolve">
                                      <p:cBhvr>
                                        <p:cTn id="13" dur="500"/>
                                        <p:tgtEl>
                                          <p:spTgt spid="36"/>
                                        </p:tgtEl>
                                      </p:cBhvr>
                                    </p:animEffect>
                                  </p:childTnLst>
                                </p:cTn>
                              </p:par>
                              <p:par>
                                <p:cTn id="14" presetID="9"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dissolv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dissolve">
                                      <p:cBhvr>
                                        <p:cTn id="21" dur="500"/>
                                        <p:tgtEl>
                                          <p:spTgt spid="25"/>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dissolve">
                                      <p:cBhvr>
                                        <p:cTn id="24" dur="500"/>
                                        <p:tgtEl>
                                          <p:spTgt spid="52"/>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dissolve">
                                      <p:cBhvr>
                                        <p:cTn id="29" dur="500"/>
                                        <p:tgtEl>
                                          <p:spTgt spid="55"/>
                                        </p:tgtEl>
                                      </p:cBhvr>
                                    </p:animEffect>
                                  </p:childTnLst>
                                </p:cTn>
                              </p:par>
                              <p:par>
                                <p:cTn id="30" presetID="9" presetClass="entr" presetSubtype="0" fill="hold" nodeType="with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dissolve">
                                      <p:cBhvr>
                                        <p:cTn id="32" dur="500"/>
                                        <p:tgtEl>
                                          <p:spTgt spid="54"/>
                                        </p:tgtEl>
                                      </p:cBhvr>
                                    </p:animEffect>
                                  </p:childTnLst>
                                </p:cTn>
                              </p:par>
                              <p:par>
                                <p:cTn id="33" presetID="1" presetClass="exit" presetSubtype="0" fill="hold" nodeType="withEffect">
                                  <p:stCondLst>
                                    <p:cond delay="0"/>
                                  </p:stCondLst>
                                  <p:childTnLst>
                                    <p:set>
                                      <p:cBhvr>
                                        <p:cTn id="34" dur="1" fill="hold">
                                          <p:stCondLst>
                                            <p:cond delay="0"/>
                                          </p:stCondLst>
                                        </p:cTn>
                                        <p:tgtEl>
                                          <p:spTgt spid="20"/>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5"/>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dissolve">
                                      <p:cBhvr>
                                        <p:cTn id="55" dur="500"/>
                                        <p:tgtEl>
                                          <p:spTgt spid="59"/>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dissolve">
                                      <p:cBhvr>
                                        <p:cTn id="58" dur="500"/>
                                        <p:tgtEl>
                                          <p:spTgt spid="69"/>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nodeType="click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dissolve">
                                      <p:cBhvr>
                                        <p:cTn id="63" dur="500"/>
                                        <p:tgtEl>
                                          <p:spTgt spid="63"/>
                                        </p:tgtEl>
                                      </p:cBhvr>
                                    </p:animEffect>
                                  </p:childTnLst>
                                </p:cTn>
                              </p:par>
                              <p:par>
                                <p:cTn id="64" presetID="9" presetClass="entr" presetSubtype="0" fill="hold" nodeType="withEffect">
                                  <p:stCondLst>
                                    <p:cond delay="0"/>
                                  </p:stCondLst>
                                  <p:childTnLst>
                                    <p:set>
                                      <p:cBhvr>
                                        <p:cTn id="65" dur="1" fill="hold">
                                          <p:stCondLst>
                                            <p:cond delay="0"/>
                                          </p:stCondLst>
                                        </p:cTn>
                                        <p:tgtEl>
                                          <p:spTgt spid="65"/>
                                        </p:tgtEl>
                                        <p:attrNameLst>
                                          <p:attrName>style.visibility</p:attrName>
                                        </p:attrNameLst>
                                      </p:cBhvr>
                                      <p:to>
                                        <p:strVal val="visible"/>
                                      </p:to>
                                    </p:set>
                                    <p:animEffect transition="in" filter="dissolve">
                                      <p:cBhvr>
                                        <p:cTn id="66" dur="500"/>
                                        <p:tgtEl>
                                          <p:spTgt spid="65"/>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dissolve">
                                      <p:cBhvr>
                                        <p:cTn id="69" dur="500"/>
                                        <p:tgtEl>
                                          <p:spTgt spid="68"/>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36" grpId="0"/>
      <p:bldP spid="52" grpId="0"/>
      <p:bldP spid="59" grpId="0" animBg="1"/>
      <p:bldP spid="68" grpId="0"/>
      <p:bldP spid="6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5297" y="-32198"/>
            <a:ext cx="8173580" cy="611449"/>
          </a:xfrm>
        </p:spPr>
        <p:txBody>
          <a:bodyPr/>
          <a:lstStyle/>
          <a:p>
            <a:r>
              <a:rPr lang="en-US" dirty="0"/>
              <a:t>Selection Bias</a:t>
            </a:r>
          </a:p>
        </p:txBody>
      </p:sp>
      <p:sp>
        <p:nvSpPr>
          <p:cNvPr id="6" name="Content Placeholder 5"/>
          <p:cNvSpPr>
            <a:spLocks noGrp="1"/>
          </p:cNvSpPr>
          <p:nvPr>
            <p:ph idx="1"/>
          </p:nvPr>
        </p:nvSpPr>
        <p:spPr>
          <a:xfrm>
            <a:off x="427504" y="537371"/>
            <a:ext cx="8157167" cy="2073471"/>
          </a:xfrm>
          <a:ln>
            <a:noFill/>
            <a:prstDash val="sysDash"/>
          </a:ln>
        </p:spPr>
        <p:txBody>
          <a:bodyPr/>
          <a:lstStyle/>
          <a:p>
            <a:r>
              <a:rPr lang="en-US" dirty="0"/>
              <a:t>Assume we get rid of the prevalent users</a:t>
            </a:r>
          </a:p>
          <a:p>
            <a:r>
              <a:rPr lang="en-US" dirty="0"/>
              <a:t>Now, someone chooses ASA after surgery or not</a:t>
            </a:r>
          </a:p>
          <a:p>
            <a:r>
              <a:rPr lang="en-US" dirty="0"/>
              <a:t>We assess this via </a:t>
            </a:r>
            <a:r>
              <a:rPr lang="en-US" dirty="0" err="1"/>
              <a:t>Qx</a:t>
            </a:r>
            <a:r>
              <a:rPr lang="en-US" dirty="0"/>
              <a:t> administered ever 4 </a:t>
            </a:r>
            <a:r>
              <a:rPr lang="en-US" dirty="0" err="1"/>
              <a:t>yrs</a:t>
            </a:r>
            <a:r>
              <a:rPr lang="en-US" dirty="0"/>
              <a:t> </a:t>
            </a:r>
          </a:p>
          <a:p>
            <a:r>
              <a:rPr lang="en-US" dirty="0"/>
              <a:t>Start T</a:t>
            </a:r>
            <a:r>
              <a:rPr lang="en-US" baseline="-25000" dirty="0"/>
              <a:t>0</a:t>
            </a:r>
            <a:r>
              <a:rPr lang="en-US" dirty="0"/>
              <a:t> at return of the </a:t>
            </a:r>
            <a:r>
              <a:rPr lang="en-US" dirty="0" err="1"/>
              <a:t>Qx</a:t>
            </a:r>
            <a:r>
              <a:rPr lang="en-US" dirty="0"/>
              <a:t>? Is that OK?</a:t>
            </a:r>
          </a:p>
          <a:p>
            <a:endParaRPr lang="en-US" dirty="0"/>
          </a:p>
        </p:txBody>
      </p:sp>
      <p:sp>
        <p:nvSpPr>
          <p:cNvPr id="3" name="Slide Number Placeholder 2"/>
          <p:cNvSpPr>
            <a:spLocks noGrp="1"/>
          </p:cNvSpPr>
          <p:nvPr>
            <p:ph type="sldNum" sz="quarter" idx="10"/>
          </p:nvPr>
        </p:nvSpPr>
        <p:spPr/>
        <p:txBody>
          <a:bodyPr/>
          <a:lstStyle/>
          <a:p>
            <a:fld id="{7BCC8D0D-EAEC-449D-9161-023DFF90F2E2}" type="slidenum">
              <a:rPr lang="en-US" smtClean="0"/>
              <a:pPr/>
              <a:t>21</a:t>
            </a:fld>
            <a:endParaRPr lang="en-US" dirty="0"/>
          </a:p>
        </p:txBody>
      </p:sp>
      <p:grpSp>
        <p:nvGrpSpPr>
          <p:cNvPr id="7" name="Group 6"/>
          <p:cNvGrpSpPr/>
          <p:nvPr/>
        </p:nvGrpSpPr>
        <p:grpSpPr>
          <a:xfrm>
            <a:off x="369888" y="4950953"/>
            <a:ext cx="2475946" cy="1114610"/>
            <a:chOff x="369888" y="4792695"/>
            <a:chExt cx="2475946" cy="1114610"/>
          </a:xfrm>
        </p:grpSpPr>
        <p:cxnSp>
          <p:nvCxnSpPr>
            <p:cNvPr id="8" name="Straight Arrow Connector 7"/>
            <p:cNvCxnSpPr/>
            <p:nvPr/>
          </p:nvCxnSpPr>
          <p:spPr>
            <a:xfrm flipV="1">
              <a:off x="369888" y="4934247"/>
              <a:ext cx="2475946" cy="18754"/>
            </a:xfrm>
            <a:prstGeom prst="straightConnector1">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49435" y="4792695"/>
              <a:ext cx="0" cy="6530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bwMode="auto">
            <a:xfrm>
              <a:off x="1739900" y="5599528"/>
              <a:ext cx="571500" cy="307777"/>
            </a:xfrm>
            <a:prstGeom prst="rect">
              <a:avLst/>
            </a:prstGeom>
            <a:noFill/>
            <a:ln w="19050" algn="ctr">
              <a:noFill/>
              <a:miter lim="800000"/>
              <a:headEnd/>
              <a:tailEnd/>
            </a:ln>
          </p:spPr>
          <p:txBody>
            <a:bodyPr wrap="square" lIns="0" tIns="0" rIns="0" bIns="0" rtlCol="0">
              <a:spAutoFit/>
            </a:bodyPr>
            <a:lstStyle/>
            <a:p>
              <a:r>
                <a:rPr lang="en-US" sz="2000" dirty="0" err="1"/>
                <a:t>Dx</a:t>
              </a:r>
              <a:endParaRPr lang="en-US" sz="2000" dirty="0"/>
            </a:p>
          </p:txBody>
        </p:sp>
      </p:grpSp>
      <p:cxnSp>
        <p:nvCxnSpPr>
          <p:cNvPr id="15" name="Straight Connector 14"/>
          <p:cNvCxnSpPr/>
          <p:nvPr/>
        </p:nvCxnSpPr>
        <p:spPr>
          <a:xfrm flipH="1">
            <a:off x="2426891" y="4913877"/>
            <a:ext cx="3" cy="451632"/>
          </a:xfrm>
          <a:prstGeom prst="line">
            <a:avLst/>
          </a:prstGeom>
          <a:ln/>
        </p:spPr>
        <p:style>
          <a:lnRef idx="3">
            <a:schemeClr val="accent4"/>
          </a:lnRef>
          <a:fillRef idx="0">
            <a:schemeClr val="accent4"/>
          </a:fillRef>
          <a:effectRef idx="2">
            <a:schemeClr val="accent4"/>
          </a:effectRef>
          <a:fontRef idx="minor">
            <a:schemeClr val="tx1"/>
          </a:fontRef>
        </p:style>
      </p:cxnSp>
      <p:grpSp>
        <p:nvGrpSpPr>
          <p:cNvPr id="26" name="Group 25"/>
          <p:cNvGrpSpPr/>
          <p:nvPr/>
        </p:nvGrpSpPr>
        <p:grpSpPr>
          <a:xfrm>
            <a:off x="353475" y="3190147"/>
            <a:ext cx="8520111" cy="1114610"/>
            <a:chOff x="369888" y="4792695"/>
            <a:chExt cx="8520111" cy="1114610"/>
          </a:xfrm>
        </p:grpSpPr>
        <p:cxnSp>
          <p:nvCxnSpPr>
            <p:cNvPr id="27" name="Straight Arrow Connector 26"/>
            <p:cNvCxnSpPr/>
            <p:nvPr/>
          </p:nvCxnSpPr>
          <p:spPr>
            <a:xfrm>
              <a:off x="369888" y="4953000"/>
              <a:ext cx="8257277"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949435" y="4792695"/>
              <a:ext cx="0" cy="6530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bwMode="auto">
            <a:xfrm>
              <a:off x="1739900" y="5599528"/>
              <a:ext cx="571500" cy="307777"/>
            </a:xfrm>
            <a:prstGeom prst="rect">
              <a:avLst/>
            </a:prstGeom>
            <a:noFill/>
            <a:ln w="19050" algn="ctr">
              <a:noFill/>
              <a:miter lim="800000"/>
              <a:headEnd/>
              <a:tailEnd/>
            </a:ln>
          </p:spPr>
          <p:txBody>
            <a:bodyPr wrap="square" lIns="0" tIns="0" rIns="0" bIns="0" rtlCol="0">
              <a:spAutoFit/>
            </a:bodyPr>
            <a:lstStyle/>
            <a:p>
              <a:r>
                <a:rPr lang="en-US" sz="2000" dirty="0" err="1"/>
                <a:t>Dx</a:t>
              </a:r>
              <a:endParaRPr lang="en-US" sz="2000" dirty="0"/>
            </a:p>
          </p:txBody>
        </p:sp>
        <p:sp>
          <p:nvSpPr>
            <p:cNvPr id="30" name="TextBox 29"/>
            <p:cNvSpPr txBox="1"/>
            <p:nvPr/>
          </p:nvSpPr>
          <p:spPr bwMode="auto">
            <a:xfrm>
              <a:off x="5124450" y="5599528"/>
              <a:ext cx="1339850" cy="307777"/>
            </a:xfrm>
            <a:prstGeom prst="rect">
              <a:avLst/>
            </a:prstGeom>
            <a:noFill/>
            <a:ln w="19050" algn="ctr">
              <a:noFill/>
              <a:miter lim="800000"/>
              <a:headEnd/>
              <a:tailEnd/>
            </a:ln>
          </p:spPr>
          <p:txBody>
            <a:bodyPr wrap="square" lIns="0" tIns="0" rIns="0" bIns="0" rtlCol="0">
              <a:spAutoFit/>
            </a:bodyPr>
            <a:lstStyle/>
            <a:p>
              <a:r>
                <a:rPr lang="en-US" sz="2000" dirty="0"/>
                <a:t>Progression</a:t>
              </a:r>
            </a:p>
          </p:txBody>
        </p:sp>
        <p:sp>
          <p:nvSpPr>
            <p:cNvPr id="31" name="TextBox 30"/>
            <p:cNvSpPr txBox="1"/>
            <p:nvPr/>
          </p:nvSpPr>
          <p:spPr bwMode="auto">
            <a:xfrm>
              <a:off x="6832600" y="5599528"/>
              <a:ext cx="2057399" cy="307777"/>
            </a:xfrm>
            <a:prstGeom prst="rect">
              <a:avLst/>
            </a:prstGeom>
            <a:noFill/>
            <a:ln w="19050" algn="ctr">
              <a:noFill/>
              <a:miter lim="800000"/>
              <a:headEnd/>
              <a:tailEnd/>
            </a:ln>
          </p:spPr>
          <p:txBody>
            <a:bodyPr wrap="square" lIns="0" tIns="0" rIns="0" bIns="0" rtlCol="0">
              <a:spAutoFit/>
            </a:bodyPr>
            <a:lstStyle/>
            <a:p>
              <a:r>
                <a:rPr lang="en-US" sz="2000"/>
                <a:t>Death due to CRC</a:t>
              </a:r>
              <a:endParaRPr lang="en-US" sz="2000" dirty="0" err="1"/>
            </a:p>
          </p:txBody>
        </p:sp>
      </p:grpSp>
      <p:cxnSp>
        <p:nvCxnSpPr>
          <p:cNvPr id="32" name="Straight Connector 31"/>
          <p:cNvCxnSpPr/>
          <p:nvPr/>
        </p:nvCxnSpPr>
        <p:spPr>
          <a:xfrm flipH="1">
            <a:off x="2396410" y="3153071"/>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43" name="Straight Connector 42"/>
          <p:cNvCxnSpPr/>
          <p:nvPr/>
        </p:nvCxnSpPr>
        <p:spPr>
          <a:xfrm>
            <a:off x="5616412" y="3049470"/>
            <a:ext cx="0" cy="6530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682018" y="3049470"/>
            <a:ext cx="0" cy="6530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179256" y="4792543"/>
            <a:ext cx="11971" cy="114593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bwMode="auto">
          <a:xfrm>
            <a:off x="1886343" y="5922744"/>
            <a:ext cx="1339850" cy="307777"/>
          </a:xfrm>
          <a:prstGeom prst="rect">
            <a:avLst/>
          </a:prstGeom>
          <a:noFill/>
          <a:ln w="19050" algn="ctr">
            <a:noFill/>
            <a:miter lim="800000"/>
            <a:headEnd/>
            <a:tailEnd/>
          </a:ln>
        </p:spPr>
        <p:txBody>
          <a:bodyPr wrap="square" lIns="0" tIns="0" rIns="0" bIns="0" rtlCol="0">
            <a:spAutoFit/>
          </a:bodyPr>
          <a:lstStyle/>
          <a:p>
            <a:r>
              <a:rPr lang="en-US" sz="2000" dirty="0"/>
              <a:t>Surgery</a:t>
            </a:r>
          </a:p>
        </p:txBody>
      </p:sp>
      <p:cxnSp>
        <p:nvCxnSpPr>
          <p:cNvPr id="47" name="Straight Connector 46"/>
          <p:cNvCxnSpPr/>
          <p:nvPr/>
        </p:nvCxnSpPr>
        <p:spPr>
          <a:xfrm>
            <a:off x="2151674" y="3102133"/>
            <a:ext cx="11971" cy="114593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bwMode="auto">
          <a:xfrm>
            <a:off x="1840602" y="4232334"/>
            <a:ext cx="1339850" cy="307777"/>
          </a:xfrm>
          <a:prstGeom prst="rect">
            <a:avLst/>
          </a:prstGeom>
          <a:noFill/>
          <a:ln w="19050" algn="ctr">
            <a:noFill/>
            <a:miter lim="800000"/>
            <a:headEnd/>
            <a:tailEnd/>
          </a:ln>
        </p:spPr>
        <p:txBody>
          <a:bodyPr wrap="square" lIns="0" tIns="0" rIns="0" bIns="0" rtlCol="0">
            <a:spAutoFit/>
          </a:bodyPr>
          <a:lstStyle/>
          <a:p>
            <a:r>
              <a:rPr lang="en-US" sz="2000" dirty="0"/>
              <a:t>Surgery</a:t>
            </a:r>
          </a:p>
        </p:txBody>
      </p:sp>
      <p:sp>
        <p:nvSpPr>
          <p:cNvPr id="42" name="TextBox 41"/>
          <p:cNvSpPr txBox="1"/>
          <p:nvPr/>
        </p:nvSpPr>
        <p:spPr bwMode="auto">
          <a:xfrm>
            <a:off x="2715140" y="4124063"/>
            <a:ext cx="1503417" cy="307777"/>
          </a:xfrm>
          <a:prstGeom prst="rect">
            <a:avLst/>
          </a:prstGeom>
          <a:noFill/>
          <a:ln w="19050" algn="ctr">
            <a:noFill/>
            <a:miter lim="800000"/>
            <a:headEnd/>
            <a:tailEnd/>
          </a:ln>
        </p:spPr>
        <p:txBody>
          <a:bodyPr wrap="square" lIns="0" tIns="0" rIns="0" bIns="0" rtlCol="0">
            <a:spAutoFit/>
          </a:bodyPr>
          <a:lstStyle/>
          <a:p>
            <a:r>
              <a:rPr lang="en-US" sz="2000" dirty="0" err="1"/>
              <a:t>Qx</a:t>
            </a:r>
            <a:r>
              <a:rPr lang="en-US" sz="2000" dirty="0"/>
              <a:t> return</a:t>
            </a:r>
            <a:endParaRPr lang="en-US" sz="2000" baseline="-25000" dirty="0"/>
          </a:p>
        </p:txBody>
      </p:sp>
      <p:cxnSp>
        <p:nvCxnSpPr>
          <p:cNvPr id="49" name="Straight Connector 48"/>
          <p:cNvCxnSpPr/>
          <p:nvPr/>
        </p:nvCxnSpPr>
        <p:spPr>
          <a:xfrm flipH="1">
            <a:off x="2948395" y="3033865"/>
            <a:ext cx="2885" cy="1113043"/>
          </a:xfrm>
          <a:prstGeom prst="line">
            <a:avLst/>
          </a:prstGeom>
          <a:ln>
            <a:prstDash val="dash"/>
          </a:ln>
        </p:spPr>
        <p:style>
          <a:lnRef idx="3">
            <a:schemeClr val="accent2"/>
          </a:lnRef>
          <a:fillRef idx="0">
            <a:schemeClr val="accent2"/>
          </a:fillRef>
          <a:effectRef idx="2">
            <a:schemeClr val="accent2"/>
          </a:effectRef>
          <a:fontRef idx="minor">
            <a:schemeClr val="tx1"/>
          </a:fontRef>
        </p:style>
      </p:cxnSp>
      <p:grpSp>
        <p:nvGrpSpPr>
          <p:cNvPr id="52" name="Group 51"/>
          <p:cNvGrpSpPr/>
          <p:nvPr/>
        </p:nvGrpSpPr>
        <p:grpSpPr>
          <a:xfrm>
            <a:off x="2948792" y="6317541"/>
            <a:ext cx="2892573" cy="485005"/>
            <a:chOff x="5463636" y="1206746"/>
            <a:chExt cx="2892573" cy="485005"/>
          </a:xfrm>
        </p:grpSpPr>
        <p:cxnSp>
          <p:nvCxnSpPr>
            <p:cNvPr id="53" name="Straight Connector 52"/>
            <p:cNvCxnSpPr/>
            <p:nvPr/>
          </p:nvCxnSpPr>
          <p:spPr>
            <a:xfrm flipH="1">
              <a:off x="5463636" y="1206746"/>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54" name="Straight Connector 53"/>
            <p:cNvCxnSpPr/>
            <p:nvPr/>
          </p:nvCxnSpPr>
          <p:spPr>
            <a:xfrm flipH="1">
              <a:off x="7281404" y="1240119"/>
              <a:ext cx="3" cy="451632"/>
            </a:xfrm>
            <a:prstGeom prst="line">
              <a:avLst/>
            </a:prstGeom>
            <a:ln/>
          </p:spPr>
          <p:style>
            <a:lnRef idx="3">
              <a:schemeClr val="accent4"/>
            </a:lnRef>
            <a:fillRef idx="0">
              <a:schemeClr val="accent4"/>
            </a:fillRef>
            <a:effectRef idx="2">
              <a:schemeClr val="accent4"/>
            </a:effectRef>
            <a:fontRef idx="minor">
              <a:schemeClr val="tx1"/>
            </a:fontRef>
          </p:style>
        </p:cxnSp>
        <p:sp>
          <p:nvSpPr>
            <p:cNvPr id="55" name="TextBox 54"/>
            <p:cNvSpPr txBox="1"/>
            <p:nvPr/>
          </p:nvSpPr>
          <p:spPr bwMode="auto">
            <a:xfrm>
              <a:off x="5514535" y="1252025"/>
              <a:ext cx="2841674" cy="307777"/>
            </a:xfrm>
            <a:prstGeom prst="rect">
              <a:avLst/>
            </a:prstGeom>
            <a:noFill/>
            <a:ln w="19050" algn="ctr">
              <a:noFill/>
              <a:miter lim="800000"/>
              <a:headEnd/>
              <a:tailEnd/>
            </a:ln>
          </p:spPr>
          <p:txBody>
            <a:bodyPr wrap="square" lIns="0" tIns="0" rIns="0" bIns="0" rtlCol="0">
              <a:spAutoFit/>
            </a:bodyPr>
            <a:lstStyle/>
            <a:p>
              <a:r>
                <a:rPr lang="en-US" sz="2000" dirty="0"/>
                <a:t>Using		Not using</a:t>
              </a:r>
            </a:p>
          </p:txBody>
        </p:sp>
      </p:grpSp>
      <p:sp>
        <p:nvSpPr>
          <p:cNvPr id="33" name="TextBox 32"/>
          <p:cNvSpPr txBox="1"/>
          <p:nvPr/>
        </p:nvSpPr>
        <p:spPr bwMode="auto">
          <a:xfrm>
            <a:off x="405229" y="3524060"/>
            <a:ext cx="7870865" cy="307777"/>
          </a:xfrm>
          <a:prstGeom prst="rect">
            <a:avLst/>
          </a:prstGeom>
          <a:noFill/>
          <a:ln w="19050" algn="ctr">
            <a:noFill/>
            <a:miter lim="800000"/>
            <a:headEnd/>
            <a:tailEnd/>
          </a:ln>
        </p:spPr>
        <p:txBody>
          <a:bodyPr wrap="square" lIns="0" tIns="0" rIns="0" bIns="0" rtlCol="0">
            <a:spAutoFit/>
          </a:bodyPr>
          <a:lstStyle/>
          <a:p>
            <a:r>
              <a:rPr lang="en-US" sz="2000" dirty="0"/>
              <a:t>86    88    90    92   94   96    98    00     02   04    06   08    10   12    14    16   </a:t>
            </a:r>
          </a:p>
        </p:txBody>
      </p:sp>
      <p:sp>
        <p:nvSpPr>
          <p:cNvPr id="34" name="TextBox 33"/>
          <p:cNvSpPr txBox="1"/>
          <p:nvPr/>
        </p:nvSpPr>
        <p:spPr bwMode="auto">
          <a:xfrm>
            <a:off x="480139" y="5303778"/>
            <a:ext cx="2882993" cy="307777"/>
          </a:xfrm>
          <a:prstGeom prst="rect">
            <a:avLst/>
          </a:prstGeom>
          <a:noFill/>
          <a:ln w="19050" algn="ctr">
            <a:noFill/>
            <a:miter lim="800000"/>
            <a:headEnd/>
            <a:tailEnd/>
          </a:ln>
        </p:spPr>
        <p:txBody>
          <a:bodyPr wrap="square" lIns="0" tIns="0" rIns="0" bIns="0" rtlCol="0">
            <a:spAutoFit/>
          </a:bodyPr>
          <a:lstStyle/>
          <a:p>
            <a:r>
              <a:rPr lang="en-US" sz="2000" dirty="0"/>
              <a:t>86    88    90    92   </a:t>
            </a:r>
            <a:r>
              <a:rPr lang="en-US" sz="2000"/>
              <a:t>94   96 </a:t>
            </a:r>
            <a:endParaRPr lang="en-US" sz="2000" dirty="0"/>
          </a:p>
        </p:txBody>
      </p:sp>
      <p:sp>
        <p:nvSpPr>
          <p:cNvPr id="11" name="Oval 10">
            <a:extLst>
              <a:ext uri="{FF2B5EF4-FFF2-40B4-BE49-F238E27FC236}">
                <a16:creationId xmlns:a16="http://schemas.microsoft.com/office/drawing/2014/main" id="{70BD0515-D7FF-5F44-865F-3BB1B6A19F43}"/>
              </a:ext>
            </a:extLst>
          </p:cNvPr>
          <p:cNvSpPr/>
          <p:nvPr/>
        </p:nvSpPr>
        <p:spPr bwMode="auto">
          <a:xfrm>
            <a:off x="2603000" y="3886488"/>
            <a:ext cx="1733011" cy="733098"/>
          </a:xfrm>
          <a:prstGeom prst="ellipse">
            <a:avLst/>
          </a:prstGeom>
          <a:noFill/>
          <a:ln w="31750" algn="ctr">
            <a:solidFill>
              <a:srgbClr val="7030A0"/>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4" name="TextBox 13">
            <a:extLst>
              <a:ext uri="{FF2B5EF4-FFF2-40B4-BE49-F238E27FC236}">
                <a16:creationId xmlns:a16="http://schemas.microsoft.com/office/drawing/2014/main" id="{013A0C9B-38B9-C445-9E0C-1D2FD96FC460}"/>
              </a:ext>
            </a:extLst>
          </p:cNvPr>
          <p:cNvSpPr txBox="1"/>
          <p:nvPr/>
        </p:nvSpPr>
        <p:spPr bwMode="auto">
          <a:xfrm>
            <a:off x="5990687" y="501022"/>
            <a:ext cx="914400" cy="430887"/>
          </a:xfrm>
          <a:prstGeom prst="rect">
            <a:avLst/>
          </a:prstGeom>
          <a:noFill/>
          <a:ln w="19050" algn="ctr">
            <a:noFill/>
            <a:miter lim="800000"/>
            <a:headEnd/>
            <a:tailEnd/>
          </a:ln>
        </p:spPr>
        <p:txBody>
          <a:bodyPr wrap="square" lIns="0" tIns="0" rIns="0" bIns="0" rtlCol="0">
            <a:spAutoFit/>
          </a:bodyPr>
          <a:lstStyle/>
          <a:p>
            <a:r>
              <a:rPr lang="en-US" sz="2800" b="1" dirty="0">
                <a:solidFill>
                  <a:schemeClr val="tx1">
                    <a:lumMod val="50000"/>
                    <a:lumOff val="50000"/>
                  </a:schemeClr>
                </a:solidFill>
              </a:rPr>
              <a:t>✓</a:t>
            </a:r>
            <a:endParaRPr lang="en-US" sz="2000" b="1" dirty="0">
              <a:solidFill>
                <a:schemeClr val="tx1">
                  <a:lumMod val="50000"/>
                  <a:lumOff val="50000"/>
                </a:schemeClr>
              </a:solidFill>
            </a:endParaRPr>
          </a:p>
        </p:txBody>
      </p:sp>
      <p:sp>
        <p:nvSpPr>
          <p:cNvPr id="51" name="TextBox 50">
            <a:extLst>
              <a:ext uri="{FF2B5EF4-FFF2-40B4-BE49-F238E27FC236}">
                <a16:creationId xmlns:a16="http://schemas.microsoft.com/office/drawing/2014/main" id="{9C644E1E-39E1-FB4C-8418-19C3CBD215ED}"/>
              </a:ext>
            </a:extLst>
          </p:cNvPr>
          <p:cNvSpPr txBox="1"/>
          <p:nvPr/>
        </p:nvSpPr>
        <p:spPr bwMode="auto">
          <a:xfrm>
            <a:off x="353475" y="3911711"/>
            <a:ext cx="381043" cy="369332"/>
          </a:xfrm>
          <a:prstGeom prst="rect">
            <a:avLst/>
          </a:prstGeom>
          <a:noFill/>
          <a:ln w="19050" algn="ctr">
            <a:noFill/>
            <a:miter lim="800000"/>
            <a:headEnd/>
            <a:tailEnd/>
          </a:ln>
        </p:spPr>
        <p:txBody>
          <a:bodyPr wrap="square" lIns="0" tIns="0" rIns="0" bIns="0" rtlCol="0">
            <a:spAutoFit/>
          </a:bodyPr>
          <a:lstStyle/>
          <a:p>
            <a:r>
              <a:rPr lang="en-US" sz="2400" dirty="0">
                <a:solidFill>
                  <a:srgbClr val="7030A0"/>
                </a:solidFill>
              </a:rPr>
              <a:t>A</a:t>
            </a:r>
            <a:endParaRPr lang="en-US" sz="2000" dirty="0">
              <a:solidFill>
                <a:srgbClr val="7030A0"/>
              </a:solidFill>
            </a:endParaRPr>
          </a:p>
        </p:txBody>
      </p:sp>
      <p:sp>
        <p:nvSpPr>
          <p:cNvPr id="57" name="TextBox 56">
            <a:extLst>
              <a:ext uri="{FF2B5EF4-FFF2-40B4-BE49-F238E27FC236}">
                <a16:creationId xmlns:a16="http://schemas.microsoft.com/office/drawing/2014/main" id="{2DFC6E4E-8167-4040-BD7C-70B738269042}"/>
              </a:ext>
            </a:extLst>
          </p:cNvPr>
          <p:cNvSpPr txBox="1"/>
          <p:nvPr/>
        </p:nvSpPr>
        <p:spPr bwMode="auto">
          <a:xfrm>
            <a:off x="353475" y="5827567"/>
            <a:ext cx="694758" cy="369332"/>
          </a:xfrm>
          <a:prstGeom prst="rect">
            <a:avLst/>
          </a:prstGeom>
          <a:noFill/>
          <a:ln w="19050" algn="ctr">
            <a:noFill/>
            <a:miter lim="800000"/>
            <a:headEnd/>
            <a:tailEnd/>
          </a:ln>
        </p:spPr>
        <p:txBody>
          <a:bodyPr wrap="square" lIns="0" tIns="0" rIns="0" bIns="0" rtlCol="0">
            <a:spAutoFit/>
          </a:bodyPr>
          <a:lstStyle/>
          <a:p>
            <a:r>
              <a:rPr lang="en-US" sz="2400" dirty="0">
                <a:solidFill>
                  <a:srgbClr val="7030A0"/>
                </a:solidFill>
              </a:rPr>
              <a:t>B</a:t>
            </a:r>
            <a:endParaRPr lang="en-US" sz="2000" dirty="0">
              <a:solidFill>
                <a:srgbClr val="7030A0"/>
              </a:solidFill>
            </a:endParaRPr>
          </a:p>
        </p:txBody>
      </p:sp>
      <p:cxnSp>
        <p:nvCxnSpPr>
          <p:cNvPr id="59" name="Straight Arrow Connector 58">
            <a:extLst>
              <a:ext uri="{FF2B5EF4-FFF2-40B4-BE49-F238E27FC236}">
                <a16:creationId xmlns:a16="http://schemas.microsoft.com/office/drawing/2014/main" id="{DCC368E8-A04D-B84E-B925-02E2D3F59F4F}"/>
              </a:ext>
            </a:extLst>
          </p:cNvPr>
          <p:cNvCxnSpPr>
            <a:cxnSpLocks/>
          </p:cNvCxnSpPr>
          <p:nvPr/>
        </p:nvCxnSpPr>
        <p:spPr>
          <a:xfrm flipH="1">
            <a:off x="2014359" y="2687131"/>
            <a:ext cx="63092" cy="401598"/>
          </a:xfrm>
          <a:prstGeom prst="straightConnector1">
            <a:avLst/>
          </a:prstGeom>
          <a:ln w="28575" cap="flat" cmpd="sng" algn="ctr">
            <a:solidFill>
              <a:schemeClr val="accent6">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1" name="Straight Arrow Connector 60">
            <a:extLst>
              <a:ext uri="{FF2B5EF4-FFF2-40B4-BE49-F238E27FC236}">
                <a16:creationId xmlns:a16="http://schemas.microsoft.com/office/drawing/2014/main" id="{6C2D64DA-6173-9542-935C-BC0832227D1F}"/>
              </a:ext>
            </a:extLst>
          </p:cNvPr>
          <p:cNvCxnSpPr>
            <a:cxnSpLocks/>
          </p:cNvCxnSpPr>
          <p:nvPr/>
        </p:nvCxnSpPr>
        <p:spPr>
          <a:xfrm flipH="1">
            <a:off x="2239911" y="2693227"/>
            <a:ext cx="63092" cy="401598"/>
          </a:xfrm>
          <a:prstGeom prst="straightConnector1">
            <a:avLst/>
          </a:prstGeom>
          <a:ln w="28575" cap="flat" cmpd="sng" algn="ctr">
            <a:solidFill>
              <a:schemeClr val="accent6">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2" name="Straight Arrow Connector 61">
            <a:extLst>
              <a:ext uri="{FF2B5EF4-FFF2-40B4-BE49-F238E27FC236}">
                <a16:creationId xmlns:a16="http://schemas.microsoft.com/office/drawing/2014/main" id="{9C44C0EC-AD46-884D-BB32-4B14D6669AB4}"/>
              </a:ext>
            </a:extLst>
          </p:cNvPr>
          <p:cNvCxnSpPr>
            <a:cxnSpLocks/>
          </p:cNvCxnSpPr>
          <p:nvPr/>
        </p:nvCxnSpPr>
        <p:spPr>
          <a:xfrm flipH="1">
            <a:off x="2514231" y="2711515"/>
            <a:ext cx="63092" cy="401598"/>
          </a:xfrm>
          <a:prstGeom prst="straightConnector1">
            <a:avLst/>
          </a:prstGeom>
          <a:ln w="28575" cap="flat" cmpd="sng" algn="ctr">
            <a:solidFill>
              <a:schemeClr val="accent6">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1" name="TextBox 20">
            <a:extLst>
              <a:ext uri="{FF2B5EF4-FFF2-40B4-BE49-F238E27FC236}">
                <a16:creationId xmlns:a16="http://schemas.microsoft.com/office/drawing/2014/main" id="{88878D9A-175B-0D43-A42B-3523E38724C5}"/>
              </a:ext>
            </a:extLst>
          </p:cNvPr>
          <p:cNvSpPr txBox="1"/>
          <p:nvPr/>
        </p:nvSpPr>
        <p:spPr bwMode="auto">
          <a:xfrm>
            <a:off x="3269939" y="4345807"/>
            <a:ext cx="896112" cy="307777"/>
          </a:xfrm>
          <a:prstGeom prst="rect">
            <a:avLst/>
          </a:prstGeom>
          <a:noFill/>
          <a:ln w="19050" algn="ctr">
            <a:noFill/>
            <a:miter lim="800000"/>
            <a:headEnd/>
            <a:tailEnd/>
          </a:ln>
        </p:spPr>
        <p:txBody>
          <a:bodyPr wrap="square" lIns="0" tIns="0" rIns="0" bIns="0" rtlCol="0">
            <a:spAutoFit/>
          </a:bodyPr>
          <a:lstStyle/>
          <a:p>
            <a:r>
              <a:rPr lang="en-US" sz="2000" dirty="0"/>
              <a:t>T</a:t>
            </a:r>
            <a:r>
              <a:rPr lang="en-US" sz="2000" baseline="-25000" dirty="0"/>
              <a:t>0 </a:t>
            </a:r>
            <a:endParaRPr lang="en-US" sz="2000" dirty="0"/>
          </a:p>
        </p:txBody>
      </p:sp>
    </p:spTree>
    <p:extLst>
      <p:ext uri="{BB962C8B-B14F-4D97-AF65-F5344CB8AC3E}">
        <p14:creationId xmlns:p14="http://schemas.microsoft.com/office/powerpoint/2010/main" val="1795494184"/>
      </p:ext>
    </p:extLst>
  </p:cSld>
  <p:clrMapOvr>
    <a:masterClrMapping/>
  </p:clrMapOvr>
  <p:transition advTm="16153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dissolve">
                                      <p:cBhvr>
                                        <p:cTn id="19" dur="500"/>
                                        <p:tgtEl>
                                          <p:spTgt spid="59"/>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dissolve">
                                      <p:cBhvr>
                                        <p:cTn id="24" dur="500"/>
                                        <p:tgtEl>
                                          <p:spTgt spid="61"/>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62"/>
                                        </p:tgtEl>
                                        <p:attrNameLst>
                                          <p:attrName>style.visibility</p:attrName>
                                        </p:attrNameLst>
                                      </p:cBhvr>
                                      <p:to>
                                        <p:strVal val="visible"/>
                                      </p:to>
                                    </p:set>
                                    <p:animEffect transition="in" filter="dissolve">
                                      <p:cBhvr>
                                        <p:cTn id="29" dur="500"/>
                                        <p:tgtEl>
                                          <p:spTgt spid="62"/>
                                        </p:tgtEl>
                                      </p:cBhvr>
                                    </p:animEffect>
                                  </p:childTnLst>
                                </p:cTn>
                              </p:par>
                              <p:par>
                                <p:cTn id="30" presetID="1" presetClass="entr" presetSubtype="0" fill="hold" nodeType="with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4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1" grpId="0" animBg="1"/>
      <p:bldP spid="14" grpId="0"/>
      <p:bldP spid="51" grpId="0"/>
      <p:bldP spid="57"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5297" y="-32198"/>
            <a:ext cx="8173580" cy="611449"/>
          </a:xfrm>
        </p:spPr>
        <p:txBody>
          <a:bodyPr/>
          <a:lstStyle/>
          <a:p>
            <a:r>
              <a:rPr lang="en-US" dirty="0"/>
              <a:t>Selection Bias</a:t>
            </a:r>
          </a:p>
        </p:txBody>
      </p:sp>
      <p:sp>
        <p:nvSpPr>
          <p:cNvPr id="6" name="Content Placeholder 5"/>
          <p:cNvSpPr>
            <a:spLocks noGrp="1"/>
          </p:cNvSpPr>
          <p:nvPr>
            <p:ph idx="1"/>
          </p:nvPr>
        </p:nvSpPr>
        <p:spPr>
          <a:xfrm>
            <a:off x="427504" y="537371"/>
            <a:ext cx="8157167" cy="2073471"/>
          </a:xfrm>
          <a:ln>
            <a:noFill/>
            <a:prstDash val="sysDash"/>
          </a:ln>
        </p:spPr>
        <p:txBody>
          <a:bodyPr/>
          <a:lstStyle/>
          <a:p>
            <a:r>
              <a:rPr lang="en-US" dirty="0"/>
              <a:t>Assume we get rid of the prevalent users</a:t>
            </a:r>
          </a:p>
          <a:p>
            <a:r>
              <a:rPr lang="en-US" dirty="0"/>
              <a:t>Now, someone chooses ASA after surgery or not</a:t>
            </a:r>
          </a:p>
          <a:p>
            <a:r>
              <a:rPr lang="en-US" dirty="0"/>
              <a:t>We assess this via </a:t>
            </a:r>
            <a:r>
              <a:rPr lang="en-US" dirty="0" err="1"/>
              <a:t>Qx</a:t>
            </a:r>
            <a:r>
              <a:rPr lang="en-US" dirty="0"/>
              <a:t> administered ever 4 </a:t>
            </a:r>
            <a:r>
              <a:rPr lang="en-US" dirty="0" err="1"/>
              <a:t>yrs</a:t>
            </a:r>
            <a:r>
              <a:rPr lang="en-US" dirty="0"/>
              <a:t> </a:t>
            </a:r>
          </a:p>
          <a:p>
            <a:r>
              <a:rPr lang="en-US" dirty="0"/>
              <a:t>Start T</a:t>
            </a:r>
            <a:r>
              <a:rPr lang="en-US" baseline="-25000" dirty="0"/>
              <a:t>0</a:t>
            </a:r>
            <a:r>
              <a:rPr lang="en-US" dirty="0"/>
              <a:t> at return of the </a:t>
            </a:r>
            <a:r>
              <a:rPr lang="en-US" dirty="0" err="1"/>
              <a:t>Qx</a:t>
            </a:r>
            <a:r>
              <a:rPr lang="en-US" dirty="0"/>
              <a:t>? Is that OK?</a:t>
            </a:r>
          </a:p>
          <a:p>
            <a:r>
              <a:rPr lang="en-US" dirty="0"/>
              <a:t>Person must survive to return the </a:t>
            </a:r>
            <a:r>
              <a:rPr lang="en-US" dirty="0" err="1"/>
              <a:t>Qx</a:t>
            </a:r>
            <a:r>
              <a:rPr lang="en-US" dirty="0"/>
              <a:t>   </a:t>
            </a:r>
            <a:r>
              <a:rPr lang="en-US" dirty="0">
                <a:sym typeface="Wingdings"/>
              </a:rPr>
              <a:t>  Selection Bias</a:t>
            </a:r>
            <a:endParaRPr lang="en-US" dirty="0"/>
          </a:p>
          <a:p>
            <a:endParaRPr lang="en-US" dirty="0"/>
          </a:p>
        </p:txBody>
      </p:sp>
      <p:sp>
        <p:nvSpPr>
          <p:cNvPr id="3" name="Slide Number Placeholder 2"/>
          <p:cNvSpPr>
            <a:spLocks noGrp="1"/>
          </p:cNvSpPr>
          <p:nvPr>
            <p:ph type="sldNum" sz="quarter" idx="10"/>
          </p:nvPr>
        </p:nvSpPr>
        <p:spPr/>
        <p:txBody>
          <a:bodyPr/>
          <a:lstStyle/>
          <a:p>
            <a:fld id="{7BCC8D0D-EAEC-449D-9161-023DFF90F2E2}" type="slidenum">
              <a:rPr lang="en-US" smtClean="0"/>
              <a:pPr/>
              <a:t>22</a:t>
            </a:fld>
            <a:endParaRPr lang="en-US" dirty="0"/>
          </a:p>
        </p:txBody>
      </p:sp>
      <p:cxnSp>
        <p:nvCxnSpPr>
          <p:cNvPr id="8" name="Straight Arrow Connector 7"/>
          <p:cNvCxnSpPr/>
          <p:nvPr/>
        </p:nvCxnSpPr>
        <p:spPr>
          <a:xfrm flipV="1">
            <a:off x="369888" y="5092505"/>
            <a:ext cx="2475946" cy="18754"/>
          </a:xfrm>
          <a:prstGeom prst="straightConnector1">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49435" y="4950953"/>
            <a:ext cx="0" cy="6530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bwMode="auto">
          <a:xfrm>
            <a:off x="1739900" y="5757786"/>
            <a:ext cx="571500" cy="307777"/>
          </a:xfrm>
          <a:prstGeom prst="rect">
            <a:avLst/>
          </a:prstGeom>
          <a:noFill/>
          <a:ln w="19050" algn="ctr">
            <a:noFill/>
            <a:miter lim="800000"/>
            <a:headEnd/>
            <a:tailEnd/>
          </a:ln>
        </p:spPr>
        <p:txBody>
          <a:bodyPr wrap="square" lIns="0" tIns="0" rIns="0" bIns="0" rtlCol="0">
            <a:spAutoFit/>
          </a:bodyPr>
          <a:lstStyle/>
          <a:p>
            <a:r>
              <a:rPr lang="en-US" sz="2000" dirty="0" err="1"/>
              <a:t>Dx</a:t>
            </a:r>
            <a:endParaRPr lang="en-US" sz="2000" dirty="0"/>
          </a:p>
        </p:txBody>
      </p:sp>
      <p:sp>
        <p:nvSpPr>
          <p:cNvPr id="12" name="TextBox 11"/>
          <p:cNvSpPr txBox="1"/>
          <p:nvPr/>
        </p:nvSpPr>
        <p:spPr bwMode="auto">
          <a:xfrm>
            <a:off x="2578547" y="5645242"/>
            <a:ext cx="2057399" cy="307777"/>
          </a:xfrm>
          <a:prstGeom prst="rect">
            <a:avLst/>
          </a:prstGeom>
          <a:noFill/>
          <a:ln w="19050" algn="ctr">
            <a:noFill/>
            <a:miter lim="800000"/>
            <a:headEnd/>
            <a:tailEnd/>
          </a:ln>
        </p:spPr>
        <p:txBody>
          <a:bodyPr wrap="square" lIns="0" tIns="0" rIns="0" bIns="0" rtlCol="0">
            <a:spAutoFit/>
          </a:bodyPr>
          <a:lstStyle/>
          <a:p>
            <a:r>
              <a:rPr lang="en-US" sz="2000" dirty="0"/>
              <a:t>Death due to CRC</a:t>
            </a:r>
          </a:p>
        </p:txBody>
      </p:sp>
      <p:cxnSp>
        <p:nvCxnSpPr>
          <p:cNvPr id="15" name="Straight Connector 14"/>
          <p:cNvCxnSpPr/>
          <p:nvPr/>
        </p:nvCxnSpPr>
        <p:spPr>
          <a:xfrm flipH="1">
            <a:off x="2426891" y="4913877"/>
            <a:ext cx="3" cy="451632"/>
          </a:xfrm>
          <a:prstGeom prst="line">
            <a:avLst/>
          </a:prstGeom>
          <a:ln/>
        </p:spPr>
        <p:style>
          <a:lnRef idx="3">
            <a:schemeClr val="accent4"/>
          </a:lnRef>
          <a:fillRef idx="0">
            <a:schemeClr val="accent4"/>
          </a:fillRef>
          <a:effectRef idx="2">
            <a:schemeClr val="accent4"/>
          </a:effectRef>
          <a:fontRef idx="minor">
            <a:schemeClr val="tx1"/>
          </a:fontRef>
        </p:style>
      </p:cxnSp>
      <p:grpSp>
        <p:nvGrpSpPr>
          <p:cNvPr id="26" name="Group 25"/>
          <p:cNvGrpSpPr/>
          <p:nvPr/>
        </p:nvGrpSpPr>
        <p:grpSpPr>
          <a:xfrm>
            <a:off x="353475" y="3190147"/>
            <a:ext cx="8520111" cy="1114610"/>
            <a:chOff x="369888" y="4792695"/>
            <a:chExt cx="8520111" cy="1114610"/>
          </a:xfrm>
        </p:grpSpPr>
        <p:cxnSp>
          <p:nvCxnSpPr>
            <p:cNvPr id="27" name="Straight Arrow Connector 26"/>
            <p:cNvCxnSpPr/>
            <p:nvPr/>
          </p:nvCxnSpPr>
          <p:spPr>
            <a:xfrm>
              <a:off x="369888" y="4953000"/>
              <a:ext cx="8257277"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949435" y="4792695"/>
              <a:ext cx="0" cy="6530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bwMode="auto">
            <a:xfrm>
              <a:off x="1739900" y="5599528"/>
              <a:ext cx="571500" cy="307777"/>
            </a:xfrm>
            <a:prstGeom prst="rect">
              <a:avLst/>
            </a:prstGeom>
            <a:noFill/>
            <a:ln w="19050" algn="ctr">
              <a:noFill/>
              <a:miter lim="800000"/>
              <a:headEnd/>
              <a:tailEnd/>
            </a:ln>
          </p:spPr>
          <p:txBody>
            <a:bodyPr wrap="square" lIns="0" tIns="0" rIns="0" bIns="0" rtlCol="0">
              <a:spAutoFit/>
            </a:bodyPr>
            <a:lstStyle/>
            <a:p>
              <a:r>
                <a:rPr lang="en-US" sz="2000" dirty="0" err="1"/>
                <a:t>Dx</a:t>
              </a:r>
              <a:endParaRPr lang="en-US" sz="2000" dirty="0"/>
            </a:p>
          </p:txBody>
        </p:sp>
        <p:sp>
          <p:nvSpPr>
            <p:cNvPr id="30" name="TextBox 29"/>
            <p:cNvSpPr txBox="1"/>
            <p:nvPr/>
          </p:nvSpPr>
          <p:spPr bwMode="auto">
            <a:xfrm>
              <a:off x="5124450" y="5599528"/>
              <a:ext cx="1339850" cy="307777"/>
            </a:xfrm>
            <a:prstGeom prst="rect">
              <a:avLst/>
            </a:prstGeom>
            <a:noFill/>
            <a:ln w="19050" algn="ctr">
              <a:noFill/>
              <a:miter lim="800000"/>
              <a:headEnd/>
              <a:tailEnd/>
            </a:ln>
          </p:spPr>
          <p:txBody>
            <a:bodyPr wrap="square" lIns="0" tIns="0" rIns="0" bIns="0" rtlCol="0">
              <a:spAutoFit/>
            </a:bodyPr>
            <a:lstStyle/>
            <a:p>
              <a:r>
                <a:rPr lang="en-US" sz="2000" dirty="0"/>
                <a:t>Progression</a:t>
              </a:r>
            </a:p>
          </p:txBody>
        </p:sp>
        <p:sp>
          <p:nvSpPr>
            <p:cNvPr id="31" name="TextBox 30"/>
            <p:cNvSpPr txBox="1"/>
            <p:nvPr/>
          </p:nvSpPr>
          <p:spPr bwMode="auto">
            <a:xfrm>
              <a:off x="6832600" y="5599528"/>
              <a:ext cx="2057399" cy="307777"/>
            </a:xfrm>
            <a:prstGeom prst="rect">
              <a:avLst/>
            </a:prstGeom>
            <a:noFill/>
            <a:ln w="19050" algn="ctr">
              <a:noFill/>
              <a:miter lim="800000"/>
              <a:headEnd/>
              <a:tailEnd/>
            </a:ln>
          </p:spPr>
          <p:txBody>
            <a:bodyPr wrap="square" lIns="0" tIns="0" rIns="0" bIns="0" rtlCol="0">
              <a:spAutoFit/>
            </a:bodyPr>
            <a:lstStyle/>
            <a:p>
              <a:r>
                <a:rPr lang="en-US" sz="2000"/>
                <a:t>Death due to CRC</a:t>
              </a:r>
              <a:endParaRPr lang="en-US" sz="2000" dirty="0" err="1"/>
            </a:p>
          </p:txBody>
        </p:sp>
      </p:grpSp>
      <p:cxnSp>
        <p:nvCxnSpPr>
          <p:cNvPr id="32" name="Straight Connector 31"/>
          <p:cNvCxnSpPr/>
          <p:nvPr/>
        </p:nvCxnSpPr>
        <p:spPr>
          <a:xfrm flipH="1">
            <a:off x="2396410" y="3153071"/>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43" name="Straight Connector 42"/>
          <p:cNvCxnSpPr/>
          <p:nvPr/>
        </p:nvCxnSpPr>
        <p:spPr>
          <a:xfrm>
            <a:off x="5616412" y="3049470"/>
            <a:ext cx="0" cy="6530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682018" y="3049470"/>
            <a:ext cx="0" cy="6530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179256" y="4792543"/>
            <a:ext cx="11971" cy="114593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bwMode="auto">
          <a:xfrm>
            <a:off x="1886343" y="5922744"/>
            <a:ext cx="1339850" cy="307777"/>
          </a:xfrm>
          <a:prstGeom prst="rect">
            <a:avLst/>
          </a:prstGeom>
          <a:noFill/>
          <a:ln w="19050" algn="ctr">
            <a:noFill/>
            <a:miter lim="800000"/>
            <a:headEnd/>
            <a:tailEnd/>
          </a:ln>
        </p:spPr>
        <p:txBody>
          <a:bodyPr wrap="square" lIns="0" tIns="0" rIns="0" bIns="0" rtlCol="0">
            <a:spAutoFit/>
          </a:bodyPr>
          <a:lstStyle/>
          <a:p>
            <a:r>
              <a:rPr lang="en-US" sz="2000" dirty="0"/>
              <a:t>Surgery</a:t>
            </a:r>
          </a:p>
        </p:txBody>
      </p:sp>
      <p:cxnSp>
        <p:nvCxnSpPr>
          <p:cNvPr id="47" name="Straight Connector 46"/>
          <p:cNvCxnSpPr/>
          <p:nvPr/>
        </p:nvCxnSpPr>
        <p:spPr>
          <a:xfrm>
            <a:off x="2151674" y="3102133"/>
            <a:ext cx="11971" cy="114593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bwMode="auto">
          <a:xfrm>
            <a:off x="1840602" y="4232334"/>
            <a:ext cx="1339850" cy="307777"/>
          </a:xfrm>
          <a:prstGeom prst="rect">
            <a:avLst/>
          </a:prstGeom>
          <a:noFill/>
          <a:ln w="19050" algn="ctr">
            <a:noFill/>
            <a:miter lim="800000"/>
            <a:headEnd/>
            <a:tailEnd/>
          </a:ln>
        </p:spPr>
        <p:txBody>
          <a:bodyPr wrap="square" lIns="0" tIns="0" rIns="0" bIns="0" rtlCol="0">
            <a:spAutoFit/>
          </a:bodyPr>
          <a:lstStyle/>
          <a:p>
            <a:r>
              <a:rPr lang="en-US" sz="2000" dirty="0"/>
              <a:t>Surgery</a:t>
            </a:r>
          </a:p>
        </p:txBody>
      </p:sp>
      <p:cxnSp>
        <p:nvCxnSpPr>
          <p:cNvPr id="49" name="Straight Connector 48"/>
          <p:cNvCxnSpPr/>
          <p:nvPr/>
        </p:nvCxnSpPr>
        <p:spPr>
          <a:xfrm flipH="1">
            <a:off x="2948395" y="3033865"/>
            <a:ext cx="2885" cy="1113043"/>
          </a:xfrm>
          <a:prstGeom prst="line">
            <a:avLst/>
          </a:prstGeom>
          <a:ln>
            <a:prstDash val="dash"/>
          </a:ln>
        </p:spPr>
        <p:style>
          <a:lnRef idx="3">
            <a:schemeClr val="accent2"/>
          </a:lnRef>
          <a:fillRef idx="0">
            <a:schemeClr val="accent2"/>
          </a:fillRef>
          <a:effectRef idx="2">
            <a:schemeClr val="accent2"/>
          </a:effectRef>
          <a:fontRef idx="minor">
            <a:schemeClr val="tx1"/>
          </a:fontRef>
        </p:style>
      </p:cxnSp>
      <p:grpSp>
        <p:nvGrpSpPr>
          <p:cNvPr id="52" name="Group 51"/>
          <p:cNvGrpSpPr/>
          <p:nvPr/>
        </p:nvGrpSpPr>
        <p:grpSpPr>
          <a:xfrm>
            <a:off x="2948792" y="6317541"/>
            <a:ext cx="2892573" cy="485005"/>
            <a:chOff x="5463636" y="1206746"/>
            <a:chExt cx="2892573" cy="485005"/>
          </a:xfrm>
        </p:grpSpPr>
        <p:cxnSp>
          <p:nvCxnSpPr>
            <p:cNvPr id="53" name="Straight Connector 52"/>
            <p:cNvCxnSpPr/>
            <p:nvPr/>
          </p:nvCxnSpPr>
          <p:spPr>
            <a:xfrm flipH="1">
              <a:off x="5463636" y="1206746"/>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54" name="Straight Connector 53"/>
            <p:cNvCxnSpPr/>
            <p:nvPr/>
          </p:nvCxnSpPr>
          <p:spPr>
            <a:xfrm flipH="1">
              <a:off x="7281404" y="1240119"/>
              <a:ext cx="3" cy="451632"/>
            </a:xfrm>
            <a:prstGeom prst="line">
              <a:avLst/>
            </a:prstGeom>
            <a:ln/>
          </p:spPr>
          <p:style>
            <a:lnRef idx="3">
              <a:schemeClr val="accent4"/>
            </a:lnRef>
            <a:fillRef idx="0">
              <a:schemeClr val="accent4"/>
            </a:fillRef>
            <a:effectRef idx="2">
              <a:schemeClr val="accent4"/>
            </a:effectRef>
            <a:fontRef idx="minor">
              <a:schemeClr val="tx1"/>
            </a:fontRef>
          </p:style>
        </p:cxnSp>
        <p:sp>
          <p:nvSpPr>
            <p:cNvPr id="55" name="TextBox 54"/>
            <p:cNvSpPr txBox="1"/>
            <p:nvPr/>
          </p:nvSpPr>
          <p:spPr bwMode="auto">
            <a:xfrm>
              <a:off x="5514535" y="1252025"/>
              <a:ext cx="2841674" cy="307777"/>
            </a:xfrm>
            <a:prstGeom prst="rect">
              <a:avLst/>
            </a:prstGeom>
            <a:noFill/>
            <a:ln w="19050" algn="ctr">
              <a:noFill/>
              <a:miter lim="800000"/>
              <a:headEnd/>
              <a:tailEnd/>
            </a:ln>
          </p:spPr>
          <p:txBody>
            <a:bodyPr wrap="square" lIns="0" tIns="0" rIns="0" bIns="0" rtlCol="0">
              <a:spAutoFit/>
            </a:bodyPr>
            <a:lstStyle/>
            <a:p>
              <a:r>
                <a:rPr lang="en-US" sz="2000" dirty="0"/>
                <a:t>Using		Not using</a:t>
              </a:r>
            </a:p>
          </p:txBody>
        </p:sp>
      </p:grpSp>
      <p:cxnSp>
        <p:nvCxnSpPr>
          <p:cNvPr id="56" name="Straight Connector 55"/>
          <p:cNvCxnSpPr/>
          <p:nvPr/>
        </p:nvCxnSpPr>
        <p:spPr>
          <a:xfrm>
            <a:off x="2861055" y="4913877"/>
            <a:ext cx="0" cy="843909"/>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bwMode="auto">
          <a:xfrm>
            <a:off x="405229" y="3524060"/>
            <a:ext cx="7870865" cy="307777"/>
          </a:xfrm>
          <a:prstGeom prst="rect">
            <a:avLst/>
          </a:prstGeom>
          <a:noFill/>
          <a:ln w="19050" algn="ctr">
            <a:noFill/>
            <a:miter lim="800000"/>
            <a:headEnd/>
            <a:tailEnd/>
          </a:ln>
        </p:spPr>
        <p:txBody>
          <a:bodyPr wrap="square" lIns="0" tIns="0" rIns="0" bIns="0" rtlCol="0">
            <a:spAutoFit/>
          </a:bodyPr>
          <a:lstStyle/>
          <a:p>
            <a:r>
              <a:rPr lang="en-US" sz="2000" dirty="0"/>
              <a:t>86    88    90    92   94   96    98    00     02   04    06   08    10   12    14    16   </a:t>
            </a:r>
          </a:p>
        </p:txBody>
      </p:sp>
      <p:sp>
        <p:nvSpPr>
          <p:cNvPr id="34" name="TextBox 33"/>
          <p:cNvSpPr txBox="1"/>
          <p:nvPr/>
        </p:nvSpPr>
        <p:spPr bwMode="auto">
          <a:xfrm>
            <a:off x="480139" y="5303778"/>
            <a:ext cx="2882993" cy="307777"/>
          </a:xfrm>
          <a:prstGeom prst="rect">
            <a:avLst/>
          </a:prstGeom>
          <a:noFill/>
          <a:ln w="19050" algn="ctr">
            <a:noFill/>
            <a:miter lim="800000"/>
            <a:headEnd/>
            <a:tailEnd/>
          </a:ln>
        </p:spPr>
        <p:txBody>
          <a:bodyPr wrap="square" lIns="0" tIns="0" rIns="0" bIns="0" rtlCol="0">
            <a:spAutoFit/>
          </a:bodyPr>
          <a:lstStyle/>
          <a:p>
            <a:r>
              <a:rPr lang="en-US" sz="2000" dirty="0"/>
              <a:t>86    88    90    92   </a:t>
            </a:r>
            <a:r>
              <a:rPr lang="en-US" sz="2000"/>
              <a:t>94   96 </a:t>
            </a:r>
            <a:endParaRPr lang="en-US" sz="2000" dirty="0"/>
          </a:p>
        </p:txBody>
      </p:sp>
      <p:sp>
        <p:nvSpPr>
          <p:cNvPr id="11" name="Oval 10">
            <a:extLst>
              <a:ext uri="{FF2B5EF4-FFF2-40B4-BE49-F238E27FC236}">
                <a16:creationId xmlns:a16="http://schemas.microsoft.com/office/drawing/2014/main" id="{70BD0515-D7FF-5F44-865F-3BB1B6A19F43}"/>
              </a:ext>
            </a:extLst>
          </p:cNvPr>
          <p:cNvSpPr/>
          <p:nvPr/>
        </p:nvSpPr>
        <p:spPr bwMode="auto">
          <a:xfrm>
            <a:off x="2675258" y="3868186"/>
            <a:ext cx="1645144" cy="775113"/>
          </a:xfrm>
          <a:prstGeom prst="ellipse">
            <a:avLst/>
          </a:prstGeom>
          <a:noFill/>
          <a:ln w="31750" algn="ctr">
            <a:solidFill>
              <a:srgbClr val="7030A0"/>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50" name="Oval 49">
            <a:extLst>
              <a:ext uri="{FF2B5EF4-FFF2-40B4-BE49-F238E27FC236}">
                <a16:creationId xmlns:a16="http://schemas.microsoft.com/office/drawing/2014/main" id="{11A0655E-DFB5-6C44-9A17-E3A1D7ED9C81}"/>
              </a:ext>
            </a:extLst>
          </p:cNvPr>
          <p:cNvSpPr/>
          <p:nvPr/>
        </p:nvSpPr>
        <p:spPr bwMode="auto">
          <a:xfrm>
            <a:off x="1108575" y="4715812"/>
            <a:ext cx="3657969" cy="1495955"/>
          </a:xfrm>
          <a:prstGeom prst="ellipse">
            <a:avLst/>
          </a:prstGeom>
          <a:noFill/>
          <a:ln w="31750" algn="ctr">
            <a:solidFill>
              <a:srgbClr val="7030A0"/>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3" name="TextBox 12">
            <a:extLst>
              <a:ext uri="{FF2B5EF4-FFF2-40B4-BE49-F238E27FC236}">
                <a16:creationId xmlns:a16="http://schemas.microsoft.com/office/drawing/2014/main" id="{C7CA5D8B-D36E-D44F-A2FB-FB351EB98D23}"/>
              </a:ext>
            </a:extLst>
          </p:cNvPr>
          <p:cNvSpPr txBox="1"/>
          <p:nvPr/>
        </p:nvSpPr>
        <p:spPr bwMode="auto">
          <a:xfrm rot="21073990">
            <a:off x="3129653" y="4875340"/>
            <a:ext cx="4195830" cy="430887"/>
          </a:xfrm>
          <a:prstGeom prst="rect">
            <a:avLst/>
          </a:prstGeom>
          <a:noFill/>
          <a:ln w="19050" algn="ctr">
            <a:noFill/>
            <a:miter lim="800000"/>
            <a:headEnd/>
            <a:tailEnd/>
          </a:ln>
        </p:spPr>
        <p:txBody>
          <a:bodyPr wrap="square" lIns="0" tIns="0" rIns="0" bIns="0" rtlCol="0">
            <a:spAutoFit/>
          </a:bodyPr>
          <a:lstStyle/>
          <a:p>
            <a:r>
              <a:rPr lang="en-US" sz="2800" i="1" dirty="0">
                <a:solidFill>
                  <a:srgbClr val="7030A0"/>
                </a:solidFill>
              </a:rPr>
              <a:t>Never makes it into the Cohort!</a:t>
            </a:r>
          </a:p>
        </p:txBody>
      </p:sp>
      <p:sp>
        <p:nvSpPr>
          <p:cNvPr id="14" name="TextBox 13">
            <a:extLst>
              <a:ext uri="{FF2B5EF4-FFF2-40B4-BE49-F238E27FC236}">
                <a16:creationId xmlns:a16="http://schemas.microsoft.com/office/drawing/2014/main" id="{013A0C9B-38B9-C445-9E0C-1D2FD96FC460}"/>
              </a:ext>
            </a:extLst>
          </p:cNvPr>
          <p:cNvSpPr txBox="1"/>
          <p:nvPr/>
        </p:nvSpPr>
        <p:spPr bwMode="auto">
          <a:xfrm>
            <a:off x="5990687" y="501022"/>
            <a:ext cx="914400" cy="430887"/>
          </a:xfrm>
          <a:prstGeom prst="rect">
            <a:avLst/>
          </a:prstGeom>
          <a:noFill/>
          <a:ln w="19050" algn="ctr">
            <a:noFill/>
            <a:miter lim="800000"/>
            <a:headEnd/>
            <a:tailEnd/>
          </a:ln>
        </p:spPr>
        <p:txBody>
          <a:bodyPr wrap="square" lIns="0" tIns="0" rIns="0" bIns="0" rtlCol="0">
            <a:spAutoFit/>
          </a:bodyPr>
          <a:lstStyle/>
          <a:p>
            <a:r>
              <a:rPr lang="en-US" sz="2800" b="1" dirty="0">
                <a:solidFill>
                  <a:schemeClr val="tx1">
                    <a:lumMod val="50000"/>
                    <a:lumOff val="50000"/>
                  </a:schemeClr>
                </a:solidFill>
              </a:rPr>
              <a:t>✓</a:t>
            </a:r>
            <a:endParaRPr lang="en-US" sz="2000" b="1" dirty="0">
              <a:solidFill>
                <a:schemeClr val="tx1">
                  <a:lumMod val="50000"/>
                  <a:lumOff val="50000"/>
                </a:schemeClr>
              </a:solidFill>
            </a:endParaRPr>
          </a:p>
        </p:txBody>
      </p:sp>
      <p:sp>
        <p:nvSpPr>
          <p:cNvPr id="51" name="TextBox 50">
            <a:extLst>
              <a:ext uri="{FF2B5EF4-FFF2-40B4-BE49-F238E27FC236}">
                <a16:creationId xmlns:a16="http://schemas.microsoft.com/office/drawing/2014/main" id="{9C644E1E-39E1-FB4C-8418-19C3CBD215ED}"/>
              </a:ext>
            </a:extLst>
          </p:cNvPr>
          <p:cNvSpPr txBox="1"/>
          <p:nvPr/>
        </p:nvSpPr>
        <p:spPr bwMode="auto">
          <a:xfrm>
            <a:off x="353475" y="3911711"/>
            <a:ext cx="381043" cy="369332"/>
          </a:xfrm>
          <a:prstGeom prst="rect">
            <a:avLst/>
          </a:prstGeom>
          <a:noFill/>
          <a:ln w="19050" algn="ctr">
            <a:noFill/>
            <a:miter lim="800000"/>
            <a:headEnd/>
            <a:tailEnd/>
          </a:ln>
        </p:spPr>
        <p:txBody>
          <a:bodyPr wrap="square" lIns="0" tIns="0" rIns="0" bIns="0" rtlCol="0">
            <a:spAutoFit/>
          </a:bodyPr>
          <a:lstStyle/>
          <a:p>
            <a:r>
              <a:rPr lang="en-US" sz="2400" dirty="0">
                <a:solidFill>
                  <a:srgbClr val="7030A0"/>
                </a:solidFill>
              </a:rPr>
              <a:t>A</a:t>
            </a:r>
            <a:endParaRPr lang="en-US" sz="2000" dirty="0">
              <a:solidFill>
                <a:srgbClr val="7030A0"/>
              </a:solidFill>
            </a:endParaRPr>
          </a:p>
        </p:txBody>
      </p:sp>
      <p:sp>
        <p:nvSpPr>
          <p:cNvPr id="57" name="TextBox 56">
            <a:extLst>
              <a:ext uri="{FF2B5EF4-FFF2-40B4-BE49-F238E27FC236}">
                <a16:creationId xmlns:a16="http://schemas.microsoft.com/office/drawing/2014/main" id="{2DFC6E4E-8167-4040-BD7C-70B738269042}"/>
              </a:ext>
            </a:extLst>
          </p:cNvPr>
          <p:cNvSpPr txBox="1"/>
          <p:nvPr/>
        </p:nvSpPr>
        <p:spPr bwMode="auto">
          <a:xfrm>
            <a:off x="353475" y="5827567"/>
            <a:ext cx="694758" cy="369332"/>
          </a:xfrm>
          <a:prstGeom prst="rect">
            <a:avLst/>
          </a:prstGeom>
          <a:noFill/>
          <a:ln w="19050" algn="ctr">
            <a:noFill/>
            <a:miter lim="800000"/>
            <a:headEnd/>
            <a:tailEnd/>
          </a:ln>
        </p:spPr>
        <p:txBody>
          <a:bodyPr wrap="square" lIns="0" tIns="0" rIns="0" bIns="0" rtlCol="0">
            <a:spAutoFit/>
          </a:bodyPr>
          <a:lstStyle/>
          <a:p>
            <a:r>
              <a:rPr lang="en-US" sz="2400" dirty="0">
                <a:solidFill>
                  <a:srgbClr val="7030A0"/>
                </a:solidFill>
              </a:rPr>
              <a:t>B</a:t>
            </a:r>
            <a:endParaRPr lang="en-US" sz="2000" dirty="0">
              <a:solidFill>
                <a:srgbClr val="7030A0"/>
              </a:solidFill>
            </a:endParaRPr>
          </a:p>
        </p:txBody>
      </p:sp>
      <p:cxnSp>
        <p:nvCxnSpPr>
          <p:cNvPr id="59" name="Straight Arrow Connector 58">
            <a:extLst>
              <a:ext uri="{FF2B5EF4-FFF2-40B4-BE49-F238E27FC236}">
                <a16:creationId xmlns:a16="http://schemas.microsoft.com/office/drawing/2014/main" id="{DCC368E8-A04D-B84E-B925-02E2D3F59F4F}"/>
              </a:ext>
            </a:extLst>
          </p:cNvPr>
          <p:cNvCxnSpPr>
            <a:cxnSpLocks/>
          </p:cNvCxnSpPr>
          <p:nvPr/>
        </p:nvCxnSpPr>
        <p:spPr>
          <a:xfrm flipH="1">
            <a:off x="2014359" y="2687131"/>
            <a:ext cx="63092" cy="401598"/>
          </a:xfrm>
          <a:prstGeom prst="straightConnector1">
            <a:avLst/>
          </a:prstGeom>
          <a:ln w="28575" cap="flat" cmpd="sng" algn="ctr">
            <a:solidFill>
              <a:schemeClr val="accent6">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1" name="Straight Arrow Connector 60">
            <a:extLst>
              <a:ext uri="{FF2B5EF4-FFF2-40B4-BE49-F238E27FC236}">
                <a16:creationId xmlns:a16="http://schemas.microsoft.com/office/drawing/2014/main" id="{6C2D64DA-6173-9542-935C-BC0832227D1F}"/>
              </a:ext>
            </a:extLst>
          </p:cNvPr>
          <p:cNvCxnSpPr>
            <a:cxnSpLocks/>
          </p:cNvCxnSpPr>
          <p:nvPr/>
        </p:nvCxnSpPr>
        <p:spPr>
          <a:xfrm flipH="1">
            <a:off x="2239911" y="2693227"/>
            <a:ext cx="63092" cy="401598"/>
          </a:xfrm>
          <a:prstGeom prst="straightConnector1">
            <a:avLst/>
          </a:prstGeom>
          <a:ln w="28575" cap="flat" cmpd="sng" algn="ctr">
            <a:solidFill>
              <a:schemeClr val="accent6">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2" name="Straight Arrow Connector 61">
            <a:extLst>
              <a:ext uri="{FF2B5EF4-FFF2-40B4-BE49-F238E27FC236}">
                <a16:creationId xmlns:a16="http://schemas.microsoft.com/office/drawing/2014/main" id="{9C44C0EC-AD46-884D-BB32-4B14D6669AB4}"/>
              </a:ext>
            </a:extLst>
          </p:cNvPr>
          <p:cNvCxnSpPr>
            <a:cxnSpLocks/>
          </p:cNvCxnSpPr>
          <p:nvPr/>
        </p:nvCxnSpPr>
        <p:spPr>
          <a:xfrm flipH="1">
            <a:off x="2514231" y="2711515"/>
            <a:ext cx="63092" cy="401598"/>
          </a:xfrm>
          <a:prstGeom prst="straightConnector1">
            <a:avLst/>
          </a:prstGeom>
          <a:ln w="28575" cap="flat" cmpd="sng" algn="ctr">
            <a:solidFill>
              <a:schemeClr val="accent6">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Straight Arrow Connector 19">
            <a:extLst>
              <a:ext uri="{FF2B5EF4-FFF2-40B4-BE49-F238E27FC236}">
                <a16:creationId xmlns:a16="http://schemas.microsoft.com/office/drawing/2014/main" id="{C7C569C7-20C2-FF4B-8434-3D520FC5E9B5}"/>
              </a:ext>
            </a:extLst>
          </p:cNvPr>
          <p:cNvCxnSpPr/>
          <p:nvPr/>
        </p:nvCxnSpPr>
        <p:spPr>
          <a:xfrm>
            <a:off x="5413248" y="2412906"/>
            <a:ext cx="346426" cy="0"/>
          </a:xfrm>
          <a:prstGeom prst="straightConnector1">
            <a:avLst/>
          </a:prstGeom>
          <a:ln w="28575">
            <a:solidFill>
              <a:schemeClr val="tx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7A51922C-35B8-6447-AD2E-69B7CF2B50B6}"/>
              </a:ext>
            </a:extLst>
          </p:cNvPr>
          <p:cNvSpPr txBox="1"/>
          <p:nvPr/>
        </p:nvSpPr>
        <p:spPr bwMode="auto">
          <a:xfrm>
            <a:off x="2781109" y="4158814"/>
            <a:ext cx="1503417" cy="307777"/>
          </a:xfrm>
          <a:prstGeom prst="rect">
            <a:avLst/>
          </a:prstGeom>
          <a:noFill/>
          <a:ln w="19050" algn="ctr">
            <a:noFill/>
            <a:miter lim="800000"/>
            <a:headEnd/>
            <a:tailEnd/>
          </a:ln>
        </p:spPr>
        <p:txBody>
          <a:bodyPr wrap="square" lIns="0" tIns="0" rIns="0" bIns="0" rtlCol="0">
            <a:spAutoFit/>
          </a:bodyPr>
          <a:lstStyle/>
          <a:p>
            <a:r>
              <a:rPr lang="en-US" sz="2000" dirty="0"/>
              <a:t>T</a:t>
            </a:r>
            <a:r>
              <a:rPr lang="en-US" sz="2000" baseline="-25000" dirty="0"/>
              <a:t>0 </a:t>
            </a:r>
            <a:r>
              <a:rPr lang="en-US" sz="2000" dirty="0"/>
              <a:t>, </a:t>
            </a:r>
            <a:r>
              <a:rPr lang="en-US" sz="2000" dirty="0" err="1"/>
              <a:t>Qx</a:t>
            </a:r>
            <a:r>
              <a:rPr lang="en-US" sz="2000" dirty="0"/>
              <a:t> return</a:t>
            </a:r>
            <a:endParaRPr lang="en-US" sz="2000" baseline="-25000" dirty="0"/>
          </a:p>
        </p:txBody>
      </p:sp>
    </p:spTree>
    <p:extLst>
      <p:ext uri="{BB962C8B-B14F-4D97-AF65-F5344CB8AC3E}">
        <p14:creationId xmlns:p14="http://schemas.microsoft.com/office/powerpoint/2010/main" val="1556514577"/>
      </p:ext>
    </p:extLst>
  </p:cSld>
  <p:clrMapOvr>
    <a:masterClrMapping/>
  </p:clrMapOvr>
  <p:transition advTm="16153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0" grpId="0" animBg="1"/>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54"/>
          <p:cNvSpPr>
            <a:spLocks noGrp="1"/>
          </p:cNvSpPr>
          <p:nvPr>
            <p:ph type="title"/>
          </p:nvPr>
        </p:nvSpPr>
        <p:spPr>
          <a:xfrm>
            <a:off x="453585" y="185849"/>
            <a:ext cx="8173580" cy="611449"/>
          </a:xfrm>
        </p:spPr>
        <p:txBody>
          <a:bodyPr/>
          <a:lstStyle/>
          <a:p>
            <a:r>
              <a:rPr lang="en-US" dirty="0"/>
              <a:t>Immortal Person Time</a:t>
            </a:r>
          </a:p>
        </p:txBody>
      </p:sp>
      <p:sp>
        <p:nvSpPr>
          <p:cNvPr id="6" name="Content Placeholder 5"/>
          <p:cNvSpPr>
            <a:spLocks noGrp="1"/>
          </p:cNvSpPr>
          <p:nvPr>
            <p:ph idx="1"/>
          </p:nvPr>
        </p:nvSpPr>
        <p:spPr>
          <a:xfrm>
            <a:off x="473087" y="903974"/>
            <a:ext cx="8416912" cy="2678365"/>
          </a:xfrm>
        </p:spPr>
        <p:txBody>
          <a:bodyPr/>
          <a:lstStyle/>
          <a:p>
            <a:r>
              <a:rPr lang="en-US" dirty="0"/>
              <a:t>Imagine we restrict only to individuals w/o ASA use before </a:t>
            </a:r>
            <a:r>
              <a:rPr lang="en-US" dirty="0" err="1"/>
              <a:t>Dx</a:t>
            </a:r>
            <a:endParaRPr lang="en-US" dirty="0"/>
          </a:p>
          <a:p>
            <a:r>
              <a:rPr lang="en-US" dirty="0"/>
              <a:t>We start follow-up at 1 month after Surgery (T</a:t>
            </a:r>
            <a:r>
              <a:rPr lang="en-US" baseline="-25000" dirty="0"/>
              <a:t>0</a:t>
            </a:r>
            <a:r>
              <a:rPr lang="en-US" dirty="0"/>
              <a:t>)</a:t>
            </a:r>
          </a:p>
          <a:p>
            <a:r>
              <a:rPr lang="en-US" dirty="0"/>
              <a:t>Exposure assessed on </a:t>
            </a:r>
            <a:r>
              <a:rPr lang="en-US" dirty="0" err="1"/>
              <a:t>Qx</a:t>
            </a:r>
            <a:r>
              <a:rPr lang="en-US" dirty="0"/>
              <a:t> returned after Surgery</a:t>
            </a:r>
          </a:p>
          <a:p>
            <a:r>
              <a:rPr lang="en-US" dirty="0"/>
              <a:t>Limit analyses to those with complete data &amp; return the survey</a:t>
            </a:r>
          </a:p>
          <a:p>
            <a:r>
              <a:rPr lang="en-US" dirty="0"/>
              <a:t>Is this OK?</a:t>
            </a:r>
          </a:p>
          <a:p>
            <a:endParaRPr lang="en-US" dirty="0"/>
          </a:p>
        </p:txBody>
      </p:sp>
      <p:sp>
        <p:nvSpPr>
          <p:cNvPr id="3" name="Slide Number Placeholder 2"/>
          <p:cNvSpPr>
            <a:spLocks noGrp="1"/>
          </p:cNvSpPr>
          <p:nvPr>
            <p:ph type="sldNum" sz="quarter" idx="10"/>
          </p:nvPr>
        </p:nvSpPr>
        <p:spPr>
          <a:xfrm>
            <a:off x="369888" y="6395375"/>
            <a:ext cx="504825" cy="304800"/>
          </a:xfrm>
        </p:spPr>
        <p:txBody>
          <a:bodyPr/>
          <a:lstStyle/>
          <a:p>
            <a:fld id="{7BCC8D0D-EAEC-449D-9161-023DFF90F2E2}" type="slidenum">
              <a:rPr lang="en-US" smtClean="0"/>
              <a:pPr/>
              <a:t>23</a:t>
            </a:fld>
            <a:endParaRPr lang="en-US" dirty="0"/>
          </a:p>
        </p:txBody>
      </p:sp>
      <p:grpSp>
        <p:nvGrpSpPr>
          <p:cNvPr id="7" name="Group 6"/>
          <p:cNvGrpSpPr/>
          <p:nvPr/>
        </p:nvGrpSpPr>
        <p:grpSpPr>
          <a:xfrm>
            <a:off x="369888" y="4163160"/>
            <a:ext cx="8520111" cy="1114610"/>
            <a:chOff x="369888" y="4792695"/>
            <a:chExt cx="8520111" cy="1114610"/>
          </a:xfrm>
        </p:grpSpPr>
        <p:cxnSp>
          <p:nvCxnSpPr>
            <p:cNvPr id="8" name="Straight Arrow Connector 7"/>
            <p:cNvCxnSpPr/>
            <p:nvPr/>
          </p:nvCxnSpPr>
          <p:spPr>
            <a:xfrm>
              <a:off x="369888" y="4953000"/>
              <a:ext cx="8257277"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49435" y="4792695"/>
              <a:ext cx="0" cy="6530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bwMode="auto">
            <a:xfrm>
              <a:off x="1739900" y="5599528"/>
              <a:ext cx="571500" cy="307777"/>
            </a:xfrm>
            <a:prstGeom prst="rect">
              <a:avLst/>
            </a:prstGeom>
            <a:noFill/>
            <a:ln w="19050" algn="ctr">
              <a:noFill/>
              <a:miter lim="800000"/>
              <a:headEnd/>
              <a:tailEnd/>
            </a:ln>
          </p:spPr>
          <p:txBody>
            <a:bodyPr wrap="square" lIns="0" tIns="0" rIns="0" bIns="0" rtlCol="0">
              <a:spAutoFit/>
            </a:bodyPr>
            <a:lstStyle/>
            <a:p>
              <a:r>
                <a:rPr lang="en-US" sz="2000" dirty="0" err="1"/>
                <a:t>Dx</a:t>
              </a:r>
              <a:endParaRPr lang="en-US" sz="2000" dirty="0"/>
            </a:p>
          </p:txBody>
        </p:sp>
        <p:sp>
          <p:nvSpPr>
            <p:cNvPr id="11" name="TextBox 10"/>
            <p:cNvSpPr txBox="1"/>
            <p:nvPr/>
          </p:nvSpPr>
          <p:spPr bwMode="auto">
            <a:xfrm>
              <a:off x="5124450" y="5599528"/>
              <a:ext cx="1339850" cy="307777"/>
            </a:xfrm>
            <a:prstGeom prst="rect">
              <a:avLst/>
            </a:prstGeom>
            <a:noFill/>
            <a:ln w="19050" algn="ctr">
              <a:noFill/>
              <a:miter lim="800000"/>
              <a:headEnd/>
              <a:tailEnd/>
            </a:ln>
          </p:spPr>
          <p:txBody>
            <a:bodyPr wrap="square" lIns="0" tIns="0" rIns="0" bIns="0" rtlCol="0">
              <a:spAutoFit/>
            </a:bodyPr>
            <a:lstStyle/>
            <a:p>
              <a:r>
                <a:rPr lang="en-US" sz="2000" dirty="0"/>
                <a:t>Progression</a:t>
              </a:r>
            </a:p>
          </p:txBody>
        </p:sp>
        <p:sp>
          <p:nvSpPr>
            <p:cNvPr id="12" name="TextBox 11"/>
            <p:cNvSpPr txBox="1"/>
            <p:nvPr/>
          </p:nvSpPr>
          <p:spPr bwMode="auto">
            <a:xfrm>
              <a:off x="6832600" y="5599528"/>
              <a:ext cx="2057399" cy="307777"/>
            </a:xfrm>
            <a:prstGeom prst="rect">
              <a:avLst/>
            </a:prstGeom>
            <a:noFill/>
            <a:ln w="19050" algn="ctr">
              <a:noFill/>
              <a:miter lim="800000"/>
              <a:headEnd/>
              <a:tailEnd/>
            </a:ln>
          </p:spPr>
          <p:txBody>
            <a:bodyPr wrap="square" lIns="0" tIns="0" rIns="0" bIns="0" rtlCol="0">
              <a:spAutoFit/>
            </a:bodyPr>
            <a:lstStyle/>
            <a:p>
              <a:r>
                <a:rPr lang="en-US" sz="2000"/>
                <a:t>Death due to CRC</a:t>
              </a:r>
              <a:endParaRPr lang="en-US" sz="2000" dirty="0" err="1"/>
            </a:p>
          </p:txBody>
        </p:sp>
      </p:grpSp>
      <p:cxnSp>
        <p:nvCxnSpPr>
          <p:cNvPr id="13" name="Straight Connector 12"/>
          <p:cNvCxnSpPr/>
          <p:nvPr/>
        </p:nvCxnSpPr>
        <p:spPr>
          <a:xfrm>
            <a:off x="5618758" y="4163160"/>
            <a:ext cx="0" cy="6530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684364" y="4163160"/>
            <a:ext cx="0" cy="6530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bwMode="auto">
          <a:xfrm>
            <a:off x="2235498" y="5526499"/>
            <a:ext cx="571500" cy="307777"/>
          </a:xfrm>
          <a:prstGeom prst="rect">
            <a:avLst/>
          </a:prstGeom>
          <a:noFill/>
          <a:ln w="19050" algn="ctr">
            <a:noFill/>
            <a:miter lim="800000"/>
            <a:headEnd/>
            <a:tailEnd/>
          </a:ln>
        </p:spPr>
        <p:txBody>
          <a:bodyPr wrap="square" lIns="0" tIns="0" rIns="0" bIns="0" rtlCol="0">
            <a:spAutoFit/>
          </a:bodyPr>
          <a:lstStyle/>
          <a:p>
            <a:r>
              <a:rPr lang="en-US" sz="2000" dirty="0"/>
              <a:t>T</a:t>
            </a:r>
            <a:r>
              <a:rPr lang="en-US" sz="2000" baseline="-25000" dirty="0"/>
              <a:t>0</a:t>
            </a:r>
          </a:p>
        </p:txBody>
      </p:sp>
      <p:cxnSp>
        <p:nvCxnSpPr>
          <p:cNvPr id="46" name="Straight Connector 45"/>
          <p:cNvCxnSpPr/>
          <p:nvPr/>
        </p:nvCxnSpPr>
        <p:spPr>
          <a:xfrm flipH="1">
            <a:off x="2868415" y="4109561"/>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48" name="Straight Connector 47"/>
          <p:cNvCxnSpPr/>
          <p:nvPr/>
        </p:nvCxnSpPr>
        <p:spPr>
          <a:xfrm>
            <a:off x="2160711" y="4004750"/>
            <a:ext cx="11971" cy="114593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bwMode="auto">
          <a:xfrm>
            <a:off x="1819357" y="5160939"/>
            <a:ext cx="1339850" cy="307777"/>
          </a:xfrm>
          <a:prstGeom prst="rect">
            <a:avLst/>
          </a:prstGeom>
          <a:noFill/>
          <a:ln w="19050" algn="ctr">
            <a:noFill/>
            <a:miter lim="800000"/>
            <a:headEnd/>
            <a:tailEnd/>
          </a:ln>
        </p:spPr>
        <p:txBody>
          <a:bodyPr wrap="square" lIns="0" tIns="0" rIns="0" bIns="0" rtlCol="0">
            <a:spAutoFit/>
          </a:bodyPr>
          <a:lstStyle/>
          <a:p>
            <a:r>
              <a:rPr lang="en-US" sz="2000" dirty="0"/>
              <a:t>Surgery</a:t>
            </a:r>
          </a:p>
        </p:txBody>
      </p:sp>
      <p:cxnSp>
        <p:nvCxnSpPr>
          <p:cNvPr id="56" name="Straight Connector 55"/>
          <p:cNvCxnSpPr>
            <a:endCxn id="42" idx="1"/>
          </p:cNvCxnSpPr>
          <p:nvPr/>
        </p:nvCxnSpPr>
        <p:spPr>
          <a:xfrm>
            <a:off x="2235498" y="3582339"/>
            <a:ext cx="0" cy="2098049"/>
          </a:xfrm>
          <a:prstGeom prst="line">
            <a:avLst/>
          </a:prstGeom>
          <a:ln>
            <a:prstDash val="dash"/>
          </a:ln>
        </p:spPr>
        <p:style>
          <a:lnRef idx="3">
            <a:schemeClr val="accent2"/>
          </a:lnRef>
          <a:fillRef idx="0">
            <a:schemeClr val="accent2"/>
          </a:fillRef>
          <a:effectRef idx="2">
            <a:schemeClr val="accent2"/>
          </a:effectRef>
          <a:fontRef idx="minor">
            <a:schemeClr val="tx1"/>
          </a:fontRef>
        </p:style>
      </p:cxnSp>
      <p:sp>
        <p:nvSpPr>
          <p:cNvPr id="59" name="TextBox 58"/>
          <p:cNvSpPr txBox="1"/>
          <p:nvPr/>
        </p:nvSpPr>
        <p:spPr bwMode="auto">
          <a:xfrm>
            <a:off x="2798074" y="4577715"/>
            <a:ext cx="1313235" cy="369332"/>
          </a:xfrm>
          <a:prstGeom prst="rect">
            <a:avLst/>
          </a:prstGeom>
          <a:noFill/>
          <a:ln w="19050" algn="ctr">
            <a:noFill/>
            <a:miter lim="800000"/>
            <a:headEnd/>
            <a:tailEnd/>
          </a:ln>
        </p:spPr>
        <p:txBody>
          <a:bodyPr wrap="square" lIns="0" tIns="0" rIns="0" bIns="0" rtlCol="0">
            <a:spAutoFit/>
          </a:bodyPr>
          <a:lstStyle/>
          <a:p>
            <a:r>
              <a:rPr lang="en-US" sz="2400" dirty="0" err="1"/>
              <a:t>Qx</a:t>
            </a:r>
            <a:endParaRPr lang="en-US" sz="2400" baseline="-25000" dirty="0"/>
          </a:p>
        </p:txBody>
      </p:sp>
      <p:sp>
        <p:nvSpPr>
          <p:cNvPr id="19" name="TextBox 18"/>
          <p:cNvSpPr txBox="1"/>
          <p:nvPr/>
        </p:nvSpPr>
        <p:spPr bwMode="auto">
          <a:xfrm>
            <a:off x="405229" y="4422967"/>
            <a:ext cx="7870865" cy="307777"/>
          </a:xfrm>
          <a:prstGeom prst="rect">
            <a:avLst/>
          </a:prstGeom>
          <a:noFill/>
          <a:ln w="19050" algn="ctr">
            <a:noFill/>
            <a:miter lim="800000"/>
            <a:headEnd/>
            <a:tailEnd/>
          </a:ln>
        </p:spPr>
        <p:txBody>
          <a:bodyPr wrap="square" lIns="0" tIns="0" rIns="0" bIns="0" rtlCol="0">
            <a:spAutoFit/>
          </a:bodyPr>
          <a:lstStyle/>
          <a:p>
            <a:r>
              <a:rPr lang="en-US" sz="2000" dirty="0"/>
              <a:t>86    88    90    92   94   96    98    00     02   04    06   08    10   12    14    16   </a:t>
            </a:r>
          </a:p>
        </p:txBody>
      </p:sp>
      <p:sp>
        <p:nvSpPr>
          <p:cNvPr id="24" name="TextBox 23">
            <a:extLst>
              <a:ext uri="{FF2B5EF4-FFF2-40B4-BE49-F238E27FC236}">
                <a16:creationId xmlns:a16="http://schemas.microsoft.com/office/drawing/2014/main" id="{0FF3C61B-86B5-7140-B72B-4204A302371F}"/>
              </a:ext>
            </a:extLst>
          </p:cNvPr>
          <p:cNvSpPr txBox="1"/>
          <p:nvPr/>
        </p:nvSpPr>
        <p:spPr bwMode="auto">
          <a:xfrm>
            <a:off x="8585200" y="903974"/>
            <a:ext cx="914400" cy="430887"/>
          </a:xfrm>
          <a:prstGeom prst="rect">
            <a:avLst/>
          </a:prstGeom>
          <a:noFill/>
          <a:ln w="19050" algn="ctr">
            <a:noFill/>
            <a:miter lim="800000"/>
            <a:headEnd/>
            <a:tailEnd/>
          </a:ln>
        </p:spPr>
        <p:txBody>
          <a:bodyPr wrap="square" lIns="0" tIns="0" rIns="0" bIns="0" rtlCol="0">
            <a:spAutoFit/>
          </a:bodyPr>
          <a:lstStyle/>
          <a:p>
            <a:r>
              <a:rPr lang="en-US" sz="2800" b="1" dirty="0">
                <a:solidFill>
                  <a:srgbClr val="7030A0"/>
                </a:solidFill>
              </a:rPr>
              <a:t>✓</a:t>
            </a:r>
            <a:endParaRPr lang="en-US" sz="2000" b="1" dirty="0">
              <a:solidFill>
                <a:srgbClr val="7030A0"/>
              </a:solidFill>
            </a:endParaRPr>
          </a:p>
        </p:txBody>
      </p:sp>
      <p:sp>
        <p:nvSpPr>
          <p:cNvPr id="5" name="TextBox 4">
            <a:extLst>
              <a:ext uri="{FF2B5EF4-FFF2-40B4-BE49-F238E27FC236}">
                <a16:creationId xmlns:a16="http://schemas.microsoft.com/office/drawing/2014/main" id="{00E73723-3E84-F446-82A4-DF3900812703}"/>
              </a:ext>
            </a:extLst>
          </p:cNvPr>
          <p:cNvSpPr txBox="1"/>
          <p:nvPr/>
        </p:nvSpPr>
        <p:spPr bwMode="auto">
          <a:xfrm>
            <a:off x="7095744" y="1334861"/>
            <a:ext cx="1718056" cy="369332"/>
          </a:xfrm>
          <a:prstGeom prst="rect">
            <a:avLst/>
          </a:prstGeom>
          <a:noFill/>
          <a:ln w="19050" algn="ctr">
            <a:noFill/>
            <a:miter lim="800000"/>
            <a:headEnd/>
            <a:tailEnd/>
          </a:ln>
        </p:spPr>
        <p:txBody>
          <a:bodyPr wrap="square" lIns="0" tIns="0" rIns="0" bIns="0" rtlCol="0">
            <a:spAutoFit/>
          </a:bodyPr>
          <a:lstStyle/>
          <a:p>
            <a:r>
              <a:rPr lang="en-US" sz="2400" dirty="0">
                <a:solidFill>
                  <a:srgbClr val="7030A0"/>
                </a:solidFill>
              </a:rPr>
              <a:t>⇠ Eligibility</a:t>
            </a:r>
            <a:endParaRPr lang="en-US" sz="2000" dirty="0">
              <a:solidFill>
                <a:srgbClr val="7030A0"/>
              </a:solidFill>
            </a:endParaRPr>
          </a:p>
        </p:txBody>
      </p:sp>
      <p:cxnSp>
        <p:nvCxnSpPr>
          <p:cNvPr id="26" name="Straight Arrow Connector 25">
            <a:extLst>
              <a:ext uri="{FF2B5EF4-FFF2-40B4-BE49-F238E27FC236}">
                <a16:creationId xmlns:a16="http://schemas.microsoft.com/office/drawing/2014/main" id="{E241C365-828B-FA4C-8835-B310ACB41DAB}"/>
              </a:ext>
            </a:extLst>
          </p:cNvPr>
          <p:cNvCxnSpPr>
            <a:cxnSpLocks/>
          </p:cNvCxnSpPr>
          <p:nvPr/>
        </p:nvCxnSpPr>
        <p:spPr>
          <a:xfrm flipV="1">
            <a:off x="2311400" y="5834277"/>
            <a:ext cx="0" cy="561098"/>
          </a:xfrm>
          <a:prstGeom prst="straightConnector1">
            <a:avLst/>
          </a:prstGeom>
          <a:ln w="28575"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222683714"/>
      </p:ext>
    </p:extLst>
  </p:cSld>
  <p:clrMapOvr>
    <a:masterClrMapping/>
  </p:clrMapOvr>
  <p:transition advTm="5687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dissolve">
                                      <p:cBhvr>
                                        <p:cTn id="11" dur="500"/>
                                        <p:tgtEl>
                                          <p:spTgt spid="56"/>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dissolve">
                                      <p:cBhvr>
                                        <p:cTn id="14" dur="500"/>
                                        <p:tgtEl>
                                          <p:spTgt spid="4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59" grpId="0"/>
      <p:bldP spid="2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54"/>
          <p:cNvSpPr>
            <a:spLocks noGrp="1"/>
          </p:cNvSpPr>
          <p:nvPr>
            <p:ph type="title"/>
          </p:nvPr>
        </p:nvSpPr>
        <p:spPr>
          <a:xfrm>
            <a:off x="453585" y="112697"/>
            <a:ext cx="8173580" cy="611449"/>
          </a:xfrm>
        </p:spPr>
        <p:txBody>
          <a:bodyPr/>
          <a:lstStyle/>
          <a:p>
            <a:r>
              <a:rPr lang="en-US" dirty="0"/>
              <a:t>Immortal Person Time</a:t>
            </a:r>
          </a:p>
        </p:txBody>
      </p:sp>
      <p:sp>
        <p:nvSpPr>
          <p:cNvPr id="6" name="Content Placeholder 5"/>
          <p:cNvSpPr>
            <a:spLocks noGrp="1"/>
          </p:cNvSpPr>
          <p:nvPr>
            <p:ph idx="1"/>
          </p:nvPr>
        </p:nvSpPr>
        <p:spPr>
          <a:xfrm>
            <a:off x="473087" y="686444"/>
            <a:ext cx="8416912" cy="3430195"/>
          </a:xfrm>
        </p:spPr>
        <p:txBody>
          <a:bodyPr/>
          <a:lstStyle/>
          <a:p>
            <a:r>
              <a:rPr lang="en-US" dirty="0"/>
              <a:t>Imagine we restrict only to individuals w/o ASA use before </a:t>
            </a:r>
            <a:r>
              <a:rPr lang="en-US" dirty="0" err="1"/>
              <a:t>Dx</a:t>
            </a:r>
            <a:endParaRPr lang="en-US" dirty="0"/>
          </a:p>
          <a:p>
            <a:r>
              <a:rPr lang="en-US" dirty="0"/>
              <a:t>We start follow-up at 1 month after Surgery</a:t>
            </a:r>
          </a:p>
          <a:p>
            <a:r>
              <a:rPr lang="en-US" dirty="0"/>
              <a:t>Exposure assessed on </a:t>
            </a:r>
            <a:r>
              <a:rPr lang="en-US" dirty="0" err="1"/>
              <a:t>Qx</a:t>
            </a:r>
            <a:r>
              <a:rPr lang="en-US" dirty="0"/>
              <a:t> returned after Surgery</a:t>
            </a:r>
          </a:p>
          <a:p>
            <a:r>
              <a:rPr lang="en-US" dirty="0"/>
              <a:t>Limit analyses to those with complete data &amp; return the survey</a:t>
            </a:r>
          </a:p>
          <a:p>
            <a:r>
              <a:rPr lang="en-US" dirty="0"/>
              <a:t>Is this OK?</a:t>
            </a:r>
            <a:endParaRPr lang="en-US" sz="3200" dirty="0"/>
          </a:p>
          <a:p>
            <a:pPr lvl="1"/>
            <a:r>
              <a:rPr lang="en-US" sz="3200" dirty="0"/>
              <a:t>⚠️</a:t>
            </a:r>
            <a:r>
              <a:rPr lang="en-US" dirty="0"/>
              <a:t> we have created immortal time </a:t>
            </a:r>
            <a:r>
              <a:rPr lang="en-US" dirty="0" err="1"/>
              <a:t>bt</a:t>
            </a:r>
            <a:r>
              <a:rPr lang="en-US" dirty="0"/>
              <a:t> T</a:t>
            </a:r>
            <a:r>
              <a:rPr lang="en-US" baseline="-25000" dirty="0"/>
              <a:t>0</a:t>
            </a:r>
            <a:r>
              <a:rPr lang="en-US" dirty="0"/>
              <a:t> and return of </a:t>
            </a:r>
            <a:r>
              <a:rPr lang="en-US" dirty="0" err="1"/>
              <a:t>Qx</a:t>
            </a:r>
            <a:endParaRPr lang="en-US" dirty="0"/>
          </a:p>
          <a:p>
            <a:pPr lvl="1"/>
            <a:r>
              <a:rPr lang="en-US" dirty="0"/>
              <a:t>Forced risk to be 0 during this interval </a:t>
            </a:r>
            <a:r>
              <a:rPr lang="en-US" dirty="0">
                <a:sym typeface="Wingdings"/>
              </a:rPr>
              <a:t>      Immortal time Bias</a:t>
            </a:r>
            <a:endParaRPr lang="en-US" dirty="0"/>
          </a:p>
          <a:p>
            <a:endParaRPr lang="en-US" dirty="0"/>
          </a:p>
          <a:p>
            <a:endParaRPr lang="en-US" dirty="0"/>
          </a:p>
        </p:txBody>
      </p:sp>
      <p:sp>
        <p:nvSpPr>
          <p:cNvPr id="3" name="Slide Number Placeholder 2"/>
          <p:cNvSpPr>
            <a:spLocks noGrp="1"/>
          </p:cNvSpPr>
          <p:nvPr>
            <p:ph type="sldNum" sz="quarter" idx="10"/>
          </p:nvPr>
        </p:nvSpPr>
        <p:spPr>
          <a:xfrm>
            <a:off x="369888" y="6486815"/>
            <a:ext cx="504825" cy="304800"/>
          </a:xfrm>
        </p:spPr>
        <p:txBody>
          <a:bodyPr/>
          <a:lstStyle/>
          <a:p>
            <a:fld id="{7BCC8D0D-EAEC-449D-9161-023DFF90F2E2}" type="slidenum">
              <a:rPr lang="en-US" smtClean="0"/>
              <a:pPr/>
              <a:t>24</a:t>
            </a:fld>
            <a:endParaRPr lang="en-US" dirty="0"/>
          </a:p>
        </p:txBody>
      </p:sp>
      <p:grpSp>
        <p:nvGrpSpPr>
          <p:cNvPr id="7" name="Group 6"/>
          <p:cNvGrpSpPr/>
          <p:nvPr/>
        </p:nvGrpSpPr>
        <p:grpSpPr>
          <a:xfrm>
            <a:off x="369888" y="4254600"/>
            <a:ext cx="8520111" cy="1114610"/>
            <a:chOff x="369888" y="4792695"/>
            <a:chExt cx="8520111" cy="1114610"/>
          </a:xfrm>
        </p:grpSpPr>
        <p:cxnSp>
          <p:nvCxnSpPr>
            <p:cNvPr id="8" name="Straight Arrow Connector 7"/>
            <p:cNvCxnSpPr/>
            <p:nvPr/>
          </p:nvCxnSpPr>
          <p:spPr>
            <a:xfrm>
              <a:off x="369888" y="4953000"/>
              <a:ext cx="8257277"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49435" y="4792695"/>
              <a:ext cx="0" cy="6530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bwMode="auto">
            <a:xfrm>
              <a:off x="1739900" y="5599528"/>
              <a:ext cx="571500" cy="307777"/>
            </a:xfrm>
            <a:prstGeom prst="rect">
              <a:avLst/>
            </a:prstGeom>
            <a:noFill/>
            <a:ln w="19050" algn="ctr">
              <a:noFill/>
              <a:miter lim="800000"/>
              <a:headEnd/>
              <a:tailEnd/>
            </a:ln>
          </p:spPr>
          <p:txBody>
            <a:bodyPr wrap="square" lIns="0" tIns="0" rIns="0" bIns="0" rtlCol="0">
              <a:spAutoFit/>
            </a:bodyPr>
            <a:lstStyle/>
            <a:p>
              <a:r>
                <a:rPr lang="en-US" sz="2000" dirty="0" err="1"/>
                <a:t>Dx</a:t>
              </a:r>
              <a:endParaRPr lang="en-US" sz="2000" dirty="0"/>
            </a:p>
          </p:txBody>
        </p:sp>
        <p:sp>
          <p:nvSpPr>
            <p:cNvPr id="11" name="TextBox 10"/>
            <p:cNvSpPr txBox="1"/>
            <p:nvPr/>
          </p:nvSpPr>
          <p:spPr bwMode="auto">
            <a:xfrm>
              <a:off x="5124450" y="5599528"/>
              <a:ext cx="1339850" cy="307777"/>
            </a:xfrm>
            <a:prstGeom prst="rect">
              <a:avLst/>
            </a:prstGeom>
            <a:noFill/>
            <a:ln w="19050" algn="ctr">
              <a:noFill/>
              <a:miter lim="800000"/>
              <a:headEnd/>
              <a:tailEnd/>
            </a:ln>
          </p:spPr>
          <p:txBody>
            <a:bodyPr wrap="square" lIns="0" tIns="0" rIns="0" bIns="0" rtlCol="0">
              <a:spAutoFit/>
            </a:bodyPr>
            <a:lstStyle/>
            <a:p>
              <a:r>
                <a:rPr lang="en-US" sz="2000" dirty="0"/>
                <a:t>Progression</a:t>
              </a:r>
            </a:p>
          </p:txBody>
        </p:sp>
        <p:sp>
          <p:nvSpPr>
            <p:cNvPr id="12" name="TextBox 11"/>
            <p:cNvSpPr txBox="1"/>
            <p:nvPr/>
          </p:nvSpPr>
          <p:spPr bwMode="auto">
            <a:xfrm>
              <a:off x="6832600" y="5599528"/>
              <a:ext cx="2057399" cy="307777"/>
            </a:xfrm>
            <a:prstGeom prst="rect">
              <a:avLst/>
            </a:prstGeom>
            <a:noFill/>
            <a:ln w="19050" algn="ctr">
              <a:noFill/>
              <a:miter lim="800000"/>
              <a:headEnd/>
              <a:tailEnd/>
            </a:ln>
          </p:spPr>
          <p:txBody>
            <a:bodyPr wrap="square" lIns="0" tIns="0" rIns="0" bIns="0" rtlCol="0">
              <a:spAutoFit/>
            </a:bodyPr>
            <a:lstStyle/>
            <a:p>
              <a:r>
                <a:rPr lang="en-US" sz="2000"/>
                <a:t>Death due to CRC</a:t>
              </a:r>
              <a:endParaRPr lang="en-US" sz="2000" dirty="0" err="1"/>
            </a:p>
          </p:txBody>
        </p:sp>
      </p:grpSp>
      <p:cxnSp>
        <p:nvCxnSpPr>
          <p:cNvPr id="13" name="Straight Connector 12"/>
          <p:cNvCxnSpPr/>
          <p:nvPr/>
        </p:nvCxnSpPr>
        <p:spPr>
          <a:xfrm>
            <a:off x="5618758" y="4254600"/>
            <a:ext cx="0" cy="6530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684364" y="4254600"/>
            <a:ext cx="0" cy="6530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bwMode="auto">
          <a:xfrm>
            <a:off x="2235498" y="5617939"/>
            <a:ext cx="571500" cy="307777"/>
          </a:xfrm>
          <a:prstGeom prst="rect">
            <a:avLst/>
          </a:prstGeom>
          <a:noFill/>
          <a:ln w="19050" algn="ctr">
            <a:noFill/>
            <a:miter lim="800000"/>
            <a:headEnd/>
            <a:tailEnd/>
          </a:ln>
        </p:spPr>
        <p:txBody>
          <a:bodyPr wrap="square" lIns="0" tIns="0" rIns="0" bIns="0" rtlCol="0">
            <a:spAutoFit/>
          </a:bodyPr>
          <a:lstStyle/>
          <a:p>
            <a:r>
              <a:rPr lang="en-US" sz="2000" dirty="0"/>
              <a:t>T</a:t>
            </a:r>
            <a:r>
              <a:rPr lang="en-US" sz="2000" baseline="-25000" dirty="0"/>
              <a:t>0</a:t>
            </a:r>
          </a:p>
        </p:txBody>
      </p:sp>
      <p:cxnSp>
        <p:nvCxnSpPr>
          <p:cNvPr id="46" name="Straight Connector 45"/>
          <p:cNvCxnSpPr/>
          <p:nvPr/>
        </p:nvCxnSpPr>
        <p:spPr>
          <a:xfrm flipH="1">
            <a:off x="2868415" y="4201001"/>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48" name="Straight Connector 47"/>
          <p:cNvCxnSpPr/>
          <p:nvPr/>
        </p:nvCxnSpPr>
        <p:spPr>
          <a:xfrm>
            <a:off x="2160711" y="4096190"/>
            <a:ext cx="11971" cy="114593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bwMode="auto">
          <a:xfrm>
            <a:off x="1819357" y="5252379"/>
            <a:ext cx="1339850" cy="307777"/>
          </a:xfrm>
          <a:prstGeom prst="rect">
            <a:avLst/>
          </a:prstGeom>
          <a:noFill/>
          <a:ln w="19050" algn="ctr">
            <a:noFill/>
            <a:miter lim="800000"/>
            <a:headEnd/>
            <a:tailEnd/>
          </a:ln>
        </p:spPr>
        <p:txBody>
          <a:bodyPr wrap="square" lIns="0" tIns="0" rIns="0" bIns="0" rtlCol="0">
            <a:spAutoFit/>
          </a:bodyPr>
          <a:lstStyle/>
          <a:p>
            <a:r>
              <a:rPr lang="en-US" sz="2000" dirty="0"/>
              <a:t>Surgery</a:t>
            </a:r>
          </a:p>
        </p:txBody>
      </p:sp>
      <p:cxnSp>
        <p:nvCxnSpPr>
          <p:cNvPr id="56" name="Straight Connector 55"/>
          <p:cNvCxnSpPr>
            <a:endCxn id="42" idx="1"/>
          </p:cNvCxnSpPr>
          <p:nvPr/>
        </p:nvCxnSpPr>
        <p:spPr>
          <a:xfrm>
            <a:off x="2235498" y="3673779"/>
            <a:ext cx="0" cy="2098049"/>
          </a:xfrm>
          <a:prstGeom prst="line">
            <a:avLst/>
          </a:prstGeom>
          <a:ln>
            <a:prstDash val="dash"/>
          </a:ln>
        </p:spPr>
        <p:style>
          <a:lnRef idx="3">
            <a:schemeClr val="accent2"/>
          </a:lnRef>
          <a:fillRef idx="0">
            <a:schemeClr val="accent2"/>
          </a:fillRef>
          <a:effectRef idx="2">
            <a:schemeClr val="accent2"/>
          </a:effectRef>
          <a:fontRef idx="minor">
            <a:schemeClr val="tx1"/>
          </a:fontRef>
        </p:style>
      </p:cxnSp>
      <p:sp>
        <p:nvSpPr>
          <p:cNvPr id="59" name="TextBox 58"/>
          <p:cNvSpPr txBox="1"/>
          <p:nvPr/>
        </p:nvSpPr>
        <p:spPr bwMode="auto">
          <a:xfrm>
            <a:off x="2798074" y="4669155"/>
            <a:ext cx="1313235" cy="369332"/>
          </a:xfrm>
          <a:prstGeom prst="rect">
            <a:avLst/>
          </a:prstGeom>
          <a:noFill/>
          <a:ln w="19050" algn="ctr">
            <a:noFill/>
            <a:miter lim="800000"/>
            <a:headEnd/>
            <a:tailEnd/>
          </a:ln>
        </p:spPr>
        <p:txBody>
          <a:bodyPr wrap="square" lIns="0" tIns="0" rIns="0" bIns="0" rtlCol="0">
            <a:spAutoFit/>
          </a:bodyPr>
          <a:lstStyle/>
          <a:p>
            <a:r>
              <a:rPr lang="en-US" sz="2400" dirty="0" err="1"/>
              <a:t>Qx</a:t>
            </a:r>
            <a:endParaRPr lang="en-US" sz="2400" baseline="-25000" dirty="0"/>
          </a:p>
        </p:txBody>
      </p:sp>
      <p:sp>
        <p:nvSpPr>
          <p:cNvPr id="19" name="TextBox 18"/>
          <p:cNvSpPr txBox="1"/>
          <p:nvPr/>
        </p:nvSpPr>
        <p:spPr bwMode="auto">
          <a:xfrm>
            <a:off x="405229" y="4514407"/>
            <a:ext cx="7870865" cy="307777"/>
          </a:xfrm>
          <a:prstGeom prst="rect">
            <a:avLst/>
          </a:prstGeom>
          <a:noFill/>
          <a:ln w="19050" algn="ctr">
            <a:noFill/>
            <a:miter lim="800000"/>
            <a:headEnd/>
            <a:tailEnd/>
          </a:ln>
        </p:spPr>
        <p:txBody>
          <a:bodyPr wrap="square" lIns="0" tIns="0" rIns="0" bIns="0" rtlCol="0">
            <a:spAutoFit/>
          </a:bodyPr>
          <a:lstStyle/>
          <a:p>
            <a:r>
              <a:rPr lang="en-US" sz="2000" dirty="0"/>
              <a:t>86    88    90    92   94   96    98    00     02   04    06   08    10   12    14    16   </a:t>
            </a:r>
          </a:p>
        </p:txBody>
      </p:sp>
      <p:sp>
        <p:nvSpPr>
          <p:cNvPr id="24" name="TextBox 23">
            <a:extLst>
              <a:ext uri="{FF2B5EF4-FFF2-40B4-BE49-F238E27FC236}">
                <a16:creationId xmlns:a16="http://schemas.microsoft.com/office/drawing/2014/main" id="{0FF3C61B-86B5-7140-B72B-4204A302371F}"/>
              </a:ext>
            </a:extLst>
          </p:cNvPr>
          <p:cNvSpPr txBox="1"/>
          <p:nvPr/>
        </p:nvSpPr>
        <p:spPr bwMode="auto">
          <a:xfrm>
            <a:off x="8585200" y="903974"/>
            <a:ext cx="914400" cy="430887"/>
          </a:xfrm>
          <a:prstGeom prst="rect">
            <a:avLst/>
          </a:prstGeom>
          <a:noFill/>
          <a:ln w="19050" algn="ctr">
            <a:noFill/>
            <a:miter lim="800000"/>
            <a:headEnd/>
            <a:tailEnd/>
          </a:ln>
        </p:spPr>
        <p:txBody>
          <a:bodyPr wrap="square" lIns="0" tIns="0" rIns="0" bIns="0" rtlCol="0">
            <a:spAutoFit/>
          </a:bodyPr>
          <a:lstStyle/>
          <a:p>
            <a:r>
              <a:rPr lang="en-US" sz="2800" b="1" dirty="0">
                <a:solidFill>
                  <a:srgbClr val="7030A0"/>
                </a:solidFill>
              </a:rPr>
              <a:t>✓</a:t>
            </a:r>
            <a:endParaRPr lang="en-US" sz="2000" b="1" dirty="0">
              <a:solidFill>
                <a:srgbClr val="7030A0"/>
              </a:solidFill>
            </a:endParaRPr>
          </a:p>
        </p:txBody>
      </p:sp>
      <p:sp>
        <p:nvSpPr>
          <p:cNvPr id="5" name="TextBox 4">
            <a:extLst>
              <a:ext uri="{FF2B5EF4-FFF2-40B4-BE49-F238E27FC236}">
                <a16:creationId xmlns:a16="http://schemas.microsoft.com/office/drawing/2014/main" id="{00E73723-3E84-F446-82A4-DF3900812703}"/>
              </a:ext>
            </a:extLst>
          </p:cNvPr>
          <p:cNvSpPr txBox="1"/>
          <p:nvPr/>
        </p:nvSpPr>
        <p:spPr bwMode="auto">
          <a:xfrm>
            <a:off x="6217920" y="1253581"/>
            <a:ext cx="2595880" cy="369332"/>
          </a:xfrm>
          <a:prstGeom prst="rect">
            <a:avLst/>
          </a:prstGeom>
          <a:noFill/>
          <a:ln w="19050" algn="ctr">
            <a:noFill/>
            <a:miter lim="800000"/>
            <a:headEnd/>
            <a:tailEnd/>
          </a:ln>
        </p:spPr>
        <p:txBody>
          <a:bodyPr wrap="square" lIns="0" tIns="0" rIns="0" bIns="0" rtlCol="0">
            <a:spAutoFit/>
          </a:bodyPr>
          <a:lstStyle/>
          <a:p>
            <a:r>
              <a:rPr lang="en-US" sz="2400" dirty="0">
                <a:solidFill>
                  <a:srgbClr val="7030A0"/>
                </a:solidFill>
              </a:rPr>
              <a:t>⇠ </a:t>
            </a:r>
            <a:r>
              <a:rPr lang="en-US" sz="2400" dirty="0" err="1">
                <a:solidFill>
                  <a:srgbClr val="7030A0"/>
                </a:solidFill>
              </a:rPr>
              <a:t>Elig</a:t>
            </a:r>
            <a:r>
              <a:rPr lang="en-US" sz="2400" dirty="0">
                <a:solidFill>
                  <a:srgbClr val="7030A0"/>
                </a:solidFill>
              </a:rPr>
              <a:t> &amp; T</a:t>
            </a:r>
            <a:r>
              <a:rPr lang="en-US" sz="2400" baseline="-25000" dirty="0">
                <a:solidFill>
                  <a:srgbClr val="7030A0"/>
                </a:solidFill>
              </a:rPr>
              <a:t>0</a:t>
            </a:r>
            <a:endParaRPr lang="en-US" sz="2000" baseline="-25000" dirty="0">
              <a:solidFill>
                <a:srgbClr val="7030A0"/>
              </a:solidFill>
            </a:endParaRPr>
          </a:p>
        </p:txBody>
      </p:sp>
      <p:cxnSp>
        <p:nvCxnSpPr>
          <p:cNvPr id="26" name="Straight Arrow Connector 25">
            <a:extLst>
              <a:ext uri="{FF2B5EF4-FFF2-40B4-BE49-F238E27FC236}">
                <a16:creationId xmlns:a16="http://schemas.microsoft.com/office/drawing/2014/main" id="{E241C365-828B-FA4C-8835-B310ACB41DAB}"/>
              </a:ext>
            </a:extLst>
          </p:cNvPr>
          <p:cNvCxnSpPr>
            <a:cxnSpLocks/>
          </p:cNvCxnSpPr>
          <p:nvPr/>
        </p:nvCxnSpPr>
        <p:spPr>
          <a:xfrm flipV="1">
            <a:off x="2311400" y="5925717"/>
            <a:ext cx="0" cy="561098"/>
          </a:xfrm>
          <a:prstGeom prst="straightConnector1">
            <a:avLst/>
          </a:prstGeom>
          <a:ln w="28575"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3" name="Left Brace 22">
            <a:extLst>
              <a:ext uri="{FF2B5EF4-FFF2-40B4-BE49-F238E27FC236}">
                <a16:creationId xmlns:a16="http://schemas.microsoft.com/office/drawing/2014/main" id="{7F2E9F58-30B0-A644-BCB5-E3D199ABBD0F}"/>
              </a:ext>
            </a:extLst>
          </p:cNvPr>
          <p:cNvSpPr/>
          <p:nvPr/>
        </p:nvSpPr>
        <p:spPr>
          <a:xfrm rot="5400000">
            <a:off x="2319340" y="3905856"/>
            <a:ext cx="465234" cy="632917"/>
          </a:xfrm>
          <a:prstGeom prst="leftBrace">
            <a:avLst>
              <a:gd name="adj1" fmla="val 10371"/>
              <a:gd name="adj2" fmla="val 46018"/>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E92ADDAF-E2EB-9348-ACB8-AFD29E0256B6}"/>
              </a:ext>
            </a:extLst>
          </p:cNvPr>
          <p:cNvSpPr txBox="1"/>
          <p:nvPr/>
        </p:nvSpPr>
        <p:spPr bwMode="auto">
          <a:xfrm>
            <a:off x="2451070" y="3697419"/>
            <a:ext cx="2759701" cy="307777"/>
          </a:xfrm>
          <a:prstGeom prst="rect">
            <a:avLst/>
          </a:prstGeom>
          <a:noFill/>
          <a:ln w="19050" algn="ctr">
            <a:noFill/>
            <a:miter lim="800000"/>
            <a:headEnd/>
            <a:tailEnd/>
          </a:ln>
        </p:spPr>
        <p:txBody>
          <a:bodyPr wrap="square" lIns="0" tIns="0" rIns="0" bIns="0" rtlCol="0">
            <a:spAutoFit/>
          </a:bodyPr>
          <a:lstStyle/>
          <a:p>
            <a:r>
              <a:rPr lang="en-US" sz="2000" b="1" dirty="0"/>
              <a:t>Immortal Person Time</a:t>
            </a:r>
          </a:p>
        </p:txBody>
      </p:sp>
      <p:cxnSp>
        <p:nvCxnSpPr>
          <p:cNvPr id="27" name="Straight Arrow Connector 26">
            <a:extLst>
              <a:ext uri="{FF2B5EF4-FFF2-40B4-BE49-F238E27FC236}">
                <a16:creationId xmlns:a16="http://schemas.microsoft.com/office/drawing/2014/main" id="{EB35DB4C-7825-5640-A344-149186956297}"/>
              </a:ext>
            </a:extLst>
          </p:cNvPr>
          <p:cNvCxnSpPr/>
          <p:nvPr/>
        </p:nvCxnSpPr>
        <p:spPr>
          <a:xfrm>
            <a:off x="5445332" y="3505694"/>
            <a:ext cx="346426" cy="0"/>
          </a:xfrm>
          <a:prstGeom prst="straightConnector1">
            <a:avLst/>
          </a:prstGeom>
          <a:ln w="28575">
            <a:solidFill>
              <a:schemeClr val="tx2"/>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16" name="Ink 15">
                <a:extLst>
                  <a:ext uri="{FF2B5EF4-FFF2-40B4-BE49-F238E27FC236}">
                    <a16:creationId xmlns:a16="http://schemas.microsoft.com/office/drawing/2014/main" id="{F1CA23F1-1209-6D4F-94AA-FCD5E4E86534}"/>
                  </a:ext>
                </a:extLst>
              </p14:cNvPr>
              <p14:cNvContentPartPr/>
              <p14:nvPr/>
            </p14:nvContentPartPr>
            <p14:xfrm>
              <a:off x="2201904" y="4366224"/>
              <a:ext cx="717480" cy="104760"/>
            </p14:xfrm>
          </p:contentPart>
        </mc:Choice>
        <mc:Fallback xmlns="">
          <p:pic>
            <p:nvPicPr>
              <p:cNvPr id="16" name="Ink 15">
                <a:extLst>
                  <a:ext uri="{FF2B5EF4-FFF2-40B4-BE49-F238E27FC236}">
                    <a16:creationId xmlns:a16="http://schemas.microsoft.com/office/drawing/2014/main" id="{F1CA23F1-1209-6D4F-94AA-FCD5E4E86534}"/>
                  </a:ext>
                </a:extLst>
              </p:cNvPr>
              <p:cNvPicPr/>
              <p:nvPr/>
            </p:nvPicPr>
            <p:blipFill>
              <a:blip r:embed="rId4"/>
              <a:stretch>
                <a:fillRect/>
              </a:stretch>
            </p:blipFill>
            <p:spPr>
              <a:xfrm>
                <a:off x="2147904" y="4258584"/>
                <a:ext cx="825120" cy="320400"/>
              </a:xfrm>
              <a:prstGeom prst="rect">
                <a:avLst/>
              </a:prstGeom>
            </p:spPr>
          </p:pic>
        </mc:Fallback>
      </mc:AlternateContent>
    </p:spTree>
    <p:extLst>
      <p:ext uri="{BB962C8B-B14F-4D97-AF65-F5344CB8AC3E}">
        <p14:creationId xmlns:p14="http://schemas.microsoft.com/office/powerpoint/2010/main" val="1379705873"/>
      </p:ext>
    </p:extLst>
  </p:cSld>
  <p:clrMapOvr>
    <a:masterClrMapping/>
  </p:clrMapOvr>
  <p:transition advTm="5687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dissolve">
                                      <p:cBhvr>
                                        <p:cTn id="11" dur="500"/>
                                        <p:tgtEl>
                                          <p:spTgt spid="23"/>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dissolv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54"/>
          <p:cNvSpPr>
            <a:spLocks noGrp="1"/>
          </p:cNvSpPr>
          <p:nvPr>
            <p:ph type="title"/>
          </p:nvPr>
        </p:nvSpPr>
        <p:spPr>
          <a:xfrm>
            <a:off x="453585" y="112697"/>
            <a:ext cx="8173580" cy="611449"/>
          </a:xfrm>
        </p:spPr>
        <p:txBody>
          <a:bodyPr/>
          <a:lstStyle/>
          <a:p>
            <a:r>
              <a:rPr lang="en-US" dirty="0"/>
              <a:t>Target Trial Emulation Failures – 4 examples</a:t>
            </a:r>
          </a:p>
        </p:txBody>
      </p:sp>
      <p:graphicFrame>
        <p:nvGraphicFramePr>
          <p:cNvPr id="31" name="Content Placeholder 30">
            <a:extLst>
              <a:ext uri="{FF2B5EF4-FFF2-40B4-BE49-F238E27FC236}">
                <a16:creationId xmlns:a16="http://schemas.microsoft.com/office/drawing/2014/main" id="{C097DFFB-0CAE-894E-B430-F59C0A1BEA33}"/>
              </a:ext>
            </a:extLst>
          </p:cNvPr>
          <p:cNvGraphicFramePr>
            <a:graphicFrameLocks noGrp="1"/>
          </p:cNvGraphicFramePr>
          <p:nvPr>
            <p:ph idx="1"/>
            <p:extLst>
              <p:ext uri="{D42A27DB-BD31-4B8C-83A1-F6EECF244321}">
                <p14:modId xmlns:p14="http://schemas.microsoft.com/office/powerpoint/2010/main" val="2079914122"/>
              </p:ext>
            </p:extLst>
          </p:nvPr>
        </p:nvGraphicFramePr>
        <p:xfrm>
          <a:off x="473075" y="830263"/>
          <a:ext cx="8416924" cy="1266823"/>
        </p:xfrm>
        <a:graphic>
          <a:graphicData uri="http://schemas.openxmlformats.org/drawingml/2006/table">
            <a:tbl>
              <a:tblPr firstRow="1" bandRow="1">
                <a:tableStyleId>{5C22544A-7EE6-4342-B048-85BDC9FD1C3A}</a:tableStyleId>
              </a:tblPr>
              <a:tblGrid>
                <a:gridCol w="644525">
                  <a:extLst>
                    <a:ext uri="{9D8B030D-6E8A-4147-A177-3AD203B41FA5}">
                      <a16:colId xmlns:a16="http://schemas.microsoft.com/office/drawing/2014/main" val="2346863558"/>
                    </a:ext>
                  </a:extLst>
                </a:gridCol>
                <a:gridCol w="3563937">
                  <a:extLst>
                    <a:ext uri="{9D8B030D-6E8A-4147-A177-3AD203B41FA5}">
                      <a16:colId xmlns:a16="http://schemas.microsoft.com/office/drawing/2014/main" val="3975637809"/>
                    </a:ext>
                  </a:extLst>
                </a:gridCol>
                <a:gridCol w="2104231">
                  <a:extLst>
                    <a:ext uri="{9D8B030D-6E8A-4147-A177-3AD203B41FA5}">
                      <a16:colId xmlns:a16="http://schemas.microsoft.com/office/drawing/2014/main" val="3987828029"/>
                    </a:ext>
                  </a:extLst>
                </a:gridCol>
                <a:gridCol w="2104231">
                  <a:extLst>
                    <a:ext uri="{9D8B030D-6E8A-4147-A177-3AD203B41FA5}">
                      <a16:colId xmlns:a16="http://schemas.microsoft.com/office/drawing/2014/main" val="2548630251"/>
                    </a:ext>
                  </a:extLst>
                </a:gridCol>
              </a:tblGrid>
              <a:tr h="626743">
                <a:tc>
                  <a:txBody>
                    <a:bodyPr/>
                    <a:lstStyle/>
                    <a:p>
                      <a:r>
                        <a:rPr lang="en-US" dirty="0"/>
                        <a:t>Ex.</a:t>
                      </a:r>
                    </a:p>
                  </a:txBody>
                  <a:tcPr/>
                </a:tc>
                <a:tc>
                  <a:txBody>
                    <a:bodyPr/>
                    <a:lstStyle/>
                    <a:p>
                      <a:r>
                        <a:rPr lang="en-US" dirty="0"/>
                        <a:t>Scenario</a:t>
                      </a:r>
                    </a:p>
                  </a:txBody>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dirty="0"/>
                        <a:t>Immortal PT?</a:t>
                      </a:r>
                    </a:p>
                  </a:txBody>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dirty="0"/>
                        <a:t>Potential Bias?</a:t>
                      </a:r>
                    </a:p>
                    <a:p>
                      <a:endParaRPr lang="en-US" dirty="0"/>
                    </a:p>
                  </a:txBody>
                  <a:tcPr/>
                </a:tc>
                <a:extLst>
                  <a:ext uri="{0D108BD9-81ED-4DB2-BD59-A6C34878D82A}">
                    <a16:rowId xmlns:a16="http://schemas.microsoft.com/office/drawing/2014/main" val="2855432638"/>
                  </a:ext>
                </a:extLst>
              </a:tr>
              <a:tr h="626743">
                <a:tc>
                  <a:txBody>
                    <a:bodyPr/>
                    <a:lstStyle/>
                    <a:p>
                      <a:r>
                        <a:rPr lang="en-US" dirty="0"/>
                        <a:t>1</a:t>
                      </a:r>
                    </a:p>
                  </a:txBody>
                  <a:tcPr/>
                </a:tc>
                <a:tc>
                  <a:txBody>
                    <a:bodyPr/>
                    <a:lstStyle/>
                    <a:p>
                      <a:r>
                        <a:rPr lang="en-US" dirty="0"/>
                        <a:t>Prevalent Users included</a:t>
                      </a:r>
                      <a:endParaRPr lang="en-US" baseline="-25000" dirty="0"/>
                    </a:p>
                  </a:txBody>
                  <a:tcPr/>
                </a:tc>
                <a:tc>
                  <a:txBody>
                    <a:bodyPr/>
                    <a:lstStyle/>
                    <a:p>
                      <a:r>
                        <a:rPr lang="en-US" dirty="0"/>
                        <a:t>No</a:t>
                      </a:r>
                    </a:p>
                  </a:txBody>
                  <a:tcPr/>
                </a:tc>
                <a:tc>
                  <a:txBody>
                    <a:bodyPr/>
                    <a:lstStyle/>
                    <a:p>
                      <a:r>
                        <a:rPr lang="en-US" dirty="0"/>
                        <a:t>Selection</a:t>
                      </a:r>
                    </a:p>
                  </a:txBody>
                  <a:tcPr/>
                </a:tc>
                <a:extLst>
                  <a:ext uri="{0D108BD9-81ED-4DB2-BD59-A6C34878D82A}">
                    <a16:rowId xmlns:a16="http://schemas.microsoft.com/office/drawing/2014/main" val="640923523"/>
                  </a:ext>
                </a:extLst>
              </a:tr>
            </a:tbl>
          </a:graphicData>
        </a:graphic>
      </p:graphicFrame>
      <p:sp>
        <p:nvSpPr>
          <p:cNvPr id="3" name="Slide Number Placeholder 2"/>
          <p:cNvSpPr>
            <a:spLocks noGrp="1"/>
          </p:cNvSpPr>
          <p:nvPr>
            <p:ph type="sldNum" sz="quarter" idx="10"/>
          </p:nvPr>
        </p:nvSpPr>
        <p:spPr>
          <a:xfrm>
            <a:off x="369888" y="5655543"/>
            <a:ext cx="504825" cy="304800"/>
          </a:xfrm>
        </p:spPr>
        <p:txBody>
          <a:bodyPr/>
          <a:lstStyle/>
          <a:p>
            <a:fld id="{7BCC8D0D-EAEC-449D-9161-023DFF90F2E2}" type="slidenum">
              <a:rPr lang="en-US" smtClean="0"/>
              <a:pPr/>
              <a:t>25</a:t>
            </a:fld>
            <a:endParaRPr lang="en-US" dirty="0"/>
          </a:p>
        </p:txBody>
      </p:sp>
      <p:grpSp>
        <p:nvGrpSpPr>
          <p:cNvPr id="32" name="Group 31">
            <a:extLst>
              <a:ext uri="{FF2B5EF4-FFF2-40B4-BE49-F238E27FC236}">
                <a16:creationId xmlns:a16="http://schemas.microsoft.com/office/drawing/2014/main" id="{87011080-5FC5-B04B-9427-B320ADF6AFB7}"/>
              </a:ext>
            </a:extLst>
          </p:cNvPr>
          <p:cNvGrpSpPr/>
          <p:nvPr/>
        </p:nvGrpSpPr>
        <p:grpSpPr>
          <a:xfrm>
            <a:off x="390733" y="3615485"/>
            <a:ext cx="8278280" cy="1871995"/>
            <a:chOff x="362740" y="2538525"/>
            <a:chExt cx="8278280" cy="1871995"/>
          </a:xfrm>
        </p:grpSpPr>
        <p:grpSp>
          <p:nvGrpSpPr>
            <p:cNvPr id="7" name="Group 6"/>
            <p:cNvGrpSpPr/>
            <p:nvPr/>
          </p:nvGrpSpPr>
          <p:grpSpPr>
            <a:xfrm>
              <a:off x="383743" y="3297140"/>
              <a:ext cx="8257277" cy="748387"/>
              <a:chOff x="369888" y="4666507"/>
              <a:chExt cx="8257277" cy="748387"/>
            </a:xfrm>
          </p:grpSpPr>
          <p:cxnSp>
            <p:nvCxnSpPr>
              <p:cNvPr id="8" name="Straight Arrow Connector 7"/>
              <p:cNvCxnSpPr/>
              <p:nvPr/>
            </p:nvCxnSpPr>
            <p:spPr>
              <a:xfrm>
                <a:off x="369888" y="4953000"/>
                <a:ext cx="8257277"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1173582" y="4666507"/>
                <a:ext cx="0" cy="74838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42" name="TextBox 41"/>
            <p:cNvSpPr txBox="1"/>
            <p:nvPr/>
          </p:nvSpPr>
          <p:spPr bwMode="auto">
            <a:xfrm>
              <a:off x="2189006" y="4102743"/>
              <a:ext cx="571500" cy="307777"/>
            </a:xfrm>
            <a:prstGeom prst="rect">
              <a:avLst/>
            </a:prstGeom>
            <a:noFill/>
            <a:ln w="19050" algn="ctr">
              <a:noFill/>
              <a:miter lim="800000"/>
              <a:headEnd/>
              <a:tailEnd/>
            </a:ln>
          </p:spPr>
          <p:txBody>
            <a:bodyPr wrap="square" lIns="0" tIns="0" rIns="0" bIns="0" rtlCol="0">
              <a:spAutoFit/>
            </a:bodyPr>
            <a:lstStyle/>
            <a:p>
              <a:r>
                <a:rPr lang="en-US" sz="2000" b="1" dirty="0"/>
                <a:t>T</a:t>
              </a:r>
              <a:r>
                <a:rPr lang="en-US" sz="2000" b="1" baseline="-25000" dirty="0"/>
                <a:t>0</a:t>
              </a:r>
            </a:p>
          </p:txBody>
        </p:sp>
        <p:cxnSp>
          <p:nvCxnSpPr>
            <p:cNvPr id="56" name="Straight Connector 55"/>
            <p:cNvCxnSpPr>
              <a:cxnSpLocks/>
            </p:cNvCxnSpPr>
            <p:nvPr/>
          </p:nvCxnSpPr>
          <p:spPr>
            <a:xfrm>
              <a:off x="2133587" y="3064523"/>
              <a:ext cx="0" cy="1133404"/>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3" name="Left Brace 22">
              <a:extLst>
                <a:ext uri="{FF2B5EF4-FFF2-40B4-BE49-F238E27FC236}">
                  <a16:creationId xmlns:a16="http://schemas.microsoft.com/office/drawing/2014/main" id="{7F2E9F58-30B0-A644-BCB5-E3D199ABBD0F}"/>
                </a:ext>
              </a:extLst>
            </p:cNvPr>
            <p:cNvSpPr/>
            <p:nvPr/>
          </p:nvSpPr>
          <p:spPr>
            <a:xfrm rot="5400000">
              <a:off x="1289006" y="2792989"/>
              <a:ext cx="748387" cy="829930"/>
            </a:xfrm>
            <a:prstGeom prst="leftBrace">
              <a:avLst>
                <a:gd name="adj1" fmla="val 10371"/>
                <a:gd name="adj2" fmla="val 49148"/>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E92ADDAF-E2EB-9348-ACB8-AFD29E0256B6}"/>
                </a:ext>
              </a:extLst>
            </p:cNvPr>
            <p:cNvSpPr txBox="1"/>
            <p:nvPr/>
          </p:nvSpPr>
          <p:spPr bwMode="auto">
            <a:xfrm>
              <a:off x="362740" y="2538525"/>
              <a:ext cx="4153223" cy="307777"/>
            </a:xfrm>
            <a:prstGeom prst="rect">
              <a:avLst/>
            </a:prstGeom>
            <a:noFill/>
            <a:ln w="19050" algn="ctr">
              <a:noFill/>
              <a:miter lim="800000"/>
              <a:headEnd/>
              <a:tailEnd/>
            </a:ln>
          </p:spPr>
          <p:txBody>
            <a:bodyPr wrap="square" lIns="0" tIns="0" rIns="0" bIns="0" rtlCol="0">
              <a:spAutoFit/>
            </a:bodyPr>
            <a:lstStyle/>
            <a:p>
              <a:r>
                <a:rPr lang="en-US" sz="2000" b="1" dirty="0"/>
                <a:t>A</a:t>
              </a:r>
              <a:r>
                <a:rPr lang="en-US" sz="2000" dirty="0"/>
                <a:t>,</a:t>
              </a:r>
              <a:r>
                <a:rPr lang="en-US" sz="2000" b="1" dirty="0"/>
                <a:t> </a:t>
              </a:r>
              <a:r>
                <a:rPr lang="en-US" sz="2000" dirty="0"/>
                <a:t>period when “treatment” is assigned</a:t>
              </a:r>
            </a:p>
          </p:txBody>
        </p:sp>
        <p:sp>
          <p:nvSpPr>
            <p:cNvPr id="17" name="TextBox 16">
              <a:extLst>
                <a:ext uri="{FF2B5EF4-FFF2-40B4-BE49-F238E27FC236}">
                  <a16:creationId xmlns:a16="http://schemas.microsoft.com/office/drawing/2014/main" id="{9F130917-7B26-944B-AF91-3D3A0EAC7274}"/>
                </a:ext>
              </a:extLst>
            </p:cNvPr>
            <p:cNvSpPr txBox="1"/>
            <p:nvPr/>
          </p:nvSpPr>
          <p:spPr bwMode="auto">
            <a:xfrm>
              <a:off x="622300" y="4024243"/>
              <a:ext cx="1757651" cy="307777"/>
            </a:xfrm>
            <a:prstGeom prst="rect">
              <a:avLst/>
            </a:prstGeom>
            <a:noFill/>
            <a:ln w="19050" algn="ctr">
              <a:noFill/>
              <a:miter lim="800000"/>
              <a:headEnd/>
              <a:tailEnd/>
            </a:ln>
          </p:spPr>
          <p:txBody>
            <a:bodyPr wrap="square" lIns="0" tIns="0" rIns="0" bIns="0" rtlCol="0">
              <a:spAutoFit/>
            </a:bodyPr>
            <a:lstStyle/>
            <a:p>
              <a:r>
                <a:rPr lang="en-US" sz="2000" b="1" dirty="0"/>
                <a:t>E</a:t>
              </a:r>
              <a:r>
                <a:rPr lang="en-US" sz="2000" dirty="0"/>
                <a:t>, eligibility</a:t>
              </a:r>
            </a:p>
          </p:txBody>
        </p:sp>
      </p:grpSp>
    </p:spTree>
    <p:extLst>
      <p:ext uri="{BB962C8B-B14F-4D97-AF65-F5344CB8AC3E}">
        <p14:creationId xmlns:p14="http://schemas.microsoft.com/office/powerpoint/2010/main" val="2101304681"/>
      </p:ext>
    </p:extLst>
  </p:cSld>
  <p:clrMapOvr>
    <a:masterClrMapping/>
  </p:clrMapOvr>
  <p:transition advTm="56875">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54"/>
          <p:cNvSpPr>
            <a:spLocks noGrp="1"/>
          </p:cNvSpPr>
          <p:nvPr>
            <p:ph type="title"/>
          </p:nvPr>
        </p:nvSpPr>
        <p:spPr>
          <a:xfrm>
            <a:off x="453585" y="112697"/>
            <a:ext cx="8173580" cy="611449"/>
          </a:xfrm>
        </p:spPr>
        <p:txBody>
          <a:bodyPr/>
          <a:lstStyle/>
          <a:p>
            <a:r>
              <a:rPr lang="en-US" dirty="0"/>
              <a:t>Target Trial Emulation Failures – 4 examples</a:t>
            </a:r>
          </a:p>
        </p:txBody>
      </p:sp>
      <p:graphicFrame>
        <p:nvGraphicFramePr>
          <p:cNvPr id="31" name="Content Placeholder 30">
            <a:extLst>
              <a:ext uri="{FF2B5EF4-FFF2-40B4-BE49-F238E27FC236}">
                <a16:creationId xmlns:a16="http://schemas.microsoft.com/office/drawing/2014/main" id="{C097DFFB-0CAE-894E-B430-F59C0A1BEA33}"/>
              </a:ext>
            </a:extLst>
          </p:cNvPr>
          <p:cNvGraphicFramePr>
            <a:graphicFrameLocks noGrp="1"/>
          </p:cNvGraphicFramePr>
          <p:nvPr>
            <p:ph idx="1"/>
            <p:extLst>
              <p:ext uri="{D42A27DB-BD31-4B8C-83A1-F6EECF244321}">
                <p14:modId xmlns:p14="http://schemas.microsoft.com/office/powerpoint/2010/main" val="2958228721"/>
              </p:ext>
            </p:extLst>
          </p:nvPr>
        </p:nvGraphicFramePr>
        <p:xfrm>
          <a:off x="473075" y="830263"/>
          <a:ext cx="8416924" cy="1266823"/>
        </p:xfrm>
        <a:graphic>
          <a:graphicData uri="http://schemas.openxmlformats.org/drawingml/2006/table">
            <a:tbl>
              <a:tblPr firstRow="1" bandRow="1">
                <a:tableStyleId>{5C22544A-7EE6-4342-B048-85BDC9FD1C3A}</a:tableStyleId>
              </a:tblPr>
              <a:tblGrid>
                <a:gridCol w="644525">
                  <a:extLst>
                    <a:ext uri="{9D8B030D-6E8A-4147-A177-3AD203B41FA5}">
                      <a16:colId xmlns:a16="http://schemas.microsoft.com/office/drawing/2014/main" val="2346863558"/>
                    </a:ext>
                  </a:extLst>
                </a:gridCol>
                <a:gridCol w="3563937">
                  <a:extLst>
                    <a:ext uri="{9D8B030D-6E8A-4147-A177-3AD203B41FA5}">
                      <a16:colId xmlns:a16="http://schemas.microsoft.com/office/drawing/2014/main" val="3975637809"/>
                    </a:ext>
                  </a:extLst>
                </a:gridCol>
                <a:gridCol w="2104231">
                  <a:extLst>
                    <a:ext uri="{9D8B030D-6E8A-4147-A177-3AD203B41FA5}">
                      <a16:colId xmlns:a16="http://schemas.microsoft.com/office/drawing/2014/main" val="3987828029"/>
                    </a:ext>
                  </a:extLst>
                </a:gridCol>
                <a:gridCol w="2104231">
                  <a:extLst>
                    <a:ext uri="{9D8B030D-6E8A-4147-A177-3AD203B41FA5}">
                      <a16:colId xmlns:a16="http://schemas.microsoft.com/office/drawing/2014/main" val="2548630251"/>
                    </a:ext>
                  </a:extLst>
                </a:gridCol>
              </a:tblGrid>
              <a:tr h="626743">
                <a:tc>
                  <a:txBody>
                    <a:bodyPr/>
                    <a:lstStyle/>
                    <a:p>
                      <a:r>
                        <a:rPr lang="en-US" dirty="0"/>
                        <a:t>Ex.</a:t>
                      </a:r>
                    </a:p>
                  </a:txBody>
                  <a:tcPr/>
                </a:tc>
                <a:tc>
                  <a:txBody>
                    <a:bodyPr/>
                    <a:lstStyle/>
                    <a:p>
                      <a:r>
                        <a:rPr lang="en-US" dirty="0"/>
                        <a:t>Scenario</a:t>
                      </a:r>
                    </a:p>
                  </a:txBody>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dirty="0"/>
                        <a:t>Immortal PT?</a:t>
                      </a:r>
                    </a:p>
                  </a:txBody>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dirty="0"/>
                        <a:t>Potential Bias?</a:t>
                      </a:r>
                    </a:p>
                  </a:txBody>
                  <a:tcPr/>
                </a:tc>
                <a:extLst>
                  <a:ext uri="{0D108BD9-81ED-4DB2-BD59-A6C34878D82A}">
                    <a16:rowId xmlns:a16="http://schemas.microsoft.com/office/drawing/2014/main" val="2855432638"/>
                  </a:ext>
                </a:extLst>
              </a:tr>
              <a:tr h="626743">
                <a:tc>
                  <a:txBody>
                    <a:bodyPr/>
                    <a:lstStyle/>
                    <a:p>
                      <a:r>
                        <a:rPr lang="en-US" dirty="0"/>
                        <a:t>2</a:t>
                      </a:r>
                    </a:p>
                  </a:txBody>
                  <a:tcPr/>
                </a:tc>
                <a:tc>
                  <a:txBody>
                    <a:bodyPr/>
                    <a:lstStyle/>
                    <a:p>
                      <a:r>
                        <a:rPr lang="en-US" baseline="0" dirty="0"/>
                        <a:t>Inclusion of Prevalent users AND delaying eligibility</a:t>
                      </a:r>
                    </a:p>
                  </a:txBody>
                  <a:tcPr/>
                </a:tc>
                <a:tc>
                  <a:txBody>
                    <a:bodyPr/>
                    <a:lstStyle/>
                    <a:p>
                      <a:r>
                        <a:rPr lang="en-US" dirty="0"/>
                        <a:t>No</a:t>
                      </a:r>
                    </a:p>
                  </a:txBody>
                  <a:tcPr/>
                </a:tc>
                <a:tc>
                  <a:txBody>
                    <a:bodyPr/>
                    <a:lstStyle/>
                    <a:p>
                      <a:r>
                        <a:rPr lang="en-US" dirty="0"/>
                        <a:t>Selection</a:t>
                      </a:r>
                    </a:p>
                  </a:txBody>
                  <a:tcPr/>
                </a:tc>
                <a:extLst>
                  <a:ext uri="{0D108BD9-81ED-4DB2-BD59-A6C34878D82A}">
                    <a16:rowId xmlns:a16="http://schemas.microsoft.com/office/drawing/2014/main" val="640923523"/>
                  </a:ext>
                </a:extLst>
              </a:tr>
            </a:tbl>
          </a:graphicData>
        </a:graphic>
      </p:graphicFrame>
      <p:sp>
        <p:nvSpPr>
          <p:cNvPr id="3" name="Slide Number Placeholder 2"/>
          <p:cNvSpPr>
            <a:spLocks noGrp="1"/>
          </p:cNvSpPr>
          <p:nvPr>
            <p:ph type="sldNum" sz="quarter" idx="10"/>
          </p:nvPr>
        </p:nvSpPr>
        <p:spPr>
          <a:xfrm>
            <a:off x="369888" y="5655543"/>
            <a:ext cx="504825" cy="304800"/>
          </a:xfrm>
        </p:spPr>
        <p:txBody>
          <a:bodyPr/>
          <a:lstStyle/>
          <a:p>
            <a:fld id="{7BCC8D0D-EAEC-449D-9161-023DFF90F2E2}" type="slidenum">
              <a:rPr lang="en-US" smtClean="0"/>
              <a:pPr/>
              <a:t>26</a:t>
            </a:fld>
            <a:endParaRPr lang="en-US" dirty="0"/>
          </a:p>
        </p:txBody>
      </p:sp>
      <p:grpSp>
        <p:nvGrpSpPr>
          <p:cNvPr id="32" name="Group 31">
            <a:extLst>
              <a:ext uri="{FF2B5EF4-FFF2-40B4-BE49-F238E27FC236}">
                <a16:creationId xmlns:a16="http://schemas.microsoft.com/office/drawing/2014/main" id="{87011080-5FC5-B04B-9427-B320ADF6AFB7}"/>
              </a:ext>
            </a:extLst>
          </p:cNvPr>
          <p:cNvGrpSpPr/>
          <p:nvPr/>
        </p:nvGrpSpPr>
        <p:grpSpPr>
          <a:xfrm>
            <a:off x="390733" y="3615485"/>
            <a:ext cx="8278280" cy="2241318"/>
            <a:chOff x="362740" y="2538525"/>
            <a:chExt cx="8278280" cy="2241318"/>
          </a:xfrm>
        </p:grpSpPr>
        <p:grpSp>
          <p:nvGrpSpPr>
            <p:cNvPr id="7" name="Group 6"/>
            <p:cNvGrpSpPr/>
            <p:nvPr/>
          </p:nvGrpSpPr>
          <p:grpSpPr>
            <a:xfrm>
              <a:off x="383743" y="3257031"/>
              <a:ext cx="8257277" cy="748387"/>
              <a:chOff x="369888" y="4626398"/>
              <a:chExt cx="8257277" cy="748387"/>
            </a:xfrm>
          </p:grpSpPr>
          <p:cxnSp>
            <p:nvCxnSpPr>
              <p:cNvPr id="8" name="Straight Arrow Connector 7"/>
              <p:cNvCxnSpPr/>
              <p:nvPr/>
            </p:nvCxnSpPr>
            <p:spPr>
              <a:xfrm>
                <a:off x="369888" y="4953000"/>
                <a:ext cx="8257277"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2154831" y="4626398"/>
                <a:ext cx="0" cy="74838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42" name="TextBox 41"/>
            <p:cNvSpPr txBox="1"/>
            <p:nvPr/>
          </p:nvSpPr>
          <p:spPr bwMode="auto">
            <a:xfrm>
              <a:off x="2189006" y="4102743"/>
              <a:ext cx="571500" cy="307777"/>
            </a:xfrm>
            <a:prstGeom prst="rect">
              <a:avLst/>
            </a:prstGeom>
            <a:noFill/>
            <a:ln w="19050" algn="ctr">
              <a:noFill/>
              <a:miter lim="800000"/>
              <a:headEnd/>
              <a:tailEnd/>
            </a:ln>
          </p:spPr>
          <p:txBody>
            <a:bodyPr wrap="square" lIns="0" tIns="0" rIns="0" bIns="0" rtlCol="0">
              <a:spAutoFit/>
            </a:bodyPr>
            <a:lstStyle/>
            <a:p>
              <a:r>
                <a:rPr lang="en-US" sz="2000" b="1" dirty="0"/>
                <a:t>T</a:t>
              </a:r>
              <a:r>
                <a:rPr lang="en-US" sz="2000" b="1" baseline="-25000" dirty="0"/>
                <a:t>0</a:t>
              </a:r>
            </a:p>
          </p:txBody>
        </p:sp>
        <p:cxnSp>
          <p:nvCxnSpPr>
            <p:cNvPr id="56" name="Straight Connector 55"/>
            <p:cNvCxnSpPr>
              <a:cxnSpLocks/>
            </p:cNvCxnSpPr>
            <p:nvPr/>
          </p:nvCxnSpPr>
          <p:spPr>
            <a:xfrm>
              <a:off x="2133587" y="3064523"/>
              <a:ext cx="0" cy="1133404"/>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3" name="Left Brace 22">
              <a:extLst>
                <a:ext uri="{FF2B5EF4-FFF2-40B4-BE49-F238E27FC236}">
                  <a16:creationId xmlns:a16="http://schemas.microsoft.com/office/drawing/2014/main" id="{7F2E9F58-30B0-A644-BCB5-E3D199ABBD0F}"/>
                </a:ext>
              </a:extLst>
            </p:cNvPr>
            <p:cNvSpPr/>
            <p:nvPr/>
          </p:nvSpPr>
          <p:spPr>
            <a:xfrm rot="5400000">
              <a:off x="1289006" y="2792989"/>
              <a:ext cx="748387" cy="829930"/>
            </a:xfrm>
            <a:prstGeom prst="leftBrace">
              <a:avLst>
                <a:gd name="adj1" fmla="val 10371"/>
                <a:gd name="adj2" fmla="val 49148"/>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E92ADDAF-E2EB-9348-ACB8-AFD29E0256B6}"/>
                </a:ext>
              </a:extLst>
            </p:cNvPr>
            <p:cNvSpPr txBox="1"/>
            <p:nvPr/>
          </p:nvSpPr>
          <p:spPr bwMode="auto">
            <a:xfrm>
              <a:off x="362740" y="2538525"/>
              <a:ext cx="4153223" cy="307777"/>
            </a:xfrm>
            <a:prstGeom prst="rect">
              <a:avLst/>
            </a:prstGeom>
            <a:noFill/>
            <a:ln w="19050" algn="ctr">
              <a:noFill/>
              <a:miter lim="800000"/>
              <a:headEnd/>
              <a:tailEnd/>
            </a:ln>
          </p:spPr>
          <p:txBody>
            <a:bodyPr wrap="square" lIns="0" tIns="0" rIns="0" bIns="0" rtlCol="0">
              <a:spAutoFit/>
            </a:bodyPr>
            <a:lstStyle/>
            <a:p>
              <a:r>
                <a:rPr lang="en-US" sz="2000" b="1" dirty="0"/>
                <a:t>A</a:t>
              </a:r>
              <a:r>
                <a:rPr lang="en-US" sz="2000" dirty="0"/>
                <a:t>,</a:t>
              </a:r>
              <a:r>
                <a:rPr lang="en-US" sz="2000" b="1" dirty="0"/>
                <a:t> </a:t>
              </a:r>
              <a:r>
                <a:rPr lang="en-US" sz="2000" dirty="0"/>
                <a:t>period when “treatment” is assigned</a:t>
              </a:r>
            </a:p>
          </p:txBody>
        </p:sp>
        <p:sp>
          <p:nvSpPr>
            <p:cNvPr id="17" name="TextBox 16">
              <a:extLst>
                <a:ext uri="{FF2B5EF4-FFF2-40B4-BE49-F238E27FC236}">
                  <a16:creationId xmlns:a16="http://schemas.microsoft.com/office/drawing/2014/main" id="{9F130917-7B26-944B-AF91-3D3A0EAC7274}"/>
                </a:ext>
              </a:extLst>
            </p:cNvPr>
            <p:cNvSpPr txBox="1"/>
            <p:nvPr/>
          </p:nvSpPr>
          <p:spPr bwMode="auto">
            <a:xfrm>
              <a:off x="1663199" y="4472066"/>
              <a:ext cx="1757651" cy="307777"/>
            </a:xfrm>
            <a:prstGeom prst="rect">
              <a:avLst/>
            </a:prstGeom>
            <a:noFill/>
            <a:ln w="19050" algn="ctr">
              <a:noFill/>
              <a:miter lim="800000"/>
              <a:headEnd/>
              <a:tailEnd/>
            </a:ln>
          </p:spPr>
          <p:txBody>
            <a:bodyPr wrap="square" lIns="0" tIns="0" rIns="0" bIns="0" rtlCol="0">
              <a:spAutoFit/>
            </a:bodyPr>
            <a:lstStyle/>
            <a:p>
              <a:r>
                <a:rPr lang="en-US" sz="2000" b="1" dirty="0"/>
                <a:t>E</a:t>
              </a:r>
              <a:r>
                <a:rPr lang="en-US" sz="2000" dirty="0"/>
                <a:t>, eligibility</a:t>
              </a:r>
            </a:p>
          </p:txBody>
        </p:sp>
      </p:grpSp>
    </p:spTree>
    <p:extLst>
      <p:ext uri="{BB962C8B-B14F-4D97-AF65-F5344CB8AC3E}">
        <p14:creationId xmlns:p14="http://schemas.microsoft.com/office/powerpoint/2010/main" val="1869217622"/>
      </p:ext>
    </p:extLst>
  </p:cSld>
  <p:clrMapOvr>
    <a:masterClrMapping/>
  </p:clrMapOvr>
  <p:transition advTm="56875">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54"/>
          <p:cNvSpPr>
            <a:spLocks noGrp="1"/>
          </p:cNvSpPr>
          <p:nvPr>
            <p:ph type="title"/>
          </p:nvPr>
        </p:nvSpPr>
        <p:spPr>
          <a:xfrm>
            <a:off x="453585" y="112697"/>
            <a:ext cx="8173580" cy="611449"/>
          </a:xfrm>
        </p:spPr>
        <p:txBody>
          <a:bodyPr/>
          <a:lstStyle/>
          <a:p>
            <a:r>
              <a:rPr lang="en-US" dirty="0"/>
              <a:t>Target Trial Emulation Failures – 4 examples</a:t>
            </a:r>
          </a:p>
        </p:txBody>
      </p:sp>
      <p:graphicFrame>
        <p:nvGraphicFramePr>
          <p:cNvPr id="31" name="Content Placeholder 30">
            <a:extLst>
              <a:ext uri="{FF2B5EF4-FFF2-40B4-BE49-F238E27FC236}">
                <a16:creationId xmlns:a16="http://schemas.microsoft.com/office/drawing/2014/main" id="{C097DFFB-0CAE-894E-B430-F59C0A1BEA33}"/>
              </a:ext>
            </a:extLst>
          </p:cNvPr>
          <p:cNvGraphicFramePr>
            <a:graphicFrameLocks noGrp="1"/>
          </p:cNvGraphicFramePr>
          <p:nvPr>
            <p:ph idx="1"/>
            <p:extLst>
              <p:ext uri="{D42A27DB-BD31-4B8C-83A1-F6EECF244321}">
                <p14:modId xmlns:p14="http://schemas.microsoft.com/office/powerpoint/2010/main" val="1691765575"/>
              </p:ext>
            </p:extLst>
          </p:nvPr>
        </p:nvGraphicFramePr>
        <p:xfrm>
          <a:off x="473075" y="830263"/>
          <a:ext cx="8416924" cy="1541143"/>
        </p:xfrm>
        <a:graphic>
          <a:graphicData uri="http://schemas.openxmlformats.org/drawingml/2006/table">
            <a:tbl>
              <a:tblPr firstRow="1" bandRow="1">
                <a:tableStyleId>{5C22544A-7EE6-4342-B048-85BDC9FD1C3A}</a:tableStyleId>
              </a:tblPr>
              <a:tblGrid>
                <a:gridCol w="644525">
                  <a:extLst>
                    <a:ext uri="{9D8B030D-6E8A-4147-A177-3AD203B41FA5}">
                      <a16:colId xmlns:a16="http://schemas.microsoft.com/office/drawing/2014/main" val="2346863558"/>
                    </a:ext>
                  </a:extLst>
                </a:gridCol>
                <a:gridCol w="3563937">
                  <a:extLst>
                    <a:ext uri="{9D8B030D-6E8A-4147-A177-3AD203B41FA5}">
                      <a16:colId xmlns:a16="http://schemas.microsoft.com/office/drawing/2014/main" val="3975637809"/>
                    </a:ext>
                  </a:extLst>
                </a:gridCol>
                <a:gridCol w="2104231">
                  <a:extLst>
                    <a:ext uri="{9D8B030D-6E8A-4147-A177-3AD203B41FA5}">
                      <a16:colId xmlns:a16="http://schemas.microsoft.com/office/drawing/2014/main" val="3987828029"/>
                    </a:ext>
                  </a:extLst>
                </a:gridCol>
                <a:gridCol w="2104231">
                  <a:extLst>
                    <a:ext uri="{9D8B030D-6E8A-4147-A177-3AD203B41FA5}">
                      <a16:colId xmlns:a16="http://schemas.microsoft.com/office/drawing/2014/main" val="2548630251"/>
                    </a:ext>
                  </a:extLst>
                </a:gridCol>
              </a:tblGrid>
              <a:tr h="626743">
                <a:tc>
                  <a:txBody>
                    <a:bodyPr/>
                    <a:lstStyle/>
                    <a:p>
                      <a:r>
                        <a:rPr lang="en-US" dirty="0"/>
                        <a:t>Ex.</a:t>
                      </a:r>
                    </a:p>
                  </a:txBody>
                  <a:tcPr/>
                </a:tc>
                <a:tc>
                  <a:txBody>
                    <a:bodyPr/>
                    <a:lstStyle/>
                    <a:p>
                      <a:r>
                        <a:rPr lang="en-US" dirty="0"/>
                        <a:t>Scenario</a:t>
                      </a:r>
                    </a:p>
                  </a:txBody>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dirty="0"/>
                        <a:t>Immortal PT?</a:t>
                      </a:r>
                    </a:p>
                  </a:txBody>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dirty="0"/>
                        <a:t>Potential Bias?</a:t>
                      </a:r>
                    </a:p>
                  </a:txBody>
                  <a:tcPr/>
                </a:tc>
                <a:extLst>
                  <a:ext uri="{0D108BD9-81ED-4DB2-BD59-A6C34878D82A}">
                    <a16:rowId xmlns:a16="http://schemas.microsoft.com/office/drawing/2014/main" val="2855432638"/>
                  </a:ext>
                </a:extLst>
              </a:tr>
              <a:tr h="626743">
                <a:tc>
                  <a:txBody>
                    <a:bodyPr/>
                    <a:lstStyle/>
                    <a:p>
                      <a:r>
                        <a:rPr lang="en-US" dirty="0"/>
                        <a:t>3</a:t>
                      </a:r>
                    </a:p>
                  </a:txBody>
                  <a:tcPr/>
                </a:tc>
                <a:tc>
                  <a:txBody>
                    <a:bodyPr/>
                    <a:lstStyle/>
                    <a:p>
                      <a:r>
                        <a:rPr lang="en-US" baseline="0" dirty="0"/>
                        <a:t>Treatment started before </a:t>
                      </a:r>
                      <a:r>
                        <a:rPr lang="en-US" baseline="0" dirty="0" err="1"/>
                        <a:t>elig</a:t>
                      </a:r>
                      <a:r>
                        <a:rPr lang="en-US" baseline="0" dirty="0"/>
                        <a:t> AND you have forced subjects to survive a period of time after T</a:t>
                      </a:r>
                      <a:r>
                        <a:rPr lang="en-US" baseline="-25000" dirty="0"/>
                        <a:t>0</a:t>
                      </a:r>
                      <a:r>
                        <a:rPr lang="en-US" baseline="0" dirty="0"/>
                        <a:t> </a:t>
                      </a:r>
                    </a:p>
                  </a:txBody>
                  <a:tcPr/>
                </a:tc>
                <a:tc>
                  <a:txBody>
                    <a:bodyPr/>
                    <a:lstStyle/>
                    <a:p>
                      <a:r>
                        <a:rPr lang="en-US" dirty="0"/>
                        <a:t>Yes</a:t>
                      </a:r>
                    </a:p>
                  </a:txBody>
                  <a:tcPr/>
                </a:tc>
                <a:tc>
                  <a:txBody>
                    <a:bodyPr/>
                    <a:lstStyle/>
                    <a:p>
                      <a:r>
                        <a:rPr lang="en-US" dirty="0"/>
                        <a:t>Selection and Immortal Time bias</a:t>
                      </a:r>
                    </a:p>
                  </a:txBody>
                  <a:tcPr/>
                </a:tc>
                <a:extLst>
                  <a:ext uri="{0D108BD9-81ED-4DB2-BD59-A6C34878D82A}">
                    <a16:rowId xmlns:a16="http://schemas.microsoft.com/office/drawing/2014/main" val="640923523"/>
                  </a:ext>
                </a:extLst>
              </a:tr>
            </a:tbl>
          </a:graphicData>
        </a:graphic>
      </p:graphicFrame>
      <p:sp>
        <p:nvSpPr>
          <p:cNvPr id="3" name="Slide Number Placeholder 2"/>
          <p:cNvSpPr>
            <a:spLocks noGrp="1"/>
          </p:cNvSpPr>
          <p:nvPr>
            <p:ph type="sldNum" sz="quarter" idx="10"/>
          </p:nvPr>
        </p:nvSpPr>
        <p:spPr>
          <a:xfrm>
            <a:off x="369888" y="5655543"/>
            <a:ext cx="504825" cy="304800"/>
          </a:xfrm>
        </p:spPr>
        <p:txBody>
          <a:bodyPr/>
          <a:lstStyle/>
          <a:p>
            <a:fld id="{7BCC8D0D-EAEC-449D-9161-023DFF90F2E2}" type="slidenum">
              <a:rPr lang="en-US" smtClean="0"/>
              <a:pPr/>
              <a:t>27</a:t>
            </a:fld>
            <a:endParaRPr lang="en-US" dirty="0"/>
          </a:p>
        </p:txBody>
      </p:sp>
      <p:grpSp>
        <p:nvGrpSpPr>
          <p:cNvPr id="32" name="Group 31">
            <a:extLst>
              <a:ext uri="{FF2B5EF4-FFF2-40B4-BE49-F238E27FC236}">
                <a16:creationId xmlns:a16="http://schemas.microsoft.com/office/drawing/2014/main" id="{87011080-5FC5-B04B-9427-B320ADF6AFB7}"/>
              </a:ext>
            </a:extLst>
          </p:cNvPr>
          <p:cNvGrpSpPr/>
          <p:nvPr/>
        </p:nvGrpSpPr>
        <p:grpSpPr>
          <a:xfrm>
            <a:off x="411736" y="3555424"/>
            <a:ext cx="8257277" cy="2254007"/>
            <a:chOff x="383743" y="2478464"/>
            <a:chExt cx="8257277" cy="2254007"/>
          </a:xfrm>
        </p:grpSpPr>
        <p:grpSp>
          <p:nvGrpSpPr>
            <p:cNvPr id="7" name="Group 6"/>
            <p:cNvGrpSpPr/>
            <p:nvPr/>
          </p:nvGrpSpPr>
          <p:grpSpPr>
            <a:xfrm>
              <a:off x="383743" y="3257031"/>
              <a:ext cx="8257277" cy="748387"/>
              <a:chOff x="369888" y="4626398"/>
              <a:chExt cx="8257277" cy="748387"/>
            </a:xfrm>
          </p:grpSpPr>
          <p:cxnSp>
            <p:nvCxnSpPr>
              <p:cNvPr id="8" name="Straight Arrow Connector 7"/>
              <p:cNvCxnSpPr/>
              <p:nvPr/>
            </p:nvCxnSpPr>
            <p:spPr>
              <a:xfrm>
                <a:off x="369888" y="4953000"/>
                <a:ext cx="8257277"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3089551" y="4626398"/>
                <a:ext cx="0" cy="74838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42" name="TextBox 41"/>
            <p:cNvSpPr txBox="1"/>
            <p:nvPr/>
          </p:nvSpPr>
          <p:spPr bwMode="auto">
            <a:xfrm>
              <a:off x="2189006" y="4102743"/>
              <a:ext cx="571500" cy="307777"/>
            </a:xfrm>
            <a:prstGeom prst="rect">
              <a:avLst/>
            </a:prstGeom>
            <a:noFill/>
            <a:ln w="19050" algn="ctr">
              <a:noFill/>
              <a:miter lim="800000"/>
              <a:headEnd/>
              <a:tailEnd/>
            </a:ln>
          </p:spPr>
          <p:txBody>
            <a:bodyPr wrap="square" lIns="0" tIns="0" rIns="0" bIns="0" rtlCol="0">
              <a:spAutoFit/>
            </a:bodyPr>
            <a:lstStyle/>
            <a:p>
              <a:r>
                <a:rPr lang="en-US" sz="2000" b="1" dirty="0"/>
                <a:t>T</a:t>
              </a:r>
              <a:r>
                <a:rPr lang="en-US" sz="2000" b="1" baseline="-25000" dirty="0"/>
                <a:t>0</a:t>
              </a:r>
            </a:p>
          </p:txBody>
        </p:sp>
        <p:cxnSp>
          <p:nvCxnSpPr>
            <p:cNvPr id="56" name="Straight Connector 55"/>
            <p:cNvCxnSpPr>
              <a:cxnSpLocks/>
            </p:cNvCxnSpPr>
            <p:nvPr/>
          </p:nvCxnSpPr>
          <p:spPr>
            <a:xfrm>
              <a:off x="2133587" y="3064523"/>
              <a:ext cx="0" cy="1133404"/>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3" name="Left Brace 22">
              <a:extLst>
                <a:ext uri="{FF2B5EF4-FFF2-40B4-BE49-F238E27FC236}">
                  <a16:creationId xmlns:a16="http://schemas.microsoft.com/office/drawing/2014/main" id="{7F2E9F58-30B0-A644-BCB5-E3D199ABBD0F}"/>
                </a:ext>
              </a:extLst>
            </p:cNvPr>
            <p:cNvSpPr/>
            <p:nvPr/>
          </p:nvSpPr>
          <p:spPr>
            <a:xfrm rot="5400000">
              <a:off x="2250184" y="2753248"/>
              <a:ext cx="748387" cy="829930"/>
            </a:xfrm>
            <a:prstGeom prst="leftBrace">
              <a:avLst>
                <a:gd name="adj1" fmla="val 10371"/>
                <a:gd name="adj2" fmla="val 49148"/>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E92ADDAF-E2EB-9348-ACB8-AFD29E0256B6}"/>
                </a:ext>
              </a:extLst>
            </p:cNvPr>
            <p:cNvSpPr txBox="1"/>
            <p:nvPr/>
          </p:nvSpPr>
          <p:spPr bwMode="auto">
            <a:xfrm>
              <a:off x="1344238" y="2478464"/>
              <a:ext cx="4153223" cy="307777"/>
            </a:xfrm>
            <a:prstGeom prst="rect">
              <a:avLst/>
            </a:prstGeom>
            <a:noFill/>
            <a:ln w="19050" algn="ctr">
              <a:noFill/>
              <a:miter lim="800000"/>
              <a:headEnd/>
              <a:tailEnd/>
            </a:ln>
          </p:spPr>
          <p:txBody>
            <a:bodyPr wrap="square" lIns="0" tIns="0" rIns="0" bIns="0" rtlCol="0">
              <a:spAutoFit/>
            </a:bodyPr>
            <a:lstStyle/>
            <a:p>
              <a:r>
                <a:rPr lang="en-US" sz="2000" b="1" dirty="0"/>
                <a:t>A</a:t>
              </a:r>
              <a:r>
                <a:rPr lang="en-US" sz="2000" dirty="0"/>
                <a:t>,</a:t>
              </a:r>
              <a:r>
                <a:rPr lang="en-US" sz="2000" b="1" dirty="0"/>
                <a:t> </a:t>
              </a:r>
              <a:r>
                <a:rPr lang="en-US" sz="2000" dirty="0"/>
                <a:t>period when “treatment” is assigned</a:t>
              </a:r>
            </a:p>
          </p:txBody>
        </p:sp>
        <p:sp>
          <p:nvSpPr>
            <p:cNvPr id="17" name="TextBox 16">
              <a:extLst>
                <a:ext uri="{FF2B5EF4-FFF2-40B4-BE49-F238E27FC236}">
                  <a16:creationId xmlns:a16="http://schemas.microsoft.com/office/drawing/2014/main" id="{9F130917-7B26-944B-AF91-3D3A0EAC7274}"/>
                </a:ext>
              </a:extLst>
            </p:cNvPr>
            <p:cNvSpPr txBox="1"/>
            <p:nvPr/>
          </p:nvSpPr>
          <p:spPr bwMode="auto">
            <a:xfrm>
              <a:off x="2754730" y="4424694"/>
              <a:ext cx="1757651" cy="307777"/>
            </a:xfrm>
            <a:prstGeom prst="rect">
              <a:avLst/>
            </a:prstGeom>
            <a:noFill/>
            <a:ln w="19050" algn="ctr">
              <a:noFill/>
              <a:miter lim="800000"/>
              <a:headEnd/>
              <a:tailEnd/>
            </a:ln>
          </p:spPr>
          <p:txBody>
            <a:bodyPr wrap="square" lIns="0" tIns="0" rIns="0" bIns="0" rtlCol="0">
              <a:spAutoFit/>
            </a:bodyPr>
            <a:lstStyle/>
            <a:p>
              <a:r>
                <a:rPr lang="en-US" sz="2000" b="1" dirty="0"/>
                <a:t>E</a:t>
              </a:r>
              <a:r>
                <a:rPr lang="en-US" sz="2000" dirty="0"/>
                <a:t>, eligibility</a:t>
              </a:r>
            </a:p>
          </p:txBody>
        </p:sp>
      </p:grpSp>
    </p:spTree>
    <p:extLst>
      <p:ext uri="{BB962C8B-B14F-4D97-AF65-F5344CB8AC3E}">
        <p14:creationId xmlns:p14="http://schemas.microsoft.com/office/powerpoint/2010/main" val="1583215871"/>
      </p:ext>
    </p:extLst>
  </p:cSld>
  <p:clrMapOvr>
    <a:masterClrMapping/>
  </p:clrMapOvr>
  <p:transition advTm="56875">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54"/>
          <p:cNvSpPr>
            <a:spLocks noGrp="1"/>
          </p:cNvSpPr>
          <p:nvPr>
            <p:ph type="title"/>
          </p:nvPr>
        </p:nvSpPr>
        <p:spPr>
          <a:xfrm>
            <a:off x="453585" y="112697"/>
            <a:ext cx="8173580" cy="611449"/>
          </a:xfrm>
        </p:spPr>
        <p:txBody>
          <a:bodyPr/>
          <a:lstStyle/>
          <a:p>
            <a:r>
              <a:rPr lang="en-US" dirty="0"/>
              <a:t>Target Trial Emulation Failures – 4 examples</a:t>
            </a:r>
          </a:p>
        </p:txBody>
      </p:sp>
      <p:graphicFrame>
        <p:nvGraphicFramePr>
          <p:cNvPr id="31" name="Content Placeholder 30">
            <a:extLst>
              <a:ext uri="{FF2B5EF4-FFF2-40B4-BE49-F238E27FC236}">
                <a16:creationId xmlns:a16="http://schemas.microsoft.com/office/drawing/2014/main" id="{C097DFFB-0CAE-894E-B430-F59C0A1BEA33}"/>
              </a:ext>
            </a:extLst>
          </p:cNvPr>
          <p:cNvGraphicFramePr>
            <a:graphicFrameLocks noGrp="1"/>
          </p:cNvGraphicFramePr>
          <p:nvPr>
            <p:ph idx="1"/>
            <p:extLst>
              <p:ext uri="{D42A27DB-BD31-4B8C-83A1-F6EECF244321}">
                <p14:modId xmlns:p14="http://schemas.microsoft.com/office/powerpoint/2010/main" val="892048263"/>
              </p:ext>
            </p:extLst>
          </p:nvPr>
        </p:nvGraphicFramePr>
        <p:xfrm>
          <a:off x="473075" y="830263"/>
          <a:ext cx="8416924" cy="1815463"/>
        </p:xfrm>
        <a:graphic>
          <a:graphicData uri="http://schemas.openxmlformats.org/drawingml/2006/table">
            <a:tbl>
              <a:tblPr firstRow="1" bandRow="1">
                <a:tableStyleId>{5C22544A-7EE6-4342-B048-85BDC9FD1C3A}</a:tableStyleId>
              </a:tblPr>
              <a:tblGrid>
                <a:gridCol w="644525">
                  <a:extLst>
                    <a:ext uri="{9D8B030D-6E8A-4147-A177-3AD203B41FA5}">
                      <a16:colId xmlns:a16="http://schemas.microsoft.com/office/drawing/2014/main" val="2346863558"/>
                    </a:ext>
                  </a:extLst>
                </a:gridCol>
                <a:gridCol w="3563937">
                  <a:extLst>
                    <a:ext uri="{9D8B030D-6E8A-4147-A177-3AD203B41FA5}">
                      <a16:colId xmlns:a16="http://schemas.microsoft.com/office/drawing/2014/main" val="3975637809"/>
                    </a:ext>
                  </a:extLst>
                </a:gridCol>
                <a:gridCol w="1719263">
                  <a:extLst>
                    <a:ext uri="{9D8B030D-6E8A-4147-A177-3AD203B41FA5}">
                      <a16:colId xmlns:a16="http://schemas.microsoft.com/office/drawing/2014/main" val="3987828029"/>
                    </a:ext>
                  </a:extLst>
                </a:gridCol>
                <a:gridCol w="2489199">
                  <a:extLst>
                    <a:ext uri="{9D8B030D-6E8A-4147-A177-3AD203B41FA5}">
                      <a16:colId xmlns:a16="http://schemas.microsoft.com/office/drawing/2014/main" val="2548630251"/>
                    </a:ext>
                  </a:extLst>
                </a:gridCol>
              </a:tblGrid>
              <a:tr h="626743">
                <a:tc>
                  <a:txBody>
                    <a:bodyPr/>
                    <a:lstStyle/>
                    <a:p>
                      <a:r>
                        <a:rPr lang="en-US" dirty="0"/>
                        <a:t>Ex.</a:t>
                      </a:r>
                    </a:p>
                  </a:txBody>
                  <a:tcPr/>
                </a:tc>
                <a:tc>
                  <a:txBody>
                    <a:bodyPr/>
                    <a:lstStyle/>
                    <a:p>
                      <a:r>
                        <a:rPr lang="en-US" dirty="0"/>
                        <a:t>Scenario</a:t>
                      </a:r>
                    </a:p>
                  </a:txBody>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dirty="0"/>
                        <a:t>Immortal PT?</a:t>
                      </a:r>
                    </a:p>
                  </a:txBody>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dirty="0"/>
                        <a:t>Potential Bias?</a:t>
                      </a:r>
                    </a:p>
                  </a:txBody>
                  <a:tcPr/>
                </a:tc>
                <a:extLst>
                  <a:ext uri="{0D108BD9-81ED-4DB2-BD59-A6C34878D82A}">
                    <a16:rowId xmlns:a16="http://schemas.microsoft.com/office/drawing/2014/main" val="2855432638"/>
                  </a:ext>
                </a:extLst>
              </a:tr>
              <a:tr h="626743">
                <a:tc>
                  <a:txBody>
                    <a:bodyPr/>
                    <a:lstStyle/>
                    <a:p>
                      <a:r>
                        <a:rPr lang="en-US" dirty="0"/>
                        <a:t>4</a:t>
                      </a:r>
                    </a:p>
                  </a:txBody>
                  <a:tcPr/>
                </a:tc>
                <a:tc>
                  <a:txBody>
                    <a:bodyPr/>
                    <a:lstStyle/>
                    <a:p>
                      <a:r>
                        <a:rPr lang="en-US" baseline="0" dirty="0" err="1"/>
                        <a:t>Elig</a:t>
                      </a:r>
                      <a:r>
                        <a:rPr lang="en-US" baseline="0" dirty="0"/>
                        <a:t> and treatment are aligned, but you have forced subjects to survive a period of time after T</a:t>
                      </a:r>
                      <a:r>
                        <a:rPr lang="en-US" baseline="-25000" dirty="0"/>
                        <a:t>0 </a:t>
                      </a:r>
                      <a:r>
                        <a:rPr lang="en-US" baseline="0" dirty="0"/>
                        <a:t>before assigning treatment </a:t>
                      </a:r>
                    </a:p>
                  </a:txBody>
                  <a:tcPr/>
                </a:tc>
                <a:tc>
                  <a:txBody>
                    <a:bodyPr/>
                    <a:lstStyle/>
                    <a:p>
                      <a:r>
                        <a:rPr lang="en-US" dirty="0"/>
                        <a:t>Yes</a:t>
                      </a:r>
                    </a:p>
                  </a:txBody>
                  <a:tcPr/>
                </a:tc>
                <a:tc>
                  <a:txBody>
                    <a:bodyPr/>
                    <a:lstStyle/>
                    <a:p>
                      <a:r>
                        <a:rPr lang="en-US" dirty="0"/>
                        <a:t>Selection or Misclassification, and Immortal Time bias</a:t>
                      </a:r>
                    </a:p>
                  </a:txBody>
                  <a:tcPr/>
                </a:tc>
                <a:extLst>
                  <a:ext uri="{0D108BD9-81ED-4DB2-BD59-A6C34878D82A}">
                    <a16:rowId xmlns:a16="http://schemas.microsoft.com/office/drawing/2014/main" val="640923523"/>
                  </a:ext>
                </a:extLst>
              </a:tr>
            </a:tbl>
          </a:graphicData>
        </a:graphic>
      </p:graphicFrame>
      <p:sp>
        <p:nvSpPr>
          <p:cNvPr id="3" name="Slide Number Placeholder 2"/>
          <p:cNvSpPr>
            <a:spLocks noGrp="1"/>
          </p:cNvSpPr>
          <p:nvPr>
            <p:ph type="sldNum" sz="quarter" idx="10"/>
          </p:nvPr>
        </p:nvSpPr>
        <p:spPr>
          <a:xfrm>
            <a:off x="369888" y="5655543"/>
            <a:ext cx="504825" cy="304800"/>
          </a:xfrm>
        </p:spPr>
        <p:txBody>
          <a:bodyPr/>
          <a:lstStyle/>
          <a:p>
            <a:fld id="{7BCC8D0D-EAEC-449D-9161-023DFF90F2E2}" type="slidenum">
              <a:rPr lang="en-US" smtClean="0"/>
              <a:pPr/>
              <a:t>28</a:t>
            </a:fld>
            <a:endParaRPr lang="en-US" dirty="0"/>
          </a:p>
        </p:txBody>
      </p:sp>
      <p:grpSp>
        <p:nvGrpSpPr>
          <p:cNvPr id="32" name="Group 31">
            <a:extLst>
              <a:ext uri="{FF2B5EF4-FFF2-40B4-BE49-F238E27FC236}">
                <a16:creationId xmlns:a16="http://schemas.microsoft.com/office/drawing/2014/main" id="{87011080-5FC5-B04B-9427-B320ADF6AFB7}"/>
              </a:ext>
            </a:extLst>
          </p:cNvPr>
          <p:cNvGrpSpPr/>
          <p:nvPr/>
        </p:nvGrpSpPr>
        <p:grpSpPr>
          <a:xfrm>
            <a:off x="411736" y="3555424"/>
            <a:ext cx="8257277" cy="2254007"/>
            <a:chOff x="383743" y="2478464"/>
            <a:chExt cx="8257277" cy="2254007"/>
          </a:xfrm>
        </p:grpSpPr>
        <p:grpSp>
          <p:nvGrpSpPr>
            <p:cNvPr id="7" name="Group 6"/>
            <p:cNvGrpSpPr/>
            <p:nvPr/>
          </p:nvGrpSpPr>
          <p:grpSpPr>
            <a:xfrm>
              <a:off x="383743" y="3257031"/>
              <a:ext cx="8257277" cy="748387"/>
              <a:chOff x="369888" y="4626398"/>
              <a:chExt cx="8257277" cy="748387"/>
            </a:xfrm>
          </p:grpSpPr>
          <p:cxnSp>
            <p:nvCxnSpPr>
              <p:cNvPr id="8" name="Straight Arrow Connector 7"/>
              <p:cNvCxnSpPr/>
              <p:nvPr/>
            </p:nvCxnSpPr>
            <p:spPr>
              <a:xfrm>
                <a:off x="369888" y="4953000"/>
                <a:ext cx="8257277"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2154831" y="4626398"/>
                <a:ext cx="0" cy="74838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42" name="TextBox 41"/>
            <p:cNvSpPr txBox="1"/>
            <p:nvPr/>
          </p:nvSpPr>
          <p:spPr bwMode="auto">
            <a:xfrm>
              <a:off x="2189006" y="4102743"/>
              <a:ext cx="571500" cy="307777"/>
            </a:xfrm>
            <a:prstGeom prst="rect">
              <a:avLst/>
            </a:prstGeom>
            <a:noFill/>
            <a:ln w="19050" algn="ctr">
              <a:noFill/>
              <a:miter lim="800000"/>
              <a:headEnd/>
              <a:tailEnd/>
            </a:ln>
          </p:spPr>
          <p:txBody>
            <a:bodyPr wrap="square" lIns="0" tIns="0" rIns="0" bIns="0" rtlCol="0">
              <a:spAutoFit/>
            </a:bodyPr>
            <a:lstStyle/>
            <a:p>
              <a:r>
                <a:rPr lang="en-US" sz="2000" b="1" dirty="0"/>
                <a:t>T</a:t>
              </a:r>
              <a:r>
                <a:rPr lang="en-US" sz="2000" b="1" baseline="-25000" dirty="0"/>
                <a:t>0</a:t>
              </a:r>
            </a:p>
          </p:txBody>
        </p:sp>
        <p:cxnSp>
          <p:nvCxnSpPr>
            <p:cNvPr id="56" name="Straight Connector 55"/>
            <p:cNvCxnSpPr>
              <a:cxnSpLocks/>
            </p:cNvCxnSpPr>
            <p:nvPr/>
          </p:nvCxnSpPr>
          <p:spPr>
            <a:xfrm>
              <a:off x="2133587" y="3064523"/>
              <a:ext cx="0" cy="1133404"/>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3" name="Left Brace 22">
              <a:extLst>
                <a:ext uri="{FF2B5EF4-FFF2-40B4-BE49-F238E27FC236}">
                  <a16:creationId xmlns:a16="http://schemas.microsoft.com/office/drawing/2014/main" id="{7F2E9F58-30B0-A644-BCB5-E3D199ABBD0F}"/>
                </a:ext>
              </a:extLst>
            </p:cNvPr>
            <p:cNvSpPr/>
            <p:nvPr/>
          </p:nvSpPr>
          <p:spPr>
            <a:xfrm rot="5400000">
              <a:off x="2250184" y="2753248"/>
              <a:ext cx="748387" cy="829930"/>
            </a:xfrm>
            <a:prstGeom prst="leftBrace">
              <a:avLst>
                <a:gd name="adj1" fmla="val 10371"/>
                <a:gd name="adj2" fmla="val 49148"/>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E92ADDAF-E2EB-9348-ACB8-AFD29E0256B6}"/>
                </a:ext>
              </a:extLst>
            </p:cNvPr>
            <p:cNvSpPr txBox="1"/>
            <p:nvPr/>
          </p:nvSpPr>
          <p:spPr bwMode="auto">
            <a:xfrm>
              <a:off x="1344238" y="2478464"/>
              <a:ext cx="4153223" cy="307777"/>
            </a:xfrm>
            <a:prstGeom prst="rect">
              <a:avLst/>
            </a:prstGeom>
            <a:noFill/>
            <a:ln w="19050" algn="ctr">
              <a:noFill/>
              <a:miter lim="800000"/>
              <a:headEnd/>
              <a:tailEnd/>
            </a:ln>
          </p:spPr>
          <p:txBody>
            <a:bodyPr wrap="square" lIns="0" tIns="0" rIns="0" bIns="0" rtlCol="0">
              <a:spAutoFit/>
            </a:bodyPr>
            <a:lstStyle/>
            <a:p>
              <a:r>
                <a:rPr lang="en-US" sz="2000" b="1" dirty="0"/>
                <a:t>A</a:t>
              </a:r>
              <a:r>
                <a:rPr lang="en-US" sz="2000" dirty="0"/>
                <a:t>,</a:t>
              </a:r>
              <a:r>
                <a:rPr lang="en-US" sz="2000" b="1" dirty="0"/>
                <a:t> </a:t>
              </a:r>
              <a:r>
                <a:rPr lang="en-US" sz="2000" dirty="0"/>
                <a:t>period when “treatment” is assigned</a:t>
              </a:r>
            </a:p>
          </p:txBody>
        </p:sp>
        <p:sp>
          <p:nvSpPr>
            <p:cNvPr id="17" name="TextBox 16">
              <a:extLst>
                <a:ext uri="{FF2B5EF4-FFF2-40B4-BE49-F238E27FC236}">
                  <a16:creationId xmlns:a16="http://schemas.microsoft.com/office/drawing/2014/main" id="{9F130917-7B26-944B-AF91-3D3A0EAC7274}"/>
                </a:ext>
              </a:extLst>
            </p:cNvPr>
            <p:cNvSpPr txBox="1"/>
            <p:nvPr/>
          </p:nvSpPr>
          <p:spPr bwMode="auto">
            <a:xfrm>
              <a:off x="1820010" y="4424694"/>
              <a:ext cx="1757651" cy="307777"/>
            </a:xfrm>
            <a:prstGeom prst="rect">
              <a:avLst/>
            </a:prstGeom>
            <a:noFill/>
            <a:ln w="19050" algn="ctr">
              <a:noFill/>
              <a:miter lim="800000"/>
              <a:headEnd/>
              <a:tailEnd/>
            </a:ln>
          </p:spPr>
          <p:txBody>
            <a:bodyPr wrap="square" lIns="0" tIns="0" rIns="0" bIns="0" rtlCol="0">
              <a:spAutoFit/>
            </a:bodyPr>
            <a:lstStyle/>
            <a:p>
              <a:r>
                <a:rPr lang="en-US" sz="2000" b="1" dirty="0"/>
                <a:t>E</a:t>
              </a:r>
              <a:r>
                <a:rPr lang="en-US" sz="2000" dirty="0"/>
                <a:t>, eligibility</a:t>
              </a:r>
            </a:p>
          </p:txBody>
        </p:sp>
      </p:grpSp>
    </p:spTree>
    <p:extLst>
      <p:ext uri="{BB962C8B-B14F-4D97-AF65-F5344CB8AC3E}">
        <p14:creationId xmlns:p14="http://schemas.microsoft.com/office/powerpoint/2010/main" val="3258611416"/>
      </p:ext>
    </p:extLst>
  </p:cSld>
  <p:clrMapOvr>
    <a:masterClrMapping/>
  </p:clrMapOvr>
  <p:transition advTm="56875">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9417" y="55541"/>
            <a:ext cx="8173580" cy="611449"/>
          </a:xfrm>
        </p:spPr>
        <p:txBody>
          <a:bodyPr>
            <a:normAutofit/>
          </a:bodyPr>
          <a:lstStyle/>
          <a:p>
            <a:r>
              <a:rPr lang="en-US" dirty="0"/>
              <a:t>How do we avoid, limit, or address these potential biases?</a:t>
            </a:r>
          </a:p>
        </p:txBody>
      </p:sp>
      <p:sp>
        <p:nvSpPr>
          <p:cNvPr id="6" name="Content Placeholder 5"/>
          <p:cNvSpPr>
            <a:spLocks noGrp="1"/>
          </p:cNvSpPr>
          <p:nvPr>
            <p:ph idx="1"/>
          </p:nvPr>
        </p:nvSpPr>
        <p:spPr>
          <a:xfrm>
            <a:off x="453585" y="678741"/>
            <a:ext cx="8137665" cy="2000785"/>
          </a:xfrm>
        </p:spPr>
        <p:txBody>
          <a:bodyPr/>
          <a:lstStyle/>
          <a:p>
            <a:r>
              <a:rPr lang="en-US" dirty="0"/>
              <a:t>Try to simulate the Target Trial</a:t>
            </a:r>
          </a:p>
          <a:p>
            <a:r>
              <a:rPr lang="en-US" dirty="0"/>
              <a:t>Eligibility, T</a:t>
            </a:r>
            <a:r>
              <a:rPr lang="en-US" baseline="-25000" dirty="0"/>
              <a:t>0</a:t>
            </a:r>
            <a:r>
              <a:rPr lang="en-US" dirty="0"/>
              <a:t>, and Exposure assessment should be aligned</a:t>
            </a:r>
          </a:p>
          <a:p>
            <a:r>
              <a:rPr lang="en-US" dirty="0"/>
              <a:t>To accomplish this, can apply different analytic methods</a:t>
            </a:r>
          </a:p>
          <a:p>
            <a:pPr lvl="1"/>
            <a:r>
              <a:rPr lang="en-US" dirty="0"/>
              <a:t>E.g., IPW, simulated nested trials with “clones"</a:t>
            </a:r>
          </a:p>
          <a:p>
            <a:pPr lvl="1"/>
            <a:r>
              <a:rPr lang="en-US" sz="1600" i="1" dirty="0"/>
              <a:t>For further details, see Hernan et al, J Clin </a:t>
            </a:r>
            <a:r>
              <a:rPr lang="en-US" sz="1600" i="1" dirty="0" err="1"/>
              <a:t>Epid</a:t>
            </a:r>
            <a:r>
              <a:rPr lang="en-US" sz="1600" i="1" dirty="0"/>
              <a:t>, 2016</a:t>
            </a:r>
          </a:p>
          <a:p>
            <a:r>
              <a:rPr lang="en-US" dirty="0"/>
              <a:t>Assess potential impact of bias, conduct sensitivity analyses</a:t>
            </a:r>
          </a:p>
        </p:txBody>
      </p:sp>
      <p:sp>
        <p:nvSpPr>
          <p:cNvPr id="3" name="Slide Number Placeholder 2"/>
          <p:cNvSpPr>
            <a:spLocks noGrp="1"/>
          </p:cNvSpPr>
          <p:nvPr>
            <p:ph type="sldNum" sz="quarter" idx="10"/>
          </p:nvPr>
        </p:nvSpPr>
        <p:spPr/>
        <p:txBody>
          <a:bodyPr/>
          <a:lstStyle/>
          <a:p>
            <a:fld id="{7BCC8D0D-EAEC-449D-9161-023DFF90F2E2}" type="slidenum">
              <a:rPr lang="en-US" smtClean="0">
                <a:solidFill>
                  <a:srgbClr val="052049"/>
                </a:solidFill>
              </a:rPr>
              <a:pPr/>
              <a:t>29</a:t>
            </a:fld>
            <a:endParaRPr lang="en-US" dirty="0">
              <a:solidFill>
                <a:srgbClr val="052049"/>
              </a:solidFill>
            </a:endParaRPr>
          </a:p>
        </p:txBody>
      </p:sp>
      <p:grpSp>
        <p:nvGrpSpPr>
          <p:cNvPr id="7" name="Group 6"/>
          <p:cNvGrpSpPr/>
          <p:nvPr/>
        </p:nvGrpSpPr>
        <p:grpSpPr>
          <a:xfrm>
            <a:off x="369888" y="5159499"/>
            <a:ext cx="8520111" cy="1114610"/>
            <a:chOff x="369888" y="4792695"/>
            <a:chExt cx="8520111" cy="1114610"/>
          </a:xfrm>
        </p:grpSpPr>
        <p:cxnSp>
          <p:nvCxnSpPr>
            <p:cNvPr id="8" name="Straight Arrow Connector 7"/>
            <p:cNvCxnSpPr/>
            <p:nvPr/>
          </p:nvCxnSpPr>
          <p:spPr>
            <a:xfrm>
              <a:off x="369888" y="4953000"/>
              <a:ext cx="8257277"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49435" y="4792695"/>
              <a:ext cx="0" cy="6530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bwMode="auto">
            <a:xfrm>
              <a:off x="1739900" y="5599528"/>
              <a:ext cx="571500" cy="307777"/>
            </a:xfrm>
            <a:prstGeom prst="rect">
              <a:avLst/>
            </a:prstGeom>
            <a:noFill/>
            <a:ln w="19050" algn="ctr">
              <a:noFill/>
              <a:miter lim="800000"/>
              <a:headEnd/>
              <a:tailEnd/>
            </a:ln>
          </p:spPr>
          <p:txBody>
            <a:bodyPr wrap="square" lIns="0" tIns="0" rIns="0" bIns="0" rtlCol="0">
              <a:spAutoFit/>
            </a:bodyPr>
            <a:lstStyle/>
            <a:p>
              <a:r>
                <a:rPr lang="en-US" sz="2000" dirty="0" err="1"/>
                <a:t>Dx</a:t>
              </a:r>
              <a:endParaRPr lang="en-US" sz="2000" dirty="0"/>
            </a:p>
          </p:txBody>
        </p:sp>
        <p:sp>
          <p:nvSpPr>
            <p:cNvPr id="11" name="TextBox 10"/>
            <p:cNvSpPr txBox="1"/>
            <p:nvPr/>
          </p:nvSpPr>
          <p:spPr bwMode="auto">
            <a:xfrm>
              <a:off x="5124450" y="5599528"/>
              <a:ext cx="1339850" cy="307777"/>
            </a:xfrm>
            <a:prstGeom prst="rect">
              <a:avLst/>
            </a:prstGeom>
            <a:noFill/>
            <a:ln w="19050" algn="ctr">
              <a:noFill/>
              <a:miter lim="800000"/>
              <a:headEnd/>
              <a:tailEnd/>
            </a:ln>
          </p:spPr>
          <p:txBody>
            <a:bodyPr wrap="square" lIns="0" tIns="0" rIns="0" bIns="0" rtlCol="0">
              <a:spAutoFit/>
            </a:bodyPr>
            <a:lstStyle/>
            <a:p>
              <a:r>
                <a:rPr lang="en-US" sz="2000" dirty="0"/>
                <a:t>Progression</a:t>
              </a:r>
            </a:p>
          </p:txBody>
        </p:sp>
        <p:sp>
          <p:nvSpPr>
            <p:cNvPr id="12" name="TextBox 11"/>
            <p:cNvSpPr txBox="1"/>
            <p:nvPr/>
          </p:nvSpPr>
          <p:spPr bwMode="auto">
            <a:xfrm>
              <a:off x="6832600" y="5599528"/>
              <a:ext cx="2057399" cy="307777"/>
            </a:xfrm>
            <a:prstGeom prst="rect">
              <a:avLst/>
            </a:prstGeom>
            <a:noFill/>
            <a:ln w="19050" algn="ctr">
              <a:noFill/>
              <a:miter lim="800000"/>
              <a:headEnd/>
              <a:tailEnd/>
            </a:ln>
          </p:spPr>
          <p:txBody>
            <a:bodyPr wrap="square" lIns="0" tIns="0" rIns="0" bIns="0" rtlCol="0">
              <a:spAutoFit/>
            </a:bodyPr>
            <a:lstStyle/>
            <a:p>
              <a:r>
                <a:rPr lang="en-US" sz="2000"/>
                <a:t>Death due to CRC</a:t>
              </a:r>
              <a:endParaRPr lang="en-US" sz="2000" dirty="0" err="1"/>
            </a:p>
          </p:txBody>
        </p:sp>
      </p:grpSp>
      <p:cxnSp>
        <p:nvCxnSpPr>
          <p:cNvPr id="13" name="Straight Connector 12"/>
          <p:cNvCxnSpPr/>
          <p:nvPr/>
        </p:nvCxnSpPr>
        <p:spPr>
          <a:xfrm>
            <a:off x="5618758" y="5159499"/>
            <a:ext cx="0" cy="6530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684364" y="5159499"/>
            <a:ext cx="0" cy="6530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370619" y="5122423"/>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16" name="Straight Connector 15"/>
          <p:cNvCxnSpPr/>
          <p:nvPr/>
        </p:nvCxnSpPr>
        <p:spPr>
          <a:xfrm flipH="1">
            <a:off x="1564573" y="5113834"/>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22" name="Straight Connector 21"/>
          <p:cNvCxnSpPr/>
          <p:nvPr/>
        </p:nvCxnSpPr>
        <p:spPr>
          <a:xfrm flipH="1">
            <a:off x="869818" y="5122423"/>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23" name="Straight Connector 22"/>
          <p:cNvCxnSpPr/>
          <p:nvPr/>
        </p:nvCxnSpPr>
        <p:spPr>
          <a:xfrm flipH="1">
            <a:off x="1240384" y="5122423"/>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24" name="Straight Connector 23"/>
          <p:cNvCxnSpPr/>
          <p:nvPr/>
        </p:nvCxnSpPr>
        <p:spPr>
          <a:xfrm flipH="1">
            <a:off x="545626" y="5113834"/>
            <a:ext cx="3" cy="451632"/>
          </a:xfrm>
          <a:prstGeom prst="line">
            <a:avLst/>
          </a:prstGeom>
          <a:ln/>
        </p:spPr>
        <p:style>
          <a:lnRef idx="3">
            <a:schemeClr val="accent4"/>
          </a:lnRef>
          <a:fillRef idx="0">
            <a:schemeClr val="accent4"/>
          </a:fillRef>
          <a:effectRef idx="2">
            <a:schemeClr val="accent4"/>
          </a:effectRef>
          <a:fontRef idx="minor">
            <a:schemeClr val="tx1"/>
          </a:fontRef>
        </p:style>
      </p:cxnSp>
      <p:grpSp>
        <p:nvGrpSpPr>
          <p:cNvPr id="26" name="Group 25"/>
          <p:cNvGrpSpPr/>
          <p:nvPr/>
        </p:nvGrpSpPr>
        <p:grpSpPr>
          <a:xfrm>
            <a:off x="353475" y="3398693"/>
            <a:ext cx="8520111" cy="1114610"/>
            <a:chOff x="369888" y="4792695"/>
            <a:chExt cx="8520111" cy="1114610"/>
          </a:xfrm>
        </p:grpSpPr>
        <p:cxnSp>
          <p:nvCxnSpPr>
            <p:cNvPr id="27" name="Straight Arrow Connector 26"/>
            <p:cNvCxnSpPr/>
            <p:nvPr/>
          </p:nvCxnSpPr>
          <p:spPr>
            <a:xfrm>
              <a:off x="369888" y="4953000"/>
              <a:ext cx="8257277"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949435" y="4792695"/>
              <a:ext cx="0" cy="6530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bwMode="auto">
            <a:xfrm>
              <a:off x="1739900" y="5599528"/>
              <a:ext cx="571500" cy="307777"/>
            </a:xfrm>
            <a:prstGeom prst="rect">
              <a:avLst/>
            </a:prstGeom>
            <a:noFill/>
            <a:ln w="19050" algn="ctr">
              <a:noFill/>
              <a:miter lim="800000"/>
              <a:headEnd/>
              <a:tailEnd/>
            </a:ln>
          </p:spPr>
          <p:txBody>
            <a:bodyPr wrap="square" lIns="0" tIns="0" rIns="0" bIns="0" rtlCol="0">
              <a:spAutoFit/>
            </a:bodyPr>
            <a:lstStyle/>
            <a:p>
              <a:r>
                <a:rPr lang="en-US" sz="2000" dirty="0" err="1"/>
                <a:t>Dx</a:t>
              </a:r>
              <a:endParaRPr lang="en-US" sz="2000" dirty="0"/>
            </a:p>
          </p:txBody>
        </p:sp>
        <p:sp>
          <p:nvSpPr>
            <p:cNvPr id="30" name="TextBox 29"/>
            <p:cNvSpPr txBox="1"/>
            <p:nvPr/>
          </p:nvSpPr>
          <p:spPr bwMode="auto">
            <a:xfrm>
              <a:off x="5124450" y="5599528"/>
              <a:ext cx="1339850" cy="307777"/>
            </a:xfrm>
            <a:prstGeom prst="rect">
              <a:avLst/>
            </a:prstGeom>
            <a:noFill/>
            <a:ln w="19050" algn="ctr">
              <a:noFill/>
              <a:miter lim="800000"/>
              <a:headEnd/>
              <a:tailEnd/>
            </a:ln>
          </p:spPr>
          <p:txBody>
            <a:bodyPr wrap="square" lIns="0" tIns="0" rIns="0" bIns="0" rtlCol="0">
              <a:spAutoFit/>
            </a:bodyPr>
            <a:lstStyle/>
            <a:p>
              <a:r>
                <a:rPr lang="en-US" sz="2000" dirty="0"/>
                <a:t>Progression</a:t>
              </a:r>
            </a:p>
          </p:txBody>
        </p:sp>
        <p:sp>
          <p:nvSpPr>
            <p:cNvPr id="31" name="TextBox 30"/>
            <p:cNvSpPr txBox="1"/>
            <p:nvPr/>
          </p:nvSpPr>
          <p:spPr bwMode="auto">
            <a:xfrm>
              <a:off x="6832600" y="5599528"/>
              <a:ext cx="2057399" cy="307777"/>
            </a:xfrm>
            <a:prstGeom prst="rect">
              <a:avLst/>
            </a:prstGeom>
            <a:noFill/>
            <a:ln w="19050" algn="ctr">
              <a:noFill/>
              <a:miter lim="800000"/>
              <a:headEnd/>
              <a:tailEnd/>
            </a:ln>
          </p:spPr>
          <p:txBody>
            <a:bodyPr wrap="square" lIns="0" tIns="0" rIns="0" bIns="0" rtlCol="0">
              <a:spAutoFit/>
            </a:bodyPr>
            <a:lstStyle/>
            <a:p>
              <a:r>
                <a:rPr lang="en-US" sz="2000"/>
                <a:t>Death due to CRC</a:t>
              </a:r>
              <a:endParaRPr lang="en-US" sz="2000" dirty="0" err="1"/>
            </a:p>
          </p:txBody>
        </p:sp>
      </p:grpSp>
      <p:cxnSp>
        <p:nvCxnSpPr>
          <p:cNvPr id="32" name="Straight Connector 31"/>
          <p:cNvCxnSpPr/>
          <p:nvPr/>
        </p:nvCxnSpPr>
        <p:spPr>
          <a:xfrm flipH="1">
            <a:off x="2354206" y="3361617"/>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33" name="Straight Connector 32"/>
          <p:cNvCxnSpPr/>
          <p:nvPr/>
        </p:nvCxnSpPr>
        <p:spPr>
          <a:xfrm flipH="1">
            <a:off x="1548160" y="3338960"/>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39" name="Straight Connector 38"/>
          <p:cNvCxnSpPr/>
          <p:nvPr/>
        </p:nvCxnSpPr>
        <p:spPr>
          <a:xfrm flipH="1">
            <a:off x="853405" y="3361617"/>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40" name="Straight Connector 39"/>
          <p:cNvCxnSpPr/>
          <p:nvPr/>
        </p:nvCxnSpPr>
        <p:spPr>
          <a:xfrm flipH="1">
            <a:off x="1223971" y="3361617"/>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41" name="Straight Connector 40"/>
          <p:cNvCxnSpPr/>
          <p:nvPr/>
        </p:nvCxnSpPr>
        <p:spPr>
          <a:xfrm flipH="1">
            <a:off x="529213" y="3353028"/>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43" name="Straight Connector 42"/>
          <p:cNvCxnSpPr/>
          <p:nvPr/>
        </p:nvCxnSpPr>
        <p:spPr>
          <a:xfrm>
            <a:off x="5616412" y="3258016"/>
            <a:ext cx="0" cy="6530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682018" y="3258016"/>
            <a:ext cx="0" cy="6530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311400" y="5001089"/>
            <a:ext cx="7133" cy="90852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bwMode="auto">
          <a:xfrm>
            <a:off x="1914479" y="5751463"/>
            <a:ext cx="1339850" cy="307777"/>
          </a:xfrm>
          <a:prstGeom prst="rect">
            <a:avLst/>
          </a:prstGeom>
          <a:noFill/>
          <a:ln w="19050" algn="ctr">
            <a:noFill/>
            <a:miter lim="800000"/>
            <a:headEnd/>
            <a:tailEnd/>
          </a:ln>
        </p:spPr>
        <p:txBody>
          <a:bodyPr wrap="square" lIns="0" tIns="0" rIns="0" bIns="0" rtlCol="0">
            <a:spAutoFit/>
          </a:bodyPr>
          <a:lstStyle/>
          <a:p>
            <a:r>
              <a:rPr lang="en-US" sz="2000" dirty="0"/>
              <a:t>Surgery</a:t>
            </a:r>
          </a:p>
        </p:txBody>
      </p:sp>
      <p:cxnSp>
        <p:nvCxnSpPr>
          <p:cNvPr id="47" name="Straight Connector 46"/>
          <p:cNvCxnSpPr/>
          <p:nvPr/>
        </p:nvCxnSpPr>
        <p:spPr>
          <a:xfrm>
            <a:off x="2272792" y="3310679"/>
            <a:ext cx="7570" cy="80957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bwMode="auto">
          <a:xfrm>
            <a:off x="1840602" y="3962579"/>
            <a:ext cx="1339850" cy="307777"/>
          </a:xfrm>
          <a:prstGeom prst="rect">
            <a:avLst/>
          </a:prstGeom>
          <a:noFill/>
          <a:ln w="19050" algn="ctr">
            <a:noFill/>
            <a:miter lim="800000"/>
            <a:headEnd/>
            <a:tailEnd/>
          </a:ln>
        </p:spPr>
        <p:txBody>
          <a:bodyPr wrap="square" lIns="0" tIns="0" rIns="0" bIns="0" rtlCol="0">
            <a:spAutoFit/>
          </a:bodyPr>
          <a:lstStyle/>
          <a:p>
            <a:r>
              <a:rPr lang="en-US" sz="2000" dirty="0"/>
              <a:t>Surgery</a:t>
            </a:r>
          </a:p>
        </p:txBody>
      </p:sp>
      <p:grpSp>
        <p:nvGrpSpPr>
          <p:cNvPr id="37" name="Group 36"/>
          <p:cNvGrpSpPr/>
          <p:nvPr/>
        </p:nvGrpSpPr>
        <p:grpSpPr>
          <a:xfrm>
            <a:off x="2948792" y="6237331"/>
            <a:ext cx="2892573" cy="485005"/>
            <a:chOff x="5463636" y="1206746"/>
            <a:chExt cx="2892573" cy="485005"/>
          </a:xfrm>
        </p:grpSpPr>
        <p:cxnSp>
          <p:nvCxnSpPr>
            <p:cNvPr id="38" name="Straight Connector 37"/>
            <p:cNvCxnSpPr/>
            <p:nvPr/>
          </p:nvCxnSpPr>
          <p:spPr>
            <a:xfrm flipH="1">
              <a:off x="5463636" y="1206746"/>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42" name="Straight Connector 41"/>
            <p:cNvCxnSpPr/>
            <p:nvPr/>
          </p:nvCxnSpPr>
          <p:spPr>
            <a:xfrm flipH="1">
              <a:off x="7281404" y="1240119"/>
              <a:ext cx="3" cy="451632"/>
            </a:xfrm>
            <a:prstGeom prst="line">
              <a:avLst/>
            </a:prstGeom>
            <a:ln/>
          </p:spPr>
          <p:style>
            <a:lnRef idx="3">
              <a:schemeClr val="accent4"/>
            </a:lnRef>
            <a:fillRef idx="0">
              <a:schemeClr val="accent4"/>
            </a:fillRef>
            <a:effectRef idx="2">
              <a:schemeClr val="accent4"/>
            </a:effectRef>
            <a:fontRef idx="minor">
              <a:schemeClr val="tx1"/>
            </a:fontRef>
          </p:style>
        </p:cxnSp>
        <p:sp>
          <p:nvSpPr>
            <p:cNvPr id="49" name="TextBox 48"/>
            <p:cNvSpPr txBox="1"/>
            <p:nvPr/>
          </p:nvSpPr>
          <p:spPr bwMode="auto">
            <a:xfrm>
              <a:off x="5514535" y="1252025"/>
              <a:ext cx="2841674" cy="307777"/>
            </a:xfrm>
            <a:prstGeom prst="rect">
              <a:avLst/>
            </a:prstGeom>
            <a:noFill/>
            <a:ln w="19050" algn="ctr">
              <a:noFill/>
              <a:miter lim="800000"/>
              <a:headEnd/>
              <a:tailEnd/>
            </a:ln>
          </p:spPr>
          <p:txBody>
            <a:bodyPr wrap="square" lIns="0" tIns="0" rIns="0" bIns="0" rtlCol="0">
              <a:spAutoFit/>
            </a:bodyPr>
            <a:lstStyle/>
            <a:p>
              <a:r>
                <a:rPr lang="en-US" sz="2000" dirty="0"/>
                <a:t>Using		Not using</a:t>
              </a:r>
            </a:p>
          </p:txBody>
        </p:sp>
      </p:grpSp>
      <p:sp>
        <p:nvSpPr>
          <p:cNvPr id="50" name="TextBox 49"/>
          <p:cNvSpPr txBox="1"/>
          <p:nvPr/>
        </p:nvSpPr>
        <p:spPr bwMode="auto">
          <a:xfrm>
            <a:off x="2431421" y="6376319"/>
            <a:ext cx="571500" cy="369332"/>
          </a:xfrm>
          <a:prstGeom prst="rect">
            <a:avLst/>
          </a:prstGeom>
          <a:noFill/>
          <a:ln w="19050" algn="ctr">
            <a:noFill/>
            <a:miter lim="800000"/>
            <a:headEnd/>
            <a:tailEnd/>
          </a:ln>
        </p:spPr>
        <p:txBody>
          <a:bodyPr wrap="square" lIns="0" tIns="0" rIns="0" bIns="0" rtlCol="0">
            <a:spAutoFit/>
          </a:bodyPr>
          <a:lstStyle/>
          <a:p>
            <a:r>
              <a:rPr lang="en-US" sz="2400" b="1" dirty="0"/>
              <a:t>T</a:t>
            </a:r>
            <a:r>
              <a:rPr lang="en-US" sz="2400" b="1" baseline="-25000" dirty="0"/>
              <a:t>0</a:t>
            </a:r>
            <a:endParaRPr lang="en-US" sz="2000" b="1" baseline="-25000" dirty="0"/>
          </a:p>
        </p:txBody>
      </p:sp>
      <p:cxnSp>
        <p:nvCxnSpPr>
          <p:cNvPr id="51" name="Straight Connector 50"/>
          <p:cNvCxnSpPr>
            <a:endCxn id="50" idx="1"/>
          </p:cNvCxnSpPr>
          <p:nvPr/>
        </p:nvCxnSpPr>
        <p:spPr>
          <a:xfrm>
            <a:off x="2431421" y="2945906"/>
            <a:ext cx="0" cy="3615079"/>
          </a:xfrm>
          <a:prstGeom prst="line">
            <a:avLst/>
          </a:prstGeom>
          <a:ln>
            <a:prstDash val="solid"/>
          </a:ln>
        </p:spPr>
        <p:style>
          <a:lnRef idx="3">
            <a:schemeClr val="accent2"/>
          </a:lnRef>
          <a:fillRef idx="0">
            <a:schemeClr val="accent2"/>
          </a:fillRef>
          <a:effectRef idx="2">
            <a:schemeClr val="accent2"/>
          </a:effectRef>
          <a:fontRef idx="minor">
            <a:schemeClr val="tx1"/>
          </a:fontRef>
        </p:style>
      </p:cxnSp>
      <p:sp>
        <p:nvSpPr>
          <p:cNvPr id="52" name="TextBox 51"/>
          <p:cNvSpPr txBox="1"/>
          <p:nvPr/>
        </p:nvSpPr>
        <p:spPr bwMode="auto">
          <a:xfrm>
            <a:off x="405229" y="3655113"/>
            <a:ext cx="7870865" cy="307777"/>
          </a:xfrm>
          <a:prstGeom prst="rect">
            <a:avLst/>
          </a:prstGeom>
          <a:noFill/>
          <a:ln w="19050" algn="ctr">
            <a:noFill/>
            <a:miter lim="800000"/>
            <a:headEnd/>
            <a:tailEnd/>
          </a:ln>
        </p:spPr>
        <p:txBody>
          <a:bodyPr wrap="square" lIns="0" tIns="0" rIns="0" bIns="0" rtlCol="0">
            <a:spAutoFit/>
          </a:bodyPr>
          <a:lstStyle/>
          <a:p>
            <a:r>
              <a:rPr lang="en-US" sz="2000" dirty="0"/>
              <a:t>86    88    90    92   94   96    98    00     02   04    06   08    10   12    14    16   </a:t>
            </a:r>
          </a:p>
        </p:txBody>
      </p:sp>
      <p:sp>
        <p:nvSpPr>
          <p:cNvPr id="53" name="TextBox 52"/>
          <p:cNvSpPr txBox="1"/>
          <p:nvPr/>
        </p:nvSpPr>
        <p:spPr bwMode="auto">
          <a:xfrm>
            <a:off x="433642" y="5450337"/>
            <a:ext cx="7870865" cy="307777"/>
          </a:xfrm>
          <a:prstGeom prst="rect">
            <a:avLst/>
          </a:prstGeom>
          <a:noFill/>
          <a:ln w="19050" algn="ctr">
            <a:noFill/>
            <a:miter lim="800000"/>
            <a:headEnd/>
            <a:tailEnd/>
          </a:ln>
        </p:spPr>
        <p:txBody>
          <a:bodyPr wrap="square" lIns="0" tIns="0" rIns="0" bIns="0" rtlCol="0">
            <a:spAutoFit/>
          </a:bodyPr>
          <a:lstStyle/>
          <a:p>
            <a:r>
              <a:rPr lang="en-US" sz="2000" dirty="0"/>
              <a:t>86    88    90    92   94   96    98    00     02   04    06   08    10   12    14    16   </a:t>
            </a:r>
          </a:p>
        </p:txBody>
      </p:sp>
      <p:sp>
        <p:nvSpPr>
          <p:cNvPr id="2" name="Oval 1">
            <a:extLst>
              <a:ext uri="{FF2B5EF4-FFF2-40B4-BE49-F238E27FC236}">
                <a16:creationId xmlns:a16="http://schemas.microsoft.com/office/drawing/2014/main" id="{52B0DADB-53D9-B74A-B8D4-534EDE07ECAC}"/>
              </a:ext>
            </a:extLst>
          </p:cNvPr>
          <p:cNvSpPr/>
          <p:nvPr/>
        </p:nvSpPr>
        <p:spPr bwMode="auto">
          <a:xfrm>
            <a:off x="1914479" y="2996604"/>
            <a:ext cx="1034313" cy="3574761"/>
          </a:xfrm>
          <a:prstGeom prst="ellipse">
            <a:avLst/>
          </a:prstGeom>
          <a:noFill/>
          <a:ln w="19050" algn="ctr">
            <a:solidFill>
              <a:srgbClr val="7030A0"/>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56" name="TextBox 55">
            <a:extLst>
              <a:ext uri="{FF2B5EF4-FFF2-40B4-BE49-F238E27FC236}">
                <a16:creationId xmlns:a16="http://schemas.microsoft.com/office/drawing/2014/main" id="{01A7CF97-E5CC-A944-8B2E-CA20A9044466}"/>
              </a:ext>
            </a:extLst>
          </p:cNvPr>
          <p:cNvSpPr txBox="1"/>
          <p:nvPr/>
        </p:nvSpPr>
        <p:spPr bwMode="auto">
          <a:xfrm>
            <a:off x="2211963" y="2950385"/>
            <a:ext cx="317312" cy="430887"/>
          </a:xfrm>
          <a:prstGeom prst="rect">
            <a:avLst/>
          </a:prstGeom>
          <a:noFill/>
          <a:ln w="19050" algn="ctr">
            <a:noFill/>
            <a:miter lim="800000"/>
            <a:headEnd/>
            <a:tailEnd/>
          </a:ln>
        </p:spPr>
        <p:txBody>
          <a:bodyPr wrap="square" lIns="0" tIns="0" rIns="0" bIns="0" rtlCol="0">
            <a:spAutoFit/>
          </a:bodyPr>
          <a:lstStyle/>
          <a:p>
            <a:r>
              <a:rPr lang="en-US" sz="2800" b="1" dirty="0"/>
              <a:t>A</a:t>
            </a:r>
            <a:endParaRPr lang="en-US" sz="2000" dirty="0"/>
          </a:p>
        </p:txBody>
      </p:sp>
      <p:sp>
        <p:nvSpPr>
          <p:cNvPr id="57" name="TextBox 56">
            <a:extLst>
              <a:ext uri="{FF2B5EF4-FFF2-40B4-BE49-F238E27FC236}">
                <a16:creationId xmlns:a16="http://schemas.microsoft.com/office/drawing/2014/main" id="{A8A1B103-29EA-FB45-A9E0-8F01C812BD91}"/>
              </a:ext>
            </a:extLst>
          </p:cNvPr>
          <p:cNvSpPr txBox="1"/>
          <p:nvPr/>
        </p:nvSpPr>
        <p:spPr bwMode="auto">
          <a:xfrm>
            <a:off x="2197697" y="4205525"/>
            <a:ext cx="637976" cy="307777"/>
          </a:xfrm>
          <a:prstGeom prst="rect">
            <a:avLst/>
          </a:prstGeom>
          <a:noFill/>
          <a:ln w="19050" algn="ctr">
            <a:noFill/>
            <a:miter lim="800000"/>
            <a:headEnd/>
            <a:tailEnd/>
          </a:ln>
        </p:spPr>
        <p:txBody>
          <a:bodyPr wrap="square" lIns="0" tIns="0" rIns="0" bIns="0" rtlCol="0">
            <a:spAutoFit/>
          </a:bodyPr>
          <a:lstStyle/>
          <a:p>
            <a:r>
              <a:rPr lang="en-US" sz="2000" b="1" dirty="0"/>
              <a:t>E</a:t>
            </a:r>
            <a:endParaRPr lang="en-US" sz="2000" dirty="0"/>
          </a:p>
        </p:txBody>
      </p:sp>
      <p:sp>
        <p:nvSpPr>
          <p:cNvPr id="58" name="TextBox 57">
            <a:extLst>
              <a:ext uri="{FF2B5EF4-FFF2-40B4-BE49-F238E27FC236}">
                <a16:creationId xmlns:a16="http://schemas.microsoft.com/office/drawing/2014/main" id="{76D0E951-DC57-834E-BA0B-8426D989A673}"/>
              </a:ext>
            </a:extLst>
          </p:cNvPr>
          <p:cNvSpPr txBox="1"/>
          <p:nvPr/>
        </p:nvSpPr>
        <p:spPr bwMode="auto">
          <a:xfrm>
            <a:off x="2242443" y="4748705"/>
            <a:ext cx="317312" cy="430887"/>
          </a:xfrm>
          <a:prstGeom prst="rect">
            <a:avLst/>
          </a:prstGeom>
          <a:noFill/>
          <a:ln w="19050" algn="ctr">
            <a:noFill/>
            <a:miter lim="800000"/>
            <a:headEnd/>
            <a:tailEnd/>
          </a:ln>
        </p:spPr>
        <p:txBody>
          <a:bodyPr wrap="square" lIns="0" tIns="0" rIns="0" bIns="0" rtlCol="0">
            <a:spAutoFit/>
          </a:bodyPr>
          <a:lstStyle/>
          <a:p>
            <a:r>
              <a:rPr lang="en-US" sz="2800" b="1" dirty="0"/>
              <a:t>A</a:t>
            </a:r>
            <a:endParaRPr lang="en-US" sz="2000" dirty="0"/>
          </a:p>
        </p:txBody>
      </p:sp>
      <p:sp>
        <p:nvSpPr>
          <p:cNvPr id="59" name="TextBox 58">
            <a:extLst>
              <a:ext uri="{FF2B5EF4-FFF2-40B4-BE49-F238E27FC236}">
                <a16:creationId xmlns:a16="http://schemas.microsoft.com/office/drawing/2014/main" id="{BC7A4223-1EF0-444F-AC3D-33ECD2E31676}"/>
              </a:ext>
            </a:extLst>
          </p:cNvPr>
          <p:cNvSpPr txBox="1"/>
          <p:nvPr/>
        </p:nvSpPr>
        <p:spPr bwMode="auto">
          <a:xfrm>
            <a:off x="2228177" y="6003845"/>
            <a:ext cx="637976" cy="307777"/>
          </a:xfrm>
          <a:prstGeom prst="rect">
            <a:avLst/>
          </a:prstGeom>
          <a:noFill/>
          <a:ln w="19050" algn="ctr">
            <a:noFill/>
            <a:miter lim="800000"/>
            <a:headEnd/>
            <a:tailEnd/>
          </a:ln>
        </p:spPr>
        <p:txBody>
          <a:bodyPr wrap="square" lIns="0" tIns="0" rIns="0" bIns="0" rtlCol="0">
            <a:spAutoFit/>
          </a:bodyPr>
          <a:lstStyle/>
          <a:p>
            <a:r>
              <a:rPr lang="en-US" sz="2000" b="1" dirty="0"/>
              <a:t>E</a:t>
            </a:r>
            <a:endParaRPr lang="en-US" sz="2000" dirty="0"/>
          </a:p>
        </p:txBody>
      </p:sp>
    </p:spTree>
    <p:extLst>
      <p:ext uri="{BB962C8B-B14F-4D97-AF65-F5344CB8AC3E}">
        <p14:creationId xmlns:p14="http://schemas.microsoft.com/office/powerpoint/2010/main" val="282942571"/>
      </p:ext>
    </p:extLst>
  </p:cSld>
  <p:clrMapOvr>
    <a:masterClrMapping/>
  </p:clrMapOvr>
  <p:transition advTm="98579">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pPr>
              <a:defRPr/>
            </a:pPr>
            <a:fld id="{FAA74B69-70FD-A649-B131-F3438782CAA4}" type="slidenum">
              <a:rPr lang="en-US" altLang="en-US" smtClean="0">
                <a:solidFill>
                  <a:srgbClr val="052049"/>
                </a:solidFill>
              </a:rPr>
              <a:pPr>
                <a:defRPr/>
              </a:pPr>
              <a:t>3</a:t>
            </a:fld>
            <a:endParaRPr lang="en-US" altLang="en-US">
              <a:solidFill>
                <a:srgbClr val="052049"/>
              </a:solidFill>
            </a:endParaRPr>
          </a:p>
        </p:txBody>
      </p:sp>
      <p:sp>
        <p:nvSpPr>
          <p:cNvPr id="2" name="Title 1"/>
          <p:cNvSpPr>
            <a:spLocks noGrp="1"/>
          </p:cNvSpPr>
          <p:nvPr>
            <p:ph type="title"/>
          </p:nvPr>
        </p:nvSpPr>
        <p:spPr/>
        <p:txBody>
          <a:bodyPr/>
          <a:lstStyle/>
          <a:p>
            <a:r>
              <a:rPr lang="en-US" sz="3200" dirty="0"/>
              <a:t>Why 207? </a:t>
            </a:r>
            <a:r>
              <a:rPr lang="mr-IN" sz="3200" dirty="0"/>
              <a:t>–</a:t>
            </a:r>
            <a:r>
              <a:rPr lang="en-US" sz="3200" dirty="0"/>
              <a:t> Expanding on Threats to Validity</a:t>
            </a:r>
          </a:p>
        </p:txBody>
      </p:sp>
      <p:sp>
        <p:nvSpPr>
          <p:cNvPr id="3" name="Content Placeholder 2"/>
          <p:cNvSpPr>
            <a:spLocks noGrp="1"/>
          </p:cNvSpPr>
          <p:nvPr>
            <p:ph sz="quarter" idx="18"/>
          </p:nvPr>
        </p:nvSpPr>
        <p:spPr>
          <a:xfrm>
            <a:off x="395138" y="1842567"/>
            <a:ext cx="3826840" cy="3804111"/>
          </a:xfrm>
        </p:spPr>
        <p:txBody>
          <a:bodyPr/>
          <a:lstStyle/>
          <a:p>
            <a:r>
              <a:rPr lang="en-US" sz="2400" dirty="0"/>
              <a:t>Covered in EPI 203</a:t>
            </a:r>
          </a:p>
          <a:p>
            <a:pPr lvl="1"/>
            <a:r>
              <a:rPr lang="en-US" sz="2400" dirty="0"/>
              <a:t>Threats to Validity</a:t>
            </a:r>
          </a:p>
          <a:p>
            <a:pPr lvl="2"/>
            <a:r>
              <a:rPr lang="en-US" sz="2000" dirty="0"/>
              <a:t>Selection Bias</a:t>
            </a:r>
          </a:p>
          <a:p>
            <a:pPr lvl="2"/>
            <a:r>
              <a:rPr lang="en-US" sz="2000" dirty="0"/>
              <a:t>Measurement Error</a:t>
            </a:r>
          </a:p>
          <a:p>
            <a:pPr lvl="2"/>
            <a:r>
              <a:rPr lang="en-US" sz="2000" dirty="0"/>
              <a:t>Confounding</a:t>
            </a:r>
          </a:p>
          <a:p>
            <a:pPr lvl="2"/>
            <a:r>
              <a:rPr lang="en-US" sz="2000" dirty="0"/>
              <a:t>Interaction</a:t>
            </a:r>
          </a:p>
        </p:txBody>
      </p:sp>
      <p:sp>
        <p:nvSpPr>
          <p:cNvPr id="7" name="Content Placeholder 6"/>
          <p:cNvSpPr>
            <a:spLocks noGrp="1"/>
          </p:cNvSpPr>
          <p:nvPr>
            <p:ph sz="quarter" idx="19"/>
          </p:nvPr>
        </p:nvSpPr>
        <p:spPr>
          <a:xfrm>
            <a:off x="3640347" y="1842567"/>
            <a:ext cx="5313872" cy="4247682"/>
          </a:xfrm>
        </p:spPr>
        <p:txBody>
          <a:bodyPr/>
          <a:lstStyle/>
          <a:p>
            <a:r>
              <a:rPr lang="en-US" sz="2400" dirty="0"/>
              <a:t>EPI 207</a:t>
            </a:r>
          </a:p>
          <a:p>
            <a:pPr lvl="1"/>
            <a:r>
              <a:rPr lang="en-US" sz="2400" dirty="0">
                <a:highlight>
                  <a:srgbClr val="CC99FF"/>
                </a:highlight>
              </a:rPr>
              <a:t>Threats to Validity in settings with Person-time, Survival Analysis</a:t>
            </a:r>
          </a:p>
          <a:p>
            <a:pPr lvl="2"/>
            <a:r>
              <a:rPr lang="en-US" sz="2000" dirty="0">
                <a:highlight>
                  <a:srgbClr val="CC99FF"/>
                </a:highlight>
              </a:rPr>
              <a:t>Selection Bias</a:t>
            </a:r>
          </a:p>
          <a:p>
            <a:pPr lvl="2"/>
            <a:r>
              <a:rPr lang="en-US" sz="2000" dirty="0">
                <a:highlight>
                  <a:srgbClr val="CC99FF"/>
                </a:highlight>
              </a:rPr>
              <a:t>Immortal Person-time Bias</a:t>
            </a:r>
          </a:p>
          <a:p>
            <a:pPr lvl="2"/>
            <a:r>
              <a:rPr lang="en-US" sz="2000" dirty="0">
                <a:highlight>
                  <a:srgbClr val="CC99FF"/>
                </a:highlight>
              </a:rPr>
              <a:t>Reverse Causation</a:t>
            </a:r>
          </a:p>
          <a:p>
            <a:pPr lvl="1"/>
            <a:r>
              <a:rPr lang="en-US" sz="2400" dirty="0"/>
              <a:t>DAGs for depicting bias</a:t>
            </a:r>
          </a:p>
          <a:p>
            <a:pPr lvl="1"/>
            <a:r>
              <a:rPr lang="en-US" sz="2400" dirty="0"/>
              <a:t>Quantitative Bias Analysis</a:t>
            </a:r>
          </a:p>
          <a:p>
            <a:pPr lvl="1"/>
            <a:r>
              <a:rPr lang="en-US" sz="2400" dirty="0"/>
              <a:t>Interaction &amp; Effect Modification &amp; Causal Inference Framework</a:t>
            </a:r>
          </a:p>
          <a:p>
            <a:pPr marL="295268" lvl="1" indent="0">
              <a:buNone/>
            </a:pPr>
            <a:endParaRPr lang="en-US" sz="2400" dirty="0"/>
          </a:p>
          <a:p>
            <a:pPr lvl="1"/>
            <a:endParaRPr lang="en-US" sz="2400" dirty="0"/>
          </a:p>
        </p:txBody>
      </p:sp>
    </p:spTree>
    <p:extLst>
      <p:ext uri="{BB962C8B-B14F-4D97-AF65-F5344CB8AC3E}">
        <p14:creationId xmlns:p14="http://schemas.microsoft.com/office/powerpoint/2010/main" val="4880887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 calcmode="lin" valueType="num">
                                      <p:cBhvr additive="base">
                                        <p:cTn id="2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 calcmode="lin" valueType="num">
                                      <p:cBhvr additive="base">
                                        <p:cTn id="3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 calcmode="lin" valueType="num">
                                      <p:cBhvr additive="base">
                                        <p:cTn id="35"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solidFill>
                  <a:schemeClr val="tx2">
                    <a:lumMod val="50000"/>
                    <a:lumOff val="50000"/>
                  </a:schemeClr>
                </a:solidFill>
              </a:rPr>
              <a:t>Summary</a:t>
            </a:r>
            <a:endParaRPr lang="en-US" dirty="0">
              <a:solidFill>
                <a:schemeClr val="tx2">
                  <a:lumMod val="50000"/>
                  <a:lumOff val="50000"/>
                </a:schemeClr>
              </a:solidFill>
            </a:endParaRPr>
          </a:p>
        </p:txBody>
      </p:sp>
      <p:sp>
        <p:nvSpPr>
          <p:cNvPr id="3" name="Content Placeholder 2"/>
          <p:cNvSpPr>
            <a:spLocks noGrp="1"/>
          </p:cNvSpPr>
          <p:nvPr>
            <p:ph idx="1"/>
          </p:nvPr>
        </p:nvSpPr>
        <p:spPr/>
        <p:txBody>
          <a:bodyPr/>
          <a:lstStyle/>
          <a:p>
            <a:r>
              <a:rPr lang="en-US" dirty="0"/>
              <a:t>How failure to emulate a target trial may lead to:</a:t>
            </a:r>
          </a:p>
          <a:p>
            <a:pPr lvl="1"/>
            <a:r>
              <a:rPr lang="en-US" dirty="0"/>
              <a:t>Selection Bias</a:t>
            </a:r>
          </a:p>
          <a:p>
            <a:pPr lvl="1"/>
            <a:r>
              <a:rPr lang="en-US" dirty="0"/>
              <a:t>Immortal PT Bias</a:t>
            </a:r>
          </a:p>
          <a:p>
            <a:r>
              <a:rPr lang="en-US" dirty="0"/>
              <a:t>Importance of aligning T</a:t>
            </a:r>
            <a:r>
              <a:rPr lang="en-US" baseline="-25000" dirty="0"/>
              <a:t>0</a:t>
            </a:r>
            <a:r>
              <a:rPr lang="en-US" dirty="0"/>
              <a:t>, eligibility, and “Tx assignment” in observational studies </a:t>
            </a:r>
          </a:p>
          <a:p>
            <a:r>
              <a:rPr lang="en-US" dirty="0"/>
              <a:t>In practice:</a:t>
            </a:r>
          </a:p>
          <a:p>
            <a:pPr lvl="1"/>
            <a:r>
              <a:rPr lang="en-US" dirty="0"/>
              <a:t>You can apply methods to help align T</a:t>
            </a:r>
            <a:r>
              <a:rPr lang="en-US" baseline="-25000" dirty="0"/>
              <a:t>0</a:t>
            </a:r>
            <a:r>
              <a:rPr lang="en-US" dirty="0"/>
              <a:t>, E, and A in observational studies (BIO215)</a:t>
            </a:r>
          </a:p>
          <a:p>
            <a:pPr lvl="1"/>
            <a:r>
              <a:rPr lang="en-US" dirty="0"/>
              <a:t>One can also consider the impact of potential bias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30</a:t>
            </a:fld>
            <a:endParaRPr lang="en-US" altLang="en-US">
              <a:solidFill>
                <a:srgbClr val="052049"/>
              </a:solidFill>
            </a:endParaRPr>
          </a:p>
        </p:txBody>
      </p:sp>
    </p:spTree>
    <p:extLst>
      <p:ext uri="{BB962C8B-B14F-4D97-AF65-F5344CB8AC3E}">
        <p14:creationId xmlns:p14="http://schemas.microsoft.com/office/powerpoint/2010/main" val="563232826"/>
      </p:ext>
    </p:extLst>
  </p:cSld>
  <p:clrMapOvr>
    <a:masterClrMapping/>
  </p:clrMapOvr>
  <p:transition advTm="37291">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Study Design</a:t>
            </a:r>
          </a:p>
        </p:txBody>
      </p:sp>
      <p:sp>
        <p:nvSpPr>
          <p:cNvPr id="3" name="Content Placeholder 2"/>
          <p:cNvSpPr>
            <a:spLocks noGrp="1"/>
          </p:cNvSpPr>
          <p:nvPr>
            <p:ph idx="1"/>
          </p:nvPr>
        </p:nvSpPr>
        <p:spPr>
          <a:xfrm>
            <a:off x="245371" y="1482791"/>
            <a:ext cx="8684314" cy="4546534"/>
          </a:xfrm>
        </p:spPr>
        <p:txBody>
          <a:bodyPr/>
          <a:lstStyle/>
          <a:p>
            <a:pPr>
              <a:spcBef>
                <a:spcPts val="450"/>
              </a:spcBef>
            </a:pPr>
            <a:r>
              <a:rPr lang="en-US" dirty="0"/>
              <a:t>How was the population defined? How was the sample selected?</a:t>
            </a:r>
          </a:p>
          <a:p>
            <a:pPr>
              <a:spcBef>
                <a:spcPts val="450"/>
              </a:spcBef>
            </a:pPr>
            <a:r>
              <a:rPr lang="en-US" dirty="0"/>
              <a:t>What is the time-frame (cross-sectional, </a:t>
            </a:r>
            <a:r>
              <a:rPr lang="en-US" dirty="0">
                <a:highlight>
                  <a:srgbClr val="FFDEFD"/>
                </a:highlight>
              </a:rPr>
              <a:t>longitudinal</a:t>
            </a:r>
            <a:r>
              <a:rPr lang="en-US" dirty="0"/>
              <a:t>)?</a:t>
            </a:r>
          </a:p>
          <a:p>
            <a:pPr>
              <a:spcBef>
                <a:spcPts val="450"/>
              </a:spcBef>
            </a:pPr>
            <a:r>
              <a:rPr lang="en-US" dirty="0"/>
              <a:t>Did we sample using persons or </a:t>
            </a:r>
            <a:r>
              <a:rPr lang="en-US" dirty="0">
                <a:highlight>
                  <a:srgbClr val="FFDEFD"/>
                </a:highlight>
              </a:rPr>
              <a:t>person time</a:t>
            </a:r>
            <a:r>
              <a:rPr lang="en-US" dirty="0"/>
              <a:t>?</a:t>
            </a:r>
          </a:p>
          <a:p>
            <a:pPr>
              <a:spcBef>
                <a:spcPts val="450"/>
              </a:spcBef>
            </a:pPr>
            <a:r>
              <a:rPr lang="en-US" dirty="0"/>
              <a:t>Was the underlying cohort ‘</a:t>
            </a:r>
            <a:r>
              <a:rPr lang="en-US" dirty="0">
                <a:highlight>
                  <a:srgbClr val="FFDEFD"/>
                </a:highlight>
              </a:rPr>
              <a:t>dynamic</a:t>
            </a:r>
            <a:r>
              <a:rPr lang="en-US" dirty="0"/>
              <a:t>’ or ‘fixed’?</a:t>
            </a:r>
          </a:p>
          <a:p>
            <a:pPr>
              <a:spcBef>
                <a:spcPts val="450"/>
              </a:spcBef>
            </a:pPr>
            <a:r>
              <a:rPr lang="en-US" dirty="0"/>
              <a:t>How was exposure defined and assessed?</a:t>
            </a:r>
          </a:p>
          <a:p>
            <a:pPr>
              <a:spcBef>
                <a:spcPts val="450"/>
              </a:spcBef>
            </a:pPr>
            <a:r>
              <a:rPr lang="en-US" dirty="0"/>
              <a:t>What is the outcome &amp; are we estimating risks, rates, odds, </a:t>
            </a:r>
            <a:r>
              <a:rPr lang="en-US" dirty="0">
                <a:highlight>
                  <a:srgbClr val="FFDEFD"/>
                </a:highlight>
              </a:rPr>
              <a:t>time to event, </a:t>
            </a:r>
            <a:r>
              <a:rPr lang="en-US" dirty="0" err="1">
                <a:highlight>
                  <a:srgbClr val="FFDEFD"/>
                </a:highlight>
              </a:rPr>
              <a:t>etc</a:t>
            </a:r>
            <a:r>
              <a:rPr lang="en-US" dirty="0">
                <a:highlight>
                  <a:srgbClr val="FFDEFD"/>
                </a:highlight>
              </a:rPr>
              <a:t>?</a:t>
            </a:r>
          </a:p>
          <a:p>
            <a:pPr>
              <a:spcBef>
                <a:spcPts val="450"/>
              </a:spcBef>
            </a:pPr>
            <a:r>
              <a:rPr lang="en-US" dirty="0">
                <a:highlight>
                  <a:srgbClr val="FFDEFD"/>
                </a:highlight>
              </a:rPr>
              <a:t>Was there non-compliance or could exposure change over time? How was this handled?</a:t>
            </a:r>
          </a:p>
          <a:p>
            <a:pPr>
              <a:spcBef>
                <a:spcPts val="450"/>
              </a:spcBef>
            </a:pPr>
            <a:r>
              <a:rPr lang="en-US" dirty="0">
                <a:highlight>
                  <a:srgbClr val="FFDEFD"/>
                </a:highlight>
              </a:rPr>
              <a:t>Was there drop-out or loss to follow-up? Did participants die before the outcome was measured?</a:t>
            </a:r>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31</a:t>
            </a:fld>
            <a:endParaRPr lang="en-US" altLang="en-US">
              <a:solidFill>
                <a:srgbClr val="052049"/>
              </a:solidFill>
            </a:endParaRPr>
          </a:p>
        </p:txBody>
      </p:sp>
    </p:spTree>
    <p:extLst>
      <p:ext uri="{BB962C8B-B14F-4D97-AF65-F5344CB8AC3E}">
        <p14:creationId xmlns:p14="http://schemas.microsoft.com/office/powerpoint/2010/main" val="209272364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4E1E78A-2A7C-A245-B5EF-10CD5F54D5E8}"/>
              </a:ext>
            </a:extLst>
          </p:cNvPr>
          <p:cNvSpPr>
            <a:spLocks noGrp="1"/>
          </p:cNvSpPr>
          <p:nvPr>
            <p:ph type="ftr" sz="quarter" idx="12"/>
          </p:nvPr>
        </p:nvSpPr>
        <p:spPr/>
        <p:txBody>
          <a:bodyPr/>
          <a:lstStyle/>
          <a:p>
            <a:r>
              <a:rPr lang="en-US">
                <a:solidFill>
                  <a:srgbClr val="052049"/>
                </a:solidFill>
              </a:rPr>
              <a:t>Presentation Title</a:t>
            </a:r>
            <a:endParaRPr lang="en-US" dirty="0">
              <a:solidFill>
                <a:srgbClr val="052049"/>
              </a:solidFill>
            </a:endParaRPr>
          </a:p>
        </p:txBody>
      </p:sp>
      <p:sp>
        <p:nvSpPr>
          <p:cNvPr id="3" name="Slide Number Placeholder 2">
            <a:extLst>
              <a:ext uri="{FF2B5EF4-FFF2-40B4-BE49-F238E27FC236}">
                <a16:creationId xmlns:a16="http://schemas.microsoft.com/office/drawing/2014/main" id="{59E47A4B-217A-A740-B7A3-A6BE9B9E62EF}"/>
              </a:ext>
            </a:extLst>
          </p:cNvPr>
          <p:cNvSpPr>
            <a:spLocks noGrp="1"/>
          </p:cNvSpPr>
          <p:nvPr>
            <p:ph type="sldNum" sz="quarter" idx="13"/>
          </p:nvPr>
        </p:nvSpPr>
        <p:spPr/>
        <p:txBody>
          <a:bodyPr/>
          <a:lstStyle/>
          <a:p>
            <a:fld id="{7BCC8D0D-EAEC-449D-9161-023DFF90F2E2}" type="slidenum">
              <a:rPr lang="en-US" smtClean="0">
                <a:solidFill>
                  <a:srgbClr val="052049"/>
                </a:solidFill>
              </a:rPr>
              <a:pPr/>
              <a:t>4</a:t>
            </a:fld>
            <a:endParaRPr lang="en-US" dirty="0">
              <a:solidFill>
                <a:srgbClr val="052049"/>
              </a:solidFill>
            </a:endParaRPr>
          </a:p>
        </p:txBody>
      </p:sp>
      <p:sp>
        <p:nvSpPr>
          <p:cNvPr id="4" name="Title 3">
            <a:extLst>
              <a:ext uri="{FF2B5EF4-FFF2-40B4-BE49-F238E27FC236}">
                <a16:creationId xmlns:a16="http://schemas.microsoft.com/office/drawing/2014/main" id="{4763DA09-87D7-A44D-8BFA-5564A7A630D1}"/>
              </a:ext>
            </a:extLst>
          </p:cNvPr>
          <p:cNvSpPr>
            <a:spLocks noGrp="1"/>
          </p:cNvSpPr>
          <p:nvPr>
            <p:ph type="title"/>
          </p:nvPr>
        </p:nvSpPr>
        <p:spPr/>
        <p:txBody>
          <a:bodyPr/>
          <a:lstStyle/>
          <a:p>
            <a:r>
              <a:rPr lang="en-US" dirty="0"/>
              <a:t>Summary Weeks 1-4</a:t>
            </a:r>
          </a:p>
        </p:txBody>
      </p:sp>
      <p:sp>
        <p:nvSpPr>
          <p:cNvPr id="6" name="Content Placeholder 5">
            <a:extLst>
              <a:ext uri="{FF2B5EF4-FFF2-40B4-BE49-F238E27FC236}">
                <a16:creationId xmlns:a16="http://schemas.microsoft.com/office/drawing/2014/main" id="{4AFB384F-A063-F640-9B82-58BBC4F5AB9D}"/>
              </a:ext>
            </a:extLst>
          </p:cNvPr>
          <p:cNvSpPr>
            <a:spLocks noGrp="1"/>
          </p:cNvSpPr>
          <p:nvPr>
            <p:ph idx="1"/>
          </p:nvPr>
        </p:nvSpPr>
        <p:spPr>
          <a:xfrm>
            <a:off x="453585" y="1238637"/>
            <a:ext cx="8137665" cy="5231493"/>
          </a:xfrm>
        </p:spPr>
        <p:txBody>
          <a:bodyPr/>
          <a:lstStyle/>
          <a:p>
            <a:r>
              <a:rPr lang="en-US" dirty="0"/>
              <a:t>RCT strengths &amp; limitations</a:t>
            </a:r>
          </a:p>
          <a:p>
            <a:r>
              <a:rPr lang="en-US" dirty="0"/>
              <a:t>Using target trial to plan observational study</a:t>
            </a:r>
          </a:p>
          <a:p>
            <a:r>
              <a:rPr lang="en-US" dirty="0"/>
              <a:t>Matching – efficiency to adjust for confounding</a:t>
            </a:r>
          </a:p>
          <a:p>
            <a:r>
              <a:rPr lang="en-US" dirty="0"/>
              <a:t>Causal Inference – under what conditions can we interpret observed data on associations into causal effects?</a:t>
            </a:r>
          </a:p>
          <a:p>
            <a:pPr lvl="1"/>
            <a:r>
              <a:rPr lang="en-US" dirty="0"/>
              <a:t>Ideal Randomized Experiment</a:t>
            </a:r>
          </a:p>
          <a:p>
            <a:pPr lvl="1"/>
            <a:r>
              <a:rPr lang="en-US" dirty="0"/>
              <a:t>Identifiability Criteria</a:t>
            </a:r>
          </a:p>
          <a:p>
            <a:r>
              <a:rPr lang="en-US" dirty="0"/>
              <a:t>Stratification - consider conditional exchangeability</a:t>
            </a:r>
          </a:p>
          <a:p>
            <a:pPr lvl="1"/>
            <a:r>
              <a:rPr lang="en-US" dirty="0"/>
              <a:t>Obtain a summary effect measure across strata</a:t>
            </a:r>
          </a:p>
          <a:p>
            <a:pPr lvl="2"/>
            <a:r>
              <a:rPr lang="en-US" dirty="0"/>
              <a:t>Weighting – Standardization or IPW</a:t>
            </a:r>
          </a:p>
          <a:p>
            <a:pPr lvl="2"/>
            <a:r>
              <a:rPr lang="en-US" dirty="0"/>
              <a:t>Modelling (not discussed here)</a:t>
            </a:r>
          </a:p>
          <a:p>
            <a:r>
              <a:rPr lang="en-US" dirty="0"/>
              <a:t>Considerations of person time in cohort studies and using idea of a target trial to identify &amp; limit time-related biases</a:t>
            </a:r>
          </a:p>
        </p:txBody>
      </p:sp>
    </p:spTree>
    <p:extLst>
      <p:ext uri="{BB962C8B-B14F-4D97-AF65-F5344CB8AC3E}">
        <p14:creationId xmlns:p14="http://schemas.microsoft.com/office/powerpoint/2010/main" val="424051031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8F81F58-B1F7-5244-92A9-E678B6DE74D4}"/>
              </a:ext>
            </a:extLst>
          </p:cNvPr>
          <p:cNvSpPr>
            <a:spLocks noGrp="1"/>
          </p:cNvSpPr>
          <p:nvPr>
            <p:ph type="ftr" sz="quarter" idx="12"/>
          </p:nvPr>
        </p:nvSpPr>
        <p:spPr/>
        <p:txBody>
          <a:bodyPr/>
          <a:lstStyle/>
          <a:p>
            <a:r>
              <a:rPr lang="en-US">
                <a:solidFill>
                  <a:srgbClr val="052049"/>
                </a:solidFill>
              </a:rPr>
              <a:t>Presentation Title</a:t>
            </a:r>
            <a:endParaRPr lang="en-US" dirty="0">
              <a:solidFill>
                <a:srgbClr val="052049"/>
              </a:solidFill>
            </a:endParaRPr>
          </a:p>
        </p:txBody>
      </p:sp>
      <p:sp>
        <p:nvSpPr>
          <p:cNvPr id="3" name="Slide Number Placeholder 2">
            <a:extLst>
              <a:ext uri="{FF2B5EF4-FFF2-40B4-BE49-F238E27FC236}">
                <a16:creationId xmlns:a16="http://schemas.microsoft.com/office/drawing/2014/main" id="{D7EBFAEA-7F20-2141-A509-047B8DC9C824}"/>
              </a:ext>
            </a:extLst>
          </p:cNvPr>
          <p:cNvSpPr>
            <a:spLocks noGrp="1"/>
          </p:cNvSpPr>
          <p:nvPr>
            <p:ph type="sldNum" sz="quarter" idx="13"/>
          </p:nvPr>
        </p:nvSpPr>
        <p:spPr/>
        <p:txBody>
          <a:bodyPr/>
          <a:lstStyle/>
          <a:p>
            <a:fld id="{7BCC8D0D-EAEC-449D-9161-023DFF90F2E2}" type="slidenum">
              <a:rPr lang="en-US" smtClean="0">
                <a:solidFill>
                  <a:srgbClr val="052049"/>
                </a:solidFill>
              </a:rPr>
              <a:pPr/>
              <a:t>5</a:t>
            </a:fld>
            <a:endParaRPr lang="en-US" dirty="0">
              <a:solidFill>
                <a:srgbClr val="052049"/>
              </a:solidFill>
            </a:endParaRPr>
          </a:p>
        </p:txBody>
      </p:sp>
      <p:graphicFrame>
        <p:nvGraphicFramePr>
          <p:cNvPr id="9" name="Content Placeholder 8">
            <a:extLst>
              <a:ext uri="{FF2B5EF4-FFF2-40B4-BE49-F238E27FC236}">
                <a16:creationId xmlns:a16="http://schemas.microsoft.com/office/drawing/2014/main" id="{EA993BF3-1608-DA48-8882-A7CCEB216F13}"/>
              </a:ext>
            </a:extLst>
          </p:cNvPr>
          <p:cNvGraphicFramePr>
            <a:graphicFrameLocks noGrp="1"/>
          </p:cNvGraphicFramePr>
          <p:nvPr>
            <p:ph idx="1"/>
            <p:extLst>
              <p:ext uri="{D42A27DB-BD31-4B8C-83A1-F6EECF244321}">
                <p14:modId xmlns:p14="http://schemas.microsoft.com/office/powerpoint/2010/main" val="2324832491"/>
              </p:ext>
            </p:extLst>
          </p:nvPr>
        </p:nvGraphicFramePr>
        <p:xfrm>
          <a:off x="272109" y="249261"/>
          <a:ext cx="8325792" cy="55292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A1047AE5-FADC-F84D-A7FD-1A700D308637}"/>
              </a:ext>
            </a:extLst>
          </p:cNvPr>
          <p:cNvSpPr txBox="1"/>
          <p:nvPr/>
        </p:nvSpPr>
        <p:spPr bwMode="auto">
          <a:xfrm>
            <a:off x="1777670" y="2736881"/>
            <a:ext cx="7094221" cy="553998"/>
          </a:xfrm>
          <a:prstGeom prst="rect">
            <a:avLst/>
          </a:prstGeom>
          <a:noFill/>
          <a:ln w="19050" algn="ctr">
            <a:noFill/>
            <a:miter lim="800000"/>
            <a:headEnd/>
            <a:tailEnd/>
          </a:ln>
        </p:spPr>
        <p:txBody>
          <a:bodyPr wrap="square" lIns="0" tIns="0" rIns="0" bIns="0" rtlCol="0">
            <a:spAutoFit/>
          </a:bodyPr>
          <a:lstStyle/>
          <a:p>
            <a:r>
              <a:rPr lang="en-US" sz="3600" i="1" dirty="0">
                <a:solidFill>
                  <a:schemeClr val="tx2">
                    <a:lumMod val="50000"/>
                    <a:lumOff val="50000"/>
                  </a:schemeClr>
                </a:solidFill>
              </a:rPr>
              <a:t>This is what we’d like to be able to do</a:t>
            </a:r>
          </a:p>
        </p:txBody>
      </p:sp>
    </p:spTree>
    <p:extLst>
      <p:ext uri="{BB962C8B-B14F-4D97-AF65-F5344CB8AC3E}">
        <p14:creationId xmlns:p14="http://schemas.microsoft.com/office/powerpoint/2010/main" val="236527446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8F81F58-B1F7-5244-92A9-E678B6DE74D4}"/>
              </a:ext>
            </a:extLst>
          </p:cNvPr>
          <p:cNvSpPr>
            <a:spLocks noGrp="1"/>
          </p:cNvSpPr>
          <p:nvPr>
            <p:ph type="ftr" sz="quarter" idx="12"/>
          </p:nvPr>
        </p:nvSpPr>
        <p:spPr/>
        <p:txBody>
          <a:bodyPr/>
          <a:lstStyle/>
          <a:p>
            <a:r>
              <a:rPr lang="en-US">
                <a:solidFill>
                  <a:srgbClr val="052049"/>
                </a:solidFill>
              </a:rPr>
              <a:t>Presentation Title</a:t>
            </a:r>
            <a:endParaRPr lang="en-US" dirty="0">
              <a:solidFill>
                <a:srgbClr val="052049"/>
              </a:solidFill>
            </a:endParaRPr>
          </a:p>
        </p:txBody>
      </p:sp>
      <p:sp>
        <p:nvSpPr>
          <p:cNvPr id="3" name="Slide Number Placeholder 2">
            <a:extLst>
              <a:ext uri="{FF2B5EF4-FFF2-40B4-BE49-F238E27FC236}">
                <a16:creationId xmlns:a16="http://schemas.microsoft.com/office/drawing/2014/main" id="{D7EBFAEA-7F20-2141-A509-047B8DC9C824}"/>
              </a:ext>
            </a:extLst>
          </p:cNvPr>
          <p:cNvSpPr>
            <a:spLocks noGrp="1"/>
          </p:cNvSpPr>
          <p:nvPr>
            <p:ph type="sldNum" sz="quarter" idx="13"/>
          </p:nvPr>
        </p:nvSpPr>
        <p:spPr/>
        <p:txBody>
          <a:bodyPr/>
          <a:lstStyle/>
          <a:p>
            <a:fld id="{7BCC8D0D-EAEC-449D-9161-023DFF90F2E2}" type="slidenum">
              <a:rPr lang="en-US" smtClean="0">
                <a:solidFill>
                  <a:srgbClr val="052049"/>
                </a:solidFill>
              </a:rPr>
              <a:pPr/>
              <a:t>6</a:t>
            </a:fld>
            <a:endParaRPr lang="en-US" dirty="0">
              <a:solidFill>
                <a:srgbClr val="052049"/>
              </a:solidFill>
            </a:endParaRPr>
          </a:p>
        </p:txBody>
      </p:sp>
      <p:graphicFrame>
        <p:nvGraphicFramePr>
          <p:cNvPr id="9" name="Content Placeholder 8">
            <a:extLst>
              <a:ext uri="{FF2B5EF4-FFF2-40B4-BE49-F238E27FC236}">
                <a16:creationId xmlns:a16="http://schemas.microsoft.com/office/drawing/2014/main" id="{EA993BF3-1608-DA48-8882-A7CCEB216F13}"/>
              </a:ext>
            </a:extLst>
          </p:cNvPr>
          <p:cNvGraphicFramePr>
            <a:graphicFrameLocks noGrp="1"/>
          </p:cNvGraphicFramePr>
          <p:nvPr>
            <p:ph idx="1"/>
            <p:extLst>
              <p:ext uri="{D42A27DB-BD31-4B8C-83A1-F6EECF244321}">
                <p14:modId xmlns:p14="http://schemas.microsoft.com/office/powerpoint/2010/main" val="549429727"/>
              </p:ext>
            </p:extLst>
          </p:nvPr>
        </p:nvGraphicFramePr>
        <p:xfrm>
          <a:off x="460375" y="249261"/>
          <a:ext cx="8137525" cy="55292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4894A60F-ED8A-4848-8C80-E4480C895954}"/>
              </a:ext>
            </a:extLst>
          </p:cNvPr>
          <p:cNvSpPr txBox="1"/>
          <p:nvPr/>
        </p:nvSpPr>
        <p:spPr bwMode="auto">
          <a:xfrm>
            <a:off x="1198393" y="2600960"/>
            <a:ext cx="6767047" cy="984885"/>
          </a:xfrm>
          <a:prstGeom prst="rect">
            <a:avLst/>
          </a:prstGeom>
          <a:noFill/>
          <a:ln w="19050" algn="ctr">
            <a:noFill/>
            <a:miter lim="800000"/>
            <a:headEnd/>
            <a:tailEnd/>
          </a:ln>
        </p:spPr>
        <p:txBody>
          <a:bodyPr wrap="square" lIns="0" tIns="0" rIns="0" bIns="0" rtlCol="0">
            <a:spAutoFit/>
          </a:bodyPr>
          <a:lstStyle/>
          <a:p>
            <a:r>
              <a:rPr lang="en-US" sz="3200" i="1" dirty="0">
                <a:solidFill>
                  <a:schemeClr val="tx2">
                    <a:lumMod val="50000"/>
                    <a:lumOff val="50000"/>
                  </a:schemeClr>
                </a:solidFill>
              </a:rPr>
              <a:t>But we can’t always do an ideal randomized experiment… often what we have are:</a:t>
            </a:r>
          </a:p>
        </p:txBody>
      </p:sp>
    </p:spTree>
    <p:extLst>
      <p:ext uri="{BB962C8B-B14F-4D97-AF65-F5344CB8AC3E}">
        <p14:creationId xmlns:p14="http://schemas.microsoft.com/office/powerpoint/2010/main" val="98603741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8F81F58-B1F7-5244-92A9-E678B6DE74D4}"/>
              </a:ext>
            </a:extLst>
          </p:cNvPr>
          <p:cNvSpPr>
            <a:spLocks noGrp="1"/>
          </p:cNvSpPr>
          <p:nvPr>
            <p:ph type="ftr" sz="quarter" idx="12"/>
          </p:nvPr>
        </p:nvSpPr>
        <p:spPr/>
        <p:txBody>
          <a:bodyPr/>
          <a:lstStyle/>
          <a:p>
            <a:r>
              <a:rPr lang="en-US">
                <a:solidFill>
                  <a:srgbClr val="052049"/>
                </a:solidFill>
              </a:rPr>
              <a:t>Presentation Title</a:t>
            </a:r>
            <a:endParaRPr lang="en-US" dirty="0">
              <a:solidFill>
                <a:srgbClr val="052049"/>
              </a:solidFill>
            </a:endParaRPr>
          </a:p>
        </p:txBody>
      </p:sp>
      <p:sp>
        <p:nvSpPr>
          <p:cNvPr id="3" name="Slide Number Placeholder 2">
            <a:extLst>
              <a:ext uri="{FF2B5EF4-FFF2-40B4-BE49-F238E27FC236}">
                <a16:creationId xmlns:a16="http://schemas.microsoft.com/office/drawing/2014/main" id="{D7EBFAEA-7F20-2141-A509-047B8DC9C824}"/>
              </a:ext>
            </a:extLst>
          </p:cNvPr>
          <p:cNvSpPr>
            <a:spLocks noGrp="1"/>
          </p:cNvSpPr>
          <p:nvPr>
            <p:ph type="sldNum" sz="quarter" idx="13"/>
          </p:nvPr>
        </p:nvSpPr>
        <p:spPr/>
        <p:txBody>
          <a:bodyPr/>
          <a:lstStyle/>
          <a:p>
            <a:fld id="{7BCC8D0D-EAEC-449D-9161-023DFF90F2E2}" type="slidenum">
              <a:rPr lang="en-US" smtClean="0">
                <a:solidFill>
                  <a:srgbClr val="052049"/>
                </a:solidFill>
              </a:rPr>
              <a:pPr/>
              <a:t>7</a:t>
            </a:fld>
            <a:endParaRPr lang="en-US" dirty="0">
              <a:solidFill>
                <a:srgbClr val="052049"/>
              </a:solidFill>
            </a:endParaRPr>
          </a:p>
        </p:txBody>
      </p:sp>
      <p:graphicFrame>
        <p:nvGraphicFramePr>
          <p:cNvPr id="9" name="Content Placeholder 8">
            <a:extLst>
              <a:ext uri="{FF2B5EF4-FFF2-40B4-BE49-F238E27FC236}">
                <a16:creationId xmlns:a16="http://schemas.microsoft.com/office/drawing/2014/main" id="{EA993BF3-1608-DA48-8882-A7CCEB216F13}"/>
              </a:ext>
            </a:extLst>
          </p:cNvPr>
          <p:cNvGraphicFramePr>
            <a:graphicFrameLocks noGrp="1"/>
          </p:cNvGraphicFramePr>
          <p:nvPr>
            <p:ph idx="1"/>
            <p:extLst>
              <p:ext uri="{D42A27DB-BD31-4B8C-83A1-F6EECF244321}">
                <p14:modId xmlns:p14="http://schemas.microsoft.com/office/powerpoint/2010/main" val="616822061"/>
              </p:ext>
            </p:extLst>
          </p:nvPr>
        </p:nvGraphicFramePr>
        <p:xfrm>
          <a:off x="460375" y="249261"/>
          <a:ext cx="8137525" cy="55292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10136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8F81F58-B1F7-5244-92A9-E678B6DE74D4}"/>
              </a:ext>
            </a:extLst>
          </p:cNvPr>
          <p:cNvSpPr>
            <a:spLocks noGrp="1"/>
          </p:cNvSpPr>
          <p:nvPr>
            <p:ph type="ftr" sz="quarter" idx="12"/>
          </p:nvPr>
        </p:nvSpPr>
        <p:spPr/>
        <p:txBody>
          <a:bodyPr/>
          <a:lstStyle/>
          <a:p>
            <a:r>
              <a:rPr lang="en-US">
                <a:solidFill>
                  <a:srgbClr val="052049"/>
                </a:solidFill>
              </a:rPr>
              <a:t>Presentation Title</a:t>
            </a:r>
            <a:endParaRPr lang="en-US" dirty="0">
              <a:solidFill>
                <a:srgbClr val="052049"/>
              </a:solidFill>
            </a:endParaRPr>
          </a:p>
        </p:txBody>
      </p:sp>
      <p:sp>
        <p:nvSpPr>
          <p:cNvPr id="3" name="Slide Number Placeholder 2">
            <a:extLst>
              <a:ext uri="{FF2B5EF4-FFF2-40B4-BE49-F238E27FC236}">
                <a16:creationId xmlns:a16="http://schemas.microsoft.com/office/drawing/2014/main" id="{D7EBFAEA-7F20-2141-A509-047B8DC9C824}"/>
              </a:ext>
            </a:extLst>
          </p:cNvPr>
          <p:cNvSpPr>
            <a:spLocks noGrp="1"/>
          </p:cNvSpPr>
          <p:nvPr>
            <p:ph type="sldNum" sz="quarter" idx="13"/>
          </p:nvPr>
        </p:nvSpPr>
        <p:spPr/>
        <p:txBody>
          <a:bodyPr/>
          <a:lstStyle/>
          <a:p>
            <a:fld id="{7BCC8D0D-EAEC-449D-9161-023DFF90F2E2}" type="slidenum">
              <a:rPr lang="en-US" smtClean="0">
                <a:solidFill>
                  <a:srgbClr val="052049"/>
                </a:solidFill>
              </a:rPr>
              <a:pPr/>
              <a:t>8</a:t>
            </a:fld>
            <a:endParaRPr lang="en-US" dirty="0">
              <a:solidFill>
                <a:srgbClr val="052049"/>
              </a:solidFill>
            </a:endParaRPr>
          </a:p>
        </p:txBody>
      </p:sp>
      <p:graphicFrame>
        <p:nvGraphicFramePr>
          <p:cNvPr id="9" name="Content Placeholder 8">
            <a:extLst>
              <a:ext uri="{FF2B5EF4-FFF2-40B4-BE49-F238E27FC236}">
                <a16:creationId xmlns:a16="http://schemas.microsoft.com/office/drawing/2014/main" id="{EA993BF3-1608-DA48-8882-A7CCEB216F13}"/>
              </a:ext>
            </a:extLst>
          </p:cNvPr>
          <p:cNvGraphicFramePr>
            <a:graphicFrameLocks noGrp="1"/>
          </p:cNvGraphicFramePr>
          <p:nvPr>
            <p:ph idx="1"/>
            <p:extLst>
              <p:ext uri="{D42A27DB-BD31-4B8C-83A1-F6EECF244321}">
                <p14:modId xmlns:p14="http://schemas.microsoft.com/office/powerpoint/2010/main" val="3452464249"/>
              </p:ext>
            </p:extLst>
          </p:nvPr>
        </p:nvGraphicFramePr>
        <p:xfrm>
          <a:off x="1" y="387241"/>
          <a:ext cx="8981439" cy="5773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085883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8F81F58-B1F7-5244-92A9-E678B6DE74D4}"/>
              </a:ext>
            </a:extLst>
          </p:cNvPr>
          <p:cNvSpPr>
            <a:spLocks noGrp="1"/>
          </p:cNvSpPr>
          <p:nvPr>
            <p:ph type="ftr" sz="quarter" idx="12"/>
          </p:nvPr>
        </p:nvSpPr>
        <p:spPr/>
        <p:txBody>
          <a:bodyPr/>
          <a:lstStyle/>
          <a:p>
            <a:r>
              <a:rPr lang="en-US">
                <a:solidFill>
                  <a:srgbClr val="052049"/>
                </a:solidFill>
              </a:rPr>
              <a:t>Presentation Title</a:t>
            </a:r>
            <a:endParaRPr lang="en-US" dirty="0">
              <a:solidFill>
                <a:srgbClr val="052049"/>
              </a:solidFill>
            </a:endParaRPr>
          </a:p>
        </p:txBody>
      </p:sp>
      <p:sp>
        <p:nvSpPr>
          <p:cNvPr id="3" name="Slide Number Placeholder 2">
            <a:extLst>
              <a:ext uri="{FF2B5EF4-FFF2-40B4-BE49-F238E27FC236}">
                <a16:creationId xmlns:a16="http://schemas.microsoft.com/office/drawing/2014/main" id="{D7EBFAEA-7F20-2141-A509-047B8DC9C824}"/>
              </a:ext>
            </a:extLst>
          </p:cNvPr>
          <p:cNvSpPr>
            <a:spLocks noGrp="1"/>
          </p:cNvSpPr>
          <p:nvPr>
            <p:ph type="sldNum" sz="quarter" idx="13"/>
          </p:nvPr>
        </p:nvSpPr>
        <p:spPr/>
        <p:txBody>
          <a:bodyPr/>
          <a:lstStyle/>
          <a:p>
            <a:fld id="{7BCC8D0D-EAEC-449D-9161-023DFF90F2E2}" type="slidenum">
              <a:rPr lang="en-US" smtClean="0">
                <a:solidFill>
                  <a:srgbClr val="052049"/>
                </a:solidFill>
              </a:rPr>
              <a:pPr/>
              <a:t>9</a:t>
            </a:fld>
            <a:endParaRPr lang="en-US" dirty="0">
              <a:solidFill>
                <a:srgbClr val="052049"/>
              </a:solidFill>
            </a:endParaRPr>
          </a:p>
        </p:txBody>
      </p:sp>
      <p:graphicFrame>
        <p:nvGraphicFramePr>
          <p:cNvPr id="9" name="Content Placeholder 8">
            <a:extLst>
              <a:ext uri="{FF2B5EF4-FFF2-40B4-BE49-F238E27FC236}">
                <a16:creationId xmlns:a16="http://schemas.microsoft.com/office/drawing/2014/main" id="{EA993BF3-1608-DA48-8882-A7CCEB216F13}"/>
              </a:ext>
            </a:extLst>
          </p:cNvPr>
          <p:cNvGraphicFramePr>
            <a:graphicFrameLocks noGrp="1"/>
          </p:cNvGraphicFramePr>
          <p:nvPr>
            <p:ph idx="1"/>
            <p:extLst>
              <p:ext uri="{D42A27DB-BD31-4B8C-83A1-F6EECF244321}">
                <p14:modId xmlns:p14="http://schemas.microsoft.com/office/powerpoint/2010/main" val="445741325"/>
              </p:ext>
            </p:extLst>
          </p:nvPr>
        </p:nvGraphicFramePr>
        <p:xfrm>
          <a:off x="1" y="249261"/>
          <a:ext cx="8981439" cy="66087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4133349"/>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IMING" val="|19.428|1.393|26.182|14.036|18.851|18.018"/>
</p:tagLst>
</file>

<file path=ppt/theme/theme1.xml><?xml version="1.0" encoding="utf-8"?>
<a:theme xmlns:a="http://schemas.openxmlformats.org/drawingml/2006/main" name="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2.xml><?xml version="1.0" encoding="utf-8"?>
<a:theme xmlns:a="http://schemas.openxmlformats.org/drawingml/2006/main" name="1_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3.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BFD5D484ED57438231C5F4848B6EC7" ma:contentTypeVersion="0" ma:contentTypeDescription="Create a new document." ma:contentTypeScope="" ma:versionID="48808eaeca51724a2208bf87978978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5686649-89C0-47C3-BB59-3DECE68F3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20850</TotalTime>
  <Words>3995</Words>
  <Application>Microsoft Macintosh PowerPoint</Application>
  <PresentationFormat>On-screen Show (4:3)</PresentationFormat>
  <Paragraphs>509</Paragraphs>
  <Slides>31</Slides>
  <Notes>24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.AppleSystemUIFont</vt:lpstr>
      <vt:lpstr>Arial</vt:lpstr>
      <vt:lpstr>Calibri</vt:lpstr>
      <vt:lpstr>Garamond</vt:lpstr>
      <vt:lpstr>LucidaGrande</vt:lpstr>
      <vt:lpstr>Wingdings</vt:lpstr>
      <vt:lpstr>UCSF Contemporary</vt:lpstr>
      <vt:lpstr>1_UCSF Contemporary</vt:lpstr>
      <vt:lpstr>Recap</vt:lpstr>
      <vt:lpstr>Why 207? – Expanding on Study Design &amp; Outcome Measures</vt:lpstr>
      <vt:lpstr>Why 207? – Expanding on Threats to Validity</vt:lpstr>
      <vt:lpstr>Summary Weeks 1-4</vt:lpstr>
      <vt:lpstr>PowerPoint Presentation</vt:lpstr>
      <vt:lpstr>PowerPoint Presentation</vt:lpstr>
      <vt:lpstr>PowerPoint Presentation</vt:lpstr>
      <vt:lpstr>PowerPoint Presentation</vt:lpstr>
      <vt:lpstr>PowerPoint Presentation</vt:lpstr>
      <vt:lpstr>In-Class Exercise</vt:lpstr>
      <vt:lpstr>1. Is Participant A a prevalent or incident user of Multivits?     Is Participant B a prevalent or incident user of Multivits?</vt:lpstr>
      <vt:lpstr>2. What exposure is assigned to Subject A when she has a MI?</vt:lpstr>
      <vt:lpstr>PowerPoint Presentation</vt:lpstr>
      <vt:lpstr>3. Induction Period, Latent Period</vt:lpstr>
      <vt:lpstr>Cohort</vt:lpstr>
      <vt:lpstr>Overview</vt:lpstr>
      <vt:lpstr>Selection &amp; Immortal PT Bias</vt:lpstr>
      <vt:lpstr>Contrast Questions used in Healthy vs. Patient cohorts</vt:lpstr>
      <vt:lpstr>Contrast Questions used in Healthy vs. Patient cohorts</vt:lpstr>
      <vt:lpstr>Prevalent or long-term users vs. incident users</vt:lpstr>
      <vt:lpstr>Selection Bias</vt:lpstr>
      <vt:lpstr>Selection Bias</vt:lpstr>
      <vt:lpstr>Immortal Person Time</vt:lpstr>
      <vt:lpstr>Immortal Person Time</vt:lpstr>
      <vt:lpstr>Target Trial Emulation Failures – 4 examples</vt:lpstr>
      <vt:lpstr>Target Trial Emulation Failures – 4 examples</vt:lpstr>
      <vt:lpstr>Target Trial Emulation Failures – 4 examples</vt:lpstr>
      <vt:lpstr>Target Trial Emulation Failures – 4 examples</vt:lpstr>
      <vt:lpstr>How do we avoid, limit, or address these potential biases?</vt:lpstr>
      <vt:lpstr>Summary</vt:lpstr>
      <vt:lpstr>Elements of Study Design</vt:lpstr>
    </vt:vector>
  </TitlesOfParts>
  <Company>UCSF</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UCSF Presentation Template</dc:title>
  <dc:subject>Presentation Template</dc:subject>
  <dc:creator>Derek MacDavid</dc:creator>
  <dc:description>Derek MacDavid | derek@bigpicdesign.com</dc:description>
  <cp:lastModifiedBy>Chan, June Maylin</cp:lastModifiedBy>
  <cp:revision>1165</cp:revision>
  <cp:lastPrinted>2017-12-18T15:06:53Z</cp:lastPrinted>
  <dcterms:created xsi:type="dcterms:W3CDTF">2012-05-07T17:59:34Z</dcterms:created>
  <dcterms:modified xsi:type="dcterms:W3CDTF">2020-01-30T17:37:08Z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0x01010009BFD5D484ED57438231C5F4848B6EC7</vt:lpwstr>
  </property>
</Properties>
</file>