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7.bin" ContentType="application/vnd.openxmlformats-officedocument.oleObject"/>
  <Override PartName="/ppt/notesSlides/notesSlide38.xml" ContentType="application/vnd.openxmlformats-officedocument.presentationml.notesSlide+xml"/>
  <Override PartName="/ppt/embeddings/oleObject8.bin" ContentType="application/vnd.openxmlformats-officedocument.oleObject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39" r:id="rId3"/>
    <p:sldId id="340" r:id="rId4"/>
    <p:sldId id="364" r:id="rId5"/>
    <p:sldId id="278" r:id="rId6"/>
    <p:sldId id="268" r:id="rId7"/>
    <p:sldId id="372" r:id="rId8"/>
    <p:sldId id="341" r:id="rId9"/>
    <p:sldId id="344" r:id="rId10"/>
    <p:sldId id="342" r:id="rId11"/>
    <p:sldId id="266" r:id="rId12"/>
    <p:sldId id="349" r:id="rId13"/>
    <p:sldId id="282" r:id="rId14"/>
    <p:sldId id="290" r:id="rId15"/>
    <p:sldId id="288" r:id="rId16"/>
    <p:sldId id="351" r:id="rId17"/>
    <p:sldId id="332" r:id="rId18"/>
    <p:sldId id="352" r:id="rId19"/>
    <p:sldId id="353" r:id="rId20"/>
    <p:sldId id="354" r:id="rId21"/>
    <p:sldId id="355" r:id="rId22"/>
    <p:sldId id="287" r:id="rId23"/>
    <p:sldId id="298" r:id="rId24"/>
    <p:sldId id="299" r:id="rId25"/>
    <p:sldId id="300" r:id="rId26"/>
    <p:sldId id="301" r:id="rId27"/>
    <p:sldId id="303" r:id="rId28"/>
    <p:sldId id="304" r:id="rId29"/>
    <p:sldId id="371" r:id="rId30"/>
    <p:sldId id="305" r:id="rId31"/>
    <p:sldId id="356" r:id="rId32"/>
    <p:sldId id="306" r:id="rId33"/>
    <p:sldId id="308" r:id="rId34"/>
    <p:sldId id="309" r:id="rId35"/>
    <p:sldId id="311" r:id="rId36"/>
    <p:sldId id="358" r:id="rId37"/>
    <p:sldId id="310" r:id="rId38"/>
    <p:sldId id="312" r:id="rId39"/>
    <p:sldId id="313" r:id="rId40"/>
    <p:sldId id="314" r:id="rId41"/>
    <p:sldId id="315" r:id="rId42"/>
    <p:sldId id="359" r:id="rId43"/>
    <p:sldId id="317" r:id="rId44"/>
    <p:sldId id="361" r:id="rId45"/>
    <p:sldId id="318" r:id="rId46"/>
    <p:sldId id="362" r:id="rId47"/>
    <p:sldId id="321" r:id="rId48"/>
    <p:sldId id="325" r:id="rId49"/>
    <p:sldId id="326" r:id="rId50"/>
    <p:sldId id="328" r:id="rId51"/>
    <p:sldId id="320" r:id="rId52"/>
    <p:sldId id="365" r:id="rId53"/>
    <p:sldId id="367" r:id="rId54"/>
    <p:sldId id="368" r:id="rId55"/>
    <p:sldId id="276" r:id="rId56"/>
    <p:sldId id="370" r:id="rId57"/>
    <p:sldId id="36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666FF"/>
    <a:srgbClr val="1F5DDC"/>
    <a:srgbClr val="008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44" y="-80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>
      <p:cViewPr varScale="1">
        <p:scale>
          <a:sx n="55" d="100"/>
          <a:sy n="55" d="100"/>
        </p:scale>
        <p:origin x="-13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62B47933-1B77-4B1F-B7A4-498D11F5E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badi MT Condensed Extra Bold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badi MT Condensed Extra Bold" pitchFamily="-110" charset="0"/>
              </a:defRPr>
            </a:lvl1pPr>
          </a:lstStyle>
          <a:p>
            <a:fld id="{530C9046-57CA-4C81-A9B7-FEDEB63A8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7884BAB0-C6D6-416F-9ADA-AA19E89271B4}" type="slidenum">
              <a:rPr lang="en-US" sz="1200">
                <a:latin typeface="Abadi MT Condensed Extra Bold" pitchFamily="-110" charset="0"/>
              </a:rPr>
              <a:pPr/>
              <a:t>17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F56A4A44-B37F-4AE4-B4C5-0EC2B7A891EB}" type="slidenum">
              <a:rPr lang="en-US" sz="1200">
                <a:latin typeface="Abadi MT Condensed Extra Bold" pitchFamily="-110" charset="0"/>
              </a:rPr>
              <a:pPr/>
              <a:t>18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fld id="{5708870A-20C9-466C-9CB7-62F7C1FFD922}" type="slidenum">
              <a:rPr lang="en-US" sz="1200">
                <a:latin typeface="Abadi MT Condensed Extra Bold" pitchFamily="-110" charset="0"/>
              </a:rPr>
              <a:pPr/>
              <a:t>19</a:t>
            </a:fld>
            <a:endParaRPr lang="en-US" sz="1200">
              <a:latin typeface="Abadi MT Condensed Extra Bold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orbel" pitchFamily="-110" charset="0"/>
              </a:rPr>
              <a:t>Explain that the slope of the dashed line reflects a CER of $100k.  How to pick the threshold is a value judgement.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rbe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C5AD1-5E3D-4EE0-B46A-0EC84A1EA60D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8AC8B-A790-44A7-9726-563E7956707F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8F5F-852A-4FDE-AD98-AC6E23AAD9B1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75382-81BF-4D3B-9BA2-A258B38A5BE7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78E55-9FF5-4C8B-BC74-D0C9613A389D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0971-5AD7-4EDE-84DC-C573AA4FA34B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D584D-BBF2-4BBC-8EEB-B7129A122E96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1009D-5CE2-4FD9-8653-2B1D2359F801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97921-0854-4BAB-82C0-EB75EDABE0A2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6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38F98-C4FC-4AC7-8BC8-27688815D239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0B13C-9FB9-407F-B56F-308B93469097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orbel" pitchFamily="-110" charset="0"/>
              </a:defRPr>
            </a:lvl1pPr>
          </a:lstStyle>
          <a:p>
            <a:fld id="{148FA0D1-1DE7-4E80-B0CB-87456B6000C5}" type="datetime1">
              <a:rPr lang="en-US"/>
              <a:pPr/>
              <a:t>1/21/16</a:t>
            </a:fld>
            <a:r>
              <a:rPr lang="en-US"/>
              <a:t>IHPS/UCSF 9/24/00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nsolas" pitchFamily="49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Analysis: </a:t>
            </a:r>
            <a:b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Overview &amp; Developing an analysis</a:t>
            </a:r>
            <a:endParaRPr lang="en-US" b="1" dirty="0" smtClean="0">
              <a:effectLst/>
              <a:latin typeface="Consolas" pitchFamily="-11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Training in Clinical Research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UCSF Department of Epidemiology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and Biostatistics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DCEA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Epi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 213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James G. Kahn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28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January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2016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Funding decisions: which programs should get funded?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= one consideration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Basic Question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62000" y="2743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25475" indent="-285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health benefits do we get</a:t>
            </a:r>
            <a:b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money we spend on health care?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0" y="3810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8458200" y="3781425"/>
            <a:ext cx="290513" cy="180975"/>
          </a:xfrm>
          <a:prstGeom prst="leftArrow">
            <a:avLst>
              <a:gd name="adj1" fmla="val 50000"/>
              <a:gd name="adj2" fmla="val 401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04800" y="62484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Goldman et al, </a:t>
            </a:r>
            <a:r>
              <a:rPr lang="en-US" sz="1200" i="1" dirty="0" smtClean="0">
                <a:solidFill>
                  <a:srgbClr val="002060"/>
                </a:solidFill>
              </a:rPr>
              <a:t>Health Affairs</a:t>
            </a:r>
            <a:r>
              <a:rPr lang="en-US" sz="1200" dirty="0" smtClean="0">
                <a:solidFill>
                  <a:srgbClr val="002060"/>
                </a:solidFill>
              </a:rPr>
              <a:t> 2005, </a:t>
            </a:r>
            <a:r>
              <a:rPr lang="en-US" sz="1200" dirty="0" err="1">
                <a:solidFill>
                  <a:srgbClr val="002060"/>
                </a:solidFill>
              </a:rPr>
              <a:t>doi</a:t>
            </a:r>
            <a:r>
              <a:rPr lang="en-US" sz="1200" dirty="0">
                <a:solidFill>
                  <a:srgbClr val="002060"/>
                </a:solidFill>
              </a:rPr>
              <a:t>: 10.1377/hlthaff.w5.r5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analysis in context</a:t>
            </a:r>
            <a:endParaRPr lang="en-US" i="1" smtClean="0">
              <a:effectLst/>
              <a:latin typeface="Times" pitchFamily="-110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2667000"/>
            <a:ext cx="7162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Prior lectures on clinical decision analysis &amp; utilities</a:t>
            </a:r>
            <a:endParaRPr lang="en-US" sz="2400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pPr marL="228600" lvl="2">
              <a:spcBef>
                <a:spcPts val="800"/>
              </a:spcBef>
              <a:spcAft>
                <a:spcPts val="800"/>
              </a:spcAft>
              <a:buFont typeface="Abadi MT Condensed Extra Bold" pitchFamily="-110" charset="0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Now add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</a:t>
            </a:r>
            <a:endParaRPr lang="en-US" sz="240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324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Choices and CEA</a:t>
            </a:r>
            <a:endParaRPr lang="en-US" i="1" dirty="0" smtClean="0">
              <a:effectLst/>
              <a:latin typeface="Consolas" pitchFamily="-110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8229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management: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medication vs. surgery, medication A vs. B (e.g., streptokinase vs. t-PA).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Prevention: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program vs. no program, or universal vs. targeted to high risk individuals, or vs. treatment</a:t>
            </a:r>
          </a:p>
          <a:p>
            <a:pPr>
              <a:buFont typeface="Symbol" pitchFamily="-110" charset="2"/>
              <a:buChar char="·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service delivery: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incentive payments vs none, innovative programs such as home care vs none.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639050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2254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Assessing a choice: 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comparing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2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or more courses of action with different effects and/or costs</a:t>
            </a: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. </a:t>
            </a:r>
            <a:endParaRPr lang="en-US" dirty="0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 Question Formulation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marL="114300" lvl="1" indent="0" algn="ctr"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What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health benefits are realized for each </a:t>
            </a:r>
            <a:r>
              <a:rPr lang="en-US" sz="2800" i="1" u="sng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added</a:t>
            </a:r>
            <a:r>
              <a:rPr lang="en-US" sz="2800" i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 spent on health care?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Framework</a:t>
            </a:r>
          </a:p>
        </p:txBody>
      </p:sp>
      <p:cxnSp>
        <p:nvCxnSpPr>
          <p:cNvPr id="4505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505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Effectiveness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54864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5257800" y="5791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interesting </a:t>
            </a:r>
          </a:p>
        </p:txBody>
      </p:sp>
      <p:sp>
        <p:nvSpPr>
          <p:cNvPr id="45068" name="TextBox 12"/>
          <p:cNvSpPr txBox="1">
            <a:spLocks noChangeArrowheads="1"/>
          </p:cNvSpPr>
          <p:nvPr/>
        </p:nvSpPr>
        <p:spPr bwMode="auto">
          <a:xfrm>
            <a:off x="304800" y="32004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irrelevant and not interesting </a:t>
            </a:r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5257800" y="2209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CE ratio relevant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7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8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9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6087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6104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5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6106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6089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6090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6092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6093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6099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00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26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COX-2 Inhibitors vs NSAIDS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6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48135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4815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4815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48136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48137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4815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4815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4815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48138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48139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48140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48141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48142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4815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48143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4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48145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6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4814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Excludes effects on heart</a:t>
            </a:r>
          </a:p>
        </p:txBody>
      </p:sp>
      <p:sp>
        <p:nvSpPr>
          <p:cNvPr id="4814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$11,600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0.04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$290,000/QALY</a:t>
            </a:r>
          </a:p>
        </p:txBody>
      </p:sp>
      <p:sp>
        <p:nvSpPr>
          <p:cNvPr id="48149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8150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COX-2 Inhibitors </a:t>
            </a:r>
            <a:r>
              <a:rPr lang="en-US" dirty="0" err="1" smtClean="0">
                <a:ea typeface="+mj-ea"/>
              </a:rPr>
              <a:t>vs</a:t>
            </a:r>
            <a:r>
              <a:rPr lang="en-US" dirty="0" smtClean="0">
                <a:ea typeface="+mj-ea"/>
              </a:rPr>
              <a:t> NSAIDS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72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 rot="-5400000">
            <a:off x="1821657" y="3283743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Change in costs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9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0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11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50183" name="Group 10"/>
          <p:cNvGrpSpPr>
            <a:grpSpLocks/>
          </p:cNvGrpSpPr>
          <p:nvPr/>
        </p:nvGrpSpPr>
        <p:grpSpPr bwMode="auto">
          <a:xfrm rot="-5400000">
            <a:off x="2277269" y="2904332"/>
            <a:ext cx="3435350" cy="366712"/>
            <a:chOff x="2301" y="3880"/>
            <a:chExt cx="2164" cy="231"/>
          </a:xfrm>
        </p:grpSpPr>
        <p:sp>
          <p:nvSpPr>
            <p:cNvPr id="50206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7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50208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Comparator: Naproxen</a:t>
            </a:r>
          </a:p>
        </p:txBody>
      </p: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4191000" y="5500688"/>
            <a:ext cx="4114800" cy="366712"/>
            <a:chOff x="1872" y="3879"/>
            <a:chExt cx="2592" cy="231"/>
          </a:xfrm>
        </p:grpSpPr>
        <p:sp>
          <p:nvSpPr>
            <p:cNvPr id="50203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50204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0.10</a:t>
              </a:r>
            </a:p>
          </p:txBody>
        </p:sp>
        <p:sp>
          <p:nvSpPr>
            <p:cNvPr id="50205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0.05</a:t>
              </a:r>
            </a:p>
          </p:txBody>
        </p:sp>
      </p:grpSp>
      <p:sp>
        <p:nvSpPr>
          <p:cNvPr id="50186" name="Text Box 26"/>
          <p:cNvSpPr txBox="1">
            <a:spLocks noChangeArrowheads="1"/>
          </p:cNvSpPr>
          <p:nvPr/>
        </p:nvSpPr>
        <p:spPr bwMode="auto">
          <a:xfrm>
            <a:off x="30480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$12k</a:t>
            </a:r>
          </a:p>
        </p:txBody>
      </p:sp>
      <p:sp>
        <p:nvSpPr>
          <p:cNvPr id="50187" name="Text Box 28"/>
          <p:cNvSpPr txBox="1">
            <a:spLocks noChangeArrowheads="1"/>
          </p:cNvSpPr>
          <p:nvPr/>
        </p:nvSpPr>
        <p:spPr bwMode="auto">
          <a:xfrm>
            <a:off x="30480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$6k</a:t>
            </a:r>
          </a:p>
        </p:txBody>
      </p:sp>
      <p:sp>
        <p:nvSpPr>
          <p:cNvPr id="50188" name="Text Box 29"/>
          <p:cNvSpPr txBox="1">
            <a:spLocks noChangeArrowheads="1"/>
          </p:cNvSpPr>
          <p:nvPr/>
        </p:nvSpPr>
        <p:spPr bwMode="auto">
          <a:xfrm>
            <a:off x="30480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50189" name="Text Box 34"/>
          <p:cNvSpPr txBox="1">
            <a:spLocks noChangeArrowheads="1"/>
          </p:cNvSpPr>
          <p:nvPr/>
        </p:nvSpPr>
        <p:spPr bwMode="auto">
          <a:xfrm>
            <a:off x="381000" y="652145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800">
                <a:solidFill>
                  <a:srgbClr val="FFFFFF"/>
                </a:solidFill>
                <a:latin typeface="Corbel" pitchFamily="-110" charset="0"/>
              </a:rPr>
              <a:t>Source: Spiegel et al., The Cost-Effectiveness of Cyclooxygenase-2 Selective Inhibitors in the Management of Chronic Arthritis, Ann Intern Med. 2003;138:795-806.</a:t>
            </a:r>
          </a:p>
          <a:p>
            <a:endParaRPr lang="en-US" sz="800">
              <a:solidFill>
                <a:srgbClr val="FFFFFF"/>
              </a:solidFill>
              <a:latin typeface="Corbel" pitchFamily="-110" charset="0"/>
            </a:endParaRPr>
          </a:p>
        </p:txBody>
      </p:sp>
      <p:grpSp>
        <p:nvGrpSpPr>
          <p:cNvPr id="50190" name="Group 38"/>
          <p:cNvGrpSpPr>
            <a:grpSpLocks/>
          </p:cNvGrpSpPr>
          <p:nvPr/>
        </p:nvGrpSpPr>
        <p:grpSpPr bwMode="auto">
          <a:xfrm>
            <a:off x="4267200" y="1752600"/>
            <a:ext cx="4724400" cy="3657600"/>
            <a:chOff x="2688" y="1104"/>
            <a:chExt cx="2976" cy="2304"/>
          </a:xfrm>
        </p:grpSpPr>
        <p:sp>
          <p:nvSpPr>
            <p:cNvPr id="50201" name="Line 35"/>
            <p:cNvSpPr>
              <a:spLocks noChangeShapeType="1"/>
            </p:cNvSpPr>
            <p:nvPr/>
          </p:nvSpPr>
          <p:spPr bwMode="auto">
            <a:xfrm flipV="1">
              <a:off x="2688" y="1296"/>
              <a:ext cx="2496" cy="21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02" name="Text Box 36"/>
            <p:cNvSpPr txBox="1">
              <a:spLocks noChangeArrowheads="1"/>
            </p:cNvSpPr>
            <p:nvPr/>
          </p:nvSpPr>
          <p:spPr bwMode="auto">
            <a:xfrm>
              <a:off x="5184" y="1104"/>
              <a:ext cx="4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Corbel" pitchFamily="-110" charset="0"/>
                </a:rPr>
                <a:t>$100k per QALY</a:t>
              </a:r>
            </a:p>
          </p:txBody>
        </p:sp>
      </p:grpSp>
      <p:sp>
        <p:nvSpPr>
          <p:cNvPr id="50191" name="Line 35"/>
          <p:cNvSpPr>
            <a:spLocks noChangeShapeType="1"/>
          </p:cNvSpPr>
          <p:nvPr/>
        </p:nvSpPr>
        <p:spPr bwMode="auto">
          <a:xfrm flipV="1">
            <a:off x="4267200" y="4953000"/>
            <a:ext cx="3962400" cy="457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36"/>
          <p:cNvSpPr txBox="1">
            <a:spLocks noChangeArrowheads="1"/>
          </p:cNvSpPr>
          <p:nvPr/>
        </p:nvSpPr>
        <p:spPr bwMode="auto">
          <a:xfrm>
            <a:off x="8305800" y="4595813"/>
            <a:ext cx="76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$10k per QALY</a:t>
            </a:r>
          </a:p>
        </p:txBody>
      </p:sp>
      <p:sp>
        <p:nvSpPr>
          <p:cNvPr id="50193" name="Line 35"/>
          <p:cNvSpPr>
            <a:spLocks noChangeShapeType="1"/>
          </p:cNvSpPr>
          <p:nvPr/>
        </p:nvSpPr>
        <p:spPr bwMode="auto">
          <a:xfrm flipV="1">
            <a:off x="4267200" y="3505200"/>
            <a:ext cx="3962400" cy="19050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Text Box 36"/>
          <p:cNvSpPr txBox="1">
            <a:spLocks noChangeArrowheads="1"/>
          </p:cNvSpPr>
          <p:nvPr/>
        </p:nvSpPr>
        <p:spPr bwMode="auto">
          <a:xfrm>
            <a:off x="8305800" y="3124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$50k per QALY</a:t>
            </a:r>
          </a:p>
        </p:txBody>
      </p:sp>
      <p:sp>
        <p:nvSpPr>
          <p:cNvPr id="50195" name="Oval 24"/>
          <p:cNvSpPr>
            <a:spLocks noChangeArrowheads="1"/>
          </p:cNvSpPr>
          <p:nvPr/>
        </p:nvSpPr>
        <p:spPr bwMode="auto">
          <a:xfrm>
            <a:off x="5867400" y="1752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196" name="Text Box 29"/>
          <p:cNvSpPr txBox="1">
            <a:spLocks noChangeArrowheads="1"/>
          </p:cNvSpPr>
          <p:nvPr/>
        </p:nvSpPr>
        <p:spPr bwMode="auto">
          <a:xfrm>
            <a:off x="6096000" y="167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Basecase</a:t>
            </a:r>
          </a:p>
        </p:txBody>
      </p:sp>
      <p:sp>
        <p:nvSpPr>
          <p:cNvPr id="5019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Assumption:    High-risk patients</a:t>
            </a:r>
          </a:p>
        </p:txBody>
      </p:sp>
      <p:sp>
        <p:nvSpPr>
          <p:cNvPr id="50198" name="Text Box 16"/>
          <p:cNvSpPr txBox="1">
            <a:spLocks noChangeArrowheads="1"/>
          </p:cNvSpPr>
          <p:nvPr/>
        </p:nvSpPr>
        <p:spPr bwMode="auto">
          <a:xfrm>
            <a:off x="381000" y="3565525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cost: $4,720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Change in benefit: 0.08 QALYs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Incremental CER:   $56,000/QALY</a:t>
            </a:r>
          </a:p>
        </p:txBody>
      </p:sp>
      <p:sp>
        <p:nvSpPr>
          <p:cNvPr id="50199" name="Oval 27"/>
          <p:cNvSpPr>
            <a:spLocks noChangeArrowheads="1"/>
          </p:cNvSpPr>
          <p:nvPr/>
        </p:nvSpPr>
        <p:spPr bwMode="auto">
          <a:xfrm>
            <a:off x="7391400" y="36576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0200" name="Text Box 34"/>
          <p:cNvSpPr txBox="1">
            <a:spLocks noChangeArrowheads="1"/>
          </p:cNvSpPr>
          <p:nvPr/>
        </p:nvSpPr>
        <p:spPr bwMode="auto">
          <a:xfrm>
            <a:off x="6934200" y="3276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High risk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Cost-effectiveness literature: pubmed artices</a:t>
            </a:r>
          </a:p>
        </p:txBody>
      </p:sp>
      <p:graphicFrame>
        <p:nvGraphicFramePr>
          <p:cNvPr id="56322" name="Chart 2"/>
          <p:cNvGraphicFramePr>
            <a:graphicFrameLocks/>
          </p:cNvGraphicFramePr>
          <p:nvPr/>
        </p:nvGraphicFramePr>
        <p:xfrm>
          <a:off x="1524000" y="2057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r:id="rId3" imgW="6096528" imgH="4060288" progId="Excel.Chart.8">
                  <p:embed/>
                </p:oleObj>
              </mc:Choice>
              <mc:Fallback>
                <p:oleObj r:id="rId3" imgW="6096528" imgH="406028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31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573088" indent="-3444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Symbol" pitchFamily="-110" charset="2"/>
              <a:buNone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Two major components of CEA:</a:t>
            </a:r>
            <a:endParaRPr lang="en-US" sz="400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90600" y="1981200"/>
            <a:ext cx="6248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742950" indent="-5143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measures – health, cost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2">
              <a:buFont typeface="Times New Roman" pitchFamily="-110" charset="0"/>
              <a:buAutoNum type="arabicPeriod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Input data</a:t>
            </a:r>
          </a:p>
          <a:p>
            <a:pPr>
              <a:spcBef>
                <a:spcPct val="50000"/>
              </a:spcBef>
              <a:buFont typeface="Times New Roman" pitchFamily="-110" charset="0"/>
              <a:buAutoNum type="arabicPeriod"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7010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1. Outcomes</a:t>
            </a:r>
            <a:endParaRPr lang="en-US" i="1" smtClean="0">
              <a:effectLst/>
              <a:latin typeface="Corbel" pitchFamily="-110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239000" cy="2209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Cost-effectiveness analysis in health care assesses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achievable with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incremental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</a:t>
            </a:r>
            <a:endParaRPr lang="en-US" i="1" u="sng" dirty="0" smtClean="0">
              <a:solidFill>
                <a:srgbClr val="FFFF00"/>
              </a:solidFill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Gain in Health Status</a:t>
            </a:r>
            <a:r>
              <a:rPr lang="en-US" i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nsolas" pitchFamily="-110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 marL="51130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 marL="457200" indent="-50787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9144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13716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8288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2286000" indent="-50787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Measured in "health outcomes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” (as in decision analysis)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Mortality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Morbidity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e.g., episodes of illness, infections, duration of 		disability (e.g., years of sight)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Life years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expected duration of life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Quality-adjusted life years (QALYs)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life years x utility scores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Disability-adjusted life years (DALYs)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burden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     life years lost + life years * disability weight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Increase in health care resources </a:t>
            </a:r>
            <a:b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Difference in resources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between less and more expensive course of action.</a:t>
            </a:r>
          </a:p>
          <a:p>
            <a:pPr lvl="1">
              <a:buFont typeface="Symbol" pitchFamily="-110" charset="2"/>
              <a:buChar char="·"/>
            </a:pPr>
            <a:endParaRPr lang="en-US" dirty="0" smtClean="0">
              <a:effectLst/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Unit = dollars (or any currency)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to allow resources of all types to be summed and compared</a:t>
            </a:r>
            <a:endParaRPr lang="en-US" dirty="0" smtClean="0">
              <a:effectLst/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33400" y="42545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Incremental CE Ratio 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ICER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):</a:t>
            </a:r>
            <a:endParaRPr lang="en-US" sz="3200" dirty="0">
              <a:solidFill>
                <a:srgbClr val="FFFFFF"/>
              </a:solidFill>
              <a:latin typeface="Consolas" pitchFamily="-110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799" y="1371600"/>
            <a:ext cx="792480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1143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increment in costs between two courses of action</a:t>
            </a: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divided by</a:t>
            </a:r>
            <a:endParaRPr lang="en-US" sz="2400" i="1" u="sng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the increment in health outcomes</a:t>
            </a:r>
            <a:endParaRPr lang="en-US" sz="2400" dirty="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543800" cy="262123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E.g., cost of universal HIV prevention </a:t>
            </a:r>
            <a:r>
              <a:rPr lang="en-US" alt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cost of targeted HIV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prevention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divided by</a:t>
            </a:r>
            <a:endParaRPr lang="en-US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  <a:ea typeface="+mn-ea"/>
            </a:endParaRPr>
          </a:p>
          <a:p>
            <a:pPr>
              <a:spcBef>
                <a:spcPts val="5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HIV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infections 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with targeted prevention </a:t>
            </a:r>
            <a:r>
              <a:rPr lang="en-US" altLang="en-US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minus</a:t>
            </a: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 infections with universal prevention.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Thus, dollars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per HIV infection prevented</a:t>
            </a:r>
            <a:r>
              <a:rPr lang="en-US" altLang="en-US" sz="2400" dirty="0" smtClean="0">
                <a:solidFill>
                  <a:srgbClr val="FFFFFF"/>
                </a:solidFill>
                <a:latin typeface="Corbel" pitchFamily="34" charset="0"/>
                <a:ea typeface="+mn-ea"/>
              </a:rPr>
              <a:t>.</a:t>
            </a:r>
            <a:endParaRPr lang="en-US" altLang="en-US" sz="2400" i="1" dirty="0" smtClean="0">
              <a:solidFill>
                <a:srgbClr val="FFFF00"/>
              </a:solidFill>
              <a:latin typeface="Corbel" pitchFamily="34" charset="0"/>
              <a:ea typeface="+mn-ea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1771650" y="336550"/>
            <a:ext cx="25146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i="1" dirty="0" smtClean="0">
                <a:solidFill>
                  <a:srgbClr val="FFFFFF"/>
                </a:solidFill>
                <a:latin typeface="Corbel" pitchFamily="34" charset="0"/>
              </a:rPr>
              <a:t>Cost </a:t>
            </a:r>
            <a:r>
              <a:rPr lang="en-US" altLang="en-US" sz="2400" i="1" dirty="0">
                <a:solidFill>
                  <a:srgbClr val="FFFFFF"/>
                </a:solidFill>
                <a:latin typeface="Corbel" pitchFamily="34" charset="0"/>
              </a:rPr>
              <a:t>of universal / HIV infections universal doesn’t make sense – cost per infection occurring. </a:t>
            </a:r>
            <a:r>
              <a:rPr lang="en-US" altLang="en-US" sz="2400" i="1" dirty="0">
                <a:solidFill>
                  <a:srgbClr val="FFFF00"/>
                </a:solidFill>
                <a:latin typeface="Corbel" pitchFamily="34" charset="0"/>
              </a:rPr>
              <a:t>CEA is always comparative</a:t>
            </a:r>
            <a:r>
              <a:rPr lang="en-US" altLang="en-US" sz="2400" i="1" dirty="0" smtClean="0">
                <a:solidFill>
                  <a:srgbClr val="FFFF00"/>
                </a:solidFill>
                <a:latin typeface="Corbel" pitchFamily="34" charset="0"/>
              </a:rPr>
              <a:t>.</a:t>
            </a:r>
            <a:endParaRPr lang="en-US" altLang="en-US" sz="2400" i="1" dirty="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Other CE outcomes</a:t>
            </a:r>
            <a:endParaRPr lang="en-US" dirty="0" smtClean="0">
              <a:effectLst/>
              <a:latin typeface="Consolas" pitchFamily="-110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Cost-utility analysis (CUA)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dollars per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gained.  Often used interchangeably with “CEA”. 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 per DALY averted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– adopted in global health. Approx. the negative version of cost per QALY gained.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Cost-benefit analysis (CBA)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outcomes translated into financial values (e.g., willingness to pay). Difference: dollars spent on the intervention </a:t>
            </a:r>
            <a:r>
              <a:rPr lang="en-US" i="1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minus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dollars saved in benefits</a:t>
            </a:r>
            <a:r>
              <a:rPr lang="en-US" dirty="0" smtClean="0">
                <a:effectLst/>
                <a:latin typeface="Corbel" pitchFamily="-110" charset="0"/>
              </a:rPr>
              <a:t>. Ratio also often used, but less robust.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j-ea"/>
              </a:rPr>
              <a:t>2. Input data</a:t>
            </a:r>
            <a:r>
              <a:rPr lang="en-US" altLang="en-US" i="1" dirty="0" smtClean="0">
                <a:ea typeface="+mj-ea"/>
              </a:rPr>
              <a:t/>
            </a:r>
            <a:br>
              <a:rPr lang="en-US" altLang="en-US" i="1" dirty="0" smtClean="0">
                <a:ea typeface="+mj-ea"/>
              </a:rPr>
            </a:br>
            <a:endParaRPr lang="en-US" altLang="en-US" i="1" dirty="0" smtClean="0">
              <a:ea typeface="+mj-ea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Broad set of input data on health outcomes and costs. 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Data collected using various techniques.</a:t>
            </a:r>
          </a:p>
          <a:p>
            <a:pPr lvl="1">
              <a:buFont typeface="Symbol" pitchFamily="18" charset="2"/>
              <a:buChar char="·"/>
              <a:defRPr/>
            </a:pPr>
            <a:endParaRPr lang="en-US" altLang="en-US" smtClean="0"/>
          </a:p>
          <a:p>
            <a:pPr lvl="1">
              <a:buFont typeface="Symbol" pitchFamily="18" charset="2"/>
              <a:buChar char="·"/>
              <a:defRPr/>
            </a:pPr>
            <a:r>
              <a:rPr lang="en-US" altLang="en-US" smtClean="0"/>
              <a:t>How does it all fit together?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076450" y="91440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Bitmap Image" r:id="rId3" imgW="2857899" imgH="2857899" progId="Paint.Picture">
                  <p:embed/>
                </p:oleObj>
              </mc:Choice>
              <mc:Fallback>
                <p:oleObj name="Bitmap Image" r:id="rId3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1440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68675"/>
            <a:ext cx="40767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0292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50693"/>
              </p:ext>
            </p:extLst>
          </p:nvPr>
        </p:nvGraphicFramePr>
        <p:xfrm>
          <a:off x="152400" y="936625"/>
          <a:ext cx="8839200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Picture" r:id="rId4" imgW="5791320" imgH="3209760" progId="Word.Picture.8">
                  <p:embed/>
                </p:oleObj>
              </mc:Choice>
              <mc:Fallback>
                <p:oleObj name="Picture" r:id="rId4" imgW="5791320" imgH="32097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36625"/>
                        <a:ext cx="8839200" cy="4899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Steps in a cost-effectiveness analysis: overview </a:t>
            </a:r>
            <a:endParaRPr lang="en-US" sz="3600" dirty="0" smtClean="0">
              <a:effectLst/>
              <a:latin typeface="Corbel" pitchFamily="-110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924800" cy="47244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(1) Define analysis.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DA: Clinical or policy situation, alternative strategies.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CEA: Economic perspective, CE outcomes.</a:t>
            </a:r>
          </a:p>
          <a:p>
            <a:pPr lvl="1">
              <a:buFontTx/>
              <a:buNone/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(2) Specify technical approach.</a:t>
            </a:r>
          </a:p>
          <a:p>
            <a:pPr marL="741363" lvl="1" indent="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Structure (</a:t>
            </a:r>
            <a:r>
              <a:rPr lang="en-US" alt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tree) and formulas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3) Determine input values. 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health values (chance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nodes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utilities)</a:t>
            </a:r>
          </a:p>
          <a:p>
            <a:pPr marL="741363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: costs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programs and medical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care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4) Conduct analyses.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5)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Dissemination.</a:t>
            </a:r>
            <a:endParaRPr lang="en-US" dirty="0">
              <a:solidFill>
                <a:srgbClr val="FFFF00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iterative</a:t>
            </a:r>
            <a:endParaRPr lang="en-US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Steps usually </a:t>
            </a:r>
            <a:r>
              <a:rPr lang="en-US" altLang="en-US" u="sng" smtClean="0"/>
              <a:t>in order, more or less</a:t>
            </a:r>
            <a:r>
              <a:rPr lang="en-US" altLang="en-US" smtClean="0"/>
              <a:t>. 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Often desirable to </a:t>
            </a:r>
            <a:r>
              <a:rPr lang="en-US" altLang="en-US" u="sng" smtClean="0"/>
              <a:t>refine or redefine the analysis</a:t>
            </a:r>
            <a:r>
              <a:rPr lang="en-US" altLang="en-US" smtClean="0"/>
              <a:t> as it progresses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Good news:</a:t>
            </a:r>
            <a:r>
              <a:rPr lang="en-US" altLang="en-US" smtClean="0"/>
              <a:t> Until published, can revise. Feedback and reflection makes better analysis.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i="1" u="sng" smtClean="0"/>
              <a:t>Bad news:</a:t>
            </a:r>
            <a:r>
              <a:rPr lang="en-US" altLang="en-US" smtClean="0"/>
              <a:t> Until published, can revise. </a:t>
            </a:r>
            <a:br>
              <a:rPr lang="en-US" altLang="en-US" smtClean="0"/>
            </a:br>
            <a:r>
              <a:rPr lang="en-US" altLang="en-US" smtClean="0"/>
              <a:t>When will this end?</a:t>
            </a:r>
          </a:p>
          <a:p>
            <a:pPr lvl="1"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en-US" altLang="en-US" smtClean="0"/>
              <a:t>Perfection vs. good enough: experience </a:t>
            </a:r>
            <a:r>
              <a:rPr lang="en-US" altLang="en-US" smtClean="0">
                <a:sym typeface="Wingdings" pitchFamily="-106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u="sng" smtClean="0"/>
              <a:t>balance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smtClean="0">
                <a:solidFill>
                  <a:srgbClr val="FFFF00"/>
                </a:solidFill>
                <a:ea typeface="+mj-ea"/>
              </a:rPr>
              <a:t>(1) Define the analysis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95600"/>
          </a:xfrm>
        </p:spPr>
        <p:txBody>
          <a:bodyPr/>
          <a:lstStyle/>
          <a:p>
            <a:pPr lvl="1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Aneurysm: </a:t>
            </a: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clinical situation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woman, aged 50, with unruptured cerebral aneurysm found incidentally.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Options = no treatment or surgery (clipping).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Perspective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= societal. i.e., economic effects on patients, providers, insurers, etc not separated. </a:t>
            </a:r>
            <a:b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Costs counted regardless of who pays.</a:t>
            </a:r>
          </a:p>
          <a:p>
            <a:pPr lvl="1">
              <a:buFont typeface="Symbol" pitchFamily="-110" charset="2"/>
              <a:buChar char="·"/>
              <a:defRPr/>
            </a:pPr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Outcome measure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is cost per QALY gained</a:t>
            </a:r>
            <a:r>
              <a:rPr lang="en-US">
                <a:effectLst/>
                <a:latin typeface="Corbel" pitchFamily="-110" charset="0"/>
              </a:rPr>
              <a:t>.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38200" y="4525963"/>
            <a:ext cx="7924800" cy="1570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 marL="22860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2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“This CEA compares surgical clipping to no treatment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the management of an asymptomatic small cerebral 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aneurysm, for a 50 year old woman, estimating the societal</a:t>
            </a:r>
            <a:b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per QALY gained.”</a:t>
            </a:r>
            <a:endParaRPr lang="en-US">
              <a:solidFill>
                <a:srgbClr val="FFFFFF"/>
              </a:solidFill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solidFill>
                  <a:srgbClr val="FFFF00"/>
                </a:solidFill>
                <a:ea typeface="+mj-ea"/>
              </a:rPr>
              <a:t>(2) Specify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 / decision tree analysis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 model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Simulation</a:t>
            </a:r>
          </a:p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Dynamic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3600" dirty="0" smtClean="0">
                <a:ea typeface="+mj-ea"/>
              </a:rPr>
              <a:t>The technical approach</a:t>
            </a:r>
            <a:r>
              <a:rPr lang="en-US" altLang="en-US" sz="3600" dirty="0" smtClean="0">
                <a:effectLst/>
                <a:ea typeface="+mj-ea"/>
              </a:rPr>
              <a:t> </a:t>
            </a:r>
            <a:r>
              <a:rPr lang="en-US" altLang="en-US" sz="3600" dirty="0" smtClean="0">
                <a:ea typeface="+mj-ea"/>
              </a:rPr>
              <a:t/>
            </a:r>
            <a:br>
              <a:rPr lang="en-US" altLang="en-US" sz="3600" dirty="0" smtClean="0">
                <a:ea typeface="+mj-ea"/>
              </a:rPr>
            </a:br>
            <a:endParaRPr lang="en-US" altLang="en-US" sz="3600" dirty="0" smtClean="0">
              <a:ea typeface="+mj-ea"/>
            </a:endParaRPr>
          </a:p>
        </p:txBody>
      </p:sp>
      <p:graphicFrame>
        <p:nvGraphicFramePr>
          <p:cNvPr id="88066" name="Object 5"/>
          <p:cNvGraphicFramePr>
            <a:graphicFrameLocks noChangeAspect="1"/>
          </p:cNvGraphicFramePr>
          <p:nvPr/>
        </p:nvGraphicFramePr>
        <p:xfrm>
          <a:off x="762000" y="1447800"/>
          <a:ext cx="7772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Document" r:id="rId4" imgW="5498592" imgH="2938272" progId="Word.Document.8">
                  <p:embed/>
                </p:oleObj>
              </mc:Choice>
              <mc:Fallback>
                <p:oleObj name="Document" r:id="rId4" imgW="5498592" imgH="29382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152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The cost per QALY gained is defined as: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38200" y="2270125"/>
            <a:ext cx="8077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4161750" indent="-24161750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lvl="1" algn="ctr"/>
            <a:r>
              <a:rPr lang="en-US" sz="2400" u="sng" dirty="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with surgery - cost with no surgery	</a:t>
            </a:r>
          </a:p>
          <a:p>
            <a:pPr lvl="1"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 with surgery - QALYs with no surgery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447800" y="3863975"/>
            <a:ext cx="6324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2400" u="sng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Δ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495800" y="31781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" pitchFamily="-110" charset="0"/>
              </a:rPr>
              <a:t>I.e.,</a:t>
            </a:r>
            <a:endParaRPr lang="en-US" dirty="0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63600"/>
            <a:ext cx="7772400" cy="762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</a:t>
            </a:r>
            <a:endParaRPr lang="en-US" sz="3200" dirty="0" smtClean="0">
              <a:solidFill>
                <a:srgbClr val="FFFF00"/>
              </a:solidFill>
              <a:effectLst/>
              <a:latin typeface="Consolas" pitchFamily="-110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7200" y="1625600"/>
            <a:ext cx="329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ea typeface="+mn-ea"/>
              </a:rPr>
              <a:t>Here are key cost inputs</a:t>
            </a: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  <a:ea typeface="+mn-ea"/>
              </a:rPr>
              <a:t>: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84582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Cost input		Value (range)			Source</a:t>
            </a:r>
            <a:endParaRPr lang="en-US" sz="2000">
              <a:solidFill>
                <a:srgbClr val="FFFFFF"/>
              </a:solidFill>
              <a:latin typeface="Corbel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</a:t>
            </a:r>
            <a:endParaRPr lang="en-US" sz="2000">
              <a:solidFill>
                <a:srgbClr val="FFFFFF"/>
              </a:solidFill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Clipping			$25,150 (18,000-35,000)	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Moderate/severe </a:t>
            </a:r>
            <a:b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disability		$20,000/yr (13,000-30,000)	Published 								estimate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SAH hospitalization	$47,000 ($33,000-$67,000)	Cohort study – 								cost accounting 								system	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" pitchFamily="-110" charset="0"/>
            </a:endParaRP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Discount rate		3% (0-5)				CEA guidelines</a:t>
            </a:r>
            <a:endParaRPr lang="en-US">
              <a:solidFill>
                <a:srgbClr val="FFFFFF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(3) Determine input values (cont’d)</a:t>
            </a:r>
            <a:endParaRPr lang="en-US" sz="3200" dirty="0" smtClean="0">
              <a:effectLst/>
              <a:latin typeface="Consolas" pitchFamily="-110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772400" cy="3657600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Both effectiveness and cost must be discounted </a:t>
            </a:r>
          </a:p>
          <a:p>
            <a:pPr>
              <a:buFont typeface="Symbol" pitchFamily="18" charset="2"/>
              <a:buNone/>
              <a:defRPr/>
            </a:pPr>
            <a:r>
              <a:rPr lang="en-US" altLang="en-US" dirty="0" smtClean="0">
                <a:ea typeface="+mn-ea"/>
              </a:rPr>
              <a:t>e.g., $47,000 for SAH hospitalization, average 17 years into the future, NPV = $35,912</a:t>
            </a:r>
            <a:r>
              <a:rPr lang="en-US" altLang="en-US" dirty="0" smtClean="0">
                <a:effectLst/>
                <a:ea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j-ea"/>
              </a:rPr>
              <a:t>Why do cost-effectiveness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Choice of Volkswagen Jetta vs. Porsche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Points: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Why not get a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Panamera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? It costs a lot.  Could probably get extra money – loans from parents, friends, banks – but that money would then be taken out of other priorities in our budget.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So the question is about the value of a new car -- compared with a different car, in turn compared with a bicycle or other means of transportation.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609600" y="1371600"/>
          <a:ext cx="7899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Document" r:id="rId4" imgW="5891784" imgH="3282696" progId="Word.Document.8">
                  <p:embed/>
                </p:oleObj>
              </mc:Choice>
              <mc:Fallback>
                <p:oleObj name="Document" r:id="rId4" imgW="5891784" imgH="32826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899400" cy="4400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dirty="0" smtClean="0">
                <a:solidFill>
                  <a:srgbClr val="FFFF00"/>
                </a:solidFill>
                <a:ea typeface="+mj-ea"/>
              </a:rPr>
              <a:t>(4) Conduct analyses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marL="519113" indent="-519113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How are calculations done?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By hand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Instructive once, inefficient and error-prone.</a:t>
            </a:r>
          </a:p>
          <a:p>
            <a:pPr marL="519113" indent="-519113"/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Spreadsheets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- Flexible –any structure, input, calculation, outcome, or format E.g., infectious disease epidemic modeling, or interacting Markov models.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Must program some standard CEA tasks.</a:t>
            </a:r>
            <a:b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Monte Carlo and other sensitivity analyses, Crystal Ball.</a:t>
            </a:r>
          </a:p>
          <a:p>
            <a:pPr marL="519113" indent="-519113"/>
            <a:r>
              <a:rPr lang="en-US" u="sng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Decision analysis </a:t>
            </a:r>
            <a:r>
              <a:rPr lang="en-US" u="sng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packages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TreeAge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Designed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to do CEA tasks,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eg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trees, inputs, outputs, simple Markov, SA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. Learning curve?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6250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“Base case” for aneurysm analysis</a:t>
            </a:r>
          </a:p>
        </p:txBody>
      </p:sp>
      <p:sp>
        <p:nvSpPr>
          <p:cNvPr id="104452" name="Text Box 2051"/>
          <p:cNvSpPr txBox="1">
            <a:spLocks noChangeArrowheads="1"/>
          </p:cNvSpPr>
          <p:nvPr/>
        </p:nvSpPr>
        <p:spPr bwMode="auto">
          <a:xfrm>
            <a:off x="1371600" y="2133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pitchFamily="-110" charset="0"/>
            </a:endParaRPr>
          </a:p>
        </p:txBody>
      </p:sp>
      <p:graphicFrame>
        <p:nvGraphicFramePr>
          <p:cNvPr id="104450" name="Object 2052"/>
          <p:cNvGraphicFramePr>
            <a:graphicFrameLocks noChangeAspect="1"/>
          </p:cNvGraphicFramePr>
          <p:nvPr/>
        </p:nvGraphicFramePr>
        <p:xfrm>
          <a:off x="457200" y="1447800"/>
          <a:ext cx="83820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Document" r:id="rId4" imgW="5931408" imgH="3130296" progId="Word.Document.8">
                  <p:embed/>
                </p:oleObj>
              </mc:Choice>
              <mc:Fallback>
                <p:oleObj name="Document" r:id="rId4" imgW="5931408" imgH="3130296" progId="Word.Document.8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382000" cy="4424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  <a:ea typeface="+mn-ea"/>
              </a:rPr>
              <a:t>Base case graphically, referent case at origin</a:t>
            </a:r>
          </a:p>
        </p:txBody>
      </p:sp>
      <p:cxnSp>
        <p:nvCxnSpPr>
          <p:cNvPr id="106499" name="Straight Connector 3"/>
          <p:cNvCxnSpPr>
            <a:cxnSpLocks noChangeShapeType="1"/>
          </p:cNvCxnSpPr>
          <p:nvPr/>
        </p:nvCxnSpPr>
        <p:spPr bwMode="auto">
          <a:xfrm rot="5400000">
            <a:off x="1789907" y="4344194"/>
            <a:ext cx="45720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0" name="Straight Connector 4"/>
          <p:cNvCxnSpPr>
            <a:cxnSpLocks noChangeShapeType="1"/>
          </p:cNvCxnSpPr>
          <p:nvPr/>
        </p:nvCxnSpPr>
        <p:spPr bwMode="auto">
          <a:xfrm rot="10800000">
            <a:off x="1790700" y="4343400"/>
            <a:ext cx="45720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38862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$</a:t>
            </a:r>
          </a:p>
        </p:txBody>
      </p:sp>
      <p:sp>
        <p:nvSpPr>
          <p:cNvPr id="106502" name="Text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rbel" pitchFamily="-110" charset="0"/>
              </a:rPr>
              <a:t>QALYs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41910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9400" y="2971800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3581400" y="44196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21.37</a:t>
            </a:r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2672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$534</a:t>
            </a:r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4114800" y="29718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$39,666</a:t>
            </a:r>
          </a:p>
        </p:txBody>
      </p:sp>
      <p:cxnSp>
        <p:nvCxnSpPr>
          <p:cNvPr id="106508" name="Straight Connector 15"/>
          <p:cNvCxnSpPr>
            <a:cxnSpLocks noChangeShapeType="1"/>
          </p:cNvCxnSpPr>
          <p:nvPr/>
        </p:nvCxnSpPr>
        <p:spPr bwMode="auto">
          <a:xfrm>
            <a:off x="2941638" y="3124200"/>
            <a:ext cx="1096962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9" name="Straight Connector 18"/>
          <p:cNvCxnSpPr>
            <a:cxnSpLocks noChangeShapeType="1"/>
          </p:cNvCxnSpPr>
          <p:nvPr/>
        </p:nvCxnSpPr>
        <p:spPr bwMode="auto">
          <a:xfrm rot="-5400000">
            <a:off x="2378075" y="3748088"/>
            <a:ext cx="1096963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10" name="Rectangle 19"/>
          <p:cNvSpPr>
            <a:spLocks noChangeArrowheads="1"/>
          </p:cNvSpPr>
          <p:nvPr/>
        </p:nvSpPr>
        <p:spPr bwMode="auto">
          <a:xfrm>
            <a:off x="2667000" y="4343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>
                <a:solidFill>
                  <a:srgbClr val="FFFFFF"/>
                </a:solidFill>
                <a:latin typeface="Corbel" pitchFamily="-110" charset="0"/>
              </a:rPr>
              <a:t>19.74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2800" dirty="0" smtClean="0">
                <a:ea typeface="+mj-ea"/>
              </a:rPr>
              <a:t>In manuscript, the results might be presented as follows</a:t>
            </a:r>
            <a:r>
              <a:rPr lang="en-US" altLang="en-US" sz="2800" dirty="0" smtClean="0">
                <a:effectLst/>
                <a:ea typeface="+mj-ea"/>
              </a:rPr>
              <a:t>. 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610600" cy="326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2400">
                <a:solidFill>
                  <a:srgbClr val="FFFFFF"/>
                </a:solidFill>
                <a:latin typeface="Corbel" pitchFamily="-110" charset="0"/>
              </a:rPr>
              <a:t>	</a:t>
            </a: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	   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QALYs		     	Costs		</a:t>
            </a:r>
          </a:p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Incremental	Total	 Incremental       $ / QALY	</a:t>
            </a:r>
          </a:p>
          <a:p>
            <a:pPr>
              <a:buFont typeface="Symbol" pitchFamily="-110" charset="2"/>
              <a:buNone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None/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symptoms, &lt;10 mm, no past SAH	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No treatment	21.37	--		$534	     --	           --	</a:t>
            </a:r>
          </a:p>
          <a:p>
            <a:pPr>
              <a:buFont typeface="Symbol" pitchFamily="-110" charset="2"/>
              <a:buChar char="·"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>
              <a:buFont typeface="Symbol" pitchFamily="-110" charset="2"/>
              <a:buChar char="·"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Clipping	19.74	-1.63		$39,666	$39,132      Dominated	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+mj-ea"/>
                <a:cs typeface="+mj-cs"/>
              </a:rPr>
              <a:t>ICERs and Dominance</a:t>
            </a:r>
            <a:endParaRPr 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0" y="1447800"/>
            <a:ext cx="3962400" cy="3962400"/>
          </a:xfrm>
          <a:prstGeom prst="rect">
            <a:avLst/>
          </a:prstGeom>
          <a:solidFill>
            <a:srgbClr val="33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 rot="-5400000">
            <a:off x="2369344" y="3283744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Costs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10000" y="58674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orbel" pitchFamily="-110" charset="0"/>
              </a:rPr>
              <a:t>Gain in health benefit (QALYs)</a:t>
            </a:r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6" name="Text Box 7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7" name="Text Box 8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8" name="Text Box 9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599" name="Group 10"/>
          <p:cNvGrpSpPr>
            <a:grpSpLocks/>
          </p:cNvGrpSpPr>
          <p:nvPr/>
        </p:nvGrpSpPr>
        <p:grpSpPr bwMode="auto">
          <a:xfrm rot="-5400000">
            <a:off x="2582069" y="2904332"/>
            <a:ext cx="3435350" cy="366712"/>
            <a:chOff x="2301" y="3880"/>
            <a:chExt cx="2164" cy="231"/>
          </a:xfrm>
        </p:grpSpPr>
        <p:sp>
          <p:nvSpPr>
            <p:cNvPr id="110623" name="Text Box 11"/>
            <p:cNvSpPr txBox="1">
              <a:spLocks noChangeArrowheads="1"/>
            </p:cNvSpPr>
            <p:nvPr/>
          </p:nvSpPr>
          <p:spPr bwMode="auto">
            <a:xfrm>
              <a:off x="230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4" name="Text Box 12"/>
            <p:cNvSpPr txBox="1">
              <a:spLocks noChangeArrowheads="1"/>
            </p:cNvSpPr>
            <p:nvPr/>
          </p:nvSpPr>
          <p:spPr bwMode="auto">
            <a:xfrm>
              <a:off x="4174" y="3880"/>
              <a:ext cx="2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  <p:sp>
          <p:nvSpPr>
            <p:cNvPr id="110625" name="Text Box 13"/>
            <p:cNvSpPr txBox="1">
              <a:spLocks noChangeArrowheads="1"/>
            </p:cNvSpPr>
            <p:nvPr/>
          </p:nvSpPr>
          <p:spPr bwMode="auto">
            <a:xfrm>
              <a:off x="3261" y="3880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  <a:latin typeface="Corbel" pitchFamily="-110" charset="0"/>
              </a:endParaRPr>
            </a:p>
          </p:txBody>
        </p:sp>
      </p:grpSp>
      <p:grpSp>
        <p:nvGrpSpPr>
          <p:cNvPr id="110600" name="Group 20"/>
          <p:cNvGrpSpPr>
            <a:grpSpLocks/>
          </p:cNvGrpSpPr>
          <p:nvPr/>
        </p:nvGrpSpPr>
        <p:grpSpPr bwMode="auto">
          <a:xfrm>
            <a:off x="4495800" y="5500688"/>
            <a:ext cx="4114800" cy="366712"/>
            <a:chOff x="1872" y="3879"/>
            <a:chExt cx="2592" cy="231"/>
          </a:xfrm>
        </p:grpSpPr>
        <p:sp>
          <p:nvSpPr>
            <p:cNvPr id="110620" name="Text Box 21"/>
            <p:cNvSpPr txBox="1">
              <a:spLocks noChangeArrowheads="1"/>
            </p:cNvSpPr>
            <p:nvPr/>
          </p:nvSpPr>
          <p:spPr bwMode="auto">
            <a:xfrm>
              <a:off x="187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0</a:t>
              </a:r>
            </a:p>
          </p:txBody>
        </p:sp>
        <p:sp>
          <p:nvSpPr>
            <p:cNvPr id="110621" name="Text Box 22"/>
            <p:cNvSpPr txBox="1">
              <a:spLocks noChangeArrowheads="1"/>
            </p:cNvSpPr>
            <p:nvPr/>
          </p:nvSpPr>
          <p:spPr bwMode="auto">
            <a:xfrm>
              <a:off x="3744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10</a:t>
              </a:r>
            </a:p>
          </p:txBody>
        </p:sp>
        <p:sp>
          <p:nvSpPr>
            <p:cNvPr id="110622" name="Text Box 23"/>
            <p:cNvSpPr txBox="1">
              <a:spLocks noChangeArrowheads="1"/>
            </p:cNvSpPr>
            <p:nvPr/>
          </p:nvSpPr>
          <p:spPr bwMode="auto">
            <a:xfrm>
              <a:off x="2832" y="3879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288925" indent="-2889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-110" charset="0"/>
                  <a:ea typeface="ＭＳ Ｐゴシック" pitchFamily="-11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  <a:latin typeface="Corbel" pitchFamily="-110" charset="0"/>
                </a:rPr>
                <a:t>5</a:t>
              </a:r>
            </a:p>
          </p:txBody>
        </p:sp>
      </p:grpSp>
      <p:sp>
        <p:nvSpPr>
          <p:cNvPr id="110601" name="Text Box 26"/>
          <p:cNvSpPr txBox="1">
            <a:spLocks noChangeArrowheads="1"/>
          </p:cNvSpPr>
          <p:nvPr/>
        </p:nvSpPr>
        <p:spPr bwMode="auto">
          <a:xfrm>
            <a:off x="3352800" y="129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$10k</a:t>
            </a:r>
          </a:p>
        </p:txBody>
      </p:sp>
      <p:sp>
        <p:nvSpPr>
          <p:cNvPr id="110602" name="Text Box 28"/>
          <p:cNvSpPr txBox="1">
            <a:spLocks noChangeArrowheads="1"/>
          </p:cNvSpPr>
          <p:nvPr/>
        </p:nvSpPr>
        <p:spPr bwMode="auto">
          <a:xfrm>
            <a:off x="3352800" y="3214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$5k</a:t>
            </a:r>
          </a:p>
        </p:txBody>
      </p:sp>
      <p:sp>
        <p:nvSpPr>
          <p:cNvPr id="110603" name="Text Box 29"/>
          <p:cNvSpPr txBox="1">
            <a:spLocks noChangeArrowheads="1"/>
          </p:cNvSpPr>
          <p:nvPr/>
        </p:nvSpPr>
        <p:spPr bwMode="auto">
          <a:xfrm>
            <a:off x="33528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$0</a:t>
            </a:r>
          </a:p>
        </p:txBody>
      </p:sp>
      <p:sp>
        <p:nvSpPr>
          <p:cNvPr id="110604" name="Oval 24"/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110605" name="Text Box 29"/>
          <p:cNvSpPr txBox="1">
            <a:spLocks noChangeArrowheads="1"/>
          </p:cNvSpPr>
          <p:nvPr/>
        </p:nvSpPr>
        <p:spPr bwMode="auto">
          <a:xfrm>
            <a:off x="4953000" y="4267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Comparator</a:t>
            </a:r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5105400" y="47355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5334000" y="46593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A</a:t>
            </a: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6477000" y="4202113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6705600" y="4125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B</a:t>
            </a: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7086600" y="19050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3152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C</a:t>
            </a:r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6705600" y="2819400"/>
            <a:ext cx="152400" cy="152400"/>
          </a:xfrm>
          <a:prstGeom prst="ellipse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Corbel" pitchFamily="-110" charset="0"/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5638800" y="2525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Corbel" pitchFamily="-110" charset="0"/>
              </a:rPr>
              <a:t>Strategy D</a:t>
            </a:r>
          </a:p>
        </p:txBody>
      </p:sp>
      <p:sp>
        <p:nvSpPr>
          <p:cNvPr id="110614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ICERs: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81000" y="188595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Comparator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A: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Dominated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(strictly)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81000" y="2644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B vs A: ($2,800-$1,000) / (5-2)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=$600/QALY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81000" y="340677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C vs B: ($9,000-$2,800) / (7-5)</a:t>
            </a:r>
            <a:br>
              <a:rPr lang="en-US" sz="200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>
                <a:solidFill>
                  <a:srgbClr val="FFFFFF"/>
                </a:solidFill>
                <a:latin typeface="Corbel" pitchFamily="-110" charset="0"/>
              </a:rPr>
              <a:t>=$3,100/QALY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81000" y="4267200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D </a:t>
            </a:r>
            <a:r>
              <a:rPr lang="en-US" sz="2000" dirty="0" err="1">
                <a:solidFill>
                  <a:srgbClr val="FFFFFF"/>
                </a:solidFill>
                <a:latin typeface="Corbel" pitchFamily="-110" charset="0"/>
              </a:rPr>
              <a:t>vs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 B: ($6,200-$2,800) / (5.5-5)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=$4,800/QALY</a:t>
            </a:r>
            <a:br>
              <a:rPr lang="en-US" sz="2000" dirty="0">
                <a:solidFill>
                  <a:srgbClr val="FFFFFF"/>
                </a:solidFill>
                <a:latin typeface="Corbel" pitchFamily="-110" charset="0"/>
              </a:rPr>
            </a:br>
            <a:r>
              <a:rPr lang="en-US" sz="2000" u="sng" dirty="0" smtClean="0">
                <a:solidFill>
                  <a:srgbClr val="FFFFFF"/>
                </a:solidFill>
                <a:latin typeface="Corbel" pitchFamily="-110" charset="0"/>
              </a:rPr>
              <a:t>Extended </a:t>
            </a:r>
            <a:r>
              <a:rPr lang="en-US" sz="2000" u="sng" dirty="0">
                <a:solidFill>
                  <a:srgbClr val="FFFFFF"/>
                </a:solidFill>
                <a:latin typeface="Corbel" pitchFamily="-110" charset="0"/>
              </a:rPr>
              <a:t>dominance</a:t>
            </a:r>
            <a:r>
              <a:rPr lang="en-US" sz="2000" dirty="0">
                <a:solidFill>
                  <a:srgbClr val="FFFFFF"/>
                </a:solidFill>
                <a:latin typeface="Corbel" pitchFamily="-110" charset="0"/>
              </a:rPr>
              <a:t>, if a mix of B &amp; C is possible</a:t>
            </a:r>
          </a:p>
        </p:txBody>
      </p:sp>
      <p:cxnSp>
        <p:nvCxnSpPr>
          <p:cNvPr id="62" name="Straight Connector 61"/>
          <p:cNvCxnSpPr>
            <a:cxnSpLocks noChangeShapeType="1"/>
            <a:stCxn id="52" idx="4"/>
            <a:endCxn id="50" idx="7"/>
          </p:cNvCxnSpPr>
          <p:nvPr/>
        </p:nvCxnSpPr>
        <p:spPr bwMode="auto">
          <a:xfrm rot="5400000">
            <a:off x="5801519" y="2863056"/>
            <a:ext cx="2166938" cy="555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7" grpId="0"/>
      <p:bldP spid="58" grpId="0"/>
      <p:bldP spid="59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a typeface="+mj-ea"/>
              </a:rPr>
              <a:t>Incremental analysis:</a:t>
            </a:r>
            <a:r>
              <a:rPr lang="en-US" dirty="0" smtClean="0">
                <a:ea typeface="+mj-ea"/>
              </a:rPr>
              <a:t> Targeting</a:t>
            </a:r>
          </a:p>
        </p:txBody>
      </p:sp>
      <p:sp>
        <p:nvSpPr>
          <p:cNvPr id="1034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HIV Prevention, group of 1000 individuals</a:t>
            </a:r>
          </a:p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	QALYs		Program Costs		</a:t>
            </a:r>
            <a:b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</a:br>
            <a:r>
              <a:rPr lang="en-US" sz="2000" b="1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Scenario	Total	Added	Total	Added	$ / QALY	</a:t>
            </a:r>
            <a:endParaRPr lang="en-US" sz="2000" b="1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No prevention	20,000	--	$0	--	     	--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Targeted (100)	20,025	25	$20,000	$20,000		$800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r>
              <a:rPr lang="en-US" sz="20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Universal	20,027	2	$200,000 $180,000	$90,000	</a:t>
            </a:r>
            <a:endParaRPr lang="en-US" sz="2000" smtClean="0">
              <a:effectLst/>
              <a:latin typeface="Corbel" pitchFamily="-110" charset="0"/>
            </a:endParaRPr>
          </a:p>
          <a:p>
            <a:pPr>
              <a:buFontTx/>
              <a:buNone/>
            </a:pPr>
            <a:endParaRPr lang="en-US" sz="200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8458200" cy="5322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2865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Multiple medication options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7910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Medical vs. surgical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Why do cost-effectiveness analysis?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Resource allocation is a reality: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among social goods, within health care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for one intervention decreases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for another – via budgets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We don’t like to spend huge </a:t>
            </a:r>
            <a:r>
              <a:rPr lang="en-US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on 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health care that hardly works</a:t>
            </a:r>
          </a:p>
          <a:p>
            <a:pPr marL="463550" lvl="1" indent="-458788">
              <a:buFont typeface="Arial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Use health care </a:t>
            </a:r>
            <a:r>
              <a:rPr lang="en-US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$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to do most good: CEA is a measure of efficiency</a:t>
            </a:r>
          </a:p>
          <a:p>
            <a:pPr marL="463550" lvl="1" indent="-458788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efficient allocation saves lives, improves health</a:t>
            </a:r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0703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47700" y="3810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ea typeface="+mj-ea"/>
              </a:rPr>
              <a:t>Incremental analysis:</a:t>
            </a:r>
            <a:br>
              <a:rPr lang="en-US" sz="2800" kern="0" dirty="0" smtClean="0">
                <a:ea typeface="+mj-ea"/>
              </a:rPr>
            </a:br>
            <a:r>
              <a:rPr lang="en-US" sz="2800" kern="0" dirty="0" smtClean="0">
                <a:ea typeface="+mj-ea"/>
              </a:rPr>
              <a:t>Sequential vs Immediate costly drug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Sensitivity analysis: How high does rupture risk need to be to recommend clipping?</a:t>
            </a:r>
            <a:endParaRPr lang="en-US" sz="3200" smtClean="0">
              <a:effectLst/>
              <a:latin typeface="Consolas" pitchFamily="-110" charset="0"/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  <a:latin typeface="Consolas" pitchFamily="-110" charset="0"/>
              </a:rPr>
              <a:t>	</a:t>
            </a:r>
            <a:endParaRPr lang="en-US" sz="3200">
              <a:solidFill>
                <a:srgbClr val="FFFFFF"/>
              </a:solidFill>
              <a:latin typeface="Consolas" pitchFamily="-110" charset="0"/>
            </a:endParaRPr>
          </a:p>
        </p:txBody>
      </p:sp>
      <p:graphicFrame>
        <p:nvGraphicFramePr>
          <p:cNvPr id="119810" name="Object 5"/>
          <p:cNvGraphicFramePr>
            <a:graphicFrameLocks noChangeAspect="1"/>
          </p:cNvGraphicFramePr>
          <p:nvPr/>
        </p:nvGraphicFramePr>
        <p:xfrm>
          <a:off x="1219200" y="2068513"/>
          <a:ext cx="7315200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Document" r:id="rId4" imgW="4853880" imgH="2932560" progId="Word.Document.8">
                  <p:embed/>
                </p:oleObj>
              </mc:Choice>
              <mc:Fallback>
                <p:oleObj name="Document" r:id="rId4" imgW="4853880" imgH="29325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68513"/>
                        <a:ext cx="7315200" cy="440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Overview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Components of cost-effectiveness analysis</a:t>
            </a:r>
          </a:p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Steps in cost-effectiveness analysis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Implications of CEA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Cost-effective medicine vs evidence-based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33800"/>
          </a:xfrm>
        </p:spPr>
        <p:txBody>
          <a:bodyPr/>
          <a:lstStyle/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EBM only tells you whether something works, not whether we should pay for it.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LVAD example</a:t>
            </a:r>
          </a:p>
          <a:p>
            <a:pPr marL="400050" lvl="1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Many other similar examples</a:t>
            </a:r>
          </a:p>
          <a:p>
            <a:pPr marL="400050" lvl="1" indent="0"/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0" indent="0"/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   Evidence of effectiveness </a:t>
            </a:r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  <a:sym typeface="Symbol" pitchFamily="-110" charset="2"/>
              </a:rPr>
              <a:t> Evidence of value</a:t>
            </a:r>
            <a:endParaRPr lang="en-US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 does CEA say about value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A cost-effectiveness threshold is one way to use CEA to determine which interventions represent good value.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In the US and OECD countries, that threshold is probably around $150,000 per QALY gained.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What is the threshold in other countries?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Related to per-capita GDP as a proxy for income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&lt; GDP/capita: very CE, &lt; 3 x GDP/cap: 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Limitations of this approach … vs. league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can seem an odd input …</a:t>
            </a:r>
            <a:endParaRPr lang="en-US" smtClean="0">
              <a:effectLst/>
              <a:latin typeface="Consolas" pitchFamily="-110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152650" y="1466850"/>
          <a:ext cx="48577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Bitmap Image" r:id="rId4" imgW="2857899" imgH="2857899" progId="Paint.Picture">
                  <p:embed/>
                </p:oleObj>
              </mc:Choice>
              <mc:Fallback>
                <p:oleObj name="Bitmap Image" r:id="rId4" imgW="2857899" imgH="2857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466850"/>
                        <a:ext cx="48577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CEA abuse …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15200" cy="3505200"/>
          </a:xfrm>
        </p:spPr>
        <p:txBody>
          <a:bodyPr/>
          <a:lstStyle/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Defend policies deemed unacceptable for other reasons (depriving of rights, unfair, cruel, etc)</a:t>
            </a:r>
          </a:p>
          <a:p>
            <a:pPr marL="179388" lvl="1" indent="-65088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correct but interpretation skewed</a:t>
            </a:r>
          </a:p>
          <a:p>
            <a:pPr marL="179388" lvl="1" indent="-65088">
              <a:buFont typeface="Symbol" pitchFamily="-110" charset="2"/>
              <a:buChar char="·"/>
              <a:defRPr/>
            </a:pPr>
            <a:endParaRPr lang="en-US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marL="179388" lvl="1" indent="-65088">
              <a:buFont typeface="Symbol" pitchFamily="-110" charset="2"/>
              <a:buChar char="·"/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 Methods incorrect or strategies not considered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CEA section (and special lecture on HIV CEA)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Markov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Data inputs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Sensitivity analyses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		~18% of GDP, &gt; $2.7 trillion, 45+ million uninsured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3400"/>
            <a:ext cx="5180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How can CEAs make a positive difference?</a:t>
            </a:r>
            <a:endParaRPr lang="en-US" smtClean="0">
              <a:effectLst/>
              <a:latin typeface="Consolas" pitchFamily="-110" charset="0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1">
              <a:buFont typeface="Symbol" pitchFamily="-110" charset="2"/>
              <a:buChar char="·"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Huge concerns with rising health care costs in U.S.</a:t>
            </a:r>
          </a:p>
          <a:p>
            <a:pPr lvl="1">
              <a:buFont typeface="Symbol" pitchFamily="-110" charset="2"/>
              <a:buNone/>
            </a:pPr>
            <a:r>
              <a:rPr lang="en-US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-110" charset="0"/>
              </a:rPr>
              <a:t>		18% of GDP, &gt; $2 trillion, 49+ million uninsured</a:t>
            </a:r>
          </a:p>
          <a:p>
            <a:pPr lvl="1">
              <a:buFont typeface="Symbol" pitchFamily="-110" charset="2"/>
              <a:buNone/>
            </a:pPr>
            <a:endParaRPr lang="en-US" dirty="0" smtClean="0">
              <a:effectLst>
                <a:outerShdw blurRad="38100" dist="38100" dir="2700000" algn="tl">
                  <a:srgbClr val="808080"/>
                </a:outerShdw>
              </a:effectLst>
              <a:latin typeface="Corbel" pitchFamily="-110" charset="0"/>
            </a:endParaRPr>
          </a:p>
          <a:p>
            <a:pPr lvl="1">
              <a:buFont typeface="Symbol" pitchFamily="-110" charset="2"/>
              <a:buChar char="·"/>
            </a:pP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rbel" pitchFamily="-110" charset="0"/>
              </a:rPr>
              <a:t>Renewed attention to global health – AIDS and more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Consolas" pitchFamily="-110" charset="0"/>
              </a:rPr>
              <a:t>Financing HIV and other care in developing countries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4764225"/>
            <a:ext cx="2324100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181600"/>
            <a:ext cx="617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Lancet Commission on Investing in Health – Global Health 2035 (Jamison et al, Dec 2013). The “Grand Convergence” (infectious disease, maternal and child health) needs billions.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6978" name="Picture 2" descr="http://img.thebody.com/cria/2011/funding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15996"/>
            <a:ext cx="4819648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1981200"/>
            <a:ext cx="4057649" cy="27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808080"/>
      </a:dk1>
      <a:lt1>
        <a:srgbClr val="FFFF00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00"/>
        </a:lt1>
        <a:dk2>
          <a:srgbClr val="0000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8">
    <a:dk1>
      <a:srgbClr val="808080"/>
    </a:dk1>
    <a:lt1>
      <a:srgbClr val="FFFF00"/>
    </a:lt1>
    <a:dk2>
      <a:srgbClr val="0000FF"/>
    </a:dk2>
    <a:lt2>
      <a:srgbClr val="FFFF00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5527</TotalTime>
  <Words>1622</Words>
  <Application>Microsoft Macintosh PowerPoint</Application>
  <PresentationFormat>On-screen Show (4:3)</PresentationFormat>
  <Paragraphs>299</Paragraphs>
  <Slides>57</Slides>
  <Notes>39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Blank Presentation</vt:lpstr>
      <vt:lpstr>Excel.Chart.8</vt:lpstr>
      <vt:lpstr>Document</vt:lpstr>
      <vt:lpstr>Bitmap Image</vt:lpstr>
      <vt:lpstr>Picture</vt:lpstr>
      <vt:lpstr>Cost-effectiveness Analysis:  Overview &amp; Developing an analysis</vt:lpstr>
      <vt:lpstr>Outline</vt:lpstr>
      <vt:lpstr>Why do cost-effectiveness analysis?</vt:lpstr>
      <vt:lpstr>Why do cost-effectiveness analysis?</vt:lpstr>
      <vt:lpstr>Why do cost-effectiveness analysis?</vt:lpstr>
      <vt:lpstr>How can CEAs make a positive difference?</vt:lpstr>
      <vt:lpstr>PowerPoint Presentation</vt:lpstr>
      <vt:lpstr>How can CEAs make a positive difference?</vt:lpstr>
      <vt:lpstr>Financing HIV and other care in developing countries</vt:lpstr>
      <vt:lpstr>How can CEAs make a positive difference?</vt:lpstr>
      <vt:lpstr>The Basic Question</vt:lpstr>
      <vt:lpstr>PowerPoint Presentation</vt:lpstr>
      <vt:lpstr>Cost-effectiveness analysis in context</vt:lpstr>
      <vt:lpstr>Choices and CEA</vt:lpstr>
      <vt:lpstr>CE Question Formulation</vt:lpstr>
      <vt:lpstr>CEA Framework</vt:lpstr>
      <vt:lpstr>COX-2 Inhibitors vs NSAIDS</vt:lpstr>
      <vt:lpstr>COX-2 Inhibitors vs NSAIDS</vt:lpstr>
      <vt:lpstr>COX-2 Inhibitors vs NSAIDS</vt:lpstr>
      <vt:lpstr>Cost-effectiveness literature: pubmed artices</vt:lpstr>
      <vt:lpstr>Outline</vt:lpstr>
      <vt:lpstr>PowerPoint Presentation</vt:lpstr>
      <vt:lpstr>1. Outcomes</vt:lpstr>
      <vt:lpstr>Gain in Health Status </vt:lpstr>
      <vt:lpstr> Increase in health care resources  </vt:lpstr>
      <vt:lpstr>PowerPoint Presentation</vt:lpstr>
      <vt:lpstr>Other CE outcomes</vt:lpstr>
      <vt:lpstr>2. Input data </vt:lpstr>
      <vt:lpstr>PowerPoint Presentation</vt:lpstr>
      <vt:lpstr>PowerPoint Presentation</vt:lpstr>
      <vt:lpstr>Outline</vt:lpstr>
      <vt:lpstr>Steps in a cost-effectiveness analysis: overview </vt:lpstr>
      <vt:lpstr>CEA is iterative</vt:lpstr>
      <vt:lpstr>(1) Define the analysis</vt:lpstr>
      <vt:lpstr>(2) Specify technical approach  </vt:lpstr>
      <vt:lpstr>The technical approach  </vt:lpstr>
      <vt:lpstr>The cost per QALY gained is defined as:</vt:lpstr>
      <vt:lpstr>(3) Determine input values</vt:lpstr>
      <vt:lpstr>(3) Determine input values (cont’d)</vt:lpstr>
      <vt:lpstr>PowerPoint Presentation</vt:lpstr>
      <vt:lpstr>(4) Conduct analyses</vt:lpstr>
      <vt:lpstr>PowerPoint Presentation</vt:lpstr>
      <vt:lpstr>“Base case” for aneurysm analysis</vt:lpstr>
      <vt:lpstr>PowerPoint Presentation</vt:lpstr>
      <vt:lpstr>In manuscript, the results might be presented as follows. </vt:lpstr>
      <vt:lpstr>PowerPoint Presentation</vt:lpstr>
      <vt:lpstr>Incremental analysis: Targeting</vt:lpstr>
      <vt:lpstr>PowerPoint Presentation</vt:lpstr>
      <vt:lpstr>PowerPoint Presentation</vt:lpstr>
      <vt:lpstr>PowerPoint Presentation</vt:lpstr>
      <vt:lpstr>Sensitivity analysis: How high does rupture risk need to be to recommend clipping?</vt:lpstr>
      <vt:lpstr>Outline</vt:lpstr>
      <vt:lpstr>Cost-effective medicine vs evidence-based medicine</vt:lpstr>
      <vt:lpstr>What does CEA say about value of life?</vt:lpstr>
      <vt:lpstr>CEA can seem an odd input …</vt:lpstr>
      <vt:lpstr>CEA abuse …</vt:lpstr>
      <vt:lpstr>What’s next?</vt:lpstr>
    </vt:vector>
  </TitlesOfParts>
  <Company>IHPS, 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lecture (#3)</dc:title>
  <dc:creator>JG Kahn</dc:creator>
  <cp:lastModifiedBy>Sara Moassesfar</cp:lastModifiedBy>
  <cp:revision>176</cp:revision>
  <cp:lastPrinted>2000-11-30T21:30:05Z</cp:lastPrinted>
  <dcterms:created xsi:type="dcterms:W3CDTF">2000-11-28T22:21:16Z</dcterms:created>
  <dcterms:modified xsi:type="dcterms:W3CDTF">2016-01-21T21:29:35Z</dcterms:modified>
</cp:coreProperties>
</file>