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25"/>
  </p:notesMasterIdLst>
  <p:handoutMasterIdLst>
    <p:handoutMasterId r:id="rId26"/>
  </p:handoutMasterIdLst>
  <p:sldIdLst>
    <p:sldId id="882" r:id="rId5"/>
    <p:sldId id="883" r:id="rId6"/>
    <p:sldId id="884" r:id="rId7"/>
    <p:sldId id="298" r:id="rId8"/>
    <p:sldId id="834" r:id="rId9"/>
    <p:sldId id="835" r:id="rId10"/>
    <p:sldId id="299" r:id="rId11"/>
    <p:sldId id="301" r:id="rId12"/>
    <p:sldId id="300" r:id="rId13"/>
    <p:sldId id="302" r:id="rId14"/>
    <p:sldId id="260" r:id="rId15"/>
    <p:sldId id="865" r:id="rId16"/>
    <p:sldId id="833" r:id="rId17"/>
    <p:sldId id="836" r:id="rId18"/>
    <p:sldId id="838" r:id="rId19"/>
    <p:sldId id="839" r:id="rId20"/>
    <p:sldId id="305" r:id="rId21"/>
    <p:sldId id="890" r:id="rId22"/>
    <p:sldId id="304" r:id="rId23"/>
    <p:sldId id="30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7"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0692" autoAdjust="0"/>
  </p:normalViewPr>
  <p:slideViewPr>
    <p:cSldViewPr snapToGrid="0" snapToObjects="1">
      <p:cViewPr varScale="1">
        <p:scale>
          <a:sx n="104" d="100"/>
          <a:sy n="104" d="100"/>
        </p:scale>
        <p:origin x="1416" y="2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3922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10</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Note that both IPW and standardization can be carried out when exposure has more than two categories</a:t>
            </a:r>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13</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14</a:t>
            </a:fld>
            <a:endParaRPr lang="en-US"/>
          </a:p>
        </p:txBody>
      </p:sp>
    </p:spTree>
    <p:extLst>
      <p:ext uri="{BB962C8B-B14F-4D97-AF65-F5344CB8AC3E}">
        <p14:creationId xmlns:p14="http://schemas.microsoft.com/office/powerpoint/2010/main" val="240525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15</a:t>
            </a:fld>
            <a:endParaRPr lang="en-US"/>
          </a:p>
        </p:txBody>
      </p:sp>
    </p:spTree>
    <p:extLst>
      <p:ext uri="{BB962C8B-B14F-4D97-AF65-F5344CB8AC3E}">
        <p14:creationId xmlns:p14="http://schemas.microsoft.com/office/powerpoint/2010/main" val="402673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16</a:t>
            </a:fld>
            <a:endParaRPr lang="en-US"/>
          </a:p>
        </p:txBody>
      </p:sp>
    </p:spTree>
    <p:extLst>
      <p:ext uri="{BB962C8B-B14F-4D97-AF65-F5344CB8AC3E}">
        <p14:creationId xmlns:p14="http://schemas.microsoft.com/office/powerpoint/2010/main" val="1304407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both standardization and IP weighting simulate what would have been observed if the variable (or variables in the vector)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had not been used to decide the probability of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both methods can be viewed as procedures to build a new tree in which all individuals receive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standardization and IP weighting are mathematically equivalent</a:t>
            </a:r>
          </a:p>
          <a:p>
            <a:pPr marL="171450" indent="-171450">
              <a:buFontTx/>
              <a:buChar char="-"/>
            </a:pPr>
            <a:r>
              <a:rPr lang="en-US" sz="1200" kern="1200" dirty="0">
                <a:solidFill>
                  <a:schemeClr val="tx1"/>
                </a:solidFill>
                <a:effectLst/>
                <a:latin typeface="+mn-lt"/>
                <a:ea typeface="+mn-ea"/>
                <a:cs typeface="+mn-cs"/>
              </a:rPr>
              <a:t>Each method uses a different set of the probabilities to build the counterfactual tree: </a:t>
            </a:r>
          </a:p>
          <a:p>
            <a:pPr marL="628650" lvl="1" indent="-171450">
              <a:buFontTx/>
              <a:buChar char="-"/>
            </a:pPr>
            <a:r>
              <a:rPr lang="en-US" sz="1200" kern="1200" dirty="0">
                <a:solidFill>
                  <a:schemeClr val="tx1"/>
                </a:solidFill>
                <a:effectLst/>
                <a:latin typeface="+mn-lt"/>
                <a:ea typeface="+mn-ea"/>
                <a:cs typeface="+mn-cs"/>
              </a:rPr>
              <a:t>IP weighting uses the conditional probability of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given the covariate </a:t>
            </a:r>
            <a:r>
              <a:rPr lang="en-US" sz="1200" i="1" kern="1200" dirty="0">
                <a:solidFill>
                  <a:schemeClr val="tx1"/>
                </a:solidFill>
                <a:effectLst/>
                <a:latin typeface="+mn-lt"/>
                <a:ea typeface="+mn-ea"/>
                <a:cs typeface="+mn-cs"/>
              </a:rPr>
              <a:t>L</a:t>
            </a:r>
          </a:p>
          <a:p>
            <a:pPr marL="628650" lvl="1" indent="-171450">
              <a:buFontTx/>
              <a:buChar char="-"/>
            </a:pPr>
            <a:r>
              <a:rPr lang="en-US" sz="1200" kern="1200" dirty="0">
                <a:solidFill>
                  <a:schemeClr val="tx1"/>
                </a:solidFill>
                <a:effectLst/>
                <a:latin typeface="+mn-lt"/>
                <a:ea typeface="+mn-ea"/>
                <a:cs typeface="+mn-cs"/>
              </a:rPr>
              <a:t>standardization uses the probability of the covariate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and the conditional probability of outcome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given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L</a:t>
            </a:r>
          </a:p>
          <a:p>
            <a:pPr marL="171450" lvl="0" indent="-171450">
              <a:buFontTx/>
              <a:buChar char="-"/>
            </a:pPr>
            <a:r>
              <a:rPr lang="en-US" sz="1200" kern="1200" dirty="0">
                <a:solidFill>
                  <a:schemeClr val="tx1"/>
                </a:solidFill>
                <a:effectLst/>
                <a:latin typeface="+mn-lt"/>
                <a:ea typeface="+mn-ea"/>
                <a:cs typeface="+mn-cs"/>
              </a:rPr>
              <a:t>IP weighted and the standardized mean are only exactly equal when no models are used to estimate them</a:t>
            </a:r>
          </a:p>
          <a:p>
            <a:pPr marL="628650" lvl="1" indent="-171450">
              <a:buFontTx/>
              <a:buChar char="-"/>
            </a:pPr>
            <a:r>
              <a:rPr lang="en-US" sz="1200" kern="1200" dirty="0">
                <a:solidFill>
                  <a:schemeClr val="tx1"/>
                </a:solidFill>
                <a:effectLst/>
                <a:latin typeface="+mn-lt"/>
                <a:ea typeface="+mn-ea"/>
                <a:cs typeface="+mn-cs"/>
              </a:rPr>
              <a:t>Some degree of misspecification is inescapable in all models, and model misspecification will introduce some bias</a:t>
            </a:r>
          </a:p>
        </p:txBody>
      </p:sp>
      <p:sp>
        <p:nvSpPr>
          <p:cNvPr id="4" name="Slide Number Placeholder 3"/>
          <p:cNvSpPr>
            <a:spLocks noGrp="1"/>
          </p:cNvSpPr>
          <p:nvPr>
            <p:ph type="sldNum" sz="quarter" idx="10"/>
          </p:nvPr>
        </p:nvSpPr>
        <p:spPr/>
        <p:txBody>
          <a:bodyPr/>
          <a:lstStyle/>
          <a:p>
            <a:fld id="{4A107E05-40DC-FD45-8388-749FC3D8F328}" type="slidenum">
              <a:rPr lang="en-US" smtClean="0"/>
              <a:t>17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values of treatment under comparison correspond to well-defined interventions that, in turn, correspond to the versions of treatment in the data</a:t>
            </a:r>
          </a:p>
          <a:p>
            <a:pPr marL="628650" lvl="1" indent="-171450">
              <a:buFontTx/>
              <a:buChar char="-"/>
            </a:pPr>
            <a:r>
              <a:rPr lang="en-US" sz="1200" b="0" i="0" u="none" strike="noStrike" kern="1200" baseline="0" dirty="0">
                <a:solidFill>
                  <a:schemeClr val="tx1"/>
                </a:solidFill>
                <a:latin typeface="+mn-lt"/>
                <a:ea typeface="+mn-ea"/>
                <a:cs typeface="+mn-cs"/>
              </a:rPr>
              <a:t>the conditional probability of receiving every value of treatment, though not decided by the investigators, depends only on measured covariates </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80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20</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72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We already calculated the standardized risk in the exposed during Part III</a:t>
            </a:r>
          </a:p>
        </p:txBody>
      </p:sp>
      <p:sp>
        <p:nvSpPr>
          <p:cNvPr id="4" name="Slide Number Placeholder 3"/>
          <p:cNvSpPr>
            <a:spLocks noGrp="1"/>
          </p:cNvSpPr>
          <p:nvPr>
            <p:ph type="sldNum" sz="quarter" idx="10"/>
          </p:nvPr>
        </p:nvSpPr>
        <p:spPr/>
        <p:txBody>
          <a:bodyPr/>
          <a:lstStyle/>
          <a:p>
            <a:fld id="{4A107E05-40DC-FD45-8388-749FC3D8F328}" type="slidenum">
              <a:rPr lang="en-US" smtClean="0"/>
              <a:t>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5</a:t>
            </a:fld>
            <a:endParaRPr lang="en-US"/>
          </a:p>
        </p:txBody>
      </p:sp>
    </p:spTree>
    <p:extLst>
      <p:ext uri="{BB962C8B-B14F-4D97-AF65-F5344CB8AC3E}">
        <p14:creationId xmlns:p14="http://schemas.microsoft.com/office/powerpoint/2010/main" val="281632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6</a:t>
            </a:fld>
            <a:endParaRPr lang="en-US"/>
          </a:p>
        </p:txBody>
      </p:sp>
    </p:spTree>
    <p:extLst>
      <p:ext uri="{BB962C8B-B14F-4D97-AF65-F5344CB8AC3E}">
        <p14:creationId xmlns:p14="http://schemas.microsoft.com/office/powerpoint/2010/main" val="120151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2176644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theme" Target="../theme/theme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IV</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31204190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1E28C5C8-5E51-FB47-A8F8-07227E7197AB}"/>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241F3F65-EC9B-A641-9C8A-D1241E9EC77E}"/>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11</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1</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
        <p:nvSpPr>
          <p:cNvPr id="50" name="TextBox 49">
            <a:extLst>
              <a:ext uri="{FF2B5EF4-FFF2-40B4-BE49-F238E27FC236}">
                <a16:creationId xmlns:a16="http://schemas.microsoft.com/office/drawing/2014/main" id="{0F2AB893-13D8-5B4F-8B25-4AC7FD3129C3}"/>
              </a:ext>
            </a:extLst>
          </p:cNvPr>
          <p:cNvSpPr txBox="1"/>
          <p:nvPr/>
        </p:nvSpPr>
        <p:spPr>
          <a:xfrm rot="1403494">
            <a:off x="2089729" y="3645446"/>
            <a:ext cx="1252266" cy="307777"/>
          </a:xfrm>
          <a:prstGeom prst="rect">
            <a:avLst/>
          </a:prstGeom>
          <a:noFill/>
        </p:spPr>
        <p:txBody>
          <a:bodyPr wrap="none" rtlCol="0">
            <a:spAutoFit/>
          </a:bodyPr>
          <a:lstStyle/>
          <a:p>
            <a:r>
              <a:rPr lang="en-US" sz="1400" dirty="0"/>
              <a:t>L=0 (0.33) 30</a:t>
            </a:r>
          </a:p>
        </p:txBody>
      </p:sp>
      <p:cxnSp>
        <p:nvCxnSpPr>
          <p:cNvPr id="51" name="Straight Connector 50">
            <a:extLst>
              <a:ext uri="{FF2B5EF4-FFF2-40B4-BE49-F238E27FC236}">
                <a16:creationId xmlns:a16="http://schemas.microsoft.com/office/drawing/2014/main" id="{462F7D14-2E61-3C4F-B5FD-7AE7A13E7503}"/>
              </a:ext>
            </a:extLst>
          </p:cNvPr>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51380F20-4322-D047-A6AB-9FAC57B9875A}"/>
              </a:ext>
            </a:extLst>
          </p:cNvPr>
          <p:cNvSpPr txBox="1"/>
          <p:nvPr/>
        </p:nvSpPr>
        <p:spPr>
          <a:xfrm rot="20406066">
            <a:off x="1971917" y="3208270"/>
            <a:ext cx="1252266" cy="307777"/>
          </a:xfrm>
          <a:prstGeom prst="rect">
            <a:avLst/>
          </a:prstGeom>
          <a:noFill/>
        </p:spPr>
        <p:txBody>
          <a:bodyPr wrap="none" rtlCol="0">
            <a:spAutoFit/>
          </a:bodyPr>
          <a:lstStyle/>
          <a:p>
            <a:r>
              <a:rPr lang="en-US" sz="1400" dirty="0"/>
              <a:t>L=1 (0.67) 60</a:t>
            </a:r>
          </a:p>
        </p:txBody>
      </p:sp>
      <p:sp>
        <p:nvSpPr>
          <p:cNvPr id="53" name="Oval 52">
            <a:extLst>
              <a:ext uri="{FF2B5EF4-FFF2-40B4-BE49-F238E27FC236}">
                <a16:creationId xmlns:a16="http://schemas.microsoft.com/office/drawing/2014/main" id="{52A4BF77-99D3-BC49-8D16-D4638120696B}"/>
              </a:ext>
            </a:extLst>
          </p:cNvPr>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A0A025-3572-A24D-9A1D-2882E33079F5}"/>
              </a:ext>
            </a:extLst>
          </p:cNvPr>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3274AE3-E35E-0644-8A47-B40ECB1E8CB2}"/>
              </a:ext>
            </a:extLst>
          </p:cNvPr>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E5C3996-3F3D-CA46-969E-E957534B413F}"/>
              </a:ext>
            </a:extLst>
          </p:cNvPr>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1624911-5D9F-D34C-A0A8-3AE0D2323C70}"/>
              </a:ext>
            </a:extLst>
          </p:cNvPr>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956B0EEC-CAF0-3F41-B48C-2F3F62EE2F71}"/>
              </a:ext>
            </a:extLst>
          </p:cNvPr>
          <p:cNvSpPr txBox="1"/>
          <p:nvPr/>
        </p:nvSpPr>
        <p:spPr>
          <a:xfrm>
            <a:off x="1235024" y="3455615"/>
            <a:ext cx="704039" cy="369332"/>
          </a:xfrm>
          <a:prstGeom prst="rect">
            <a:avLst/>
          </a:prstGeom>
          <a:noFill/>
        </p:spPr>
        <p:txBody>
          <a:bodyPr wrap="none" rtlCol="0">
            <a:spAutoFit/>
          </a:bodyPr>
          <a:lstStyle/>
          <a:p>
            <a:r>
              <a:rPr lang="en-US" dirty="0"/>
              <a:t>n=90</a:t>
            </a:r>
          </a:p>
        </p:txBody>
      </p:sp>
      <p:cxnSp>
        <p:nvCxnSpPr>
          <p:cNvPr id="59" name="Straight Connector 58">
            <a:extLst>
              <a:ext uri="{FF2B5EF4-FFF2-40B4-BE49-F238E27FC236}">
                <a16:creationId xmlns:a16="http://schemas.microsoft.com/office/drawing/2014/main" id="{22D9B44C-9518-DC46-B8E2-75DC3CF06DAE}"/>
              </a:ext>
            </a:extLst>
          </p:cNvPr>
          <p:cNvCxnSpPr>
            <a:stCxn id="57" idx="2"/>
            <a:endCxn id="57"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52DB3C2-7F4F-354F-AC4E-42097EBA7C02}"/>
              </a:ext>
            </a:extLst>
          </p:cNvPr>
          <p:cNvCxnSpPr>
            <a:endCxn id="56"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D8AD856-208E-BD4B-B03D-2EFDDB111D92}"/>
              </a:ext>
            </a:extLst>
          </p:cNvPr>
          <p:cNvCxnSpPr>
            <a:endCxn id="53"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96C7816-432E-9746-8A63-356679417DD4}"/>
              </a:ext>
            </a:extLst>
          </p:cNvPr>
          <p:cNvCxnSpPr>
            <a:stCxn id="57" idx="5"/>
            <a:endCxn id="54"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A68EF2-9B6F-8B4A-831D-0CF6AAAC6DE7}"/>
              </a:ext>
            </a:extLst>
          </p:cNvPr>
          <p:cNvCxnSpPr>
            <a:stCxn id="57" idx="5"/>
            <a:endCxn id="55"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11FD3BD-A971-C34F-A8FB-A952CD44B738}"/>
              </a:ext>
            </a:extLst>
          </p:cNvPr>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F45EAF9-A215-1F4A-8819-A33B4A31E048}"/>
              </a:ext>
            </a:extLst>
          </p:cNvPr>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F2B6BF0-6BF3-F541-A5DC-F9888B8C6A9A}"/>
              </a:ext>
            </a:extLst>
          </p:cNvPr>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D2633DB-23A0-204B-AA15-62DED9EC8422}"/>
              </a:ext>
            </a:extLst>
          </p:cNvPr>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42B783-F0E9-D043-8F97-3BFD3E162913}"/>
              </a:ext>
            </a:extLst>
          </p:cNvPr>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7812E4D-983B-3840-93C7-78429E130F00}"/>
              </a:ext>
            </a:extLst>
          </p:cNvPr>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32902F1-C452-2A4F-A49B-336FC9FD3653}"/>
              </a:ext>
            </a:extLst>
          </p:cNvPr>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41C8F70-3A80-7441-B600-16457DBA75F6}"/>
              </a:ext>
            </a:extLst>
          </p:cNvPr>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F764517B-FF86-294A-8DFC-0DFA8F19C720}"/>
              </a:ext>
            </a:extLst>
          </p:cNvPr>
          <p:cNvSpPr txBox="1"/>
          <p:nvPr/>
        </p:nvSpPr>
        <p:spPr>
          <a:xfrm rot="1403494">
            <a:off x="6109550" y="1731796"/>
            <a:ext cx="1024639" cy="307777"/>
          </a:xfrm>
          <a:prstGeom prst="rect">
            <a:avLst/>
          </a:prstGeom>
          <a:noFill/>
        </p:spPr>
        <p:txBody>
          <a:bodyPr wrap="none" rtlCol="0">
            <a:spAutoFit/>
          </a:bodyPr>
          <a:lstStyle/>
          <a:p>
            <a:r>
              <a:rPr lang="en-US" sz="1400" dirty="0"/>
              <a:t>Y=0 (0.33)</a:t>
            </a:r>
          </a:p>
        </p:txBody>
      </p:sp>
      <p:sp>
        <p:nvSpPr>
          <p:cNvPr id="73" name="TextBox 72">
            <a:extLst>
              <a:ext uri="{FF2B5EF4-FFF2-40B4-BE49-F238E27FC236}">
                <a16:creationId xmlns:a16="http://schemas.microsoft.com/office/drawing/2014/main" id="{29537475-2D4A-9940-8340-D7F062B124A5}"/>
              </a:ext>
            </a:extLst>
          </p:cNvPr>
          <p:cNvSpPr txBox="1"/>
          <p:nvPr/>
        </p:nvSpPr>
        <p:spPr>
          <a:xfrm rot="20406066">
            <a:off x="5955452" y="1276477"/>
            <a:ext cx="1024639" cy="307777"/>
          </a:xfrm>
          <a:prstGeom prst="rect">
            <a:avLst/>
          </a:prstGeom>
          <a:noFill/>
        </p:spPr>
        <p:txBody>
          <a:bodyPr wrap="none" rtlCol="0">
            <a:spAutoFit/>
          </a:bodyPr>
          <a:lstStyle/>
          <a:p>
            <a:pPr algn="ctr"/>
            <a:r>
              <a:rPr lang="en-US" sz="1400" dirty="0"/>
              <a:t>Y=1 (0.67)</a:t>
            </a:r>
          </a:p>
        </p:txBody>
      </p:sp>
      <p:sp>
        <p:nvSpPr>
          <p:cNvPr id="74" name="TextBox 73">
            <a:extLst>
              <a:ext uri="{FF2B5EF4-FFF2-40B4-BE49-F238E27FC236}">
                <a16:creationId xmlns:a16="http://schemas.microsoft.com/office/drawing/2014/main" id="{E831D704-AAF1-9847-BDE9-265EAD13E8F6}"/>
              </a:ext>
            </a:extLst>
          </p:cNvPr>
          <p:cNvSpPr txBox="1"/>
          <p:nvPr/>
        </p:nvSpPr>
        <p:spPr>
          <a:xfrm>
            <a:off x="6988481" y="1141589"/>
            <a:ext cx="383438" cy="307777"/>
          </a:xfrm>
          <a:prstGeom prst="rect">
            <a:avLst/>
          </a:prstGeom>
          <a:noFill/>
        </p:spPr>
        <p:txBody>
          <a:bodyPr wrap="none" rtlCol="0">
            <a:spAutoFit/>
          </a:bodyPr>
          <a:lstStyle/>
          <a:p>
            <a:pPr algn="ctr"/>
            <a:r>
              <a:rPr lang="en-US" sz="1400" dirty="0"/>
              <a:t>40</a:t>
            </a:r>
          </a:p>
        </p:txBody>
      </p:sp>
      <p:sp>
        <p:nvSpPr>
          <p:cNvPr id="75" name="TextBox 74">
            <a:extLst>
              <a:ext uri="{FF2B5EF4-FFF2-40B4-BE49-F238E27FC236}">
                <a16:creationId xmlns:a16="http://schemas.microsoft.com/office/drawing/2014/main" id="{A039ED9D-11E7-1446-BA97-B1F071DA2EFE}"/>
              </a:ext>
            </a:extLst>
          </p:cNvPr>
          <p:cNvSpPr txBox="1"/>
          <p:nvPr/>
        </p:nvSpPr>
        <p:spPr>
          <a:xfrm>
            <a:off x="6988481" y="1966887"/>
            <a:ext cx="383438" cy="307777"/>
          </a:xfrm>
          <a:prstGeom prst="rect">
            <a:avLst/>
          </a:prstGeom>
          <a:noFill/>
        </p:spPr>
        <p:txBody>
          <a:bodyPr wrap="none" rtlCol="0">
            <a:spAutoFit/>
          </a:bodyPr>
          <a:lstStyle/>
          <a:p>
            <a:pPr algn="ctr"/>
            <a:r>
              <a:rPr lang="en-US" sz="1400" dirty="0"/>
              <a:t>20</a:t>
            </a:r>
          </a:p>
        </p:txBody>
      </p:sp>
      <p:sp>
        <p:nvSpPr>
          <p:cNvPr id="76" name="TextBox 75">
            <a:extLst>
              <a:ext uri="{FF2B5EF4-FFF2-40B4-BE49-F238E27FC236}">
                <a16:creationId xmlns:a16="http://schemas.microsoft.com/office/drawing/2014/main" id="{04593759-8AB6-4E4D-AAFD-96008D8089F6}"/>
              </a:ext>
            </a:extLst>
          </p:cNvPr>
          <p:cNvSpPr txBox="1"/>
          <p:nvPr/>
        </p:nvSpPr>
        <p:spPr>
          <a:xfrm rot="1403494">
            <a:off x="6149618" y="3003344"/>
            <a:ext cx="925253" cy="307777"/>
          </a:xfrm>
          <a:prstGeom prst="rect">
            <a:avLst/>
          </a:prstGeom>
          <a:noFill/>
        </p:spPr>
        <p:txBody>
          <a:bodyPr wrap="none" rtlCol="0">
            <a:spAutoFit/>
          </a:bodyPr>
          <a:lstStyle/>
          <a:p>
            <a:r>
              <a:rPr lang="en-US" sz="1400" dirty="0"/>
              <a:t>Y=0 (0.4)</a:t>
            </a:r>
          </a:p>
        </p:txBody>
      </p:sp>
      <p:sp>
        <p:nvSpPr>
          <p:cNvPr id="77" name="TextBox 76">
            <a:extLst>
              <a:ext uri="{FF2B5EF4-FFF2-40B4-BE49-F238E27FC236}">
                <a16:creationId xmlns:a16="http://schemas.microsoft.com/office/drawing/2014/main" id="{6D16F1BB-25C3-784A-8C55-C784010B8791}"/>
              </a:ext>
            </a:extLst>
          </p:cNvPr>
          <p:cNvSpPr txBox="1"/>
          <p:nvPr/>
        </p:nvSpPr>
        <p:spPr>
          <a:xfrm rot="20406066">
            <a:off x="5995520" y="2548025"/>
            <a:ext cx="925253" cy="307777"/>
          </a:xfrm>
          <a:prstGeom prst="rect">
            <a:avLst/>
          </a:prstGeom>
          <a:noFill/>
        </p:spPr>
        <p:txBody>
          <a:bodyPr wrap="none" rtlCol="0">
            <a:spAutoFit/>
          </a:bodyPr>
          <a:lstStyle/>
          <a:p>
            <a:pPr algn="ctr"/>
            <a:r>
              <a:rPr lang="en-US" sz="1400" dirty="0"/>
              <a:t>Y=1 (0.6)</a:t>
            </a:r>
          </a:p>
        </p:txBody>
      </p:sp>
      <p:sp>
        <p:nvSpPr>
          <p:cNvPr id="78" name="TextBox 77">
            <a:extLst>
              <a:ext uri="{FF2B5EF4-FFF2-40B4-BE49-F238E27FC236}">
                <a16:creationId xmlns:a16="http://schemas.microsoft.com/office/drawing/2014/main" id="{670F4E45-21FC-CA4A-BABE-D5E137513D25}"/>
              </a:ext>
            </a:extLst>
          </p:cNvPr>
          <p:cNvSpPr txBox="1"/>
          <p:nvPr/>
        </p:nvSpPr>
        <p:spPr>
          <a:xfrm rot="1403494">
            <a:off x="6099925" y="4285722"/>
            <a:ext cx="1024639" cy="307777"/>
          </a:xfrm>
          <a:prstGeom prst="rect">
            <a:avLst/>
          </a:prstGeom>
          <a:noFill/>
        </p:spPr>
        <p:txBody>
          <a:bodyPr wrap="none" rtlCol="0">
            <a:spAutoFit/>
          </a:bodyPr>
          <a:lstStyle/>
          <a:p>
            <a:r>
              <a:rPr lang="en-US" sz="1400" dirty="0"/>
              <a:t>Y=0 (0.25)</a:t>
            </a:r>
          </a:p>
        </p:txBody>
      </p:sp>
      <p:sp>
        <p:nvSpPr>
          <p:cNvPr id="79" name="TextBox 78">
            <a:extLst>
              <a:ext uri="{FF2B5EF4-FFF2-40B4-BE49-F238E27FC236}">
                <a16:creationId xmlns:a16="http://schemas.microsoft.com/office/drawing/2014/main" id="{952F85C6-51A4-5341-8893-3EA3473BF1D8}"/>
              </a:ext>
            </a:extLst>
          </p:cNvPr>
          <p:cNvSpPr txBox="1"/>
          <p:nvPr/>
        </p:nvSpPr>
        <p:spPr>
          <a:xfrm rot="20406066">
            <a:off x="5945827" y="3830403"/>
            <a:ext cx="1024639" cy="307777"/>
          </a:xfrm>
          <a:prstGeom prst="rect">
            <a:avLst/>
          </a:prstGeom>
          <a:noFill/>
        </p:spPr>
        <p:txBody>
          <a:bodyPr wrap="none" rtlCol="0">
            <a:spAutoFit/>
          </a:bodyPr>
          <a:lstStyle/>
          <a:p>
            <a:pPr algn="ctr"/>
            <a:r>
              <a:rPr lang="en-US" sz="1400" dirty="0"/>
              <a:t>Y=1 (0.75)</a:t>
            </a:r>
          </a:p>
        </p:txBody>
      </p:sp>
      <p:sp>
        <p:nvSpPr>
          <p:cNvPr id="80" name="TextBox 79">
            <a:extLst>
              <a:ext uri="{FF2B5EF4-FFF2-40B4-BE49-F238E27FC236}">
                <a16:creationId xmlns:a16="http://schemas.microsoft.com/office/drawing/2014/main" id="{EA3FE2BE-05A2-F34F-AE2A-6AA5411772A3}"/>
              </a:ext>
            </a:extLst>
          </p:cNvPr>
          <p:cNvSpPr txBox="1"/>
          <p:nvPr/>
        </p:nvSpPr>
        <p:spPr>
          <a:xfrm rot="1403494">
            <a:off x="6159243" y="5568297"/>
            <a:ext cx="925253" cy="307777"/>
          </a:xfrm>
          <a:prstGeom prst="rect">
            <a:avLst/>
          </a:prstGeom>
          <a:noFill/>
        </p:spPr>
        <p:txBody>
          <a:bodyPr wrap="none" rtlCol="0">
            <a:spAutoFit/>
          </a:bodyPr>
          <a:lstStyle/>
          <a:p>
            <a:r>
              <a:rPr lang="en-US" sz="1400" dirty="0"/>
              <a:t>Y=0 (0.5)</a:t>
            </a:r>
          </a:p>
        </p:txBody>
      </p:sp>
      <p:sp>
        <p:nvSpPr>
          <p:cNvPr id="81" name="TextBox 80">
            <a:extLst>
              <a:ext uri="{FF2B5EF4-FFF2-40B4-BE49-F238E27FC236}">
                <a16:creationId xmlns:a16="http://schemas.microsoft.com/office/drawing/2014/main" id="{BD790A37-719B-894C-A0AB-1590FD2EFCC1}"/>
              </a:ext>
            </a:extLst>
          </p:cNvPr>
          <p:cNvSpPr txBox="1"/>
          <p:nvPr/>
        </p:nvSpPr>
        <p:spPr>
          <a:xfrm rot="20406066">
            <a:off x="6005144" y="5112978"/>
            <a:ext cx="925253" cy="307777"/>
          </a:xfrm>
          <a:prstGeom prst="rect">
            <a:avLst/>
          </a:prstGeom>
          <a:noFill/>
        </p:spPr>
        <p:txBody>
          <a:bodyPr wrap="none" rtlCol="0">
            <a:spAutoFit/>
          </a:bodyPr>
          <a:lstStyle/>
          <a:p>
            <a:pPr algn="ctr"/>
            <a:r>
              <a:rPr lang="en-US" sz="1400" dirty="0"/>
              <a:t>Y=1 (0.5)</a:t>
            </a:r>
          </a:p>
        </p:txBody>
      </p:sp>
      <p:sp>
        <p:nvSpPr>
          <p:cNvPr id="82" name="TextBox 81">
            <a:extLst>
              <a:ext uri="{FF2B5EF4-FFF2-40B4-BE49-F238E27FC236}">
                <a16:creationId xmlns:a16="http://schemas.microsoft.com/office/drawing/2014/main" id="{2BEB1A63-6AAF-814B-B29A-34200411591F}"/>
              </a:ext>
            </a:extLst>
          </p:cNvPr>
          <p:cNvSpPr txBox="1"/>
          <p:nvPr/>
        </p:nvSpPr>
        <p:spPr>
          <a:xfrm>
            <a:off x="6988481" y="2464562"/>
            <a:ext cx="383438" cy="307777"/>
          </a:xfrm>
          <a:prstGeom prst="rect">
            <a:avLst/>
          </a:prstGeom>
          <a:noFill/>
        </p:spPr>
        <p:txBody>
          <a:bodyPr wrap="none" rtlCol="0">
            <a:spAutoFit/>
          </a:bodyPr>
          <a:lstStyle/>
          <a:p>
            <a:pPr algn="ctr"/>
            <a:r>
              <a:rPr lang="en-US" sz="1400" dirty="0"/>
              <a:t>36</a:t>
            </a:r>
          </a:p>
        </p:txBody>
      </p:sp>
      <p:sp>
        <p:nvSpPr>
          <p:cNvPr id="83" name="TextBox 82">
            <a:extLst>
              <a:ext uri="{FF2B5EF4-FFF2-40B4-BE49-F238E27FC236}">
                <a16:creationId xmlns:a16="http://schemas.microsoft.com/office/drawing/2014/main" id="{5A6DAB97-1559-2740-BB35-B83CEE57690E}"/>
              </a:ext>
            </a:extLst>
          </p:cNvPr>
          <p:cNvSpPr txBox="1"/>
          <p:nvPr/>
        </p:nvSpPr>
        <p:spPr>
          <a:xfrm>
            <a:off x="6988481" y="3289860"/>
            <a:ext cx="383438" cy="307777"/>
          </a:xfrm>
          <a:prstGeom prst="rect">
            <a:avLst/>
          </a:prstGeom>
          <a:noFill/>
        </p:spPr>
        <p:txBody>
          <a:bodyPr wrap="none" rtlCol="0">
            <a:spAutoFit/>
          </a:bodyPr>
          <a:lstStyle/>
          <a:p>
            <a:pPr algn="ctr"/>
            <a:r>
              <a:rPr lang="en-US" sz="1400" dirty="0"/>
              <a:t>24</a:t>
            </a:r>
          </a:p>
        </p:txBody>
      </p:sp>
      <p:sp>
        <p:nvSpPr>
          <p:cNvPr id="84" name="TextBox 83">
            <a:extLst>
              <a:ext uri="{FF2B5EF4-FFF2-40B4-BE49-F238E27FC236}">
                <a16:creationId xmlns:a16="http://schemas.microsoft.com/office/drawing/2014/main" id="{29DAA700-87F6-614B-8549-E79FD86E6F9D}"/>
              </a:ext>
            </a:extLst>
          </p:cNvPr>
          <p:cNvSpPr txBox="1"/>
          <p:nvPr/>
        </p:nvSpPr>
        <p:spPr>
          <a:xfrm>
            <a:off x="6999669" y="3749140"/>
            <a:ext cx="532518" cy="307777"/>
          </a:xfrm>
          <a:prstGeom prst="rect">
            <a:avLst/>
          </a:prstGeom>
          <a:noFill/>
        </p:spPr>
        <p:txBody>
          <a:bodyPr wrap="none" rtlCol="0">
            <a:spAutoFit/>
          </a:bodyPr>
          <a:lstStyle/>
          <a:p>
            <a:pPr algn="ctr"/>
            <a:r>
              <a:rPr lang="en-US" sz="1400" dirty="0"/>
              <a:t>22.5</a:t>
            </a:r>
          </a:p>
        </p:txBody>
      </p:sp>
      <p:sp>
        <p:nvSpPr>
          <p:cNvPr id="85" name="TextBox 84">
            <a:extLst>
              <a:ext uri="{FF2B5EF4-FFF2-40B4-BE49-F238E27FC236}">
                <a16:creationId xmlns:a16="http://schemas.microsoft.com/office/drawing/2014/main" id="{ACF4A92B-5C61-EA48-B090-1AD82E4F2488}"/>
              </a:ext>
            </a:extLst>
          </p:cNvPr>
          <p:cNvSpPr txBox="1"/>
          <p:nvPr/>
        </p:nvSpPr>
        <p:spPr>
          <a:xfrm>
            <a:off x="6963634" y="4574438"/>
            <a:ext cx="433132" cy="307777"/>
          </a:xfrm>
          <a:prstGeom prst="rect">
            <a:avLst/>
          </a:prstGeom>
          <a:noFill/>
        </p:spPr>
        <p:txBody>
          <a:bodyPr wrap="none" rtlCol="0">
            <a:spAutoFit/>
          </a:bodyPr>
          <a:lstStyle/>
          <a:p>
            <a:pPr algn="ctr"/>
            <a:r>
              <a:rPr lang="en-US" sz="1400" dirty="0"/>
              <a:t>7.5</a:t>
            </a:r>
          </a:p>
        </p:txBody>
      </p:sp>
      <p:sp>
        <p:nvSpPr>
          <p:cNvPr id="86" name="TextBox 85">
            <a:extLst>
              <a:ext uri="{FF2B5EF4-FFF2-40B4-BE49-F238E27FC236}">
                <a16:creationId xmlns:a16="http://schemas.microsoft.com/office/drawing/2014/main" id="{0F882C39-718A-3D42-8D80-EF6DF22A2B32}"/>
              </a:ext>
            </a:extLst>
          </p:cNvPr>
          <p:cNvSpPr txBox="1"/>
          <p:nvPr/>
        </p:nvSpPr>
        <p:spPr>
          <a:xfrm>
            <a:off x="6988481" y="5060590"/>
            <a:ext cx="383438" cy="307777"/>
          </a:xfrm>
          <a:prstGeom prst="rect">
            <a:avLst/>
          </a:prstGeom>
          <a:noFill/>
        </p:spPr>
        <p:txBody>
          <a:bodyPr wrap="none" rtlCol="0">
            <a:spAutoFit/>
          </a:bodyPr>
          <a:lstStyle/>
          <a:p>
            <a:pPr algn="ctr"/>
            <a:r>
              <a:rPr lang="en-US" sz="1400" dirty="0"/>
              <a:t>15</a:t>
            </a:r>
          </a:p>
        </p:txBody>
      </p:sp>
      <p:sp>
        <p:nvSpPr>
          <p:cNvPr id="87" name="TextBox 86">
            <a:extLst>
              <a:ext uri="{FF2B5EF4-FFF2-40B4-BE49-F238E27FC236}">
                <a16:creationId xmlns:a16="http://schemas.microsoft.com/office/drawing/2014/main" id="{BBC0B74F-8DEF-2C41-A952-DC7779BB68E0}"/>
              </a:ext>
            </a:extLst>
          </p:cNvPr>
          <p:cNvSpPr txBox="1"/>
          <p:nvPr/>
        </p:nvSpPr>
        <p:spPr>
          <a:xfrm>
            <a:off x="6988481" y="5885888"/>
            <a:ext cx="383438" cy="307777"/>
          </a:xfrm>
          <a:prstGeom prst="rect">
            <a:avLst/>
          </a:prstGeom>
          <a:noFill/>
        </p:spPr>
        <p:txBody>
          <a:bodyPr wrap="none" rtlCol="0">
            <a:spAutoFit/>
          </a:bodyPr>
          <a:lstStyle/>
          <a:p>
            <a:pPr algn="ctr"/>
            <a:r>
              <a:rPr lang="en-US" sz="1400" dirty="0"/>
              <a:t>15</a:t>
            </a:r>
          </a:p>
        </p:txBody>
      </p:sp>
      <p:sp>
        <p:nvSpPr>
          <p:cNvPr id="88" name="TextBox 87">
            <a:extLst>
              <a:ext uri="{FF2B5EF4-FFF2-40B4-BE49-F238E27FC236}">
                <a16:creationId xmlns:a16="http://schemas.microsoft.com/office/drawing/2014/main" id="{6D5BD05C-0C5A-884B-818C-EC1683CE0C1C}"/>
              </a:ext>
            </a:extLst>
          </p:cNvPr>
          <p:cNvSpPr txBox="1"/>
          <p:nvPr/>
        </p:nvSpPr>
        <p:spPr>
          <a:xfrm rot="19862759">
            <a:off x="4212010" y="2179771"/>
            <a:ext cx="756938" cy="307777"/>
          </a:xfrm>
          <a:prstGeom prst="rect">
            <a:avLst/>
          </a:prstGeom>
          <a:noFill/>
        </p:spPr>
        <p:txBody>
          <a:bodyPr wrap="none" rtlCol="0">
            <a:spAutoFit/>
          </a:bodyPr>
          <a:lstStyle/>
          <a:p>
            <a:r>
              <a:rPr lang="en-US" sz="1400" dirty="0"/>
              <a:t>A=1 60</a:t>
            </a:r>
          </a:p>
        </p:txBody>
      </p:sp>
      <p:sp>
        <p:nvSpPr>
          <p:cNvPr id="89" name="TextBox 88">
            <a:extLst>
              <a:ext uri="{FF2B5EF4-FFF2-40B4-BE49-F238E27FC236}">
                <a16:creationId xmlns:a16="http://schemas.microsoft.com/office/drawing/2014/main" id="{88562893-1CC8-A247-9C90-80EA019D6063}"/>
              </a:ext>
            </a:extLst>
          </p:cNvPr>
          <p:cNvSpPr txBox="1"/>
          <p:nvPr/>
        </p:nvSpPr>
        <p:spPr>
          <a:xfrm rot="21268154">
            <a:off x="4337136" y="2843912"/>
            <a:ext cx="756938" cy="307777"/>
          </a:xfrm>
          <a:prstGeom prst="rect">
            <a:avLst/>
          </a:prstGeom>
          <a:noFill/>
        </p:spPr>
        <p:txBody>
          <a:bodyPr wrap="none" rtlCol="0">
            <a:spAutoFit/>
          </a:bodyPr>
          <a:lstStyle/>
          <a:p>
            <a:r>
              <a:rPr lang="en-US" sz="1400" dirty="0"/>
              <a:t>A=0 60</a:t>
            </a:r>
          </a:p>
        </p:txBody>
      </p:sp>
      <p:sp>
        <p:nvSpPr>
          <p:cNvPr id="90" name="TextBox 89">
            <a:extLst>
              <a:ext uri="{FF2B5EF4-FFF2-40B4-BE49-F238E27FC236}">
                <a16:creationId xmlns:a16="http://schemas.microsoft.com/office/drawing/2014/main" id="{263C6886-C5F3-8746-AC57-F4C6C8EC1048}"/>
              </a:ext>
            </a:extLst>
          </p:cNvPr>
          <p:cNvSpPr txBox="1"/>
          <p:nvPr/>
        </p:nvSpPr>
        <p:spPr>
          <a:xfrm rot="239149">
            <a:off x="4337137" y="3911624"/>
            <a:ext cx="756938" cy="307777"/>
          </a:xfrm>
          <a:prstGeom prst="rect">
            <a:avLst/>
          </a:prstGeom>
          <a:noFill/>
        </p:spPr>
        <p:txBody>
          <a:bodyPr wrap="none" rtlCol="0">
            <a:spAutoFit/>
          </a:bodyPr>
          <a:lstStyle/>
          <a:p>
            <a:r>
              <a:rPr lang="en-US" sz="1400" dirty="0"/>
              <a:t>A=1 30</a:t>
            </a:r>
          </a:p>
        </p:txBody>
      </p:sp>
      <p:sp>
        <p:nvSpPr>
          <p:cNvPr id="91" name="TextBox 90">
            <a:extLst>
              <a:ext uri="{FF2B5EF4-FFF2-40B4-BE49-F238E27FC236}">
                <a16:creationId xmlns:a16="http://schemas.microsoft.com/office/drawing/2014/main" id="{99793D1A-1C2A-764C-8635-484CE299C264}"/>
              </a:ext>
            </a:extLst>
          </p:cNvPr>
          <p:cNvSpPr txBox="1"/>
          <p:nvPr/>
        </p:nvSpPr>
        <p:spPr>
          <a:xfrm rot="1656980">
            <a:off x="4155368" y="4536830"/>
            <a:ext cx="756938" cy="307777"/>
          </a:xfrm>
          <a:prstGeom prst="rect">
            <a:avLst/>
          </a:prstGeom>
          <a:noFill/>
        </p:spPr>
        <p:txBody>
          <a:bodyPr wrap="none" rtlCol="0">
            <a:spAutoFit/>
          </a:bodyPr>
          <a:lstStyle/>
          <a:p>
            <a:r>
              <a:rPr lang="en-US" sz="1400" dirty="0"/>
              <a:t>A=0 30</a:t>
            </a:r>
          </a:p>
        </p:txBody>
      </p:sp>
    </p:spTree>
    <p:extLst>
      <p:ext uri="{BB962C8B-B14F-4D97-AF65-F5344CB8AC3E}">
        <p14:creationId xmlns:p14="http://schemas.microsoft.com/office/powerpoint/2010/main" val="37830057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2</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graphicFrame>
        <p:nvGraphicFramePr>
          <p:cNvPr id="7" name="Table 6">
            <a:extLst>
              <a:ext uri="{FF2B5EF4-FFF2-40B4-BE49-F238E27FC236}">
                <a16:creationId xmlns:a16="http://schemas.microsoft.com/office/drawing/2014/main" id="{8CEE72C5-4960-CC42-B651-FEAE5A7BEF04}"/>
              </a:ext>
            </a:extLst>
          </p:cNvPr>
          <p:cNvGraphicFramePr>
            <a:graphicFrameLocks noGrp="1"/>
          </p:cNvGraphicFramePr>
          <p:nvPr>
            <p:extLst>
              <p:ext uri="{D42A27DB-BD31-4B8C-83A1-F6EECF244321}">
                <p14:modId xmlns:p14="http://schemas.microsoft.com/office/powerpoint/2010/main" val="2482957941"/>
              </p:ext>
            </p:extLst>
          </p:nvPr>
        </p:nvGraphicFramePr>
        <p:xfrm>
          <a:off x="870088" y="178076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12</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graphicFrame>
        <p:nvGraphicFramePr>
          <p:cNvPr id="8" name="Table 7">
            <a:extLst>
              <a:ext uri="{FF2B5EF4-FFF2-40B4-BE49-F238E27FC236}">
                <a16:creationId xmlns:a16="http://schemas.microsoft.com/office/drawing/2014/main" id="{80CDDBBF-1A1F-FA46-B404-D9324A844DF8}"/>
              </a:ext>
            </a:extLst>
          </p:cNvPr>
          <p:cNvGraphicFramePr>
            <a:graphicFrameLocks noGrp="1"/>
          </p:cNvGraphicFramePr>
          <p:nvPr>
            <p:extLst>
              <p:ext uri="{D42A27DB-BD31-4B8C-83A1-F6EECF244321}">
                <p14:modId xmlns:p14="http://schemas.microsoft.com/office/powerpoint/2010/main" val="4008179623"/>
              </p:ext>
            </p:extLst>
          </p:nvPr>
        </p:nvGraphicFramePr>
        <p:xfrm>
          <a:off x="870088" y="4095341"/>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22.5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7.5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40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36</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24</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5606213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Final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16</a:t>
            </a:fld>
            <a:endParaRPr lang="en-US" dirty="0">
              <a:solidFill>
                <a:srgbClr val="052049"/>
              </a:solidFill>
            </a:endParaRPr>
          </a:p>
        </p:txBody>
      </p:sp>
      <p:graphicFrame>
        <p:nvGraphicFramePr>
          <p:cNvPr id="6" name="Table 5">
            <a:extLst>
              <a:ext uri="{FF2B5EF4-FFF2-40B4-BE49-F238E27FC236}">
                <a16:creationId xmlns:a16="http://schemas.microsoft.com/office/drawing/2014/main" id="{DABC5E09-BC83-074A-908C-87EF8F07B144}"/>
              </a:ext>
            </a:extLst>
          </p:cNvPr>
          <p:cNvGraphicFramePr>
            <a:graphicFrameLocks noGrp="1"/>
          </p:cNvGraphicFramePr>
          <p:nvPr>
            <p:extLst>
              <p:ext uri="{D42A27DB-BD31-4B8C-83A1-F6EECF244321}">
                <p14:modId xmlns:p14="http://schemas.microsoft.com/office/powerpoint/2010/main" val="2427724649"/>
              </p:ext>
            </p:extLst>
          </p:nvPr>
        </p:nvGraphicFramePr>
        <p:xfrm>
          <a:off x="1524000" y="231648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62.5</a:t>
                      </a:r>
                    </a:p>
                  </a:txBody>
                  <a:tcPr/>
                </a:tc>
                <a:tc>
                  <a:txBody>
                    <a:bodyPr/>
                    <a:lstStyle/>
                    <a:p>
                      <a:pPr algn="ctr"/>
                      <a:r>
                        <a:rPr lang="en-US" dirty="0"/>
                        <a:t>27.5</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51</a:t>
                      </a:r>
                    </a:p>
                  </a:txBody>
                  <a:tcPr/>
                </a:tc>
                <a:tc>
                  <a:txBody>
                    <a:bodyPr/>
                    <a:lstStyle/>
                    <a:p>
                      <a:pPr algn="ctr"/>
                      <a:r>
                        <a:rPr lang="en-US" dirty="0"/>
                        <a:t>39</a:t>
                      </a:r>
                    </a:p>
                  </a:txBody>
                  <a:tcPr/>
                </a:tc>
                <a:extLst>
                  <a:ext uri="{0D108BD9-81ED-4DB2-BD59-A6C34878D82A}">
                    <a16:rowId xmlns:a16="http://schemas.microsoft.com/office/drawing/2014/main" val="10002"/>
                  </a:ext>
                </a:extLst>
              </a:tr>
            </a:tbl>
          </a:graphicData>
        </a:graphic>
      </p:graphicFrame>
      <p:sp>
        <p:nvSpPr>
          <p:cNvPr id="9" name="Content Placeholder 5">
            <a:extLst>
              <a:ext uri="{FF2B5EF4-FFF2-40B4-BE49-F238E27FC236}">
                <a16:creationId xmlns:a16="http://schemas.microsoft.com/office/drawing/2014/main" id="{014DFD6A-5698-734B-A557-8E950682D7E6}"/>
              </a:ext>
            </a:extLst>
          </p:cNvPr>
          <p:cNvSpPr>
            <a:spLocks noGrp="1"/>
          </p:cNvSpPr>
          <p:nvPr>
            <p:ph idx="1"/>
          </p:nvPr>
        </p:nvSpPr>
        <p:spPr>
          <a:xfrm>
            <a:off x="459686" y="1496817"/>
            <a:ext cx="7531375" cy="3780740"/>
          </a:xfrm>
        </p:spPr>
        <p:txBody>
          <a:bodyPr/>
          <a:lstStyle/>
          <a:p>
            <a:r>
              <a:rPr lang="en-US" dirty="0"/>
              <a:t>Having accounted for the effect of L:</a:t>
            </a:r>
          </a:p>
        </p:txBody>
      </p:sp>
    </p:spTree>
    <p:extLst>
      <p:ext uri="{BB962C8B-B14F-4D97-AF65-F5344CB8AC3E}">
        <p14:creationId xmlns:p14="http://schemas.microsoft.com/office/powerpoint/2010/main" val="18712396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Standardization &amp; IPW Summary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17</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Goal: Adjust for </a:t>
            </a:r>
            <a:r>
              <a:rPr lang="en-US" i="1" dirty="0"/>
              <a:t>L</a:t>
            </a:r>
            <a:r>
              <a:rPr lang="en-US" dirty="0"/>
              <a:t> to compute marginal causal quantities</a:t>
            </a:r>
          </a:p>
          <a:p>
            <a:endParaRPr lang="en-US" dirty="0"/>
          </a:p>
          <a:p>
            <a:r>
              <a:rPr lang="en-US" dirty="0"/>
              <a:t>Mathematically equivalent</a:t>
            </a:r>
          </a:p>
          <a:p>
            <a:pPr lvl="1"/>
            <a:r>
              <a:rPr lang="en-US" dirty="0"/>
              <a:t>Caveat: only when models aren’t used</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7" name="Content Placeholder 5"/>
          <p:cNvSpPr txBox="1">
            <a:spLocks/>
          </p:cNvSpPr>
          <p:nvPr/>
        </p:nvSpPr>
        <p:spPr>
          <a:xfrm>
            <a:off x="459686" y="1496817"/>
            <a:ext cx="8137665" cy="3227583"/>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dirty="0"/>
              <a:t>Consistency</a:t>
            </a:r>
          </a:p>
          <a:p>
            <a:pPr marL="342900" indent="-342900">
              <a:buFont typeface="+mj-lt"/>
              <a:buAutoNum type="arabicPeriod"/>
            </a:pPr>
            <a:r>
              <a:rPr lang="en-US" dirty="0"/>
              <a:t>Exchangeability</a:t>
            </a:r>
          </a:p>
          <a:p>
            <a:pPr marL="571500" lvl="1" indent="-228600"/>
            <a:r>
              <a:rPr lang="en-US" dirty="0"/>
              <a:t>Marginal</a:t>
            </a:r>
          </a:p>
          <a:p>
            <a:pPr marL="571500" lvl="1" indent="-228600"/>
            <a:r>
              <a:rPr lang="en-US" dirty="0"/>
              <a:t>Conditional</a:t>
            </a:r>
          </a:p>
          <a:p>
            <a:endParaRPr lang="en-US" dirty="0"/>
          </a:p>
          <a:p>
            <a:pPr marL="342900" indent="-342900">
              <a:buFont typeface="+mj-lt"/>
              <a:buAutoNum type="arabicPeriod" startAt="3"/>
            </a:pPr>
            <a:r>
              <a:rPr lang="en-US" dirty="0"/>
              <a:t>Positivity:</a:t>
            </a:r>
          </a:p>
          <a:p>
            <a:pPr marL="577850" lvl="1" indent="-234950"/>
            <a:r>
              <a:rPr lang="en-US" dirty="0"/>
              <a:t>The probability of receiving every value of treatment conditional on </a:t>
            </a:r>
            <a:r>
              <a:rPr lang="en-US" i="1" dirty="0"/>
              <a:t>L </a:t>
            </a:r>
            <a:r>
              <a:rPr lang="en-US" dirty="0"/>
              <a:t>is greater than zero</a:t>
            </a:r>
          </a:p>
        </p:txBody>
      </p:sp>
    </p:spTree>
    <p:extLst>
      <p:ext uri="{BB962C8B-B14F-4D97-AF65-F5344CB8AC3E}">
        <p14:creationId xmlns:p14="http://schemas.microsoft.com/office/powerpoint/2010/main" val="25790239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2659547"/>
          </a:xfrm>
          <a:prstGeom prst="rect">
            <a:avLst/>
          </a:prstGeom>
        </p:spPr>
        <p:txBody>
          <a:bodyPr vert="horz" lIns="91440" tIns="45720" rIns="91440" bIns="45720" numCol="2"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r>
              <a:rPr lang="en-US" dirty="0"/>
              <a:t>Dan Kelly</a:t>
            </a:r>
          </a:p>
          <a:p>
            <a:endParaRPr lang="en-US" dirty="0"/>
          </a:p>
          <a:p>
            <a:endParaRPr lang="en-US" dirty="0"/>
          </a:p>
          <a:p>
            <a:endParaRPr lang="en-US" dirty="0"/>
          </a:p>
          <a:p>
            <a:r>
              <a:rPr lang="en-US" dirty="0"/>
              <a:t>Carolyn Smith</a:t>
            </a:r>
          </a:p>
          <a:p>
            <a:pPr marL="0" indent="0">
              <a:buNone/>
              <a:tabLst>
                <a:tab pos="222250" algn="l"/>
              </a:tabLst>
            </a:pPr>
            <a:r>
              <a:rPr lang="en-US" dirty="0"/>
              <a:t>	 Hughes</a:t>
            </a:r>
          </a:p>
        </p:txBody>
      </p:sp>
      <p:pic>
        <p:nvPicPr>
          <p:cNvPr id="9" name="Picture 8" descr="Miguel.jpg">
            <a:extLst>
              <a:ext uri="{FF2B5EF4-FFF2-40B4-BE49-F238E27FC236}">
                <a16:creationId xmlns:a16="http://schemas.microsoft.com/office/drawing/2014/main" id="{DBADFCDD-A014-F944-A3B2-1A6D353DB7B4}"/>
              </a:ext>
            </a:extLst>
          </p:cNvPr>
          <p:cNvPicPr>
            <a:picLocks/>
          </p:cNvPicPr>
          <p:nvPr/>
        </p:nvPicPr>
        <p:blipFill rotWithShape="1">
          <a:blip r:embed="rId3">
            <a:extLst>
              <a:ext uri="{28A0092B-C50C-407E-A947-70E740481C1C}">
                <a14:useLocalDpi xmlns:a14="http://schemas.microsoft.com/office/drawing/2010/main" val="0"/>
              </a:ext>
            </a:extLst>
          </a:blip>
          <a:srcRect l="15293" r="16471" b="41764"/>
          <a:stretch/>
        </p:blipFill>
        <p:spPr>
          <a:xfrm>
            <a:off x="2914744" y="3163820"/>
            <a:ext cx="1088559" cy="1252728"/>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7356116" y="1569944"/>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2914744" y="1569944"/>
            <a:ext cx="1088559" cy="1256259"/>
          </a:xfrm>
          <a:prstGeom prst="rect">
            <a:avLst/>
          </a:prstGeom>
        </p:spPr>
      </p:pic>
      <p:pic>
        <p:nvPicPr>
          <p:cNvPr id="1026" name="Picture 2">
            <a:extLst>
              <a:ext uri="{FF2B5EF4-FFF2-40B4-BE49-F238E27FC236}">
                <a16:creationId xmlns:a16="http://schemas.microsoft.com/office/drawing/2014/main" id="{69F9046D-D312-7F43-8B52-BD5260E2C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5" t="5498" r="8735"/>
          <a:stretch/>
        </p:blipFill>
        <p:spPr bwMode="auto">
          <a:xfrm>
            <a:off x="7356116" y="3163821"/>
            <a:ext cx="1088558" cy="124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513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2759455"/>
      </p:ext>
    </p:extLst>
  </p:cSld>
  <p:clrMapOvr>
    <a:masterClrMapping/>
  </p:clrMapOvr>
  <p:transition advTm="1956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 (cont.)</a:t>
            </a:r>
          </a:p>
        </p:txBody>
      </p:sp>
    </p:spTree>
    <p:extLst>
      <p:ext uri="{BB962C8B-B14F-4D97-AF65-F5344CB8AC3E}">
        <p14:creationId xmlns:p14="http://schemas.microsoft.com/office/powerpoint/2010/main" val="24729370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a:t>
            </a:r>
            <a:r>
              <a:rPr lang="en-US" u="sng" dirty="0"/>
              <a:t>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7" name="Content Placeholder 5">
            <a:extLst>
              <a:ext uri="{FF2B5EF4-FFF2-40B4-BE49-F238E27FC236}">
                <a16:creationId xmlns:a16="http://schemas.microsoft.com/office/drawing/2014/main" id="{A9ABF24F-51C6-F646-B5C9-74C7FDFEC857}"/>
              </a:ext>
            </a:extLst>
          </p:cNvPr>
          <p:cNvSpPr txBox="1">
            <a:spLocks/>
          </p:cNvSpPr>
          <p:nvPr/>
        </p:nvSpPr>
        <p:spPr>
          <a:xfrm>
            <a:off x="459687" y="1496817"/>
            <a:ext cx="6884228"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0) = 8/20</a:t>
            </a:r>
          </a:p>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1) = 12/20</a:t>
            </a:r>
          </a:p>
          <a:p>
            <a:pPr marL="0" indent="0">
              <a:buFont typeface="Wingdings" charset="2"/>
              <a:buNone/>
            </a:pPr>
            <a:r>
              <a:rPr lang="en-US" dirty="0"/>
              <a:t>Assuming consistency and conditional exchangeability hold:</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1/4</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2/3</a:t>
            </a:r>
          </a:p>
          <a:p>
            <a:pPr marL="285750" indent="-285750"/>
            <a:r>
              <a:rPr lang="en-US" dirty="0" err="1"/>
              <a:t>Pr</a:t>
            </a:r>
            <a:r>
              <a:rPr lang="en-US" dirty="0"/>
              <a:t>(</a:t>
            </a:r>
            <a:r>
              <a:rPr lang="en-US" i="1" dirty="0" err="1"/>
              <a:t>Y</a:t>
            </a:r>
            <a:r>
              <a:rPr lang="en-US" i="1" baseline="30000" dirty="0" err="1"/>
              <a:t>a</a:t>
            </a:r>
            <a:r>
              <a:rPr lang="en-US" baseline="30000" dirty="0"/>
              <a:t>=0</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a:t>
            </a:r>
            <a:r>
              <a:rPr lang="en-US" dirty="0" err="1"/>
              <a:t>Pr</a:t>
            </a:r>
            <a:r>
              <a:rPr lang="en-US" dirty="0"/>
              <a:t>(</a:t>
            </a:r>
            <a:r>
              <a:rPr lang="en-US" i="1" dirty="0"/>
              <a:t>L</a:t>
            </a:r>
            <a:r>
              <a:rPr lang="en-US" dirty="0"/>
              <a:t> = 0) + </a:t>
            </a:r>
          </a:p>
          <a:p>
            <a:pPr marL="0" indent="0">
              <a:buFont typeface="Wingdings" charset="2"/>
              <a:buNone/>
            </a:pPr>
            <a:r>
              <a:rPr lang="en-US" dirty="0"/>
              <a:t>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a:t>
            </a:r>
            <a:r>
              <a:rPr lang="en-US" dirty="0" err="1"/>
              <a:t>Pr</a:t>
            </a:r>
            <a:r>
              <a:rPr lang="en-US" dirty="0"/>
              <a:t>(</a:t>
            </a:r>
            <a:r>
              <a:rPr lang="en-US" i="1" dirty="0"/>
              <a:t>L</a:t>
            </a:r>
            <a:r>
              <a:rPr lang="en-US" dirty="0"/>
              <a:t> = 1)</a:t>
            </a:r>
          </a:p>
          <a:p>
            <a:pPr marL="0" indent="0">
              <a:buFont typeface="Wingdings" charset="2"/>
              <a:buNone/>
            </a:pPr>
            <a:r>
              <a:rPr lang="en-US" dirty="0"/>
              <a:t>		       = (1/4) * (8/20) + (2/3) * (12/20)</a:t>
            </a:r>
          </a:p>
          <a:p>
            <a:pPr marL="0" indent="0">
              <a:buFont typeface="Wingdings" charset="2"/>
              <a:buNone/>
            </a:pPr>
            <a:r>
              <a:rPr lang="en-US" dirty="0"/>
              <a:t>		       = 0.5</a:t>
            </a:r>
          </a:p>
        </p:txBody>
      </p:sp>
      <p:pic>
        <p:nvPicPr>
          <p:cNvPr id="8" name="Picture 7" descr="Screen Shot 2019-12-19 at 3.26.38 PM.png">
            <a:extLst>
              <a:ext uri="{FF2B5EF4-FFF2-40B4-BE49-F238E27FC236}">
                <a16:creationId xmlns:a16="http://schemas.microsoft.com/office/drawing/2014/main" id="{F8F68ED6-14E9-594B-B0FD-EC727050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915" y="216027"/>
            <a:ext cx="1602926" cy="3465149"/>
          </a:xfrm>
          <a:prstGeom prst="rect">
            <a:avLst/>
          </a:prstGeom>
        </p:spPr>
      </p:pic>
    </p:spTree>
    <p:extLst>
      <p:ext uri="{BB962C8B-B14F-4D97-AF65-F5344CB8AC3E}">
        <p14:creationId xmlns:p14="http://schemas.microsoft.com/office/powerpoint/2010/main" val="11713601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sp>
        <p:nvSpPr>
          <p:cNvPr id="7" name="Content Placeholder 5">
            <a:extLst>
              <a:ext uri="{FF2B5EF4-FFF2-40B4-BE49-F238E27FC236}">
                <a16:creationId xmlns:a16="http://schemas.microsoft.com/office/drawing/2014/main" id="{3F577232-E1F0-6441-B13C-9BBFE747513F}"/>
              </a:ext>
            </a:extLst>
          </p:cNvPr>
          <p:cNvSpPr>
            <a:spLocks noGrp="1"/>
          </p:cNvSpPr>
          <p:nvPr>
            <p:ph idx="1"/>
          </p:nvPr>
        </p:nvSpPr>
        <p:spPr>
          <a:xfrm>
            <a:off x="459686" y="1562015"/>
            <a:ext cx="8334631" cy="3203881"/>
          </a:xfrm>
        </p:spPr>
        <p:txBody>
          <a:bodyPr/>
          <a:lstStyle/>
          <a:p>
            <a:pPr>
              <a:buClr>
                <a:srgbClr val="0093D0"/>
              </a:buClr>
            </a:pPr>
            <a:r>
              <a:rPr lang="en-US" dirty="0">
                <a:solidFill>
                  <a:srgbClr val="052049"/>
                </a:solidFill>
              </a:rPr>
              <a:t>Does exchangeability hold?</a:t>
            </a:r>
          </a:p>
          <a:p>
            <a:pPr lvl="1">
              <a:buClr>
                <a:srgbClr val="0093D0"/>
              </a:buClr>
            </a:pPr>
            <a:r>
              <a:rPr lang="en-US" dirty="0">
                <a:solidFill>
                  <a:srgbClr val="052049"/>
                </a:solidFill>
              </a:rPr>
              <a:t>No, </a:t>
            </a:r>
            <a:r>
              <a:rPr lang="en-US" dirty="0" err="1"/>
              <a:t>Pr</a:t>
            </a:r>
            <a:r>
              <a:rPr lang="en-US" dirty="0"/>
              <a:t>(</a:t>
            </a:r>
            <a:r>
              <a:rPr lang="en-US" i="1" dirty="0" err="1"/>
              <a:t>Y</a:t>
            </a:r>
            <a:r>
              <a:rPr lang="en-US" i="1" baseline="30000" dirty="0" err="1"/>
              <a:t>a</a:t>
            </a:r>
            <a:r>
              <a:rPr lang="en-US" i="1" baseline="30000" dirty="0"/>
              <a:t>=0</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=0</a:t>
            </a:r>
            <a:r>
              <a:rPr lang="en-US" dirty="0"/>
              <a:t>=1 | A = 0) and, furthermore, </a:t>
            </a:r>
            <a:r>
              <a:rPr lang="en-US" dirty="0" err="1"/>
              <a:t>Pr</a:t>
            </a:r>
            <a:r>
              <a:rPr lang="en-US" dirty="0"/>
              <a:t>(</a:t>
            </a:r>
            <a:r>
              <a:rPr lang="en-US" i="1" dirty="0" err="1"/>
              <a:t>Y</a:t>
            </a:r>
            <a:r>
              <a:rPr lang="en-US" i="1" baseline="30000" dirty="0" err="1"/>
              <a:t>a</a:t>
            </a:r>
            <a:r>
              <a:rPr lang="en-US" i="1" baseline="30000" dirty="0"/>
              <a:t>=1</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=1 | A = 0) (see </a:t>
            </a:r>
            <a:r>
              <a:rPr lang="en-US"/>
              <a:t>earlier Slide)</a:t>
            </a:r>
            <a:endParaRPr lang="en-US" dirty="0">
              <a:solidFill>
                <a:srgbClr val="052049"/>
              </a:solidFill>
            </a:endParaRPr>
          </a:p>
          <a:p>
            <a:pPr>
              <a:buClr>
                <a:srgbClr val="0093D0"/>
              </a:buClr>
            </a:pPr>
            <a:r>
              <a:rPr lang="en-US" dirty="0">
                <a:solidFill>
                  <a:srgbClr val="052049"/>
                </a:solidFill>
              </a:rPr>
              <a:t>Does conditional exchangeability given </a:t>
            </a:r>
            <a:r>
              <a:rPr lang="en-US" i="1" dirty="0">
                <a:solidFill>
                  <a:srgbClr val="052049"/>
                </a:solidFill>
              </a:rPr>
              <a:t>L</a:t>
            </a:r>
            <a:r>
              <a:rPr lang="en-US" dirty="0">
                <a:solidFill>
                  <a:srgbClr val="052049"/>
                </a:solidFill>
              </a:rPr>
              <a:t> hold?</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 for all </a:t>
            </a:r>
            <a:r>
              <a:rPr lang="en-US" i="1" dirty="0"/>
              <a:t>a</a:t>
            </a:r>
            <a:r>
              <a:rPr lang="en-US" dirty="0"/>
              <a:t> and </a:t>
            </a:r>
            <a:r>
              <a:rPr lang="en-US" i="1" dirty="0"/>
              <a:t>l</a:t>
            </a:r>
            <a:endParaRPr lang="en-US" i="1" dirty="0">
              <a:solidFill>
                <a:srgbClr val="052049"/>
              </a:solidFill>
            </a:endParaRPr>
          </a:p>
          <a:p>
            <a:pPr>
              <a:buClr>
                <a:srgbClr val="0093D0"/>
              </a:buClr>
            </a:pPr>
            <a:r>
              <a:rPr lang="en-US" dirty="0">
                <a:solidFill>
                  <a:srgbClr val="052049"/>
                </a:solidFill>
              </a:rPr>
              <a:t>Is there a null average causal effect of A on Y?</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err="1"/>
              <a:t>Y</a:t>
            </a:r>
            <a:r>
              <a:rPr lang="en-US" i="1" baseline="30000" dirty="0" err="1"/>
              <a:t>a</a:t>
            </a:r>
            <a:r>
              <a:rPr lang="en-US" baseline="30000" dirty="0"/>
              <a:t>=0</a:t>
            </a:r>
            <a:r>
              <a:rPr lang="en-US" dirty="0"/>
              <a:t> = 1)</a:t>
            </a:r>
            <a:endParaRPr lang="en-US" dirty="0">
              <a:solidFill>
                <a:srgbClr val="052049"/>
              </a:solidFill>
            </a:endParaRPr>
          </a:p>
          <a:p>
            <a:pPr>
              <a:buClr>
                <a:srgbClr val="0093D0"/>
              </a:buClr>
            </a:pPr>
            <a:r>
              <a:rPr lang="en-US" dirty="0">
                <a:solidFill>
                  <a:srgbClr val="052049"/>
                </a:solidFill>
              </a:rPr>
              <a:t>Is there a null association between A and Y?</a:t>
            </a:r>
          </a:p>
          <a:p>
            <a:pPr lvl="1">
              <a:buClr>
                <a:srgbClr val="0093D0"/>
              </a:buClr>
            </a:pPr>
            <a:r>
              <a:rPr lang="en-US" dirty="0">
                <a:solidFill>
                  <a:srgbClr val="052049"/>
                </a:solidFill>
              </a:rPr>
              <a:t>No,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1) </a:t>
            </a:r>
            <a:r>
              <a:rPr lang="en-US" altLang="en-US" b="1" dirty="0"/>
              <a:t>≠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0)</a:t>
            </a:r>
            <a:endParaRPr lang="en-US" dirty="0"/>
          </a:p>
        </p:txBody>
      </p:sp>
    </p:spTree>
    <p:extLst>
      <p:ext uri="{BB962C8B-B14F-4D97-AF65-F5344CB8AC3E}">
        <p14:creationId xmlns:p14="http://schemas.microsoft.com/office/powerpoint/2010/main" val="40643587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pic>
        <p:nvPicPr>
          <p:cNvPr id="49" name="Picture 48" descr="Screen Shot 2019-12-19 at 3.26.38 PM.png">
            <a:extLst>
              <a:ext uri="{FF2B5EF4-FFF2-40B4-BE49-F238E27FC236}">
                <a16:creationId xmlns:a16="http://schemas.microsoft.com/office/drawing/2014/main" id="{E3940C87-0B91-DF40-B563-F8D5CC97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56" y="79610"/>
            <a:ext cx="1423662" cy="3077622"/>
          </a:xfrm>
          <a:prstGeom prst="rect">
            <a:avLst/>
          </a:prstGeom>
        </p:spPr>
      </p:pic>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85E892BC-BD7B-E044-B6B0-457BC0B11C50}"/>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541DC0DC-0AF5-FC41-A325-6EF839C2818C}"/>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12563</TotalTime>
  <Words>2076</Words>
  <Application>Microsoft Macintosh PowerPoint</Application>
  <PresentationFormat>On-screen Show (4:3)</PresentationFormat>
  <Paragraphs>398</Paragraphs>
  <Slides>20</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.AppleSystemUIFont</vt:lpstr>
      <vt:lpstr>Arial</vt:lpstr>
      <vt:lpstr>Calibri</vt:lpstr>
      <vt:lpstr>Garamond</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vt:lpstr>
      <vt:lpstr>Learning Objectives (Weeks 1 &amp; 2)</vt:lpstr>
      <vt:lpstr>Conditional Randomization (cont.)</vt:lpstr>
      <vt:lpstr>Exercise</vt:lpstr>
      <vt:lpstr>Exercise Solution – Part I</vt:lpstr>
      <vt:lpstr>Exercise Solution – Part II</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Exercise Solution – Option 1</vt:lpstr>
      <vt:lpstr>Exercise Solution – Option 2</vt:lpstr>
      <vt:lpstr>Exercise Solution – Final Pseudo-population</vt:lpstr>
      <vt:lpstr>Standardization &amp; IPW Summary</vt:lpstr>
      <vt:lpstr>One More Identifiability Condition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591</cp:revision>
  <dcterms:created xsi:type="dcterms:W3CDTF">2019-12-18T01:32:47Z</dcterms:created>
  <dcterms:modified xsi:type="dcterms:W3CDTF">2022-01-05T01:52:10Z</dcterms:modified>
</cp:coreProperties>
</file>