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97" r:id="rId2"/>
    <p:sldId id="298" r:id="rId3"/>
    <p:sldId id="337" r:id="rId4"/>
    <p:sldId id="300" r:id="rId5"/>
    <p:sldId id="302" r:id="rId6"/>
    <p:sldId id="303" r:id="rId7"/>
    <p:sldId id="301" r:id="rId8"/>
    <p:sldId id="305" r:id="rId9"/>
    <p:sldId id="304" r:id="rId10"/>
    <p:sldId id="306" r:id="rId11"/>
    <p:sldId id="345" r:id="rId12"/>
    <p:sldId id="355" r:id="rId13"/>
    <p:sldId id="389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26" r:id="rId25"/>
    <p:sldId id="311" r:id="rId26"/>
    <p:sldId id="323" r:id="rId27"/>
    <p:sldId id="324" r:id="rId28"/>
    <p:sldId id="329" r:id="rId29"/>
    <p:sldId id="309" r:id="rId30"/>
    <p:sldId id="342" r:id="rId31"/>
    <p:sldId id="343" r:id="rId32"/>
    <p:sldId id="344" r:id="rId33"/>
    <p:sldId id="334" r:id="rId34"/>
    <p:sldId id="330" r:id="rId35"/>
    <p:sldId id="331" r:id="rId36"/>
    <p:sldId id="332" r:id="rId37"/>
    <p:sldId id="372" r:id="rId38"/>
    <p:sldId id="390" r:id="rId39"/>
    <p:sldId id="371" r:id="rId40"/>
    <p:sldId id="340" r:id="rId41"/>
    <p:sldId id="398" r:id="rId42"/>
    <p:sldId id="333" r:id="rId43"/>
    <p:sldId id="373" r:id="rId44"/>
    <p:sldId id="357" r:id="rId45"/>
    <p:sldId id="396" r:id="rId46"/>
    <p:sldId id="358" r:id="rId47"/>
    <p:sldId id="360" r:id="rId48"/>
    <p:sldId id="362" r:id="rId49"/>
    <p:sldId id="364" r:id="rId50"/>
    <p:sldId id="365" r:id="rId51"/>
    <p:sldId id="335" r:id="rId52"/>
    <p:sldId id="399" r:id="rId53"/>
    <p:sldId id="366" r:id="rId54"/>
    <p:sldId id="321" r:id="rId55"/>
    <p:sldId id="391" r:id="rId56"/>
    <p:sldId id="392" r:id="rId57"/>
    <p:sldId id="393" r:id="rId58"/>
    <p:sldId id="394" r:id="rId59"/>
    <p:sldId id="395" r:id="rId60"/>
    <p:sldId id="400" r:id="rId61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9"/>
    <p:restoredTop sz="79098"/>
  </p:normalViewPr>
  <p:slideViewPr>
    <p:cSldViewPr>
      <p:cViewPr varScale="1">
        <p:scale>
          <a:sx n="90" d="100"/>
          <a:sy n="90" d="100"/>
        </p:scale>
        <p:origin x="1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9AF934-8736-CE46-A8E5-477BDD5692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A807E58-45AF-6C48-9799-DD33FE603B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DE1AECE-D6A2-F84C-BAFD-4729BD9732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CD3F6964-EB8B-6144-98F6-774AF9FEA3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CB0C35F-9730-664F-AD87-4A9F131F19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0C915B2-A46F-9C41-BE5D-7C8093CBCE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C0AF59D-1904-854E-A727-603F862A2C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9575970-0A1B-2D49-9517-861207C0F7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5757CF4-EA14-6142-8E54-12BC54778A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C637D83-7875-1E41-AAF3-3B4A11F8E6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2888324-7F9C-CD4B-8AA5-72DA59599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ABBCE9A-1481-314D-8B23-817417AAC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3EF1C648-0455-FA41-B00D-B4D9C8747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55D2198-441E-E647-8701-313087E0367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9FB68E3-0683-CF4A-8010-4BA414CDF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D3FECC-A1A7-C34D-820E-679618E6A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83860721-78CE-2144-A737-D93FE50D7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D65A91AA-66FE-1E42-B99F-3385BBCF1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67846D92-DA63-B544-BA98-DAC4EFFC5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80D944-FE38-2B4A-8583-BED35402472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3239FB7-51BF-DD47-A6EC-49E25ED06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0D5759B0-FBC2-214B-B067-705359E9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AC47943A-925A-2845-AAD8-39FD8A790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4BB7F8-821B-6D45-ACAC-39513FF7AE72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B0DB146C-DCF8-9742-A168-8809FCD3C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37D4F345-8D70-E34C-AB3B-959F6884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53B9E9FB-ADB1-5F48-A229-87C59B105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A71E92-B734-304D-A92C-6269F2975021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C9958D85-6064-8F4F-9E02-73F48E19B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595A59D7-99C5-4B49-9B2C-7D1BD2977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is the probability of invasive breast cancer?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www.polleverywhere.com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multiple_choice_polls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/gKAaSJ33KgtuBUh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DF6315F4-CFD9-1146-BBE5-1851C7F55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66B3CB9-6E49-604D-825C-CA35F8BC20A4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73A1456C-84F1-894D-95D3-6BC30EC2C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69D405E6-E559-0B43-8BC5-9AD32B8D0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5EABE864-C629-5548-A238-BE4517CF5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35D3F4-9FEF-4B49-B99A-10119FAB8992}" type="slidenum">
              <a:rPr kumimoji="1" lang="en-US" altLang="en-US" sz="1200"/>
              <a:pPr/>
              <a:t>14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7E567234-9EED-BC4E-A070-33547A761A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B5A9094B-9B5D-5549-BCF7-717FA2063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29BDEA24-F449-3846-BA88-C66512380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8D47F0-5442-2648-AC5D-8DB07002C5F1}" type="slidenum">
              <a:rPr kumimoji="1" lang="en-US" altLang="en-US" sz="1200"/>
              <a:pPr/>
              <a:t>15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ECABB06-82AE-AF4A-95E8-965A617BD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1A3B7924-EFC4-334A-9EC7-8E4687E95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64DE7BFD-8F3A-2448-8B0D-2B5B46FD0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1AA41E-D385-0E4D-AFF3-C2712661F603}" type="slidenum">
              <a:rPr kumimoji="1" lang="en-US" altLang="en-US" sz="1200"/>
              <a:pPr/>
              <a:t>16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1BBE301C-6DB6-7F4E-9569-F5EFBC0FA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3316A6CF-E440-4C40-8C01-E56F48DE9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EB21B17-84EC-3649-949B-90AC0FEE8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D9114F-4985-3E4A-9629-A7113B7F3C3F}" type="slidenum">
              <a:rPr kumimoji="1" lang="en-US" altLang="en-US" sz="1200"/>
              <a:pPr/>
              <a:t>17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3CD82371-B8D3-1740-87D6-AFCBE0B77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89737DBD-4895-A04F-8D41-81C5DBBD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63579BE-1D2E-1E46-A6DF-669E10E8A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2BE2858-E91C-2641-AB84-5B49DE91AA5C}" type="slidenum">
              <a:rPr kumimoji="1" lang="en-US" altLang="en-US" sz="1200"/>
              <a:pPr/>
              <a:t>18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2049797D-8F5F-704E-87FD-6E2F1E1C6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D7CBCF10-4EEF-3748-B1FE-E6C3F165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0CB8C6DF-8547-A94E-84D4-2CD609754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BA99875-4D1B-D54B-9973-27A406B8016F}" type="slidenum">
              <a:rPr kumimoji="1" lang="en-US" altLang="en-US" sz="1200"/>
              <a:pPr/>
              <a:t>19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9D91AD6-9A85-5F4C-AA1F-4D1D513D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3F900B-E588-CE47-A34A-899D143A50F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EB4B425-D013-BF43-A676-1A4A0FAA0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12BC2A-AB9B-FD43-B23D-9F6D00B64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A1883BCF-C305-1B48-A8F5-3319724B4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DEB3570D-6F3A-8C43-8E2D-D3279B7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B7D4E262-674D-8E4E-9B78-46548E09C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184180-A222-0F47-987F-956C5463256D}" type="slidenum">
              <a:rPr kumimoji="1" lang="en-US" altLang="en-US" sz="1200"/>
              <a:pPr/>
              <a:t>20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36C4C6B-81D1-CA40-8D1A-10B54A6F9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E578D19D-9E17-254D-8BEE-21D23FD5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276C72B6-F2B9-1B4B-A944-60CC392C9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E45A11-06C0-3A4B-A918-2A5B77A72875}" type="slidenum">
              <a:rPr kumimoji="1" lang="en-US" altLang="en-US" sz="1200"/>
              <a:pPr/>
              <a:t>21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20349262-8408-8244-BD06-6CD33F4D0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95AF6B4E-AD95-0840-BC3A-6B34738C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7F04F23A-241C-0947-B3E5-EF6AA8509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CB1E78-4338-0649-A21A-BAA5994F9EC0}" type="slidenum">
              <a:rPr kumimoji="1" lang="en-US" altLang="en-US" sz="1200"/>
              <a:pPr/>
              <a:t>22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C101A8B1-E487-3448-935E-369D0AF36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A9148E70-887D-564C-B8B8-28C66EFC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110D7811-2682-AA4D-AEC1-D650EA503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C6E14E-0C92-4548-A178-5820DB7712D0}" type="slidenum">
              <a:rPr kumimoji="1" lang="en-US" altLang="en-US" sz="1200"/>
              <a:pPr/>
              <a:t>23</a:t>
            </a:fld>
            <a:endParaRPr kumimoji="1"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0D840172-B509-9343-89AD-7D15BB52D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8F417241-0518-574D-8A50-EB59213E1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04CC85E2-1BC2-4C41-AAB3-8C0127B59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2BB193-836E-9B47-BF8F-6E7C93C5EBD8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A81F18D8-36C4-6B4D-9EB6-DED4E31C9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0127FF9F-7844-9C4B-B2B5-3C37F558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1BF1AE8D-3C55-2D4C-8642-39A2D03C3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51BD2-836A-C44B-9055-EB5811F8C1B4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F7F754BD-957E-EA4D-9CCA-ED850B62F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6B91010B-46C9-BC4C-A03D-8BD8C89D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4EF11005-4454-3743-8298-0E17C94B6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5EF195-8034-F743-9B8D-EBA08DB2E786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85917C39-D622-404E-B2CD-8DDD5F434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29D19DB0-FCC3-1249-A376-81D685CE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1812F0CF-54BF-2247-9744-2618D8648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14470C7-0DB6-014F-995A-4AB62E9EF64B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93172E76-BF34-AF4B-A777-C71FCA498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27780106-76DE-3944-B474-95E93DE5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EE144A0-9559-3A49-9C2C-88B4B2E8C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0F39F0-660F-9A4D-9A1E-AD3D4793810C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004BB2CB-1D8B-A840-B59E-0952AE6EF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95D2D94D-79FA-5940-BEF2-510486A22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3C2B9969-F895-7147-958F-535C85993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20809-C382-FB4E-B93E-F50C182C3E89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1FC7303C-262B-6F44-B92C-0333158C0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1BC4A00-3306-A448-BA0E-F0B9D3645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1F09A3EF-9B18-604B-BA0B-E79A665EB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31E78A-8357-5C45-A2D7-1B3ACD45ACC8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2F0EB6B5-8C0E-5C49-9843-7F5B84B78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7D9A9742-8BD8-544D-9691-C96165EFD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http://www.istockphoto.com/stock-photo-1513646-vegetarian-pizza-whole-3.php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CC7A30E0-A5F4-E74F-9C36-281067E1D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Char char="•"/>
            </a:pPr>
            <a:fld id="{5EE7B093-5D57-624D-9358-CD2FEF58E0B4}" type="slidenum">
              <a:rPr lang="en-US" altLang="en-US" sz="1200">
                <a:latin typeface="Arial" panose="020B0604020202020204" pitchFamily="34" charset="0"/>
              </a:rPr>
              <a:pPr>
                <a:buFont typeface="Monotype Sorts" pitchFamily="2" charset="2"/>
                <a:buChar char="•"/>
              </a:pPr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A966196F-82B2-274E-BD17-C40EB811B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A9B1632F-BB72-9544-9384-6C7446495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http://www.istockphoto.com/stock-photo-1513646-vegetarian-pizza-whole-3.php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AFCE577F-4471-2D45-A15D-1526C7963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Char char="•"/>
            </a:pPr>
            <a:fld id="{F9D3455A-A707-8E46-A965-CE33CABE1E4E}" type="slidenum">
              <a:rPr lang="en-US" altLang="en-US" sz="1200">
                <a:latin typeface="Arial" panose="020B0604020202020204" pitchFamily="34" charset="0"/>
              </a:rPr>
              <a:pPr>
                <a:buFont typeface="Monotype Sorts" pitchFamily="2" charset="2"/>
                <a:buChar char="•"/>
              </a:pPr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102D1CA3-9276-7C46-ABEC-B4ACDC5E4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747BE9DB-EB73-7C4F-AA94-F7EF70A72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2EBBD7CC-76EF-C14C-837E-FA95AD355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C4C750-1B22-4443-94CB-ADAA60971FC5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1B8627A5-92D1-354A-A1A2-E394212B9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E8370A-798A-0D44-8B46-11908E99C82C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5C69A3B-2F69-B446-89FF-9370B3628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D548D50-2571-C04D-A421-FDF1C7D88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19A81432-0905-524C-AC0D-1EEBBB22A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206BB63B-F15E-E141-A004-D8BF00437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6B9D7B2B-6B04-7042-A10A-94C970880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E77FBB-B5B1-3B49-98FF-AC6A4C5E1407}" type="slidenum">
              <a:rPr lang="en-US" altLang="en-US" sz="120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622CF454-1E73-744C-879D-53486B400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9274D54B-B94A-F54F-B30F-1A136F406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200FF06F-6D2A-3249-96FB-85FE4268E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7D3294-CF14-384D-B017-D1D8A04FA095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EBF38988-2D5E-B847-B621-F83E662D9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F1BEBF0D-1CF5-614F-93E5-931F94D34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Ask: what is sens?  What is spec?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EA23DFDB-22CD-1D4C-8D92-96E02285A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72F08F-EDA4-7441-B71C-F4A1E711364E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8A643D28-046C-C542-AE11-606E8F0DD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E5157BAB-F55E-9F44-B0B0-18E25D7F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4C6E2397-8F21-B04D-92EB-1F4745ED1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D1AFEA-361D-664D-B789-154D29C28F73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907929D7-83A5-5E49-BEDA-B509B0A96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0E18E35E-E2D5-7646-9620-F0C38A3A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Which is closest to the UCSF Medical Center charge for a Rapid Strep test (as of 9/15/15)?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https://www.polleverywhere.com/multiple_choice_polls/00NDDsFaBNlAffP</a:t>
            </a: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F6B89643-A300-3B47-B6F3-CF0DCD9BF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1BBE68-28EE-6249-8E4C-48C08BB94519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2547CF5B-F405-A546-882B-2E9212CBE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BFA4FDA5-8518-2541-B3AB-07432B8F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AD95B9DF-8531-284F-A71B-9F9BB43DE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E4F6D1-0D3D-D54D-AD64-26C8EDEF791A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EEAC143B-DF52-0642-BAA2-42432757F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AB104DB9-246E-6542-8E9D-2FAFEE500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98484ED-E393-9A42-A990-7FC5F6888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48967B-9844-F141-B500-2E289DFAC8D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B81ADE01-B97C-A34A-A116-F82A93F31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6E75122D-E31E-7644-9CE0-60E314B7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30F2FC70-321C-A94D-8EEE-CE963708E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770A62-405F-4347-BF71-86A47D41F2A4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BCE9A-1481-314D-8B23-817417AAC976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028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2F5CCCB5-AD5C-2F4C-BFCD-4799FF02AE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1FD564C3-1D7D-DD42-8004-8D28E4F7B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731B961C-932B-6C49-BA28-9D8CD995C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C63138-5304-6C4A-9384-BE09F6FB8FA6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93CC452F-A9E0-594A-A186-70497502D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8D73C78-E2E6-3345-AB27-24B7D6849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5485519B-4669-B14F-A824-12976702F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C9AF2C-0338-9344-9EA1-EA461BBC5950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D473E56A-D3D7-A04C-8084-C278076D2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C11F82D5-7A95-7348-B1D6-3EB657F2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B41E91FF-38CA-744E-93D7-4075E7D6D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35F495-A798-644F-8497-AF6ABAB3DA1F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C5E97B0D-3DB4-8148-B193-E3DCDD93A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09D9ADC1-050D-3047-8B4D-067F7499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848A7DA9-8C28-F647-AC1D-A5E2F0911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CE0D14D-E44E-6245-BC11-17C27CD9E63A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47B9D162-CCA8-204A-BA6A-339D4828B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>
            <a:extLst>
              <a:ext uri="{FF2B5EF4-FFF2-40B4-BE49-F238E27FC236}">
                <a16:creationId xmlns:a16="http://schemas.microsoft.com/office/drawing/2014/main" id="{0D4A2001-412D-D447-B975-5AF047E2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5F52D0A0-6022-C342-8FF2-01C40DD2A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C21EED-A11F-4E47-9C36-EABA6189FC28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1857CF5D-40EF-4E44-B099-6FBDF4537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BC2BF203-FC2E-7D4A-BEB0-082E781A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DB332F36-1CF3-0942-B96E-0670A6FBD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F44DF6-7B25-D341-9898-5496340025E8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E9F89882-E914-454A-989C-948F0690F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21259A57-D468-E54A-B4EB-56E017BA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57310296-4626-B04F-89BB-33BECA722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AAAED0-4077-B444-88B4-7C6172E1C2DB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043B1BDE-F4E7-9A40-A293-56D6CD4AF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F477D737-5FA4-AC42-AEA7-1264A61CB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1D075593-548A-1041-969E-FBA0A77FC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AA5A2D-6002-104E-B6E3-D806DFF540B5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29777340-40F2-BB45-BE51-8CE9F76C7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31B6B7A2-296B-9D4D-A3B6-0CD8A19F7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9F81385A-ED4F-8C4D-8E44-C4E6D73A5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85A0A0E-2FEE-364C-8B9B-BEFD33DEDD9A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269E2A6A-827E-554E-9843-D6BF60CEE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2E9FF9D5-388D-5445-AE3C-31F656DF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E7E7A56C-7278-C446-88A1-29F7E477A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9DD66B-B7B2-9347-8A0C-D08366ABDAA9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42B37ABC-585D-6041-932F-518A50F5E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04B78736-0A5C-2248-B6BC-ABC72EEB3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81DC851E-6AE7-E942-BA73-A138AD351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10683C-9A2B-C048-AA36-5A1CCDED040B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>
            <a:extLst>
              <a:ext uri="{FF2B5EF4-FFF2-40B4-BE49-F238E27FC236}">
                <a16:creationId xmlns:a16="http://schemas.microsoft.com/office/drawing/2014/main" id="{537B8181-EF63-2F4A-BCEC-897165E4B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>
            <a:extLst>
              <a:ext uri="{FF2B5EF4-FFF2-40B4-BE49-F238E27FC236}">
                <a16:creationId xmlns:a16="http://schemas.microsoft.com/office/drawing/2014/main" id="{7C3E4450-164B-1E4F-BD62-245A6523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B094CBAB-EAAF-8549-855E-F26614754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B2BF2AD-66A9-EE48-B725-1BDAB785CE6A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85645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>
            <a:extLst>
              <a:ext uri="{FF2B5EF4-FFF2-40B4-BE49-F238E27FC236}">
                <a16:creationId xmlns:a16="http://schemas.microsoft.com/office/drawing/2014/main" id="{27E9E6DF-CCC8-A148-B2FD-37875E985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>
            <a:extLst>
              <a:ext uri="{FF2B5EF4-FFF2-40B4-BE49-F238E27FC236}">
                <a16:creationId xmlns:a16="http://schemas.microsoft.com/office/drawing/2014/main" id="{BC076FF9-87AE-464E-9F0E-62F04E69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9AE812E0-1C06-4C44-801F-E75CBB021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E704A43-6946-C441-AAA6-25520FACF37E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>
            <a:extLst>
              <a:ext uri="{FF2B5EF4-FFF2-40B4-BE49-F238E27FC236}">
                <a16:creationId xmlns:a16="http://schemas.microsoft.com/office/drawing/2014/main" id="{CE7772CD-0E71-1F47-8E8D-1B74D82AA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>
            <a:extLst>
              <a:ext uri="{FF2B5EF4-FFF2-40B4-BE49-F238E27FC236}">
                <a16:creationId xmlns:a16="http://schemas.microsoft.com/office/drawing/2014/main" id="{EEF704D8-06CD-E946-8382-D172B133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6979" name="Slide Number Placeholder 3">
            <a:extLst>
              <a:ext uri="{FF2B5EF4-FFF2-40B4-BE49-F238E27FC236}">
                <a16:creationId xmlns:a16="http://schemas.microsoft.com/office/drawing/2014/main" id="{151F6740-0EF4-C049-8EE9-FB91C20FE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695ECFF-71C5-6A4A-A39E-208749F6EC10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9CCFA0BF-7CA3-844C-B6AB-7CA40BAAF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20A6F697-F8CE-B04F-AAD3-15A2CD7C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81E15295-1C08-6543-ABCF-1592CE980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7A6485-463F-9F44-BB36-1970466F0CBB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33C628A5-1466-A94D-8333-F591ACA1D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FC55DC12-F2C6-DE41-AEC3-A5EB92123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5F2AE51D-476D-FA42-B60B-F952CBA4D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506521B-6C35-A24B-8F69-03782B9A80F4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B88536B0-F4D5-074A-B7FC-B71E956F8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1EFAA284-7F11-6D4D-8605-FAE820635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9C0B588F-B894-134A-BD9B-EBBD2E35B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6A62D65-5A60-EE43-9150-216C9FBC0C04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2272601E-8AA7-C044-A6CB-7865FA281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23109296-605F-494B-AB5B-B3EB18685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B88569A5-1E7E-A544-BFF0-571122E57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40D7B-EEA5-8740-8EFD-3544D852856B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6FD68B4C-F24C-864E-A171-851CF09AD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64402558-DCB7-E149-B124-DB1C4916F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PB= professional billing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HB= Hospital billing</a:t>
            </a: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BF688530-2605-EE47-A959-9C4E7693A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369876-AB81-A14D-B612-5F119A8D6C14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BBD1B63F-7077-E541-8584-CAEDD6CB1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4F34E528-CAA3-7F42-8284-AB9A7BED8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BCA268D0-309A-DF4B-82C2-4B68ABE80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7D04C7-DD5F-5D44-B5C1-0ED3DD53323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9D91AD6-9A85-5F4C-AA1F-4D1D513D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3F900B-E588-CE47-A34A-899D143A50FC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EB4B425-D013-BF43-A676-1A4A0FAA0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12BC2A-AB9B-FD43-B23D-9F6D00B64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67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259E8182-E47D-D24B-8895-415CBB646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FDB104EA-6982-6642-9941-B3811987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5A17763-F920-1049-B787-A1BCB291A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0CE7C1-274E-B545-8449-61E56DA00B78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B61FB19-F4CA-1349-A128-124C4089B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4B8E435-DE52-B24A-A262-E7F22F8A8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0A67634-B920-314F-93F6-EC2540543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79E666-C8C8-5643-9210-BA2BCA274580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E26E9E4E-7691-3A4E-A99B-7F9D6E415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433AC5A5-65E5-314D-8E3B-916335BA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7F172C2A-E8E8-1C46-AA14-CA1661EFE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B7D7CF6-6369-2947-AD29-7EF6A60A4D4F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99C9C07-4407-6045-B34E-5F6B746363D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D5D4CFD-8DDE-C446-A8EE-1CC8514CBC7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7"/>
              <a:chOff x="-3" y="1562"/>
              <a:chExt cx="5763" cy="647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7DA7AE8-4E9F-3D48-9C1C-0A2103BA83B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2 w 1000"/>
                  <a:gd name="T5" fmla="*/ 2147483647 h 720"/>
                  <a:gd name="T6" fmla="*/ 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91E02DD-A2A8-7E4E-B8C3-7F06B3DDBE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A5320A4-A4F1-EF4B-AF99-B8BC0903E0A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5 h 317"/>
                  <a:gd name="T4" fmla="*/ 624 w 624"/>
                  <a:gd name="T5" fmla="*/ 1122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4E5592E-34C1-7944-8E27-525A66439D5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D02270D-5F4D-2241-872B-C24B7B9B0C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1 h 317"/>
                  <a:gd name="T4" fmla="*/ 624 w 624"/>
                  <a:gd name="T5" fmla="*/ 10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64D8EEA9-9AE5-6848-9DCE-6591CAD7061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171 h 272"/>
                  <a:gd name="T4" fmla="*/ 240 w 624"/>
                  <a:gd name="T5" fmla="*/ 9862 h 272"/>
                  <a:gd name="T6" fmla="*/ 624 w 624"/>
                  <a:gd name="T7" fmla="*/ 1117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B801280-2C85-544A-96AD-C289DC0C03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6"/>
                <a:ext cx="632" cy="315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1 h 362"/>
                  <a:gd name="T4" fmla="*/ 248 w 632"/>
                  <a:gd name="T5" fmla="*/ 51 h 362"/>
                  <a:gd name="T6" fmla="*/ 632 w 632"/>
                  <a:gd name="T7" fmla="*/ 51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8D29494-F62A-B747-B6A5-836E67374E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2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4A6E89A-C6ED-5148-959F-FD3C42254A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5 h 317"/>
                  <a:gd name="T4" fmla="*/ 624 w 624"/>
                  <a:gd name="T5" fmla="*/ 1122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A8767E6-6023-4C40-A04A-2BFF08CFD3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B16D5A8-6941-8944-8E92-F4B1A174E5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1 h 317"/>
                  <a:gd name="T4" fmla="*/ 624 w 624"/>
                  <a:gd name="T5" fmla="*/ 10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CAC42AC6-5B7D-B041-8C66-3EEDEA292A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776 h 272"/>
                  <a:gd name="T4" fmla="*/ 240 w 624"/>
                  <a:gd name="T5" fmla="*/ 9527 h 272"/>
                  <a:gd name="T6" fmla="*/ 624 w 624"/>
                  <a:gd name="T7" fmla="*/ 107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B6D2803-22A8-E447-836A-446E60223D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57B3AC29-49BF-4440-B540-61E764F9F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03BD7BE-5B45-024F-8418-6591D7A8F0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5 h 317"/>
                  <a:gd name="T4" fmla="*/ 624 w 624"/>
                  <a:gd name="T5" fmla="*/ 1122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6FF2A8D-AAEF-F34C-9699-3F1FEF2179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4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EE51B09-E4C7-FD4B-BB67-95C5B201C0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4A0F494F-8167-3645-8D18-425479A365E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4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776 h 272"/>
                  <a:gd name="T4" fmla="*/ 240 w 624"/>
                  <a:gd name="T5" fmla="*/ 9527 h 272"/>
                  <a:gd name="T6" fmla="*/ 624 w 624"/>
                  <a:gd name="T7" fmla="*/ 1077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6BE1FC60-0DAA-5142-B8D0-2B991E7503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2BDC7337-A49C-1B4B-BB99-C5D63CB3A8E3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74 h 385"/>
                <a:gd name="T2" fmla="*/ 5762 w 5762"/>
                <a:gd name="T3" fmla="*/ 45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12822E6-FFAC-7047-A8D5-2B09AABD50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01F2A2C-0114-0148-9D9B-FCFAFE846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971469-36F4-854F-93B3-8389DB52E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3ED8947-C8B4-114F-8302-F42EDDE69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4B4704-8D12-2E4C-B491-1FED13FD0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943F4B73-3419-A14E-A68C-D6CCBAD38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CCA7559-A467-0346-8583-D9BDAD610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05E53D4-851A-3442-85A8-D2ED45656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B1556-993F-404A-A130-BEBCFB253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7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A81E8CD0-31F6-7D4E-BED4-2287E0437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E540BF2-91C7-834A-8A97-F621313B7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4610577-BB4D-1B42-B2A1-F9350E4FC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ED8BC-F2C9-6A4F-8FB0-FE0482B9A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7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D892613B-FCBB-9642-9FCE-6FEF4F0BF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254B83F-0801-0C42-AE5D-0A1B4DE8C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B7E3DF0E-C0FD-B042-B483-77D7D01B8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EA732-6A13-634F-A158-8BD5C2E42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4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C409A0AF-F042-F841-A7B9-9B3DA498B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72DF4080-7F59-FF4F-A635-AFEBA8188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0D7203C4-42B0-CB42-824A-07DCDDD69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7730F-64A0-5A46-A43B-62FCE09E4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86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871AC0A-B0A4-7D46-85A1-82B626EEC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A99849F-1A10-DA4C-984F-A93E9FE8C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68EA4EF-D13F-8F4B-B318-56E8C2C30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285B0-FEED-B349-9BA4-FA8259356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7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76DC78A7-0BA8-2E4C-A235-90EA0A027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AC1FCB13-0AF6-F145-895B-39AA76794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DC1139B9-4AAC-6A4D-955D-2D0523ACE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9649D-D837-6043-BCF4-6D6E61189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72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C73F0143-DCAE-E14C-A193-50EDE2B90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7BA6C62E-7EE3-8941-A7FC-FEAE71AD7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4CD6C649-ECAE-CD4D-A4EE-54235BBCA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1CE67-C69D-5F4E-BC31-7EFCB5A54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5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75DC8062-FCC4-4146-9D04-383CC41C2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FE042D2C-32D0-CF43-9FB9-052A93DF5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8E43476E-F3A8-F848-BBA1-B1767B732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496CB-B773-B142-A40B-DCA1872CE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0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895BDF53-1A58-D844-8DE8-0806ABFD1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429F063C-3083-6348-A9F4-6D16CA0F4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597FF31-1EE2-D647-A9FD-BA9574C15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188A8-F6FC-0743-8C2C-7CA804C3E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7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0060E22-B9CB-124F-9B96-58CFB4E3F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3E9C11E0-0BDD-6A4F-BF67-462BED26C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96C070D-A945-CF43-9C7E-59450F8F5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6BD98-F05B-8F4E-AF0A-9682A2949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9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651105DE-F5AF-334F-AA46-A3E9552AD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285E033D-89EA-EC49-8937-A5F5CEBFC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4B60F20-B3DE-B041-A6B0-3CAEBCBD5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60EA1-B10F-BE4B-B77C-E80687E2D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6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25DCB0B-BC9D-444A-A214-97C5B5A92AA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1046A10-7525-8F4A-934D-0FC7FD89197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>
                <a:extLst>
                  <a:ext uri="{FF2B5EF4-FFF2-40B4-BE49-F238E27FC236}">
                    <a16:creationId xmlns:a16="http://schemas.microsoft.com/office/drawing/2014/main" id="{BE6EFFE0-D559-4E4C-BA9C-F536965CACE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39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2 w 1000"/>
                  <a:gd name="T5" fmla="*/ 2147483647 h 720"/>
                  <a:gd name="T6" fmla="*/ 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>
                <a:extLst>
                  <a:ext uri="{FF2B5EF4-FFF2-40B4-BE49-F238E27FC236}">
                    <a16:creationId xmlns:a16="http://schemas.microsoft.com/office/drawing/2014/main" id="{EF3BD245-3515-0A48-B194-912E8CE2A35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94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28 h 317"/>
                  <a:gd name="T4" fmla="*/ 624 w 624"/>
                  <a:gd name="T5" fmla="*/ 105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>
                <a:extLst>
                  <a:ext uri="{FF2B5EF4-FFF2-40B4-BE49-F238E27FC236}">
                    <a16:creationId xmlns:a16="http://schemas.microsoft.com/office/drawing/2014/main" id="{6824A915-0E09-4545-AE1C-00A1D26AD5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5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931 h 317"/>
                  <a:gd name="T4" fmla="*/ 624 w 624"/>
                  <a:gd name="T5" fmla="*/ 1193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>
                <a:extLst>
                  <a:ext uri="{FF2B5EF4-FFF2-40B4-BE49-F238E27FC236}">
                    <a16:creationId xmlns:a16="http://schemas.microsoft.com/office/drawing/2014/main" id="{648D896E-EE02-7941-B20F-39F5E56947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4" y="1753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>
                <a:extLst>
                  <a:ext uri="{FF2B5EF4-FFF2-40B4-BE49-F238E27FC236}">
                    <a16:creationId xmlns:a16="http://schemas.microsoft.com/office/drawing/2014/main" id="{FCE24F81-D1BD-4544-BAE0-B05D3C320F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35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4 h 317"/>
                  <a:gd name="T4" fmla="*/ 624 w 624"/>
                  <a:gd name="T5" fmla="*/ 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>
                <a:extLst>
                  <a:ext uri="{FF2B5EF4-FFF2-40B4-BE49-F238E27FC236}">
                    <a16:creationId xmlns:a16="http://schemas.microsoft.com/office/drawing/2014/main" id="{3035D977-6086-F445-BCF0-A7CE57985D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6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2017 h 272"/>
                  <a:gd name="T4" fmla="*/ 240 w 624"/>
                  <a:gd name="T5" fmla="*/ 10584 h 272"/>
                  <a:gd name="T6" fmla="*/ 624 w 624"/>
                  <a:gd name="T7" fmla="*/ 120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>
                <a:extLst>
                  <a:ext uri="{FF2B5EF4-FFF2-40B4-BE49-F238E27FC236}">
                    <a16:creationId xmlns:a16="http://schemas.microsoft.com/office/drawing/2014/main" id="{356D883A-F3F5-9546-949F-4A63FE98B4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7" y="1727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>
                <a:extLst>
                  <a:ext uri="{FF2B5EF4-FFF2-40B4-BE49-F238E27FC236}">
                    <a16:creationId xmlns:a16="http://schemas.microsoft.com/office/drawing/2014/main" id="{318A5F7A-80AC-9543-8225-F56E1608978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1" y="1643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28 h 317"/>
                  <a:gd name="T4" fmla="*/ 624 w 624"/>
                  <a:gd name="T5" fmla="*/ 105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>
                <a:extLst>
                  <a:ext uri="{FF2B5EF4-FFF2-40B4-BE49-F238E27FC236}">
                    <a16:creationId xmlns:a16="http://schemas.microsoft.com/office/drawing/2014/main" id="{B275427A-B1E4-3947-82F7-D61E5857D2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53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858 h 317"/>
                  <a:gd name="T4" fmla="*/ 624 w 624"/>
                  <a:gd name="T5" fmla="*/ 108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>
                <a:extLst>
                  <a:ext uri="{FF2B5EF4-FFF2-40B4-BE49-F238E27FC236}">
                    <a16:creationId xmlns:a16="http://schemas.microsoft.com/office/drawing/2014/main" id="{3F1C2C40-670E-0C43-8EB7-2475AE601C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15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>
                <a:extLst>
                  <a:ext uri="{FF2B5EF4-FFF2-40B4-BE49-F238E27FC236}">
                    <a16:creationId xmlns:a16="http://schemas.microsoft.com/office/drawing/2014/main" id="{AE8F155E-B5D7-9C4D-A024-1676FA0365A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4" y="1718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4 h 317"/>
                  <a:gd name="T4" fmla="*/ 624 w 624"/>
                  <a:gd name="T5" fmla="*/ 9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>
                <a:extLst>
                  <a:ext uri="{FF2B5EF4-FFF2-40B4-BE49-F238E27FC236}">
                    <a16:creationId xmlns:a16="http://schemas.microsoft.com/office/drawing/2014/main" id="{D88209DD-5779-AE49-9D95-2F49FAAB04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15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96 h 272"/>
                  <a:gd name="T4" fmla="*/ 240 w 624"/>
                  <a:gd name="T5" fmla="*/ 9173 h 272"/>
                  <a:gd name="T6" fmla="*/ 624 w 624"/>
                  <a:gd name="T7" fmla="*/ 1039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>
                <a:extLst>
                  <a:ext uri="{FF2B5EF4-FFF2-40B4-BE49-F238E27FC236}">
                    <a16:creationId xmlns:a16="http://schemas.microsoft.com/office/drawing/2014/main" id="{1384E6CE-B344-7042-A23B-B9336F0B51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4" y="1721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>
                <a:extLst>
                  <a:ext uri="{FF2B5EF4-FFF2-40B4-BE49-F238E27FC236}">
                    <a16:creationId xmlns:a16="http://schemas.microsoft.com/office/drawing/2014/main" id="{FB95DDD8-4CCB-404E-B980-CBFAA046D6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0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28 h 317"/>
                  <a:gd name="T4" fmla="*/ 624 w 624"/>
                  <a:gd name="T5" fmla="*/ 1052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>
                <a:extLst>
                  <a:ext uri="{FF2B5EF4-FFF2-40B4-BE49-F238E27FC236}">
                    <a16:creationId xmlns:a16="http://schemas.microsoft.com/office/drawing/2014/main" id="{AB9C103D-08BE-2C4B-97A6-87EDAD22606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93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562 h 317"/>
                  <a:gd name="T4" fmla="*/ 624 w 624"/>
                  <a:gd name="T5" fmla="*/ 115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>
                <a:extLst>
                  <a:ext uri="{FF2B5EF4-FFF2-40B4-BE49-F238E27FC236}">
                    <a16:creationId xmlns:a16="http://schemas.microsoft.com/office/drawing/2014/main" id="{4A2B843F-9F93-3D45-A35D-2FEEBA1BE2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0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3 h 370"/>
                  <a:gd name="T4" fmla="*/ 624 w 624"/>
                  <a:gd name="T5" fmla="*/ 3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>
                <a:extLst>
                  <a:ext uri="{FF2B5EF4-FFF2-40B4-BE49-F238E27FC236}">
                    <a16:creationId xmlns:a16="http://schemas.microsoft.com/office/drawing/2014/main" id="{0332C4A1-E961-FE4B-B5EF-F5B5D44B251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>
                <a:extLst>
                  <a:ext uri="{FF2B5EF4-FFF2-40B4-BE49-F238E27FC236}">
                    <a16:creationId xmlns:a16="http://schemas.microsoft.com/office/drawing/2014/main" id="{F222C84D-A5F0-0346-8791-4095801E75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4" y="167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96 h 272"/>
                  <a:gd name="T4" fmla="*/ 240 w 624"/>
                  <a:gd name="T5" fmla="*/ 9173 h 272"/>
                  <a:gd name="T6" fmla="*/ 624 w 624"/>
                  <a:gd name="T7" fmla="*/ 1039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>
                <a:extLst>
                  <a:ext uri="{FF2B5EF4-FFF2-40B4-BE49-F238E27FC236}">
                    <a16:creationId xmlns:a16="http://schemas.microsoft.com/office/drawing/2014/main" id="{A78326B1-5E03-9A4E-B922-0E5E4BB54A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67" y="1699"/>
                <a:ext cx="632" cy="316"/>
              </a:xfrm>
              <a:custGeom>
                <a:avLst/>
                <a:gdLst>
                  <a:gd name="T0" fmla="*/ 8 w 632"/>
                  <a:gd name="T1" fmla="*/ 8 h 362"/>
                  <a:gd name="T2" fmla="*/ 8 w 632"/>
                  <a:gd name="T3" fmla="*/ 54 h 362"/>
                  <a:gd name="T4" fmla="*/ 248 w 632"/>
                  <a:gd name="T5" fmla="*/ 54 h 362"/>
                  <a:gd name="T6" fmla="*/ 632 w 632"/>
                  <a:gd name="T7" fmla="*/ 54 h 362"/>
                  <a:gd name="T8" fmla="*/ 632 w 632"/>
                  <a:gd name="T9" fmla="*/ 8 h 362"/>
                  <a:gd name="T10" fmla="*/ 104 w 632"/>
                  <a:gd name="T11" fmla="*/ 8 h 362"/>
                  <a:gd name="T12" fmla="*/ 8 w 632"/>
                  <a:gd name="T13" fmla="*/ 8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>
              <a:extLst>
                <a:ext uri="{FF2B5EF4-FFF2-40B4-BE49-F238E27FC236}">
                  <a16:creationId xmlns:a16="http://schemas.microsoft.com/office/drawing/2014/main" id="{965FC488-37C2-5142-827E-D7720696DC2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74 h 385"/>
                <a:gd name="T2" fmla="*/ 136 w 5762"/>
                <a:gd name="T3" fmla="*/ 453 h 385"/>
                <a:gd name="T4" fmla="*/ 136 w 5762"/>
                <a:gd name="T5" fmla="*/ 4 h 385"/>
                <a:gd name="T6" fmla="*/ 0 w 5762"/>
                <a:gd name="T7" fmla="*/ 0 h 385"/>
                <a:gd name="T8" fmla="*/ 0 w 5762"/>
                <a:gd name="T9" fmla="*/ 4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>
              <a:extLst>
                <a:ext uri="{FF2B5EF4-FFF2-40B4-BE49-F238E27FC236}">
                  <a16:creationId xmlns:a16="http://schemas.microsoft.com/office/drawing/2014/main" id="{FF9ACA0D-7253-BE4B-8E12-CF52AD784D1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6 w 5761"/>
                <a:gd name="T3" fmla="*/ 0 h 189"/>
                <a:gd name="T4" fmla="*/ 136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0B77B0AA-0069-834D-A27B-B723CD6E0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1644B721-D19B-3948-A20C-4E9E53C94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63" name="Rectangle 27">
            <a:extLst>
              <a:ext uri="{FF2B5EF4-FFF2-40B4-BE49-F238E27FC236}">
                <a16:creationId xmlns:a16="http://schemas.microsoft.com/office/drawing/2014/main" id="{53F58594-BC7A-D14A-81C0-C354ED72E2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64" name="Rectangle 28">
            <a:extLst>
              <a:ext uri="{FF2B5EF4-FFF2-40B4-BE49-F238E27FC236}">
                <a16:creationId xmlns:a16="http://schemas.microsoft.com/office/drawing/2014/main" id="{DF63AA0D-1E93-A744-871F-A2F4E2506E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65" name="Rectangle 29">
            <a:extLst>
              <a:ext uri="{FF2B5EF4-FFF2-40B4-BE49-F238E27FC236}">
                <a16:creationId xmlns:a16="http://schemas.microsoft.com/office/drawing/2014/main" id="{79DE335D-BD98-6B4D-B4A5-0699757087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fld id="{DB408F6E-6841-0644-A2AD-30F8D11AC6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UL4bfVqx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480A4B4-118F-3841-8790-995C0CFA6C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40763" cy="2362200"/>
          </a:xfrm>
        </p:spPr>
        <p:txBody>
          <a:bodyPr/>
          <a:lstStyle/>
          <a:p>
            <a:pPr algn="ctr"/>
            <a:r>
              <a:rPr lang="en-US" altLang="en-US" sz="4000" b="1">
                <a:latin typeface="Arial" panose="020B0604020202020204" pitchFamily="34" charset="0"/>
                <a:ea typeface="ＭＳ Ｐゴシック" panose="020B0600070205080204" pitchFamily="34" charset="-128"/>
              </a:rPr>
              <a:t>Dichotomous Tests</a:t>
            </a:r>
            <a:br>
              <a:rPr lang="en-US" altLang="en-US" sz="40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en-US" altLang="en-US" sz="40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9B364F5-4907-934C-A057-31503285F0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3581400"/>
            <a:ext cx="6096000" cy="2590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Tom Newman, MD, MPH</a:t>
            </a:r>
          </a:p>
          <a:p>
            <a:pPr algn="ctr">
              <a:buFont typeface="Monotype Sort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September 26, 2019</a:t>
            </a:r>
          </a:p>
          <a:p>
            <a:pPr algn="ctr"/>
            <a:r>
              <a:rPr lang="en-US" altLang="en-US" b="1" i="1" dirty="0">
                <a:solidFill>
                  <a:srgbClr val="FF0000"/>
                </a:solidFill>
              </a:rPr>
              <a:t>Open a browser window to </a:t>
            </a:r>
            <a:r>
              <a:rPr lang="en-US" altLang="en-US" b="1" i="1" dirty="0" err="1">
                <a:solidFill>
                  <a:srgbClr val="FF0000"/>
                </a:solidFill>
              </a:rPr>
              <a:t>PollEv.com</a:t>
            </a:r>
            <a:r>
              <a:rPr lang="en-US" altLang="en-US" b="1" i="1" dirty="0">
                <a:solidFill>
                  <a:srgbClr val="FF0000"/>
                </a:solidFill>
              </a:rPr>
              <a:t>/</a:t>
            </a:r>
            <a:r>
              <a:rPr lang="en-US" altLang="en-US" b="1" i="1" dirty="0" err="1">
                <a:solidFill>
                  <a:srgbClr val="FF0000"/>
                </a:solidFill>
              </a:rPr>
              <a:t>ebmdoc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>
              <a:buFont typeface="Monotype Sort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>
              <a:buFont typeface="Monotype Sort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33031E54-6AD8-9649-888E-7D59836D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A3AD15-1C2B-3D40-9A1A-E454A806F6FD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DA56E-2D66-9843-B3EC-B4D8BD11779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733800"/>
            <a:ext cx="2562617" cy="245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F629DB9-A0EB-324C-A285-9833AC12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Post-test probability vs. Predictive value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5A9AAC3C-1CB2-CF43-A8BF-61ED8B2C1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Post-test probability after a + test is the same as positive predictive value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Post-test probability after a − test is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1− negative predictive value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Any questions about definitions?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35FC9E2-38C0-4447-A614-9AF59431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437CD1-EB88-C443-A5BB-538F273E9621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B157D1C-01E6-9140-9B8D-69202274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 × 2 table method: screening mammography for 45 year old woman</a:t>
            </a:r>
          </a:p>
        </p:txBody>
      </p:sp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D39ACD4E-8C39-CD48-BBD4-2CBD6BC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39ADD42-27DE-1A49-8247-D941B1B773EE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5D60F-1036-2B4E-89DA-8F51B30CBC3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1" charset="2"/>
              <a:buNone/>
              <a:defRPr/>
            </a:pPr>
            <a:endParaRPr lang="en-US" sz="4400">
              <a:solidFill>
                <a:schemeClr val="tx2"/>
              </a:solidFill>
              <a:latin typeface="+mj-lt"/>
            </a:endParaRPr>
          </a:p>
          <a:p>
            <a:pPr>
              <a:buFont typeface="Monotype Sorts" pitchFamily="1" charset="2"/>
              <a:buChar char="n"/>
              <a:defRPr/>
            </a:pPr>
            <a:endParaRPr lang="en-US" sz="4400">
              <a:solidFill>
                <a:schemeClr val="tx2"/>
              </a:solidFill>
              <a:latin typeface="+mj-lt"/>
            </a:endParaRPr>
          </a:p>
          <a:p>
            <a:pPr>
              <a:buFont typeface="Monotype Sorts" pitchFamily="1" charset="2"/>
              <a:buChar char="n"/>
              <a:defRPr/>
            </a:pPr>
            <a:endParaRPr lang="en-US" sz="4400">
              <a:solidFill>
                <a:schemeClr val="tx2"/>
              </a:solidFill>
              <a:latin typeface="+mj-lt"/>
            </a:endParaRPr>
          </a:p>
          <a:p>
            <a:pPr>
              <a:buFont typeface="Monotype Sorts" pitchFamily="1" charset="2"/>
              <a:buChar char="n"/>
              <a:defRPr/>
            </a:pPr>
            <a:endParaRPr lang="en-US" sz="4400">
              <a:solidFill>
                <a:schemeClr val="tx2"/>
              </a:solidFill>
              <a:latin typeface="+mj-lt"/>
            </a:endParaRPr>
          </a:p>
          <a:p>
            <a:pPr>
              <a:buFont typeface="Monotype Sorts" pitchFamily="1" charset="2"/>
              <a:buChar char="n"/>
              <a:defRPr/>
            </a:pPr>
            <a:endParaRPr lang="en-US" sz="2400">
              <a:solidFill>
                <a:schemeClr val="tx2"/>
              </a:solidFill>
              <a:latin typeface="+mj-lt"/>
            </a:endParaRPr>
          </a:p>
          <a:p>
            <a:pPr>
              <a:buFont typeface="Monotype Sorts" pitchFamily="1" charset="2"/>
              <a:buChar char="n"/>
              <a:defRPr/>
            </a:pPr>
            <a:r>
              <a:rPr lang="en-US" sz="2400">
                <a:solidFill>
                  <a:schemeClr val="tx2"/>
                </a:solidFill>
                <a:latin typeface="+mj-lt"/>
              </a:rPr>
              <a:t>Pretest probability 2.8/1000</a:t>
            </a:r>
            <a:endParaRPr lang="en-US" sz="2400"/>
          </a:p>
          <a:p>
            <a:pPr>
              <a:buFont typeface="Monotype Sorts" pitchFamily="1" charset="2"/>
              <a:buChar char="n"/>
              <a:defRPr/>
            </a:pPr>
            <a:r>
              <a:rPr lang="en-US" sz="2400">
                <a:solidFill>
                  <a:schemeClr val="tx2"/>
                </a:solidFill>
                <a:latin typeface="+mj-lt"/>
              </a:rPr>
              <a:t>Sensitivity 75%</a:t>
            </a:r>
            <a:endParaRPr lang="en-US" sz="2400"/>
          </a:p>
          <a:p>
            <a:pPr>
              <a:buFont typeface="Monotype Sorts" pitchFamily="1" charset="2"/>
              <a:buChar char="n"/>
              <a:defRPr/>
            </a:pPr>
            <a:r>
              <a:rPr lang="en-US" sz="2400">
                <a:solidFill>
                  <a:schemeClr val="tx2"/>
                </a:solidFill>
                <a:latin typeface="+mj-lt"/>
              </a:rPr>
              <a:t>Specificity 93%</a:t>
            </a:r>
          </a:p>
        </p:txBody>
      </p:sp>
      <p:sp>
        <p:nvSpPr>
          <p:cNvPr id="38916" name="Content Placeholder 6">
            <a:extLst>
              <a:ext uri="{FF2B5EF4-FFF2-40B4-BE49-F238E27FC236}">
                <a16:creationId xmlns:a16="http://schemas.microsoft.com/office/drawing/2014/main" id="{FD7C3F74-FF77-2B4F-88EC-26D8B376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3349463-8493-F34B-A70C-3804A2459718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029F7837-33C4-044D-84A5-C8C34638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Audience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2AC8-6CE8-B84D-BDB6-ACC6ED0D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3200400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Monotype Sorts" charset="2"/>
              <a:buChar char="n"/>
              <a:defRPr/>
            </a:pPr>
            <a:r>
              <a:rPr lang="en-US" sz="2800" dirty="0"/>
              <a:t>Given these parameters, if her mammogram is “positive,” what is the (“post-test”) probability that she has invasive breast cancer?</a:t>
            </a:r>
          </a:p>
          <a:p>
            <a:pPr lvl="1">
              <a:defRPr/>
            </a:pPr>
            <a:r>
              <a:rPr lang="en-US" dirty="0">
                <a:cs typeface="ＭＳ Ｐゴシック" charset="-128"/>
              </a:rPr>
              <a:t>Pretest probability 2.8/1000</a:t>
            </a:r>
          </a:p>
          <a:p>
            <a:pPr lvl="1">
              <a:defRPr/>
            </a:pPr>
            <a:r>
              <a:rPr lang="en-US" dirty="0">
                <a:cs typeface="ＭＳ Ｐゴシック" charset="-128"/>
              </a:rPr>
              <a:t>Sensitivity 75%</a:t>
            </a:r>
          </a:p>
          <a:p>
            <a:pPr lvl="1">
              <a:defRPr/>
            </a:pPr>
            <a:r>
              <a:rPr lang="en-US" dirty="0">
                <a:cs typeface="ＭＳ Ｐゴシック" charset="-128"/>
              </a:rPr>
              <a:t>Specificity 93%</a:t>
            </a:r>
          </a:p>
          <a:p>
            <a:pPr marL="2686050" lvl="5" indent="-514350">
              <a:buFont typeface="+mj-lt"/>
              <a:buAutoNum type="alphaUcPeriod"/>
              <a:defRPr/>
            </a:pPr>
            <a:r>
              <a:rPr lang="en-US" sz="2800" dirty="0"/>
              <a:t> &lt; 5%</a:t>
            </a:r>
          </a:p>
          <a:p>
            <a:pPr marL="2686050" lvl="5" indent="-514350">
              <a:buFont typeface="+mj-lt"/>
              <a:buAutoNum type="alphaUcPeriod"/>
              <a:defRPr/>
            </a:pPr>
            <a:r>
              <a:rPr lang="en-US" sz="2800" dirty="0"/>
              <a:t>5 to  &lt;20%</a:t>
            </a:r>
          </a:p>
          <a:p>
            <a:pPr marL="2686050" lvl="5" indent="-514350">
              <a:buFont typeface="+mj-lt"/>
              <a:buAutoNum type="alphaUcPeriod"/>
              <a:defRPr/>
            </a:pPr>
            <a:r>
              <a:rPr lang="en-US" sz="2800" dirty="0"/>
              <a:t>20 to  &lt;50%</a:t>
            </a:r>
          </a:p>
          <a:p>
            <a:pPr marL="2686050" lvl="5" indent="-514350">
              <a:buFont typeface="+mj-lt"/>
              <a:buAutoNum type="alphaUcPeriod"/>
              <a:defRPr/>
            </a:pPr>
            <a:r>
              <a:rPr lang="en-US" sz="2800" dirty="0"/>
              <a:t>50 to &lt;80%</a:t>
            </a:r>
          </a:p>
          <a:p>
            <a:pPr marL="2686050" lvl="5" indent="-514350">
              <a:buFont typeface="+mj-lt"/>
              <a:buAutoNum type="alphaUcPeriod"/>
              <a:defRPr/>
            </a:pPr>
            <a:r>
              <a:rPr lang="en-US" sz="2800" dirty="0"/>
              <a:t>≥ 80%.</a:t>
            </a:r>
          </a:p>
          <a:p>
            <a:pPr>
              <a:buFont typeface="Monotype Sorts" charset="2"/>
              <a:buChar char="n"/>
              <a:defRPr/>
            </a:pPr>
            <a:endParaRPr lang="en-US" dirty="0"/>
          </a:p>
          <a:p>
            <a:pPr>
              <a:buFont typeface="Monotype Sorts" charset="2"/>
              <a:buChar char="n"/>
              <a:defRPr/>
            </a:pPr>
            <a:endParaRPr 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71F6623D-B9F8-F246-A88A-440250D5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1F7708-48A4-564A-95A2-93CE756E29BE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5ED09F94-450C-4540-B1C3-2EDA65398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0" name="Subtitle 2">
            <a:extLst>
              <a:ext uri="{FF2B5EF4-FFF2-40B4-BE49-F238E27FC236}">
                <a16:creationId xmlns:a16="http://schemas.microsoft.com/office/drawing/2014/main" id="{2AC104B7-18CD-3A4E-B274-A15463281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A7ABDC2-E493-E24C-992B-BA4D4B2F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DE2C6BA-FCFC-6D4B-8749-23BDCDFE36B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Picture 4" descr="placeholder-4-3.png">
            <a:extLst>
              <a:ext uri="{FF2B5EF4-FFF2-40B4-BE49-F238E27FC236}">
                <a16:creationId xmlns:a16="http://schemas.microsoft.com/office/drawing/2014/main" id="{A52D9656-3801-F345-8FCD-6A7CDD4BC4C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4000"/>
            <a:ext cx="8636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A7C09C0F-2C1E-4A44-882E-285B85E2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1. Draw a table</a:t>
            </a:r>
          </a:p>
        </p:txBody>
      </p:sp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09FC317C-D13B-2144-B94A-F8BE37D3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ED1C11-6DC6-9C42-8A4D-940F466B9FB0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5059" name="Text Placeholder 5">
            <a:extLst>
              <a:ext uri="{FF2B5EF4-FFF2-40B4-BE49-F238E27FC236}">
                <a16:creationId xmlns:a16="http://schemas.microsoft.com/office/drawing/2014/main" id="{74B99EAD-C94E-9E45-9809-82166AA2BEB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60" name="Content Placeholder 6">
            <a:extLst>
              <a:ext uri="{FF2B5EF4-FFF2-40B4-BE49-F238E27FC236}">
                <a16:creationId xmlns:a16="http://schemas.microsoft.com/office/drawing/2014/main" id="{626EC68E-859F-D942-9F8A-7DA14461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021B27A-4DA9-F648-9273-07DB5E99D003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8910286-140E-F548-B9DD-782AA019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2.  Put a big number in the corner</a:t>
            </a:r>
          </a:p>
        </p:txBody>
      </p:sp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97D2D1AA-BE5B-E148-9513-328EDAD3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58F8A8D-1CB7-9949-993D-2BBF04EAB050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7" name="Text Placeholder 5">
            <a:extLst>
              <a:ext uri="{FF2B5EF4-FFF2-40B4-BE49-F238E27FC236}">
                <a16:creationId xmlns:a16="http://schemas.microsoft.com/office/drawing/2014/main" id="{945A4B42-1CE1-D340-A536-72712EC8C7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8" name="Content Placeholder 6">
            <a:extLst>
              <a:ext uri="{FF2B5EF4-FFF2-40B4-BE49-F238E27FC236}">
                <a16:creationId xmlns:a16="http://schemas.microsoft.com/office/drawing/2014/main" id="{47F41B5E-01CE-A741-98A8-553899EF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0268B0A-DCAB-3B46-9F79-BADA89BE2FF5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BEB0C63F-7D3F-3F4D-A4A0-E34DA332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3.  Get the total N with disease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8C55E146-2EB9-4F46-8C94-066F1F2F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6B1C2F4-0A9A-A14F-8F69-F3169A03D98B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9155" name="Text Placeholder 5">
            <a:extLst>
              <a:ext uri="{FF2B5EF4-FFF2-40B4-BE49-F238E27FC236}">
                <a16:creationId xmlns:a16="http://schemas.microsoft.com/office/drawing/2014/main" id="{034F14EA-3383-7749-8AD3-98915C7DDCA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6" name="Content Placeholder 6">
            <a:extLst>
              <a:ext uri="{FF2B5EF4-FFF2-40B4-BE49-F238E27FC236}">
                <a16:creationId xmlns:a16="http://schemas.microsoft.com/office/drawing/2014/main" id="{520E4C23-16BF-754D-9ACC-5D2560D66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207764E-0059-454B-B3BD-DA2509E47663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67DAF8B-FD48-AC4B-A014-8C445475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762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4.  Use sensitivity to get true +</a:t>
            </a:r>
          </a:p>
        </p:txBody>
      </p:sp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07EE9493-890A-3946-BCB7-4EAF75AC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886D1A-3BCE-6F44-AA41-95BA47D2A2BB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03" name="Text Placeholder 5">
            <a:extLst>
              <a:ext uri="{FF2B5EF4-FFF2-40B4-BE49-F238E27FC236}">
                <a16:creationId xmlns:a16="http://schemas.microsoft.com/office/drawing/2014/main" id="{99CBA340-A53B-884E-BF89-6D3CB6BCFE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4" name="Content Placeholder 6">
            <a:extLst>
              <a:ext uri="{FF2B5EF4-FFF2-40B4-BE49-F238E27FC236}">
                <a16:creationId xmlns:a16="http://schemas.microsoft.com/office/drawing/2014/main" id="{F1CDA95F-CC57-D648-82D5-34F51C9D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EE12B4-E384-354E-865F-ABC90BEB6095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35B5407-34C2-A74C-A6F3-8A6BA7BE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5. Subtract to get false −</a:t>
            </a:r>
          </a:p>
        </p:txBody>
      </p:sp>
      <p:sp>
        <p:nvSpPr>
          <p:cNvPr id="53250" name="Slide Number Placeholder 3">
            <a:extLst>
              <a:ext uri="{FF2B5EF4-FFF2-40B4-BE49-F238E27FC236}">
                <a16:creationId xmlns:a16="http://schemas.microsoft.com/office/drawing/2014/main" id="{AE2E4BB4-033F-6F46-A872-3E0C40A7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04267C-4053-694A-89ED-41C83D04D44F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3251" name="Text Placeholder 5">
            <a:extLst>
              <a:ext uri="{FF2B5EF4-FFF2-40B4-BE49-F238E27FC236}">
                <a16:creationId xmlns:a16="http://schemas.microsoft.com/office/drawing/2014/main" id="{B07953A1-63EE-6040-A7D8-74EE5277E4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2" name="Content Placeholder 6">
            <a:extLst>
              <a:ext uri="{FF2B5EF4-FFF2-40B4-BE49-F238E27FC236}">
                <a16:creationId xmlns:a16="http://schemas.microsoft.com/office/drawing/2014/main" id="{88E528F3-EC66-CC4D-A508-6A566BD1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5244014-8B57-F14E-B633-CA96E5A23E5B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EC3EFCC-D2E0-DA46-A31E-CC9D33D4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6. Get N without disease</a:t>
            </a:r>
          </a:p>
        </p:txBody>
      </p:sp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E4449BD6-84C6-0C40-B5BA-EE43324E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E3D73A-A904-C045-BAED-71237FE2EDD4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5299" name="Text Placeholder 5">
            <a:extLst>
              <a:ext uri="{FF2B5EF4-FFF2-40B4-BE49-F238E27FC236}">
                <a16:creationId xmlns:a16="http://schemas.microsoft.com/office/drawing/2014/main" id="{57665B5C-201A-9D45-BC8B-4E55874568F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5300" name="Content Placeholder 6">
            <a:extLst>
              <a:ext uri="{FF2B5EF4-FFF2-40B4-BE49-F238E27FC236}">
                <a16:creationId xmlns:a16="http://schemas.microsoft.com/office/drawing/2014/main" id="{D6838077-DA58-3E4A-B5CE-BB7EA0E6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57B2F4E-3422-584F-A01A-EA551311913B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9,972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61BADC2-69ED-0745-9AE7-B41CB7D35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 Overview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061218AA-4223-AC41-A9AC-98BB0120E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8077200" cy="54102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 Announcements, clarifications, chapter 1 and 5 material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Definitions: sensitivity, specificity, prior and posterior probability, predictive value, accuracy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2 x 2 table method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Likelihood ratios - WOWO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Probability and odds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False-negative and false-positive confusion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Treatment and testing thresholds and regret graphs (web demonstration)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Likelihood ratios in action: the $10,000 case of conjunctivitis (time permitting) 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2F0B1BF-7969-4A4F-B4A2-0FC56CA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CD2B76-BB52-4B41-8AE5-D74BA0F997DF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1269AA50-C4A4-5940-9B4D-968C73C5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7772400" cy="762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7.  Use (1-specificity) for false +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7764D4F6-2A5B-554F-ABAE-5A9F1F84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613362-5C83-834D-98D5-F83764AD0660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7347" name="Text Placeholder 5">
            <a:extLst>
              <a:ext uri="{FF2B5EF4-FFF2-40B4-BE49-F238E27FC236}">
                <a16:creationId xmlns:a16="http://schemas.microsoft.com/office/drawing/2014/main" id="{AB6E7A05-3A3F-A54C-AA07-443ACBC3484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8" name="Content Placeholder 6">
            <a:extLst>
              <a:ext uri="{FF2B5EF4-FFF2-40B4-BE49-F238E27FC236}">
                <a16:creationId xmlns:a16="http://schemas.microsoft.com/office/drawing/2014/main" id="{41854002-349B-9C43-9DEA-511C208C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A4B34F-FDC9-1349-81E1-BCC4219E7CBD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698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9,972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C88F15EC-40BC-C848-B589-BA327652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8.  Subtract for true −	</a:t>
            </a:r>
          </a:p>
        </p:txBody>
      </p:sp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F09BC6C5-C371-8C40-A2C5-9597C9A8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C30E104-A552-EA46-A996-800D076F91EA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9395" name="Text Placeholder 5">
            <a:extLst>
              <a:ext uri="{FF2B5EF4-FFF2-40B4-BE49-F238E27FC236}">
                <a16:creationId xmlns:a16="http://schemas.microsoft.com/office/drawing/2014/main" id="{59ECD7F2-943B-6C4C-9EE1-3CC0CAD4A7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 75%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Specificity 93%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6" name="Content Placeholder 6">
            <a:extLst>
              <a:ext uri="{FF2B5EF4-FFF2-40B4-BE49-F238E27FC236}">
                <a16:creationId xmlns:a16="http://schemas.microsoft.com/office/drawing/2014/main" id="{95C9CACB-15EF-2A46-B946-EE3FAFD3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B0A2B93-E48A-2646-B5D0-8ED3BF899AA7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698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9,274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9,972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986FB21-5BBC-C044-AF7F-14D9C704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9. Get row totals</a:t>
            </a:r>
          </a:p>
        </p:txBody>
      </p:sp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18B121F6-094F-4744-BFBD-12E5ADFA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69F415-7D0F-F844-9069-DC5A7BDF37B4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43" name="Text Placeholder 5">
            <a:extLst>
              <a:ext uri="{FF2B5EF4-FFF2-40B4-BE49-F238E27FC236}">
                <a16:creationId xmlns:a16="http://schemas.microsoft.com/office/drawing/2014/main" id="{5306D010-396C-414C-9667-24CE87C5F7A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Pretest probability 2.8/1000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Post-test probability if mammo + = (PPV+) = ?</a:t>
            </a: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Post-test probability if mammo – = (1</a:t>
            </a:r>
            <a:r>
              <a:rPr lang="en-US" altLang="en-US" sz="2400">
                <a:ea typeface="ＭＳ Ｐゴシック" panose="020B0600070205080204" pitchFamily="34" charset="-128"/>
              </a:rPr>
              <a:t>−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NPV) = 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4" name="Content Placeholder 6">
            <a:extLst>
              <a:ext uri="{FF2B5EF4-FFF2-40B4-BE49-F238E27FC236}">
                <a16:creationId xmlns:a16="http://schemas.microsoft.com/office/drawing/2014/main" id="{50A32B52-8B27-8F41-8EA4-2F15C819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702AA13-DC6A-6B40-82D5-91385335B0A0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066800"/>
          <a:ext cx="7924800" cy="4256087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6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6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698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9,274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9,281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9,972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539A1B19-FEFA-EC42-BEEF-39A32383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2x2 table method: screening mammography for 45 year old woman.  10.  Calculate post-test prob.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29DE10FF-ACC0-B847-B0B5-D9898D5A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B54B5B0-E7A0-EF4C-AE98-8368E40BCE05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520B99-68A5-6E46-8B53-135CDB56505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752600"/>
            <a:ext cx="7772400" cy="3124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Post-test probability if mammo + = (PPV+)= 21/719 = 2.9% 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Post-test probability if mammo – = (1</a:t>
            </a:r>
            <a:r>
              <a:rPr lang="en-US" altLang="en-US" sz="2400">
                <a:ea typeface="ＭＳ Ｐゴシック" panose="020B0600070205080204" pitchFamily="34" charset="-128"/>
              </a:rPr>
              <a:t>−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NPV) = 7/9281= 0.75 per 1000.</a:t>
            </a:r>
          </a:p>
        </p:txBody>
      </p:sp>
      <p:sp>
        <p:nvSpPr>
          <p:cNvPr id="63492" name="Content Placeholder 6">
            <a:extLst>
              <a:ext uri="{FF2B5EF4-FFF2-40B4-BE49-F238E27FC236}">
                <a16:creationId xmlns:a16="http://schemas.microsoft.com/office/drawing/2014/main" id="{E2C5FC50-5BF7-C54C-B00C-E85C62054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7772400" cy="3200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8F26F12-2C27-CC47-B370-42CD71FBCB56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914400"/>
          <a:ext cx="7924800" cy="4040189"/>
        </p:xfrm>
        <a:graphic>
          <a:graphicData uri="http://schemas.openxmlformats.org/drawingml/2006/table">
            <a:tbl>
              <a:tblPr/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339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1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Breast Cancer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Breast cancer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39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Mammography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698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9,274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9,281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9,972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>
            <a:extLst>
              <a:ext uri="{FF2B5EF4-FFF2-40B4-BE49-F238E27FC236}">
                <a16:creationId xmlns:a16="http://schemas.microsoft.com/office/drawing/2014/main" id="{CA43F501-FCE3-C64A-896E-735A12D0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025"/>
            <a:ext cx="8229600" cy="1069975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Likelihood Ratios</a:t>
            </a:r>
          </a:p>
        </p:txBody>
      </p:sp>
      <p:sp>
        <p:nvSpPr>
          <p:cNvPr id="65538" name="Slide Number Placeholder 2">
            <a:extLst>
              <a:ext uri="{FF2B5EF4-FFF2-40B4-BE49-F238E27FC236}">
                <a16:creationId xmlns:a16="http://schemas.microsoft.com/office/drawing/2014/main" id="{2E42C1B1-E136-5C4B-8C00-4F3596E0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4A86FD-DC3B-974B-819E-D98785545C66}" type="slidenum">
              <a:rPr lang="en-US" altLang="en-US" sz="1400">
                <a:latin typeface="Arial" panose="020B0604020202020204" pitchFamily="34" charset="0"/>
              </a:rPr>
              <a:pPr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46EF1E1E-4B22-1441-B8CE-9915C513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Likelihood ratios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A268834D-04B3-BD4C-BBDC-06A813F8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66800"/>
            <a:ext cx="7772400" cy="548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ratio of likelihoods: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u="sng" dirty="0">
                <a:ea typeface="ＭＳ Ｐゴシック" panose="020B0600070205080204" pitchFamily="34" charset="-128"/>
              </a:rPr>
              <a:t>P(</a:t>
            </a:r>
            <a:r>
              <a:rPr lang="en-US" altLang="en-US" u="sng" dirty="0" err="1">
                <a:ea typeface="ＭＳ Ｐゴシック" panose="020B0600070205080204" pitchFamily="34" charset="-128"/>
              </a:rPr>
              <a:t>Result|Disease</a:t>
            </a:r>
            <a:r>
              <a:rPr lang="en-US" altLang="en-US" u="sng" dirty="0">
                <a:ea typeface="ＭＳ Ｐゴシック" panose="020B0600070205080204" pitchFamily="34" charset="-128"/>
              </a:rPr>
              <a:t>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P(</a:t>
            </a:r>
            <a:r>
              <a:rPr lang="en-US" altLang="en-US" dirty="0" err="1">
                <a:ea typeface="ＭＳ Ｐゴシック" panose="020B0600070205080204" pitchFamily="34" charset="-128"/>
              </a:rPr>
              <a:t>Result|No</a:t>
            </a:r>
            <a:r>
              <a:rPr lang="en-US" altLang="en-US" dirty="0">
                <a:ea typeface="ＭＳ Ｐゴシック" panose="020B0600070205080204" pitchFamily="34" charset="-128"/>
              </a:rPr>
              <a:t> Disease)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WOWO = With Over </a:t>
            </a:r>
            <a:r>
              <a:rPr lang="en-US" altLang="en-US" dirty="0" err="1">
                <a:ea typeface="ＭＳ Ｐゴシック" panose="020B0600070205080204" pitchFamily="34" charset="-128"/>
              </a:rPr>
              <a:t>WithOut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https://www.youtube.com/watch?v=oQUL4bfVqxE</a:t>
            </a:r>
            <a:r>
              <a:rPr lang="en-US" altLang="en-US" dirty="0">
                <a:ea typeface="ＭＳ Ｐゴシック" panose="020B0600070205080204" pitchFamily="34" charset="-128"/>
              </a:rPr>
              <a:t> start at 20 sec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Pretest odds ×  LR = Posttest odds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(Alternate terminology: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Prior odds ×  LR = Posterior odds)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DC9349F5-B074-6248-A26A-E717C911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E808BC-1113-BB4B-B075-7A42A2291166}" type="slidenum">
              <a:rPr lang="en-US" altLang="en-US" sz="1400"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B4B9E120-E6C2-3848-B5CC-DAD625DB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  <a:latin typeface="Georgia" panose="02040502050405020303" pitchFamily="18" charset="0"/>
              </a:rPr>
              <a:t>What Tests Do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0F250FDA-3347-F64F-9124-C0FF4DD4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324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Georgia" pitchFamily="18" charset="0"/>
                <a:ea typeface="+mn-ea"/>
              </a:rPr>
              <a:t>Their results change our estimate of the probability of disease 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2AC6AB25-995A-6F46-A20A-6B3E314EA37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200400"/>
            <a:ext cx="1905000" cy="609600"/>
            <a:chOff x="1392" y="2208"/>
            <a:chExt cx="1200" cy="384"/>
          </a:xfrm>
        </p:grpSpPr>
        <p:sp>
          <p:nvSpPr>
            <p:cNvPr id="9234" name="Line 23">
              <a:extLst>
                <a:ext uri="{FF2B5EF4-FFF2-40B4-BE49-F238E27FC236}">
                  <a16:creationId xmlns:a16="http://schemas.microsoft.com/office/drawing/2014/main" id="{61F43C53-875D-3B4D-8E00-6A93EC3DF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208"/>
              <a:ext cx="576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0" name="Text Box 25">
              <a:extLst>
                <a:ext uri="{FF2B5EF4-FFF2-40B4-BE49-F238E27FC236}">
                  <a16:creationId xmlns:a16="http://schemas.microsoft.com/office/drawing/2014/main" id="{5D595BB7-2A2F-AB4E-82A8-B859196DA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304"/>
              <a:ext cx="11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Georgia" panose="02040502050405020303" pitchFamily="18" charset="0"/>
                </a:rPr>
                <a:t>Negative test</a:t>
              </a:r>
            </a:p>
          </p:txBody>
        </p:sp>
      </p:grpSp>
      <p:grpSp>
        <p:nvGrpSpPr>
          <p:cNvPr id="3" name="Group 34">
            <a:extLst>
              <a:ext uri="{FF2B5EF4-FFF2-40B4-BE49-F238E27FC236}">
                <a16:creationId xmlns:a16="http://schemas.microsoft.com/office/drawing/2014/main" id="{F562107A-2EA6-804F-BD8C-B5D4E7D40A7B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00400"/>
            <a:ext cx="2362200" cy="609600"/>
            <a:chOff x="2928" y="2208"/>
            <a:chExt cx="1488" cy="384"/>
          </a:xfrm>
        </p:grpSpPr>
        <p:sp>
          <p:nvSpPr>
            <p:cNvPr id="9232" name="Line 24">
              <a:extLst>
                <a:ext uri="{FF2B5EF4-FFF2-40B4-BE49-F238E27FC236}">
                  <a16:creationId xmlns:a16="http://schemas.microsoft.com/office/drawing/2014/main" id="{80C8464F-51D0-2440-8742-553DBD611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672" cy="0"/>
            </a:xfrm>
            <a:prstGeom prst="line">
              <a:avLst/>
            </a:prstGeom>
            <a:noFill/>
            <a:ln w="50800">
              <a:solidFill>
                <a:srgbClr val="2D5CB9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Text Box 26">
              <a:extLst>
                <a:ext uri="{FF2B5EF4-FFF2-40B4-BE49-F238E27FC236}">
                  <a16:creationId xmlns:a16="http://schemas.microsoft.com/office/drawing/2014/main" id="{8AF6D80B-CE11-3540-B823-DC2A9559B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304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Georgia" panose="02040502050405020303" pitchFamily="18" charset="0"/>
                </a:rPr>
                <a:t>Positive test</a:t>
              </a:r>
            </a:p>
          </p:txBody>
        </p:sp>
      </p:grpSp>
      <p:grpSp>
        <p:nvGrpSpPr>
          <p:cNvPr id="69637" name="Group 36">
            <a:extLst>
              <a:ext uri="{FF2B5EF4-FFF2-40B4-BE49-F238E27FC236}">
                <a16:creationId xmlns:a16="http://schemas.microsoft.com/office/drawing/2014/main" id="{2CB88743-1C07-3C43-9675-417A016B36B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191000"/>
            <a:ext cx="6273800" cy="685800"/>
            <a:chOff x="816" y="2832"/>
            <a:chExt cx="3952" cy="432"/>
          </a:xfrm>
        </p:grpSpPr>
        <p:sp>
          <p:nvSpPr>
            <p:cNvPr id="9223" name="Rectangle 3">
              <a:extLst>
                <a:ext uri="{FF2B5EF4-FFF2-40B4-BE49-F238E27FC236}">
                  <a16:creationId xmlns:a16="http://schemas.microsoft.com/office/drawing/2014/main" id="{A744E51C-0FE0-3446-B027-253977F6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832"/>
              <a:ext cx="960" cy="43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24" name="Rectangle 4">
              <a:extLst>
                <a:ext uri="{FF2B5EF4-FFF2-40B4-BE49-F238E27FC236}">
                  <a16:creationId xmlns:a16="http://schemas.microsoft.com/office/drawing/2014/main" id="{D23D3654-7B52-104C-92E7-62D4ABA53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32"/>
              <a:ext cx="2016" cy="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25" name="Rectangle 5">
              <a:extLst>
                <a:ext uri="{FF2B5EF4-FFF2-40B4-BE49-F238E27FC236}">
                  <a16:creationId xmlns:a16="http://schemas.microsoft.com/office/drawing/2014/main" id="{40A125E0-C886-0443-B48B-04876590D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32"/>
              <a:ext cx="960" cy="432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430" name="Text Box 6">
              <a:extLst>
                <a:ext uri="{FF2B5EF4-FFF2-40B4-BE49-F238E27FC236}">
                  <a16:creationId xmlns:a16="http://schemas.microsoft.com/office/drawing/2014/main" id="{1AC91E9C-7483-7A4C-AB9E-6979D021C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880"/>
              <a:ext cx="10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FFFF00"/>
                  </a:solidFill>
                  <a:latin typeface="+mj-lt"/>
                  <a:ea typeface="+mn-ea"/>
                </a:rPr>
                <a:t>Reasurance</a:t>
              </a:r>
            </a:p>
          </p:txBody>
        </p:sp>
        <p:sp>
          <p:nvSpPr>
            <p:cNvPr id="17431" name="Text Box 8">
              <a:extLst>
                <a:ext uri="{FF2B5EF4-FFF2-40B4-BE49-F238E27FC236}">
                  <a16:creationId xmlns:a16="http://schemas.microsoft.com/office/drawing/2014/main" id="{2621DE53-0524-634C-A979-3F466EF52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" y="2887"/>
              <a:ext cx="9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FFFF00"/>
                  </a:solidFill>
                  <a:latin typeface="+mj-lt"/>
                  <a:ea typeface="+mn-ea"/>
                </a:rPr>
                <a:t>Treatment</a:t>
              </a:r>
            </a:p>
          </p:txBody>
        </p:sp>
        <p:sp>
          <p:nvSpPr>
            <p:cNvPr id="17432" name="Text Box 7">
              <a:extLst>
                <a:ext uri="{FF2B5EF4-FFF2-40B4-BE49-F238E27FC236}">
                  <a16:creationId xmlns:a16="http://schemas.microsoft.com/office/drawing/2014/main" id="{A919FFF3-005E-C948-AB72-DB3822F28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" y="2880"/>
              <a:ext cx="1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Georgia" pitchFamily="18" charset="0"/>
                  <a:ea typeface="+mn-ea"/>
                </a:rPr>
                <a:t>Order a Test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99ACB3-12D9-864E-9064-2446D36D220A}"/>
              </a:ext>
            </a:extLst>
          </p:cNvPr>
          <p:cNvSpPr txBox="1">
            <a:spLocks/>
          </p:cNvSpPr>
          <p:nvPr/>
        </p:nvSpPr>
        <p:spPr bwMode="auto">
          <a:xfrm>
            <a:off x="1143000" y="5068888"/>
            <a:ext cx="7620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A good test changes estimates a lot.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</a:pPr>
            <a:endParaRPr lang="en-US" altLang="en-US" sz="2800">
              <a:latin typeface="Arial" panose="020B0604020202020204" pitchFamily="34" charset="0"/>
            </a:endParaRP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6F074C0B-2E6F-E247-BFF0-CD8D4042BF4A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3810000" cy="522288"/>
            <a:chOff x="2928" y="2208"/>
            <a:chExt cx="1144" cy="329"/>
          </a:xfrm>
        </p:grpSpPr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F31C0E32-B230-E144-A5BC-4C44DF8A2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801" cy="0"/>
            </a:xfrm>
            <a:prstGeom prst="line">
              <a:avLst/>
            </a:prstGeom>
            <a:noFill/>
            <a:ln w="50800">
              <a:solidFill>
                <a:srgbClr val="2D5CB9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26">
              <a:extLst>
                <a:ext uri="{FF2B5EF4-FFF2-40B4-BE49-F238E27FC236}">
                  <a16:creationId xmlns:a16="http://schemas.microsoft.com/office/drawing/2014/main" id="{30D92725-559A-704A-9B5B-7BE0D6B0B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304"/>
              <a:ext cx="10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24" name="Line 23">
            <a:extLst>
              <a:ext uri="{FF2B5EF4-FFF2-40B4-BE49-F238E27FC236}">
                <a16:creationId xmlns:a16="http://schemas.microsoft.com/office/drawing/2014/main" id="{23C164CB-294D-2446-89F6-72B8242C1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3200400"/>
            <a:ext cx="3048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Text Box 24">
            <a:extLst>
              <a:ext uri="{FF2B5EF4-FFF2-40B4-BE49-F238E27FC236}">
                <a16:creationId xmlns:a16="http://schemas.microsoft.com/office/drawing/2014/main" id="{96C8D6C5-3D61-D74D-A442-0F1A1AC5D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528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Georgia" panose="02040502050405020303" pitchFamily="18" charset="0"/>
              </a:rPr>
              <a:t>0%</a:t>
            </a:r>
          </a:p>
        </p:txBody>
      </p:sp>
      <p:sp>
        <p:nvSpPr>
          <p:cNvPr id="69642" name="Text Box 25">
            <a:extLst>
              <a:ext uri="{FF2B5EF4-FFF2-40B4-BE49-F238E27FC236}">
                <a16:creationId xmlns:a16="http://schemas.microsoft.com/office/drawing/2014/main" id="{6AFB96E1-4688-6A45-ADB5-C85FCA685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Georgia" panose="02040502050405020303" pitchFamily="18" charset="0"/>
              </a:rPr>
              <a:t>100%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FE20CF-AFA8-2B49-8AF9-A6ACDB0E38C0}"/>
              </a:ext>
            </a:extLst>
          </p:cNvPr>
          <p:cNvCxnSpPr/>
          <p:nvPr/>
        </p:nvCxnSpPr>
        <p:spPr>
          <a:xfrm>
            <a:off x="1295400" y="3886200"/>
            <a:ext cx="62484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EE373F-8B90-E049-B479-9B1C560CE88E}"/>
              </a:ext>
            </a:extLst>
          </p:cNvPr>
          <p:cNvCxnSpPr/>
          <p:nvPr/>
        </p:nvCxnSpPr>
        <p:spPr>
          <a:xfrm rot="5400000">
            <a:off x="1143000" y="3886200"/>
            <a:ext cx="3048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83F18-E189-E840-9B57-5EF4AEE4215C}"/>
              </a:ext>
            </a:extLst>
          </p:cNvPr>
          <p:cNvCxnSpPr/>
          <p:nvPr/>
        </p:nvCxnSpPr>
        <p:spPr>
          <a:xfrm rot="5400000">
            <a:off x="7391400" y="3886200"/>
            <a:ext cx="3048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84FBC11-1AB2-C242-934B-EE00683EE509}"/>
              </a:ext>
            </a:extLst>
          </p:cNvPr>
          <p:cNvSpPr txBox="1"/>
          <p:nvPr/>
        </p:nvSpPr>
        <p:spPr>
          <a:xfrm>
            <a:off x="5486400" y="2667000"/>
            <a:ext cx="765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</a:rPr>
              <a:t>HIV+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52F0BE-9D31-7F4E-8C8C-E0BD1060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0"/>
            <a:ext cx="871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HIV</a:t>
            </a:r>
            <a:r>
              <a:rPr lang="en-US" altLang="en-US"/>
              <a:t>−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48" name="Slide Number Placeholder 30">
            <a:extLst>
              <a:ext uri="{FF2B5EF4-FFF2-40B4-BE49-F238E27FC236}">
                <a16:creationId xmlns:a16="http://schemas.microsoft.com/office/drawing/2014/main" id="{C5583A76-A5AF-5940-888B-D2917053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DE93BF-B931-A749-9426-35E9AAB62DF5}" type="slidenum">
              <a:rPr lang="en-US" altLang="en-US" sz="1400">
                <a:latin typeface="Arial" panose="020B0604020202020204" pitchFamily="34" charset="0"/>
              </a:rPr>
              <a:pPr/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utoUpdateAnimBg="0"/>
      <p:bldP spid="20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451E72FB-6540-F749-B5BC-0CA3E128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066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Post-test Probability of Disease Depends on 2 Things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D30EC067-6C9E-C545-AABC-3DB9AB9E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7239000" cy="4324350"/>
          </a:xfrm>
        </p:spPr>
        <p:txBody>
          <a:bodyPr/>
          <a:lstStyle/>
          <a:p>
            <a:pPr marL="622300" indent="-51435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Where you started from (low, medium, high risk)</a:t>
            </a:r>
          </a:p>
          <a:p>
            <a:pPr marL="622300" indent="-51435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Result of the test, visualized as length and direction of the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result 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arrow</a:t>
            </a:r>
          </a:p>
          <a:p>
            <a:pPr marL="622300" indent="-514350" eaLnBrk="1" hangingPunct="1"/>
            <a:r>
              <a:rPr lang="en-US" altLang="en-US" b="1" u="sng" dirty="0">
                <a:ea typeface="ＭＳ Ｐゴシック" panose="020B0600070205080204" pitchFamily="34" charset="-128"/>
              </a:rPr>
              <a:t>Basic paradigm: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What we thought before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+ </a:t>
            </a:r>
            <a:r>
              <a:rPr lang="en-US" altLang="en-US" dirty="0">
                <a:ea typeface="ＭＳ Ｐゴシック" panose="020B0600070205080204" pitchFamily="34" charset="-128"/>
              </a:rPr>
              <a:t>test result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= </a:t>
            </a:r>
            <a:r>
              <a:rPr lang="en-US" altLang="en-US" dirty="0">
                <a:ea typeface="ＭＳ Ｐゴシック" panose="020B0600070205080204" pitchFamily="34" charset="-128"/>
              </a:rPr>
              <a:t>What we think now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4046FF1B-1D86-A240-889D-D7CB800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038037-105C-E14C-8F87-ED09FEBE4D4F}" type="slidenum">
              <a:rPr lang="en-US" altLang="en-US" sz="1400">
                <a:latin typeface="Arial" panose="020B0604020202020204" pitchFamily="34" charset="0"/>
              </a:rPr>
              <a:pPr/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>
            <a:extLst>
              <a:ext uri="{FF2B5EF4-FFF2-40B4-BE49-F238E27FC236}">
                <a16:creationId xmlns:a16="http://schemas.microsoft.com/office/drawing/2014/main" id="{CC543784-F514-3F47-AD33-58E5C9A8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81534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210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chemeClr val="tx2"/>
                </a:solidFill>
                <a:latin typeface="Arial" panose="020B0604020202020204" pitchFamily="34" charset="0"/>
              </a:rPr>
              <a:t>Likelihood ratio	Effect of test result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sz="2800" dirty="0">
              <a:latin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</a:rPr>
              <a:t>LR very low (0.01)	  Greatly decreases P(disease)</a:t>
            </a:r>
            <a:br>
              <a:rPr lang="en-US" altLang="en-US" sz="2800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</a:rPr>
              <a:t> LR &lt; 1  (</a:t>
            </a:r>
            <a:r>
              <a:rPr lang="en-US" altLang="en-US" sz="2800" dirty="0" err="1">
                <a:latin typeface="Arial" panose="020B0604020202020204" pitchFamily="34" charset="0"/>
              </a:rPr>
              <a:t>eg</a:t>
            </a:r>
            <a:r>
              <a:rPr lang="en-US" altLang="en-US" sz="2800" dirty="0">
                <a:latin typeface="Arial" panose="020B0604020202020204" pitchFamily="34" charset="0"/>
              </a:rPr>
              <a:t>, 0.5)	Decreases P(disease)</a:t>
            </a:r>
          </a:p>
          <a:p>
            <a:endParaRPr lang="en-US" altLang="en-US" sz="2800" dirty="0">
              <a:latin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</a:rPr>
              <a:t>LR = 1	No effect on P(disease)</a:t>
            </a:r>
          </a:p>
          <a:p>
            <a:r>
              <a:rPr lang="en-US" altLang="en-US" sz="2800" dirty="0">
                <a:latin typeface="Arial" panose="020B0604020202020204" pitchFamily="34" charset="0"/>
              </a:rPr>
              <a:t>			</a:t>
            </a:r>
          </a:p>
          <a:p>
            <a:r>
              <a:rPr lang="en-US" altLang="en-US" sz="2800" dirty="0">
                <a:latin typeface="Arial" panose="020B0604020202020204" pitchFamily="34" charset="0"/>
              </a:rPr>
              <a:t>LR &gt;1 (</a:t>
            </a:r>
            <a:r>
              <a:rPr lang="en-US" altLang="en-US" sz="2800" dirty="0" err="1">
                <a:latin typeface="Arial" panose="020B0604020202020204" pitchFamily="34" charset="0"/>
              </a:rPr>
              <a:t>eg</a:t>
            </a:r>
            <a:r>
              <a:rPr lang="en-US" altLang="en-US" sz="2800" dirty="0">
                <a:latin typeface="Arial" panose="020B0604020202020204" pitchFamily="34" charset="0"/>
              </a:rPr>
              <a:t>, 2)	Increases  P(disease)</a:t>
            </a:r>
            <a:br>
              <a:rPr lang="en-US" altLang="en-US" sz="2800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LR Very high (100)	  Greatly increases P(disease)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3730" name="Line 3">
            <a:extLst>
              <a:ext uri="{FF2B5EF4-FFF2-40B4-BE49-F238E27FC236}">
                <a16:creationId xmlns:a16="http://schemas.microsoft.com/office/drawing/2014/main" id="{ED7BB057-7BBE-0647-926A-AD1BB7BF20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0999" y="2514600"/>
            <a:ext cx="2438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Line 5">
            <a:extLst>
              <a:ext uri="{FF2B5EF4-FFF2-40B4-BE49-F238E27FC236}">
                <a16:creationId xmlns:a16="http://schemas.microsoft.com/office/drawing/2014/main" id="{259ECA99-EDF8-C146-B99F-9A54C88AF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799" y="335280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6">
            <a:extLst>
              <a:ext uri="{FF2B5EF4-FFF2-40B4-BE49-F238E27FC236}">
                <a16:creationId xmlns:a16="http://schemas.microsoft.com/office/drawing/2014/main" id="{40C9E098-0328-0E4D-88C1-2CEFC638333C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6705600" y="6172200"/>
            <a:ext cx="2209800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1" charset="0"/>
              <a:ea typeface="+mn-ea"/>
            </a:endParaRPr>
          </a:p>
        </p:txBody>
      </p:sp>
      <p:sp>
        <p:nvSpPr>
          <p:cNvPr id="22534" name="Line 7">
            <a:extLst>
              <a:ext uri="{FF2B5EF4-FFF2-40B4-BE49-F238E27FC236}">
                <a16:creationId xmlns:a16="http://schemas.microsoft.com/office/drawing/2014/main" id="{078FA129-BFBB-C649-BFDA-C9945341A46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589143" y="5105400"/>
            <a:ext cx="609600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1" charset="0"/>
              <a:ea typeface="+mn-ea"/>
            </a:endParaRPr>
          </a:p>
        </p:txBody>
      </p:sp>
      <p:sp>
        <p:nvSpPr>
          <p:cNvPr id="73734" name="Slide Number Placeholder 6">
            <a:extLst>
              <a:ext uri="{FF2B5EF4-FFF2-40B4-BE49-F238E27FC236}">
                <a16:creationId xmlns:a16="http://schemas.microsoft.com/office/drawing/2014/main" id="{E0A0FDAD-BCA8-FF4E-A052-5AFFA32A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4D173C-8894-9147-9B50-3567FB7D8D69}" type="slidenum">
              <a:rPr lang="en-US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D49C2DC3-F7DA-9846-9391-B560E3317D9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616076" y="4267200"/>
            <a:ext cx="152400" cy="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1" charset="0"/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803B33F2-7642-C841-9C30-CFC6884A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60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Likelihood Ratios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0ABD6059-AE12-5647-93D7-ED0829C9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4800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Advantages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Simplify calculation of post-test probability (especially when disease is rare)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Capture information for multi-level and continuous tests (next week)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Disadvantages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either pretest or posttest probability is high &gt; ~10%) you need to use odds (or a slide rule or calculator)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A98074B8-4481-5E42-987E-204F4BC5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54CE599-F956-414B-B294-4E109DA85C91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5B87066-5080-D94E-A003-40C3B727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Announcements and clarifications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C1C72255-8EEF-054F-A162-3C819B306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29" y="1574800"/>
            <a:ext cx="7772400" cy="5029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writing assignment due date: 11/15/19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EBD-1 rather than EBD-2 is OK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Send Michael or me any corrections for EBD-2 page proofs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Most CLE postings should have a 2019 date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Questions about Chapters 1 or 2?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Take a slide rule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10FF3A7-D30F-6640-97D3-33B94650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75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AA1024-D2A5-6043-A802-6890A0D11A1F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DE389-F0BF-1A41-A541-B65B185CD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352800"/>
            <a:ext cx="3533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itle 1">
            <a:extLst>
              <a:ext uri="{FF2B5EF4-FFF2-40B4-BE49-F238E27FC236}">
                <a16:creationId xmlns:a16="http://schemas.microsoft.com/office/drawing/2014/main" id="{4B78F6AA-1EA9-624F-A4C2-66630E0C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Digression: understanding odds with pizzas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12890-E18A-A448-88C9-B387B606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4876800" cy="5029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Michael and I share a small pizza while we grade exams.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My share is 3 times as big as his (ratio 3:1).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PROPORTION of the pizza do I get?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3/4 (75%)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769F988B-8C88-6947-9152-BA40F5B7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66AEAC-E954-3A4F-8031-12AE99A373D2}" type="slidenum">
              <a:rPr lang="en-US" altLang="en-US" sz="1400">
                <a:latin typeface="Arial" panose="020B0604020202020204" pitchFamily="34" charset="0"/>
              </a:rPr>
              <a:pPr/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744A5A-669C-4B4E-94C1-EF5F970E7F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92094" y="4380706"/>
            <a:ext cx="17526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AF3557-C9AE-4141-9B0B-01C030A28EF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69188" y="5181600"/>
            <a:ext cx="1522412" cy="7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95B652-4DC0-7E4E-9158-3D7D7B2F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057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/>
              <a:t>Tom</a:t>
            </a:r>
            <a:r>
              <a:rPr lang="ja-JP" altLang="en-US"/>
              <a:t>’</a:t>
            </a:r>
            <a:r>
              <a:rPr lang="en-US" altLang="ja-JP"/>
              <a:t>s share</a:t>
            </a:r>
            <a:endParaRPr lang="en-US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CCB0A-AF50-0345-AF68-5EB543D721B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38900" y="2857500"/>
            <a:ext cx="990600" cy="457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29A398-B73A-4243-802D-EC80D005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600200"/>
            <a:ext cx="35337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itle 1">
            <a:extLst>
              <a:ext uri="{FF2B5EF4-FFF2-40B4-BE49-F238E27FC236}">
                <a16:creationId xmlns:a16="http://schemas.microsoft.com/office/drawing/2014/main" id="{4BB281CD-8029-AF4C-AF85-6EDDC036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Digression: understanding odds with pizzas 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62FE3-0669-814E-BF62-9B76745E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4876800" cy="5029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 only eat 1/5 (20%) of the pizza.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the RATIO of the size of what I eat to what I don’</a:t>
            </a:r>
            <a:r>
              <a:rPr lang="en-US" altLang="ja-JP">
                <a:ea typeface="ＭＳ Ｐゴシック" panose="020B0600070205080204" pitchFamily="34" charset="-128"/>
              </a:rPr>
              <a:t>t eat?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1:4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Odds = P/(1−P)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P=odds/(1+odds)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If odds are a/b, probability = a/(a+b)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42B626C8-EEE9-804B-A3B4-41089B8F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16B74E-E3C2-8740-843E-48BAA299BF6E}" type="slidenum">
              <a:rPr lang="en-US" altLang="en-US" sz="1400">
                <a:latin typeface="Arial" panose="020B0604020202020204" pitchFamily="34" charset="0"/>
              </a:rPr>
              <a:pPr/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021256-3A3C-F34A-BA10-066AA511258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92094" y="2628106"/>
            <a:ext cx="17526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68A119-CF91-9E4D-905B-B6B562BBE1E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67600" y="2667000"/>
            <a:ext cx="137160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65428B-432A-8146-8B85-7BA16378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914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/>
              <a:t>Tom</a:t>
            </a:r>
            <a:r>
              <a:rPr lang="ja-JP" altLang="en-US"/>
              <a:t>’</a:t>
            </a:r>
            <a:r>
              <a:rPr lang="en-US" altLang="ja-JP"/>
              <a:t>s share</a:t>
            </a:r>
            <a:endParaRPr lang="en-US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7ED1BE-DFC0-3E4F-8DD1-ECF2E86A01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1371600"/>
            <a:ext cx="533400" cy="990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669517-00E5-9946-A598-8E675049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388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Remember for slide 46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98166-17BD-2E4E-B466-90271849434E}"/>
              </a:ext>
            </a:extLst>
          </p:cNvPr>
          <p:cNvCxnSpPr>
            <a:cxnSpLocks noChangeShapeType="1"/>
            <a:stCxn id="4" idx="1"/>
          </p:cNvCxnSpPr>
          <p:nvPr/>
        </p:nvCxnSpPr>
        <p:spPr bwMode="auto">
          <a:xfrm flipH="1">
            <a:off x="5105400" y="6054725"/>
            <a:ext cx="1447800" cy="1936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8C49F991-FCAC-1F44-8EC2-C7AA9C30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LR for mammography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73D1-30C4-404A-802F-C99D9E8C2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6800"/>
            <a:ext cx="7924800" cy="49530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LR =	</a:t>
            </a:r>
            <a:r>
              <a:rPr lang="en-US" altLang="en-US" sz="28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P(Result|Disease)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(WOWO)</a:t>
            </a:r>
            <a:b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P(Result|No Disease)</a:t>
            </a:r>
          </a:p>
          <a:p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LR+ = 	</a:t>
            </a:r>
            <a:r>
              <a:rPr lang="en-US" altLang="en-US" sz="28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P(+ Mammogram|Breast Cancer)</a:t>
            </a:r>
            <a:b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P(+ Mammogram|No Breast Cancer)</a:t>
            </a:r>
          </a:p>
          <a:p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LR+ =	</a:t>
            </a:r>
            <a:r>
              <a:rPr lang="en-US" altLang="en-US" sz="28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Sensitivity</a:t>
            </a:r>
            <a:b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1-Specificity</a:t>
            </a:r>
          </a:p>
          <a:p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LR+ =	</a:t>
            </a:r>
            <a:r>
              <a:rPr lang="en-US" altLang="en-US" sz="2800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75%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10.7</a:t>
            </a:r>
            <a:endParaRPr lang="en-US" altLang="en-US" sz="2800" u="sng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7%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Pretest odds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>
                <a:ea typeface="ＭＳ Ｐゴシック" panose="020B0600070205080204" pitchFamily="34" charset="-128"/>
              </a:rPr>
              <a:t> LR = Posttest odds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Can ignore odds step when P’s are low</a:t>
            </a: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2.8/1000 </a:t>
            </a:r>
            <a:r>
              <a:rPr lang="en-US" altLang="en-US" sz="2800">
                <a:solidFill>
                  <a:srgbClr val="00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10.7 = 30/1000 = 3%</a:t>
            </a: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FF9CB4CB-3C51-DE4C-B73F-2DCC9284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B4C7-BA9B-5848-AC55-D3CC0D16FA3A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70153EA1-AF8C-334C-9C47-D787DD4F92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Use Slide Rule</a:t>
            </a:r>
          </a:p>
        </p:txBody>
      </p:sp>
      <p:sp>
        <p:nvSpPr>
          <p:cNvPr id="83970" name="Slide Number Placeholder 3">
            <a:extLst>
              <a:ext uri="{FF2B5EF4-FFF2-40B4-BE49-F238E27FC236}">
                <a16:creationId xmlns:a16="http://schemas.microsoft.com/office/drawing/2014/main" id="{385F469F-BFBB-BD41-A77E-22A4BAAA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2C98461-9424-2546-8F6C-FB8B5CB61DE7}" type="slidenum">
              <a:rPr lang="en-US" altLang="en-US" sz="1400">
                <a:latin typeface="Arial" panose="020B0604020202020204" pitchFamily="34" charset="0"/>
              </a:rPr>
              <a:pPr/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83971" name="Picture 5" descr="SlideRule for mammography">
            <a:extLst>
              <a:ext uri="{FF2B5EF4-FFF2-40B4-BE49-F238E27FC236}">
                <a16:creationId xmlns:a16="http://schemas.microsoft.com/office/drawing/2014/main" id="{62CAEA90-B865-9C44-B88C-7970019D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858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070E3668-A066-7448-9CE1-C69D9D30E2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False-negative confusion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54FFD25-1979-C543-AA3A-FAAEE58DC9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Sensitivity of rapid strep test is 85%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Therefore, the false negative rate is 15%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15% probability of missing strep is too high, so I should always culture if the rapid strep is negative</a:t>
            </a: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3AE0E322-7B1F-234D-9C41-E335D12F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90AD232-4CA1-6646-9F64-F1A26D94FA17}" type="slidenum">
              <a:rPr lang="en-US" altLang="en-US" sz="1400">
                <a:latin typeface="Arial" panose="020B0604020202020204" pitchFamily="34" charset="0"/>
              </a:rPr>
              <a:pPr/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26">
            <a:extLst>
              <a:ext uri="{FF2B5EF4-FFF2-40B4-BE49-F238E27FC236}">
                <a16:creationId xmlns:a16="http://schemas.microsoft.com/office/drawing/2014/main" id="{AB3EC7F2-06A0-2A40-A2B3-2D86EFCC94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286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What'</a:t>
            </a:r>
            <a:r>
              <a:rPr lang="en-US" altLang="ja-JP" dirty="0">
                <a:ea typeface="ＭＳ Ｐゴシック" panose="020B0600070205080204" pitchFamily="34" charset="-128"/>
              </a:rPr>
              <a:t>s wrong?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68610" name="Group 1064">
            <a:extLst>
              <a:ext uri="{FF2B5EF4-FFF2-40B4-BE49-F238E27FC236}">
                <a16:creationId xmlns:a16="http://schemas.microsoft.com/office/drawing/2014/main" id="{008FBC1A-B14A-DE40-9723-A6BB951F865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990600"/>
            <a:ext cx="7780338" cy="1816100"/>
            <a:chOff x="432" y="1008"/>
            <a:chExt cx="4901" cy="1144"/>
          </a:xfrm>
        </p:grpSpPr>
        <p:sp>
          <p:nvSpPr>
            <p:cNvPr id="88071" name="Rectangle 1031">
              <a:extLst>
                <a:ext uri="{FF2B5EF4-FFF2-40B4-BE49-F238E27FC236}">
                  <a16:creationId xmlns:a16="http://schemas.microsoft.com/office/drawing/2014/main" id="{E6CCFB61-6439-4945-9B59-731A760D5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024"/>
              <a:ext cx="57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Strep</a:t>
              </a:r>
              <a:endParaRPr lang="en-US" altLang="en-US" sz="1800"/>
            </a:p>
          </p:txBody>
        </p:sp>
        <p:sp>
          <p:nvSpPr>
            <p:cNvPr id="88072" name="Rectangle 1032">
              <a:extLst>
                <a:ext uri="{FF2B5EF4-FFF2-40B4-BE49-F238E27FC236}">
                  <a16:creationId xmlns:a16="http://schemas.microsoft.com/office/drawing/2014/main" id="{A6B68467-5051-1F4B-8DF9-46A5DFED5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1024"/>
              <a:ext cx="9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No Strep</a:t>
              </a:r>
              <a:endParaRPr lang="en-US" altLang="en-US" sz="1800"/>
            </a:p>
          </p:txBody>
        </p:sp>
        <p:sp>
          <p:nvSpPr>
            <p:cNvPr id="88073" name="Rectangle 1033">
              <a:extLst>
                <a:ext uri="{FF2B5EF4-FFF2-40B4-BE49-F238E27FC236}">
                  <a16:creationId xmlns:a16="http://schemas.microsoft.com/office/drawing/2014/main" id="{21362CF9-3280-C74F-9D17-56C99AB41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024"/>
              <a:ext cx="5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Total</a:t>
              </a:r>
              <a:endParaRPr lang="en-US" altLang="en-US" sz="1800"/>
            </a:p>
          </p:txBody>
        </p:sp>
        <p:sp>
          <p:nvSpPr>
            <p:cNvPr id="88074" name="Rectangle 1034">
              <a:extLst>
                <a:ext uri="{FF2B5EF4-FFF2-40B4-BE49-F238E27FC236}">
                  <a16:creationId xmlns:a16="http://schemas.microsoft.com/office/drawing/2014/main" id="{0C268CE5-9C05-F943-A3D9-CC13AD139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1305"/>
              <a:ext cx="13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Rapid Test +</a:t>
              </a:r>
              <a:endParaRPr lang="en-US" altLang="en-US" sz="1800"/>
            </a:p>
          </p:txBody>
        </p:sp>
        <p:sp>
          <p:nvSpPr>
            <p:cNvPr id="88075" name="Rectangle 1035">
              <a:extLst>
                <a:ext uri="{FF2B5EF4-FFF2-40B4-BE49-F238E27FC236}">
                  <a16:creationId xmlns:a16="http://schemas.microsoft.com/office/drawing/2014/main" id="{7317AF21-F42F-EE45-993F-13D83B56F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310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TP</a:t>
              </a:r>
              <a:endParaRPr lang="en-US" altLang="en-US" sz="1800"/>
            </a:p>
          </p:txBody>
        </p:sp>
        <p:sp>
          <p:nvSpPr>
            <p:cNvPr id="88076" name="Rectangle 1036">
              <a:extLst>
                <a:ext uri="{FF2B5EF4-FFF2-40B4-BE49-F238E27FC236}">
                  <a16:creationId xmlns:a16="http://schemas.microsoft.com/office/drawing/2014/main" id="{6EBADCE8-7E4F-1749-98A6-603CD668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" y="1310"/>
              <a:ext cx="2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FP</a:t>
              </a:r>
              <a:endParaRPr lang="en-US" altLang="en-US" sz="1800"/>
            </a:p>
          </p:txBody>
        </p:sp>
        <p:sp>
          <p:nvSpPr>
            <p:cNvPr id="88077" name="Rectangle 1037">
              <a:extLst>
                <a:ext uri="{FF2B5EF4-FFF2-40B4-BE49-F238E27FC236}">
                  <a16:creationId xmlns:a16="http://schemas.microsoft.com/office/drawing/2014/main" id="{00F19457-36BC-034F-A9BE-19843E305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310"/>
              <a:ext cx="70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TP+FP</a:t>
              </a:r>
              <a:endParaRPr lang="en-US" altLang="en-US" sz="1800"/>
            </a:p>
          </p:txBody>
        </p:sp>
        <p:sp>
          <p:nvSpPr>
            <p:cNvPr id="88078" name="Rectangle 1038">
              <a:extLst>
                <a:ext uri="{FF2B5EF4-FFF2-40B4-BE49-F238E27FC236}">
                  <a16:creationId xmlns:a16="http://schemas.microsoft.com/office/drawing/2014/main" id="{CFA60795-63A5-274A-8602-67A4BD433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1585"/>
              <a:ext cx="122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Rapid Test </a:t>
              </a:r>
              <a:r>
                <a:rPr lang="en-US" altLang="en-US" sz="2800"/>
                <a:t>−</a:t>
              </a:r>
              <a:endParaRPr lang="en-US" altLang="en-US" sz="1800"/>
            </a:p>
          </p:txBody>
        </p:sp>
        <p:sp>
          <p:nvSpPr>
            <p:cNvPr id="88079" name="Rectangle 1039">
              <a:extLst>
                <a:ext uri="{FF2B5EF4-FFF2-40B4-BE49-F238E27FC236}">
                  <a16:creationId xmlns:a16="http://schemas.microsoft.com/office/drawing/2014/main" id="{DAACF8EB-C058-A142-BA6B-9D07523E9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" y="1591"/>
              <a:ext cx="2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FN</a:t>
              </a:r>
              <a:endParaRPr lang="en-US" altLang="en-US" sz="1800"/>
            </a:p>
          </p:txBody>
        </p:sp>
        <p:sp>
          <p:nvSpPr>
            <p:cNvPr id="88080" name="Rectangle 1040">
              <a:extLst>
                <a:ext uri="{FF2B5EF4-FFF2-40B4-BE49-F238E27FC236}">
                  <a16:creationId xmlns:a16="http://schemas.microsoft.com/office/drawing/2014/main" id="{39F95859-8EC9-8941-8135-7C8D96FE7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1591"/>
              <a:ext cx="2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TN</a:t>
              </a:r>
              <a:endParaRPr lang="en-US" altLang="en-US" sz="1800"/>
            </a:p>
          </p:txBody>
        </p:sp>
        <p:sp>
          <p:nvSpPr>
            <p:cNvPr id="88081" name="Rectangle 1041">
              <a:extLst>
                <a:ext uri="{FF2B5EF4-FFF2-40B4-BE49-F238E27FC236}">
                  <a16:creationId xmlns:a16="http://schemas.microsoft.com/office/drawing/2014/main" id="{FE634CA4-16D0-064A-ACD1-9563AF3C0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591"/>
              <a:ext cx="72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TN+FN</a:t>
              </a:r>
              <a:endParaRPr lang="en-US" altLang="en-US" sz="1800"/>
            </a:p>
          </p:txBody>
        </p:sp>
        <p:sp>
          <p:nvSpPr>
            <p:cNvPr id="88082" name="Rectangle 1042">
              <a:extLst>
                <a:ext uri="{FF2B5EF4-FFF2-40B4-BE49-F238E27FC236}">
                  <a16:creationId xmlns:a16="http://schemas.microsoft.com/office/drawing/2014/main" id="{DB89F084-3856-FF47-A068-47532639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871"/>
              <a:ext cx="7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TP+FN</a:t>
              </a:r>
              <a:endParaRPr lang="en-US" altLang="en-US" sz="1800"/>
            </a:p>
          </p:txBody>
        </p:sp>
        <p:sp>
          <p:nvSpPr>
            <p:cNvPr id="88083" name="Rectangle 1043">
              <a:extLst>
                <a:ext uri="{FF2B5EF4-FFF2-40B4-BE49-F238E27FC236}">
                  <a16:creationId xmlns:a16="http://schemas.microsoft.com/office/drawing/2014/main" id="{A6C98F0F-8733-434A-91DD-F3F655113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1871"/>
              <a:ext cx="7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</a:rPr>
                <a:t>FP+TN</a:t>
              </a:r>
              <a:endParaRPr lang="en-US" altLang="en-US" sz="1800"/>
            </a:p>
          </p:txBody>
        </p:sp>
        <p:sp>
          <p:nvSpPr>
            <p:cNvPr id="88084" name="Line 1044">
              <a:extLst>
                <a:ext uri="{FF2B5EF4-FFF2-40B4-BE49-F238E27FC236}">
                  <a16:creationId xmlns:a16="http://schemas.microsoft.com/office/drawing/2014/main" id="{837A511B-01B8-0A4C-856D-07369AC70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008"/>
              <a:ext cx="1" cy="11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Rectangle 1045">
              <a:extLst>
                <a:ext uri="{FF2B5EF4-FFF2-40B4-BE49-F238E27FC236}">
                  <a16:creationId xmlns:a16="http://schemas.microsoft.com/office/drawing/2014/main" id="{94CA0FB8-E947-5743-912B-2C1BFE64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" cy="11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86" name="Line 1046">
              <a:extLst>
                <a:ext uri="{FF2B5EF4-FFF2-40B4-BE49-F238E27FC236}">
                  <a16:creationId xmlns:a16="http://schemas.microsoft.com/office/drawing/2014/main" id="{EB1CC488-83BC-7D44-98C4-A42184D1A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008"/>
              <a:ext cx="1" cy="1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Rectangle 1047">
              <a:extLst>
                <a:ext uri="{FF2B5EF4-FFF2-40B4-BE49-F238E27FC236}">
                  <a16:creationId xmlns:a16="http://schemas.microsoft.com/office/drawing/2014/main" id="{A8C84F4D-92B3-A949-BAAC-5C0AFA68C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008"/>
              <a:ext cx="21" cy="1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88" name="Line 1048">
              <a:extLst>
                <a:ext uri="{FF2B5EF4-FFF2-40B4-BE49-F238E27FC236}">
                  <a16:creationId xmlns:a16="http://schemas.microsoft.com/office/drawing/2014/main" id="{21012FC2-35DF-2A46-812F-29C50E32C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1030"/>
              <a:ext cx="1" cy="1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Rectangle 1049">
              <a:extLst>
                <a:ext uri="{FF2B5EF4-FFF2-40B4-BE49-F238E27FC236}">
                  <a16:creationId xmlns:a16="http://schemas.microsoft.com/office/drawing/2014/main" id="{010DC2B7-45F8-D841-AEE6-0EBE0DDA7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030"/>
              <a:ext cx="22" cy="1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90" name="Line 1050">
              <a:extLst>
                <a:ext uri="{FF2B5EF4-FFF2-40B4-BE49-F238E27FC236}">
                  <a16:creationId xmlns:a16="http://schemas.microsoft.com/office/drawing/2014/main" id="{9EEC17AA-2075-3A4C-B2CE-8E8F258D5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008"/>
              <a:ext cx="1" cy="1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Rectangle 1051">
              <a:extLst>
                <a:ext uri="{FF2B5EF4-FFF2-40B4-BE49-F238E27FC236}">
                  <a16:creationId xmlns:a16="http://schemas.microsoft.com/office/drawing/2014/main" id="{5A3F2EB8-D398-A947-8A40-7354ADF92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008"/>
              <a:ext cx="21" cy="1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92" name="Line 1052">
              <a:extLst>
                <a:ext uri="{FF2B5EF4-FFF2-40B4-BE49-F238E27FC236}">
                  <a16:creationId xmlns:a16="http://schemas.microsoft.com/office/drawing/2014/main" id="{01B889B8-CAB7-C742-97A2-EAC14B0D9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2" y="1030"/>
              <a:ext cx="1" cy="11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Rectangle 1053">
              <a:extLst>
                <a:ext uri="{FF2B5EF4-FFF2-40B4-BE49-F238E27FC236}">
                  <a16:creationId xmlns:a16="http://schemas.microsoft.com/office/drawing/2014/main" id="{A6AC92D3-8403-4742-BD1F-93ED33353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" y="1030"/>
              <a:ext cx="21" cy="1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94" name="Line 1054">
              <a:extLst>
                <a:ext uri="{FF2B5EF4-FFF2-40B4-BE49-F238E27FC236}">
                  <a16:creationId xmlns:a16="http://schemas.microsoft.com/office/drawing/2014/main" id="{52A2E37C-C8D0-4A4F-BF7A-DB7A46A4E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1008"/>
              <a:ext cx="48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5" name="Rectangle 1055">
              <a:extLst>
                <a:ext uri="{FF2B5EF4-FFF2-40B4-BE49-F238E27FC236}">
                  <a16:creationId xmlns:a16="http://schemas.microsoft.com/office/drawing/2014/main" id="{1755A043-762E-804A-BD35-5BF22579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008"/>
              <a:ext cx="4879" cy="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96" name="Line 1056">
              <a:extLst>
                <a:ext uri="{FF2B5EF4-FFF2-40B4-BE49-F238E27FC236}">
                  <a16:creationId xmlns:a16="http://schemas.microsoft.com/office/drawing/2014/main" id="{EA3BCDFB-5F21-7745-AFD0-228C9B18D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1289"/>
              <a:ext cx="48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Rectangle 1057">
              <a:extLst>
                <a:ext uri="{FF2B5EF4-FFF2-40B4-BE49-F238E27FC236}">
                  <a16:creationId xmlns:a16="http://schemas.microsoft.com/office/drawing/2014/main" id="{FE2D15A4-9402-1444-90E3-34B65CF74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289"/>
              <a:ext cx="4879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098" name="Line 1058">
              <a:extLst>
                <a:ext uri="{FF2B5EF4-FFF2-40B4-BE49-F238E27FC236}">
                  <a16:creationId xmlns:a16="http://schemas.microsoft.com/office/drawing/2014/main" id="{4C347FF5-C18B-B846-AE2B-688E73DC3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1569"/>
              <a:ext cx="48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9" name="Rectangle 1059">
              <a:extLst>
                <a:ext uri="{FF2B5EF4-FFF2-40B4-BE49-F238E27FC236}">
                  <a16:creationId xmlns:a16="http://schemas.microsoft.com/office/drawing/2014/main" id="{26984C5D-F0C0-5148-A56E-26F7D016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569"/>
              <a:ext cx="4879" cy="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100" name="Line 1060">
              <a:extLst>
                <a:ext uri="{FF2B5EF4-FFF2-40B4-BE49-F238E27FC236}">
                  <a16:creationId xmlns:a16="http://schemas.microsoft.com/office/drawing/2014/main" id="{0E84E4EE-3C2D-234C-85DF-C63131C72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1850"/>
              <a:ext cx="48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1" name="Rectangle 1061">
              <a:extLst>
                <a:ext uri="{FF2B5EF4-FFF2-40B4-BE49-F238E27FC236}">
                  <a16:creationId xmlns:a16="http://schemas.microsoft.com/office/drawing/2014/main" id="{299A4215-7997-7445-B6AA-F491B9CC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50"/>
              <a:ext cx="4879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8102" name="Line 1062">
              <a:extLst>
                <a:ext uri="{FF2B5EF4-FFF2-40B4-BE49-F238E27FC236}">
                  <a16:creationId xmlns:a16="http://schemas.microsoft.com/office/drawing/2014/main" id="{655CD80F-6A4B-9A47-9A6F-8B9814609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2130"/>
              <a:ext cx="48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Rectangle 1063">
              <a:extLst>
                <a:ext uri="{FF2B5EF4-FFF2-40B4-BE49-F238E27FC236}">
                  <a16:creationId xmlns:a16="http://schemas.microsoft.com/office/drawing/2014/main" id="{703D978A-E980-7D4C-982C-0F3EF3304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130"/>
              <a:ext cx="4879" cy="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44390" name="Rectangle 1030">
            <a:extLst>
              <a:ext uri="{FF2B5EF4-FFF2-40B4-BE49-F238E27FC236}">
                <a16:creationId xmlns:a16="http://schemas.microsoft.com/office/drawing/2014/main" id="{552CB5C1-7F59-0C44-A3C2-92236A6EB6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895600"/>
            <a:ext cx="7924800" cy="19812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2 definitions of </a:t>
            </a:r>
            <a:r>
              <a:rPr lang="ja-JP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ea typeface="ＭＳ Ｐゴシック" panose="020B0600070205080204" pitchFamily="34" charset="-128"/>
              </a:rPr>
              <a:t>false negative rate</a:t>
            </a:r>
            <a:r>
              <a:rPr lang="ja-JP" altLang="en-US" sz="2800">
                <a:ea typeface="ＭＳ Ｐゴシック" panose="020B0600070205080204" pitchFamily="34" charset="-128"/>
              </a:rPr>
              <a:t>”</a:t>
            </a:r>
            <a:endParaRPr lang="en-US" altLang="ja-JP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Vertical: 1− sensitivity = FN/(TP+FN).  This one is easier because it’</a:t>
            </a:r>
            <a:r>
              <a:rPr lang="en-US" altLang="ja-JP" sz="2800">
                <a:ea typeface="ＭＳ Ｐゴシック" panose="020B0600070205080204" pitchFamily="34" charset="-128"/>
              </a:rPr>
              <a:t>s (assumed to be) constant.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Horizontal: 1 − negative predictive value = FN/(FN+TN). This one is harder because it depends on prior probability, but it is the one that should determine clinical decisions.</a:t>
            </a:r>
          </a:p>
        </p:txBody>
      </p:sp>
      <p:sp>
        <p:nvSpPr>
          <p:cNvPr id="88068" name="Slide Number Placeholder 37">
            <a:extLst>
              <a:ext uri="{FF2B5EF4-FFF2-40B4-BE49-F238E27FC236}">
                <a16:creationId xmlns:a16="http://schemas.microsoft.com/office/drawing/2014/main" id="{E8733ADC-43B6-664D-BFF7-DE2F9D76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1F17C9-AEE7-D04B-8A4A-2B3F1B81A6F8}" type="slidenum">
              <a:rPr lang="en-US" altLang="en-US" sz="1400">
                <a:latin typeface="Arial" panose="020B0604020202020204" pitchFamily="34" charset="0"/>
              </a:rPr>
              <a:pPr/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19C070-9D9E-6F40-A601-1D9644B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81200"/>
            <a:ext cx="7543800" cy="3810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EC9FBC-61B1-994C-ADA2-973E2F3A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990600"/>
            <a:ext cx="1600200" cy="1752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build="p" autoUpdateAnimBg="0"/>
      <p:bldP spid="39" grpId="0" animBg="1"/>
      <p:bldP spid="40" grpId="0" animBg="1"/>
      <p:bldP spid="4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DBA6B4AD-C39E-5F45-A7EB-F1F0E2C60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If </a:t>
            </a:r>
            <a:r>
              <a:rPr lang="en-US" altLang="en-US" sz="3200" i="1">
                <a:ea typeface="ＭＳ Ｐゴシック" panose="020B0600070205080204" pitchFamily="34" charset="-128"/>
              </a:rPr>
              <a:t>prior probability</a:t>
            </a:r>
            <a:r>
              <a:rPr lang="en-US" altLang="en-US" sz="3200">
                <a:ea typeface="ＭＳ Ｐゴシック" panose="020B0600070205080204" pitchFamily="34" charset="-128"/>
              </a:rPr>
              <a:t> of strep = 20% and specificity is 98%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FB5B6E13-85F6-5740-9C63-43CA11CDB3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3352800"/>
            <a:ext cx="8077200" cy="3200400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False negative rate (def #2) </a:t>
            </a:r>
            <a:r>
              <a:rPr lang="en-US" altLang="en-US" sz="2800" dirty="0">
                <a:ea typeface="ＭＳ Ｐゴシック" panose="020B0600070205080204" pitchFamily="34" charset="-128"/>
              </a:rPr>
              <a:t>= 15/407 = 3.7%</a:t>
            </a:r>
          </a:p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NNC (number needed to culture) = 1/.037 = </a:t>
            </a:r>
            <a:r>
              <a:rPr lang="en-US" altLang="en-US" sz="2800" dirty="0">
                <a:ea typeface="ＭＳ Ｐゴシック" panose="020B0600070205080204" pitchFamily="34" charset="-128"/>
              </a:rPr>
              <a:t> 27 to identify 1 false-negative rapid test (if pre-test probability = 20%).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At some prior probability of strep, culture after negative rapid test is not indicated.</a:t>
            </a:r>
          </a:p>
        </p:txBody>
      </p:sp>
      <p:graphicFrame>
        <p:nvGraphicFramePr>
          <p:cNvPr id="90115" name="Object 2">
            <a:extLst>
              <a:ext uri="{FF2B5EF4-FFF2-40B4-BE49-F238E27FC236}">
                <a16:creationId xmlns:a16="http://schemas.microsoft.com/office/drawing/2014/main" id="{DA68AD69-CD6F-974F-846B-923CCA2A09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1400175"/>
          <a:ext cx="7443788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Worksheet" r:id="rId4" imgW="11633200" imgH="2489200" progId="Excel.Sheet.8">
                  <p:embed/>
                </p:oleObj>
              </mc:Choice>
              <mc:Fallback>
                <p:oleObj name="Worksheet" r:id="rId4" imgW="11633200" imgH="2489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00175"/>
                        <a:ext cx="7443788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Slide Number Placeholder 4">
            <a:extLst>
              <a:ext uri="{FF2B5EF4-FFF2-40B4-BE49-F238E27FC236}">
                <a16:creationId xmlns:a16="http://schemas.microsoft.com/office/drawing/2014/main" id="{A4D1964E-6742-AD4B-855E-55A1E76F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476633A-9264-4B48-B106-EB7868108014}" type="slidenum">
              <a:rPr lang="en-US" altLang="en-US" sz="1400">
                <a:latin typeface="Arial" panose="020B0604020202020204" pitchFamily="34" charset="0"/>
              </a:rPr>
              <a:pPr/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56D43895-4899-DB4A-943B-913377582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Audience response: Which is closest to the UCSF Medical Center charge for a Rapid Strep test (as of 9/20/18)?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ADCCCA5D-381B-F646-8917-A7076F20F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3048000"/>
            <a:ext cx="3657600" cy="3200400"/>
          </a:xfrm>
        </p:spPr>
        <p:txBody>
          <a:bodyPr/>
          <a:lstStyle/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$29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$63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$151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$272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$348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D91A2ED3-AAB6-4B4F-8B4D-7CBD6EBA6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0" name="Subtitle 2">
            <a:extLst>
              <a:ext uri="{FF2B5EF4-FFF2-40B4-BE49-F238E27FC236}">
                <a16:creationId xmlns:a16="http://schemas.microsoft.com/office/drawing/2014/main" id="{41A279F7-FB29-A547-BA8D-57CB2717B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8046F80F-FD26-2C49-9F00-EC631AA7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136A08-D45F-A247-996F-2B1ABF35B91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38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4212" name="Picture 4" descr="placeholder-4-3.png">
            <a:extLst>
              <a:ext uri="{FF2B5EF4-FFF2-40B4-BE49-F238E27FC236}">
                <a16:creationId xmlns:a16="http://schemas.microsoft.com/office/drawing/2014/main" id="{9C41166A-017F-F147-B522-811EB87F79C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4000"/>
            <a:ext cx="8636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FDE7D14F-752D-F940-9259-EDD99A7D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213940"/>
            <a:ext cx="7772400" cy="6858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Strep test charges at UCSF</a:t>
            </a:r>
          </a:p>
        </p:txBody>
      </p:sp>
      <p:sp>
        <p:nvSpPr>
          <p:cNvPr id="96258" name="Slide Number Placeholder 3">
            <a:extLst>
              <a:ext uri="{FF2B5EF4-FFF2-40B4-BE49-F238E27FC236}">
                <a16:creationId xmlns:a16="http://schemas.microsoft.com/office/drawing/2014/main" id="{A5DDB631-0982-3D4D-9507-27C5CFD3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AC7267-9AAB-4848-A3BF-C3DCDDDFD3E6}" type="slidenum">
              <a:rPr lang="en-US" altLang="en-US" sz="1400">
                <a:latin typeface="Arial" panose="020B0604020202020204" pitchFamily="34" charset="0"/>
              </a:rPr>
              <a:pPr/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B6CDD-85DF-464C-9693-FB95EE74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23" y="1013495"/>
            <a:ext cx="812558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Blesilda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Kozlowski &lt;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Blesilda.Kozlowski@ucsf.edu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Date: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Friday, September 21, 2018 at 7:23 AM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Thomas Newman &lt;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Newman@epi.ucsf.edu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Subject: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RE: Lab test prices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 Tom,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 are FY19 List prices.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Rapid Group A Strep:  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$272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A Strep Culture: 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216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 culture is positive for Group A, C, or G Strep, there is an additional charge of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129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48E6C570-A8AA-6E4E-93C2-3BA1E85C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Definitions: Sensitivity and Specificity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7D4A86C1-1505-1B47-800F-04DB12CF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C35C8CD-1A83-A34D-8DDB-A0F3C3FAD42E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E7407BA-43BD-4A41-AB57-CAF0CB1BF4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4953000" cy="2393953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95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Has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9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Test Result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 + 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0C5EE8-A512-AF46-B4BB-326E83A7A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Sensitivity = </a:t>
            </a:r>
          </a:p>
          <a:p>
            <a:r>
              <a:rPr lang="en-US" altLang="en-US"/>
              <a:t>A/ (A+C)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41F9D-F7B1-5243-9038-D8E936FD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9624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Specificity = </a:t>
            </a:r>
          </a:p>
          <a:p>
            <a:r>
              <a:rPr lang="en-US" altLang="en-US"/>
              <a:t>D/ (B+D)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F1AA1-2824-E94B-971A-02114D1AF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768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P.I.D. = Positive in Disease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80DFF-3303-0742-84C2-72B07B818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953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N.I.H.= Negative in Health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CC257-4D00-CD41-9D2C-5F494FF1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752600"/>
            <a:ext cx="838200" cy="1981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DCBC1-036D-0049-A51B-6E50ACF8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752600"/>
            <a:ext cx="914400" cy="1981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5" grpId="0" animBg="1"/>
      <p:bldP spid="15" grpId="1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1">
            <a:extLst>
              <a:ext uri="{FF2B5EF4-FFF2-40B4-BE49-F238E27FC236}">
                <a16:creationId xmlns:a16="http://schemas.microsoft.com/office/drawing/2014/main" id="{8F4F8E5B-7022-F14A-A60D-6D3F8898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3F370C4-242C-B84C-BB3E-4BFB97316E8F}" type="slidenum">
              <a:rPr lang="en-US" altLang="en-US" sz="1400">
                <a:latin typeface="Arial" panose="020B0604020202020204" pitchFamily="34" charset="0"/>
              </a:rPr>
              <a:pPr/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0659" name="Text Placeholder 2">
            <a:extLst>
              <a:ext uri="{FF2B5EF4-FFF2-40B4-BE49-F238E27FC236}">
                <a16:creationId xmlns:a16="http://schemas.microsoft.com/office/drawing/2014/main" id="{0E00D2C0-E5E8-4B40-AEC1-AA29C15CEBF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6800" y="1143000"/>
            <a:ext cx="7772400" cy="2971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Sensitivity 85%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Specificity 98%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Prior probability = 20%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Rapid test is NEGATIVE.  What is LR?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LR = (1-sens)/spec = .15/.98 = 0.15</a:t>
            </a:r>
          </a:p>
        </p:txBody>
      </p:sp>
      <p:sp>
        <p:nvSpPr>
          <p:cNvPr id="98307" name="Title 3">
            <a:extLst>
              <a:ext uri="{FF2B5EF4-FFF2-40B4-BE49-F238E27FC236}">
                <a16:creationId xmlns:a16="http://schemas.microsoft.com/office/drawing/2014/main" id="{C7F1D838-5A8C-1F40-B52D-12A15EF5D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Try it with slide rule!</a:t>
            </a:r>
          </a:p>
        </p:txBody>
      </p:sp>
      <p:pic>
        <p:nvPicPr>
          <p:cNvPr id="98308" name="Picture 4" descr="SlideRule at 0.2.jpg">
            <a:extLst>
              <a:ext uri="{FF2B5EF4-FFF2-40B4-BE49-F238E27FC236}">
                <a16:creationId xmlns:a16="http://schemas.microsoft.com/office/drawing/2014/main" id="{158073CE-5F43-3E42-A43D-4DC2383B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4800"/>
            <a:ext cx="60198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EC2642-7F6A-2E44-9512-E80A7432E0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600" y="5486400"/>
            <a:ext cx="24384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2DDF0B-1405-904A-A19F-D716BFFFB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9603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3.7%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1">
            <a:extLst>
              <a:ext uri="{FF2B5EF4-FFF2-40B4-BE49-F238E27FC236}">
                <a16:creationId xmlns:a16="http://schemas.microsoft.com/office/drawing/2014/main" id="{8712C942-40DD-C446-A856-C812DF35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00A198-AFE3-D649-BE94-FC38FD67C335}" type="slidenum">
              <a:rPr lang="en-US" altLang="en-US" sz="1400">
                <a:latin typeface="Arial" panose="020B0604020202020204" pitchFamily="34" charset="0"/>
              </a:rPr>
              <a:pPr/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0354" name="TextBox 2">
            <a:extLst>
              <a:ext uri="{FF2B5EF4-FFF2-40B4-BE49-F238E27FC236}">
                <a16:creationId xmlns:a16="http://schemas.microsoft.com/office/drawing/2014/main" id="{6157D606-2C4C-E04E-A794-FD217BF3B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495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/>
              <a:t>STRETCH BREAK!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4E9DF0BE-B0C6-A645-8B19-845701566C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27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Similar examples: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6822B62-E0A7-E541-B706-C1E5EBD123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1430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Sensitivity of urinalysis (UA) for urinary tract infection is only 85%, therefore always culture after a negative UA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Sensitivity of CT scan for subarachnoid hemorrhage is only 90%, therefore always do a lumbar puncture after a negative CT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False positive confusion is similar: 1−specificity </a:t>
            </a:r>
            <a:r>
              <a:rPr lang="en-US" dirty="0">
                <a:sym typeface="Symbol" pitchFamily="2" charset="2"/>
              </a:rPr>
              <a:t></a:t>
            </a:r>
            <a:r>
              <a:rPr lang="en-US" dirty="0"/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1−positive predictive value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More on this in Chapter 11</a:t>
            </a: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951F8E7F-74BB-594C-88CA-0C3B64E2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505E8F-C9C7-D64B-9915-920E2830EBEA}" type="slidenum">
              <a:rPr lang="en-US" altLang="en-US" sz="1400">
                <a:latin typeface="Arial" panose="020B0604020202020204" pitchFamily="34" charset="0"/>
              </a:rPr>
              <a:pPr/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29">
            <a:extLst>
              <a:ext uri="{FF2B5EF4-FFF2-40B4-BE49-F238E27FC236}">
                <a16:creationId xmlns:a16="http://schemas.microsoft.com/office/drawing/2014/main" id="{6EA5F703-B8DE-364E-8C28-DCE98454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F6B8AE-AC7D-4B4A-9FFA-25C8DBCE5970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3426" name="Title 10">
            <a:extLst>
              <a:ext uri="{FF2B5EF4-FFF2-40B4-BE49-F238E27FC236}">
                <a16:creationId xmlns:a16="http://schemas.microsoft.com/office/drawing/2014/main" id="{717332CF-9C48-DF44-AFCE-C96CD707E2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76200"/>
            <a:ext cx="7772400" cy="914400"/>
          </a:xfrm>
        </p:spPr>
        <p:txBody>
          <a:bodyPr/>
          <a:lstStyle/>
          <a:p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</a:rPr>
              <a:t>Treatment Thresholds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3427" name="Text Placeholder 11">
            <a:extLst>
              <a:ext uri="{FF2B5EF4-FFF2-40B4-BE49-F238E27FC236}">
                <a16:creationId xmlns:a16="http://schemas.microsoft.com/office/drawing/2014/main" id="{68C813B7-AE33-2A45-A216-02672B3C0D5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32114" y="2231571"/>
            <a:ext cx="7772400" cy="4038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Recall Clinical Scenario #2 from Chapter 1, in which we were considering a white blood cell count (WBC) to help decide whether to treat a newborn with antibiotics.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WBC will help us estimate the probability of infection, but we still need a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Treatment Threshold </a:t>
            </a:r>
            <a:r>
              <a:rPr lang="en-US" altLang="en-US" dirty="0">
                <a:ea typeface="ＭＳ Ｐゴシック" panose="020B0600070205080204" pitchFamily="34" charset="-128"/>
              </a:rPr>
              <a:t>to decide what to do.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7B5CECB-44CC-BF4F-BBFF-3FAD70A6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2667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7E36B8D-2330-2745-BB58-1030AFFB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3581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21FFCE33-64ED-DD4B-93C1-8F82CFC0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No treat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CA08588-68D0-1841-B010-AB6EAAE5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10779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+mn-ea"/>
              </a:rPr>
              <a:t>Treat</a:t>
            </a:r>
          </a:p>
        </p:txBody>
      </p:sp>
      <p:sp>
        <p:nvSpPr>
          <p:cNvPr id="103432" name="Text Box 12">
            <a:extLst>
              <a:ext uri="{FF2B5EF4-FFF2-40B4-BE49-F238E27FC236}">
                <a16:creationId xmlns:a16="http://schemas.microsoft.com/office/drawing/2014/main" id="{155489CC-D3D6-9549-A385-E02D6E9F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7526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/>
              <a:t>P</a:t>
            </a:r>
            <a:r>
              <a:rPr kumimoji="1" lang="en-US" altLang="en-US" baseline="-25000"/>
              <a:t>TT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1">
            <a:extLst>
              <a:ext uri="{FF2B5EF4-FFF2-40B4-BE49-F238E27FC236}">
                <a16:creationId xmlns:a16="http://schemas.microsoft.com/office/drawing/2014/main" id="{7D7A60CB-DE4D-214B-90A4-7B7298F0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8CD465-104D-9E48-8B5A-45B22121E929}" type="slidenum">
              <a:rPr lang="en-US" altLang="en-US" sz="1400">
                <a:latin typeface="Arial" panose="020B0604020202020204" pitchFamily="34" charset="0"/>
              </a:rPr>
              <a:pPr/>
              <a:t>44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5474" name="Text Placeholder 2">
            <a:extLst>
              <a:ext uri="{FF2B5EF4-FFF2-40B4-BE49-F238E27FC236}">
                <a16:creationId xmlns:a16="http://schemas.microsoft.com/office/drawing/2014/main" id="{80AE6377-3BE4-D444-BE65-4EF0FA5359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892629"/>
            <a:ext cx="7772400" cy="47244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Lowest probability of disease at which the expected benefits of an empiric treatment exceed its expected risks and costs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Depends on relative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badness*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2 types of errors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bad it is to treat someone who does not have the disease? (=C)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bad it is not to treat someone who does have the disease? (=B)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simplify, all costs are the costs compared with making the right decision</a:t>
            </a:r>
          </a:p>
        </p:txBody>
      </p:sp>
      <p:sp>
        <p:nvSpPr>
          <p:cNvPr id="105475" name="Title 3">
            <a:extLst>
              <a:ext uri="{FF2B5EF4-FFF2-40B4-BE49-F238E27FC236}">
                <a16:creationId xmlns:a16="http://schemas.microsoft.com/office/drawing/2014/main" id="{6066C8D8-59EB-6A4E-A402-95E17D0F05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0886"/>
            <a:ext cx="7772400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Treatment threshold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287CA-EA32-B641-A673-D717FFEC2CD8}"/>
              </a:ext>
            </a:extLst>
          </p:cNvPr>
          <p:cNvSpPr txBox="1"/>
          <p:nvPr/>
        </p:nvSpPr>
        <p:spPr>
          <a:xfrm>
            <a:off x="1524000" y="601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*Sometimes abbreviated as "cost," but it includes </a:t>
            </a:r>
            <a:r>
              <a:rPr lang="en-US" i="1" dirty="0"/>
              <a:t>everything </a:t>
            </a:r>
            <a:r>
              <a:rPr lang="en-US" dirty="0"/>
              <a:t>bad, not just financial cost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1553D7B3-D72B-9E47-B74F-90A9A8F4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Decision Analytic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88EFA-CE52-FA40-B16C-A1E0B93D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7600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320E3-0A38-A34D-9F71-BADF24E3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C28FA3-D3B1-044F-9020-55926B22A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438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2F919-6D4B-4A44-89C4-ECA7DECC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Start antibiotics?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12E4C-02BA-E245-8155-54C8D6D8E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828800"/>
            <a:ext cx="20574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Treated infection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29D9-D98B-9243-917F-204FED46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530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Infected?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E317D-13F4-B842-9D3D-18A8F13F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95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Infected?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207CCB-CAE2-0C4B-95DD-621EA65DF0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981200" y="2286000"/>
            <a:ext cx="1143000" cy="1600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8EB9C8-85AA-6044-85E9-5C4D63AA0C89}"/>
              </a:ext>
            </a:extLst>
          </p:cNvPr>
          <p:cNvCxnSpPr>
            <a:cxnSpLocks noChangeShapeType="1"/>
            <a:stCxn id="6" idx="3"/>
            <a:endCxn id="34" idx="1"/>
          </p:cNvCxnSpPr>
          <p:nvPr/>
        </p:nvCxnSpPr>
        <p:spPr bwMode="auto">
          <a:xfrm>
            <a:off x="1752600" y="3733800"/>
            <a:ext cx="1698625" cy="1012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8304E0-AC7F-234A-A64B-B78588B579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2514600"/>
            <a:ext cx="1447800" cy="749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4F350F-02FF-9F4D-A179-5BC959CB00B7}"/>
              </a:ext>
            </a:extLst>
          </p:cNvPr>
          <p:cNvCxnSpPr>
            <a:cxnSpLocks noChangeShapeType="1"/>
            <a:stCxn id="7" idx="7"/>
            <a:endCxn id="10" idx="1"/>
          </p:cNvCxnSpPr>
          <p:nvPr/>
        </p:nvCxnSpPr>
        <p:spPr bwMode="auto">
          <a:xfrm flipV="1">
            <a:off x="3406775" y="2244725"/>
            <a:ext cx="1470025" cy="215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C4F5CF-169C-6C44-A138-1D7735F2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24200"/>
            <a:ext cx="1981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Treated, no infection.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4D1177-A484-5A43-97E2-08D118E67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0398D0-4184-8545-B01E-00D4B576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6576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43232D-6BA1-5742-9D48-BDF2D5F6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CED435-2CA2-F04B-B4E1-11390CF1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5D732A-208D-C648-B1F5-7E7A7E1D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4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CECA1A-D1E8-7645-8CBE-EF15DBEF3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14800"/>
            <a:ext cx="1981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Untreated infection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10B199-20B1-EC4A-9DCA-89061C4112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4800600"/>
            <a:ext cx="1447800" cy="7493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C0314-ABC8-FB4C-AB9F-C19A3DAFE379}"/>
              </a:ext>
            </a:extLst>
          </p:cNvPr>
          <p:cNvCxnSpPr>
            <a:cxnSpLocks noChangeShapeType="1"/>
            <a:stCxn id="34" idx="7"/>
            <a:endCxn id="36" idx="1"/>
          </p:cNvCxnSpPr>
          <p:nvPr/>
        </p:nvCxnSpPr>
        <p:spPr bwMode="auto">
          <a:xfrm flipV="1">
            <a:off x="3559175" y="4530725"/>
            <a:ext cx="1470025" cy="215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BEC5FAB-8C98-EE41-AD6B-6BFDDF45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1981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Untreated, no infection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BB0DA5-84FD-7048-B144-8DFD90A2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14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Yes</a:t>
            </a:r>
          </a:p>
        </p:txBody>
      </p:sp>
      <p:sp>
        <p:nvSpPr>
          <p:cNvPr id="107544" name="TextBox 40">
            <a:extLst>
              <a:ext uri="{FF2B5EF4-FFF2-40B4-BE49-F238E27FC236}">
                <a16:creationId xmlns:a16="http://schemas.microsoft.com/office/drawing/2014/main" id="{2CD4A48D-1100-CC4B-80B4-7630E7F47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00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</a:t>
            </a:r>
          </a:p>
        </p:txBody>
      </p:sp>
      <p:sp>
        <p:nvSpPr>
          <p:cNvPr id="107545" name="Rectangle 42">
            <a:extLst>
              <a:ext uri="{FF2B5EF4-FFF2-40B4-BE49-F238E27FC236}">
                <a16:creationId xmlns:a16="http://schemas.microsoft.com/office/drawing/2014/main" id="{6ABDF626-B7E3-8B47-9F65-16BB7F195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76400"/>
            <a:ext cx="66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ym typeface="Wingdings" pitchFamily="2" charset="2"/>
              </a:rPr>
              <a:t></a:t>
            </a:r>
          </a:p>
        </p:txBody>
      </p:sp>
      <p:sp>
        <p:nvSpPr>
          <p:cNvPr id="107546" name="Rectangle 43">
            <a:extLst>
              <a:ext uri="{FF2B5EF4-FFF2-40B4-BE49-F238E27FC236}">
                <a16:creationId xmlns:a16="http://schemas.microsoft.com/office/drawing/2014/main" id="{A9ABFAE0-C8B7-B341-9109-D2FBD956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334000"/>
            <a:ext cx="66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ym typeface="Wingdings" pitchFamily="2" charset="2"/>
              </a:rPr>
              <a:t></a:t>
            </a:r>
          </a:p>
        </p:txBody>
      </p:sp>
      <p:sp>
        <p:nvSpPr>
          <p:cNvPr id="107547" name="Rectangle 44">
            <a:extLst>
              <a:ext uri="{FF2B5EF4-FFF2-40B4-BE49-F238E27FC236}">
                <a16:creationId xmlns:a16="http://schemas.microsoft.com/office/drawing/2014/main" id="{B273F7AC-E5CA-8D49-93A1-FD49742F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1636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ym typeface="Wingdings" pitchFamily="2" charset="2"/>
              </a:rPr>
              <a:t> = C</a:t>
            </a:r>
            <a:endParaRPr lang="en-US" altLang="en-US" sz="4400"/>
          </a:p>
        </p:txBody>
      </p:sp>
      <p:sp>
        <p:nvSpPr>
          <p:cNvPr id="107548" name="Rectangle 45">
            <a:extLst>
              <a:ext uri="{FF2B5EF4-FFF2-40B4-BE49-F238E27FC236}">
                <a16:creationId xmlns:a16="http://schemas.microsoft.com/office/drawing/2014/main" id="{D72795A1-A2F6-EB4C-8E78-5EBFB852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038600"/>
            <a:ext cx="1636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ym typeface="Wingdings" pitchFamily="2" charset="2"/>
              </a:rPr>
              <a:t> = B</a:t>
            </a:r>
            <a:r>
              <a:rPr lang="en-US" altLang="en-US"/>
              <a:t> </a:t>
            </a:r>
          </a:p>
        </p:txBody>
      </p:sp>
      <p:sp>
        <p:nvSpPr>
          <p:cNvPr id="107549" name="Slide Number Placeholder 30">
            <a:extLst>
              <a:ext uri="{FF2B5EF4-FFF2-40B4-BE49-F238E27FC236}">
                <a16:creationId xmlns:a16="http://schemas.microsoft.com/office/drawing/2014/main" id="{64A01C6E-E2FA-2D45-ABA5-370A30F5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1E8449-180A-414C-865C-B32F1950F4EA}" type="slidenum">
              <a:rPr lang="en-US" altLang="en-US" sz="1400">
                <a:latin typeface="Arial" panose="020B0604020202020204" pitchFamily="34" charset="0"/>
              </a:rPr>
              <a:pPr/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A711E-1552-7140-8551-45BA6F478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914400"/>
            <a:ext cx="990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P(D)</a:t>
            </a:r>
          </a:p>
        </p:txBody>
      </p:sp>
      <p:cxnSp>
        <p:nvCxnSpPr>
          <p:cNvPr id="107551" name="Straight Arrow Connector 12">
            <a:extLst>
              <a:ext uri="{FF2B5EF4-FFF2-40B4-BE49-F238E27FC236}">
                <a16:creationId xmlns:a16="http://schemas.microsoft.com/office/drawing/2014/main" id="{BA03C93F-92B4-714C-B076-E46D77A81B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2400" y="1371600"/>
            <a:ext cx="304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  <p:bldP spid="11" grpId="0"/>
      <p:bldP spid="12" grpId="0"/>
      <p:bldP spid="24" grpId="0" animBg="1"/>
      <p:bldP spid="25" grpId="0"/>
      <p:bldP spid="26" grpId="0"/>
      <p:bldP spid="27" grpId="0"/>
      <p:bldP spid="28" grpId="0"/>
      <p:bldP spid="34" grpId="0" animBg="1"/>
      <p:bldP spid="36" grpId="0" animBg="1"/>
      <p:bldP spid="39" grpId="0" animBg="1"/>
      <p:bldP spid="40" grpId="0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1">
            <a:extLst>
              <a:ext uri="{FF2B5EF4-FFF2-40B4-BE49-F238E27FC236}">
                <a16:creationId xmlns:a16="http://schemas.microsoft.com/office/drawing/2014/main" id="{E53FF9F4-C4DC-8D48-98A0-E731744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062ED2-DD31-1B4A-A5E1-D60E321FFAD6}" type="slidenum">
              <a:rPr lang="en-US" altLang="en-US" sz="1400">
                <a:latin typeface="Arial" panose="020B0604020202020204" pitchFamily="34" charset="0"/>
              </a:rPr>
              <a:pPr/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9570" name="Title 2">
            <a:extLst>
              <a:ext uri="{FF2B5EF4-FFF2-40B4-BE49-F238E27FC236}">
                <a16:creationId xmlns:a16="http://schemas.microsoft.com/office/drawing/2014/main" id="{92BAC208-42B9-F24D-8CE6-10B14AEF50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533400"/>
            <a:ext cx="77724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X-Graph: Concept of expected cost (utility)</a:t>
            </a:r>
          </a:p>
        </p:txBody>
      </p:sp>
      <p:sp>
        <p:nvSpPr>
          <p:cNvPr id="109571" name="Line 4">
            <a:extLst>
              <a:ext uri="{FF2B5EF4-FFF2-40B4-BE49-F238E27FC236}">
                <a16:creationId xmlns:a16="http://schemas.microsoft.com/office/drawing/2014/main" id="{B069BCA6-8963-B445-9630-1C896A1BE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676400"/>
            <a:ext cx="0" cy="434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2" name="Line 5">
            <a:extLst>
              <a:ext uri="{FF2B5EF4-FFF2-40B4-BE49-F238E27FC236}">
                <a16:creationId xmlns:a16="http://schemas.microsoft.com/office/drawing/2014/main" id="{1D2FEE1F-0CAE-BD44-9EE0-5BCE9C9FD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676400"/>
            <a:ext cx="0" cy="434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3" name="Line 6">
            <a:extLst>
              <a:ext uri="{FF2B5EF4-FFF2-40B4-BE49-F238E27FC236}">
                <a16:creationId xmlns:a16="http://schemas.microsoft.com/office/drawing/2014/main" id="{AC477ED0-F295-884A-9AB4-1B6A0BE7E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6019800"/>
            <a:ext cx="6019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4" name="Text Box 7">
            <a:extLst>
              <a:ext uri="{FF2B5EF4-FFF2-40B4-BE49-F238E27FC236}">
                <a16:creationId xmlns:a16="http://schemas.microsoft.com/office/drawing/2014/main" id="{5E92B007-712D-664E-AFB9-0FA7F07F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6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Probability of Disease</a:t>
            </a:r>
          </a:p>
        </p:txBody>
      </p:sp>
      <p:sp>
        <p:nvSpPr>
          <p:cNvPr id="109575" name="Text Box 8">
            <a:extLst>
              <a:ext uri="{FF2B5EF4-FFF2-40B4-BE49-F238E27FC236}">
                <a16:creationId xmlns:a16="http://schemas.microsoft.com/office/drawing/2014/main" id="{8347554C-6DAE-4043-BD59-FA21F49A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109576" name="Text Box 9">
            <a:extLst>
              <a:ext uri="{FF2B5EF4-FFF2-40B4-BE49-F238E27FC236}">
                <a16:creationId xmlns:a16="http://schemas.microsoft.com/office/drawing/2014/main" id="{484002A5-F669-994A-B0ED-E9E1CF34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109577" name="Line 10">
            <a:extLst>
              <a:ext uri="{FF2B5EF4-FFF2-40B4-BE49-F238E27FC236}">
                <a16:creationId xmlns:a16="http://schemas.microsoft.com/office/drawing/2014/main" id="{4BEF49F9-DE9F-EE4D-B124-C47C9B3F5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667000"/>
            <a:ext cx="6019800" cy="33528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Line 11">
            <a:extLst>
              <a:ext uri="{FF2B5EF4-FFF2-40B4-BE49-F238E27FC236}">
                <a16:creationId xmlns:a16="http://schemas.microsoft.com/office/drawing/2014/main" id="{F2A10513-C693-7540-BE77-CB70318E9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14800"/>
            <a:ext cx="6019800" cy="1905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Text Box 12">
            <a:extLst>
              <a:ext uri="{FF2B5EF4-FFF2-40B4-BE49-F238E27FC236}">
                <a16:creationId xmlns:a16="http://schemas.microsoft.com/office/drawing/2014/main" id="{8992F25B-11F6-AF47-A7FF-35723424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109580" name="Text Box 13">
            <a:extLst>
              <a:ext uri="{FF2B5EF4-FFF2-40B4-BE49-F238E27FC236}">
                <a16:creationId xmlns:a16="http://schemas.microsoft.com/office/drawing/2014/main" id="{191365EB-5E6D-1544-847B-4603D031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109581" name="Text Box 15">
            <a:extLst>
              <a:ext uri="{FF2B5EF4-FFF2-40B4-BE49-F238E27FC236}">
                <a16:creationId xmlns:a16="http://schemas.microsoft.com/office/drawing/2014/main" id="{98D35CFD-493B-1E44-937C-80E86C84D6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2900" y="2550467"/>
            <a:ext cx="2209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Expected "cost"</a:t>
            </a:r>
          </a:p>
        </p:txBody>
      </p:sp>
      <p:sp>
        <p:nvSpPr>
          <p:cNvPr id="109582" name="Text Box 17">
            <a:extLst>
              <a:ext uri="{FF2B5EF4-FFF2-40B4-BE49-F238E27FC236}">
                <a16:creationId xmlns:a16="http://schemas.microsoft.com/office/drawing/2014/main" id="{8729D654-5697-2847-8C6A-72AD4E52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 Treat: BP</a:t>
            </a:r>
          </a:p>
        </p:txBody>
      </p:sp>
      <p:sp>
        <p:nvSpPr>
          <p:cNvPr id="109583" name="Text Box 18">
            <a:extLst>
              <a:ext uri="{FF2B5EF4-FFF2-40B4-BE49-F238E27FC236}">
                <a16:creationId xmlns:a16="http://schemas.microsoft.com/office/drawing/2014/main" id="{51440BC3-92AC-F14B-B4D0-1420E1B7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1981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Treat: C(1−P)</a:t>
            </a:r>
          </a:p>
        </p:txBody>
      </p:sp>
      <p:sp>
        <p:nvSpPr>
          <p:cNvPr id="109584" name="Line 19">
            <a:extLst>
              <a:ext uri="{FF2B5EF4-FFF2-40B4-BE49-F238E27FC236}">
                <a16:creationId xmlns:a16="http://schemas.microsoft.com/office/drawing/2014/main" id="{654E3066-41D9-5F47-ADC7-BEFB46C432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3505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20">
            <a:extLst>
              <a:ext uri="{FF2B5EF4-FFF2-40B4-BE49-F238E27FC236}">
                <a16:creationId xmlns:a16="http://schemas.microsoft.com/office/drawing/2014/main" id="{C90B30F2-ADCB-0E4D-90EA-62FCE0960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114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1">
            <a:extLst>
              <a:ext uri="{FF2B5EF4-FFF2-40B4-BE49-F238E27FC236}">
                <a16:creationId xmlns:a16="http://schemas.microsoft.com/office/drawing/2014/main" id="{627E26C3-F2AB-FD43-9507-54011BB67093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0B3A7DA8-CA77-C941-98C5-7D43A9BB1BDD}" type="slidenum">
              <a:rPr lang="en-US" altLang="en-US" sz="1400"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1618" name="Line 4">
            <a:extLst>
              <a:ext uri="{FF2B5EF4-FFF2-40B4-BE49-F238E27FC236}">
                <a16:creationId xmlns:a16="http://schemas.microsoft.com/office/drawing/2014/main" id="{7C8FD674-59F4-8A4F-861E-EF700A3BC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600200"/>
            <a:ext cx="0" cy="434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Line 5">
            <a:extLst>
              <a:ext uri="{FF2B5EF4-FFF2-40B4-BE49-F238E27FC236}">
                <a16:creationId xmlns:a16="http://schemas.microsoft.com/office/drawing/2014/main" id="{0FCC4219-A627-3F4D-9092-40A33A9B2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600200"/>
            <a:ext cx="0" cy="434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Line 6">
            <a:extLst>
              <a:ext uri="{FF2B5EF4-FFF2-40B4-BE49-F238E27FC236}">
                <a16:creationId xmlns:a16="http://schemas.microsoft.com/office/drawing/2014/main" id="{12B3F956-4E2A-1845-B119-7FAD1930A0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943600"/>
            <a:ext cx="6019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1" name="Text Box 7">
            <a:extLst>
              <a:ext uri="{FF2B5EF4-FFF2-40B4-BE49-F238E27FC236}">
                <a16:creationId xmlns:a16="http://schemas.microsoft.com/office/drawing/2014/main" id="{C4CE6262-EC09-484D-A592-88209932F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Probability of Disease</a:t>
            </a:r>
          </a:p>
        </p:txBody>
      </p:sp>
      <p:sp>
        <p:nvSpPr>
          <p:cNvPr id="111622" name="Text Box 8">
            <a:extLst>
              <a:ext uri="{FF2B5EF4-FFF2-40B4-BE49-F238E27FC236}">
                <a16:creationId xmlns:a16="http://schemas.microsoft.com/office/drawing/2014/main" id="{335B09BD-7DB1-7B4B-AB47-3AAD760B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0</a:t>
            </a:r>
          </a:p>
        </p:txBody>
      </p:sp>
      <p:sp>
        <p:nvSpPr>
          <p:cNvPr id="111623" name="Text Box 9">
            <a:extLst>
              <a:ext uri="{FF2B5EF4-FFF2-40B4-BE49-F238E27FC236}">
                <a16:creationId xmlns:a16="http://schemas.microsoft.com/office/drawing/2014/main" id="{CB38EF70-D5E1-C24A-A8B1-C3E0A9FA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867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111624" name="Line 10">
            <a:extLst>
              <a:ext uri="{FF2B5EF4-FFF2-40B4-BE49-F238E27FC236}">
                <a16:creationId xmlns:a16="http://schemas.microsoft.com/office/drawing/2014/main" id="{D2B776DE-0C9A-094B-8C23-6C570472F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639788"/>
            <a:ext cx="5943600" cy="338001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11">
            <a:extLst>
              <a:ext uri="{FF2B5EF4-FFF2-40B4-BE49-F238E27FC236}">
                <a16:creationId xmlns:a16="http://schemas.microsoft.com/office/drawing/2014/main" id="{33501006-FD6C-6F48-8D2D-47B13FB72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038600"/>
            <a:ext cx="6019800" cy="1905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Text Box 12">
            <a:extLst>
              <a:ext uri="{FF2B5EF4-FFF2-40B4-BE49-F238E27FC236}">
                <a16:creationId xmlns:a16="http://schemas.microsoft.com/office/drawing/2014/main" id="{FF261DEE-E25B-E442-A23B-29DBFC13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111627" name="Text Box 13">
            <a:extLst>
              <a:ext uri="{FF2B5EF4-FFF2-40B4-BE49-F238E27FC236}">
                <a16:creationId xmlns:a16="http://schemas.microsoft.com/office/drawing/2014/main" id="{690A1094-61A9-554A-AB4C-AEF7FA373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36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111628" name="Text Box 14">
            <a:extLst>
              <a:ext uri="{FF2B5EF4-FFF2-40B4-BE49-F238E27FC236}">
                <a16:creationId xmlns:a16="http://schemas.microsoft.com/office/drawing/2014/main" id="{66E6EFB2-2D5B-D140-9E11-07E47A5108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95300" y="247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Expected cost</a:t>
            </a:r>
          </a:p>
        </p:txBody>
      </p:sp>
      <p:sp>
        <p:nvSpPr>
          <p:cNvPr id="111629" name="Text Box 15">
            <a:extLst>
              <a:ext uri="{FF2B5EF4-FFF2-40B4-BE49-F238E27FC236}">
                <a16:creationId xmlns:a16="http://schemas.microsoft.com/office/drawing/2014/main" id="{E23C07CF-9A40-224A-9109-602C1FC8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38600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No Treat: BP</a:t>
            </a:r>
          </a:p>
        </p:txBody>
      </p:sp>
      <p:sp>
        <p:nvSpPr>
          <p:cNvPr id="111630" name="Text Box 16">
            <a:extLst>
              <a:ext uri="{FF2B5EF4-FFF2-40B4-BE49-F238E27FC236}">
                <a16:creationId xmlns:a16="http://schemas.microsoft.com/office/drawing/2014/main" id="{7700F1B8-5780-1D40-B7DE-093C5779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2057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Treat: C(1−P)</a:t>
            </a:r>
          </a:p>
        </p:txBody>
      </p:sp>
      <p:sp>
        <p:nvSpPr>
          <p:cNvPr id="111631" name="Line 17">
            <a:extLst>
              <a:ext uri="{FF2B5EF4-FFF2-40B4-BE49-F238E27FC236}">
                <a16:creationId xmlns:a16="http://schemas.microsoft.com/office/drawing/2014/main" id="{41AE73A8-6DB5-9741-BE8E-AF0FA8B90D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505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2" name="Line 18">
            <a:extLst>
              <a:ext uri="{FF2B5EF4-FFF2-40B4-BE49-F238E27FC236}">
                <a16:creationId xmlns:a16="http://schemas.microsoft.com/office/drawing/2014/main" id="{51F92DE7-3849-7F48-A9E8-A36C8F5CD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038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3" name="Text Box 20">
            <a:extLst>
              <a:ext uri="{FF2B5EF4-FFF2-40B4-BE49-F238E27FC236}">
                <a16:creationId xmlns:a16="http://schemas.microsoft.com/office/drawing/2014/main" id="{F43221C0-CFA6-1545-BA1F-119BA064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943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0.5</a:t>
            </a:r>
          </a:p>
        </p:txBody>
      </p:sp>
      <p:sp>
        <p:nvSpPr>
          <p:cNvPr id="111634" name="Rectangle 21">
            <a:extLst>
              <a:ext uri="{FF2B5EF4-FFF2-40B4-BE49-F238E27FC236}">
                <a16:creationId xmlns:a16="http://schemas.microsoft.com/office/drawing/2014/main" id="{67A71545-127B-D14F-BD64-A62610230C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9162" y="195262"/>
            <a:ext cx="7239000" cy="4572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Treatment threshold = P where the lines cross:</a:t>
            </a:r>
          </a:p>
        </p:txBody>
      </p:sp>
      <p:sp>
        <p:nvSpPr>
          <p:cNvPr id="82967" name="Rectangle 23">
            <a:extLst>
              <a:ext uri="{FF2B5EF4-FFF2-40B4-BE49-F238E27FC236}">
                <a16:creationId xmlns:a16="http://schemas.microsoft.com/office/drawing/2014/main" id="{4F5DE2EB-156A-A54D-88CB-F523D5ECD6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685800"/>
            <a:ext cx="5562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ea typeface="ＭＳ Ｐゴシック" panose="020B0600070205080204" pitchFamily="34" charset="-128"/>
              </a:rPr>
              <a:t>C(1</a:t>
            </a:r>
            <a:r>
              <a:rPr lang="en-US" altLang="en-US" sz="2400" dirty="0">
                <a:ea typeface="ＭＳ Ｐゴシック" panose="020B0600070205080204" pitchFamily="34" charset="-128"/>
              </a:rPr>
              <a:t>−</a:t>
            </a:r>
            <a:r>
              <a:rPr kumimoji="0" lang="en-US" altLang="en-US" sz="2400" dirty="0">
                <a:ea typeface="ＭＳ Ｐゴシック" panose="020B0600070205080204" pitchFamily="34" charset="-128"/>
              </a:rPr>
              <a:t>P) = BP, so C/B=</a:t>
            </a:r>
            <a:r>
              <a:rPr kumimoji="0"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P/(1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−</a:t>
            </a:r>
            <a:r>
              <a:rPr kumimoji="0"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If odds are a/b, probability = a/(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a+b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ea typeface="ＭＳ Ｐゴシック" panose="020B0600070205080204" pitchFamily="34" charset="-128"/>
              </a:rPr>
              <a:t>So if treatment threshold ODDS = C/B, the treatment threshold probability = C/(C+B)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2C6BD-89AC-BF47-9B96-304DE70448BF}"/>
              </a:ext>
            </a:extLst>
          </p:cNvPr>
          <p:cNvSpPr txBox="1"/>
          <p:nvPr/>
        </p:nvSpPr>
        <p:spPr>
          <a:xfrm>
            <a:off x="7658100" y="67099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Treatment threshold odds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5DBFC3E9-CDBB-E240-8DE3-11F3B2C00836}"/>
              </a:ext>
            </a:extLst>
          </p:cNvPr>
          <p:cNvCxnSpPr>
            <a:stCxn id="2" idx="1"/>
          </p:cNvCxnSpPr>
          <p:nvPr/>
        </p:nvCxnSpPr>
        <p:spPr bwMode="auto">
          <a:xfrm rot="10800000">
            <a:off x="6591300" y="838201"/>
            <a:ext cx="1066800" cy="12518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3">
            <a:extLst>
              <a:ext uri="{FF2B5EF4-FFF2-40B4-BE49-F238E27FC236}">
                <a16:creationId xmlns:a16="http://schemas.microsoft.com/office/drawing/2014/main" id="{0681FD39-D6B8-E84A-BC46-09207E45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2667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225" name="Rectangle 5">
            <a:extLst>
              <a:ext uri="{FF2B5EF4-FFF2-40B4-BE49-F238E27FC236}">
                <a16:creationId xmlns:a16="http://schemas.microsoft.com/office/drawing/2014/main" id="{C9D3C814-0061-A04F-B32D-B4B588A13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00200"/>
            <a:ext cx="3581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3667" name="Text Box 6">
            <a:extLst>
              <a:ext uri="{FF2B5EF4-FFF2-40B4-BE49-F238E27FC236}">
                <a16:creationId xmlns:a16="http://schemas.microsoft.com/office/drawing/2014/main" id="{5B0A340A-700B-5246-B828-A04E1B0A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No treat</a:t>
            </a:r>
          </a:p>
        </p:txBody>
      </p:sp>
      <p:sp>
        <p:nvSpPr>
          <p:cNvPr id="17431" name="Text Box 8">
            <a:extLst>
              <a:ext uri="{FF2B5EF4-FFF2-40B4-BE49-F238E27FC236}">
                <a16:creationId xmlns:a16="http://schemas.microsoft.com/office/drawing/2014/main" id="{68FFBE1F-BD63-6D48-871D-0F89A9C90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16875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+mn-ea"/>
              </a:rPr>
              <a:t>Treat</a:t>
            </a:r>
          </a:p>
        </p:txBody>
      </p:sp>
      <p:sp>
        <p:nvSpPr>
          <p:cNvPr id="113669" name="Slide Number Placeholder 29">
            <a:extLst>
              <a:ext uri="{FF2B5EF4-FFF2-40B4-BE49-F238E27FC236}">
                <a16:creationId xmlns:a16="http://schemas.microsoft.com/office/drawing/2014/main" id="{BF41ADAD-8564-8444-8E91-38855B5457F8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C11966EA-E7BE-3D4A-B5EE-8E00AD8828A8}" type="slidenum">
              <a:rPr lang="en-US" altLang="en-US" sz="1400"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48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3670" name="Title 10">
            <a:extLst>
              <a:ext uri="{FF2B5EF4-FFF2-40B4-BE49-F238E27FC236}">
                <a16:creationId xmlns:a16="http://schemas.microsoft.com/office/drawing/2014/main" id="{F3465EF7-EECC-5840-85F2-5EB58243EC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457200"/>
            <a:ext cx="7772400" cy="838200"/>
          </a:xfrm>
        </p:spPr>
        <p:txBody>
          <a:bodyPr/>
          <a:lstStyle/>
          <a:p>
            <a:r>
              <a:rPr lang="en-US" altLang="en-US">
                <a:latin typeface="Georgia" panose="02040502050405020303" pitchFamily="18" charset="0"/>
                <a:ea typeface="ＭＳ Ｐゴシック" panose="020B0600070205080204" pitchFamily="34" charset="-128"/>
              </a:rPr>
              <a:t>Test/Treat Thresholds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71" name="Text Placeholder 11">
            <a:extLst>
              <a:ext uri="{FF2B5EF4-FFF2-40B4-BE49-F238E27FC236}">
                <a16:creationId xmlns:a16="http://schemas.microsoft.com/office/drawing/2014/main" id="{A704A9E1-D33A-C54C-B849-6913B23F9CD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0600" y="3124200"/>
            <a:ext cx="7772400" cy="3276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If we know the treatment threshold (P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TT</a:t>
            </a:r>
            <a:r>
              <a:rPr lang="en-US" altLang="en-US" dirty="0">
                <a:ea typeface="ＭＳ Ｐゴシック" panose="020B0600070205080204" pitchFamily="34" charset="-128"/>
              </a:rPr>
              <a:t>), we can use LRs to get testing thresholds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3672" name="Text Box 12">
            <a:extLst>
              <a:ext uri="{FF2B5EF4-FFF2-40B4-BE49-F238E27FC236}">
                <a16:creationId xmlns:a16="http://schemas.microsoft.com/office/drawing/2014/main" id="{A74F1691-85F0-7747-8EF1-3AFF2130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251075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/>
              <a:t>P</a:t>
            </a:r>
            <a:r>
              <a:rPr kumimoji="1" lang="en-US" altLang="en-US" baseline="-25000"/>
              <a:t>TT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3">
            <a:extLst>
              <a:ext uri="{FF2B5EF4-FFF2-40B4-BE49-F238E27FC236}">
                <a16:creationId xmlns:a16="http://schemas.microsoft.com/office/drawing/2014/main" id="{F2F0DE98-1DA3-6948-B568-97735CE3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2667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225" name="Rectangle 5">
            <a:extLst>
              <a:ext uri="{FF2B5EF4-FFF2-40B4-BE49-F238E27FC236}">
                <a16:creationId xmlns:a16="http://schemas.microsoft.com/office/drawing/2014/main" id="{64EFA5E4-A4AF-C54E-B73B-2D5441A9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00200"/>
            <a:ext cx="3581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5715" name="Text Box 6">
            <a:extLst>
              <a:ext uri="{FF2B5EF4-FFF2-40B4-BE49-F238E27FC236}">
                <a16:creationId xmlns:a16="http://schemas.microsoft.com/office/drawing/2014/main" id="{8DD79D87-A8EA-C440-AAF7-DBE1B9324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No treat</a:t>
            </a:r>
          </a:p>
        </p:txBody>
      </p:sp>
      <p:sp>
        <p:nvSpPr>
          <p:cNvPr id="17431" name="Text Box 8">
            <a:extLst>
              <a:ext uri="{FF2B5EF4-FFF2-40B4-BE49-F238E27FC236}">
                <a16:creationId xmlns:a16="http://schemas.microsoft.com/office/drawing/2014/main" id="{F93D841F-EB8A-0948-B8D2-101CF52A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16875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+mn-ea"/>
              </a:rPr>
              <a:t>Treat</a:t>
            </a:r>
          </a:p>
        </p:txBody>
      </p:sp>
      <p:sp>
        <p:nvSpPr>
          <p:cNvPr id="115717" name="Slide Number Placeholder 29">
            <a:extLst>
              <a:ext uri="{FF2B5EF4-FFF2-40B4-BE49-F238E27FC236}">
                <a16:creationId xmlns:a16="http://schemas.microsoft.com/office/drawing/2014/main" id="{8C809739-2A09-1147-9455-2A97ACAACDE6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27F0AA6E-09EC-FD4D-B2F7-59C59375300A}" type="slidenum">
              <a:rPr lang="en-US" altLang="en-US" sz="1400"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49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5718" name="Title 10">
            <a:extLst>
              <a:ext uri="{FF2B5EF4-FFF2-40B4-BE49-F238E27FC236}">
                <a16:creationId xmlns:a16="http://schemas.microsoft.com/office/drawing/2014/main" id="{02037AB1-8430-0543-B6BB-59A095E5E0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altLang="en-US" sz="4000">
                <a:latin typeface="Georgia" panose="02040502050405020303" pitchFamily="18" charset="0"/>
                <a:ea typeface="ＭＳ Ｐゴシック" panose="020B0600070205080204" pitchFamily="34" charset="-128"/>
              </a:rPr>
              <a:t>Test/Treat Thresholds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92168" name="Text Placeholder 11">
            <a:extLst>
              <a:ext uri="{FF2B5EF4-FFF2-40B4-BE49-F238E27FC236}">
                <a16:creationId xmlns:a16="http://schemas.microsoft.com/office/drawing/2014/main" id="{146987ED-E23F-D944-A718-BE05F6404D9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3048000"/>
            <a:ext cx="7772400" cy="3276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Use LR+ to find P below which, even if the test is +, you won’</a:t>
            </a:r>
            <a:r>
              <a:rPr lang="en-US" altLang="ja-JP">
                <a:ea typeface="ＭＳ Ｐゴシック" panose="020B0600070205080204" pitchFamily="34" charset="-128"/>
              </a:rPr>
              <a:t>t exceed P</a:t>
            </a:r>
            <a:r>
              <a:rPr lang="en-US" altLang="ja-JP" baseline="-25000">
                <a:ea typeface="ＭＳ Ｐゴシック" panose="020B0600070205080204" pitchFamily="34" charset="-128"/>
              </a:rPr>
              <a:t>TT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 LR− to find P above which, even if the test is −, you won’</a:t>
            </a:r>
            <a:r>
              <a:rPr lang="en-US" altLang="ja-JP">
                <a:ea typeface="ＭＳ Ｐゴシック" panose="020B0600070205080204" pitchFamily="34" charset="-128"/>
              </a:rPr>
              <a:t>t go lower than P</a:t>
            </a:r>
            <a:r>
              <a:rPr lang="en-US" altLang="ja-JP" baseline="-25000">
                <a:ea typeface="ＭＳ Ｐゴシック" panose="020B0600070205080204" pitchFamily="34" charset="-128"/>
              </a:rPr>
              <a:t>TT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defines the testing zone (for a costless test)</a:t>
            </a:r>
          </a:p>
        </p:txBody>
      </p:sp>
      <p:sp>
        <p:nvSpPr>
          <p:cNvPr id="115720" name="Text Box 9">
            <a:extLst>
              <a:ext uri="{FF2B5EF4-FFF2-40B4-BE49-F238E27FC236}">
                <a16:creationId xmlns:a16="http://schemas.microsoft.com/office/drawing/2014/main" id="{8CA3BFA1-396F-0744-BC40-308FD92C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251075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/>
              <a:t>P</a:t>
            </a:r>
            <a:r>
              <a:rPr kumimoji="1" lang="en-US" altLang="en-US" baseline="-25000"/>
              <a:t>TT</a:t>
            </a:r>
          </a:p>
        </p:txBody>
      </p:sp>
      <p:sp>
        <p:nvSpPr>
          <p:cNvPr id="92170" name="Line 10">
            <a:extLst>
              <a:ext uri="{FF2B5EF4-FFF2-40B4-BE49-F238E27FC236}">
                <a16:creationId xmlns:a16="http://schemas.microsoft.com/office/drawing/2014/main" id="{283DF911-BD3A-C14A-9121-0B1B09989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371600"/>
            <a:ext cx="14478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Line 11">
            <a:extLst>
              <a:ext uri="{FF2B5EF4-FFF2-40B4-BE49-F238E27FC236}">
                <a16:creationId xmlns:a16="http://schemas.microsoft.com/office/drawing/2014/main" id="{6A02EC60-D042-574A-9AA7-E77CB5FC9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371600"/>
            <a:ext cx="20574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247A4CCB-05C0-5744-80ED-4C58FEB6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/>
              <a:t>LR+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5BC206F9-FBE4-3D4C-9F83-3244342D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/>
              <a:t>LR</a:t>
            </a:r>
            <a:r>
              <a:rPr lang="en-US" altLang="en-US"/>
              <a:t>−</a:t>
            </a:r>
            <a:endParaRPr kumimoji="1" lang="en-US" altLang="en-US"/>
          </a:p>
        </p:txBody>
      </p:sp>
      <p:sp>
        <p:nvSpPr>
          <p:cNvPr id="9224" name="Rectangle 4">
            <a:extLst>
              <a:ext uri="{FF2B5EF4-FFF2-40B4-BE49-F238E27FC236}">
                <a16:creationId xmlns:a16="http://schemas.microsoft.com/office/drawing/2014/main" id="{416B0FB6-7E2E-2748-AA6E-AE16EC649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00200"/>
            <a:ext cx="3505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32" name="Text Box 7">
            <a:extLst>
              <a:ext uri="{FF2B5EF4-FFF2-40B4-BE49-F238E27FC236}">
                <a16:creationId xmlns:a16="http://schemas.microsoft.com/office/drawing/2014/main" id="{6DE2DB8D-5DC8-1C4F-B472-41E7DBE64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83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Georgia" pitchFamily="18" charset="0"/>
                <a:ea typeface="+mn-ea"/>
              </a:rPr>
              <a:t>Test</a:t>
            </a:r>
          </a:p>
        </p:txBody>
      </p:sp>
      <p:sp>
        <p:nvSpPr>
          <p:cNvPr id="115727" name="Line 17">
            <a:extLst>
              <a:ext uri="{FF2B5EF4-FFF2-40B4-BE49-F238E27FC236}">
                <a16:creationId xmlns:a16="http://schemas.microsoft.com/office/drawing/2014/main" id="{4C52B2F0-60C9-0F4D-8F31-8ED342EC5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3716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build="p"/>
      <p:bldP spid="92172" grpId="0"/>
      <p:bldP spid="92173" grpId="0"/>
      <p:bldP spid="9224" grpId="0" animBg="1"/>
      <p:bldP spid="17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1855EDB-13BC-0446-8BAF-C2621FD2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066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Definitions: Pretest (prior) and post-test (posterior) probability</a:t>
            </a:r>
          </a:p>
        </p:txBody>
      </p:sp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B066CE8A-C7FC-5147-A1C1-7F3E55AA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EFDA9A-2D52-F041-9A0D-66177A7E173B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F0B0E0A-AA45-9248-A1F1-D29A7C5BF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4953000" cy="2393953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95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Has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9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Test Result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 + 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8" name="TextBox 5">
            <a:extLst>
              <a:ext uri="{FF2B5EF4-FFF2-40B4-BE49-F238E27FC236}">
                <a16:creationId xmlns:a16="http://schemas.microsoft.com/office/drawing/2014/main" id="{5BA2E7AD-6C14-134E-887B-9AA0D488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Pretest probability =</a:t>
            </a:r>
          </a:p>
        </p:txBody>
      </p:sp>
      <p:sp>
        <p:nvSpPr>
          <p:cNvPr id="23588" name="Rectangle 14">
            <a:extLst>
              <a:ext uri="{FF2B5EF4-FFF2-40B4-BE49-F238E27FC236}">
                <a16:creationId xmlns:a16="http://schemas.microsoft.com/office/drawing/2014/main" id="{CB42B738-E58C-8540-81A5-DFE08559E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752600"/>
            <a:ext cx="838200" cy="1981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D6D17-E790-8C43-A056-15669420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05400"/>
            <a:ext cx="658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ONLY IF SAMPLING IS </a:t>
            </a:r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>
                <a:solidFill>
                  <a:srgbClr val="FF0000"/>
                </a:solidFill>
              </a:rPr>
              <a:t>CROSS-SECTIONAL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!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892CD-5C1F-5542-92CD-6BFE9567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38599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(A+C)/(A+B+C+D)</a:t>
            </a:r>
          </a:p>
        </p:txBody>
      </p:sp>
      <p:sp>
        <p:nvSpPr>
          <p:cNvPr id="26662" name="TextBox 5">
            <a:extLst>
              <a:ext uri="{FF2B5EF4-FFF2-40B4-BE49-F238E27FC236}">
                <a16:creationId xmlns:a16="http://schemas.microsoft.com/office/drawing/2014/main" id="{E685E83A-5C23-B742-B898-B1DD8BC4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958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Posttest probability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592E4-6739-B049-8C57-07A16C3B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A/(A+B) or C/(C+D)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8" grpId="0" animBg="1"/>
      <p:bldP spid="13" grpId="0"/>
      <p:bldP spid="17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3">
            <a:extLst>
              <a:ext uri="{FF2B5EF4-FFF2-40B4-BE49-F238E27FC236}">
                <a16:creationId xmlns:a16="http://schemas.microsoft.com/office/drawing/2014/main" id="{A9270C09-F0D9-C544-B285-2FAB1BC4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2667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225" name="Rectangle 5">
            <a:extLst>
              <a:ext uri="{FF2B5EF4-FFF2-40B4-BE49-F238E27FC236}">
                <a16:creationId xmlns:a16="http://schemas.microsoft.com/office/drawing/2014/main" id="{B61BB4DC-A36F-3249-8AB2-02319577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00200"/>
            <a:ext cx="35814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7763" name="Text Box 6">
            <a:extLst>
              <a:ext uri="{FF2B5EF4-FFF2-40B4-BE49-F238E27FC236}">
                <a16:creationId xmlns:a16="http://schemas.microsoft.com/office/drawing/2014/main" id="{68C58BB1-633C-2D4D-B849-1EB49C7E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No treat</a:t>
            </a:r>
          </a:p>
        </p:txBody>
      </p:sp>
      <p:sp>
        <p:nvSpPr>
          <p:cNvPr id="17431" name="Text Box 8">
            <a:extLst>
              <a:ext uri="{FF2B5EF4-FFF2-40B4-BE49-F238E27FC236}">
                <a16:creationId xmlns:a16="http://schemas.microsoft.com/office/drawing/2014/main" id="{2C878A59-271B-9D4C-988F-1D4A8E0D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16875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+mn-ea"/>
              </a:rPr>
              <a:t>Treat</a:t>
            </a:r>
          </a:p>
        </p:txBody>
      </p:sp>
      <p:sp>
        <p:nvSpPr>
          <p:cNvPr id="117765" name="Slide Number Placeholder 29">
            <a:extLst>
              <a:ext uri="{FF2B5EF4-FFF2-40B4-BE49-F238E27FC236}">
                <a16:creationId xmlns:a16="http://schemas.microsoft.com/office/drawing/2014/main" id="{927DEB91-9777-EC49-BD24-3250BCD12C5B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fld id="{563D59FD-E690-094B-8BB0-CB61EC6590FD}" type="slidenum">
              <a:rPr lang="en-US" altLang="en-US" sz="1400"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50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7766" name="Title 10">
            <a:extLst>
              <a:ext uri="{FF2B5EF4-FFF2-40B4-BE49-F238E27FC236}">
                <a16:creationId xmlns:a16="http://schemas.microsoft.com/office/drawing/2014/main" id="{8FCB9357-447B-0642-8E0A-0485AC78E2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7772400" cy="762000"/>
          </a:xfrm>
        </p:spPr>
        <p:txBody>
          <a:bodyPr/>
          <a:lstStyle/>
          <a:p>
            <a:r>
              <a:rPr lang="en-US" altLang="en-US" sz="4000">
                <a:latin typeface="Georgia" panose="02040502050405020303" pitchFamily="18" charset="0"/>
                <a:ea typeface="ＭＳ Ｐゴシック" panose="020B0600070205080204" pitchFamily="34" charset="-128"/>
              </a:rPr>
              <a:t>Test/Treat Thresholds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117767" name="Text Placeholder 11">
            <a:extLst>
              <a:ext uri="{FF2B5EF4-FFF2-40B4-BE49-F238E27FC236}">
                <a16:creationId xmlns:a16="http://schemas.microsoft.com/office/drawing/2014/main" id="{F6D64FA5-A65E-7E4C-A28F-FA4827688B5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2819400"/>
            <a:ext cx="7772400" cy="3276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Algebra is very simple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treat/test threshold odds = Treatment threshold odds/LR+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Test/Treat threshold odds = Treatment threshold odds /LR−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Things get only a little more complicated when you factor in the cost of the test </a:t>
            </a:r>
          </a:p>
        </p:txBody>
      </p:sp>
      <p:sp>
        <p:nvSpPr>
          <p:cNvPr id="117768" name="Text Box 9">
            <a:extLst>
              <a:ext uri="{FF2B5EF4-FFF2-40B4-BE49-F238E27FC236}">
                <a16:creationId xmlns:a16="http://schemas.microsoft.com/office/drawing/2014/main" id="{BEA26C3A-43C6-8E4D-8BD0-30A91F579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251075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US"/>
              <a:t>P</a:t>
            </a:r>
            <a:r>
              <a:rPr kumimoji="1" lang="en-US" altLang="en-US" baseline="-25000"/>
              <a:t>TT</a:t>
            </a:r>
          </a:p>
        </p:txBody>
      </p:sp>
      <p:sp>
        <p:nvSpPr>
          <p:cNvPr id="117769" name="Line 10">
            <a:extLst>
              <a:ext uri="{FF2B5EF4-FFF2-40B4-BE49-F238E27FC236}">
                <a16:creationId xmlns:a16="http://schemas.microsoft.com/office/drawing/2014/main" id="{EFE291E7-280D-C848-BB90-F3BADCA51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371600"/>
            <a:ext cx="14478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0" name="Line 11">
            <a:extLst>
              <a:ext uri="{FF2B5EF4-FFF2-40B4-BE49-F238E27FC236}">
                <a16:creationId xmlns:a16="http://schemas.microsoft.com/office/drawing/2014/main" id="{27F2DB22-90F0-3C49-808D-A711E98FD2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371600"/>
            <a:ext cx="20574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1" name="Text Box 12">
            <a:extLst>
              <a:ext uri="{FF2B5EF4-FFF2-40B4-BE49-F238E27FC236}">
                <a16:creationId xmlns:a16="http://schemas.microsoft.com/office/drawing/2014/main" id="{34548DE3-73CE-2641-806E-9540949FF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1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/>
              <a:t>LR+</a:t>
            </a:r>
          </a:p>
        </p:txBody>
      </p:sp>
      <p:sp>
        <p:nvSpPr>
          <p:cNvPr id="117772" name="Text Box 13">
            <a:extLst>
              <a:ext uri="{FF2B5EF4-FFF2-40B4-BE49-F238E27FC236}">
                <a16:creationId xmlns:a16="http://schemas.microsoft.com/office/drawing/2014/main" id="{33A11CB8-74B5-FA40-B507-A327C71C4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/>
              <a:t>LR</a:t>
            </a:r>
            <a:r>
              <a:rPr lang="en-US" altLang="en-US"/>
              <a:t>−</a:t>
            </a:r>
            <a:endParaRPr kumimoji="1" lang="en-US" altLang="en-US"/>
          </a:p>
        </p:txBody>
      </p:sp>
      <p:sp>
        <p:nvSpPr>
          <p:cNvPr id="9224" name="Rectangle 4">
            <a:extLst>
              <a:ext uri="{FF2B5EF4-FFF2-40B4-BE49-F238E27FC236}">
                <a16:creationId xmlns:a16="http://schemas.microsoft.com/office/drawing/2014/main" id="{65A41C80-4DFC-F14A-AF9C-EF83493CF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00200"/>
            <a:ext cx="3505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32" name="Text Box 7">
            <a:extLst>
              <a:ext uri="{FF2B5EF4-FFF2-40B4-BE49-F238E27FC236}">
                <a16:creationId xmlns:a16="http://schemas.microsoft.com/office/drawing/2014/main" id="{72C4E4A4-F9D6-6C47-B94B-D4F6CB25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76400"/>
            <a:ext cx="98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Georgia" pitchFamily="18" charset="0"/>
                <a:ea typeface="+mn-ea"/>
              </a:rPr>
              <a:t>Test</a:t>
            </a:r>
          </a:p>
        </p:txBody>
      </p:sp>
      <p:sp>
        <p:nvSpPr>
          <p:cNvPr id="117775" name="Line 16">
            <a:extLst>
              <a:ext uri="{FF2B5EF4-FFF2-40B4-BE49-F238E27FC236}">
                <a16:creationId xmlns:a16="http://schemas.microsoft.com/office/drawing/2014/main" id="{2320D302-DCE6-BB48-A90C-8DD40D09B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3716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40AD51F2-AF7D-1E41-A177-C113747FA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Details in Chapter 2</a:t>
            </a: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30335811-3F49-E244-B8D1-B5AD8ED6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12" name="Slide Number Placeholder 4">
            <a:extLst>
              <a:ext uri="{FF2B5EF4-FFF2-40B4-BE49-F238E27FC236}">
                <a16:creationId xmlns:a16="http://schemas.microsoft.com/office/drawing/2014/main" id="{75B59F86-B8A0-5B4A-B991-403DB2D0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5A2E0A-9C46-BC40-A50F-EDB2D55A31BA}" type="slidenum">
              <a:rPr lang="en-US" altLang="en-US" sz="1400">
                <a:latin typeface="Arial" panose="020B0604020202020204" pitchFamily="34" charset="0"/>
              </a:rPr>
              <a:pPr/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" name="Picture 5" descr="../Figures/352018chapter2-01.jpg">
            <a:extLst>
              <a:ext uri="{FF2B5EF4-FFF2-40B4-BE49-F238E27FC236}">
                <a16:creationId xmlns:a16="http://schemas.microsoft.com/office/drawing/2014/main" id="{19B050A9-193F-2644-983D-8873DB7A24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685800"/>
            <a:ext cx="9002486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A935C7-81E3-F54B-8239-FF070932D1B2}"/>
              </a:ext>
            </a:extLst>
          </p:cNvPr>
          <p:cNvSpPr/>
          <p:nvPr/>
        </p:nvSpPr>
        <p:spPr>
          <a:xfrm>
            <a:off x="1066800" y="4893694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Times New Roman" panose="02020603050405020304" pitchFamily="18" charset="0"/>
              </a:rPr>
              <a:t>Figure 2.2</a:t>
            </a:r>
            <a:r>
              <a:rPr lang="en-US" dirty="0">
                <a:ea typeface="Times New Roman" panose="02020603050405020304" pitchFamily="18" charset="0"/>
              </a:rPr>
              <a:t> Expected costs of not treating and treating by probability of disease. For probabilities from 0 to P</a:t>
            </a:r>
            <a:r>
              <a:rPr lang="en-US" baseline="-25000" dirty="0">
                <a:ea typeface="Times New Roman" panose="02020603050405020304" pitchFamily="18" charset="0"/>
              </a:rPr>
              <a:t>TT</a:t>
            </a:r>
            <a:r>
              <a:rPr lang="en-US" dirty="0">
                <a:ea typeface="Times New Roman" panose="02020603050405020304" pitchFamily="18" charset="0"/>
              </a:rPr>
              <a:t>, “No Treat” has the lower expected cost. For probabilities from P</a:t>
            </a:r>
            <a:r>
              <a:rPr lang="en-US" baseline="-25000" dirty="0">
                <a:ea typeface="Times New Roman" panose="02020603050405020304" pitchFamily="18" charset="0"/>
              </a:rPr>
              <a:t>TT</a:t>
            </a:r>
            <a:r>
              <a:rPr lang="en-US" dirty="0">
                <a:ea typeface="Times New Roman" panose="02020603050405020304" pitchFamily="18" charset="0"/>
              </a:rPr>
              <a:t> to 1, “Treat” has the lower expected cost.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ED883C31-80B4-284A-84AC-F03ADD7B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F0873E-4084-344F-B956-00775FB88B89}" type="slidenum">
              <a:rPr lang="en-US" altLang="en-US" sz="1400">
                <a:latin typeface="Arial" panose="020B0604020202020204" pitchFamily="34" charset="0"/>
              </a:rPr>
              <a:pPr/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1857" name="Rectangle 2">
            <a:extLst>
              <a:ext uri="{FF2B5EF4-FFF2-40B4-BE49-F238E27FC236}">
                <a16:creationId xmlns:a16="http://schemas.microsoft.com/office/drawing/2014/main" id="{DAD1EEC6-7D4A-E644-85D0-672895FB2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4771" y="76200"/>
            <a:ext cx="7598229" cy="457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Perfect but costly 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727E9-CDC5-9A40-9852-50803BF63981}"/>
              </a:ext>
            </a:extLst>
          </p:cNvPr>
          <p:cNvSpPr/>
          <p:nvPr/>
        </p:nvSpPr>
        <p:spPr>
          <a:xfrm>
            <a:off x="957943" y="5663624"/>
            <a:ext cx="8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2.6</a:t>
            </a:r>
            <a:r>
              <a:rPr lang="en-US" dirty="0"/>
              <a:t> “No Treat–Test” and “Test–Treat” thresholds for a perfect but costly test.</a:t>
            </a:r>
          </a:p>
          <a:p>
            <a:pPr marL="0" marR="0"/>
            <a:r>
              <a:rPr lang="en-US" sz="22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../Figures/352018chapter2-03.jpg">
            <a:extLst>
              <a:ext uri="{FF2B5EF4-FFF2-40B4-BE49-F238E27FC236}">
                <a16:creationId xmlns:a16="http://schemas.microsoft.com/office/drawing/2014/main" id="{E75C1D1E-CD39-E642-A338-9A78B8F01B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566057"/>
            <a:ext cx="9895114" cy="496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145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7BBA3F0E-6D0C-504C-8B80-926C6A7AB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Excel spreadsheet/EBD-2.net demonstration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A79F1A47-D7AF-314F-978F-33483389A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C8A609F2-A78E-EA44-AD57-A534F542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you not?</a:t>
            </a:r>
          </a:p>
        </p:txBody>
      </p:sp>
      <p:sp>
        <p:nvSpPr>
          <p:cNvPr id="125954" name="Content Placeholder 2">
            <a:extLst>
              <a:ext uri="{FF2B5EF4-FFF2-40B4-BE49-F238E27FC236}">
                <a16:creationId xmlns:a16="http://schemas.microsoft.com/office/drawing/2014/main" id="{897E428B-C169-B64A-BFCB-22DA6D6D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Understand likelihood ratios!</a:t>
            </a: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E971F1ED-0F89-4C4F-A350-827F521D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119A18-D88F-4740-8A18-F6D8C1F5B966}" type="slidenum">
              <a:rPr lang="en-US" altLang="en-US" sz="1400">
                <a:latin typeface="Arial" panose="020B0604020202020204" pitchFamily="34" charset="0"/>
              </a:rPr>
              <a:pPr/>
              <a:t>54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1B4252AA-42D6-A943-8293-EF42DA74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Likelihood Ratios in Action: Real Case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FD748E52-0B60-F74B-A93C-6FFF8818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8077200" cy="4800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6 week old previously well baby seen the day before for conjunctivitis and fussiness (no fever)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Blood culture drawn at that time is now positive for “Staph species.”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Staph epi: common contaminant, ~3% of blood cultures.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Staph aureus: nasty bug, but uncommon cause of bacteremia at 6 </a:t>
            </a:r>
            <a:r>
              <a:rPr lang="en-US" altLang="en-US" dirty="0" err="1">
                <a:ea typeface="ＭＳ Ｐゴシック" panose="020B0600070205080204" pitchFamily="34" charset="-128"/>
              </a:rPr>
              <a:t>wks</a:t>
            </a:r>
            <a:r>
              <a:rPr lang="en-US" altLang="en-US" dirty="0">
                <a:ea typeface="ＭＳ Ｐゴシック" panose="020B0600070205080204" pitchFamily="34" charset="-128"/>
              </a:rPr>
              <a:t>, especially if no skin findings (&lt;3% of true </a:t>
            </a:r>
            <a:r>
              <a:rPr lang="en-US" altLang="en-US" dirty="0" err="1">
                <a:ea typeface="ＭＳ Ｐゴシック" panose="020B0600070205080204" pitchFamily="34" charset="-128"/>
              </a:rPr>
              <a:t>bacteremias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 Meanwhile, baby is no longer fussy, now feeding and acting well.</a:t>
            </a:r>
          </a:p>
        </p:txBody>
      </p:sp>
      <p:sp>
        <p:nvSpPr>
          <p:cNvPr id="128003" name="Slide Number Placeholder 3">
            <a:extLst>
              <a:ext uri="{FF2B5EF4-FFF2-40B4-BE49-F238E27FC236}">
                <a16:creationId xmlns:a16="http://schemas.microsoft.com/office/drawing/2014/main" id="{05C82954-B564-A043-A4A5-04F02801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F1E11D-C314-A544-8235-716F2941D17D}" type="slidenum">
              <a:rPr lang="en-US" altLang="en-US" sz="1400">
                <a:latin typeface="Arial" panose="020B0604020202020204" pitchFamily="34" charset="0"/>
              </a:rPr>
              <a:pPr/>
              <a:t>55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C390070C-D3CE-8549-804E-82003458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Likelihood Ratios in Action: Management options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51DF4894-A5BD-A646-A94D-65BC16D0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800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Observation by mother at home; return to clinic if he acts sick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Bring child to ED for some combination of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Repeat blood culture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Lumbar puncture to rule out meningitis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Admission to the hospital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IV antibiotics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Quote from pediatric resident “How can you not?”</a:t>
            </a:r>
          </a:p>
        </p:txBody>
      </p:sp>
      <p:sp>
        <p:nvSpPr>
          <p:cNvPr id="130051" name="Slide Number Placeholder 3">
            <a:extLst>
              <a:ext uri="{FF2B5EF4-FFF2-40B4-BE49-F238E27FC236}">
                <a16:creationId xmlns:a16="http://schemas.microsoft.com/office/drawing/2014/main" id="{4C731D25-3E99-8C4A-9D42-62AC31A7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701978-48E8-0146-A1E7-F478E7BB4029}" type="slidenum">
              <a:rPr lang="en-US" altLang="en-US" sz="1400">
                <a:latin typeface="Arial" panose="020B0604020202020204" pitchFamily="34" charset="0"/>
              </a:rPr>
              <a:pPr/>
              <a:t>56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0F9BA971-0759-3B4E-970F-C11729D5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Likelihood Ratios in Action: Quantifying new information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E8EF89AE-75D0-B646-92D1-7E69693C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800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The blood culture is a test for pathogenic bacteremia (bad bacteria in the blood; D+)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result is “staph species.”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result|D</a:t>
            </a:r>
            <a:r>
              <a:rPr lang="en-US" altLang="en-US" sz="2800" dirty="0">
                <a:ea typeface="ＭＳ Ｐゴシック" panose="020B0600070205080204" pitchFamily="34" charset="-128"/>
              </a:rPr>
              <a:t>+)  &lt; 3%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result|D</a:t>
            </a:r>
            <a:r>
              <a:rPr lang="en-US" altLang="en-US" sz="2800" dirty="0">
                <a:ea typeface="ＭＳ Ｐゴシック" panose="020B0600070205080204" pitchFamily="34" charset="-128"/>
              </a:rPr>
              <a:t>-) ~ 3%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LR = &lt;3%/~3%, &lt;1!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Similar process for test “Did he get better without systemic antibiotics?” (LR &lt; 0.2?)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Conclude: his probability of serious infection is now LOWER than the day before when he was sent home.</a:t>
            </a:r>
          </a:p>
        </p:txBody>
      </p:sp>
      <p:sp>
        <p:nvSpPr>
          <p:cNvPr id="132099" name="Slide Number Placeholder 3">
            <a:extLst>
              <a:ext uri="{FF2B5EF4-FFF2-40B4-BE49-F238E27FC236}">
                <a16:creationId xmlns:a16="http://schemas.microsoft.com/office/drawing/2014/main" id="{852D830E-C1C0-8D47-8C9F-53D2AB49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686D440-C146-0341-B1DA-8B409CC2B3BF}" type="slidenum">
              <a:rPr lang="en-US" altLang="en-US" sz="1400">
                <a:latin typeface="Arial" panose="020B0604020202020204" pitchFamily="34" charset="0"/>
              </a:rPr>
              <a:pPr/>
              <a:t>57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15FA1011-8722-0142-9900-9C023A98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Likelihood Ratios in Action: What happened?</a:t>
            </a:r>
          </a:p>
        </p:txBody>
      </p:sp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9F4B6FBF-9C8D-4740-84A3-5F580579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54864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ED staff had parents bring child to ED for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Repeat blood culture, IV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Lumbar puncture to rule out meningitis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Ward full, TN asked to admit baby to NICU at 3:30 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TN unable to persuade ED attending to send child home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Mother had a cold, would not have been allowed to see baby in NICU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Baby stayed in ED until organism identified as S. epi 6 hours later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Case presented at joint ED/Pediatrics conference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All involved ED attendings were out of town</a:t>
            </a:r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D27C27B3-DCBB-C84B-A2D4-DDA1111D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B52170-9639-0248-9172-53977A690C10}" type="slidenum">
              <a:rPr lang="en-US" altLang="en-US" sz="1400">
                <a:latin typeface="Arial" panose="020B0604020202020204" pitchFamily="34" charset="0"/>
              </a:rPr>
              <a:pPr/>
              <a:t>58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3">
            <a:extLst>
              <a:ext uri="{FF2B5EF4-FFF2-40B4-BE49-F238E27FC236}">
                <a16:creationId xmlns:a16="http://schemas.microsoft.com/office/drawing/2014/main" id="{73668BCD-77DE-7945-AD92-D16E23EF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BBF5863-7994-F948-8CE4-0E1A9554EEE2}" type="slidenum">
              <a:rPr lang="en-US" altLang="en-US" sz="1400">
                <a:latin typeface="Arial" panose="020B0604020202020204" pitchFamily="34" charset="0"/>
              </a:rPr>
              <a:pPr/>
              <a:t>59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136194" name="Object 4">
            <a:extLst>
              <a:ext uri="{FF2B5EF4-FFF2-40B4-BE49-F238E27FC236}">
                <a16:creationId xmlns:a16="http://schemas.microsoft.com/office/drawing/2014/main" id="{315F72BF-5184-464B-9603-EF8300D5B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09588"/>
          <a:ext cx="7162800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Worksheet" r:id="rId4" imgW="18084800" imgH="16052800" progId="Excel.Sheet.12">
                  <p:embed/>
                </p:oleObj>
              </mc:Choice>
              <mc:Fallback>
                <p:oleObj name="Worksheet" r:id="rId4" imgW="18084800" imgH="1605280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588"/>
                        <a:ext cx="7162800" cy="635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5" name="Title 5">
            <a:extLst>
              <a:ext uri="{FF2B5EF4-FFF2-40B4-BE49-F238E27FC236}">
                <a16:creationId xmlns:a16="http://schemas.microsoft.com/office/drawing/2014/main" id="{8C45ABA3-A681-0744-8D42-267241A4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152400"/>
            <a:ext cx="7620000" cy="685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Total UCSF BCH charges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876E49B-42C7-2A45-A9E2-5690B93E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Cross-sectional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sampling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0BCFE7BA-117F-334B-A0F3-094DDA11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A48182D-6195-874B-B4D4-04AC0E7C8F1B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D00F292-DCA8-3B4B-B2B6-050662214D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4953000" cy="2393953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95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Has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9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Test Result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 + 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6" name="Text Placeholder 10">
            <a:extLst>
              <a:ext uri="{FF2B5EF4-FFF2-40B4-BE49-F238E27FC236}">
                <a16:creationId xmlns:a16="http://schemas.microsoft.com/office/drawing/2014/main" id="{686C554E-EE49-C349-9F71-FABDE09E22A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3163" y="4038600"/>
            <a:ext cx="7772400" cy="2057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Subjects are sampled randomly or consecutively, so that the proportion with disease (pretest probability, prevalence) is clinically meaningful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61BADC2-69ED-0745-9AE7-B41CB7D35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 Questions?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061218AA-4223-AC41-A9AC-98BB0120E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269" y="1219200"/>
            <a:ext cx="8077200" cy="54102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Definitions: sensitivity, specificity, prior and posterior probability, predictive value, accuracy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2 x 2 table method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Likelihood ratios - WOWO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Probability and odds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False-negative and false-positive confusion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Treatment and testing thresholds and regret graphs (web demonstration)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Likelihood ratios in action: the $10,000 case of conjunctivitis (time permitting) 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2F0B1BF-7969-4A4F-B4A2-0FC56CA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CD2B76-BB52-4B41-8AE5-D74BA0F997DF}" type="slidenum">
              <a:rPr lang="en-US" altLang="en-US" sz="1400">
                <a:latin typeface="Arial" panose="020B0604020202020204" pitchFamily="34" charset="0"/>
              </a:rPr>
              <a:pPr/>
              <a:t>60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DFB6F05-8BD5-3D4B-BA3D-ECBD6BA4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Definitions: Positive and Negative Predictive value, Accuracy</a:t>
            </a: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2CA83D4-DD60-9442-BBA6-45541458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73E30C8-5CCC-E34B-9EC5-5A93D8A07288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AB6EAF4-64D7-3445-8442-90A490C8E8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4953000" cy="2393953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95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Has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9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Test Result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 + 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4CA36B6-0E4F-DA4D-813F-10E71BFE1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PPV=A/(A+B)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6BC4C-51E7-0E47-8630-D5293E28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67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NPV=D/(C+D)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12D6B0-C1DC-3041-AC47-6BF516F3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4114800" cy="3810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91B7F8-65F9-754F-BB74-B0B40205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4114800" cy="3810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B29F5B-AF8E-8A45-80A2-801E55F6474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3163" y="1981200"/>
            <a:ext cx="7772400" cy="17526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Accuracy = (A + D)/(A + B + C + D)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= (A+D)/N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Demonstration: screening for brain tumors with &gt;99.9% accuracy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7" grpId="1" animBg="1"/>
      <p:bldP spid="1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5B9D089-C3C5-E24A-9998-DAEA72E5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838200"/>
          </a:xfrm>
        </p:spPr>
        <p:txBody>
          <a:bodyPr/>
          <a:lstStyle/>
          <a:p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Case-control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sampling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10295291-CF32-BF4F-B5FA-3DAD489D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038CA0E-D914-E547-8989-E2979049BC19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BCFEFA6-CFA5-9649-A018-C338884ED2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4953000" cy="2393953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95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Has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9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Test Result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 + 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F3E2B4F-C9FD-6A4C-8ECB-0EFB10802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26679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PPV=A/(A+B)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0151B-6B26-DC49-B212-3872F791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4481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NPV=D/(C+D)</a:t>
            </a:r>
          </a:p>
        </p:txBody>
      </p:sp>
      <p:cxnSp>
        <p:nvCxnSpPr>
          <p:cNvPr id="23591" name="Straight Connector 15">
            <a:extLst>
              <a:ext uri="{FF2B5EF4-FFF2-40B4-BE49-F238E27FC236}">
                <a16:creationId xmlns:a16="http://schemas.microsoft.com/office/drawing/2014/main" id="{8C2BAEEB-3D5D-0844-9CB8-9DBA2DB260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1676400"/>
            <a:ext cx="2171121" cy="2057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2" name="Straight Connector 18">
            <a:extLst>
              <a:ext uri="{FF2B5EF4-FFF2-40B4-BE49-F238E27FC236}">
                <a16:creationId xmlns:a16="http://schemas.microsoft.com/office/drawing/2014/main" id="{C1191D58-072B-404F-9D2E-4B64A8AE0DA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24600" y="1659439"/>
            <a:ext cx="2155247" cy="2074361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6" name="Text Placeholder 10">
            <a:extLst>
              <a:ext uri="{FF2B5EF4-FFF2-40B4-BE49-F238E27FC236}">
                <a16:creationId xmlns:a16="http://schemas.microsoft.com/office/drawing/2014/main" id="{BE7FD11D-C8D0-C849-9F99-3720DF280AD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3163" y="3962400"/>
            <a:ext cx="7772400" cy="2133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Subjects with and without disease are sampled separately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Proportion with disease is determined by investigator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752A165-FDB9-534C-9D3F-1F71D66A3DAA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1371600"/>
          <a:ext cx="4953000" cy="2393953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95"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 charset="0"/>
                        <a:ea typeface="ＭＳ Ｐゴシック" charset="0"/>
                        <a:cs typeface="Optima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Disease status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Has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No disease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95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Test Result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Positive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Negative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Total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C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B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 charset="0"/>
                          <a:ea typeface="ＭＳ Ｐゴシック" charset="0"/>
                          <a:cs typeface="Optima" charset="0"/>
                        </a:rPr>
                        <a:t>A + B + C + D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1479079-8DDF-F443-96D4-C8CD4A2B2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752600"/>
            <a:ext cx="838200" cy="1981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ACC5E-8C61-414C-96E4-BF31494C9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752600"/>
            <a:ext cx="914400" cy="1981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EA5C4-1AFA-004A-8970-B440C92A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584" y="207757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(A+C)/(A+B+C+D)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F5A51830-D97E-494B-A180-F0D04DFC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1659439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Pretest probability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81B0E07-22EE-154D-BB4B-8654DCE8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56" y="0"/>
            <a:ext cx="7772400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Prevalence vs. Pretest probability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F0FA76A9-941C-8D46-A8E2-E685A3B3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8" y="1219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Prevalence= proportion with the disease at one point in time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Typically measured in populations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Pretest probability is the more general term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For screening tests, pretest probability = prevalence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For diagnostic tests, pretest probability incorporates history and physical exam items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EF4F8EAF-FC05-3044-8C94-49BD3A82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0BF292-5184-374B-A361-B997B6A52ED5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26388</TotalTime>
  <Words>3063</Words>
  <Application>Microsoft Macintosh PowerPoint</Application>
  <PresentationFormat>Letter Paper (8.5x11 in)</PresentationFormat>
  <Paragraphs>775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Georgia</vt:lpstr>
      <vt:lpstr>Monotype Sorts</vt:lpstr>
      <vt:lpstr>Optima</vt:lpstr>
      <vt:lpstr>Times New Roman</vt:lpstr>
      <vt:lpstr>Dads Tie</vt:lpstr>
      <vt:lpstr>Worksheet</vt:lpstr>
      <vt:lpstr>Dichotomous Tests  </vt:lpstr>
      <vt:lpstr> Overview</vt:lpstr>
      <vt:lpstr>Announcements and clarifications</vt:lpstr>
      <vt:lpstr>Definitions: Sensitivity and Specificity</vt:lpstr>
      <vt:lpstr>Definitions: Pretest (prior) and post-test (posterior) probability</vt:lpstr>
      <vt:lpstr>“Cross-sectional” sampling</vt:lpstr>
      <vt:lpstr>Definitions: Positive and Negative Predictive value, Accuracy</vt:lpstr>
      <vt:lpstr>“Case-control” sampling</vt:lpstr>
      <vt:lpstr>Prevalence vs. Pretest probability</vt:lpstr>
      <vt:lpstr>Post-test probability vs. Predictive value</vt:lpstr>
      <vt:lpstr>2 × 2 table method: screening mammography for 45 year old woman</vt:lpstr>
      <vt:lpstr>Audience Response</vt:lpstr>
      <vt:lpstr>PowerPoint Presentation</vt:lpstr>
      <vt:lpstr>2x2 table method: screening mammography for 45 year old woman.  1. Draw a table</vt:lpstr>
      <vt:lpstr>2x2 table method: screening mammography for 45 year old woman.  2.  Put a big number in the corner</vt:lpstr>
      <vt:lpstr>2x2 table method: screening mammography for 45 year old woman.  3.  Get the total N with disease</vt:lpstr>
      <vt:lpstr>2x2 table method: screening mammography for 45 year old woman.  4.  Use sensitivity to get true +</vt:lpstr>
      <vt:lpstr>2x2 table method: screening mammography for 45 year old woman. 5. Subtract to get false −</vt:lpstr>
      <vt:lpstr>2x2 table method: screening mammography for 45 year old woman. 6. Get N without disease</vt:lpstr>
      <vt:lpstr>2x2 table method: screening mammography for 45 year old woman. 7.  Use (1-specificity) for false +</vt:lpstr>
      <vt:lpstr>2x2 table method: screening mammography for 45 year old woman.  8.  Subtract for true − </vt:lpstr>
      <vt:lpstr>2x2 table method: screening mammography for 45 year old woman.  9. Get row totals</vt:lpstr>
      <vt:lpstr>2x2 table method: screening mammography for 45 year old woman.  10.  Calculate post-test prob.</vt:lpstr>
      <vt:lpstr>Likelihood Ratios</vt:lpstr>
      <vt:lpstr>Likelihood ratios</vt:lpstr>
      <vt:lpstr>PowerPoint Presentation</vt:lpstr>
      <vt:lpstr>Post-test Probability of Disease Depends on 2 Things</vt:lpstr>
      <vt:lpstr>PowerPoint Presentation</vt:lpstr>
      <vt:lpstr>Likelihood Ratios</vt:lpstr>
      <vt:lpstr>Digression: understanding odds with pizzas</vt:lpstr>
      <vt:lpstr>Digression: understanding odds with pizzas -2</vt:lpstr>
      <vt:lpstr>LR for mammography</vt:lpstr>
      <vt:lpstr>Can Use Slide Rule</vt:lpstr>
      <vt:lpstr>False-negative confusion</vt:lpstr>
      <vt:lpstr>What's wrong?</vt:lpstr>
      <vt:lpstr>If prior probability of strep = 20% and specificity is 98%</vt:lpstr>
      <vt:lpstr>Audience response: Which is closest to the UCSF Medical Center charge for a Rapid Strep test (as of 9/20/18)?</vt:lpstr>
      <vt:lpstr>PowerPoint Presentation</vt:lpstr>
      <vt:lpstr>Strep test charges at UCSF</vt:lpstr>
      <vt:lpstr>Try it with slide rule!</vt:lpstr>
      <vt:lpstr>PowerPoint Presentation</vt:lpstr>
      <vt:lpstr>Similar examples:</vt:lpstr>
      <vt:lpstr>Treatment Thresholds</vt:lpstr>
      <vt:lpstr>Treatment threshold</vt:lpstr>
      <vt:lpstr>Decision Analytic Framework</vt:lpstr>
      <vt:lpstr>X-Graph: Concept of expected cost (utility)</vt:lpstr>
      <vt:lpstr>Treatment threshold = P where the lines cross:</vt:lpstr>
      <vt:lpstr>Test/Treat Thresholds</vt:lpstr>
      <vt:lpstr>Test/Treat Thresholds</vt:lpstr>
      <vt:lpstr>Test/Treat Thresholds</vt:lpstr>
      <vt:lpstr>Details in Chapter 2</vt:lpstr>
      <vt:lpstr>Perfect but costly test</vt:lpstr>
      <vt:lpstr>Excel spreadsheet/EBD-2.net demonstration</vt:lpstr>
      <vt:lpstr>How can you not?</vt:lpstr>
      <vt:lpstr>Likelihood Ratios in Action: Real Case</vt:lpstr>
      <vt:lpstr>Likelihood Ratios in Action: Management options</vt:lpstr>
      <vt:lpstr>Likelihood Ratios in Action: Quantifying new information</vt:lpstr>
      <vt:lpstr>Likelihood Ratios in Action: What happened?</vt:lpstr>
      <vt:lpstr>Total UCSF BCH charges</vt:lpstr>
      <vt:lpstr> Questions?</vt:lpstr>
    </vt:vector>
  </TitlesOfParts>
  <Company>UCSF - Epidemiology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Testing and Urinary Tract Infections in Febrile Infants: The PROS Febrile Infant Study</dc:title>
  <dc:creator>Thomas B. Newman</dc:creator>
  <cp:lastModifiedBy>Newman, Thomas</cp:lastModifiedBy>
  <cp:revision>399</cp:revision>
  <cp:lastPrinted>2000-02-24T16:41:32Z</cp:lastPrinted>
  <dcterms:created xsi:type="dcterms:W3CDTF">2013-09-25T06:09:05Z</dcterms:created>
  <dcterms:modified xsi:type="dcterms:W3CDTF">2019-09-20T02:14:54Z</dcterms:modified>
</cp:coreProperties>
</file>