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1.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2.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1.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3.xml" ContentType="application/vnd.openxmlformats-officedocument.themeOverride+xml"/>
  <Override PartName="/ppt/notesSlides/notesSlide59.xml" ContentType="application/vnd.openxmlformats-officedocument.presentationml.notesSlide+xml"/>
  <Override PartName="/ppt/theme/themeOverride4.xml" ContentType="application/vnd.openxmlformats-officedocument.themeOverride+xml"/>
  <Override PartName="/ppt/notesSlides/notesSlide60.xml" ContentType="application/vnd.openxmlformats-officedocument.presentationml.notesSlide+xml"/>
  <Override PartName="/ppt/theme/themeOverride5.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Override6.xml" ContentType="application/vnd.openxmlformats-officedocument.themeOverr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39" r:id="rId2"/>
    <p:sldMasterId id="2147483752" r:id="rId3"/>
  </p:sldMasterIdLst>
  <p:notesMasterIdLst>
    <p:notesMasterId r:id="rId94"/>
  </p:notesMasterIdLst>
  <p:handoutMasterIdLst>
    <p:handoutMasterId r:id="rId95"/>
  </p:handoutMasterIdLst>
  <p:sldIdLst>
    <p:sldId id="741" r:id="rId4"/>
    <p:sldId id="856" r:id="rId5"/>
    <p:sldId id="843" r:id="rId6"/>
    <p:sldId id="844" r:id="rId7"/>
    <p:sldId id="845" r:id="rId8"/>
    <p:sldId id="1021" r:id="rId9"/>
    <p:sldId id="1022" r:id="rId10"/>
    <p:sldId id="745" r:id="rId11"/>
    <p:sldId id="955" r:id="rId12"/>
    <p:sldId id="866" r:id="rId13"/>
    <p:sldId id="747" r:id="rId14"/>
    <p:sldId id="748" r:id="rId15"/>
    <p:sldId id="989" r:id="rId16"/>
    <p:sldId id="1066" r:id="rId17"/>
    <p:sldId id="1067" r:id="rId18"/>
    <p:sldId id="1068" r:id="rId19"/>
    <p:sldId id="764" r:id="rId20"/>
    <p:sldId id="918" r:id="rId21"/>
    <p:sldId id="763" r:id="rId22"/>
    <p:sldId id="765" r:id="rId23"/>
    <p:sldId id="759" r:id="rId24"/>
    <p:sldId id="952" r:id="rId25"/>
    <p:sldId id="760" r:id="rId26"/>
    <p:sldId id="905" r:id="rId27"/>
    <p:sldId id="937" r:id="rId28"/>
    <p:sldId id="1041" r:id="rId29"/>
    <p:sldId id="766" r:id="rId30"/>
    <p:sldId id="767" r:id="rId31"/>
    <p:sldId id="875" r:id="rId32"/>
    <p:sldId id="778" r:id="rId33"/>
    <p:sldId id="779" r:id="rId34"/>
    <p:sldId id="780" r:id="rId35"/>
    <p:sldId id="876" r:id="rId36"/>
    <p:sldId id="769" r:id="rId37"/>
    <p:sldId id="953" r:id="rId38"/>
    <p:sldId id="826" r:id="rId39"/>
    <p:sldId id="771" r:id="rId40"/>
    <p:sldId id="921" r:id="rId41"/>
    <p:sldId id="832" r:id="rId42"/>
    <p:sldId id="834" r:id="rId43"/>
    <p:sldId id="877" r:id="rId44"/>
    <p:sldId id="911" r:id="rId45"/>
    <p:sldId id="878" r:id="rId46"/>
    <p:sldId id="835" r:id="rId47"/>
    <p:sldId id="1039" r:id="rId48"/>
    <p:sldId id="996" r:id="rId49"/>
    <p:sldId id="997" r:id="rId50"/>
    <p:sldId id="998" r:id="rId51"/>
    <p:sldId id="1014" r:id="rId52"/>
    <p:sldId id="1062" r:id="rId53"/>
    <p:sldId id="1063" r:id="rId54"/>
    <p:sldId id="1064" r:id="rId55"/>
    <p:sldId id="1046" r:id="rId56"/>
    <p:sldId id="1065" r:id="rId57"/>
    <p:sldId id="1047" r:id="rId58"/>
    <p:sldId id="999" r:id="rId59"/>
    <p:sldId id="1002" r:id="rId60"/>
    <p:sldId id="1060" r:id="rId61"/>
    <p:sldId id="1054" r:id="rId62"/>
    <p:sldId id="1049" r:id="rId63"/>
    <p:sldId id="1050" r:id="rId64"/>
    <p:sldId id="1056" r:id="rId65"/>
    <p:sldId id="1013" r:id="rId66"/>
    <p:sldId id="1018" r:id="rId67"/>
    <p:sldId id="1019" r:id="rId68"/>
    <p:sldId id="1020" r:id="rId69"/>
    <p:sldId id="1003" r:id="rId70"/>
    <p:sldId id="1052" r:id="rId71"/>
    <p:sldId id="1048" r:id="rId72"/>
    <p:sldId id="1042" r:id="rId73"/>
    <p:sldId id="1057" r:id="rId74"/>
    <p:sldId id="1058" r:id="rId75"/>
    <p:sldId id="1040" r:id="rId76"/>
    <p:sldId id="1069" r:id="rId77"/>
    <p:sldId id="1070" r:id="rId78"/>
    <p:sldId id="1071" r:id="rId79"/>
    <p:sldId id="1072" r:id="rId80"/>
    <p:sldId id="1024" r:id="rId81"/>
    <p:sldId id="1025" r:id="rId82"/>
    <p:sldId id="1027" r:id="rId83"/>
    <p:sldId id="1028" r:id="rId84"/>
    <p:sldId id="1029" r:id="rId85"/>
    <p:sldId id="1030" r:id="rId86"/>
    <p:sldId id="1026" r:id="rId87"/>
    <p:sldId id="1031" r:id="rId88"/>
    <p:sldId id="1034" r:id="rId89"/>
    <p:sldId id="1035" r:id="rId90"/>
    <p:sldId id="1036" r:id="rId91"/>
    <p:sldId id="1032" r:id="rId92"/>
    <p:sldId id="1033" r:id="rId93"/>
  </p:sldIdLst>
  <p:sldSz cx="10287000" cy="6858000" type="35mm"/>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xmlns="">
        <p15:guide id="1" orient="horz" pos="4128">
          <p15:clr>
            <a:srgbClr val="A4A3A4"/>
          </p15:clr>
        </p15:guide>
        <p15:guide id="2" pos="329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DF99C"/>
    <a:srgbClr val="FEFDD6"/>
    <a:srgbClr val="FFFFFF"/>
    <a:srgbClr val="000000"/>
    <a:srgbClr val="FC0128"/>
    <a:srgbClr val="081D58"/>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33"/>
    <p:restoredTop sz="88750"/>
  </p:normalViewPr>
  <p:slideViewPr>
    <p:cSldViewPr snapToGrid="0">
      <p:cViewPr>
        <p:scale>
          <a:sx n="107" d="100"/>
          <a:sy n="107" d="100"/>
        </p:scale>
        <p:origin x="384" y="-80"/>
      </p:cViewPr>
      <p:guideLst>
        <p:guide orient="horz" pos="4128"/>
        <p:guide pos="3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8"/>
    </p:cViewPr>
  </p:sorterViewPr>
  <p:notesViewPr>
    <p:cSldViewPr snapToGrid="0">
      <p:cViewPr varScale="1">
        <p:scale>
          <a:sx n="66" d="100"/>
          <a:sy n="66" d="100"/>
        </p:scale>
        <p:origin x="-210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tableStyles" Target="tableStyles.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11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1" name="Rectangle 3"/>
          <p:cNvSpPr>
            <a:spLocks noGrp="1" noRot="1" noChangeAspect="1" noChangeArrowheads="1" noTextEdit="1"/>
          </p:cNvSpPr>
          <p:nvPr>
            <p:ph type="sldImg" idx="2"/>
          </p:nvPr>
        </p:nvSpPr>
        <p:spPr bwMode="auto">
          <a:xfrm>
            <a:off x="857250" y="685800"/>
            <a:ext cx="51435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132293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programs</a:t>
            </a:r>
            <a:r>
              <a:rPr lang="en-US" baseline="0" dirty="0" smtClean="0"/>
              <a:t> to predict </a:t>
            </a:r>
            <a:r>
              <a:rPr lang="en-US" baseline="0" dirty="0" err="1" smtClean="0"/>
              <a:t>chemcial</a:t>
            </a:r>
            <a:r>
              <a:rPr lang="en-US" baseline="0" dirty="0" smtClean="0"/>
              <a:t> shifts</a:t>
            </a:r>
            <a:endParaRPr lang="en-US" dirty="0"/>
          </a:p>
        </p:txBody>
      </p:sp>
    </p:spTree>
    <p:extLst>
      <p:ext uri="{BB962C8B-B14F-4D97-AF65-F5344CB8AC3E}">
        <p14:creationId xmlns:p14="http://schemas.microsoft.com/office/powerpoint/2010/main" val="184318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1320963" name="Rectangle 3"/>
          <p:cNvSpPr>
            <a:spLocks noGrp="1" noChangeArrowheads="1"/>
          </p:cNvSpPr>
          <p:nvPr>
            <p:ph type="body" idx="1"/>
          </p:nvPr>
        </p:nvSpPr>
        <p:spPr/>
        <p:txBody>
          <a:bodyPr/>
          <a:lstStyle/>
          <a:p>
            <a:pPr>
              <a:defRPr/>
            </a:pPr>
            <a:r>
              <a:rPr lang="en-US" dirty="0" smtClean="0">
                <a:cs typeface="+mn-cs"/>
              </a:rPr>
              <a:t>Similarity</a:t>
            </a:r>
            <a:r>
              <a:rPr lang="en-US" baseline="0" dirty="0" smtClean="0">
                <a:cs typeface="+mn-cs"/>
              </a:rPr>
              <a:t> of orbitals and shim coils. Spherical symmetry and symmetric shapes (say phantoms)</a:t>
            </a: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pPr>
              <a:defRPr/>
            </a:pPr>
            <a:r>
              <a:rPr lang="en-US" dirty="0" smtClean="0">
                <a:cs typeface="+mn-cs"/>
              </a:rPr>
              <a:t>If paramagnetic – line broadening </a:t>
            </a:r>
          </a:p>
          <a:p>
            <a:pPr>
              <a:defRPr/>
            </a:pPr>
            <a:endParaRPr lang="en-US" dirty="0" smtClean="0">
              <a:cs typeface="+mn-cs"/>
            </a:endParaRPr>
          </a:p>
          <a:p>
            <a:pPr>
              <a:defRPr/>
            </a:pPr>
            <a:r>
              <a:rPr lang="en-US" dirty="0" smtClean="0">
                <a:cs typeface="+mn-cs"/>
              </a:rPr>
              <a:t>HW: how will you estimate a probe that binds all these</a:t>
            </a:r>
            <a:r>
              <a:rPr lang="en-US" baseline="0" dirty="0" smtClean="0">
                <a:cs typeface="+mn-cs"/>
              </a:rPr>
              <a:t> metal ions? Linear function – can quantify the metal ion </a:t>
            </a:r>
            <a:r>
              <a:rPr lang="en-US" baseline="0" dirty="0" err="1" smtClean="0">
                <a:cs typeface="+mn-cs"/>
              </a:rPr>
              <a:t>concentraiton</a:t>
            </a:r>
            <a:r>
              <a:rPr lang="en-US" baseline="0" dirty="0" smtClean="0">
                <a:cs typeface="+mn-cs"/>
              </a:rPr>
              <a:t> – why is that important? Biological application.</a:t>
            </a: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pPr>
              <a:defRPr/>
            </a:pPr>
            <a:r>
              <a:rPr lang="en-US" dirty="0" smtClean="0">
                <a:cs typeface="+mn-cs"/>
              </a:rPr>
              <a:t>Add spectra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pPr>
              <a:defRPr/>
            </a:pPr>
            <a:r>
              <a:rPr lang="en-US" dirty="0" smtClean="0">
                <a:cs typeface="+mn-cs"/>
              </a:rPr>
              <a:t>How fast does</a:t>
            </a:r>
            <a:r>
              <a:rPr lang="en-US" baseline="0" dirty="0" smtClean="0">
                <a:cs typeface="+mn-cs"/>
              </a:rPr>
              <a:t> it rotate – going from 23 to 123? No rotation to xx seconds?</a:t>
            </a:r>
          </a:p>
          <a:p>
            <a:pPr>
              <a:defRPr/>
            </a:pPr>
            <a:endParaRPr lang="en-US" baseline="0" dirty="0" smtClean="0">
              <a:cs typeface="+mn-cs"/>
            </a:endParaRPr>
          </a:p>
          <a:p>
            <a:pPr>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pPr>
              <a:defRPr/>
            </a:pPr>
            <a:r>
              <a:rPr lang="en-US" dirty="0" smtClean="0">
                <a:cs typeface="+mn-cs"/>
              </a:rPr>
              <a:t>Add spectra of</a:t>
            </a:r>
            <a:r>
              <a:rPr lang="en-US" baseline="0" dirty="0" smtClean="0">
                <a:cs typeface="+mn-cs"/>
              </a:rPr>
              <a:t> cyclohexane, and one when its hindered with a t-but group. Goes from singlet to 2 peaks for the 12 protons</a:t>
            </a:r>
          </a:p>
          <a:p>
            <a:pPr>
              <a:defRPr/>
            </a:pPr>
            <a:r>
              <a:rPr lang="en-US" baseline="0" dirty="0" smtClean="0">
                <a:cs typeface="+mn-cs"/>
              </a:rPr>
              <a:t>HW: when will you see the –OH groups?</a:t>
            </a: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solidFill>
            <a:srgbClr val="FFFFFF"/>
          </a:solidFill>
          <a:ln/>
        </p:spPr>
      </p:sp>
      <p:sp>
        <p:nvSpPr>
          <p:cNvPr id="1050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p:txBody>
          <a:bodyPr/>
          <a:lstStyle/>
          <a:p>
            <a:pPr>
              <a:defRPr/>
            </a:pPr>
            <a:r>
              <a:rPr lang="en-US" dirty="0" smtClean="0">
                <a:cs typeface="+mn-cs"/>
              </a:rPr>
              <a:t>Add equation for chemical exchange</a:t>
            </a:r>
            <a:r>
              <a:rPr lang="en-US" baseline="0" dirty="0" smtClean="0">
                <a:cs typeface="+mn-cs"/>
              </a:rPr>
              <a:t> vs shift</a:t>
            </a: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pPr>
              <a:defRPr/>
            </a:pPr>
            <a:r>
              <a:rPr lang="en-US" dirty="0" smtClean="0">
                <a:cs typeface="+mn-cs"/>
              </a:rPr>
              <a:t>Pop up chemical shift table?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pPr>
              <a:defRPr/>
            </a:pPr>
            <a:r>
              <a:rPr lang="en-US" dirty="0" smtClean="0">
                <a:cs typeface="+mn-cs"/>
              </a:rPr>
              <a:t>HW: Probability distribution map for spin 1 like</a:t>
            </a:r>
            <a:r>
              <a:rPr lang="en-US" baseline="0" dirty="0" smtClean="0">
                <a:cs typeface="+mn-cs"/>
              </a:rPr>
              <a:t> deuterium</a:t>
            </a:r>
          </a:p>
          <a:p>
            <a:pPr>
              <a:defRPr/>
            </a:pPr>
            <a:endParaRPr lang="en-US" baseline="0" dirty="0" smtClean="0">
              <a:cs typeface="+mn-cs"/>
            </a:endParaRPr>
          </a:p>
          <a:p>
            <a:pPr>
              <a:defRPr/>
            </a:pPr>
            <a:r>
              <a:rPr lang="en-US" baseline="0" dirty="0" smtClean="0">
                <a:cs typeface="+mn-cs"/>
              </a:rPr>
              <a:t>Illustrate one proton from ch3 looking at </a:t>
            </a:r>
            <a:r>
              <a:rPr lang="en-US" baseline="0" dirty="0" err="1" smtClean="0">
                <a:cs typeface="+mn-cs"/>
              </a:rPr>
              <a:t>metyhlene</a:t>
            </a:r>
            <a:r>
              <a:rPr lang="en-US" baseline="0" dirty="0" smtClean="0">
                <a:cs typeface="+mn-cs"/>
              </a:rPr>
              <a:t> protons</a:t>
            </a: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solidFill>
            <a:srgbClr val="FFFFFF"/>
          </a:solidFill>
          <a:ln/>
        </p:spPr>
      </p:sp>
      <p:sp>
        <p:nvSpPr>
          <p:cNvPr id="1114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solidFill>
            <a:srgbClr val="FFFFFF"/>
          </a:solidFill>
          <a:ln/>
        </p:spPr>
      </p:sp>
      <p:sp>
        <p:nvSpPr>
          <p:cNvPr id="11161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smtClean="0">
                <a:cs typeface="+mn-cs"/>
              </a:rPr>
              <a:t>Used to identify metabolite, protein</a:t>
            </a:r>
            <a:r>
              <a:rPr lang="en-US" baseline="0" dirty="0" smtClean="0">
                <a:cs typeface="+mn-cs"/>
              </a:rPr>
              <a:t> structure</a:t>
            </a: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117657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solidFill>
            <a:srgbClr val="FFFFFF"/>
          </a:solidFill>
          <a:ln/>
        </p:spPr>
      </p:sp>
      <p:sp>
        <p:nvSpPr>
          <p:cNvPr id="9994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9533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132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solidFill>
            <a:srgbClr val="FFFFFF"/>
          </a:solidFill>
          <a:ln/>
        </p:spPr>
      </p:sp>
      <p:sp>
        <p:nvSpPr>
          <p:cNvPr id="10158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solidFill>
            <a:srgbClr val="FFFFFF"/>
          </a:solidFill>
          <a:ln/>
        </p:spPr>
      </p:sp>
      <p:sp>
        <p:nvSpPr>
          <p:cNvPr id="10240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pPr>
              <a:defRPr/>
            </a:pPr>
            <a:r>
              <a:rPr lang="en-US" dirty="0" smtClean="0">
                <a:cs typeface="+mn-cs"/>
              </a:rPr>
              <a:t>Mixing of energy levels causing newer lines</a:t>
            </a:r>
            <a:r>
              <a:rPr lang="is-IS" dirty="0" smtClean="0">
                <a:cs typeface="+mn-cs"/>
              </a:rPr>
              <a:t>….</a:t>
            </a:r>
            <a:endParaRPr lang="en-US" dirty="0"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solidFill>
            <a:srgbClr val="FFFFFF"/>
          </a:solidFill>
          <a:ln/>
        </p:spPr>
      </p:sp>
      <p:sp>
        <p:nvSpPr>
          <p:cNvPr id="1161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solidFill>
            <a:srgbClr val="FFFFFF"/>
          </a:solidFill>
          <a:ln/>
        </p:spPr>
      </p:sp>
      <p:sp>
        <p:nvSpPr>
          <p:cNvPr id="10260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for T2 dephasing?</a:t>
            </a:r>
            <a:endParaRPr lang="en-US" dirty="0"/>
          </a:p>
        </p:txBody>
      </p:sp>
    </p:spTree>
    <p:extLst>
      <p:ext uri="{BB962C8B-B14F-4D97-AF65-F5344CB8AC3E}">
        <p14:creationId xmlns:p14="http://schemas.microsoft.com/office/powerpoint/2010/main" val="872063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solidFill>
            <a:srgbClr val="FFFFFF"/>
          </a:solidFill>
          <a:ln/>
        </p:spPr>
      </p:sp>
      <p:sp>
        <p:nvSpPr>
          <p:cNvPr id="1480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charset="-128"/>
              </a:rPr>
              <a:t>No phase modulation</a:t>
            </a:r>
            <a:r>
              <a:rPr lang="en-US" altLang="en-US" baseline="0" dirty="0" smtClean="0">
                <a:ea typeface="ＭＳ Ｐゴシック" charset="-128"/>
              </a:rPr>
              <a:t> due </a:t>
            </a:r>
            <a:r>
              <a:rPr lang="en-US" altLang="en-US" baseline="0" dirty="0" err="1" smtClean="0">
                <a:ea typeface="ＭＳ Ｐゴシック" charset="-128"/>
              </a:rPr>
              <a:t>ot</a:t>
            </a:r>
            <a:r>
              <a:rPr lang="en-US" altLang="en-US" baseline="0" dirty="0" smtClean="0">
                <a:ea typeface="ＭＳ Ｐゴシック" charset="-128"/>
              </a:rPr>
              <a:t> CPMG</a:t>
            </a:r>
            <a:endParaRPr lang="en-US" altLang="en-US" dirty="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4246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74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94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solidFill>
            <a:srgbClr val="FFFFFF"/>
          </a:solidFill>
          <a:ln/>
        </p:spPr>
      </p:sp>
      <p:sp>
        <p:nvSpPr>
          <p:cNvPr id="10373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smtClean="0">
                <a:cs typeface="+mn-cs"/>
              </a:rPr>
              <a:t>In vivo brain spectra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021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05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9615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18579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186819" name="Rectangle 3"/>
          <p:cNvSpPr>
            <a:spLocks noGrp="1" noChangeArrowheads="1"/>
          </p:cNvSpPr>
          <p:nvPr>
            <p:ph type="body" idx="1"/>
          </p:nvPr>
        </p:nvSpPr>
        <p:spPr/>
        <p:txBody>
          <a:bodyPr/>
          <a:lstStyle/>
          <a:p>
            <a:pPr>
              <a:defRPr/>
            </a:pPr>
            <a:r>
              <a:rPr lang="en-US" dirty="0" smtClean="0">
                <a:cs typeface="+mn-cs"/>
              </a:rPr>
              <a:t>Which set of peak</a:t>
            </a:r>
            <a:r>
              <a:rPr lang="en-US" baseline="0" dirty="0" smtClean="0">
                <a:cs typeface="+mn-cs"/>
              </a:rPr>
              <a:t> is the one on SO3 (UPFIELD?) versus NH3 (downfield?)</a:t>
            </a:r>
            <a:endParaRPr lang="en-US" dirty="0"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p:txBody>
          <a:bodyPr/>
          <a:lstStyle/>
          <a:p>
            <a:pPr>
              <a:defRPr/>
            </a:pPr>
            <a:r>
              <a:rPr lang="en-US" dirty="0" smtClean="0">
                <a:cs typeface="+mn-cs"/>
              </a:rPr>
              <a:t>Kennedy cycle</a:t>
            </a:r>
          </a:p>
          <a:p>
            <a:pPr>
              <a:defRPr/>
            </a:pPr>
            <a:endParaRPr lang="en-US" dirty="0" smtClean="0">
              <a:cs typeface="+mn-cs"/>
            </a:endParaRPr>
          </a:p>
          <a:p>
            <a:pPr>
              <a:defRPr/>
            </a:pPr>
            <a:r>
              <a:rPr lang="en-US" dirty="0" smtClean="0">
                <a:cs typeface="+mn-cs"/>
              </a:rPr>
              <a:t>Mechanism of trapping things inside the cell is by </a:t>
            </a:r>
            <a:r>
              <a:rPr lang="en-US" dirty="0" err="1" smtClean="0">
                <a:cs typeface="+mn-cs"/>
              </a:rPr>
              <a:t>phophorylation</a:t>
            </a:r>
            <a:endParaRPr lang="en-US" dirty="0"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pPr>
              <a:defRPr/>
            </a:pPr>
            <a:r>
              <a:rPr lang="en-US" dirty="0" smtClean="0">
                <a:cs typeface="+mn-cs"/>
              </a:rPr>
              <a:t>@ 11.7T, </a:t>
            </a:r>
          </a:p>
          <a:p>
            <a:pPr>
              <a:defRPr/>
            </a:pPr>
            <a:r>
              <a:rPr lang="en-US" dirty="0" smtClean="0">
                <a:cs typeface="+mn-cs"/>
              </a:rPr>
              <a:t>Strongly </a:t>
            </a:r>
            <a:r>
              <a:rPr lang="en-US" smtClean="0">
                <a:cs typeface="+mn-cs"/>
              </a:rPr>
              <a:t>coupled spin system The protons on the CH2 is not identical</a:t>
            </a:r>
          </a:p>
          <a:p>
            <a:pPr>
              <a:defRPr/>
            </a:pPr>
            <a:r>
              <a:rPr lang="en-US" dirty="0" smtClean="0">
                <a:cs typeface="+mn-cs"/>
              </a:rPr>
              <a:t>CH2-OH is the peak @ 4.1ppm?</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solidFill>
            <a:srgbClr val="FFFFFF"/>
          </a:solidFill>
          <a:ln/>
        </p:spPr>
      </p:sp>
      <p:sp>
        <p:nvSpPr>
          <p:cNvPr id="11427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ln/>
        </p:spPr>
      </p:sp>
      <p:sp>
        <p:nvSpPr>
          <p:cNvPr id="178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Geometry impacts chemical shift and coupling constant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solidFill>
            <a:srgbClr val="FFFFFF"/>
          </a:solidFill>
          <a:ln/>
        </p:spPr>
      </p:sp>
      <p:sp>
        <p:nvSpPr>
          <p:cNvPr id="1068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7"/>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520357"/>
      </p:ext>
    </p:extLst>
  </p:cSld>
  <p:clrMapOvr>
    <a:masterClrMapping/>
  </p:clrMapOvr>
  <p:transition xmlns:p14="http://schemas.microsoft.com/office/powerpoint/2010/mai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19340"/>
      </p:ext>
    </p:extLst>
  </p:cSld>
  <p:clrMapOvr>
    <a:masterClrMapping/>
  </p:clrMapOvr>
  <p:transition xmlns:p14="http://schemas.microsoft.com/office/powerpoint/2010/mai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1688" y="457200"/>
            <a:ext cx="1963737"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457200"/>
            <a:ext cx="574198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7889138"/>
      </p:ext>
    </p:extLst>
  </p:cSld>
  <p:clrMapOvr>
    <a:masterClrMapping/>
  </p:clrMapOvr>
  <p:transition xmlns:p14="http://schemas.microsoft.com/office/powerpoint/2010/mai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7300" y="457200"/>
            <a:ext cx="7858125"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6927610"/>
      </p:ext>
    </p:extLst>
  </p:cSld>
  <p:clrMapOvr>
    <a:masterClrMapping/>
  </p:clrMapOvr>
  <p:transition xmlns:p14="http://schemas.microsoft.com/office/powerpoint/2010/mai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3025"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1"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17908"/>
      </p:ext>
    </p:extLst>
  </p:cSld>
  <p:clrMapOvr>
    <a:masterClrMapping/>
  </p:clrMapOvr>
  <p:transition xmlns:p14="http://schemas.microsoft.com/office/powerpoint/2010/mai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43025" y="457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57301"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57301"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51576"/>
      </p:ext>
    </p:extLst>
  </p:cSld>
  <p:clrMapOvr>
    <a:masterClrMapping/>
  </p:clrMapOvr>
  <p:transition xmlns:p14="http://schemas.microsoft.com/office/powerpoint/2010/mai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43025"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1"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262271"/>
      </p:ext>
    </p:extLst>
  </p:cSld>
  <p:clrMapOvr>
    <a:masterClrMapping/>
  </p:clrMapOvr>
  <p:transition xmlns:p14="http://schemas.microsoft.com/office/powerpoint/2010/mai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7"/>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6377974"/>
      </p:ext>
    </p:extLst>
  </p:cSld>
  <p:clrMapOvr>
    <a:masterClrMapping/>
  </p:clrMapOvr>
  <p:transition xmlns:p14="http://schemas.microsoft.com/office/powerpoint/2010/mai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840646"/>
      </p:ext>
    </p:extLst>
  </p:cSld>
  <p:clrMapOvr>
    <a:masterClrMapping/>
  </p:clrMapOvr>
  <p:transition xmlns:p14="http://schemas.microsoft.com/office/powerpoint/2010/mai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2"/>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89198"/>
      </p:ext>
    </p:extLst>
  </p:cSld>
  <p:clrMapOvr>
    <a:masterClrMapping/>
  </p:clrMapOvr>
  <p:transition xmlns:p14="http://schemas.microsoft.com/office/powerpoint/2010/mai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1"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087383"/>
      </p:ext>
    </p:extLst>
  </p:cSld>
  <p:clrMapOvr>
    <a:masterClrMapping/>
  </p:clrMapOvr>
  <p:transition xmlns:p14="http://schemas.microsoft.com/office/powerpoint/2010/mai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4603729"/>
      </p:ext>
    </p:extLst>
  </p:cSld>
  <p:clrMapOvr>
    <a:masterClrMapping/>
  </p:clrMapOvr>
  <p:transition xmlns:p14="http://schemas.microsoft.com/office/powerpoint/2010/mai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825652"/>
      </p:ext>
    </p:extLst>
  </p:cSld>
  <p:clrMapOvr>
    <a:masterClrMapping/>
  </p:clrMapOvr>
  <p:transition xmlns:p14="http://schemas.microsoft.com/office/powerpoint/2010/mai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9731801"/>
      </p:ext>
    </p:extLst>
  </p:cSld>
  <p:clrMapOvr>
    <a:masterClrMapping/>
  </p:clrMapOvr>
  <p:transition xmlns:p14="http://schemas.microsoft.com/office/powerpoint/2010/mai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22123"/>
      </p:ext>
    </p:extLst>
  </p:cSld>
  <p:clrMapOvr>
    <a:masterClrMapping/>
  </p:clrMapOvr>
  <p:transition xmlns:p14="http://schemas.microsoft.com/office/powerpoint/2010/mai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2"/>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7467087"/>
      </p:ext>
    </p:extLst>
  </p:cSld>
  <p:clrMapOvr>
    <a:masterClrMapping/>
  </p:clrMapOvr>
  <p:transition xmlns:p14="http://schemas.microsoft.com/office/powerpoint/2010/mai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2073371"/>
      </p:ext>
    </p:extLst>
  </p:cSld>
  <p:clrMapOvr>
    <a:masterClrMapping/>
  </p:clrMapOvr>
  <p:transition xmlns:p14="http://schemas.microsoft.com/office/powerpoint/2010/mai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4066891"/>
      </p:ext>
    </p:extLst>
  </p:cSld>
  <p:clrMapOvr>
    <a:masterClrMapping/>
  </p:clrMapOvr>
  <p:transition xmlns:p14="http://schemas.microsoft.com/office/powerpoint/2010/mai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1688" y="457200"/>
            <a:ext cx="1963737"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457200"/>
            <a:ext cx="574198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848490"/>
      </p:ext>
    </p:extLst>
  </p:cSld>
  <p:clrMapOvr>
    <a:masterClrMapping/>
  </p:clrMapOvr>
  <p:transition xmlns:p14="http://schemas.microsoft.com/office/powerpoint/2010/mai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68E10AAC-8E10-2F4B-A449-9D6F56017652}" type="slidenum">
              <a:rPr lang="en-US" altLang="en-US"/>
              <a:pPr>
                <a:defRPr/>
              </a:pPr>
              <a:t>‹#›</a:t>
            </a:fld>
            <a:endParaRPr lang="en-US" altLang="en-US"/>
          </a:p>
        </p:txBody>
      </p:sp>
    </p:spTree>
    <p:extLst>
      <p:ext uri="{BB962C8B-B14F-4D97-AF65-F5344CB8AC3E}">
        <p14:creationId xmlns:p14="http://schemas.microsoft.com/office/powerpoint/2010/main" val="1270673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1948DDBC-68F0-D141-B9CF-8D9B6F2EE24A}" type="slidenum">
              <a:rPr lang="en-US" altLang="en-US"/>
              <a:pPr>
                <a:defRPr/>
              </a:pPr>
              <a:t>‹#›</a:t>
            </a:fld>
            <a:endParaRPr lang="en-US" altLang="en-US"/>
          </a:p>
        </p:txBody>
      </p:sp>
    </p:spTree>
    <p:extLst>
      <p:ext uri="{BB962C8B-B14F-4D97-AF65-F5344CB8AC3E}">
        <p14:creationId xmlns:p14="http://schemas.microsoft.com/office/powerpoint/2010/main" val="1631674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4A61F149-F6D0-0E45-8D5F-718C2A52D173}" type="slidenum">
              <a:rPr lang="en-US" altLang="en-US"/>
              <a:pPr>
                <a:defRPr/>
              </a:pPr>
              <a:t>‹#›</a:t>
            </a:fld>
            <a:endParaRPr lang="en-US" altLang="en-US"/>
          </a:p>
        </p:txBody>
      </p:sp>
    </p:spTree>
    <p:extLst>
      <p:ext uri="{BB962C8B-B14F-4D97-AF65-F5344CB8AC3E}">
        <p14:creationId xmlns:p14="http://schemas.microsoft.com/office/powerpoint/2010/main" val="19459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2"/>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0608345"/>
      </p:ext>
    </p:extLst>
  </p:cSld>
  <p:clrMapOvr>
    <a:masterClrMapping/>
  </p:clrMapOvr>
  <p:transition xmlns:p14="http://schemas.microsoft.com/office/powerpoint/2010/mai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665B6497-6EE0-F345-BBF4-74926E638BC4}" type="slidenum">
              <a:rPr lang="en-US" altLang="en-US"/>
              <a:pPr>
                <a:defRPr/>
              </a:pPr>
              <a:t>‹#›</a:t>
            </a:fld>
            <a:endParaRPr lang="en-US" altLang="en-US"/>
          </a:p>
        </p:txBody>
      </p:sp>
    </p:spTree>
    <p:extLst>
      <p:ext uri="{BB962C8B-B14F-4D97-AF65-F5344CB8AC3E}">
        <p14:creationId xmlns:p14="http://schemas.microsoft.com/office/powerpoint/2010/main" val="2084877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smtClean="0"/>
            </a:lvl1pPr>
          </a:lstStyle>
          <a:p>
            <a:pPr>
              <a:defRPr/>
            </a:pPr>
            <a:fld id="{7B507D2A-519B-2D44-821A-9D8C2C9D5111}" type="slidenum">
              <a:rPr lang="en-US" altLang="en-US"/>
              <a:pPr>
                <a:defRPr/>
              </a:pPr>
              <a:t>‹#›</a:t>
            </a:fld>
            <a:endParaRPr lang="en-US" altLang="en-US"/>
          </a:p>
        </p:txBody>
      </p:sp>
    </p:spTree>
    <p:extLst>
      <p:ext uri="{BB962C8B-B14F-4D97-AF65-F5344CB8AC3E}">
        <p14:creationId xmlns:p14="http://schemas.microsoft.com/office/powerpoint/2010/main" val="49558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smtClean="0"/>
            </a:lvl1pPr>
          </a:lstStyle>
          <a:p>
            <a:pPr>
              <a:defRPr/>
            </a:pPr>
            <a:fld id="{77A61075-0B2C-BF46-8DFD-7ED54760816F}" type="slidenum">
              <a:rPr lang="en-US" altLang="en-US"/>
              <a:pPr>
                <a:defRPr/>
              </a:pPr>
              <a:t>‹#›</a:t>
            </a:fld>
            <a:endParaRPr lang="en-US" altLang="en-US"/>
          </a:p>
        </p:txBody>
      </p:sp>
    </p:spTree>
    <p:extLst>
      <p:ext uri="{BB962C8B-B14F-4D97-AF65-F5344CB8AC3E}">
        <p14:creationId xmlns:p14="http://schemas.microsoft.com/office/powerpoint/2010/main" val="1853571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smtClean="0"/>
            </a:lvl1pPr>
          </a:lstStyle>
          <a:p>
            <a:pPr>
              <a:defRPr/>
            </a:pPr>
            <a:fld id="{16417B50-7A4A-4F45-8988-716640417DD7}" type="slidenum">
              <a:rPr lang="en-US" altLang="en-US"/>
              <a:pPr>
                <a:defRPr/>
              </a:pPr>
              <a:t>‹#›</a:t>
            </a:fld>
            <a:endParaRPr lang="en-US" altLang="en-US"/>
          </a:p>
        </p:txBody>
      </p:sp>
    </p:spTree>
    <p:extLst>
      <p:ext uri="{BB962C8B-B14F-4D97-AF65-F5344CB8AC3E}">
        <p14:creationId xmlns:p14="http://schemas.microsoft.com/office/powerpoint/2010/main" val="1582198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70E571C5-ED08-8F4C-A861-74DFDD27E465}" type="slidenum">
              <a:rPr lang="en-US" altLang="en-US"/>
              <a:pPr>
                <a:defRPr/>
              </a:pPr>
              <a:t>‹#›</a:t>
            </a:fld>
            <a:endParaRPr lang="en-US" altLang="en-US"/>
          </a:p>
        </p:txBody>
      </p:sp>
    </p:spTree>
    <p:extLst>
      <p:ext uri="{BB962C8B-B14F-4D97-AF65-F5344CB8AC3E}">
        <p14:creationId xmlns:p14="http://schemas.microsoft.com/office/powerpoint/2010/main" val="1870916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11A7B593-60C2-5547-A2C9-13B77BB44249}" type="slidenum">
              <a:rPr lang="en-US" altLang="en-US"/>
              <a:pPr>
                <a:defRPr/>
              </a:pPr>
              <a:t>‹#›</a:t>
            </a:fld>
            <a:endParaRPr lang="en-US" altLang="en-US"/>
          </a:p>
        </p:txBody>
      </p:sp>
    </p:spTree>
    <p:extLst>
      <p:ext uri="{BB962C8B-B14F-4D97-AF65-F5344CB8AC3E}">
        <p14:creationId xmlns:p14="http://schemas.microsoft.com/office/powerpoint/2010/main" val="1031282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070DAA51-5BBC-6C44-9376-11DEDF7B38AE}" type="slidenum">
              <a:rPr lang="en-US" altLang="en-US"/>
              <a:pPr>
                <a:defRPr/>
              </a:pPr>
              <a:t>‹#›</a:t>
            </a:fld>
            <a:endParaRPr lang="en-US" altLang="en-US"/>
          </a:p>
        </p:txBody>
      </p:sp>
    </p:spTree>
    <p:extLst>
      <p:ext uri="{BB962C8B-B14F-4D97-AF65-F5344CB8AC3E}">
        <p14:creationId xmlns:p14="http://schemas.microsoft.com/office/powerpoint/2010/main" val="431269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C85B2748-0405-3142-9ED2-57E1F71FDF3C}" type="slidenum">
              <a:rPr lang="en-US" altLang="en-US"/>
              <a:pPr>
                <a:defRPr/>
              </a:pPr>
              <a:t>‹#›</a:t>
            </a:fld>
            <a:endParaRPr lang="en-US" altLang="en-US"/>
          </a:p>
        </p:txBody>
      </p:sp>
    </p:spTree>
    <p:extLst>
      <p:ext uri="{BB962C8B-B14F-4D97-AF65-F5344CB8AC3E}">
        <p14:creationId xmlns:p14="http://schemas.microsoft.com/office/powerpoint/2010/main" val="587463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9"/>
            <a:ext cx="92583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eaLnBrk="0" hangingPunct="0">
              <a:defRPr>
                <a:latin typeface="Arial"/>
                <a:ea typeface="ＭＳ Ｐゴシック"/>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Arial"/>
                <a:ea typeface="ＭＳ Ｐゴシック"/>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smtClean="0"/>
            </a:lvl1pPr>
          </a:lstStyle>
          <a:p>
            <a:pPr>
              <a:defRPr/>
            </a:pPr>
            <a:fld id="{0B75E212-844C-6E42-9AB5-C467077EC332}" type="slidenum">
              <a:rPr lang="en-US" altLang="en-US"/>
              <a:pPr>
                <a:defRPr/>
              </a:pPr>
              <a:t>‹#›</a:t>
            </a:fld>
            <a:endParaRPr lang="en-US" altLang="en-US"/>
          </a:p>
        </p:txBody>
      </p:sp>
    </p:spTree>
    <p:extLst>
      <p:ext uri="{BB962C8B-B14F-4D97-AF65-F5344CB8AC3E}">
        <p14:creationId xmlns:p14="http://schemas.microsoft.com/office/powerpoint/2010/main" val="1517744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981200"/>
            <a:ext cx="4286250" cy="4114800"/>
          </a:xfrm>
        </p:spPr>
        <p:txBody>
          <a:bodyPr/>
          <a:lstStyle/>
          <a:p>
            <a:pPr lvl="0"/>
            <a:endParaRPr lang="en-US" noProof="0"/>
          </a:p>
        </p:txBody>
      </p:sp>
      <p:sp>
        <p:nvSpPr>
          <p:cNvPr id="4" name="Text Placeholder 3"/>
          <p:cNvSpPr>
            <a:spLocks noGrp="1"/>
          </p:cNvSpPr>
          <p:nvPr>
            <p:ph type="body"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eaLnBrk="0" hangingPunct="0">
              <a:defRPr>
                <a:latin typeface="Arial"/>
                <a:ea typeface="ＭＳ Ｐゴシック"/>
              </a:defRPr>
            </a:lvl1pPr>
          </a:lstStyle>
          <a:p>
            <a:pPr>
              <a:defRPr/>
            </a:pPr>
            <a:endParaRPr lang="en-US"/>
          </a:p>
        </p:txBody>
      </p:sp>
      <p:sp>
        <p:nvSpPr>
          <p:cNvPr id="6" name="Footer Placeholder 5"/>
          <p:cNvSpPr>
            <a:spLocks noGrp="1"/>
          </p:cNvSpPr>
          <p:nvPr>
            <p:ph type="ftr" sz="quarter" idx="11"/>
          </p:nvPr>
        </p:nvSpPr>
        <p:spPr>
          <a:xfrm>
            <a:off x="3514725" y="6248400"/>
            <a:ext cx="3257550" cy="457200"/>
          </a:xfrm>
        </p:spPr>
        <p:txBody>
          <a:bodyPr/>
          <a:lstStyle>
            <a:lvl1pPr eaLnBrk="0" hangingPunct="0">
              <a:defRPr>
                <a:latin typeface="Arial"/>
                <a:ea typeface="ＭＳ Ｐゴシック"/>
              </a:defRPr>
            </a:lvl1pPr>
          </a:lstStyle>
          <a:p>
            <a:pPr>
              <a:defRPr/>
            </a:pPr>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eaLnBrk="0" hangingPunct="0">
              <a:defRPr smtClean="0"/>
            </a:lvl1pPr>
          </a:lstStyle>
          <a:p>
            <a:pPr>
              <a:defRPr/>
            </a:pPr>
            <a:fld id="{6BDE9109-BECA-8941-AE80-833D50F4C061}" type="slidenum">
              <a:rPr lang="en-US" altLang="en-US"/>
              <a:pPr>
                <a:defRPr/>
              </a:pPr>
              <a:t>‹#›</a:t>
            </a:fld>
            <a:endParaRPr lang="en-US" altLang="en-US"/>
          </a:p>
        </p:txBody>
      </p:sp>
    </p:spTree>
    <p:extLst>
      <p:ext uri="{BB962C8B-B14F-4D97-AF65-F5344CB8AC3E}">
        <p14:creationId xmlns:p14="http://schemas.microsoft.com/office/powerpoint/2010/main" val="92051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1"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985893"/>
      </p:ext>
    </p:extLst>
  </p:cSld>
  <p:clrMapOvr>
    <a:masterClrMapping/>
  </p:clrMapOvr>
  <p:transition xmlns:p14="http://schemas.microsoft.com/office/powerpoint/2010/mai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5495576"/>
      </p:ext>
    </p:extLst>
  </p:cSld>
  <p:clrMapOvr>
    <a:masterClrMapping/>
  </p:clrMapOvr>
  <p:transition xmlns:p14="http://schemas.microsoft.com/office/powerpoint/2010/mai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9695568"/>
      </p:ext>
    </p:extLst>
  </p:cSld>
  <p:clrMapOvr>
    <a:masterClrMapping/>
  </p:clrMapOvr>
  <p:transition xmlns:p14="http://schemas.microsoft.com/office/powerpoint/2010/mai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2871"/>
      </p:ext>
    </p:extLst>
  </p:cSld>
  <p:clrMapOvr>
    <a:masterClrMapping/>
  </p:clrMapOvr>
  <p:transition xmlns:p14="http://schemas.microsoft.com/office/powerpoint/2010/mai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2"/>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8921926"/>
      </p:ext>
    </p:extLst>
  </p:cSld>
  <p:clrMapOvr>
    <a:masterClrMapping/>
  </p:clrMapOvr>
  <p:transition xmlns:p14="http://schemas.microsoft.com/office/powerpoint/2010/mai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1536726"/>
      </p:ext>
    </p:extLst>
  </p:cSld>
  <p:clrMapOvr>
    <a:masterClrMapping/>
  </p:clrMapOvr>
  <p:transition xmlns:p14="http://schemas.microsoft.com/office/powerpoint/2010/main">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3025"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573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Lst>
  <p:transition xmlns:p14="http://schemas.microsoft.com/office/powerpoint/2010/main">
    <p:wipe dir="d"/>
  </p:transition>
  <p:txStyles>
    <p:titleStyle>
      <a:lvl1pPr algn="ctr" rtl="0" eaLnBrk="0" fontAlgn="base" hangingPunct="0">
        <a:spcBef>
          <a:spcPct val="0"/>
        </a:spcBef>
        <a:spcAft>
          <a:spcPct val="0"/>
        </a:spcAft>
        <a:defRPr sz="4400">
          <a:solidFill>
            <a:srgbClr val="FFFFFF"/>
          </a:solidFill>
          <a:latin typeface="+mj-lt"/>
          <a:ea typeface="+mj-ea"/>
          <a:cs typeface="ＭＳ Ｐゴシック" charset="0"/>
        </a:defRPr>
      </a:lvl1pPr>
      <a:lvl2pPr algn="ctr" rtl="0" eaLnBrk="0" fontAlgn="base" hangingPunct="0">
        <a:spcBef>
          <a:spcPct val="0"/>
        </a:spcBef>
        <a:spcAft>
          <a:spcPct val="0"/>
        </a:spcAft>
        <a:defRPr sz="4400">
          <a:solidFill>
            <a:srgbClr val="FFFFFF"/>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Helvetica" charset="0"/>
          <a:ea typeface="ＭＳ Ｐゴシック" charset="0"/>
          <a:cs typeface="ＭＳ Ｐゴシック" charset="0"/>
        </a:defRPr>
      </a:lvl5pPr>
      <a:lvl6pPr marL="457200" algn="ctr" rtl="0" eaLnBrk="0" fontAlgn="base" hangingPunct="0">
        <a:spcBef>
          <a:spcPct val="0"/>
        </a:spcBef>
        <a:spcAft>
          <a:spcPct val="0"/>
        </a:spcAft>
        <a:defRPr sz="4400">
          <a:solidFill>
            <a:srgbClr val="FFFFFF"/>
          </a:solidFill>
          <a:latin typeface="Helvetica" charset="0"/>
          <a:ea typeface="ＭＳ Ｐゴシック" charset="0"/>
        </a:defRPr>
      </a:lvl6pPr>
      <a:lvl7pPr marL="914400" algn="ctr" rtl="0" eaLnBrk="0" fontAlgn="base" hangingPunct="0">
        <a:spcBef>
          <a:spcPct val="0"/>
        </a:spcBef>
        <a:spcAft>
          <a:spcPct val="0"/>
        </a:spcAft>
        <a:defRPr sz="4400">
          <a:solidFill>
            <a:srgbClr val="FFFFFF"/>
          </a:solidFill>
          <a:latin typeface="Helvetica" charset="0"/>
          <a:ea typeface="ＭＳ Ｐゴシック" charset="0"/>
        </a:defRPr>
      </a:lvl7pPr>
      <a:lvl8pPr marL="1371600" algn="ctr" rtl="0" eaLnBrk="0" fontAlgn="base" hangingPunct="0">
        <a:spcBef>
          <a:spcPct val="0"/>
        </a:spcBef>
        <a:spcAft>
          <a:spcPct val="0"/>
        </a:spcAft>
        <a:defRPr sz="4400">
          <a:solidFill>
            <a:srgbClr val="FFFFFF"/>
          </a:solidFill>
          <a:latin typeface="Helvetica" charset="0"/>
          <a:ea typeface="ＭＳ Ｐゴシック" charset="0"/>
        </a:defRPr>
      </a:lvl8pPr>
      <a:lvl9pPr marL="1828800" algn="ctr" rtl="0" eaLnBrk="0" fontAlgn="base" hangingPunct="0">
        <a:spcBef>
          <a:spcPct val="0"/>
        </a:spcBef>
        <a:spcAft>
          <a:spcPct val="0"/>
        </a:spcAft>
        <a:defRPr sz="4400">
          <a:solidFill>
            <a:srgbClr val="FFFFFF"/>
          </a:solidFill>
          <a:latin typeface="Helvetic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100000"/>
        <a:buChar char="•"/>
        <a:defRPr sz="3200">
          <a:solidFill>
            <a:srgbClr val="FAFD00"/>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100000"/>
        <a:buChar char="–"/>
        <a:defRPr sz="2800">
          <a:solidFill>
            <a:srgbClr val="FAFD00"/>
          </a:solidFill>
          <a:latin typeface="+mn-lt"/>
          <a:ea typeface="+mn-ea"/>
        </a:defRPr>
      </a:lvl2pPr>
      <a:lvl3pPr marL="1143000" indent="-228600" algn="l" rtl="0" eaLnBrk="0" fontAlgn="base" hangingPunct="0">
        <a:spcBef>
          <a:spcPct val="20000"/>
        </a:spcBef>
        <a:spcAft>
          <a:spcPct val="0"/>
        </a:spcAft>
        <a:buClr>
          <a:schemeClr val="hlink"/>
        </a:buClr>
        <a:buSzPct val="100000"/>
        <a:buChar char="•"/>
        <a:defRPr sz="2400">
          <a:solidFill>
            <a:srgbClr val="FAFD00"/>
          </a:solidFill>
          <a:latin typeface="+mn-lt"/>
          <a:ea typeface="+mn-ea"/>
        </a:defRPr>
      </a:lvl3pPr>
      <a:lvl4pPr marL="16002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4pPr>
      <a:lvl5pPr marL="20574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5pPr>
      <a:lvl6pPr marL="25146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6pPr>
      <a:lvl7pPr marL="29718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7pPr>
      <a:lvl8pPr marL="34290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8pPr>
      <a:lvl9pPr marL="38862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43025"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12573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wipe dir="d"/>
  </p:transition>
  <p:txStyles>
    <p:titleStyle>
      <a:lvl1pPr algn="ctr" rtl="0" eaLnBrk="0" fontAlgn="base" hangingPunct="0">
        <a:spcBef>
          <a:spcPct val="0"/>
        </a:spcBef>
        <a:spcAft>
          <a:spcPct val="0"/>
        </a:spcAft>
        <a:defRPr sz="4400">
          <a:solidFill>
            <a:srgbClr val="FFFFFF"/>
          </a:solidFill>
          <a:latin typeface="+mj-lt"/>
          <a:ea typeface="+mj-ea"/>
          <a:cs typeface="ＭＳ Ｐゴシック" charset="0"/>
        </a:defRPr>
      </a:lvl1pPr>
      <a:lvl2pPr algn="ctr" rtl="0" eaLnBrk="0" fontAlgn="base" hangingPunct="0">
        <a:spcBef>
          <a:spcPct val="0"/>
        </a:spcBef>
        <a:spcAft>
          <a:spcPct val="0"/>
        </a:spcAft>
        <a:defRPr sz="4400">
          <a:solidFill>
            <a:srgbClr val="FFFFFF"/>
          </a:solidFill>
          <a:latin typeface="Helvetica"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Helvetica"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Helvetica"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Helvetica" charset="0"/>
          <a:ea typeface="ＭＳ Ｐゴシック" charset="0"/>
          <a:cs typeface="ＭＳ Ｐゴシック" charset="0"/>
        </a:defRPr>
      </a:lvl5pPr>
      <a:lvl6pPr marL="457200" algn="ctr" rtl="0" eaLnBrk="0" fontAlgn="base" hangingPunct="0">
        <a:spcBef>
          <a:spcPct val="0"/>
        </a:spcBef>
        <a:spcAft>
          <a:spcPct val="0"/>
        </a:spcAft>
        <a:defRPr sz="4400">
          <a:solidFill>
            <a:srgbClr val="FFFFFF"/>
          </a:solidFill>
          <a:latin typeface="Helvetica" charset="0"/>
          <a:ea typeface="ＭＳ Ｐゴシック" charset="0"/>
        </a:defRPr>
      </a:lvl6pPr>
      <a:lvl7pPr marL="914400" algn="ctr" rtl="0" eaLnBrk="0" fontAlgn="base" hangingPunct="0">
        <a:spcBef>
          <a:spcPct val="0"/>
        </a:spcBef>
        <a:spcAft>
          <a:spcPct val="0"/>
        </a:spcAft>
        <a:defRPr sz="4400">
          <a:solidFill>
            <a:srgbClr val="FFFFFF"/>
          </a:solidFill>
          <a:latin typeface="Helvetica" charset="0"/>
          <a:ea typeface="ＭＳ Ｐゴシック" charset="0"/>
        </a:defRPr>
      </a:lvl7pPr>
      <a:lvl8pPr marL="1371600" algn="ctr" rtl="0" eaLnBrk="0" fontAlgn="base" hangingPunct="0">
        <a:spcBef>
          <a:spcPct val="0"/>
        </a:spcBef>
        <a:spcAft>
          <a:spcPct val="0"/>
        </a:spcAft>
        <a:defRPr sz="4400">
          <a:solidFill>
            <a:srgbClr val="FFFFFF"/>
          </a:solidFill>
          <a:latin typeface="Helvetica" charset="0"/>
          <a:ea typeface="ＭＳ Ｐゴシック" charset="0"/>
        </a:defRPr>
      </a:lvl8pPr>
      <a:lvl9pPr marL="1828800" algn="ctr" rtl="0" eaLnBrk="0" fontAlgn="base" hangingPunct="0">
        <a:spcBef>
          <a:spcPct val="0"/>
        </a:spcBef>
        <a:spcAft>
          <a:spcPct val="0"/>
        </a:spcAft>
        <a:defRPr sz="4400">
          <a:solidFill>
            <a:srgbClr val="FFFFFF"/>
          </a:solidFill>
          <a:latin typeface="Helvetic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100000"/>
        <a:buChar char="•"/>
        <a:defRPr sz="3200">
          <a:solidFill>
            <a:srgbClr val="FAFD00"/>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100000"/>
        <a:buChar char="–"/>
        <a:defRPr sz="2800">
          <a:solidFill>
            <a:srgbClr val="FAFD00"/>
          </a:solidFill>
          <a:latin typeface="+mn-lt"/>
          <a:ea typeface="+mn-ea"/>
        </a:defRPr>
      </a:lvl2pPr>
      <a:lvl3pPr marL="1143000" indent="-228600" algn="l" rtl="0" eaLnBrk="0" fontAlgn="base" hangingPunct="0">
        <a:spcBef>
          <a:spcPct val="20000"/>
        </a:spcBef>
        <a:spcAft>
          <a:spcPct val="0"/>
        </a:spcAft>
        <a:buClr>
          <a:schemeClr val="hlink"/>
        </a:buClr>
        <a:buSzPct val="100000"/>
        <a:buChar char="•"/>
        <a:defRPr sz="2400">
          <a:solidFill>
            <a:srgbClr val="FAFD00"/>
          </a:solidFill>
          <a:latin typeface="+mn-lt"/>
          <a:ea typeface="+mn-ea"/>
        </a:defRPr>
      </a:lvl3pPr>
      <a:lvl4pPr marL="16002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4pPr>
      <a:lvl5pPr marL="20574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5pPr>
      <a:lvl6pPr marL="25146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6pPr>
      <a:lvl7pPr marL="29718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7pPr>
      <a:lvl8pPr marL="34290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8pPr>
      <a:lvl9pPr marL="3886200" indent="-228600" algn="l" rtl="0" eaLnBrk="0" fontAlgn="base" hangingPunct="0">
        <a:spcBef>
          <a:spcPct val="20000"/>
        </a:spcBef>
        <a:spcAft>
          <a:spcPct val="0"/>
        </a:spcAft>
        <a:buClr>
          <a:schemeClr val="hlink"/>
        </a:buClr>
        <a:buSzPct val="100000"/>
        <a:buChar char="•"/>
        <a:defRPr sz="2000">
          <a:solidFill>
            <a:srgbClr val="FAFD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0"/>
            </a:gs>
            <a:gs pos="100000">
              <a:srgbClr val="00008A"/>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charset="0"/>
              </a:defRPr>
            </a:lvl1pPr>
          </a:lstStyle>
          <a:p>
            <a:pPr>
              <a:defRPr/>
            </a:pPr>
            <a:fld id="{7313B709-9A1C-F54B-9660-64B130C029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7.xml"/><Relationship Id="rId3"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22.xml"/><Relationship Id="rId2" Type="http://schemas.openxmlformats.org/officeDocument/2006/relationships/image" Target="../media/image6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44.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6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1.jpeg"/></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Decoherence" TargetMode="External"/><Relationship Id="rId4" Type="http://schemas.openxmlformats.org/officeDocument/2006/relationships/hyperlink" Target="http://en.wikipedia.org/wiki/Larmor_precession" TargetMode="External"/><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1" Type="http://schemas.openxmlformats.org/officeDocument/2006/relationships/slideLayout" Target="../slideLayouts/slideLayout22.xml"/><Relationship Id="rId2" Type="http://schemas.openxmlformats.org/officeDocument/2006/relationships/image" Target="../media/image7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8.png"/><Relationship Id="rId3" Type="http://schemas.openxmlformats.org/officeDocument/2006/relationships/image" Target="../media/image7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2.xml"/><Relationship Id="rId3" Type="http://schemas.openxmlformats.org/officeDocument/2006/relationships/notesSlide" Target="../notesSlides/notesSlide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3.xml"/><Relationship Id="rId3" Type="http://schemas.openxmlformats.org/officeDocument/2006/relationships/image" Target="../media/image8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8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 Id="rId3" Type="http://schemas.openxmlformats.org/officeDocument/2006/relationships/image" Target="../media/image8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 Id="rId3" Type="http://schemas.openxmlformats.org/officeDocument/2006/relationships/image" Target="../media/image8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1" Type="http://schemas.openxmlformats.org/officeDocument/2006/relationships/slideLayout" Target="../slideLayouts/slideLayout22.xml"/><Relationship Id="rId2" Type="http://schemas.openxmlformats.org/officeDocument/2006/relationships/image" Target="../media/image8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oleObject" Target="../embeddings/oleObject1.bin"/><Relationship Id="rId5" Type="http://schemas.openxmlformats.org/officeDocument/2006/relationships/image" Target="../media/image91.emf"/><Relationship Id="rId1" Type="http://schemas.openxmlformats.org/officeDocument/2006/relationships/vmlDrawing" Target="../drawings/vmlDrawing1.vml"/><Relationship Id="rId2"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9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9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95.jpeg"/></Relationships>
</file>

<file path=ppt/slides/_rels/slide78.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9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99.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10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8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 Id="rId3" Type="http://schemas.openxmlformats.org/officeDocument/2006/relationships/notesSlide" Target="../notesSlides/notesSlide59.xml"/></Relationships>
</file>

<file path=ppt/slides/_rels/slide8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7.xml"/><Relationship Id="rId3" Type="http://schemas.openxmlformats.org/officeDocument/2006/relationships/notesSlide" Target="../notesSlides/notesSlide60.xml"/></Relationships>
</file>

<file path=ppt/slides/_rels/slide8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15.xml"/><Relationship Id="rId3" Type="http://schemas.openxmlformats.org/officeDocument/2006/relationships/notesSlide" Target="../notesSlides/notesSlide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01.png"/></Relationships>
</file>

<file path=ppt/slides/_rels/slide9.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20.emf"/><Relationship Id="rId13" Type="http://schemas.openxmlformats.org/officeDocument/2006/relationships/image" Target="../media/image21.emf"/><Relationship Id="rId14" Type="http://schemas.openxmlformats.org/officeDocument/2006/relationships/image" Target="../media/image22.emf"/><Relationship Id="rId15" Type="http://schemas.openxmlformats.org/officeDocument/2006/relationships/image" Target="../media/image23.emf"/><Relationship Id="rId16" Type="http://schemas.openxmlformats.org/officeDocument/2006/relationships/image" Target="../media/image24.emf"/><Relationship Id="rId1" Type="http://schemas.openxmlformats.org/officeDocument/2006/relationships/slideLayout" Target="../slideLayouts/slideLayout7.xml"/><Relationship Id="rId2" Type="http://schemas.openxmlformats.org/officeDocument/2006/relationships/image" Target="../media/image10.emf"/><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0" Type="http://schemas.openxmlformats.org/officeDocument/2006/relationships/image" Target="../media/image18.emf"/></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image" Target="../media/image102.jpeg"/><Relationship Id="rId1" Type="http://schemas.openxmlformats.org/officeDocument/2006/relationships/themeOverride" Target="../theme/themeOverride6.xml"/><Relationship Id="rId2"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1111250" y="-38100"/>
            <a:ext cx="916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a:solidFill>
                  <a:srgbClr val="FFFFFF"/>
                </a:solidFill>
                <a:latin typeface="Helvetica" charset="0"/>
              </a:rPr>
              <a:t>Information Content of a Magnetic Resonance Spectra</a:t>
            </a:r>
          </a:p>
        </p:txBody>
      </p:sp>
      <p:sp>
        <p:nvSpPr>
          <p:cNvPr id="818179" name="Text Box 3"/>
          <p:cNvSpPr txBox="1">
            <a:spLocks noChangeArrowheads="1"/>
          </p:cNvSpPr>
          <p:nvPr/>
        </p:nvSpPr>
        <p:spPr bwMode="auto">
          <a:xfrm>
            <a:off x="203200" y="625475"/>
            <a:ext cx="96551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0375" indent="-460375">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10000"/>
              </a:lnSpc>
            </a:pPr>
            <a:r>
              <a:rPr lang="en-US" altLang="en-US" sz="2000">
                <a:solidFill>
                  <a:srgbClr val="FFFF00"/>
                </a:solidFill>
                <a:latin typeface="Helvetica" charset="0"/>
              </a:rPr>
              <a:t>	</a:t>
            </a:r>
            <a:r>
              <a:rPr lang="en-US" altLang="en-US" sz="2000">
                <a:solidFill>
                  <a:srgbClr val="FFFFFF"/>
                </a:solidFill>
                <a:latin typeface="Helvetica" charset="0"/>
              </a:rPr>
              <a:t>A. Chemical Shift and Structure</a:t>
            </a:r>
          </a:p>
          <a:p>
            <a:pPr>
              <a:lnSpc>
                <a:spcPct val="110000"/>
              </a:lnSpc>
            </a:pPr>
            <a:r>
              <a:rPr lang="en-US" altLang="en-US" sz="2000">
                <a:solidFill>
                  <a:srgbClr val="FFFFFF"/>
                </a:solidFill>
                <a:latin typeface="Helvetica" charset="0"/>
              </a:rPr>
              <a:t>		1. Origins of chemical shift </a:t>
            </a:r>
          </a:p>
          <a:p>
            <a:pPr>
              <a:lnSpc>
                <a:spcPct val="110000"/>
              </a:lnSpc>
            </a:pPr>
            <a:r>
              <a:rPr lang="en-US" altLang="en-US" sz="2000">
                <a:solidFill>
                  <a:srgbClr val="FFFFFF"/>
                </a:solidFill>
                <a:latin typeface="Helvetica" charset="0"/>
              </a:rPr>
              <a:t>		2. Chemical shift and functional groups</a:t>
            </a:r>
          </a:p>
          <a:p>
            <a:pPr>
              <a:lnSpc>
                <a:spcPct val="110000"/>
              </a:lnSpc>
            </a:pPr>
            <a:r>
              <a:rPr lang="en-US" altLang="en-US" sz="2000">
                <a:solidFill>
                  <a:srgbClr val="FFFFFF"/>
                </a:solidFill>
                <a:latin typeface="Helvetica" charset="0"/>
              </a:rPr>
              <a:t>		3. Effects of molecular interactions on chemical shift</a:t>
            </a:r>
          </a:p>
          <a:p>
            <a:pPr>
              <a:lnSpc>
                <a:spcPct val="110000"/>
              </a:lnSpc>
            </a:pPr>
            <a:r>
              <a:rPr lang="en-US" altLang="en-US" sz="2000">
                <a:solidFill>
                  <a:srgbClr val="FFFFFF"/>
                </a:solidFill>
                <a:latin typeface="Helvetica" charset="0"/>
              </a:rPr>
              <a:t>			a) magnetic susceptability</a:t>
            </a:r>
          </a:p>
          <a:p>
            <a:pPr>
              <a:lnSpc>
                <a:spcPct val="110000"/>
              </a:lnSpc>
            </a:pPr>
            <a:r>
              <a:rPr lang="en-US" altLang="en-US" sz="2000">
                <a:solidFill>
                  <a:srgbClr val="FFFFFF"/>
                </a:solidFill>
                <a:latin typeface="Helvetica" charset="0"/>
              </a:rPr>
              <a:t>			b) pH</a:t>
            </a:r>
          </a:p>
          <a:p>
            <a:pPr>
              <a:lnSpc>
                <a:spcPct val="110000"/>
              </a:lnSpc>
            </a:pPr>
            <a:r>
              <a:rPr lang="en-US" altLang="en-US" sz="2000">
                <a:solidFill>
                  <a:srgbClr val="FFFFFF"/>
                </a:solidFill>
                <a:latin typeface="Helvetica" charset="0"/>
              </a:rPr>
              <a:t>			c) metal binding</a:t>
            </a:r>
          </a:p>
          <a:p>
            <a:pPr>
              <a:lnSpc>
                <a:spcPct val="110000"/>
              </a:lnSpc>
            </a:pPr>
            <a:r>
              <a:rPr lang="en-US" altLang="en-US" sz="2000">
                <a:solidFill>
                  <a:srgbClr val="FFFFFF"/>
                </a:solidFill>
                <a:latin typeface="Helvetica" charset="0"/>
              </a:rPr>
              <a:t>		 4. Chemical shift equivalence/Chemical Exchange</a:t>
            </a:r>
          </a:p>
          <a:p>
            <a:pPr>
              <a:lnSpc>
                <a:spcPct val="110000"/>
              </a:lnSpc>
            </a:pPr>
            <a:r>
              <a:rPr lang="en-US" altLang="en-US" sz="2000">
                <a:solidFill>
                  <a:srgbClr val="FFFF00"/>
                </a:solidFill>
                <a:latin typeface="Helvetica" charset="0"/>
              </a:rPr>
              <a:t>	B. Spin-Spin Coupling and Structure</a:t>
            </a:r>
          </a:p>
          <a:p>
            <a:pPr>
              <a:lnSpc>
                <a:spcPct val="110000"/>
              </a:lnSpc>
            </a:pPr>
            <a:r>
              <a:rPr lang="en-US" altLang="en-US" sz="2000">
                <a:solidFill>
                  <a:srgbClr val="FFFF00"/>
                </a:solidFill>
                <a:latin typeface="Helvetica" charset="0"/>
              </a:rPr>
              <a:t>		1. Simple coupling and identification of adjacent protons</a:t>
            </a:r>
          </a:p>
          <a:p>
            <a:pPr>
              <a:lnSpc>
                <a:spcPct val="110000"/>
              </a:lnSpc>
            </a:pPr>
            <a:r>
              <a:rPr lang="en-US" altLang="en-US" sz="2000">
                <a:solidFill>
                  <a:srgbClr val="FFFF00"/>
                </a:solidFill>
                <a:latin typeface="Helvetica" charset="0"/>
              </a:rPr>
              <a:t>		2. Typical proton coupling constants</a:t>
            </a:r>
          </a:p>
          <a:p>
            <a:pPr>
              <a:lnSpc>
                <a:spcPct val="110000"/>
              </a:lnSpc>
            </a:pPr>
            <a:r>
              <a:rPr lang="en-US" altLang="en-US" sz="2000">
                <a:solidFill>
                  <a:srgbClr val="FFFF00"/>
                </a:solidFill>
                <a:latin typeface="Helvetica" charset="0"/>
              </a:rPr>
              <a:t>		3. Magnetic Equivalence</a:t>
            </a:r>
          </a:p>
          <a:p>
            <a:pPr>
              <a:lnSpc>
                <a:spcPct val="110000"/>
              </a:lnSpc>
            </a:pPr>
            <a:r>
              <a:rPr lang="en-US" altLang="en-US" sz="2000">
                <a:solidFill>
                  <a:srgbClr val="FFFF00"/>
                </a:solidFill>
                <a:latin typeface="Helvetica" charset="0"/>
              </a:rPr>
              <a:t>		4. Levels of unsaturation and identification of a organic compound</a:t>
            </a:r>
          </a:p>
          <a:p>
            <a:pPr>
              <a:lnSpc>
                <a:spcPct val="110000"/>
              </a:lnSpc>
            </a:pPr>
            <a:r>
              <a:rPr lang="en-US" altLang="en-US" sz="2000">
                <a:solidFill>
                  <a:srgbClr val="FFFF00"/>
                </a:solidFill>
                <a:latin typeface="Helvetica" charset="0"/>
              </a:rPr>
              <a:t>		5. More complex coupling</a:t>
            </a:r>
          </a:p>
          <a:p>
            <a:pPr>
              <a:lnSpc>
                <a:spcPct val="110000"/>
              </a:lnSpc>
            </a:pPr>
            <a:r>
              <a:rPr lang="en-US" altLang="en-US" sz="2000">
                <a:solidFill>
                  <a:srgbClr val="FFFF00"/>
                </a:solidFill>
                <a:latin typeface="Helvetica" charset="0"/>
              </a:rPr>
              <a:t>		6. Strong coupling</a:t>
            </a:r>
          </a:p>
          <a:p>
            <a:pPr>
              <a:lnSpc>
                <a:spcPct val="110000"/>
              </a:lnSpc>
            </a:pPr>
            <a:r>
              <a:rPr lang="en-US" altLang="en-US" sz="2000">
                <a:solidFill>
                  <a:srgbClr val="FFFF00"/>
                </a:solidFill>
                <a:latin typeface="Helvetica" charset="0"/>
              </a:rPr>
              <a:t>	C. T1 and T2 relaxation times</a:t>
            </a:r>
          </a:p>
          <a:p>
            <a:pPr>
              <a:lnSpc>
                <a:spcPct val="110000"/>
              </a:lnSpc>
            </a:pPr>
            <a:r>
              <a:rPr lang="en-US" altLang="en-US" sz="2000">
                <a:solidFill>
                  <a:srgbClr val="FFFF00"/>
                </a:solidFill>
                <a:latin typeface="Helvetica" charset="0"/>
              </a:rPr>
              <a:t>	D.  Identification of compounds in NMR spectra using chemical shift and j-	coupling information.</a:t>
            </a:r>
          </a:p>
          <a:p>
            <a:pPr>
              <a:lnSpc>
                <a:spcPct val="110000"/>
              </a:lnSpc>
            </a:pPr>
            <a:r>
              <a:rPr lang="en-US" altLang="en-US" sz="2000">
                <a:solidFill>
                  <a:srgbClr val="FFFF00"/>
                </a:solidFill>
                <a:latin typeface="Helvetica" charset="0"/>
              </a:rPr>
              <a:t>	</a:t>
            </a:r>
          </a:p>
          <a:p>
            <a:r>
              <a:rPr lang="en-US" altLang="en-US" sz="2200">
                <a:solidFill>
                  <a:srgbClr val="FFFF00"/>
                </a:solidFill>
                <a:latin typeface="Helvetica" charset="0"/>
              </a:rPr>
              <a:t>				</a:t>
            </a:r>
          </a:p>
        </p:txBody>
      </p:sp>
      <p:grpSp>
        <p:nvGrpSpPr>
          <p:cNvPr id="19459" name="Group 4"/>
          <p:cNvGrpSpPr>
            <a:grpSpLocks/>
          </p:cNvGrpSpPr>
          <p:nvPr/>
        </p:nvGrpSpPr>
        <p:grpSpPr bwMode="auto">
          <a:xfrm>
            <a:off x="342900" y="457200"/>
            <a:ext cx="9553575" cy="87313"/>
            <a:chOff x="192" y="576"/>
            <a:chExt cx="5349" cy="55"/>
          </a:xfrm>
        </p:grpSpPr>
        <p:sp>
          <p:nvSpPr>
            <p:cNvPr id="19460" name="Freeform 5"/>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9461" name="Freeform 6"/>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817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817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817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817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8179">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8179">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8179">
                                            <p:txEl>
                                              <p:pRg st="14" end="1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8179">
                                            <p:txEl>
                                              <p:pRg st="15" end="1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817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7"/>
          <p:cNvSpPr>
            <a:spLocks noChangeArrowheads="1"/>
          </p:cNvSpPr>
          <p:nvPr/>
        </p:nvSpPr>
        <p:spPr bwMode="auto">
          <a:xfrm>
            <a:off x="6350000" y="2679700"/>
            <a:ext cx="1497013" cy="1393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34818" name="Freeform 10"/>
          <p:cNvSpPr>
            <a:spLocks noChangeAspect="1"/>
          </p:cNvSpPr>
          <p:nvPr/>
        </p:nvSpPr>
        <p:spPr bwMode="auto">
          <a:xfrm>
            <a:off x="9885363" y="1785938"/>
            <a:ext cx="11112" cy="30162"/>
          </a:xfrm>
          <a:custGeom>
            <a:avLst/>
            <a:gdLst>
              <a:gd name="T0" fmla="*/ 0 w 5"/>
              <a:gd name="T1" fmla="*/ 0 h 15"/>
              <a:gd name="T2" fmla="*/ 2147483646 w 5"/>
              <a:gd name="T3" fmla="*/ 0 h 15"/>
              <a:gd name="T4" fmla="*/ 2147483646 w 5"/>
              <a:gd name="T5" fmla="*/ 2147483646 h 15"/>
              <a:gd name="T6" fmla="*/ 2147483646 w 5"/>
              <a:gd name="T7" fmla="*/ 2147483646 h 15"/>
              <a:gd name="T8" fmla="*/ 0 w 5"/>
              <a:gd name="T9" fmla="*/ 2147483646 h 15"/>
              <a:gd name="T10" fmla="*/ 0 w 5"/>
              <a:gd name="T11" fmla="*/ 2147483646 h 15"/>
              <a:gd name="T12" fmla="*/ 0 w 5"/>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5">
                <a:moveTo>
                  <a:pt x="0" y="0"/>
                </a:moveTo>
                <a:lnTo>
                  <a:pt x="5" y="0"/>
                </a:lnTo>
                <a:lnTo>
                  <a:pt x="5" y="5"/>
                </a:lnTo>
                <a:lnTo>
                  <a:pt x="5" y="15"/>
                </a:lnTo>
                <a:lnTo>
                  <a:pt x="0" y="15"/>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19" name="Group 11"/>
          <p:cNvGrpSpPr>
            <a:grpSpLocks/>
          </p:cNvGrpSpPr>
          <p:nvPr/>
        </p:nvGrpSpPr>
        <p:grpSpPr bwMode="auto">
          <a:xfrm>
            <a:off x="342900" y="914400"/>
            <a:ext cx="9553575" cy="87313"/>
            <a:chOff x="192" y="576"/>
            <a:chExt cx="5349" cy="55"/>
          </a:xfrm>
        </p:grpSpPr>
        <p:sp>
          <p:nvSpPr>
            <p:cNvPr id="34824" name="Freeform 12"/>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34825" name="Freeform 13"/>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pic>
        <p:nvPicPr>
          <p:cNvPr id="3482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066800"/>
            <a:ext cx="90678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024" name="Text Box 16"/>
          <p:cNvSpPr txBox="1">
            <a:spLocks noChangeArrowheads="1"/>
          </p:cNvSpPr>
          <p:nvPr/>
        </p:nvSpPr>
        <p:spPr bwMode="auto">
          <a:xfrm>
            <a:off x="111125" y="6165850"/>
            <a:ext cx="10036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00"/>
                </a:solidFill>
                <a:latin typeface="Helvetica" charset="0"/>
              </a:rPr>
              <a:t>Protons on oxygen or nitrogen have highly variable chemical shifts which are sensitive to concentration, solvent, temperature, etc.</a:t>
            </a:r>
          </a:p>
        </p:txBody>
      </p:sp>
      <p:sp>
        <p:nvSpPr>
          <p:cNvPr id="34822" name="Rectangle 21"/>
          <p:cNvSpPr>
            <a:spLocks noChangeAspect="1" noChangeArrowheads="1"/>
          </p:cNvSpPr>
          <p:nvPr/>
        </p:nvSpPr>
        <p:spPr bwMode="auto">
          <a:xfrm>
            <a:off x="179388" y="5600700"/>
            <a:ext cx="95742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00"/>
                </a:solidFill>
              </a:rPr>
              <a:t>Electronegative groups are "deshielding" and tend to move NMR signals from neighboring protons further "downfield" (to higher ppm values) relative to simple alkanes.</a:t>
            </a:r>
          </a:p>
        </p:txBody>
      </p:sp>
      <p:sp>
        <p:nvSpPr>
          <p:cNvPr id="2" name="TextBox 1"/>
          <p:cNvSpPr txBox="1"/>
          <p:nvPr/>
        </p:nvSpPr>
        <p:spPr>
          <a:xfrm>
            <a:off x="881063" y="144463"/>
            <a:ext cx="9021762" cy="584200"/>
          </a:xfrm>
          <a:prstGeom prst="rect">
            <a:avLst/>
          </a:prstGeom>
          <a:noFill/>
        </p:spPr>
        <p:txBody>
          <a:bodyPr wrap="none">
            <a:spAutoFit/>
          </a:bodyPr>
          <a:lstStyle/>
          <a:p>
            <a:pPr>
              <a:defRPr/>
            </a:pPr>
            <a:r>
              <a:rPr lang="en-US" sz="3200" baseline="30000" dirty="0">
                <a:solidFill>
                  <a:srgbClr val="FFFFFF"/>
                </a:solidFill>
                <a:latin typeface="+mj-lt"/>
                <a:ea typeface="ＭＳ Ｐゴシック" charset="0"/>
                <a:cs typeface="ＭＳ Ｐゴシック" charset="0"/>
              </a:rPr>
              <a:t>1</a:t>
            </a:r>
            <a:r>
              <a:rPr lang="en-US" sz="3200" dirty="0">
                <a:solidFill>
                  <a:srgbClr val="FFFFFF"/>
                </a:solidFill>
                <a:ea typeface="ＭＳ Ｐゴシック" charset="0"/>
                <a:cs typeface="ＭＳ Ｐゴシック" charset="0"/>
              </a:rPr>
              <a:t>H Chemical Shifts for Common Chemical Structures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7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428625" y="849313"/>
            <a:ext cx="9429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just"/>
            <a:r>
              <a:rPr lang="en-US" altLang="en-US">
                <a:solidFill>
                  <a:srgbClr val="FFFF00"/>
                </a:solidFill>
                <a:latin typeface="Helvetica" charset="0"/>
              </a:rPr>
              <a:t>2.  Effects from interatomic currents - anistropic sheilding and ring effects.</a:t>
            </a:r>
          </a:p>
        </p:txBody>
      </p:sp>
      <p:grpSp>
        <p:nvGrpSpPr>
          <p:cNvPr id="36866" name="Group 3"/>
          <p:cNvGrpSpPr>
            <a:grpSpLocks/>
          </p:cNvGrpSpPr>
          <p:nvPr/>
        </p:nvGrpSpPr>
        <p:grpSpPr bwMode="auto">
          <a:xfrm>
            <a:off x="342900" y="76200"/>
            <a:ext cx="9553575" cy="620713"/>
            <a:chOff x="216" y="48"/>
            <a:chExt cx="6018" cy="391"/>
          </a:xfrm>
        </p:grpSpPr>
        <p:sp>
          <p:nvSpPr>
            <p:cNvPr id="36882" name="Text Box 4"/>
            <p:cNvSpPr txBox="1">
              <a:spLocks noChangeArrowheads="1"/>
            </p:cNvSpPr>
            <p:nvPr/>
          </p:nvSpPr>
          <p:spPr bwMode="auto">
            <a:xfrm>
              <a:off x="1392" y="48"/>
              <a:ext cx="340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200">
                  <a:solidFill>
                    <a:srgbClr val="FFFFFF"/>
                  </a:solidFill>
                  <a:latin typeface="Helvetica" charset="0"/>
                </a:rPr>
                <a:t>Chemical Shift and Structure</a:t>
              </a:r>
              <a:endParaRPr lang="en-US" altLang="en-US">
                <a:solidFill>
                  <a:srgbClr val="FFFFFF"/>
                </a:solidFill>
                <a:latin typeface="Helvetica" charset="0"/>
              </a:endParaRPr>
            </a:p>
          </p:txBody>
        </p:sp>
        <p:grpSp>
          <p:nvGrpSpPr>
            <p:cNvPr id="36883" name="Group 5"/>
            <p:cNvGrpSpPr>
              <a:grpSpLocks/>
            </p:cNvGrpSpPr>
            <p:nvPr/>
          </p:nvGrpSpPr>
          <p:grpSpPr bwMode="auto">
            <a:xfrm>
              <a:off x="216" y="384"/>
              <a:ext cx="6018" cy="55"/>
              <a:chOff x="192" y="576"/>
              <a:chExt cx="5349" cy="55"/>
            </a:xfrm>
          </p:grpSpPr>
          <p:sp>
            <p:nvSpPr>
              <p:cNvPr id="36884" name="Freeform 6"/>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36885" name="Freeform 7"/>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grpSp>
        <p:nvGrpSpPr>
          <p:cNvPr id="827424" name="Group 32"/>
          <p:cNvGrpSpPr>
            <a:grpSpLocks/>
          </p:cNvGrpSpPr>
          <p:nvPr/>
        </p:nvGrpSpPr>
        <p:grpSpPr bwMode="auto">
          <a:xfrm>
            <a:off x="536575" y="1731963"/>
            <a:ext cx="6772275" cy="2362200"/>
            <a:chOff x="338" y="1091"/>
            <a:chExt cx="4266" cy="1488"/>
          </a:xfrm>
        </p:grpSpPr>
        <p:sp>
          <p:nvSpPr>
            <p:cNvPr id="36875" name="Rectangle 12"/>
            <p:cNvSpPr>
              <a:spLocks noChangeArrowheads="1"/>
            </p:cNvSpPr>
            <p:nvPr/>
          </p:nvSpPr>
          <p:spPr bwMode="auto">
            <a:xfrm>
              <a:off x="338" y="1091"/>
              <a:ext cx="42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a. Anisotrophic desheilding of aldehydic protons.</a:t>
              </a:r>
            </a:p>
          </p:txBody>
        </p:sp>
        <p:pic>
          <p:nvPicPr>
            <p:cNvPr id="36876" name="Picture 14"/>
            <p:cNvPicPr>
              <a:picLocks noChangeArrowheads="1"/>
            </p:cNvPicPr>
            <p:nvPr/>
          </p:nvPicPr>
          <p:blipFill>
            <a:blip r:embed="rId3">
              <a:extLst>
                <a:ext uri="{28A0092B-C50C-407E-A947-70E740481C1C}">
                  <a14:useLocalDpi xmlns:a14="http://schemas.microsoft.com/office/drawing/2010/main" val="0"/>
                </a:ext>
              </a:extLst>
            </a:blip>
            <a:srcRect b="22588"/>
            <a:stretch>
              <a:fillRect/>
            </a:stretch>
          </p:blipFill>
          <p:spPr bwMode="auto">
            <a:xfrm>
              <a:off x="1008" y="1395"/>
              <a:ext cx="2177"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15"/>
            <p:cNvSpPr txBox="1">
              <a:spLocks noChangeArrowheads="1"/>
            </p:cNvSpPr>
            <p:nvPr/>
          </p:nvSpPr>
          <p:spPr bwMode="auto">
            <a:xfrm>
              <a:off x="1861" y="1420"/>
              <a:ext cx="1128"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1200"/>
                <a:t>Induced electronic current</a:t>
              </a:r>
            </a:p>
          </p:txBody>
        </p:sp>
        <p:sp>
          <p:nvSpPr>
            <p:cNvPr id="36878" name="Text Box 18"/>
            <p:cNvSpPr txBox="1">
              <a:spLocks noChangeArrowheads="1"/>
            </p:cNvSpPr>
            <p:nvPr/>
          </p:nvSpPr>
          <p:spPr bwMode="auto">
            <a:xfrm>
              <a:off x="2077" y="1580"/>
              <a:ext cx="1064"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1200"/>
                <a:t>Resultant magnetic field</a:t>
              </a:r>
            </a:p>
          </p:txBody>
        </p:sp>
        <p:grpSp>
          <p:nvGrpSpPr>
            <p:cNvPr id="36879" name="Group 24"/>
            <p:cNvGrpSpPr>
              <a:grpSpLocks/>
            </p:cNvGrpSpPr>
            <p:nvPr/>
          </p:nvGrpSpPr>
          <p:grpSpPr bwMode="auto">
            <a:xfrm>
              <a:off x="2615" y="2245"/>
              <a:ext cx="439" cy="291"/>
              <a:chOff x="2615" y="2245"/>
              <a:chExt cx="439" cy="291"/>
            </a:xfrm>
          </p:grpSpPr>
          <p:sp>
            <p:nvSpPr>
              <p:cNvPr id="36880" name="Line 22"/>
              <p:cNvSpPr>
                <a:spLocks noChangeShapeType="1"/>
              </p:cNvSpPr>
              <p:nvPr/>
            </p:nvSpPr>
            <p:spPr bwMode="auto">
              <a:xfrm flipV="1">
                <a:off x="2616" y="2256"/>
                <a:ext cx="0" cy="2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6881" name="Text Box 23"/>
              <p:cNvSpPr txBox="1">
                <a:spLocks noChangeArrowheads="1"/>
              </p:cNvSpPr>
              <p:nvPr/>
            </p:nvSpPr>
            <p:spPr bwMode="auto">
              <a:xfrm>
                <a:off x="2615" y="2245"/>
                <a:ext cx="4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200"/>
                  <a:t>Applied</a:t>
                </a:r>
              </a:p>
              <a:p>
                <a:pPr algn="ctr"/>
                <a:r>
                  <a:rPr lang="en-US" altLang="en-US" sz="1200"/>
                  <a:t>field</a:t>
                </a:r>
              </a:p>
            </p:txBody>
          </p:sp>
        </p:grpSp>
      </p:grpSp>
      <p:grpSp>
        <p:nvGrpSpPr>
          <p:cNvPr id="827425" name="Group 33"/>
          <p:cNvGrpSpPr>
            <a:grpSpLocks/>
          </p:cNvGrpSpPr>
          <p:nvPr/>
        </p:nvGrpSpPr>
        <p:grpSpPr bwMode="auto">
          <a:xfrm>
            <a:off x="625475" y="4133850"/>
            <a:ext cx="9121775" cy="2565400"/>
            <a:chOff x="394" y="2604"/>
            <a:chExt cx="5746" cy="1616"/>
          </a:xfrm>
        </p:grpSpPr>
        <p:pic>
          <p:nvPicPr>
            <p:cNvPr id="36869" name="Picture 10"/>
            <p:cNvPicPr>
              <a:picLocks noChangeAspect="1" noChangeArrowheads="1"/>
            </p:cNvPicPr>
            <p:nvPr/>
          </p:nvPicPr>
          <p:blipFill>
            <a:blip r:embed="rId4">
              <a:extLst>
                <a:ext uri="{28A0092B-C50C-407E-A947-70E740481C1C}">
                  <a14:useLocalDpi xmlns:a14="http://schemas.microsoft.com/office/drawing/2010/main" val="0"/>
                </a:ext>
              </a:extLst>
            </a:blip>
            <a:srcRect b="27003"/>
            <a:stretch>
              <a:fillRect/>
            </a:stretch>
          </p:blipFill>
          <p:spPr bwMode="auto">
            <a:xfrm>
              <a:off x="996" y="2880"/>
              <a:ext cx="2177"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26"/>
            <p:cNvSpPr>
              <a:spLocks noChangeArrowheads="1"/>
            </p:cNvSpPr>
            <p:nvPr/>
          </p:nvSpPr>
          <p:spPr bwMode="auto">
            <a:xfrm>
              <a:off x="394" y="2604"/>
              <a:ext cx="57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b. The current effect causing desheilding of benzene ring protons.</a:t>
              </a:r>
            </a:p>
          </p:txBody>
        </p:sp>
        <p:grpSp>
          <p:nvGrpSpPr>
            <p:cNvPr id="36871" name="Group 27"/>
            <p:cNvGrpSpPr>
              <a:grpSpLocks/>
            </p:cNvGrpSpPr>
            <p:nvPr/>
          </p:nvGrpSpPr>
          <p:grpSpPr bwMode="auto">
            <a:xfrm>
              <a:off x="1151" y="2949"/>
              <a:ext cx="439" cy="291"/>
              <a:chOff x="2615" y="2245"/>
              <a:chExt cx="439" cy="291"/>
            </a:xfrm>
          </p:grpSpPr>
          <p:sp>
            <p:nvSpPr>
              <p:cNvPr id="36873" name="Line 28"/>
              <p:cNvSpPr>
                <a:spLocks noChangeShapeType="1"/>
              </p:cNvSpPr>
              <p:nvPr/>
            </p:nvSpPr>
            <p:spPr bwMode="auto">
              <a:xfrm flipV="1">
                <a:off x="2616" y="2256"/>
                <a:ext cx="0" cy="24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6874" name="Text Box 29"/>
              <p:cNvSpPr txBox="1">
                <a:spLocks noChangeArrowheads="1"/>
              </p:cNvSpPr>
              <p:nvPr/>
            </p:nvSpPr>
            <p:spPr bwMode="auto">
              <a:xfrm>
                <a:off x="2615" y="2245"/>
                <a:ext cx="4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200"/>
                  <a:t>Applied</a:t>
                </a:r>
              </a:p>
              <a:p>
                <a:pPr algn="ctr"/>
                <a:r>
                  <a:rPr lang="en-US" altLang="en-US" sz="1200"/>
                  <a:t>field</a:t>
                </a:r>
              </a:p>
            </p:txBody>
          </p:sp>
        </p:grpSp>
        <p:sp>
          <p:nvSpPr>
            <p:cNvPr id="36872" name="Text Box 30"/>
            <p:cNvSpPr txBox="1">
              <a:spLocks noChangeArrowheads="1"/>
            </p:cNvSpPr>
            <p:nvPr/>
          </p:nvSpPr>
          <p:spPr bwMode="auto">
            <a:xfrm>
              <a:off x="2277" y="3932"/>
              <a:ext cx="896"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en-US" altLang="en-US" sz="1200"/>
                <a:t>Resultant magnetic field</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7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27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reeform 11"/>
          <p:cNvSpPr>
            <a:spLocks noChangeAspect="1"/>
          </p:cNvSpPr>
          <p:nvPr/>
        </p:nvSpPr>
        <p:spPr bwMode="auto">
          <a:xfrm>
            <a:off x="9885363" y="1785938"/>
            <a:ext cx="11112" cy="30162"/>
          </a:xfrm>
          <a:custGeom>
            <a:avLst/>
            <a:gdLst>
              <a:gd name="T0" fmla="*/ 0 w 5"/>
              <a:gd name="T1" fmla="*/ 0 h 15"/>
              <a:gd name="T2" fmla="*/ 2147483646 w 5"/>
              <a:gd name="T3" fmla="*/ 0 h 15"/>
              <a:gd name="T4" fmla="*/ 2147483646 w 5"/>
              <a:gd name="T5" fmla="*/ 2147483646 h 15"/>
              <a:gd name="T6" fmla="*/ 2147483646 w 5"/>
              <a:gd name="T7" fmla="*/ 2147483646 h 15"/>
              <a:gd name="T8" fmla="*/ 0 w 5"/>
              <a:gd name="T9" fmla="*/ 2147483646 h 15"/>
              <a:gd name="T10" fmla="*/ 0 w 5"/>
              <a:gd name="T11" fmla="*/ 2147483646 h 15"/>
              <a:gd name="T12" fmla="*/ 0 w 5"/>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5">
                <a:moveTo>
                  <a:pt x="0" y="0"/>
                </a:moveTo>
                <a:lnTo>
                  <a:pt x="5" y="0"/>
                </a:lnTo>
                <a:lnTo>
                  <a:pt x="5" y="5"/>
                </a:lnTo>
                <a:lnTo>
                  <a:pt x="5" y="15"/>
                </a:lnTo>
                <a:lnTo>
                  <a:pt x="0" y="15"/>
                </a:lnTo>
                <a:lnTo>
                  <a:pt x="0"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914" name="Group 12"/>
          <p:cNvGrpSpPr>
            <a:grpSpLocks/>
          </p:cNvGrpSpPr>
          <p:nvPr/>
        </p:nvGrpSpPr>
        <p:grpSpPr bwMode="auto">
          <a:xfrm>
            <a:off x="342900" y="914400"/>
            <a:ext cx="9553575" cy="87313"/>
            <a:chOff x="192" y="576"/>
            <a:chExt cx="5349" cy="55"/>
          </a:xfrm>
        </p:grpSpPr>
        <p:sp>
          <p:nvSpPr>
            <p:cNvPr id="38923" name="Freeform 13"/>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38924" name="Freeform 14"/>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pic>
        <p:nvPicPr>
          <p:cNvPr id="3891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1143000"/>
            <a:ext cx="8382000"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7"/>
          <p:cNvSpPr>
            <a:spLocks noChangeAspect="1" noChangeArrowheads="1"/>
          </p:cNvSpPr>
          <p:nvPr/>
        </p:nvSpPr>
        <p:spPr bwMode="auto">
          <a:xfrm>
            <a:off x="358775" y="5438775"/>
            <a:ext cx="9594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00"/>
                </a:solidFill>
              </a:rPr>
              <a:t>The Pi-system of alkenes, aromatic compounds and carbonyls strongly deshield attached protons and move them "downfield" to higher ppm values.   </a:t>
            </a:r>
          </a:p>
        </p:txBody>
      </p:sp>
      <p:grpSp>
        <p:nvGrpSpPr>
          <p:cNvPr id="829474" name="Group 34"/>
          <p:cNvGrpSpPr>
            <a:grpSpLocks/>
          </p:cNvGrpSpPr>
          <p:nvPr/>
        </p:nvGrpSpPr>
        <p:grpSpPr bwMode="auto">
          <a:xfrm>
            <a:off x="123825" y="2916238"/>
            <a:ext cx="9718675" cy="3752850"/>
            <a:chOff x="78" y="1837"/>
            <a:chExt cx="6122" cy="2364"/>
          </a:xfrm>
        </p:grpSpPr>
        <p:sp>
          <p:nvSpPr>
            <p:cNvPr id="38919" name="Text Box 19"/>
            <p:cNvSpPr txBox="1">
              <a:spLocks noChangeArrowheads="1"/>
            </p:cNvSpPr>
            <p:nvPr/>
          </p:nvSpPr>
          <p:spPr bwMode="auto">
            <a:xfrm>
              <a:off x="142" y="3833"/>
              <a:ext cx="60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solidFill>
                    <a:srgbClr val="FFFF00"/>
                  </a:solidFill>
                  <a:latin typeface="Helvetica" charset="0"/>
                </a:rPr>
                <a:t>Protons located above and below the Pi-system like the protons inside the ring structure of annulene and the protons of acetylene will actually be very shielded (shifted upfield) rather than desheilded.</a:t>
              </a:r>
              <a:endParaRPr lang="en-US" altLang="en-US" sz="1600">
                <a:latin typeface="Helvetica" charset="0"/>
              </a:endParaRPr>
            </a:p>
          </p:txBody>
        </p:sp>
        <p:pic>
          <p:nvPicPr>
            <p:cNvPr id="3892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 y="1878"/>
              <a:ext cx="1037" cy="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32"/>
            <p:cNvSpPr txBox="1">
              <a:spLocks noChangeArrowheads="1"/>
            </p:cNvSpPr>
            <p:nvPr/>
          </p:nvSpPr>
          <p:spPr bwMode="auto">
            <a:xfrm>
              <a:off x="1063" y="1837"/>
              <a:ext cx="8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latin typeface="Helvetica" charset="0"/>
                </a:rPr>
                <a:t>Outside protons -8.9 ppm</a:t>
              </a:r>
            </a:p>
          </p:txBody>
        </p:sp>
        <p:sp>
          <p:nvSpPr>
            <p:cNvPr id="38922" name="Text Box 33"/>
            <p:cNvSpPr txBox="1">
              <a:spLocks noChangeArrowheads="1"/>
            </p:cNvSpPr>
            <p:nvPr/>
          </p:nvSpPr>
          <p:spPr bwMode="auto">
            <a:xfrm>
              <a:off x="1069" y="2428"/>
              <a:ext cx="8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latin typeface="Helvetica" charset="0"/>
                </a:rPr>
                <a:t>Inside  protons -I.8 ppm ppm</a:t>
              </a:r>
            </a:p>
          </p:txBody>
        </p:sp>
      </p:grpSp>
      <p:sp>
        <p:nvSpPr>
          <p:cNvPr id="31" name="TextBox 30"/>
          <p:cNvSpPr txBox="1"/>
          <p:nvPr/>
        </p:nvSpPr>
        <p:spPr>
          <a:xfrm>
            <a:off x="846138" y="144463"/>
            <a:ext cx="9021762" cy="584200"/>
          </a:xfrm>
          <a:prstGeom prst="rect">
            <a:avLst/>
          </a:prstGeom>
          <a:noFill/>
        </p:spPr>
        <p:txBody>
          <a:bodyPr wrap="none">
            <a:spAutoFit/>
          </a:bodyPr>
          <a:lstStyle/>
          <a:p>
            <a:pPr>
              <a:defRPr/>
            </a:pPr>
            <a:r>
              <a:rPr lang="en-US" sz="3200" baseline="30000" dirty="0">
                <a:solidFill>
                  <a:srgbClr val="FFFFFF"/>
                </a:solidFill>
                <a:latin typeface="+mj-lt"/>
                <a:ea typeface="ＭＳ Ｐゴシック" charset="0"/>
                <a:cs typeface="ＭＳ Ｐゴシック" charset="0"/>
              </a:rPr>
              <a:t>1</a:t>
            </a:r>
            <a:r>
              <a:rPr lang="en-US" sz="3200" dirty="0">
                <a:solidFill>
                  <a:srgbClr val="FFFFFF"/>
                </a:solidFill>
                <a:ea typeface="ＭＳ Ｐゴシック" charset="0"/>
                <a:cs typeface="ＭＳ Ｐゴシック" charset="0"/>
              </a:rPr>
              <a:t>H Chemical Shifts for Common Chemical Structures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9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0"/>
            <a:ext cx="7594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1600" y="144463"/>
            <a:ext cx="1922463" cy="3046412"/>
          </a:xfrm>
          <a:prstGeom prst="rect">
            <a:avLst/>
          </a:prstGeom>
          <a:noFill/>
        </p:spPr>
        <p:txBody>
          <a:bodyPr>
            <a:spAutoFit/>
          </a:bodyPr>
          <a:lstStyle/>
          <a:p>
            <a:pPr>
              <a:defRPr/>
            </a:pPr>
            <a:r>
              <a:rPr lang="en-US" sz="3200" baseline="30000" dirty="0">
                <a:solidFill>
                  <a:srgbClr val="FFFFFF"/>
                </a:solidFill>
                <a:latin typeface="+mj-lt"/>
                <a:ea typeface="ＭＳ Ｐゴシック" charset="0"/>
                <a:cs typeface="ＭＳ Ｐゴシック" charset="0"/>
              </a:rPr>
              <a:t>1</a:t>
            </a:r>
            <a:r>
              <a:rPr lang="en-US" sz="3200" dirty="0">
                <a:solidFill>
                  <a:srgbClr val="FFFFFF"/>
                </a:solidFill>
                <a:ea typeface="ＭＳ Ｐゴシック" charset="0"/>
                <a:cs typeface="ＭＳ Ｐゴシック" charset="0"/>
              </a:rPr>
              <a:t>H Chemical Shifts for Common Chemical Structures</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100" y="1160463"/>
            <a:ext cx="9482138"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81063" y="144463"/>
            <a:ext cx="9021762" cy="584200"/>
          </a:xfrm>
          <a:prstGeom prst="rect">
            <a:avLst/>
          </a:prstGeom>
          <a:noFill/>
        </p:spPr>
        <p:txBody>
          <a:bodyPr wrap="none">
            <a:spAutoFit/>
          </a:bodyPr>
          <a:lstStyle/>
          <a:p>
            <a:pPr>
              <a:defRPr/>
            </a:pPr>
            <a:r>
              <a:rPr lang="en-US" sz="3200" baseline="30000" dirty="0">
                <a:solidFill>
                  <a:srgbClr val="FFFFFF"/>
                </a:solidFill>
                <a:latin typeface="+mj-lt"/>
                <a:ea typeface="ＭＳ Ｐゴシック" charset="0"/>
                <a:cs typeface="ＭＳ Ｐゴシック" charset="0"/>
              </a:rPr>
              <a:t>1</a:t>
            </a:r>
            <a:r>
              <a:rPr lang="en-US" sz="3200" dirty="0">
                <a:solidFill>
                  <a:srgbClr val="FFFFFF"/>
                </a:solidFill>
                <a:ea typeface="ＭＳ Ｐゴシック" charset="0"/>
                <a:cs typeface="ＭＳ Ｐゴシック" charset="0"/>
              </a:rPr>
              <a:t>H Chemical Shifts for Common Chemical Structures</a:t>
            </a:r>
          </a:p>
        </p:txBody>
      </p:sp>
    </p:spTree>
    <p:extLst>
      <p:ext uri="{BB962C8B-B14F-4D97-AF65-F5344CB8AC3E}">
        <p14:creationId xmlns:p14="http://schemas.microsoft.com/office/powerpoint/2010/main" val="290497692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846138"/>
            <a:ext cx="81153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81063" y="144463"/>
            <a:ext cx="9021762" cy="584200"/>
          </a:xfrm>
          <a:prstGeom prst="rect">
            <a:avLst/>
          </a:prstGeom>
          <a:noFill/>
        </p:spPr>
        <p:txBody>
          <a:bodyPr wrap="none">
            <a:spAutoFit/>
          </a:bodyPr>
          <a:lstStyle/>
          <a:p>
            <a:pPr>
              <a:defRPr/>
            </a:pPr>
            <a:r>
              <a:rPr lang="en-US" sz="3200" baseline="30000" dirty="0">
                <a:solidFill>
                  <a:srgbClr val="FFFFFF"/>
                </a:solidFill>
                <a:latin typeface="+mj-lt"/>
                <a:ea typeface="ＭＳ Ｐゴシック" charset="0"/>
                <a:cs typeface="ＭＳ Ｐゴシック" charset="0"/>
              </a:rPr>
              <a:t>1</a:t>
            </a:r>
            <a:r>
              <a:rPr lang="en-US" sz="3200" dirty="0">
                <a:solidFill>
                  <a:srgbClr val="FFFFFF"/>
                </a:solidFill>
                <a:ea typeface="ＭＳ Ｐゴシック" charset="0"/>
                <a:cs typeface="ＭＳ Ｐゴシック" charset="0"/>
              </a:rPr>
              <a:t>H Chemical Shifts for Common Chemical Structures</a:t>
            </a:r>
          </a:p>
        </p:txBody>
      </p:sp>
    </p:spTree>
    <p:extLst>
      <p:ext uri="{BB962C8B-B14F-4D97-AF65-F5344CB8AC3E}">
        <p14:creationId xmlns:p14="http://schemas.microsoft.com/office/powerpoint/2010/main" val="419792643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55230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14288" y="95250"/>
            <a:ext cx="102870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300">
                <a:solidFill>
                  <a:srgbClr val="FFFFFF"/>
                </a:solidFill>
                <a:latin typeface="Helvetica" charset="0"/>
              </a:rPr>
              <a:t>Effects of Molecular Interactions on Chemical Shift </a:t>
            </a:r>
          </a:p>
        </p:txBody>
      </p:sp>
      <p:grpSp>
        <p:nvGrpSpPr>
          <p:cNvPr id="45058" name="Group 3"/>
          <p:cNvGrpSpPr>
            <a:grpSpLocks/>
          </p:cNvGrpSpPr>
          <p:nvPr/>
        </p:nvGrpSpPr>
        <p:grpSpPr bwMode="auto">
          <a:xfrm>
            <a:off x="414338" y="711200"/>
            <a:ext cx="9553575" cy="87313"/>
            <a:chOff x="192" y="576"/>
            <a:chExt cx="5349" cy="55"/>
          </a:xfrm>
        </p:grpSpPr>
        <p:sp>
          <p:nvSpPr>
            <p:cNvPr id="45064"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45065"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45059" name="Rectangle 6"/>
          <p:cNvSpPr>
            <a:spLocks noChangeArrowheads="1"/>
          </p:cNvSpPr>
          <p:nvPr/>
        </p:nvSpPr>
        <p:spPr bwMode="auto">
          <a:xfrm>
            <a:off x="346075" y="781050"/>
            <a:ext cx="95837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just"/>
            <a:r>
              <a:rPr lang="en-US" altLang="en-US" sz="2000">
                <a:solidFill>
                  <a:srgbClr val="FFFF00"/>
                </a:solidFill>
                <a:latin typeface="Helvetica" charset="0"/>
              </a:rPr>
              <a:t>There are several specific interactions of surrounding molecules with the molecule of interest that have profound effects on chemical shift.</a:t>
            </a:r>
          </a:p>
          <a:p>
            <a:pPr algn="just">
              <a:lnSpc>
                <a:spcPct val="50000"/>
              </a:lnSpc>
            </a:pPr>
            <a:endParaRPr lang="en-US" altLang="en-US" sz="2000">
              <a:solidFill>
                <a:srgbClr val="FFFF00"/>
              </a:solidFill>
              <a:latin typeface="Helvetica" charset="0"/>
            </a:endParaRPr>
          </a:p>
        </p:txBody>
      </p:sp>
      <p:grpSp>
        <p:nvGrpSpPr>
          <p:cNvPr id="845835" name="Group 11"/>
          <p:cNvGrpSpPr>
            <a:grpSpLocks/>
          </p:cNvGrpSpPr>
          <p:nvPr/>
        </p:nvGrpSpPr>
        <p:grpSpPr bwMode="auto">
          <a:xfrm>
            <a:off x="304800" y="2819400"/>
            <a:ext cx="9459913" cy="3749675"/>
            <a:chOff x="176" y="1077"/>
            <a:chExt cx="5959" cy="2362"/>
          </a:xfrm>
        </p:grpSpPr>
        <p:pic>
          <p:nvPicPr>
            <p:cNvPr id="450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2080"/>
              <a:ext cx="4102"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9"/>
            <p:cNvSpPr>
              <a:spLocks noChangeArrowheads="1"/>
            </p:cNvSpPr>
            <p:nvPr/>
          </p:nvSpPr>
          <p:spPr bwMode="auto">
            <a:xfrm>
              <a:off x="176" y="1077"/>
              <a:ext cx="5959"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0"/>
                </a:spcBef>
                <a:buClrTx/>
                <a:buSzTx/>
                <a:buFontTx/>
                <a:buNone/>
              </a:pPr>
              <a:r>
                <a:rPr lang="en-US" altLang="en-US" sz="2000">
                  <a:solidFill>
                    <a:srgbClr val="FFFF00"/>
                  </a:solidFill>
                </a:rPr>
                <a:t>Bulk magnetic susceptibility changes can dramatically change the resonant frequency of NMR active nuclei.  In solution, bulk magnetic susceptibility changes with the solvent</a:t>
              </a:r>
              <a:r>
                <a:rPr lang="ja-JP" altLang="en-US" sz="2000">
                  <a:solidFill>
                    <a:srgbClr val="FFFF00"/>
                  </a:solidFill>
                  <a:latin typeface="Arial" charset="0"/>
                </a:rPr>
                <a:t>’</a:t>
              </a:r>
              <a:r>
                <a:rPr lang="en-US" altLang="ja-JP" sz="2000">
                  <a:solidFill>
                    <a:srgbClr val="FFFF00"/>
                  </a:solidFill>
                </a:rPr>
                <a:t>s dielectric constant (a measure of the solvents polarity).  For example, the CH</a:t>
              </a:r>
              <a:r>
                <a:rPr lang="en-US" altLang="ja-JP" sz="2000" baseline="-25000">
                  <a:solidFill>
                    <a:srgbClr val="FFFF00"/>
                  </a:solidFill>
                </a:rPr>
                <a:t>3 </a:t>
              </a:r>
              <a:r>
                <a:rPr lang="en-US" altLang="ja-JP" sz="2000">
                  <a:solidFill>
                    <a:srgbClr val="FFFF00"/>
                  </a:solidFill>
                </a:rPr>
                <a:t>protons of the molecule CH</a:t>
              </a:r>
              <a:r>
                <a:rPr lang="en-US" altLang="ja-JP" sz="2000" baseline="-25000">
                  <a:solidFill>
                    <a:srgbClr val="FFFF00"/>
                  </a:solidFill>
                </a:rPr>
                <a:t>3</a:t>
              </a:r>
              <a:r>
                <a:rPr lang="en-US" altLang="ja-JP" sz="2000">
                  <a:solidFill>
                    <a:srgbClr val="FFFF00"/>
                  </a:solidFill>
                </a:rPr>
                <a:t>CN shift downfield with increasing dielectric constant.</a:t>
              </a:r>
              <a:endParaRPr lang="en-US" altLang="en-US" sz="2000">
                <a:solidFill>
                  <a:srgbClr val="FFFF00"/>
                </a:solidFill>
              </a:endParaRPr>
            </a:p>
          </p:txBody>
        </p:sp>
      </p:grpSp>
      <p:sp>
        <p:nvSpPr>
          <p:cNvPr id="45061" name="TextBox 1"/>
          <p:cNvSpPr txBox="1">
            <a:spLocks noChangeArrowheads="1"/>
          </p:cNvSpPr>
          <p:nvPr/>
        </p:nvSpPr>
        <p:spPr bwMode="auto">
          <a:xfrm>
            <a:off x="274638" y="1651000"/>
            <a:ext cx="98853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200">
                <a:solidFill>
                  <a:srgbClr val="FFFFFF"/>
                </a:solidFill>
              </a:rPr>
              <a:t>Bulk Magnetic Susceptibility -  a dimensionless proportionality constant that indicates the degree of magnetization of a material in response to an applied magnetic field. </a:t>
            </a:r>
          </a:p>
          <a:p>
            <a:pPr>
              <a:spcBef>
                <a:spcPct val="0"/>
              </a:spcBef>
              <a:buClrTx/>
              <a:buSzTx/>
              <a:buFontTx/>
              <a:buNone/>
            </a:pPr>
            <a:endParaRPr lang="en-US" altLang="en-US" sz="2400">
              <a:solidFill>
                <a:schemeClr val="tx1"/>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45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0" y="95250"/>
            <a:ext cx="10287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300">
                <a:solidFill>
                  <a:srgbClr val="FFFFFF"/>
                </a:solidFill>
                <a:latin typeface="Helvetica" charset="0"/>
              </a:rPr>
              <a:t>Bulk Magnetic Susceptibility (</a:t>
            </a:r>
            <a:r>
              <a:rPr lang="en-US" altLang="en-US" sz="2300">
                <a:solidFill>
                  <a:srgbClr val="FFFFFF"/>
                </a:solidFill>
                <a:latin typeface="Symbol" charset="2"/>
                <a:sym typeface="Symbol" charset="2"/>
              </a:rPr>
              <a:t>)</a:t>
            </a:r>
            <a:r>
              <a:rPr lang="en-US" altLang="en-US" sz="2300">
                <a:solidFill>
                  <a:srgbClr val="FFFFFF"/>
                </a:solidFill>
                <a:latin typeface="Helvetica" charset="0"/>
              </a:rPr>
              <a:t> Induced Chemical Shifts in the Body</a:t>
            </a:r>
          </a:p>
          <a:p>
            <a:pPr algn="ctr"/>
            <a:endParaRPr lang="en-US" altLang="en-US" sz="2300">
              <a:solidFill>
                <a:srgbClr val="FFFFFF"/>
              </a:solidFill>
              <a:latin typeface="Helvetica" charset="0"/>
            </a:endParaRPr>
          </a:p>
        </p:txBody>
      </p:sp>
      <p:grpSp>
        <p:nvGrpSpPr>
          <p:cNvPr id="47106" name="Group 5"/>
          <p:cNvGrpSpPr>
            <a:grpSpLocks/>
          </p:cNvGrpSpPr>
          <p:nvPr/>
        </p:nvGrpSpPr>
        <p:grpSpPr bwMode="auto">
          <a:xfrm>
            <a:off x="400050" y="592138"/>
            <a:ext cx="9553575" cy="87312"/>
            <a:chOff x="192" y="576"/>
            <a:chExt cx="5349" cy="55"/>
          </a:xfrm>
        </p:grpSpPr>
        <p:sp>
          <p:nvSpPr>
            <p:cNvPr id="47108" name="Freeform 6"/>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47109" name="Freeform 7"/>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314824" name="Text Box 8"/>
          <p:cNvSpPr txBox="1">
            <a:spLocks noChangeArrowheads="1"/>
          </p:cNvSpPr>
          <p:nvPr/>
        </p:nvSpPr>
        <p:spPr bwMode="auto">
          <a:xfrm>
            <a:off x="358775" y="974725"/>
            <a:ext cx="971708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rPr>
              <a:t>Differences</a:t>
            </a:r>
            <a:r>
              <a:rPr lang="en-US" altLang="en-US"/>
              <a:t> </a:t>
            </a:r>
            <a:r>
              <a:rPr lang="en-US" altLang="en-US">
                <a:solidFill>
                  <a:srgbClr val="FFFF00"/>
                </a:solidFill>
              </a:rPr>
              <a:t>in </a:t>
            </a:r>
            <a:r>
              <a:rPr lang="en-US" altLang="en-US">
                <a:solidFill>
                  <a:srgbClr val="FFFF00"/>
                </a:solidFill>
                <a:latin typeface="Symbol" charset="2"/>
                <a:sym typeface="Symbol" charset="2"/>
              </a:rPr>
              <a:t></a:t>
            </a:r>
            <a:r>
              <a:rPr lang="en-US" altLang="en-US">
                <a:solidFill>
                  <a:srgbClr val="FFFF00"/>
                </a:solidFill>
              </a:rPr>
              <a:t>in the body can cause shifts as large as a few ppm.</a:t>
            </a:r>
            <a:endParaRPr lang="en-US" altLang="en-US" baseline="30000">
              <a:solidFill>
                <a:srgbClr val="FFFF00"/>
              </a:solidFill>
            </a:endParaRPr>
          </a:p>
          <a:p>
            <a:endParaRPr lang="en-US" altLang="en-US" sz="1200" baseline="30000">
              <a:solidFill>
                <a:srgbClr val="FFFF00"/>
              </a:solidFill>
            </a:endParaRPr>
          </a:p>
          <a:p>
            <a:r>
              <a:rPr lang="en-US" altLang="en-US">
                <a:solidFill>
                  <a:srgbClr val="FFFF00"/>
                </a:solidFill>
              </a:rPr>
              <a:t>The amount of filed inhomogeneity depends on differences in </a:t>
            </a:r>
            <a:r>
              <a:rPr lang="en-US" altLang="en-US">
                <a:solidFill>
                  <a:srgbClr val="FFFF00"/>
                </a:solidFill>
                <a:latin typeface="Symbol" charset="2"/>
                <a:sym typeface="Symbol" charset="2"/>
              </a:rPr>
              <a:t></a:t>
            </a:r>
            <a:r>
              <a:rPr lang="en-US" altLang="en-US">
                <a:solidFill>
                  <a:srgbClr val="FFFF00"/>
                </a:solidFill>
              </a:rPr>
              <a:t>within a tissue  or at the interface of  different tissues.  The amount of field inhomogeneity depends on the susceptibility difference and the geometry.</a:t>
            </a:r>
          </a:p>
          <a:p>
            <a:endParaRPr lang="en-US" altLang="en-US" sz="1200">
              <a:solidFill>
                <a:srgbClr val="FFFF00"/>
              </a:solidFill>
            </a:endParaRPr>
          </a:p>
          <a:p>
            <a:r>
              <a:rPr lang="en-US" altLang="en-US">
                <a:solidFill>
                  <a:srgbClr val="FFFF00"/>
                </a:solidFill>
              </a:rPr>
              <a:t>The resultant in homogeneity is most severe near the boundaries between two materials with different susceptibilities such as air and tissue (water  is slightly diamagnetic, </a:t>
            </a:r>
            <a:r>
              <a:rPr lang="en-US" altLang="en-US">
                <a:solidFill>
                  <a:srgbClr val="FFFF00"/>
                </a:solidFill>
                <a:latin typeface="Symbol" charset="2"/>
                <a:sym typeface="Symbol" charset="2"/>
              </a:rPr>
              <a:t></a:t>
            </a:r>
            <a:r>
              <a:rPr lang="en-US" altLang="en-US">
                <a:solidFill>
                  <a:srgbClr val="FFFF00"/>
                </a:solidFill>
              </a:rPr>
              <a:t>&lt; 0, </a:t>
            </a:r>
            <a:r>
              <a:rPr lang="en-US" altLang="en-US">
                <a:solidFill>
                  <a:srgbClr val="FFFF00"/>
                </a:solidFill>
                <a:latin typeface="Symbol" charset="2"/>
                <a:sym typeface="Symbol" charset="2"/>
              </a:rPr>
              <a:t></a:t>
            </a:r>
            <a:r>
              <a:rPr lang="en-US" altLang="en-US">
                <a:solidFill>
                  <a:srgbClr val="FFFF00"/>
                </a:solidFill>
              </a:rPr>
              <a:t>x 10</a:t>
            </a:r>
            <a:r>
              <a:rPr lang="en-US" altLang="en-US" baseline="30000">
                <a:solidFill>
                  <a:srgbClr val="FFFF00"/>
                </a:solidFill>
              </a:rPr>
              <a:t>-6</a:t>
            </a:r>
            <a:r>
              <a:rPr lang="en-US" altLang="en-US">
                <a:solidFill>
                  <a:srgbClr val="FFFF00"/>
                </a:solidFill>
              </a:rPr>
              <a:t>) and air is slightly paramagnetic (</a:t>
            </a:r>
            <a:r>
              <a:rPr lang="en-US" altLang="en-US">
                <a:solidFill>
                  <a:srgbClr val="FFFF00"/>
                </a:solidFill>
                <a:latin typeface="Symbol" charset="2"/>
                <a:sym typeface="Symbol" charset="2"/>
              </a:rPr>
              <a:t></a:t>
            </a:r>
            <a:r>
              <a:rPr lang="en-US" altLang="en-US">
                <a:solidFill>
                  <a:srgbClr val="FFFF00"/>
                </a:solidFill>
              </a:rPr>
              <a:t>&gt; 0), while only a vacuum is non-magnetic (</a:t>
            </a:r>
            <a:r>
              <a:rPr lang="en-US" altLang="en-US">
                <a:solidFill>
                  <a:srgbClr val="FFFF00"/>
                </a:solidFill>
                <a:latin typeface="Symbol" charset="2"/>
                <a:sym typeface="Symbol" charset="2"/>
              </a:rPr>
              <a:t></a:t>
            </a:r>
            <a:r>
              <a:rPr lang="en-US" altLang="en-US">
                <a:solidFill>
                  <a:srgbClr val="FFFF00"/>
                </a:solidFill>
              </a:rPr>
              <a:t>= 0).</a:t>
            </a:r>
          </a:p>
          <a:p>
            <a:endParaRPr lang="en-US" altLang="en-US" sz="1200">
              <a:solidFill>
                <a:srgbClr val="FFFF00"/>
              </a:solidFill>
            </a:endParaRPr>
          </a:p>
          <a:p>
            <a:r>
              <a:rPr lang="en-US" altLang="en-US">
                <a:solidFill>
                  <a:srgbClr val="FFFF00"/>
                </a:solidFill>
              </a:rPr>
              <a:t>Magnetic susceptibility induced chemical shifts increase with field strength and with decreasingly symmetric shapes. </a:t>
            </a:r>
          </a:p>
          <a:p>
            <a:endParaRPr lang="en-US" altLang="en-US" sz="1200">
              <a:solidFill>
                <a:srgbClr val="FFFF00"/>
              </a:solidFill>
            </a:endParaRPr>
          </a:p>
          <a:p>
            <a:r>
              <a:rPr lang="en-US" altLang="en-US">
                <a:solidFill>
                  <a:srgbClr val="FFFF00"/>
                </a:solidFill>
              </a:rPr>
              <a:t>Examples of areas of the body that are subject to these effects are the abdomen (intestinal gases), rectum, lungs, and head (sinuses).</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482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482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4824">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148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657225" y="152400"/>
            <a:ext cx="882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en-US" altLang="en-US">
                <a:solidFill>
                  <a:srgbClr val="FFFFFF"/>
                </a:solidFill>
                <a:latin typeface="Helvetica" charset="0"/>
              </a:rPr>
              <a:t>Effects of Molecular Interactions on Chemical Shift - pH Effects</a:t>
            </a:r>
          </a:p>
        </p:txBody>
      </p:sp>
      <p:grpSp>
        <p:nvGrpSpPr>
          <p:cNvPr id="49154" name="Group 3"/>
          <p:cNvGrpSpPr>
            <a:grpSpLocks/>
          </p:cNvGrpSpPr>
          <p:nvPr/>
        </p:nvGrpSpPr>
        <p:grpSpPr bwMode="auto">
          <a:xfrm>
            <a:off x="342900" y="685800"/>
            <a:ext cx="9553575" cy="87313"/>
            <a:chOff x="192" y="576"/>
            <a:chExt cx="5349" cy="55"/>
          </a:xfrm>
        </p:grpSpPr>
        <p:sp>
          <p:nvSpPr>
            <p:cNvPr id="49162"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49163"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49155" name="Rectangle 6"/>
          <p:cNvSpPr>
            <a:spLocks noChangeArrowheads="1"/>
          </p:cNvSpPr>
          <p:nvPr/>
        </p:nvSpPr>
        <p:spPr bwMode="auto">
          <a:xfrm>
            <a:off x="300038" y="850900"/>
            <a:ext cx="97424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FFFF00"/>
                </a:solidFill>
                <a:latin typeface="Helvetica" charset="0"/>
              </a:rPr>
              <a:t>When a proton is added to RCOO-, RNH</a:t>
            </a:r>
            <a:r>
              <a:rPr lang="en-US" altLang="en-US" sz="2000" baseline="-25000">
                <a:solidFill>
                  <a:srgbClr val="FFFF00"/>
                </a:solidFill>
                <a:latin typeface="Helvetica" charset="0"/>
              </a:rPr>
              <a:t>2</a:t>
            </a:r>
            <a:r>
              <a:rPr lang="en-US" altLang="en-US" sz="2000">
                <a:solidFill>
                  <a:srgbClr val="FFFF00"/>
                </a:solidFill>
                <a:latin typeface="Helvetica" charset="0"/>
              </a:rPr>
              <a:t>, RS- to form RCOOH, RNH</a:t>
            </a:r>
            <a:r>
              <a:rPr lang="en-US" altLang="en-US" sz="2000" baseline="-25000">
                <a:solidFill>
                  <a:srgbClr val="FFFF00"/>
                </a:solidFill>
                <a:latin typeface="Helvetica" charset="0"/>
              </a:rPr>
              <a:t>3</a:t>
            </a:r>
            <a:r>
              <a:rPr lang="en-US" altLang="en-US" sz="2000" baseline="30000">
                <a:solidFill>
                  <a:srgbClr val="FFFF00"/>
                </a:solidFill>
                <a:latin typeface="Helvetica" charset="0"/>
              </a:rPr>
              <a:t>+</a:t>
            </a:r>
            <a:r>
              <a:rPr lang="en-US" altLang="en-US" sz="2000">
                <a:solidFill>
                  <a:srgbClr val="FFFF00"/>
                </a:solidFill>
                <a:latin typeface="Helvetica" charset="0"/>
              </a:rPr>
              <a:t>, RSH, respectively, the chemical shifts of non-exchanging proton resonances on R moiety are shifted downfield, with the deshielding effect attenuating with increasing distance between the non-exchangeable proton and the site of protonation.</a:t>
            </a:r>
          </a:p>
        </p:txBody>
      </p:sp>
      <p:grpSp>
        <p:nvGrpSpPr>
          <p:cNvPr id="49156" name="Group 13"/>
          <p:cNvGrpSpPr>
            <a:grpSpLocks/>
          </p:cNvGrpSpPr>
          <p:nvPr/>
        </p:nvGrpSpPr>
        <p:grpSpPr bwMode="auto">
          <a:xfrm>
            <a:off x="341313" y="2957513"/>
            <a:ext cx="9344025" cy="3811587"/>
            <a:chOff x="340" y="1962"/>
            <a:chExt cx="5761" cy="2250"/>
          </a:xfrm>
        </p:grpSpPr>
        <p:pic>
          <p:nvPicPr>
            <p:cNvPr id="491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1962"/>
              <a:ext cx="5761"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tangle 12"/>
            <p:cNvSpPr>
              <a:spLocks noChangeArrowheads="1"/>
            </p:cNvSpPr>
            <p:nvPr/>
          </p:nvSpPr>
          <p:spPr bwMode="auto">
            <a:xfrm>
              <a:off x="1112" y="3784"/>
              <a:ext cx="114"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sp>
        <p:nvSpPr>
          <p:cNvPr id="49157" name="Rectangle 15"/>
          <p:cNvSpPr>
            <a:spLocks noChangeArrowheads="1"/>
          </p:cNvSpPr>
          <p:nvPr/>
        </p:nvSpPr>
        <p:spPr bwMode="auto">
          <a:xfrm>
            <a:off x="400050" y="2243138"/>
            <a:ext cx="9655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FFFF00"/>
                </a:solidFill>
                <a:latin typeface="Helvetica" charset="0"/>
              </a:rPr>
              <a:t>For this reason, the particular chemical shift of nuclei in many compounds of biological interest, such as citric acid in the prostate, are be pH dependent.</a:t>
            </a:r>
          </a:p>
        </p:txBody>
      </p:sp>
      <p:sp>
        <p:nvSpPr>
          <p:cNvPr id="49158" name="Text Box 10"/>
          <p:cNvSpPr txBox="1">
            <a:spLocks noChangeArrowheads="1"/>
          </p:cNvSpPr>
          <p:nvPr/>
        </p:nvSpPr>
        <p:spPr bwMode="auto">
          <a:xfrm>
            <a:off x="1443038" y="5459413"/>
            <a:ext cx="754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1200">
                <a:latin typeface="Helvetica" charset="0"/>
              </a:rPr>
              <a:t>Delta</a:t>
            </a:r>
          </a:p>
        </p:txBody>
      </p:sp>
      <p:sp>
        <p:nvSpPr>
          <p:cNvPr id="49159" name="Text Box 19"/>
          <p:cNvSpPr txBox="1">
            <a:spLocks noChangeArrowheads="1"/>
          </p:cNvSpPr>
          <p:nvPr/>
        </p:nvSpPr>
        <p:spPr bwMode="auto">
          <a:xfrm>
            <a:off x="3462338" y="6219825"/>
            <a:ext cx="558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latin typeface="Helvetica" charset="0"/>
              </a:rPr>
              <a:t>Protonation also effects the difference in chemical shift between the A and B protons. This will have an impact on J-modulation as well.</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428625" y="685800"/>
            <a:ext cx="9429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0"/>
              </a:spcBef>
              <a:buClrTx/>
              <a:buSzTx/>
              <a:buFontTx/>
              <a:buNone/>
            </a:pPr>
            <a:r>
              <a:rPr lang="en-US" altLang="en-US" sz="2400">
                <a:solidFill>
                  <a:srgbClr val="FFFF00"/>
                </a:solidFill>
              </a:rPr>
              <a:t>The presence of electrons around a nucleus causes the nucleus to be </a:t>
            </a:r>
            <a:r>
              <a:rPr lang="ja-JP" altLang="en-US" sz="2400">
                <a:solidFill>
                  <a:srgbClr val="FFFF00"/>
                </a:solidFill>
                <a:latin typeface="Arial" charset="0"/>
              </a:rPr>
              <a:t>“</a:t>
            </a:r>
            <a:r>
              <a:rPr lang="en-US" altLang="ja-JP" sz="2400">
                <a:solidFill>
                  <a:srgbClr val="FFFF00"/>
                </a:solidFill>
              </a:rPr>
              <a:t>shielded</a:t>
            </a:r>
            <a:r>
              <a:rPr lang="ja-JP" altLang="en-US" sz="2400">
                <a:solidFill>
                  <a:srgbClr val="FFFF00"/>
                </a:solidFill>
                <a:latin typeface="Arial" charset="0"/>
              </a:rPr>
              <a:t>”</a:t>
            </a:r>
            <a:r>
              <a:rPr lang="en-US" altLang="ja-JP" sz="2400">
                <a:solidFill>
                  <a:srgbClr val="FFFF00"/>
                </a:solidFill>
              </a:rPr>
              <a:t> to a certain extent from the applied field magnetic field.  The applied field induces electronic currents, setting up local magnetic fields around the nucleus that oppose the applied field. </a:t>
            </a:r>
            <a:endParaRPr lang="en-US" altLang="en-US" sz="2400">
              <a:solidFill>
                <a:srgbClr val="FFFF00"/>
              </a:solidFill>
            </a:endParaRPr>
          </a:p>
        </p:txBody>
      </p:sp>
      <p:grpSp>
        <p:nvGrpSpPr>
          <p:cNvPr id="21506" name="Group 3"/>
          <p:cNvGrpSpPr>
            <a:grpSpLocks/>
          </p:cNvGrpSpPr>
          <p:nvPr/>
        </p:nvGrpSpPr>
        <p:grpSpPr bwMode="auto">
          <a:xfrm>
            <a:off x="342900" y="76200"/>
            <a:ext cx="9553575" cy="620713"/>
            <a:chOff x="216" y="48"/>
            <a:chExt cx="6018" cy="391"/>
          </a:xfrm>
        </p:grpSpPr>
        <p:sp>
          <p:nvSpPr>
            <p:cNvPr id="21513" name="Text Box 4"/>
            <p:cNvSpPr txBox="1">
              <a:spLocks noChangeArrowheads="1"/>
            </p:cNvSpPr>
            <p:nvPr/>
          </p:nvSpPr>
          <p:spPr bwMode="auto">
            <a:xfrm>
              <a:off x="1392" y="48"/>
              <a:ext cx="340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200">
                  <a:solidFill>
                    <a:srgbClr val="FFFFFF"/>
                  </a:solidFill>
                  <a:latin typeface="Helvetica" charset="0"/>
                </a:rPr>
                <a:t>Chemical Shift and Structure</a:t>
              </a:r>
              <a:endParaRPr lang="en-US" altLang="en-US">
                <a:solidFill>
                  <a:srgbClr val="FFFFFF"/>
                </a:solidFill>
                <a:latin typeface="Helvetica" charset="0"/>
              </a:endParaRPr>
            </a:p>
          </p:txBody>
        </p:sp>
        <p:grpSp>
          <p:nvGrpSpPr>
            <p:cNvPr id="21514" name="Group 5"/>
            <p:cNvGrpSpPr>
              <a:grpSpLocks/>
            </p:cNvGrpSpPr>
            <p:nvPr/>
          </p:nvGrpSpPr>
          <p:grpSpPr bwMode="auto">
            <a:xfrm>
              <a:off x="216" y="384"/>
              <a:ext cx="6018" cy="55"/>
              <a:chOff x="192" y="576"/>
              <a:chExt cx="5349" cy="55"/>
            </a:xfrm>
          </p:grpSpPr>
          <p:sp>
            <p:nvSpPr>
              <p:cNvPr id="21515" name="Freeform 6"/>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21516" name="Freeform 7"/>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grpSp>
        <p:nvGrpSpPr>
          <p:cNvPr id="21507" name="Group 8"/>
          <p:cNvGrpSpPr>
            <a:grpSpLocks/>
          </p:cNvGrpSpPr>
          <p:nvPr/>
        </p:nvGrpSpPr>
        <p:grpSpPr bwMode="auto">
          <a:xfrm>
            <a:off x="2752725" y="2239963"/>
            <a:ext cx="4781550" cy="4465637"/>
            <a:chOff x="1734" y="1411"/>
            <a:chExt cx="3012" cy="2813"/>
          </a:xfrm>
        </p:grpSpPr>
        <p:pic>
          <p:nvPicPr>
            <p:cNvPr id="2150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 y="1411"/>
              <a:ext cx="3012" cy="2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9" name="Text Box 10"/>
            <p:cNvSpPr txBox="1">
              <a:spLocks noChangeArrowheads="1"/>
            </p:cNvSpPr>
            <p:nvPr/>
          </p:nvSpPr>
          <p:spPr bwMode="auto">
            <a:xfrm>
              <a:off x="2912" y="3744"/>
              <a:ext cx="1301" cy="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t>Applied magnetic field</a:t>
              </a:r>
            </a:p>
          </p:txBody>
        </p:sp>
        <p:sp>
          <p:nvSpPr>
            <p:cNvPr id="21510" name="Text Box 11"/>
            <p:cNvSpPr txBox="1">
              <a:spLocks noChangeArrowheads="1"/>
            </p:cNvSpPr>
            <p:nvPr/>
          </p:nvSpPr>
          <p:spPr bwMode="auto">
            <a:xfrm>
              <a:off x="3128" y="2932"/>
              <a:ext cx="1479"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t>Induced magnetic field</a:t>
              </a:r>
            </a:p>
          </p:txBody>
        </p:sp>
        <p:sp>
          <p:nvSpPr>
            <p:cNvPr id="21511" name="Text Box 12"/>
            <p:cNvSpPr txBox="1">
              <a:spLocks noChangeArrowheads="1"/>
            </p:cNvSpPr>
            <p:nvPr/>
          </p:nvSpPr>
          <p:spPr bwMode="auto">
            <a:xfrm>
              <a:off x="3348" y="2260"/>
              <a:ext cx="1132" cy="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t>Electron Currents</a:t>
              </a:r>
            </a:p>
          </p:txBody>
        </p:sp>
        <p:sp>
          <p:nvSpPr>
            <p:cNvPr id="21512" name="Text Box 13"/>
            <p:cNvSpPr txBox="1">
              <a:spLocks noChangeArrowheads="1"/>
            </p:cNvSpPr>
            <p:nvPr/>
          </p:nvSpPr>
          <p:spPr bwMode="auto">
            <a:xfrm>
              <a:off x="3020" y="1889"/>
              <a:ext cx="1175" cy="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t>Magnetic Nucleus</a:t>
              </a:r>
            </a:p>
          </p:txBody>
        </p:sp>
      </p:gr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471488" y="152400"/>
            <a:ext cx="942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en-US" altLang="en-US">
                <a:solidFill>
                  <a:srgbClr val="FFFFFF"/>
                </a:solidFill>
                <a:latin typeface="Helvetica" charset="0"/>
              </a:rPr>
              <a:t>Effects of Molecular Interactions on Chemical Shift - Metal Binding</a:t>
            </a:r>
          </a:p>
        </p:txBody>
      </p:sp>
      <p:grpSp>
        <p:nvGrpSpPr>
          <p:cNvPr id="51202" name="Group 3"/>
          <p:cNvGrpSpPr>
            <a:grpSpLocks/>
          </p:cNvGrpSpPr>
          <p:nvPr/>
        </p:nvGrpSpPr>
        <p:grpSpPr bwMode="auto">
          <a:xfrm>
            <a:off x="342900" y="685800"/>
            <a:ext cx="9553575" cy="87313"/>
            <a:chOff x="192" y="576"/>
            <a:chExt cx="5349" cy="55"/>
          </a:xfrm>
        </p:grpSpPr>
        <p:sp>
          <p:nvSpPr>
            <p:cNvPr id="51224"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51225"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51203" name="Rectangle 6"/>
          <p:cNvSpPr>
            <a:spLocks noChangeArrowheads="1"/>
          </p:cNvSpPr>
          <p:nvPr/>
        </p:nvSpPr>
        <p:spPr bwMode="auto">
          <a:xfrm>
            <a:off x="514350" y="917575"/>
            <a:ext cx="95154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FFFF00"/>
                </a:solidFill>
                <a:latin typeface="Helvetica" charset="0"/>
              </a:rPr>
              <a:t>Metal binding - Just as protonation leads to movement of NMR peaks down-field, complex formation with diamagnetic metal ions will give chemical shifts at lower fields for protons on the ligand.</a:t>
            </a:r>
          </a:p>
          <a:p>
            <a:pPr>
              <a:lnSpc>
                <a:spcPct val="50000"/>
              </a:lnSpc>
            </a:pPr>
            <a:endParaRPr lang="en-US" altLang="en-US" sz="2000">
              <a:solidFill>
                <a:srgbClr val="FFFF00"/>
              </a:solidFill>
              <a:latin typeface="Helvetica" charset="0"/>
            </a:endParaRPr>
          </a:p>
        </p:txBody>
      </p:sp>
      <p:grpSp>
        <p:nvGrpSpPr>
          <p:cNvPr id="846884" name="Group 36"/>
          <p:cNvGrpSpPr>
            <a:grpSpLocks/>
          </p:cNvGrpSpPr>
          <p:nvPr/>
        </p:nvGrpSpPr>
        <p:grpSpPr bwMode="auto">
          <a:xfrm>
            <a:off x="534988" y="1943100"/>
            <a:ext cx="9277350" cy="4716463"/>
            <a:chOff x="337" y="1224"/>
            <a:chExt cx="5844" cy="2971"/>
          </a:xfrm>
        </p:grpSpPr>
        <p:sp>
          <p:nvSpPr>
            <p:cNvPr id="51205" name="Rectangle 7"/>
            <p:cNvSpPr>
              <a:spLocks noChangeArrowheads="1"/>
            </p:cNvSpPr>
            <p:nvPr/>
          </p:nvSpPr>
          <p:spPr bwMode="auto">
            <a:xfrm>
              <a:off x="337" y="1224"/>
              <a:ext cx="5844"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000">
                  <a:solidFill>
                    <a:srgbClr val="FFFF00"/>
                  </a:solidFill>
                </a:rPr>
                <a:t>An example of this phenomenon is the shift in the proton resonances of citrate with increasing cation concentration.  Of biochemical interest is that changes in levels of the cation Zn in the prostate have been associated with the evolution of prostate cancer. Zn cannot be monitored by NMR directly, but could potentially be measured indirectly by NMR through the determination of shifts of citrates non-exchangeable protons.</a:t>
              </a:r>
            </a:p>
          </p:txBody>
        </p:sp>
        <p:grpSp>
          <p:nvGrpSpPr>
            <p:cNvPr id="51206" name="Group 35"/>
            <p:cNvGrpSpPr>
              <a:grpSpLocks/>
            </p:cNvGrpSpPr>
            <p:nvPr/>
          </p:nvGrpSpPr>
          <p:grpSpPr bwMode="auto">
            <a:xfrm>
              <a:off x="2454" y="2304"/>
              <a:ext cx="2921" cy="1891"/>
              <a:chOff x="2454" y="2304"/>
              <a:chExt cx="2921" cy="1891"/>
            </a:xfrm>
          </p:grpSpPr>
          <p:grpSp>
            <p:nvGrpSpPr>
              <p:cNvPr id="51207" name="Group 29"/>
              <p:cNvGrpSpPr>
                <a:grpSpLocks/>
              </p:cNvGrpSpPr>
              <p:nvPr/>
            </p:nvGrpSpPr>
            <p:grpSpPr bwMode="auto">
              <a:xfrm>
                <a:off x="2454" y="2304"/>
                <a:ext cx="2921" cy="1734"/>
                <a:chOff x="2454" y="2324"/>
                <a:chExt cx="2921" cy="1734"/>
              </a:xfrm>
            </p:grpSpPr>
            <p:grpSp>
              <p:nvGrpSpPr>
                <p:cNvPr id="51213" name="Group 27"/>
                <p:cNvGrpSpPr>
                  <a:grpSpLocks/>
                </p:cNvGrpSpPr>
                <p:nvPr/>
              </p:nvGrpSpPr>
              <p:grpSpPr bwMode="auto">
                <a:xfrm>
                  <a:off x="2454" y="2324"/>
                  <a:ext cx="2921" cy="1734"/>
                  <a:chOff x="2454" y="2324"/>
                  <a:chExt cx="2921" cy="1734"/>
                </a:xfrm>
              </p:grpSpPr>
              <p:grpSp>
                <p:nvGrpSpPr>
                  <p:cNvPr id="51215" name="Group 16"/>
                  <p:cNvGrpSpPr>
                    <a:grpSpLocks/>
                  </p:cNvGrpSpPr>
                  <p:nvPr/>
                </p:nvGrpSpPr>
                <p:grpSpPr bwMode="auto">
                  <a:xfrm>
                    <a:off x="2454" y="2324"/>
                    <a:ext cx="2921" cy="1734"/>
                    <a:chOff x="2454" y="2324"/>
                    <a:chExt cx="2921" cy="1734"/>
                  </a:xfrm>
                </p:grpSpPr>
                <p:grpSp>
                  <p:nvGrpSpPr>
                    <p:cNvPr id="51219" name="Group 12"/>
                    <p:cNvGrpSpPr>
                      <a:grpSpLocks/>
                    </p:cNvGrpSpPr>
                    <p:nvPr/>
                  </p:nvGrpSpPr>
                  <p:grpSpPr bwMode="auto">
                    <a:xfrm>
                      <a:off x="2454" y="2324"/>
                      <a:ext cx="2921" cy="1734"/>
                      <a:chOff x="2391" y="2396"/>
                      <a:chExt cx="2921" cy="1734"/>
                    </a:xfrm>
                  </p:grpSpPr>
                  <p:sp>
                    <p:nvSpPr>
                      <p:cNvPr id="51222" name="Rectangle 11"/>
                      <p:cNvSpPr>
                        <a:spLocks noChangeArrowheads="1"/>
                      </p:cNvSpPr>
                      <p:nvPr/>
                    </p:nvSpPr>
                    <p:spPr bwMode="auto">
                      <a:xfrm>
                        <a:off x="2391" y="3188"/>
                        <a:ext cx="116"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pic>
                    <p:nvPicPr>
                      <p:cNvPr id="512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 y="2396"/>
                        <a:ext cx="2562"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20" name="Rectangle 14"/>
                    <p:cNvSpPr>
                      <a:spLocks noChangeArrowheads="1"/>
                    </p:cNvSpPr>
                    <p:nvPr/>
                  </p:nvSpPr>
                  <p:spPr bwMode="auto">
                    <a:xfrm>
                      <a:off x="3927" y="2864"/>
                      <a:ext cx="303"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51221" name="Rectangle 15"/>
                    <p:cNvSpPr>
                      <a:spLocks noChangeArrowheads="1"/>
                    </p:cNvSpPr>
                    <p:nvPr/>
                  </p:nvSpPr>
                  <p:spPr bwMode="auto">
                    <a:xfrm>
                      <a:off x="4080" y="2752"/>
                      <a:ext cx="116"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grpSp>
                <p:nvGrpSpPr>
                  <p:cNvPr id="51216" name="Group 26"/>
                  <p:cNvGrpSpPr>
                    <a:grpSpLocks/>
                  </p:cNvGrpSpPr>
                  <p:nvPr/>
                </p:nvGrpSpPr>
                <p:grpSpPr bwMode="auto">
                  <a:xfrm>
                    <a:off x="4444" y="3119"/>
                    <a:ext cx="528" cy="365"/>
                    <a:chOff x="4444" y="3119"/>
                    <a:chExt cx="528" cy="365"/>
                  </a:xfrm>
                </p:grpSpPr>
                <p:sp>
                  <p:nvSpPr>
                    <p:cNvPr id="51217" name="Rectangle 24"/>
                    <p:cNvSpPr>
                      <a:spLocks noChangeArrowheads="1"/>
                    </p:cNvSpPr>
                    <p:nvPr/>
                  </p:nvSpPr>
                  <p:spPr bwMode="auto">
                    <a:xfrm>
                      <a:off x="4444" y="3193"/>
                      <a:ext cx="528"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51218" name="Rectangle 25"/>
                    <p:cNvSpPr>
                      <a:spLocks noChangeArrowheads="1"/>
                    </p:cNvSpPr>
                    <p:nvPr/>
                  </p:nvSpPr>
                  <p:spPr bwMode="auto">
                    <a:xfrm>
                      <a:off x="4660" y="3119"/>
                      <a:ext cx="116"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grpSp>
            <p:sp>
              <p:nvSpPr>
                <p:cNvPr id="51214" name="Rectangle 28"/>
                <p:cNvSpPr>
                  <a:spLocks noChangeArrowheads="1"/>
                </p:cNvSpPr>
                <p:nvPr/>
              </p:nvSpPr>
              <p:spPr bwMode="auto">
                <a:xfrm>
                  <a:off x="4472" y="3543"/>
                  <a:ext cx="384"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sp>
            <p:nvSpPr>
              <p:cNvPr id="51208" name="Text Box 10"/>
              <p:cNvSpPr txBox="1">
                <a:spLocks noChangeArrowheads="1"/>
              </p:cNvSpPr>
              <p:nvPr/>
            </p:nvSpPr>
            <p:spPr bwMode="auto">
              <a:xfrm rot="16200000">
                <a:off x="1824" y="3179"/>
                <a:ext cx="16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400">
                    <a:latin typeface="Helvetica" charset="0"/>
                  </a:rPr>
                  <a:t>Chemical Shift of Citrate (ppm)</a:t>
                </a:r>
              </a:p>
            </p:txBody>
          </p:sp>
          <p:sp>
            <p:nvSpPr>
              <p:cNvPr id="51209" name="Text Box 31"/>
              <p:cNvSpPr txBox="1">
                <a:spLocks noChangeArrowheads="1"/>
              </p:cNvSpPr>
              <p:nvPr/>
            </p:nvSpPr>
            <p:spPr bwMode="auto">
              <a:xfrm>
                <a:off x="4094" y="2654"/>
                <a:ext cx="3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latin typeface="Helvetica" charset="0"/>
                  </a:rPr>
                  <a:t>Zn</a:t>
                </a:r>
                <a:r>
                  <a:rPr lang="en-US" altLang="en-US" sz="1200" baseline="30000">
                    <a:latin typeface="Helvetica" charset="0"/>
                  </a:rPr>
                  <a:t>2+</a:t>
                </a:r>
                <a:endParaRPr lang="en-US" altLang="en-US" sz="1200">
                  <a:latin typeface="Helvetica" charset="0"/>
                </a:endParaRPr>
              </a:p>
            </p:txBody>
          </p:sp>
          <p:sp>
            <p:nvSpPr>
              <p:cNvPr id="51210" name="Text Box 32"/>
              <p:cNvSpPr txBox="1">
                <a:spLocks noChangeArrowheads="1"/>
              </p:cNvSpPr>
              <p:nvPr/>
            </p:nvSpPr>
            <p:spPr bwMode="auto">
              <a:xfrm>
                <a:off x="4694" y="3022"/>
                <a:ext cx="3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latin typeface="Helvetica" charset="0"/>
                  </a:rPr>
                  <a:t>Mg</a:t>
                </a:r>
                <a:r>
                  <a:rPr lang="en-US" altLang="en-US" sz="1200" baseline="30000">
                    <a:latin typeface="Helvetica" charset="0"/>
                  </a:rPr>
                  <a:t>2+</a:t>
                </a:r>
                <a:endParaRPr lang="en-US" altLang="en-US" sz="1200">
                  <a:latin typeface="Helvetica" charset="0"/>
                </a:endParaRPr>
              </a:p>
            </p:txBody>
          </p:sp>
          <p:sp>
            <p:nvSpPr>
              <p:cNvPr id="51211" name="Text Box 33"/>
              <p:cNvSpPr txBox="1">
                <a:spLocks noChangeArrowheads="1"/>
              </p:cNvSpPr>
              <p:nvPr/>
            </p:nvSpPr>
            <p:spPr bwMode="auto">
              <a:xfrm>
                <a:off x="4982" y="3382"/>
                <a:ext cx="3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latin typeface="Helvetica" charset="0"/>
                  </a:rPr>
                  <a:t>Ca</a:t>
                </a:r>
                <a:r>
                  <a:rPr lang="en-US" altLang="en-US" sz="1200" baseline="30000">
                    <a:latin typeface="Helvetica" charset="0"/>
                  </a:rPr>
                  <a:t>2+</a:t>
                </a:r>
                <a:endParaRPr lang="en-US" altLang="en-US" sz="1200">
                  <a:latin typeface="Helvetica" charset="0"/>
                </a:endParaRPr>
              </a:p>
            </p:txBody>
          </p:sp>
          <p:sp>
            <p:nvSpPr>
              <p:cNvPr id="51212" name="Text Box 34"/>
              <p:cNvSpPr txBox="1">
                <a:spLocks noChangeArrowheads="1"/>
              </p:cNvSpPr>
              <p:nvPr/>
            </p:nvSpPr>
            <p:spPr bwMode="auto">
              <a:xfrm>
                <a:off x="3390" y="4001"/>
                <a:ext cx="163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400">
                    <a:latin typeface="Helvetica" charset="0"/>
                  </a:rPr>
                  <a:t>Concentration of Cation  (mM)</a:t>
                </a: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46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76200" y="152400"/>
            <a:ext cx="10061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3000">
                <a:solidFill>
                  <a:srgbClr val="FFFFFF"/>
                </a:solidFill>
                <a:latin typeface="Helvetica" charset="0"/>
              </a:rPr>
              <a:t>Chemical Shift and Structure - Chemical Shift Equivalence</a:t>
            </a:r>
          </a:p>
        </p:txBody>
      </p:sp>
      <p:grpSp>
        <p:nvGrpSpPr>
          <p:cNvPr id="53250" name="Group 3"/>
          <p:cNvGrpSpPr>
            <a:grpSpLocks/>
          </p:cNvGrpSpPr>
          <p:nvPr/>
        </p:nvGrpSpPr>
        <p:grpSpPr bwMode="auto">
          <a:xfrm>
            <a:off x="266700" y="685800"/>
            <a:ext cx="9553575" cy="87313"/>
            <a:chOff x="192" y="576"/>
            <a:chExt cx="5349" cy="55"/>
          </a:xfrm>
        </p:grpSpPr>
        <p:sp>
          <p:nvSpPr>
            <p:cNvPr id="53267"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53268"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53251" name="Text Box 6"/>
          <p:cNvSpPr txBox="1">
            <a:spLocks noChangeArrowheads="1"/>
          </p:cNvSpPr>
          <p:nvPr/>
        </p:nvSpPr>
        <p:spPr bwMode="auto">
          <a:xfrm>
            <a:off x="352425" y="812800"/>
            <a:ext cx="93440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50000"/>
              </a:spcBef>
              <a:buClrTx/>
              <a:buSzTx/>
              <a:buFontTx/>
              <a:buNone/>
            </a:pPr>
            <a:r>
              <a:rPr lang="en-US" altLang="en-US" sz="1900">
                <a:solidFill>
                  <a:srgbClr val="FFFF00"/>
                </a:solidFill>
              </a:rPr>
              <a:t>If nuclei are interchangeable by a symmetry operation or a rapid process, they are chemical shift equivalent.  Nuclei are interchangeable if the structures before and after the operation are indistinguishable.  The symmetry operations are: rotation about a symmetry axis; inversion at a center of symmetry; reflection at a plane of symmetry, or higher orders of rotation about an axis followed by reflection in a plane normal to the axis.  </a:t>
            </a:r>
          </a:p>
        </p:txBody>
      </p:sp>
      <p:grpSp>
        <p:nvGrpSpPr>
          <p:cNvPr id="840728" name="Group 24"/>
          <p:cNvGrpSpPr>
            <a:grpSpLocks/>
          </p:cNvGrpSpPr>
          <p:nvPr/>
        </p:nvGrpSpPr>
        <p:grpSpPr bwMode="auto">
          <a:xfrm>
            <a:off x="390525" y="2700338"/>
            <a:ext cx="9326563" cy="4192587"/>
            <a:chOff x="246" y="1701"/>
            <a:chExt cx="5875" cy="2641"/>
          </a:xfrm>
        </p:grpSpPr>
        <p:grpSp>
          <p:nvGrpSpPr>
            <p:cNvPr id="53253" name="Group 23"/>
            <p:cNvGrpSpPr>
              <a:grpSpLocks/>
            </p:cNvGrpSpPr>
            <p:nvPr/>
          </p:nvGrpSpPr>
          <p:grpSpPr bwMode="auto">
            <a:xfrm>
              <a:off x="246" y="1701"/>
              <a:ext cx="5875" cy="2587"/>
              <a:chOff x="246" y="1701"/>
              <a:chExt cx="5875" cy="2587"/>
            </a:xfrm>
          </p:grpSpPr>
          <p:pic>
            <p:nvPicPr>
              <p:cNvPr id="53265" name="Picture 8"/>
              <p:cNvPicPr>
                <a:picLocks noChangeAspect="1" noChangeArrowheads="1"/>
              </p:cNvPicPr>
              <p:nvPr/>
            </p:nvPicPr>
            <p:blipFill>
              <a:blip r:embed="rId3">
                <a:extLst>
                  <a:ext uri="{28A0092B-C50C-407E-A947-70E740481C1C}">
                    <a14:useLocalDpi xmlns:a14="http://schemas.microsoft.com/office/drawing/2010/main" val="0"/>
                  </a:ext>
                </a:extLst>
              </a:blip>
              <a:srcRect b="28409"/>
              <a:stretch>
                <a:fillRect/>
              </a:stretch>
            </p:blipFill>
            <p:spPr bwMode="auto">
              <a:xfrm>
                <a:off x="1165" y="2836"/>
                <a:ext cx="4309"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6" name="Rectangle 10"/>
              <p:cNvSpPr>
                <a:spLocks noChangeArrowheads="1"/>
              </p:cNvSpPr>
              <p:nvPr/>
            </p:nvSpPr>
            <p:spPr bwMode="auto">
              <a:xfrm>
                <a:off x="246" y="1701"/>
                <a:ext cx="5875"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50000"/>
                  </a:spcBef>
                  <a:buClrTx/>
                  <a:buSzTx/>
                  <a:buFontTx/>
                  <a:buNone/>
                </a:pPr>
                <a:r>
                  <a:rPr lang="en-US" altLang="en-US" sz="1900" dirty="0">
                    <a:solidFill>
                      <a:srgbClr val="FFFF00"/>
                    </a:solidFill>
                  </a:rPr>
                  <a:t>For example. Protons a and b in </a:t>
                </a:r>
                <a:r>
                  <a:rPr lang="en-US" altLang="en-US" sz="1900" i="1" dirty="0">
                    <a:solidFill>
                      <a:srgbClr val="FFFF00"/>
                    </a:solidFill>
                  </a:rPr>
                  <a:t>trans-1,2-</a:t>
                </a:r>
                <a:r>
                  <a:rPr lang="en-US" altLang="en-US" sz="1900" dirty="0">
                    <a:solidFill>
                      <a:srgbClr val="FFFF00"/>
                    </a:solidFill>
                  </a:rPr>
                  <a:t>dichlorocylopropane are chemical shift equivalent, as are protons c and d.  The molecule has an axis of symmetry passing through C3 and bisecting the C1-C2 bond.  Rotation of the molecule by 180º around the axis of symmetry interchanges proton Ha for </a:t>
                </a:r>
                <a:r>
                  <a:rPr lang="en-US" altLang="en-US" sz="1900" dirty="0" err="1">
                    <a:solidFill>
                      <a:srgbClr val="FFFF00"/>
                    </a:solidFill>
                  </a:rPr>
                  <a:t>Hb</a:t>
                </a:r>
                <a:r>
                  <a:rPr lang="en-US" altLang="en-US" sz="1900" dirty="0">
                    <a:solidFill>
                      <a:srgbClr val="FFFF00"/>
                    </a:solidFill>
                  </a:rPr>
                  <a:t> and </a:t>
                </a:r>
                <a:r>
                  <a:rPr lang="en-US" altLang="en-US" sz="1900" dirty="0" err="1">
                    <a:solidFill>
                      <a:srgbClr val="FFFF00"/>
                    </a:solidFill>
                  </a:rPr>
                  <a:t>Hc</a:t>
                </a:r>
                <a:r>
                  <a:rPr lang="en-US" altLang="en-US" sz="1900" dirty="0">
                    <a:solidFill>
                      <a:srgbClr val="FFFF00"/>
                    </a:solidFill>
                  </a:rPr>
                  <a:t> for Hd.  If the protons were not labeled, it would not be possible to tell if the symmetry operation has been performed, i.e. the structures are superimposable.</a:t>
                </a:r>
              </a:p>
            </p:txBody>
          </p:sp>
        </p:grpSp>
        <p:grpSp>
          <p:nvGrpSpPr>
            <p:cNvPr id="53254" name="Group 22"/>
            <p:cNvGrpSpPr>
              <a:grpSpLocks/>
            </p:cNvGrpSpPr>
            <p:nvPr/>
          </p:nvGrpSpPr>
          <p:grpSpPr bwMode="auto">
            <a:xfrm>
              <a:off x="1910" y="3101"/>
              <a:ext cx="2725" cy="1241"/>
              <a:chOff x="1910" y="3101"/>
              <a:chExt cx="2725" cy="1241"/>
            </a:xfrm>
          </p:grpSpPr>
          <p:sp>
            <p:nvSpPr>
              <p:cNvPr id="53255" name="Rectangle 11"/>
              <p:cNvSpPr>
                <a:spLocks noChangeArrowheads="1"/>
              </p:cNvSpPr>
              <p:nvPr/>
            </p:nvSpPr>
            <p:spPr bwMode="auto">
              <a:xfrm>
                <a:off x="2192" y="4035"/>
                <a:ext cx="464"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53256" name="Rectangle 12"/>
              <p:cNvSpPr>
                <a:spLocks noChangeArrowheads="1"/>
              </p:cNvSpPr>
              <p:nvPr/>
            </p:nvSpPr>
            <p:spPr bwMode="auto">
              <a:xfrm>
                <a:off x="3960" y="4051"/>
                <a:ext cx="464" cy="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nvGrpSpPr>
              <p:cNvPr id="53257" name="Group 17"/>
              <p:cNvGrpSpPr>
                <a:grpSpLocks/>
              </p:cNvGrpSpPr>
              <p:nvPr/>
            </p:nvGrpSpPr>
            <p:grpSpPr bwMode="auto">
              <a:xfrm>
                <a:off x="1910" y="3125"/>
                <a:ext cx="981" cy="622"/>
                <a:chOff x="1902" y="3133"/>
                <a:chExt cx="981" cy="622"/>
              </a:xfrm>
            </p:grpSpPr>
            <p:sp>
              <p:nvSpPr>
                <p:cNvPr id="53262" name="Text Box 13"/>
                <p:cNvSpPr txBox="1">
                  <a:spLocks noChangeArrowheads="1"/>
                </p:cNvSpPr>
                <p:nvPr/>
              </p:nvSpPr>
              <p:spPr bwMode="auto">
                <a:xfrm>
                  <a:off x="1902" y="315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t>1</a:t>
                  </a:r>
                </a:p>
              </p:txBody>
            </p:sp>
            <p:sp>
              <p:nvSpPr>
                <p:cNvPr id="53263" name="Text Box 14"/>
                <p:cNvSpPr txBox="1">
                  <a:spLocks noChangeArrowheads="1"/>
                </p:cNvSpPr>
                <p:nvPr/>
              </p:nvSpPr>
              <p:spPr bwMode="auto">
                <a:xfrm>
                  <a:off x="2718" y="313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t>2</a:t>
                  </a:r>
                </a:p>
              </p:txBody>
            </p:sp>
            <p:sp>
              <p:nvSpPr>
                <p:cNvPr id="53264" name="Text Box 15"/>
                <p:cNvSpPr txBox="1">
                  <a:spLocks noChangeArrowheads="1"/>
                </p:cNvSpPr>
                <p:nvPr/>
              </p:nvSpPr>
              <p:spPr bwMode="auto">
                <a:xfrm>
                  <a:off x="2470" y="3581"/>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t>3</a:t>
                  </a:r>
                </a:p>
              </p:txBody>
            </p:sp>
          </p:grpSp>
          <p:grpSp>
            <p:nvGrpSpPr>
              <p:cNvPr id="53258" name="Group 18"/>
              <p:cNvGrpSpPr>
                <a:grpSpLocks/>
              </p:cNvGrpSpPr>
              <p:nvPr/>
            </p:nvGrpSpPr>
            <p:grpSpPr bwMode="auto">
              <a:xfrm>
                <a:off x="3654" y="3101"/>
                <a:ext cx="981" cy="622"/>
                <a:chOff x="1902" y="3133"/>
                <a:chExt cx="981" cy="622"/>
              </a:xfrm>
            </p:grpSpPr>
            <p:sp>
              <p:nvSpPr>
                <p:cNvPr id="53259" name="Text Box 19"/>
                <p:cNvSpPr txBox="1">
                  <a:spLocks noChangeArrowheads="1"/>
                </p:cNvSpPr>
                <p:nvPr/>
              </p:nvSpPr>
              <p:spPr bwMode="auto">
                <a:xfrm>
                  <a:off x="1902" y="3157"/>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t>1</a:t>
                  </a:r>
                </a:p>
              </p:txBody>
            </p:sp>
            <p:sp>
              <p:nvSpPr>
                <p:cNvPr id="53260" name="Text Box 20"/>
                <p:cNvSpPr txBox="1">
                  <a:spLocks noChangeArrowheads="1"/>
                </p:cNvSpPr>
                <p:nvPr/>
              </p:nvSpPr>
              <p:spPr bwMode="auto">
                <a:xfrm>
                  <a:off x="2718" y="3133"/>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t>2</a:t>
                  </a:r>
                </a:p>
              </p:txBody>
            </p:sp>
            <p:sp>
              <p:nvSpPr>
                <p:cNvPr id="53261" name="Text Box 21"/>
                <p:cNvSpPr txBox="1">
                  <a:spLocks noChangeArrowheads="1"/>
                </p:cNvSpPr>
                <p:nvPr/>
              </p:nvSpPr>
              <p:spPr bwMode="auto">
                <a:xfrm>
                  <a:off x="2470" y="3581"/>
                  <a:ext cx="1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t>3</a:t>
                  </a:r>
                </a:p>
              </p:txBody>
            </p:sp>
          </p:gr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4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76200" y="152400"/>
            <a:ext cx="10061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3000">
                <a:solidFill>
                  <a:srgbClr val="FFFFFF"/>
                </a:solidFill>
                <a:latin typeface="Helvetica" charset="0"/>
              </a:rPr>
              <a:t>Chemical Shift and Structure - Chemical Shift Equivalence</a:t>
            </a:r>
          </a:p>
        </p:txBody>
      </p:sp>
      <p:grpSp>
        <p:nvGrpSpPr>
          <p:cNvPr id="55298" name="Group 4"/>
          <p:cNvGrpSpPr>
            <a:grpSpLocks/>
          </p:cNvGrpSpPr>
          <p:nvPr/>
        </p:nvGrpSpPr>
        <p:grpSpPr bwMode="auto">
          <a:xfrm>
            <a:off x="266700" y="685800"/>
            <a:ext cx="9553575" cy="87313"/>
            <a:chOff x="192" y="576"/>
            <a:chExt cx="5349" cy="55"/>
          </a:xfrm>
        </p:grpSpPr>
        <p:sp>
          <p:nvSpPr>
            <p:cNvPr id="55365" name="Freeform 5"/>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55366" name="Freeform 6"/>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nvGrpSpPr>
          <p:cNvPr id="55299" name="Group 78"/>
          <p:cNvGrpSpPr>
            <a:grpSpLocks/>
          </p:cNvGrpSpPr>
          <p:nvPr/>
        </p:nvGrpSpPr>
        <p:grpSpPr bwMode="auto">
          <a:xfrm>
            <a:off x="220663" y="906463"/>
            <a:ext cx="9858375" cy="3079750"/>
            <a:chOff x="139" y="571"/>
            <a:chExt cx="6210" cy="1940"/>
          </a:xfrm>
        </p:grpSpPr>
        <p:sp>
          <p:nvSpPr>
            <p:cNvPr id="55363" name="Text Box 2"/>
            <p:cNvSpPr txBox="1">
              <a:spLocks noChangeArrowheads="1"/>
            </p:cNvSpPr>
            <p:nvPr/>
          </p:nvSpPr>
          <p:spPr bwMode="auto">
            <a:xfrm>
              <a:off x="139" y="571"/>
              <a:ext cx="6210"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50000"/>
                </a:spcBef>
                <a:buClrTx/>
                <a:buSzTx/>
                <a:buFontTx/>
                <a:buNone/>
              </a:pPr>
              <a:r>
                <a:rPr lang="en-US" altLang="en-US" sz="1800">
                  <a:solidFill>
                    <a:srgbClr val="FFFF00"/>
                  </a:solidFill>
                </a:rPr>
                <a:t>Moreover, protons that appear to be chemically equivalent due to the symmetry of the molecule may not be due to hindered rotation about a bond.  For example, at room temperature, N,N-dimethylformamide shows 2 CH</a:t>
              </a:r>
              <a:r>
                <a:rPr lang="en-US" altLang="en-US" sz="1800" baseline="-25000">
                  <a:solidFill>
                    <a:srgbClr val="FFFF00"/>
                  </a:solidFill>
                </a:rPr>
                <a:t>3</a:t>
              </a:r>
              <a:r>
                <a:rPr lang="en-US" altLang="en-US" sz="1800">
                  <a:solidFill>
                    <a:srgbClr val="FFFF00"/>
                  </a:solidFill>
                </a:rPr>
                <a:t> peaks, because of the rate of rotation around the hinderded C–N bond is slow on the NMR time scale.  However, as one raises the temperature the barrier to rotation is overcome and the two CH</a:t>
              </a:r>
              <a:r>
                <a:rPr lang="en-US" altLang="en-US" sz="1800" baseline="-25000">
                  <a:solidFill>
                    <a:srgbClr val="FFFF00"/>
                  </a:solidFill>
                </a:rPr>
                <a:t>3</a:t>
              </a:r>
              <a:r>
                <a:rPr lang="en-US" altLang="en-US" sz="1800">
                  <a:solidFill>
                    <a:srgbClr val="FFFF00"/>
                  </a:solidFill>
                </a:rPr>
                <a:t> peaks  merge into a single peak at ≈ 123ºc.</a:t>
              </a:r>
            </a:p>
          </p:txBody>
        </p:sp>
        <p:pic>
          <p:nvPicPr>
            <p:cNvPr id="5536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 y="1538"/>
              <a:ext cx="4756"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2831" name="Group 79"/>
          <p:cNvGrpSpPr>
            <a:grpSpLocks/>
          </p:cNvGrpSpPr>
          <p:nvPr/>
        </p:nvGrpSpPr>
        <p:grpSpPr bwMode="auto">
          <a:xfrm>
            <a:off x="298450" y="4227513"/>
            <a:ext cx="9720263" cy="2508250"/>
            <a:chOff x="188" y="2663"/>
            <a:chExt cx="6123" cy="1580"/>
          </a:xfrm>
        </p:grpSpPr>
        <p:sp>
          <p:nvSpPr>
            <p:cNvPr id="55301" name="Rectangle 7"/>
            <p:cNvSpPr>
              <a:spLocks noChangeArrowheads="1"/>
            </p:cNvSpPr>
            <p:nvPr/>
          </p:nvSpPr>
          <p:spPr bwMode="auto">
            <a:xfrm>
              <a:off x="188" y="2663"/>
              <a:ext cx="612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1800">
                  <a:solidFill>
                    <a:srgbClr val="FFFF00"/>
                  </a:solidFill>
                  <a:latin typeface="Helvetica" charset="0"/>
                </a:rPr>
                <a:t>Another example is citric acid where </a:t>
              </a:r>
              <a:r>
                <a:rPr lang="en-US" altLang="en-US" sz="1800">
                  <a:solidFill>
                    <a:srgbClr val="FFFFFF"/>
                  </a:solidFill>
                  <a:latin typeface="Helvetica" charset="0"/>
                </a:rPr>
                <a:t>hydrogen bonding</a:t>
              </a:r>
              <a:r>
                <a:rPr lang="en-US" altLang="en-US" sz="1800">
                  <a:solidFill>
                    <a:srgbClr val="FFFF00"/>
                  </a:solidFill>
                  <a:latin typeface="Helvetica" charset="0"/>
                </a:rPr>
                <a:t> between the carboxy and hydroxy groups cause restricted rotation about the </a:t>
              </a:r>
              <a:r>
                <a:rPr lang="en-US" altLang="en-US" sz="1800">
                  <a:solidFill>
                    <a:srgbClr val="FFFFFF"/>
                  </a:solidFill>
                  <a:latin typeface="Helvetica" charset="0"/>
                </a:rPr>
                <a:t>C2 -C3</a:t>
              </a:r>
              <a:r>
                <a:rPr lang="en-US" altLang="en-US" sz="1800">
                  <a:solidFill>
                    <a:srgbClr val="FFFF00"/>
                  </a:solidFill>
                  <a:latin typeface="Helvetica" charset="0"/>
                </a:rPr>
                <a:t> and </a:t>
              </a:r>
              <a:r>
                <a:rPr lang="en-US" altLang="en-US" sz="1800">
                  <a:solidFill>
                    <a:srgbClr val="FFFFFF"/>
                  </a:solidFill>
                  <a:latin typeface="Helvetica" charset="0"/>
                </a:rPr>
                <a:t>C4-C3</a:t>
              </a:r>
              <a:r>
                <a:rPr lang="en-US" altLang="en-US" sz="1800">
                  <a:solidFill>
                    <a:srgbClr val="FFFF00"/>
                  </a:solidFill>
                  <a:latin typeface="Helvetica" charset="0"/>
                </a:rPr>
                <a:t> bonds, resulting in the </a:t>
              </a:r>
              <a:r>
                <a:rPr lang="en-US" altLang="en-US" sz="1800">
                  <a:solidFill>
                    <a:srgbClr val="FC0128"/>
                  </a:solidFill>
                  <a:latin typeface="Helvetica" charset="0"/>
                </a:rPr>
                <a:t>A</a:t>
              </a:r>
              <a:r>
                <a:rPr lang="en-US" altLang="en-US" sz="1800">
                  <a:solidFill>
                    <a:srgbClr val="FFFF00"/>
                  </a:solidFill>
                  <a:latin typeface="Helvetica" charset="0"/>
                </a:rPr>
                <a:t> and </a:t>
              </a:r>
              <a:r>
                <a:rPr lang="en-US" altLang="en-US" sz="1800">
                  <a:solidFill>
                    <a:srgbClr val="FC0128"/>
                  </a:solidFill>
                  <a:latin typeface="Helvetica" charset="0"/>
                </a:rPr>
                <a:t>B</a:t>
              </a:r>
              <a:r>
                <a:rPr lang="en-US" altLang="en-US" sz="1800">
                  <a:solidFill>
                    <a:srgbClr val="FFFF00"/>
                  </a:solidFill>
                  <a:latin typeface="Helvetica" charset="0"/>
                </a:rPr>
                <a:t> protons to be chemically different. </a:t>
              </a:r>
            </a:p>
          </p:txBody>
        </p:sp>
        <p:sp>
          <p:nvSpPr>
            <p:cNvPr id="55302" name="Rectangle 11"/>
            <p:cNvSpPr>
              <a:spLocks noChangeAspect="1" noChangeArrowheads="1"/>
            </p:cNvSpPr>
            <p:nvPr/>
          </p:nvSpPr>
          <p:spPr bwMode="auto">
            <a:xfrm>
              <a:off x="3294" y="3245"/>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C0128"/>
                  </a:solidFill>
                </a:rPr>
                <a:t>B</a:t>
              </a:r>
              <a:endParaRPr lang="en-US" altLang="en-US" sz="900">
                <a:solidFill>
                  <a:srgbClr val="FFFFFF"/>
                </a:solidFill>
                <a:latin typeface="Times" charset="0"/>
              </a:endParaRPr>
            </a:p>
          </p:txBody>
        </p:sp>
        <p:sp>
          <p:nvSpPr>
            <p:cNvPr id="55303" name="Rectangle 12"/>
            <p:cNvSpPr>
              <a:spLocks noChangeAspect="1" noChangeArrowheads="1"/>
            </p:cNvSpPr>
            <p:nvPr/>
          </p:nvSpPr>
          <p:spPr bwMode="auto">
            <a:xfrm>
              <a:off x="3192" y="3178"/>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C0128"/>
                  </a:solidFill>
                </a:rPr>
                <a:t>H</a:t>
              </a:r>
              <a:endParaRPr lang="en-US" altLang="en-US" sz="2400">
                <a:solidFill>
                  <a:srgbClr val="FFFFFF"/>
                </a:solidFill>
                <a:latin typeface="Times" charset="0"/>
              </a:endParaRPr>
            </a:p>
          </p:txBody>
        </p:sp>
        <p:grpSp>
          <p:nvGrpSpPr>
            <p:cNvPr id="55304" name="Group 13"/>
            <p:cNvGrpSpPr>
              <a:grpSpLocks noChangeAspect="1"/>
            </p:cNvGrpSpPr>
            <p:nvPr/>
          </p:nvGrpSpPr>
          <p:grpSpPr bwMode="auto">
            <a:xfrm>
              <a:off x="3240" y="3315"/>
              <a:ext cx="3" cy="158"/>
              <a:chOff x="1568" y="1046"/>
              <a:chExt cx="1" cy="88"/>
            </a:xfrm>
          </p:grpSpPr>
          <p:sp>
            <p:nvSpPr>
              <p:cNvPr id="55361" name="Line 14"/>
              <p:cNvSpPr>
                <a:spLocks noChangeAspect="1" noChangeShapeType="1"/>
              </p:cNvSpPr>
              <p:nvPr/>
            </p:nvSpPr>
            <p:spPr bwMode="auto">
              <a:xfrm>
                <a:off x="1568" y="1126"/>
                <a:ext cx="1" cy="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62" name="Line 15"/>
              <p:cNvSpPr>
                <a:spLocks noChangeAspect="1" noChangeShapeType="1"/>
              </p:cNvSpPr>
              <p:nvPr/>
            </p:nvSpPr>
            <p:spPr bwMode="auto">
              <a:xfrm flipV="1">
                <a:off x="1568" y="1046"/>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05" name="Rectangle 16"/>
            <p:cNvSpPr>
              <a:spLocks noChangeAspect="1" noChangeArrowheads="1"/>
            </p:cNvSpPr>
            <p:nvPr/>
          </p:nvSpPr>
          <p:spPr bwMode="auto">
            <a:xfrm>
              <a:off x="3943" y="3343"/>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C0128"/>
                  </a:solidFill>
                </a:rPr>
                <a:t>B</a:t>
              </a:r>
              <a:endParaRPr lang="en-US" altLang="en-US" sz="900">
                <a:solidFill>
                  <a:srgbClr val="FFFFFF"/>
                </a:solidFill>
                <a:latin typeface="Times" charset="0"/>
              </a:endParaRPr>
            </a:p>
          </p:txBody>
        </p:sp>
        <p:sp>
          <p:nvSpPr>
            <p:cNvPr id="55306" name="Rectangle 17"/>
            <p:cNvSpPr>
              <a:spLocks noChangeAspect="1" noChangeArrowheads="1"/>
            </p:cNvSpPr>
            <p:nvPr/>
          </p:nvSpPr>
          <p:spPr bwMode="auto">
            <a:xfrm>
              <a:off x="3829" y="3261"/>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C0128"/>
                  </a:solidFill>
                </a:rPr>
                <a:t>H</a:t>
              </a:r>
              <a:endParaRPr lang="en-US" altLang="en-US" sz="2400">
                <a:solidFill>
                  <a:srgbClr val="FFFFFF"/>
                </a:solidFill>
                <a:latin typeface="Times" charset="0"/>
              </a:endParaRPr>
            </a:p>
          </p:txBody>
        </p:sp>
        <p:grpSp>
          <p:nvGrpSpPr>
            <p:cNvPr id="55307" name="Group 18"/>
            <p:cNvGrpSpPr>
              <a:grpSpLocks noChangeAspect="1"/>
            </p:cNvGrpSpPr>
            <p:nvPr/>
          </p:nvGrpSpPr>
          <p:grpSpPr bwMode="auto">
            <a:xfrm>
              <a:off x="3228" y="3646"/>
              <a:ext cx="1" cy="100"/>
              <a:chOff x="1568" y="1214"/>
              <a:chExt cx="1" cy="56"/>
            </a:xfrm>
          </p:grpSpPr>
          <p:sp>
            <p:nvSpPr>
              <p:cNvPr id="55359" name="Line 19"/>
              <p:cNvSpPr>
                <a:spLocks noChangeAspect="1" noChangeShapeType="1"/>
              </p:cNvSpPr>
              <p:nvPr/>
            </p:nvSpPr>
            <p:spPr bwMode="auto">
              <a:xfrm>
                <a:off x="1568" y="121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60" name="Line 20"/>
              <p:cNvSpPr>
                <a:spLocks noChangeAspect="1" noChangeShapeType="1"/>
              </p:cNvSpPr>
              <p:nvPr/>
            </p:nvSpPr>
            <p:spPr bwMode="auto">
              <a:xfrm>
                <a:off x="1568" y="1214"/>
                <a:ext cx="1"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08" name="Rectangle 21"/>
            <p:cNvSpPr>
              <a:spLocks noChangeAspect="1" noChangeArrowheads="1"/>
            </p:cNvSpPr>
            <p:nvPr/>
          </p:nvSpPr>
          <p:spPr bwMode="auto">
            <a:xfrm>
              <a:off x="3294" y="3804"/>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A</a:t>
              </a:r>
              <a:endParaRPr lang="en-US" altLang="en-US" sz="900">
                <a:solidFill>
                  <a:srgbClr val="FFFFFF"/>
                </a:solidFill>
                <a:latin typeface="Times" charset="0"/>
              </a:endParaRPr>
            </a:p>
          </p:txBody>
        </p:sp>
        <p:sp>
          <p:nvSpPr>
            <p:cNvPr id="55309" name="Rectangle 22"/>
            <p:cNvSpPr>
              <a:spLocks noChangeAspect="1" noChangeArrowheads="1"/>
            </p:cNvSpPr>
            <p:nvPr/>
          </p:nvSpPr>
          <p:spPr bwMode="auto">
            <a:xfrm>
              <a:off x="3203" y="3763"/>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C0128"/>
                  </a:solidFill>
                </a:rPr>
                <a:t>H</a:t>
              </a:r>
              <a:endParaRPr lang="en-US" altLang="en-US" sz="2400">
                <a:solidFill>
                  <a:srgbClr val="FFFFFF"/>
                </a:solidFill>
                <a:latin typeface="Times" charset="0"/>
              </a:endParaRPr>
            </a:p>
          </p:txBody>
        </p:sp>
        <p:sp>
          <p:nvSpPr>
            <p:cNvPr id="55310" name="Rectangle 23"/>
            <p:cNvSpPr>
              <a:spLocks noChangeAspect="1" noChangeArrowheads="1"/>
            </p:cNvSpPr>
            <p:nvPr/>
          </p:nvSpPr>
          <p:spPr bwMode="auto">
            <a:xfrm>
              <a:off x="3927" y="3791"/>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C0128"/>
                  </a:solidFill>
                </a:rPr>
                <a:t>A</a:t>
              </a:r>
              <a:endParaRPr lang="en-US" altLang="en-US" sz="900">
                <a:solidFill>
                  <a:srgbClr val="FC0128"/>
                </a:solidFill>
                <a:latin typeface="Times" charset="0"/>
              </a:endParaRPr>
            </a:p>
          </p:txBody>
        </p:sp>
        <p:sp>
          <p:nvSpPr>
            <p:cNvPr id="55311" name="Rectangle 24"/>
            <p:cNvSpPr>
              <a:spLocks noChangeAspect="1" noChangeArrowheads="1"/>
            </p:cNvSpPr>
            <p:nvPr/>
          </p:nvSpPr>
          <p:spPr bwMode="auto">
            <a:xfrm>
              <a:off x="3828" y="3722"/>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C0128"/>
                  </a:solidFill>
                </a:rPr>
                <a:t>H</a:t>
              </a:r>
              <a:endParaRPr lang="en-US" altLang="en-US" sz="2400">
                <a:solidFill>
                  <a:srgbClr val="FFFFFF"/>
                </a:solidFill>
                <a:latin typeface="Times" charset="0"/>
              </a:endParaRPr>
            </a:p>
          </p:txBody>
        </p:sp>
        <p:sp>
          <p:nvSpPr>
            <p:cNvPr id="55312" name="Rectangle 25"/>
            <p:cNvSpPr>
              <a:spLocks noChangeAspect="1" noChangeArrowheads="1"/>
            </p:cNvSpPr>
            <p:nvPr/>
          </p:nvSpPr>
          <p:spPr bwMode="auto">
            <a:xfrm>
              <a:off x="3856" y="3129"/>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55313" name="Rectangle 26"/>
            <p:cNvSpPr>
              <a:spLocks noChangeAspect="1" noChangeArrowheads="1"/>
            </p:cNvSpPr>
            <p:nvPr/>
          </p:nvSpPr>
          <p:spPr bwMode="auto">
            <a:xfrm>
              <a:off x="3518" y="3151"/>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 </a:t>
              </a:r>
              <a:r>
                <a:rPr lang="en-US" altLang="en-US" sz="1200" baseline="30000">
                  <a:solidFill>
                    <a:srgbClr val="FFFFFF"/>
                  </a:solidFill>
                </a:rPr>
                <a:t>-</a:t>
              </a:r>
              <a:endParaRPr lang="en-US" altLang="en-US" sz="2400">
                <a:solidFill>
                  <a:srgbClr val="FFFFFF"/>
                </a:solidFill>
                <a:latin typeface="Times" charset="0"/>
              </a:endParaRPr>
            </a:p>
          </p:txBody>
        </p:sp>
        <p:grpSp>
          <p:nvGrpSpPr>
            <p:cNvPr id="55314" name="Group 27"/>
            <p:cNvGrpSpPr>
              <a:grpSpLocks noChangeAspect="1"/>
            </p:cNvGrpSpPr>
            <p:nvPr/>
          </p:nvGrpSpPr>
          <p:grpSpPr bwMode="auto">
            <a:xfrm>
              <a:off x="3561" y="3311"/>
              <a:ext cx="2" cy="146"/>
              <a:chOff x="1752" y="1054"/>
              <a:chExt cx="1" cy="81"/>
            </a:xfrm>
          </p:grpSpPr>
          <p:sp>
            <p:nvSpPr>
              <p:cNvPr id="55357" name="Line 28"/>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58" name="Line 29"/>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15" name="Line 30"/>
            <p:cNvSpPr>
              <a:spLocks noChangeAspect="1" noChangeShapeType="1"/>
            </p:cNvSpPr>
            <p:nvPr/>
          </p:nvSpPr>
          <p:spPr bwMode="auto">
            <a:xfrm flipV="1">
              <a:off x="3853" y="3367"/>
              <a:ext cx="3" cy="11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6" name="Line 31"/>
            <p:cNvSpPr>
              <a:spLocks noChangeAspect="1" noChangeShapeType="1"/>
            </p:cNvSpPr>
            <p:nvPr/>
          </p:nvSpPr>
          <p:spPr bwMode="auto">
            <a:xfrm>
              <a:off x="3547" y="3640"/>
              <a:ext cx="3" cy="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Rectangle 32"/>
            <p:cNvSpPr>
              <a:spLocks noChangeAspect="1" noChangeArrowheads="1"/>
            </p:cNvSpPr>
            <p:nvPr/>
          </p:nvSpPr>
          <p:spPr bwMode="auto">
            <a:xfrm>
              <a:off x="2887" y="3198"/>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00"/>
                </a:solidFill>
                <a:latin typeface="Times" charset="0"/>
              </a:endParaRPr>
            </a:p>
          </p:txBody>
        </p:sp>
        <p:sp>
          <p:nvSpPr>
            <p:cNvPr id="55318" name="Line 33"/>
            <p:cNvSpPr>
              <a:spLocks noChangeAspect="1" noChangeShapeType="1"/>
            </p:cNvSpPr>
            <p:nvPr/>
          </p:nvSpPr>
          <p:spPr bwMode="auto">
            <a:xfrm>
              <a:off x="2931" y="3543"/>
              <a:ext cx="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5319" name="Group 34"/>
            <p:cNvGrpSpPr>
              <a:grpSpLocks noChangeAspect="1"/>
            </p:cNvGrpSpPr>
            <p:nvPr/>
          </p:nvGrpSpPr>
          <p:grpSpPr bwMode="auto">
            <a:xfrm>
              <a:off x="2908" y="3338"/>
              <a:ext cx="38" cy="144"/>
              <a:chOff x="1388" y="1069"/>
              <a:chExt cx="21" cy="80"/>
            </a:xfrm>
          </p:grpSpPr>
          <p:sp>
            <p:nvSpPr>
              <p:cNvPr id="55355" name="Line 35"/>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56" name="Line 36"/>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20" name="Rectangle 37"/>
            <p:cNvSpPr>
              <a:spLocks noChangeAspect="1" noChangeArrowheads="1"/>
            </p:cNvSpPr>
            <p:nvPr/>
          </p:nvSpPr>
          <p:spPr bwMode="auto">
            <a:xfrm>
              <a:off x="2883" y="348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00"/>
                </a:solidFill>
                <a:latin typeface="Times" charset="0"/>
              </a:endParaRPr>
            </a:p>
          </p:txBody>
        </p:sp>
        <p:sp>
          <p:nvSpPr>
            <p:cNvPr id="55321" name="Line 38"/>
            <p:cNvSpPr>
              <a:spLocks noChangeAspect="1" noChangeShapeType="1"/>
            </p:cNvSpPr>
            <p:nvPr/>
          </p:nvSpPr>
          <p:spPr bwMode="auto">
            <a:xfrm>
              <a:off x="3851" y="3630"/>
              <a:ext cx="3" cy="8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Rectangle 39"/>
            <p:cNvSpPr>
              <a:spLocks noChangeAspect="1" noChangeArrowheads="1"/>
            </p:cNvSpPr>
            <p:nvPr/>
          </p:nvSpPr>
          <p:spPr bwMode="auto">
            <a:xfrm>
              <a:off x="3506" y="3829"/>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5323" name="Rectangle 40"/>
            <p:cNvSpPr>
              <a:spLocks noChangeAspect="1" noChangeArrowheads="1"/>
            </p:cNvSpPr>
            <p:nvPr/>
          </p:nvSpPr>
          <p:spPr bwMode="auto">
            <a:xfrm>
              <a:off x="3744" y="3839"/>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00"/>
                </a:solidFill>
                <a:latin typeface="Times" charset="0"/>
              </a:endParaRPr>
            </a:p>
          </p:txBody>
        </p:sp>
        <p:sp>
          <p:nvSpPr>
            <p:cNvPr id="55324" name="Rectangle 41"/>
            <p:cNvSpPr>
              <a:spLocks noChangeAspect="1" noChangeArrowheads="1"/>
            </p:cNvSpPr>
            <p:nvPr/>
          </p:nvSpPr>
          <p:spPr bwMode="auto">
            <a:xfrm>
              <a:off x="3511" y="4127"/>
              <a:ext cx="1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r>
                <a:rPr lang="en-US" altLang="en-US" sz="1200" baseline="30000">
                  <a:solidFill>
                    <a:srgbClr val="FFFFFF"/>
                  </a:solidFill>
                </a:rPr>
                <a:t> -</a:t>
              </a:r>
              <a:endParaRPr lang="en-US" altLang="en-US" sz="2400">
                <a:solidFill>
                  <a:srgbClr val="FFFFFF"/>
                </a:solidFill>
                <a:latin typeface="Times" charset="0"/>
              </a:endParaRPr>
            </a:p>
          </p:txBody>
        </p:sp>
        <p:sp>
          <p:nvSpPr>
            <p:cNvPr id="55325" name="Rectangle 42"/>
            <p:cNvSpPr>
              <a:spLocks noChangeAspect="1" noChangeArrowheads="1"/>
            </p:cNvSpPr>
            <p:nvPr/>
          </p:nvSpPr>
          <p:spPr bwMode="auto">
            <a:xfrm>
              <a:off x="2516" y="3481"/>
              <a:ext cx="1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baseline="30000">
                  <a:solidFill>
                    <a:srgbClr val="FFFFFF"/>
                  </a:solidFill>
                </a:rPr>
                <a:t>-</a:t>
              </a:r>
              <a:r>
                <a:rPr lang="en-US" altLang="en-US" sz="1200">
                  <a:solidFill>
                    <a:srgbClr val="FFFFFF"/>
                  </a:solidFill>
                </a:rPr>
                <a:t> O</a:t>
              </a:r>
              <a:endParaRPr lang="en-US" altLang="en-US" sz="2400">
                <a:solidFill>
                  <a:srgbClr val="FFFFFF"/>
                </a:solidFill>
                <a:latin typeface="Times" charset="0"/>
              </a:endParaRPr>
            </a:p>
          </p:txBody>
        </p:sp>
        <p:sp>
          <p:nvSpPr>
            <p:cNvPr id="55326" name="Line 43"/>
            <p:cNvSpPr>
              <a:spLocks noChangeAspect="1" noChangeShapeType="1"/>
            </p:cNvSpPr>
            <p:nvPr/>
          </p:nvSpPr>
          <p:spPr bwMode="auto">
            <a:xfrm flipH="1">
              <a:off x="2693" y="3536"/>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5327" name="Group 63"/>
            <p:cNvGrpSpPr>
              <a:grpSpLocks/>
            </p:cNvGrpSpPr>
            <p:nvPr/>
          </p:nvGrpSpPr>
          <p:grpSpPr bwMode="auto">
            <a:xfrm rot="-5400000">
              <a:off x="4010" y="3361"/>
              <a:ext cx="233" cy="70"/>
              <a:chOff x="4235" y="3163"/>
              <a:chExt cx="233" cy="70"/>
            </a:xfrm>
          </p:grpSpPr>
          <p:sp>
            <p:nvSpPr>
              <p:cNvPr id="55353" name="Rectangle 44"/>
              <p:cNvSpPr>
                <a:spLocks noChangeAspect="1" noChangeArrowheads="1"/>
              </p:cNvSpPr>
              <p:nvPr/>
            </p:nvSpPr>
            <p:spPr bwMode="auto">
              <a:xfrm>
                <a:off x="4235" y="3163"/>
                <a:ext cx="23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FFFF00"/>
                  </a:solidFill>
                  <a:latin typeface="Times" charset="0"/>
                </a:endParaRPr>
              </a:p>
            </p:txBody>
          </p:sp>
          <p:sp>
            <p:nvSpPr>
              <p:cNvPr id="55354" name="Line 45"/>
              <p:cNvSpPr>
                <a:spLocks noChangeAspect="1" noChangeShapeType="1"/>
              </p:cNvSpPr>
              <p:nvPr/>
            </p:nvSpPr>
            <p:spPr bwMode="auto">
              <a:xfrm>
                <a:off x="4283" y="3230"/>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28" name="Line 46"/>
            <p:cNvSpPr>
              <a:spLocks noChangeAspect="1" noChangeShapeType="1"/>
            </p:cNvSpPr>
            <p:nvPr/>
          </p:nvSpPr>
          <p:spPr bwMode="auto">
            <a:xfrm>
              <a:off x="3927" y="3544"/>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9" name="Rectangle 48"/>
            <p:cNvSpPr>
              <a:spLocks noChangeAspect="1" noChangeArrowheads="1"/>
            </p:cNvSpPr>
            <p:nvPr/>
          </p:nvSpPr>
          <p:spPr bwMode="auto">
            <a:xfrm>
              <a:off x="4121" y="3494"/>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00"/>
                </a:solidFill>
                <a:latin typeface="Times" charset="0"/>
              </a:endParaRPr>
            </a:p>
          </p:txBody>
        </p:sp>
        <p:sp>
          <p:nvSpPr>
            <p:cNvPr id="55330" name="Rectangle 49"/>
            <p:cNvSpPr>
              <a:spLocks noChangeAspect="1" noChangeArrowheads="1"/>
            </p:cNvSpPr>
            <p:nvPr/>
          </p:nvSpPr>
          <p:spPr bwMode="auto">
            <a:xfrm>
              <a:off x="3813" y="348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5331" name="Line 50"/>
            <p:cNvSpPr>
              <a:spLocks noChangeAspect="1" noChangeShapeType="1"/>
            </p:cNvSpPr>
            <p:nvPr/>
          </p:nvSpPr>
          <p:spPr bwMode="auto">
            <a:xfrm>
              <a:off x="3625" y="3544"/>
              <a:ext cx="173"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2" name="Line 51"/>
            <p:cNvSpPr>
              <a:spLocks noChangeAspect="1" noChangeShapeType="1"/>
            </p:cNvSpPr>
            <p:nvPr/>
          </p:nvSpPr>
          <p:spPr bwMode="auto">
            <a:xfrm flipH="1">
              <a:off x="2983" y="3536"/>
              <a:ext cx="172"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3" name="Rectangle 52"/>
            <p:cNvSpPr>
              <a:spLocks noChangeAspect="1" noChangeArrowheads="1"/>
            </p:cNvSpPr>
            <p:nvPr/>
          </p:nvSpPr>
          <p:spPr bwMode="auto">
            <a:xfrm>
              <a:off x="3509" y="348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5334" name="Line 53"/>
            <p:cNvSpPr>
              <a:spLocks noChangeAspect="1" noChangeShapeType="1"/>
            </p:cNvSpPr>
            <p:nvPr/>
          </p:nvSpPr>
          <p:spPr bwMode="auto">
            <a:xfrm>
              <a:off x="3299" y="3540"/>
              <a:ext cx="172"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5" name="Rectangle 54"/>
            <p:cNvSpPr>
              <a:spLocks noChangeAspect="1" noChangeArrowheads="1"/>
            </p:cNvSpPr>
            <p:nvPr/>
          </p:nvSpPr>
          <p:spPr bwMode="auto">
            <a:xfrm>
              <a:off x="3180" y="348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grpSp>
          <p:nvGrpSpPr>
            <p:cNvPr id="55336" name="Group 62"/>
            <p:cNvGrpSpPr>
              <a:grpSpLocks/>
            </p:cNvGrpSpPr>
            <p:nvPr/>
          </p:nvGrpSpPr>
          <p:grpSpPr bwMode="auto">
            <a:xfrm rot="5400000">
              <a:off x="4312" y="3390"/>
              <a:ext cx="75" cy="296"/>
              <a:chOff x="4113" y="3182"/>
              <a:chExt cx="75" cy="296"/>
            </a:xfrm>
          </p:grpSpPr>
          <p:sp>
            <p:nvSpPr>
              <p:cNvPr id="55349" name="Rectangle 47"/>
              <p:cNvSpPr>
                <a:spLocks noChangeAspect="1" noChangeArrowheads="1"/>
              </p:cNvSpPr>
              <p:nvPr/>
            </p:nvSpPr>
            <p:spPr bwMode="auto">
              <a:xfrm>
                <a:off x="4113" y="3182"/>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00"/>
                  </a:solidFill>
                  <a:latin typeface="Times" charset="0"/>
                </a:endParaRPr>
              </a:p>
            </p:txBody>
          </p:sp>
          <p:grpSp>
            <p:nvGrpSpPr>
              <p:cNvPr id="55350" name="Group 55"/>
              <p:cNvGrpSpPr>
                <a:grpSpLocks noChangeAspect="1"/>
              </p:cNvGrpSpPr>
              <p:nvPr/>
            </p:nvGrpSpPr>
            <p:grpSpPr bwMode="auto">
              <a:xfrm>
                <a:off x="4141" y="3334"/>
                <a:ext cx="37" cy="144"/>
                <a:chOff x="1388" y="1069"/>
                <a:chExt cx="21" cy="80"/>
              </a:xfrm>
            </p:grpSpPr>
            <p:sp>
              <p:nvSpPr>
                <p:cNvPr id="55351" name="Line 56"/>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52" name="Line 57"/>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5337" name="Group 58"/>
            <p:cNvGrpSpPr>
              <a:grpSpLocks noChangeAspect="1"/>
            </p:cNvGrpSpPr>
            <p:nvPr/>
          </p:nvGrpSpPr>
          <p:grpSpPr bwMode="auto">
            <a:xfrm rot="5400000">
              <a:off x="3648" y="3851"/>
              <a:ext cx="38" cy="104"/>
              <a:chOff x="1388" y="1069"/>
              <a:chExt cx="21" cy="80"/>
            </a:xfrm>
          </p:grpSpPr>
          <p:sp>
            <p:nvSpPr>
              <p:cNvPr id="55347" name="Line 59"/>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8" name="Line 60"/>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38" name="Line 61"/>
            <p:cNvSpPr>
              <a:spLocks noChangeAspect="1" noChangeShapeType="1"/>
            </p:cNvSpPr>
            <p:nvPr/>
          </p:nvSpPr>
          <p:spPr bwMode="auto">
            <a:xfrm>
              <a:off x="3548" y="3966"/>
              <a:ext cx="1" cy="12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9" name="Rectangle 66"/>
            <p:cNvSpPr>
              <a:spLocks noChangeAspect="1" noChangeArrowheads="1"/>
            </p:cNvSpPr>
            <p:nvPr/>
          </p:nvSpPr>
          <p:spPr bwMode="auto">
            <a:xfrm>
              <a:off x="4111" y="3194"/>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 </a:t>
              </a:r>
              <a:r>
                <a:rPr lang="en-US" altLang="en-US" sz="1200" baseline="30000">
                  <a:solidFill>
                    <a:srgbClr val="FFFFFF"/>
                  </a:solidFill>
                </a:rPr>
                <a:t>-</a:t>
              </a:r>
              <a:endParaRPr lang="en-US" altLang="en-US" sz="2400">
                <a:solidFill>
                  <a:srgbClr val="FFFFFF"/>
                </a:solidFill>
                <a:latin typeface="Times" charset="0"/>
              </a:endParaRPr>
            </a:p>
          </p:txBody>
        </p:sp>
        <p:sp>
          <p:nvSpPr>
            <p:cNvPr id="55340" name="Line 67"/>
            <p:cNvSpPr>
              <a:spLocks noChangeShapeType="1"/>
            </p:cNvSpPr>
            <p:nvPr/>
          </p:nvSpPr>
          <p:spPr bwMode="auto">
            <a:xfrm flipV="1">
              <a:off x="3632" y="3173"/>
              <a:ext cx="204" cy="45"/>
            </a:xfrm>
            <a:prstGeom prst="line">
              <a:avLst/>
            </a:prstGeom>
            <a:noFill/>
            <a:ln w="9525">
              <a:solidFill>
                <a:srgbClr val="FFFFFF"/>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5341" name="Line 68"/>
            <p:cNvSpPr>
              <a:spLocks noChangeShapeType="1"/>
            </p:cNvSpPr>
            <p:nvPr/>
          </p:nvSpPr>
          <p:spPr bwMode="auto">
            <a:xfrm>
              <a:off x="3956" y="3196"/>
              <a:ext cx="144" cy="48"/>
            </a:xfrm>
            <a:prstGeom prst="line">
              <a:avLst/>
            </a:prstGeom>
            <a:noFill/>
            <a:ln w="9525">
              <a:solidFill>
                <a:srgbClr val="FFFFFF"/>
              </a:solidFill>
              <a:prstDash val="sysDot"/>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5342" name="Text Box 71"/>
            <p:cNvSpPr txBox="1">
              <a:spLocks noChangeArrowheads="1"/>
            </p:cNvSpPr>
            <p:nvPr/>
          </p:nvSpPr>
          <p:spPr bwMode="auto">
            <a:xfrm>
              <a:off x="2830"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1</a:t>
              </a:r>
            </a:p>
          </p:txBody>
        </p:sp>
        <p:sp>
          <p:nvSpPr>
            <p:cNvPr id="55343" name="Text Box 72"/>
            <p:cNvSpPr txBox="1">
              <a:spLocks noChangeArrowheads="1"/>
            </p:cNvSpPr>
            <p:nvPr/>
          </p:nvSpPr>
          <p:spPr bwMode="auto">
            <a:xfrm>
              <a:off x="3214"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2</a:t>
              </a:r>
            </a:p>
          </p:txBody>
        </p:sp>
        <p:sp>
          <p:nvSpPr>
            <p:cNvPr id="55344" name="Text Box 73"/>
            <p:cNvSpPr txBox="1">
              <a:spLocks noChangeArrowheads="1"/>
            </p:cNvSpPr>
            <p:nvPr/>
          </p:nvSpPr>
          <p:spPr bwMode="auto">
            <a:xfrm>
              <a:off x="3520"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3</a:t>
              </a:r>
            </a:p>
          </p:txBody>
        </p:sp>
        <p:sp>
          <p:nvSpPr>
            <p:cNvPr id="55345" name="Text Box 74"/>
            <p:cNvSpPr txBox="1">
              <a:spLocks noChangeArrowheads="1"/>
            </p:cNvSpPr>
            <p:nvPr/>
          </p:nvSpPr>
          <p:spPr bwMode="auto">
            <a:xfrm>
              <a:off x="3850"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4</a:t>
              </a:r>
            </a:p>
          </p:txBody>
        </p:sp>
        <p:sp>
          <p:nvSpPr>
            <p:cNvPr id="55346" name="Text Box 75"/>
            <p:cNvSpPr txBox="1">
              <a:spLocks noChangeArrowheads="1"/>
            </p:cNvSpPr>
            <p:nvPr/>
          </p:nvSpPr>
          <p:spPr bwMode="auto">
            <a:xfrm>
              <a:off x="4084"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5</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42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6"/>
          <p:cNvSpPr txBox="1">
            <a:spLocks noChangeArrowheads="1"/>
          </p:cNvSpPr>
          <p:nvPr/>
        </p:nvSpPr>
        <p:spPr bwMode="auto">
          <a:xfrm>
            <a:off x="206375" y="838200"/>
            <a:ext cx="985837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50000"/>
              </a:spcBef>
              <a:buClrTx/>
              <a:buSzTx/>
              <a:buFontTx/>
              <a:buNone/>
            </a:pPr>
            <a:r>
              <a:rPr lang="en-US" altLang="en-US" sz="1800">
                <a:solidFill>
                  <a:srgbClr val="FFFF00"/>
                </a:solidFill>
              </a:rPr>
              <a:t>Chemical shift equivalence is also caused by rapid exchange mechanisms (faster than once in 10</a:t>
            </a:r>
            <a:r>
              <a:rPr lang="en-US" altLang="en-US" sz="1800" baseline="30000">
                <a:solidFill>
                  <a:srgbClr val="FFFF00"/>
                </a:solidFill>
              </a:rPr>
              <a:t>-3</a:t>
            </a:r>
            <a:r>
              <a:rPr lang="en-US" altLang="en-US" sz="1800">
                <a:solidFill>
                  <a:srgbClr val="FFFF00"/>
                </a:solidFill>
              </a:rPr>
              <a:t> sec.). For example, the chemical shift of the cyclohexane protons is an average of the shifts of the axial and equatorial protons.  The chemical shift equivalence of the cylohexane protons results from rapid interchange of the axial and equatorial protons as the molecule flips between chair forms.</a:t>
            </a:r>
          </a:p>
          <a:p>
            <a:pPr algn="just">
              <a:spcBef>
                <a:spcPct val="0"/>
              </a:spcBef>
              <a:buClrTx/>
              <a:buSzTx/>
              <a:buFontTx/>
              <a:buNone/>
            </a:pPr>
            <a:endParaRPr lang="en-US" altLang="en-US" sz="1900">
              <a:solidFill>
                <a:srgbClr val="FFFF00"/>
              </a:solidFill>
              <a:latin typeface="Times" charset="0"/>
            </a:endParaRPr>
          </a:p>
          <a:p>
            <a:pPr algn="just">
              <a:spcBef>
                <a:spcPct val="0"/>
              </a:spcBef>
              <a:buClrTx/>
              <a:buSzTx/>
              <a:buFontTx/>
              <a:buNone/>
            </a:pPr>
            <a:endParaRPr lang="en-US" altLang="en-US" sz="1900">
              <a:solidFill>
                <a:schemeClr val="tx1"/>
              </a:solidFill>
              <a:latin typeface="Times" charset="0"/>
            </a:endParaRPr>
          </a:p>
          <a:p>
            <a:pPr algn="just">
              <a:lnSpc>
                <a:spcPct val="50000"/>
              </a:lnSpc>
              <a:spcBef>
                <a:spcPct val="0"/>
              </a:spcBef>
              <a:buClrTx/>
              <a:buSzTx/>
              <a:buFontTx/>
              <a:buNone/>
            </a:pPr>
            <a:endParaRPr lang="en-US" altLang="en-US" sz="1900">
              <a:solidFill>
                <a:schemeClr val="tx1"/>
              </a:solidFill>
              <a:latin typeface="Times" charset="0"/>
            </a:endParaRPr>
          </a:p>
          <a:p>
            <a:pPr algn="just">
              <a:lnSpc>
                <a:spcPct val="50000"/>
              </a:lnSpc>
              <a:spcBef>
                <a:spcPct val="0"/>
              </a:spcBef>
              <a:buClrTx/>
              <a:buSzTx/>
              <a:buFontTx/>
              <a:buNone/>
            </a:pPr>
            <a:endParaRPr lang="en-US" altLang="en-US" sz="1900">
              <a:solidFill>
                <a:schemeClr val="tx1"/>
              </a:solidFill>
              <a:latin typeface="Times" charset="0"/>
            </a:endParaRPr>
          </a:p>
          <a:p>
            <a:pPr algn="just">
              <a:lnSpc>
                <a:spcPct val="50000"/>
              </a:lnSpc>
              <a:spcBef>
                <a:spcPct val="0"/>
              </a:spcBef>
              <a:buClrTx/>
              <a:buSzTx/>
              <a:buFontTx/>
              <a:buNone/>
            </a:pPr>
            <a:endParaRPr lang="en-US" altLang="en-US" sz="1900">
              <a:solidFill>
                <a:schemeClr val="tx1"/>
              </a:solidFill>
              <a:latin typeface="Times" charset="0"/>
            </a:endParaRPr>
          </a:p>
        </p:txBody>
      </p:sp>
      <p:sp>
        <p:nvSpPr>
          <p:cNvPr id="57346" name="Text Box 7"/>
          <p:cNvSpPr txBox="1">
            <a:spLocks noChangeArrowheads="1"/>
          </p:cNvSpPr>
          <p:nvPr/>
        </p:nvSpPr>
        <p:spPr bwMode="auto">
          <a:xfrm>
            <a:off x="76200" y="152400"/>
            <a:ext cx="10061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3000">
                <a:solidFill>
                  <a:srgbClr val="FFFFFF"/>
                </a:solidFill>
                <a:latin typeface="Helvetica" charset="0"/>
              </a:rPr>
              <a:t>Chemical Shift and Structure - Chemical Shift Equivalence</a:t>
            </a:r>
          </a:p>
        </p:txBody>
      </p:sp>
      <p:grpSp>
        <p:nvGrpSpPr>
          <p:cNvPr id="57347" name="Group 8"/>
          <p:cNvGrpSpPr>
            <a:grpSpLocks/>
          </p:cNvGrpSpPr>
          <p:nvPr/>
        </p:nvGrpSpPr>
        <p:grpSpPr bwMode="auto">
          <a:xfrm>
            <a:off x="266700" y="685800"/>
            <a:ext cx="9553575" cy="87313"/>
            <a:chOff x="192" y="576"/>
            <a:chExt cx="5349" cy="55"/>
          </a:xfrm>
        </p:grpSpPr>
        <p:sp>
          <p:nvSpPr>
            <p:cNvPr id="57412" name="Freeform 9"/>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57413" name="Freeform 10"/>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nvGrpSpPr>
          <p:cNvPr id="841855" name="Group 127"/>
          <p:cNvGrpSpPr>
            <a:grpSpLocks/>
          </p:cNvGrpSpPr>
          <p:nvPr/>
        </p:nvGrpSpPr>
        <p:grpSpPr bwMode="auto">
          <a:xfrm>
            <a:off x="365125" y="3705225"/>
            <a:ext cx="9537700" cy="2955925"/>
            <a:chOff x="230" y="2334"/>
            <a:chExt cx="6008" cy="1862"/>
          </a:xfrm>
        </p:grpSpPr>
        <p:sp>
          <p:nvSpPr>
            <p:cNvPr id="57355" name="Rectangle 11"/>
            <p:cNvSpPr>
              <a:spLocks noChangeArrowheads="1"/>
            </p:cNvSpPr>
            <p:nvPr/>
          </p:nvSpPr>
          <p:spPr bwMode="auto">
            <a:xfrm>
              <a:off x="230" y="2334"/>
              <a:ext cx="600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50000"/>
                </a:spcBef>
                <a:buClrTx/>
                <a:buSzTx/>
                <a:buFontTx/>
                <a:buNone/>
              </a:pPr>
              <a:r>
                <a:rPr lang="en-US" altLang="en-US" sz="1800">
                  <a:solidFill>
                    <a:srgbClr val="FFFF00"/>
                  </a:solidFill>
                </a:rPr>
                <a:t>However, if the chemical exchange rate is faster than the time scale of the NMR experiment, the exchanging protons will not be observed.  This is the case for the hydroxy and carboxylic acid  protons of citric acid in aqueous solution. These protons  exchange with water so fast that they are not NMR visible. </a:t>
              </a:r>
            </a:p>
          </p:txBody>
        </p:sp>
        <p:grpSp>
          <p:nvGrpSpPr>
            <p:cNvPr id="57356" name="Group 126"/>
            <p:cNvGrpSpPr>
              <a:grpSpLocks/>
            </p:cNvGrpSpPr>
            <p:nvPr/>
          </p:nvGrpSpPr>
          <p:grpSpPr bwMode="auto">
            <a:xfrm>
              <a:off x="1398" y="2958"/>
              <a:ext cx="3942" cy="1238"/>
              <a:chOff x="1398" y="2958"/>
              <a:chExt cx="3942" cy="1238"/>
            </a:xfrm>
          </p:grpSpPr>
          <p:grpSp>
            <p:nvGrpSpPr>
              <p:cNvPr id="57357" name="Group 119"/>
              <p:cNvGrpSpPr>
                <a:grpSpLocks/>
              </p:cNvGrpSpPr>
              <p:nvPr/>
            </p:nvGrpSpPr>
            <p:grpSpPr bwMode="auto">
              <a:xfrm>
                <a:off x="2264" y="2958"/>
                <a:ext cx="2033" cy="1195"/>
                <a:chOff x="2264" y="2958"/>
                <a:chExt cx="2033" cy="1195"/>
              </a:xfrm>
            </p:grpSpPr>
            <p:sp>
              <p:nvSpPr>
                <p:cNvPr id="57360" name="Line 96"/>
                <p:cNvSpPr>
                  <a:spLocks noChangeAspect="1" noChangeShapeType="1"/>
                </p:cNvSpPr>
                <p:nvPr/>
              </p:nvSpPr>
              <p:spPr bwMode="auto">
                <a:xfrm>
                  <a:off x="3296" y="3885"/>
                  <a:ext cx="1" cy="12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361" name="Group 118"/>
                <p:cNvGrpSpPr>
                  <a:grpSpLocks/>
                </p:cNvGrpSpPr>
                <p:nvPr/>
              </p:nvGrpSpPr>
              <p:grpSpPr bwMode="auto">
                <a:xfrm>
                  <a:off x="2264" y="2958"/>
                  <a:ext cx="2033" cy="1195"/>
                  <a:chOff x="2264" y="2958"/>
                  <a:chExt cx="2033" cy="1195"/>
                </a:xfrm>
              </p:grpSpPr>
              <p:sp>
                <p:nvSpPr>
                  <p:cNvPr id="57362" name="Rectangle 65"/>
                  <p:cNvSpPr>
                    <a:spLocks noChangeAspect="1" noChangeArrowheads="1"/>
                  </p:cNvSpPr>
                  <p:nvPr/>
                </p:nvSpPr>
                <p:spPr bwMode="auto">
                  <a:xfrm>
                    <a:off x="3042" y="3155"/>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B</a:t>
                    </a:r>
                    <a:endParaRPr lang="en-US" altLang="en-US" sz="900">
                      <a:solidFill>
                        <a:srgbClr val="FFFFFF"/>
                      </a:solidFill>
                      <a:latin typeface="Times" charset="0"/>
                    </a:endParaRPr>
                  </a:p>
                </p:txBody>
              </p:sp>
              <p:sp>
                <p:nvSpPr>
                  <p:cNvPr id="57363" name="Rectangle 66"/>
                  <p:cNvSpPr>
                    <a:spLocks noChangeAspect="1" noChangeArrowheads="1"/>
                  </p:cNvSpPr>
                  <p:nvPr/>
                </p:nvSpPr>
                <p:spPr bwMode="auto">
                  <a:xfrm>
                    <a:off x="2940" y="3088"/>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grpSp>
                <p:nvGrpSpPr>
                  <p:cNvPr id="57364" name="Group 67"/>
                  <p:cNvGrpSpPr>
                    <a:grpSpLocks noChangeAspect="1"/>
                  </p:cNvGrpSpPr>
                  <p:nvPr/>
                </p:nvGrpSpPr>
                <p:grpSpPr bwMode="auto">
                  <a:xfrm>
                    <a:off x="2988" y="3225"/>
                    <a:ext cx="3" cy="158"/>
                    <a:chOff x="1568" y="1046"/>
                    <a:chExt cx="1" cy="88"/>
                  </a:xfrm>
                </p:grpSpPr>
                <p:sp>
                  <p:nvSpPr>
                    <p:cNvPr id="57410" name="Line 68"/>
                    <p:cNvSpPr>
                      <a:spLocks noChangeAspect="1" noChangeShapeType="1"/>
                    </p:cNvSpPr>
                    <p:nvPr/>
                  </p:nvSpPr>
                  <p:spPr bwMode="auto">
                    <a:xfrm>
                      <a:off x="1568" y="1126"/>
                      <a:ext cx="1" cy="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1" name="Line 69"/>
                    <p:cNvSpPr>
                      <a:spLocks noChangeAspect="1" noChangeShapeType="1"/>
                    </p:cNvSpPr>
                    <p:nvPr/>
                  </p:nvSpPr>
                  <p:spPr bwMode="auto">
                    <a:xfrm flipV="1">
                      <a:off x="1568" y="1046"/>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65" name="Rectangle 70"/>
                  <p:cNvSpPr>
                    <a:spLocks noChangeAspect="1" noChangeArrowheads="1"/>
                  </p:cNvSpPr>
                  <p:nvPr/>
                </p:nvSpPr>
                <p:spPr bwMode="auto">
                  <a:xfrm>
                    <a:off x="3675" y="3170"/>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B</a:t>
                    </a:r>
                    <a:endParaRPr lang="en-US" altLang="en-US" sz="900">
                      <a:solidFill>
                        <a:srgbClr val="FFFFFF"/>
                      </a:solidFill>
                      <a:latin typeface="Times" charset="0"/>
                    </a:endParaRPr>
                  </a:p>
                </p:txBody>
              </p:sp>
              <p:sp>
                <p:nvSpPr>
                  <p:cNvPr id="57366" name="Rectangle 71"/>
                  <p:cNvSpPr>
                    <a:spLocks noChangeAspect="1" noChangeArrowheads="1"/>
                  </p:cNvSpPr>
                  <p:nvPr/>
                </p:nvSpPr>
                <p:spPr bwMode="auto">
                  <a:xfrm>
                    <a:off x="3561" y="3088"/>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grpSp>
                <p:nvGrpSpPr>
                  <p:cNvPr id="57367" name="Group 72"/>
                  <p:cNvGrpSpPr>
                    <a:grpSpLocks noChangeAspect="1"/>
                  </p:cNvGrpSpPr>
                  <p:nvPr/>
                </p:nvGrpSpPr>
                <p:grpSpPr bwMode="auto">
                  <a:xfrm>
                    <a:off x="2976" y="3556"/>
                    <a:ext cx="1" cy="100"/>
                    <a:chOff x="1568" y="1214"/>
                    <a:chExt cx="1" cy="56"/>
                  </a:xfrm>
                </p:grpSpPr>
                <p:sp>
                  <p:nvSpPr>
                    <p:cNvPr id="57408" name="Line 73"/>
                    <p:cNvSpPr>
                      <a:spLocks noChangeAspect="1" noChangeShapeType="1"/>
                    </p:cNvSpPr>
                    <p:nvPr/>
                  </p:nvSpPr>
                  <p:spPr bwMode="auto">
                    <a:xfrm>
                      <a:off x="1568" y="121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9" name="Line 74"/>
                    <p:cNvSpPr>
                      <a:spLocks noChangeAspect="1" noChangeShapeType="1"/>
                    </p:cNvSpPr>
                    <p:nvPr/>
                  </p:nvSpPr>
                  <p:spPr bwMode="auto">
                    <a:xfrm>
                      <a:off x="1568" y="1214"/>
                      <a:ext cx="1"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68" name="Rectangle 75"/>
                  <p:cNvSpPr>
                    <a:spLocks noChangeAspect="1" noChangeArrowheads="1"/>
                  </p:cNvSpPr>
                  <p:nvPr/>
                </p:nvSpPr>
                <p:spPr bwMode="auto">
                  <a:xfrm>
                    <a:off x="3042" y="3714"/>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A</a:t>
                    </a:r>
                    <a:endParaRPr lang="en-US" altLang="en-US" sz="900">
                      <a:solidFill>
                        <a:srgbClr val="FFFFFF"/>
                      </a:solidFill>
                      <a:latin typeface="Times" charset="0"/>
                    </a:endParaRPr>
                  </a:p>
                </p:txBody>
              </p:sp>
              <p:sp>
                <p:nvSpPr>
                  <p:cNvPr id="57369" name="Rectangle 76"/>
                  <p:cNvSpPr>
                    <a:spLocks noChangeAspect="1" noChangeArrowheads="1"/>
                  </p:cNvSpPr>
                  <p:nvPr/>
                </p:nvSpPr>
                <p:spPr bwMode="auto">
                  <a:xfrm>
                    <a:off x="2951" y="3673"/>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57370" name="Rectangle 77"/>
                  <p:cNvSpPr>
                    <a:spLocks noChangeAspect="1" noChangeArrowheads="1"/>
                  </p:cNvSpPr>
                  <p:nvPr/>
                </p:nvSpPr>
                <p:spPr bwMode="auto">
                  <a:xfrm>
                    <a:off x="3675" y="3701"/>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A</a:t>
                    </a:r>
                    <a:endParaRPr lang="en-US" altLang="en-US" sz="900">
                      <a:solidFill>
                        <a:srgbClr val="FFFFFF"/>
                      </a:solidFill>
                      <a:latin typeface="Times" charset="0"/>
                    </a:endParaRPr>
                  </a:p>
                </p:txBody>
              </p:sp>
              <p:sp>
                <p:nvSpPr>
                  <p:cNvPr id="57371" name="Rectangle 78"/>
                  <p:cNvSpPr>
                    <a:spLocks noChangeAspect="1" noChangeArrowheads="1"/>
                  </p:cNvSpPr>
                  <p:nvPr/>
                </p:nvSpPr>
                <p:spPr bwMode="auto">
                  <a:xfrm>
                    <a:off x="3576" y="3632"/>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57372" name="Rectangle 79"/>
                  <p:cNvSpPr>
                    <a:spLocks noChangeAspect="1" noChangeArrowheads="1"/>
                  </p:cNvSpPr>
                  <p:nvPr/>
                </p:nvSpPr>
                <p:spPr bwMode="auto">
                  <a:xfrm>
                    <a:off x="3271" y="2958"/>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00"/>
                        </a:solidFill>
                      </a:rPr>
                      <a:t>H</a:t>
                    </a:r>
                    <a:endParaRPr lang="en-US" altLang="en-US" sz="2400">
                      <a:solidFill>
                        <a:srgbClr val="FFFFFF"/>
                      </a:solidFill>
                      <a:latin typeface="Times" charset="0"/>
                    </a:endParaRPr>
                  </a:p>
                </p:txBody>
              </p:sp>
              <p:sp>
                <p:nvSpPr>
                  <p:cNvPr id="57373" name="Rectangle 80"/>
                  <p:cNvSpPr>
                    <a:spLocks noChangeAspect="1" noChangeArrowheads="1"/>
                  </p:cNvSpPr>
                  <p:nvPr/>
                </p:nvSpPr>
                <p:spPr bwMode="auto">
                  <a:xfrm>
                    <a:off x="3266" y="3061"/>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grpSp>
                <p:nvGrpSpPr>
                  <p:cNvPr id="57374" name="Group 81"/>
                  <p:cNvGrpSpPr>
                    <a:grpSpLocks noChangeAspect="1"/>
                  </p:cNvGrpSpPr>
                  <p:nvPr/>
                </p:nvGrpSpPr>
                <p:grpSpPr bwMode="auto">
                  <a:xfrm>
                    <a:off x="3309" y="3221"/>
                    <a:ext cx="2" cy="146"/>
                    <a:chOff x="1752" y="1054"/>
                    <a:chExt cx="1" cy="81"/>
                  </a:xfrm>
                </p:grpSpPr>
                <p:sp>
                  <p:nvSpPr>
                    <p:cNvPr id="57406" name="Line 82"/>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7" name="Line 83"/>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75" name="Line 84"/>
                  <p:cNvSpPr>
                    <a:spLocks noChangeAspect="1" noChangeShapeType="1"/>
                  </p:cNvSpPr>
                  <p:nvPr/>
                </p:nvSpPr>
                <p:spPr bwMode="auto">
                  <a:xfrm flipV="1">
                    <a:off x="3601" y="3241"/>
                    <a:ext cx="3" cy="14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85"/>
                  <p:cNvSpPr>
                    <a:spLocks noChangeAspect="1" noChangeShapeType="1"/>
                  </p:cNvSpPr>
                  <p:nvPr/>
                </p:nvSpPr>
                <p:spPr bwMode="auto">
                  <a:xfrm>
                    <a:off x="3295" y="3550"/>
                    <a:ext cx="3" cy="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Rectangle 86"/>
                  <p:cNvSpPr>
                    <a:spLocks noChangeAspect="1" noChangeArrowheads="1"/>
                  </p:cNvSpPr>
                  <p:nvPr/>
                </p:nvSpPr>
                <p:spPr bwMode="auto">
                  <a:xfrm>
                    <a:off x="2635" y="3108"/>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57378" name="Line 87"/>
                  <p:cNvSpPr>
                    <a:spLocks noChangeAspect="1" noChangeShapeType="1"/>
                  </p:cNvSpPr>
                  <p:nvPr/>
                </p:nvSpPr>
                <p:spPr bwMode="auto">
                  <a:xfrm>
                    <a:off x="2679" y="3453"/>
                    <a:ext cx="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379" name="Group 88"/>
                  <p:cNvGrpSpPr>
                    <a:grpSpLocks noChangeAspect="1"/>
                  </p:cNvGrpSpPr>
                  <p:nvPr/>
                </p:nvGrpSpPr>
                <p:grpSpPr bwMode="auto">
                  <a:xfrm>
                    <a:off x="2656" y="3248"/>
                    <a:ext cx="38" cy="144"/>
                    <a:chOff x="1388" y="1069"/>
                    <a:chExt cx="21" cy="80"/>
                  </a:xfrm>
                </p:grpSpPr>
                <p:sp>
                  <p:nvSpPr>
                    <p:cNvPr id="57404" name="Line 89"/>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Line 90"/>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80" name="Rectangle 91"/>
                  <p:cNvSpPr>
                    <a:spLocks noChangeAspect="1" noChangeArrowheads="1"/>
                  </p:cNvSpPr>
                  <p:nvPr/>
                </p:nvSpPr>
                <p:spPr bwMode="auto">
                  <a:xfrm>
                    <a:off x="2631" y="339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7381" name="Line 92"/>
                  <p:cNvSpPr>
                    <a:spLocks noChangeAspect="1" noChangeShapeType="1"/>
                  </p:cNvSpPr>
                  <p:nvPr/>
                </p:nvSpPr>
                <p:spPr bwMode="auto">
                  <a:xfrm>
                    <a:off x="3599" y="3540"/>
                    <a:ext cx="3" cy="8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Rectangle 93"/>
                  <p:cNvSpPr>
                    <a:spLocks noChangeAspect="1" noChangeArrowheads="1"/>
                  </p:cNvSpPr>
                  <p:nvPr/>
                </p:nvSpPr>
                <p:spPr bwMode="auto">
                  <a:xfrm>
                    <a:off x="3254" y="3739"/>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7383" name="Rectangle 94"/>
                  <p:cNvSpPr>
                    <a:spLocks noChangeAspect="1" noChangeArrowheads="1"/>
                  </p:cNvSpPr>
                  <p:nvPr/>
                </p:nvSpPr>
                <p:spPr bwMode="auto">
                  <a:xfrm>
                    <a:off x="3492" y="3749"/>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57384" name="Rectangle 95"/>
                  <p:cNvSpPr>
                    <a:spLocks noChangeAspect="1" noChangeArrowheads="1"/>
                  </p:cNvSpPr>
                  <p:nvPr/>
                </p:nvSpPr>
                <p:spPr bwMode="auto">
                  <a:xfrm>
                    <a:off x="3259" y="4037"/>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r>
                      <a:rPr lang="en-US" altLang="en-US" sz="1200">
                        <a:solidFill>
                          <a:srgbClr val="FFFF00"/>
                        </a:solidFill>
                      </a:rPr>
                      <a:t>H</a:t>
                    </a:r>
                    <a:endParaRPr lang="en-US" altLang="en-US" sz="2400">
                      <a:solidFill>
                        <a:srgbClr val="FFFFFF"/>
                      </a:solidFill>
                      <a:latin typeface="Times" charset="0"/>
                    </a:endParaRPr>
                  </a:p>
                </p:txBody>
              </p:sp>
              <p:sp>
                <p:nvSpPr>
                  <p:cNvPr id="57385" name="Rectangle 97"/>
                  <p:cNvSpPr>
                    <a:spLocks noChangeAspect="1" noChangeArrowheads="1"/>
                  </p:cNvSpPr>
                  <p:nvPr/>
                </p:nvSpPr>
                <p:spPr bwMode="auto">
                  <a:xfrm>
                    <a:off x="2264" y="3391"/>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00"/>
                        </a:solidFill>
                      </a:rPr>
                      <a:t>H</a:t>
                    </a:r>
                    <a:r>
                      <a:rPr lang="en-US" altLang="en-US" sz="1200">
                        <a:solidFill>
                          <a:srgbClr val="FFFFFF"/>
                        </a:solidFill>
                      </a:rPr>
                      <a:t>O</a:t>
                    </a:r>
                    <a:endParaRPr lang="en-US" altLang="en-US" sz="2400">
                      <a:solidFill>
                        <a:srgbClr val="FFFFFF"/>
                      </a:solidFill>
                      <a:latin typeface="Times" charset="0"/>
                    </a:endParaRPr>
                  </a:p>
                </p:txBody>
              </p:sp>
              <p:sp>
                <p:nvSpPr>
                  <p:cNvPr id="57386" name="Line 98"/>
                  <p:cNvSpPr>
                    <a:spLocks noChangeAspect="1" noChangeShapeType="1"/>
                  </p:cNvSpPr>
                  <p:nvPr/>
                </p:nvSpPr>
                <p:spPr bwMode="auto">
                  <a:xfrm flipH="1">
                    <a:off x="2441" y="3446"/>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7" name="Rectangle 99"/>
                  <p:cNvSpPr>
                    <a:spLocks noChangeAspect="1" noChangeArrowheads="1"/>
                  </p:cNvSpPr>
                  <p:nvPr/>
                </p:nvSpPr>
                <p:spPr bwMode="auto">
                  <a:xfrm>
                    <a:off x="4152" y="3391"/>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r>
                      <a:rPr lang="en-US" altLang="en-US" sz="1200">
                        <a:solidFill>
                          <a:srgbClr val="FFFF00"/>
                        </a:solidFill>
                      </a:rPr>
                      <a:t>H</a:t>
                    </a:r>
                    <a:endParaRPr lang="en-US" altLang="en-US" sz="2400">
                      <a:solidFill>
                        <a:srgbClr val="FFFFFF"/>
                      </a:solidFill>
                      <a:latin typeface="Times" charset="0"/>
                    </a:endParaRPr>
                  </a:p>
                </p:txBody>
              </p:sp>
              <p:sp>
                <p:nvSpPr>
                  <p:cNvPr id="57388" name="Line 100"/>
                  <p:cNvSpPr>
                    <a:spLocks noChangeAspect="1" noChangeShapeType="1"/>
                  </p:cNvSpPr>
                  <p:nvPr/>
                </p:nvSpPr>
                <p:spPr bwMode="auto">
                  <a:xfrm>
                    <a:off x="3976" y="3454"/>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9" name="Line 101"/>
                  <p:cNvSpPr>
                    <a:spLocks noChangeAspect="1" noChangeShapeType="1"/>
                  </p:cNvSpPr>
                  <p:nvPr/>
                </p:nvSpPr>
                <p:spPr bwMode="auto">
                  <a:xfrm>
                    <a:off x="3675" y="3454"/>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0" name="Rectangle 102"/>
                  <p:cNvSpPr>
                    <a:spLocks noChangeAspect="1" noChangeArrowheads="1"/>
                  </p:cNvSpPr>
                  <p:nvPr/>
                </p:nvSpPr>
                <p:spPr bwMode="auto">
                  <a:xfrm>
                    <a:off x="3861" y="3093"/>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57391" name="Rectangle 103"/>
                  <p:cNvSpPr>
                    <a:spLocks noChangeAspect="1" noChangeArrowheads="1"/>
                  </p:cNvSpPr>
                  <p:nvPr/>
                </p:nvSpPr>
                <p:spPr bwMode="auto">
                  <a:xfrm>
                    <a:off x="3869" y="3404"/>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7392" name="Rectangle 104"/>
                  <p:cNvSpPr>
                    <a:spLocks noChangeAspect="1" noChangeArrowheads="1"/>
                  </p:cNvSpPr>
                  <p:nvPr/>
                </p:nvSpPr>
                <p:spPr bwMode="auto">
                  <a:xfrm>
                    <a:off x="3561" y="339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7393" name="Line 105"/>
                  <p:cNvSpPr>
                    <a:spLocks noChangeAspect="1" noChangeShapeType="1"/>
                  </p:cNvSpPr>
                  <p:nvPr/>
                </p:nvSpPr>
                <p:spPr bwMode="auto">
                  <a:xfrm>
                    <a:off x="3373" y="3454"/>
                    <a:ext cx="173"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4" name="Line 106"/>
                  <p:cNvSpPr>
                    <a:spLocks noChangeAspect="1" noChangeShapeType="1"/>
                  </p:cNvSpPr>
                  <p:nvPr/>
                </p:nvSpPr>
                <p:spPr bwMode="auto">
                  <a:xfrm flipH="1">
                    <a:off x="2731" y="3446"/>
                    <a:ext cx="172"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5" name="Rectangle 107"/>
                  <p:cNvSpPr>
                    <a:spLocks noChangeAspect="1" noChangeArrowheads="1"/>
                  </p:cNvSpPr>
                  <p:nvPr/>
                </p:nvSpPr>
                <p:spPr bwMode="auto">
                  <a:xfrm>
                    <a:off x="3257" y="339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7396" name="Line 108"/>
                  <p:cNvSpPr>
                    <a:spLocks noChangeAspect="1" noChangeShapeType="1"/>
                  </p:cNvSpPr>
                  <p:nvPr/>
                </p:nvSpPr>
                <p:spPr bwMode="auto">
                  <a:xfrm>
                    <a:off x="3047" y="3450"/>
                    <a:ext cx="172"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7" name="Rectangle 109"/>
                  <p:cNvSpPr>
                    <a:spLocks noChangeAspect="1" noChangeArrowheads="1"/>
                  </p:cNvSpPr>
                  <p:nvPr/>
                </p:nvSpPr>
                <p:spPr bwMode="auto">
                  <a:xfrm>
                    <a:off x="2928" y="339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grpSp>
                <p:nvGrpSpPr>
                  <p:cNvPr id="57398" name="Group 110"/>
                  <p:cNvGrpSpPr>
                    <a:grpSpLocks noChangeAspect="1"/>
                  </p:cNvGrpSpPr>
                  <p:nvPr/>
                </p:nvGrpSpPr>
                <p:grpSpPr bwMode="auto">
                  <a:xfrm>
                    <a:off x="3889" y="3244"/>
                    <a:ext cx="37" cy="144"/>
                    <a:chOff x="1388" y="1069"/>
                    <a:chExt cx="21" cy="80"/>
                  </a:xfrm>
                </p:grpSpPr>
                <p:sp>
                  <p:nvSpPr>
                    <p:cNvPr id="57402" name="Line 111"/>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3" name="Line 112"/>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399" name="Group 113"/>
                  <p:cNvGrpSpPr>
                    <a:grpSpLocks noChangeAspect="1"/>
                  </p:cNvGrpSpPr>
                  <p:nvPr/>
                </p:nvGrpSpPr>
                <p:grpSpPr bwMode="auto">
                  <a:xfrm rot="5400000">
                    <a:off x="3396" y="3761"/>
                    <a:ext cx="38" cy="104"/>
                    <a:chOff x="1388" y="1069"/>
                    <a:chExt cx="21" cy="80"/>
                  </a:xfrm>
                </p:grpSpPr>
                <p:sp>
                  <p:nvSpPr>
                    <p:cNvPr id="57400" name="Line 114"/>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1" name="Line 115"/>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57358" name="Text Box 116"/>
              <p:cNvSpPr txBox="1">
                <a:spLocks noChangeArrowheads="1"/>
              </p:cNvSpPr>
              <p:nvPr/>
            </p:nvSpPr>
            <p:spPr bwMode="auto">
              <a:xfrm>
                <a:off x="4052" y="3619"/>
                <a:ext cx="128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00"/>
                    </a:solidFill>
                  </a:rPr>
                  <a:t>NMR invisible due to </a:t>
                </a:r>
                <a:r>
                  <a:rPr lang="en-US" altLang="en-US" sz="1800">
                    <a:solidFill>
                      <a:srgbClr val="FFFF00"/>
                    </a:solidFill>
                    <a:latin typeface="Helvetica" charset="0"/>
                  </a:rPr>
                  <a:t>exchange</a:t>
                </a:r>
                <a:r>
                  <a:rPr lang="en-US" altLang="en-US" sz="1800">
                    <a:solidFill>
                      <a:srgbClr val="FFFF00"/>
                    </a:solidFill>
                  </a:rPr>
                  <a:t> with water.</a:t>
                </a:r>
              </a:p>
            </p:txBody>
          </p:sp>
          <p:sp>
            <p:nvSpPr>
              <p:cNvPr id="57359" name="Text Box 117"/>
              <p:cNvSpPr txBox="1">
                <a:spLocks noChangeArrowheads="1"/>
              </p:cNvSpPr>
              <p:nvPr/>
            </p:nvSpPr>
            <p:spPr bwMode="auto">
              <a:xfrm>
                <a:off x="1398" y="3692"/>
                <a:ext cx="1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FF"/>
                    </a:solidFill>
                    <a:latin typeface="Helvetica" charset="0"/>
                  </a:rPr>
                  <a:t>NMR invisible.</a:t>
                </a:r>
              </a:p>
            </p:txBody>
          </p:sp>
        </p:grpSp>
      </p:grpSp>
      <p:grpSp>
        <p:nvGrpSpPr>
          <p:cNvPr id="841853" name="Group 125"/>
          <p:cNvGrpSpPr>
            <a:grpSpLocks/>
          </p:cNvGrpSpPr>
          <p:nvPr/>
        </p:nvGrpSpPr>
        <p:grpSpPr bwMode="auto">
          <a:xfrm>
            <a:off x="2482850" y="2074863"/>
            <a:ext cx="7478713" cy="1625600"/>
            <a:chOff x="1564" y="1307"/>
            <a:chExt cx="4711" cy="1024"/>
          </a:xfrm>
        </p:grpSpPr>
        <p:sp>
          <p:nvSpPr>
            <p:cNvPr id="57350" name="Text Box 121"/>
            <p:cNvSpPr txBox="1">
              <a:spLocks noChangeArrowheads="1"/>
            </p:cNvSpPr>
            <p:nvPr/>
          </p:nvSpPr>
          <p:spPr bwMode="auto">
            <a:xfrm>
              <a:off x="3847" y="1338"/>
              <a:ext cx="2428"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solidFill>
                    <a:srgbClr val="FFFFFF"/>
                  </a:solidFill>
                </a:rPr>
                <a:t>The equatorial protons would be more deshielded than the axial protons if there was not a rapid exchange of these two positions. At room temperature, the spectrum consists of a singlet at 1.42 ppm.</a:t>
              </a:r>
            </a:p>
          </p:txBody>
        </p:sp>
        <p:grpSp>
          <p:nvGrpSpPr>
            <p:cNvPr id="57351" name="Group 124"/>
            <p:cNvGrpSpPr>
              <a:grpSpLocks/>
            </p:cNvGrpSpPr>
            <p:nvPr/>
          </p:nvGrpSpPr>
          <p:grpSpPr bwMode="auto">
            <a:xfrm>
              <a:off x="1564" y="1307"/>
              <a:ext cx="1584" cy="1024"/>
              <a:chOff x="1564" y="1307"/>
              <a:chExt cx="1584" cy="1024"/>
            </a:xfrm>
          </p:grpSpPr>
          <p:pic>
            <p:nvPicPr>
              <p:cNvPr id="57352" name="Picture 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 y="1307"/>
                <a:ext cx="1584"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 Box 122"/>
              <p:cNvSpPr txBox="1">
                <a:spLocks noChangeArrowheads="1"/>
              </p:cNvSpPr>
              <p:nvPr/>
            </p:nvSpPr>
            <p:spPr bwMode="auto">
              <a:xfrm>
                <a:off x="2501" y="1322"/>
                <a:ext cx="3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b="1">
                    <a:latin typeface="Helvetica" charset="0"/>
                  </a:rPr>
                  <a:t>axial</a:t>
                </a:r>
              </a:p>
            </p:txBody>
          </p:sp>
          <p:sp>
            <p:nvSpPr>
              <p:cNvPr id="57354" name="Text Box 123"/>
              <p:cNvSpPr txBox="1">
                <a:spLocks noChangeArrowheads="1"/>
              </p:cNvSpPr>
              <p:nvPr/>
            </p:nvSpPr>
            <p:spPr bwMode="auto">
              <a:xfrm>
                <a:off x="2543" y="1652"/>
                <a:ext cx="5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b="1">
                    <a:latin typeface="Helvetica" charset="0"/>
                  </a:rPr>
                  <a:t>equatorial</a:t>
                </a:r>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41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41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2"/>
          <p:cNvGrpSpPr>
            <a:grpSpLocks/>
          </p:cNvGrpSpPr>
          <p:nvPr/>
        </p:nvGrpSpPr>
        <p:grpSpPr bwMode="auto">
          <a:xfrm>
            <a:off x="1217613" y="6207125"/>
            <a:ext cx="8362950" cy="252413"/>
            <a:chOff x="767" y="3910"/>
            <a:chExt cx="5268" cy="159"/>
          </a:xfrm>
        </p:grpSpPr>
        <p:sp>
          <p:nvSpPr>
            <p:cNvPr id="59474" name="Line 3"/>
            <p:cNvSpPr>
              <a:spLocks noChangeShapeType="1"/>
            </p:cNvSpPr>
            <p:nvPr/>
          </p:nvSpPr>
          <p:spPr bwMode="auto">
            <a:xfrm>
              <a:off x="767" y="3910"/>
              <a:ext cx="5267"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75" name="Line 4"/>
            <p:cNvSpPr>
              <a:spLocks noChangeShapeType="1"/>
            </p:cNvSpPr>
            <p:nvPr/>
          </p:nvSpPr>
          <p:spPr bwMode="auto">
            <a:xfrm>
              <a:off x="86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76" name="Line 5"/>
            <p:cNvSpPr>
              <a:spLocks noChangeShapeType="1"/>
            </p:cNvSpPr>
            <p:nvPr/>
          </p:nvSpPr>
          <p:spPr bwMode="auto">
            <a:xfrm>
              <a:off x="914"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77" name="Line 6"/>
            <p:cNvSpPr>
              <a:spLocks noChangeShapeType="1"/>
            </p:cNvSpPr>
            <p:nvPr/>
          </p:nvSpPr>
          <p:spPr bwMode="auto">
            <a:xfrm>
              <a:off x="96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78" name="Line 7"/>
            <p:cNvSpPr>
              <a:spLocks noChangeShapeType="1"/>
            </p:cNvSpPr>
            <p:nvPr/>
          </p:nvSpPr>
          <p:spPr bwMode="auto">
            <a:xfrm>
              <a:off x="1014"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79" name="Line 8"/>
            <p:cNvSpPr>
              <a:spLocks noChangeShapeType="1"/>
            </p:cNvSpPr>
            <p:nvPr/>
          </p:nvSpPr>
          <p:spPr bwMode="auto">
            <a:xfrm>
              <a:off x="1066"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0" name="Line 9"/>
            <p:cNvSpPr>
              <a:spLocks noChangeShapeType="1"/>
            </p:cNvSpPr>
            <p:nvPr/>
          </p:nvSpPr>
          <p:spPr bwMode="auto">
            <a:xfrm>
              <a:off x="111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1" name="Line 10"/>
            <p:cNvSpPr>
              <a:spLocks noChangeShapeType="1"/>
            </p:cNvSpPr>
            <p:nvPr/>
          </p:nvSpPr>
          <p:spPr bwMode="auto">
            <a:xfrm>
              <a:off x="1167"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2" name="Line 11"/>
            <p:cNvSpPr>
              <a:spLocks noChangeShapeType="1"/>
            </p:cNvSpPr>
            <p:nvPr/>
          </p:nvSpPr>
          <p:spPr bwMode="auto">
            <a:xfrm>
              <a:off x="121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3" name="Line 12"/>
            <p:cNvSpPr>
              <a:spLocks noChangeShapeType="1"/>
            </p:cNvSpPr>
            <p:nvPr/>
          </p:nvSpPr>
          <p:spPr bwMode="auto">
            <a:xfrm>
              <a:off x="1267"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4" name="Rectangle 13"/>
            <p:cNvSpPr>
              <a:spLocks noChangeArrowheads="1"/>
            </p:cNvSpPr>
            <p:nvPr/>
          </p:nvSpPr>
          <p:spPr bwMode="auto">
            <a:xfrm>
              <a:off x="1244"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9</a:t>
              </a:r>
              <a:endParaRPr lang="en-US" altLang="en-US" sz="1400">
                <a:solidFill>
                  <a:srgbClr val="FFFFFF"/>
                </a:solidFill>
                <a:latin typeface="Times" charset="0"/>
              </a:endParaRPr>
            </a:p>
          </p:txBody>
        </p:sp>
        <p:sp>
          <p:nvSpPr>
            <p:cNvPr id="59485" name="Line 14"/>
            <p:cNvSpPr>
              <a:spLocks noChangeShapeType="1"/>
            </p:cNvSpPr>
            <p:nvPr/>
          </p:nvSpPr>
          <p:spPr bwMode="auto">
            <a:xfrm>
              <a:off x="1316"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6" name="Line 15"/>
            <p:cNvSpPr>
              <a:spLocks noChangeShapeType="1"/>
            </p:cNvSpPr>
            <p:nvPr/>
          </p:nvSpPr>
          <p:spPr bwMode="auto">
            <a:xfrm>
              <a:off x="136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7" name="Line 16"/>
            <p:cNvSpPr>
              <a:spLocks noChangeShapeType="1"/>
            </p:cNvSpPr>
            <p:nvPr/>
          </p:nvSpPr>
          <p:spPr bwMode="auto">
            <a:xfrm>
              <a:off x="1417"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8" name="Line 17"/>
            <p:cNvSpPr>
              <a:spLocks noChangeShapeType="1"/>
            </p:cNvSpPr>
            <p:nvPr/>
          </p:nvSpPr>
          <p:spPr bwMode="auto">
            <a:xfrm>
              <a:off x="146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89" name="Line 18"/>
            <p:cNvSpPr>
              <a:spLocks noChangeShapeType="1"/>
            </p:cNvSpPr>
            <p:nvPr/>
          </p:nvSpPr>
          <p:spPr bwMode="auto">
            <a:xfrm>
              <a:off x="1517"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0" name="Line 19"/>
            <p:cNvSpPr>
              <a:spLocks noChangeShapeType="1"/>
            </p:cNvSpPr>
            <p:nvPr/>
          </p:nvSpPr>
          <p:spPr bwMode="auto">
            <a:xfrm>
              <a:off x="1566"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1" name="Line 20"/>
            <p:cNvSpPr>
              <a:spLocks noChangeShapeType="1"/>
            </p:cNvSpPr>
            <p:nvPr/>
          </p:nvSpPr>
          <p:spPr bwMode="auto">
            <a:xfrm>
              <a:off x="161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2" name="Line 21"/>
            <p:cNvSpPr>
              <a:spLocks noChangeShapeType="1"/>
            </p:cNvSpPr>
            <p:nvPr/>
          </p:nvSpPr>
          <p:spPr bwMode="auto">
            <a:xfrm>
              <a:off x="1667"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3" name="Line 22"/>
            <p:cNvSpPr>
              <a:spLocks noChangeShapeType="1"/>
            </p:cNvSpPr>
            <p:nvPr/>
          </p:nvSpPr>
          <p:spPr bwMode="auto">
            <a:xfrm>
              <a:off x="171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4" name="Line 23"/>
            <p:cNvSpPr>
              <a:spLocks noChangeShapeType="1"/>
            </p:cNvSpPr>
            <p:nvPr/>
          </p:nvSpPr>
          <p:spPr bwMode="auto">
            <a:xfrm>
              <a:off x="1767"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5" name="Rectangle 24"/>
            <p:cNvSpPr>
              <a:spLocks noChangeArrowheads="1"/>
            </p:cNvSpPr>
            <p:nvPr/>
          </p:nvSpPr>
          <p:spPr bwMode="auto">
            <a:xfrm>
              <a:off x="1744"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8</a:t>
              </a:r>
              <a:endParaRPr lang="en-US" altLang="en-US" sz="1400">
                <a:solidFill>
                  <a:srgbClr val="FFFFFF"/>
                </a:solidFill>
                <a:latin typeface="Times" charset="0"/>
              </a:endParaRPr>
            </a:p>
          </p:txBody>
        </p:sp>
        <p:sp>
          <p:nvSpPr>
            <p:cNvPr id="59496" name="Line 25"/>
            <p:cNvSpPr>
              <a:spLocks noChangeShapeType="1"/>
            </p:cNvSpPr>
            <p:nvPr/>
          </p:nvSpPr>
          <p:spPr bwMode="auto">
            <a:xfrm>
              <a:off x="1819"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7" name="Line 26"/>
            <p:cNvSpPr>
              <a:spLocks noChangeShapeType="1"/>
            </p:cNvSpPr>
            <p:nvPr/>
          </p:nvSpPr>
          <p:spPr bwMode="auto">
            <a:xfrm>
              <a:off x="186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8" name="Line 27"/>
            <p:cNvSpPr>
              <a:spLocks noChangeShapeType="1"/>
            </p:cNvSpPr>
            <p:nvPr/>
          </p:nvSpPr>
          <p:spPr bwMode="auto">
            <a:xfrm>
              <a:off x="1919"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9" name="Line 28"/>
            <p:cNvSpPr>
              <a:spLocks noChangeShapeType="1"/>
            </p:cNvSpPr>
            <p:nvPr/>
          </p:nvSpPr>
          <p:spPr bwMode="auto">
            <a:xfrm>
              <a:off x="196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0" name="Line 29"/>
            <p:cNvSpPr>
              <a:spLocks noChangeShapeType="1"/>
            </p:cNvSpPr>
            <p:nvPr/>
          </p:nvSpPr>
          <p:spPr bwMode="auto">
            <a:xfrm>
              <a:off x="2020"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1" name="Line 30"/>
            <p:cNvSpPr>
              <a:spLocks noChangeShapeType="1"/>
            </p:cNvSpPr>
            <p:nvPr/>
          </p:nvSpPr>
          <p:spPr bwMode="auto">
            <a:xfrm>
              <a:off x="2069"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2" name="Line 31"/>
            <p:cNvSpPr>
              <a:spLocks noChangeShapeType="1"/>
            </p:cNvSpPr>
            <p:nvPr/>
          </p:nvSpPr>
          <p:spPr bwMode="auto">
            <a:xfrm>
              <a:off x="212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3" name="Line 32"/>
            <p:cNvSpPr>
              <a:spLocks noChangeShapeType="1"/>
            </p:cNvSpPr>
            <p:nvPr/>
          </p:nvSpPr>
          <p:spPr bwMode="auto">
            <a:xfrm>
              <a:off x="2169"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4" name="Line 33"/>
            <p:cNvSpPr>
              <a:spLocks noChangeShapeType="1"/>
            </p:cNvSpPr>
            <p:nvPr/>
          </p:nvSpPr>
          <p:spPr bwMode="auto">
            <a:xfrm>
              <a:off x="222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5" name="Line 34"/>
            <p:cNvSpPr>
              <a:spLocks noChangeShapeType="1"/>
            </p:cNvSpPr>
            <p:nvPr/>
          </p:nvSpPr>
          <p:spPr bwMode="auto">
            <a:xfrm>
              <a:off x="2270"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6" name="Rectangle 35"/>
            <p:cNvSpPr>
              <a:spLocks noChangeArrowheads="1"/>
            </p:cNvSpPr>
            <p:nvPr/>
          </p:nvSpPr>
          <p:spPr bwMode="auto">
            <a:xfrm>
              <a:off x="2246"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7</a:t>
              </a:r>
              <a:endParaRPr lang="en-US" altLang="en-US" sz="1400">
                <a:solidFill>
                  <a:srgbClr val="FFFFFF"/>
                </a:solidFill>
                <a:latin typeface="Times" charset="0"/>
              </a:endParaRPr>
            </a:p>
          </p:txBody>
        </p:sp>
        <p:sp>
          <p:nvSpPr>
            <p:cNvPr id="59507" name="Line 36"/>
            <p:cNvSpPr>
              <a:spLocks noChangeShapeType="1"/>
            </p:cNvSpPr>
            <p:nvPr/>
          </p:nvSpPr>
          <p:spPr bwMode="auto">
            <a:xfrm>
              <a:off x="2319"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8" name="Line 37"/>
            <p:cNvSpPr>
              <a:spLocks noChangeShapeType="1"/>
            </p:cNvSpPr>
            <p:nvPr/>
          </p:nvSpPr>
          <p:spPr bwMode="auto">
            <a:xfrm>
              <a:off x="237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9" name="Line 38"/>
            <p:cNvSpPr>
              <a:spLocks noChangeShapeType="1"/>
            </p:cNvSpPr>
            <p:nvPr/>
          </p:nvSpPr>
          <p:spPr bwMode="auto">
            <a:xfrm>
              <a:off x="2420"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0" name="Line 39"/>
            <p:cNvSpPr>
              <a:spLocks noChangeShapeType="1"/>
            </p:cNvSpPr>
            <p:nvPr/>
          </p:nvSpPr>
          <p:spPr bwMode="auto">
            <a:xfrm>
              <a:off x="247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1" name="Line 40"/>
            <p:cNvSpPr>
              <a:spLocks noChangeShapeType="1"/>
            </p:cNvSpPr>
            <p:nvPr/>
          </p:nvSpPr>
          <p:spPr bwMode="auto">
            <a:xfrm>
              <a:off x="2520"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2" name="Line 41"/>
            <p:cNvSpPr>
              <a:spLocks noChangeShapeType="1"/>
            </p:cNvSpPr>
            <p:nvPr/>
          </p:nvSpPr>
          <p:spPr bwMode="auto">
            <a:xfrm>
              <a:off x="257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3" name="Line 42"/>
            <p:cNvSpPr>
              <a:spLocks noChangeShapeType="1"/>
            </p:cNvSpPr>
            <p:nvPr/>
          </p:nvSpPr>
          <p:spPr bwMode="auto">
            <a:xfrm>
              <a:off x="262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4" name="Line 43"/>
            <p:cNvSpPr>
              <a:spLocks noChangeShapeType="1"/>
            </p:cNvSpPr>
            <p:nvPr/>
          </p:nvSpPr>
          <p:spPr bwMode="auto">
            <a:xfrm>
              <a:off x="267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5" name="Line 44"/>
            <p:cNvSpPr>
              <a:spLocks noChangeShapeType="1"/>
            </p:cNvSpPr>
            <p:nvPr/>
          </p:nvSpPr>
          <p:spPr bwMode="auto">
            <a:xfrm>
              <a:off x="272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6" name="Line 45"/>
            <p:cNvSpPr>
              <a:spLocks noChangeShapeType="1"/>
            </p:cNvSpPr>
            <p:nvPr/>
          </p:nvSpPr>
          <p:spPr bwMode="auto">
            <a:xfrm>
              <a:off x="2773"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7" name="Rectangle 46"/>
            <p:cNvSpPr>
              <a:spLocks noChangeArrowheads="1"/>
            </p:cNvSpPr>
            <p:nvPr/>
          </p:nvSpPr>
          <p:spPr bwMode="auto">
            <a:xfrm>
              <a:off x="2749"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6</a:t>
              </a:r>
              <a:endParaRPr lang="en-US" altLang="en-US" sz="1400">
                <a:solidFill>
                  <a:srgbClr val="FFFFFF"/>
                </a:solidFill>
                <a:latin typeface="Times" charset="0"/>
              </a:endParaRPr>
            </a:p>
          </p:txBody>
        </p:sp>
        <p:sp>
          <p:nvSpPr>
            <p:cNvPr id="59518" name="Line 47"/>
            <p:cNvSpPr>
              <a:spLocks noChangeShapeType="1"/>
            </p:cNvSpPr>
            <p:nvPr/>
          </p:nvSpPr>
          <p:spPr bwMode="auto">
            <a:xfrm>
              <a:off x="282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9" name="Line 48"/>
            <p:cNvSpPr>
              <a:spLocks noChangeShapeType="1"/>
            </p:cNvSpPr>
            <p:nvPr/>
          </p:nvSpPr>
          <p:spPr bwMode="auto">
            <a:xfrm>
              <a:off x="2873"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0" name="Line 49"/>
            <p:cNvSpPr>
              <a:spLocks noChangeShapeType="1"/>
            </p:cNvSpPr>
            <p:nvPr/>
          </p:nvSpPr>
          <p:spPr bwMode="auto">
            <a:xfrm>
              <a:off x="292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1" name="Line 50"/>
            <p:cNvSpPr>
              <a:spLocks noChangeShapeType="1"/>
            </p:cNvSpPr>
            <p:nvPr/>
          </p:nvSpPr>
          <p:spPr bwMode="auto">
            <a:xfrm>
              <a:off x="2974"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2" name="Line 51"/>
            <p:cNvSpPr>
              <a:spLocks noChangeShapeType="1"/>
            </p:cNvSpPr>
            <p:nvPr/>
          </p:nvSpPr>
          <p:spPr bwMode="auto">
            <a:xfrm>
              <a:off x="3023"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3" name="Line 52"/>
            <p:cNvSpPr>
              <a:spLocks noChangeShapeType="1"/>
            </p:cNvSpPr>
            <p:nvPr/>
          </p:nvSpPr>
          <p:spPr bwMode="auto">
            <a:xfrm>
              <a:off x="307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4" name="Line 53"/>
            <p:cNvSpPr>
              <a:spLocks noChangeShapeType="1"/>
            </p:cNvSpPr>
            <p:nvPr/>
          </p:nvSpPr>
          <p:spPr bwMode="auto">
            <a:xfrm>
              <a:off x="3123"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5" name="Line 54"/>
            <p:cNvSpPr>
              <a:spLocks noChangeShapeType="1"/>
            </p:cNvSpPr>
            <p:nvPr/>
          </p:nvSpPr>
          <p:spPr bwMode="auto">
            <a:xfrm>
              <a:off x="317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6" name="Line 55"/>
            <p:cNvSpPr>
              <a:spLocks noChangeShapeType="1"/>
            </p:cNvSpPr>
            <p:nvPr/>
          </p:nvSpPr>
          <p:spPr bwMode="auto">
            <a:xfrm>
              <a:off x="3224"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7" name="Line 56"/>
            <p:cNvSpPr>
              <a:spLocks noChangeShapeType="1"/>
            </p:cNvSpPr>
            <p:nvPr/>
          </p:nvSpPr>
          <p:spPr bwMode="auto">
            <a:xfrm>
              <a:off x="3273"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8" name="Rectangle 57"/>
            <p:cNvSpPr>
              <a:spLocks noChangeArrowheads="1"/>
            </p:cNvSpPr>
            <p:nvPr/>
          </p:nvSpPr>
          <p:spPr bwMode="auto">
            <a:xfrm>
              <a:off x="3249"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5</a:t>
              </a:r>
              <a:endParaRPr lang="en-US" altLang="en-US" sz="1400">
                <a:solidFill>
                  <a:srgbClr val="FFFFFF"/>
                </a:solidFill>
                <a:latin typeface="Times" charset="0"/>
              </a:endParaRPr>
            </a:p>
          </p:txBody>
        </p:sp>
        <p:sp>
          <p:nvSpPr>
            <p:cNvPr id="59529" name="Line 58"/>
            <p:cNvSpPr>
              <a:spLocks noChangeShapeType="1"/>
            </p:cNvSpPr>
            <p:nvPr/>
          </p:nvSpPr>
          <p:spPr bwMode="auto">
            <a:xfrm>
              <a:off x="332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0" name="Line 59"/>
            <p:cNvSpPr>
              <a:spLocks noChangeShapeType="1"/>
            </p:cNvSpPr>
            <p:nvPr/>
          </p:nvSpPr>
          <p:spPr bwMode="auto">
            <a:xfrm>
              <a:off x="3374"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1" name="Line 60"/>
            <p:cNvSpPr>
              <a:spLocks noChangeShapeType="1"/>
            </p:cNvSpPr>
            <p:nvPr/>
          </p:nvSpPr>
          <p:spPr bwMode="auto">
            <a:xfrm>
              <a:off x="342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2" name="Line 61"/>
            <p:cNvSpPr>
              <a:spLocks noChangeShapeType="1"/>
            </p:cNvSpPr>
            <p:nvPr/>
          </p:nvSpPr>
          <p:spPr bwMode="auto">
            <a:xfrm>
              <a:off x="3474"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3" name="Line 62"/>
            <p:cNvSpPr>
              <a:spLocks noChangeShapeType="1"/>
            </p:cNvSpPr>
            <p:nvPr/>
          </p:nvSpPr>
          <p:spPr bwMode="auto">
            <a:xfrm>
              <a:off x="3526"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4" name="Line 63"/>
            <p:cNvSpPr>
              <a:spLocks noChangeShapeType="1"/>
            </p:cNvSpPr>
            <p:nvPr/>
          </p:nvSpPr>
          <p:spPr bwMode="auto">
            <a:xfrm>
              <a:off x="357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5" name="Line 64"/>
            <p:cNvSpPr>
              <a:spLocks noChangeShapeType="1"/>
            </p:cNvSpPr>
            <p:nvPr/>
          </p:nvSpPr>
          <p:spPr bwMode="auto">
            <a:xfrm>
              <a:off x="3626"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6" name="Line 65"/>
            <p:cNvSpPr>
              <a:spLocks noChangeShapeType="1"/>
            </p:cNvSpPr>
            <p:nvPr/>
          </p:nvSpPr>
          <p:spPr bwMode="auto">
            <a:xfrm>
              <a:off x="367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7" name="Line 66"/>
            <p:cNvSpPr>
              <a:spLocks noChangeShapeType="1"/>
            </p:cNvSpPr>
            <p:nvPr/>
          </p:nvSpPr>
          <p:spPr bwMode="auto">
            <a:xfrm>
              <a:off x="3727"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8" name="Line 67"/>
            <p:cNvSpPr>
              <a:spLocks noChangeShapeType="1"/>
            </p:cNvSpPr>
            <p:nvPr/>
          </p:nvSpPr>
          <p:spPr bwMode="auto">
            <a:xfrm>
              <a:off x="3776"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39" name="Rectangle 68"/>
            <p:cNvSpPr>
              <a:spLocks noChangeArrowheads="1"/>
            </p:cNvSpPr>
            <p:nvPr/>
          </p:nvSpPr>
          <p:spPr bwMode="auto">
            <a:xfrm>
              <a:off x="3752"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4</a:t>
              </a:r>
              <a:endParaRPr lang="en-US" altLang="en-US" sz="1400">
                <a:solidFill>
                  <a:srgbClr val="FFFFFF"/>
                </a:solidFill>
                <a:latin typeface="Times" charset="0"/>
              </a:endParaRPr>
            </a:p>
          </p:txBody>
        </p:sp>
        <p:sp>
          <p:nvSpPr>
            <p:cNvPr id="59540" name="Line 69"/>
            <p:cNvSpPr>
              <a:spLocks noChangeShapeType="1"/>
            </p:cNvSpPr>
            <p:nvPr/>
          </p:nvSpPr>
          <p:spPr bwMode="auto">
            <a:xfrm>
              <a:off x="382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1" name="Line 70"/>
            <p:cNvSpPr>
              <a:spLocks noChangeShapeType="1"/>
            </p:cNvSpPr>
            <p:nvPr/>
          </p:nvSpPr>
          <p:spPr bwMode="auto">
            <a:xfrm>
              <a:off x="3876"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2" name="Line 71"/>
            <p:cNvSpPr>
              <a:spLocks noChangeShapeType="1"/>
            </p:cNvSpPr>
            <p:nvPr/>
          </p:nvSpPr>
          <p:spPr bwMode="auto">
            <a:xfrm>
              <a:off x="392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3" name="Line 72"/>
            <p:cNvSpPr>
              <a:spLocks noChangeShapeType="1"/>
            </p:cNvSpPr>
            <p:nvPr/>
          </p:nvSpPr>
          <p:spPr bwMode="auto">
            <a:xfrm>
              <a:off x="3977"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4" name="Line 73"/>
            <p:cNvSpPr>
              <a:spLocks noChangeShapeType="1"/>
            </p:cNvSpPr>
            <p:nvPr/>
          </p:nvSpPr>
          <p:spPr bwMode="auto">
            <a:xfrm>
              <a:off x="4026"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5" name="Line 74"/>
            <p:cNvSpPr>
              <a:spLocks noChangeShapeType="1"/>
            </p:cNvSpPr>
            <p:nvPr/>
          </p:nvSpPr>
          <p:spPr bwMode="auto">
            <a:xfrm>
              <a:off x="4077"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6" name="Line 75"/>
            <p:cNvSpPr>
              <a:spLocks noChangeShapeType="1"/>
            </p:cNvSpPr>
            <p:nvPr/>
          </p:nvSpPr>
          <p:spPr bwMode="auto">
            <a:xfrm>
              <a:off x="4126"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7" name="Line 76"/>
            <p:cNvSpPr>
              <a:spLocks noChangeShapeType="1"/>
            </p:cNvSpPr>
            <p:nvPr/>
          </p:nvSpPr>
          <p:spPr bwMode="auto">
            <a:xfrm>
              <a:off x="417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8" name="Line 77"/>
            <p:cNvSpPr>
              <a:spLocks noChangeShapeType="1"/>
            </p:cNvSpPr>
            <p:nvPr/>
          </p:nvSpPr>
          <p:spPr bwMode="auto">
            <a:xfrm>
              <a:off x="4227"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49" name="Line 78"/>
            <p:cNvSpPr>
              <a:spLocks noChangeShapeType="1"/>
            </p:cNvSpPr>
            <p:nvPr/>
          </p:nvSpPr>
          <p:spPr bwMode="auto">
            <a:xfrm>
              <a:off x="4279"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0" name="Rectangle 79"/>
            <p:cNvSpPr>
              <a:spLocks noChangeArrowheads="1"/>
            </p:cNvSpPr>
            <p:nvPr/>
          </p:nvSpPr>
          <p:spPr bwMode="auto">
            <a:xfrm>
              <a:off x="4255"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3</a:t>
              </a:r>
              <a:endParaRPr lang="en-US" altLang="en-US" sz="1400">
                <a:solidFill>
                  <a:srgbClr val="FFFFFF"/>
                </a:solidFill>
                <a:latin typeface="Times" charset="0"/>
              </a:endParaRPr>
            </a:p>
          </p:txBody>
        </p:sp>
        <p:sp>
          <p:nvSpPr>
            <p:cNvPr id="59551" name="Line 80"/>
            <p:cNvSpPr>
              <a:spLocks noChangeShapeType="1"/>
            </p:cNvSpPr>
            <p:nvPr/>
          </p:nvSpPr>
          <p:spPr bwMode="auto">
            <a:xfrm>
              <a:off x="432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2" name="Line 81"/>
            <p:cNvSpPr>
              <a:spLocks noChangeShapeType="1"/>
            </p:cNvSpPr>
            <p:nvPr/>
          </p:nvSpPr>
          <p:spPr bwMode="auto">
            <a:xfrm>
              <a:off x="4379"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3" name="Line 82"/>
            <p:cNvSpPr>
              <a:spLocks noChangeShapeType="1"/>
            </p:cNvSpPr>
            <p:nvPr/>
          </p:nvSpPr>
          <p:spPr bwMode="auto">
            <a:xfrm>
              <a:off x="442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4" name="Line 83"/>
            <p:cNvSpPr>
              <a:spLocks noChangeShapeType="1"/>
            </p:cNvSpPr>
            <p:nvPr/>
          </p:nvSpPr>
          <p:spPr bwMode="auto">
            <a:xfrm>
              <a:off x="4480"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5" name="Line 84"/>
            <p:cNvSpPr>
              <a:spLocks noChangeShapeType="1"/>
            </p:cNvSpPr>
            <p:nvPr/>
          </p:nvSpPr>
          <p:spPr bwMode="auto">
            <a:xfrm>
              <a:off x="4529"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6" name="Line 85"/>
            <p:cNvSpPr>
              <a:spLocks noChangeShapeType="1"/>
            </p:cNvSpPr>
            <p:nvPr/>
          </p:nvSpPr>
          <p:spPr bwMode="auto">
            <a:xfrm>
              <a:off x="457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7" name="Line 86"/>
            <p:cNvSpPr>
              <a:spLocks noChangeShapeType="1"/>
            </p:cNvSpPr>
            <p:nvPr/>
          </p:nvSpPr>
          <p:spPr bwMode="auto">
            <a:xfrm>
              <a:off x="4629"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8" name="Line 87"/>
            <p:cNvSpPr>
              <a:spLocks noChangeShapeType="1"/>
            </p:cNvSpPr>
            <p:nvPr/>
          </p:nvSpPr>
          <p:spPr bwMode="auto">
            <a:xfrm>
              <a:off x="4678"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59" name="Line 88"/>
            <p:cNvSpPr>
              <a:spLocks noChangeShapeType="1"/>
            </p:cNvSpPr>
            <p:nvPr/>
          </p:nvSpPr>
          <p:spPr bwMode="auto">
            <a:xfrm>
              <a:off x="4730"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0" name="Line 89"/>
            <p:cNvSpPr>
              <a:spLocks noChangeShapeType="1"/>
            </p:cNvSpPr>
            <p:nvPr/>
          </p:nvSpPr>
          <p:spPr bwMode="auto">
            <a:xfrm>
              <a:off x="4779"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1" name="Rectangle 90"/>
            <p:cNvSpPr>
              <a:spLocks noChangeArrowheads="1"/>
            </p:cNvSpPr>
            <p:nvPr/>
          </p:nvSpPr>
          <p:spPr bwMode="auto">
            <a:xfrm>
              <a:off x="4755"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2</a:t>
              </a:r>
              <a:endParaRPr lang="en-US" altLang="en-US" sz="1400">
                <a:solidFill>
                  <a:srgbClr val="FFFFFF"/>
                </a:solidFill>
                <a:latin typeface="Times" charset="0"/>
              </a:endParaRPr>
            </a:p>
          </p:txBody>
        </p:sp>
        <p:sp>
          <p:nvSpPr>
            <p:cNvPr id="59562" name="Line 91"/>
            <p:cNvSpPr>
              <a:spLocks noChangeShapeType="1"/>
            </p:cNvSpPr>
            <p:nvPr/>
          </p:nvSpPr>
          <p:spPr bwMode="auto">
            <a:xfrm>
              <a:off x="4830"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3" name="Line 92"/>
            <p:cNvSpPr>
              <a:spLocks noChangeShapeType="1"/>
            </p:cNvSpPr>
            <p:nvPr/>
          </p:nvSpPr>
          <p:spPr bwMode="auto">
            <a:xfrm>
              <a:off x="4879"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4" name="Line 93"/>
            <p:cNvSpPr>
              <a:spLocks noChangeShapeType="1"/>
            </p:cNvSpPr>
            <p:nvPr/>
          </p:nvSpPr>
          <p:spPr bwMode="auto">
            <a:xfrm>
              <a:off x="493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5" name="Line 94"/>
            <p:cNvSpPr>
              <a:spLocks noChangeShapeType="1"/>
            </p:cNvSpPr>
            <p:nvPr/>
          </p:nvSpPr>
          <p:spPr bwMode="auto">
            <a:xfrm>
              <a:off x="4980"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6" name="Line 95"/>
            <p:cNvSpPr>
              <a:spLocks noChangeShapeType="1"/>
            </p:cNvSpPr>
            <p:nvPr/>
          </p:nvSpPr>
          <p:spPr bwMode="auto">
            <a:xfrm>
              <a:off x="5031"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7" name="Line 96"/>
            <p:cNvSpPr>
              <a:spLocks noChangeShapeType="1"/>
            </p:cNvSpPr>
            <p:nvPr/>
          </p:nvSpPr>
          <p:spPr bwMode="auto">
            <a:xfrm>
              <a:off x="5080"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8" name="Line 97"/>
            <p:cNvSpPr>
              <a:spLocks noChangeShapeType="1"/>
            </p:cNvSpPr>
            <p:nvPr/>
          </p:nvSpPr>
          <p:spPr bwMode="auto">
            <a:xfrm>
              <a:off x="513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69" name="Line 98"/>
            <p:cNvSpPr>
              <a:spLocks noChangeShapeType="1"/>
            </p:cNvSpPr>
            <p:nvPr/>
          </p:nvSpPr>
          <p:spPr bwMode="auto">
            <a:xfrm>
              <a:off x="518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0" name="Line 99"/>
            <p:cNvSpPr>
              <a:spLocks noChangeShapeType="1"/>
            </p:cNvSpPr>
            <p:nvPr/>
          </p:nvSpPr>
          <p:spPr bwMode="auto">
            <a:xfrm>
              <a:off x="5233"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1" name="Line 100"/>
            <p:cNvSpPr>
              <a:spLocks noChangeShapeType="1"/>
            </p:cNvSpPr>
            <p:nvPr/>
          </p:nvSpPr>
          <p:spPr bwMode="auto">
            <a:xfrm>
              <a:off x="5282"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2" name="Rectangle 101"/>
            <p:cNvSpPr>
              <a:spLocks noChangeArrowheads="1"/>
            </p:cNvSpPr>
            <p:nvPr/>
          </p:nvSpPr>
          <p:spPr bwMode="auto">
            <a:xfrm>
              <a:off x="5258"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1</a:t>
              </a:r>
              <a:endParaRPr lang="en-US" altLang="en-US" sz="1400">
                <a:solidFill>
                  <a:srgbClr val="FFFFFF"/>
                </a:solidFill>
                <a:latin typeface="Times" charset="0"/>
              </a:endParaRPr>
            </a:p>
          </p:txBody>
        </p:sp>
        <p:sp>
          <p:nvSpPr>
            <p:cNvPr id="59573" name="Line 102"/>
            <p:cNvSpPr>
              <a:spLocks noChangeShapeType="1"/>
            </p:cNvSpPr>
            <p:nvPr/>
          </p:nvSpPr>
          <p:spPr bwMode="auto">
            <a:xfrm>
              <a:off x="5330"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4" name="Line 103"/>
            <p:cNvSpPr>
              <a:spLocks noChangeShapeType="1"/>
            </p:cNvSpPr>
            <p:nvPr/>
          </p:nvSpPr>
          <p:spPr bwMode="auto">
            <a:xfrm>
              <a:off x="538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5" name="Line 104"/>
            <p:cNvSpPr>
              <a:spLocks noChangeShapeType="1"/>
            </p:cNvSpPr>
            <p:nvPr/>
          </p:nvSpPr>
          <p:spPr bwMode="auto">
            <a:xfrm>
              <a:off x="5431"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6" name="Line 105"/>
            <p:cNvSpPr>
              <a:spLocks noChangeShapeType="1"/>
            </p:cNvSpPr>
            <p:nvPr/>
          </p:nvSpPr>
          <p:spPr bwMode="auto">
            <a:xfrm>
              <a:off x="5483"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7" name="Line 106"/>
            <p:cNvSpPr>
              <a:spLocks noChangeShapeType="1"/>
            </p:cNvSpPr>
            <p:nvPr/>
          </p:nvSpPr>
          <p:spPr bwMode="auto">
            <a:xfrm>
              <a:off x="5532"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8" name="Line 107"/>
            <p:cNvSpPr>
              <a:spLocks noChangeShapeType="1"/>
            </p:cNvSpPr>
            <p:nvPr/>
          </p:nvSpPr>
          <p:spPr bwMode="auto">
            <a:xfrm>
              <a:off x="5583"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79" name="Line 108"/>
            <p:cNvSpPr>
              <a:spLocks noChangeShapeType="1"/>
            </p:cNvSpPr>
            <p:nvPr/>
          </p:nvSpPr>
          <p:spPr bwMode="auto">
            <a:xfrm>
              <a:off x="5632"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80" name="Line 109"/>
            <p:cNvSpPr>
              <a:spLocks noChangeShapeType="1"/>
            </p:cNvSpPr>
            <p:nvPr/>
          </p:nvSpPr>
          <p:spPr bwMode="auto">
            <a:xfrm>
              <a:off x="5684"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81" name="Line 110"/>
            <p:cNvSpPr>
              <a:spLocks noChangeShapeType="1"/>
            </p:cNvSpPr>
            <p:nvPr/>
          </p:nvSpPr>
          <p:spPr bwMode="auto">
            <a:xfrm>
              <a:off x="5733"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82" name="Line 111"/>
            <p:cNvSpPr>
              <a:spLocks noChangeShapeType="1"/>
            </p:cNvSpPr>
            <p:nvPr/>
          </p:nvSpPr>
          <p:spPr bwMode="auto">
            <a:xfrm>
              <a:off x="5784" y="3910"/>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83" name="Rectangle 112"/>
            <p:cNvSpPr>
              <a:spLocks noChangeArrowheads="1"/>
            </p:cNvSpPr>
            <p:nvPr/>
          </p:nvSpPr>
          <p:spPr bwMode="auto">
            <a:xfrm>
              <a:off x="5761" y="393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latin typeface="Arial" charset="0"/>
                </a:rPr>
                <a:t>0</a:t>
              </a:r>
              <a:endParaRPr lang="en-US" altLang="en-US" sz="1400">
                <a:solidFill>
                  <a:srgbClr val="FFFFFF"/>
                </a:solidFill>
                <a:latin typeface="Times" charset="0"/>
              </a:endParaRPr>
            </a:p>
          </p:txBody>
        </p:sp>
        <p:sp>
          <p:nvSpPr>
            <p:cNvPr id="59584" name="Line 113"/>
            <p:cNvSpPr>
              <a:spLocks noChangeShapeType="1"/>
            </p:cNvSpPr>
            <p:nvPr/>
          </p:nvSpPr>
          <p:spPr bwMode="auto">
            <a:xfrm>
              <a:off x="5833"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85" name="Line 114"/>
            <p:cNvSpPr>
              <a:spLocks noChangeShapeType="1"/>
            </p:cNvSpPr>
            <p:nvPr/>
          </p:nvSpPr>
          <p:spPr bwMode="auto">
            <a:xfrm>
              <a:off x="588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86" name="Line 115"/>
            <p:cNvSpPr>
              <a:spLocks noChangeShapeType="1"/>
            </p:cNvSpPr>
            <p:nvPr/>
          </p:nvSpPr>
          <p:spPr bwMode="auto">
            <a:xfrm>
              <a:off x="5934"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87" name="Line 116"/>
            <p:cNvSpPr>
              <a:spLocks noChangeShapeType="1"/>
            </p:cNvSpPr>
            <p:nvPr/>
          </p:nvSpPr>
          <p:spPr bwMode="auto">
            <a:xfrm>
              <a:off x="5985" y="3910"/>
              <a:ext cx="1" cy="1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88" name="Line 117"/>
            <p:cNvSpPr>
              <a:spLocks noChangeShapeType="1"/>
            </p:cNvSpPr>
            <p:nvPr/>
          </p:nvSpPr>
          <p:spPr bwMode="auto">
            <a:xfrm>
              <a:off x="6034" y="3910"/>
              <a:ext cx="1" cy="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394" name="Rectangle 118"/>
          <p:cNvSpPr>
            <a:spLocks noChangeArrowheads="1"/>
          </p:cNvSpPr>
          <p:nvPr/>
        </p:nvSpPr>
        <p:spPr bwMode="auto">
          <a:xfrm>
            <a:off x="4591050" y="6440488"/>
            <a:ext cx="2128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rPr>
              <a:t>Chemical Shift (ppm</a:t>
            </a:r>
            <a:r>
              <a:rPr lang="en-US" altLang="en-US" sz="1200">
                <a:solidFill>
                  <a:srgbClr val="FFFFFF"/>
                </a:solidFill>
                <a:latin typeface="Arial" charset="0"/>
              </a:rPr>
              <a:t>)</a:t>
            </a:r>
            <a:endParaRPr lang="en-US" altLang="en-US" sz="2400">
              <a:solidFill>
                <a:srgbClr val="FFFFFF"/>
              </a:solidFill>
              <a:latin typeface="Times" charset="0"/>
            </a:endParaRPr>
          </a:p>
        </p:txBody>
      </p:sp>
      <p:sp>
        <p:nvSpPr>
          <p:cNvPr id="59395" name="Line 119"/>
          <p:cNvSpPr>
            <a:spLocks noChangeShapeType="1"/>
          </p:cNvSpPr>
          <p:nvPr/>
        </p:nvSpPr>
        <p:spPr bwMode="auto">
          <a:xfrm>
            <a:off x="5140325" y="3802063"/>
            <a:ext cx="1588" cy="240347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396" name="Group 120"/>
          <p:cNvGrpSpPr>
            <a:grpSpLocks/>
          </p:cNvGrpSpPr>
          <p:nvPr/>
        </p:nvGrpSpPr>
        <p:grpSpPr bwMode="auto">
          <a:xfrm>
            <a:off x="1212850" y="3802063"/>
            <a:ext cx="8366125" cy="2403475"/>
            <a:chOff x="764" y="2395"/>
            <a:chExt cx="5270" cy="1514"/>
          </a:xfrm>
        </p:grpSpPr>
        <p:sp>
          <p:nvSpPr>
            <p:cNvPr id="59471" name="Freeform 121"/>
            <p:cNvSpPr>
              <a:spLocks/>
            </p:cNvSpPr>
            <p:nvPr/>
          </p:nvSpPr>
          <p:spPr bwMode="auto">
            <a:xfrm>
              <a:off x="5787" y="2395"/>
              <a:ext cx="247" cy="1199"/>
            </a:xfrm>
            <a:custGeom>
              <a:avLst/>
              <a:gdLst>
                <a:gd name="T0" fmla="*/ 245 w 247"/>
                <a:gd name="T1" fmla="*/ 1197 h 1199"/>
                <a:gd name="T2" fmla="*/ 242 w 247"/>
                <a:gd name="T3" fmla="*/ 1197 h 1199"/>
                <a:gd name="T4" fmla="*/ 237 w 247"/>
                <a:gd name="T5" fmla="*/ 1199 h 1199"/>
                <a:gd name="T6" fmla="*/ 228 w 247"/>
                <a:gd name="T7" fmla="*/ 1199 h 1199"/>
                <a:gd name="T8" fmla="*/ 226 w 247"/>
                <a:gd name="T9" fmla="*/ 1199 h 1199"/>
                <a:gd name="T10" fmla="*/ 220 w 247"/>
                <a:gd name="T11" fmla="*/ 1197 h 1199"/>
                <a:gd name="T12" fmla="*/ 218 w 247"/>
                <a:gd name="T13" fmla="*/ 1197 h 1199"/>
                <a:gd name="T14" fmla="*/ 207 w 247"/>
                <a:gd name="T15" fmla="*/ 1199 h 1199"/>
                <a:gd name="T16" fmla="*/ 204 w 247"/>
                <a:gd name="T17" fmla="*/ 1199 h 1199"/>
                <a:gd name="T18" fmla="*/ 201 w 247"/>
                <a:gd name="T19" fmla="*/ 1199 h 1199"/>
                <a:gd name="T20" fmla="*/ 193 w 247"/>
                <a:gd name="T21" fmla="*/ 1199 h 1199"/>
                <a:gd name="T22" fmla="*/ 190 w 247"/>
                <a:gd name="T23" fmla="*/ 1197 h 1199"/>
                <a:gd name="T24" fmla="*/ 185 w 247"/>
                <a:gd name="T25" fmla="*/ 1197 h 1199"/>
                <a:gd name="T26" fmla="*/ 179 w 247"/>
                <a:gd name="T27" fmla="*/ 1199 h 1199"/>
                <a:gd name="T28" fmla="*/ 174 w 247"/>
                <a:gd name="T29" fmla="*/ 1197 h 1199"/>
                <a:gd name="T30" fmla="*/ 169 w 247"/>
                <a:gd name="T31" fmla="*/ 1197 h 1199"/>
                <a:gd name="T32" fmla="*/ 166 w 247"/>
                <a:gd name="T33" fmla="*/ 1197 h 1199"/>
                <a:gd name="T34" fmla="*/ 160 w 247"/>
                <a:gd name="T35" fmla="*/ 1197 h 1199"/>
                <a:gd name="T36" fmla="*/ 152 w 247"/>
                <a:gd name="T37" fmla="*/ 1199 h 1199"/>
                <a:gd name="T38" fmla="*/ 150 w 247"/>
                <a:gd name="T39" fmla="*/ 1197 h 1199"/>
                <a:gd name="T40" fmla="*/ 141 w 247"/>
                <a:gd name="T41" fmla="*/ 1197 h 1199"/>
                <a:gd name="T42" fmla="*/ 139 w 247"/>
                <a:gd name="T43" fmla="*/ 1199 h 1199"/>
                <a:gd name="T44" fmla="*/ 133 w 247"/>
                <a:gd name="T45" fmla="*/ 1197 h 1199"/>
                <a:gd name="T46" fmla="*/ 128 w 247"/>
                <a:gd name="T47" fmla="*/ 1197 h 1199"/>
                <a:gd name="T48" fmla="*/ 125 w 247"/>
                <a:gd name="T49" fmla="*/ 1197 h 1199"/>
                <a:gd name="T50" fmla="*/ 120 w 247"/>
                <a:gd name="T51" fmla="*/ 1197 h 1199"/>
                <a:gd name="T52" fmla="*/ 112 w 247"/>
                <a:gd name="T53" fmla="*/ 1199 h 1199"/>
                <a:gd name="T54" fmla="*/ 106 w 247"/>
                <a:gd name="T55" fmla="*/ 1199 h 1199"/>
                <a:gd name="T56" fmla="*/ 103 w 247"/>
                <a:gd name="T57" fmla="*/ 1197 h 1199"/>
                <a:gd name="T58" fmla="*/ 95 w 247"/>
                <a:gd name="T59" fmla="*/ 1197 h 1199"/>
                <a:gd name="T60" fmla="*/ 92 w 247"/>
                <a:gd name="T61" fmla="*/ 1197 h 1199"/>
                <a:gd name="T62" fmla="*/ 84 w 247"/>
                <a:gd name="T63" fmla="*/ 1197 h 1199"/>
                <a:gd name="T64" fmla="*/ 82 w 247"/>
                <a:gd name="T65" fmla="*/ 1197 h 1199"/>
                <a:gd name="T66" fmla="*/ 76 w 247"/>
                <a:gd name="T67" fmla="*/ 1199 h 1199"/>
                <a:gd name="T68" fmla="*/ 71 w 247"/>
                <a:gd name="T69" fmla="*/ 1197 h 1199"/>
                <a:gd name="T70" fmla="*/ 68 w 247"/>
                <a:gd name="T71" fmla="*/ 1199 h 1199"/>
                <a:gd name="T72" fmla="*/ 63 w 247"/>
                <a:gd name="T73" fmla="*/ 1195 h 1199"/>
                <a:gd name="T74" fmla="*/ 57 w 247"/>
                <a:gd name="T75" fmla="*/ 1163 h 1199"/>
                <a:gd name="T76" fmla="*/ 52 w 247"/>
                <a:gd name="T77" fmla="*/ 1196 h 1199"/>
                <a:gd name="T78" fmla="*/ 46 w 247"/>
                <a:gd name="T79" fmla="*/ 1199 h 1199"/>
                <a:gd name="T80" fmla="*/ 41 w 247"/>
                <a:gd name="T81" fmla="*/ 1199 h 1199"/>
                <a:gd name="T82" fmla="*/ 35 w 247"/>
                <a:gd name="T83" fmla="*/ 1197 h 1199"/>
                <a:gd name="T84" fmla="*/ 30 w 247"/>
                <a:gd name="T85" fmla="*/ 1197 h 1199"/>
                <a:gd name="T86" fmla="*/ 25 w 247"/>
                <a:gd name="T87" fmla="*/ 1197 h 1199"/>
                <a:gd name="T88" fmla="*/ 22 w 247"/>
                <a:gd name="T89" fmla="*/ 1196 h 1199"/>
                <a:gd name="T90" fmla="*/ 16 w 247"/>
                <a:gd name="T91" fmla="*/ 1195 h 1199"/>
                <a:gd name="T92" fmla="*/ 11 w 247"/>
                <a:gd name="T93" fmla="*/ 1185 h 1199"/>
                <a:gd name="T94" fmla="*/ 6 w 247"/>
                <a:gd name="T95" fmla="*/ 1114 h 11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7" h="1199">
                  <a:moveTo>
                    <a:pt x="247" y="1197"/>
                  </a:moveTo>
                  <a:lnTo>
                    <a:pt x="245" y="1197"/>
                  </a:lnTo>
                  <a:lnTo>
                    <a:pt x="245" y="1199"/>
                  </a:lnTo>
                  <a:lnTo>
                    <a:pt x="242" y="1197"/>
                  </a:lnTo>
                  <a:lnTo>
                    <a:pt x="239" y="1199"/>
                  </a:lnTo>
                  <a:lnTo>
                    <a:pt x="237" y="1199"/>
                  </a:lnTo>
                  <a:lnTo>
                    <a:pt x="237" y="1197"/>
                  </a:lnTo>
                  <a:lnTo>
                    <a:pt x="228" y="1199"/>
                  </a:lnTo>
                  <a:lnTo>
                    <a:pt x="228" y="1197"/>
                  </a:lnTo>
                  <a:lnTo>
                    <a:pt x="226" y="1199"/>
                  </a:lnTo>
                  <a:lnTo>
                    <a:pt x="223" y="1197"/>
                  </a:lnTo>
                  <a:lnTo>
                    <a:pt x="220" y="1197"/>
                  </a:lnTo>
                  <a:lnTo>
                    <a:pt x="218" y="1199"/>
                  </a:lnTo>
                  <a:lnTo>
                    <a:pt x="218" y="1197"/>
                  </a:lnTo>
                  <a:lnTo>
                    <a:pt x="215" y="1199"/>
                  </a:lnTo>
                  <a:lnTo>
                    <a:pt x="207" y="1199"/>
                  </a:lnTo>
                  <a:lnTo>
                    <a:pt x="207" y="1197"/>
                  </a:lnTo>
                  <a:lnTo>
                    <a:pt x="204" y="1199"/>
                  </a:lnTo>
                  <a:lnTo>
                    <a:pt x="201" y="1197"/>
                  </a:lnTo>
                  <a:lnTo>
                    <a:pt x="201" y="1199"/>
                  </a:lnTo>
                  <a:lnTo>
                    <a:pt x="196" y="1197"/>
                  </a:lnTo>
                  <a:lnTo>
                    <a:pt x="193" y="1199"/>
                  </a:lnTo>
                  <a:lnTo>
                    <a:pt x="193" y="1197"/>
                  </a:lnTo>
                  <a:lnTo>
                    <a:pt x="190" y="1197"/>
                  </a:lnTo>
                  <a:lnTo>
                    <a:pt x="188" y="1199"/>
                  </a:lnTo>
                  <a:lnTo>
                    <a:pt x="185" y="1197"/>
                  </a:lnTo>
                  <a:lnTo>
                    <a:pt x="182" y="1199"/>
                  </a:lnTo>
                  <a:lnTo>
                    <a:pt x="179" y="1199"/>
                  </a:lnTo>
                  <a:lnTo>
                    <a:pt x="177" y="1197"/>
                  </a:lnTo>
                  <a:lnTo>
                    <a:pt x="174" y="1197"/>
                  </a:lnTo>
                  <a:lnTo>
                    <a:pt x="171" y="1199"/>
                  </a:lnTo>
                  <a:lnTo>
                    <a:pt x="169" y="1197"/>
                  </a:lnTo>
                  <a:lnTo>
                    <a:pt x="166" y="1199"/>
                  </a:lnTo>
                  <a:lnTo>
                    <a:pt x="166" y="1197"/>
                  </a:lnTo>
                  <a:lnTo>
                    <a:pt x="160" y="1199"/>
                  </a:lnTo>
                  <a:lnTo>
                    <a:pt x="160" y="1197"/>
                  </a:lnTo>
                  <a:lnTo>
                    <a:pt x="155" y="1199"/>
                  </a:lnTo>
                  <a:lnTo>
                    <a:pt x="152" y="1199"/>
                  </a:lnTo>
                  <a:lnTo>
                    <a:pt x="150" y="1197"/>
                  </a:lnTo>
                  <a:lnTo>
                    <a:pt x="147" y="1199"/>
                  </a:lnTo>
                  <a:lnTo>
                    <a:pt x="141" y="1197"/>
                  </a:lnTo>
                  <a:lnTo>
                    <a:pt x="141" y="1199"/>
                  </a:lnTo>
                  <a:lnTo>
                    <a:pt x="139" y="1199"/>
                  </a:lnTo>
                  <a:lnTo>
                    <a:pt x="136" y="1197"/>
                  </a:lnTo>
                  <a:lnTo>
                    <a:pt x="133" y="1197"/>
                  </a:lnTo>
                  <a:lnTo>
                    <a:pt x="131" y="1199"/>
                  </a:lnTo>
                  <a:lnTo>
                    <a:pt x="128" y="1197"/>
                  </a:lnTo>
                  <a:lnTo>
                    <a:pt x="128" y="1199"/>
                  </a:lnTo>
                  <a:lnTo>
                    <a:pt x="125" y="1197"/>
                  </a:lnTo>
                  <a:lnTo>
                    <a:pt x="120" y="1199"/>
                  </a:lnTo>
                  <a:lnTo>
                    <a:pt x="120" y="1197"/>
                  </a:lnTo>
                  <a:lnTo>
                    <a:pt x="117" y="1199"/>
                  </a:lnTo>
                  <a:lnTo>
                    <a:pt x="112" y="1199"/>
                  </a:lnTo>
                  <a:lnTo>
                    <a:pt x="109" y="1199"/>
                  </a:lnTo>
                  <a:lnTo>
                    <a:pt x="106" y="1199"/>
                  </a:lnTo>
                  <a:lnTo>
                    <a:pt x="103" y="1197"/>
                  </a:lnTo>
                  <a:lnTo>
                    <a:pt x="101" y="1199"/>
                  </a:lnTo>
                  <a:lnTo>
                    <a:pt x="95" y="1197"/>
                  </a:lnTo>
                  <a:lnTo>
                    <a:pt x="95" y="1199"/>
                  </a:lnTo>
                  <a:lnTo>
                    <a:pt x="92" y="1197"/>
                  </a:lnTo>
                  <a:lnTo>
                    <a:pt x="92" y="1199"/>
                  </a:lnTo>
                  <a:lnTo>
                    <a:pt x="84" y="1197"/>
                  </a:lnTo>
                  <a:lnTo>
                    <a:pt x="84" y="1199"/>
                  </a:lnTo>
                  <a:lnTo>
                    <a:pt x="82" y="1197"/>
                  </a:lnTo>
                  <a:lnTo>
                    <a:pt x="79" y="1199"/>
                  </a:lnTo>
                  <a:lnTo>
                    <a:pt x="76" y="1199"/>
                  </a:lnTo>
                  <a:lnTo>
                    <a:pt x="73" y="1197"/>
                  </a:lnTo>
                  <a:lnTo>
                    <a:pt x="71" y="1197"/>
                  </a:lnTo>
                  <a:lnTo>
                    <a:pt x="71" y="1199"/>
                  </a:lnTo>
                  <a:lnTo>
                    <a:pt x="68" y="1199"/>
                  </a:lnTo>
                  <a:lnTo>
                    <a:pt x="63" y="1195"/>
                  </a:lnTo>
                  <a:lnTo>
                    <a:pt x="57" y="1165"/>
                  </a:lnTo>
                  <a:lnTo>
                    <a:pt x="57" y="1163"/>
                  </a:lnTo>
                  <a:lnTo>
                    <a:pt x="52" y="1196"/>
                  </a:lnTo>
                  <a:lnTo>
                    <a:pt x="46" y="1199"/>
                  </a:lnTo>
                  <a:lnTo>
                    <a:pt x="44" y="1197"/>
                  </a:lnTo>
                  <a:lnTo>
                    <a:pt x="41" y="1199"/>
                  </a:lnTo>
                  <a:lnTo>
                    <a:pt x="38" y="1197"/>
                  </a:lnTo>
                  <a:lnTo>
                    <a:pt x="35" y="1197"/>
                  </a:lnTo>
                  <a:lnTo>
                    <a:pt x="33" y="1199"/>
                  </a:lnTo>
                  <a:lnTo>
                    <a:pt x="30" y="1197"/>
                  </a:lnTo>
                  <a:lnTo>
                    <a:pt x="27" y="1197"/>
                  </a:lnTo>
                  <a:lnTo>
                    <a:pt x="25" y="1197"/>
                  </a:lnTo>
                  <a:lnTo>
                    <a:pt x="22" y="1196"/>
                  </a:lnTo>
                  <a:lnTo>
                    <a:pt x="16" y="1195"/>
                  </a:lnTo>
                  <a:lnTo>
                    <a:pt x="11" y="1185"/>
                  </a:lnTo>
                  <a:lnTo>
                    <a:pt x="6" y="1127"/>
                  </a:lnTo>
                  <a:lnTo>
                    <a:pt x="6" y="1114"/>
                  </a:lnTo>
                  <a:lnTo>
                    <a:pt x="0"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72" name="Freeform 122"/>
            <p:cNvSpPr>
              <a:spLocks/>
            </p:cNvSpPr>
            <p:nvPr/>
          </p:nvSpPr>
          <p:spPr bwMode="auto">
            <a:xfrm>
              <a:off x="3249" y="2395"/>
              <a:ext cx="2530" cy="1374"/>
            </a:xfrm>
            <a:custGeom>
              <a:avLst/>
              <a:gdLst>
                <a:gd name="T0" fmla="*/ 2495 w 2530"/>
                <a:gd name="T1" fmla="*/ 1195 h 1374"/>
                <a:gd name="T2" fmla="*/ 2454 w 2530"/>
                <a:gd name="T3" fmla="*/ 1196 h 1374"/>
                <a:gd name="T4" fmla="*/ 2410 w 2530"/>
                <a:gd name="T5" fmla="*/ 1199 h 1374"/>
                <a:gd name="T6" fmla="*/ 2370 w 2530"/>
                <a:gd name="T7" fmla="*/ 1199 h 1374"/>
                <a:gd name="T8" fmla="*/ 2329 w 2530"/>
                <a:gd name="T9" fmla="*/ 1199 h 1374"/>
                <a:gd name="T10" fmla="*/ 2288 w 2530"/>
                <a:gd name="T11" fmla="*/ 1199 h 1374"/>
                <a:gd name="T12" fmla="*/ 2245 w 2530"/>
                <a:gd name="T13" fmla="*/ 1199 h 1374"/>
                <a:gd name="T14" fmla="*/ 2204 w 2530"/>
                <a:gd name="T15" fmla="*/ 1197 h 1374"/>
                <a:gd name="T16" fmla="*/ 2163 w 2530"/>
                <a:gd name="T17" fmla="*/ 1194 h 1374"/>
                <a:gd name="T18" fmla="*/ 2122 w 2530"/>
                <a:gd name="T19" fmla="*/ 1199 h 1374"/>
                <a:gd name="T20" fmla="*/ 2084 w 2530"/>
                <a:gd name="T21" fmla="*/ 1196 h 1374"/>
                <a:gd name="T22" fmla="*/ 2041 w 2530"/>
                <a:gd name="T23" fmla="*/ 1196 h 1374"/>
                <a:gd name="T24" fmla="*/ 2000 w 2530"/>
                <a:gd name="T25" fmla="*/ 1197 h 1374"/>
                <a:gd name="T26" fmla="*/ 1959 w 2530"/>
                <a:gd name="T27" fmla="*/ 1199 h 1374"/>
                <a:gd name="T28" fmla="*/ 1918 w 2530"/>
                <a:gd name="T29" fmla="*/ 1197 h 1374"/>
                <a:gd name="T30" fmla="*/ 1878 w 2530"/>
                <a:gd name="T31" fmla="*/ 1197 h 1374"/>
                <a:gd name="T32" fmla="*/ 1834 w 2530"/>
                <a:gd name="T33" fmla="*/ 1196 h 1374"/>
                <a:gd name="T34" fmla="*/ 1793 w 2530"/>
                <a:gd name="T35" fmla="*/ 1196 h 1374"/>
                <a:gd name="T36" fmla="*/ 1753 w 2530"/>
                <a:gd name="T37" fmla="*/ 1197 h 1374"/>
                <a:gd name="T38" fmla="*/ 1712 w 2530"/>
                <a:gd name="T39" fmla="*/ 1199 h 1374"/>
                <a:gd name="T40" fmla="*/ 1671 w 2530"/>
                <a:gd name="T41" fmla="*/ 1199 h 1374"/>
                <a:gd name="T42" fmla="*/ 1628 w 2530"/>
                <a:gd name="T43" fmla="*/ 1197 h 1374"/>
                <a:gd name="T44" fmla="*/ 1587 w 2530"/>
                <a:gd name="T45" fmla="*/ 1196 h 1374"/>
                <a:gd name="T46" fmla="*/ 1543 w 2530"/>
                <a:gd name="T47" fmla="*/ 1196 h 1374"/>
                <a:gd name="T48" fmla="*/ 1503 w 2530"/>
                <a:gd name="T49" fmla="*/ 1196 h 1374"/>
                <a:gd name="T50" fmla="*/ 1462 w 2530"/>
                <a:gd name="T51" fmla="*/ 1186 h 1374"/>
                <a:gd name="T52" fmla="*/ 1424 w 2530"/>
                <a:gd name="T53" fmla="*/ 1196 h 1374"/>
                <a:gd name="T54" fmla="*/ 1380 w 2530"/>
                <a:gd name="T55" fmla="*/ 1196 h 1374"/>
                <a:gd name="T56" fmla="*/ 1339 w 2530"/>
                <a:gd name="T57" fmla="*/ 1195 h 1374"/>
                <a:gd name="T58" fmla="*/ 1299 w 2530"/>
                <a:gd name="T59" fmla="*/ 1196 h 1374"/>
                <a:gd name="T60" fmla="*/ 1255 w 2530"/>
                <a:gd name="T61" fmla="*/ 505 h 1374"/>
                <a:gd name="T62" fmla="*/ 1214 w 2530"/>
                <a:gd name="T63" fmla="*/ 1178 h 1374"/>
                <a:gd name="T64" fmla="*/ 1174 w 2530"/>
                <a:gd name="T65" fmla="*/ 1196 h 1374"/>
                <a:gd name="T66" fmla="*/ 1136 w 2530"/>
                <a:gd name="T67" fmla="*/ 1199 h 1374"/>
                <a:gd name="T68" fmla="*/ 1092 w 2530"/>
                <a:gd name="T69" fmla="*/ 1197 h 1374"/>
                <a:gd name="T70" fmla="*/ 1051 w 2530"/>
                <a:gd name="T71" fmla="*/ 1196 h 1374"/>
                <a:gd name="T72" fmla="*/ 1011 w 2530"/>
                <a:gd name="T73" fmla="*/ 1199 h 1374"/>
                <a:gd name="T74" fmla="*/ 970 w 2530"/>
                <a:gd name="T75" fmla="*/ 1197 h 1374"/>
                <a:gd name="T76" fmla="*/ 929 w 2530"/>
                <a:gd name="T77" fmla="*/ 1199 h 1374"/>
                <a:gd name="T78" fmla="*/ 886 w 2530"/>
                <a:gd name="T79" fmla="*/ 1199 h 1374"/>
                <a:gd name="T80" fmla="*/ 845 w 2530"/>
                <a:gd name="T81" fmla="*/ 1199 h 1374"/>
                <a:gd name="T82" fmla="*/ 801 w 2530"/>
                <a:gd name="T83" fmla="*/ 1197 h 1374"/>
                <a:gd name="T84" fmla="*/ 763 w 2530"/>
                <a:gd name="T85" fmla="*/ 1199 h 1374"/>
                <a:gd name="T86" fmla="*/ 720 w 2530"/>
                <a:gd name="T87" fmla="*/ 1199 h 1374"/>
                <a:gd name="T88" fmla="*/ 679 w 2530"/>
                <a:gd name="T89" fmla="*/ 1199 h 1374"/>
                <a:gd name="T90" fmla="*/ 641 w 2530"/>
                <a:gd name="T91" fmla="*/ 1197 h 1374"/>
                <a:gd name="T92" fmla="*/ 600 w 2530"/>
                <a:gd name="T93" fmla="*/ 1199 h 1374"/>
                <a:gd name="T94" fmla="*/ 559 w 2530"/>
                <a:gd name="T95" fmla="*/ 1199 h 1374"/>
                <a:gd name="T96" fmla="*/ 513 w 2530"/>
                <a:gd name="T97" fmla="*/ 1197 h 1374"/>
                <a:gd name="T98" fmla="*/ 472 w 2530"/>
                <a:gd name="T99" fmla="*/ 1196 h 1374"/>
                <a:gd name="T100" fmla="*/ 434 w 2530"/>
                <a:gd name="T101" fmla="*/ 1197 h 1374"/>
                <a:gd name="T102" fmla="*/ 391 w 2530"/>
                <a:gd name="T103" fmla="*/ 1197 h 1374"/>
                <a:gd name="T104" fmla="*/ 350 w 2530"/>
                <a:gd name="T105" fmla="*/ 1197 h 1374"/>
                <a:gd name="T106" fmla="*/ 309 w 2530"/>
                <a:gd name="T107" fmla="*/ 1197 h 1374"/>
                <a:gd name="T108" fmla="*/ 269 w 2530"/>
                <a:gd name="T109" fmla="*/ 1199 h 1374"/>
                <a:gd name="T110" fmla="*/ 228 w 2530"/>
                <a:gd name="T111" fmla="*/ 1199 h 1374"/>
                <a:gd name="T112" fmla="*/ 184 w 2530"/>
                <a:gd name="T113" fmla="*/ 1197 h 1374"/>
                <a:gd name="T114" fmla="*/ 144 w 2530"/>
                <a:gd name="T115" fmla="*/ 1200 h 1374"/>
                <a:gd name="T116" fmla="*/ 103 w 2530"/>
                <a:gd name="T117" fmla="*/ 1200 h 1374"/>
                <a:gd name="T118" fmla="*/ 62 w 2530"/>
                <a:gd name="T119" fmla="*/ 1201 h 1374"/>
                <a:gd name="T120" fmla="*/ 19 w 2530"/>
                <a:gd name="T121" fmla="*/ 1231 h 1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30" h="1374">
                  <a:moveTo>
                    <a:pt x="2530" y="0"/>
                  </a:moveTo>
                  <a:lnTo>
                    <a:pt x="2527" y="1072"/>
                  </a:lnTo>
                  <a:lnTo>
                    <a:pt x="2527" y="1087"/>
                  </a:lnTo>
                  <a:lnTo>
                    <a:pt x="2522" y="1162"/>
                  </a:lnTo>
                  <a:lnTo>
                    <a:pt x="2522" y="1163"/>
                  </a:lnTo>
                  <a:lnTo>
                    <a:pt x="2519" y="1179"/>
                  </a:lnTo>
                  <a:lnTo>
                    <a:pt x="2519" y="1180"/>
                  </a:lnTo>
                  <a:lnTo>
                    <a:pt x="2514" y="1186"/>
                  </a:lnTo>
                  <a:lnTo>
                    <a:pt x="2508" y="1191"/>
                  </a:lnTo>
                  <a:lnTo>
                    <a:pt x="2503" y="1194"/>
                  </a:lnTo>
                  <a:lnTo>
                    <a:pt x="2503" y="1192"/>
                  </a:lnTo>
                  <a:lnTo>
                    <a:pt x="2500" y="1194"/>
                  </a:lnTo>
                  <a:lnTo>
                    <a:pt x="2497" y="1194"/>
                  </a:lnTo>
                  <a:lnTo>
                    <a:pt x="2495" y="1195"/>
                  </a:lnTo>
                  <a:lnTo>
                    <a:pt x="2489" y="1195"/>
                  </a:lnTo>
                  <a:lnTo>
                    <a:pt x="2486" y="1195"/>
                  </a:lnTo>
                  <a:lnTo>
                    <a:pt x="2481" y="1192"/>
                  </a:lnTo>
                  <a:lnTo>
                    <a:pt x="2481" y="1194"/>
                  </a:lnTo>
                  <a:lnTo>
                    <a:pt x="2476" y="1159"/>
                  </a:lnTo>
                  <a:lnTo>
                    <a:pt x="2476" y="1156"/>
                  </a:lnTo>
                  <a:lnTo>
                    <a:pt x="2473" y="1194"/>
                  </a:lnTo>
                  <a:lnTo>
                    <a:pt x="2470" y="1194"/>
                  </a:lnTo>
                  <a:lnTo>
                    <a:pt x="2467" y="1196"/>
                  </a:lnTo>
                  <a:lnTo>
                    <a:pt x="2465" y="1197"/>
                  </a:lnTo>
                  <a:lnTo>
                    <a:pt x="2462" y="1196"/>
                  </a:lnTo>
                  <a:lnTo>
                    <a:pt x="2459" y="1196"/>
                  </a:lnTo>
                  <a:lnTo>
                    <a:pt x="2457" y="1197"/>
                  </a:lnTo>
                  <a:lnTo>
                    <a:pt x="2454" y="1196"/>
                  </a:lnTo>
                  <a:lnTo>
                    <a:pt x="2451" y="1195"/>
                  </a:lnTo>
                  <a:lnTo>
                    <a:pt x="2451" y="1197"/>
                  </a:lnTo>
                  <a:lnTo>
                    <a:pt x="2443" y="1196"/>
                  </a:lnTo>
                  <a:lnTo>
                    <a:pt x="2440" y="1197"/>
                  </a:lnTo>
                  <a:lnTo>
                    <a:pt x="2440" y="1196"/>
                  </a:lnTo>
                  <a:lnTo>
                    <a:pt x="2438" y="1197"/>
                  </a:lnTo>
                  <a:lnTo>
                    <a:pt x="2432" y="1199"/>
                  </a:lnTo>
                  <a:lnTo>
                    <a:pt x="2432" y="1197"/>
                  </a:lnTo>
                  <a:lnTo>
                    <a:pt x="2427" y="1197"/>
                  </a:lnTo>
                  <a:lnTo>
                    <a:pt x="2427" y="1196"/>
                  </a:lnTo>
                  <a:lnTo>
                    <a:pt x="2424" y="1197"/>
                  </a:lnTo>
                  <a:lnTo>
                    <a:pt x="2418" y="1197"/>
                  </a:lnTo>
                  <a:lnTo>
                    <a:pt x="2418" y="1199"/>
                  </a:lnTo>
                  <a:lnTo>
                    <a:pt x="2410" y="1197"/>
                  </a:lnTo>
                  <a:lnTo>
                    <a:pt x="2410" y="1199"/>
                  </a:lnTo>
                  <a:lnTo>
                    <a:pt x="2408" y="1199"/>
                  </a:lnTo>
                  <a:lnTo>
                    <a:pt x="2405" y="1197"/>
                  </a:lnTo>
                  <a:lnTo>
                    <a:pt x="2402" y="1197"/>
                  </a:lnTo>
                  <a:lnTo>
                    <a:pt x="2399" y="1196"/>
                  </a:lnTo>
                  <a:lnTo>
                    <a:pt x="2399" y="1197"/>
                  </a:lnTo>
                  <a:lnTo>
                    <a:pt x="2397" y="1197"/>
                  </a:lnTo>
                  <a:lnTo>
                    <a:pt x="2394" y="1197"/>
                  </a:lnTo>
                  <a:lnTo>
                    <a:pt x="2391" y="1199"/>
                  </a:lnTo>
                  <a:lnTo>
                    <a:pt x="2389" y="1197"/>
                  </a:lnTo>
                  <a:lnTo>
                    <a:pt x="2386" y="1199"/>
                  </a:lnTo>
                  <a:lnTo>
                    <a:pt x="2383" y="1199"/>
                  </a:lnTo>
                  <a:lnTo>
                    <a:pt x="2380" y="1197"/>
                  </a:lnTo>
                  <a:lnTo>
                    <a:pt x="2375" y="1199"/>
                  </a:lnTo>
                  <a:lnTo>
                    <a:pt x="2375" y="1197"/>
                  </a:lnTo>
                  <a:lnTo>
                    <a:pt x="2370" y="1197"/>
                  </a:lnTo>
                  <a:lnTo>
                    <a:pt x="2370" y="1199"/>
                  </a:lnTo>
                  <a:lnTo>
                    <a:pt x="2367" y="1199"/>
                  </a:lnTo>
                  <a:lnTo>
                    <a:pt x="2367" y="1197"/>
                  </a:lnTo>
                  <a:lnTo>
                    <a:pt x="2364" y="1197"/>
                  </a:lnTo>
                  <a:lnTo>
                    <a:pt x="2361" y="1199"/>
                  </a:lnTo>
                  <a:lnTo>
                    <a:pt x="2359" y="1199"/>
                  </a:lnTo>
                  <a:lnTo>
                    <a:pt x="2356" y="1197"/>
                  </a:lnTo>
                  <a:lnTo>
                    <a:pt x="2351" y="1196"/>
                  </a:lnTo>
                  <a:lnTo>
                    <a:pt x="2348" y="1197"/>
                  </a:lnTo>
                  <a:lnTo>
                    <a:pt x="2342" y="1199"/>
                  </a:lnTo>
                  <a:lnTo>
                    <a:pt x="2342" y="1197"/>
                  </a:lnTo>
                  <a:lnTo>
                    <a:pt x="2337" y="1199"/>
                  </a:lnTo>
                  <a:lnTo>
                    <a:pt x="2337" y="1197"/>
                  </a:lnTo>
                  <a:lnTo>
                    <a:pt x="2329" y="1197"/>
                  </a:lnTo>
                  <a:lnTo>
                    <a:pt x="2329" y="1199"/>
                  </a:lnTo>
                  <a:lnTo>
                    <a:pt x="2323" y="1197"/>
                  </a:lnTo>
                  <a:lnTo>
                    <a:pt x="2323" y="1199"/>
                  </a:lnTo>
                  <a:lnTo>
                    <a:pt x="2323" y="1197"/>
                  </a:lnTo>
                  <a:lnTo>
                    <a:pt x="2318" y="1199"/>
                  </a:lnTo>
                  <a:lnTo>
                    <a:pt x="2315" y="1199"/>
                  </a:lnTo>
                  <a:lnTo>
                    <a:pt x="2312" y="1197"/>
                  </a:lnTo>
                  <a:lnTo>
                    <a:pt x="2307" y="1199"/>
                  </a:lnTo>
                  <a:lnTo>
                    <a:pt x="2307" y="1197"/>
                  </a:lnTo>
                  <a:lnTo>
                    <a:pt x="2304" y="1199"/>
                  </a:lnTo>
                  <a:lnTo>
                    <a:pt x="2302" y="1199"/>
                  </a:lnTo>
                  <a:lnTo>
                    <a:pt x="2302" y="1197"/>
                  </a:lnTo>
                  <a:lnTo>
                    <a:pt x="2296" y="1199"/>
                  </a:lnTo>
                  <a:lnTo>
                    <a:pt x="2293" y="1197"/>
                  </a:lnTo>
                  <a:lnTo>
                    <a:pt x="2291" y="1197"/>
                  </a:lnTo>
                  <a:lnTo>
                    <a:pt x="2288" y="1199"/>
                  </a:lnTo>
                  <a:lnTo>
                    <a:pt x="2283" y="1199"/>
                  </a:lnTo>
                  <a:lnTo>
                    <a:pt x="2280" y="1197"/>
                  </a:lnTo>
                  <a:lnTo>
                    <a:pt x="2280" y="1199"/>
                  </a:lnTo>
                  <a:lnTo>
                    <a:pt x="2274" y="1197"/>
                  </a:lnTo>
                  <a:lnTo>
                    <a:pt x="2272" y="1199"/>
                  </a:lnTo>
                  <a:lnTo>
                    <a:pt x="2269" y="1197"/>
                  </a:lnTo>
                  <a:lnTo>
                    <a:pt x="2266" y="1199"/>
                  </a:lnTo>
                  <a:lnTo>
                    <a:pt x="2264" y="1199"/>
                  </a:lnTo>
                  <a:lnTo>
                    <a:pt x="2264" y="1197"/>
                  </a:lnTo>
                  <a:lnTo>
                    <a:pt x="2258" y="1197"/>
                  </a:lnTo>
                  <a:lnTo>
                    <a:pt x="2253" y="1197"/>
                  </a:lnTo>
                  <a:lnTo>
                    <a:pt x="2253" y="1199"/>
                  </a:lnTo>
                  <a:lnTo>
                    <a:pt x="2250" y="1197"/>
                  </a:lnTo>
                  <a:lnTo>
                    <a:pt x="2245" y="1199"/>
                  </a:lnTo>
                  <a:lnTo>
                    <a:pt x="2242" y="1197"/>
                  </a:lnTo>
                  <a:lnTo>
                    <a:pt x="2239" y="1197"/>
                  </a:lnTo>
                  <a:lnTo>
                    <a:pt x="2234" y="1199"/>
                  </a:lnTo>
                  <a:lnTo>
                    <a:pt x="2231" y="1197"/>
                  </a:lnTo>
                  <a:lnTo>
                    <a:pt x="2226" y="1197"/>
                  </a:lnTo>
                  <a:lnTo>
                    <a:pt x="2226" y="1199"/>
                  </a:lnTo>
                  <a:lnTo>
                    <a:pt x="2223" y="1199"/>
                  </a:lnTo>
                  <a:lnTo>
                    <a:pt x="2220" y="1197"/>
                  </a:lnTo>
                  <a:lnTo>
                    <a:pt x="2217" y="1199"/>
                  </a:lnTo>
                  <a:lnTo>
                    <a:pt x="2215" y="1197"/>
                  </a:lnTo>
                  <a:lnTo>
                    <a:pt x="2212" y="1197"/>
                  </a:lnTo>
                  <a:lnTo>
                    <a:pt x="2212" y="1199"/>
                  </a:lnTo>
                  <a:lnTo>
                    <a:pt x="2209" y="1199"/>
                  </a:lnTo>
                  <a:lnTo>
                    <a:pt x="2204" y="1197"/>
                  </a:lnTo>
                  <a:lnTo>
                    <a:pt x="2198" y="1197"/>
                  </a:lnTo>
                  <a:lnTo>
                    <a:pt x="2198" y="1199"/>
                  </a:lnTo>
                  <a:lnTo>
                    <a:pt x="2198" y="1197"/>
                  </a:lnTo>
                  <a:lnTo>
                    <a:pt x="2193" y="1199"/>
                  </a:lnTo>
                  <a:lnTo>
                    <a:pt x="2190" y="1199"/>
                  </a:lnTo>
                  <a:lnTo>
                    <a:pt x="2187" y="1197"/>
                  </a:lnTo>
                  <a:lnTo>
                    <a:pt x="2185" y="1199"/>
                  </a:lnTo>
                  <a:lnTo>
                    <a:pt x="2179" y="1199"/>
                  </a:lnTo>
                  <a:lnTo>
                    <a:pt x="2179" y="1197"/>
                  </a:lnTo>
                  <a:lnTo>
                    <a:pt x="2177" y="1199"/>
                  </a:lnTo>
                  <a:lnTo>
                    <a:pt x="2174" y="1197"/>
                  </a:lnTo>
                  <a:lnTo>
                    <a:pt x="2171" y="1197"/>
                  </a:lnTo>
                  <a:lnTo>
                    <a:pt x="2168" y="1196"/>
                  </a:lnTo>
                  <a:lnTo>
                    <a:pt x="2168" y="1197"/>
                  </a:lnTo>
                  <a:lnTo>
                    <a:pt x="2163" y="1194"/>
                  </a:lnTo>
                  <a:lnTo>
                    <a:pt x="2158" y="1197"/>
                  </a:lnTo>
                  <a:lnTo>
                    <a:pt x="2155" y="1196"/>
                  </a:lnTo>
                  <a:lnTo>
                    <a:pt x="2152" y="1197"/>
                  </a:lnTo>
                  <a:lnTo>
                    <a:pt x="2149" y="1199"/>
                  </a:lnTo>
                  <a:lnTo>
                    <a:pt x="2147" y="1197"/>
                  </a:lnTo>
                  <a:lnTo>
                    <a:pt x="2147" y="1199"/>
                  </a:lnTo>
                  <a:lnTo>
                    <a:pt x="2144" y="1197"/>
                  </a:lnTo>
                  <a:lnTo>
                    <a:pt x="2141" y="1199"/>
                  </a:lnTo>
                  <a:lnTo>
                    <a:pt x="2139" y="1197"/>
                  </a:lnTo>
                  <a:lnTo>
                    <a:pt x="2136" y="1199"/>
                  </a:lnTo>
                  <a:lnTo>
                    <a:pt x="2133" y="1197"/>
                  </a:lnTo>
                  <a:lnTo>
                    <a:pt x="2128" y="1197"/>
                  </a:lnTo>
                  <a:lnTo>
                    <a:pt x="2128" y="1199"/>
                  </a:lnTo>
                  <a:lnTo>
                    <a:pt x="2125" y="1197"/>
                  </a:lnTo>
                  <a:lnTo>
                    <a:pt x="2122" y="1199"/>
                  </a:lnTo>
                  <a:lnTo>
                    <a:pt x="2117" y="1199"/>
                  </a:lnTo>
                  <a:lnTo>
                    <a:pt x="2117" y="1197"/>
                  </a:lnTo>
                  <a:lnTo>
                    <a:pt x="2111" y="1197"/>
                  </a:lnTo>
                  <a:lnTo>
                    <a:pt x="2109" y="1197"/>
                  </a:lnTo>
                  <a:lnTo>
                    <a:pt x="2109" y="1196"/>
                  </a:lnTo>
                  <a:lnTo>
                    <a:pt x="2103" y="1197"/>
                  </a:lnTo>
                  <a:lnTo>
                    <a:pt x="2100" y="1199"/>
                  </a:lnTo>
                  <a:lnTo>
                    <a:pt x="2100" y="1197"/>
                  </a:lnTo>
                  <a:lnTo>
                    <a:pt x="2095" y="1197"/>
                  </a:lnTo>
                  <a:lnTo>
                    <a:pt x="2095" y="1199"/>
                  </a:lnTo>
                  <a:lnTo>
                    <a:pt x="2092" y="1197"/>
                  </a:lnTo>
                  <a:lnTo>
                    <a:pt x="2087" y="1199"/>
                  </a:lnTo>
                  <a:lnTo>
                    <a:pt x="2087" y="1197"/>
                  </a:lnTo>
                  <a:lnTo>
                    <a:pt x="2084" y="1197"/>
                  </a:lnTo>
                  <a:lnTo>
                    <a:pt x="2084" y="1196"/>
                  </a:lnTo>
                  <a:lnTo>
                    <a:pt x="2079" y="1196"/>
                  </a:lnTo>
                  <a:lnTo>
                    <a:pt x="2076" y="1199"/>
                  </a:lnTo>
                  <a:lnTo>
                    <a:pt x="2073" y="1197"/>
                  </a:lnTo>
                  <a:lnTo>
                    <a:pt x="2071" y="1199"/>
                  </a:lnTo>
                  <a:lnTo>
                    <a:pt x="2068" y="1199"/>
                  </a:lnTo>
                  <a:lnTo>
                    <a:pt x="2065" y="1197"/>
                  </a:lnTo>
                  <a:lnTo>
                    <a:pt x="2062" y="1199"/>
                  </a:lnTo>
                  <a:lnTo>
                    <a:pt x="2060" y="1197"/>
                  </a:lnTo>
                  <a:lnTo>
                    <a:pt x="2060" y="1199"/>
                  </a:lnTo>
                  <a:lnTo>
                    <a:pt x="2054" y="1197"/>
                  </a:lnTo>
                  <a:lnTo>
                    <a:pt x="2049" y="1199"/>
                  </a:lnTo>
                  <a:lnTo>
                    <a:pt x="2046" y="1197"/>
                  </a:lnTo>
                  <a:lnTo>
                    <a:pt x="2043" y="1199"/>
                  </a:lnTo>
                  <a:lnTo>
                    <a:pt x="2041" y="1196"/>
                  </a:lnTo>
                  <a:lnTo>
                    <a:pt x="2038" y="1199"/>
                  </a:lnTo>
                  <a:lnTo>
                    <a:pt x="2033" y="1197"/>
                  </a:lnTo>
                  <a:lnTo>
                    <a:pt x="2030" y="1199"/>
                  </a:lnTo>
                  <a:lnTo>
                    <a:pt x="2027" y="1199"/>
                  </a:lnTo>
                  <a:lnTo>
                    <a:pt x="2027" y="1197"/>
                  </a:lnTo>
                  <a:lnTo>
                    <a:pt x="2022" y="1197"/>
                  </a:lnTo>
                  <a:lnTo>
                    <a:pt x="2022" y="1199"/>
                  </a:lnTo>
                  <a:lnTo>
                    <a:pt x="2019" y="1197"/>
                  </a:lnTo>
                  <a:lnTo>
                    <a:pt x="2014" y="1199"/>
                  </a:lnTo>
                  <a:lnTo>
                    <a:pt x="2011" y="1199"/>
                  </a:lnTo>
                  <a:lnTo>
                    <a:pt x="2011" y="1197"/>
                  </a:lnTo>
                  <a:lnTo>
                    <a:pt x="2008" y="1196"/>
                  </a:lnTo>
                  <a:lnTo>
                    <a:pt x="2005" y="1199"/>
                  </a:lnTo>
                  <a:lnTo>
                    <a:pt x="2000" y="1197"/>
                  </a:lnTo>
                  <a:lnTo>
                    <a:pt x="1997" y="1197"/>
                  </a:lnTo>
                  <a:lnTo>
                    <a:pt x="1994" y="1199"/>
                  </a:lnTo>
                  <a:lnTo>
                    <a:pt x="1989" y="1197"/>
                  </a:lnTo>
                  <a:lnTo>
                    <a:pt x="1986" y="1197"/>
                  </a:lnTo>
                  <a:lnTo>
                    <a:pt x="1984" y="1199"/>
                  </a:lnTo>
                  <a:lnTo>
                    <a:pt x="1978" y="1199"/>
                  </a:lnTo>
                  <a:lnTo>
                    <a:pt x="1978" y="1197"/>
                  </a:lnTo>
                  <a:lnTo>
                    <a:pt x="1975" y="1199"/>
                  </a:lnTo>
                  <a:lnTo>
                    <a:pt x="1975" y="1197"/>
                  </a:lnTo>
                  <a:lnTo>
                    <a:pt x="1967" y="1199"/>
                  </a:lnTo>
                  <a:lnTo>
                    <a:pt x="1967" y="1197"/>
                  </a:lnTo>
                  <a:lnTo>
                    <a:pt x="1965" y="1197"/>
                  </a:lnTo>
                  <a:lnTo>
                    <a:pt x="1962" y="1199"/>
                  </a:lnTo>
                  <a:lnTo>
                    <a:pt x="1962" y="1197"/>
                  </a:lnTo>
                  <a:lnTo>
                    <a:pt x="1959" y="1199"/>
                  </a:lnTo>
                  <a:lnTo>
                    <a:pt x="1956" y="1199"/>
                  </a:lnTo>
                  <a:lnTo>
                    <a:pt x="1951" y="1197"/>
                  </a:lnTo>
                  <a:lnTo>
                    <a:pt x="1951" y="1196"/>
                  </a:lnTo>
                  <a:lnTo>
                    <a:pt x="1946" y="1197"/>
                  </a:lnTo>
                  <a:lnTo>
                    <a:pt x="1940" y="1197"/>
                  </a:lnTo>
                  <a:lnTo>
                    <a:pt x="1937" y="1199"/>
                  </a:lnTo>
                  <a:lnTo>
                    <a:pt x="1935" y="1197"/>
                  </a:lnTo>
                  <a:lnTo>
                    <a:pt x="1932" y="1197"/>
                  </a:lnTo>
                  <a:lnTo>
                    <a:pt x="1929" y="1197"/>
                  </a:lnTo>
                  <a:lnTo>
                    <a:pt x="1927" y="1197"/>
                  </a:lnTo>
                  <a:lnTo>
                    <a:pt x="1921" y="1196"/>
                  </a:lnTo>
                  <a:lnTo>
                    <a:pt x="1921" y="1199"/>
                  </a:lnTo>
                  <a:lnTo>
                    <a:pt x="1918" y="1199"/>
                  </a:lnTo>
                  <a:lnTo>
                    <a:pt x="1918" y="1197"/>
                  </a:lnTo>
                  <a:lnTo>
                    <a:pt x="1913" y="1197"/>
                  </a:lnTo>
                  <a:lnTo>
                    <a:pt x="1910" y="1199"/>
                  </a:lnTo>
                  <a:lnTo>
                    <a:pt x="1908" y="1196"/>
                  </a:lnTo>
                  <a:lnTo>
                    <a:pt x="1905" y="1199"/>
                  </a:lnTo>
                  <a:lnTo>
                    <a:pt x="1899" y="1197"/>
                  </a:lnTo>
                  <a:lnTo>
                    <a:pt x="1899" y="1199"/>
                  </a:lnTo>
                  <a:lnTo>
                    <a:pt x="1899" y="1197"/>
                  </a:lnTo>
                  <a:lnTo>
                    <a:pt x="1899" y="1199"/>
                  </a:lnTo>
                  <a:lnTo>
                    <a:pt x="1891" y="1197"/>
                  </a:lnTo>
                  <a:lnTo>
                    <a:pt x="1886" y="1197"/>
                  </a:lnTo>
                  <a:lnTo>
                    <a:pt x="1883" y="1197"/>
                  </a:lnTo>
                  <a:lnTo>
                    <a:pt x="1880" y="1199"/>
                  </a:lnTo>
                  <a:lnTo>
                    <a:pt x="1878" y="1199"/>
                  </a:lnTo>
                  <a:lnTo>
                    <a:pt x="1878" y="1197"/>
                  </a:lnTo>
                  <a:lnTo>
                    <a:pt x="1872" y="1199"/>
                  </a:lnTo>
                  <a:lnTo>
                    <a:pt x="1869" y="1197"/>
                  </a:lnTo>
                  <a:lnTo>
                    <a:pt x="1867" y="1197"/>
                  </a:lnTo>
                  <a:lnTo>
                    <a:pt x="1864" y="1197"/>
                  </a:lnTo>
                  <a:lnTo>
                    <a:pt x="1861" y="1197"/>
                  </a:lnTo>
                  <a:lnTo>
                    <a:pt x="1861" y="1199"/>
                  </a:lnTo>
                  <a:lnTo>
                    <a:pt x="1856" y="1199"/>
                  </a:lnTo>
                  <a:lnTo>
                    <a:pt x="1853" y="1196"/>
                  </a:lnTo>
                  <a:lnTo>
                    <a:pt x="1848" y="1197"/>
                  </a:lnTo>
                  <a:lnTo>
                    <a:pt x="1842" y="1199"/>
                  </a:lnTo>
                  <a:lnTo>
                    <a:pt x="1842" y="1197"/>
                  </a:lnTo>
                  <a:lnTo>
                    <a:pt x="1837" y="1197"/>
                  </a:lnTo>
                  <a:lnTo>
                    <a:pt x="1834" y="1196"/>
                  </a:lnTo>
                  <a:lnTo>
                    <a:pt x="1829" y="1197"/>
                  </a:lnTo>
                  <a:lnTo>
                    <a:pt x="1826" y="1197"/>
                  </a:lnTo>
                  <a:lnTo>
                    <a:pt x="1823" y="1199"/>
                  </a:lnTo>
                  <a:lnTo>
                    <a:pt x="1821" y="1197"/>
                  </a:lnTo>
                  <a:lnTo>
                    <a:pt x="1818" y="1199"/>
                  </a:lnTo>
                  <a:lnTo>
                    <a:pt x="1815" y="1197"/>
                  </a:lnTo>
                  <a:lnTo>
                    <a:pt x="1810" y="1199"/>
                  </a:lnTo>
                  <a:lnTo>
                    <a:pt x="1807" y="1197"/>
                  </a:lnTo>
                  <a:lnTo>
                    <a:pt x="1804" y="1197"/>
                  </a:lnTo>
                  <a:lnTo>
                    <a:pt x="1804" y="1199"/>
                  </a:lnTo>
                  <a:lnTo>
                    <a:pt x="1799" y="1199"/>
                  </a:lnTo>
                  <a:lnTo>
                    <a:pt x="1799" y="1197"/>
                  </a:lnTo>
                  <a:lnTo>
                    <a:pt x="1796" y="1197"/>
                  </a:lnTo>
                  <a:lnTo>
                    <a:pt x="1793" y="1196"/>
                  </a:lnTo>
                  <a:lnTo>
                    <a:pt x="1791" y="1197"/>
                  </a:lnTo>
                  <a:lnTo>
                    <a:pt x="1788" y="1197"/>
                  </a:lnTo>
                  <a:lnTo>
                    <a:pt x="1785" y="1197"/>
                  </a:lnTo>
                  <a:lnTo>
                    <a:pt x="1782" y="1199"/>
                  </a:lnTo>
                  <a:lnTo>
                    <a:pt x="1780" y="1199"/>
                  </a:lnTo>
                  <a:lnTo>
                    <a:pt x="1777" y="1197"/>
                  </a:lnTo>
                  <a:lnTo>
                    <a:pt x="1774" y="1197"/>
                  </a:lnTo>
                  <a:lnTo>
                    <a:pt x="1769" y="1197"/>
                  </a:lnTo>
                  <a:lnTo>
                    <a:pt x="1766" y="1199"/>
                  </a:lnTo>
                  <a:lnTo>
                    <a:pt x="1763" y="1197"/>
                  </a:lnTo>
                  <a:lnTo>
                    <a:pt x="1761" y="1197"/>
                  </a:lnTo>
                  <a:lnTo>
                    <a:pt x="1755" y="1196"/>
                  </a:lnTo>
                  <a:lnTo>
                    <a:pt x="1753" y="1197"/>
                  </a:lnTo>
                  <a:lnTo>
                    <a:pt x="1747" y="1197"/>
                  </a:lnTo>
                  <a:lnTo>
                    <a:pt x="1744" y="1196"/>
                  </a:lnTo>
                  <a:lnTo>
                    <a:pt x="1742" y="1199"/>
                  </a:lnTo>
                  <a:lnTo>
                    <a:pt x="1739" y="1196"/>
                  </a:lnTo>
                  <a:lnTo>
                    <a:pt x="1736" y="1199"/>
                  </a:lnTo>
                  <a:lnTo>
                    <a:pt x="1734" y="1197"/>
                  </a:lnTo>
                  <a:lnTo>
                    <a:pt x="1731" y="1199"/>
                  </a:lnTo>
                  <a:lnTo>
                    <a:pt x="1728" y="1199"/>
                  </a:lnTo>
                  <a:lnTo>
                    <a:pt x="1728" y="1197"/>
                  </a:lnTo>
                  <a:lnTo>
                    <a:pt x="1723" y="1196"/>
                  </a:lnTo>
                  <a:lnTo>
                    <a:pt x="1723" y="1197"/>
                  </a:lnTo>
                  <a:lnTo>
                    <a:pt x="1717" y="1196"/>
                  </a:lnTo>
                  <a:lnTo>
                    <a:pt x="1715" y="1197"/>
                  </a:lnTo>
                  <a:lnTo>
                    <a:pt x="1712" y="1197"/>
                  </a:lnTo>
                  <a:lnTo>
                    <a:pt x="1712" y="1199"/>
                  </a:lnTo>
                  <a:lnTo>
                    <a:pt x="1706" y="1196"/>
                  </a:lnTo>
                  <a:lnTo>
                    <a:pt x="1706" y="1199"/>
                  </a:lnTo>
                  <a:lnTo>
                    <a:pt x="1704" y="1199"/>
                  </a:lnTo>
                  <a:lnTo>
                    <a:pt x="1698" y="1197"/>
                  </a:lnTo>
                  <a:lnTo>
                    <a:pt x="1696" y="1199"/>
                  </a:lnTo>
                  <a:lnTo>
                    <a:pt x="1693" y="1197"/>
                  </a:lnTo>
                  <a:lnTo>
                    <a:pt x="1693" y="1196"/>
                  </a:lnTo>
                  <a:lnTo>
                    <a:pt x="1693" y="1197"/>
                  </a:lnTo>
                  <a:lnTo>
                    <a:pt x="1687" y="1197"/>
                  </a:lnTo>
                  <a:lnTo>
                    <a:pt x="1687" y="1196"/>
                  </a:lnTo>
                  <a:lnTo>
                    <a:pt x="1682" y="1196"/>
                  </a:lnTo>
                  <a:lnTo>
                    <a:pt x="1679" y="1199"/>
                  </a:lnTo>
                  <a:lnTo>
                    <a:pt x="1676" y="1197"/>
                  </a:lnTo>
                  <a:lnTo>
                    <a:pt x="1671" y="1196"/>
                  </a:lnTo>
                  <a:lnTo>
                    <a:pt x="1671" y="1199"/>
                  </a:lnTo>
                  <a:lnTo>
                    <a:pt x="1668" y="1197"/>
                  </a:lnTo>
                  <a:lnTo>
                    <a:pt x="1666" y="1199"/>
                  </a:lnTo>
                  <a:lnTo>
                    <a:pt x="1663" y="1197"/>
                  </a:lnTo>
                  <a:lnTo>
                    <a:pt x="1657" y="1199"/>
                  </a:lnTo>
                  <a:lnTo>
                    <a:pt x="1655" y="1197"/>
                  </a:lnTo>
                  <a:lnTo>
                    <a:pt x="1649" y="1197"/>
                  </a:lnTo>
                  <a:lnTo>
                    <a:pt x="1647" y="1199"/>
                  </a:lnTo>
                  <a:lnTo>
                    <a:pt x="1644" y="1197"/>
                  </a:lnTo>
                  <a:lnTo>
                    <a:pt x="1641" y="1199"/>
                  </a:lnTo>
                  <a:lnTo>
                    <a:pt x="1641" y="1197"/>
                  </a:lnTo>
                  <a:lnTo>
                    <a:pt x="1638" y="1196"/>
                  </a:lnTo>
                  <a:lnTo>
                    <a:pt x="1636" y="1197"/>
                  </a:lnTo>
                  <a:lnTo>
                    <a:pt x="1636" y="1199"/>
                  </a:lnTo>
                  <a:lnTo>
                    <a:pt x="1633" y="1197"/>
                  </a:lnTo>
                  <a:lnTo>
                    <a:pt x="1628" y="1197"/>
                  </a:lnTo>
                  <a:lnTo>
                    <a:pt x="1625" y="1199"/>
                  </a:lnTo>
                  <a:lnTo>
                    <a:pt x="1625" y="1197"/>
                  </a:lnTo>
                  <a:lnTo>
                    <a:pt x="1617" y="1197"/>
                  </a:lnTo>
                  <a:lnTo>
                    <a:pt x="1617" y="1199"/>
                  </a:lnTo>
                  <a:lnTo>
                    <a:pt x="1611" y="1197"/>
                  </a:lnTo>
                  <a:lnTo>
                    <a:pt x="1609" y="1197"/>
                  </a:lnTo>
                  <a:lnTo>
                    <a:pt x="1603" y="1197"/>
                  </a:lnTo>
                  <a:lnTo>
                    <a:pt x="1600" y="1196"/>
                  </a:lnTo>
                  <a:lnTo>
                    <a:pt x="1598" y="1197"/>
                  </a:lnTo>
                  <a:lnTo>
                    <a:pt x="1595" y="1197"/>
                  </a:lnTo>
                  <a:lnTo>
                    <a:pt x="1592" y="1196"/>
                  </a:lnTo>
                  <a:lnTo>
                    <a:pt x="1590" y="1199"/>
                  </a:lnTo>
                  <a:lnTo>
                    <a:pt x="1587" y="1196"/>
                  </a:lnTo>
                  <a:lnTo>
                    <a:pt x="1584" y="1199"/>
                  </a:lnTo>
                  <a:lnTo>
                    <a:pt x="1581" y="1196"/>
                  </a:lnTo>
                  <a:lnTo>
                    <a:pt x="1579" y="1197"/>
                  </a:lnTo>
                  <a:lnTo>
                    <a:pt x="1573" y="1199"/>
                  </a:lnTo>
                  <a:lnTo>
                    <a:pt x="1573" y="1196"/>
                  </a:lnTo>
                  <a:lnTo>
                    <a:pt x="1570" y="1197"/>
                  </a:lnTo>
                  <a:lnTo>
                    <a:pt x="1568" y="1196"/>
                  </a:lnTo>
                  <a:lnTo>
                    <a:pt x="1565" y="1197"/>
                  </a:lnTo>
                  <a:lnTo>
                    <a:pt x="1562" y="1199"/>
                  </a:lnTo>
                  <a:lnTo>
                    <a:pt x="1560" y="1197"/>
                  </a:lnTo>
                  <a:lnTo>
                    <a:pt x="1554" y="1199"/>
                  </a:lnTo>
                  <a:lnTo>
                    <a:pt x="1551" y="1199"/>
                  </a:lnTo>
                  <a:lnTo>
                    <a:pt x="1551" y="1196"/>
                  </a:lnTo>
                  <a:lnTo>
                    <a:pt x="1546" y="1199"/>
                  </a:lnTo>
                  <a:lnTo>
                    <a:pt x="1543" y="1196"/>
                  </a:lnTo>
                  <a:lnTo>
                    <a:pt x="1543" y="1199"/>
                  </a:lnTo>
                  <a:lnTo>
                    <a:pt x="1541" y="1196"/>
                  </a:lnTo>
                  <a:lnTo>
                    <a:pt x="1535" y="1197"/>
                  </a:lnTo>
                  <a:lnTo>
                    <a:pt x="1535" y="1196"/>
                  </a:lnTo>
                  <a:lnTo>
                    <a:pt x="1530" y="1199"/>
                  </a:lnTo>
                  <a:lnTo>
                    <a:pt x="1530" y="1197"/>
                  </a:lnTo>
                  <a:lnTo>
                    <a:pt x="1527" y="1197"/>
                  </a:lnTo>
                  <a:lnTo>
                    <a:pt x="1527" y="1199"/>
                  </a:lnTo>
                  <a:lnTo>
                    <a:pt x="1522" y="1199"/>
                  </a:lnTo>
                  <a:lnTo>
                    <a:pt x="1519" y="1197"/>
                  </a:lnTo>
                  <a:lnTo>
                    <a:pt x="1516" y="1197"/>
                  </a:lnTo>
                  <a:lnTo>
                    <a:pt x="1516" y="1199"/>
                  </a:lnTo>
                  <a:lnTo>
                    <a:pt x="1511" y="1197"/>
                  </a:lnTo>
                  <a:lnTo>
                    <a:pt x="1508" y="1197"/>
                  </a:lnTo>
                  <a:lnTo>
                    <a:pt x="1503" y="1196"/>
                  </a:lnTo>
                  <a:lnTo>
                    <a:pt x="1503" y="1197"/>
                  </a:lnTo>
                  <a:lnTo>
                    <a:pt x="1497" y="1197"/>
                  </a:lnTo>
                  <a:lnTo>
                    <a:pt x="1494" y="1197"/>
                  </a:lnTo>
                  <a:lnTo>
                    <a:pt x="1492" y="1197"/>
                  </a:lnTo>
                  <a:lnTo>
                    <a:pt x="1489" y="1197"/>
                  </a:lnTo>
                  <a:lnTo>
                    <a:pt x="1489" y="1199"/>
                  </a:lnTo>
                  <a:lnTo>
                    <a:pt x="1484" y="1197"/>
                  </a:lnTo>
                  <a:lnTo>
                    <a:pt x="1481" y="1197"/>
                  </a:lnTo>
                  <a:lnTo>
                    <a:pt x="1478" y="1199"/>
                  </a:lnTo>
                  <a:lnTo>
                    <a:pt x="1475" y="1199"/>
                  </a:lnTo>
                  <a:lnTo>
                    <a:pt x="1475" y="1197"/>
                  </a:lnTo>
                  <a:lnTo>
                    <a:pt x="1470" y="1197"/>
                  </a:lnTo>
                  <a:lnTo>
                    <a:pt x="1467" y="1196"/>
                  </a:lnTo>
                  <a:lnTo>
                    <a:pt x="1467" y="1195"/>
                  </a:lnTo>
                  <a:lnTo>
                    <a:pt x="1462" y="1186"/>
                  </a:lnTo>
                  <a:lnTo>
                    <a:pt x="1459" y="1185"/>
                  </a:lnTo>
                  <a:lnTo>
                    <a:pt x="1456" y="1192"/>
                  </a:lnTo>
                  <a:lnTo>
                    <a:pt x="1456" y="1194"/>
                  </a:lnTo>
                  <a:lnTo>
                    <a:pt x="1451" y="1196"/>
                  </a:lnTo>
                  <a:lnTo>
                    <a:pt x="1445" y="1197"/>
                  </a:lnTo>
                  <a:lnTo>
                    <a:pt x="1445" y="1199"/>
                  </a:lnTo>
                  <a:lnTo>
                    <a:pt x="1443" y="1197"/>
                  </a:lnTo>
                  <a:lnTo>
                    <a:pt x="1440" y="1197"/>
                  </a:lnTo>
                  <a:lnTo>
                    <a:pt x="1437" y="1197"/>
                  </a:lnTo>
                  <a:lnTo>
                    <a:pt x="1432" y="1196"/>
                  </a:lnTo>
                  <a:lnTo>
                    <a:pt x="1432" y="1199"/>
                  </a:lnTo>
                  <a:lnTo>
                    <a:pt x="1429" y="1199"/>
                  </a:lnTo>
                  <a:lnTo>
                    <a:pt x="1429" y="1197"/>
                  </a:lnTo>
                  <a:lnTo>
                    <a:pt x="1424" y="1197"/>
                  </a:lnTo>
                  <a:lnTo>
                    <a:pt x="1424" y="1196"/>
                  </a:lnTo>
                  <a:lnTo>
                    <a:pt x="1418" y="1197"/>
                  </a:lnTo>
                  <a:lnTo>
                    <a:pt x="1418" y="1199"/>
                  </a:lnTo>
                  <a:lnTo>
                    <a:pt x="1416" y="1199"/>
                  </a:lnTo>
                  <a:lnTo>
                    <a:pt x="1410" y="1197"/>
                  </a:lnTo>
                  <a:lnTo>
                    <a:pt x="1407" y="1197"/>
                  </a:lnTo>
                  <a:lnTo>
                    <a:pt x="1405" y="1197"/>
                  </a:lnTo>
                  <a:lnTo>
                    <a:pt x="1405" y="1199"/>
                  </a:lnTo>
                  <a:lnTo>
                    <a:pt x="1402" y="1197"/>
                  </a:lnTo>
                  <a:lnTo>
                    <a:pt x="1397" y="1199"/>
                  </a:lnTo>
                  <a:lnTo>
                    <a:pt x="1397" y="1197"/>
                  </a:lnTo>
                  <a:lnTo>
                    <a:pt x="1394" y="1199"/>
                  </a:lnTo>
                  <a:lnTo>
                    <a:pt x="1391" y="1196"/>
                  </a:lnTo>
                  <a:lnTo>
                    <a:pt x="1388" y="1197"/>
                  </a:lnTo>
                  <a:lnTo>
                    <a:pt x="1386" y="1196"/>
                  </a:lnTo>
                  <a:lnTo>
                    <a:pt x="1380" y="1197"/>
                  </a:lnTo>
                  <a:lnTo>
                    <a:pt x="1380" y="1196"/>
                  </a:lnTo>
                  <a:lnTo>
                    <a:pt x="1378" y="1199"/>
                  </a:lnTo>
                  <a:lnTo>
                    <a:pt x="1378" y="1197"/>
                  </a:lnTo>
                  <a:lnTo>
                    <a:pt x="1372" y="1197"/>
                  </a:lnTo>
                  <a:lnTo>
                    <a:pt x="1369" y="1197"/>
                  </a:lnTo>
                  <a:lnTo>
                    <a:pt x="1367" y="1199"/>
                  </a:lnTo>
                  <a:lnTo>
                    <a:pt x="1364" y="1197"/>
                  </a:lnTo>
                  <a:lnTo>
                    <a:pt x="1361" y="1197"/>
                  </a:lnTo>
                  <a:lnTo>
                    <a:pt x="1358" y="1199"/>
                  </a:lnTo>
                  <a:lnTo>
                    <a:pt x="1356" y="1197"/>
                  </a:lnTo>
                  <a:lnTo>
                    <a:pt x="1353" y="1199"/>
                  </a:lnTo>
                  <a:lnTo>
                    <a:pt x="1350" y="1197"/>
                  </a:lnTo>
                  <a:lnTo>
                    <a:pt x="1345" y="1197"/>
                  </a:lnTo>
                  <a:lnTo>
                    <a:pt x="1342" y="1197"/>
                  </a:lnTo>
                  <a:lnTo>
                    <a:pt x="1339" y="1195"/>
                  </a:lnTo>
                  <a:lnTo>
                    <a:pt x="1337" y="1195"/>
                  </a:lnTo>
                  <a:lnTo>
                    <a:pt x="1334" y="1197"/>
                  </a:lnTo>
                  <a:lnTo>
                    <a:pt x="1331" y="1197"/>
                  </a:lnTo>
                  <a:lnTo>
                    <a:pt x="1329" y="1196"/>
                  </a:lnTo>
                  <a:lnTo>
                    <a:pt x="1329" y="1197"/>
                  </a:lnTo>
                  <a:lnTo>
                    <a:pt x="1323" y="1195"/>
                  </a:lnTo>
                  <a:lnTo>
                    <a:pt x="1320" y="1194"/>
                  </a:lnTo>
                  <a:lnTo>
                    <a:pt x="1318" y="1196"/>
                  </a:lnTo>
                  <a:lnTo>
                    <a:pt x="1312" y="1197"/>
                  </a:lnTo>
                  <a:lnTo>
                    <a:pt x="1310" y="1196"/>
                  </a:lnTo>
                  <a:lnTo>
                    <a:pt x="1307" y="1196"/>
                  </a:lnTo>
                  <a:lnTo>
                    <a:pt x="1301" y="1197"/>
                  </a:lnTo>
                  <a:lnTo>
                    <a:pt x="1299" y="1197"/>
                  </a:lnTo>
                  <a:lnTo>
                    <a:pt x="1299" y="1196"/>
                  </a:lnTo>
                  <a:lnTo>
                    <a:pt x="1296" y="1197"/>
                  </a:lnTo>
                  <a:lnTo>
                    <a:pt x="1293" y="1196"/>
                  </a:lnTo>
                  <a:lnTo>
                    <a:pt x="1291" y="1196"/>
                  </a:lnTo>
                  <a:lnTo>
                    <a:pt x="1288" y="1195"/>
                  </a:lnTo>
                  <a:lnTo>
                    <a:pt x="1288" y="1196"/>
                  </a:lnTo>
                  <a:lnTo>
                    <a:pt x="1282" y="1192"/>
                  </a:lnTo>
                  <a:lnTo>
                    <a:pt x="1277" y="1156"/>
                  </a:lnTo>
                  <a:lnTo>
                    <a:pt x="1277" y="1150"/>
                  </a:lnTo>
                  <a:lnTo>
                    <a:pt x="1272" y="761"/>
                  </a:lnTo>
                  <a:lnTo>
                    <a:pt x="1272" y="750"/>
                  </a:lnTo>
                  <a:lnTo>
                    <a:pt x="1266" y="1167"/>
                  </a:lnTo>
                  <a:lnTo>
                    <a:pt x="1266" y="1173"/>
                  </a:lnTo>
                  <a:lnTo>
                    <a:pt x="1261" y="1122"/>
                  </a:lnTo>
                  <a:lnTo>
                    <a:pt x="1261" y="1112"/>
                  </a:lnTo>
                  <a:lnTo>
                    <a:pt x="1255" y="505"/>
                  </a:lnTo>
                  <a:lnTo>
                    <a:pt x="1255" y="497"/>
                  </a:lnTo>
                  <a:lnTo>
                    <a:pt x="1250" y="1161"/>
                  </a:lnTo>
                  <a:lnTo>
                    <a:pt x="1250" y="1166"/>
                  </a:lnTo>
                  <a:lnTo>
                    <a:pt x="1247" y="1190"/>
                  </a:lnTo>
                  <a:lnTo>
                    <a:pt x="1244" y="1190"/>
                  </a:lnTo>
                  <a:lnTo>
                    <a:pt x="1239" y="1194"/>
                  </a:lnTo>
                  <a:lnTo>
                    <a:pt x="1236" y="1196"/>
                  </a:lnTo>
                  <a:lnTo>
                    <a:pt x="1233" y="1196"/>
                  </a:lnTo>
                  <a:lnTo>
                    <a:pt x="1233" y="1195"/>
                  </a:lnTo>
                  <a:lnTo>
                    <a:pt x="1231" y="1196"/>
                  </a:lnTo>
                  <a:lnTo>
                    <a:pt x="1228" y="1195"/>
                  </a:lnTo>
                  <a:lnTo>
                    <a:pt x="1225" y="1195"/>
                  </a:lnTo>
                  <a:lnTo>
                    <a:pt x="1220" y="1192"/>
                  </a:lnTo>
                  <a:lnTo>
                    <a:pt x="1220" y="1194"/>
                  </a:lnTo>
                  <a:lnTo>
                    <a:pt x="1214" y="1178"/>
                  </a:lnTo>
                  <a:lnTo>
                    <a:pt x="1214" y="1176"/>
                  </a:lnTo>
                  <a:lnTo>
                    <a:pt x="1209" y="883"/>
                  </a:lnTo>
                  <a:lnTo>
                    <a:pt x="1209" y="802"/>
                  </a:lnTo>
                  <a:lnTo>
                    <a:pt x="1206" y="498"/>
                  </a:lnTo>
                  <a:lnTo>
                    <a:pt x="1204" y="863"/>
                  </a:lnTo>
                  <a:lnTo>
                    <a:pt x="1198" y="1170"/>
                  </a:lnTo>
                  <a:lnTo>
                    <a:pt x="1198" y="1168"/>
                  </a:lnTo>
                  <a:lnTo>
                    <a:pt x="1193" y="969"/>
                  </a:lnTo>
                  <a:lnTo>
                    <a:pt x="1190" y="754"/>
                  </a:lnTo>
                  <a:lnTo>
                    <a:pt x="1190" y="1011"/>
                  </a:lnTo>
                  <a:lnTo>
                    <a:pt x="1187" y="1049"/>
                  </a:lnTo>
                  <a:lnTo>
                    <a:pt x="1185" y="1188"/>
                  </a:lnTo>
                  <a:lnTo>
                    <a:pt x="1185" y="1189"/>
                  </a:lnTo>
                  <a:lnTo>
                    <a:pt x="1179" y="1194"/>
                  </a:lnTo>
                  <a:lnTo>
                    <a:pt x="1176" y="1194"/>
                  </a:lnTo>
                  <a:lnTo>
                    <a:pt x="1174" y="1196"/>
                  </a:lnTo>
                  <a:lnTo>
                    <a:pt x="1171" y="1197"/>
                  </a:lnTo>
                  <a:lnTo>
                    <a:pt x="1168" y="1195"/>
                  </a:lnTo>
                  <a:lnTo>
                    <a:pt x="1168" y="1196"/>
                  </a:lnTo>
                  <a:lnTo>
                    <a:pt x="1163" y="1196"/>
                  </a:lnTo>
                  <a:lnTo>
                    <a:pt x="1160" y="1197"/>
                  </a:lnTo>
                  <a:lnTo>
                    <a:pt x="1157" y="1196"/>
                  </a:lnTo>
                  <a:lnTo>
                    <a:pt x="1155" y="1197"/>
                  </a:lnTo>
                  <a:lnTo>
                    <a:pt x="1152" y="1197"/>
                  </a:lnTo>
                  <a:lnTo>
                    <a:pt x="1149" y="1196"/>
                  </a:lnTo>
                  <a:lnTo>
                    <a:pt x="1146" y="1196"/>
                  </a:lnTo>
                  <a:lnTo>
                    <a:pt x="1144" y="1194"/>
                  </a:lnTo>
                  <a:lnTo>
                    <a:pt x="1141" y="1194"/>
                  </a:lnTo>
                  <a:lnTo>
                    <a:pt x="1138" y="1197"/>
                  </a:lnTo>
                  <a:lnTo>
                    <a:pt x="1136" y="1197"/>
                  </a:lnTo>
                  <a:lnTo>
                    <a:pt x="1136" y="1199"/>
                  </a:lnTo>
                  <a:lnTo>
                    <a:pt x="1133" y="1197"/>
                  </a:lnTo>
                  <a:lnTo>
                    <a:pt x="1127" y="1195"/>
                  </a:lnTo>
                  <a:lnTo>
                    <a:pt x="1122" y="1197"/>
                  </a:lnTo>
                  <a:lnTo>
                    <a:pt x="1119" y="1196"/>
                  </a:lnTo>
                  <a:lnTo>
                    <a:pt x="1119" y="1199"/>
                  </a:lnTo>
                  <a:lnTo>
                    <a:pt x="1114" y="1197"/>
                  </a:lnTo>
                  <a:lnTo>
                    <a:pt x="1111" y="1199"/>
                  </a:lnTo>
                  <a:lnTo>
                    <a:pt x="1108" y="1199"/>
                  </a:lnTo>
                  <a:lnTo>
                    <a:pt x="1106" y="1196"/>
                  </a:lnTo>
                  <a:lnTo>
                    <a:pt x="1103" y="1197"/>
                  </a:lnTo>
                  <a:lnTo>
                    <a:pt x="1100" y="1199"/>
                  </a:lnTo>
                  <a:lnTo>
                    <a:pt x="1098" y="1196"/>
                  </a:lnTo>
                  <a:lnTo>
                    <a:pt x="1092" y="1199"/>
                  </a:lnTo>
                  <a:lnTo>
                    <a:pt x="1092" y="1197"/>
                  </a:lnTo>
                  <a:lnTo>
                    <a:pt x="1089" y="1197"/>
                  </a:lnTo>
                  <a:lnTo>
                    <a:pt x="1087" y="1199"/>
                  </a:lnTo>
                  <a:lnTo>
                    <a:pt x="1084" y="1199"/>
                  </a:lnTo>
                  <a:lnTo>
                    <a:pt x="1084" y="1197"/>
                  </a:lnTo>
                  <a:lnTo>
                    <a:pt x="1079" y="1199"/>
                  </a:lnTo>
                  <a:lnTo>
                    <a:pt x="1076" y="1197"/>
                  </a:lnTo>
                  <a:lnTo>
                    <a:pt x="1073" y="1199"/>
                  </a:lnTo>
                  <a:lnTo>
                    <a:pt x="1073" y="1197"/>
                  </a:lnTo>
                  <a:lnTo>
                    <a:pt x="1070" y="1197"/>
                  </a:lnTo>
                  <a:lnTo>
                    <a:pt x="1065" y="1199"/>
                  </a:lnTo>
                  <a:lnTo>
                    <a:pt x="1062" y="1196"/>
                  </a:lnTo>
                  <a:lnTo>
                    <a:pt x="1060" y="1197"/>
                  </a:lnTo>
                  <a:lnTo>
                    <a:pt x="1057" y="1199"/>
                  </a:lnTo>
                  <a:lnTo>
                    <a:pt x="1054" y="1199"/>
                  </a:lnTo>
                  <a:lnTo>
                    <a:pt x="1051" y="1196"/>
                  </a:lnTo>
                  <a:lnTo>
                    <a:pt x="1049" y="1197"/>
                  </a:lnTo>
                  <a:lnTo>
                    <a:pt x="1046" y="1199"/>
                  </a:lnTo>
                  <a:lnTo>
                    <a:pt x="1043" y="1199"/>
                  </a:lnTo>
                  <a:lnTo>
                    <a:pt x="1040" y="1197"/>
                  </a:lnTo>
                  <a:lnTo>
                    <a:pt x="1038" y="1196"/>
                  </a:lnTo>
                  <a:lnTo>
                    <a:pt x="1038" y="1197"/>
                  </a:lnTo>
                  <a:lnTo>
                    <a:pt x="1035" y="1197"/>
                  </a:lnTo>
                  <a:lnTo>
                    <a:pt x="1030" y="1199"/>
                  </a:lnTo>
                  <a:lnTo>
                    <a:pt x="1024" y="1197"/>
                  </a:lnTo>
                  <a:lnTo>
                    <a:pt x="1021" y="1199"/>
                  </a:lnTo>
                  <a:lnTo>
                    <a:pt x="1021" y="1197"/>
                  </a:lnTo>
                  <a:lnTo>
                    <a:pt x="1016" y="1199"/>
                  </a:lnTo>
                  <a:lnTo>
                    <a:pt x="1013" y="1197"/>
                  </a:lnTo>
                  <a:lnTo>
                    <a:pt x="1011" y="1199"/>
                  </a:lnTo>
                  <a:lnTo>
                    <a:pt x="1008" y="1199"/>
                  </a:lnTo>
                  <a:lnTo>
                    <a:pt x="1005" y="1197"/>
                  </a:lnTo>
                  <a:lnTo>
                    <a:pt x="1000" y="1199"/>
                  </a:lnTo>
                  <a:lnTo>
                    <a:pt x="1000" y="1197"/>
                  </a:lnTo>
                  <a:lnTo>
                    <a:pt x="994" y="1199"/>
                  </a:lnTo>
                  <a:lnTo>
                    <a:pt x="994" y="1197"/>
                  </a:lnTo>
                  <a:lnTo>
                    <a:pt x="992" y="1199"/>
                  </a:lnTo>
                  <a:lnTo>
                    <a:pt x="989" y="1197"/>
                  </a:lnTo>
                  <a:lnTo>
                    <a:pt x="986" y="1199"/>
                  </a:lnTo>
                  <a:lnTo>
                    <a:pt x="986" y="1197"/>
                  </a:lnTo>
                  <a:lnTo>
                    <a:pt x="981" y="1197"/>
                  </a:lnTo>
                  <a:lnTo>
                    <a:pt x="978" y="1199"/>
                  </a:lnTo>
                  <a:lnTo>
                    <a:pt x="975" y="1197"/>
                  </a:lnTo>
                  <a:lnTo>
                    <a:pt x="973" y="1199"/>
                  </a:lnTo>
                  <a:lnTo>
                    <a:pt x="970" y="1197"/>
                  </a:lnTo>
                  <a:lnTo>
                    <a:pt x="964" y="1199"/>
                  </a:lnTo>
                  <a:lnTo>
                    <a:pt x="962" y="1197"/>
                  </a:lnTo>
                  <a:lnTo>
                    <a:pt x="962" y="1199"/>
                  </a:lnTo>
                  <a:lnTo>
                    <a:pt x="954" y="1196"/>
                  </a:lnTo>
                  <a:lnTo>
                    <a:pt x="954" y="1199"/>
                  </a:lnTo>
                  <a:lnTo>
                    <a:pt x="951" y="1197"/>
                  </a:lnTo>
                  <a:lnTo>
                    <a:pt x="945" y="1199"/>
                  </a:lnTo>
                  <a:lnTo>
                    <a:pt x="945" y="1197"/>
                  </a:lnTo>
                  <a:lnTo>
                    <a:pt x="943" y="1199"/>
                  </a:lnTo>
                  <a:lnTo>
                    <a:pt x="937" y="1199"/>
                  </a:lnTo>
                  <a:lnTo>
                    <a:pt x="937" y="1197"/>
                  </a:lnTo>
                  <a:lnTo>
                    <a:pt x="932" y="1199"/>
                  </a:lnTo>
                  <a:lnTo>
                    <a:pt x="932" y="1197"/>
                  </a:lnTo>
                  <a:lnTo>
                    <a:pt x="929" y="1197"/>
                  </a:lnTo>
                  <a:lnTo>
                    <a:pt x="929" y="1199"/>
                  </a:lnTo>
                  <a:lnTo>
                    <a:pt x="924" y="1197"/>
                  </a:lnTo>
                  <a:lnTo>
                    <a:pt x="921" y="1197"/>
                  </a:lnTo>
                  <a:lnTo>
                    <a:pt x="918" y="1199"/>
                  </a:lnTo>
                  <a:lnTo>
                    <a:pt x="913" y="1199"/>
                  </a:lnTo>
                  <a:lnTo>
                    <a:pt x="910" y="1197"/>
                  </a:lnTo>
                  <a:lnTo>
                    <a:pt x="907" y="1197"/>
                  </a:lnTo>
                  <a:lnTo>
                    <a:pt x="907" y="1199"/>
                  </a:lnTo>
                  <a:lnTo>
                    <a:pt x="905" y="1199"/>
                  </a:lnTo>
                  <a:lnTo>
                    <a:pt x="902" y="1196"/>
                  </a:lnTo>
                  <a:lnTo>
                    <a:pt x="899" y="1199"/>
                  </a:lnTo>
                  <a:lnTo>
                    <a:pt x="899" y="1197"/>
                  </a:lnTo>
                  <a:lnTo>
                    <a:pt x="894" y="1199"/>
                  </a:lnTo>
                  <a:lnTo>
                    <a:pt x="891" y="1197"/>
                  </a:lnTo>
                  <a:lnTo>
                    <a:pt x="888" y="1197"/>
                  </a:lnTo>
                  <a:lnTo>
                    <a:pt x="886" y="1199"/>
                  </a:lnTo>
                  <a:lnTo>
                    <a:pt x="883" y="1199"/>
                  </a:lnTo>
                  <a:lnTo>
                    <a:pt x="883" y="1197"/>
                  </a:lnTo>
                  <a:lnTo>
                    <a:pt x="877" y="1199"/>
                  </a:lnTo>
                  <a:lnTo>
                    <a:pt x="875" y="1196"/>
                  </a:lnTo>
                  <a:lnTo>
                    <a:pt x="875" y="1197"/>
                  </a:lnTo>
                  <a:lnTo>
                    <a:pt x="869" y="1199"/>
                  </a:lnTo>
                  <a:lnTo>
                    <a:pt x="867" y="1199"/>
                  </a:lnTo>
                  <a:lnTo>
                    <a:pt x="864" y="1197"/>
                  </a:lnTo>
                  <a:lnTo>
                    <a:pt x="864" y="1199"/>
                  </a:lnTo>
                  <a:lnTo>
                    <a:pt x="861" y="1197"/>
                  </a:lnTo>
                  <a:lnTo>
                    <a:pt x="858" y="1197"/>
                  </a:lnTo>
                  <a:lnTo>
                    <a:pt x="853" y="1199"/>
                  </a:lnTo>
                  <a:lnTo>
                    <a:pt x="850" y="1197"/>
                  </a:lnTo>
                  <a:lnTo>
                    <a:pt x="848" y="1196"/>
                  </a:lnTo>
                  <a:lnTo>
                    <a:pt x="845" y="1199"/>
                  </a:lnTo>
                  <a:lnTo>
                    <a:pt x="839" y="1197"/>
                  </a:lnTo>
                  <a:lnTo>
                    <a:pt x="839" y="1199"/>
                  </a:lnTo>
                  <a:lnTo>
                    <a:pt x="837" y="1197"/>
                  </a:lnTo>
                  <a:lnTo>
                    <a:pt x="834" y="1199"/>
                  </a:lnTo>
                  <a:lnTo>
                    <a:pt x="831" y="1197"/>
                  </a:lnTo>
                  <a:lnTo>
                    <a:pt x="828" y="1199"/>
                  </a:lnTo>
                  <a:lnTo>
                    <a:pt x="826" y="1197"/>
                  </a:lnTo>
                  <a:lnTo>
                    <a:pt x="823" y="1199"/>
                  </a:lnTo>
                  <a:lnTo>
                    <a:pt x="823" y="1197"/>
                  </a:lnTo>
                  <a:lnTo>
                    <a:pt x="818" y="1199"/>
                  </a:lnTo>
                  <a:lnTo>
                    <a:pt x="818" y="1197"/>
                  </a:lnTo>
                  <a:lnTo>
                    <a:pt x="809" y="1197"/>
                  </a:lnTo>
                  <a:lnTo>
                    <a:pt x="807" y="1199"/>
                  </a:lnTo>
                  <a:lnTo>
                    <a:pt x="804" y="1199"/>
                  </a:lnTo>
                  <a:lnTo>
                    <a:pt x="801" y="1197"/>
                  </a:lnTo>
                  <a:lnTo>
                    <a:pt x="799" y="1199"/>
                  </a:lnTo>
                  <a:lnTo>
                    <a:pt x="796" y="1199"/>
                  </a:lnTo>
                  <a:lnTo>
                    <a:pt x="793" y="1197"/>
                  </a:lnTo>
                  <a:lnTo>
                    <a:pt x="790" y="1197"/>
                  </a:lnTo>
                  <a:lnTo>
                    <a:pt x="790" y="1199"/>
                  </a:lnTo>
                  <a:lnTo>
                    <a:pt x="785" y="1199"/>
                  </a:lnTo>
                  <a:lnTo>
                    <a:pt x="782" y="1197"/>
                  </a:lnTo>
                  <a:lnTo>
                    <a:pt x="780" y="1199"/>
                  </a:lnTo>
                  <a:lnTo>
                    <a:pt x="780" y="1197"/>
                  </a:lnTo>
                  <a:lnTo>
                    <a:pt x="774" y="1199"/>
                  </a:lnTo>
                  <a:lnTo>
                    <a:pt x="771" y="1197"/>
                  </a:lnTo>
                  <a:lnTo>
                    <a:pt x="769" y="1199"/>
                  </a:lnTo>
                  <a:lnTo>
                    <a:pt x="769" y="1197"/>
                  </a:lnTo>
                  <a:lnTo>
                    <a:pt x="766" y="1197"/>
                  </a:lnTo>
                  <a:lnTo>
                    <a:pt x="763" y="1199"/>
                  </a:lnTo>
                  <a:lnTo>
                    <a:pt x="761" y="1197"/>
                  </a:lnTo>
                  <a:lnTo>
                    <a:pt x="758" y="1199"/>
                  </a:lnTo>
                  <a:lnTo>
                    <a:pt x="752" y="1199"/>
                  </a:lnTo>
                  <a:lnTo>
                    <a:pt x="752" y="1197"/>
                  </a:lnTo>
                  <a:lnTo>
                    <a:pt x="750" y="1199"/>
                  </a:lnTo>
                  <a:lnTo>
                    <a:pt x="750" y="1197"/>
                  </a:lnTo>
                  <a:lnTo>
                    <a:pt x="744" y="1199"/>
                  </a:lnTo>
                  <a:lnTo>
                    <a:pt x="744" y="1197"/>
                  </a:lnTo>
                  <a:lnTo>
                    <a:pt x="739" y="1196"/>
                  </a:lnTo>
                  <a:lnTo>
                    <a:pt x="736" y="1199"/>
                  </a:lnTo>
                  <a:lnTo>
                    <a:pt x="733" y="1197"/>
                  </a:lnTo>
                  <a:lnTo>
                    <a:pt x="731" y="1199"/>
                  </a:lnTo>
                  <a:lnTo>
                    <a:pt x="731" y="1197"/>
                  </a:lnTo>
                  <a:lnTo>
                    <a:pt x="728" y="1199"/>
                  </a:lnTo>
                  <a:lnTo>
                    <a:pt x="722" y="1197"/>
                  </a:lnTo>
                  <a:lnTo>
                    <a:pt x="720" y="1199"/>
                  </a:lnTo>
                  <a:lnTo>
                    <a:pt x="714" y="1197"/>
                  </a:lnTo>
                  <a:lnTo>
                    <a:pt x="714" y="1199"/>
                  </a:lnTo>
                  <a:lnTo>
                    <a:pt x="712" y="1197"/>
                  </a:lnTo>
                  <a:lnTo>
                    <a:pt x="709" y="1197"/>
                  </a:lnTo>
                  <a:lnTo>
                    <a:pt x="706" y="1199"/>
                  </a:lnTo>
                  <a:lnTo>
                    <a:pt x="701" y="1199"/>
                  </a:lnTo>
                  <a:lnTo>
                    <a:pt x="701" y="1196"/>
                  </a:lnTo>
                  <a:lnTo>
                    <a:pt x="698" y="1196"/>
                  </a:lnTo>
                  <a:lnTo>
                    <a:pt x="695" y="1199"/>
                  </a:lnTo>
                  <a:lnTo>
                    <a:pt x="693" y="1197"/>
                  </a:lnTo>
                  <a:lnTo>
                    <a:pt x="693" y="1199"/>
                  </a:lnTo>
                  <a:lnTo>
                    <a:pt x="687" y="1199"/>
                  </a:lnTo>
                  <a:lnTo>
                    <a:pt x="687" y="1197"/>
                  </a:lnTo>
                  <a:lnTo>
                    <a:pt x="682" y="1197"/>
                  </a:lnTo>
                  <a:lnTo>
                    <a:pt x="679" y="1199"/>
                  </a:lnTo>
                  <a:lnTo>
                    <a:pt x="676" y="1197"/>
                  </a:lnTo>
                  <a:lnTo>
                    <a:pt x="674" y="1199"/>
                  </a:lnTo>
                  <a:lnTo>
                    <a:pt x="671" y="1199"/>
                  </a:lnTo>
                  <a:lnTo>
                    <a:pt x="668" y="1197"/>
                  </a:lnTo>
                  <a:lnTo>
                    <a:pt x="668" y="1199"/>
                  </a:lnTo>
                  <a:lnTo>
                    <a:pt x="663" y="1197"/>
                  </a:lnTo>
                  <a:lnTo>
                    <a:pt x="660" y="1199"/>
                  </a:lnTo>
                  <a:lnTo>
                    <a:pt x="657" y="1197"/>
                  </a:lnTo>
                  <a:lnTo>
                    <a:pt x="655" y="1199"/>
                  </a:lnTo>
                  <a:lnTo>
                    <a:pt x="649" y="1197"/>
                  </a:lnTo>
                  <a:lnTo>
                    <a:pt x="649" y="1199"/>
                  </a:lnTo>
                  <a:lnTo>
                    <a:pt x="646" y="1197"/>
                  </a:lnTo>
                  <a:lnTo>
                    <a:pt x="644" y="1199"/>
                  </a:lnTo>
                  <a:lnTo>
                    <a:pt x="641" y="1199"/>
                  </a:lnTo>
                  <a:lnTo>
                    <a:pt x="641" y="1197"/>
                  </a:lnTo>
                  <a:lnTo>
                    <a:pt x="636" y="1199"/>
                  </a:lnTo>
                  <a:lnTo>
                    <a:pt x="633" y="1197"/>
                  </a:lnTo>
                  <a:lnTo>
                    <a:pt x="633" y="1199"/>
                  </a:lnTo>
                  <a:lnTo>
                    <a:pt x="630" y="1197"/>
                  </a:lnTo>
                  <a:lnTo>
                    <a:pt x="625" y="1199"/>
                  </a:lnTo>
                  <a:lnTo>
                    <a:pt x="625" y="1197"/>
                  </a:lnTo>
                  <a:lnTo>
                    <a:pt x="622" y="1197"/>
                  </a:lnTo>
                  <a:lnTo>
                    <a:pt x="619" y="1199"/>
                  </a:lnTo>
                  <a:lnTo>
                    <a:pt x="616" y="1199"/>
                  </a:lnTo>
                  <a:lnTo>
                    <a:pt x="614" y="1197"/>
                  </a:lnTo>
                  <a:lnTo>
                    <a:pt x="611" y="1199"/>
                  </a:lnTo>
                  <a:lnTo>
                    <a:pt x="608" y="1197"/>
                  </a:lnTo>
                  <a:lnTo>
                    <a:pt x="603" y="1197"/>
                  </a:lnTo>
                  <a:lnTo>
                    <a:pt x="603" y="1199"/>
                  </a:lnTo>
                  <a:lnTo>
                    <a:pt x="600" y="1197"/>
                  </a:lnTo>
                  <a:lnTo>
                    <a:pt x="600" y="1199"/>
                  </a:lnTo>
                  <a:lnTo>
                    <a:pt x="595" y="1199"/>
                  </a:lnTo>
                  <a:lnTo>
                    <a:pt x="592" y="1197"/>
                  </a:lnTo>
                  <a:lnTo>
                    <a:pt x="589" y="1197"/>
                  </a:lnTo>
                  <a:lnTo>
                    <a:pt x="587" y="1199"/>
                  </a:lnTo>
                  <a:lnTo>
                    <a:pt x="581" y="1197"/>
                  </a:lnTo>
                  <a:lnTo>
                    <a:pt x="576" y="1199"/>
                  </a:lnTo>
                  <a:lnTo>
                    <a:pt x="573" y="1197"/>
                  </a:lnTo>
                  <a:lnTo>
                    <a:pt x="573" y="1199"/>
                  </a:lnTo>
                  <a:lnTo>
                    <a:pt x="568" y="1199"/>
                  </a:lnTo>
                  <a:lnTo>
                    <a:pt x="568" y="1197"/>
                  </a:lnTo>
                  <a:lnTo>
                    <a:pt x="565" y="1199"/>
                  </a:lnTo>
                  <a:lnTo>
                    <a:pt x="562" y="1197"/>
                  </a:lnTo>
                  <a:lnTo>
                    <a:pt x="559" y="1197"/>
                  </a:lnTo>
                  <a:lnTo>
                    <a:pt x="559" y="1199"/>
                  </a:lnTo>
                  <a:lnTo>
                    <a:pt x="554" y="1197"/>
                  </a:lnTo>
                  <a:lnTo>
                    <a:pt x="549" y="1199"/>
                  </a:lnTo>
                  <a:lnTo>
                    <a:pt x="549" y="1197"/>
                  </a:lnTo>
                  <a:lnTo>
                    <a:pt x="546" y="1199"/>
                  </a:lnTo>
                  <a:lnTo>
                    <a:pt x="543" y="1199"/>
                  </a:lnTo>
                  <a:lnTo>
                    <a:pt x="540" y="1197"/>
                  </a:lnTo>
                  <a:lnTo>
                    <a:pt x="538" y="1197"/>
                  </a:lnTo>
                  <a:lnTo>
                    <a:pt x="535" y="1199"/>
                  </a:lnTo>
                  <a:lnTo>
                    <a:pt x="532" y="1197"/>
                  </a:lnTo>
                  <a:lnTo>
                    <a:pt x="530" y="1199"/>
                  </a:lnTo>
                  <a:lnTo>
                    <a:pt x="527" y="1197"/>
                  </a:lnTo>
                  <a:lnTo>
                    <a:pt x="521" y="1199"/>
                  </a:lnTo>
                  <a:lnTo>
                    <a:pt x="519" y="1197"/>
                  </a:lnTo>
                  <a:lnTo>
                    <a:pt x="516" y="1199"/>
                  </a:lnTo>
                  <a:lnTo>
                    <a:pt x="513" y="1197"/>
                  </a:lnTo>
                  <a:lnTo>
                    <a:pt x="510" y="1197"/>
                  </a:lnTo>
                  <a:lnTo>
                    <a:pt x="508" y="1197"/>
                  </a:lnTo>
                  <a:lnTo>
                    <a:pt x="505" y="1199"/>
                  </a:lnTo>
                  <a:lnTo>
                    <a:pt x="502" y="1199"/>
                  </a:lnTo>
                  <a:lnTo>
                    <a:pt x="500" y="1197"/>
                  </a:lnTo>
                  <a:lnTo>
                    <a:pt x="497" y="1197"/>
                  </a:lnTo>
                  <a:lnTo>
                    <a:pt x="494" y="1199"/>
                  </a:lnTo>
                  <a:lnTo>
                    <a:pt x="491" y="1197"/>
                  </a:lnTo>
                  <a:lnTo>
                    <a:pt x="489" y="1199"/>
                  </a:lnTo>
                  <a:lnTo>
                    <a:pt x="486" y="1197"/>
                  </a:lnTo>
                  <a:lnTo>
                    <a:pt x="483" y="1200"/>
                  </a:lnTo>
                  <a:lnTo>
                    <a:pt x="478" y="1199"/>
                  </a:lnTo>
                  <a:lnTo>
                    <a:pt x="478" y="1200"/>
                  </a:lnTo>
                  <a:lnTo>
                    <a:pt x="472" y="1196"/>
                  </a:lnTo>
                  <a:lnTo>
                    <a:pt x="467" y="1197"/>
                  </a:lnTo>
                  <a:lnTo>
                    <a:pt x="467" y="1199"/>
                  </a:lnTo>
                  <a:lnTo>
                    <a:pt x="464" y="1197"/>
                  </a:lnTo>
                  <a:lnTo>
                    <a:pt x="462" y="1200"/>
                  </a:lnTo>
                  <a:lnTo>
                    <a:pt x="462" y="1199"/>
                  </a:lnTo>
                  <a:lnTo>
                    <a:pt x="456" y="1199"/>
                  </a:lnTo>
                  <a:lnTo>
                    <a:pt x="453" y="1196"/>
                  </a:lnTo>
                  <a:lnTo>
                    <a:pt x="451" y="1196"/>
                  </a:lnTo>
                  <a:lnTo>
                    <a:pt x="448" y="1200"/>
                  </a:lnTo>
                  <a:lnTo>
                    <a:pt x="445" y="1199"/>
                  </a:lnTo>
                  <a:lnTo>
                    <a:pt x="443" y="1200"/>
                  </a:lnTo>
                  <a:lnTo>
                    <a:pt x="440" y="1200"/>
                  </a:lnTo>
                  <a:lnTo>
                    <a:pt x="437" y="1199"/>
                  </a:lnTo>
                  <a:lnTo>
                    <a:pt x="437" y="1197"/>
                  </a:lnTo>
                  <a:lnTo>
                    <a:pt x="434" y="1197"/>
                  </a:lnTo>
                  <a:lnTo>
                    <a:pt x="432" y="1197"/>
                  </a:lnTo>
                  <a:lnTo>
                    <a:pt x="429" y="1199"/>
                  </a:lnTo>
                  <a:lnTo>
                    <a:pt x="426" y="1199"/>
                  </a:lnTo>
                  <a:lnTo>
                    <a:pt x="424" y="1199"/>
                  </a:lnTo>
                  <a:lnTo>
                    <a:pt x="421" y="1197"/>
                  </a:lnTo>
                  <a:lnTo>
                    <a:pt x="415" y="1200"/>
                  </a:lnTo>
                  <a:lnTo>
                    <a:pt x="413" y="1197"/>
                  </a:lnTo>
                  <a:lnTo>
                    <a:pt x="410" y="1197"/>
                  </a:lnTo>
                  <a:lnTo>
                    <a:pt x="407" y="1199"/>
                  </a:lnTo>
                  <a:lnTo>
                    <a:pt x="404" y="1199"/>
                  </a:lnTo>
                  <a:lnTo>
                    <a:pt x="402" y="1197"/>
                  </a:lnTo>
                  <a:lnTo>
                    <a:pt x="399" y="1199"/>
                  </a:lnTo>
                  <a:lnTo>
                    <a:pt x="396" y="1196"/>
                  </a:lnTo>
                  <a:lnTo>
                    <a:pt x="394" y="1197"/>
                  </a:lnTo>
                  <a:lnTo>
                    <a:pt x="391" y="1197"/>
                  </a:lnTo>
                  <a:lnTo>
                    <a:pt x="388" y="1199"/>
                  </a:lnTo>
                  <a:lnTo>
                    <a:pt x="388" y="1197"/>
                  </a:lnTo>
                  <a:lnTo>
                    <a:pt x="383" y="1199"/>
                  </a:lnTo>
                  <a:lnTo>
                    <a:pt x="380" y="1197"/>
                  </a:lnTo>
                  <a:lnTo>
                    <a:pt x="377" y="1199"/>
                  </a:lnTo>
                  <a:lnTo>
                    <a:pt x="377" y="1196"/>
                  </a:lnTo>
                  <a:lnTo>
                    <a:pt x="372" y="1197"/>
                  </a:lnTo>
                  <a:lnTo>
                    <a:pt x="369" y="1199"/>
                  </a:lnTo>
                  <a:lnTo>
                    <a:pt x="366" y="1197"/>
                  </a:lnTo>
                  <a:lnTo>
                    <a:pt x="366" y="1199"/>
                  </a:lnTo>
                  <a:lnTo>
                    <a:pt x="364" y="1200"/>
                  </a:lnTo>
                  <a:lnTo>
                    <a:pt x="361" y="1197"/>
                  </a:lnTo>
                  <a:lnTo>
                    <a:pt x="358" y="1197"/>
                  </a:lnTo>
                  <a:lnTo>
                    <a:pt x="356" y="1200"/>
                  </a:lnTo>
                  <a:lnTo>
                    <a:pt x="353" y="1199"/>
                  </a:lnTo>
                  <a:lnTo>
                    <a:pt x="350" y="1197"/>
                  </a:lnTo>
                  <a:lnTo>
                    <a:pt x="347" y="1199"/>
                  </a:lnTo>
                  <a:lnTo>
                    <a:pt x="345" y="1196"/>
                  </a:lnTo>
                  <a:lnTo>
                    <a:pt x="342" y="1197"/>
                  </a:lnTo>
                  <a:lnTo>
                    <a:pt x="339" y="1196"/>
                  </a:lnTo>
                  <a:lnTo>
                    <a:pt x="334" y="1199"/>
                  </a:lnTo>
                  <a:lnTo>
                    <a:pt x="334" y="1197"/>
                  </a:lnTo>
                  <a:lnTo>
                    <a:pt x="328" y="1199"/>
                  </a:lnTo>
                  <a:lnTo>
                    <a:pt x="323" y="1200"/>
                  </a:lnTo>
                  <a:lnTo>
                    <a:pt x="320" y="1199"/>
                  </a:lnTo>
                  <a:lnTo>
                    <a:pt x="318" y="1200"/>
                  </a:lnTo>
                  <a:lnTo>
                    <a:pt x="315" y="1199"/>
                  </a:lnTo>
                  <a:lnTo>
                    <a:pt x="312" y="1199"/>
                  </a:lnTo>
                  <a:lnTo>
                    <a:pt x="309" y="1197"/>
                  </a:lnTo>
                  <a:lnTo>
                    <a:pt x="307" y="1197"/>
                  </a:lnTo>
                  <a:lnTo>
                    <a:pt x="304" y="1199"/>
                  </a:lnTo>
                  <a:lnTo>
                    <a:pt x="301" y="1197"/>
                  </a:lnTo>
                  <a:lnTo>
                    <a:pt x="298" y="1200"/>
                  </a:lnTo>
                  <a:lnTo>
                    <a:pt x="296" y="1200"/>
                  </a:lnTo>
                  <a:lnTo>
                    <a:pt x="293" y="1199"/>
                  </a:lnTo>
                  <a:lnTo>
                    <a:pt x="290" y="1197"/>
                  </a:lnTo>
                  <a:lnTo>
                    <a:pt x="288" y="1199"/>
                  </a:lnTo>
                  <a:lnTo>
                    <a:pt x="285" y="1199"/>
                  </a:lnTo>
                  <a:lnTo>
                    <a:pt x="282" y="1197"/>
                  </a:lnTo>
                  <a:lnTo>
                    <a:pt x="282" y="1199"/>
                  </a:lnTo>
                  <a:lnTo>
                    <a:pt x="279" y="1196"/>
                  </a:lnTo>
                  <a:lnTo>
                    <a:pt x="274" y="1196"/>
                  </a:lnTo>
                  <a:lnTo>
                    <a:pt x="271" y="1197"/>
                  </a:lnTo>
                  <a:lnTo>
                    <a:pt x="269" y="1199"/>
                  </a:lnTo>
                  <a:lnTo>
                    <a:pt x="266" y="1197"/>
                  </a:lnTo>
                  <a:lnTo>
                    <a:pt x="260" y="1199"/>
                  </a:lnTo>
                  <a:lnTo>
                    <a:pt x="260" y="1200"/>
                  </a:lnTo>
                  <a:lnTo>
                    <a:pt x="258" y="1197"/>
                  </a:lnTo>
                  <a:lnTo>
                    <a:pt x="255" y="1197"/>
                  </a:lnTo>
                  <a:lnTo>
                    <a:pt x="252" y="1199"/>
                  </a:lnTo>
                  <a:lnTo>
                    <a:pt x="250" y="1199"/>
                  </a:lnTo>
                  <a:lnTo>
                    <a:pt x="247" y="1197"/>
                  </a:lnTo>
                  <a:lnTo>
                    <a:pt x="244" y="1199"/>
                  </a:lnTo>
                  <a:lnTo>
                    <a:pt x="241" y="1200"/>
                  </a:lnTo>
                  <a:lnTo>
                    <a:pt x="239" y="1199"/>
                  </a:lnTo>
                  <a:lnTo>
                    <a:pt x="236" y="1197"/>
                  </a:lnTo>
                  <a:lnTo>
                    <a:pt x="231" y="1199"/>
                  </a:lnTo>
                  <a:lnTo>
                    <a:pt x="228" y="1199"/>
                  </a:lnTo>
                  <a:lnTo>
                    <a:pt x="225" y="1199"/>
                  </a:lnTo>
                  <a:lnTo>
                    <a:pt x="222" y="1200"/>
                  </a:lnTo>
                  <a:lnTo>
                    <a:pt x="220" y="1200"/>
                  </a:lnTo>
                  <a:lnTo>
                    <a:pt x="217" y="1197"/>
                  </a:lnTo>
                  <a:lnTo>
                    <a:pt x="212" y="1199"/>
                  </a:lnTo>
                  <a:lnTo>
                    <a:pt x="212" y="1197"/>
                  </a:lnTo>
                  <a:lnTo>
                    <a:pt x="209" y="1197"/>
                  </a:lnTo>
                  <a:lnTo>
                    <a:pt x="206" y="1199"/>
                  </a:lnTo>
                  <a:lnTo>
                    <a:pt x="203" y="1197"/>
                  </a:lnTo>
                  <a:lnTo>
                    <a:pt x="203" y="1199"/>
                  </a:lnTo>
                  <a:lnTo>
                    <a:pt x="198" y="1197"/>
                  </a:lnTo>
                  <a:lnTo>
                    <a:pt x="198" y="1199"/>
                  </a:lnTo>
                  <a:lnTo>
                    <a:pt x="192" y="1197"/>
                  </a:lnTo>
                  <a:lnTo>
                    <a:pt x="190" y="1199"/>
                  </a:lnTo>
                  <a:lnTo>
                    <a:pt x="190" y="1200"/>
                  </a:lnTo>
                  <a:lnTo>
                    <a:pt x="184" y="1197"/>
                  </a:lnTo>
                  <a:lnTo>
                    <a:pt x="184" y="1199"/>
                  </a:lnTo>
                  <a:lnTo>
                    <a:pt x="182" y="1197"/>
                  </a:lnTo>
                  <a:lnTo>
                    <a:pt x="179" y="1199"/>
                  </a:lnTo>
                  <a:lnTo>
                    <a:pt x="176" y="1200"/>
                  </a:lnTo>
                  <a:lnTo>
                    <a:pt x="171" y="1200"/>
                  </a:lnTo>
                  <a:lnTo>
                    <a:pt x="168" y="1199"/>
                  </a:lnTo>
                  <a:lnTo>
                    <a:pt x="168" y="1197"/>
                  </a:lnTo>
                  <a:lnTo>
                    <a:pt x="163" y="1199"/>
                  </a:lnTo>
                  <a:lnTo>
                    <a:pt x="160" y="1200"/>
                  </a:lnTo>
                  <a:lnTo>
                    <a:pt x="157" y="1199"/>
                  </a:lnTo>
                  <a:lnTo>
                    <a:pt x="154" y="1200"/>
                  </a:lnTo>
                  <a:lnTo>
                    <a:pt x="152" y="1200"/>
                  </a:lnTo>
                  <a:lnTo>
                    <a:pt x="149" y="1199"/>
                  </a:lnTo>
                  <a:lnTo>
                    <a:pt x="144" y="1199"/>
                  </a:lnTo>
                  <a:lnTo>
                    <a:pt x="144" y="1200"/>
                  </a:lnTo>
                  <a:lnTo>
                    <a:pt x="141" y="1199"/>
                  </a:lnTo>
                  <a:lnTo>
                    <a:pt x="141" y="1200"/>
                  </a:lnTo>
                  <a:lnTo>
                    <a:pt x="135" y="1200"/>
                  </a:lnTo>
                  <a:lnTo>
                    <a:pt x="133" y="1199"/>
                  </a:lnTo>
                  <a:lnTo>
                    <a:pt x="133" y="1200"/>
                  </a:lnTo>
                  <a:lnTo>
                    <a:pt x="127" y="1197"/>
                  </a:lnTo>
                  <a:lnTo>
                    <a:pt x="125" y="1200"/>
                  </a:lnTo>
                  <a:lnTo>
                    <a:pt x="122" y="1199"/>
                  </a:lnTo>
                  <a:lnTo>
                    <a:pt x="116" y="1200"/>
                  </a:lnTo>
                  <a:lnTo>
                    <a:pt x="111" y="1199"/>
                  </a:lnTo>
                  <a:lnTo>
                    <a:pt x="108" y="1200"/>
                  </a:lnTo>
                  <a:lnTo>
                    <a:pt x="103" y="1199"/>
                  </a:lnTo>
                  <a:lnTo>
                    <a:pt x="103" y="1200"/>
                  </a:lnTo>
                  <a:lnTo>
                    <a:pt x="100" y="1200"/>
                  </a:lnTo>
                  <a:lnTo>
                    <a:pt x="100" y="1199"/>
                  </a:lnTo>
                  <a:lnTo>
                    <a:pt x="95" y="1199"/>
                  </a:lnTo>
                  <a:lnTo>
                    <a:pt x="95" y="1200"/>
                  </a:lnTo>
                  <a:lnTo>
                    <a:pt x="89" y="1200"/>
                  </a:lnTo>
                  <a:lnTo>
                    <a:pt x="86" y="1201"/>
                  </a:lnTo>
                  <a:lnTo>
                    <a:pt x="84" y="1200"/>
                  </a:lnTo>
                  <a:lnTo>
                    <a:pt x="84" y="1201"/>
                  </a:lnTo>
                  <a:lnTo>
                    <a:pt x="78" y="1201"/>
                  </a:lnTo>
                  <a:lnTo>
                    <a:pt x="73" y="1200"/>
                  </a:lnTo>
                  <a:lnTo>
                    <a:pt x="70" y="1201"/>
                  </a:lnTo>
                  <a:lnTo>
                    <a:pt x="70" y="1200"/>
                  </a:lnTo>
                  <a:lnTo>
                    <a:pt x="67" y="1202"/>
                  </a:lnTo>
                  <a:lnTo>
                    <a:pt x="65" y="1202"/>
                  </a:lnTo>
                  <a:lnTo>
                    <a:pt x="62" y="1201"/>
                  </a:lnTo>
                  <a:lnTo>
                    <a:pt x="59" y="1201"/>
                  </a:lnTo>
                  <a:lnTo>
                    <a:pt x="57" y="1202"/>
                  </a:lnTo>
                  <a:lnTo>
                    <a:pt x="54" y="1202"/>
                  </a:lnTo>
                  <a:lnTo>
                    <a:pt x="51" y="1201"/>
                  </a:lnTo>
                  <a:lnTo>
                    <a:pt x="48" y="1202"/>
                  </a:lnTo>
                  <a:lnTo>
                    <a:pt x="46" y="1206"/>
                  </a:lnTo>
                  <a:lnTo>
                    <a:pt x="43" y="1205"/>
                  </a:lnTo>
                  <a:lnTo>
                    <a:pt x="40" y="1211"/>
                  </a:lnTo>
                  <a:lnTo>
                    <a:pt x="38" y="1207"/>
                  </a:lnTo>
                  <a:lnTo>
                    <a:pt x="38" y="1208"/>
                  </a:lnTo>
                  <a:lnTo>
                    <a:pt x="35" y="1208"/>
                  </a:lnTo>
                  <a:lnTo>
                    <a:pt x="29" y="1213"/>
                  </a:lnTo>
                  <a:lnTo>
                    <a:pt x="29" y="1212"/>
                  </a:lnTo>
                  <a:lnTo>
                    <a:pt x="24" y="1218"/>
                  </a:lnTo>
                  <a:lnTo>
                    <a:pt x="19" y="1231"/>
                  </a:lnTo>
                  <a:lnTo>
                    <a:pt x="19" y="1230"/>
                  </a:lnTo>
                  <a:lnTo>
                    <a:pt x="13" y="1248"/>
                  </a:lnTo>
                  <a:lnTo>
                    <a:pt x="13" y="1249"/>
                  </a:lnTo>
                  <a:lnTo>
                    <a:pt x="8" y="1292"/>
                  </a:lnTo>
                  <a:lnTo>
                    <a:pt x="8" y="1295"/>
                  </a:lnTo>
                  <a:lnTo>
                    <a:pt x="5" y="1372"/>
                  </a:lnTo>
                  <a:lnTo>
                    <a:pt x="2" y="1374"/>
                  </a:lnTo>
                  <a:lnTo>
                    <a:pt x="0" y="839"/>
                  </a:lnTo>
                  <a:lnTo>
                    <a:pt x="0" y="717"/>
                  </a:lnTo>
                  <a:lnTo>
                    <a:pt x="0" y="0"/>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73" name="Freeform 123"/>
            <p:cNvSpPr>
              <a:spLocks/>
            </p:cNvSpPr>
            <p:nvPr/>
          </p:nvSpPr>
          <p:spPr bwMode="auto">
            <a:xfrm>
              <a:off x="764" y="2601"/>
              <a:ext cx="2468" cy="1308"/>
            </a:xfrm>
            <a:custGeom>
              <a:avLst/>
              <a:gdLst>
                <a:gd name="T0" fmla="*/ 2433 w 2468"/>
                <a:gd name="T1" fmla="*/ 860 h 1308"/>
                <a:gd name="T2" fmla="*/ 2392 w 2468"/>
                <a:gd name="T3" fmla="*/ 973 h 1308"/>
                <a:gd name="T4" fmla="*/ 2349 w 2468"/>
                <a:gd name="T5" fmla="*/ 986 h 1308"/>
                <a:gd name="T6" fmla="*/ 2308 w 2468"/>
                <a:gd name="T7" fmla="*/ 989 h 1308"/>
                <a:gd name="T8" fmla="*/ 2267 w 2468"/>
                <a:gd name="T9" fmla="*/ 990 h 1308"/>
                <a:gd name="T10" fmla="*/ 2226 w 2468"/>
                <a:gd name="T11" fmla="*/ 990 h 1308"/>
                <a:gd name="T12" fmla="*/ 2186 w 2468"/>
                <a:gd name="T13" fmla="*/ 990 h 1308"/>
                <a:gd name="T14" fmla="*/ 2145 w 2468"/>
                <a:gd name="T15" fmla="*/ 991 h 1308"/>
                <a:gd name="T16" fmla="*/ 2104 w 2468"/>
                <a:gd name="T17" fmla="*/ 991 h 1308"/>
                <a:gd name="T18" fmla="*/ 2063 w 2468"/>
                <a:gd name="T19" fmla="*/ 990 h 1308"/>
                <a:gd name="T20" fmla="*/ 2020 w 2468"/>
                <a:gd name="T21" fmla="*/ 993 h 1308"/>
                <a:gd name="T22" fmla="*/ 1979 w 2468"/>
                <a:gd name="T23" fmla="*/ 993 h 1308"/>
                <a:gd name="T24" fmla="*/ 1938 w 2468"/>
                <a:gd name="T25" fmla="*/ 991 h 1308"/>
                <a:gd name="T26" fmla="*/ 1900 w 2468"/>
                <a:gd name="T27" fmla="*/ 993 h 1308"/>
                <a:gd name="T28" fmla="*/ 1857 w 2468"/>
                <a:gd name="T29" fmla="*/ 990 h 1308"/>
                <a:gd name="T30" fmla="*/ 1819 w 2468"/>
                <a:gd name="T31" fmla="*/ 991 h 1308"/>
                <a:gd name="T32" fmla="*/ 1775 w 2468"/>
                <a:gd name="T33" fmla="*/ 993 h 1308"/>
                <a:gd name="T34" fmla="*/ 1734 w 2468"/>
                <a:gd name="T35" fmla="*/ 991 h 1308"/>
                <a:gd name="T36" fmla="*/ 1691 w 2468"/>
                <a:gd name="T37" fmla="*/ 993 h 1308"/>
                <a:gd name="T38" fmla="*/ 1650 w 2468"/>
                <a:gd name="T39" fmla="*/ 993 h 1308"/>
                <a:gd name="T40" fmla="*/ 1607 w 2468"/>
                <a:gd name="T41" fmla="*/ 990 h 1308"/>
                <a:gd name="T42" fmla="*/ 1569 w 2468"/>
                <a:gd name="T43" fmla="*/ 991 h 1308"/>
                <a:gd name="T44" fmla="*/ 1525 w 2468"/>
                <a:gd name="T45" fmla="*/ 993 h 1308"/>
                <a:gd name="T46" fmla="*/ 1487 w 2468"/>
                <a:gd name="T47" fmla="*/ 991 h 1308"/>
                <a:gd name="T48" fmla="*/ 1444 w 2468"/>
                <a:gd name="T49" fmla="*/ 991 h 1308"/>
                <a:gd name="T50" fmla="*/ 1403 w 2468"/>
                <a:gd name="T51" fmla="*/ 991 h 1308"/>
                <a:gd name="T52" fmla="*/ 1362 w 2468"/>
                <a:gd name="T53" fmla="*/ 991 h 1308"/>
                <a:gd name="T54" fmla="*/ 1321 w 2468"/>
                <a:gd name="T55" fmla="*/ 991 h 1308"/>
                <a:gd name="T56" fmla="*/ 1278 w 2468"/>
                <a:gd name="T57" fmla="*/ 991 h 1308"/>
                <a:gd name="T58" fmla="*/ 1237 w 2468"/>
                <a:gd name="T59" fmla="*/ 991 h 1308"/>
                <a:gd name="T60" fmla="*/ 1199 w 2468"/>
                <a:gd name="T61" fmla="*/ 991 h 1308"/>
                <a:gd name="T62" fmla="*/ 1158 w 2468"/>
                <a:gd name="T63" fmla="*/ 993 h 1308"/>
                <a:gd name="T64" fmla="*/ 1115 w 2468"/>
                <a:gd name="T65" fmla="*/ 991 h 1308"/>
                <a:gd name="T66" fmla="*/ 1074 w 2468"/>
                <a:gd name="T67" fmla="*/ 991 h 1308"/>
                <a:gd name="T68" fmla="*/ 1033 w 2468"/>
                <a:gd name="T69" fmla="*/ 991 h 1308"/>
                <a:gd name="T70" fmla="*/ 990 w 2468"/>
                <a:gd name="T71" fmla="*/ 993 h 1308"/>
                <a:gd name="T72" fmla="*/ 949 w 2468"/>
                <a:gd name="T73" fmla="*/ 991 h 1308"/>
                <a:gd name="T74" fmla="*/ 908 w 2468"/>
                <a:gd name="T75" fmla="*/ 991 h 1308"/>
                <a:gd name="T76" fmla="*/ 867 w 2468"/>
                <a:gd name="T77" fmla="*/ 991 h 1308"/>
                <a:gd name="T78" fmla="*/ 827 w 2468"/>
                <a:gd name="T79" fmla="*/ 993 h 1308"/>
                <a:gd name="T80" fmla="*/ 786 w 2468"/>
                <a:gd name="T81" fmla="*/ 990 h 1308"/>
                <a:gd name="T82" fmla="*/ 742 w 2468"/>
                <a:gd name="T83" fmla="*/ 991 h 1308"/>
                <a:gd name="T84" fmla="*/ 704 w 2468"/>
                <a:gd name="T85" fmla="*/ 991 h 1308"/>
                <a:gd name="T86" fmla="*/ 661 w 2468"/>
                <a:gd name="T87" fmla="*/ 991 h 1308"/>
                <a:gd name="T88" fmla="*/ 620 w 2468"/>
                <a:gd name="T89" fmla="*/ 991 h 1308"/>
                <a:gd name="T90" fmla="*/ 582 w 2468"/>
                <a:gd name="T91" fmla="*/ 991 h 1308"/>
                <a:gd name="T92" fmla="*/ 536 w 2468"/>
                <a:gd name="T93" fmla="*/ 993 h 1308"/>
                <a:gd name="T94" fmla="*/ 495 w 2468"/>
                <a:gd name="T95" fmla="*/ 991 h 1308"/>
                <a:gd name="T96" fmla="*/ 454 w 2468"/>
                <a:gd name="T97" fmla="*/ 993 h 1308"/>
                <a:gd name="T98" fmla="*/ 413 w 2468"/>
                <a:gd name="T99" fmla="*/ 993 h 1308"/>
                <a:gd name="T100" fmla="*/ 373 w 2468"/>
                <a:gd name="T101" fmla="*/ 991 h 1308"/>
                <a:gd name="T102" fmla="*/ 332 w 2468"/>
                <a:gd name="T103" fmla="*/ 993 h 1308"/>
                <a:gd name="T104" fmla="*/ 291 w 2468"/>
                <a:gd name="T105" fmla="*/ 993 h 1308"/>
                <a:gd name="T106" fmla="*/ 250 w 2468"/>
                <a:gd name="T107" fmla="*/ 993 h 1308"/>
                <a:gd name="T108" fmla="*/ 210 w 2468"/>
                <a:gd name="T109" fmla="*/ 991 h 1308"/>
                <a:gd name="T110" fmla="*/ 166 w 2468"/>
                <a:gd name="T111" fmla="*/ 993 h 1308"/>
                <a:gd name="T112" fmla="*/ 125 w 2468"/>
                <a:gd name="T113" fmla="*/ 991 h 1308"/>
                <a:gd name="T114" fmla="*/ 82 w 2468"/>
                <a:gd name="T115" fmla="*/ 993 h 1308"/>
                <a:gd name="T116" fmla="*/ 44 w 2468"/>
                <a:gd name="T117" fmla="*/ 991 h 1308"/>
                <a:gd name="T118" fmla="*/ 0 w 2468"/>
                <a:gd name="T119" fmla="*/ 993 h 1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68" h="1308">
                  <a:moveTo>
                    <a:pt x="2468" y="1308"/>
                  </a:moveTo>
                  <a:lnTo>
                    <a:pt x="2468" y="1072"/>
                  </a:lnTo>
                  <a:lnTo>
                    <a:pt x="2468" y="978"/>
                  </a:lnTo>
                  <a:lnTo>
                    <a:pt x="2463" y="47"/>
                  </a:lnTo>
                  <a:lnTo>
                    <a:pt x="2460" y="0"/>
                  </a:lnTo>
                  <a:lnTo>
                    <a:pt x="2457" y="68"/>
                  </a:lnTo>
                  <a:lnTo>
                    <a:pt x="2457" y="83"/>
                  </a:lnTo>
                  <a:lnTo>
                    <a:pt x="2452" y="347"/>
                  </a:lnTo>
                  <a:lnTo>
                    <a:pt x="2452" y="362"/>
                  </a:lnTo>
                  <a:lnTo>
                    <a:pt x="2446" y="573"/>
                  </a:lnTo>
                  <a:lnTo>
                    <a:pt x="2446" y="583"/>
                  </a:lnTo>
                  <a:lnTo>
                    <a:pt x="2441" y="715"/>
                  </a:lnTo>
                  <a:lnTo>
                    <a:pt x="2441" y="720"/>
                  </a:lnTo>
                  <a:lnTo>
                    <a:pt x="2438" y="804"/>
                  </a:lnTo>
                  <a:lnTo>
                    <a:pt x="2436" y="808"/>
                  </a:lnTo>
                  <a:lnTo>
                    <a:pt x="2433" y="860"/>
                  </a:lnTo>
                  <a:lnTo>
                    <a:pt x="2433" y="861"/>
                  </a:lnTo>
                  <a:lnTo>
                    <a:pt x="2427" y="891"/>
                  </a:lnTo>
                  <a:lnTo>
                    <a:pt x="2427" y="892"/>
                  </a:lnTo>
                  <a:lnTo>
                    <a:pt x="2422" y="919"/>
                  </a:lnTo>
                  <a:lnTo>
                    <a:pt x="2422" y="921"/>
                  </a:lnTo>
                  <a:lnTo>
                    <a:pt x="2417" y="937"/>
                  </a:lnTo>
                  <a:lnTo>
                    <a:pt x="2411" y="949"/>
                  </a:lnTo>
                  <a:lnTo>
                    <a:pt x="2411" y="950"/>
                  </a:lnTo>
                  <a:lnTo>
                    <a:pt x="2406" y="957"/>
                  </a:lnTo>
                  <a:lnTo>
                    <a:pt x="2400" y="962"/>
                  </a:lnTo>
                  <a:lnTo>
                    <a:pt x="2395" y="968"/>
                  </a:lnTo>
                  <a:lnTo>
                    <a:pt x="2392" y="973"/>
                  </a:lnTo>
                  <a:lnTo>
                    <a:pt x="2389" y="973"/>
                  </a:lnTo>
                  <a:lnTo>
                    <a:pt x="2387" y="977"/>
                  </a:lnTo>
                  <a:lnTo>
                    <a:pt x="2387" y="976"/>
                  </a:lnTo>
                  <a:lnTo>
                    <a:pt x="2381" y="978"/>
                  </a:lnTo>
                  <a:lnTo>
                    <a:pt x="2376" y="980"/>
                  </a:lnTo>
                  <a:lnTo>
                    <a:pt x="2376" y="982"/>
                  </a:lnTo>
                  <a:lnTo>
                    <a:pt x="2370" y="983"/>
                  </a:lnTo>
                  <a:lnTo>
                    <a:pt x="2370" y="982"/>
                  </a:lnTo>
                  <a:lnTo>
                    <a:pt x="2368" y="984"/>
                  </a:lnTo>
                  <a:lnTo>
                    <a:pt x="2362" y="983"/>
                  </a:lnTo>
                  <a:lnTo>
                    <a:pt x="2359" y="985"/>
                  </a:lnTo>
                  <a:lnTo>
                    <a:pt x="2359" y="984"/>
                  </a:lnTo>
                  <a:lnTo>
                    <a:pt x="2357" y="985"/>
                  </a:lnTo>
                  <a:lnTo>
                    <a:pt x="2354" y="985"/>
                  </a:lnTo>
                  <a:lnTo>
                    <a:pt x="2349" y="986"/>
                  </a:lnTo>
                  <a:lnTo>
                    <a:pt x="2349" y="988"/>
                  </a:lnTo>
                  <a:lnTo>
                    <a:pt x="2346" y="986"/>
                  </a:lnTo>
                  <a:lnTo>
                    <a:pt x="2343" y="988"/>
                  </a:lnTo>
                  <a:lnTo>
                    <a:pt x="2343" y="986"/>
                  </a:lnTo>
                  <a:lnTo>
                    <a:pt x="2338" y="986"/>
                  </a:lnTo>
                  <a:lnTo>
                    <a:pt x="2335" y="988"/>
                  </a:lnTo>
                  <a:lnTo>
                    <a:pt x="2332" y="988"/>
                  </a:lnTo>
                  <a:lnTo>
                    <a:pt x="2330" y="989"/>
                  </a:lnTo>
                  <a:lnTo>
                    <a:pt x="2327" y="988"/>
                  </a:lnTo>
                  <a:lnTo>
                    <a:pt x="2324" y="988"/>
                  </a:lnTo>
                  <a:lnTo>
                    <a:pt x="2321" y="990"/>
                  </a:lnTo>
                  <a:lnTo>
                    <a:pt x="2319" y="989"/>
                  </a:lnTo>
                  <a:lnTo>
                    <a:pt x="2316" y="988"/>
                  </a:lnTo>
                  <a:lnTo>
                    <a:pt x="2311" y="988"/>
                  </a:lnTo>
                  <a:lnTo>
                    <a:pt x="2308" y="989"/>
                  </a:lnTo>
                  <a:lnTo>
                    <a:pt x="2305" y="990"/>
                  </a:lnTo>
                  <a:lnTo>
                    <a:pt x="2300" y="990"/>
                  </a:lnTo>
                  <a:lnTo>
                    <a:pt x="2294" y="989"/>
                  </a:lnTo>
                  <a:lnTo>
                    <a:pt x="2294" y="990"/>
                  </a:lnTo>
                  <a:lnTo>
                    <a:pt x="2292" y="989"/>
                  </a:lnTo>
                  <a:lnTo>
                    <a:pt x="2289" y="991"/>
                  </a:lnTo>
                  <a:lnTo>
                    <a:pt x="2286" y="991"/>
                  </a:lnTo>
                  <a:lnTo>
                    <a:pt x="2286" y="990"/>
                  </a:lnTo>
                  <a:lnTo>
                    <a:pt x="2278" y="991"/>
                  </a:lnTo>
                  <a:lnTo>
                    <a:pt x="2278" y="989"/>
                  </a:lnTo>
                  <a:lnTo>
                    <a:pt x="2275" y="989"/>
                  </a:lnTo>
                  <a:lnTo>
                    <a:pt x="2273" y="990"/>
                  </a:lnTo>
                  <a:lnTo>
                    <a:pt x="2267" y="990"/>
                  </a:lnTo>
                  <a:lnTo>
                    <a:pt x="2264" y="990"/>
                  </a:lnTo>
                  <a:lnTo>
                    <a:pt x="2264" y="991"/>
                  </a:lnTo>
                  <a:lnTo>
                    <a:pt x="2259" y="991"/>
                  </a:lnTo>
                  <a:lnTo>
                    <a:pt x="2259" y="990"/>
                  </a:lnTo>
                  <a:lnTo>
                    <a:pt x="2256" y="990"/>
                  </a:lnTo>
                  <a:lnTo>
                    <a:pt x="2256" y="991"/>
                  </a:lnTo>
                  <a:lnTo>
                    <a:pt x="2251" y="990"/>
                  </a:lnTo>
                  <a:lnTo>
                    <a:pt x="2248" y="991"/>
                  </a:lnTo>
                  <a:lnTo>
                    <a:pt x="2245" y="991"/>
                  </a:lnTo>
                  <a:lnTo>
                    <a:pt x="2245" y="990"/>
                  </a:lnTo>
                  <a:lnTo>
                    <a:pt x="2237" y="990"/>
                  </a:lnTo>
                  <a:lnTo>
                    <a:pt x="2237" y="991"/>
                  </a:lnTo>
                  <a:lnTo>
                    <a:pt x="2234" y="990"/>
                  </a:lnTo>
                  <a:lnTo>
                    <a:pt x="2234" y="991"/>
                  </a:lnTo>
                  <a:lnTo>
                    <a:pt x="2229" y="991"/>
                  </a:lnTo>
                  <a:lnTo>
                    <a:pt x="2226" y="990"/>
                  </a:lnTo>
                  <a:lnTo>
                    <a:pt x="2224" y="991"/>
                  </a:lnTo>
                  <a:lnTo>
                    <a:pt x="2221" y="990"/>
                  </a:lnTo>
                  <a:lnTo>
                    <a:pt x="2215" y="991"/>
                  </a:lnTo>
                  <a:lnTo>
                    <a:pt x="2213" y="991"/>
                  </a:lnTo>
                  <a:lnTo>
                    <a:pt x="2210" y="990"/>
                  </a:lnTo>
                  <a:lnTo>
                    <a:pt x="2210" y="991"/>
                  </a:lnTo>
                  <a:lnTo>
                    <a:pt x="2207" y="990"/>
                  </a:lnTo>
                  <a:lnTo>
                    <a:pt x="2202" y="990"/>
                  </a:lnTo>
                  <a:lnTo>
                    <a:pt x="2199" y="991"/>
                  </a:lnTo>
                  <a:lnTo>
                    <a:pt x="2199" y="990"/>
                  </a:lnTo>
                  <a:lnTo>
                    <a:pt x="2194" y="993"/>
                  </a:lnTo>
                  <a:lnTo>
                    <a:pt x="2191" y="991"/>
                  </a:lnTo>
                  <a:lnTo>
                    <a:pt x="2186" y="991"/>
                  </a:lnTo>
                  <a:lnTo>
                    <a:pt x="2186" y="990"/>
                  </a:lnTo>
                  <a:lnTo>
                    <a:pt x="2180" y="991"/>
                  </a:lnTo>
                  <a:lnTo>
                    <a:pt x="2175" y="990"/>
                  </a:lnTo>
                  <a:lnTo>
                    <a:pt x="2172" y="990"/>
                  </a:lnTo>
                  <a:lnTo>
                    <a:pt x="2172" y="991"/>
                  </a:lnTo>
                  <a:lnTo>
                    <a:pt x="2169" y="990"/>
                  </a:lnTo>
                  <a:lnTo>
                    <a:pt x="2167" y="991"/>
                  </a:lnTo>
                  <a:lnTo>
                    <a:pt x="2164" y="993"/>
                  </a:lnTo>
                  <a:lnTo>
                    <a:pt x="2161" y="990"/>
                  </a:lnTo>
                  <a:lnTo>
                    <a:pt x="2158" y="991"/>
                  </a:lnTo>
                  <a:lnTo>
                    <a:pt x="2156" y="990"/>
                  </a:lnTo>
                  <a:lnTo>
                    <a:pt x="2153" y="990"/>
                  </a:lnTo>
                  <a:lnTo>
                    <a:pt x="2153" y="991"/>
                  </a:lnTo>
                  <a:lnTo>
                    <a:pt x="2147" y="990"/>
                  </a:lnTo>
                  <a:lnTo>
                    <a:pt x="2145" y="991"/>
                  </a:lnTo>
                  <a:lnTo>
                    <a:pt x="2142" y="991"/>
                  </a:lnTo>
                  <a:lnTo>
                    <a:pt x="2139" y="993"/>
                  </a:lnTo>
                  <a:lnTo>
                    <a:pt x="2137" y="993"/>
                  </a:lnTo>
                  <a:lnTo>
                    <a:pt x="2134" y="991"/>
                  </a:lnTo>
                  <a:lnTo>
                    <a:pt x="2128" y="991"/>
                  </a:lnTo>
                  <a:lnTo>
                    <a:pt x="2126" y="990"/>
                  </a:lnTo>
                  <a:lnTo>
                    <a:pt x="2126" y="991"/>
                  </a:lnTo>
                  <a:lnTo>
                    <a:pt x="2120" y="991"/>
                  </a:lnTo>
                  <a:lnTo>
                    <a:pt x="2118" y="990"/>
                  </a:lnTo>
                  <a:lnTo>
                    <a:pt x="2112" y="991"/>
                  </a:lnTo>
                  <a:lnTo>
                    <a:pt x="2109" y="991"/>
                  </a:lnTo>
                  <a:lnTo>
                    <a:pt x="2107" y="993"/>
                  </a:lnTo>
                  <a:lnTo>
                    <a:pt x="2104" y="991"/>
                  </a:lnTo>
                  <a:lnTo>
                    <a:pt x="2101" y="991"/>
                  </a:lnTo>
                  <a:lnTo>
                    <a:pt x="2099" y="993"/>
                  </a:lnTo>
                  <a:lnTo>
                    <a:pt x="2096" y="993"/>
                  </a:lnTo>
                  <a:lnTo>
                    <a:pt x="2093" y="990"/>
                  </a:lnTo>
                  <a:lnTo>
                    <a:pt x="2090" y="990"/>
                  </a:lnTo>
                  <a:lnTo>
                    <a:pt x="2088" y="991"/>
                  </a:lnTo>
                  <a:lnTo>
                    <a:pt x="2085" y="993"/>
                  </a:lnTo>
                  <a:lnTo>
                    <a:pt x="2082" y="991"/>
                  </a:lnTo>
                  <a:lnTo>
                    <a:pt x="2080" y="991"/>
                  </a:lnTo>
                  <a:lnTo>
                    <a:pt x="2080" y="990"/>
                  </a:lnTo>
                  <a:lnTo>
                    <a:pt x="2074" y="990"/>
                  </a:lnTo>
                  <a:lnTo>
                    <a:pt x="2071" y="991"/>
                  </a:lnTo>
                  <a:lnTo>
                    <a:pt x="2066" y="990"/>
                  </a:lnTo>
                  <a:lnTo>
                    <a:pt x="2063" y="991"/>
                  </a:lnTo>
                  <a:lnTo>
                    <a:pt x="2063" y="990"/>
                  </a:lnTo>
                  <a:lnTo>
                    <a:pt x="2058" y="991"/>
                  </a:lnTo>
                  <a:lnTo>
                    <a:pt x="2058" y="990"/>
                  </a:lnTo>
                  <a:lnTo>
                    <a:pt x="2055" y="990"/>
                  </a:lnTo>
                  <a:lnTo>
                    <a:pt x="2050" y="991"/>
                  </a:lnTo>
                  <a:lnTo>
                    <a:pt x="2050" y="993"/>
                  </a:lnTo>
                  <a:lnTo>
                    <a:pt x="2044" y="990"/>
                  </a:lnTo>
                  <a:lnTo>
                    <a:pt x="2041" y="991"/>
                  </a:lnTo>
                  <a:lnTo>
                    <a:pt x="2036" y="993"/>
                  </a:lnTo>
                  <a:lnTo>
                    <a:pt x="2036" y="991"/>
                  </a:lnTo>
                  <a:lnTo>
                    <a:pt x="2031" y="990"/>
                  </a:lnTo>
                  <a:lnTo>
                    <a:pt x="2028" y="991"/>
                  </a:lnTo>
                  <a:lnTo>
                    <a:pt x="2025" y="991"/>
                  </a:lnTo>
                  <a:lnTo>
                    <a:pt x="2020" y="993"/>
                  </a:lnTo>
                  <a:lnTo>
                    <a:pt x="2014" y="991"/>
                  </a:lnTo>
                  <a:lnTo>
                    <a:pt x="2012" y="990"/>
                  </a:lnTo>
                  <a:lnTo>
                    <a:pt x="2009" y="991"/>
                  </a:lnTo>
                  <a:lnTo>
                    <a:pt x="2006" y="991"/>
                  </a:lnTo>
                  <a:lnTo>
                    <a:pt x="2006" y="993"/>
                  </a:lnTo>
                  <a:lnTo>
                    <a:pt x="2003" y="993"/>
                  </a:lnTo>
                  <a:lnTo>
                    <a:pt x="2001" y="990"/>
                  </a:lnTo>
                  <a:lnTo>
                    <a:pt x="1995" y="990"/>
                  </a:lnTo>
                  <a:lnTo>
                    <a:pt x="1995" y="991"/>
                  </a:lnTo>
                  <a:lnTo>
                    <a:pt x="1993" y="991"/>
                  </a:lnTo>
                  <a:lnTo>
                    <a:pt x="1990" y="990"/>
                  </a:lnTo>
                  <a:lnTo>
                    <a:pt x="1984" y="993"/>
                  </a:lnTo>
                  <a:lnTo>
                    <a:pt x="1984" y="991"/>
                  </a:lnTo>
                  <a:lnTo>
                    <a:pt x="1979" y="993"/>
                  </a:lnTo>
                  <a:lnTo>
                    <a:pt x="1974" y="991"/>
                  </a:lnTo>
                  <a:lnTo>
                    <a:pt x="1974" y="993"/>
                  </a:lnTo>
                  <a:lnTo>
                    <a:pt x="1971" y="991"/>
                  </a:lnTo>
                  <a:lnTo>
                    <a:pt x="1968" y="991"/>
                  </a:lnTo>
                  <a:lnTo>
                    <a:pt x="1965" y="993"/>
                  </a:lnTo>
                  <a:lnTo>
                    <a:pt x="1963" y="991"/>
                  </a:lnTo>
                  <a:lnTo>
                    <a:pt x="1960" y="991"/>
                  </a:lnTo>
                  <a:lnTo>
                    <a:pt x="1957" y="991"/>
                  </a:lnTo>
                  <a:lnTo>
                    <a:pt x="1955" y="990"/>
                  </a:lnTo>
                  <a:lnTo>
                    <a:pt x="1952" y="991"/>
                  </a:lnTo>
                  <a:lnTo>
                    <a:pt x="1952" y="990"/>
                  </a:lnTo>
                  <a:lnTo>
                    <a:pt x="1946" y="993"/>
                  </a:lnTo>
                  <a:lnTo>
                    <a:pt x="1946" y="991"/>
                  </a:lnTo>
                  <a:lnTo>
                    <a:pt x="1938" y="993"/>
                  </a:lnTo>
                  <a:lnTo>
                    <a:pt x="1938" y="991"/>
                  </a:lnTo>
                  <a:lnTo>
                    <a:pt x="1933" y="991"/>
                  </a:lnTo>
                  <a:lnTo>
                    <a:pt x="1933" y="993"/>
                  </a:lnTo>
                  <a:lnTo>
                    <a:pt x="1927" y="993"/>
                  </a:lnTo>
                  <a:lnTo>
                    <a:pt x="1927" y="991"/>
                  </a:lnTo>
                  <a:lnTo>
                    <a:pt x="1927" y="993"/>
                  </a:lnTo>
                  <a:lnTo>
                    <a:pt x="1922" y="991"/>
                  </a:lnTo>
                  <a:lnTo>
                    <a:pt x="1922" y="993"/>
                  </a:lnTo>
                  <a:lnTo>
                    <a:pt x="1914" y="991"/>
                  </a:lnTo>
                  <a:lnTo>
                    <a:pt x="1911" y="991"/>
                  </a:lnTo>
                  <a:lnTo>
                    <a:pt x="1906" y="993"/>
                  </a:lnTo>
                  <a:lnTo>
                    <a:pt x="1903" y="991"/>
                  </a:lnTo>
                  <a:lnTo>
                    <a:pt x="1903" y="993"/>
                  </a:lnTo>
                  <a:lnTo>
                    <a:pt x="1900" y="991"/>
                  </a:lnTo>
                  <a:lnTo>
                    <a:pt x="1900" y="993"/>
                  </a:lnTo>
                  <a:lnTo>
                    <a:pt x="1895" y="991"/>
                  </a:lnTo>
                  <a:lnTo>
                    <a:pt x="1889" y="993"/>
                  </a:lnTo>
                  <a:lnTo>
                    <a:pt x="1887" y="991"/>
                  </a:lnTo>
                  <a:lnTo>
                    <a:pt x="1884" y="991"/>
                  </a:lnTo>
                  <a:lnTo>
                    <a:pt x="1881" y="991"/>
                  </a:lnTo>
                  <a:lnTo>
                    <a:pt x="1878" y="990"/>
                  </a:lnTo>
                  <a:lnTo>
                    <a:pt x="1873" y="990"/>
                  </a:lnTo>
                  <a:lnTo>
                    <a:pt x="1870" y="993"/>
                  </a:lnTo>
                  <a:lnTo>
                    <a:pt x="1868" y="991"/>
                  </a:lnTo>
                  <a:lnTo>
                    <a:pt x="1865" y="993"/>
                  </a:lnTo>
                  <a:lnTo>
                    <a:pt x="1865" y="991"/>
                  </a:lnTo>
                  <a:lnTo>
                    <a:pt x="1862" y="993"/>
                  </a:lnTo>
                  <a:lnTo>
                    <a:pt x="1859" y="993"/>
                  </a:lnTo>
                  <a:lnTo>
                    <a:pt x="1857" y="990"/>
                  </a:lnTo>
                  <a:lnTo>
                    <a:pt x="1851" y="991"/>
                  </a:lnTo>
                  <a:lnTo>
                    <a:pt x="1851" y="993"/>
                  </a:lnTo>
                  <a:lnTo>
                    <a:pt x="1849" y="993"/>
                  </a:lnTo>
                  <a:lnTo>
                    <a:pt x="1849" y="991"/>
                  </a:lnTo>
                  <a:lnTo>
                    <a:pt x="1843" y="993"/>
                  </a:lnTo>
                  <a:lnTo>
                    <a:pt x="1840" y="991"/>
                  </a:lnTo>
                  <a:lnTo>
                    <a:pt x="1838" y="991"/>
                  </a:lnTo>
                  <a:lnTo>
                    <a:pt x="1835" y="993"/>
                  </a:lnTo>
                  <a:lnTo>
                    <a:pt x="1829" y="991"/>
                  </a:lnTo>
                  <a:lnTo>
                    <a:pt x="1827" y="991"/>
                  </a:lnTo>
                  <a:lnTo>
                    <a:pt x="1827" y="993"/>
                  </a:lnTo>
                  <a:lnTo>
                    <a:pt x="1824" y="991"/>
                  </a:lnTo>
                  <a:lnTo>
                    <a:pt x="1819" y="993"/>
                  </a:lnTo>
                  <a:lnTo>
                    <a:pt x="1819" y="991"/>
                  </a:lnTo>
                  <a:lnTo>
                    <a:pt x="1810" y="991"/>
                  </a:lnTo>
                  <a:lnTo>
                    <a:pt x="1810" y="993"/>
                  </a:lnTo>
                  <a:lnTo>
                    <a:pt x="1808" y="991"/>
                  </a:lnTo>
                  <a:lnTo>
                    <a:pt x="1805" y="993"/>
                  </a:lnTo>
                  <a:lnTo>
                    <a:pt x="1802" y="991"/>
                  </a:lnTo>
                  <a:lnTo>
                    <a:pt x="1800" y="991"/>
                  </a:lnTo>
                  <a:lnTo>
                    <a:pt x="1797" y="991"/>
                  </a:lnTo>
                  <a:lnTo>
                    <a:pt x="1794" y="993"/>
                  </a:lnTo>
                  <a:lnTo>
                    <a:pt x="1791" y="990"/>
                  </a:lnTo>
                  <a:lnTo>
                    <a:pt x="1789" y="993"/>
                  </a:lnTo>
                  <a:lnTo>
                    <a:pt x="1783" y="990"/>
                  </a:lnTo>
                  <a:lnTo>
                    <a:pt x="1783" y="993"/>
                  </a:lnTo>
                  <a:lnTo>
                    <a:pt x="1783" y="991"/>
                  </a:lnTo>
                  <a:lnTo>
                    <a:pt x="1781" y="993"/>
                  </a:lnTo>
                  <a:lnTo>
                    <a:pt x="1778" y="991"/>
                  </a:lnTo>
                  <a:lnTo>
                    <a:pt x="1775" y="993"/>
                  </a:lnTo>
                  <a:lnTo>
                    <a:pt x="1772" y="993"/>
                  </a:lnTo>
                  <a:lnTo>
                    <a:pt x="1767" y="991"/>
                  </a:lnTo>
                  <a:lnTo>
                    <a:pt x="1767" y="993"/>
                  </a:lnTo>
                  <a:lnTo>
                    <a:pt x="1762" y="991"/>
                  </a:lnTo>
                  <a:lnTo>
                    <a:pt x="1759" y="993"/>
                  </a:lnTo>
                  <a:lnTo>
                    <a:pt x="1756" y="990"/>
                  </a:lnTo>
                  <a:lnTo>
                    <a:pt x="1753" y="991"/>
                  </a:lnTo>
                  <a:lnTo>
                    <a:pt x="1751" y="991"/>
                  </a:lnTo>
                  <a:lnTo>
                    <a:pt x="1748" y="991"/>
                  </a:lnTo>
                  <a:lnTo>
                    <a:pt x="1745" y="993"/>
                  </a:lnTo>
                  <a:lnTo>
                    <a:pt x="1745" y="991"/>
                  </a:lnTo>
                  <a:lnTo>
                    <a:pt x="1740" y="990"/>
                  </a:lnTo>
                  <a:lnTo>
                    <a:pt x="1740" y="993"/>
                  </a:lnTo>
                  <a:lnTo>
                    <a:pt x="1737" y="993"/>
                  </a:lnTo>
                  <a:lnTo>
                    <a:pt x="1734" y="991"/>
                  </a:lnTo>
                  <a:lnTo>
                    <a:pt x="1732" y="991"/>
                  </a:lnTo>
                  <a:lnTo>
                    <a:pt x="1729" y="993"/>
                  </a:lnTo>
                  <a:lnTo>
                    <a:pt x="1726" y="991"/>
                  </a:lnTo>
                  <a:lnTo>
                    <a:pt x="1721" y="990"/>
                  </a:lnTo>
                  <a:lnTo>
                    <a:pt x="1721" y="991"/>
                  </a:lnTo>
                  <a:lnTo>
                    <a:pt x="1715" y="991"/>
                  </a:lnTo>
                  <a:lnTo>
                    <a:pt x="1715" y="993"/>
                  </a:lnTo>
                  <a:lnTo>
                    <a:pt x="1710" y="991"/>
                  </a:lnTo>
                  <a:lnTo>
                    <a:pt x="1710" y="993"/>
                  </a:lnTo>
                  <a:lnTo>
                    <a:pt x="1704" y="993"/>
                  </a:lnTo>
                  <a:lnTo>
                    <a:pt x="1702" y="991"/>
                  </a:lnTo>
                  <a:lnTo>
                    <a:pt x="1699" y="990"/>
                  </a:lnTo>
                  <a:lnTo>
                    <a:pt x="1699" y="991"/>
                  </a:lnTo>
                  <a:lnTo>
                    <a:pt x="1694" y="991"/>
                  </a:lnTo>
                  <a:lnTo>
                    <a:pt x="1691" y="993"/>
                  </a:lnTo>
                  <a:lnTo>
                    <a:pt x="1688" y="993"/>
                  </a:lnTo>
                  <a:lnTo>
                    <a:pt x="1685" y="990"/>
                  </a:lnTo>
                  <a:lnTo>
                    <a:pt x="1683" y="990"/>
                  </a:lnTo>
                  <a:lnTo>
                    <a:pt x="1680" y="991"/>
                  </a:lnTo>
                  <a:lnTo>
                    <a:pt x="1680" y="990"/>
                  </a:lnTo>
                  <a:lnTo>
                    <a:pt x="1677" y="993"/>
                  </a:lnTo>
                  <a:lnTo>
                    <a:pt x="1672" y="991"/>
                  </a:lnTo>
                  <a:lnTo>
                    <a:pt x="1672" y="993"/>
                  </a:lnTo>
                  <a:lnTo>
                    <a:pt x="1666" y="993"/>
                  </a:lnTo>
                  <a:lnTo>
                    <a:pt x="1664" y="991"/>
                  </a:lnTo>
                  <a:lnTo>
                    <a:pt x="1664" y="993"/>
                  </a:lnTo>
                  <a:lnTo>
                    <a:pt x="1661" y="991"/>
                  </a:lnTo>
                  <a:lnTo>
                    <a:pt x="1658" y="991"/>
                  </a:lnTo>
                  <a:lnTo>
                    <a:pt x="1656" y="991"/>
                  </a:lnTo>
                  <a:lnTo>
                    <a:pt x="1653" y="990"/>
                  </a:lnTo>
                  <a:lnTo>
                    <a:pt x="1650" y="993"/>
                  </a:lnTo>
                  <a:lnTo>
                    <a:pt x="1647" y="993"/>
                  </a:lnTo>
                  <a:lnTo>
                    <a:pt x="1645" y="991"/>
                  </a:lnTo>
                  <a:lnTo>
                    <a:pt x="1642" y="991"/>
                  </a:lnTo>
                  <a:lnTo>
                    <a:pt x="1639" y="991"/>
                  </a:lnTo>
                  <a:lnTo>
                    <a:pt x="1634" y="990"/>
                  </a:lnTo>
                  <a:lnTo>
                    <a:pt x="1634" y="991"/>
                  </a:lnTo>
                  <a:lnTo>
                    <a:pt x="1634" y="990"/>
                  </a:lnTo>
                  <a:lnTo>
                    <a:pt x="1628" y="993"/>
                  </a:lnTo>
                  <a:lnTo>
                    <a:pt x="1626" y="991"/>
                  </a:lnTo>
                  <a:lnTo>
                    <a:pt x="1626" y="993"/>
                  </a:lnTo>
                  <a:lnTo>
                    <a:pt x="1620" y="993"/>
                  </a:lnTo>
                  <a:lnTo>
                    <a:pt x="1617" y="991"/>
                  </a:lnTo>
                  <a:lnTo>
                    <a:pt x="1617" y="993"/>
                  </a:lnTo>
                  <a:lnTo>
                    <a:pt x="1615" y="991"/>
                  </a:lnTo>
                  <a:lnTo>
                    <a:pt x="1609" y="991"/>
                  </a:lnTo>
                  <a:lnTo>
                    <a:pt x="1607" y="990"/>
                  </a:lnTo>
                  <a:lnTo>
                    <a:pt x="1607" y="991"/>
                  </a:lnTo>
                  <a:lnTo>
                    <a:pt x="1604" y="990"/>
                  </a:lnTo>
                  <a:lnTo>
                    <a:pt x="1601" y="991"/>
                  </a:lnTo>
                  <a:lnTo>
                    <a:pt x="1598" y="993"/>
                  </a:lnTo>
                  <a:lnTo>
                    <a:pt x="1596" y="993"/>
                  </a:lnTo>
                  <a:lnTo>
                    <a:pt x="1596" y="991"/>
                  </a:lnTo>
                  <a:lnTo>
                    <a:pt x="1588" y="993"/>
                  </a:lnTo>
                  <a:lnTo>
                    <a:pt x="1588" y="991"/>
                  </a:lnTo>
                  <a:lnTo>
                    <a:pt x="1585" y="991"/>
                  </a:lnTo>
                  <a:lnTo>
                    <a:pt x="1582" y="993"/>
                  </a:lnTo>
                  <a:lnTo>
                    <a:pt x="1582" y="991"/>
                  </a:lnTo>
                  <a:lnTo>
                    <a:pt x="1577" y="993"/>
                  </a:lnTo>
                  <a:lnTo>
                    <a:pt x="1574" y="991"/>
                  </a:lnTo>
                  <a:lnTo>
                    <a:pt x="1569" y="993"/>
                  </a:lnTo>
                  <a:lnTo>
                    <a:pt x="1569" y="991"/>
                  </a:lnTo>
                  <a:lnTo>
                    <a:pt x="1563" y="991"/>
                  </a:lnTo>
                  <a:lnTo>
                    <a:pt x="1563" y="993"/>
                  </a:lnTo>
                  <a:lnTo>
                    <a:pt x="1560" y="993"/>
                  </a:lnTo>
                  <a:lnTo>
                    <a:pt x="1558" y="991"/>
                  </a:lnTo>
                  <a:lnTo>
                    <a:pt x="1555" y="991"/>
                  </a:lnTo>
                  <a:lnTo>
                    <a:pt x="1552" y="991"/>
                  </a:lnTo>
                  <a:lnTo>
                    <a:pt x="1552" y="990"/>
                  </a:lnTo>
                  <a:lnTo>
                    <a:pt x="1547" y="993"/>
                  </a:lnTo>
                  <a:lnTo>
                    <a:pt x="1544" y="991"/>
                  </a:lnTo>
                  <a:lnTo>
                    <a:pt x="1541" y="993"/>
                  </a:lnTo>
                  <a:lnTo>
                    <a:pt x="1536" y="991"/>
                  </a:lnTo>
                  <a:lnTo>
                    <a:pt x="1533" y="991"/>
                  </a:lnTo>
                  <a:lnTo>
                    <a:pt x="1531" y="991"/>
                  </a:lnTo>
                  <a:lnTo>
                    <a:pt x="1525" y="993"/>
                  </a:lnTo>
                  <a:lnTo>
                    <a:pt x="1522" y="991"/>
                  </a:lnTo>
                  <a:lnTo>
                    <a:pt x="1520" y="990"/>
                  </a:lnTo>
                  <a:lnTo>
                    <a:pt x="1514" y="993"/>
                  </a:lnTo>
                  <a:lnTo>
                    <a:pt x="1514" y="991"/>
                  </a:lnTo>
                  <a:lnTo>
                    <a:pt x="1511" y="993"/>
                  </a:lnTo>
                  <a:lnTo>
                    <a:pt x="1509" y="993"/>
                  </a:lnTo>
                  <a:lnTo>
                    <a:pt x="1506" y="991"/>
                  </a:lnTo>
                  <a:lnTo>
                    <a:pt x="1503" y="991"/>
                  </a:lnTo>
                  <a:lnTo>
                    <a:pt x="1501" y="990"/>
                  </a:lnTo>
                  <a:lnTo>
                    <a:pt x="1498" y="990"/>
                  </a:lnTo>
                  <a:lnTo>
                    <a:pt x="1495" y="991"/>
                  </a:lnTo>
                  <a:lnTo>
                    <a:pt x="1492" y="993"/>
                  </a:lnTo>
                  <a:lnTo>
                    <a:pt x="1490" y="991"/>
                  </a:lnTo>
                  <a:lnTo>
                    <a:pt x="1487" y="991"/>
                  </a:lnTo>
                  <a:lnTo>
                    <a:pt x="1482" y="991"/>
                  </a:lnTo>
                  <a:lnTo>
                    <a:pt x="1482" y="993"/>
                  </a:lnTo>
                  <a:lnTo>
                    <a:pt x="1473" y="990"/>
                  </a:lnTo>
                  <a:lnTo>
                    <a:pt x="1473" y="993"/>
                  </a:lnTo>
                  <a:lnTo>
                    <a:pt x="1473" y="991"/>
                  </a:lnTo>
                  <a:lnTo>
                    <a:pt x="1468" y="993"/>
                  </a:lnTo>
                  <a:lnTo>
                    <a:pt x="1465" y="991"/>
                  </a:lnTo>
                  <a:lnTo>
                    <a:pt x="1463" y="990"/>
                  </a:lnTo>
                  <a:lnTo>
                    <a:pt x="1460" y="991"/>
                  </a:lnTo>
                  <a:lnTo>
                    <a:pt x="1457" y="990"/>
                  </a:lnTo>
                  <a:lnTo>
                    <a:pt x="1457" y="991"/>
                  </a:lnTo>
                  <a:lnTo>
                    <a:pt x="1452" y="993"/>
                  </a:lnTo>
                  <a:lnTo>
                    <a:pt x="1452" y="991"/>
                  </a:lnTo>
                  <a:lnTo>
                    <a:pt x="1446" y="993"/>
                  </a:lnTo>
                  <a:lnTo>
                    <a:pt x="1444" y="991"/>
                  </a:lnTo>
                  <a:lnTo>
                    <a:pt x="1441" y="991"/>
                  </a:lnTo>
                  <a:lnTo>
                    <a:pt x="1438" y="991"/>
                  </a:lnTo>
                  <a:lnTo>
                    <a:pt x="1438" y="990"/>
                  </a:lnTo>
                  <a:lnTo>
                    <a:pt x="1433" y="993"/>
                  </a:lnTo>
                  <a:lnTo>
                    <a:pt x="1430" y="993"/>
                  </a:lnTo>
                  <a:lnTo>
                    <a:pt x="1427" y="991"/>
                  </a:lnTo>
                  <a:lnTo>
                    <a:pt x="1425" y="990"/>
                  </a:lnTo>
                  <a:lnTo>
                    <a:pt x="1422" y="991"/>
                  </a:lnTo>
                  <a:lnTo>
                    <a:pt x="1419" y="993"/>
                  </a:lnTo>
                  <a:lnTo>
                    <a:pt x="1414" y="993"/>
                  </a:lnTo>
                  <a:lnTo>
                    <a:pt x="1411" y="991"/>
                  </a:lnTo>
                  <a:lnTo>
                    <a:pt x="1408" y="991"/>
                  </a:lnTo>
                  <a:lnTo>
                    <a:pt x="1405" y="993"/>
                  </a:lnTo>
                  <a:lnTo>
                    <a:pt x="1403" y="991"/>
                  </a:lnTo>
                  <a:lnTo>
                    <a:pt x="1397" y="991"/>
                  </a:lnTo>
                  <a:lnTo>
                    <a:pt x="1397" y="990"/>
                  </a:lnTo>
                  <a:lnTo>
                    <a:pt x="1395" y="991"/>
                  </a:lnTo>
                  <a:lnTo>
                    <a:pt x="1392" y="993"/>
                  </a:lnTo>
                  <a:lnTo>
                    <a:pt x="1389" y="993"/>
                  </a:lnTo>
                  <a:lnTo>
                    <a:pt x="1389" y="990"/>
                  </a:lnTo>
                  <a:lnTo>
                    <a:pt x="1384" y="991"/>
                  </a:lnTo>
                  <a:lnTo>
                    <a:pt x="1384" y="993"/>
                  </a:lnTo>
                  <a:lnTo>
                    <a:pt x="1381" y="991"/>
                  </a:lnTo>
                  <a:lnTo>
                    <a:pt x="1376" y="993"/>
                  </a:lnTo>
                  <a:lnTo>
                    <a:pt x="1370" y="990"/>
                  </a:lnTo>
                  <a:lnTo>
                    <a:pt x="1370" y="991"/>
                  </a:lnTo>
                  <a:lnTo>
                    <a:pt x="1362" y="990"/>
                  </a:lnTo>
                  <a:lnTo>
                    <a:pt x="1362" y="991"/>
                  </a:lnTo>
                  <a:lnTo>
                    <a:pt x="1359" y="993"/>
                  </a:lnTo>
                  <a:lnTo>
                    <a:pt x="1357" y="991"/>
                  </a:lnTo>
                  <a:lnTo>
                    <a:pt x="1354" y="991"/>
                  </a:lnTo>
                  <a:lnTo>
                    <a:pt x="1354" y="990"/>
                  </a:lnTo>
                  <a:lnTo>
                    <a:pt x="1351" y="990"/>
                  </a:lnTo>
                  <a:lnTo>
                    <a:pt x="1346" y="993"/>
                  </a:lnTo>
                  <a:lnTo>
                    <a:pt x="1343" y="991"/>
                  </a:lnTo>
                  <a:lnTo>
                    <a:pt x="1340" y="993"/>
                  </a:lnTo>
                  <a:lnTo>
                    <a:pt x="1335" y="991"/>
                  </a:lnTo>
                  <a:lnTo>
                    <a:pt x="1332" y="991"/>
                  </a:lnTo>
                  <a:lnTo>
                    <a:pt x="1329" y="993"/>
                  </a:lnTo>
                  <a:lnTo>
                    <a:pt x="1329" y="994"/>
                  </a:lnTo>
                  <a:lnTo>
                    <a:pt x="1324" y="991"/>
                  </a:lnTo>
                  <a:lnTo>
                    <a:pt x="1321" y="993"/>
                  </a:lnTo>
                  <a:lnTo>
                    <a:pt x="1321" y="991"/>
                  </a:lnTo>
                  <a:lnTo>
                    <a:pt x="1319" y="991"/>
                  </a:lnTo>
                  <a:lnTo>
                    <a:pt x="1316" y="993"/>
                  </a:lnTo>
                  <a:lnTo>
                    <a:pt x="1310" y="993"/>
                  </a:lnTo>
                  <a:lnTo>
                    <a:pt x="1310" y="990"/>
                  </a:lnTo>
                  <a:lnTo>
                    <a:pt x="1308" y="993"/>
                  </a:lnTo>
                  <a:lnTo>
                    <a:pt x="1305" y="990"/>
                  </a:lnTo>
                  <a:lnTo>
                    <a:pt x="1302" y="991"/>
                  </a:lnTo>
                  <a:lnTo>
                    <a:pt x="1302" y="990"/>
                  </a:lnTo>
                  <a:lnTo>
                    <a:pt x="1299" y="990"/>
                  </a:lnTo>
                  <a:lnTo>
                    <a:pt x="1297" y="991"/>
                  </a:lnTo>
                  <a:lnTo>
                    <a:pt x="1291" y="991"/>
                  </a:lnTo>
                  <a:lnTo>
                    <a:pt x="1291" y="990"/>
                  </a:lnTo>
                  <a:lnTo>
                    <a:pt x="1289" y="990"/>
                  </a:lnTo>
                  <a:lnTo>
                    <a:pt x="1283" y="993"/>
                  </a:lnTo>
                  <a:lnTo>
                    <a:pt x="1280" y="993"/>
                  </a:lnTo>
                  <a:lnTo>
                    <a:pt x="1278" y="991"/>
                  </a:lnTo>
                  <a:lnTo>
                    <a:pt x="1278" y="993"/>
                  </a:lnTo>
                  <a:lnTo>
                    <a:pt x="1272" y="991"/>
                  </a:lnTo>
                  <a:lnTo>
                    <a:pt x="1267" y="993"/>
                  </a:lnTo>
                  <a:lnTo>
                    <a:pt x="1267" y="991"/>
                  </a:lnTo>
                  <a:lnTo>
                    <a:pt x="1264" y="993"/>
                  </a:lnTo>
                  <a:lnTo>
                    <a:pt x="1259" y="993"/>
                  </a:lnTo>
                  <a:lnTo>
                    <a:pt x="1259" y="991"/>
                  </a:lnTo>
                  <a:lnTo>
                    <a:pt x="1256" y="991"/>
                  </a:lnTo>
                  <a:lnTo>
                    <a:pt x="1256" y="990"/>
                  </a:lnTo>
                  <a:lnTo>
                    <a:pt x="1248" y="991"/>
                  </a:lnTo>
                  <a:lnTo>
                    <a:pt x="1248" y="990"/>
                  </a:lnTo>
                  <a:lnTo>
                    <a:pt x="1242" y="991"/>
                  </a:lnTo>
                  <a:lnTo>
                    <a:pt x="1240" y="990"/>
                  </a:lnTo>
                  <a:lnTo>
                    <a:pt x="1237" y="991"/>
                  </a:lnTo>
                  <a:lnTo>
                    <a:pt x="1232" y="990"/>
                  </a:lnTo>
                  <a:lnTo>
                    <a:pt x="1229" y="993"/>
                  </a:lnTo>
                  <a:lnTo>
                    <a:pt x="1226" y="990"/>
                  </a:lnTo>
                  <a:lnTo>
                    <a:pt x="1226" y="991"/>
                  </a:lnTo>
                  <a:lnTo>
                    <a:pt x="1223" y="993"/>
                  </a:lnTo>
                  <a:lnTo>
                    <a:pt x="1221" y="991"/>
                  </a:lnTo>
                  <a:lnTo>
                    <a:pt x="1218" y="993"/>
                  </a:lnTo>
                  <a:lnTo>
                    <a:pt x="1213" y="991"/>
                  </a:lnTo>
                  <a:lnTo>
                    <a:pt x="1210" y="993"/>
                  </a:lnTo>
                  <a:lnTo>
                    <a:pt x="1210" y="991"/>
                  </a:lnTo>
                  <a:lnTo>
                    <a:pt x="1207" y="993"/>
                  </a:lnTo>
                  <a:lnTo>
                    <a:pt x="1204" y="993"/>
                  </a:lnTo>
                  <a:lnTo>
                    <a:pt x="1202" y="991"/>
                  </a:lnTo>
                  <a:lnTo>
                    <a:pt x="1199" y="991"/>
                  </a:lnTo>
                  <a:lnTo>
                    <a:pt x="1193" y="993"/>
                  </a:lnTo>
                  <a:lnTo>
                    <a:pt x="1191" y="991"/>
                  </a:lnTo>
                  <a:lnTo>
                    <a:pt x="1185" y="991"/>
                  </a:lnTo>
                  <a:lnTo>
                    <a:pt x="1185" y="993"/>
                  </a:lnTo>
                  <a:lnTo>
                    <a:pt x="1185" y="991"/>
                  </a:lnTo>
                  <a:lnTo>
                    <a:pt x="1180" y="993"/>
                  </a:lnTo>
                  <a:lnTo>
                    <a:pt x="1180" y="991"/>
                  </a:lnTo>
                  <a:lnTo>
                    <a:pt x="1177" y="993"/>
                  </a:lnTo>
                  <a:lnTo>
                    <a:pt x="1172" y="993"/>
                  </a:lnTo>
                  <a:lnTo>
                    <a:pt x="1172" y="991"/>
                  </a:lnTo>
                  <a:lnTo>
                    <a:pt x="1169" y="993"/>
                  </a:lnTo>
                  <a:lnTo>
                    <a:pt x="1169" y="991"/>
                  </a:lnTo>
                  <a:lnTo>
                    <a:pt x="1164" y="991"/>
                  </a:lnTo>
                  <a:lnTo>
                    <a:pt x="1164" y="993"/>
                  </a:lnTo>
                  <a:lnTo>
                    <a:pt x="1158" y="991"/>
                  </a:lnTo>
                  <a:lnTo>
                    <a:pt x="1158" y="993"/>
                  </a:lnTo>
                  <a:lnTo>
                    <a:pt x="1153" y="990"/>
                  </a:lnTo>
                  <a:lnTo>
                    <a:pt x="1150" y="991"/>
                  </a:lnTo>
                  <a:lnTo>
                    <a:pt x="1147" y="991"/>
                  </a:lnTo>
                  <a:lnTo>
                    <a:pt x="1147" y="993"/>
                  </a:lnTo>
                  <a:lnTo>
                    <a:pt x="1142" y="993"/>
                  </a:lnTo>
                  <a:lnTo>
                    <a:pt x="1142" y="991"/>
                  </a:lnTo>
                  <a:lnTo>
                    <a:pt x="1136" y="993"/>
                  </a:lnTo>
                  <a:lnTo>
                    <a:pt x="1134" y="991"/>
                  </a:lnTo>
                  <a:lnTo>
                    <a:pt x="1131" y="990"/>
                  </a:lnTo>
                  <a:lnTo>
                    <a:pt x="1128" y="990"/>
                  </a:lnTo>
                  <a:lnTo>
                    <a:pt x="1126" y="991"/>
                  </a:lnTo>
                  <a:lnTo>
                    <a:pt x="1123" y="991"/>
                  </a:lnTo>
                  <a:lnTo>
                    <a:pt x="1120" y="993"/>
                  </a:lnTo>
                  <a:lnTo>
                    <a:pt x="1115" y="993"/>
                  </a:lnTo>
                  <a:lnTo>
                    <a:pt x="1115" y="991"/>
                  </a:lnTo>
                  <a:lnTo>
                    <a:pt x="1112" y="991"/>
                  </a:lnTo>
                  <a:lnTo>
                    <a:pt x="1109" y="991"/>
                  </a:lnTo>
                  <a:lnTo>
                    <a:pt x="1107" y="993"/>
                  </a:lnTo>
                  <a:lnTo>
                    <a:pt x="1104" y="991"/>
                  </a:lnTo>
                  <a:lnTo>
                    <a:pt x="1101" y="991"/>
                  </a:lnTo>
                  <a:lnTo>
                    <a:pt x="1101" y="993"/>
                  </a:lnTo>
                  <a:lnTo>
                    <a:pt x="1093" y="991"/>
                  </a:lnTo>
                  <a:lnTo>
                    <a:pt x="1093" y="993"/>
                  </a:lnTo>
                  <a:lnTo>
                    <a:pt x="1090" y="993"/>
                  </a:lnTo>
                  <a:lnTo>
                    <a:pt x="1087" y="991"/>
                  </a:lnTo>
                  <a:lnTo>
                    <a:pt x="1087" y="993"/>
                  </a:lnTo>
                  <a:lnTo>
                    <a:pt x="1085" y="991"/>
                  </a:lnTo>
                  <a:lnTo>
                    <a:pt x="1079" y="993"/>
                  </a:lnTo>
                  <a:lnTo>
                    <a:pt x="1077" y="991"/>
                  </a:lnTo>
                  <a:lnTo>
                    <a:pt x="1074" y="991"/>
                  </a:lnTo>
                  <a:lnTo>
                    <a:pt x="1068" y="990"/>
                  </a:lnTo>
                  <a:lnTo>
                    <a:pt x="1068" y="991"/>
                  </a:lnTo>
                  <a:lnTo>
                    <a:pt x="1066" y="991"/>
                  </a:lnTo>
                  <a:lnTo>
                    <a:pt x="1063" y="993"/>
                  </a:lnTo>
                  <a:lnTo>
                    <a:pt x="1060" y="993"/>
                  </a:lnTo>
                  <a:lnTo>
                    <a:pt x="1058" y="991"/>
                  </a:lnTo>
                  <a:lnTo>
                    <a:pt x="1055" y="991"/>
                  </a:lnTo>
                  <a:lnTo>
                    <a:pt x="1052" y="993"/>
                  </a:lnTo>
                  <a:lnTo>
                    <a:pt x="1049" y="991"/>
                  </a:lnTo>
                  <a:lnTo>
                    <a:pt x="1047" y="993"/>
                  </a:lnTo>
                  <a:lnTo>
                    <a:pt x="1044" y="993"/>
                  </a:lnTo>
                  <a:lnTo>
                    <a:pt x="1044" y="991"/>
                  </a:lnTo>
                  <a:lnTo>
                    <a:pt x="1039" y="993"/>
                  </a:lnTo>
                  <a:lnTo>
                    <a:pt x="1039" y="991"/>
                  </a:lnTo>
                  <a:lnTo>
                    <a:pt x="1036" y="993"/>
                  </a:lnTo>
                  <a:lnTo>
                    <a:pt x="1033" y="991"/>
                  </a:lnTo>
                  <a:lnTo>
                    <a:pt x="1030" y="991"/>
                  </a:lnTo>
                  <a:lnTo>
                    <a:pt x="1028" y="993"/>
                  </a:lnTo>
                  <a:lnTo>
                    <a:pt x="1025" y="993"/>
                  </a:lnTo>
                  <a:lnTo>
                    <a:pt x="1022" y="991"/>
                  </a:lnTo>
                  <a:lnTo>
                    <a:pt x="1020" y="991"/>
                  </a:lnTo>
                  <a:lnTo>
                    <a:pt x="1017" y="993"/>
                  </a:lnTo>
                  <a:lnTo>
                    <a:pt x="1014" y="991"/>
                  </a:lnTo>
                  <a:lnTo>
                    <a:pt x="1011" y="993"/>
                  </a:lnTo>
                  <a:lnTo>
                    <a:pt x="1009" y="991"/>
                  </a:lnTo>
                  <a:lnTo>
                    <a:pt x="1003" y="993"/>
                  </a:lnTo>
                  <a:lnTo>
                    <a:pt x="1003" y="990"/>
                  </a:lnTo>
                  <a:lnTo>
                    <a:pt x="995" y="993"/>
                  </a:lnTo>
                  <a:lnTo>
                    <a:pt x="995" y="991"/>
                  </a:lnTo>
                  <a:lnTo>
                    <a:pt x="992" y="991"/>
                  </a:lnTo>
                  <a:lnTo>
                    <a:pt x="990" y="993"/>
                  </a:lnTo>
                  <a:lnTo>
                    <a:pt x="987" y="993"/>
                  </a:lnTo>
                  <a:lnTo>
                    <a:pt x="987" y="991"/>
                  </a:lnTo>
                  <a:lnTo>
                    <a:pt x="984" y="991"/>
                  </a:lnTo>
                  <a:lnTo>
                    <a:pt x="981" y="993"/>
                  </a:lnTo>
                  <a:lnTo>
                    <a:pt x="976" y="991"/>
                  </a:lnTo>
                  <a:lnTo>
                    <a:pt x="973" y="991"/>
                  </a:lnTo>
                  <a:lnTo>
                    <a:pt x="971" y="993"/>
                  </a:lnTo>
                  <a:lnTo>
                    <a:pt x="971" y="991"/>
                  </a:lnTo>
                  <a:lnTo>
                    <a:pt x="968" y="991"/>
                  </a:lnTo>
                  <a:lnTo>
                    <a:pt x="962" y="993"/>
                  </a:lnTo>
                  <a:lnTo>
                    <a:pt x="960" y="991"/>
                  </a:lnTo>
                  <a:lnTo>
                    <a:pt x="957" y="991"/>
                  </a:lnTo>
                  <a:lnTo>
                    <a:pt x="957" y="990"/>
                  </a:lnTo>
                  <a:lnTo>
                    <a:pt x="952" y="993"/>
                  </a:lnTo>
                  <a:lnTo>
                    <a:pt x="949" y="991"/>
                  </a:lnTo>
                  <a:lnTo>
                    <a:pt x="946" y="993"/>
                  </a:lnTo>
                  <a:lnTo>
                    <a:pt x="941" y="991"/>
                  </a:lnTo>
                  <a:lnTo>
                    <a:pt x="938" y="993"/>
                  </a:lnTo>
                  <a:lnTo>
                    <a:pt x="935" y="993"/>
                  </a:lnTo>
                  <a:lnTo>
                    <a:pt x="933" y="990"/>
                  </a:lnTo>
                  <a:lnTo>
                    <a:pt x="933" y="993"/>
                  </a:lnTo>
                  <a:lnTo>
                    <a:pt x="933" y="991"/>
                  </a:lnTo>
                  <a:lnTo>
                    <a:pt x="924" y="993"/>
                  </a:lnTo>
                  <a:lnTo>
                    <a:pt x="924" y="991"/>
                  </a:lnTo>
                  <a:lnTo>
                    <a:pt x="922" y="990"/>
                  </a:lnTo>
                  <a:lnTo>
                    <a:pt x="919" y="993"/>
                  </a:lnTo>
                  <a:lnTo>
                    <a:pt x="916" y="990"/>
                  </a:lnTo>
                  <a:lnTo>
                    <a:pt x="914" y="991"/>
                  </a:lnTo>
                  <a:lnTo>
                    <a:pt x="911" y="990"/>
                  </a:lnTo>
                  <a:lnTo>
                    <a:pt x="908" y="991"/>
                  </a:lnTo>
                  <a:lnTo>
                    <a:pt x="908" y="993"/>
                  </a:lnTo>
                  <a:lnTo>
                    <a:pt x="903" y="991"/>
                  </a:lnTo>
                  <a:lnTo>
                    <a:pt x="900" y="991"/>
                  </a:lnTo>
                  <a:lnTo>
                    <a:pt x="897" y="991"/>
                  </a:lnTo>
                  <a:lnTo>
                    <a:pt x="892" y="993"/>
                  </a:lnTo>
                  <a:lnTo>
                    <a:pt x="889" y="993"/>
                  </a:lnTo>
                  <a:lnTo>
                    <a:pt x="889" y="991"/>
                  </a:lnTo>
                  <a:lnTo>
                    <a:pt x="884" y="991"/>
                  </a:lnTo>
                  <a:lnTo>
                    <a:pt x="881" y="991"/>
                  </a:lnTo>
                  <a:lnTo>
                    <a:pt x="875" y="993"/>
                  </a:lnTo>
                  <a:lnTo>
                    <a:pt x="873" y="991"/>
                  </a:lnTo>
                  <a:lnTo>
                    <a:pt x="870" y="993"/>
                  </a:lnTo>
                  <a:lnTo>
                    <a:pt x="867" y="991"/>
                  </a:lnTo>
                  <a:lnTo>
                    <a:pt x="865" y="991"/>
                  </a:lnTo>
                  <a:lnTo>
                    <a:pt x="862" y="991"/>
                  </a:lnTo>
                  <a:lnTo>
                    <a:pt x="859" y="991"/>
                  </a:lnTo>
                  <a:lnTo>
                    <a:pt x="854" y="991"/>
                  </a:lnTo>
                  <a:lnTo>
                    <a:pt x="851" y="990"/>
                  </a:lnTo>
                  <a:lnTo>
                    <a:pt x="848" y="991"/>
                  </a:lnTo>
                  <a:lnTo>
                    <a:pt x="846" y="993"/>
                  </a:lnTo>
                  <a:lnTo>
                    <a:pt x="840" y="991"/>
                  </a:lnTo>
                  <a:lnTo>
                    <a:pt x="837" y="993"/>
                  </a:lnTo>
                  <a:lnTo>
                    <a:pt x="832" y="993"/>
                  </a:lnTo>
                  <a:lnTo>
                    <a:pt x="832" y="991"/>
                  </a:lnTo>
                  <a:lnTo>
                    <a:pt x="827" y="991"/>
                  </a:lnTo>
                  <a:lnTo>
                    <a:pt x="827" y="993"/>
                  </a:lnTo>
                  <a:lnTo>
                    <a:pt x="824" y="993"/>
                  </a:lnTo>
                  <a:lnTo>
                    <a:pt x="821" y="991"/>
                  </a:lnTo>
                  <a:lnTo>
                    <a:pt x="816" y="991"/>
                  </a:lnTo>
                  <a:lnTo>
                    <a:pt x="813" y="991"/>
                  </a:lnTo>
                  <a:lnTo>
                    <a:pt x="813" y="993"/>
                  </a:lnTo>
                  <a:lnTo>
                    <a:pt x="810" y="991"/>
                  </a:lnTo>
                  <a:lnTo>
                    <a:pt x="808" y="991"/>
                  </a:lnTo>
                  <a:lnTo>
                    <a:pt x="805" y="993"/>
                  </a:lnTo>
                  <a:lnTo>
                    <a:pt x="802" y="993"/>
                  </a:lnTo>
                  <a:lnTo>
                    <a:pt x="802" y="991"/>
                  </a:lnTo>
                  <a:lnTo>
                    <a:pt x="799" y="993"/>
                  </a:lnTo>
                  <a:lnTo>
                    <a:pt x="797" y="990"/>
                  </a:lnTo>
                  <a:lnTo>
                    <a:pt x="794" y="993"/>
                  </a:lnTo>
                  <a:lnTo>
                    <a:pt x="789" y="991"/>
                  </a:lnTo>
                  <a:lnTo>
                    <a:pt x="789" y="993"/>
                  </a:lnTo>
                  <a:lnTo>
                    <a:pt x="786" y="990"/>
                  </a:lnTo>
                  <a:lnTo>
                    <a:pt x="780" y="993"/>
                  </a:lnTo>
                  <a:lnTo>
                    <a:pt x="780" y="991"/>
                  </a:lnTo>
                  <a:lnTo>
                    <a:pt x="778" y="993"/>
                  </a:lnTo>
                  <a:lnTo>
                    <a:pt x="775" y="991"/>
                  </a:lnTo>
                  <a:lnTo>
                    <a:pt x="769" y="991"/>
                  </a:lnTo>
                  <a:lnTo>
                    <a:pt x="769" y="993"/>
                  </a:lnTo>
                  <a:lnTo>
                    <a:pt x="767" y="993"/>
                  </a:lnTo>
                  <a:lnTo>
                    <a:pt x="764" y="991"/>
                  </a:lnTo>
                  <a:lnTo>
                    <a:pt x="761" y="990"/>
                  </a:lnTo>
                  <a:lnTo>
                    <a:pt x="759" y="993"/>
                  </a:lnTo>
                  <a:lnTo>
                    <a:pt x="756" y="991"/>
                  </a:lnTo>
                  <a:lnTo>
                    <a:pt x="756" y="993"/>
                  </a:lnTo>
                  <a:lnTo>
                    <a:pt x="750" y="993"/>
                  </a:lnTo>
                  <a:lnTo>
                    <a:pt x="748" y="991"/>
                  </a:lnTo>
                  <a:lnTo>
                    <a:pt x="745" y="993"/>
                  </a:lnTo>
                  <a:lnTo>
                    <a:pt x="742" y="991"/>
                  </a:lnTo>
                  <a:lnTo>
                    <a:pt x="740" y="991"/>
                  </a:lnTo>
                  <a:lnTo>
                    <a:pt x="740" y="993"/>
                  </a:lnTo>
                  <a:lnTo>
                    <a:pt x="734" y="993"/>
                  </a:lnTo>
                  <a:lnTo>
                    <a:pt x="731" y="991"/>
                  </a:lnTo>
                  <a:lnTo>
                    <a:pt x="729" y="991"/>
                  </a:lnTo>
                  <a:lnTo>
                    <a:pt x="726" y="991"/>
                  </a:lnTo>
                  <a:lnTo>
                    <a:pt x="723" y="991"/>
                  </a:lnTo>
                  <a:lnTo>
                    <a:pt x="721" y="991"/>
                  </a:lnTo>
                  <a:lnTo>
                    <a:pt x="718" y="993"/>
                  </a:lnTo>
                  <a:lnTo>
                    <a:pt x="712" y="993"/>
                  </a:lnTo>
                  <a:lnTo>
                    <a:pt x="712" y="991"/>
                  </a:lnTo>
                  <a:lnTo>
                    <a:pt x="710" y="991"/>
                  </a:lnTo>
                  <a:lnTo>
                    <a:pt x="707" y="993"/>
                  </a:lnTo>
                  <a:lnTo>
                    <a:pt x="704" y="990"/>
                  </a:lnTo>
                  <a:lnTo>
                    <a:pt x="704" y="991"/>
                  </a:lnTo>
                  <a:lnTo>
                    <a:pt x="699" y="991"/>
                  </a:lnTo>
                  <a:lnTo>
                    <a:pt x="696" y="993"/>
                  </a:lnTo>
                  <a:lnTo>
                    <a:pt x="693" y="991"/>
                  </a:lnTo>
                  <a:lnTo>
                    <a:pt x="691" y="993"/>
                  </a:lnTo>
                  <a:lnTo>
                    <a:pt x="691" y="991"/>
                  </a:lnTo>
                  <a:lnTo>
                    <a:pt x="688" y="993"/>
                  </a:lnTo>
                  <a:lnTo>
                    <a:pt x="685" y="993"/>
                  </a:lnTo>
                  <a:lnTo>
                    <a:pt x="683" y="991"/>
                  </a:lnTo>
                  <a:lnTo>
                    <a:pt x="680" y="991"/>
                  </a:lnTo>
                  <a:lnTo>
                    <a:pt x="677" y="993"/>
                  </a:lnTo>
                  <a:lnTo>
                    <a:pt x="674" y="991"/>
                  </a:lnTo>
                  <a:lnTo>
                    <a:pt x="674" y="993"/>
                  </a:lnTo>
                  <a:lnTo>
                    <a:pt x="669" y="993"/>
                  </a:lnTo>
                  <a:lnTo>
                    <a:pt x="666" y="990"/>
                  </a:lnTo>
                  <a:lnTo>
                    <a:pt x="661" y="991"/>
                  </a:lnTo>
                  <a:lnTo>
                    <a:pt x="658" y="993"/>
                  </a:lnTo>
                  <a:lnTo>
                    <a:pt x="653" y="990"/>
                  </a:lnTo>
                  <a:lnTo>
                    <a:pt x="650" y="993"/>
                  </a:lnTo>
                  <a:lnTo>
                    <a:pt x="650" y="991"/>
                  </a:lnTo>
                  <a:lnTo>
                    <a:pt x="644" y="993"/>
                  </a:lnTo>
                  <a:lnTo>
                    <a:pt x="642" y="991"/>
                  </a:lnTo>
                  <a:lnTo>
                    <a:pt x="642" y="993"/>
                  </a:lnTo>
                  <a:lnTo>
                    <a:pt x="639" y="993"/>
                  </a:lnTo>
                  <a:lnTo>
                    <a:pt x="636" y="991"/>
                  </a:lnTo>
                  <a:lnTo>
                    <a:pt x="631" y="993"/>
                  </a:lnTo>
                  <a:lnTo>
                    <a:pt x="628" y="991"/>
                  </a:lnTo>
                  <a:lnTo>
                    <a:pt x="628" y="993"/>
                  </a:lnTo>
                  <a:lnTo>
                    <a:pt x="625" y="990"/>
                  </a:lnTo>
                  <a:lnTo>
                    <a:pt x="623" y="991"/>
                  </a:lnTo>
                  <a:lnTo>
                    <a:pt x="620" y="991"/>
                  </a:lnTo>
                  <a:lnTo>
                    <a:pt x="617" y="993"/>
                  </a:lnTo>
                  <a:lnTo>
                    <a:pt x="615" y="991"/>
                  </a:lnTo>
                  <a:lnTo>
                    <a:pt x="612" y="991"/>
                  </a:lnTo>
                  <a:lnTo>
                    <a:pt x="609" y="993"/>
                  </a:lnTo>
                  <a:lnTo>
                    <a:pt x="609" y="991"/>
                  </a:lnTo>
                  <a:lnTo>
                    <a:pt x="606" y="993"/>
                  </a:lnTo>
                  <a:lnTo>
                    <a:pt x="601" y="991"/>
                  </a:lnTo>
                  <a:lnTo>
                    <a:pt x="598" y="993"/>
                  </a:lnTo>
                  <a:lnTo>
                    <a:pt x="596" y="991"/>
                  </a:lnTo>
                  <a:lnTo>
                    <a:pt x="590" y="991"/>
                  </a:lnTo>
                  <a:lnTo>
                    <a:pt x="587" y="993"/>
                  </a:lnTo>
                  <a:lnTo>
                    <a:pt x="587" y="991"/>
                  </a:lnTo>
                  <a:lnTo>
                    <a:pt x="587" y="993"/>
                  </a:lnTo>
                  <a:lnTo>
                    <a:pt x="582" y="993"/>
                  </a:lnTo>
                  <a:lnTo>
                    <a:pt x="582" y="991"/>
                  </a:lnTo>
                  <a:lnTo>
                    <a:pt x="577" y="991"/>
                  </a:lnTo>
                  <a:lnTo>
                    <a:pt x="577" y="993"/>
                  </a:lnTo>
                  <a:lnTo>
                    <a:pt x="571" y="993"/>
                  </a:lnTo>
                  <a:lnTo>
                    <a:pt x="568" y="991"/>
                  </a:lnTo>
                  <a:lnTo>
                    <a:pt x="566" y="991"/>
                  </a:lnTo>
                  <a:lnTo>
                    <a:pt x="566" y="993"/>
                  </a:lnTo>
                  <a:lnTo>
                    <a:pt x="557" y="993"/>
                  </a:lnTo>
                  <a:lnTo>
                    <a:pt x="557" y="991"/>
                  </a:lnTo>
                  <a:lnTo>
                    <a:pt x="555" y="993"/>
                  </a:lnTo>
                  <a:lnTo>
                    <a:pt x="552" y="991"/>
                  </a:lnTo>
                  <a:lnTo>
                    <a:pt x="549" y="991"/>
                  </a:lnTo>
                  <a:lnTo>
                    <a:pt x="547" y="993"/>
                  </a:lnTo>
                  <a:lnTo>
                    <a:pt x="547" y="991"/>
                  </a:lnTo>
                  <a:lnTo>
                    <a:pt x="544" y="993"/>
                  </a:lnTo>
                  <a:lnTo>
                    <a:pt x="536" y="991"/>
                  </a:lnTo>
                  <a:lnTo>
                    <a:pt x="536" y="993"/>
                  </a:lnTo>
                  <a:lnTo>
                    <a:pt x="533" y="993"/>
                  </a:lnTo>
                  <a:lnTo>
                    <a:pt x="533" y="991"/>
                  </a:lnTo>
                  <a:lnTo>
                    <a:pt x="528" y="991"/>
                  </a:lnTo>
                  <a:lnTo>
                    <a:pt x="525" y="993"/>
                  </a:lnTo>
                  <a:lnTo>
                    <a:pt x="522" y="991"/>
                  </a:lnTo>
                  <a:lnTo>
                    <a:pt x="519" y="993"/>
                  </a:lnTo>
                  <a:lnTo>
                    <a:pt x="519" y="991"/>
                  </a:lnTo>
                  <a:lnTo>
                    <a:pt x="514" y="993"/>
                  </a:lnTo>
                  <a:lnTo>
                    <a:pt x="511" y="991"/>
                  </a:lnTo>
                  <a:lnTo>
                    <a:pt x="509" y="991"/>
                  </a:lnTo>
                  <a:lnTo>
                    <a:pt x="506" y="991"/>
                  </a:lnTo>
                  <a:lnTo>
                    <a:pt x="503" y="993"/>
                  </a:lnTo>
                  <a:lnTo>
                    <a:pt x="503" y="991"/>
                  </a:lnTo>
                  <a:lnTo>
                    <a:pt x="498" y="993"/>
                  </a:lnTo>
                  <a:lnTo>
                    <a:pt x="495" y="991"/>
                  </a:lnTo>
                  <a:lnTo>
                    <a:pt x="495" y="993"/>
                  </a:lnTo>
                  <a:lnTo>
                    <a:pt x="490" y="991"/>
                  </a:lnTo>
                  <a:lnTo>
                    <a:pt x="490" y="993"/>
                  </a:lnTo>
                  <a:lnTo>
                    <a:pt x="487" y="991"/>
                  </a:lnTo>
                  <a:lnTo>
                    <a:pt x="481" y="991"/>
                  </a:lnTo>
                  <a:lnTo>
                    <a:pt x="481" y="993"/>
                  </a:lnTo>
                  <a:lnTo>
                    <a:pt x="479" y="991"/>
                  </a:lnTo>
                  <a:lnTo>
                    <a:pt x="479" y="993"/>
                  </a:lnTo>
                  <a:lnTo>
                    <a:pt x="473" y="991"/>
                  </a:lnTo>
                  <a:lnTo>
                    <a:pt x="471" y="993"/>
                  </a:lnTo>
                  <a:lnTo>
                    <a:pt x="465" y="991"/>
                  </a:lnTo>
                  <a:lnTo>
                    <a:pt x="465" y="993"/>
                  </a:lnTo>
                  <a:lnTo>
                    <a:pt x="462" y="993"/>
                  </a:lnTo>
                  <a:lnTo>
                    <a:pt x="460" y="991"/>
                  </a:lnTo>
                  <a:lnTo>
                    <a:pt x="457" y="991"/>
                  </a:lnTo>
                  <a:lnTo>
                    <a:pt x="454" y="993"/>
                  </a:lnTo>
                  <a:lnTo>
                    <a:pt x="449" y="991"/>
                  </a:lnTo>
                  <a:lnTo>
                    <a:pt x="446" y="991"/>
                  </a:lnTo>
                  <a:lnTo>
                    <a:pt x="443" y="993"/>
                  </a:lnTo>
                  <a:lnTo>
                    <a:pt x="441" y="991"/>
                  </a:lnTo>
                  <a:lnTo>
                    <a:pt x="438" y="991"/>
                  </a:lnTo>
                  <a:lnTo>
                    <a:pt x="435" y="991"/>
                  </a:lnTo>
                  <a:lnTo>
                    <a:pt x="432" y="993"/>
                  </a:lnTo>
                  <a:lnTo>
                    <a:pt x="430" y="993"/>
                  </a:lnTo>
                  <a:lnTo>
                    <a:pt x="430" y="991"/>
                  </a:lnTo>
                  <a:lnTo>
                    <a:pt x="424" y="991"/>
                  </a:lnTo>
                  <a:lnTo>
                    <a:pt x="422" y="991"/>
                  </a:lnTo>
                  <a:lnTo>
                    <a:pt x="419" y="991"/>
                  </a:lnTo>
                  <a:lnTo>
                    <a:pt x="416" y="991"/>
                  </a:lnTo>
                  <a:lnTo>
                    <a:pt x="413" y="993"/>
                  </a:lnTo>
                  <a:lnTo>
                    <a:pt x="411" y="993"/>
                  </a:lnTo>
                  <a:lnTo>
                    <a:pt x="408" y="991"/>
                  </a:lnTo>
                  <a:lnTo>
                    <a:pt x="405" y="993"/>
                  </a:lnTo>
                  <a:lnTo>
                    <a:pt x="403" y="990"/>
                  </a:lnTo>
                  <a:lnTo>
                    <a:pt x="397" y="993"/>
                  </a:lnTo>
                  <a:lnTo>
                    <a:pt x="397" y="991"/>
                  </a:lnTo>
                  <a:lnTo>
                    <a:pt x="394" y="993"/>
                  </a:lnTo>
                  <a:lnTo>
                    <a:pt x="389" y="993"/>
                  </a:lnTo>
                  <a:lnTo>
                    <a:pt x="389" y="991"/>
                  </a:lnTo>
                  <a:lnTo>
                    <a:pt x="386" y="991"/>
                  </a:lnTo>
                  <a:lnTo>
                    <a:pt x="384" y="993"/>
                  </a:lnTo>
                  <a:lnTo>
                    <a:pt x="378" y="990"/>
                  </a:lnTo>
                  <a:lnTo>
                    <a:pt x="378" y="991"/>
                  </a:lnTo>
                  <a:lnTo>
                    <a:pt x="373" y="991"/>
                  </a:lnTo>
                  <a:lnTo>
                    <a:pt x="367" y="993"/>
                  </a:lnTo>
                  <a:lnTo>
                    <a:pt x="367" y="991"/>
                  </a:lnTo>
                  <a:lnTo>
                    <a:pt x="365" y="991"/>
                  </a:lnTo>
                  <a:lnTo>
                    <a:pt x="362" y="993"/>
                  </a:lnTo>
                  <a:lnTo>
                    <a:pt x="359" y="993"/>
                  </a:lnTo>
                  <a:lnTo>
                    <a:pt x="356" y="991"/>
                  </a:lnTo>
                  <a:lnTo>
                    <a:pt x="354" y="993"/>
                  </a:lnTo>
                  <a:lnTo>
                    <a:pt x="351" y="991"/>
                  </a:lnTo>
                  <a:lnTo>
                    <a:pt x="348" y="991"/>
                  </a:lnTo>
                  <a:lnTo>
                    <a:pt x="345" y="993"/>
                  </a:lnTo>
                  <a:lnTo>
                    <a:pt x="343" y="991"/>
                  </a:lnTo>
                  <a:lnTo>
                    <a:pt x="340" y="993"/>
                  </a:lnTo>
                  <a:lnTo>
                    <a:pt x="337" y="991"/>
                  </a:lnTo>
                  <a:lnTo>
                    <a:pt x="335" y="990"/>
                  </a:lnTo>
                  <a:lnTo>
                    <a:pt x="332" y="993"/>
                  </a:lnTo>
                  <a:lnTo>
                    <a:pt x="326" y="991"/>
                  </a:lnTo>
                  <a:lnTo>
                    <a:pt x="324" y="991"/>
                  </a:lnTo>
                  <a:lnTo>
                    <a:pt x="324" y="993"/>
                  </a:lnTo>
                  <a:lnTo>
                    <a:pt x="321" y="991"/>
                  </a:lnTo>
                  <a:lnTo>
                    <a:pt x="318" y="991"/>
                  </a:lnTo>
                  <a:lnTo>
                    <a:pt x="316" y="993"/>
                  </a:lnTo>
                  <a:lnTo>
                    <a:pt x="316" y="991"/>
                  </a:lnTo>
                  <a:lnTo>
                    <a:pt x="313" y="993"/>
                  </a:lnTo>
                  <a:lnTo>
                    <a:pt x="307" y="991"/>
                  </a:lnTo>
                  <a:lnTo>
                    <a:pt x="302" y="990"/>
                  </a:lnTo>
                  <a:lnTo>
                    <a:pt x="299" y="993"/>
                  </a:lnTo>
                  <a:lnTo>
                    <a:pt x="299" y="991"/>
                  </a:lnTo>
                  <a:lnTo>
                    <a:pt x="294" y="991"/>
                  </a:lnTo>
                  <a:lnTo>
                    <a:pt x="291" y="993"/>
                  </a:lnTo>
                  <a:lnTo>
                    <a:pt x="286" y="991"/>
                  </a:lnTo>
                  <a:lnTo>
                    <a:pt x="283" y="991"/>
                  </a:lnTo>
                  <a:lnTo>
                    <a:pt x="283" y="993"/>
                  </a:lnTo>
                  <a:lnTo>
                    <a:pt x="275" y="993"/>
                  </a:lnTo>
                  <a:lnTo>
                    <a:pt x="275" y="991"/>
                  </a:lnTo>
                  <a:lnTo>
                    <a:pt x="272" y="993"/>
                  </a:lnTo>
                  <a:lnTo>
                    <a:pt x="269" y="991"/>
                  </a:lnTo>
                  <a:lnTo>
                    <a:pt x="267" y="991"/>
                  </a:lnTo>
                  <a:lnTo>
                    <a:pt x="264" y="993"/>
                  </a:lnTo>
                  <a:lnTo>
                    <a:pt x="261" y="991"/>
                  </a:lnTo>
                  <a:lnTo>
                    <a:pt x="259" y="993"/>
                  </a:lnTo>
                  <a:lnTo>
                    <a:pt x="253" y="991"/>
                  </a:lnTo>
                  <a:lnTo>
                    <a:pt x="253" y="993"/>
                  </a:lnTo>
                  <a:lnTo>
                    <a:pt x="253" y="991"/>
                  </a:lnTo>
                  <a:lnTo>
                    <a:pt x="250" y="993"/>
                  </a:lnTo>
                  <a:lnTo>
                    <a:pt x="248" y="993"/>
                  </a:lnTo>
                  <a:lnTo>
                    <a:pt x="245" y="991"/>
                  </a:lnTo>
                  <a:lnTo>
                    <a:pt x="242" y="991"/>
                  </a:lnTo>
                  <a:lnTo>
                    <a:pt x="239" y="991"/>
                  </a:lnTo>
                  <a:lnTo>
                    <a:pt x="237" y="991"/>
                  </a:lnTo>
                  <a:lnTo>
                    <a:pt x="234" y="993"/>
                  </a:lnTo>
                  <a:lnTo>
                    <a:pt x="229" y="993"/>
                  </a:lnTo>
                  <a:lnTo>
                    <a:pt x="229" y="991"/>
                  </a:lnTo>
                  <a:lnTo>
                    <a:pt x="226" y="993"/>
                  </a:lnTo>
                  <a:lnTo>
                    <a:pt x="223" y="991"/>
                  </a:lnTo>
                  <a:lnTo>
                    <a:pt x="220" y="991"/>
                  </a:lnTo>
                  <a:lnTo>
                    <a:pt x="220" y="993"/>
                  </a:lnTo>
                  <a:lnTo>
                    <a:pt x="212" y="993"/>
                  </a:lnTo>
                  <a:lnTo>
                    <a:pt x="212" y="991"/>
                  </a:lnTo>
                  <a:lnTo>
                    <a:pt x="210" y="991"/>
                  </a:lnTo>
                  <a:lnTo>
                    <a:pt x="204" y="993"/>
                  </a:lnTo>
                  <a:lnTo>
                    <a:pt x="201" y="991"/>
                  </a:lnTo>
                  <a:lnTo>
                    <a:pt x="201" y="993"/>
                  </a:lnTo>
                  <a:lnTo>
                    <a:pt x="196" y="991"/>
                  </a:lnTo>
                  <a:lnTo>
                    <a:pt x="193" y="993"/>
                  </a:lnTo>
                  <a:lnTo>
                    <a:pt x="191" y="991"/>
                  </a:lnTo>
                  <a:lnTo>
                    <a:pt x="185" y="991"/>
                  </a:lnTo>
                  <a:lnTo>
                    <a:pt x="185" y="990"/>
                  </a:lnTo>
                  <a:lnTo>
                    <a:pt x="180" y="993"/>
                  </a:lnTo>
                  <a:lnTo>
                    <a:pt x="180" y="991"/>
                  </a:lnTo>
                  <a:lnTo>
                    <a:pt x="177" y="993"/>
                  </a:lnTo>
                  <a:lnTo>
                    <a:pt x="174" y="993"/>
                  </a:lnTo>
                  <a:lnTo>
                    <a:pt x="172" y="991"/>
                  </a:lnTo>
                  <a:lnTo>
                    <a:pt x="169" y="991"/>
                  </a:lnTo>
                  <a:lnTo>
                    <a:pt x="166" y="993"/>
                  </a:lnTo>
                  <a:lnTo>
                    <a:pt x="163" y="991"/>
                  </a:lnTo>
                  <a:lnTo>
                    <a:pt x="161" y="993"/>
                  </a:lnTo>
                  <a:lnTo>
                    <a:pt x="155" y="991"/>
                  </a:lnTo>
                  <a:lnTo>
                    <a:pt x="155" y="993"/>
                  </a:lnTo>
                  <a:lnTo>
                    <a:pt x="153" y="991"/>
                  </a:lnTo>
                  <a:lnTo>
                    <a:pt x="150" y="993"/>
                  </a:lnTo>
                  <a:lnTo>
                    <a:pt x="144" y="991"/>
                  </a:lnTo>
                  <a:lnTo>
                    <a:pt x="144" y="993"/>
                  </a:lnTo>
                  <a:lnTo>
                    <a:pt x="142" y="991"/>
                  </a:lnTo>
                  <a:lnTo>
                    <a:pt x="136" y="990"/>
                  </a:lnTo>
                  <a:lnTo>
                    <a:pt x="136" y="991"/>
                  </a:lnTo>
                  <a:lnTo>
                    <a:pt x="133" y="993"/>
                  </a:lnTo>
                  <a:lnTo>
                    <a:pt x="131" y="991"/>
                  </a:lnTo>
                  <a:lnTo>
                    <a:pt x="128" y="991"/>
                  </a:lnTo>
                  <a:lnTo>
                    <a:pt x="125" y="991"/>
                  </a:lnTo>
                  <a:lnTo>
                    <a:pt x="123" y="993"/>
                  </a:lnTo>
                  <a:lnTo>
                    <a:pt x="120" y="991"/>
                  </a:lnTo>
                  <a:lnTo>
                    <a:pt x="117" y="993"/>
                  </a:lnTo>
                  <a:lnTo>
                    <a:pt x="117" y="991"/>
                  </a:lnTo>
                  <a:lnTo>
                    <a:pt x="114" y="990"/>
                  </a:lnTo>
                  <a:lnTo>
                    <a:pt x="112" y="993"/>
                  </a:lnTo>
                  <a:lnTo>
                    <a:pt x="109" y="990"/>
                  </a:lnTo>
                  <a:lnTo>
                    <a:pt x="106" y="991"/>
                  </a:lnTo>
                  <a:lnTo>
                    <a:pt x="101" y="993"/>
                  </a:lnTo>
                  <a:lnTo>
                    <a:pt x="98" y="991"/>
                  </a:lnTo>
                  <a:lnTo>
                    <a:pt x="98" y="993"/>
                  </a:lnTo>
                  <a:lnTo>
                    <a:pt x="93" y="993"/>
                  </a:lnTo>
                  <a:lnTo>
                    <a:pt x="87" y="991"/>
                  </a:lnTo>
                  <a:lnTo>
                    <a:pt x="85" y="991"/>
                  </a:lnTo>
                  <a:lnTo>
                    <a:pt x="82" y="993"/>
                  </a:lnTo>
                  <a:lnTo>
                    <a:pt x="79" y="991"/>
                  </a:lnTo>
                  <a:lnTo>
                    <a:pt x="79" y="993"/>
                  </a:lnTo>
                  <a:lnTo>
                    <a:pt x="76" y="991"/>
                  </a:lnTo>
                  <a:lnTo>
                    <a:pt x="74" y="993"/>
                  </a:lnTo>
                  <a:lnTo>
                    <a:pt x="71" y="991"/>
                  </a:lnTo>
                  <a:lnTo>
                    <a:pt x="66" y="993"/>
                  </a:lnTo>
                  <a:lnTo>
                    <a:pt x="63" y="991"/>
                  </a:lnTo>
                  <a:lnTo>
                    <a:pt x="57" y="991"/>
                  </a:lnTo>
                  <a:lnTo>
                    <a:pt x="57" y="993"/>
                  </a:lnTo>
                  <a:lnTo>
                    <a:pt x="52" y="991"/>
                  </a:lnTo>
                  <a:lnTo>
                    <a:pt x="52" y="993"/>
                  </a:lnTo>
                  <a:lnTo>
                    <a:pt x="49" y="993"/>
                  </a:lnTo>
                  <a:lnTo>
                    <a:pt x="49" y="991"/>
                  </a:lnTo>
                  <a:lnTo>
                    <a:pt x="47" y="993"/>
                  </a:lnTo>
                  <a:lnTo>
                    <a:pt x="44" y="991"/>
                  </a:lnTo>
                  <a:lnTo>
                    <a:pt x="38" y="993"/>
                  </a:lnTo>
                  <a:lnTo>
                    <a:pt x="36" y="991"/>
                  </a:lnTo>
                  <a:lnTo>
                    <a:pt x="33" y="993"/>
                  </a:lnTo>
                  <a:lnTo>
                    <a:pt x="30" y="991"/>
                  </a:lnTo>
                  <a:lnTo>
                    <a:pt x="27" y="993"/>
                  </a:lnTo>
                  <a:lnTo>
                    <a:pt x="25" y="991"/>
                  </a:lnTo>
                  <a:lnTo>
                    <a:pt x="22" y="993"/>
                  </a:lnTo>
                  <a:lnTo>
                    <a:pt x="19" y="991"/>
                  </a:lnTo>
                  <a:lnTo>
                    <a:pt x="19" y="993"/>
                  </a:lnTo>
                  <a:lnTo>
                    <a:pt x="17" y="991"/>
                  </a:lnTo>
                  <a:lnTo>
                    <a:pt x="14" y="993"/>
                  </a:lnTo>
                  <a:lnTo>
                    <a:pt x="8" y="991"/>
                  </a:lnTo>
                  <a:lnTo>
                    <a:pt x="6" y="993"/>
                  </a:lnTo>
                  <a:lnTo>
                    <a:pt x="3" y="991"/>
                  </a:lnTo>
                  <a:lnTo>
                    <a:pt x="0" y="993"/>
                  </a:lnTo>
                  <a:lnTo>
                    <a:pt x="0" y="991"/>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397" name="Freeform 124"/>
          <p:cNvSpPr>
            <a:spLocks/>
          </p:cNvSpPr>
          <p:nvPr/>
        </p:nvSpPr>
        <p:spPr bwMode="auto">
          <a:xfrm>
            <a:off x="5022850" y="2043113"/>
            <a:ext cx="4192588" cy="1114425"/>
          </a:xfrm>
          <a:custGeom>
            <a:avLst/>
            <a:gdLst>
              <a:gd name="T0" fmla="*/ 2147483646 w 2343"/>
              <a:gd name="T1" fmla="*/ 2147483646 h 702"/>
              <a:gd name="T2" fmla="*/ 2147483646 w 2343"/>
              <a:gd name="T3" fmla="*/ 2147483646 h 702"/>
              <a:gd name="T4" fmla="*/ 2147483646 w 2343"/>
              <a:gd name="T5" fmla="*/ 2147483646 h 702"/>
              <a:gd name="T6" fmla="*/ 2147483646 w 2343"/>
              <a:gd name="T7" fmla="*/ 2147483646 h 702"/>
              <a:gd name="T8" fmla="*/ 2147483646 w 2343"/>
              <a:gd name="T9" fmla="*/ 2147483646 h 702"/>
              <a:gd name="T10" fmla="*/ 2147483646 w 2343"/>
              <a:gd name="T11" fmla="*/ 2147483646 h 702"/>
              <a:gd name="T12" fmla="*/ 2147483646 w 2343"/>
              <a:gd name="T13" fmla="*/ 2147483646 h 702"/>
              <a:gd name="T14" fmla="*/ 2147483646 w 2343"/>
              <a:gd name="T15" fmla="*/ 2147483646 h 702"/>
              <a:gd name="T16" fmla="*/ 2147483646 w 2343"/>
              <a:gd name="T17" fmla="*/ 2147483646 h 702"/>
              <a:gd name="T18" fmla="*/ 2147483646 w 2343"/>
              <a:gd name="T19" fmla="*/ 2147483646 h 702"/>
              <a:gd name="T20" fmla="*/ 2147483646 w 2343"/>
              <a:gd name="T21" fmla="*/ 2147483646 h 702"/>
              <a:gd name="T22" fmla="*/ 2147483646 w 2343"/>
              <a:gd name="T23" fmla="*/ 2147483646 h 702"/>
              <a:gd name="T24" fmla="*/ 2147483646 w 2343"/>
              <a:gd name="T25" fmla="*/ 2147483646 h 702"/>
              <a:gd name="T26" fmla="*/ 2147483646 w 2343"/>
              <a:gd name="T27" fmla="*/ 2147483646 h 702"/>
              <a:gd name="T28" fmla="*/ 2147483646 w 2343"/>
              <a:gd name="T29" fmla="*/ 2147483646 h 702"/>
              <a:gd name="T30" fmla="*/ 2147483646 w 2343"/>
              <a:gd name="T31" fmla="*/ 2147483646 h 702"/>
              <a:gd name="T32" fmla="*/ 2147483646 w 2343"/>
              <a:gd name="T33" fmla="*/ 2147483646 h 702"/>
              <a:gd name="T34" fmla="*/ 2147483646 w 2343"/>
              <a:gd name="T35" fmla="*/ 2147483646 h 702"/>
              <a:gd name="T36" fmla="*/ 2147483646 w 2343"/>
              <a:gd name="T37" fmla="*/ 2147483646 h 702"/>
              <a:gd name="T38" fmla="*/ 2147483646 w 2343"/>
              <a:gd name="T39" fmla="*/ 2147483646 h 702"/>
              <a:gd name="T40" fmla="*/ 2147483646 w 2343"/>
              <a:gd name="T41" fmla="*/ 2147483646 h 702"/>
              <a:gd name="T42" fmla="*/ 2147483646 w 2343"/>
              <a:gd name="T43" fmla="*/ 2147483646 h 702"/>
              <a:gd name="T44" fmla="*/ 2147483646 w 2343"/>
              <a:gd name="T45" fmla="*/ 2147483646 h 702"/>
              <a:gd name="T46" fmla="*/ 2147483646 w 2343"/>
              <a:gd name="T47" fmla="*/ 2147483646 h 702"/>
              <a:gd name="T48" fmla="*/ 2147483646 w 2343"/>
              <a:gd name="T49" fmla="*/ 2147483646 h 702"/>
              <a:gd name="T50" fmla="*/ 2147483646 w 2343"/>
              <a:gd name="T51" fmla="*/ 2147483646 h 702"/>
              <a:gd name="T52" fmla="*/ 2147483646 w 2343"/>
              <a:gd name="T53" fmla="*/ 2147483646 h 702"/>
              <a:gd name="T54" fmla="*/ 2147483646 w 2343"/>
              <a:gd name="T55" fmla="*/ 2147483646 h 702"/>
              <a:gd name="T56" fmla="*/ 2147483646 w 2343"/>
              <a:gd name="T57" fmla="*/ 2147483646 h 702"/>
              <a:gd name="T58" fmla="*/ 2147483646 w 2343"/>
              <a:gd name="T59" fmla="*/ 2147483646 h 702"/>
              <a:gd name="T60" fmla="*/ 2147483646 w 2343"/>
              <a:gd name="T61" fmla="*/ 2147483646 h 702"/>
              <a:gd name="T62" fmla="*/ 2147483646 w 2343"/>
              <a:gd name="T63" fmla="*/ 2147483646 h 702"/>
              <a:gd name="T64" fmla="*/ 2147483646 w 2343"/>
              <a:gd name="T65" fmla="*/ 2147483646 h 702"/>
              <a:gd name="T66" fmla="*/ 2147483646 w 2343"/>
              <a:gd name="T67" fmla="*/ 2147483646 h 702"/>
              <a:gd name="T68" fmla="*/ 2147483646 w 2343"/>
              <a:gd name="T69" fmla="*/ 2147483646 h 702"/>
              <a:gd name="T70" fmla="*/ 2147483646 w 2343"/>
              <a:gd name="T71" fmla="*/ 2147483646 h 702"/>
              <a:gd name="T72" fmla="*/ 2147483646 w 2343"/>
              <a:gd name="T73" fmla="*/ 2147483646 h 702"/>
              <a:gd name="T74" fmla="*/ 2147483646 w 2343"/>
              <a:gd name="T75" fmla="*/ 2147483646 h 702"/>
              <a:gd name="T76" fmla="*/ 2147483646 w 2343"/>
              <a:gd name="T77" fmla="*/ 2147483646 h 702"/>
              <a:gd name="T78" fmla="*/ 2147483646 w 2343"/>
              <a:gd name="T79" fmla="*/ 2147483646 h 702"/>
              <a:gd name="T80" fmla="*/ 2147483646 w 2343"/>
              <a:gd name="T81" fmla="*/ 2147483646 h 702"/>
              <a:gd name="T82" fmla="*/ 2147483646 w 2343"/>
              <a:gd name="T83" fmla="*/ 2147483646 h 702"/>
              <a:gd name="T84" fmla="*/ 2147483646 w 2343"/>
              <a:gd name="T85" fmla="*/ 2147483646 h 702"/>
              <a:gd name="T86" fmla="*/ 2147483646 w 2343"/>
              <a:gd name="T87" fmla="*/ 2147483646 h 702"/>
              <a:gd name="T88" fmla="*/ 2147483646 w 2343"/>
              <a:gd name="T89" fmla="*/ 2147483646 h 702"/>
              <a:gd name="T90" fmla="*/ 2147483646 w 2343"/>
              <a:gd name="T91" fmla="*/ 2147483646 h 702"/>
              <a:gd name="T92" fmla="*/ 2147483646 w 2343"/>
              <a:gd name="T93" fmla="*/ 2147483646 h 702"/>
              <a:gd name="T94" fmla="*/ 2147483646 w 2343"/>
              <a:gd name="T95" fmla="*/ 2147483646 h 702"/>
              <a:gd name="T96" fmla="*/ 2147483646 w 2343"/>
              <a:gd name="T97" fmla="*/ 2147483646 h 702"/>
              <a:gd name="T98" fmla="*/ 2147483646 w 2343"/>
              <a:gd name="T99" fmla="*/ 2147483646 h 702"/>
              <a:gd name="T100" fmla="*/ 2147483646 w 2343"/>
              <a:gd name="T101" fmla="*/ 2147483646 h 702"/>
              <a:gd name="T102" fmla="*/ 2147483646 w 2343"/>
              <a:gd name="T103" fmla="*/ 2147483646 h 702"/>
              <a:gd name="T104" fmla="*/ 2147483646 w 2343"/>
              <a:gd name="T105" fmla="*/ 2147483646 h 702"/>
              <a:gd name="T106" fmla="*/ 2147483646 w 2343"/>
              <a:gd name="T107" fmla="*/ 2147483646 h 702"/>
              <a:gd name="T108" fmla="*/ 2147483646 w 2343"/>
              <a:gd name="T109" fmla="*/ 2147483646 h 702"/>
              <a:gd name="T110" fmla="*/ 2147483646 w 2343"/>
              <a:gd name="T111" fmla="*/ 2147483646 h 702"/>
              <a:gd name="T112" fmla="*/ 2147483646 w 2343"/>
              <a:gd name="T113" fmla="*/ 2147483646 h 702"/>
              <a:gd name="T114" fmla="*/ 2147483646 w 2343"/>
              <a:gd name="T115" fmla="*/ 2147483646 h 702"/>
              <a:gd name="T116" fmla="*/ 2147483646 w 2343"/>
              <a:gd name="T117" fmla="*/ 2147483646 h 702"/>
              <a:gd name="T118" fmla="*/ 2147483646 w 2343"/>
              <a:gd name="T119" fmla="*/ 2147483646 h 702"/>
              <a:gd name="T120" fmla="*/ 2147483646 w 2343"/>
              <a:gd name="T121" fmla="*/ 2147483646 h 702"/>
              <a:gd name="T122" fmla="*/ 2147483646 w 2343"/>
              <a:gd name="T123" fmla="*/ 2147483646 h 7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43" h="702">
                <a:moveTo>
                  <a:pt x="2343" y="700"/>
                </a:moveTo>
                <a:lnTo>
                  <a:pt x="2343" y="700"/>
                </a:lnTo>
                <a:lnTo>
                  <a:pt x="2342" y="700"/>
                </a:lnTo>
                <a:lnTo>
                  <a:pt x="2341" y="700"/>
                </a:lnTo>
                <a:lnTo>
                  <a:pt x="2339" y="700"/>
                </a:lnTo>
                <a:lnTo>
                  <a:pt x="2338" y="700"/>
                </a:lnTo>
                <a:lnTo>
                  <a:pt x="2337" y="700"/>
                </a:lnTo>
                <a:lnTo>
                  <a:pt x="2336" y="700"/>
                </a:lnTo>
                <a:lnTo>
                  <a:pt x="2334" y="700"/>
                </a:lnTo>
                <a:lnTo>
                  <a:pt x="2332" y="700"/>
                </a:lnTo>
                <a:lnTo>
                  <a:pt x="2331" y="700"/>
                </a:lnTo>
                <a:lnTo>
                  <a:pt x="2330" y="700"/>
                </a:lnTo>
                <a:lnTo>
                  <a:pt x="2327" y="702"/>
                </a:lnTo>
                <a:lnTo>
                  <a:pt x="2326" y="700"/>
                </a:lnTo>
                <a:lnTo>
                  <a:pt x="2325" y="702"/>
                </a:lnTo>
                <a:lnTo>
                  <a:pt x="2324" y="700"/>
                </a:lnTo>
                <a:lnTo>
                  <a:pt x="2322" y="700"/>
                </a:lnTo>
                <a:lnTo>
                  <a:pt x="2321" y="700"/>
                </a:lnTo>
                <a:lnTo>
                  <a:pt x="2320" y="700"/>
                </a:lnTo>
                <a:lnTo>
                  <a:pt x="2318" y="700"/>
                </a:lnTo>
                <a:lnTo>
                  <a:pt x="2316" y="702"/>
                </a:lnTo>
                <a:lnTo>
                  <a:pt x="2315" y="700"/>
                </a:lnTo>
                <a:lnTo>
                  <a:pt x="2314" y="700"/>
                </a:lnTo>
                <a:lnTo>
                  <a:pt x="2313" y="700"/>
                </a:lnTo>
                <a:lnTo>
                  <a:pt x="2312" y="700"/>
                </a:lnTo>
                <a:lnTo>
                  <a:pt x="2310" y="700"/>
                </a:lnTo>
                <a:lnTo>
                  <a:pt x="2309" y="700"/>
                </a:lnTo>
                <a:lnTo>
                  <a:pt x="2308" y="700"/>
                </a:lnTo>
                <a:lnTo>
                  <a:pt x="2307" y="700"/>
                </a:lnTo>
                <a:lnTo>
                  <a:pt x="2305" y="702"/>
                </a:lnTo>
                <a:lnTo>
                  <a:pt x="2304" y="702"/>
                </a:lnTo>
                <a:lnTo>
                  <a:pt x="2303" y="700"/>
                </a:lnTo>
                <a:lnTo>
                  <a:pt x="2302" y="700"/>
                </a:lnTo>
                <a:lnTo>
                  <a:pt x="2302" y="702"/>
                </a:lnTo>
                <a:lnTo>
                  <a:pt x="2301" y="700"/>
                </a:lnTo>
                <a:lnTo>
                  <a:pt x="2298" y="702"/>
                </a:lnTo>
                <a:lnTo>
                  <a:pt x="2297" y="700"/>
                </a:lnTo>
                <a:lnTo>
                  <a:pt x="2296" y="702"/>
                </a:lnTo>
                <a:lnTo>
                  <a:pt x="2293" y="700"/>
                </a:lnTo>
                <a:lnTo>
                  <a:pt x="2292" y="700"/>
                </a:lnTo>
                <a:lnTo>
                  <a:pt x="2290" y="700"/>
                </a:lnTo>
                <a:lnTo>
                  <a:pt x="2289" y="700"/>
                </a:lnTo>
                <a:lnTo>
                  <a:pt x="2287" y="700"/>
                </a:lnTo>
                <a:lnTo>
                  <a:pt x="2286" y="700"/>
                </a:lnTo>
                <a:lnTo>
                  <a:pt x="2285" y="700"/>
                </a:lnTo>
                <a:lnTo>
                  <a:pt x="2285" y="702"/>
                </a:lnTo>
                <a:lnTo>
                  <a:pt x="2284" y="700"/>
                </a:lnTo>
                <a:lnTo>
                  <a:pt x="2281" y="700"/>
                </a:lnTo>
                <a:lnTo>
                  <a:pt x="2279" y="700"/>
                </a:lnTo>
                <a:lnTo>
                  <a:pt x="2278" y="700"/>
                </a:lnTo>
                <a:lnTo>
                  <a:pt x="2276" y="700"/>
                </a:lnTo>
                <a:lnTo>
                  <a:pt x="2275" y="700"/>
                </a:lnTo>
                <a:lnTo>
                  <a:pt x="2274" y="700"/>
                </a:lnTo>
                <a:lnTo>
                  <a:pt x="2273" y="700"/>
                </a:lnTo>
                <a:lnTo>
                  <a:pt x="2272" y="700"/>
                </a:lnTo>
                <a:lnTo>
                  <a:pt x="2270" y="700"/>
                </a:lnTo>
                <a:lnTo>
                  <a:pt x="2269" y="700"/>
                </a:lnTo>
                <a:lnTo>
                  <a:pt x="2268" y="700"/>
                </a:lnTo>
                <a:lnTo>
                  <a:pt x="2267" y="700"/>
                </a:lnTo>
                <a:lnTo>
                  <a:pt x="2266" y="700"/>
                </a:lnTo>
                <a:lnTo>
                  <a:pt x="2264" y="699"/>
                </a:lnTo>
                <a:lnTo>
                  <a:pt x="2263" y="700"/>
                </a:lnTo>
                <a:lnTo>
                  <a:pt x="2262" y="700"/>
                </a:lnTo>
                <a:lnTo>
                  <a:pt x="2261" y="700"/>
                </a:lnTo>
                <a:lnTo>
                  <a:pt x="2258" y="700"/>
                </a:lnTo>
                <a:lnTo>
                  <a:pt x="2257" y="699"/>
                </a:lnTo>
                <a:lnTo>
                  <a:pt x="2257" y="700"/>
                </a:lnTo>
                <a:lnTo>
                  <a:pt x="2256" y="700"/>
                </a:lnTo>
                <a:lnTo>
                  <a:pt x="2255" y="700"/>
                </a:lnTo>
                <a:lnTo>
                  <a:pt x="2252" y="700"/>
                </a:lnTo>
                <a:lnTo>
                  <a:pt x="2252" y="699"/>
                </a:lnTo>
                <a:lnTo>
                  <a:pt x="2251" y="700"/>
                </a:lnTo>
                <a:lnTo>
                  <a:pt x="2250" y="700"/>
                </a:lnTo>
                <a:lnTo>
                  <a:pt x="2249" y="700"/>
                </a:lnTo>
                <a:lnTo>
                  <a:pt x="2247" y="700"/>
                </a:lnTo>
                <a:lnTo>
                  <a:pt x="2246" y="700"/>
                </a:lnTo>
                <a:lnTo>
                  <a:pt x="2245" y="700"/>
                </a:lnTo>
                <a:lnTo>
                  <a:pt x="2243" y="700"/>
                </a:lnTo>
                <a:lnTo>
                  <a:pt x="2241" y="700"/>
                </a:lnTo>
                <a:lnTo>
                  <a:pt x="2240" y="700"/>
                </a:lnTo>
                <a:lnTo>
                  <a:pt x="2238" y="700"/>
                </a:lnTo>
                <a:lnTo>
                  <a:pt x="2237" y="700"/>
                </a:lnTo>
                <a:lnTo>
                  <a:pt x="2235" y="700"/>
                </a:lnTo>
                <a:lnTo>
                  <a:pt x="2234" y="700"/>
                </a:lnTo>
                <a:lnTo>
                  <a:pt x="2233" y="700"/>
                </a:lnTo>
                <a:lnTo>
                  <a:pt x="2232" y="700"/>
                </a:lnTo>
                <a:lnTo>
                  <a:pt x="2231" y="700"/>
                </a:lnTo>
                <a:lnTo>
                  <a:pt x="2228" y="700"/>
                </a:lnTo>
                <a:lnTo>
                  <a:pt x="2227" y="700"/>
                </a:lnTo>
                <a:lnTo>
                  <a:pt x="2226" y="699"/>
                </a:lnTo>
                <a:lnTo>
                  <a:pt x="2225" y="700"/>
                </a:lnTo>
                <a:lnTo>
                  <a:pt x="2222" y="700"/>
                </a:lnTo>
                <a:lnTo>
                  <a:pt x="2221" y="700"/>
                </a:lnTo>
                <a:lnTo>
                  <a:pt x="2220" y="700"/>
                </a:lnTo>
                <a:lnTo>
                  <a:pt x="2218" y="702"/>
                </a:lnTo>
                <a:lnTo>
                  <a:pt x="2217" y="700"/>
                </a:lnTo>
                <a:lnTo>
                  <a:pt x="2216" y="702"/>
                </a:lnTo>
                <a:lnTo>
                  <a:pt x="2215" y="700"/>
                </a:lnTo>
                <a:lnTo>
                  <a:pt x="2214" y="700"/>
                </a:lnTo>
                <a:lnTo>
                  <a:pt x="2212" y="700"/>
                </a:lnTo>
                <a:lnTo>
                  <a:pt x="2211" y="700"/>
                </a:lnTo>
                <a:lnTo>
                  <a:pt x="2210" y="700"/>
                </a:lnTo>
                <a:lnTo>
                  <a:pt x="2208" y="700"/>
                </a:lnTo>
                <a:lnTo>
                  <a:pt x="2206" y="700"/>
                </a:lnTo>
                <a:lnTo>
                  <a:pt x="2205" y="699"/>
                </a:lnTo>
                <a:lnTo>
                  <a:pt x="2204" y="700"/>
                </a:lnTo>
                <a:lnTo>
                  <a:pt x="2203" y="700"/>
                </a:lnTo>
                <a:lnTo>
                  <a:pt x="2200" y="700"/>
                </a:lnTo>
                <a:lnTo>
                  <a:pt x="2200" y="702"/>
                </a:lnTo>
                <a:lnTo>
                  <a:pt x="2199" y="699"/>
                </a:lnTo>
                <a:lnTo>
                  <a:pt x="2198" y="700"/>
                </a:lnTo>
                <a:lnTo>
                  <a:pt x="2197" y="700"/>
                </a:lnTo>
                <a:lnTo>
                  <a:pt x="2196" y="700"/>
                </a:lnTo>
                <a:lnTo>
                  <a:pt x="2194" y="700"/>
                </a:lnTo>
                <a:lnTo>
                  <a:pt x="2192" y="700"/>
                </a:lnTo>
                <a:lnTo>
                  <a:pt x="2189" y="699"/>
                </a:lnTo>
                <a:lnTo>
                  <a:pt x="2188" y="700"/>
                </a:lnTo>
                <a:lnTo>
                  <a:pt x="2187" y="699"/>
                </a:lnTo>
                <a:lnTo>
                  <a:pt x="2187" y="700"/>
                </a:lnTo>
                <a:lnTo>
                  <a:pt x="2186" y="700"/>
                </a:lnTo>
                <a:lnTo>
                  <a:pt x="2183" y="700"/>
                </a:lnTo>
                <a:lnTo>
                  <a:pt x="2182" y="700"/>
                </a:lnTo>
                <a:lnTo>
                  <a:pt x="2181" y="700"/>
                </a:lnTo>
                <a:lnTo>
                  <a:pt x="2180" y="700"/>
                </a:lnTo>
                <a:lnTo>
                  <a:pt x="2179" y="700"/>
                </a:lnTo>
                <a:lnTo>
                  <a:pt x="2177" y="700"/>
                </a:lnTo>
                <a:lnTo>
                  <a:pt x="2176" y="700"/>
                </a:lnTo>
                <a:lnTo>
                  <a:pt x="2175" y="700"/>
                </a:lnTo>
                <a:lnTo>
                  <a:pt x="2174" y="700"/>
                </a:lnTo>
                <a:lnTo>
                  <a:pt x="2173" y="700"/>
                </a:lnTo>
                <a:lnTo>
                  <a:pt x="2171" y="700"/>
                </a:lnTo>
                <a:lnTo>
                  <a:pt x="2169" y="700"/>
                </a:lnTo>
                <a:lnTo>
                  <a:pt x="2168" y="702"/>
                </a:lnTo>
                <a:lnTo>
                  <a:pt x="2168" y="700"/>
                </a:lnTo>
                <a:lnTo>
                  <a:pt x="2167" y="700"/>
                </a:lnTo>
                <a:lnTo>
                  <a:pt x="2165" y="700"/>
                </a:lnTo>
                <a:lnTo>
                  <a:pt x="2163" y="700"/>
                </a:lnTo>
                <a:lnTo>
                  <a:pt x="2163" y="699"/>
                </a:lnTo>
                <a:lnTo>
                  <a:pt x="2162" y="700"/>
                </a:lnTo>
                <a:lnTo>
                  <a:pt x="2160" y="699"/>
                </a:lnTo>
                <a:lnTo>
                  <a:pt x="2159" y="702"/>
                </a:lnTo>
                <a:lnTo>
                  <a:pt x="2158" y="700"/>
                </a:lnTo>
                <a:lnTo>
                  <a:pt x="2157" y="700"/>
                </a:lnTo>
                <a:lnTo>
                  <a:pt x="2156" y="700"/>
                </a:lnTo>
                <a:lnTo>
                  <a:pt x="2154" y="700"/>
                </a:lnTo>
                <a:lnTo>
                  <a:pt x="2153" y="700"/>
                </a:lnTo>
                <a:lnTo>
                  <a:pt x="2152" y="700"/>
                </a:lnTo>
                <a:lnTo>
                  <a:pt x="2151" y="700"/>
                </a:lnTo>
                <a:lnTo>
                  <a:pt x="2151" y="699"/>
                </a:lnTo>
                <a:lnTo>
                  <a:pt x="2148" y="700"/>
                </a:lnTo>
                <a:lnTo>
                  <a:pt x="2147" y="700"/>
                </a:lnTo>
                <a:lnTo>
                  <a:pt x="2146" y="700"/>
                </a:lnTo>
                <a:lnTo>
                  <a:pt x="2144" y="700"/>
                </a:lnTo>
                <a:lnTo>
                  <a:pt x="2142" y="700"/>
                </a:lnTo>
                <a:lnTo>
                  <a:pt x="2141" y="700"/>
                </a:lnTo>
                <a:lnTo>
                  <a:pt x="2139" y="700"/>
                </a:lnTo>
                <a:lnTo>
                  <a:pt x="2138" y="700"/>
                </a:lnTo>
                <a:lnTo>
                  <a:pt x="2136" y="700"/>
                </a:lnTo>
                <a:lnTo>
                  <a:pt x="2135" y="702"/>
                </a:lnTo>
                <a:lnTo>
                  <a:pt x="2135" y="700"/>
                </a:lnTo>
                <a:lnTo>
                  <a:pt x="2133" y="700"/>
                </a:lnTo>
                <a:lnTo>
                  <a:pt x="2131" y="700"/>
                </a:lnTo>
                <a:lnTo>
                  <a:pt x="2130" y="700"/>
                </a:lnTo>
                <a:lnTo>
                  <a:pt x="2129" y="700"/>
                </a:lnTo>
                <a:lnTo>
                  <a:pt x="2128" y="700"/>
                </a:lnTo>
                <a:lnTo>
                  <a:pt x="2127" y="700"/>
                </a:lnTo>
                <a:lnTo>
                  <a:pt x="2125" y="700"/>
                </a:lnTo>
                <a:lnTo>
                  <a:pt x="2124" y="700"/>
                </a:lnTo>
                <a:lnTo>
                  <a:pt x="2123" y="700"/>
                </a:lnTo>
                <a:lnTo>
                  <a:pt x="2122" y="700"/>
                </a:lnTo>
                <a:lnTo>
                  <a:pt x="2121" y="700"/>
                </a:lnTo>
                <a:lnTo>
                  <a:pt x="2118" y="700"/>
                </a:lnTo>
                <a:lnTo>
                  <a:pt x="2116" y="700"/>
                </a:lnTo>
                <a:lnTo>
                  <a:pt x="2115" y="700"/>
                </a:lnTo>
                <a:lnTo>
                  <a:pt x="2113" y="700"/>
                </a:lnTo>
                <a:lnTo>
                  <a:pt x="2112" y="702"/>
                </a:lnTo>
                <a:lnTo>
                  <a:pt x="2111" y="700"/>
                </a:lnTo>
                <a:lnTo>
                  <a:pt x="2110" y="700"/>
                </a:lnTo>
                <a:lnTo>
                  <a:pt x="2109" y="700"/>
                </a:lnTo>
                <a:lnTo>
                  <a:pt x="2107" y="700"/>
                </a:lnTo>
                <a:lnTo>
                  <a:pt x="2106" y="700"/>
                </a:lnTo>
                <a:lnTo>
                  <a:pt x="2105" y="700"/>
                </a:lnTo>
                <a:lnTo>
                  <a:pt x="2102" y="700"/>
                </a:lnTo>
                <a:lnTo>
                  <a:pt x="2102" y="702"/>
                </a:lnTo>
                <a:lnTo>
                  <a:pt x="2101" y="702"/>
                </a:lnTo>
                <a:lnTo>
                  <a:pt x="2100" y="700"/>
                </a:lnTo>
                <a:lnTo>
                  <a:pt x="2098" y="700"/>
                </a:lnTo>
                <a:lnTo>
                  <a:pt x="2096" y="699"/>
                </a:lnTo>
                <a:lnTo>
                  <a:pt x="2095" y="702"/>
                </a:lnTo>
                <a:lnTo>
                  <a:pt x="2094" y="700"/>
                </a:lnTo>
                <a:lnTo>
                  <a:pt x="2093" y="700"/>
                </a:lnTo>
                <a:lnTo>
                  <a:pt x="2092" y="700"/>
                </a:lnTo>
                <a:lnTo>
                  <a:pt x="2090" y="700"/>
                </a:lnTo>
                <a:lnTo>
                  <a:pt x="2089" y="700"/>
                </a:lnTo>
                <a:lnTo>
                  <a:pt x="2088" y="700"/>
                </a:lnTo>
                <a:lnTo>
                  <a:pt x="2087" y="700"/>
                </a:lnTo>
                <a:lnTo>
                  <a:pt x="2086" y="700"/>
                </a:lnTo>
                <a:lnTo>
                  <a:pt x="2084" y="700"/>
                </a:lnTo>
                <a:lnTo>
                  <a:pt x="2083" y="700"/>
                </a:lnTo>
                <a:lnTo>
                  <a:pt x="2082" y="700"/>
                </a:lnTo>
                <a:lnTo>
                  <a:pt x="2082" y="702"/>
                </a:lnTo>
                <a:lnTo>
                  <a:pt x="2080" y="700"/>
                </a:lnTo>
                <a:lnTo>
                  <a:pt x="2078" y="699"/>
                </a:lnTo>
                <a:lnTo>
                  <a:pt x="2078" y="702"/>
                </a:lnTo>
                <a:lnTo>
                  <a:pt x="2077" y="700"/>
                </a:lnTo>
                <a:lnTo>
                  <a:pt x="2076" y="700"/>
                </a:lnTo>
                <a:lnTo>
                  <a:pt x="2075" y="699"/>
                </a:lnTo>
                <a:lnTo>
                  <a:pt x="2073" y="700"/>
                </a:lnTo>
                <a:lnTo>
                  <a:pt x="2072" y="700"/>
                </a:lnTo>
                <a:lnTo>
                  <a:pt x="2071" y="700"/>
                </a:lnTo>
                <a:lnTo>
                  <a:pt x="2070" y="702"/>
                </a:lnTo>
                <a:lnTo>
                  <a:pt x="2069" y="699"/>
                </a:lnTo>
                <a:lnTo>
                  <a:pt x="2067" y="700"/>
                </a:lnTo>
                <a:lnTo>
                  <a:pt x="2066" y="700"/>
                </a:lnTo>
                <a:lnTo>
                  <a:pt x="2065" y="700"/>
                </a:lnTo>
                <a:lnTo>
                  <a:pt x="2064" y="700"/>
                </a:lnTo>
                <a:lnTo>
                  <a:pt x="2063" y="699"/>
                </a:lnTo>
                <a:lnTo>
                  <a:pt x="2061" y="700"/>
                </a:lnTo>
                <a:lnTo>
                  <a:pt x="2060" y="700"/>
                </a:lnTo>
                <a:lnTo>
                  <a:pt x="2059" y="700"/>
                </a:lnTo>
                <a:lnTo>
                  <a:pt x="2058" y="700"/>
                </a:lnTo>
                <a:lnTo>
                  <a:pt x="2055" y="700"/>
                </a:lnTo>
                <a:lnTo>
                  <a:pt x="2054" y="700"/>
                </a:lnTo>
                <a:lnTo>
                  <a:pt x="2053" y="700"/>
                </a:lnTo>
                <a:lnTo>
                  <a:pt x="2052" y="700"/>
                </a:lnTo>
                <a:lnTo>
                  <a:pt x="2051" y="700"/>
                </a:lnTo>
                <a:lnTo>
                  <a:pt x="2049" y="700"/>
                </a:lnTo>
                <a:lnTo>
                  <a:pt x="2048" y="699"/>
                </a:lnTo>
                <a:lnTo>
                  <a:pt x="2047" y="700"/>
                </a:lnTo>
                <a:lnTo>
                  <a:pt x="2046" y="700"/>
                </a:lnTo>
                <a:lnTo>
                  <a:pt x="2044" y="700"/>
                </a:lnTo>
                <a:lnTo>
                  <a:pt x="2043" y="700"/>
                </a:lnTo>
                <a:lnTo>
                  <a:pt x="2042" y="700"/>
                </a:lnTo>
                <a:lnTo>
                  <a:pt x="2041" y="700"/>
                </a:lnTo>
                <a:lnTo>
                  <a:pt x="2040" y="700"/>
                </a:lnTo>
                <a:lnTo>
                  <a:pt x="2038" y="700"/>
                </a:lnTo>
                <a:lnTo>
                  <a:pt x="2037" y="700"/>
                </a:lnTo>
                <a:lnTo>
                  <a:pt x="2036" y="700"/>
                </a:lnTo>
                <a:lnTo>
                  <a:pt x="2035" y="700"/>
                </a:lnTo>
                <a:lnTo>
                  <a:pt x="2034" y="700"/>
                </a:lnTo>
                <a:lnTo>
                  <a:pt x="2032" y="700"/>
                </a:lnTo>
                <a:lnTo>
                  <a:pt x="2032" y="702"/>
                </a:lnTo>
                <a:lnTo>
                  <a:pt x="2031" y="700"/>
                </a:lnTo>
                <a:lnTo>
                  <a:pt x="2029" y="700"/>
                </a:lnTo>
                <a:lnTo>
                  <a:pt x="2029" y="702"/>
                </a:lnTo>
                <a:lnTo>
                  <a:pt x="2028" y="700"/>
                </a:lnTo>
                <a:lnTo>
                  <a:pt x="2026" y="700"/>
                </a:lnTo>
                <a:lnTo>
                  <a:pt x="2025" y="702"/>
                </a:lnTo>
                <a:lnTo>
                  <a:pt x="2024" y="700"/>
                </a:lnTo>
                <a:lnTo>
                  <a:pt x="2023" y="702"/>
                </a:lnTo>
                <a:lnTo>
                  <a:pt x="2022" y="702"/>
                </a:lnTo>
                <a:lnTo>
                  <a:pt x="2020" y="702"/>
                </a:lnTo>
                <a:lnTo>
                  <a:pt x="2019" y="700"/>
                </a:lnTo>
                <a:lnTo>
                  <a:pt x="2018" y="700"/>
                </a:lnTo>
                <a:lnTo>
                  <a:pt x="2017" y="702"/>
                </a:lnTo>
                <a:lnTo>
                  <a:pt x="2017" y="700"/>
                </a:lnTo>
                <a:lnTo>
                  <a:pt x="2014" y="700"/>
                </a:lnTo>
                <a:lnTo>
                  <a:pt x="2013" y="700"/>
                </a:lnTo>
                <a:lnTo>
                  <a:pt x="2012" y="700"/>
                </a:lnTo>
                <a:lnTo>
                  <a:pt x="2009" y="702"/>
                </a:lnTo>
                <a:lnTo>
                  <a:pt x="2008" y="700"/>
                </a:lnTo>
                <a:lnTo>
                  <a:pt x="2007" y="700"/>
                </a:lnTo>
                <a:lnTo>
                  <a:pt x="2006" y="700"/>
                </a:lnTo>
                <a:lnTo>
                  <a:pt x="2005" y="700"/>
                </a:lnTo>
                <a:lnTo>
                  <a:pt x="2003" y="700"/>
                </a:lnTo>
                <a:lnTo>
                  <a:pt x="2001" y="700"/>
                </a:lnTo>
                <a:lnTo>
                  <a:pt x="2000" y="700"/>
                </a:lnTo>
                <a:lnTo>
                  <a:pt x="1999" y="700"/>
                </a:lnTo>
                <a:lnTo>
                  <a:pt x="1997" y="702"/>
                </a:lnTo>
                <a:lnTo>
                  <a:pt x="1996" y="700"/>
                </a:lnTo>
                <a:lnTo>
                  <a:pt x="1996" y="702"/>
                </a:lnTo>
                <a:lnTo>
                  <a:pt x="1995" y="700"/>
                </a:lnTo>
                <a:lnTo>
                  <a:pt x="1993" y="700"/>
                </a:lnTo>
                <a:lnTo>
                  <a:pt x="1993" y="702"/>
                </a:lnTo>
                <a:lnTo>
                  <a:pt x="1990" y="700"/>
                </a:lnTo>
                <a:lnTo>
                  <a:pt x="1989" y="702"/>
                </a:lnTo>
                <a:lnTo>
                  <a:pt x="1988" y="700"/>
                </a:lnTo>
                <a:lnTo>
                  <a:pt x="1988" y="702"/>
                </a:lnTo>
                <a:lnTo>
                  <a:pt x="1986" y="700"/>
                </a:lnTo>
                <a:lnTo>
                  <a:pt x="1985" y="700"/>
                </a:lnTo>
                <a:lnTo>
                  <a:pt x="1984" y="700"/>
                </a:lnTo>
                <a:lnTo>
                  <a:pt x="1983" y="700"/>
                </a:lnTo>
                <a:lnTo>
                  <a:pt x="1982" y="700"/>
                </a:lnTo>
                <a:lnTo>
                  <a:pt x="1980" y="700"/>
                </a:lnTo>
                <a:lnTo>
                  <a:pt x="1979" y="700"/>
                </a:lnTo>
                <a:lnTo>
                  <a:pt x="1978" y="700"/>
                </a:lnTo>
                <a:lnTo>
                  <a:pt x="1977" y="700"/>
                </a:lnTo>
                <a:lnTo>
                  <a:pt x="1976" y="700"/>
                </a:lnTo>
                <a:lnTo>
                  <a:pt x="1974" y="700"/>
                </a:lnTo>
                <a:lnTo>
                  <a:pt x="1973" y="700"/>
                </a:lnTo>
                <a:lnTo>
                  <a:pt x="1972" y="700"/>
                </a:lnTo>
                <a:lnTo>
                  <a:pt x="1971" y="700"/>
                </a:lnTo>
                <a:lnTo>
                  <a:pt x="1970" y="700"/>
                </a:lnTo>
                <a:lnTo>
                  <a:pt x="1968" y="700"/>
                </a:lnTo>
                <a:lnTo>
                  <a:pt x="1967" y="700"/>
                </a:lnTo>
                <a:lnTo>
                  <a:pt x="1966" y="700"/>
                </a:lnTo>
                <a:lnTo>
                  <a:pt x="1965" y="700"/>
                </a:lnTo>
                <a:lnTo>
                  <a:pt x="1964" y="700"/>
                </a:lnTo>
                <a:lnTo>
                  <a:pt x="1962" y="700"/>
                </a:lnTo>
                <a:lnTo>
                  <a:pt x="1961" y="700"/>
                </a:lnTo>
                <a:lnTo>
                  <a:pt x="1960" y="700"/>
                </a:lnTo>
                <a:lnTo>
                  <a:pt x="1959" y="700"/>
                </a:lnTo>
                <a:lnTo>
                  <a:pt x="1957" y="700"/>
                </a:lnTo>
                <a:lnTo>
                  <a:pt x="1956" y="699"/>
                </a:lnTo>
                <a:lnTo>
                  <a:pt x="1955" y="700"/>
                </a:lnTo>
                <a:lnTo>
                  <a:pt x="1954" y="700"/>
                </a:lnTo>
                <a:lnTo>
                  <a:pt x="1953" y="700"/>
                </a:lnTo>
                <a:lnTo>
                  <a:pt x="1951" y="700"/>
                </a:lnTo>
                <a:lnTo>
                  <a:pt x="1950" y="700"/>
                </a:lnTo>
                <a:lnTo>
                  <a:pt x="1949" y="700"/>
                </a:lnTo>
                <a:lnTo>
                  <a:pt x="1948" y="700"/>
                </a:lnTo>
                <a:lnTo>
                  <a:pt x="1947" y="700"/>
                </a:lnTo>
                <a:lnTo>
                  <a:pt x="1945" y="700"/>
                </a:lnTo>
                <a:lnTo>
                  <a:pt x="1944" y="700"/>
                </a:lnTo>
                <a:lnTo>
                  <a:pt x="1943" y="700"/>
                </a:lnTo>
                <a:lnTo>
                  <a:pt x="1942" y="700"/>
                </a:lnTo>
                <a:lnTo>
                  <a:pt x="1941" y="700"/>
                </a:lnTo>
                <a:lnTo>
                  <a:pt x="1939" y="700"/>
                </a:lnTo>
                <a:lnTo>
                  <a:pt x="1938" y="700"/>
                </a:lnTo>
                <a:lnTo>
                  <a:pt x="1937" y="700"/>
                </a:lnTo>
                <a:lnTo>
                  <a:pt x="1936" y="700"/>
                </a:lnTo>
                <a:lnTo>
                  <a:pt x="1935" y="700"/>
                </a:lnTo>
                <a:lnTo>
                  <a:pt x="1933" y="700"/>
                </a:lnTo>
                <a:lnTo>
                  <a:pt x="1932" y="700"/>
                </a:lnTo>
                <a:lnTo>
                  <a:pt x="1931" y="700"/>
                </a:lnTo>
                <a:lnTo>
                  <a:pt x="1928" y="700"/>
                </a:lnTo>
                <a:lnTo>
                  <a:pt x="1927" y="700"/>
                </a:lnTo>
                <a:lnTo>
                  <a:pt x="1926" y="700"/>
                </a:lnTo>
                <a:lnTo>
                  <a:pt x="1925" y="700"/>
                </a:lnTo>
                <a:lnTo>
                  <a:pt x="1924" y="700"/>
                </a:lnTo>
                <a:lnTo>
                  <a:pt x="1922" y="700"/>
                </a:lnTo>
                <a:lnTo>
                  <a:pt x="1920" y="700"/>
                </a:lnTo>
                <a:lnTo>
                  <a:pt x="1919" y="700"/>
                </a:lnTo>
                <a:lnTo>
                  <a:pt x="1918" y="700"/>
                </a:lnTo>
                <a:lnTo>
                  <a:pt x="1916" y="700"/>
                </a:lnTo>
                <a:lnTo>
                  <a:pt x="1915" y="700"/>
                </a:lnTo>
                <a:lnTo>
                  <a:pt x="1914" y="702"/>
                </a:lnTo>
                <a:lnTo>
                  <a:pt x="1913" y="700"/>
                </a:lnTo>
                <a:lnTo>
                  <a:pt x="1910" y="700"/>
                </a:lnTo>
                <a:lnTo>
                  <a:pt x="1909" y="700"/>
                </a:lnTo>
                <a:lnTo>
                  <a:pt x="1908" y="700"/>
                </a:lnTo>
                <a:lnTo>
                  <a:pt x="1907" y="700"/>
                </a:lnTo>
                <a:lnTo>
                  <a:pt x="1907" y="702"/>
                </a:lnTo>
                <a:lnTo>
                  <a:pt x="1905" y="700"/>
                </a:lnTo>
                <a:lnTo>
                  <a:pt x="1903" y="700"/>
                </a:lnTo>
                <a:lnTo>
                  <a:pt x="1901" y="700"/>
                </a:lnTo>
                <a:lnTo>
                  <a:pt x="1899" y="700"/>
                </a:lnTo>
                <a:lnTo>
                  <a:pt x="1898" y="700"/>
                </a:lnTo>
                <a:lnTo>
                  <a:pt x="1897" y="700"/>
                </a:lnTo>
                <a:lnTo>
                  <a:pt x="1895" y="700"/>
                </a:lnTo>
                <a:lnTo>
                  <a:pt x="1893" y="700"/>
                </a:lnTo>
                <a:lnTo>
                  <a:pt x="1892" y="700"/>
                </a:lnTo>
                <a:lnTo>
                  <a:pt x="1891" y="700"/>
                </a:lnTo>
                <a:lnTo>
                  <a:pt x="1890" y="700"/>
                </a:lnTo>
                <a:lnTo>
                  <a:pt x="1889" y="702"/>
                </a:lnTo>
                <a:lnTo>
                  <a:pt x="1886" y="700"/>
                </a:lnTo>
                <a:lnTo>
                  <a:pt x="1885" y="700"/>
                </a:lnTo>
                <a:lnTo>
                  <a:pt x="1884" y="700"/>
                </a:lnTo>
                <a:lnTo>
                  <a:pt x="1883" y="700"/>
                </a:lnTo>
                <a:lnTo>
                  <a:pt x="1880" y="700"/>
                </a:lnTo>
                <a:lnTo>
                  <a:pt x="1879" y="702"/>
                </a:lnTo>
                <a:lnTo>
                  <a:pt x="1879" y="700"/>
                </a:lnTo>
                <a:lnTo>
                  <a:pt x="1878" y="702"/>
                </a:lnTo>
                <a:lnTo>
                  <a:pt x="1875" y="702"/>
                </a:lnTo>
                <a:lnTo>
                  <a:pt x="1874" y="700"/>
                </a:lnTo>
                <a:lnTo>
                  <a:pt x="1873" y="700"/>
                </a:lnTo>
                <a:lnTo>
                  <a:pt x="1870" y="702"/>
                </a:lnTo>
                <a:lnTo>
                  <a:pt x="1870" y="700"/>
                </a:lnTo>
                <a:lnTo>
                  <a:pt x="1869" y="700"/>
                </a:lnTo>
                <a:lnTo>
                  <a:pt x="1868" y="700"/>
                </a:lnTo>
                <a:lnTo>
                  <a:pt x="1866" y="702"/>
                </a:lnTo>
                <a:lnTo>
                  <a:pt x="1866" y="700"/>
                </a:lnTo>
                <a:lnTo>
                  <a:pt x="1864" y="700"/>
                </a:lnTo>
                <a:lnTo>
                  <a:pt x="1863" y="700"/>
                </a:lnTo>
                <a:lnTo>
                  <a:pt x="1862" y="700"/>
                </a:lnTo>
                <a:lnTo>
                  <a:pt x="1861" y="700"/>
                </a:lnTo>
                <a:lnTo>
                  <a:pt x="1860" y="700"/>
                </a:lnTo>
                <a:lnTo>
                  <a:pt x="1858" y="700"/>
                </a:lnTo>
                <a:lnTo>
                  <a:pt x="1857" y="700"/>
                </a:lnTo>
                <a:lnTo>
                  <a:pt x="1855" y="700"/>
                </a:lnTo>
                <a:lnTo>
                  <a:pt x="1854" y="700"/>
                </a:lnTo>
                <a:lnTo>
                  <a:pt x="1852" y="700"/>
                </a:lnTo>
                <a:lnTo>
                  <a:pt x="1851" y="699"/>
                </a:lnTo>
                <a:lnTo>
                  <a:pt x="1850" y="699"/>
                </a:lnTo>
                <a:lnTo>
                  <a:pt x="1849" y="699"/>
                </a:lnTo>
                <a:lnTo>
                  <a:pt x="1847" y="699"/>
                </a:lnTo>
                <a:lnTo>
                  <a:pt x="1846" y="700"/>
                </a:lnTo>
                <a:lnTo>
                  <a:pt x="1846" y="699"/>
                </a:lnTo>
                <a:lnTo>
                  <a:pt x="1844" y="699"/>
                </a:lnTo>
                <a:lnTo>
                  <a:pt x="1843" y="698"/>
                </a:lnTo>
                <a:lnTo>
                  <a:pt x="1841" y="698"/>
                </a:lnTo>
                <a:lnTo>
                  <a:pt x="1840" y="698"/>
                </a:lnTo>
                <a:lnTo>
                  <a:pt x="1839" y="697"/>
                </a:lnTo>
                <a:lnTo>
                  <a:pt x="1838" y="697"/>
                </a:lnTo>
                <a:lnTo>
                  <a:pt x="1835" y="694"/>
                </a:lnTo>
                <a:lnTo>
                  <a:pt x="1834" y="694"/>
                </a:lnTo>
                <a:lnTo>
                  <a:pt x="1834" y="693"/>
                </a:lnTo>
                <a:lnTo>
                  <a:pt x="1833" y="693"/>
                </a:lnTo>
                <a:lnTo>
                  <a:pt x="1831" y="692"/>
                </a:lnTo>
                <a:lnTo>
                  <a:pt x="1829" y="691"/>
                </a:lnTo>
                <a:lnTo>
                  <a:pt x="1828" y="689"/>
                </a:lnTo>
                <a:lnTo>
                  <a:pt x="1827" y="688"/>
                </a:lnTo>
                <a:lnTo>
                  <a:pt x="1826" y="688"/>
                </a:lnTo>
                <a:lnTo>
                  <a:pt x="1825" y="688"/>
                </a:lnTo>
                <a:lnTo>
                  <a:pt x="1823" y="688"/>
                </a:lnTo>
                <a:lnTo>
                  <a:pt x="1822" y="688"/>
                </a:lnTo>
                <a:lnTo>
                  <a:pt x="1821" y="688"/>
                </a:lnTo>
                <a:lnTo>
                  <a:pt x="1820" y="689"/>
                </a:lnTo>
                <a:lnTo>
                  <a:pt x="1818" y="691"/>
                </a:lnTo>
                <a:lnTo>
                  <a:pt x="1817" y="691"/>
                </a:lnTo>
                <a:lnTo>
                  <a:pt x="1817" y="692"/>
                </a:lnTo>
                <a:lnTo>
                  <a:pt x="1815" y="694"/>
                </a:lnTo>
                <a:lnTo>
                  <a:pt x="1814" y="694"/>
                </a:lnTo>
                <a:lnTo>
                  <a:pt x="1814" y="695"/>
                </a:lnTo>
                <a:lnTo>
                  <a:pt x="1812" y="695"/>
                </a:lnTo>
                <a:lnTo>
                  <a:pt x="1810" y="697"/>
                </a:lnTo>
                <a:lnTo>
                  <a:pt x="1809" y="697"/>
                </a:lnTo>
                <a:lnTo>
                  <a:pt x="1809" y="698"/>
                </a:lnTo>
                <a:lnTo>
                  <a:pt x="1806" y="698"/>
                </a:lnTo>
                <a:lnTo>
                  <a:pt x="1805" y="698"/>
                </a:lnTo>
                <a:lnTo>
                  <a:pt x="1804" y="698"/>
                </a:lnTo>
                <a:lnTo>
                  <a:pt x="1803" y="699"/>
                </a:lnTo>
                <a:lnTo>
                  <a:pt x="1802" y="698"/>
                </a:lnTo>
                <a:lnTo>
                  <a:pt x="1800" y="699"/>
                </a:lnTo>
                <a:lnTo>
                  <a:pt x="1799" y="699"/>
                </a:lnTo>
                <a:lnTo>
                  <a:pt x="1798" y="699"/>
                </a:lnTo>
                <a:lnTo>
                  <a:pt x="1797" y="699"/>
                </a:lnTo>
                <a:lnTo>
                  <a:pt x="1796" y="700"/>
                </a:lnTo>
                <a:lnTo>
                  <a:pt x="1794" y="699"/>
                </a:lnTo>
                <a:lnTo>
                  <a:pt x="1793" y="699"/>
                </a:lnTo>
                <a:lnTo>
                  <a:pt x="1792" y="699"/>
                </a:lnTo>
                <a:lnTo>
                  <a:pt x="1789" y="699"/>
                </a:lnTo>
                <a:lnTo>
                  <a:pt x="1788" y="700"/>
                </a:lnTo>
                <a:lnTo>
                  <a:pt x="1788" y="699"/>
                </a:lnTo>
                <a:lnTo>
                  <a:pt x="1787" y="700"/>
                </a:lnTo>
                <a:lnTo>
                  <a:pt x="1786" y="700"/>
                </a:lnTo>
                <a:lnTo>
                  <a:pt x="1785" y="700"/>
                </a:lnTo>
                <a:lnTo>
                  <a:pt x="1783" y="700"/>
                </a:lnTo>
                <a:lnTo>
                  <a:pt x="1782" y="699"/>
                </a:lnTo>
                <a:lnTo>
                  <a:pt x="1781" y="700"/>
                </a:lnTo>
                <a:lnTo>
                  <a:pt x="1780" y="700"/>
                </a:lnTo>
                <a:lnTo>
                  <a:pt x="1779" y="700"/>
                </a:lnTo>
                <a:lnTo>
                  <a:pt x="1777" y="700"/>
                </a:lnTo>
                <a:lnTo>
                  <a:pt x="1776" y="702"/>
                </a:lnTo>
                <a:lnTo>
                  <a:pt x="1775" y="700"/>
                </a:lnTo>
                <a:lnTo>
                  <a:pt x="1774" y="700"/>
                </a:lnTo>
                <a:lnTo>
                  <a:pt x="1773" y="700"/>
                </a:lnTo>
                <a:lnTo>
                  <a:pt x="1770" y="700"/>
                </a:lnTo>
                <a:lnTo>
                  <a:pt x="1769" y="700"/>
                </a:lnTo>
                <a:lnTo>
                  <a:pt x="1768" y="700"/>
                </a:lnTo>
                <a:lnTo>
                  <a:pt x="1765" y="700"/>
                </a:lnTo>
                <a:lnTo>
                  <a:pt x="1764" y="700"/>
                </a:lnTo>
                <a:lnTo>
                  <a:pt x="1763" y="700"/>
                </a:lnTo>
                <a:lnTo>
                  <a:pt x="1760" y="700"/>
                </a:lnTo>
                <a:lnTo>
                  <a:pt x="1759" y="700"/>
                </a:lnTo>
                <a:lnTo>
                  <a:pt x="1758" y="700"/>
                </a:lnTo>
                <a:lnTo>
                  <a:pt x="1757" y="700"/>
                </a:lnTo>
                <a:lnTo>
                  <a:pt x="1756" y="700"/>
                </a:lnTo>
                <a:lnTo>
                  <a:pt x="1754" y="700"/>
                </a:lnTo>
                <a:lnTo>
                  <a:pt x="1753" y="700"/>
                </a:lnTo>
                <a:lnTo>
                  <a:pt x="1752" y="700"/>
                </a:lnTo>
                <a:lnTo>
                  <a:pt x="1750" y="700"/>
                </a:lnTo>
                <a:lnTo>
                  <a:pt x="1748" y="700"/>
                </a:lnTo>
                <a:lnTo>
                  <a:pt x="1747" y="700"/>
                </a:lnTo>
                <a:lnTo>
                  <a:pt x="1745" y="700"/>
                </a:lnTo>
                <a:lnTo>
                  <a:pt x="1744" y="700"/>
                </a:lnTo>
                <a:lnTo>
                  <a:pt x="1741" y="700"/>
                </a:lnTo>
                <a:lnTo>
                  <a:pt x="1740" y="700"/>
                </a:lnTo>
                <a:lnTo>
                  <a:pt x="1740" y="699"/>
                </a:lnTo>
                <a:lnTo>
                  <a:pt x="1739" y="700"/>
                </a:lnTo>
                <a:lnTo>
                  <a:pt x="1736" y="700"/>
                </a:lnTo>
                <a:lnTo>
                  <a:pt x="1736" y="702"/>
                </a:lnTo>
                <a:lnTo>
                  <a:pt x="1735" y="700"/>
                </a:lnTo>
                <a:lnTo>
                  <a:pt x="1734" y="700"/>
                </a:lnTo>
                <a:lnTo>
                  <a:pt x="1733" y="700"/>
                </a:lnTo>
                <a:lnTo>
                  <a:pt x="1731" y="702"/>
                </a:lnTo>
                <a:lnTo>
                  <a:pt x="1731" y="700"/>
                </a:lnTo>
                <a:lnTo>
                  <a:pt x="1729" y="700"/>
                </a:lnTo>
                <a:lnTo>
                  <a:pt x="1728" y="700"/>
                </a:lnTo>
                <a:lnTo>
                  <a:pt x="1727" y="700"/>
                </a:lnTo>
                <a:lnTo>
                  <a:pt x="1725" y="700"/>
                </a:lnTo>
                <a:lnTo>
                  <a:pt x="1724" y="700"/>
                </a:lnTo>
                <a:lnTo>
                  <a:pt x="1723" y="700"/>
                </a:lnTo>
                <a:lnTo>
                  <a:pt x="1721" y="700"/>
                </a:lnTo>
                <a:lnTo>
                  <a:pt x="1719" y="700"/>
                </a:lnTo>
                <a:lnTo>
                  <a:pt x="1718" y="700"/>
                </a:lnTo>
                <a:lnTo>
                  <a:pt x="1716" y="700"/>
                </a:lnTo>
                <a:lnTo>
                  <a:pt x="1715" y="700"/>
                </a:lnTo>
                <a:lnTo>
                  <a:pt x="1712" y="700"/>
                </a:lnTo>
                <a:lnTo>
                  <a:pt x="1712" y="699"/>
                </a:lnTo>
                <a:lnTo>
                  <a:pt x="1711" y="700"/>
                </a:lnTo>
                <a:lnTo>
                  <a:pt x="1710" y="700"/>
                </a:lnTo>
                <a:lnTo>
                  <a:pt x="1709" y="700"/>
                </a:lnTo>
                <a:lnTo>
                  <a:pt x="1707" y="700"/>
                </a:lnTo>
                <a:lnTo>
                  <a:pt x="1706" y="700"/>
                </a:lnTo>
                <a:lnTo>
                  <a:pt x="1704" y="700"/>
                </a:lnTo>
                <a:lnTo>
                  <a:pt x="1702" y="700"/>
                </a:lnTo>
                <a:lnTo>
                  <a:pt x="1701" y="700"/>
                </a:lnTo>
                <a:lnTo>
                  <a:pt x="1699" y="700"/>
                </a:lnTo>
                <a:lnTo>
                  <a:pt x="1698" y="700"/>
                </a:lnTo>
                <a:lnTo>
                  <a:pt x="1695" y="700"/>
                </a:lnTo>
                <a:lnTo>
                  <a:pt x="1694" y="702"/>
                </a:lnTo>
                <a:lnTo>
                  <a:pt x="1692" y="700"/>
                </a:lnTo>
                <a:lnTo>
                  <a:pt x="1690" y="700"/>
                </a:lnTo>
                <a:lnTo>
                  <a:pt x="1689" y="700"/>
                </a:lnTo>
                <a:lnTo>
                  <a:pt x="1688" y="700"/>
                </a:lnTo>
                <a:lnTo>
                  <a:pt x="1687" y="700"/>
                </a:lnTo>
                <a:lnTo>
                  <a:pt x="1686" y="700"/>
                </a:lnTo>
                <a:lnTo>
                  <a:pt x="1684" y="702"/>
                </a:lnTo>
                <a:lnTo>
                  <a:pt x="1683" y="700"/>
                </a:lnTo>
                <a:lnTo>
                  <a:pt x="1682" y="700"/>
                </a:lnTo>
                <a:lnTo>
                  <a:pt x="1681" y="700"/>
                </a:lnTo>
                <a:lnTo>
                  <a:pt x="1680" y="700"/>
                </a:lnTo>
                <a:lnTo>
                  <a:pt x="1678" y="700"/>
                </a:lnTo>
                <a:lnTo>
                  <a:pt x="1677" y="700"/>
                </a:lnTo>
                <a:lnTo>
                  <a:pt x="1675" y="700"/>
                </a:lnTo>
                <a:lnTo>
                  <a:pt x="1673" y="700"/>
                </a:lnTo>
                <a:lnTo>
                  <a:pt x="1672" y="700"/>
                </a:lnTo>
                <a:lnTo>
                  <a:pt x="1671" y="700"/>
                </a:lnTo>
                <a:lnTo>
                  <a:pt x="1670" y="700"/>
                </a:lnTo>
                <a:lnTo>
                  <a:pt x="1669" y="700"/>
                </a:lnTo>
                <a:lnTo>
                  <a:pt x="1667" y="700"/>
                </a:lnTo>
                <a:lnTo>
                  <a:pt x="1666" y="700"/>
                </a:lnTo>
                <a:lnTo>
                  <a:pt x="1665" y="700"/>
                </a:lnTo>
                <a:lnTo>
                  <a:pt x="1664" y="700"/>
                </a:lnTo>
                <a:lnTo>
                  <a:pt x="1663" y="700"/>
                </a:lnTo>
                <a:lnTo>
                  <a:pt x="1661" y="700"/>
                </a:lnTo>
                <a:lnTo>
                  <a:pt x="1660" y="700"/>
                </a:lnTo>
                <a:lnTo>
                  <a:pt x="1659" y="700"/>
                </a:lnTo>
                <a:lnTo>
                  <a:pt x="1657" y="700"/>
                </a:lnTo>
                <a:lnTo>
                  <a:pt x="1655" y="700"/>
                </a:lnTo>
                <a:lnTo>
                  <a:pt x="1654" y="700"/>
                </a:lnTo>
                <a:lnTo>
                  <a:pt x="1653" y="700"/>
                </a:lnTo>
                <a:lnTo>
                  <a:pt x="1652" y="700"/>
                </a:lnTo>
                <a:lnTo>
                  <a:pt x="1651" y="702"/>
                </a:lnTo>
                <a:lnTo>
                  <a:pt x="1651" y="700"/>
                </a:lnTo>
                <a:lnTo>
                  <a:pt x="1649" y="700"/>
                </a:lnTo>
                <a:lnTo>
                  <a:pt x="1648" y="700"/>
                </a:lnTo>
                <a:lnTo>
                  <a:pt x="1647" y="700"/>
                </a:lnTo>
                <a:lnTo>
                  <a:pt x="1646" y="700"/>
                </a:lnTo>
                <a:lnTo>
                  <a:pt x="1644" y="700"/>
                </a:lnTo>
                <a:lnTo>
                  <a:pt x="1643" y="700"/>
                </a:lnTo>
                <a:lnTo>
                  <a:pt x="1642" y="700"/>
                </a:lnTo>
                <a:lnTo>
                  <a:pt x="1641" y="700"/>
                </a:lnTo>
                <a:lnTo>
                  <a:pt x="1640" y="700"/>
                </a:lnTo>
                <a:lnTo>
                  <a:pt x="1638" y="700"/>
                </a:lnTo>
                <a:lnTo>
                  <a:pt x="1637" y="700"/>
                </a:lnTo>
                <a:lnTo>
                  <a:pt x="1636" y="700"/>
                </a:lnTo>
                <a:lnTo>
                  <a:pt x="1635" y="700"/>
                </a:lnTo>
                <a:lnTo>
                  <a:pt x="1634" y="702"/>
                </a:lnTo>
                <a:lnTo>
                  <a:pt x="1632" y="700"/>
                </a:lnTo>
                <a:lnTo>
                  <a:pt x="1630" y="700"/>
                </a:lnTo>
                <a:lnTo>
                  <a:pt x="1630" y="702"/>
                </a:lnTo>
                <a:lnTo>
                  <a:pt x="1629" y="700"/>
                </a:lnTo>
                <a:lnTo>
                  <a:pt x="1626" y="700"/>
                </a:lnTo>
                <a:lnTo>
                  <a:pt x="1625" y="700"/>
                </a:lnTo>
                <a:lnTo>
                  <a:pt x="1623" y="702"/>
                </a:lnTo>
                <a:lnTo>
                  <a:pt x="1622" y="700"/>
                </a:lnTo>
                <a:lnTo>
                  <a:pt x="1620" y="700"/>
                </a:lnTo>
                <a:lnTo>
                  <a:pt x="1619" y="700"/>
                </a:lnTo>
                <a:lnTo>
                  <a:pt x="1618" y="700"/>
                </a:lnTo>
                <a:lnTo>
                  <a:pt x="1617" y="700"/>
                </a:lnTo>
                <a:lnTo>
                  <a:pt x="1615" y="700"/>
                </a:lnTo>
                <a:lnTo>
                  <a:pt x="1614" y="700"/>
                </a:lnTo>
                <a:lnTo>
                  <a:pt x="1613" y="699"/>
                </a:lnTo>
                <a:lnTo>
                  <a:pt x="1612" y="700"/>
                </a:lnTo>
                <a:lnTo>
                  <a:pt x="1609" y="699"/>
                </a:lnTo>
                <a:lnTo>
                  <a:pt x="1609" y="700"/>
                </a:lnTo>
                <a:lnTo>
                  <a:pt x="1608" y="700"/>
                </a:lnTo>
                <a:lnTo>
                  <a:pt x="1607" y="700"/>
                </a:lnTo>
                <a:lnTo>
                  <a:pt x="1606" y="700"/>
                </a:lnTo>
                <a:lnTo>
                  <a:pt x="1605" y="700"/>
                </a:lnTo>
                <a:lnTo>
                  <a:pt x="1603" y="700"/>
                </a:lnTo>
                <a:lnTo>
                  <a:pt x="1602" y="700"/>
                </a:lnTo>
                <a:lnTo>
                  <a:pt x="1601" y="700"/>
                </a:lnTo>
                <a:lnTo>
                  <a:pt x="1600" y="700"/>
                </a:lnTo>
                <a:lnTo>
                  <a:pt x="1597" y="700"/>
                </a:lnTo>
                <a:lnTo>
                  <a:pt x="1597" y="699"/>
                </a:lnTo>
                <a:lnTo>
                  <a:pt x="1596" y="700"/>
                </a:lnTo>
                <a:lnTo>
                  <a:pt x="1595" y="699"/>
                </a:lnTo>
                <a:lnTo>
                  <a:pt x="1594" y="700"/>
                </a:lnTo>
                <a:lnTo>
                  <a:pt x="1593" y="699"/>
                </a:lnTo>
                <a:lnTo>
                  <a:pt x="1591" y="700"/>
                </a:lnTo>
                <a:lnTo>
                  <a:pt x="1590" y="700"/>
                </a:lnTo>
                <a:lnTo>
                  <a:pt x="1589" y="700"/>
                </a:lnTo>
                <a:lnTo>
                  <a:pt x="1586" y="700"/>
                </a:lnTo>
                <a:lnTo>
                  <a:pt x="1585" y="700"/>
                </a:lnTo>
                <a:lnTo>
                  <a:pt x="1584" y="700"/>
                </a:lnTo>
                <a:lnTo>
                  <a:pt x="1582" y="700"/>
                </a:lnTo>
                <a:lnTo>
                  <a:pt x="1580" y="700"/>
                </a:lnTo>
                <a:lnTo>
                  <a:pt x="1579" y="699"/>
                </a:lnTo>
                <a:lnTo>
                  <a:pt x="1577" y="699"/>
                </a:lnTo>
                <a:lnTo>
                  <a:pt x="1577" y="700"/>
                </a:lnTo>
                <a:lnTo>
                  <a:pt x="1576" y="700"/>
                </a:lnTo>
                <a:lnTo>
                  <a:pt x="1574" y="700"/>
                </a:lnTo>
                <a:lnTo>
                  <a:pt x="1573" y="702"/>
                </a:lnTo>
                <a:lnTo>
                  <a:pt x="1573" y="700"/>
                </a:lnTo>
                <a:lnTo>
                  <a:pt x="1571" y="700"/>
                </a:lnTo>
                <a:lnTo>
                  <a:pt x="1570" y="700"/>
                </a:lnTo>
                <a:lnTo>
                  <a:pt x="1568" y="700"/>
                </a:lnTo>
                <a:lnTo>
                  <a:pt x="1566" y="700"/>
                </a:lnTo>
                <a:lnTo>
                  <a:pt x="1565" y="700"/>
                </a:lnTo>
                <a:lnTo>
                  <a:pt x="1565" y="702"/>
                </a:lnTo>
                <a:lnTo>
                  <a:pt x="1562" y="700"/>
                </a:lnTo>
                <a:lnTo>
                  <a:pt x="1561" y="700"/>
                </a:lnTo>
                <a:lnTo>
                  <a:pt x="1560" y="700"/>
                </a:lnTo>
                <a:lnTo>
                  <a:pt x="1559" y="700"/>
                </a:lnTo>
                <a:lnTo>
                  <a:pt x="1557" y="700"/>
                </a:lnTo>
                <a:lnTo>
                  <a:pt x="1555" y="700"/>
                </a:lnTo>
                <a:lnTo>
                  <a:pt x="1554" y="700"/>
                </a:lnTo>
                <a:lnTo>
                  <a:pt x="1553" y="700"/>
                </a:lnTo>
                <a:lnTo>
                  <a:pt x="1551" y="700"/>
                </a:lnTo>
                <a:lnTo>
                  <a:pt x="1550" y="700"/>
                </a:lnTo>
                <a:lnTo>
                  <a:pt x="1549" y="700"/>
                </a:lnTo>
                <a:lnTo>
                  <a:pt x="1547" y="700"/>
                </a:lnTo>
                <a:lnTo>
                  <a:pt x="1545" y="700"/>
                </a:lnTo>
                <a:lnTo>
                  <a:pt x="1544" y="700"/>
                </a:lnTo>
                <a:lnTo>
                  <a:pt x="1543" y="702"/>
                </a:lnTo>
                <a:lnTo>
                  <a:pt x="1541" y="702"/>
                </a:lnTo>
                <a:lnTo>
                  <a:pt x="1541" y="700"/>
                </a:lnTo>
                <a:lnTo>
                  <a:pt x="1539" y="700"/>
                </a:lnTo>
                <a:lnTo>
                  <a:pt x="1538" y="700"/>
                </a:lnTo>
                <a:lnTo>
                  <a:pt x="1537" y="702"/>
                </a:lnTo>
                <a:lnTo>
                  <a:pt x="1536" y="700"/>
                </a:lnTo>
                <a:lnTo>
                  <a:pt x="1535" y="700"/>
                </a:lnTo>
                <a:lnTo>
                  <a:pt x="1533" y="700"/>
                </a:lnTo>
                <a:lnTo>
                  <a:pt x="1532" y="702"/>
                </a:lnTo>
                <a:lnTo>
                  <a:pt x="1531" y="700"/>
                </a:lnTo>
                <a:lnTo>
                  <a:pt x="1530" y="700"/>
                </a:lnTo>
                <a:lnTo>
                  <a:pt x="1528" y="700"/>
                </a:lnTo>
                <a:lnTo>
                  <a:pt x="1526" y="700"/>
                </a:lnTo>
                <a:lnTo>
                  <a:pt x="1525" y="700"/>
                </a:lnTo>
                <a:lnTo>
                  <a:pt x="1524" y="700"/>
                </a:lnTo>
                <a:lnTo>
                  <a:pt x="1522" y="700"/>
                </a:lnTo>
                <a:lnTo>
                  <a:pt x="1520" y="700"/>
                </a:lnTo>
                <a:lnTo>
                  <a:pt x="1519" y="700"/>
                </a:lnTo>
                <a:lnTo>
                  <a:pt x="1516" y="700"/>
                </a:lnTo>
                <a:lnTo>
                  <a:pt x="1515" y="700"/>
                </a:lnTo>
                <a:lnTo>
                  <a:pt x="1514" y="700"/>
                </a:lnTo>
                <a:lnTo>
                  <a:pt x="1513" y="702"/>
                </a:lnTo>
                <a:lnTo>
                  <a:pt x="1512" y="700"/>
                </a:lnTo>
                <a:lnTo>
                  <a:pt x="1510" y="700"/>
                </a:lnTo>
                <a:lnTo>
                  <a:pt x="1508" y="700"/>
                </a:lnTo>
                <a:lnTo>
                  <a:pt x="1507" y="700"/>
                </a:lnTo>
                <a:lnTo>
                  <a:pt x="1506" y="700"/>
                </a:lnTo>
                <a:lnTo>
                  <a:pt x="1504" y="700"/>
                </a:lnTo>
                <a:lnTo>
                  <a:pt x="1503" y="700"/>
                </a:lnTo>
                <a:lnTo>
                  <a:pt x="1501" y="700"/>
                </a:lnTo>
                <a:lnTo>
                  <a:pt x="1499" y="700"/>
                </a:lnTo>
                <a:lnTo>
                  <a:pt x="1498" y="700"/>
                </a:lnTo>
                <a:lnTo>
                  <a:pt x="1497" y="702"/>
                </a:lnTo>
                <a:lnTo>
                  <a:pt x="1496" y="700"/>
                </a:lnTo>
                <a:lnTo>
                  <a:pt x="1495" y="700"/>
                </a:lnTo>
                <a:lnTo>
                  <a:pt x="1493" y="700"/>
                </a:lnTo>
                <a:lnTo>
                  <a:pt x="1492" y="702"/>
                </a:lnTo>
                <a:lnTo>
                  <a:pt x="1491" y="700"/>
                </a:lnTo>
                <a:lnTo>
                  <a:pt x="1490" y="700"/>
                </a:lnTo>
                <a:lnTo>
                  <a:pt x="1489" y="700"/>
                </a:lnTo>
                <a:lnTo>
                  <a:pt x="1487" y="700"/>
                </a:lnTo>
                <a:lnTo>
                  <a:pt x="1486" y="700"/>
                </a:lnTo>
                <a:lnTo>
                  <a:pt x="1485" y="700"/>
                </a:lnTo>
                <a:lnTo>
                  <a:pt x="1484" y="700"/>
                </a:lnTo>
                <a:lnTo>
                  <a:pt x="1483" y="700"/>
                </a:lnTo>
                <a:lnTo>
                  <a:pt x="1481" y="700"/>
                </a:lnTo>
                <a:lnTo>
                  <a:pt x="1480" y="700"/>
                </a:lnTo>
                <a:lnTo>
                  <a:pt x="1479" y="700"/>
                </a:lnTo>
                <a:lnTo>
                  <a:pt x="1476" y="700"/>
                </a:lnTo>
                <a:lnTo>
                  <a:pt x="1475" y="700"/>
                </a:lnTo>
                <a:lnTo>
                  <a:pt x="1474" y="700"/>
                </a:lnTo>
                <a:lnTo>
                  <a:pt x="1473" y="700"/>
                </a:lnTo>
                <a:lnTo>
                  <a:pt x="1472" y="700"/>
                </a:lnTo>
                <a:lnTo>
                  <a:pt x="1470" y="700"/>
                </a:lnTo>
                <a:lnTo>
                  <a:pt x="1469" y="700"/>
                </a:lnTo>
                <a:lnTo>
                  <a:pt x="1468" y="700"/>
                </a:lnTo>
                <a:lnTo>
                  <a:pt x="1467" y="700"/>
                </a:lnTo>
                <a:lnTo>
                  <a:pt x="1466" y="700"/>
                </a:lnTo>
                <a:lnTo>
                  <a:pt x="1464" y="700"/>
                </a:lnTo>
                <a:lnTo>
                  <a:pt x="1463" y="700"/>
                </a:lnTo>
                <a:lnTo>
                  <a:pt x="1463" y="699"/>
                </a:lnTo>
                <a:lnTo>
                  <a:pt x="1461" y="699"/>
                </a:lnTo>
                <a:lnTo>
                  <a:pt x="1460" y="700"/>
                </a:lnTo>
                <a:lnTo>
                  <a:pt x="1457" y="699"/>
                </a:lnTo>
                <a:lnTo>
                  <a:pt x="1456" y="700"/>
                </a:lnTo>
                <a:lnTo>
                  <a:pt x="1455" y="699"/>
                </a:lnTo>
                <a:lnTo>
                  <a:pt x="1454" y="698"/>
                </a:lnTo>
                <a:lnTo>
                  <a:pt x="1451" y="698"/>
                </a:lnTo>
                <a:lnTo>
                  <a:pt x="1450" y="698"/>
                </a:lnTo>
                <a:lnTo>
                  <a:pt x="1449" y="699"/>
                </a:lnTo>
                <a:lnTo>
                  <a:pt x="1447" y="698"/>
                </a:lnTo>
                <a:lnTo>
                  <a:pt x="1446" y="698"/>
                </a:lnTo>
                <a:lnTo>
                  <a:pt x="1445" y="698"/>
                </a:lnTo>
                <a:lnTo>
                  <a:pt x="1444" y="698"/>
                </a:lnTo>
                <a:lnTo>
                  <a:pt x="1443" y="698"/>
                </a:lnTo>
                <a:lnTo>
                  <a:pt x="1443" y="699"/>
                </a:lnTo>
                <a:lnTo>
                  <a:pt x="1440" y="699"/>
                </a:lnTo>
                <a:lnTo>
                  <a:pt x="1439" y="699"/>
                </a:lnTo>
                <a:lnTo>
                  <a:pt x="1437" y="700"/>
                </a:lnTo>
                <a:lnTo>
                  <a:pt x="1435" y="700"/>
                </a:lnTo>
                <a:lnTo>
                  <a:pt x="1433" y="700"/>
                </a:lnTo>
                <a:lnTo>
                  <a:pt x="1432" y="699"/>
                </a:lnTo>
                <a:lnTo>
                  <a:pt x="1431" y="699"/>
                </a:lnTo>
                <a:lnTo>
                  <a:pt x="1429" y="700"/>
                </a:lnTo>
                <a:lnTo>
                  <a:pt x="1427" y="700"/>
                </a:lnTo>
                <a:lnTo>
                  <a:pt x="1426" y="700"/>
                </a:lnTo>
                <a:lnTo>
                  <a:pt x="1425" y="700"/>
                </a:lnTo>
                <a:lnTo>
                  <a:pt x="1423" y="699"/>
                </a:lnTo>
                <a:lnTo>
                  <a:pt x="1422" y="699"/>
                </a:lnTo>
                <a:lnTo>
                  <a:pt x="1421" y="699"/>
                </a:lnTo>
                <a:lnTo>
                  <a:pt x="1420" y="699"/>
                </a:lnTo>
                <a:lnTo>
                  <a:pt x="1418" y="700"/>
                </a:lnTo>
                <a:lnTo>
                  <a:pt x="1417" y="699"/>
                </a:lnTo>
                <a:lnTo>
                  <a:pt x="1416" y="699"/>
                </a:lnTo>
                <a:lnTo>
                  <a:pt x="1415" y="699"/>
                </a:lnTo>
                <a:lnTo>
                  <a:pt x="1414" y="699"/>
                </a:lnTo>
                <a:lnTo>
                  <a:pt x="1412" y="699"/>
                </a:lnTo>
                <a:lnTo>
                  <a:pt x="1410" y="699"/>
                </a:lnTo>
                <a:lnTo>
                  <a:pt x="1408" y="699"/>
                </a:lnTo>
                <a:lnTo>
                  <a:pt x="1406" y="698"/>
                </a:lnTo>
                <a:lnTo>
                  <a:pt x="1405" y="698"/>
                </a:lnTo>
                <a:lnTo>
                  <a:pt x="1403" y="698"/>
                </a:lnTo>
                <a:lnTo>
                  <a:pt x="1403" y="697"/>
                </a:lnTo>
                <a:lnTo>
                  <a:pt x="1402" y="697"/>
                </a:lnTo>
                <a:lnTo>
                  <a:pt x="1400" y="697"/>
                </a:lnTo>
                <a:lnTo>
                  <a:pt x="1399" y="697"/>
                </a:lnTo>
                <a:lnTo>
                  <a:pt x="1398" y="698"/>
                </a:lnTo>
                <a:lnTo>
                  <a:pt x="1397" y="698"/>
                </a:lnTo>
                <a:lnTo>
                  <a:pt x="1396" y="698"/>
                </a:lnTo>
                <a:lnTo>
                  <a:pt x="1394" y="698"/>
                </a:lnTo>
                <a:lnTo>
                  <a:pt x="1393" y="699"/>
                </a:lnTo>
                <a:lnTo>
                  <a:pt x="1392" y="699"/>
                </a:lnTo>
                <a:lnTo>
                  <a:pt x="1391" y="699"/>
                </a:lnTo>
                <a:lnTo>
                  <a:pt x="1389" y="699"/>
                </a:lnTo>
                <a:lnTo>
                  <a:pt x="1388" y="699"/>
                </a:lnTo>
                <a:lnTo>
                  <a:pt x="1387" y="699"/>
                </a:lnTo>
                <a:lnTo>
                  <a:pt x="1386" y="700"/>
                </a:lnTo>
                <a:lnTo>
                  <a:pt x="1385" y="699"/>
                </a:lnTo>
                <a:lnTo>
                  <a:pt x="1383" y="700"/>
                </a:lnTo>
                <a:lnTo>
                  <a:pt x="1382" y="699"/>
                </a:lnTo>
                <a:lnTo>
                  <a:pt x="1381" y="699"/>
                </a:lnTo>
                <a:lnTo>
                  <a:pt x="1380" y="699"/>
                </a:lnTo>
                <a:lnTo>
                  <a:pt x="1377" y="700"/>
                </a:lnTo>
                <a:lnTo>
                  <a:pt x="1376" y="700"/>
                </a:lnTo>
                <a:lnTo>
                  <a:pt x="1375" y="700"/>
                </a:lnTo>
                <a:lnTo>
                  <a:pt x="1374" y="699"/>
                </a:lnTo>
                <a:lnTo>
                  <a:pt x="1373" y="700"/>
                </a:lnTo>
                <a:lnTo>
                  <a:pt x="1371" y="699"/>
                </a:lnTo>
                <a:lnTo>
                  <a:pt x="1370" y="700"/>
                </a:lnTo>
                <a:lnTo>
                  <a:pt x="1369" y="699"/>
                </a:lnTo>
                <a:lnTo>
                  <a:pt x="1367" y="699"/>
                </a:lnTo>
                <a:lnTo>
                  <a:pt x="1365" y="699"/>
                </a:lnTo>
                <a:lnTo>
                  <a:pt x="1364" y="699"/>
                </a:lnTo>
                <a:lnTo>
                  <a:pt x="1363" y="700"/>
                </a:lnTo>
                <a:lnTo>
                  <a:pt x="1362" y="699"/>
                </a:lnTo>
                <a:lnTo>
                  <a:pt x="1362" y="700"/>
                </a:lnTo>
                <a:lnTo>
                  <a:pt x="1360" y="700"/>
                </a:lnTo>
                <a:lnTo>
                  <a:pt x="1359" y="700"/>
                </a:lnTo>
                <a:lnTo>
                  <a:pt x="1358" y="700"/>
                </a:lnTo>
                <a:lnTo>
                  <a:pt x="1356" y="700"/>
                </a:lnTo>
                <a:lnTo>
                  <a:pt x="1354" y="700"/>
                </a:lnTo>
                <a:lnTo>
                  <a:pt x="1353" y="699"/>
                </a:lnTo>
                <a:lnTo>
                  <a:pt x="1352" y="700"/>
                </a:lnTo>
                <a:lnTo>
                  <a:pt x="1351" y="699"/>
                </a:lnTo>
                <a:lnTo>
                  <a:pt x="1350" y="699"/>
                </a:lnTo>
                <a:lnTo>
                  <a:pt x="1348" y="700"/>
                </a:lnTo>
                <a:lnTo>
                  <a:pt x="1347" y="699"/>
                </a:lnTo>
                <a:lnTo>
                  <a:pt x="1346" y="700"/>
                </a:lnTo>
                <a:lnTo>
                  <a:pt x="1345" y="699"/>
                </a:lnTo>
                <a:lnTo>
                  <a:pt x="1344" y="700"/>
                </a:lnTo>
                <a:lnTo>
                  <a:pt x="1342" y="700"/>
                </a:lnTo>
                <a:lnTo>
                  <a:pt x="1341" y="700"/>
                </a:lnTo>
                <a:lnTo>
                  <a:pt x="1341" y="699"/>
                </a:lnTo>
                <a:lnTo>
                  <a:pt x="1339" y="700"/>
                </a:lnTo>
                <a:lnTo>
                  <a:pt x="1338" y="700"/>
                </a:lnTo>
                <a:lnTo>
                  <a:pt x="1336" y="700"/>
                </a:lnTo>
                <a:lnTo>
                  <a:pt x="1334" y="699"/>
                </a:lnTo>
                <a:lnTo>
                  <a:pt x="1333" y="700"/>
                </a:lnTo>
                <a:lnTo>
                  <a:pt x="1333" y="699"/>
                </a:lnTo>
                <a:lnTo>
                  <a:pt x="1331" y="699"/>
                </a:lnTo>
                <a:lnTo>
                  <a:pt x="1330" y="700"/>
                </a:lnTo>
                <a:lnTo>
                  <a:pt x="1329" y="699"/>
                </a:lnTo>
                <a:lnTo>
                  <a:pt x="1329" y="700"/>
                </a:lnTo>
                <a:lnTo>
                  <a:pt x="1328" y="699"/>
                </a:lnTo>
                <a:lnTo>
                  <a:pt x="1325" y="699"/>
                </a:lnTo>
                <a:lnTo>
                  <a:pt x="1323" y="700"/>
                </a:lnTo>
                <a:lnTo>
                  <a:pt x="1322" y="699"/>
                </a:lnTo>
                <a:lnTo>
                  <a:pt x="1321" y="700"/>
                </a:lnTo>
                <a:lnTo>
                  <a:pt x="1321" y="699"/>
                </a:lnTo>
                <a:lnTo>
                  <a:pt x="1318" y="699"/>
                </a:lnTo>
                <a:lnTo>
                  <a:pt x="1317" y="699"/>
                </a:lnTo>
                <a:lnTo>
                  <a:pt x="1316" y="699"/>
                </a:lnTo>
                <a:lnTo>
                  <a:pt x="1313" y="699"/>
                </a:lnTo>
                <a:lnTo>
                  <a:pt x="1312" y="700"/>
                </a:lnTo>
                <a:lnTo>
                  <a:pt x="1311" y="699"/>
                </a:lnTo>
                <a:lnTo>
                  <a:pt x="1309" y="699"/>
                </a:lnTo>
                <a:lnTo>
                  <a:pt x="1307" y="699"/>
                </a:lnTo>
                <a:lnTo>
                  <a:pt x="1306" y="699"/>
                </a:lnTo>
                <a:lnTo>
                  <a:pt x="1305" y="699"/>
                </a:lnTo>
                <a:lnTo>
                  <a:pt x="1302" y="699"/>
                </a:lnTo>
                <a:lnTo>
                  <a:pt x="1301" y="699"/>
                </a:lnTo>
                <a:lnTo>
                  <a:pt x="1300" y="699"/>
                </a:lnTo>
                <a:lnTo>
                  <a:pt x="1299" y="698"/>
                </a:lnTo>
                <a:lnTo>
                  <a:pt x="1296" y="699"/>
                </a:lnTo>
                <a:lnTo>
                  <a:pt x="1295" y="699"/>
                </a:lnTo>
                <a:lnTo>
                  <a:pt x="1294" y="698"/>
                </a:lnTo>
                <a:lnTo>
                  <a:pt x="1293" y="698"/>
                </a:lnTo>
                <a:lnTo>
                  <a:pt x="1292" y="698"/>
                </a:lnTo>
                <a:lnTo>
                  <a:pt x="1290" y="698"/>
                </a:lnTo>
                <a:lnTo>
                  <a:pt x="1289" y="697"/>
                </a:lnTo>
                <a:lnTo>
                  <a:pt x="1288" y="698"/>
                </a:lnTo>
                <a:lnTo>
                  <a:pt x="1287" y="697"/>
                </a:lnTo>
                <a:lnTo>
                  <a:pt x="1286" y="698"/>
                </a:lnTo>
                <a:lnTo>
                  <a:pt x="1284" y="697"/>
                </a:lnTo>
                <a:lnTo>
                  <a:pt x="1283" y="697"/>
                </a:lnTo>
                <a:lnTo>
                  <a:pt x="1282" y="697"/>
                </a:lnTo>
                <a:lnTo>
                  <a:pt x="1281" y="695"/>
                </a:lnTo>
                <a:lnTo>
                  <a:pt x="1278" y="694"/>
                </a:lnTo>
                <a:lnTo>
                  <a:pt x="1277" y="694"/>
                </a:lnTo>
                <a:lnTo>
                  <a:pt x="1276" y="693"/>
                </a:lnTo>
                <a:lnTo>
                  <a:pt x="1276" y="692"/>
                </a:lnTo>
                <a:lnTo>
                  <a:pt x="1273" y="691"/>
                </a:lnTo>
                <a:lnTo>
                  <a:pt x="1272" y="689"/>
                </a:lnTo>
                <a:lnTo>
                  <a:pt x="1272" y="686"/>
                </a:lnTo>
                <a:lnTo>
                  <a:pt x="1271" y="685"/>
                </a:lnTo>
                <a:lnTo>
                  <a:pt x="1270" y="681"/>
                </a:lnTo>
                <a:lnTo>
                  <a:pt x="1269" y="679"/>
                </a:lnTo>
                <a:lnTo>
                  <a:pt x="1267" y="673"/>
                </a:lnTo>
                <a:lnTo>
                  <a:pt x="1266" y="669"/>
                </a:lnTo>
                <a:lnTo>
                  <a:pt x="1265" y="665"/>
                </a:lnTo>
                <a:lnTo>
                  <a:pt x="1264" y="659"/>
                </a:lnTo>
                <a:lnTo>
                  <a:pt x="1263" y="646"/>
                </a:lnTo>
                <a:lnTo>
                  <a:pt x="1261" y="639"/>
                </a:lnTo>
                <a:lnTo>
                  <a:pt x="1260" y="628"/>
                </a:lnTo>
                <a:lnTo>
                  <a:pt x="1260" y="612"/>
                </a:lnTo>
                <a:lnTo>
                  <a:pt x="1258" y="558"/>
                </a:lnTo>
                <a:lnTo>
                  <a:pt x="1257" y="517"/>
                </a:lnTo>
                <a:lnTo>
                  <a:pt x="1255" y="465"/>
                </a:lnTo>
                <a:lnTo>
                  <a:pt x="1255" y="409"/>
                </a:lnTo>
                <a:lnTo>
                  <a:pt x="1253" y="322"/>
                </a:lnTo>
                <a:lnTo>
                  <a:pt x="1252" y="304"/>
                </a:lnTo>
                <a:lnTo>
                  <a:pt x="1252" y="291"/>
                </a:lnTo>
                <a:lnTo>
                  <a:pt x="1251" y="280"/>
                </a:lnTo>
                <a:lnTo>
                  <a:pt x="1248" y="264"/>
                </a:lnTo>
                <a:lnTo>
                  <a:pt x="1248" y="259"/>
                </a:lnTo>
                <a:lnTo>
                  <a:pt x="1247" y="253"/>
                </a:lnTo>
                <a:lnTo>
                  <a:pt x="1246" y="257"/>
                </a:lnTo>
                <a:lnTo>
                  <a:pt x="1244" y="284"/>
                </a:lnTo>
                <a:lnTo>
                  <a:pt x="1243" y="331"/>
                </a:lnTo>
                <a:lnTo>
                  <a:pt x="1242" y="436"/>
                </a:lnTo>
                <a:lnTo>
                  <a:pt x="1241" y="482"/>
                </a:lnTo>
                <a:lnTo>
                  <a:pt x="1240" y="523"/>
                </a:lnTo>
                <a:lnTo>
                  <a:pt x="1240" y="558"/>
                </a:lnTo>
                <a:lnTo>
                  <a:pt x="1237" y="617"/>
                </a:lnTo>
                <a:lnTo>
                  <a:pt x="1236" y="639"/>
                </a:lnTo>
                <a:lnTo>
                  <a:pt x="1236" y="652"/>
                </a:lnTo>
                <a:lnTo>
                  <a:pt x="1235" y="660"/>
                </a:lnTo>
                <a:lnTo>
                  <a:pt x="1232" y="670"/>
                </a:lnTo>
                <a:lnTo>
                  <a:pt x="1231" y="671"/>
                </a:lnTo>
                <a:lnTo>
                  <a:pt x="1231" y="674"/>
                </a:lnTo>
                <a:lnTo>
                  <a:pt x="1230" y="675"/>
                </a:lnTo>
                <a:lnTo>
                  <a:pt x="1229" y="676"/>
                </a:lnTo>
                <a:lnTo>
                  <a:pt x="1228" y="674"/>
                </a:lnTo>
                <a:lnTo>
                  <a:pt x="1226" y="673"/>
                </a:lnTo>
                <a:lnTo>
                  <a:pt x="1225" y="669"/>
                </a:lnTo>
                <a:lnTo>
                  <a:pt x="1223" y="662"/>
                </a:lnTo>
                <a:lnTo>
                  <a:pt x="1223" y="658"/>
                </a:lnTo>
                <a:lnTo>
                  <a:pt x="1222" y="653"/>
                </a:lnTo>
                <a:lnTo>
                  <a:pt x="1220" y="647"/>
                </a:lnTo>
                <a:lnTo>
                  <a:pt x="1219" y="634"/>
                </a:lnTo>
                <a:lnTo>
                  <a:pt x="1218" y="625"/>
                </a:lnTo>
                <a:lnTo>
                  <a:pt x="1217" y="615"/>
                </a:lnTo>
                <a:lnTo>
                  <a:pt x="1215" y="602"/>
                </a:lnTo>
                <a:lnTo>
                  <a:pt x="1215" y="588"/>
                </a:lnTo>
                <a:lnTo>
                  <a:pt x="1214" y="566"/>
                </a:lnTo>
                <a:lnTo>
                  <a:pt x="1212" y="495"/>
                </a:lnTo>
                <a:lnTo>
                  <a:pt x="1211" y="437"/>
                </a:lnTo>
                <a:lnTo>
                  <a:pt x="1211" y="363"/>
                </a:lnTo>
                <a:lnTo>
                  <a:pt x="1209" y="282"/>
                </a:lnTo>
                <a:lnTo>
                  <a:pt x="1207" y="130"/>
                </a:lnTo>
                <a:lnTo>
                  <a:pt x="1207" y="89"/>
                </a:lnTo>
                <a:lnTo>
                  <a:pt x="1206" y="64"/>
                </a:lnTo>
                <a:lnTo>
                  <a:pt x="1205" y="44"/>
                </a:lnTo>
                <a:lnTo>
                  <a:pt x="1203" y="19"/>
                </a:lnTo>
                <a:lnTo>
                  <a:pt x="1202" y="8"/>
                </a:lnTo>
                <a:lnTo>
                  <a:pt x="1201" y="2"/>
                </a:lnTo>
                <a:lnTo>
                  <a:pt x="1200" y="0"/>
                </a:lnTo>
                <a:lnTo>
                  <a:pt x="1199" y="83"/>
                </a:lnTo>
                <a:lnTo>
                  <a:pt x="1197" y="162"/>
                </a:lnTo>
                <a:lnTo>
                  <a:pt x="1196" y="242"/>
                </a:lnTo>
                <a:lnTo>
                  <a:pt x="1195" y="321"/>
                </a:lnTo>
                <a:lnTo>
                  <a:pt x="1194" y="448"/>
                </a:lnTo>
                <a:lnTo>
                  <a:pt x="1193" y="502"/>
                </a:lnTo>
                <a:lnTo>
                  <a:pt x="1191" y="549"/>
                </a:lnTo>
                <a:lnTo>
                  <a:pt x="1191" y="588"/>
                </a:lnTo>
                <a:lnTo>
                  <a:pt x="1189" y="636"/>
                </a:lnTo>
                <a:lnTo>
                  <a:pt x="1188" y="648"/>
                </a:lnTo>
                <a:lnTo>
                  <a:pt x="1186" y="657"/>
                </a:lnTo>
                <a:lnTo>
                  <a:pt x="1186" y="664"/>
                </a:lnTo>
                <a:lnTo>
                  <a:pt x="1185" y="669"/>
                </a:lnTo>
                <a:lnTo>
                  <a:pt x="1184" y="674"/>
                </a:lnTo>
                <a:lnTo>
                  <a:pt x="1183" y="679"/>
                </a:lnTo>
                <a:lnTo>
                  <a:pt x="1182" y="681"/>
                </a:lnTo>
                <a:lnTo>
                  <a:pt x="1180" y="683"/>
                </a:lnTo>
                <a:lnTo>
                  <a:pt x="1179" y="685"/>
                </a:lnTo>
                <a:lnTo>
                  <a:pt x="1178" y="687"/>
                </a:lnTo>
                <a:lnTo>
                  <a:pt x="1177" y="688"/>
                </a:lnTo>
                <a:lnTo>
                  <a:pt x="1176" y="688"/>
                </a:lnTo>
                <a:lnTo>
                  <a:pt x="1174" y="689"/>
                </a:lnTo>
                <a:lnTo>
                  <a:pt x="1174" y="691"/>
                </a:lnTo>
                <a:lnTo>
                  <a:pt x="1172" y="692"/>
                </a:lnTo>
                <a:lnTo>
                  <a:pt x="1171" y="693"/>
                </a:lnTo>
                <a:lnTo>
                  <a:pt x="1170" y="694"/>
                </a:lnTo>
                <a:lnTo>
                  <a:pt x="1167" y="694"/>
                </a:lnTo>
                <a:lnTo>
                  <a:pt x="1166" y="694"/>
                </a:lnTo>
                <a:lnTo>
                  <a:pt x="1164" y="694"/>
                </a:lnTo>
                <a:lnTo>
                  <a:pt x="1162" y="694"/>
                </a:lnTo>
                <a:lnTo>
                  <a:pt x="1162" y="695"/>
                </a:lnTo>
                <a:lnTo>
                  <a:pt x="1161" y="695"/>
                </a:lnTo>
                <a:lnTo>
                  <a:pt x="1159" y="697"/>
                </a:lnTo>
                <a:lnTo>
                  <a:pt x="1157" y="697"/>
                </a:lnTo>
                <a:lnTo>
                  <a:pt x="1156" y="697"/>
                </a:lnTo>
                <a:lnTo>
                  <a:pt x="1155" y="697"/>
                </a:lnTo>
                <a:lnTo>
                  <a:pt x="1154" y="697"/>
                </a:lnTo>
                <a:lnTo>
                  <a:pt x="1153" y="698"/>
                </a:lnTo>
                <a:lnTo>
                  <a:pt x="1151" y="698"/>
                </a:lnTo>
                <a:lnTo>
                  <a:pt x="1150" y="698"/>
                </a:lnTo>
                <a:lnTo>
                  <a:pt x="1149" y="698"/>
                </a:lnTo>
                <a:lnTo>
                  <a:pt x="1148" y="698"/>
                </a:lnTo>
                <a:lnTo>
                  <a:pt x="1147" y="698"/>
                </a:lnTo>
                <a:lnTo>
                  <a:pt x="1144" y="698"/>
                </a:lnTo>
                <a:lnTo>
                  <a:pt x="1143" y="698"/>
                </a:lnTo>
                <a:lnTo>
                  <a:pt x="1142" y="698"/>
                </a:lnTo>
                <a:lnTo>
                  <a:pt x="1139" y="699"/>
                </a:lnTo>
                <a:lnTo>
                  <a:pt x="1138" y="699"/>
                </a:lnTo>
                <a:lnTo>
                  <a:pt x="1138" y="698"/>
                </a:lnTo>
                <a:lnTo>
                  <a:pt x="1137" y="698"/>
                </a:lnTo>
                <a:lnTo>
                  <a:pt x="1135" y="698"/>
                </a:lnTo>
                <a:lnTo>
                  <a:pt x="1133" y="699"/>
                </a:lnTo>
                <a:lnTo>
                  <a:pt x="1132" y="699"/>
                </a:lnTo>
                <a:lnTo>
                  <a:pt x="1130" y="698"/>
                </a:lnTo>
                <a:lnTo>
                  <a:pt x="1130" y="699"/>
                </a:lnTo>
                <a:lnTo>
                  <a:pt x="1128" y="698"/>
                </a:lnTo>
                <a:lnTo>
                  <a:pt x="1127" y="699"/>
                </a:lnTo>
                <a:lnTo>
                  <a:pt x="1126" y="698"/>
                </a:lnTo>
                <a:lnTo>
                  <a:pt x="1124" y="699"/>
                </a:lnTo>
                <a:lnTo>
                  <a:pt x="1122" y="699"/>
                </a:lnTo>
                <a:lnTo>
                  <a:pt x="1121" y="699"/>
                </a:lnTo>
                <a:lnTo>
                  <a:pt x="1121" y="698"/>
                </a:lnTo>
                <a:lnTo>
                  <a:pt x="1120" y="698"/>
                </a:lnTo>
                <a:lnTo>
                  <a:pt x="1119" y="699"/>
                </a:lnTo>
                <a:lnTo>
                  <a:pt x="1118" y="699"/>
                </a:lnTo>
                <a:lnTo>
                  <a:pt x="1116" y="698"/>
                </a:lnTo>
                <a:lnTo>
                  <a:pt x="1115" y="698"/>
                </a:lnTo>
                <a:lnTo>
                  <a:pt x="1114" y="699"/>
                </a:lnTo>
                <a:lnTo>
                  <a:pt x="1113" y="699"/>
                </a:lnTo>
                <a:lnTo>
                  <a:pt x="1112" y="698"/>
                </a:lnTo>
                <a:lnTo>
                  <a:pt x="1110" y="699"/>
                </a:lnTo>
                <a:lnTo>
                  <a:pt x="1109" y="698"/>
                </a:lnTo>
                <a:lnTo>
                  <a:pt x="1108" y="698"/>
                </a:lnTo>
                <a:lnTo>
                  <a:pt x="1107" y="698"/>
                </a:lnTo>
                <a:lnTo>
                  <a:pt x="1106" y="698"/>
                </a:lnTo>
                <a:lnTo>
                  <a:pt x="1104" y="698"/>
                </a:lnTo>
                <a:lnTo>
                  <a:pt x="1103" y="698"/>
                </a:lnTo>
                <a:lnTo>
                  <a:pt x="1102" y="698"/>
                </a:lnTo>
                <a:lnTo>
                  <a:pt x="1101" y="698"/>
                </a:lnTo>
                <a:lnTo>
                  <a:pt x="1099" y="697"/>
                </a:lnTo>
                <a:lnTo>
                  <a:pt x="1098" y="698"/>
                </a:lnTo>
                <a:lnTo>
                  <a:pt x="1097" y="698"/>
                </a:lnTo>
                <a:lnTo>
                  <a:pt x="1096" y="698"/>
                </a:lnTo>
                <a:lnTo>
                  <a:pt x="1095" y="698"/>
                </a:lnTo>
                <a:lnTo>
                  <a:pt x="1093" y="697"/>
                </a:lnTo>
                <a:lnTo>
                  <a:pt x="1092" y="695"/>
                </a:lnTo>
                <a:lnTo>
                  <a:pt x="1091" y="695"/>
                </a:lnTo>
                <a:lnTo>
                  <a:pt x="1090" y="697"/>
                </a:lnTo>
                <a:lnTo>
                  <a:pt x="1089" y="694"/>
                </a:lnTo>
                <a:lnTo>
                  <a:pt x="1087" y="694"/>
                </a:lnTo>
                <a:lnTo>
                  <a:pt x="1086" y="694"/>
                </a:lnTo>
                <a:lnTo>
                  <a:pt x="1085" y="694"/>
                </a:lnTo>
                <a:lnTo>
                  <a:pt x="1084" y="693"/>
                </a:lnTo>
                <a:lnTo>
                  <a:pt x="1083" y="692"/>
                </a:lnTo>
                <a:lnTo>
                  <a:pt x="1081" y="692"/>
                </a:lnTo>
                <a:lnTo>
                  <a:pt x="1081" y="691"/>
                </a:lnTo>
                <a:lnTo>
                  <a:pt x="1079" y="688"/>
                </a:lnTo>
                <a:lnTo>
                  <a:pt x="1078" y="687"/>
                </a:lnTo>
                <a:lnTo>
                  <a:pt x="1077" y="685"/>
                </a:lnTo>
                <a:lnTo>
                  <a:pt x="1077" y="681"/>
                </a:lnTo>
                <a:lnTo>
                  <a:pt x="1074" y="675"/>
                </a:lnTo>
                <a:lnTo>
                  <a:pt x="1073" y="670"/>
                </a:lnTo>
                <a:lnTo>
                  <a:pt x="1073" y="665"/>
                </a:lnTo>
                <a:lnTo>
                  <a:pt x="1072" y="662"/>
                </a:lnTo>
                <a:lnTo>
                  <a:pt x="1070" y="656"/>
                </a:lnTo>
                <a:lnTo>
                  <a:pt x="1069" y="650"/>
                </a:lnTo>
                <a:lnTo>
                  <a:pt x="1068" y="634"/>
                </a:lnTo>
                <a:lnTo>
                  <a:pt x="1067" y="624"/>
                </a:lnTo>
                <a:lnTo>
                  <a:pt x="1066" y="612"/>
                </a:lnTo>
                <a:lnTo>
                  <a:pt x="1064" y="598"/>
                </a:lnTo>
                <a:lnTo>
                  <a:pt x="1063" y="549"/>
                </a:lnTo>
                <a:lnTo>
                  <a:pt x="1062" y="511"/>
                </a:lnTo>
                <a:lnTo>
                  <a:pt x="1061" y="455"/>
                </a:lnTo>
                <a:lnTo>
                  <a:pt x="1061" y="386"/>
                </a:lnTo>
                <a:lnTo>
                  <a:pt x="1058" y="222"/>
                </a:lnTo>
                <a:lnTo>
                  <a:pt x="1057" y="148"/>
                </a:lnTo>
                <a:lnTo>
                  <a:pt x="1056" y="102"/>
                </a:lnTo>
                <a:lnTo>
                  <a:pt x="1056" y="73"/>
                </a:lnTo>
                <a:lnTo>
                  <a:pt x="1054" y="34"/>
                </a:lnTo>
                <a:lnTo>
                  <a:pt x="1052" y="23"/>
                </a:lnTo>
                <a:lnTo>
                  <a:pt x="1052" y="13"/>
                </a:lnTo>
                <a:lnTo>
                  <a:pt x="1050" y="1"/>
                </a:lnTo>
                <a:lnTo>
                  <a:pt x="1049" y="14"/>
                </a:lnTo>
                <a:lnTo>
                  <a:pt x="1049" y="61"/>
                </a:lnTo>
                <a:lnTo>
                  <a:pt x="1047" y="135"/>
                </a:lnTo>
                <a:lnTo>
                  <a:pt x="1046" y="216"/>
                </a:lnTo>
                <a:lnTo>
                  <a:pt x="1044" y="366"/>
                </a:lnTo>
                <a:lnTo>
                  <a:pt x="1044" y="429"/>
                </a:lnTo>
                <a:lnTo>
                  <a:pt x="1043" y="484"/>
                </a:lnTo>
                <a:lnTo>
                  <a:pt x="1041" y="534"/>
                </a:lnTo>
                <a:lnTo>
                  <a:pt x="1040" y="576"/>
                </a:lnTo>
                <a:lnTo>
                  <a:pt x="1040" y="607"/>
                </a:lnTo>
                <a:lnTo>
                  <a:pt x="1038" y="641"/>
                </a:lnTo>
                <a:lnTo>
                  <a:pt x="1037" y="650"/>
                </a:lnTo>
                <a:lnTo>
                  <a:pt x="1037" y="658"/>
                </a:lnTo>
                <a:lnTo>
                  <a:pt x="1035" y="662"/>
                </a:lnTo>
                <a:lnTo>
                  <a:pt x="1033" y="669"/>
                </a:lnTo>
                <a:lnTo>
                  <a:pt x="1032" y="671"/>
                </a:lnTo>
                <a:lnTo>
                  <a:pt x="1032" y="673"/>
                </a:lnTo>
                <a:lnTo>
                  <a:pt x="1031" y="673"/>
                </a:lnTo>
                <a:lnTo>
                  <a:pt x="1028" y="671"/>
                </a:lnTo>
                <a:lnTo>
                  <a:pt x="1027" y="669"/>
                </a:lnTo>
                <a:lnTo>
                  <a:pt x="1026" y="666"/>
                </a:lnTo>
                <a:lnTo>
                  <a:pt x="1025" y="662"/>
                </a:lnTo>
                <a:lnTo>
                  <a:pt x="1023" y="658"/>
                </a:lnTo>
                <a:lnTo>
                  <a:pt x="1022" y="654"/>
                </a:lnTo>
                <a:lnTo>
                  <a:pt x="1021" y="650"/>
                </a:lnTo>
                <a:lnTo>
                  <a:pt x="1020" y="636"/>
                </a:lnTo>
                <a:lnTo>
                  <a:pt x="1018" y="627"/>
                </a:lnTo>
                <a:lnTo>
                  <a:pt x="1017" y="612"/>
                </a:lnTo>
                <a:lnTo>
                  <a:pt x="1016" y="592"/>
                </a:lnTo>
                <a:lnTo>
                  <a:pt x="1015" y="522"/>
                </a:lnTo>
                <a:lnTo>
                  <a:pt x="1014" y="472"/>
                </a:lnTo>
                <a:lnTo>
                  <a:pt x="1012" y="419"/>
                </a:lnTo>
                <a:lnTo>
                  <a:pt x="1011" y="367"/>
                </a:lnTo>
                <a:lnTo>
                  <a:pt x="1011" y="328"/>
                </a:lnTo>
                <a:lnTo>
                  <a:pt x="1010" y="308"/>
                </a:lnTo>
                <a:lnTo>
                  <a:pt x="1008" y="281"/>
                </a:lnTo>
                <a:lnTo>
                  <a:pt x="1008" y="273"/>
                </a:lnTo>
                <a:lnTo>
                  <a:pt x="1006" y="267"/>
                </a:lnTo>
                <a:lnTo>
                  <a:pt x="1005" y="261"/>
                </a:lnTo>
                <a:lnTo>
                  <a:pt x="1004" y="257"/>
                </a:lnTo>
                <a:lnTo>
                  <a:pt x="1003" y="275"/>
                </a:lnTo>
                <a:lnTo>
                  <a:pt x="1002" y="319"/>
                </a:lnTo>
                <a:lnTo>
                  <a:pt x="1000" y="371"/>
                </a:lnTo>
                <a:lnTo>
                  <a:pt x="999" y="472"/>
                </a:lnTo>
                <a:lnTo>
                  <a:pt x="998" y="514"/>
                </a:lnTo>
                <a:lnTo>
                  <a:pt x="997" y="552"/>
                </a:lnTo>
                <a:lnTo>
                  <a:pt x="996" y="584"/>
                </a:lnTo>
                <a:lnTo>
                  <a:pt x="994" y="637"/>
                </a:lnTo>
                <a:lnTo>
                  <a:pt x="993" y="653"/>
                </a:lnTo>
                <a:lnTo>
                  <a:pt x="992" y="664"/>
                </a:lnTo>
                <a:lnTo>
                  <a:pt x="992" y="670"/>
                </a:lnTo>
                <a:lnTo>
                  <a:pt x="989" y="680"/>
                </a:lnTo>
                <a:lnTo>
                  <a:pt x="988" y="681"/>
                </a:lnTo>
                <a:lnTo>
                  <a:pt x="987" y="685"/>
                </a:lnTo>
                <a:lnTo>
                  <a:pt x="987" y="686"/>
                </a:lnTo>
                <a:lnTo>
                  <a:pt x="985" y="688"/>
                </a:lnTo>
                <a:lnTo>
                  <a:pt x="983" y="688"/>
                </a:lnTo>
                <a:lnTo>
                  <a:pt x="983" y="691"/>
                </a:lnTo>
                <a:lnTo>
                  <a:pt x="982" y="691"/>
                </a:lnTo>
                <a:lnTo>
                  <a:pt x="981" y="692"/>
                </a:lnTo>
                <a:lnTo>
                  <a:pt x="980" y="692"/>
                </a:lnTo>
                <a:lnTo>
                  <a:pt x="979" y="693"/>
                </a:lnTo>
                <a:lnTo>
                  <a:pt x="977" y="694"/>
                </a:lnTo>
                <a:lnTo>
                  <a:pt x="976" y="693"/>
                </a:lnTo>
                <a:lnTo>
                  <a:pt x="975" y="694"/>
                </a:lnTo>
                <a:lnTo>
                  <a:pt x="974" y="695"/>
                </a:lnTo>
                <a:lnTo>
                  <a:pt x="973" y="694"/>
                </a:lnTo>
                <a:lnTo>
                  <a:pt x="971" y="695"/>
                </a:lnTo>
                <a:lnTo>
                  <a:pt x="969" y="697"/>
                </a:lnTo>
                <a:lnTo>
                  <a:pt x="968" y="697"/>
                </a:lnTo>
                <a:lnTo>
                  <a:pt x="967" y="697"/>
                </a:lnTo>
                <a:lnTo>
                  <a:pt x="965" y="698"/>
                </a:lnTo>
                <a:lnTo>
                  <a:pt x="964" y="697"/>
                </a:lnTo>
                <a:lnTo>
                  <a:pt x="963" y="697"/>
                </a:lnTo>
                <a:lnTo>
                  <a:pt x="962" y="697"/>
                </a:lnTo>
                <a:lnTo>
                  <a:pt x="959" y="698"/>
                </a:lnTo>
                <a:lnTo>
                  <a:pt x="959" y="699"/>
                </a:lnTo>
                <a:lnTo>
                  <a:pt x="958" y="698"/>
                </a:lnTo>
                <a:lnTo>
                  <a:pt x="957" y="699"/>
                </a:lnTo>
                <a:lnTo>
                  <a:pt x="956" y="698"/>
                </a:lnTo>
                <a:lnTo>
                  <a:pt x="954" y="699"/>
                </a:lnTo>
                <a:lnTo>
                  <a:pt x="953" y="699"/>
                </a:lnTo>
                <a:lnTo>
                  <a:pt x="952" y="699"/>
                </a:lnTo>
                <a:lnTo>
                  <a:pt x="951" y="699"/>
                </a:lnTo>
                <a:lnTo>
                  <a:pt x="948" y="699"/>
                </a:lnTo>
                <a:lnTo>
                  <a:pt x="947" y="699"/>
                </a:lnTo>
                <a:lnTo>
                  <a:pt x="946" y="700"/>
                </a:lnTo>
                <a:lnTo>
                  <a:pt x="944" y="699"/>
                </a:lnTo>
                <a:lnTo>
                  <a:pt x="942" y="699"/>
                </a:lnTo>
                <a:lnTo>
                  <a:pt x="940" y="699"/>
                </a:lnTo>
                <a:lnTo>
                  <a:pt x="939" y="699"/>
                </a:lnTo>
                <a:lnTo>
                  <a:pt x="939" y="698"/>
                </a:lnTo>
                <a:lnTo>
                  <a:pt x="938" y="699"/>
                </a:lnTo>
                <a:lnTo>
                  <a:pt x="936" y="699"/>
                </a:lnTo>
                <a:lnTo>
                  <a:pt x="935" y="698"/>
                </a:lnTo>
                <a:lnTo>
                  <a:pt x="934" y="699"/>
                </a:lnTo>
                <a:lnTo>
                  <a:pt x="933" y="699"/>
                </a:lnTo>
                <a:lnTo>
                  <a:pt x="931" y="699"/>
                </a:lnTo>
                <a:lnTo>
                  <a:pt x="930" y="699"/>
                </a:lnTo>
                <a:lnTo>
                  <a:pt x="929" y="699"/>
                </a:lnTo>
                <a:lnTo>
                  <a:pt x="928" y="699"/>
                </a:lnTo>
                <a:lnTo>
                  <a:pt x="927" y="699"/>
                </a:lnTo>
                <a:lnTo>
                  <a:pt x="924" y="699"/>
                </a:lnTo>
                <a:lnTo>
                  <a:pt x="923" y="699"/>
                </a:lnTo>
                <a:lnTo>
                  <a:pt x="922" y="699"/>
                </a:lnTo>
                <a:lnTo>
                  <a:pt x="921" y="699"/>
                </a:lnTo>
                <a:lnTo>
                  <a:pt x="918" y="699"/>
                </a:lnTo>
                <a:lnTo>
                  <a:pt x="917" y="699"/>
                </a:lnTo>
                <a:lnTo>
                  <a:pt x="916" y="700"/>
                </a:lnTo>
                <a:lnTo>
                  <a:pt x="915" y="699"/>
                </a:lnTo>
                <a:lnTo>
                  <a:pt x="913" y="699"/>
                </a:lnTo>
                <a:lnTo>
                  <a:pt x="912" y="699"/>
                </a:lnTo>
                <a:lnTo>
                  <a:pt x="910" y="699"/>
                </a:lnTo>
                <a:lnTo>
                  <a:pt x="910" y="700"/>
                </a:lnTo>
                <a:lnTo>
                  <a:pt x="909" y="699"/>
                </a:lnTo>
                <a:lnTo>
                  <a:pt x="907" y="699"/>
                </a:lnTo>
                <a:lnTo>
                  <a:pt x="906" y="699"/>
                </a:lnTo>
                <a:lnTo>
                  <a:pt x="905" y="699"/>
                </a:lnTo>
                <a:lnTo>
                  <a:pt x="904" y="699"/>
                </a:lnTo>
                <a:lnTo>
                  <a:pt x="902" y="699"/>
                </a:lnTo>
                <a:lnTo>
                  <a:pt x="901" y="699"/>
                </a:lnTo>
                <a:lnTo>
                  <a:pt x="899" y="699"/>
                </a:lnTo>
                <a:lnTo>
                  <a:pt x="898" y="699"/>
                </a:lnTo>
                <a:lnTo>
                  <a:pt x="898" y="700"/>
                </a:lnTo>
                <a:lnTo>
                  <a:pt x="896" y="699"/>
                </a:lnTo>
                <a:lnTo>
                  <a:pt x="895" y="699"/>
                </a:lnTo>
                <a:lnTo>
                  <a:pt x="894" y="700"/>
                </a:lnTo>
                <a:lnTo>
                  <a:pt x="893" y="700"/>
                </a:lnTo>
                <a:lnTo>
                  <a:pt x="892" y="699"/>
                </a:lnTo>
                <a:lnTo>
                  <a:pt x="890" y="700"/>
                </a:lnTo>
                <a:lnTo>
                  <a:pt x="889" y="699"/>
                </a:lnTo>
                <a:lnTo>
                  <a:pt x="888" y="700"/>
                </a:lnTo>
                <a:lnTo>
                  <a:pt x="887" y="700"/>
                </a:lnTo>
                <a:lnTo>
                  <a:pt x="886" y="700"/>
                </a:lnTo>
                <a:lnTo>
                  <a:pt x="886" y="699"/>
                </a:lnTo>
                <a:lnTo>
                  <a:pt x="883" y="700"/>
                </a:lnTo>
                <a:lnTo>
                  <a:pt x="882" y="700"/>
                </a:lnTo>
                <a:lnTo>
                  <a:pt x="881" y="700"/>
                </a:lnTo>
                <a:lnTo>
                  <a:pt x="880" y="699"/>
                </a:lnTo>
                <a:lnTo>
                  <a:pt x="878" y="700"/>
                </a:lnTo>
                <a:lnTo>
                  <a:pt x="877" y="699"/>
                </a:lnTo>
                <a:lnTo>
                  <a:pt x="876" y="699"/>
                </a:lnTo>
                <a:lnTo>
                  <a:pt x="875" y="700"/>
                </a:lnTo>
                <a:lnTo>
                  <a:pt x="873" y="699"/>
                </a:lnTo>
                <a:lnTo>
                  <a:pt x="872" y="699"/>
                </a:lnTo>
                <a:lnTo>
                  <a:pt x="870" y="699"/>
                </a:lnTo>
                <a:lnTo>
                  <a:pt x="869" y="698"/>
                </a:lnTo>
                <a:lnTo>
                  <a:pt x="867" y="698"/>
                </a:lnTo>
                <a:lnTo>
                  <a:pt x="866" y="698"/>
                </a:lnTo>
                <a:lnTo>
                  <a:pt x="865" y="698"/>
                </a:lnTo>
                <a:lnTo>
                  <a:pt x="863" y="698"/>
                </a:lnTo>
                <a:lnTo>
                  <a:pt x="861" y="697"/>
                </a:lnTo>
                <a:lnTo>
                  <a:pt x="859" y="697"/>
                </a:lnTo>
                <a:lnTo>
                  <a:pt x="858" y="698"/>
                </a:lnTo>
                <a:lnTo>
                  <a:pt x="857" y="698"/>
                </a:lnTo>
                <a:lnTo>
                  <a:pt x="857" y="697"/>
                </a:lnTo>
                <a:lnTo>
                  <a:pt x="854" y="698"/>
                </a:lnTo>
                <a:lnTo>
                  <a:pt x="853" y="698"/>
                </a:lnTo>
                <a:lnTo>
                  <a:pt x="853" y="699"/>
                </a:lnTo>
                <a:lnTo>
                  <a:pt x="851" y="699"/>
                </a:lnTo>
                <a:lnTo>
                  <a:pt x="849" y="699"/>
                </a:lnTo>
                <a:lnTo>
                  <a:pt x="849" y="700"/>
                </a:lnTo>
                <a:lnTo>
                  <a:pt x="848" y="700"/>
                </a:lnTo>
                <a:lnTo>
                  <a:pt x="846" y="699"/>
                </a:lnTo>
                <a:lnTo>
                  <a:pt x="844" y="700"/>
                </a:lnTo>
                <a:lnTo>
                  <a:pt x="843" y="700"/>
                </a:lnTo>
                <a:lnTo>
                  <a:pt x="842" y="700"/>
                </a:lnTo>
                <a:lnTo>
                  <a:pt x="841" y="700"/>
                </a:lnTo>
                <a:lnTo>
                  <a:pt x="840" y="700"/>
                </a:lnTo>
                <a:lnTo>
                  <a:pt x="838" y="700"/>
                </a:lnTo>
                <a:lnTo>
                  <a:pt x="837" y="700"/>
                </a:lnTo>
                <a:lnTo>
                  <a:pt x="836" y="700"/>
                </a:lnTo>
                <a:lnTo>
                  <a:pt x="835" y="700"/>
                </a:lnTo>
                <a:lnTo>
                  <a:pt x="832" y="702"/>
                </a:lnTo>
                <a:lnTo>
                  <a:pt x="832" y="700"/>
                </a:lnTo>
                <a:lnTo>
                  <a:pt x="830" y="700"/>
                </a:lnTo>
                <a:lnTo>
                  <a:pt x="829" y="700"/>
                </a:lnTo>
                <a:lnTo>
                  <a:pt x="828" y="700"/>
                </a:lnTo>
                <a:lnTo>
                  <a:pt x="826" y="700"/>
                </a:lnTo>
                <a:lnTo>
                  <a:pt x="825" y="700"/>
                </a:lnTo>
                <a:lnTo>
                  <a:pt x="824" y="699"/>
                </a:lnTo>
                <a:lnTo>
                  <a:pt x="823" y="700"/>
                </a:lnTo>
                <a:lnTo>
                  <a:pt x="822" y="700"/>
                </a:lnTo>
                <a:lnTo>
                  <a:pt x="820" y="699"/>
                </a:lnTo>
                <a:lnTo>
                  <a:pt x="819" y="699"/>
                </a:lnTo>
                <a:lnTo>
                  <a:pt x="818" y="699"/>
                </a:lnTo>
                <a:lnTo>
                  <a:pt x="817" y="699"/>
                </a:lnTo>
                <a:lnTo>
                  <a:pt x="815" y="698"/>
                </a:lnTo>
                <a:lnTo>
                  <a:pt x="814" y="699"/>
                </a:lnTo>
                <a:lnTo>
                  <a:pt x="813" y="698"/>
                </a:lnTo>
                <a:lnTo>
                  <a:pt x="812" y="699"/>
                </a:lnTo>
                <a:lnTo>
                  <a:pt x="812" y="698"/>
                </a:lnTo>
                <a:lnTo>
                  <a:pt x="809" y="699"/>
                </a:lnTo>
                <a:lnTo>
                  <a:pt x="808" y="698"/>
                </a:lnTo>
                <a:lnTo>
                  <a:pt x="808" y="699"/>
                </a:lnTo>
                <a:lnTo>
                  <a:pt x="807" y="699"/>
                </a:lnTo>
                <a:lnTo>
                  <a:pt x="805" y="700"/>
                </a:lnTo>
                <a:lnTo>
                  <a:pt x="805" y="699"/>
                </a:lnTo>
                <a:lnTo>
                  <a:pt x="803" y="700"/>
                </a:lnTo>
                <a:lnTo>
                  <a:pt x="802" y="700"/>
                </a:lnTo>
                <a:lnTo>
                  <a:pt x="801" y="700"/>
                </a:lnTo>
                <a:lnTo>
                  <a:pt x="800" y="700"/>
                </a:lnTo>
                <a:lnTo>
                  <a:pt x="799" y="700"/>
                </a:lnTo>
                <a:lnTo>
                  <a:pt x="797" y="700"/>
                </a:lnTo>
                <a:lnTo>
                  <a:pt x="796" y="700"/>
                </a:lnTo>
                <a:lnTo>
                  <a:pt x="794" y="700"/>
                </a:lnTo>
                <a:lnTo>
                  <a:pt x="793" y="700"/>
                </a:lnTo>
                <a:lnTo>
                  <a:pt x="791" y="700"/>
                </a:lnTo>
                <a:lnTo>
                  <a:pt x="790" y="700"/>
                </a:lnTo>
                <a:lnTo>
                  <a:pt x="789" y="700"/>
                </a:lnTo>
                <a:lnTo>
                  <a:pt x="788" y="700"/>
                </a:lnTo>
                <a:lnTo>
                  <a:pt x="788" y="699"/>
                </a:lnTo>
                <a:lnTo>
                  <a:pt x="785" y="702"/>
                </a:lnTo>
                <a:lnTo>
                  <a:pt x="784" y="700"/>
                </a:lnTo>
                <a:lnTo>
                  <a:pt x="783" y="700"/>
                </a:lnTo>
                <a:lnTo>
                  <a:pt x="782" y="700"/>
                </a:lnTo>
                <a:lnTo>
                  <a:pt x="780" y="700"/>
                </a:lnTo>
                <a:lnTo>
                  <a:pt x="778" y="700"/>
                </a:lnTo>
                <a:lnTo>
                  <a:pt x="777" y="700"/>
                </a:lnTo>
                <a:lnTo>
                  <a:pt x="776" y="700"/>
                </a:lnTo>
                <a:lnTo>
                  <a:pt x="773" y="702"/>
                </a:lnTo>
                <a:lnTo>
                  <a:pt x="772" y="700"/>
                </a:lnTo>
                <a:lnTo>
                  <a:pt x="771" y="700"/>
                </a:lnTo>
                <a:lnTo>
                  <a:pt x="770" y="700"/>
                </a:lnTo>
                <a:lnTo>
                  <a:pt x="768" y="700"/>
                </a:lnTo>
                <a:lnTo>
                  <a:pt x="767" y="700"/>
                </a:lnTo>
                <a:lnTo>
                  <a:pt x="766" y="700"/>
                </a:lnTo>
                <a:lnTo>
                  <a:pt x="765" y="702"/>
                </a:lnTo>
                <a:lnTo>
                  <a:pt x="764" y="700"/>
                </a:lnTo>
                <a:lnTo>
                  <a:pt x="761" y="700"/>
                </a:lnTo>
                <a:lnTo>
                  <a:pt x="760" y="702"/>
                </a:lnTo>
                <a:lnTo>
                  <a:pt x="760" y="700"/>
                </a:lnTo>
                <a:lnTo>
                  <a:pt x="759" y="700"/>
                </a:lnTo>
                <a:lnTo>
                  <a:pt x="757" y="702"/>
                </a:lnTo>
                <a:lnTo>
                  <a:pt x="756" y="700"/>
                </a:lnTo>
                <a:lnTo>
                  <a:pt x="755" y="700"/>
                </a:lnTo>
                <a:lnTo>
                  <a:pt x="754" y="700"/>
                </a:lnTo>
                <a:lnTo>
                  <a:pt x="753" y="700"/>
                </a:lnTo>
                <a:lnTo>
                  <a:pt x="751" y="700"/>
                </a:lnTo>
                <a:lnTo>
                  <a:pt x="750" y="700"/>
                </a:lnTo>
                <a:lnTo>
                  <a:pt x="749" y="700"/>
                </a:lnTo>
                <a:lnTo>
                  <a:pt x="748" y="700"/>
                </a:lnTo>
                <a:lnTo>
                  <a:pt x="748" y="699"/>
                </a:lnTo>
                <a:lnTo>
                  <a:pt x="745" y="700"/>
                </a:lnTo>
                <a:lnTo>
                  <a:pt x="744" y="700"/>
                </a:lnTo>
                <a:lnTo>
                  <a:pt x="743" y="700"/>
                </a:lnTo>
                <a:lnTo>
                  <a:pt x="742" y="700"/>
                </a:lnTo>
                <a:lnTo>
                  <a:pt x="739" y="700"/>
                </a:lnTo>
                <a:lnTo>
                  <a:pt x="738" y="700"/>
                </a:lnTo>
                <a:lnTo>
                  <a:pt x="737" y="700"/>
                </a:lnTo>
                <a:lnTo>
                  <a:pt x="735" y="700"/>
                </a:lnTo>
                <a:lnTo>
                  <a:pt x="733" y="700"/>
                </a:lnTo>
                <a:lnTo>
                  <a:pt x="732" y="700"/>
                </a:lnTo>
                <a:lnTo>
                  <a:pt x="731" y="702"/>
                </a:lnTo>
                <a:lnTo>
                  <a:pt x="730" y="700"/>
                </a:lnTo>
                <a:lnTo>
                  <a:pt x="728" y="700"/>
                </a:lnTo>
                <a:lnTo>
                  <a:pt x="727" y="700"/>
                </a:lnTo>
                <a:lnTo>
                  <a:pt x="726" y="700"/>
                </a:lnTo>
                <a:lnTo>
                  <a:pt x="725" y="700"/>
                </a:lnTo>
                <a:lnTo>
                  <a:pt x="724" y="700"/>
                </a:lnTo>
                <a:lnTo>
                  <a:pt x="722" y="700"/>
                </a:lnTo>
                <a:lnTo>
                  <a:pt x="720" y="699"/>
                </a:lnTo>
                <a:lnTo>
                  <a:pt x="719" y="702"/>
                </a:lnTo>
                <a:lnTo>
                  <a:pt x="719" y="700"/>
                </a:lnTo>
                <a:lnTo>
                  <a:pt x="718" y="700"/>
                </a:lnTo>
                <a:lnTo>
                  <a:pt x="715" y="700"/>
                </a:lnTo>
                <a:lnTo>
                  <a:pt x="714" y="700"/>
                </a:lnTo>
                <a:lnTo>
                  <a:pt x="713" y="700"/>
                </a:lnTo>
                <a:lnTo>
                  <a:pt x="710" y="700"/>
                </a:lnTo>
                <a:lnTo>
                  <a:pt x="709" y="700"/>
                </a:lnTo>
                <a:lnTo>
                  <a:pt x="708" y="702"/>
                </a:lnTo>
                <a:lnTo>
                  <a:pt x="707" y="700"/>
                </a:lnTo>
                <a:lnTo>
                  <a:pt x="704" y="700"/>
                </a:lnTo>
                <a:lnTo>
                  <a:pt x="703" y="700"/>
                </a:lnTo>
                <a:lnTo>
                  <a:pt x="701" y="700"/>
                </a:lnTo>
                <a:lnTo>
                  <a:pt x="699" y="700"/>
                </a:lnTo>
                <a:lnTo>
                  <a:pt x="698" y="700"/>
                </a:lnTo>
                <a:lnTo>
                  <a:pt x="696" y="700"/>
                </a:lnTo>
                <a:lnTo>
                  <a:pt x="695" y="700"/>
                </a:lnTo>
                <a:lnTo>
                  <a:pt x="693" y="700"/>
                </a:lnTo>
                <a:lnTo>
                  <a:pt x="692" y="700"/>
                </a:lnTo>
                <a:lnTo>
                  <a:pt x="690" y="700"/>
                </a:lnTo>
                <a:lnTo>
                  <a:pt x="690" y="702"/>
                </a:lnTo>
                <a:lnTo>
                  <a:pt x="689" y="700"/>
                </a:lnTo>
                <a:lnTo>
                  <a:pt x="687" y="700"/>
                </a:lnTo>
                <a:lnTo>
                  <a:pt x="686" y="700"/>
                </a:lnTo>
                <a:lnTo>
                  <a:pt x="685" y="702"/>
                </a:lnTo>
                <a:lnTo>
                  <a:pt x="684" y="700"/>
                </a:lnTo>
                <a:lnTo>
                  <a:pt x="683" y="702"/>
                </a:lnTo>
                <a:lnTo>
                  <a:pt x="683" y="700"/>
                </a:lnTo>
                <a:lnTo>
                  <a:pt x="681" y="702"/>
                </a:lnTo>
                <a:lnTo>
                  <a:pt x="679" y="702"/>
                </a:lnTo>
                <a:lnTo>
                  <a:pt x="678" y="700"/>
                </a:lnTo>
                <a:lnTo>
                  <a:pt x="678" y="702"/>
                </a:lnTo>
                <a:lnTo>
                  <a:pt x="677" y="700"/>
                </a:lnTo>
                <a:lnTo>
                  <a:pt x="674" y="700"/>
                </a:lnTo>
                <a:lnTo>
                  <a:pt x="673" y="702"/>
                </a:lnTo>
                <a:lnTo>
                  <a:pt x="672" y="700"/>
                </a:lnTo>
                <a:lnTo>
                  <a:pt x="670" y="700"/>
                </a:lnTo>
                <a:lnTo>
                  <a:pt x="669" y="700"/>
                </a:lnTo>
                <a:lnTo>
                  <a:pt x="667" y="700"/>
                </a:lnTo>
                <a:lnTo>
                  <a:pt x="666" y="702"/>
                </a:lnTo>
                <a:lnTo>
                  <a:pt x="666" y="700"/>
                </a:lnTo>
                <a:lnTo>
                  <a:pt x="664" y="702"/>
                </a:lnTo>
                <a:lnTo>
                  <a:pt x="663" y="702"/>
                </a:lnTo>
                <a:lnTo>
                  <a:pt x="662" y="702"/>
                </a:lnTo>
                <a:lnTo>
                  <a:pt x="661" y="702"/>
                </a:lnTo>
                <a:lnTo>
                  <a:pt x="660" y="702"/>
                </a:lnTo>
                <a:lnTo>
                  <a:pt x="658" y="702"/>
                </a:lnTo>
                <a:lnTo>
                  <a:pt x="656" y="702"/>
                </a:lnTo>
                <a:lnTo>
                  <a:pt x="655" y="700"/>
                </a:lnTo>
                <a:lnTo>
                  <a:pt x="654" y="702"/>
                </a:lnTo>
                <a:lnTo>
                  <a:pt x="654" y="700"/>
                </a:lnTo>
                <a:lnTo>
                  <a:pt x="652" y="702"/>
                </a:lnTo>
                <a:lnTo>
                  <a:pt x="650" y="700"/>
                </a:lnTo>
                <a:lnTo>
                  <a:pt x="650" y="702"/>
                </a:lnTo>
                <a:lnTo>
                  <a:pt x="649" y="700"/>
                </a:lnTo>
                <a:lnTo>
                  <a:pt x="647" y="700"/>
                </a:lnTo>
                <a:lnTo>
                  <a:pt x="645" y="700"/>
                </a:lnTo>
                <a:lnTo>
                  <a:pt x="644" y="700"/>
                </a:lnTo>
                <a:lnTo>
                  <a:pt x="643" y="700"/>
                </a:lnTo>
                <a:lnTo>
                  <a:pt x="641" y="702"/>
                </a:lnTo>
                <a:lnTo>
                  <a:pt x="640" y="702"/>
                </a:lnTo>
                <a:lnTo>
                  <a:pt x="639" y="700"/>
                </a:lnTo>
                <a:lnTo>
                  <a:pt x="638" y="700"/>
                </a:lnTo>
                <a:lnTo>
                  <a:pt x="637" y="702"/>
                </a:lnTo>
                <a:lnTo>
                  <a:pt x="635" y="700"/>
                </a:lnTo>
                <a:lnTo>
                  <a:pt x="634" y="700"/>
                </a:lnTo>
                <a:lnTo>
                  <a:pt x="633" y="700"/>
                </a:lnTo>
                <a:lnTo>
                  <a:pt x="632" y="700"/>
                </a:lnTo>
                <a:lnTo>
                  <a:pt x="629" y="700"/>
                </a:lnTo>
                <a:lnTo>
                  <a:pt x="629" y="702"/>
                </a:lnTo>
                <a:lnTo>
                  <a:pt x="628" y="700"/>
                </a:lnTo>
                <a:lnTo>
                  <a:pt x="627" y="702"/>
                </a:lnTo>
                <a:lnTo>
                  <a:pt x="626" y="700"/>
                </a:lnTo>
                <a:lnTo>
                  <a:pt x="625" y="702"/>
                </a:lnTo>
                <a:lnTo>
                  <a:pt x="623" y="700"/>
                </a:lnTo>
                <a:lnTo>
                  <a:pt x="621" y="700"/>
                </a:lnTo>
                <a:lnTo>
                  <a:pt x="621" y="702"/>
                </a:lnTo>
                <a:lnTo>
                  <a:pt x="620" y="702"/>
                </a:lnTo>
                <a:lnTo>
                  <a:pt x="618" y="700"/>
                </a:lnTo>
                <a:lnTo>
                  <a:pt x="617" y="702"/>
                </a:lnTo>
                <a:lnTo>
                  <a:pt x="616" y="700"/>
                </a:lnTo>
                <a:lnTo>
                  <a:pt x="615" y="702"/>
                </a:lnTo>
                <a:lnTo>
                  <a:pt x="614" y="700"/>
                </a:lnTo>
                <a:lnTo>
                  <a:pt x="612" y="700"/>
                </a:lnTo>
                <a:lnTo>
                  <a:pt x="611" y="702"/>
                </a:lnTo>
                <a:lnTo>
                  <a:pt x="610" y="700"/>
                </a:lnTo>
                <a:lnTo>
                  <a:pt x="609" y="699"/>
                </a:lnTo>
                <a:lnTo>
                  <a:pt x="609" y="700"/>
                </a:lnTo>
                <a:lnTo>
                  <a:pt x="608" y="700"/>
                </a:lnTo>
                <a:lnTo>
                  <a:pt x="606" y="700"/>
                </a:lnTo>
                <a:lnTo>
                  <a:pt x="605" y="700"/>
                </a:lnTo>
                <a:lnTo>
                  <a:pt x="604" y="700"/>
                </a:lnTo>
                <a:lnTo>
                  <a:pt x="603" y="700"/>
                </a:lnTo>
                <a:lnTo>
                  <a:pt x="602" y="700"/>
                </a:lnTo>
                <a:lnTo>
                  <a:pt x="600" y="700"/>
                </a:lnTo>
                <a:lnTo>
                  <a:pt x="599" y="700"/>
                </a:lnTo>
                <a:lnTo>
                  <a:pt x="598" y="700"/>
                </a:lnTo>
                <a:lnTo>
                  <a:pt x="597" y="702"/>
                </a:lnTo>
                <a:lnTo>
                  <a:pt x="596" y="700"/>
                </a:lnTo>
                <a:lnTo>
                  <a:pt x="594" y="700"/>
                </a:lnTo>
                <a:lnTo>
                  <a:pt x="593" y="700"/>
                </a:lnTo>
                <a:lnTo>
                  <a:pt x="591" y="700"/>
                </a:lnTo>
                <a:lnTo>
                  <a:pt x="589" y="700"/>
                </a:lnTo>
                <a:lnTo>
                  <a:pt x="588" y="702"/>
                </a:lnTo>
                <a:lnTo>
                  <a:pt x="588" y="700"/>
                </a:lnTo>
                <a:lnTo>
                  <a:pt x="587" y="702"/>
                </a:lnTo>
                <a:lnTo>
                  <a:pt x="585" y="700"/>
                </a:lnTo>
                <a:lnTo>
                  <a:pt x="583" y="700"/>
                </a:lnTo>
                <a:lnTo>
                  <a:pt x="582" y="700"/>
                </a:lnTo>
                <a:lnTo>
                  <a:pt x="581" y="700"/>
                </a:lnTo>
                <a:lnTo>
                  <a:pt x="580" y="700"/>
                </a:lnTo>
                <a:lnTo>
                  <a:pt x="579" y="700"/>
                </a:lnTo>
                <a:lnTo>
                  <a:pt x="577" y="699"/>
                </a:lnTo>
                <a:lnTo>
                  <a:pt x="576" y="700"/>
                </a:lnTo>
                <a:lnTo>
                  <a:pt x="574" y="700"/>
                </a:lnTo>
                <a:lnTo>
                  <a:pt x="573" y="700"/>
                </a:lnTo>
                <a:lnTo>
                  <a:pt x="571" y="700"/>
                </a:lnTo>
                <a:lnTo>
                  <a:pt x="570" y="700"/>
                </a:lnTo>
                <a:lnTo>
                  <a:pt x="569" y="700"/>
                </a:lnTo>
                <a:lnTo>
                  <a:pt x="568" y="700"/>
                </a:lnTo>
                <a:lnTo>
                  <a:pt x="567" y="700"/>
                </a:lnTo>
                <a:lnTo>
                  <a:pt x="564" y="700"/>
                </a:lnTo>
                <a:lnTo>
                  <a:pt x="563" y="700"/>
                </a:lnTo>
                <a:lnTo>
                  <a:pt x="560" y="700"/>
                </a:lnTo>
                <a:lnTo>
                  <a:pt x="560" y="702"/>
                </a:lnTo>
                <a:lnTo>
                  <a:pt x="559" y="702"/>
                </a:lnTo>
                <a:lnTo>
                  <a:pt x="558" y="700"/>
                </a:lnTo>
                <a:lnTo>
                  <a:pt x="556" y="700"/>
                </a:lnTo>
                <a:lnTo>
                  <a:pt x="554" y="702"/>
                </a:lnTo>
                <a:lnTo>
                  <a:pt x="552" y="700"/>
                </a:lnTo>
                <a:lnTo>
                  <a:pt x="552" y="702"/>
                </a:lnTo>
                <a:lnTo>
                  <a:pt x="551" y="702"/>
                </a:lnTo>
                <a:lnTo>
                  <a:pt x="550" y="702"/>
                </a:lnTo>
                <a:lnTo>
                  <a:pt x="548" y="700"/>
                </a:lnTo>
                <a:lnTo>
                  <a:pt x="547" y="700"/>
                </a:lnTo>
                <a:lnTo>
                  <a:pt x="545" y="702"/>
                </a:lnTo>
                <a:lnTo>
                  <a:pt x="544" y="700"/>
                </a:lnTo>
                <a:lnTo>
                  <a:pt x="541" y="699"/>
                </a:lnTo>
                <a:lnTo>
                  <a:pt x="540" y="700"/>
                </a:lnTo>
                <a:lnTo>
                  <a:pt x="539" y="700"/>
                </a:lnTo>
                <a:lnTo>
                  <a:pt x="538" y="699"/>
                </a:lnTo>
                <a:lnTo>
                  <a:pt x="536" y="700"/>
                </a:lnTo>
                <a:lnTo>
                  <a:pt x="535" y="700"/>
                </a:lnTo>
                <a:lnTo>
                  <a:pt x="534" y="700"/>
                </a:lnTo>
                <a:lnTo>
                  <a:pt x="533" y="700"/>
                </a:lnTo>
                <a:lnTo>
                  <a:pt x="531" y="700"/>
                </a:lnTo>
                <a:lnTo>
                  <a:pt x="530" y="700"/>
                </a:lnTo>
                <a:lnTo>
                  <a:pt x="529" y="700"/>
                </a:lnTo>
                <a:lnTo>
                  <a:pt x="528" y="700"/>
                </a:lnTo>
                <a:lnTo>
                  <a:pt x="527" y="700"/>
                </a:lnTo>
                <a:lnTo>
                  <a:pt x="525" y="702"/>
                </a:lnTo>
                <a:lnTo>
                  <a:pt x="524" y="700"/>
                </a:lnTo>
                <a:lnTo>
                  <a:pt x="523" y="702"/>
                </a:lnTo>
                <a:lnTo>
                  <a:pt x="523" y="700"/>
                </a:lnTo>
                <a:lnTo>
                  <a:pt x="521" y="702"/>
                </a:lnTo>
                <a:lnTo>
                  <a:pt x="519" y="700"/>
                </a:lnTo>
                <a:lnTo>
                  <a:pt x="519" y="702"/>
                </a:lnTo>
                <a:lnTo>
                  <a:pt x="518" y="702"/>
                </a:lnTo>
                <a:lnTo>
                  <a:pt x="517" y="702"/>
                </a:lnTo>
                <a:lnTo>
                  <a:pt x="516" y="700"/>
                </a:lnTo>
                <a:lnTo>
                  <a:pt x="515" y="702"/>
                </a:lnTo>
                <a:lnTo>
                  <a:pt x="513" y="700"/>
                </a:lnTo>
                <a:lnTo>
                  <a:pt x="511" y="702"/>
                </a:lnTo>
                <a:lnTo>
                  <a:pt x="510" y="700"/>
                </a:lnTo>
                <a:lnTo>
                  <a:pt x="509" y="700"/>
                </a:lnTo>
                <a:lnTo>
                  <a:pt x="507" y="702"/>
                </a:lnTo>
                <a:lnTo>
                  <a:pt x="507" y="700"/>
                </a:lnTo>
                <a:lnTo>
                  <a:pt x="505" y="700"/>
                </a:lnTo>
                <a:lnTo>
                  <a:pt x="504" y="702"/>
                </a:lnTo>
                <a:lnTo>
                  <a:pt x="504" y="700"/>
                </a:lnTo>
                <a:lnTo>
                  <a:pt x="501" y="700"/>
                </a:lnTo>
                <a:lnTo>
                  <a:pt x="500" y="700"/>
                </a:lnTo>
                <a:lnTo>
                  <a:pt x="499" y="702"/>
                </a:lnTo>
                <a:lnTo>
                  <a:pt x="499" y="700"/>
                </a:lnTo>
                <a:lnTo>
                  <a:pt x="496" y="700"/>
                </a:lnTo>
                <a:lnTo>
                  <a:pt x="495" y="700"/>
                </a:lnTo>
                <a:lnTo>
                  <a:pt x="493" y="702"/>
                </a:lnTo>
                <a:lnTo>
                  <a:pt x="492" y="700"/>
                </a:lnTo>
                <a:lnTo>
                  <a:pt x="490" y="700"/>
                </a:lnTo>
                <a:lnTo>
                  <a:pt x="489" y="700"/>
                </a:lnTo>
                <a:lnTo>
                  <a:pt x="488" y="700"/>
                </a:lnTo>
                <a:lnTo>
                  <a:pt x="487" y="700"/>
                </a:lnTo>
                <a:lnTo>
                  <a:pt x="484" y="700"/>
                </a:lnTo>
                <a:lnTo>
                  <a:pt x="483" y="700"/>
                </a:lnTo>
                <a:lnTo>
                  <a:pt x="481" y="700"/>
                </a:lnTo>
                <a:lnTo>
                  <a:pt x="480" y="700"/>
                </a:lnTo>
                <a:lnTo>
                  <a:pt x="478" y="700"/>
                </a:lnTo>
                <a:lnTo>
                  <a:pt x="477" y="700"/>
                </a:lnTo>
                <a:lnTo>
                  <a:pt x="476" y="702"/>
                </a:lnTo>
                <a:lnTo>
                  <a:pt x="475" y="700"/>
                </a:lnTo>
                <a:lnTo>
                  <a:pt x="475" y="702"/>
                </a:lnTo>
                <a:lnTo>
                  <a:pt x="473" y="700"/>
                </a:lnTo>
                <a:lnTo>
                  <a:pt x="471" y="702"/>
                </a:lnTo>
                <a:lnTo>
                  <a:pt x="471" y="700"/>
                </a:lnTo>
                <a:lnTo>
                  <a:pt x="470" y="702"/>
                </a:lnTo>
                <a:lnTo>
                  <a:pt x="469" y="700"/>
                </a:lnTo>
                <a:lnTo>
                  <a:pt x="466" y="700"/>
                </a:lnTo>
                <a:lnTo>
                  <a:pt x="465" y="700"/>
                </a:lnTo>
                <a:lnTo>
                  <a:pt x="464" y="700"/>
                </a:lnTo>
                <a:lnTo>
                  <a:pt x="463" y="700"/>
                </a:lnTo>
                <a:lnTo>
                  <a:pt x="461" y="700"/>
                </a:lnTo>
                <a:lnTo>
                  <a:pt x="460" y="702"/>
                </a:lnTo>
                <a:lnTo>
                  <a:pt x="459" y="700"/>
                </a:lnTo>
                <a:lnTo>
                  <a:pt x="458" y="700"/>
                </a:lnTo>
                <a:lnTo>
                  <a:pt x="455" y="702"/>
                </a:lnTo>
                <a:lnTo>
                  <a:pt x="454" y="700"/>
                </a:lnTo>
                <a:lnTo>
                  <a:pt x="452" y="700"/>
                </a:lnTo>
                <a:lnTo>
                  <a:pt x="451" y="700"/>
                </a:lnTo>
                <a:lnTo>
                  <a:pt x="449" y="702"/>
                </a:lnTo>
                <a:lnTo>
                  <a:pt x="447" y="700"/>
                </a:lnTo>
                <a:lnTo>
                  <a:pt x="446" y="702"/>
                </a:lnTo>
                <a:lnTo>
                  <a:pt x="446" y="700"/>
                </a:lnTo>
                <a:lnTo>
                  <a:pt x="444" y="700"/>
                </a:lnTo>
                <a:lnTo>
                  <a:pt x="443" y="700"/>
                </a:lnTo>
                <a:lnTo>
                  <a:pt x="442" y="700"/>
                </a:lnTo>
                <a:lnTo>
                  <a:pt x="441" y="702"/>
                </a:lnTo>
                <a:lnTo>
                  <a:pt x="440" y="700"/>
                </a:lnTo>
                <a:lnTo>
                  <a:pt x="438" y="700"/>
                </a:lnTo>
                <a:lnTo>
                  <a:pt x="437" y="702"/>
                </a:lnTo>
                <a:lnTo>
                  <a:pt x="436" y="702"/>
                </a:lnTo>
                <a:lnTo>
                  <a:pt x="435" y="700"/>
                </a:lnTo>
                <a:lnTo>
                  <a:pt x="434" y="700"/>
                </a:lnTo>
                <a:lnTo>
                  <a:pt x="432" y="700"/>
                </a:lnTo>
                <a:lnTo>
                  <a:pt x="430" y="702"/>
                </a:lnTo>
                <a:lnTo>
                  <a:pt x="430" y="700"/>
                </a:lnTo>
                <a:lnTo>
                  <a:pt x="429" y="700"/>
                </a:lnTo>
                <a:lnTo>
                  <a:pt x="426" y="702"/>
                </a:lnTo>
                <a:lnTo>
                  <a:pt x="426" y="700"/>
                </a:lnTo>
                <a:lnTo>
                  <a:pt x="425" y="702"/>
                </a:lnTo>
                <a:lnTo>
                  <a:pt x="424" y="700"/>
                </a:lnTo>
                <a:lnTo>
                  <a:pt x="423" y="700"/>
                </a:lnTo>
                <a:lnTo>
                  <a:pt x="422" y="700"/>
                </a:lnTo>
                <a:lnTo>
                  <a:pt x="420" y="700"/>
                </a:lnTo>
                <a:lnTo>
                  <a:pt x="419" y="700"/>
                </a:lnTo>
                <a:lnTo>
                  <a:pt x="418" y="700"/>
                </a:lnTo>
                <a:lnTo>
                  <a:pt x="418" y="702"/>
                </a:lnTo>
                <a:lnTo>
                  <a:pt x="415" y="700"/>
                </a:lnTo>
                <a:lnTo>
                  <a:pt x="414" y="700"/>
                </a:lnTo>
                <a:lnTo>
                  <a:pt x="413" y="700"/>
                </a:lnTo>
                <a:lnTo>
                  <a:pt x="412" y="702"/>
                </a:lnTo>
                <a:lnTo>
                  <a:pt x="411" y="702"/>
                </a:lnTo>
                <a:lnTo>
                  <a:pt x="409" y="700"/>
                </a:lnTo>
                <a:lnTo>
                  <a:pt x="408" y="700"/>
                </a:lnTo>
                <a:lnTo>
                  <a:pt x="407" y="702"/>
                </a:lnTo>
                <a:lnTo>
                  <a:pt x="406" y="702"/>
                </a:lnTo>
                <a:lnTo>
                  <a:pt x="406" y="700"/>
                </a:lnTo>
                <a:lnTo>
                  <a:pt x="405" y="700"/>
                </a:lnTo>
                <a:lnTo>
                  <a:pt x="403" y="700"/>
                </a:lnTo>
                <a:lnTo>
                  <a:pt x="402" y="700"/>
                </a:lnTo>
                <a:lnTo>
                  <a:pt x="401" y="702"/>
                </a:lnTo>
                <a:lnTo>
                  <a:pt x="400" y="702"/>
                </a:lnTo>
                <a:lnTo>
                  <a:pt x="399" y="700"/>
                </a:lnTo>
                <a:lnTo>
                  <a:pt x="397" y="702"/>
                </a:lnTo>
                <a:lnTo>
                  <a:pt x="396" y="700"/>
                </a:lnTo>
                <a:lnTo>
                  <a:pt x="395" y="700"/>
                </a:lnTo>
                <a:lnTo>
                  <a:pt x="394" y="700"/>
                </a:lnTo>
                <a:lnTo>
                  <a:pt x="393" y="700"/>
                </a:lnTo>
                <a:lnTo>
                  <a:pt x="391" y="702"/>
                </a:lnTo>
                <a:lnTo>
                  <a:pt x="390" y="700"/>
                </a:lnTo>
                <a:lnTo>
                  <a:pt x="389" y="700"/>
                </a:lnTo>
                <a:lnTo>
                  <a:pt x="388" y="702"/>
                </a:lnTo>
                <a:lnTo>
                  <a:pt x="385" y="700"/>
                </a:lnTo>
                <a:lnTo>
                  <a:pt x="383" y="702"/>
                </a:lnTo>
                <a:lnTo>
                  <a:pt x="382" y="700"/>
                </a:lnTo>
                <a:lnTo>
                  <a:pt x="380" y="702"/>
                </a:lnTo>
                <a:lnTo>
                  <a:pt x="379" y="700"/>
                </a:lnTo>
                <a:lnTo>
                  <a:pt x="378" y="702"/>
                </a:lnTo>
                <a:lnTo>
                  <a:pt x="377" y="700"/>
                </a:lnTo>
                <a:lnTo>
                  <a:pt x="376" y="702"/>
                </a:lnTo>
                <a:lnTo>
                  <a:pt x="374" y="700"/>
                </a:lnTo>
                <a:lnTo>
                  <a:pt x="373" y="702"/>
                </a:lnTo>
                <a:lnTo>
                  <a:pt x="372" y="700"/>
                </a:lnTo>
                <a:lnTo>
                  <a:pt x="371" y="702"/>
                </a:lnTo>
                <a:lnTo>
                  <a:pt x="370" y="700"/>
                </a:lnTo>
                <a:lnTo>
                  <a:pt x="368" y="700"/>
                </a:lnTo>
                <a:lnTo>
                  <a:pt x="366" y="700"/>
                </a:lnTo>
                <a:lnTo>
                  <a:pt x="365" y="700"/>
                </a:lnTo>
                <a:lnTo>
                  <a:pt x="365" y="702"/>
                </a:lnTo>
                <a:lnTo>
                  <a:pt x="364" y="700"/>
                </a:lnTo>
                <a:lnTo>
                  <a:pt x="362" y="700"/>
                </a:lnTo>
                <a:lnTo>
                  <a:pt x="361" y="700"/>
                </a:lnTo>
                <a:lnTo>
                  <a:pt x="360" y="702"/>
                </a:lnTo>
                <a:lnTo>
                  <a:pt x="359" y="700"/>
                </a:lnTo>
                <a:lnTo>
                  <a:pt x="357" y="702"/>
                </a:lnTo>
                <a:lnTo>
                  <a:pt x="356" y="700"/>
                </a:lnTo>
                <a:lnTo>
                  <a:pt x="355" y="702"/>
                </a:lnTo>
                <a:lnTo>
                  <a:pt x="354" y="702"/>
                </a:lnTo>
                <a:lnTo>
                  <a:pt x="353" y="700"/>
                </a:lnTo>
                <a:lnTo>
                  <a:pt x="351" y="700"/>
                </a:lnTo>
                <a:lnTo>
                  <a:pt x="350" y="700"/>
                </a:lnTo>
                <a:lnTo>
                  <a:pt x="349" y="702"/>
                </a:lnTo>
                <a:lnTo>
                  <a:pt x="349" y="700"/>
                </a:lnTo>
                <a:lnTo>
                  <a:pt x="347" y="700"/>
                </a:lnTo>
                <a:lnTo>
                  <a:pt x="345" y="702"/>
                </a:lnTo>
                <a:lnTo>
                  <a:pt x="344" y="702"/>
                </a:lnTo>
                <a:lnTo>
                  <a:pt x="343" y="700"/>
                </a:lnTo>
                <a:lnTo>
                  <a:pt x="341" y="702"/>
                </a:lnTo>
                <a:lnTo>
                  <a:pt x="341" y="700"/>
                </a:lnTo>
                <a:lnTo>
                  <a:pt x="339" y="702"/>
                </a:lnTo>
                <a:lnTo>
                  <a:pt x="338" y="702"/>
                </a:lnTo>
                <a:lnTo>
                  <a:pt x="337" y="702"/>
                </a:lnTo>
                <a:lnTo>
                  <a:pt x="336" y="702"/>
                </a:lnTo>
                <a:lnTo>
                  <a:pt x="335" y="702"/>
                </a:lnTo>
                <a:lnTo>
                  <a:pt x="332" y="700"/>
                </a:lnTo>
                <a:lnTo>
                  <a:pt x="332" y="702"/>
                </a:lnTo>
                <a:lnTo>
                  <a:pt x="331" y="700"/>
                </a:lnTo>
                <a:lnTo>
                  <a:pt x="330" y="702"/>
                </a:lnTo>
                <a:lnTo>
                  <a:pt x="328" y="700"/>
                </a:lnTo>
                <a:lnTo>
                  <a:pt x="327" y="702"/>
                </a:lnTo>
                <a:lnTo>
                  <a:pt x="326" y="700"/>
                </a:lnTo>
                <a:lnTo>
                  <a:pt x="325" y="700"/>
                </a:lnTo>
                <a:lnTo>
                  <a:pt x="324" y="702"/>
                </a:lnTo>
                <a:lnTo>
                  <a:pt x="322" y="700"/>
                </a:lnTo>
                <a:lnTo>
                  <a:pt x="321" y="700"/>
                </a:lnTo>
                <a:lnTo>
                  <a:pt x="320" y="702"/>
                </a:lnTo>
                <a:lnTo>
                  <a:pt x="320" y="700"/>
                </a:lnTo>
                <a:lnTo>
                  <a:pt x="319" y="702"/>
                </a:lnTo>
                <a:lnTo>
                  <a:pt x="316" y="702"/>
                </a:lnTo>
                <a:lnTo>
                  <a:pt x="315" y="700"/>
                </a:lnTo>
                <a:lnTo>
                  <a:pt x="314" y="702"/>
                </a:lnTo>
                <a:lnTo>
                  <a:pt x="313" y="700"/>
                </a:lnTo>
                <a:lnTo>
                  <a:pt x="312" y="702"/>
                </a:lnTo>
                <a:lnTo>
                  <a:pt x="310" y="700"/>
                </a:lnTo>
                <a:lnTo>
                  <a:pt x="309" y="700"/>
                </a:lnTo>
                <a:lnTo>
                  <a:pt x="308" y="700"/>
                </a:lnTo>
                <a:lnTo>
                  <a:pt x="307" y="700"/>
                </a:lnTo>
                <a:lnTo>
                  <a:pt x="306" y="700"/>
                </a:lnTo>
                <a:lnTo>
                  <a:pt x="304" y="700"/>
                </a:lnTo>
                <a:lnTo>
                  <a:pt x="304" y="702"/>
                </a:lnTo>
                <a:lnTo>
                  <a:pt x="302" y="700"/>
                </a:lnTo>
                <a:lnTo>
                  <a:pt x="301" y="700"/>
                </a:lnTo>
                <a:lnTo>
                  <a:pt x="299" y="700"/>
                </a:lnTo>
                <a:lnTo>
                  <a:pt x="298" y="700"/>
                </a:lnTo>
                <a:lnTo>
                  <a:pt x="296" y="700"/>
                </a:lnTo>
                <a:lnTo>
                  <a:pt x="295" y="700"/>
                </a:lnTo>
                <a:lnTo>
                  <a:pt x="293" y="700"/>
                </a:lnTo>
                <a:lnTo>
                  <a:pt x="291" y="700"/>
                </a:lnTo>
                <a:lnTo>
                  <a:pt x="290" y="702"/>
                </a:lnTo>
                <a:lnTo>
                  <a:pt x="289" y="700"/>
                </a:lnTo>
                <a:lnTo>
                  <a:pt x="287" y="700"/>
                </a:lnTo>
                <a:lnTo>
                  <a:pt x="286" y="699"/>
                </a:lnTo>
                <a:lnTo>
                  <a:pt x="285" y="700"/>
                </a:lnTo>
                <a:lnTo>
                  <a:pt x="284" y="700"/>
                </a:lnTo>
                <a:lnTo>
                  <a:pt x="284" y="702"/>
                </a:lnTo>
                <a:lnTo>
                  <a:pt x="283" y="700"/>
                </a:lnTo>
                <a:lnTo>
                  <a:pt x="280" y="700"/>
                </a:lnTo>
                <a:lnTo>
                  <a:pt x="279" y="700"/>
                </a:lnTo>
                <a:lnTo>
                  <a:pt x="278" y="700"/>
                </a:lnTo>
                <a:lnTo>
                  <a:pt x="275" y="700"/>
                </a:lnTo>
                <a:lnTo>
                  <a:pt x="275" y="702"/>
                </a:lnTo>
                <a:lnTo>
                  <a:pt x="274" y="700"/>
                </a:lnTo>
                <a:lnTo>
                  <a:pt x="273" y="702"/>
                </a:lnTo>
                <a:lnTo>
                  <a:pt x="272" y="702"/>
                </a:lnTo>
                <a:lnTo>
                  <a:pt x="270" y="702"/>
                </a:lnTo>
                <a:lnTo>
                  <a:pt x="268" y="702"/>
                </a:lnTo>
                <a:lnTo>
                  <a:pt x="267" y="700"/>
                </a:lnTo>
                <a:lnTo>
                  <a:pt x="266" y="700"/>
                </a:lnTo>
                <a:lnTo>
                  <a:pt x="264" y="702"/>
                </a:lnTo>
                <a:lnTo>
                  <a:pt x="263" y="700"/>
                </a:lnTo>
                <a:lnTo>
                  <a:pt x="262" y="702"/>
                </a:lnTo>
                <a:lnTo>
                  <a:pt x="261" y="702"/>
                </a:lnTo>
                <a:lnTo>
                  <a:pt x="260" y="700"/>
                </a:lnTo>
                <a:lnTo>
                  <a:pt x="258" y="700"/>
                </a:lnTo>
                <a:lnTo>
                  <a:pt x="257" y="700"/>
                </a:lnTo>
                <a:lnTo>
                  <a:pt x="255" y="700"/>
                </a:lnTo>
                <a:lnTo>
                  <a:pt x="254" y="702"/>
                </a:lnTo>
                <a:lnTo>
                  <a:pt x="251" y="700"/>
                </a:lnTo>
                <a:lnTo>
                  <a:pt x="250" y="702"/>
                </a:lnTo>
                <a:lnTo>
                  <a:pt x="249" y="700"/>
                </a:lnTo>
                <a:lnTo>
                  <a:pt x="246" y="702"/>
                </a:lnTo>
                <a:lnTo>
                  <a:pt x="245" y="702"/>
                </a:lnTo>
                <a:lnTo>
                  <a:pt x="244" y="700"/>
                </a:lnTo>
                <a:lnTo>
                  <a:pt x="243" y="700"/>
                </a:lnTo>
                <a:lnTo>
                  <a:pt x="241" y="700"/>
                </a:lnTo>
                <a:lnTo>
                  <a:pt x="240" y="700"/>
                </a:lnTo>
                <a:lnTo>
                  <a:pt x="239" y="700"/>
                </a:lnTo>
                <a:lnTo>
                  <a:pt x="238" y="702"/>
                </a:lnTo>
                <a:lnTo>
                  <a:pt x="237" y="700"/>
                </a:lnTo>
                <a:lnTo>
                  <a:pt x="235" y="700"/>
                </a:lnTo>
                <a:lnTo>
                  <a:pt x="234" y="702"/>
                </a:lnTo>
                <a:lnTo>
                  <a:pt x="233" y="700"/>
                </a:lnTo>
                <a:lnTo>
                  <a:pt x="232" y="702"/>
                </a:lnTo>
                <a:lnTo>
                  <a:pt x="231" y="700"/>
                </a:lnTo>
                <a:lnTo>
                  <a:pt x="231" y="702"/>
                </a:lnTo>
                <a:lnTo>
                  <a:pt x="229" y="700"/>
                </a:lnTo>
                <a:lnTo>
                  <a:pt x="227" y="702"/>
                </a:lnTo>
                <a:lnTo>
                  <a:pt x="227" y="700"/>
                </a:lnTo>
                <a:lnTo>
                  <a:pt x="226" y="702"/>
                </a:lnTo>
                <a:lnTo>
                  <a:pt x="225" y="700"/>
                </a:lnTo>
                <a:lnTo>
                  <a:pt x="223" y="700"/>
                </a:lnTo>
                <a:lnTo>
                  <a:pt x="222" y="700"/>
                </a:lnTo>
                <a:lnTo>
                  <a:pt x="221" y="700"/>
                </a:lnTo>
                <a:lnTo>
                  <a:pt x="220" y="702"/>
                </a:lnTo>
                <a:lnTo>
                  <a:pt x="218" y="700"/>
                </a:lnTo>
                <a:lnTo>
                  <a:pt x="218" y="702"/>
                </a:lnTo>
                <a:lnTo>
                  <a:pt x="216" y="700"/>
                </a:lnTo>
                <a:lnTo>
                  <a:pt x="215" y="700"/>
                </a:lnTo>
                <a:lnTo>
                  <a:pt x="212" y="700"/>
                </a:lnTo>
                <a:lnTo>
                  <a:pt x="211" y="700"/>
                </a:lnTo>
                <a:lnTo>
                  <a:pt x="210" y="700"/>
                </a:lnTo>
                <a:lnTo>
                  <a:pt x="209" y="700"/>
                </a:lnTo>
                <a:lnTo>
                  <a:pt x="208" y="700"/>
                </a:lnTo>
                <a:lnTo>
                  <a:pt x="206" y="702"/>
                </a:lnTo>
                <a:lnTo>
                  <a:pt x="206" y="700"/>
                </a:lnTo>
                <a:lnTo>
                  <a:pt x="205" y="700"/>
                </a:lnTo>
                <a:lnTo>
                  <a:pt x="204" y="700"/>
                </a:lnTo>
                <a:lnTo>
                  <a:pt x="202" y="700"/>
                </a:lnTo>
                <a:lnTo>
                  <a:pt x="200" y="700"/>
                </a:lnTo>
                <a:lnTo>
                  <a:pt x="199" y="700"/>
                </a:lnTo>
                <a:lnTo>
                  <a:pt x="198" y="700"/>
                </a:lnTo>
                <a:lnTo>
                  <a:pt x="197" y="700"/>
                </a:lnTo>
                <a:lnTo>
                  <a:pt x="196" y="700"/>
                </a:lnTo>
                <a:lnTo>
                  <a:pt x="194" y="700"/>
                </a:lnTo>
                <a:lnTo>
                  <a:pt x="193" y="700"/>
                </a:lnTo>
                <a:lnTo>
                  <a:pt x="191" y="700"/>
                </a:lnTo>
                <a:lnTo>
                  <a:pt x="189" y="700"/>
                </a:lnTo>
                <a:lnTo>
                  <a:pt x="188" y="700"/>
                </a:lnTo>
                <a:lnTo>
                  <a:pt x="187" y="700"/>
                </a:lnTo>
                <a:lnTo>
                  <a:pt x="186" y="700"/>
                </a:lnTo>
                <a:lnTo>
                  <a:pt x="185" y="700"/>
                </a:lnTo>
                <a:lnTo>
                  <a:pt x="183" y="700"/>
                </a:lnTo>
                <a:lnTo>
                  <a:pt x="182" y="700"/>
                </a:lnTo>
                <a:lnTo>
                  <a:pt x="181" y="700"/>
                </a:lnTo>
                <a:lnTo>
                  <a:pt x="180" y="700"/>
                </a:lnTo>
                <a:lnTo>
                  <a:pt x="179" y="700"/>
                </a:lnTo>
                <a:lnTo>
                  <a:pt x="177" y="702"/>
                </a:lnTo>
                <a:lnTo>
                  <a:pt x="176" y="702"/>
                </a:lnTo>
                <a:lnTo>
                  <a:pt x="174" y="700"/>
                </a:lnTo>
                <a:lnTo>
                  <a:pt x="173" y="702"/>
                </a:lnTo>
                <a:lnTo>
                  <a:pt x="171" y="702"/>
                </a:lnTo>
                <a:lnTo>
                  <a:pt x="170" y="700"/>
                </a:lnTo>
                <a:lnTo>
                  <a:pt x="169" y="700"/>
                </a:lnTo>
                <a:lnTo>
                  <a:pt x="168" y="702"/>
                </a:lnTo>
                <a:lnTo>
                  <a:pt x="167" y="700"/>
                </a:lnTo>
                <a:lnTo>
                  <a:pt x="165" y="702"/>
                </a:lnTo>
                <a:lnTo>
                  <a:pt x="164" y="700"/>
                </a:lnTo>
                <a:lnTo>
                  <a:pt x="163" y="700"/>
                </a:lnTo>
                <a:lnTo>
                  <a:pt x="162" y="700"/>
                </a:lnTo>
                <a:lnTo>
                  <a:pt x="160" y="702"/>
                </a:lnTo>
                <a:lnTo>
                  <a:pt x="159" y="702"/>
                </a:lnTo>
                <a:lnTo>
                  <a:pt x="158" y="700"/>
                </a:lnTo>
                <a:lnTo>
                  <a:pt x="157" y="700"/>
                </a:lnTo>
                <a:lnTo>
                  <a:pt x="156" y="702"/>
                </a:lnTo>
                <a:lnTo>
                  <a:pt x="154" y="700"/>
                </a:lnTo>
                <a:lnTo>
                  <a:pt x="153" y="702"/>
                </a:lnTo>
                <a:lnTo>
                  <a:pt x="152" y="700"/>
                </a:lnTo>
                <a:lnTo>
                  <a:pt x="151" y="702"/>
                </a:lnTo>
                <a:lnTo>
                  <a:pt x="150" y="700"/>
                </a:lnTo>
                <a:lnTo>
                  <a:pt x="150" y="702"/>
                </a:lnTo>
                <a:lnTo>
                  <a:pt x="147" y="700"/>
                </a:lnTo>
                <a:lnTo>
                  <a:pt x="146" y="700"/>
                </a:lnTo>
                <a:lnTo>
                  <a:pt x="145" y="702"/>
                </a:lnTo>
                <a:lnTo>
                  <a:pt x="145" y="700"/>
                </a:lnTo>
                <a:lnTo>
                  <a:pt x="142" y="700"/>
                </a:lnTo>
                <a:lnTo>
                  <a:pt x="141" y="702"/>
                </a:lnTo>
                <a:lnTo>
                  <a:pt x="141" y="700"/>
                </a:lnTo>
                <a:lnTo>
                  <a:pt x="140" y="700"/>
                </a:lnTo>
                <a:lnTo>
                  <a:pt x="138" y="700"/>
                </a:lnTo>
                <a:lnTo>
                  <a:pt x="136" y="700"/>
                </a:lnTo>
                <a:lnTo>
                  <a:pt x="135" y="702"/>
                </a:lnTo>
                <a:lnTo>
                  <a:pt x="133" y="702"/>
                </a:lnTo>
                <a:lnTo>
                  <a:pt x="133" y="700"/>
                </a:lnTo>
                <a:lnTo>
                  <a:pt x="131" y="700"/>
                </a:lnTo>
                <a:lnTo>
                  <a:pt x="130" y="700"/>
                </a:lnTo>
                <a:lnTo>
                  <a:pt x="129" y="700"/>
                </a:lnTo>
                <a:lnTo>
                  <a:pt x="128" y="700"/>
                </a:lnTo>
                <a:lnTo>
                  <a:pt x="127" y="700"/>
                </a:lnTo>
                <a:lnTo>
                  <a:pt x="125" y="700"/>
                </a:lnTo>
                <a:lnTo>
                  <a:pt x="124" y="700"/>
                </a:lnTo>
                <a:lnTo>
                  <a:pt x="123" y="699"/>
                </a:lnTo>
                <a:lnTo>
                  <a:pt x="122" y="700"/>
                </a:lnTo>
                <a:lnTo>
                  <a:pt x="121" y="700"/>
                </a:lnTo>
                <a:lnTo>
                  <a:pt x="119" y="700"/>
                </a:lnTo>
                <a:lnTo>
                  <a:pt x="118" y="700"/>
                </a:lnTo>
                <a:lnTo>
                  <a:pt x="117" y="702"/>
                </a:lnTo>
                <a:lnTo>
                  <a:pt x="117" y="700"/>
                </a:lnTo>
                <a:lnTo>
                  <a:pt x="116" y="700"/>
                </a:lnTo>
                <a:lnTo>
                  <a:pt x="115" y="700"/>
                </a:lnTo>
                <a:lnTo>
                  <a:pt x="113" y="700"/>
                </a:lnTo>
                <a:lnTo>
                  <a:pt x="112" y="700"/>
                </a:lnTo>
                <a:lnTo>
                  <a:pt x="111" y="700"/>
                </a:lnTo>
                <a:lnTo>
                  <a:pt x="110" y="700"/>
                </a:lnTo>
                <a:lnTo>
                  <a:pt x="109" y="700"/>
                </a:lnTo>
                <a:lnTo>
                  <a:pt x="107" y="700"/>
                </a:lnTo>
                <a:lnTo>
                  <a:pt x="106" y="700"/>
                </a:lnTo>
                <a:lnTo>
                  <a:pt x="105" y="700"/>
                </a:lnTo>
                <a:lnTo>
                  <a:pt x="104" y="700"/>
                </a:lnTo>
                <a:lnTo>
                  <a:pt x="102" y="700"/>
                </a:lnTo>
                <a:lnTo>
                  <a:pt x="101" y="700"/>
                </a:lnTo>
                <a:lnTo>
                  <a:pt x="100" y="700"/>
                </a:lnTo>
                <a:lnTo>
                  <a:pt x="100" y="702"/>
                </a:lnTo>
                <a:lnTo>
                  <a:pt x="98" y="700"/>
                </a:lnTo>
                <a:lnTo>
                  <a:pt x="96" y="700"/>
                </a:lnTo>
                <a:lnTo>
                  <a:pt x="94" y="700"/>
                </a:lnTo>
                <a:lnTo>
                  <a:pt x="93" y="700"/>
                </a:lnTo>
                <a:lnTo>
                  <a:pt x="92" y="700"/>
                </a:lnTo>
                <a:lnTo>
                  <a:pt x="89" y="700"/>
                </a:lnTo>
                <a:lnTo>
                  <a:pt x="88" y="700"/>
                </a:lnTo>
                <a:lnTo>
                  <a:pt x="88" y="702"/>
                </a:lnTo>
                <a:lnTo>
                  <a:pt x="87" y="700"/>
                </a:lnTo>
                <a:lnTo>
                  <a:pt x="86" y="700"/>
                </a:lnTo>
                <a:lnTo>
                  <a:pt x="84" y="700"/>
                </a:lnTo>
                <a:lnTo>
                  <a:pt x="83" y="700"/>
                </a:lnTo>
                <a:lnTo>
                  <a:pt x="81" y="700"/>
                </a:lnTo>
                <a:lnTo>
                  <a:pt x="80" y="700"/>
                </a:lnTo>
                <a:lnTo>
                  <a:pt x="78" y="700"/>
                </a:lnTo>
                <a:lnTo>
                  <a:pt x="77" y="702"/>
                </a:lnTo>
                <a:lnTo>
                  <a:pt x="76" y="700"/>
                </a:lnTo>
                <a:lnTo>
                  <a:pt x="75" y="700"/>
                </a:lnTo>
                <a:lnTo>
                  <a:pt x="72" y="700"/>
                </a:lnTo>
                <a:lnTo>
                  <a:pt x="72" y="702"/>
                </a:lnTo>
                <a:lnTo>
                  <a:pt x="71" y="700"/>
                </a:lnTo>
                <a:lnTo>
                  <a:pt x="69" y="700"/>
                </a:lnTo>
                <a:lnTo>
                  <a:pt x="67" y="702"/>
                </a:lnTo>
                <a:lnTo>
                  <a:pt x="67" y="700"/>
                </a:lnTo>
                <a:lnTo>
                  <a:pt x="66" y="702"/>
                </a:lnTo>
                <a:lnTo>
                  <a:pt x="65" y="700"/>
                </a:lnTo>
                <a:lnTo>
                  <a:pt x="64" y="702"/>
                </a:lnTo>
                <a:lnTo>
                  <a:pt x="63" y="700"/>
                </a:lnTo>
                <a:lnTo>
                  <a:pt x="61" y="700"/>
                </a:lnTo>
                <a:lnTo>
                  <a:pt x="60" y="700"/>
                </a:lnTo>
                <a:lnTo>
                  <a:pt x="58" y="700"/>
                </a:lnTo>
                <a:lnTo>
                  <a:pt x="57" y="700"/>
                </a:lnTo>
                <a:lnTo>
                  <a:pt x="55" y="700"/>
                </a:lnTo>
                <a:lnTo>
                  <a:pt x="55" y="702"/>
                </a:lnTo>
                <a:lnTo>
                  <a:pt x="54" y="700"/>
                </a:lnTo>
                <a:lnTo>
                  <a:pt x="53" y="700"/>
                </a:lnTo>
                <a:lnTo>
                  <a:pt x="52" y="700"/>
                </a:lnTo>
                <a:lnTo>
                  <a:pt x="51" y="700"/>
                </a:lnTo>
                <a:lnTo>
                  <a:pt x="48" y="700"/>
                </a:lnTo>
                <a:lnTo>
                  <a:pt x="47" y="700"/>
                </a:lnTo>
                <a:lnTo>
                  <a:pt x="46" y="700"/>
                </a:lnTo>
                <a:lnTo>
                  <a:pt x="44" y="699"/>
                </a:lnTo>
                <a:lnTo>
                  <a:pt x="43" y="700"/>
                </a:lnTo>
                <a:lnTo>
                  <a:pt x="42" y="700"/>
                </a:lnTo>
                <a:lnTo>
                  <a:pt x="41" y="700"/>
                </a:lnTo>
                <a:lnTo>
                  <a:pt x="40" y="700"/>
                </a:lnTo>
                <a:lnTo>
                  <a:pt x="37" y="700"/>
                </a:lnTo>
                <a:lnTo>
                  <a:pt x="36" y="702"/>
                </a:lnTo>
                <a:lnTo>
                  <a:pt x="35" y="700"/>
                </a:lnTo>
                <a:lnTo>
                  <a:pt x="34" y="700"/>
                </a:lnTo>
                <a:lnTo>
                  <a:pt x="32" y="700"/>
                </a:lnTo>
                <a:lnTo>
                  <a:pt x="31" y="702"/>
                </a:lnTo>
                <a:lnTo>
                  <a:pt x="30" y="702"/>
                </a:lnTo>
                <a:lnTo>
                  <a:pt x="28" y="700"/>
                </a:lnTo>
                <a:lnTo>
                  <a:pt x="28" y="702"/>
                </a:lnTo>
                <a:lnTo>
                  <a:pt x="26" y="702"/>
                </a:lnTo>
                <a:lnTo>
                  <a:pt x="25" y="700"/>
                </a:lnTo>
                <a:lnTo>
                  <a:pt x="24" y="700"/>
                </a:lnTo>
                <a:lnTo>
                  <a:pt x="23" y="702"/>
                </a:lnTo>
                <a:lnTo>
                  <a:pt x="22" y="702"/>
                </a:lnTo>
                <a:lnTo>
                  <a:pt x="20" y="702"/>
                </a:lnTo>
                <a:lnTo>
                  <a:pt x="19" y="702"/>
                </a:lnTo>
                <a:lnTo>
                  <a:pt x="18" y="702"/>
                </a:lnTo>
                <a:lnTo>
                  <a:pt x="17" y="702"/>
                </a:lnTo>
                <a:lnTo>
                  <a:pt x="15" y="700"/>
                </a:lnTo>
                <a:lnTo>
                  <a:pt x="14" y="702"/>
                </a:lnTo>
                <a:lnTo>
                  <a:pt x="13" y="700"/>
                </a:lnTo>
                <a:lnTo>
                  <a:pt x="12" y="700"/>
                </a:lnTo>
                <a:lnTo>
                  <a:pt x="11" y="700"/>
                </a:lnTo>
                <a:lnTo>
                  <a:pt x="9" y="700"/>
                </a:lnTo>
                <a:lnTo>
                  <a:pt x="8" y="702"/>
                </a:lnTo>
                <a:lnTo>
                  <a:pt x="7" y="700"/>
                </a:lnTo>
                <a:lnTo>
                  <a:pt x="6" y="700"/>
                </a:lnTo>
                <a:lnTo>
                  <a:pt x="5" y="700"/>
                </a:lnTo>
                <a:lnTo>
                  <a:pt x="2" y="700"/>
                </a:lnTo>
                <a:lnTo>
                  <a:pt x="1" y="700"/>
                </a:lnTo>
                <a:lnTo>
                  <a:pt x="0" y="700"/>
                </a:lnTo>
              </a:path>
            </a:pathLst>
          </a:custGeom>
          <a:noFill/>
          <a:ln w="635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98" name="Text Box 125"/>
          <p:cNvSpPr txBox="1">
            <a:spLocks noChangeArrowheads="1"/>
          </p:cNvSpPr>
          <p:nvPr/>
        </p:nvSpPr>
        <p:spPr bwMode="auto">
          <a:xfrm>
            <a:off x="76200" y="152400"/>
            <a:ext cx="10061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3000">
                <a:solidFill>
                  <a:srgbClr val="FFFFFF"/>
                </a:solidFill>
                <a:latin typeface="Helvetica" charset="0"/>
              </a:rPr>
              <a:t>Example of Fast Chemical Exchange</a:t>
            </a:r>
          </a:p>
        </p:txBody>
      </p:sp>
      <p:grpSp>
        <p:nvGrpSpPr>
          <p:cNvPr id="59399" name="Group 126"/>
          <p:cNvGrpSpPr>
            <a:grpSpLocks/>
          </p:cNvGrpSpPr>
          <p:nvPr/>
        </p:nvGrpSpPr>
        <p:grpSpPr bwMode="auto">
          <a:xfrm>
            <a:off x="266700" y="650875"/>
            <a:ext cx="9553575" cy="87313"/>
            <a:chOff x="192" y="576"/>
            <a:chExt cx="5349" cy="55"/>
          </a:xfrm>
        </p:grpSpPr>
        <p:sp>
          <p:nvSpPr>
            <p:cNvPr id="59469" name="Freeform 127"/>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59470" name="Freeform 128"/>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nvGrpSpPr>
          <p:cNvPr id="59400" name="Group 129"/>
          <p:cNvGrpSpPr>
            <a:grpSpLocks/>
          </p:cNvGrpSpPr>
          <p:nvPr/>
        </p:nvGrpSpPr>
        <p:grpSpPr bwMode="auto">
          <a:xfrm>
            <a:off x="749300" y="1546225"/>
            <a:ext cx="3140075" cy="1768475"/>
            <a:chOff x="2516" y="3129"/>
            <a:chExt cx="1978" cy="1114"/>
          </a:xfrm>
        </p:grpSpPr>
        <p:sp>
          <p:nvSpPr>
            <p:cNvPr id="59408" name="Rectangle 130"/>
            <p:cNvSpPr>
              <a:spLocks noChangeAspect="1" noChangeArrowheads="1"/>
            </p:cNvSpPr>
            <p:nvPr/>
          </p:nvSpPr>
          <p:spPr bwMode="auto">
            <a:xfrm>
              <a:off x="3294" y="3245"/>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C0128"/>
                  </a:solidFill>
                </a:rPr>
                <a:t>B</a:t>
              </a:r>
              <a:endParaRPr lang="en-US" altLang="en-US" sz="900">
                <a:solidFill>
                  <a:srgbClr val="FFFFFF"/>
                </a:solidFill>
                <a:latin typeface="Times" charset="0"/>
              </a:endParaRPr>
            </a:p>
          </p:txBody>
        </p:sp>
        <p:sp>
          <p:nvSpPr>
            <p:cNvPr id="59409" name="Rectangle 131"/>
            <p:cNvSpPr>
              <a:spLocks noChangeAspect="1" noChangeArrowheads="1"/>
            </p:cNvSpPr>
            <p:nvPr/>
          </p:nvSpPr>
          <p:spPr bwMode="auto">
            <a:xfrm>
              <a:off x="3192" y="3178"/>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C0128"/>
                  </a:solidFill>
                </a:rPr>
                <a:t>H</a:t>
              </a:r>
              <a:endParaRPr lang="en-US" altLang="en-US" sz="2400">
                <a:solidFill>
                  <a:srgbClr val="FFFFFF"/>
                </a:solidFill>
                <a:latin typeface="Times" charset="0"/>
              </a:endParaRPr>
            </a:p>
          </p:txBody>
        </p:sp>
        <p:grpSp>
          <p:nvGrpSpPr>
            <p:cNvPr id="59410" name="Group 132"/>
            <p:cNvGrpSpPr>
              <a:grpSpLocks noChangeAspect="1"/>
            </p:cNvGrpSpPr>
            <p:nvPr/>
          </p:nvGrpSpPr>
          <p:grpSpPr bwMode="auto">
            <a:xfrm>
              <a:off x="3240" y="3315"/>
              <a:ext cx="3" cy="158"/>
              <a:chOff x="1568" y="1046"/>
              <a:chExt cx="1" cy="88"/>
            </a:xfrm>
          </p:grpSpPr>
          <p:sp>
            <p:nvSpPr>
              <p:cNvPr id="59467" name="Line 133"/>
              <p:cNvSpPr>
                <a:spLocks noChangeAspect="1" noChangeShapeType="1"/>
              </p:cNvSpPr>
              <p:nvPr/>
            </p:nvSpPr>
            <p:spPr bwMode="auto">
              <a:xfrm>
                <a:off x="1568" y="1126"/>
                <a:ext cx="1" cy="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8" name="Line 134"/>
              <p:cNvSpPr>
                <a:spLocks noChangeAspect="1" noChangeShapeType="1"/>
              </p:cNvSpPr>
              <p:nvPr/>
            </p:nvSpPr>
            <p:spPr bwMode="auto">
              <a:xfrm flipV="1">
                <a:off x="1568" y="1046"/>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11" name="Rectangle 135"/>
            <p:cNvSpPr>
              <a:spLocks noChangeAspect="1" noChangeArrowheads="1"/>
            </p:cNvSpPr>
            <p:nvPr/>
          </p:nvSpPr>
          <p:spPr bwMode="auto">
            <a:xfrm>
              <a:off x="3943" y="3343"/>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C0128"/>
                  </a:solidFill>
                </a:rPr>
                <a:t>B</a:t>
              </a:r>
              <a:endParaRPr lang="en-US" altLang="en-US" sz="900">
                <a:solidFill>
                  <a:srgbClr val="FFFFFF"/>
                </a:solidFill>
                <a:latin typeface="Times" charset="0"/>
              </a:endParaRPr>
            </a:p>
          </p:txBody>
        </p:sp>
        <p:sp>
          <p:nvSpPr>
            <p:cNvPr id="59412" name="Rectangle 136"/>
            <p:cNvSpPr>
              <a:spLocks noChangeAspect="1" noChangeArrowheads="1"/>
            </p:cNvSpPr>
            <p:nvPr/>
          </p:nvSpPr>
          <p:spPr bwMode="auto">
            <a:xfrm>
              <a:off x="3829" y="3261"/>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C0128"/>
                  </a:solidFill>
                </a:rPr>
                <a:t>H</a:t>
              </a:r>
              <a:endParaRPr lang="en-US" altLang="en-US" sz="2400">
                <a:solidFill>
                  <a:srgbClr val="FFFFFF"/>
                </a:solidFill>
                <a:latin typeface="Times" charset="0"/>
              </a:endParaRPr>
            </a:p>
          </p:txBody>
        </p:sp>
        <p:grpSp>
          <p:nvGrpSpPr>
            <p:cNvPr id="59413" name="Group 137"/>
            <p:cNvGrpSpPr>
              <a:grpSpLocks noChangeAspect="1"/>
            </p:cNvGrpSpPr>
            <p:nvPr/>
          </p:nvGrpSpPr>
          <p:grpSpPr bwMode="auto">
            <a:xfrm>
              <a:off x="3228" y="3646"/>
              <a:ext cx="1" cy="100"/>
              <a:chOff x="1568" y="1214"/>
              <a:chExt cx="1" cy="56"/>
            </a:xfrm>
          </p:grpSpPr>
          <p:sp>
            <p:nvSpPr>
              <p:cNvPr id="59465" name="Line 138"/>
              <p:cNvSpPr>
                <a:spLocks noChangeAspect="1" noChangeShapeType="1"/>
              </p:cNvSpPr>
              <p:nvPr/>
            </p:nvSpPr>
            <p:spPr bwMode="auto">
              <a:xfrm>
                <a:off x="1568" y="121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6" name="Line 139"/>
              <p:cNvSpPr>
                <a:spLocks noChangeAspect="1" noChangeShapeType="1"/>
              </p:cNvSpPr>
              <p:nvPr/>
            </p:nvSpPr>
            <p:spPr bwMode="auto">
              <a:xfrm>
                <a:off x="1568" y="1214"/>
                <a:ext cx="1"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14" name="Rectangle 140"/>
            <p:cNvSpPr>
              <a:spLocks noChangeAspect="1" noChangeArrowheads="1"/>
            </p:cNvSpPr>
            <p:nvPr/>
          </p:nvSpPr>
          <p:spPr bwMode="auto">
            <a:xfrm>
              <a:off x="3294" y="3804"/>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A</a:t>
              </a:r>
              <a:endParaRPr lang="en-US" altLang="en-US" sz="900">
                <a:solidFill>
                  <a:srgbClr val="FFFFFF"/>
                </a:solidFill>
                <a:latin typeface="Times" charset="0"/>
              </a:endParaRPr>
            </a:p>
          </p:txBody>
        </p:sp>
        <p:sp>
          <p:nvSpPr>
            <p:cNvPr id="59415" name="Rectangle 141"/>
            <p:cNvSpPr>
              <a:spLocks noChangeAspect="1" noChangeArrowheads="1"/>
            </p:cNvSpPr>
            <p:nvPr/>
          </p:nvSpPr>
          <p:spPr bwMode="auto">
            <a:xfrm>
              <a:off x="3203" y="3763"/>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C0128"/>
                  </a:solidFill>
                </a:rPr>
                <a:t>H</a:t>
              </a:r>
              <a:endParaRPr lang="en-US" altLang="en-US" sz="2400">
                <a:solidFill>
                  <a:srgbClr val="FFFFFF"/>
                </a:solidFill>
                <a:latin typeface="Times" charset="0"/>
              </a:endParaRPr>
            </a:p>
          </p:txBody>
        </p:sp>
        <p:sp>
          <p:nvSpPr>
            <p:cNvPr id="59416" name="Rectangle 142"/>
            <p:cNvSpPr>
              <a:spLocks noChangeAspect="1" noChangeArrowheads="1"/>
            </p:cNvSpPr>
            <p:nvPr/>
          </p:nvSpPr>
          <p:spPr bwMode="auto">
            <a:xfrm>
              <a:off x="3927" y="3791"/>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C0128"/>
                  </a:solidFill>
                </a:rPr>
                <a:t>A</a:t>
              </a:r>
              <a:endParaRPr lang="en-US" altLang="en-US" sz="900">
                <a:solidFill>
                  <a:srgbClr val="FC0128"/>
                </a:solidFill>
                <a:latin typeface="Times" charset="0"/>
              </a:endParaRPr>
            </a:p>
          </p:txBody>
        </p:sp>
        <p:sp>
          <p:nvSpPr>
            <p:cNvPr id="59417" name="Rectangle 143"/>
            <p:cNvSpPr>
              <a:spLocks noChangeAspect="1" noChangeArrowheads="1"/>
            </p:cNvSpPr>
            <p:nvPr/>
          </p:nvSpPr>
          <p:spPr bwMode="auto">
            <a:xfrm>
              <a:off x="3828" y="3722"/>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C0128"/>
                  </a:solidFill>
                </a:rPr>
                <a:t>H</a:t>
              </a:r>
              <a:endParaRPr lang="en-US" altLang="en-US" sz="2400">
                <a:solidFill>
                  <a:srgbClr val="FFFFFF"/>
                </a:solidFill>
                <a:latin typeface="Times" charset="0"/>
              </a:endParaRPr>
            </a:p>
          </p:txBody>
        </p:sp>
        <p:sp>
          <p:nvSpPr>
            <p:cNvPr id="59418" name="Rectangle 144"/>
            <p:cNvSpPr>
              <a:spLocks noChangeAspect="1" noChangeArrowheads="1"/>
            </p:cNvSpPr>
            <p:nvPr/>
          </p:nvSpPr>
          <p:spPr bwMode="auto">
            <a:xfrm>
              <a:off x="3856" y="3129"/>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59419" name="Rectangle 145"/>
            <p:cNvSpPr>
              <a:spLocks noChangeAspect="1" noChangeArrowheads="1"/>
            </p:cNvSpPr>
            <p:nvPr/>
          </p:nvSpPr>
          <p:spPr bwMode="auto">
            <a:xfrm>
              <a:off x="3518" y="3151"/>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 </a:t>
              </a:r>
              <a:r>
                <a:rPr lang="en-US" altLang="en-US" sz="1200" baseline="30000">
                  <a:solidFill>
                    <a:srgbClr val="FFFFFF"/>
                  </a:solidFill>
                </a:rPr>
                <a:t>-</a:t>
              </a:r>
              <a:endParaRPr lang="en-US" altLang="en-US" sz="2400">
                <a:solidFill>
                  <a:srgbClr val="FFFFFF"/>
                </a:solidFill>
                <a:latin typeface="Times" charset="0"/>
              </a:endParaRPr>
            </a:p>
          </p:txBody>
        </p:sp>
        <p:grpSp>
          <p:nvGrpSpPr>
            <p:cNvPr id="59420" name="Group 146"/>
            <p:cNvGrpSpPr>
              <a:grpSpLocks noChangeAspect="1"/>
            </p:cNvGrpSpPr>
            <p:nvPr/>
          </p:nvGrpSpPr>
          <p:grpSpPr bwMode="auto">
            <a:xfrm>
              <a:off x="3561" y="3311"/>
              <a:ext cx="2" cy="146"/>
              <a:chOff x="1752" y="1054"/>
              <a:chExt cx="1" cy="81"/>
            </a:xfrm>
          </p:grpSpPr>
          <p:sp>
            <p:nvSpPr>
              <p:cNvPr id="59463" name="Line 147"/>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4" name="Line 148"/>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21" name="Line 149"/>
            <p:cNvSpPr>
              <a:spLocks noChangeAspect="1" noChangeShapeType="1"/>
            </p:cNvSpPr>
            <p:nvPr/>
          </p:nvSpPr>
          <p:spPr bwMode="auto">
            <a:xfrm flipV="1">
              <a:off x="3853" y="3367"/>
              <a:ext cx="3" cy="11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2" name="Line 150"/>
            <p:cNvSpPr>
              <a:spLocks noChangeAspect="1" noChangeShapeType="1"/>
            </p:cNvSpPr>
            <p:nvPr/>
          </p:nvSpPr>
          <p:spPr bwMode="auto">
            <a:xfrm>
              <a:off x="3547" y="3640"/>
              <a:ext cx="3" cy="1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3" name="Rectangle 151"/>
            <p:cNvSpPr>
              <a:spLocks noChangeAspect="1" noChangeArrowheads="1"/>
            </p:cNvSpPr>
            <p:nvPr/>
          </p:nvSpPr>
          <p:spPr bwMode="auto">
            <a:xfrm>
              <a:off x="2887" y="3198"/>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00"/>
                </a:solidFill>
                <a:latin typeface="Times" charset="0"/>
              </a:endParaRPr>
            </a:p>
          </p:txBody>
        </p:sp>
        <p:sp>
          <p:nvSpPr>
            <p:cNvPr id="59424" name="Line 152"/>
            <p:cNvSpPr>
              <a:spLocks noChangeAspect="1" noChangeShapeType="1"/>
            </p:cNvSpPr>
            <p:nvPr/>
          </p:nvSpPr>
          <p:spPr bwMode="auto">
            <a:xfrm>
              <a:off x="2931" y="3543"/>
              <a:ext cx="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25" name="Group 153"/>
            <p:cNvGrpSpPr>
              <a:grpSpLocks noChangeAspect="1"/>
            </p:cNvGrpSpPr>
            <p:nvPr/>
          </p:nvGrpSpPr>
          <p:grpSpPr bwMode="auto">
            <a:xfrm>
              <a:off x="2908" y="3338"/>
              <a:ext cx="38" cy="144"/>
              <a:chOff x="1388" y="1069"/>
              <a:chExt cx="21" cy="80"/>
            </a:xfrm>
          </p:grpSpPr>
          <p:sp>
            <p:nvSpPr>
              <p:cNvPr id="59461" name="Line 154"/>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2" name="Line 155"/>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26" name="Rectangle 156"/>
            <p:cNvSpPr>
              <a:spLocks noChangeAspect="1" noChangeArrowheads="1"/>
            </p:cNvSpPr>
            <p:nvPr/>
          </p:nvSpPr>
          <p:spPr bwMode="auto">
            <a:xfrm>
              <a:off x="2883" y="348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00"/>
                </a:solidFill>
                <a:latin typeface="Times" charset="0"/>
              </a:endParaRPr>
            </a:p>
          </p:txBody>
        </p:sp>
        <p:sp>
          <p:nvSpPr>
            <p:cNvPr id="59427" name="Line 157"/>
            <p:cNvSpPr>
              <a:spLocks noChangeAspect="1" noChangeShapeType="1"/>
            </p:cNvSpPr>
            <p:nvPr/>
          </p:nvSpPr>
          <p:spPr bwMode="auto">
            <a:xfrm>
              <a:off x="3851" y="3630"/>
              <a:ext cx="3" cy="8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8" name="Rectangle 158"/>
            <p:cNvSpPr>
              <a:spLocks noChangeAspect="1" noChangeArrowheads="1"/>
            </p:cNvSpPr>
            <p:nvPr/>
          </p:nvSpPr>
          <p:spPr bwMode="auto">
            <a:xfrm>
              <a:off x="3506" y="3829"/>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9429" name="Rectangle 159"/>
            <p:cNvSpPr>
              <a:spLocks noChangeAspect="1" noChangeArrowheads="1"/>
            </p:cNvSpPr>
            <p:nvPr/>
          </p:nvSpPr>
          <p:spPr bwMode="auto">
            <a:xfrm>
              <a:off x="3744" y="3839"/>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00"/>
                </a:solidFill>
                <a:latin typeface="Times" charset="0"/>
              </a:endParaRPr>
            </a:p>
          </p:txBody>
        </p:sp>
        <p:sp>
          <p:nvSpPr>
            <p:cNvPr id="59430" name="Rectangle 160"/>
            <p:cNvSpPr>
              <a:spLocks noChangeAspect="1" noChangeArrowheads="1"/>
            </p:cNvSpPr>
            <p:nvPr/>
          </p:nvSpPr>
          <p:spPr bwMode="auto">
            <a:xfrm>
              <a:off x="3511" y="4127"/>
              <a:ext cx="1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r>
                <a:rPr lang="en-US" altLang="en-US" sz="1200" baseline="30000">
                  <a:solidFill>
                    <a:srgbClr val="FFFFFF"/>
                  </a:solidFill>
                </a:rPr>
                <a:t> -</a:t>
              </a:r>
              <a:endParaRPr lang="en-US" altLang="en-US" sz="2400">
                <a:solidFill>
                  <a:srgbClr val="FFFFFF"/>
                </a:solidFill>
                <a:latin typeface="Times" charset="0"/>
              </a:endParaRPr>
            </a:p>
          </p:txBody>
        </p:sp>
        <p:sp>
          <p:nvSpPr>
            <p:cNvPr id="59431" name="Rectangle 161"/>
            <p:cNvSpPr>
              <a:spLocks noChangeAspect="1" noChangeArrowheads="1"/>
            </p:cNvSpPr>
            <p:nvPr/>
          </p:nvSpPr>
          <p:spPr bwMode="auto">
            <a:xfrm>
              <a:off x="2516" y="3481"/>
              <a:ext cx="1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baseline="30000">
                  <a:solidFill>
                    <a:srgbClr val="FFFFFF"/>
                  </a:solidFill>
                </a:rPr>
                <a:t>-</a:t>
              </a:r>
              <a:r>
                <a:rPr lang="en-US" altLang="en-US" sz="1200">
                  <a:solidFill>
                    <a:srgbClr val="FFFFFF"/>
                  </a:solidFill>
                </a:rPr>
                <a:t> O</a:t>
              </a:r>
              <a:endParaRPr lang="en-US" altLang="en-US" sz="2400">
                <a:solidFill>
                  <a:srgbClr val="FFFFFF"/>
                </a:solidFill>
                <a:latin typeface="Times" charset="0"/>
              </a:endParaRPr>
            </a:p>
          </p:txBody>
        </p:sp>
        <p:sp>
          <p:nvSpPr>
            <p:cNvPr id="59432" name="Line 162"/>
            <p:cNvSpPr>
              <a:spLocks noChangeAspect="1" noChangeShapeType="1"/>
            </p:cNvSpPr>
            <p:nvPr/>
          </p:nvSpPr>
          <p:spPr bwMode="auto">
            <a:xfrm flipH="1">
              <a:off x="2693" y="3536"/>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33" name="Group 163"/>
            <p:cNvGrpSpPr>
              <a:grpSpLocks/>
            </p:cNvGrpSpPr>
            <p:nvPr/>
          </p:nvGrpSpPr>
          <p:grpSpPr bwMode="auto">
            <a:xfrm rot="-5400000">
              <a:off x="4010" y="3361"/>
              <a:ext cx="233" cy="70"/>
              <a:chOff x="4235" y="3163"/>
              <a:chExt cx="233" cy="70"/>
            </a:xfrm>
          </p:grpSpPr>
          <p:sp>
            <p:nvSpPr>
              <p:cNvPr id="59459" name="Rectangle 164"/>
              <p:cNvSpPr>
                <a:spLocks noChangeAspect="1" noChangeArrowheads="1"/>
              </p:cNvSpPr>
              <p:nvPr/>
            </p:nvSpPr>
            <p:spPr bwMode="auto">
              <a:xfrm>
                <a:off x="4235" y="3163"/>
                <a:ext cx="23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FFFF00"/>
                  </a:solidFill>
                  <a:latin typeface="Times" charset="0"/>
                </a:endParaRPr>
              </a:p>
            </p:txBody>
          </p:sp>
          <p:sp>
            <p:nvSpPr>
              <p:cNvPr id="59460" name="Line 165"/>
              <p:cNvSpPr>
                <a:spLocks noChangeAspect="1" noChangeShapeType="1"/>
              </p:cNvSpPr>
              <p:nvPr/>
            </p:nvSpPr>
            <p:spPr bwMode="auto">
              <a:xfrm>
                <a:off x="4283" y="3230"/>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34" name="Line 166"/>
            <p:cNvSpPr>
              <a:spLocks noChangeAspect="1" noChangeShapeType="1"/>
            </p:cNvSpPr>
            <p:nvPr/>
          </p:nvSpPr>
          <p:spPr bwMode="auto">
            <a:xfrm>
              <a:off x="3927" y="3544"/>
              <a:ext cx="158"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5" name="Rectangle 167"/>
            <p:cNvSpPr>
              <a:spLocks noChangeAspect="1" noChangeArrowheads="1"/>
            </p:cNvSpPr>
            <p:nvPr/>
          </p:nvSpPr>
          <p:spPr bwMode="auto">
            <a:xfrm>
              <a:off x="4121" y="3494"/>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00"/>
                </a:solidFill>
                <a:latin typeface="Times" charset="0"/>
              </a:endParaRPr>
            </a:p>
          </p:txBody>
        </p:sp>
        <p:sp>
          <p:nvSpPr>
            <p:cNvPr id="59436" name="Rectangle 168"/>
            <p:cNvSpPr>
              <a:spLocks noChangeAspect="1" noChangeArrowheads="1"/>
            </p:cNvSpPr>
            <p:nvPr/>
          </p:nvSpPr>
          <p:spPr bwMode="auto">
            <a:xfrm>
              <a:off x="3813" y="348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9437" name="Line 169"/>
            <p:cNvSpPr>
              <a:spLocks noChangeAspect="1" noChangeShapeType="1"/>
            </p:cNvSpPr>
            <p:nvPr/>
          </p:nvSpPr>
          <p:spPr bwMode="auto">
            <a:xfrm>
              <a:off x="3625" y="3544"/>
              <a:ext cx="173"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8" name="Line 170"/>
            <p:cNvSpPr>
              <a:spLocks noChangeAspect="1" noChangeShapeType="1"/>
            </p:cNvSpPr>
            <p:nvPr/>
          </p:nvSpPr>
          <p:spPr bwMode="auto">
            <a:xfrm flipH="1">
              <a:off x="2983" y="3536"/>
              <a:ext cx="172"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9" name="Rectangle 171"/>
            <p:cNvSpPr>
              <a:spLocks noChangeAspect="1" noChangeArrowheads="1"/>
            </p:cNvSpPr>
            <p:nvPr/>
          </p:nvSpPr>
          <p:spPr bwMode="auto">
            <a:xfrm>
              <a:off x="3509" y="348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59440" name="Line 172"/>
            <p:cNvSpPr>
              <a:spLocks noChangeAspect="1" noChangeShapeType="1"/>
            </p:cNvSpPr>
            <p:nvPr/>
          </p:nvSpPr>
          <p:spPr bwMode="auto">
            <a:xfrm>
              <a:off x="3299" y="3540"/>
              <a:ext cx="172" cy="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1" name="Rectangle 173"/>
            <p:cNvSpPr>
              <a:spLocks noChangeAspect="1" noChangeArrowheads="1"/>
            </p:cNvSpPr>
            <p:nvPr/>
          </p:nvSpPr>
          <p:spPr bwMode="auto">
            <a:xfrm>
              <a:off x="3180" y="348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grpSp>
          <p:nvGrpSpPr>
            <p:cNvPr id="59442" name="Group 174"/>
            <p:cNvGrpSpPr>
              <a:grpSpLocks/>
            </p:cNvGrpSpPr>
            <p:nvPr/>
          </p:nvGrpSpPr>
          <p:grpSpPr bwMode="auto">
            <a:xfrm rot="5400000">
              <a:off x="4310" y="3389"/>
              <a:ext cx="75" cy="292"/>
              <a:chOff x="4111" y="3181"/>
              <a:chExt cx="75" cy="292"/>
            </a:xfrm>
          </p:grpSpPr>
          <p:sp>
            <p:nvSpPr>
              <p:cNvPr id="59455" name="Rectangle 175"/>
              <p:cNvSpPr>
                <a:spLocks noChangeAspect="1" noChangeArrowheads="1"/>
              </p:cNvSpPr>
              <p:nvPr/>
            </p:nvSpPr>
            <p:spPr bwMode="auto">
              <a:xfrm>
                <a:off x="4111" y="3181"/>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00"/>
                  </a:solidFill>
                  <a:latin typeface="Times" charset="0"/>
                </a:endParaRPr>
              </a:p>
            </p:txBody>
          </p:sp>
          <p:grpSp>
            <p:nvGrpSpPr>
              <p:cNvPr id="59456" name="Group 176"/>
              <p:cNvGrpSpPr>
                <a:grpSpLocks noChangeAspect="1"/>
              </p:cNvGrpSpPr>
              <p:nvPr/>
            </p:nvGrpSpPr>
            <p:grpSpPr bwMode="auto">
              <a:xfrm>
                <a:off x="4142" y="3329"/>
                <a:ext cx="37" cy="144"/>
                <a:chOff x="1388" y="1069"/>
                <a:chExt cx="21" cy="80"/>
              </a:xfrm>
            </p:grpSpPr>
            <p:sp>
              <p:nvSpPr>
                <p:cNvPr id="59457" name="Line 177"/>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8" name="Line 178"/>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9443" name="Group 179"/>
            <p:cNvGrpSpPr>
              <a:grpSpLocks noChangeAspect="1"/>
            </p:cNvGrpSpPr>
            <p:nvPr/>
          </p:nvGrpSpPr>
          <p:grpSpPr bwMode="auto">
            <a:xfrm rot="5400000">
              <a:off x="3648" y="3851"/>
              <a:ext cx="38" cy="104"/>
              <a:chOff x="1388" y="1069"/>
              <a:chExt cx="21" cy="80"/>
            </a:xfrm>
          </p:grpSpPr>
          <p:sp>
            <p:nvSpPr>
              <p:cNvPr id="59453" name="Line 180"/>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4" name="Line 181"/>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44" name="Line 182"/>
            <p:cNvSpPr>
              <a:spLocks noChangeAspect="1" noChangeShapeType="1"/>
            </p:cNvSpPr>
            <p:nvPr/>
          </p:nvSpPr>
          <p:spPr bwMode="auto">
            <a:xfrm>
              <a:off x="3548" y="3966"/>
              <a:ext cx="1" cy="12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5" name="Rectangle 183"/>
            <p:cNvSpPr>
              <a:spLocks noChangeAspect="1" noChangeArrowheads="1"/>
            </p:cNvSpPr>
            <p:nvPr/>
          </p:nvSpPr>
          <p:spPr bwMode="auto">
            <a:xfrm>
              <a:off x="4111" y="3194"/>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 </a:t>
              </a:r>
              <a:r>
                <a:rPr lang="en-US" altLang="en-US" sz="1200" baseline="30000">
                  <a:solidFill>
                    <a:srgbClr val="FFFFFF"/>
                  </a:solidFill>
                </a:rPr>
                <a:t>-</a:t>
              </a:r>
              <a:endParaRPr lang="en-US" altLang="en-US" sz="2400">
                <a:solidFill>
                  <a:srgbClr val="FFFFFF"/>
                </a:solidFill>
                <a:latin typeface="Times" charset="0"/>
              </a:endParaRPr>
            </a:p>
          </p:txBody>
        </p:sp>
        <p:sp>
          <p:nvSpPr>
            <p:cNvPr id="59446" name="Line 184"/>
            <p:cNvSpPr>
              <a:spLocks noChangeShapeType="1"/>
            </p:cNvSpPr>
            <p:nvPr/>
          </p:nvSpPr>
          <p:spPr bwMode="auto">
            <a:xfrm flipV="1">
              <a:off x="3632" y="3173"/>
              <a:ext cx="204" cy="45"/>
            </a:xfrm>
            <a:prstGeom prst="line">
              <a:avLst/>
            </a:prstGeom>
            <a:noFill/>
            <a:ln w="9525">
              <a:solidFill>
                <a:srgbClr val="FFFFFF"/>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9447" name="Line 185"/>
            <p:cNvSpPr>
              <a:spLocks noChangeShapeType="1"/>
            </p:cNvSpPr>
            <p:nvPr/>
          </p:nvSpPr>
          <p:spPr bwMode="auto">
            <a:xfrm>
              <a:off x="3956" y="3196"/>
              <a:ext cx="144" cy="48"/>
            </a:xfrm>
            <a:prstGeom prst="line">
              <a:avLst/>
            </a:prstGeom>
            <a:noFill/>
            <a:ln w="9525">
              <a:solidFill>
                <a:srgbClr val="FFFFFF"/>
              </a:solidFill>
              <a:prstDash val="sysDot"/>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9448" name="Text Box 186"/>
            <p:cNvSpPr txBox="1">
              <a:spLocks noChangeArrowheads="1"/>
            </p:cNvSpPr>
            <p:nvPr/>
          </p:nvSpPr>
          <p:spPr bwMode="auto">
            <a:xfrm>
              <a:off x="2830"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1</a:t>
              </a:r>
            </a:p>
          </p:txBody>
        </p:sp>
        <p:sp>
          <p:nvSpPr>
            <p:cNvPr id="59449" name="Text Box 187"/>
            <p:cNvSpPr txBox="1">
              <a:spLocks noChangeArrowheads="1"/>
            </p:cNvSpPr>
            <p:nvPr/>
          </p:nvSpPr>
          <p:spPr bwMode="auto">
            <a:xfrm>
              <a:off x="3214"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2</a:t>
              </a:r>
            </a:p>
          </p:txBody>
        </p:sp>
        <p:sp>
          <p:nvSpPr>
            <p:cNvPr id="59450" name="Text Box 188"/>
            <p:cNvSpPr txBox="1">
              <a:spLocks noChangeArrowheads="1"/>
            </p:cNvSpPr>
            <p:nvPr/>
          </p:nvSpPr>
          <p:spPr bwMode="auto">
            <a:xfrm>
              <a:off x="3520"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3</a:t>
              </a:r>
            </a:p>
          </p:txBody>
        </p:sp>
        <p:sp>
          <p:nvSpPr>
            <p:cNvPr id="59451" name="Text Box 189"/>
            <p:cNvSpPr txBox="1">
              <a:spLocks noChangeArrowheads="1"/>
            </p:cNvSpPr>
            <p:nvPr/>
          </p:nvSpPr>
          <p:spPr bwMode="auto">
            <a:xfrm>
              <a:off x="3850"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4</a:t>
              </a:r>
            </a:p>
          </p:txBody>
        </p:sp>
        <p:sp>
          <p:nvSpPr>
            <p:cNvPr id="59452" name="Text Box 190"/>
            <p:cNvSpPr txBox="1">
              <a:spLocks noChangeArrowheads="1"/>
            </p:cNvSpPr>
            <p:nvPr/>
          </p:nvSpPr>
          <p:spPr bwMode="auto">
            <a:xfrm>
              <a:off x="4084" y="353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FFFFFF"/>
                  </a:solidFill>
                  <a:latin typeface="Helvetica" charset="0"/>
                </a:rPr>
                <a:t>5</a:t>
              </a:r>
            </a:p>
          </p:txBody>
        </p:sp>
      </p:grpSp>
      <p:sp>
        <p:nvSpPr>
          <p:cNvPr id="59401" name="Text Box 191"/>
          <p:cNvSpPr txBox="1">
            <a:spLocks noChangeArrowheads="1"/>
          </p:cNvSpPr>
          <p:nvPr/>
        </p:nvSpPr>
        <p:spPr bwMode="auto">
          <a:xfrm>
            <a:off x="7016750" y="137318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rPr>
              <a:t>A</a:t>
            </a:r>
          </a:p>
        </p:txBody>
      </p:sp>
      <p:sp>
        <p:nvSpPr>
          <p:cNvPr id="59402" name="Text Box 192"/>
          <p:cNvSpPr txBox="1">
            <a:spLocks noChangeArrowheads="1"/>
          </p:cNvSpPr>
          <p:nvPr/>
        </p:nvSpPr>
        <p:spPr bwMode="auto">
          <a:xfrm>
            <a:off x="6677025" y="13700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rPr>
              <a:t>B</a:t>
            </a:r>
          </a:p>
        </p:txBody>
      </p:sp>
      <p:sp>
        <p:nvSpPr>
          <p:cNvPr id="59403" name="Text Box 193"/>
          <p:cNvSpPr txBox="1">
            <a:spLocks noChangeArrowheads="1"/>
          </p:cNvSpPr>
          <p:nvPr/>
        </p:nvSpPr>
        <p:spPr bwMode="auto">
          <a:xfrm>
            <a:off x="6646863" y="3940175"/>
            <a:ext cx="1090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Citrate</a:t>
            </a:r>
            <a:endParaRPr lang="en-US" altLang="en-US">
              <a:solidFill>
                <a:srgbClr val="FFFFFF"/>
              </a:solidFill>
            </a:endParaRPr>
          </a:p>
        </p:txBody>
      </p:sp>
      <p:sp>
        <p:nvSpPr>
          <p:cNvPr id="59404" name="Line 194"/>
          <p:cNvSpPr>
            <a:spLocks noChangeShapeType="1"/>
          </p:cNvSpPr>
          <p:nvPr/>
        </p:nvSpPr>
        <p:spPr bwMode="auto">
          <a:xfrm>
            <a:off x="1778000" y="4386263"/>
            <a:ext cx="0" cy="9144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9405" name="Text Box 195"/>
          <p:cNvSpPr txBox="1">
            <a:spLocks noChangeArrowheads="1"/>
          </p:cNvSpPr>
          <p:nvPr/>
        </p:nvSpPr>
        <p:spPr bwMode="auto">
          <a:xfrm>
            <a:off x="504825" y="3324225"/>
            <a:ext cx="3511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No Resonances due to the hydroxy or carboxy  protons.</a:t>
            </a:r>
          </a:p>
        </p:txBody>
      </p:sp>
      <p:sp>
        <p:nvSpPr>
          <p:cNvPr id="59406" name="Text Box 196"/>
          <p:cNvSpPr txBox="1">
            <a:spLocks noChangeArrowheads="1"/>
          </p:cNvSpPr>
          <p:nvPr/>
        </p:nvSpPr>
        <p:spPr bwMode="auto">
          <a:xfrm>
            <a:off x="1839913" y="923925"/>
            <a:ext cx="1090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Citrate</a:t>
            </a:r>
          </a:p>
        </p:txBody>
      </p:sp>
      <p:sp>
        <p:nvSpPr>
          <p:cNvPr id="59407" name="Text Box 197"/>
          <p:cNvSpPr txBox="1">
            <a:spLocks noChangeArrowheads="1"/>
          </p:cNvSpPr>
          <p:nvPr/>
        </p:nvSpPr>
        <p:spPr bwMode="auto">
          <a:xfrm>
            <a:off x="4281488" y="3365500"/>
            <a:ext cx="2278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Residual Water</a:t>
            </a:r>
            <a:endParaRPr lang="en-US" alt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Content Placeholder 25" descr="plot1.png"/>
          <p:cNvPicPr>
            <a:picLocks noGrp="1" noChangeAspect="1"/>
          </p:cNvPicPr>
          <p:nvPr>
            <p:ph idx="4294967295"/>
          </p:nvPr>
        </p:nvPicPr>
        <p:blipFill>
          <a:blip r:embed="rId3">
            <a:extLst>
              <a:ext uri="{28A0092B-C50C-407E-A947-70E740481C1C}">
                <a14:useLocalDpi xmlns:a14="http://schemas.microsoft.com/office/drawing/2010/main" val="0"/>
              </a:ext>
            </a:extLst>
          </a:blip>
          <a:srcRect l="-12096" r="-12096"/>
          <a:stretch>
            <a:fillRect/>
          </a:stretch>
        </p:blipFill>
        <p:spPr>
          <a:xfrm>
            <a:off x="179388" y="955675"/>
            <a:ext cx="5419725" cy="2649538"/>
          </a:xfrm>
        </p:spPr>
      </p:pic>
      <p:pic>
        <p:nvPicPr>
          <p:cNvPr id="61442" name="Picture 26" descr="plot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3650" y="955675"/>
            <a:ext cx="4365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7" descr="plot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613" y="3605213"/>
            <a:ext cx="4364037"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28" descr="plot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73650" y="3605213"/>
            <a:ext cx="4365625"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125"/>
          <p:cNvSpPr txBox="1">
            <a:spLocks noChangeArrowheads="1"/>
          </p:cNvSpPr>
          <p:nvPr/>
        </p:nvSpPr>
        <p:spPr bwMode="auto">
          <a:xfrm>
            <a:off x="88900" y="165100"/>
            <a:ext cx="10061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3000">
                <a:solidFill>
                  <a:srgbClr val="FFFFFF"/>
                </a:solidFill>
                <a:latin typeface="Helvetica" charset="0"/>
              </a:rPr>
              <a:t>Rate Chemical Exchange and Difference in Chemical Shift </a:t>
            </a:r>
          </a:p>
        </p:txBody>
      </p:sp>
      <p:grpSp>
        <p:nvGrpSpPr>
          <p:cNvPr id="61446" name="Group 126"/>
          <p:cNvGrpSpPr>
            <a:grpSpLocks/>
          </p:cNvGrpSpPr>
          <p:nvPr/>
        </p:nvGrpSpPr>
        <p:grpSpPr bwMode="auto">
          <a:xfrm>
            <a:off x="266700" y="650875"/>
            <a:ext cx="9553575" cy="87313"/>
            <a:chOff x="192" y="576"/>
            <a:chExt cx="5349" cy="55"/>
          </a:xfrm>
        </p:grpSpPr>
        <p:sp>
          <p:nvSpPr>
            <p:cNvPr id="61447" name="Freeform 127"/>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61448" name="Freeform 128"/>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1225550" y="-38100"/>
            <a:ext cx="916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a:solidFill>
                  <a:srgbClr val="FFFFFF"/>
                </a:solidFill>
                <a:latin typeface="Helvetica" charset="0"/>
              </a:rPr>
              <a:t>Information Content of a Magnetic Resonance Spectra</a:t>
            </a:r>
          </a:p>
        </p:txBody>
      </p:sp>
      <p:sp>
        <p:nvSpPr>
          <p:cNvPr id="63490" name="Text Box 3"/>
          <p:cNvSpPr txBox="1">
            <a:spLocks noChangeArrowheads="1"/>
          </p:cNvSpPr>
          <p:nvPr/>
        </p:nvSpPr>
        <p:spPr bwMode="auto">
          <a:xfrm>
            <a:off x="203200" y="625475"/>
            <a:ext cx="96551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0375" indent="-460375">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10000"/>
              </a:lnSpc>
            </a:pPr>
            <a:r>
              <a:rPr lang="en-US" altLang="en-US" sz="2000">
                <a:solidFill>
                  <a:srgbClr val="FFFF00"/>
                </a:solidFill>
                <a:latin typeface="Helvetica" charset="0"/>
              </a:rPr>
              <a:t>	A. Chemical Shift and Structure</a:t>
            </a:r>
          </a:p>
          <a:p>
            <a:pPr>
              <a:lnSpc>
                <a:spcPct val="110000"/>
              </a:lnSpc>
            </a:pPr>
            <a:r>
              <a:rPr lang="en-US" altLang="en-US" sz="2000">
                <a:solidFill>
                  <a:srgbClr val="FFFF00"/>
                </a:solidFill>
                <a:latin typeface="Helvetica" charset="0"/>
              </a:rPr>
              <a:t>		1. Origins of chemical shift </a:t>
            </a:r>
          </a:p>
          <a:p>
            <a:pPr>
              <a:lnSpc>
                <a:spcPct val="110000"/>
              </a:lnSpc>
            </a:pPr>
            <a:r>
              <a:rPr lang="en-US" altLang="en-US" sz="2000">
                <a:solidFill>
                  <a:srgbClr val="FFFF00"/>
                </a:solidFill>
                <a:latin typeface="Helvetica" charset="0"/>
              </a:rPr>
              <a:t>		2. Chemical shift and functional groups</a:t>
            </a:r>
          </a:p>
          <a:p>
            <a:pPr>
              <a:lnSpc>
                <a:spcPct val="110000"/>
              </a:lnSpc>
            </a:pPr>
            <a:r>
              <a:rPr lang="en-US" altLang="en-US" sz="2000">
                <a:solidFill>
                  <a:srgbClr val="FFFF00"/>
                </a:solidFill>
                <a:latin typeface="Helvetica" charset="0"/>
              </a:rPr>
              <a:t>		3. Effects of molecular interactions on chemical shift</a:t>
            </a:r>
          </a:p>
          <a:p>
            <a:pPr>
              <a:lnSpc>
                <a:spcPct val="110000"/>
              </a:lnSpc>
            </a:pPr>
            <a:r>
              <a:rPr lang="en-US" altLang="en-US" sz="2000">
                <a:solidFill>
                  <a:srgbClr val="FFFF00"/>
                </a:solidFill>
                <a:latin typeface="Helvetica" charset="0"/>
              </a:rPr>
              <a:t>			a) magnetic susceptability</a:t>
            </a:r>
          </a:p>
          <a:p>
            <a:pPr>
              <a:lnSpc>
                <a:spcPct val="110000"/>
              </a:lnSpc>
            </a:pPr>
            <a:r>
              <a:rPr lang="en-US" altLang="en-US" sz="2000">
                <a:solidFill>
                  <a:srgbClr val="FFFF00"/>
                </a:solidFill>
                <a:latin typeface="Helvetica" charset="0"/>
              </a:rPr>
              <a:t>			b) pH</a:t>
            </a:r>
          </a:p>
          <a:p>
            <a:pPr>
              <a:lnSpc>
                <a:spcPct val="110000"/>
              </a:lnSpc>
            </a:pPr>
            <a:r>
              <a:rPr lang="en-US" altLang="en-US" sz="2000">
                <a:solidFill>
                  <a:srgbClr val="FFFF00"/>
                </a:solidFill>
                <a:latin typeface="Helvetica" charset="0"/>
              </a:rPr>
              <a:t>			c) metal binding</a:t>
            </a:r>
          </a:p>
          <a:p>
            <a:pPr>
              <a:lnSpc>
                <a:spcPct val="110000"/>
              </a:lnSpc>
            </a:pPr>
            <a:r>
              <a:rPr lang="en-US" altLang="en-US" sz="2000">
                <a:solidFill>
                  <a:srgbClr val="FFFF00"/>
                </a:solidFill>
                <a:latin typeface="Helvetica" charset="0"/>
              </a:rPr>
              <a:t>		 4. Chemical shift equivalence/Chemical Exchange</a:t>
            </a:r>
          </a:p>
          <a:p>
            <a:pPr>
              <a:lnSpc>
                <a:spcPct val="110000"/>
              </a:lnSpc>
            </a:pPr>
            <a:r>
              <a:rPr lang="en-US" altLang="en-US" sz="2000">
                <a:solidFill>
                  <a:srgbClr val="FFFF00"/>
                </a:solidFill>
                <a:latin typeface="Helvetica" charset="0"/>
              </a:rPr>
              <a:t>	</a:t>
            </a:r>
            <a:r>
              <a:rPr lang="en-US" altLang="en-US" sz="2000">
                <a:solidFill>
                  <a:srgbClr val="FFFFFF"/>
                </a:solidFill>
                <a:latin typeface="Helvetica" charset="0"/>
              </a:rPr>
              <a:t>B. Spin-Spin Coupling and Structure</a:t>
            </a:r>
          </a:p>
          <a:p>
            <a:pPr>
              <a:lnSpc>
                <a:spcPct val="110000"/>
              </a:lnSpc>
            </a:pPr>
            <a:r>
              <a:rPr lang="en-US" altLang="en-US" sz="2000">
                <a:solidFill>
                  <a:srgbClr val="FFFFFF"/>
                </a:solidFill>
                <a:latin typeface="Helvetica" charset="0"/>
              </a:rPr>
              <a:t>		1. Simple coupling and identification of adjacent protons</a:t>
            </a:r>
          </a:p>
          <a:p>
            <a:pPr>
              <a:lnSpc>
                <a:spcPct val="110000"/>
              </a:lnSpc>
            </a:pPr>
            <a:r>
              <a:rPr lang="en-US" altLang="en-US" sz="2000">
                <a:solidFill>
                  <a:srgbClr val="FFFFFF"/>
                </a:solidFill>
                <a:latin typeface="Helvetica" charset="0"/>
              </a:rPr>
              <a:t>		2. Typical proton coupling constants</a:t>
            </a:r>
          </a:p>
          <a:p>
            <a:pPr>
              <a:lnSpc>
                <a:spcPct val="110000"/>
              </a:lnSpc>
            </a:pPr>
            <a:r>
              <a:rPr lang="en-US" altLang="en-US" sz="2000">
                <a:solidFill>
                  <a:srgbClr val="FFFFFF"/>
                </a:solidFill>
                <a:latin typeface="Helvetica" charset="0"/>
              </a:rPr>
              <a:t>		3. Magnetic Equivalence</a:t>
            </a:r>
          </a:p>
          <a:p>
            <a:pPr>
              <a:lnSpc>
                <a:spcPct val="110000"/>
              </a:lnSpc>
            </a:pPr>
            <a:r>
              <a:rPr lang="en-US" altLang="en-US" sz="2000">
                <a:solidFill>
                  <a:srgbClr val="FFFFFF"/>
                </a:solidFill>
                <a:latin typeface="Helvetica" charset="0"/>
              </a:rPr>
              <a:t>		4. Levels of unsaturation and identification of a organic compound</a:t>
            </a:r>
          </a:p>
          <a:p>
            <a:pPr>
              <a:lnSpc>
                <a:spcPct val="110000"/>
              </a:lnSpc>
            </a:pPr>
            <a:r>
              <a:rPr lang="en-US" altLang="en-US" sz="2000">
                <a:solidFill>
                  <a:srgbClr val="FFFFFF"/>
                </a:solidFill>
                <a:latin typeface="Helvetica" charset="0"/>
              </a:rPr>
              <a:t>		5. More complex coupling</a:t>
            </a:r>
          </a:p>
          <a:p>
            <a:pPr>
              <a:lnSpc>
                <a:spcPct val="110000"/>
              </a:lnSpc>
            </a:pPr>
            <a:r>
              <a:rPr lang="en-US" altLang="en-US" sz="2000">
                <a:solidFill>
                  <a:srgbClr val="FFFFFF"/>
                </a:solidFill>
                <a:latin typeface="Helvetica" charset="0"/>
              </a:rPr>
              <a:t>		6. Strong coupling</a:t>
            </a:r>
          </a:p>
          <a:p>
            <a:pPr>
              <a:lnSpc>
                <a:spcPct val="110000"/>
              </a:lnSpc>
            </a:pPr>
            <a:r>
              <a:rPr lang="en-US" altLang="en-US" sz="2000">
                <a:solidFill>
                  <a:srgbClr val="FFFF00"/>
                </a:solidFill>
                <a:latin typeface="Helvetica" charset="0"/>
              </a:rPr>
              <a:t>	C. T1 and T2 relaxation times</a:t>
            </a:r>
          </a:p>
          <a:p>
            <a:pPr>
              <a:lnSpc>
                <a:spcPct val="110000"/>
              </a:lnSpc>
            </a:pPr>
            <a:r>
              <a:rPr lang="en-US" altLang="en-US" sz="2000">
                <a:solidFill>
                  <a:srgbClr val="FFFF00"/>
                </a:solidFill>
                <a:latin typeface="Helvetica" charset="0"/>
              </a:rPr>
              <a:t>	D.  Identification of compounds in NMR spectra using chemical shift and j-	coupling information.</a:t>
            </a:r>
          </a:p>
          <a:p>
            <a:pPr>
              <a:lnSpc>
                <a:spcPct val="110000"/>
              </a:lnSpc>
            </a:pPr>
            <a:r>
              <a:rPr lang="en-US" altLang="en-US" sz="2000">
                <a:solidFill>
                  <a:srgbClr val="FFFF00"/>
                </a:solidFill>
                <a:latin typeface="Helvetica" charset="0"/>
              </a:rPr>
              <a:t>	</a:t>
            </a:r>
          </a:p>
          <a:p>
            <a:r>
              <a:rPr lang="en-US" altLang="en-US" sz="2200">
                <a:solidFill>
                  <a:srgbClr val="FFFF00"/>
                </a:solidFill>
                <a:latin typeface="Helvetica" charset="0"/>
              </a:rPr>
              <a:t>				</a:t>
            </a:r>
          </a:p>
        </p:txBody>
      </p:sp>
      <p:grpSp>
        <p:nvGrpSpPr>
          <p:cNvPr id="63491" name="Group 4"/>
          <p:cNvGrpSpPr>
            <a:grpSpLocks/>
          </p:cNvGrpSpPr>
          <p:nvPr/>
        </p:nvGrpSpPr>
        <p:grpSpPr bwMode="auto">
          <a:xfrm>
            <a:off x="342900" y="457200"/>
            <a:ext cx="9553575" cy="87313"/>
            <a:chOff x="192" y="576"/>
            <a:chExt cx="5349" cy="55"/>
          </a:xfrm>
        </p:grpSpPr>
        <p:sp>
          <p:nvSpPr>
            <p:cNvPr id="63492" name="Freeform 5"/>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63493" name="Freeform 6"/>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1271588" y="69850"/>
            <a:ext cx="774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Spin - Spin Coupling - Identification of Adjacent Protons</a:t>
            </a:r>
          </a:p>
        </p:txBody>
      </p:sp>
      <p:grpSp>
        <p:nvGrpSpPr>
          <p:cNvPr id="65538" name="Group 3"/>
          <p:cNvGrpSpPr>
            <a:grpSpLocks/>
          </p:cNvGrpSpPr>
          <p:nvPr/>
        </p:nvGrpSpPr>
        <p:grpSpPr bwMode="auto">
          <a:xfrm>
            <a:off x="342900" y="522288"/>
            <a:ext cx="9553575" cy="87312"/>
            <a:chOff x="192" y="576"/>
            <a:chExt cx="5349" cy="55"/>
          </a:xfrm>
        </p:grpSpPr>
        <p:sp>
          <p:nvSpPr>
            <p:cNvPr id="65541"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65542"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65539" name="Text Box 6"/>
          <p:cNvSpPr txBox="1">
            <a:spLocks noChangeArrowheads="1"/>
          </p:cNvSpPr>
          <p:nvPr/>
        </p:nvSpPr>
        <p:spPr bwMode="auto">
          <a:xfrm>
            <a:off x="257175" y="685800"/>
            <a:ext cx="100298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0"/>
              </a:spcBef>
              <a:buClrTx/>
              <a:buSzTx/>
              <a:buFontTx/>
              <a:buNone/>
            </a:pPr>
            <a:r>
              <a:rPr lang="en-US" altLang="en-US" sz="1800">
                <a:solidFill>
                  <a:srgbClr val="FFFF00"/>
                </a:solidFill>
              </a:rPr>
              <a:t>For a molecule such as diethyl ether, CH3CH2OCH2CH3, two chemically different types of protons would be predicted to appear in the NMR spectrum; a 'simple' CH3 in the area of  1 ppm, and a CH2 shifted down to about 4 ppm by the adjacent electronegative oxygen. The NMR spectrum of diethyl ether, however, displays seven peaks, as shown below.</a:t>
            </a: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spcBef>
                <a:spcPct val="0"/>
              </a:spcBef>
              <a:buClrTx/>
              <a:buSzTx/>
              <a:buFontTx/>
              <a:buNone/>
            </a:pPr>
            <a:endParaRPr lang="en-US" altLang="en-US" sz="1800">
              <a:solidFill>
                <a:srgbClr val="FFFF00"/>
              </a:solidFill>
            </a:endParaRPr>
          </a:p>
          <a:p>
            <a:pPr algn="just">
              <a:spcBef>
                <a:spcPct val="0"/>
              </a:spcBef>
              <a:buClrTx/>
              <a:buSzTx/>
              <a:buFontTx/>
              <a:buNone/>
            </a:pPr>
            <a:r>
              <a:rPr lang="en-US" altLang="en-US" sz="1800">
                <a:solidFill>
                  <a:srgbClr val="FFFF00"/>
                </a:solidFill>
              </a:rPr>
              <a:t>This multiplicity is due to the phenomena known as spin coupling and arises because of interaction of the proton magnetic field with bonding electrons. In essence, each proton can have one of two possible spin orientations in the applied field, so that the magnetic field sensed by adjacent protons can have one of two possible values. The result is that n protons will split adjacent protons into (n + 1) peaks. The intensities of these peaks are simply a result of the possible spin orientations. </a:t>
            </a:r>
          </a:p>
        </p:txBody>
      </p:sp>
      <p:pic>
        <p:nvPicPr>
          <p:cNvPr id="655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1905000"/>
            <a:ext cx="66865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1028700" y="69850"/>
            <a:ext cx="774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Spin - Spin Coupling - Identification of Adjacent Protons</a:t>
            </a:r>
          </a:p>
        </p:txBody>
      </p:sp>
      <p:grpSp>
        <p:nvGrpSpPr>
          <p:cNvPr id="67586" name="Group 3"/>
          <p:cNvGrpSpPr>
            <a:grpSpLocks/>
          </p:cNvGrpSpPr>
          <p:nvPr/>
        </p:nvGrpSpPr>
        <p:grpSpPr bwMode="auto">
          <a:xfrm>
            <a:off x="342900" y="522288"/>
            <a:ext cx="9553575" cy="87312"/>
            <a:chOff x="192" y="576"/>
            <a:chExt cx="5349" cy="55"/>
          </a:xfrm>
        </p:grpSpPr>
        <p:sp>
          <p:nvSpPr>
            <p:cNvPr id="67601"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67602"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67587" name="Rectangle 6"/>
          <p:cNvSpPr>
            <a:spLocks noChangeArrowheads="1"/>
          </p:cNvSpPr>
          <p:nvPr/>
        </p:nvSpPr>
        <p:spPr bwMode="auto">
          <a:xfrm>
            <a:off x="136525" y="692150"/>
            <a:ext cx="946308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00"/>
                </a:solidFill>
                <a:latin typeface="Helvetica" charset="0"/>
              </a:rPr>
              <a:t>The protons of a CH2 group can have the following possible spin states:</a:t>
            </a:r>
          </a:p>
          <a:p>
            <a:endParaRPr lang="en-US" altLang="en-US" sz="1800">
              <a:solidFill>
                <a:srgbClr val="FFFF00"/>
              </a:solidFill>
              <a:latin typeface="Helvetica" charset="0"/>
            </a:endParaRPr>
          </a:p>
          <a:p>
            <a:r>
              <a:rPr lang="en-US" altLang="en-US" sz="1800">
                <a:solidFill>
                  <a:srgbClr val="FFFF00"/>
                </a:solidFill>
                <a:latin typeface="Helvetica" charset="0"/>
              </a:rPr>
              <a:t>                                                                       </a:t>
            </a:r>
          </a:p>
          <a:p>
            <a:r>
              <a:rPr lang="en-US" altLang="en-US" sz="1800">
                <a:solidFill>
                  <a:srgbClr val="FFFF00"/>
                </a:solidFill>
                <a:latin typeface="Helvetica" charset="0"/>
              </a:rPr>
              <a:t>The middle pair have degenerate energies, therefore a proton adjacent to a CH2 group will be split into three separate peaks in the ratio 1:2:1.</a:t>
            </a: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endParaRPr lang="en-US" altLang="en-US" sz="1800">
              <a:solidFill>
                <a:srgbClr val="FFFF00"/>
              </a:solidFill>
              <a:latin typeface="Helvetica" charset="0"/>
            </a:endParaRPr>
          </a:p>
          <a:p>
            <a:pPr algn="just"/>
            <a:r>
              <a:rPr lang="en-US" altLang="en-US" sz="1800">
                <a:solidFill>
                  <a:srgbClr val="FFFF00"/>
                </a:solidFill>
                <a:latin typeface="Helvetica" charset="0"/>
              </a:rPr>
              <a:t>The separation between these peaks is referred to as the coupling constant, J which is measured in Hz; typical values for J for protons seldom exceed </a:t>
            </a:r>
            <a:r>
              <a:rPr lang="en-US" altLang="en-US" sz="1800">
                <a:solidFill>
                  <a:srgbClr val="FFFFFF"/>
                </a:solidFill>
                <a:latin typeface="Helvetica" charset="0"/>
              </a:rPr>
              <a:t>20 Hz</a:t>
            </a:r>
            <a:r>
              <a:rPr lang="en-US" altLang="en-US" sz="1800">
                <a:solidFill>
                  <a:srgbClr val="FFFF00"/>
                </a:solidFill>
                <a:latin typeface="Helvetica" charset="0"/>
              </a:rPr>
              <a:t> and it is important to note that sets of coupled protons will display exactly the same coupling constant. This is known as simple or first order coupling since the difference in chemical shift is much greater than the magnitude of the coupling constant.</a:t>
            </a:r>
          </a:p>
        </p:txBody>
      </p:sp>
      <p:pic>
        <p:nvPicPr>
          <p:cNvPr id="6758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1149350"/>
            <a:ext cx="319087" cy="328613"/>
          </a:xfrm>
          <a:prstGeom prst="rect">
            <a:avLst/>
          </a:prstGeom>
          <a:solidFill>
            <a:srgbClr val="FFFF00"/>
          </a:solidFill>
          <a:ln>
            <a:noFill/>
          </a:ln>
          <a:extLst>
            <a:ext uri="{91240B29-F687-4f45-9708-019B960494DF}">
              <a14:hiddenLine xmlns:a14="http://schemas.microsoft.com/office/drawing/2010/main" w="28575">
                <a:solidFill>
                  <a:srgbClr val="FFFF00"/>
                </a:solidFill>
                <a:miter lim="800000"/>
                <a:headEnd/>
                <a:tailEnd/>
              </a14:hiddenLine>
            </a:ext>
          </a:extLst>
        </p:spPr>
      </p:pic>
      <p:pic>
        <p:nvPicPr>
          <p:cNvPr id="6758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088" y="1149350"/>
            <a:ext cx="319087" cy="328613"/>
          </a:xfrm>
          <a:prstGeom prst="rect">
            <a:avLst/>
          </a:prstGeom>
          <a:solidFill>
            <a:srgbClr val="FFFF00"/>
          </a:solidFill>
          <a:ln>
            <a:noFill/>
          </a:ln>
          <a:extLst>
            <a:ext uri="{91240B29-F687-4f45-9708-019B960494DF}">
              <a14:hiddenLine xmlns:a14="http://schemas.microsoft.com/office/drawing/2010/main" w="28575">
                <a:solidFill>
                  <a:srgbClr val="FFFF00"/>
                </a:solidFill>
                <a:miter lim="800000"/>
                <a:headEnd/>
                <a:tailEnd/>
              </a14:hiddenLine>
            </a:ext>
          </a:extLst>
        </p:spPr>
      </p:pic>
      <p:pic>
        <p:nvPicPr>
          <p:cNvPr id="6759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1149350"/>
            <a:ext cx="319088" cy="328613"/>
          </a:xfrm>
          <a:prstGeom prst="rect">
            <a:avLst/>
          </a:prstGeom>
          <a:solidFill>
            <a:srgbClr val="FFFF00"/>
          </a:solidFill>
          <a:ln>
            <a:noFill/>
          </a:ln>
          <a:extLst>
            <a:ext uri="{91240B29-F687-4f45-9708-019B960494DF}">
              <a14:hiddenLine xmlns:a14="http://schemas.microsoft.com/office/drawing/2010/main" w="28575">
                <a:solidFill>
                  <a:srgbClr val="FFFF00"/>
                </a:solidFill>
                <a:miter lim="800000"/>
                <a:headEnd/>
                <a:tailEnd/>
              </a14:hiddenLine>
            </a:ext>
          </a:extLst>
        </p:spPr>
      </p:pic>
      <p:pic>
        <p:nvPicPr>
          <p:cNvPr id="6759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5" y="1149350"/>
            <a:ext cx="319088" cy="328613"/>
          </a:xfrm>
          <a:prstGeom prst="rect">
            <a:avLst/>
          </a:prstGeom>
          <a:solidFill>
            <a:srgbClr val="FFFF00"/>
          </a:solidFill>
          <a:ln>
            <a:noFill/>
          </a:ln>
          <a:extLst>
            <a:ext uri="{91240B29-F687-4f45-9708-019B960494DF}">
              <a14:hiddenLine xmlns:a14="http://schemas.microsoft.com/office/drawing/2010/main" w="28575">
                <a:solidFill>
                  <a:srgbClr val="FFFF00"/>
                </a:solidFill>
                <a:miter lim="800000"/>
                <a:headEnd/>
                <a:tailEnd/>
              </a14:hiddenLine>
            </a:ext>
          </a:extLst>
        </p:spPr>
      </p:pic>
      <p:pic>
        <p:nvPicPr>
          <p:cNvPr id="6759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1149350"/>
            <a:ext cx="360362" cy="328613"/>
          </a:xfrm>
          <a:prstGeom prst="rect">
            <a:avLst/>
          </a:prstGeom>
          <a:solidFill>
            <a:srgbClr val="FFFF00"/>
          </a:solidFill>
          <a:ln>
            <a:noFill/>
          </a:ln>
          <a:extLst>
            <a:ext uri="{91240B29-F687-4f45-9708-019B960494DF}">
              <a14:hiddenLine xmlns:a14="http://schemas.microsoft.com/office/drawing/2010/main" w="28575">
                <a:solidFill>
                  <a:srgbClr val="FFFF00"/>
                </a:solidFill>
                <a:miter lim="800000"/>
                <a:headEnd/>
                <a:tailEnd/>
              </a14:hiddenLine>
            </a:ext>
          </a:extLst>
        </p:spPr>
      </p:pic>
      <p:pic>
        <p:nvPicPr>
          <p:cNvPr id="6759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13" y="1149350"/>
            <a:ext cx="319087" cy="328613"/>
          </a:xfrm>
          <a:prstGeom prst="rect">
            <a:avLst/>
          </a:prstGeom>
          <a:solidFill>
            <a:srgbClr val="FFFF00"/>
          </a:solidFill>
          <a:ln>
            <a:noFill/>
          </a:ln>
          <a:extLst>
            <a:ext uri="{91240B29-F687-4f45-9708-019B960494DF}">
              <a14:hiddenLine xmlns:a14="http://schemas.microsoft.com/office/drawing/2010/main" w="28575">
                <a:solidFill>
                  <a:srgbClr val="FFFF00"/>
                </a:solidFill>
                <a:miter lim="800000"/>
                <a:headEnd/>
                <a:tailEnd/>
              </a14:hiddenLine>
            </a:ext>
          </a:extLst>
        </p:spPr>
      </p:pic>
      <p:pic>
        <p:nvPicPr>
          <p:cNvPr id="6759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1149350"/>
            <a:ext cx="319087" cy="328613"/>
          </a:xfrm>
          <a:prstGeom prst="rect">
            <a:avLst/>
          </a:prstGeom>
          <a:solidFill>
            <a:srgbClr val="FFFF00"/>
          </a:solidFill>
          <a:ln>
            <a:noFill/>
          </a:ln>
          <a:extLst>
            <a:ext uri="{91240B29-F687-4f45-9708-019B960494DF}">
              <a14:hiddenLine xmlns:a14="http://schemas.microsoft.com/office/drawing/2010/main" w="28575">
                <a:solidFill>
                  <a:srgbClr val="FFFF00"/>
                </a:solidFill>
                <a:miter lim="800000"/>
                <a:headEnd/>
                <a:tailEnd/>
              </a14:hiddenLine>
            </a:ext>
          </a:extLst>
        </p:spPr>
      </p:pic>
      <p:grpSp>
        <p:nvGrpSpPr>
          <p:cNvPr id="67595" name="Group 22"/>
          <p:cNvGrpSpPr>
            <a:grpSpLocks/>
          </p:cNvGrpSpPr>
          <p:nvPr/>
        </p:nvGrpSpPr>
        <p:grpSpPr bwMode="auto">
          <a:xfrm>
            <a:off x="2714625" y="2200275"/>
            <a:ext cx="4000500" cy="2743200"/>
            <a:chOff x="1971" y="1386"/>
            <a:chExt cx="2520" cy="1728"/>
          </a:xfrm>
        </p:grpSpPr>
        <p:pic>
          <p:nvPicPr>
            <p:cNvPr id="6759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 y="1386"/>
              <a:ext cx="252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8" name="Text Box 19"/>
            <p:cNvSpPr txBox="1">
              <a:spLocks noChangeArrowheads="1"/>
            </p:cNvSpPr>
            <p:nvPr/>
          </p:nvSpPr>
          <p:spPr bwMode="auto">
            <a:xfrm>
              <a:off x="2534" y="274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1</a:t>
              </a:r>
            </a:p>
          </p:txBody>
        </p:sp>
        <p:sp>
          <p:nvSpPr>
            <p:cNvPr id="67599" name="Text Box 20"/>
            <p:cNvSpPr txBox="1">
              <a:spLocks noChangeArrowheads="1"/>
            </p:cNvSpPr>
            <p:nvPr/>
          </p:nvSpPr>
          <p:spPr bwMode="auto">
            <a:xfrm>
              <a:off x="3138" y="2756"/>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2</a:t>
              </a:r>
            </a:p>
          </p:txBody>
        </p:sp>
        <p:sp>
          <p:nvSpPr>
            <p:cNvPr id="67600" name="Text Box 21"/>
            <p:cNvSpPr txBox="1">
              <a:spLocks noChangeArrowheads="1"/>
            </p:cNvSpPr>
            <p:nvPr/>
          </p:nvSpPr>
          <p:spPr bwMode="auto">
            <a:xfrm>
              <a:off x="3715" y="2747"/>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1</a:t>
              </a:r>
            </a:p>
          </p:txBody>
        </p:sp>
      </p:grpSp>
      <p:pic>
        <p:nvPicPr>
          <p:cNvPr id="6759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149350"/>
            <a:ext cx="319088" cy="328613"/>
          </a:xfrm>
          <a:prstGeom prst="rect">
            <a:avLst/>
          </a:prstGeom>
          <a:solidFill>
            <a:srgbClr val="FFFF00"/>
          </a:solidFill>
          <a:ln>
            <a:noFill/>
          </a:ln>
          <a:extLst>
            <a:ext uri="{91240B29-F687-4f45-9708-019B960494DF}">
              <a14:hiddenLine xmlns:a14="http://schemas.microsoft.com/office/drawing/2010/main" w="28575">
                <a:solidFill>
                  <a:srgbClr val="FFFF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668655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Rectangle 3"/>
          <p:cNvSpPr>
            <a:spLocks noChangeArrowheads="1"/>
          </p:cNvSpPr>
          <p:nvPr/>
        </p:nvSpPr>
        <p:spPr bwMode="auto">
          <a:xfrm>
            <a:off x="-625475" y="4032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285875" y="0"/>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lnSpc>
                <a:spcPct val="130000"/>
              </a:lnSpc>
            </a:pPr>
            <a:r>
              <a:rPr lang="en-US" altLang="en-US" sz="4000">
                <a:solidFill>
                  <a:srgbClr val="FFFFFF"/>
                </a:solidFill>
                <a:latin typeface="Times New Roman" charset="0"/>
              </a:rPr>
              <a:t>Chemical Shielding</a:t>
            </a:r>
          </a:p>
        </p:txBody>
      </p:sp>
      <p:sp>
        <p:nvSpPr>
          <p:cNvPr id="23554" name="Rectangle 3"/>
          <p:cNvSpPr>
            <a:spLocks noChangeArrowheads="1"/>
          </p:cNvSpPr>
          <p:nvPr/>
        </p:nvSpPr>
        <p:spPr bwMode="auto">
          <a:xfrm>
            <a:off x="1714500" y="1828800"/>
            <a:ext cx="7115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20000"/>
              </a:spcBef>
              <a:buClr>
                <a:schemeClr val="hlink"/>
              </a:buClr>
              <a:buFontTx/>
              <a:buChar char="•"/>
            </a:pPr>
            <a:endParaRPr lang="en-US" altLang="en-US" b="1">
              <a:solidFill>
                <a:schemeClr val="bg1"/>
              </a:solidFill>
              <a:latin typeface="Arial" charset="0"/>
            </a:endParaRPr>
          </a:p>
        </p:txBody>
      </p:sp>
      <p:sp>
        <p:nvSpPr>
          <p:cNvPr id="1034244" name="Rectangle 4"/>
          <p:cNvSpPr>
            <a:spLocks noChangeArrowheads="1"/>
          </p:cNvSpPr>
          <p:nvPr/>
        </p:nvSpPr>
        <p:spPr bwMode="auto">
          <a:xfrm>
            <a:off x="257175" y="1219200"/>
            <a:ext cx="97726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25000"/>
              </a:spcBef>
              <a:buFontTx/>
              <a:buChar char="•"/>
            </a:pPr>
            <a:r>
              <a:rPr lang="en-US" altLang="en-US">
                <a:solidFill>
                  <a:srgbClr val="FFFF00"/>
                </a:solidFill>
                <a:latin typeface="Times New Roman" charset="0"/>
              </a:rPr>
              <a:t>Chemical shielding (</a:t>
            </a:r>
            <a:r>
              <a:rPr lang="en-US" altLang="en-US">
                <a:solidFill>
                  <a:srgbClr val="FFFF00"/>
                </a:solidFill>
                <a:latin typeface="Symbol" charset="2"/>
              </a:rPr>
              <a:t>s</a:t>
            </a:r>
            <a:r>
              <a:rPr lang="en-US" altLang="en-US">
                <a:solidFill>
                  <a:srgbClr val="FFFF00"/>
                </a:solidFill>
                <a:latin typeface="Times New Roman" charset="0"/>
              </a:rPr>
              <a:t>) arises from magnetic fields generated by electrons within molecules that oppose the applied B</a:t>
            </a:r>
            <a:r>
              <a:rPr lang="en-US" altLang="en-US" baseline="-30000">
                <a:solidFill>
                  <a:srgbClr val="FFFF00"/>
                </a:solidFill>
                <a:latin typeface="Times New Roman" charset="0"/>
              </a:rPr>
              <a:t>o</a:t>
            </a:r>
            <a:r>
              <a:rPr lang="en-US" altLang="en-US">
                <a:solidFill>
                  <a:srgbClr val="FFFF00"/>
                </a:solidFill>
                <a:latin typeface="Times New Roman" charset="0"/>
              </a:rPr>
              <a:t>.  </a:t>
            </a:r>
          </a:p>
          <a:p>
            <a:pPr>
              <a:spcBef>
                <a:spcPct val="25000"/>
              </a:spcBef>
              <a:buFontTx/>
              <a:buChar char="•"/>
            </a:pPr>
            <a:r>
              <a:rPr lang="en-US" altLang="en-US">
                <a:solidFill>
                  <a:srgbClr val="FFFF00"/>
                </a:solidFill>
                <a:latin typeface="Times New Roman" charset="0"/>
              </a:rPr>
              <a:t>Each type of molecule experiences a different magnetic field and frequency.</a:t>
            </a:r>
          </a:p>
          <a:p>
            <a:pPr>
              <a:spcBef>
                <a:spcPct val="25000"/>
              </a:spcBef>
              <a:buFontTx/>
              <a:buChar char="•"/>
            </a:pPr>
            <a:r>
              <a:rPr lang="en-US" altLang="en-US">
                <a:solidFill>
                  <a:srgbClr val="FFFF00"/>
                </a:solidFill>
                <a:latin typeface="Times New Roman" charset="0"/>
              </a:rPr>
              <a:t>The molecule corresponding to a given frequency is referred to by its chemical shift (</a:t>
            </a:r>
            <a:r>
              <a:rPr lang="en-US" altLang="en-US">
                <a:solidFill>
                  <a:srgbClr val="FFFF00"/>
                </a:solidFill>
                <a:latin typeface="Symbol" charset="2"/>
              </a:rPr>
              <a:t>d</a:t>
            </a:r>
            <a:r>
              <a:rPr lang="en-US" altLang="en-US" baseline="-30000">
                <a:solidFill>
                  <a:srgbClr val="FFFF00"/>
                </a:solidFill>
                <a:latin typeface="Times New Roman" charset="0"/>
              </a:rPr>
              <a:t>i</a:t>
            </a:r>
            <a:r>
              <a:rPr lang="en-US" altLang="en-US">
                <a:solidFill>
                  <a:srgbClr val="FFFF00"/>
                </a:solidFill>
                <a:latin typeface="Times New Roman" charset="0"/>
              </a:rPr>
              <a:t>) which is expressed in parts-per-million (ppm) and is independent of B</a:t>
            </a:r>
            <a:r>
              <a:rPr lang="en-US" altLang="en-US" baseline="-30000">
                <a:solidFill>
                  <a:srgbClr val="FFFF00"/>
                </a:solidFill>
                <a:latin typeface="Times New Roman" charset="0"/>
              </a:rPr>
              <a:t>o</a:t>
            </a:r>
            <a:r>
              <a:rPr lang="en-US" altLang="en-US">
                <a:solidFill>
                  <a:srgbClr val="FFFF00"/>
                </a:solidFill>
                <a:latin typeface="Times New Roman" charset="0"/>
              </a:rPr>
              <a:t>.</a:t>
            </a:r>
          </a:p>
        </p:txBody>
      </p:sp>
      <p:grpSp>
        <p:nvGrpSpPr>
          <p:cNvPr id="23556" name="Group 5"/>
          <p:cNvGrpSpPr>
            <a:grpSpLocks/>
          </p:cNvGrpSpPr>
          <p:nvPr/>
        </p:nvGrpSpPr>
        <p:grpSpPr bwMode="auto">
          <a:xfrm>
            <a:off x="1200150" y="4267200"/>
            <a:ext cx="7469188" cy="1757363"/>
            <a:chOff x="789" y="2400"/>
            <a:chExt cx="4184" cy="1107"/>
          </a:xfrm>
        </p:grpSpPr>
        <p:sp>
          <p:nvSpPr>
            <p:cNvPr id="23558" name="Text Box 6"/>
            <p:cNvSpPr txBox="1">
              <a:spLocks noChangeArrowheads="1"/>
            </p:cNvSpPr>
            <p:nvPr/>
          </p:nvSpPr>
          <p:spPr bwMode="auto">
            <a:xfrm>
              <a:off x="789" y="2400"/>
              <a:ext cx="37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Comic Sans MS" charset="0"/>
                </a:rPr>
                <a:t>Shielded magnetic field:		B</a:t>
              </a:r>
              <a:r>
                <a:rPr lang="en-US" altLang="en-US" baseline="-25000">
                  <a:solidFill>
                    <a:srgbClr val="FFFFFF"/>
                  </a:solidFill>
                  <a:latin typeface="Comic Sans MS" charset="0"/>
                </a:rPr>
                <a:t>i</a:t>
              </a:r>
              <a:r>
                <a:rPr lang="en-US" altLang="en-US">
                  <a:solidFill>
                    <a:srgbClr val="FFFFFF"/>
                  </a:solidFill>
                  <a:latin typeface="Comic Sans MS" charset="0"/>
                </a:rPr>
                <a:t> = B</a:t>
              </a:r>
              <a:r>
                <a:rPr lang="en-US" altLang="en-US" baseline="-25000">
                  <a:solidFill>
                    <a:srgbClr val="FFFFFF"/>
                  </a:solidFill>
                  <a:latin typeface="Comic Sans MS" charset="0"/>
                </a:rPr>
                <a:t>o</a:t>
              </a:r>
              <a:r>
                <a:rPr lang="en-US" altLang="en-US">
                  <a:solidFill>
                    <a:srgbClr val="FFFFFF"/>
                  </a:solidFill>
                  <a:latin typeface="Comic Sans MS" charset="0"/>
                </a:rPr>
                <a:t> (1 - </a:t>
              </a:r>
              <a:r>
                <a:rPr lang="en-US" altLang="en-US">
                  <a:solidFill>
                    <a:srgbClr val="FFFFFF"/>
                  </a:solidFill>
                  <a:latin typeface="Symbol" charset="2"/>
                </a:rPr>
                <a:t>s</a:t>
              </a:r>
              <a:r>
                <a:rPr lang="en-US" altLang="en-US" baseline="-25000">
                  <a:solidFill>
                    <a:srgbClr val="FFFFFF"/>
                  </a:solidFill>
                  <a:latin typeface="Comic Sans MS" charset="0"/>
                </a:rPr>
                <a:t>i</a:t>
              </a:r>
              <a:r>
                <a:rPr lang="en-US" altLang="en-US">
                  <a:solidFill>
                    <a:srgbClr val="FFFFFF"/>
                  </a:solidFill>
                  <a:latin typeface="Comic Sans MS" charset="0"/>
                </a:rPr>
                <a:t>)</a:t>
              </a:r>
            </a:p>
          </p:txBody>
        </p:sp>
        <p:sp>
          <p:nvSpPr>
            <p:cNvPr id="23559" name="Text Box 7"/>
            <p:cNvSpPr txBox="1">
              <a:spLocks noChangeArrowheads="1"/>
            </p:cNvSpPr>
            <p:nvPr/>
          </p:nvSpPr>
          <p:spPr bwMode="auto">
            <a:xfrm>
              <a:off x="789" y="2784"/>
              <a:ext cx="381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Comic Sans MS" charset="0"/>
                </a:rPr>
                <a:t>Shielded frequency:</a:t>
              </a:r>
              <a:r>
                <a:rPr lang="en-US" altLang="en-US">
                  <a:solidFill>
                    <a:srgbClr val="FFFFFF"/>
                  </a:solidFill>
                  <a:latin typeface="Symbol" charset="2"/>
                </a:rPr>
                <a:t>		</a:t>
              </a:r>
              <a:r>
                <a:rPr lang="en-US" altLang="en-US" baseline="-25000">
                  <a:solidFill>
                    <a:srgbClr val="FFFFFF"/>
                  </a:solidFill>
                  <a:latin typeface="Comic Sans MS" charset="0"/>
                </a:rPr>
                <a:t>i</a:t>
              </a:r>
              <a:r>
                <a:rPr lang="en-US" altLang="en-US">
                  <a:solidFill>
                    <a:srgbClr val="FFFFFF"/>
                  </a:solidFill>
                  <a:latin typeface="Comic Sans MS" charset="0"/>
                </a:rPr>
                <a:t> = </a:t>
              </a:r>
              <a:r>
                <a:rPr lang="en-US" altLang="en-US">
                  <a:solidFill>
                    <a:srgbClr val="FFFFFF"/>
                  </a:solidFill>
                  <a:latin typeface="Symbol" charset="2"/>
                </a:rPr>
                <a:t>g</a:t>
              </a:r>
              <a:r>
                <a:rPr lang="en-US" altLang="en-US">
                  <a:solidFill>
                    <a:srgbClr val="FFFFFF"/>
                  </a:solidFill>
                  <a:latin typeface="Comic Sans MS" charset="0"/>
                </a:rPr>
                <a:t>B</a:t>
              </a:r>
              <a:r>
                <a:rPr lang="en-US" altLang="en-US" baseline="-25000">
                  <a:solidFill>
                    <a:srgbClr val="FFFFFF"/>
                  </a:solidFill>
                  <a:latin typeface="Comic Sans MS" charset="0"/>
                </a:rPr>
                <a:t>o</a:t>
              </a:r>
              <a:r>
                <a:rPr lang="en-US" altLang="en-US">
                  <a:solidFill>
                    <a:srgbClr val="FFFFFF"/>
                  </a:solidFill>
                  <a:latin typeface="Comic Sans MS" charset="0"/>
                </a:rPr>
                <a:t> (1 - </a:t>
              </a:r>
              <a:r>
                <a:rPr lang="en-US" altLang="en-US">
                  <a:solidFill>
                    <a:srgbClr val="FFFFFF"/>
                  </a:solidFill>
                  <a:latin typeface="Symbol" charset="2"/>
                </a:rPr>
                <a:t>s</a:t>
              </a:r>
              <a:r>
                <a:rPr lang="en-US" altLang="en-US" baseline="-25000">
                  <a:solidFill>
                    <a:srgbClr val="FFFFFF"/>
                  </a:solidFill>
                  <a:latin typeface="Comic Sans MS" charset="0"/>
                </a:rPr>
                <a:t>i</a:t>
              </a:r>
              <a:r>
                <a:rPr lang="en-US" altLang="en-US">
                  <a:solidFill>
                    <a:srgbClr val="FFFFFF"/>
                  </a:solidFill>
                  <a:latin typeface="Comic Sans MS" charset="0"/>
                </a:rPr>
                <a:t>)</a:t>
              </a:r>
            </a:p>
          </p:txBody>
        </p:sp>
        <p:sp>
          <p:nvSpPr>
            <p:cNvPr id="23560" name="Text Box 8"/>
            <p:cNvSpPr txBox="1">
              <a:spLocks noChangeArrowheads="1"/>
            </p:cNvSpPr>
            <p:nvPr/>
          </p:nvSpPr>
          <p:spPr bwMode="auto">
            <a:xfrm>
              <a:off x="789" y="3216"/>
              <a:ext cx="41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Comic Sans MS" charset="0"/>
                </a:rPr>
                <a:t>Chemical Shift:</a:t>
              </a:r>
              <a:r>
                <a:rPr lang="en-US" altLang="en-US">
                  <a:solidFill>
                    <a:srgbClr val="FFFFFF"/>
                  </a:solidFill>
                  <a:latin typeface="Symbol" charset="2"/>
                </a:rPr>
                <a:t>			d</a:t>
              </a:r>
              <a:r>
                <a:rPr lang="en-US" altLang="en-US" baseline="-25000">
                  <a:solidFill>
                    <a:srgbClr val="FFFFFF"/>
                  </a:solidFill>
                  <a:latin typeface="Comic Sans MS" charset="0"/>
                </a:rPr>
                <a:t>i</a:t>
              </a:r>
              <a:r>
                <a:rPr lang="en-US" altLang="en-US">
                  <a:solidFill>
                    <a:srgbClr val="FFFFFF"/>
                  </a:solidFill>
                  <a:latin typeface="Comic Sans MS" charset="0"/>
                </a:rPr>
                <a:t> = (</a:t>
              </a:r>
              <a:r>
                <a:rPr lang="en-US" altLang="en-US">
                  <a:solidFill>
                    <a:srgbClr val="FFFFFF"/>
                  </a:solidFill>
                  <a:latin typeface="Symbol" charset="2"/>
                </a:rPr>
                <a:t></a:t>
              </a:r>
              <a:r>
                <a:rPr lang="en-US" altLang="en-US" baseline="-25000">
                  <a:solidFill>
                    <a:srgbClr val="FFFFFF"/>
                  </a:solidFill>
                  <a:latin typeface="Comic Sans MS" charset="0"/>
                </a:rPr>
                <a:t>i </a:t>
              </a:r>
              <a:r>
                <a:rPr lang="en-US" altLang="en-US">
                  <a:solidFill>
                    <a:srgbClr val="FFFFFF"/>
                  </a:solidFill>
                  <a:latin typeface="Comic Sans MS" charset="0"/>
                </a:rPr>
                <a:t>- </a:t>
              </a:r>
              <a:r>
                <a:rPr lang="en-US" altLang="en-US">
                  <a:solidFill>
                    <a:srgbClr val="FFFFFF"/>
                  </a:solidFill>
                  <a:latin typeface="Symbol" charset="2"/>
                </a:rPr>
                <a:t></a:t>
              </a:r>
              <a:r>
                <a:rPr lang="en-US" altLang="en-US" baseline="-25000">
                  <a:solidFill>
                    <a:srgbClr val="FFFFFF"/>
                  </a:solidFill>
                  <a:latin typeface="Comic Sans MS" charset="0"/>
                </a:rPr>
                <a:t>ref</a:t>
              </a:r>
              <a:r>
                <a:rPr lang="en-US" altLang="en-US">
                  <a:solidFill>
                    <a:srgbClr val="FFFFFF"/>
                  </a:solidFill>
                  <a:latin typeface="Comic Sans MS" charset="0"/>
                </a:rPr>
                <a:t>) / </a:t>
              </a:r>
              <a:r>
                <a:rPr lang="en-US" altLang="en-US">
                  <a:solidFill>
                    <a:srgbClr val="FFFFFF"/>
                  </a:solidFill>
                  <a:latin typeface="Symbol" charset="2"/>
                </a:rPr>
                <a:t>w</a:t>
              </a:r>
              <a:r>
                <a:rPr lang="en-US" altLang="en-US" baseline="-25000">
                  <a:solidFill>
                    <a:srgbClr val="FFFFFF"/>
                  </a:solidFill>
                  <a:latin typeface="Comic Sans MS" charset="0"/>
                </a:rPr>
                <a:t>ref</a:t>
              </a:r>
            </a:p>
          </p:txBody>
        </p:sp>
      </p:grpSp>
      <p:sp>
        <p:nvSpPr>
          <p:cNvPr id="23557" name="Rectangle 9"/>
          <p:cNvSpPr>
            <a:spLocks noChangeArrowheads="1"/>
          </p:cNvSpPr>
          <p:nvPr/>
        </p:nvSpPr>
        <p:spPr bwMode="auto">
          <a:xfrm>
            <a:off x="6942138" y="6172200"/>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400">
                <a:solidFill>
                  <a:srgbClr val="00FFFF"/>
                </a:solidFill>
                <a:latin typeface="Comic Sans MS" charset="0"/>
              </a:rPr>
              <a:t>ref = standard molecule (eg TMS)</a:t>
            </a:r>
            <a:endParaRPr lang="en-US" altLang="en-US" sz="1400" baseline="-25000">
              <a:solidFill>
                <a:srgbClr val="00FFFF"/>
              </a:solidFill>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4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13"/>
          <p:cNvSpPr>
            <a:spLocks noChangeShapeType="1"/>
          </p:cNvSpPr>
          <p:nvPr/>
        </p:nvSpPr>
        <p:spPr bwMode="auto">
          <a:xfrm>
            <a:off x="2571750" y="3019425"/>
            <a:ext cx="0" cy="990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2" name="Line 19"/>
          <p:cNvSpPr>
            <a:spLocks noChangeShapeType="1"/>
          </p:cNvSpPr>
          <p:nvPr/>
        </p:nvSpPr>
        <p:spPr bwMode="auto">
          <a:xfrm>
            <a:off x="6704013" y="3054350"/>
            <a:ext cx="0" cy="990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3" name="Line 3"/>
          <p:cNvSpPr>
            <a:spLocks noChangeShapeType="1"/>
          </p:cNvSpPr>
          <p:nvPr/>
        </p:nvSpPr>
        <p:spPr bwMode="auto">
          <a:xfrm>
            <a:off x="1789113" y="5986463"/>
            <a:ext cx="265747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4" name="Line 4"/>
          <p:cNvSpPr>
            <a:spLocks noChangeShapeType="1"/>
          </p:cNvSpPr>
          <p:nvPr/>
        </p:nvSpPr>
        <p:spPr bwMode="auto">
          <a:xfrm flipH="1">
            <a:off x="4413250" y="5834063"/>
            <a:ext cx="85725" cy="304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5" name="Line 5"/>
          <p:cNvSpPr>
            <a:spLocks noChangeShapeType="1"/>
          </p:cNvSpPr>
          <p:nvPr/>
        </p:nvSpPr>
        <p:spPr bwMode="auto">
          <a:xfrm flipH="1">
            <a:off x="4532313" y="5834063"/>
            <a:ext cx="85725" cy="304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6" name="Line 6"/>
          <p:cNvSpPr>
            <a:spLocks noChangeShapeType="1"/>
          </p:cNvSpPr>
          <p:nvPr/>
        </p:nvSpPr>
        <p:spPr bwMode="auto">
          <a:xfrm>
            <a:off x="4600575" y="5986463"/>
            <a:ext cx="30861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7" name="Line 7"/>
          <p:cNvSpPr>
            <a:spLocks noChangeShapeType="1"/>
          </p:cNvSpPr>
          <p:nvPr/>
        </p:nvSpPr>
        <p:spPr bwMode="auto">
          <a:xfrm flipV="1">
            <a:off x="7104063" y="5300663"/>
            <a:ext cx="0" cy="685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8" name="Line 8"/>
          <p:cNvSpPr>
            <a:spLocks noChangeShapeType="1"/>
          </p:cNvSpPr>
          <p:nvPr/>
        </p:nvSpPr>
        <p:spPr bwMode="auto">
          <a:xfrm>
            <a:off x="6761163" y="5986463"/>
            <a:ext cx="0"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9" name="Text Box 9"/>
          <p:cNvSpPr txBox="1">
            <a:spLocks noChangeArrowheads="1"/>
          </p:cNvSpPr>
          <p:nvPr/>
        </p:nvSpPr>
        <p:spPr bwMode="auto">
          <a:xfrm>
            <a:off x="7251700" y="5148263"/>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i="1">
                <a:solidFill>
                  <a:srgbClr val="FFFF00"/>
                </a:solidFill>
                <a:latin typeface="Arial" charset="0"/>
              </a:rPr>
              <a:t>J</a:t>
            </a:r>
            <a:r>
              <a:rPr lang="en-US" altLang="en-US" sz="2800" i="1" baseline="-25000">
                <a:solidFill>
                  <a:srgbClr val="FFFF00"/>
                </a:solidFill>
                <a:latin typeface="Arial" charset="0"/>
              </a:rPr>
              <a:t>AX</a:t>
            </a:r>
          </a:p>
        </p:txBody>
      </p:sp>
      <p:sp>
        <p:nvSpPr>
          <p:cNvPr id="71690" name="Text Box 10"/>
          <p:cNvSpPr txBox="1">
            <a:spLocks noChangeArrowheads="1"/>
          </p:cNvSpPr>
          <p:nvPr/>
        </p:nvSpPr>
        <p:spPr bwMode="auto">
          <a:xfrm>
            <a:off x="2427288" y="6083300"/>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x</a:t>
            </a:r>
            <a:endParaRPr lang="en-US" altLang="en-US" sz="2800" baseline="-25000">
              <a:solidFill>
                <a:srgbClr val="FFFF00"/>
              </a:solidFill>
              <a:latin typeface="Arial" charset="0"/>
            </a:endParaRPr>
          </a:p>
        </p:txBody>
      </p:sp>
      <p:sp>
        <p:nvSpPr>
          <p:cNvPr id="71691" name="Text Box 11"/>
          <p:cNvSpPr txBox="1">
            <a:spLocks noChangeArrowheads="1"/>
          </p:cNvSpPr>
          <p:nvPr/>
        </p:nvSpPr>
        <p:spPr bwMode="auto">
          <a:xfrm>
            <a:off x="6613525" y="6116638"/>
            <a:ext cx="42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A</a:t>
            </a:r>
            <a:endParaRPr lang="en-US" altLang="en-US" sz="2800" baseline="-25000">
              <a:solidFill>
                <a:srgbClr val="FFFF00"/>
              </a:solidFill>
              <a:latin typeface="Arial" charset="0"/>
            </a:endParaRPr>
          </a:p>
        </p:txBody>
      </p:sp>
      <p:sp>
        <p:nvSpPr>
          <p:cNvPr id="71692" name="Line 12"/>
          <p:cNvSpPr>
            <a:spLocks noChangeShapeType="1"/>
          </p:cNvSpPr>
          <p:nvPr/>
        </p:nvSpPr>
        <p:spPr bwMode="auto">
          <a:xfrm flipV="1">
            <a:off x="6429375" y="5453063"/>
            <a:ext cx="660400" cy="0"/>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3" name="Line 14"/>
          <p:cNvSpPr>
            <a:spLocks noChangeShapeType="1"/>
          </p:cNvSpPr>
          <p:nvPr/>
        </p:nvSpPr>
        <p:spPr bwMode="auto">
          <a:xfrm flipH="1">
            <a:off x="2228850" y="4024313"/>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4" name="Line 15"/>
          <p:cNvSpPr>
            <a:spLocks noChangeShapeType="1"/>
          </p:cNvSpPr>
          <p:nvPr/>
        </p:nvSpPr>
        <p:spPr bwMode="auto">
          <a:xfrm>
            <a:off x="2571750" y="4024313"/>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5" name="Line 16"/>
          <p:cNvSpPr>
            <a:spLocks noChangeShapeType="1"/>
          </p:cNvSpPr>
          <p:nvPr/>
        </p:nvSpPr>
        <p:spPr bwMode="auto">
          <a:xfrm>
            <a:off x="2228850" y="4329113"/>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Line 17"/>
          <p:cNvSpPr>
            <a:spLocks noChangeShapeType="1"/>
          </p:cNvSpPr>
          <p:nvPr/>
        </p:nvSpPr>
        <p:spPr bwMode="auto">
          <a:xfrm>
            <a:off x="2914650" y="4329113"/>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7" name="Text Box 18"/>
          <p:cNvSpPr txBox="1">
            <a:spLocks noChangeArrowheads="1"/>
          </p:cNvSpPr>
          <p:nvPr/>
        </p:nvSpPr>
        <p:spPr bwMode="auto">
          <a:xfrm>
            <a:off x="3086100" y="4114800"/>
            <a:ext cx="2211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A</a:t>
            </a:r>
            <a:endParaRPr lang="en-US" altLang="en-US" sz="2800" baseline="-25000">
              <a:solidFill>
                <a:srgbClr val="FFFF00"/>
              </a:solidFill>
              <a:latin typeface="Arial" charset="0"/>
            </a:endParaRPr>
          </a:p>
        </p:txBody>
      </p:sp>
      <p:sp>
        <p:nvSpPr>
          <p:cNvPr id="71698" name="Line 20"/>
          <p:cNvSpPr>
            <a:spLocks noChangeShapeType="1"/>
          </p:cNvSpPr>
          <p:nvPr/>
        </p:nvSpPr>
        <p:spPr bwMode="auto">
          <a:xfrm flipH="1">
            <a:off x="6361113" y="4059238"/>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9" name="Line 21"/>
          <p:cNvSpPr>
            <a:spLocks noChangeShapeType="1"/>
          </p:cNvSpPr>
          <p:nvPr/>
        </p:nvSpPr>
        <p:spPr bwMode="auto">
          <a:xfrm>
            <a:off x="6704013" y="4059238"/>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0" name="Line 22"/>
          <p:cNvSpPr>
            <a:spLocks noChangeShapeType="1"/>
          </p:cNvSpPr>
          <p:nvPr/>
        </p:nvSpPr>
        <p:spPr bwMode="auto">
          <a:xfrm>
            <a:off x="6361113" y="4364038"/>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1" name="Line 23"/>
          <p:cNvSpPr>
            <a:spLocks noChangeShapeType="1"/>
          </p:cNvSpPr>
          <p:nvPr/>
        </p:nvSpPr>
        <p:spPr bwMode="auto">
          <a:xfrm>
            <a:off x="7046913" y="4364038"/>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2" name="Text Box 24"/>
          <p:cNvSpPr txBox="1">
            <a:spLocks noChangeArrowheads="1"/>
          </p:cNvSpPr>
          <p:nvPr/>
        </p:nvSpPr>
        <p:spPr bwMode="auto">
          <a:xfrm>
            <a:off x="7124700" y="4257675"/>
            <a:ext cx="2224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X</a:t>
            </a:r>
            <a:endParaRPr lang="en-US" altLang="en-US" sz="2800" baseline="-25000">
              <a:solidFill>
                <a:srgbClr val="FFFF00"/>
              </a:solidFill>
              <a:latin typeface="Arial" charset="0"/>
            </a:endParaRPr>
          </a:p>
        </p:txBody>
      </p:sp>
      <p:sp>
        <p:nvSpPr>
          <p:cNvPr id="71703" name="Line 25"/>
          <p:cNvSpPr>
            <a:spLocks noChangeShapeType="1"/>
          </p:cNvSpPr>
          <p:nvPr/>
        </p:nvSpPr>
        <p:spPr bwMode="auto">
          <a:xfrm flipV="1">
            <a:off x="2940050" y="5300663"/>
            <a:ext cx="0" cy="685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4" name="Line 26"/>
          <p:cNvSpPr>
            <a:spLocks noChangeShapeType="1"/>
          </p:cNvSpPr>
          <p:nvPr/>
        </p:nvSpPr>
        <p:spPr bwMode="auto">
          <a:xfrm>
            <a:off x="2597150" y="5986463"/>
            <a:ext cx="0"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5" name="Text Box 27"/>
          <p:cNvSpPr txBox="1">
            <a:spLocks noChangeArrowheads="1"/>
          </p:cNvSpPr>
          <p:nvPr/>
        </p:nvSpPr>
        <p:spPr bwMode="auto">
          <a:xfrm>
            <a:off x="3086100" y="5148263"/>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i="1">
                <a:solidFill>
                  <a:srgbClr val="FFFF00"/>
                </a:solidFill>
                <a:latin typeface="Arial" charset="0"/>
              </a:rPr>
              <a:t>J</a:t>
            </a:r>
            <a:r>
              <a:rPr lang="en-US" altLang="en-US" sz="2800" i="1" baseline="-25000">
                <a:solidFill>
                  <a:srgbClr val="FFFF00"/>
                </a:solidFill>
                <a:latin typeface="Arial" charset="0"/>
              </a:rPr>
              <a:t>AX</a:t>
            </a:r>
          </a:p>
        </p:txBody>
      </p:sp>
      <p:sp>
        <p:nvSpPr>
          <p:cNvPr id="71706" name="Line 28"/>
          <p:cNvSpPr>
            <a:spLocks noChangeShapeType="1"/>
          </p:cNvSpPr>
          <p:nvPr/>
        </p:nvSpPr>
        <p:spPr bwMode="auto">
          <a:xfrm flipV="1">
            <a:off x="2265363" y="5453063"/>
            <a:ext cx="660400" cy="0"/>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7" name="Line 30"/>
          <p:cNvSpPr>
            <a:spLocks noChangeShapeType="1"/>
          </p:cNvSpPr>
          <p:nvPr/>
        </p:nvSpPr>
        <p:spPr bwMode="auto">
          <a:xfrm flipV="1">
            <a:off x="2251075" y="5300663"/>
            <a:ext cx="0" cy="685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8" name="Line 31"/>
          <p:cNvSpPr>
            <a:spLocks noChangeShapeType="1"/>
          </p:cNvSpPr>
          <p:nvPr/>
        </p:nvSpPr>
        <p:spPr bwMode="auto">
          <a:xfrm flipV="1">
            <a:off x="6383338" y="5289550"/>
            <a:ext cx="0" cy="685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9" name="Text Box 32"/>
          <p:cNvSpPr txBox="1">
            <a:spLocks noChangeArrowheads="1"/>
          </p:cNvSpPr>
          <p:nvPr/>
        </p:nvSpPr>
        <p:spPr bwMode="auto">
          <a:xfrm>
            <a:off x="6897688" y="4832350"/>
            <a:ext cx="32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66FF33"/>
                </a:solidFill>
              </a:rPr>
              <a:t>a</a:t>
            </a:r>
          </a:p>
        </p:txBody>
      </p:sp>
      <p:sp>
        <p:nvSpPr>
          <p:cNvPr id="71710" name="Text Box 33"/>
          <p:cNvSpPr txBox="1">
            <a:spLocks noChangeArrowheads="1"/>
          </p:cNvSpPr>
          <p:nvPr/>
        </p:nvSpPr>
        <p:spPr bwMode="auto">
          <a:xfrm>
            <a:off x="6211888" y="483235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66FF33"/>
                </a:solidFill>
              </a:rPr>
              <a:t>b</a:t>
            </a:r>
          </a:p>
        </p:txBody>
      </p:sp>
      <p:sp>
        <p:nvSpPr>
          <p:cNvPr id="71711" name="Text Box 34"/>
          <p:cNvSpPr txBox="1">
            <a:spLocks noChangeArrowheads="1"/>
          </p:cNvSpPr>
          <p:nvPr/>
        </p:nvSpPr>
        <p:spPr bwMode="auto">
          <a:xfrm>
            <a:off x="2782888" y="4832350"/>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rPr>
              <a:t>c</a:t>
            </a:r>
          </a:p>
        </p:txBody>
      </p:sp>
      <p:sp>
        <p:nvSpPr>
          <p:cNvPr id="71712" name="Text Box 35"/>
          <p:cNvSpPr txBox="1">
            <a:spLocks noChangeArrowheads="1"/>
          </p:cNvSpPr>
          <p:nvPr/>
        </p:nvSpPr>
        <p:spPr bwMode="auto">
          <a:xfrm>
            <a:off x="2011363" y="483235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rPr>
              <a:t>d</a:t>
            </a:r>
          </a:p>
        </p:txBody>
      </p:sp>
      <p:sp>
        <p:nvSpPr>
          <p:cNvPr id="71713" name="Line 36"/>
          <p:cNvSpPr>
            <a:spLocks noChangeShapeType="1"/>
          </p:cNvSpPr>
          <p:nvPr/>
        </p:nvSpPr>
        <p:spPr bwMode="auto">
          <a:xfrm>
            <a:off x="4286250" y="2819400"/>
            <a:ext cx="685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4" name="Line 37"/>
          <p:cNvSpPr>
            <a:spLocks noChangeShapeType="1"/>
          </p:cNvSpPr>
          <p:nvPr/>
        </p:nvSpPr>
        <p:spPr bwMode="auto">
          <a:xfrm>
            <a:off x="3257550" y="1905000"/>
            <a:ext cx="685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5" name="Line 38"/>
          <p:cNvSpPr>
            <a:spLocks noChangeShapeType="1"/>
          </p:cNvSpPr>
          <p:nvPr/>
        </p:nvSpPr>
        <p:spPr bwMode="auto">
          <a:xfrm>
            <a:off x="5229225" y="2057400"/>
            <a:ext cx="685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6" name="Line 39"/>
          <p:cNvSpPr>
            <a:spLocks noChangeShapeType="1"/>
          </p:cNvSpPr>
          <p:nvPr/>
        </p:nvSpPr>
        <p:spPr bwMode="auto">
          <a:xfrm>
            <a:off x="4286250" y="1066800"/>
            <a:ext cx="685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7" name="Line 40"/>
          <p:cNvSpPr>
            <a:spLocks noChangeShapeType="1"/>
          </p:cNvSpPr>
          <p:nvPr/>
        </p:nvSpPr>
        <p:spPr bwMode="auto">
          <a:xfrm flipV="1">
            <a:off x="4714875" y="2057400"/>
            <a:ext cx="857250" cy="7620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18" name="Line 41"/>
          <p:cNvSpPr>
            <a:spLocks noChangeShapeType="1"/>
          </p:cNvSpPr>
          <p:nvPr/>
        </p:nvSpPr>
        <p:spPr bwMode="auto">
          <a:xfrm flipH="1" flipV="1">
            <a:off x="3686175" y="1905000"/>
            <a:ext cx="1028700" cy="9144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19" name="Line 42"/>
          <p:cNvSpPr>
            <a:spLocks noChangeShapeType="1"/>
          </p:cNvSpPr>
          <p:nvPr/>
        </p:nvSpPr>
        <p:spPr bwMode="auto">
          <a:xfrm flipH="1" flipV="1">
            <a:off x="4543425" y="1066800"/>
            <a:ext cx="1028700" cy="9906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0" name="Line 43"/>
          <p:cNvSpPr>
            <a:spLocks noChangeShapeType="1"/>
          </p:cNvSpPr>
          <p:nvPr/>
        </p:nvSpPr>
        <p:spPr bwMode="auto">
          <a:xfrm flipV="1">
            <a:off x="3686175" y="1066800"/>
            <a:ext cx="857250" cy="8382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1" name="Text Box 44"/>
          <p:cNvSpPr txBox="1">
            <a:spLocks noChangeArrowheads="1"/>
          </p:cNvSpPr>
          <p:nvPr/>
        </p:nvSpPr>
        <p:spPr bwMode="auto">
          <a:xfrm>
            <a:off x="5048250" y="2286000"/>
            <a:ext cx="32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66FF33"/>
                </a:solidFill>
              </a:rPr>
              <a:t>a</a:t>
            </a:r>
          </a:p>
        </p:txBody>
      </p:sp>
      <p:sp>
        <p:nvSpPr>
          <p:cNvPr id="71722" name="Text Box 45"/>
          <p:cNvSpPr txBox="1">
            <a:spLocks noChangeArrowheads="1"/>
          </p:cNvSpPr>
          <p:nvPr/>
        </p:nvSpPr>
        <p:spPr bwMode="auto">
          <a:xfrm>
            <a:off x="3736975" y="12192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66FF33"/>
                </a:solidFill>
              </a:rPr>
              <a:t>b</a:t>
            </a:r>
          </a:p>
        </p:txBody>
      </p:sp>
      <p:sp>
        <p:nvSpPr>
          <p:cNvPr id="71723" name="Text Box 46"/>
          <p:cNvSpPr txBox="1">
            <a:spLocks noChangeArrowheads="1"/>
          </p:cNvSpPr>
          <p:nvPr/>
        </p:nvSpPr>
        <p:spPr bwMode="auto">
          <a:xfrm>
            <a:off x="3857625" y="2133600"/>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rPr>
              <a:t>c</a:t>
            </a:r>
          </a:p>
        </p:txBody>
      </p:sp>
      <p:sp>
        <p:nvSpPr>
          <p:cNvPr id="71724" name="Text Box 47"/>
          <p:cNvSpPr txBox="1">
            <a:spLocks noChangeArrowheads="1"/>
          </p:cNvSpPr>
          <p:nvPr/>
        </p:nvSpPr>
        <p:spPr bwMode="auto">
          <a:xfrm>
            <a:off x="5040313" y="121920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rPr>
              <a:t>d</a:t>
            </a:r>
          </a:p>
        </p:txBody>
      </p:sp>
      <p:sp>
        <p:nvSpPr>
          <p:cNvPr id="71725" name="Text Box 48"/>
          <p:cNvSpPr txBox="1">
            <a:spLocks noChangeArrowheads="1"/>
          </p:cNvSpPr>
          <p:nvPr/>
        </p:nvSpPr>
        <p:spPr bwMode="auto">
          <a:xfrm>
            <a:off x="3925888" y="26241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00"/>
                </a:solidFill>
                <a:latin typeface="Helvetica" charset="0"/>
              </a:rPr>
              <a:t>1</a:t>
            </a:r>
          </a:p>
        </p:txBody>
      </p:sp>
      <p:sp>
        <p:nvSpPr>
          <p:cNvPr id="71726" name="Text Box 49"/>
          <p:cNvSpPr txBox="1">
            <a:spLocks noChangeArrowheads="1"/>
          </p:cNvSpPr>
          <p:nvPr/>
        </p:nvSpPr>
        <p:spPr bwMode="auto">
          <a:xfrm>
            <a:off x="5915025" y="1897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00"/>
                </a:solidFill>
                <a:latin typeface="Helvetica" charset="0"/>
              </a:rPr>
              <a:t>2</a:t>
            </a:r>
          </a:p>
        </p:txBody>
      </p:sp>
      <p:sp>
        <p:nvSpPr>
          <p:cNvPr id="71727" name="Text Box 50"/>
          <p:cNvSpPr txBox="1">
            <a:spLocks noChangeArrowheads="1"/>
          </p:cNvSpPr>
          <p:nvPr/>
        </p:nvSpPr>
        <p:spPr bwMode="auto">
          <a:xfrm>
            <a:off x="2879725" y="17446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00"/>
                </a:solidFill>
                <a:latin typeface="Helvetica" charset="0"/>
              </a:rPr>
              <a:t>3</a:t>
            </a:r>
            <a:endParaRPr lang="en-US" altLang="en-US" sz="1800">
              <a:solidFill>
                <a:schemeClr val="accent1"/>
              </a:solidFill>
            </a:endParaRPr>
          </a:p>
        </p:txBody>
      </p:sp>
      <p:sp>
        <p:nvSpPr>
          <p:cNvPr id="71728" name="Text Box 51"/>
          <p:cNvSpPr txBox="1">
            <a:spLocks noChangeArrowheads="1"/>
          </p:cNvSpPr>
          <p:nvPr/>
        </p:nvSpPr>
        <p:spPr bwMode="auto">
          <a:xfrm>
            <a:off x="3857625" y="9064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00"/>
                </a:solidFill>
                <a:latin typeface="Helvetica" charset="0"/>
              </a:rPr>
              <a:t>4</a:t>
            </a:r>
          </a:p>
        </p:txBody>
      </p:sp>
      <p:sp>
        <p:nvSpPr>
          <p:cNvPr id="71729" name="Rectangle 52"/>
          <p:cNvSpPr>
            <a:spLocks noChangeArrowheads="1"/>
          </p:cNvSpPr>
          <p:nvPr/>
        </p:nvSpPr>
        <p:spPr bwMode="auto">
          <a:xfrm>
            <a:off x="1285875" y="6400800"/>
            <a:ext cx="25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71730" name="Line 53"/>
          <p:cNvSpPr>
            <a:spLocks noChangeShapeType="1"/>
          </p:cNvSpPr>
          <p:nvPr/>
        </p:nvSpPr>
        <p:spPr bwMode="auto">
          <a:xfrm flipV="1">
            <a:off x="4714875" y="2590800"/>
            <a:ext cx="0" cy="22860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1" name="Line 54"/>
          <p:cNvSpPr>
            <a:spLocks noChangeShapeType="1"/>
          </p:cNvSpPr>
          <p:nvPr/>
        </p:nvSpPr>
        <p:spPr bwMode="auto">
          <a:xfrm flipV="1">
            <a:off x="4543425" y="2590800"/>
            <a:ext cx="0" cy="22860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2" name="Line 55"/>
          <p:cNvSpPr>
            <a:spLocks noChangeShapeType="1"/>
          </p:cNvSpPr>
          <p:nvPr/>
        </p:nvSpPr>
        <p:spPr bwMode="auto">
          <a:xfrm flipV="1">
            <a:off x="3343275" y="1676400"/>
            <a:ext cx="0" cy="22860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3" name="Line 56"/>
          <p:cNvSpPr>
            <a:spLocks noChangeShapeType="1"/>
          </p:cNvSpPr>
          <p:nvPr/>
        </p:nvSpPr>
        <p:spPr bwMode="auto">
          <a:xfrm>
            <a:off x="3514725" y="1676400"/>
            <a:ext cx="0" cy="22860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4" name="Line 57"/>
          <p:cNvSpPr>
            <a:spLocks noChangeShapeType="1"/>
          </p:cNvSpPr>
          <p:nvPr/>
        </p:nvSpPr>
        <p:spPr bwMode="auto">
          <a:xfrm flipV="1">
            <a:off x="5829300" y="1809750"/>
            <a:ext cx="0" cy="22860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5" name="Line 58"/>
          <p:cNvSpPr>
            <a:spLocks noChangeShapeType="1"/>
          </p:cNvSpPr>
          <p:nvPr/>
        </p:nvSpPr>
        <p:spPr bwMode="auto">
          <a:xfrm>
            <a:off x="5657850" y="1828800"/>
            <a:ext cx="0" cy="22860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6" name="Line 59"/>
          <p:cNvSpPr>
            <a:spLocks noChangeShapeType="1"/>
          </p:cNvSpPr>
          <p:nvPr/>
        </p:nvSpPr>
        <p:spPr bwMode="auto">
          <a:xfrm>
            <a:off x="4457700" y="838200"/>
            <a:ext cx="0" cy="22860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37" name="Line 60"/>
          <p:cNvSpPr>
            <a:spLocks noChangeShapeType="1"/>
          </p:cNvSpPr>
          <p:nvPr/>
        </p:nvSpPr>
        <p:spPr bwMode="auto">
          <a:xfrm>
            <a:off x="4629150" y="838200"/>
            <a:ext cx="0" cy="22860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1245" name="Rectangle 61"/>
          <p:cNvSpPr>
            <a:spLocks noChangeArrowheads="1"/>
          </p:cNvSpPr>
          <p:nvPr/>
        </p:nvSpPr>
        <p:spPr bwMode="auto">
          <a:xfrm>
            <a:off x="1574800" y="47625"/>
            <a:ext cx="7232650" cy="584200"/>
          </a:xfrm>
          <a:prstGeom prst="rect">
            <a:avLst/>
          </a:prstGeom>
          <a:noFill/>
          <a:ln>
            <a:noFill/>
          </a:ln>
          <a:effectLs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altLang="en-US" sz="3200" smtClean="0">
                <a:solidFill>
                  <a:srgbClr val="FFFFFF"/>
                </a:solidFill>
                <a:latin typeface="Helvetica" charset="0"/>
              </a:rPr>
              <a:t>Spin - Spin Coupling - </a:t>
            </a:r>
            <a:r>
              <a:rPr lang="en-US" altLang="en-US" sz="3200" smtClean="0">
                <a:solidFill>
                  <a:srgbClr val="FFFFFF"/>
                </a:solidFill>
                <a:effectLst>
                  <a:outerShdw blurRad="38100" dist="38100" dir="2700000" algn="tl">
                    <a:srgbClr val="000000"/>
                  </a:outerShdw>
                </a:effectLst>
                <a:latin typeface="Helvetica" charset="0"/>
              </a:rPr>
              <a:t>AX Spin System</a:t>
            </a:r>
          </a:p>
        </p:txBody>
      </p:sp>
      <p:grpSp>
        <p:nvGrpSpPr>
          <p:cNvPr id="71739" name="Group 64"/>
          <p:cNvGrpSpPr>
            <a:grpSpLocks/>
          </p:cNvGrpSpPr>
          <p:nvPr/>
        </p:nvGrpSpPr>
        <p:grpSpPr bwMode="auto">
          <a:xfrm>
            <a:off x="342900" y="636588"/>
            <a:ext cx="9553575" cy="87312"/>
            <a:chOff x="192" y="576"/>
            <a:chExt cx="5349" cy="55"/>
          </a:xfrm>
        </p:grpSpPr>
        <p:sp>
          <p:nvSpPr>
            <p:cNvPr id="71771" name="Freeform 65"/>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71772" name="Freeform 66"/>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71740" name="Text Box 68"/>
          <p:cNvSpPr txBox="1">
            <a:spLocks noChangeArrowheads="1"/>
          </p:cNvSpPr>
          <p:nvPr/>
        </p:nvSpPr>
        <p:spPr bwMode="auto">
          <a:xfrm>
            <a:off x="6275388" y="671513"/>
            <a:ext cx="39687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200">
                <a:solidFill>
                  <a:srgbClr val="FFFF00"/>
                </a:solidFill>
                <a:latin typeface="Helvetica" charset="0"/>
              </a:rPr>
              <a:t>Energy level diagram demonstrating the spin states of a weakly coupled AX spin system and the transitions producing the peaks in the corresponding NMR spectrum.</a:t>
            </a:r>
          </a:p>
        </p:txBody>
      </p:sp>
      <p:sp>
        <p:nvSpPr>
          <p:cNvPr id="71741" name="Text Box 72"/>
          <p:cNvSpPr txBox="1">
            <a:spLocks noChangeArrowheads="1"/>
          </p:cNvSpPr>
          <p:nvPr/>
        </p:nvSpPr>
        <p:spPr bwMode="auto">
          <a:xfrm>
            <a:off x="485775" y="1069975"/>
            <a:ext cx="1382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Example</a:t>
            </a:r>
          </a:p>
          <a:p>
            <a:endParaRPr lang="en-US" altLang="en-US">
              <a:solidFill>
                <a:srgbClr val="FFFF00"/>
              </a:solidFill>
              <a:latin typeface="Helvetica" charset="0"/>
            </a:endParaRPr>
          </a:p>
          <a:p>
            <a:endParaRPr lang="en-US" altLang="en-US">
              <a:solidFill>
                <a:srgbClr val="FFFF00"/>
              </a:solidFill>
              <a:latin typeface="Helvetica" charset="0"/>
            </a:endParaRPr>
          </a:p>
        </p:txBody>
      </p:sp>
      <p:grpSp>
        <p:nvGrpSpPr>
          <p:cNvPr id="71742" name="Group 73"/>
          <p:cNvGrpSpPr>
            <a:grpSpLocks/>
          </p:cNvGrpSpPr>
          <p:nvPr/>
        </p:nvGrpSpPr>
        <p:grpSpPr bwMode="auto">
          <a:xfrm>
            <a:off x="555625" y="1655763"/>
            <a:ext cx="1771650" cy="1020762"/>
            <a:chOff x="404" y="1232"/>
            <a:chExt cx="1116" cy="643"/>
          </a:xfrm>
        </p:grpSpPr>
        <p:sp>
          <p:nvSpPr>
            <p:cNvPr id="71743" name="Rectangle 74"/>
            <p:cNvSpPr>
              <a:spLocks noChangeAspect="1" noChangeArrowheads="1"/>
            </p:cNvSpPr>
            <p:nvPr/>
          </p:nvSpPr>
          <p:spPr bwMode="auto">
            <a:xfrm>
              <a:off x="904" y="1254"/>
              <a:ext cx="1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0H</a:t>
              </a:r>
              <a:endParaRPr lang="en-US" altLang="en-US" sz="2400">
                <a:solidFill>
                  <a:srgbClr val="FFFFFF"/>
                </a:solidFill>
                <a:latin typeface="Times" charset="0"/>
              </a:endParaRPr>
            </a:p>
          </p:txBody>
        </p:sp>
        <p:sp>
          <p:nvSpPr>
            <p:cNvPr id="71744" name="Rectangle 75"/>
            <p:cNvSpPr>
              <a:spLocks noChangeAspect="1" noChangeArrowheads="1"/>
            </p:cNvSpPr>
            <p:nvPr/>
          </p:nvSpPr>
          <p:spPr bwMode="auto">
            <a:xfrm>
              <a:off x="996" y="1788"/>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A</a:t>
              </a:r>
              <a:endParaRPr lang="en-US" altLang="en-US" sz="900">
                <a:solidFill>
                  <a:srgbClr val="FFFFFF"/>
                </a:solidFill>
                <a:latin typeface="Times" charset="0"/>
              </a:endParaRPr>
            </a:p>
          </p:txBody>
        </p:sp>
        <p:sp>
          <p:nvSpPr>
            <p:cNvPr id="71745" name="Rectangle 76"/>
            <p:cNvSpPr>
              <a:spLocks noChangeAspect="1" noChangeArrowheads="1"/>
            </p:cNvSpPr>
            <p:nvPr/>
          </p:nvSpPr>
          <p:spPr bwMode="auto">
            <a:xfrm>
              <a:off x="916" y="1742"/>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71746" name="Rectangle 77"/>
            <p:cNvSpPr>
              <a:spLocks noChangeAspect="1" noChangeArrowheads="1"/>
            </p:cNvSpPr>
            <p:nvPr/>
          </p:nvSpPr>
          <p:spPr bwMode="auto">
            <a:xfrm>
              <a:off x="668" y="1232"/>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Cl</a:t>
              </a:r>
              <a:endParaRPr lang="en-US" altLang="en-US" sz="2400">
                <a:solidFill>
                  <a:srgbClr val="FFFFFF"/>
                </a:solidFill>
                <a:latin typeface="Times" charset="0"/>
              </a:endParaRPr>
            </a:p>
          </p:txBody>
        </p:sp>
        <p:grpSp>
          <p:nvGrpSpPr>
            <p:cNvPr id="71747" name="Group 78"/>
            <p:cNvGrpSpPr>
              <a:grpSpLocks noChangeAspect="1"/>
            </p:cNvGrpSpPr>
            <p:nvPr/>
          </p:nvGrpSpPr>
          <p:grpSpPr bwMode="auto">
            <a:xfrm>
              <a:off x="703" y="1360"/>
              <a:ext cx="1" cy="116"/>
              <a:chOff x="1752" y="1054"/>
              <a:chExt cx="1" cy="81"/>
            </a:xfrm>
          </p:grpSpPr>
          <p:sp>
            <p:nvSpPr>
              <p:cNvPr id="71769" name="Line 79"/>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0" name="Line 80"/>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48" name="Line 81"/>
            <p:cNvSpPr>
              <a:spLocks noChangeAspect="1" noChangeShapeType="1"/>
            </p:cNvSpPr>
            <p:nvPr/>
          </p:nvSpPr>
          <p:spPr bwMode="auto">
            <a:xfrm flipV="1">
              <a:off x="943" y="1376"/>
              <a:ext cx="2" cy="11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9" name="Rectangle 82"/>
            <p:cNvSpPr>
              <a:spLocks noChangeAspect="1" noChangeArrowheads="1"/>
            </p:cNvSpPr>
            <p:nvPr/>
          </p:nvSpPr>
          <p:spPr bwMode="auto">
            <a:xfrm>
              <a:off x="1375" y="1495"/>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OH</a:t>
              </a:r>
              <a:endParaRPr lang="en-US" altLang="en-US" sz="2400">
                <a:solidFill>
                  <a:srgbClr val="FFFFFF"/>
                </a:solidFill>
                <a:latin typeface="Times" charset="0"/>
              </a:endParaRPr>
            </a:p>
          </p:txBody>
        </p:sp>
        <p:sp>
          <p:nvSpPr>
            <p:cNvPr id="71750" name="Line 83"/>
            <p:cNvSpPr>
              <a:spLocks noChangeAspect="1" noChangeShapeType="1"/>
            </p:cNvSpPr>
            <p:nvPr/>
          </p:nvSpPr>
          <p:spPr bwMode="auto">
            <a:xfrm>
              <a:off x="1235" y="1539"/>
              <a:ext cx="126"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1" name="Line 84"/>
            <p:cNvSpPr>
              <a:spLocks noChangeAspect="1" noChangeShapeType="1"/>
            </p:cNvSpPr>
            <p:nvPr/>
          </p:nvSpPr>
          <p:spPr bwMode="auto">
            <a:xfrm>
              <a:off x="995" y="1539"/>
              <a:ext cx="126"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2" name="Rectangle 85"/>
            <p:cNvSpPr>
              <a:spLocks noChangeAspect="1" noChangeArrowheads="1"/>
            </p:cNvSpPr>
            <p:nvPr/>
          </p:nvSpPr>
          <p:spPr bwMode="auto">
            <a:xfrm>
              <a:off x="1143" y="1258"/>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71753" name="Rectangle 86"/>
            <p:cNvSpPr>
              <a:spLocks noChangeAspect="1" noChangeArrowheads="1"/>
            </p:cNvSpPr>
            <p:nvPr/>
          </p:nvSpPr>
          <p:spPr bwMode="auto">
            <a:xfrm>
              <a:off x="1149" y="1506"/>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71754" name="Rectangle 87"/>
            <p:cNvSpPr>
              <a:spLocks noChangeAspect="1" noChangeArrowheads="1"/>
            </p:cNvSpPr>
            <p:nvPr/>
          </p:nvSpPr>
          <p:spPr bwMode="auto">
            <a:xfrm>
              <a:off x="904" y="1495"/>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71755" name="Line 88"/>
            <p:cNvSpPr>
              <a:spLocks noChangeAspect="1" noChangeShapeType="1"/>
            </p:cNvSpPr>
            <p:nvPr/>
          </p:nvSpPr>
          <p:spPr bwMode="auto">
            <a:xfrm>
              <a:off x="754" y="1539"/>
              <a:ext cx="138"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6" name="Rectangle 89"/>
            <p:cNvSpPr>
              <a:spLocks noChangeAspect="1" noChangeArrowheads="1"/>
            </p:cNvSpPr>
            <p:nvPr/>
          </p:nvSpPr>
          <p:spPr bwMode="auto">
            <a:xfrm>
              <a:off x="661" y="1495"/>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grpSp>
          <p:nvGrpSpPr>
            <p:cNvPr id="71757" name="Group 90"/>
            <p:cNvGrpSpPr>
              <a:grpSpLocks noChangeAspect="1"/>
            </p:cNvGrpSpPr>
            <p:nvPr/>
          </p:nvGrpSpPr>
          <p:grpSpPr bwMode="auto">
            <a:xfrm>
              <a:off x="1165" y="1378"/>
              <a:ext cx="30" cy="115"/>
              <a:chOff x="1388" y="1069"/>
              <a:chExt cx="21" cy="80"/>
            </a:xfrm>
          </p:grpSpPr>
          <p:sp>
            <p:nvSpPr>
              <p:cNvPr id="71767" name="Line 91"/>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8" name="Line 92"/>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58" name="Line 93"/>
            <p:cNvSpPr>
              <a:spLocks noChangeAspect="1" noChangeShapeType="1"/>
            </p:cNvSpPr>
            <p:nvPr/>
          </p:nvSpPr>
          <p:spPr bwMode="auto">
            <a:xfrm>
              <a:off x="508" y="1539"/>
              <a:ext cx="138"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759" name="Group 94"/>
            <p:cNvGrpSpPr>
              <a:grpSpLocks noChangeAspect="1"/>
            </p:cNvGrpSpPr>
            <p:nvPr/>
          </p:nvGrpSpPr>
          <p:grpSpPr bwMode="auto">
            <a:xfrm>
              <a:off x="691" y="1600"/>
              <a:ext cx="1" cy="116"/>
              <a:chOff x="1752" y="1054"/>
              <a:chExt cx="1" cy="81"/>
            </a:xfrm>
          </p:grpSpPr>
          <p:sp>
            <p:nvSpPr>
              <p:cNvPr id="71765" name="Line 95"/>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6" name="Line 96"/>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60" name="Rectangle 97"/>
            <p:cNvSpPr>
              <a:spLocks noChangeAspect="1" noChangeArrowheads="1"/>
            </p:cNvSpPr>
            <p:nvPr/>
          </p:nvSpPr>
          <p:spPr bwMode="auto">
            <a:xfrm>
              <a:off x="665" y="1724"/>
              <a:ext cx="1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r>
                <a:rPr lang="en-US" altLang="en-US" sz="1200" baseline="-25000">
                  <a:solidFill>
                    <a:srgbClr val="FFFFFF"/>
                  </a:solidFill>
                </a:rPr>
                <a:t>X</a:t>
              </a:r>
              <a:endParaRPr lang="en-US" altLang="en-US" sz="2400">
                <a:solidFill>
                  <a:srgbClr val="FFFFFF"/>
                </a:solidFill>
                <a:latin typeface="Times" charset="0"/>
              </a:endParaRPr>
            </a:p>
          </p:txBody>
        </p:sp>
        <p:sp>
          <p:nvSpPr>
            <p:cNvPr id="71761" name="Rectangle 98"/>
            <p:cNvSpPr>
              <a:spLocks noChangeAspect="1" noChangeArrowheads="1"/>
            </p:cNvSpPr>
            <p:nvPr/>
          </p:nvSpPr>
          <p:spPr bwMode="auto">
            <a:xfrm>
              <a:off x="404" y="1490"/>
              <a:ext cx="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Cl</a:t>
              </a:r>
              <a:endParaRPr lang="en-US" altLang="en-US" sz="2400">
                <a:solidFill>
                  <a:srgbClr val="FFFFFF"/>
                </a:solidFill>
                <a:latin typeface="Times" charset="0"/>
              </a:endParaRPr>
            </a:p>
          </p:txBody>
        </p:sp>
        <p:grpSp>
          <p:nvGrpSpPr>
            <p:cNvPr id="71762" name="Group 99"/>
            <p:cNvGrpSpPr>
              <a:grpSpLocks noChangeAspect="1"/>
            </p:cNvGrpSpPr>
            <p:nvPr/>
          </p:nvGrpSpPr>
          <p:grpSpPr bwMode="auto">
            <a:xfrm>
              <a:off x="940" y="1606"/>
              <a:ext cx="1" cy="116"/>
              <a:chOff x="1752" y="1054"/>
              <a:chExt cx="1" cy="81"/>
            </a:xfrm>
          </p:grpSpPr>
          <p:sp>
            <p:nvSpPr>
              <p:cNvPr id="71763" name="Line 100"/>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4" name="Line 101"/>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Line 20"/>
          <p:cNvSpPr>
            <a:spLocks noChangeShapeType="1"/>
          </p:cNvSpPr>
          <p:nvPr/>
        </p:nvSpPr>
        <p:spPr bwMode="auto">
          <a:xfrm>
            <a:off x="3511550" y="2090738"/>
            <a:ext cx="0" cy="990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0" name="Line 35"/>
          <p:cNvSpPr>
            <a:spLocks noChangeShapeType="1"/>
          </p:cNvSpPr>
          <p:nvPr/>
        </p:nvSpPr>
        <p:spPr bwMode="auto">
          <a:xfrm>
            <a:off x="7643813" y="2201863"/>
            <a:ext cx="0" cy="990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1" name="Line 3"/>
          <p:cNvSpPr>
            <a:spLocks noChangeShapeType="1"/>
          </p:cNvSpPr>
          <p:nvPr/>
        </p:nvSpPr>
        <p:spPr bwMode="auto">
          <a:xfrm>
            <a:off x="2728913" y="5519738"/>
            <a:ext cx="265747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2" name="Line 4"/>
          <p:cNvSpPr>
            <a:spLocks noChangeShapeType="1"/>
          </p:cNvSpPr>
          <p:nvPr/>
        </p:nvSpPr>
        <p:spPr bwMode="auto">
          <a:xfrm flipV="1">
            <a:off x="4186238" y="5214938"/>
            <a:ext cx="0" cy="304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3" name="Line 5"/>
          <p:cNvSpPr>
            <a:spLocks noChangeShapeType="1"/>
          </p:cNvSpPr>
          <p:nvPr/>
        </p:nvSpPr>
        <p:spPr bwMode="auto">
          <a:xfrm flipV="1">
            <a:off x="3505200" y="4833938"/>
            <a:ext cx="0" cy="685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4" name="Line 6"/>
          <p:cNvSpPr>
            <a:spLocks noChangeShapeType="1"/>
          </p:cNvSpPr>
          <p:nvPr/>
        </p:nvSpPr>
        <p:spPr bwMode="auto">
          <a:xfrm>
            <a:off x="3500438" y="5519738"/>
            <a:ext cx="0"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5" name="Line 7"/>
          <p:cNvSpPr>
            <a:spLocks noChangeShapeType="1"/>
          </p:cNvSpPr>
          <p:nvPr/>
        </p:nvSpPr>
        <p:spPr bwMode="auto">
          <a:xfrm flipH="1">
            <a:off x="5353050" y="5367338"/>
            <a:ext cx="85725" cy="304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6" name="Line 8"/>
          <p:cNvSpPr>
            <a:spLocks noChangeShapeType="1"/>
          </p:cNvSpPr>
          <p:nvPr/>
        </p:nvSpPr>
        <p:spPr bwMode="auto">
          <a:xfrm flipH="1">
            <a:off x="5472113" y="5367338"/>
            <a:ext cx="85725" cy="304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7" name="Line 9"/>
          <p:cNvSpPr>
            <a:spLocks noChangeShapeType="1"/>
          </p:cNvSpPr>
          <p:nvPr/>
        </p:nvSpPr>
        <p:spPr bwMode="auto">
          <a:xfrm>
            <a:off x="5540375" y="5519738"/>
            <a:ext cx="30861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8" name="Line 10"/>
          <p:cNvSpPr>
            <a:spLocks noChangeShapeType="1"/>
          </p:cNvSpPr>
          <p:nvPr/>
        </p:nvSpPr>
        <p:spPr bwMode="auto">
          <a:xfrm flipV="1">
            <a:off x="7358063" y="4148138"/>
            <a:ext cx="0" cy="13716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9" name="Line 11"/>
          <p:cNvSpPr>
            <a:spLocks noChangeShapeType="1"/>
          </p:cNvSpPr>
          <p:nvPr/>
        </p:nvSpPr>
        <p:spPr bwMode="auto">
          <a:xfrm flipV="1">
            <a:off x="8043863" y="4148138"/>
            <a:ext cx="0" cy="13716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0" name="Line 12"/>
          <p:cNvSpPr>
            <a:spLocks noChangeShapeType="1"/>
          </p:cNvSpPr>
          <p:nvPr/>
        </p:nvSpPr>
        <p:spPr bwMode="auto">
          <a:xfrm>
            <a:off x="7700963" y="5519738"/>
            <a:ext cx="0"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1" name="Text Box 13"/>
          <p:cNvSpPr txBox="1">
            <a:spLocks noChangeArrowheads="1"/>
          </p:cNvSpPr>
          <p:nvPr/>
        </p:nvSpPr>
        <p:spPr bwMode="auto">
          <a:xfrm>
            <a:off x="8189913" y="4478338"/>
            <a:ext cx="750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i="1">
                <a:solidFill>
                  <a:srgbClr val="FFFF00"/>
                </a:solidFill>
                <a:latin typeface="Arial" charset="0"/>
              </a:rPr>
              <a:t>J</a:t>
            </a:r>
            <a:r>
              <a:rPr lang="en-US" altLang="en-US" sz="2800" i="1" baseline="-25000">
                <a:solidFill>
                  <a:srgbClr val="FFFF00"/>
                </a:solidFill>
                <a:latin typeface="Arial" charset="0"/>
              </a:rPr>
              <a:t>AX</a:t>
            </a:r>
          </a:p>
        </p:txBody>
      </p:sp>
      <p:sp>
        <p:nvSpPr>
          <p:cNvPr id="73742" name="Text Box 14"/>
          <p:cNvSpPr txBox="1">
            <a:spLocks noChangeArrowheads="1"/>
          </p:cNvSpPr>
          <p:nvPr/>
        </p:nvSpPr>
        <p:spPr bwMode="auto">
          <a:xfrm>
            <a:off x="3290888" y="5680075"/>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x</a:t>
            </a:r>
            <a:endParaRPr lang="en-US" altLang="en-US" sz="2800" baseline="-25000">
              <a:solidFill>
                <a:srgbClr val="FFFF00"/>
              </a:solidFill>
              <a:latin typeface="Arial" charset="0"/>
            </a:endParaRPr>
          </a:p>
        </p:txBody>
      </p:sp>
      <p:sp>
        <p:nvSpPr>
          <p:cNvPr id="73743" name="Text Box 15"/>
          <p:cNvSpPr txBox="1">
            <a:spLocks noChangeArrowheads="1"/>
          </p:cNvSpPr>
          <p:nvPr/>
        </p:nvSpPr>
        <p:spPr bwMode="auto">
          <a:xfrm>
            <a:off x="7546975" y="5697538"/>
            <a:ext cx="55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A</a:t>
            </a:r>
            <a:r>
              <a:rPr lang="en-US" altLang="en-US" sz="2800" baseline="-25000">
                <a:solidFill>
                  <a:srgbClr val="FFFF00"/>
                </a:solidFill>
                <a:latin typeface="Arial" charset="0"/>
              </a:rPr>
              <a:t>2</a:t>
            </a:r>
          </a:p>
        </p:txBody>
      </p:sp>
      <p:sp>
        <p:nvSpPr>
          <p:cNvPr id="73744" name="Line 16"/>
          <p:cNvSpPr>
            <a:spLocks noChangeShapeType="1"/>
          </p:cNvSpPr>
          <p:nvPr/>
        </p:nvSpPr>
        <p:spPr bwMode="auto">
          <a:xfrm flipV="1">
            <a:off x="7369175" y="4833938"/>
            <a:ext cx="660400" cy="0"/>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5" name="Line 17"/>
          <p:cNvSpPr>
            <a:spLocks noChangeShapeType="1"/>
          </p:cNvSpPr>
          <p:nvPr/>
        </p:nvSpPr>
        <p:spPr bwMode="auto">
          <a:xfrm flipV="1">
            <a:off x="3511550" y="5291138"/>
            <a:ext cx="669925" cy="0"/>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46" name="Line 18"/>
          <p:cNvSpPr>
            <a:spLocks noChangeShapeType="1"/>
          </p:cNvSpPr>
          <p:nvPr/>
        </p:nvSpPr>
        <p:spPr bwMode="auto">
          <a:xfrm flipV="1">
            <a:off x="2846388" y="5214938"/>
            <a:ext cx="0" cy="30003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7" name="Text Box 19"/>
          <p:cNvSpPr txBox="1">
            <a:spLocks noChangeArrowheads="1"/>
          </p:cNvSpPr>
          <p:nvPr/>
        </p:nvSpPr>
        <p:spPr bwMode="auto">
          <a:xfrm>
            <a:off x="3511550" y="4706938"/>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i="1">
                <a:solidFill>
                  <a:srgbClr val="FFFF00"/>
                </a:solidFill>
                <a:latin typeface="Arial" charset="0"/>
              </a:rPr>
              <a:t>J</a:t>
            </a:r>
            <a:r>
              <a:rPr lang="en-US" altLang="en-US" sz="2800" i="1" baseline="-25000">
                <a:solidFill>
                  <a:srgbClr val="FFFF00"/>
                </a:solidFill>
                <a:latin typeface="Arial" charset="0"/>
              </a:rPr>
              <a:t>AX</a:t>
            </a:r>
            <a:endParaRPr lang="en-US" altLang="en-US" sz="2800" i="1" baseline="-25000">
              <a:solidFill>
                <a:srgbClr val="FFFFFF"/>
              </a:solidFill>
              <a:latin typeface="Arial" charset="0"/>
            </a:endParaRPr>
          </a:p>
        </p:txBody>
      </p:sp>
      <p:sp>
        <p:nvSpPr>
          <p:cNvPr id="73748" name="Line 21"/>
          <p:cNvSpPr>
            <a:spLocks noChangeShapeType="1"/>
          </p:cNvSpPr>
          <p:nvPr/>
        </p:nvSpPr>
        <p:spPr bwMode="auto">
          <a:xfrm flipH="1">
            <a:off x="3168650" y="3081338"/>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9" name="Line 22"/>
          <p:cNvSpPr>
            <a:spLocks noChangeShapeType="1"/>
          </p:cNvSpPr>
          <p:nvPr/>
        </p:nvSpPr>
        <p:spPr bwMode="auto">
          <a:xfrm>
            <a:off x="3511550" y="3081338"/>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0" name="Line 23"/>
          <p:cNvSpPr>
            <a:spLocks noChangeShapeType="1"/>
          </p:cNvSpPr>
          <p:nvPr/>
        </p:nvSpPr>
        <p:spPr bwMode="auto">
          <a:xfrm>
            <a:off x="3168650" y="3386138"/>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1" name="Line 24"/>
          <p:cNvSpPr>
            <a:spLocks noChangeShapeType="1"/>
          </p:cNvSpPr>
          <p:nvPr/>
        </p:nvSpPr>
        <p:spPr bwMode="auto">
          <a:xfrm>
            <a:off x="3854450" y="3386138"/>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2" name="Line 25"/>
          <p:cNvSpPr>
            <a:spLocks noChangeShapeType="1"/>
          </p:cNvSpPr>
          <p:nvPr/>
        </p:nvSpPr>
        <p:spPr bwMode="auto">
          <a:xfrm flipH="1">
            <a:off x="2825750" y="3690938"/>
            <a:ext cx="34290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3" name="Line 26"/>
          <p:cNvSpPr>
            <a:spLocks noChangeShapeType="1"/>
          </p:cNvSpPr>
          <p:nvPr/>
        </p:nvSpPr>
        <p:spPr bwMode="auto">
          <a:xfrm>
            <a:off x="3854450" y="3690938"/>
            <a:ext cx="34290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4" name="Line 27"/>
          <p:cNvSpPr>
            <a:spLocks noChangeShapeType="1"/>
          </p:cNvSpPr>
          <p:nvPr/>
        </p:nvSpPr>
        <p:spPr bwMode="auto">
          <a:xfrm>
            <a:off x="3168650" y="3690938"/>
            <a:ext cx="34290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5" name="Line 28"/>
          <p:cNvSpPr>
            <a:spLocks noChangeShapeType="1"/>
          </p:cNvSpPr>
          <p:nvPr/>
        </p:nvSpPr>
        <p:spPr bwMode="auto">
          <a:xfrm flipH="1">
            <a:off x="3511550" y="3690938"/>
            <a:ext cx="34290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6" name="Line 29"/>
          <p:cNvSpPr>
            <a:spLocks noChangeShapeType="1"/>
          </p:cNvSpPr>
          <p:nvPr/>
        </p:nvSpPr>
        <p:spPr bwMode="auto">
          <a:xfrm>
            <a:off x="2825750" y="3919538"/>
            <a:ext cx="0" cy="4572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7" name="Line 30"/>
          <p:cNvSpPr>
            <a:spLocks noChangeShapeType="1"/>
          </p:cNvSpPr>
          <p:nvPr/>
        </p:nvSpPr>
        <p:spPr bwMode="auto">
          <a:xfrm>
            <a:off x="3500438" y="3919538"/>
            <a:ext cx="0" cy="4572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8" name="Line 31"/>
          <p:cNvSpPr>
            <a:spLocks noChangeShapeType="1"/>
          </p:cNvSpPr>
          <p:nvPr/>
        </p:nvSpPr>
        <p:spPr bwMode="auto">
          <a:xfrm>
            <a:off x="3511550" y="3919538"/>
            <a:ext cx="0" cy="4572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9" name="Line 32"/>
          <p:cNvSpPr>
            <a:spLocks noChangeShapeType="1"/>
          </p:cNvSpPr>
          <p:nvPr/>
        </p:nvSpPr>
        <p:spPr bwMode="auto">
          <a:xfrm>
            <a:off x="4197350" y="3919538"/>
            <a:ext cx="0" cy="4572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0" name="Text Box 33"/>
          <p:cNvSpPr txBox="1">
            <a:spLocks noChangeArrowheads="1"/>
          </p:cNvSpPr>
          <p:nvPr/>
        </p:nvSpPr>
        <p:spPr bwMode="auto">
          <a:xfrm>
            <a:off x="3968750" y="3171825"/>
            <a:ext cx="233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A</a:t>
            </a:r>
            <a:r>
              <a:rPr lang="en-US" altLang="en-US" sz="2800" baseline="-25000">
                <a:solidFill>
                  <a:srgbClr val="FFFF00"/>
                </a:solidFill>
                <a:latin typeface="Arial" charset="0"/>
              </a:rPr>
              <a:t>1</a:t>
            </a:r>
          </a:p>
        </p:txBody>
      </p:sp>
      <p:sp>
        <p:nvSpPr>
          <p:cNvPr id="862242" name="Text Box 34"/>
          <p:cNvSpPr txBox="1">
            <a:spLocks noChangeArrowheads="1"/>
          </p:cNvSpPr>
          <p:nvPr/>
        </p:nvSpPr>
        <p:spPr bwMode="auto">
          <a:xfrm>
            <a:off x="4311650" y="3781425"/>
            <a:ext cx="233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A</a:t>
            </a:r>
            <a:r>
              <a:rPr lang="en-US" altLang="en-US" sz="2800" baseline="-25000">
                <a:solidFill>
                  <a:srgbClr val="FFFF00"/>
                </a:solidFill>
                <a:latin typeface="Arial" charset="0"/>
              </a:rPr>
              <a:t>2</a:t>
            </a:r>
          </a:p>
        </p:txBody>
      </p:sp>
      <p:sp>
        <p:nvSpPr>
          <p:cNvPr id="73762" name="Line 36"/>
          <p:cNvSpPr>
            <a:spLocks noChangeShapeType="1"/>
          </p:cNvSpPr>
          <p:nvPr/>
        </p:nvSpPr>
        <p:spPr bwMode="auto">
          <a:xfrm flipH="1">
            <a:off x="7300913" y="3192463"/>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3" name="Line 37"/>
          <p:cNvSpPr>
            <a:spLocks noChangeShapeType="1"/>
          </p:cNvSpPr>
          <p:nvPr/>
        </p:nvSpPr>
        <p:spPr bwMode="auto">
          <a:xfrm>
            <a:off x="7643813" y="3192463"/>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4" name="Line 38"/>
          <p:cNvSpPr>
            <a:spLocks noChangeShapeType="1"/>
          </p:cNvSpPr>
          <p:nvPr/>
        </p:nvSpPr>
        <p:spPr bwMode="auto">
          <a:xfrm>
            <a:off x="7300913" y="3497263"/>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5" name="Line 39"/>
          <p:cNvSpPr>
            <a:spLocks noChangeShapeType="1"/>
          </p:cNvSpPr>
          <p:nvPr/>
        </p:nvSpPr>
        <p:spPr bwMode="auto">
          <a:xfrm>
            <a:off x="7986713" y="3497263"/>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66" name="Text Box 40"/>
          <p:cNvSpPr txBox="1">
            <a:spLocks noChangeArrowheads="1"/>
          </p:cNvSpPr>
          <p:nvPr/>
        </p:nvSpPr>
        <p:spPr bwMode="auto">
          <a:xfrm>
            <a:off x="8062913" y="3324225"/>
            <a:ext cx="2224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X</a:t>
            </a:r>
            <a:endParaRPr lang="en-US" altLang="en-US" sz="2800" baseline="-25000">
              <a:solidFill>
                <a:srgbClr val="FFFF00"/>
              </a:solidFill>
              <a:latin typeface="Arial" charset="0"/>
            </a:endParaRPr>
          </a:p>
        </p:txBody>
      </p:sp>
      <p:grpSp>
        <p:nvGrpSpPr>
          <p:cNvPr id="73767" name="Group 42"/>
          <p:cNvGrpSpPr>
            <a:grpSpLocks/>
          </p:cNvGrpSpPr>
          <p:nvPr/>
        </p:nvGrpSpPr>
        <p:grpSpPr bwMode="auto">
          <a:xfrm>
            <a:off x="342900" y="808038"/>
            <a:ext cx="9553575" cy="87312"/>
            <a:chOff x="192" y="576"/>
            <a:chExt cx="5349" cy="55"/>
          </a:xfrm>
        </p:grpSpPr>
        <p:sp>
          <p:nvSpPr>
            <p:cNvPr id="73800" name="Freeform 43"/>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73801" name="Freeform 44"/>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862253" name="Rectangle 45"/>
          <p:cNvSpPr>
            <a:spLocks noChangeArrowheads="1"/>
          </p:cNvSpPr>
          <p:nvPr/>
        </p:nvSpPr>
        <p:spPr bwMode="auto">
          <a:xfrm>
            <a:off x="1403350" y="190500"/>
            <a:ext cx="7385050" cy="584200"/>
          </a:xfrm>
          <a:prstGeom prst="rect">
            <a:avLst/>
          </a:prstGeom>
          <a:noFill/>
          <a:ln>
            <a:noFill/>
          </a:ln>
          <a:effectLs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altLang="en-US" sz="3200" smtClean="0">
                <a:solidFill>
                  <a:srgbClr val="FFFFFF"/>
                </a:solidFill>
                <a:latin typeface="Helvetica" charset="0"/>
              </a:rPr>
              <a:t>Spin - Spin Coupling - </a:t>
            </a:r>
            <a:r>
              <a:rPr lang="en-US" altLang="en-US" sz="3200" smtClean="0">
                <a:solidFill>
                  <a:srgbClr val="FFFFFF"/>
                </a:solidFill>
                <a:effectLst>
                  <a:outerShdw blurRad="38100" dist="38100" dir="2700000" algn="tl">
                    <a:srgbClr val="000000"/>
                  </a:outerShdw>
                </a:effectLst>
                <a:latin typeface="Helvetica" charset="0"/>
              </a:rPr>
              <a:t>AX</a:t>
            </a:r>
            <a:r>
              <a:rPr lang="en-US" altLang="en-US" sz="3200" baseline="-25000" smtClean="0">
                <a:solidFill>
                  <a:srgbClr val="FFFFFF"/>
                </a:solidFill>
                <a:effectLst>
                  <a:outerShdw blurRad="38100" dist="38100" dir="2700000" algn="tl">
                    <a:srgbClr val="000000"/>
                  </a:outerShdw>
                </a:effectLst>
                <a:latin typeface="Helvetica" charset="0"/>
              </a:rPr>
              <a:t>2</a:t>
            </a:r>
            <a:r>
              <a:rPr lang="en-US" altLang="en-US" sz="3200" smtClean="0">
                <a:solidFill>
                  <a:srgbClr val="FFFFFF"/>
                </a:solidFill>
                <a:effectLst>
                  <a:outerShdw blurRad="38100" dist="38100" dir="2700000" algn="tl">
                    <a:srgbClr val="000000"/>
                  </a:outerShdw>
                </a:effectLst>
                <a:latin typeface="Helvetica" charset="0"/>
              </a:rPr>
              <a:t> Spin System</a:t>
            </a:r>
          </a:p>
        </p:txBody>
      </p:sp>
      <p:sp>
        <p:nvSpPr>
          <p:cNvPr id="73769" name="Text Box 48"/>
          <p:cNvSpPr txBox="1">
            <a:spLocks noChangeArrowheads="1"/>
          </p:cNvSpPr>
          <p:nvPr/>
        </p:nvSpPr>
        <p:spPr bwMode="auto">
          <a:xfrm>
            <a:off x="866775" y="11604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73770" name="Text Box 49"/>
          <p:cNvSpPr txBox="1">
            <a:spLocks noChangeArrowheads="1"/>
          </p:cNvSpPr>
          <p:nvPr/>
        </p:nvSpPr>
        <p:spPr bwMode="auto">
          <a:xfrm>
            <a:off x="568325" y="927100"/>
            <a:ext cx="9226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just">
              <a:spcBef>
                <a:spcPct val="50000"/>
              </a:spcBef>
            </a:pPr>
            <a:r>
              <a:rPr lang="en-US" altLang="en-US">
                <a:solidFill>
                  <a:srgbClr val="FFFF00"/>
                </a:solidFill>
                <a:latin typeface="Helvetica" charset="0"/>
              </a:rPr>
              <a:t>The effects of splitting are often described using a splitting tree which depicts the original absorbance being split by a coupling constant J into (n + 1) peaks.</a:t>
            </a:r>
          </a:p>
        </p:txBody>
      </p:sp>
      <p:sp>
        <p:nvSpPr>
          <p:cNvPr id="73771" name="Text Box 53"/>
          <p:cNvSpPr txBox="1">
            <a:spLocks noChangeArrowheads="1"/>
          </p:cNvSpPr>
          <p:nvPr/>
        </p:nvSpPr>
        <p:spPr bwMode="auto">
          <a:xfrm>
            <a:off x="344488" y="2184400"/>
            <a:ext cx="1382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Example</a:t>
            </a:r>
          </a:p>
          <a:p>
            <a:endParaRPr lang="en-US" altLang="en-US">
              <a:solidFill>
                <a:srgbClr val="FFFF00"/>
              </a:solidFill>
              <a:latin typeface="Helvetica" charset="0"/>
            </a:endParaRPr>
          </a:p>
          <a:p>
            <a:endParaRPr lang="en-US" altLang="en-US">
              <a:solidFill>
                <a:srgbClr val="FFFF00"/>
              </a:solidFill>
              <a:latin typeface="Helvetica" charset="0"/>
            </a:endParaRPr>
          </a:p>
        </p:txBody>
      </p:sp>
      <p:sp>
        <p:nvSpPr>
          <p:cNvPr id="73772" name="Rectangle 55"/>
          <p:cNvSpPr>
            <a:spLocks noChangeAspect="1" noChangeArrowheads="1"/>
          </p:cNvSpPr>
          <p:nvPr/>
        </p:nvSpPr>
        <p:spPr bwMode="auto">
          <a:xfrm>
            <a:off x="1349375" y="2905125"/>
            <a:ext cx="196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0H</a:t>
            </a:r>
            <a:endParaRPr lang="en-US" altLang="en-US" sz="2400">
              <a:solidFill>
                <a:srgbClr val="FFFFFF"/>
              </a:solidFill>
              <a:latin typeface="Times" charset="0"/>
            </a:endParaRPr>
          </a:p>
        </p:txBody>
      </p:sp>
      <p:sp>
        <p:nvSpPr>
          <p:cNvPr id="73773" name="Rectangle 56"/>
          <p:cNvSpPr>
            <a:spLocks noChangeAspect="1" noChangeArrowheads="1"/>
          </p:cNvSpPr>
          <p:nvPr/>
        </p:nvSpPr>
        <p:spPr bwMode="auto">
          <a:xfrm>
            <a:off x="1495425" y="3752850"/>
            <a:ext cx="635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x</a:t>
            </a:r>
            <a:endParaRPr lang="en-US" altLang="en-US" sz="900">
              <a:solidFill>
                <a:srgbClr val="FFFFFF"/>
              </a:solidFill>
              <a:latin typeface="Times" charset="0"/>
            </a:endParaRPr>
          </a:p>
        </p:txBody>
      </p:sp>
      <p:sp>
        <p:nvSpPr>
          <p:cNvPr id="73774" name="Rectangle 57"/>
          <p:cNvSpPr>
            <a:spLocks noChangeAspect="1" noChangeArrowheads="1"/>
          </p:cNvSpPr>
          <p:nvPr/>
        </p:nvSpPr>
        <p:spPr bwMode="auto">
          <a:xfrm>
            <a:off x="1368425" y="3679825"/>
            <a:ext cx="111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73775" name="Rectangle 58"/>
          <p:cNvSpPr>
            <a:spLocks noChangeAspect="1" noChangeArrowheads="1"/>
          </p:cNvSpPr>
          <p:nvPr/>
        </p:nvSpPr>
        <p:spPr bwMode="auto">
          <a:xfrm>
            <a:off x="974725" y="2870200"/>
            <a:ext cx="192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r>
              <a:rPr lang="en-US" altLang="en-US" sz="1200" baseline="-25000">
                <a:solidFill>
                  <a:srgbClr val="FFFFFF"/>
                </a:solidFill>
              </a:rPr>
              <a:t>A</a:t>
            </a:r>
            <a:endParaRPr lang="en-US" altLang="en-US" sz="2400">
              <a:solidFill>
                <a:srgbClr val="FFFFFF"/>
              </a:solidFill>
              <a:latin typeface="Times" charset="0"/>
            </a:endParaRPr>
          </a:p>
        </p:txBody>
      </p:sp>
      <p:grpSp>
        <p:nvGrpSpPr>
          <p:cNvPr id="73776" name="Group 59"/>
          <p:cNvGrpSpPr>
            <a:grpSpLocks noChangeAspect="1"/>
          </p:cNvGrpSpPr>
          <p:nvPr/>
        </p:nvGrpSpPr>
        <p:grpSpPr bwMode="auto">
          <a:xfrm>
            <a:off x="1030288" y="3073400"/>
            <a:ext cx="1587" cy="184150"/>
            <a:chOff x="1752" y="1054"/>
            <a:chExt cx="1" cy="81"/>
          </a:xfrm>
        </p:grpSpPr>
        <p:sp>
          <p:nvSpPr>
            <p:cNvPr id="73798" name="Line 60"/>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9" name="Line 61"/>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3777" name="Line 62"/>
          <p:cNvSpPr>
            <a:spLocks noChangeAspect="1" noChangeShapeType="1"/>
          </p:cNvSpPr>
          <p:nvPr/>
        </p:nvSpPr>
        <p:spPr bwMode="auto">
          <a:xfrm flipV="1">
            <a:off x="1411288" y="3098800"/>
            <a:ext cx="3175" cy="18256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8" name="Rectangle 63"/>
          <p:cNvSpPr>
            <a:spLocks noChangeAspect="1" noChangeArrowheads="1"/>
          </p:cNvSpPr>
          <p:nvPr/>
        </p:nvSpPr>
        <p:spPr bwMode="auto">
          <a:xfrm>
            <a:off x="2097088" y="328771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OH</a:t>
            </a:r>
            <a:endParaRPr lang="en-US" altLang="en-US" sz="2400">
              <a:solidFill>
                <a:srgbClr val="FFFFFF"/>
              </a:solidFill>
              <a:latin typeface="Times" charset="0"/>
            </a:endParaRPr>
          </a:p>
        </p:txBody>
      </p:sp>
      <p:sp>
        <p:nvSpPr>
          <p:cNvPr id="73779" name="Line 64"/>
          <p:cNvSpPr>
            <a:spLocks noChangeAspect="1" noChangeShapeType="1"/>
          </p:cNvSpPr>
          <p:nvPr/>
        </p:nvSpPr>
        <p:spPr bwMode="auto">
          <a:xfrm>
            <a:off x="1874838" y="3357563"/>
            <a:ext cx="200025" cy="31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0" name="Line 65"/>
          <p:cNvSpPr>
            <a:spLocks noChangeAspect="1" noChangeShapeType="1"/>
          </p:cNvSpPr>
          <p:nvPr/>
        </p:nvSpPr>
        <p:spPr bwMode="auto">
          <a:xfrm>
            <a:off x="1493838" y="3357563"/>
            <a:ext cx="200025" cy="31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1" name="Rectangle 66"/>
          <p:cNvSpPr>
            <a:spLocks noChangeAspect="1" noChangeArrowheads="1"/>
          </p:cNvSpPr>
          <p:nvPr/>
        </p:nvSpPr>
        <p:spPr bwMode="auto">
          <a:xfrm>
            <a:off x="1728788" y="2911475"/>
            <a:ext cx="1190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73782" name="Rectangle 67"/>
          <p:cNvSpPr>
            <a:spLocks noChangeAspect="1" noChangeArrowheads="1"/>
          </p:cNvSpPr>
          <p:nvPr/>
        </p:nvSpPr>
        <p:spPr bwMode="auto">
          <a:xfrm>
            <a:off x="1738313" y="3305175"/>
            <a:ext cx="1158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73783" name="Rectangle 68"/>
          <p:cNvSpPr>
            <a:spLocks noChangeAspect="1" noChangeArrowheads="1"/>
          </p:cNvSpPr>
          <p:nvPr/>
        </p:nvSpPr>
        <p:spPr bwMode="auto">
          <a:xfrm>
            <a:off x="1349375" y="3287713"/>
            <a:ext cx="1158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73784" name="Line 69"/>
          <p:cNvSpPr>
            <a:spLocks noChangeAspect="1" noChangeShapeType="1"/>
          </p:cNvSpPr>
          <p:nvPr/>
        </p:nvSpPr>
        <p:spPr bwMode="auto">
          <a:xfrm>
            <a:off x="1111250" y="3357563"/>
            <a:ext cx="219075" cy="31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5" name="Rectangle 70"/>
          <p:cNvSpPr>
            <a:spLocks noChangeAspect="1" noChangeArrowheads="1"/>
          </p:cNvSpPr>
          <p:nvPr/>
        </p:nvSpPr>
        <p:spPr bwMode="auto">
          <a:xfrm>
            <a:off x="963613" y="3287713"/>
            <a:ext cx="1158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grpSp>
        <p:nvGrpSpPr>
          <p:cNvPr id="73786" name="Group 71"/>
          <p:cNvGrpSpPr>
            <a:grpSpLocks noChangeAspect="1"/>
          </p:cNvGrpSpPr>
          <p:nvPr/>
        </p:nvGrpSpPr>
        <p:grpSpPr bwMode="auto">
          <a:xfrm>
            <a:off x="1763713" y="3101975"/>
            <a:ext cx="47625" cy="182563"/>
            <a:chOff x="1388" y="1069"/>
            <a:chExt cx="21" cy="80"/>
          </a:xfrm>
        </p:grpSpPr>
        <p:sp>
          <p:nvSpPr>
            <p:cNvPr id="73796" name="Line 72"/>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7" name="Line 73"/>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3787" name="Line 74"/>
          <p:cNvSpPr>
            <a:spLocks noChangeAspect="1" noChangeShapeType="1"/>
          </p:cNvSpPr>
          <p:nvPr/>
        </p:nvSpPr>
        <p:spPr bwMode="auto">
          <a:xfrm>
            <a:off x="720725" y="3357563"/>
            <a:ext cx="219075" cy="31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3788" name="Group 75"/>
          <p:cNvGrpSpPr>
            <a:grpSpLocks noChangeAspect="1"/>
          </p:cNvGrpSpPr>
          <p:nvPr/>
        </p:nvGrpSpPr>
        <p:grpSpPr bwMode="auto">
          <a:xfrm>
            <a:off x="1011238" y="3454400"/>
            <a:ext cx="1587" cy="184150"/>
            <a:chOff x="1752" y="1054"/>
            <a:chExt cx="1" cy="81"/>
          </a:xfrm>
        </p:grpSpPr>
        <p:sp>
          <p:nvSpPr>
            <p:cNvPr id="73794" name="Line 76"/>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5" name="Line 77"/>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3789" name="Rectangle 78"/>
          <p:cNvSpPr>
            <a:spLocks noChangeAspect="1" noChangeArrowheads="1"/>
          </p:cNvSpPr>
          <p:nvPr/>
        </p:nvSpPr>
        <p:spPr bwMode="auto">
          <a:xfrm>
            <a:off x="969963" y="3651250"/>
            <a:ext cx="1920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r>
              <a:rPr lang="en-US" altLang="en-US" sz="1200" baseline="-25000">
                <a:solidFill>
                  <a:srgbClr val="FFFFFF"/>
                </a:solidFill>
              </a:rPr>
              <a:t>A</a:t>
            </a:r>
            <a:endParaRPr lang="en-US" altLang="en-US" sz="2400">
              <a:solidFill>
                <a:srgbClr val="FFFFFF"/>
              </a:solidFill>
              <a:latin typeface="Times" charset="0"/>
            </a:endParaRPr>
          </a:p>
        </p:txBody>
      </p:sp>
      <p:sp>
        <p:nvSpPr>
          <p:cNvPr id="73790" name="Rectangle 79"/>
          <p:cNvSpPr>
            <a:spLocks noChangeAspect="1" noChangeArrowheads="1"/>
          </p:cNvSpPr>
          <p:nvPr/>
        </p:nvSpPr>
        <p:spPr bwMode="auto">
          <a:xfrm>
            <a:off x="479425" y="3279775"/>
            <a:ext cx="282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NH</a:t>
            </a:r>
            <a:r>
              <a:rPr lang="en-US" altLang="en-US" sz="1200" baseline="-25000">
                <a:solidFill>
                  <a:srgbClr val="FFFFFF"/>
                </a:solidFill>
              </a:rPr>
              <a:t>2</a:t>
            </a:r>
            <a:endParaRPr lang="en-US" altLang="en-US" sz="2400">
              <a:solidFill>
                <a:srgbClr val="FFFFFF"/>
              </a:solidFill>
              <a:latin typeface="Times" charset="0"/>
            </a:endParaRPr>
          </a:p>
        </p:txBody>
      </p:sp>
      <p:grpSp>
        <p:nvGrpSpPr>
          <p:cNvPr id="73791" name="Group 80"/>
          <p:cNvGrpSpPr>
            <a:grpSpLocks noChangeAspect="1"/>
          </p:cNvGrpSpPr>
          <p:nvPr/>
        </p:nvGrpSpPr>
        <p:grpSpPr bwMode="auto">
          <a:xfrm>
            <a:off x="1406525" y="3463925"/>
            <a:ext cx="1588" cy="184150"/>
            <a:chOff x="1752" y="1054"/>
            <a:chExt cx="1" cy="81"/>
          </a:xfrm>
        </p:grpSpPr>
        <p:sp>
          <p:nvSpPr>
            <p:cNvPr id="73792" name="Line 81"/>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93" name="Line 82"/>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62242"/>
                                        </p:tgtEl>
                                        <p:attrNameLst>
                                          <p:attrName>style.visibility</p:attrName>
                                        </p:attrNameLst>
                                      </p:cBhvr>
                                      <p:to>
                                        <p:strVal val="visible"/>
                                      </p:to>
                                    </p:set>
                                    <p:animEffect transition="in" filter="dissolve">
                                      <p:cBhvr>
                                        <p:cTn id="7" dur="500"/>
                                        <p:tgtEl>
                                          <p:spTgt spid="862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4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Line 2"/>
          <p:cNvSpPr>
            <a:spLocks noChangeShapeType="1"/>
          </p:cNvSpPr>
          <p:nvPr/>
        </p:nvSpPr>
        <p:spPr bwMode="auto">
          <a:xfrm>
            <a:off x="0" y="914400"/>
            <a:ext cx="10083800" cy="0"/>
          </a:xfrm>
          <a:prstGeom prst="line">
            <a:avLst/>
          </a:prstGeom>
          <a:noFill/>
          <a:ln w="508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78" name="Line 3"/>
          <p:cNvSpPr>
            <a:spLocks noChangeShapeType="1"/>
          </p:cNvSpPr>
          <p:nvPr/>
        </p:nvSpPr>
        <p:spPr bwMode="auto">
          <a:xfrm flipV="1">
            <a:off x="2343150" y="5629275"/>
            <a:ext cx="3086100" cy="952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79" name="Line 4"/>
          <p:cNvSpPr>
            <a:spLocks noChangeShapeType="1"/>
          </p:cNvSpPr>
          <p:nvPr/>
        </p:nvSpPr>
        <p:spPr bwMode="auto">
          <a:xfrm flipV="1">
            <a:off x="4657725" y="5410200"/>
            <a:ext cx="0" cy="2190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0" name="Line 5"/>
          <p:cNvSpPr>
            <a:spLocks noChangeShapeType="1"/>
          </p:cNvSpPr>
          <p:nvPr/>
        </p:nvSpPr>
        <p:spPr bwMode="auto">
          <a:xfrm flipV="1">
            <a:off x="3286125" y="5105400"/>
            <a:ext cx="0" cy="5238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1" name="Line 6"/>
          <p:cNvSpPr>
            <a:spLocks noChangeShapeType="1"/>
          </p:cNvSpPr>
          <p:nvPr/>
        </p:nvSpPr>
        <p:spPr bwMode="auto">
          <a:xfrm>
            <a:off x="3629025" y="5629275"/>
            <a:ext cx="0"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2" name="Line 7"/>
          <p:cNvSpPr>
            <a:spLocks noChangeShapeType="1"/>
          </p:cNvSpPr>
          <p:nvPr/>
        </p:nvSpPr>
        <p:spPr bwMode="auto">
          <a:xfrm flipH="1">
            <a:off x="5481638" y="5476875"/>
            <a:ext cx="85725" cy="304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3" name="Line 8"/>
          <p:cNvSpPr>
            <a:spLocks noChangeShapeType="1"/>
          </p:cNvSpPr>
          <p:nvPr/>
        </p:nvSpPr>
        <p:spPr bwMode="auto">
          <a:xfrm flipH="1">
            <a:off x="5600700" y="5476875"/>
            <a:ext cx="85725" cy="3048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4" name="Line 9"/>
          <p:cNvSpPr>
            <a:spLocks noChangeShapeType="1"/>
          </p:cNvSpPr>
          <p:nvPr/>
        </p:nvSpPr>
        <p:spPr bwMode="auto">
          <a:xfrm>
            <a:off x="5668963" y="5629275"/>
            <a:ext cx="30861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5" name="Line 10"/>
          <p:cNvSpPr>
            <a:spLocks noChangeShapeType="1"/>
          </p:cNvSpPr>
          <p:nvPr/>
        </p:nvSpPr>
        <p:spPr bwMode="auto">
          <a:xfrm flipV="1">
            <a:off x="8172450" y="3657600"/>
            <a:ext cx="0" cy="1971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6" name="Line 11"/>
          <p:cNvSpPr>
            <a:spLocks noChangeShapeType="1"/>
          </p:cNvSpPr>
          <p:nvPr/>
        </p:nvSpPr>
        <p:spPr bwMode="auto">
          <a:xfrm>
            <a:off x="7829550" y="5629275"/>
            <a:ext cx="0"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7" name="Text Box 12"/>
          <p:cNvSpPr txBox="1">
            <a:spLocks noChangeArrowheads="1"/>
          </p:cNvSpPr>
          <p:nvPr/>
        </p:nvSpPr>
        <p:spPr bwMode="auto">
          <a:xfrm>
            <a:off x="8318500" y="4587875"/>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i="1">
                <a:solidFill>
                  <a:srgbClr val="FFFF00"/>
                </a:solidFill>
                <a:latin typeface="Arial" charset="0"/>
              </a:rPr>
              <a:t>J</a:t>
            </a:r>
            <a:r>
              <a:rPr lang="en-US" altLang="en-US" sz="2800" i="1" baseline="-25000">
                <a:solidFill>
                  <a:srgbClr val="FFFF00"/>
                </a:solidFill>
                <a:latin typeface="Arial" charset="0"/>
              </a:rPr>
              <a:t>AX</a:t>
            </a:r>
          </a:p>
        </p:txBody>
      </p:sp>
      <p:sp>
        <p:nvSpPr>
          <p:cNvPr id="75788" name="Text Box 13"/>
          <p:cNvSpPr txBox="1">
            <a:spLocks noChangeArrowheads="1"/>
          </p:cNvSpPr>
          <p:nvPr/>
        </p:nvSpPr>
        <p:spPr bwMode="auto">
          <a:xfrm>
            <a:off x="3425825" y="57515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x</a:t>
            </a:r>
            <a:endParaRPr lang="en-US" altLang="en-US" sz="2800" baseline="-25000">
              <a:solidFill>
                <a:srgbClr val="FFFF00"/>
              </a:solidFill>
              <a:latin typeface="Arial" charset="0"/>
            </a:endParaRPr>
          </a:p>
        </p:txBody>
      </p:sp>
      <p:sp>
        <p:nvSpPr>
          <p:cNvPr id="75789" name="Text Box 14"/>
          <p:cNvSpPr txBox="1">
            <a:spLocks noChangeArrowheads="1"/>
          </p:cNvSpPr>
          <p:nvPr/>
        </p:nvSpPr>
        <p:spPr bwMode="auto">
          <a:xfrm>
            <a:off x="7599363" y="5780088"/>
            <a:ext cx="557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A</a:t>
            </a:r>
            <a:r>
              <a:rPr lang="en-US" altLang="en-US" sz="2800" baseline="-25000">
                <a:solidFill>
                  <a:srgbClr val="FFFF00"/>
                </a:solidFill>
                <a:latin typeface="Arial" charset="0"/>
              </a:rPr>
              <a:t>3</a:t>
            </a:r>
          </a:p>
        </p:txBody>
      </p:sp>
      <p:sp>
        <p:nvSpPr>
          <p:cNvPr id="75790" name="Line 15"/>
          <p:cNvSpPr>
            <a:spLocks noChangeShapeType="1"/>
          </p:cNvSpPr>
          <p:nvPr/>
        </p:nvSpPr>
        <p:spPr bwMode="auto">
          <a:xfrm flipV="1">
            <a:off x="7497763" y="4943475"/>
            <a:ext cx="660400" cy="0"/>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91" name="Line 16"/>
          <p:cNvSpPr>
            <a:spLocks noChangeShapeType="1"/>
          </p:cNvSpPr>
          <p:nvPr/>
        </p:nvSpPr>
        <p:spPr bwMode="auto">
          <a:xfrm flipV="1">
            <a:off x="3286125" y="5400675"/>
            <a:ext cx="669925" cy="0"/>
          </a:xfrm>
          <a:prstGeom prst="line">
            <a:avLst/>
          </a:prstGeom>
          <a:noFill/>
          <a:ln w="9525">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92" name="Line 17"/>
          <p:cNvSpPr>
            <a:spLocks noChangeShapeType="1"/>
          </p:cNvSpPr>
          <p:nvPr/>
        </p:nvSpPr>
        <p:spPr bwMode="auto">
          <a:xfrm flipV="1">
            <a:off x="2600325" y="5486400"/>
            <a:ext cx="0" cy="1381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3" name="Text Box 18"/>
          <p:cNvSpPr txBox="1">
            <a:spLocks noChangeArrowheads="1"/>
          </p:cNvSpPr>
          <p:nvPr/>
        </p:nvSpPr>
        <p:spPr bwMode="auto">
          <a:xfrm>
            <a:off x="3200400" y="4816475"/>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i="1">
                <a:solidFill>
                  <a:srgbClr val="FFFF00"/>
                </a:solidFill>
                <a:latin typeface="Arial" charset="0"/>
              </a:rPr>
              <a:t>J</a:t>
            </a:r>
            <a:r>
              <a:rPr lang="en-US" altLang="en-US" sz="2800" i="1" baseline="-25000">
                <a:solidFill>
                  <a:srgbClr val="FFFF00"/>
                </a:solidFill>
                <a:latin typeface="Arial" charset="0"/>
              </a:rPr>
              <a:t>AX</a:t>
            </a:r>
          </a:p>
        </p:txBody>
      </p:sp>
      <p:sp>
        <p:nvSpPr>
          <p:cNvPr id="75794" name="Line 19"/>
          <p:cNvSpPr>
            <a:spLocks noChangeShapeType="1"/>
          </p:cNvSpPr>
          <p:nvPr/>
        </p:nvSpPr>
        <p:spPr bwMode="auto">
          <a:xfrm>
            <a:off x="3640138" y="1371600"/>
            <a:ext cx="0" cy="990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5" name="Line 20"/>
          <p:cNvSpPr>
            <a:spLocks noChangeShapeType="1"/>
          </p:cNvSpPr>
          <p:nvPr/>
        </p:nvSpPr>
        <p:spPr bwMode="auto">
          <a:xfrm flipH="1">
            <a:off x="3297238" y="2362200"/>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6" name="Line 21"/>
          <p:cNvSpPr>
            <a:spLocks noChangeShapeType="1"/>
          </p:cNvSpPr>
          <p:nvPr/>
        </p:nvSpPr>
        <p:spPr bwMode="auto">
          <a:xfrm>
            <a:off x="3640138" y="2362200"/>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7" name="Line 22"/>
          <p:cNvSpPr>
            <a:spLocks noChangeShapeType="1"/>
          </p:cNvSpPr>
          <p:nvPr/>
        </p:nvSpPr>
        <p:spPr bwMode="auto">
          <a:xfrm>
            <a:off x="3297238" y="2667000"/>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8" name="Line 23"/>
          <p:cNvSpPr>
            <a:spLocks noChangeShapeType="1"/>
          </p:cNvSpPr>
          <p:nvPr/>
        </p:nvSpPr>
        <p:spPr bwMode="auto">
          <a:xfrm>
            <a:off x="3983038" y="2667000"/>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9" name="Line 24"/>
          <p:cNvSpPr>
            <a:spLocks noChangeShapeType="1"/>
          </p:cNvSpPr>
          <p:nvPr/>
        </p:nvSpPr>
        <p:spPr bwMode="auto">
          <a:xfrm flipH="1">
            <a:off x="2954338" y="2971800"/>
            <a:ext cx="34290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0" name="Line 25"/>
          <p:cNvSpPr>
            <a:spLocks noChangeShapeType="1"/>
          </p:cNvSpPr>
          <p:nvPr/>
        </p:nvSpPr>
        <p:spPr bwMode="auto">
          <a:xfrm>
            <a:off x="3983038" y="2971800"/>
            <a:ext cx="34290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1" name="Line 26"/>
          <p:cNvSpPr>
            <a:spLocks noChangeShapeType="1"/>
          </p:cNvSpPr>
          <p:nvPr/>
        </p:nvSpPr>
        <p:spPr bwMode="auto">
          <a:xfrm>
            <a:off x="3297238" y="2971800"/>
            <a:ext cx="34290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2" name="Line 27"/>
          <p:cNvSpPr>
            <a:spLocks noChangeShapeType="1"/>
          </p:cNvSpPr>
          <p:nvPr/>
        </p:nvSpPr>
        <p:spPr bwMode="auto">
          <a:xfrm flipH="1">
            <a:off x="3640138" y="2971800"/>
            <a:ext cx="342900" cy="228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3" name="Line 28"/>
          <p:cNvSpPr>
            <a:spLocks noChangeShapeType="1"/>
          </p:cNvSpPr>
          <p:nvPr/>
        </p:nvSpPr>
        <p:spPr bwMode="auto">
          <a:xfrm>
            <a:off x="2954338" y="3200400"/>
            <a:ext cx="0" cy="4572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4" name="Line 29"/>
          <p:cNvSpPr>
            <a:spLocks noChangeShapeType="1"/>
          </p:cNvSpPr>
          <p:nvPr/>
        </p:nvSpPr>
        <p:spPr bwMode="auto">
          <a:xfrm>
            <a:off x="3629025" y="3200400"/>
            <a:ext cx="0" cy="4572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5" name="Line 30"/>
          <p:cNvSpPr>
            <a:spLocks noChangeShapeType="1"/>
          </p:cNvSpPr>
          <p:nvPr/>
        </p:nvSpPr>
        <p:spPr bwMode="auto">
          <a:xfrm>
            <a:off x="3640138" y="3200400"/>
            <a:ext cx="0" cy="4572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6" name="Line 31"/>
          <p:cNvSpPr>
            <a:spLocks noChangeShapeType="1"/>
          </p:cNvSpPr>
          <p:nvPr/>
        </p:nvSpPr>
        <p:spPr bwMode="auto">
          <a:xfrm>
            <a:off x="4325938" y="3200400"/>
            <a:ext cx="0" cy="4572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7" name="Text Box 32"/>
          <p:cNvSpPr txBox="1">
            <a:spLocks noChangeArrowheads="1"/>
          </p:cNvSpPr>
          <p:nvPr/>
        </p:nvSpPr>
        <p:spPr bwMode="auto">
          <a:xfrm>
            <a:off x="4097338" y="2452688"/>
            <a:ext cx="233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A</a:t>
            </a:r>
            <a:r>
              <a:rPr lang="en-US" altLang="en-US" sz="2800" baseline="-25000">
                <a:solidFill>
                  <a:srgbClr val="FFFF00"/>
                </a:solidFill>
                <a:latin typeface="Arial" charset="0"/>
              </a:rPr>
              <a:t>1</a:t>
            </a:r>
          </a:p>
        </p:txBody>
      </p:sp>
      <p:sp>
        <p:nvSpPr>
          <p:cNvPr id="75808" name="Text Box 33"/>
          <p:cNvSpPr txBox="1">
            <a:spLocks noChangeArrowheads="1"/>
          </p:cNvSpPr>
          <p:nvPr/>
        </p:nvSpPr>
        <p:spPr bwMode="auto">
          <a:xfrm>
            <a:off x="4440238" y="3138488"/>
            <a:ext cx="233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A</a:t>
            </a:r>
            <a:r>
              <a:rPr lang="en-US" altLang="en-US" sz="2800" baseline="-25000">
                <a:solidFill>
                  <a:srgbClr val="FFFF00"/>
                </a:solidFill>
                <a:latin typeface="Arial" charset="0"/>
              </a:rPr>
              <a:t>2</a:t>
            </a:r>
          </a:p>
        </p:txBody>
      </p:sp>
      <p:sp>
        <p:nvSpPr>
          <p:cNvPr id="75809" name="Line 34"/>
          <p:cNvSpPr>
            <a:spLocks noChangeShapeType="1"/>
          </p:cNvSpPr>
          <p:nvPr/>
        </p:nvSpPr>
        <p:spPr bwMode="auto">
          <a:xfrm>
            <a:off x="7772400" y="1482725"/>
            <a:ext cx="0" cy="990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0" name="Line 35"/>
          <p:cNvSpPr>
            <a:spLocks noChangeShapeType="1"/>
          </p:cNvSpPr>
          <p:nvPr/>
        </p:nvSpPr>
        <p:spPr bwMode="auto">
          <a:xfrm flipH="1">
            <a:off x="7429500" y="2473325"/>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1" name="Line 36"/>
          <p:cNvSpPr>
            <a:spLocks noChangeShapeType="1"/>
          </p:cNvSpPr>
          <p:nvPr/>
        </p:nvSpPr>
        <p:spPr bwMode="auto">
          <a:xfrm>
            <a:off x="7772400" y="2473325"/>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2" name="Line 37"/>
          <p:cNvSpPr>
            <a:spLocks noChangeShapeType="1"/>
          </p:cNvSpPr>
          <p:nvPr/>
        </p:nvSpPr>
        <p:spPr bwMode="auto">
          <a:xfrm>
            <a:off x="7429500" y="2778125"/>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3" name="Line 38"/>
          <p:cNvSpPr>
            <a:spLocks noChangeShapeType="1"/>
          </p:cNvSpPr>
          <p:nvPr/>
        </p:nvSpPr>
        <p:spPr bwMode="auto">
          <a:xfrm>
            <a:off x="8115300" y="2778125"/>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4" name="Text Box 39"/>
          <p:cNvSpPr txBox="1">
            <a:spLocks noChangeArrowheads="1"/>
          </p:cNvSpPr>
          <p:nvPr/>
        </p:nvSpPr>
        <p:spPr bwMode="auto">
          <a:xfrm>
            <a:off x="8191500" y="2605088"/>
            <a:ext cx="2224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X</a:t>
            </a:r>
            <a:endParaRPr lang="en-US" altLang="en-US" sz="2800" baseline="-25000">
              <a:solidFill>
                <a:srgbClr val="FFFF00"/>
              </a:solidFill>
              <a:latin typeface="Arial" charset="0"/>
            </a:endParaRPr>
          </a:p>
        </p:txBody>
      </p:sp>
      <p:sp>
        <p:nvSpPr>
          <p:cNvPr id="75815" name="Line 41"/>
          <p:cNvSpPr>
            <a:spLocks noChangeShapeType="1"/>
          </p:cNvSpPr>
          <p:nvPr/>
        </p:nvSpPr>
        <p:spPr bwMode="auto">
          <a:xfrm flipV="1">
            <a:off x="7486650" y="3657600"/>
            <a:ext cx="0" cy="1971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6" name="Line 42"/>
          <p:cNvSpPr>
            <a:spLocks noChangeShapeType="1"/>
          </p:cNvSpPr>
          <p:nvPr/>
        </p:nvSpPr>
        <p:spPr bwMode="auto">
          <a:xfrm flipH="1">
            <a:off x="2600325" y="3657600"/>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7" name="Line 43"/>
          <p:cNvSpPr>
            <a:spLocks noChangeShapeType="1"/>
          </p:cNvSpPr>
          <p:nvPr/>
        </p:nvSpPr>
        <p:spPr bwMode="auto">
          <a:xfrm>
            <a:off x="2943225" y="3657600"/>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8" name="Line 44"/>
          <p:cNvSpPr>
            <a:spLocks noChangeShapeType="1"/>
          </p:cNvSpPr>
          <p:nvPr/>
        </p:nvSpPr>
        <p:spPr bwMode="auto">
          <a:xfrm>
            <a:off x="2600325" y="3962400"/>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9" name="Line 45"/>
          <p:cNvSpPr>
            <a:spLocks noChangeShapeType="1"/>
          </p:cNvSpPr>
          <p:nvPr/>
        </p:nvSpPr>
        <p:spPr bwMode="auto">
          <a:xfrm>
            <a:off x="3286125" y="3962400"/>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0" name="Line 46"/>
          <p:cNvSpPr>
            <a:spLocks noChangeShapeType="1"/>
          </p:cNvSpPr>
          <p:nvPr/>
        </p:nvSpPr>
        <p:spPr bwMode="auto">
          <a:xfrm flipH="1">
            <a:off x="3286125" y="3657600"/>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1" name="Line 47"/>
          <p:cNvSpPr>
            <a:spLocks noChangeShapeType="1"/>
          </p:cNvSpPr>
          <p:nvPr/>
        </p:nvSpPr>
        <p:spPr bwMode="auto">
          <a:xfrm>
            <a:off x="3629025" y="3657600"/>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2" name="Line 48"/>
          <p:cNvSpPr>
            <a:spLocks noChangeShapeType="1"/>
          </p:cNvSpPr>
          <p:nvPr/>
        </p:nvSpPr>
        <p:spPr bwMode="auto">
          <a:xfrm>
            <a:off x="3286125" y="3962400"/>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3" name="Line 49"/>
          <p:cNvSpPr>
            <a:spLocks noChangeShapeType="1"/>
          </p:cNvSpPr>
          <p:nvPr/>
        </p:nvSpPr>
        <p:spPr bwMode="auto">
          <a:xfrm>
            <a:off x="3971925" y="3962400"/>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4" name="Line 50"/>
          <p:cNvSpPr>
            <a:spLocks noChangeShapeType="1"/>
          </p:cNvSpPr>
          <p:nvPr/>
        </p:nvSpPr>
        <p:spPr bwMode="auto">
          <a:xfrm flipH="1">
            <a:off x="3971925" y="3657600"/>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5" name="Line 51"/>
          <p:cNvSpPr>
            <a:spLocks noChangeShapeType="1"/>
          </p:cNvSpPr>
          <p:nvPr/>
        </p:nvSpPr>
        <p:spPr bwMode="auto">
          <a:xfrm>
            <a:off x="4314825" y="3657600"/>
            <a:ext cx="34290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6" name="Line 52"/>
          <p:cNvSpPr>
            <a:spLocks noChangeShapeType="1"/>
          </p:cNvSpPr>
          <p:nvPr/>
        </p:nvSpPr>
        <p:spPr bwMode="auto">
          <a:xfrm>
            <a:off x="3971925" y="3962400"/>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7" name="Line 53"/>
          <p:cNvSpPr>
            <a:spLocks noChangeShapeType="1"/>
          </p:cNvSpPr>
          <p:nvPr/>
        </p:nvSpPr>
        <p:spPr bwMode="auto">
          <a:xfrm>
            <a:off x="4657725" y="3962400"/>
            <a:ext cx="0" cy="3048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8" name="Line 54"/>
          <p:cNvSpPr>
            <a:spLocks noChangeShapeType="1"/>
          </p:cNvSpPr>
          <p:nvPr/>
        </p:nvSpPr>
        <p:spPr bwMode="auto">
          <a:xfrm flipV="1">
            <a:off x="3971925" y="5105400"/>
            <a:ext cx="0" cy="5334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3287" name="Text Box 55"/>
          <p:cNvSpPr txBox="1">
            <a:spLocks noChangeArrowheads="1"/>
          </p:cNvSpPr>
          <p:nvPr/>
        </p:nvSpPr>
        <p:spPr bwMode="auto">
          <a:xfrm>
            <a:off x="4772025" y="3824288"/>
            <a:ext cx="233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Arial" charset="0"/>
              </a:rPr>
              <a:t>splitting by A</a:t>
            </a:r>
            <a:r>
              <a:rPr lang="en-US" altLang="en-US" sz="2800" baseline="-25000">
                <a:solidFill>
                  <a:srgbClr val="FFFF00"/>
                </a:solidFill>
                <a:latin typeface="Arial" charset="0"/>
              </a:rPr>
              <a:t>3</a:t>
            </a:r>
          </a:p>
        </p:txBody>
      </p:sp>
      <p:sp>
        <p:nvSpPr>
          <p:cNvPr id="863288" name="Rectangle 56"/>
          <p:cNvSpPr>
            <a:spLocks noChangeArrowheads="1"/>
          </p:cNvSpPr>
          <p:nvPr/>
        </p:nvSpPr>
        <p:spPr bwMode="auto">
          <a:xfrm>
            <a:off x="1403350" y="190500"/>
            <a:ext cx="7385050" cy="584200"/>
          </a:xfrm>
          <a:prstGeom prst="rect">
            <a:avLst/>
          </a:prstGeom>
          <a:noFill/>
          <a:ln>
            <a:noFill/>
          </a:ln>
          <a:effectLs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r>
              <a:rPr lang="en-US" altLang="en-US" sz="3200" smtClean="0">
                <a:solidFill>
                  <a:srgbClr val="FFFFFF"/>
                </a:solidFill>
                <a:latin typeface="Helvetica" charset="0"/>
              </a:rPr>
              <a:t>Spin - Spin Coupling - </a:t>
            </a:r>
            <a:r>
              <a:rPr lang="en-US" altLang="en-US" sz="3200" smtClean="0">
                <a:solidFill>
                  <a:srgbClr val="FFFFFF"/>
                </a:solidFill>
                <a:effectLst>
                  <a:outerShdw blurRad="38100" dist="38100" dir="2700000" algn="tl">
                    <a:srgbClr val="000000"/>
                  </a:outerShdw>
                </a:effectLst>
                <a:latin typeface="Helvetica" charset="0"/>
              </a:rPr>
              <a:t>AX</a:t>
            </a:r>
            <a:r>
              <a:rPr lang="en-US" altLang="en-US" sz="3200" baseline="-25000" smtClean="0">
                <a:solidFill>
                  <a:srgbClr val="FFFFFF"/>
                </a:solidFill>
                <a:effectLst>
                  <a:outerShdw blurRad="38100" dist="38100" dir="2700000" algn="tl">
                    <a:srgbClr val="000000"/>
                  </a:outerShdw>
                </a:effectLst>
                <a:latin typeface="Helvetica" charset="0"/>
              </a:rPr>
              <a:t>3</a:t>
            </a:r>
            <a:r>
              <a:rPr lang="en-US" altLang="en-US" sz="3200" smtClean="0">
                <a:solidFill>
                  <a:srgbClr val="FFFFFF"/>
                </a:solidFill>
                <a:effectLst>
                  <a:outerShdw blurRad="38100" dist="38100" dir="2700000" algn="tl">
                    <a:srgbClr val="000000"/>
                  </a:outerShdw>
                </a:effectLst>
                <a:latin typeface="Helvetica" charset="0"/>
              </a:rPr>
              <a:t> Spin System</a:t>
            </a:r>
          </a:p>
        </p:txBody>
      </p:sp>
      <p:sp>
        <p:nvSpPr>
          <p:cNvPr id="75831" name="Text Box 57"/>
          <p:cNvSpPr txBox="1">
            <a:spLocks noChangeArrowheads="1"/>
          </p:cNvSpPr>
          <p:nvPr/>
        </p:nvSpPr>
        <p:spPr bwMode="auto">
          <a:xfrm>
            <a:off x="187325" y="1281113"/>
            <a:ext cx="257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Example -Lactate</a:t>
            </a:r>
          </a:p>
        </p:txBody>
      </p:sp>
      <p:grpSp>
        <p:nvGrpSpPr>
          <p:cNvPr id="75832" name="Group 103"/>
          <p:cNvGrpSpPr>
            <a:grpSpLocks/>
          </p:cNvGrpSpPr>
          <p:nvPr/>
        </p:nvGrpSpPr>
        <p:grpSpPr bwMode="auto">
          <a:xfrm>
            <a:off x="641350" y="1955800"/>
            <a:ext cx="1771650" cy="1020763"/>
            <a:chOff x="404" y="1232"/>
            <a:chExt cx="1116" cy="643"/>
          </a:xfrm>
        </p:grpSpPr>
        <p:sp>
          <p:nvSpPr>
            <p:cNvPr id="75833" name="Rectangle 65"/>
            <p:cNvSpPr>
              <a:spLocks noChangeAspect="1" noChangeArrowheads="1"/>
            </p:cNvSpPr>
            <p:nvPr/>
          </p:nvSpPr>
          <p:spPr bwMode="auto">
            <a:xfrm>
              <a:off x="904" y="1254"/>
              <a:ext cx="1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0H</a:t>
              </a:r>
              <a:endParaRPr lang="en-US" altLang="en-US" sz="2400">
                <a:solidFill>
                  <a:srgbClr val="FFFFFF"/>
                </a:solidFill>
                <a:latin typeface="Times" charset="0"/>
              </a:endParaRPr>
            </a:p>
          </p:txBody>
        </p:sp>
        <p:sp>
          <p:nvSpPr>
            <p:cNvPr id="75834" name="Rectangle 66"/>
            <p:cNvSpPr>
              <a:spLocks noChangeAspect="1" noChangeArrowheads="1"/>
            </p:cNvSpPr>
            <p:nvPr/>
          </p:nvSpPr>
          <p:spPr bwMode="auto">
            <a:xfrm>
              <a:off x="996" y="178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x</a:t>
              </a:r>
              <a:endParaRPr lang="en-US" altLang="en-US" sz="900">
                <a:solidFill>
                  <a:srgbClr val="FFFFFF"/>
                </a:solidFill>
                <a:latin typeface="Times" charset="0"/>
              </a:endParaRPr>
            </a:p>
          </p:txBody>
        </p:sp>
        <p:sp>
          <p:nvSpPr>
            <p:cNvPr id="75835" name="Rectangle 67"/>
            <p:cNvSpPr>
              <a:spLocks noChangeAspect="1" noChangeArrowheads="1"/>
            </p:cNvSpPr>
            <p:nvPr/>
          </p:nvSpPr>
          <p:spPr bwMode="auto">
            <a:xfrm>
              <a:off x="916" y="1742"/>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75836" name="Rectangle 68"/>
            <p:cNvSpPr>
              <a:spLocks noChangeAspect="1" noChangeArrowheads="1"/>
            </p:cNvSpPr>
            <p:nvPr/>
          </p:nvSpPr>
          <p:spPr bwMode="auto">
            <a:xfrm>
              <a:off x="668" y="1232"/>
              <a:ext cx="1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r>
                <a:rPr lang="en-US" altLang="en-US" sz="1200" baseline="-25000">
                  <a:solidFill>
                    <a:srgbClr val="FFFFFF"/>
                  </a:solidFill>
                </a:rPr>
                <a:t>A</a:t>
              </a:r>
              <a:endParaRPr lang="en-US" altLang="en-US" sz="2400">
                <a:solidFill>
                  <a:srgbClr val="FFFFFF"/>
                </a:solidFill>
                <a:latin typeface="Times" charset="0"/>
              </a:endParaRPr>
            </a:p>
          </p:txBody>
        </p:sp>
        <p:grpSp>
          <p:nvGrpSpPr>
            <p:cNvPr id="75837" name="Group 69"/>
            <p:cNvGrpSpPr>
              <a:grpSpLocks noChangeAspect="1"/>
            </p:cNvGrpSpPr>
            <p:nvPr/>
          </p:nvGrpSpPr>
          <p:grpSpPr bwMode="auto">
            <a:xfrm>
              <a:off x="703" y="1360"/>
              <a:ext cx="1" cy="116"/>
              <a:chOff x="1752" y="1054"/>
              <a:chExt cx="1" cy="81"/>
            </a:xfrm>
          </p:grpSpPr>
          <p:sp>
            <p:nvSpPr>
              <p:cNvPr id="75859" name="Line 70"/>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60" name="Line 71"/>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838" name="Line 72"/>
            <p:cNvSpPr>
              <a:spLocks noChangeAspect="1" noChangeShapeType="1"/>
            </p:cNvSpPr>
            <p:nvPr/>
          </p:nvSpPr>
          <p:spPr bwMode="auto">
            <a:xfrm flipV="1">
              <a:off x="943" y="1376"/>
              <a:ext cx="2" cy="11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9" name="Rectangle 79"/>
            <p:cNvSpPr>
              <a:spLocks noChangeAspect="1" noChangeArrowheads="1"/>
            </p:cNvSpPr>
            <p:nvPr/>
          </p:nvSpPr>
          <p:spPr bwMode="auto">
            <a:xfrm>
              <a:off x="1375" y="1495"/>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OH</a:t>
              </a:r>
              <a:endParaRPr lang="en-US" altLang="en-US" sz="2400">
                <a:solidFill>
                  <a:srgbClr val="FFFFFF"/>
                </a:solidFill>
                <a:latin typeface="Times" charset="0"/>
              </a:endParaRPr>
            </a:p>
          </p:txBody>
        </p:sp>
        <p:sp>
          <p:nvSpPr>
            <p:cNvPr id="75840" name="Line 80"/>
            <p:cNvSpPr>
              <a:spLocks noChangeAspect="1" noChangeShapeType="1"/>
            </p:cNvSpPr>
            <p:nvPr/>
          </p:nvSpPr>
          <p:spPr bwMode="auto">
            <a:xfrm>
              <a:off x="1235" y="1539"/>
              <a:ext cx="126"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1" name="Line 81"/>
            <p:cNvSpPr>
              <a:spLocks noChangeAspect="1" noChangeShapeType="1"/>
            </p:cNvSpPr>
            <p:nvPr/>
          </p:nvSpPr>
          <p:spPr bwMode="auto">
            <a:xfrm>
              <a:off x="995" y="1539"/>
              <a:ext cx="126"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2" name="Rectangle 82"/>
            <p:cNvSpPr>
              <a:spLocks noChangeAspect="1" noChangeArrowheads="1"/>
            </p:cNvSpPr>
            <p:nvPr/>
          </p:nvSpPr>
          <p:spPr bwMode="auto">
            <a:xfrm>
              <a:off x="1143" y="1258"/>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75843" name="Rectangle 83"/>
            <p:cNvSpPr>
              <a:spLocks noChangeAspect="1" noChangeArrowheads="1"/>
            </p:cNvSpPr>
            <p:nvPr/>
          </p:nvSpPr>
          <p:spPr bwMode="auto">
            <a:xfrm>
              <a:off x="1149" y="1506"/>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75844" name="Rectangle 84"/>
            <p:cNvSpPr>
              <a:spLocks noChangeAspect="1" noChangeArrowheads="1"/>
            </p:cNvSpPr>
            <p:nvPr/>
          </p:nvSpPr>
          <p:spPr bwMode="auto">
            <a:xfrm>
              <a:off x="904" y="1495"/>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75845" name="Line 85"/>
            <p:cNvSpPr>
              <a:spLocks noChangeAspect="1" noChangeShapeType="1"/>
            </p:cNvSpPr>
            <p:nvPr/>
          </p:nvSpPr>
          <p:spPr bwMode="auto">
            <a:xfrm>
              <a:off x="754" y="1539"/>
              <a:ext cx="138"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46" name="Rectangle 86"/>
            <p:cNvSpPr>
              <a:spLocks noChangeAspect="1" noChangeArrowheads="1"/>
            </p:cNvSpPr>
            <p:nvPr/>
          </p:nvSpPr>
          <p:spPr bwMode="auto">
            <a:xfrm>
              <a:off x="661" y="1495"/>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grpSp>
          <p:nvGrpSpPr>
            <p:cNvPr id="75847" name="Group 87"/>
            <p:cNvGrpSpPr>
              <a:grpSpLocks noChangeAspect="1"/>
            </p:cNvGrpSpPr>
            <p:nvPr/>
          </p:nvGrpSpPr>
          <p:grpSpPr bwMode="auto">
            <a:xfrm>
              <a:off x="1165" y="1378"/>
              <a:ext cx="30" cy="115"/>
              <a:chOff x="1388" y="1069"/>
              <a:chExt cx="21" cy="80"/>
            </a:xfrm>
          </p:grpSpPr>
          <p:sp>
            <p:nvSpPr>
              <p:cNvPr id="75857" name="Line 88"/>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8" name="Line 89"/>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848" name="Line 93"/>
            <p:cNvSpPr>
              <a:spLocks noChangeAspect="1" noChangeShapeType="1"/>
            </p:cNvSpPr>
            <p:nvPr/>
          </p:nvSpPr>
          <p:spPr bwMode="auto">
            <a:xfrm>
              <a:off x="508" y="1539"/>
              <a:ext cx="138"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5849" name="Group 94"/>
            <p:cNvGrpSpPr>
              <a:grpSpLocks noChangeAspect="1"/>
            </p:cNvGrpSpPr>
            <p:nvPr/>
          </p:nvGrpSpPr>
          <p:grpSpPr bwMode="auto">
            <a:xfrm>
              <a:off x="691" y="1600"/>
              <a:ext cx="1" cy="116"/>
              <a:chOff x="1752" y="1054"/>
              <a:chExt cx="1" cy="81"/>
            </a:xfrm>
          </p:grpSpPr>
          <p:sp>
            <p:nvSpPr>
              <p:cNvPr id="75855" name="Line 95"/>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6" name="Line 96"/>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850" name="Rectangle 97"/>
            <p:cNvSpPr>
              <a:spLocks noChangeAspect="1" noChangeArrowheads="1"/>
            </p:cNvSpPr>
            <p:nvPr/>
          </p:nvSpPr>
          <p:spPr bwMode="auto">
            <a:xfrm>
              <a:off x="665" y="1724"/>
              <a:ext cx="1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r>
                <a:rPr lang="en-US" altLang="en-US" sz="1200" baseline="-25000">
                  <a:solidFill>
                    <a:srgbClr val="FFFFFF"/>
                  </a:solidFill>
                </a:rPr>
                <a:t>A</a:t>
              </a:r>
              <a:endParaRPr lang="en-US" altLang="en-US" sz="2400">
                <a:solidFill>
                  <a:srgbClr val="FFFFFF"/>
                </a:solidFill>
                <a:latin typeface="Times" charset="0"/>
              </a:endParaRPr>
            </a:p>
          </p:txBody>
        </p:sp>
        <p:sp>
          <p:nvSpPr>
            <p:cNvPr id="75851" name="Rectangle 98"/>
            <p:cNvSpPr>
              <a:spLocks noChangeAspect="1" noChangeArrowheads="1"/>
            </p:cNvSpPr>
            <p:nvPr/>
          </p:nvSpPr>
          <p:spPr bwMode="auto">
            <a:xfrm>
              <a:off x="404" y="1490"/>
              <a:ext cx="1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r>
                <a:rPr lang="en-US" altLang="en-US" sz="1200" baseline="-25000">
                  <a:solidFill>
                    <a:srgbClr val="FFFFFF"/>
                  </a:solidFill>
                </a:rPr>
                <a:t>A</a:t>
              </a:r>
              <a:endParaRPr lang="en-US" altLang="en-US" sz="2400">
                <a:solidFill>
                  <a:srgbClr val="FFFFFF"/>
                </a:solidFill>
                <a:latin typeface="Times" charset="0"/>
              </a:endParaRPr>
            </a:p>
          </p:txBody>
        </p:sp>
        <p:grpSp>
          <p:nvGrpSpPr>
            <p:cNvPr id="75852" name="Group 100"/>
            <p:cNvGrpSpPr>
              <a:grpSpLocks noChangeAspect="1"/>
            </p:cNvGrpSpPr>
            <p:nvPr/>
          </p:nvGrpSpPr>
          <p:grpSpPr bwMode="auto">
            <a:xfrm>
              <a:off x="940" y="1606"/>
              <a:ext cx="1" cy="116"/>
              <a:chOff x="1752" y="1054"/>
              <a:chExt cx="1" cy="81"/>
            </a:xfrm>
          </p:grpSpPr>
          <p:sp>
            <p:nvSpPr>
              <p:cNvPr id="75853" name="Line 101"/>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54" name="Line 102"/>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63287"/>
                                        </p:tgtEl>
                                        <p:attrNameLst>
                                          <p:attrName>style.visibility</p:attrName>
                                        </p:attrNameLst>
                                      </p:cBhvr>
                                      <p:to>
                                        <p:strVal val="visible"/>
                                      </p:to>
                                    </p:set>
                                    <p:animEffect transition="in" filter="dissolve">
                                      <p:cBhvr>
                                        <p:cTn id="7" dur="500"/>
                                        <p:tgtEl>
                                          <p:spTgt spid="863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8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314325" y="69850"/>
            <a:ext cx="984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Spin - Spin Coupling - Magnitude of Typical Proton Coupling Constants</a:t>
            </a:r>
          </a:p>
        </p:txBody>
      </p:sp>
      <p:grpSp>
        <p:nvGrpSpPr>
          <p:cNvPr id="77826" name="Group 3"/>
          <p:cNvGrpSpPr>
            <a:grpSpLocks/>
          </p:cNvGrpSpPr>
          <p:nvPr/>
        </p:nvGrpSpPr>
        <p:grpSpPr bwMode="auto">
          <a:xfrm>
            <a:off x="342900" y="522288"/>
            <a:ext cx="9553575" cy="87312"/>
            <a:chOff x="192" y="576"/>
            <a:chExt cx="5349" cy="55"/>
          </a:xfrm>
        </p:grpSpPr>
        <p:sp>
          <p:nvSpPr>
            <p:cNvPr id="77831"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77832"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pic>
        <p:nvPicPr>
          <p:cNvPr id="77827" name="Picture 6"/>
          <p:cNvPicPr>
            <a:picLocks noChangeAspect="1" noChangeArrowheads="1"/>
          </p:cNvPicPr>
          <p:nvPr/>
        </p:nvPicPr>
        <p:blipFill>
          <a:blip r:embed="rId3">
            <a:extLst>
              <a:ext uri="{28A0092B-C50C-407E-A947-70E740481C1C}">
                <a14:useLocalDpi xmlns:a14="http://schemas.microsoft.com/office/drawing/2010/main" val="0"/>
              </a:ext>
            </a:extLst>
          </a:blip>
          <a:srcRect t="8012" b="8012"/>
          <a:stretch>
            <a:fillRect/>
          </a:stretch>
        </p:blipFill>
        <p:spPr bwMode="auto">
          <a:xfrm>
            <a:off x="122238" y="735013"/>
            <a:ext cx="553085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744538"/>
            <a:ext cx="422275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8"/>
          <p:cNvSpPr txBox="1">
            <a:spLocks noChangeArrowheads="1"/>
          </p:cNvSpPr>
          <p:nvPr/>
        </p:nvSpPr>
        <p:spPr bwMode="auto">
          <a:xfrm>
            <a:off x="7400925" y="4492625"/>
            <a:ext cx="28860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00"/>
                </a:solidFill>
              </a:rPr>
              <a:t>Coupling constants between protons on adjacent carbons in rigid molecules are dependent on the dihedral angle </a:t>
            </a:r>
            <a:r>
              <a:rPr lang="en-US" altLang="en-US" sz="1800">
                <a:solidFill>
                  <a:srgbClr val="FFFF00"/>
                </a:solidFill>
                <a:latin typeface="Symbol" charset="2"/>
                <a:sym typeface="Symbol" charset="2"/>
              </a:rPr>
              <a:t></a:t>
            </a:r>
            <a:r>
              <a:rPr lang="en-US" altLang="en-US" sz="1800">
                <a:solidFill>
                  <a:srgbClr val="FFFF00"/>
                </a:solidFill>
              </a:rPr>
              <a:t>.  Maximum at 0º and 180º and minimum at 90º. </a:t>
            </a:r>
          </a:p>
        </p:txBody>
      </p:sp>
      <p:pic>
        <p:nvPicPr>
          <p:cNvPr id="77830" name="Picture 10" descr="Four_atoms_dihedral_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175" y="4402138"/>
            <a:ext cx="142557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
          <p:cNvSpPr txBox="1">
            <a:spLocks noChangeArrowheads="1"/>
          </p:cNvSpPr>
          <p:nvPr/>
        </p:nvSpPr>
        <p:spPr bwMode="auto">
          <a:xfrm>
            <a:off x="1857375" y="69850"/>
            <a:ext cx="6275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Spin - Spin Coupling - Magnetic Equivalence</a:t>
            </a:r>
            <a:r>
              <a:rPr lang="en-US" altLang="en-US">
                <a:solidFill>
                  <a:srgbClr val="FFFF00"/>
                </a:solidFill>
                <a:latin typeface="Helvetica" charset="0"/>
              </a:rPr>
              <a:t> </a:t>
            </a:r>
          </a:p>
        </p:txBody>
      </p:sp>
      <p:grpSp>
        <p:nvGrpSpPr>
          <p:cNvPr id="79874" name="Group 3"/>
          <p:cNvGrpSpPr>
            <a:grpSpLocks/>
          </p:cNvGrpSpPr>
          <p:nvPr/>
        </p:nvGrpSpPr>
        <p:grpSpPr bwMode="auto">
          <a:xfrm>
            <a:off x="342900" y="522288"/>
            <a:ext cx="9553575" cy="87312"/>
            <a:chOff x="192" y="576"/>
            <a:chExt cx="5349" cy="55"/>
          </a:xfrm>
        </p:grpSpPr>
        <p:sp>
          <p:nvSpPr>
            <p:cNvPr id="79879"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79880"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79875" name="Text Box 6"/>
          <p:cNvSpPr txBox="1">
            <a:spLocks noChangeArrowheads="1"/>
          </p:cNvSpPr>
          <p:nvPr/>
        </p:nvSpPr>
        <p:spPr bwMode="auto">
          <a:xfrm>
            <a:off x="595313" y="1017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sz="1800"/>
          </a:p>
        </p:txBody>
      </p:sp>
      <p:sp>
        <p:nvSpPr>
          <p:cNvPr id="79876" name="Text Box 7"/>
          <p:cNvSpPr txBox="1">
            <a:spLocks noChangeArrowheads="1"/>
          </p:cNvSpPr>
          <p:nvPr/>
        </p:nvSpPr>
        <p:spPr bwMode="auto">
          <a:xfrm>
            <a:off x="333375" y="646113"/>
            <a:ext cx="9429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just">
              <a:spcBef>
                <a:spcPct val="50000"/>
              </a:spcBef>
            </a:pPr>
            <a:r>
              <a:rPr lang="en-US" altLang="en-US" sz="1800">
                <a:solidFill>
                  <a:srgbClr val="FFFF00"/>
                </a:solidFill>
                <a:latin typeface="Helvetica" charset="0"/>
              </a:rPr>
              <a:t>If chemical shift equivalent nuclei are also coupled to same adjacent nuclei, they are said to magnetically equivalent.  </a:t>
            </a:r>
          </a:p>
          <a:p>
            <a:pPr algn="just">
              <a:spcBef>
                <a:spcPct val="50000"/>
              </a:spcBef>
            </a:pPr>
            <a:r>
              <a:rPr lang="en-US" altLang="en-US" sz="1800">
                <a:solidFill>
                  <a:srgbClr val="FFFF00"/>
                </a:solidFill>
                <a:latin typeface="Helvetica" charset="0"/>
              </a:rPr>
              <a:t>An example of this is the NMR spectrum of methyl isopropyl ether.  </a:t>
            </a:r>
            <a:endParaRPr lang="en-US" altLang="en-US" sz="1200">
              <a:solidFill>
                <a:srgbClr val="FFFF00"/>
              </a:solidFill>
              <a:latin typeface="Helvetica" charset="0"/>
            </a:endParaRPr>
          </a:p>
        </p:txBody>
      </p:sp>
      <p:pic>
        <p:nvPicPr>
          <p:cNvPr id="8519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1697038"/>
            <a:ext cx="66865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1978" name="Text Box 10"/>
          <p:cNvSpPr txBox="1">
            <a:spLocks noChangeArrowheads="1"/>
          </p:cNvSpPr>
          <p:nvPr/>
        </p:nvSpPr>
        <p:spPr bwMode="auto">
          <a:xfrm>
            <a:off x="376238" y="4418013"/>
            <a:ext cx="94297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50000"/>
              </a:spcBef>
              <a:buClrTx/>
              <a:buSzTx/>
              <a:buFontTx/>
              <a:buNone/>
            </a:pPr>
            <a:r>
              <a:rPr lang="en-US" altLang="en-US" sz="1800">
                <a:solidFill>
                  <a:srgbClr val="FFFF00"/>
                </a:solidFill>
              </a:rPr>
              <a:t>The spectrum demonstrates three types of protons; the methyl group bonded to the oxygen (4 ppm), a methyne proton (the CH), also shifted to the same region, and the isopropyl methyl protons, at 1 ppm. The CH3 bonded to the oxygen should appear as a single peak (a singlet) since it is not immediately adjacent to any protons. The CH should be split into seven peaks since it is adjacent to six equivalent hydrogens (the two CH3 groups) and the peak for the two (</a:t>
            </a:r>
            <a:r>
              <a:rPr lang="en-US" altLang="en-US" sz="1800">
                <a:solidFill>
                  <a:srgbClr val="FFFFFF"/>
                </a:solidFill>
              </a:rPr>
              <a:t>magnetically equivalent</a:t>
            </a:r>
            <a:r>
              <a:rPr lang="en-US" altLang="en-US" sz="1800">
                <a:solidFill>
                  <a:srgbClr val="FFFF00"/>
                </a:solidFill>
              </a:rPr>
              <a:t>) CH3 groups should</a:t>
            </a:r>
            <a:r>
              <a:rPr lang="en-US" altLang="en-US" sz="2400">
                <a:solidFill>
                  <a:srgbClr val="FFFF00"/>
                </a:solidFill>
              </a:rPr>
              <a:t> </a:t>
            </a:r>
            <a:r>
              <a:rPr lang="en-US" altLang="en-US" sz="1800">
                <a:solidFill>
                  <a:srgbClr val="FFFF00"/>
                </a:solidFill>
              </a:rPr>
              <a:t>be split into two peaks (a doublet) by the adjacent CH.  Integration of the peaks indicates the appropriate number of protons for each group.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519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19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spec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3973513"/>
            <a:ext cx="4891088"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ext Box 3"/>
          <p:cNvSpPr txBox="1">
            <a:spLocks noChangeArrowheads="1"/>
          </p:cNvSpPr>
          <p:nvPr/>
        </p:nvSpPr>
        <p:spPr bwMode="auto">
          <a:xfrm>
            <a:off x="0" y="171450"/>
            <a:ext cx="10287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300">
                <a:solidFill>
                  <a:srgbClr val="FFFFFF"/>
                </a:solidFill>
                <a:latin typeface="Helvetica" charset="0"/>
              </a:rPr>
              <a:t>Chemical Exchange - Chemical Shift, J-coupling and Linewidth</a:t>
            </a:r>
          </a:p>
          <a:p>
            <a:pPr algn="ctr"/>
            <a:endParaRPr lang="en-US" altLang="en-US" sz="2300">
              <a:solidFill>
                <a:srgbClr val="FFFFFF"/>
              </a:solidFill>
              <a:latin typeface="Helvetica" charset="0"/>
            </a:endParaRPr>
          </a:p>
        </p:txBody>
      </p:sp>
      <p:grpSp>
        <p:nvGrpSpPr>
          <p:cNvPr id="81923" name="Group 4"/>
          <p:cNvGrpSpPr>
            <a:grpSpLocks/>
          </p:cNvGrpSpPr>
          <p:nvPr/>
        </p:nvGrpSpPr>
        <p:grpSpPr bwMode="auto">
          <a:xfrm>
            <a:off x="400050" y="566738"/>
            <a:ext cx="9553575" cy="87312"/>
            <a:chOff x="192" y="576"/>
            <a:chExt cx="5349" cy="55"/>
          </a:xfrm>
        </p:grpSpPr>
        <p:sp>
          <p:nvSpPr>
            <p:cNvPr id="81928" name="Freeform 5"/>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81929" name="Freeform 6"/>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81924" name="Text Box 7"/>
          <p:cNvSpPr txBox="1">
            <a:spLocks noChangeArrowheads="1"/>
          </p:cNvSpPr>
          <p:nvPr/>
        </p:nvSpPr>
        <p:spPr bwMode="auto">
          <a:xfrm>
            <a:off x="5054600" y="796925"/>
            <a:ext cx="52705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00"/>
                </a:solidFill>
                <a:latin typeface="Times" charset="0"/>
              </a:rPr>
              <a:t>Chemical exchange is a term that embraces both conformational changes and chemical reactions.</a:t>
            </a:r>
          </a:p>
          <a:p>
            <a:pPr>
              <a:spcBef>
                <a:spcPct val="0"/>
              </a:spcBef>
              <a:buClrTx/>
              <a:buSzTx/>
              <a:buFontTx/>
              <a:buNone/>
            </a:pPr>
            <a:endParaRPr lang="en-US" altLang="en-US" sz="1800">
              <a:solidFill>
                <a:srgbClr val="FFFF00"/>
              </a:solidFill>
              <a:latin typeface="Times" charset="0"/>
            </a:endParaRPr>
          </a:p>
          <a:p>
            <a:pPr>
              <a:spcBef>
                <a:spcPct val="0"/>
              </a:spcBef>
              <a:buClrTx/>
              <a:buSzTx/>
              <a:buFontTx/>
              <a:buNone/>
            </a:pPr>
            <a:r>
              <a:rPr lang="en-US" altLang="en-US" sz="1800">
                <a:solidFill>
                  <a:srgbClr val="FFFF00"/>
                </a:solidFill>
                <a:latin typeface="Times" charset="0"/>
              </a:rPr>
              <a:t>Chemical exchange affects both chemical shift and line-width depending on the rate of chemical exchange relative to the frequency separation of the resonances.  Two spins undergoing slow exchange have two distinct resonances that approach each other and line widths that broaden as the exchange rate and chemical shift difference </a:t>
            </a:r>
            <a:r>
              <a:rPr lang="en-US" altLang="en-US" sz="1800">
                <a:solidFill>
                  <a:srgbClr val="FFFF00"/>
                </a:solidFill>
                <a:latin typeface="Symbol" charset="2"/>
                <a:sym typeface="Symbol" charset="2"/>
              </a:rPr>
              <a:t></a:t>
            </a:r>
            <a:r>
              <a:rPr lang="en-US" altLang="en-US" sz="1800">
                <a:solidFill>
                  <a:srgbClr val="FFFF00"/>
                </a:solidFill>
                <a:latin typeface="Times" charset="0"/>
              </a:rPr>
              <a:t>increases.</a:t>
            </a:r>
          </a:p>
          <a:p>
            <a:pPr>
              <a:spcBef>
                <a:spcPct val="0"/>
              </a:spcBef>
              <a:buClrTx/>
              <a:buSzTx/>
              <a:buFontTx/>
              <a:buNone/>
            </a:pPr>
            <a:endParaRPr lang="en-US" altLang="en-US" sz="1800">
              <a:solidFill>
                <a:srgbClr val="FFFF00"/>
              </a:solidFill>
              <a:latin typeface="Times" charset="0"/>
            </a:endParaRPr>
          </a:p>
          <a:p>
            <a:pPr>
              <a:spcBef>
                <a:spcPct val="0"/>
              </a:spcBef>
              <a:buClrTx/>
              <a:buSzTx/>
              <a:buFontTx/>
              <a:buNone/>
            </a:pPr>
            <a:r>
              <a:rPr lang="en-US" altLang="en-US" sz="1800">
                <a:solidFill>
                  <a:srgbClr val="FFFF00"/>
                </a:solidFill>
                <a:latin typeface="Times" charset="0"/>
              </a:rPr>
              <a:t>Two spins undergoing fast exchange demonstrate a single frequency which is the mean of the two frequencies weighted by the concentrations of the spins. The faster the exchange the sharper the line.</a:t>
            </a:r>
          </a:p>
          <a:p>
            <a:pPr>
              <a:spcBef>
                <a:spcPct val="0"/>
              </a:spcBef>
              <a:buClrTx/>
              <a:buSzTx/>
              <a:buFontTx/>
              <a:buNone/>
            </a:pPr>
            <a:endParaRPr lang="en-US" altLang="en-US" sz="1800">
              <a:solidFill>
                <a:srgbClr val="FFFF00"/>
              </a:solidFill>
              <a:latin typeface="Times" charset="0"/>
            </a:endParaRPr>
          </a:p>
          <a:p>
            <a:pPr>
              <a:spcBef>
                <a:spcPct val="0"/>
              </a:spcBef>
              <a:buClrTx/>
              <a:buSzTx/>
              <a:buFontTx/>
              <a:buNone/>
            </a:pPr>
            <a:r>
              <a:rPr lang="en-US" altLang="en-US" sz="1800">
                <a:solidFill>
                  <a:srgbClr val="FFFF00"/>
                </a:solidFill>
                <a:latin typeface="Times" charset="0"/>
              </a:rPr>
              <a:t>For NMR spectroscopy, if the difference in absorption frequency expressed in hertz is </a:t>
            </a:r>
            <a:r>
              <a:rPr lang="en-US" altLang="en-US" sz="1800">
                <a:solidFill>
                  <a:srgbClr val="FFFF00"/>
                </a:solidFill>
                <a:latin typeface="Symbol" charset="2"/>
                <a:sym typeface="Symbol" charset="2"/>
              </a:rPr>
              <a:t></a:t>
            </a:r>
            <a:r>
              <a:rPr lang="en-US" altLang="en-US" sz="1800">
                <a:solidFill>
                  <a:srgbClr val="FFFF00"/>
                </a:solidFill>
                <a:latin typeface="Times" charset="0"/>
              </a:rPr>
              <a:t>then the transition form slow to fast exchange occurs when </a:t>
            </a:r>
          </a:p>
          <a:p>
            <a:pPr algn="ctr">
              <a:spcBef>
                <a:spcPct val="0"/>
              </a:spcBef>
              <a:buClrTx/>
              <a:buSzTx/>
              <a:buFontTx/>
              <a:buNone/>
            </a:pPr>
            <a:endParaRPr lang="en-US" altLang="en-US" sz="1800">
              <a:solidFill>
                <a:srgbClr val="FFFF00"/>
              </a:solidFill>
              <a:latin typeface="Times" charset="0"/>
            </a:endParaRPr>
          </a:p>
          <a:p>
            <a:pPr algn="ctr">
              <a:spcBef>
                <a:spcPct val="0"/>
              </a:spcBef>
              <a:buClrTx/>
              <a:buSzTx/>
              <a:buFontTx/>
              <a:buNone/>
            </a:pPr>
            <a:r>
              <a:rPr lang="en-US" altLang="en-US" sz="1800">
                <a:solidFill>
                  <a:srgbClr val="FFFF00"/>
                </a:solidFill>
                <a:latin typeface="Times" charset="0"/>
              </a:rPr>
              <a:t>K</a:t>
            </a:r>
            <a:r>
              <a:rPr lang="en-US" altLang="en-US" sz="1800" baseline="-25000">
                <a:solidFill>
                  <a:srgbClr val="FFFF00"/>
                </a:solidFill>
                <a:latin typeface="Times" charset="0"/>
              </a:rPr>
              <a:t>ex</a:t>
            </a:r>
            <a:r>
              <a:rPr lang="en-US" altLang="en-US" sz="1800">
                <a:solidFill>
                  <a:srgbClr val="FFFF00"/>
                </a:solidFill>
                <a:latin typeface="Times" charset="0"/>
              </a:rPr>
              <a:t>= </a:t>
            </a:r>
            <a:r>
              <a:rPr lang="en-US" altLang="en-US" sz="1800">
                <a:solidFill>
                  <a:srgbClr val="FFFF00"/>
                </a:solidFill>
                <a:latin typeface="Symbol" charset="2"/>
                <a:sym typeface="Symbol" charset="2"/>
              </a:rPr>
              <a:t></a:t>
            </a:r>
          </a:p>
          <a:p>
            <a:pPr algn="ctr">
              <a:spcBef>
                <a:spcPct val="0"/>
              </a:spcBef>
              <a:buClrTx/>
              <a:buSzTx/>
              <a:buFontTx/>
              <a:buNone/>
            </a:pPr>
            <a:endParaRPr lang="en-US" altLang="en-US" sz="2400">
              <a:solidFill>
                <a:srgbClr val="FFFF00"/>
              </a:solidFill>
              <a:latin typeface="Times" charset="0"/>
            </a:endParaRPr>
          </a:p>
        </p:txBody>
      </p:sp>
      <p:pic>
        <p:nvPicPr>
          <p:cNvPr id="81925" name="Picture 8" descr="spectra2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939800"/>
            <a:ext cx="4868863"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9"/>
          <p:cNvSpPr txBox="1">
            <a:spLocks noChangeArrowheads="1"/>
          </p:cNvSpPr>
          <p:nvPr/>
        </p:nvSpPr>
        <p:spPr bwMode="auto">
          <a:xfrm>
            <a:off x="555625" y="1042988"/>
            <a:ext cx="284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t>95 % ethanol in water + acid</a:t>
            </a:r>
          </a:p>
        </p:txBody>
      </p:sp>
      <p:sp>
        <p:nvSpPr>
          <p:cNvPr id="81927" name="Text Box 10"/>
          <p:cNvSpPr txBox="1">
            <a:spLocks noChangeArrowheads="1"/>
          </p:cNvSpPr>
          <p:nvPr/>
        </p:nvSpPr>
        <p:spPr bwMode="auto">
          <a:xfrm>
            <a:off x="441325" y="4129088"/>
            <a:ext cx="221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t>95 % ethanol in water</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269875" y="547688"/>
            <a:ext cx="95710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700">
                <a:solidFill>
                  <a:srgbClr val="FFFF00"/>
                </a:solidFill>
              </a:rPr>
              <a:t>Many terminal alkenes exhibit splitting patterns in which there is no element of symmetry to the coupling constants and a complex coupling pattern is observed. For many terminal alkenes, this pattern can be predicted and described in terms of the coupling constants for the cis, trans and geminal protons. The coupling constants for these protons are generally 10, 15 and  2 Hz, respectively, as shown below. </a:t>
            </a:r>
          </a:p>
          <a:p>
            <a:pPr>
              <a:spcBef>
                <a:spcPct val="0"/>
              </a:spcBef>
              <a:buClrTx/>
              <a:buSzTx/>
              <a:buFontTx/>
              <a:buNone/>
            </a:pPr>
            <a:endParaRPr lang="en-US" altLang="en-US" sz="1700">
              <a:solidFill>
                <a:srgbClr val="FFFF00"/>
              </a:solidFill>
            </a:endParaRPr>
          </a:p>
          <a:p>
            <a:pPr>
              <a:spcBef>
                <a:spcPct val="0"/>
              </a:spcBef>
              <a:buClrTx/>
              <a:buSzTx/>
              <a:buFontTx/>
              <a:buNone/>
            </a:pPr>
            <a:endParaRPr lang="en-US" altLang="en-US" sz="1700">
              <a:solidFill>
                <a:srgbClr val="FFFF00"/>
              </a:solidFill>
            </a:endParaRPr>
          </a:p>
          <a:p>
            <a:pPr>
              <a:spcBef>
                <a:spcPct val="0"/>
              </a:spcBef>
              <a:buClrTx/>
              <a:buSzTx/>
              <a:buFontTx/>
              <a:buNone/>
            </a:pPr>
            <a:endParaRPr lang="en-US" altLang="en-US" sz="1700">
              <a:solidFill>
                <a:srgbClr val="FFFF00"/>
              </a:solidFill>
            </a:endParaRPr>
          </a:p>
          <a:p>
            <a:pPr>
              <a:spcBef>
                <a:spcPct val="0"/>
              </a:spcBef>
              <a:buClrTx/>
              <a:buSzTx/>
              <a:buFontTx/>
              <a:buNone/>
            </a:pPr>
            <a:endParaRPr lang="en-US" altLang="en-US" sz="1700">
              <a:solidFill>
                <a:srgbClr val="FFFF00"/>
              </a:solidFill>
            </a:endParaRPr>
          </a:p>
          <a:p>
            <a:pPr>
              <a:spcBef>
                <a:spcPct val="0"/>
              </a:spcBef>
              <a:buClrTx/>
              <a:buSzTx/>
              <a:buFontTx/>
              <a:buNone/>
            </a:pPr>
            <a:endParaRPr lang="en-US" altLang="en-US" sz="1700">
              <a:solidFill>
                <a:srgbClr val="FFFF00"/>
              </a:solidFill>
            </a:endParaRPr>
          </a:p>
        </p:txBody>
      </p:sp>
      <p:sp>
        <p:nvSpPr>
          <p:cNvPr id="83970" name="Text Box 3"/>
          <p:cNvSpPr txBox="1">
            <a:spLocks noChangeArrowheads="1"/>
          </p:cNvSpPr>
          <p:nvPr/>
        </p:nvSpPr>
        <p:spPr bwMode="auto">
          <a:xfrm>
            <a:off x="1557338" y="69850"/>
            <a:ext cx="656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Spin - Spin Coupling - More Complex Coupling</a:t>
            </a:r>
          </a:p>
        </p:txBody>
      </p:sp>
      <p:grpSp>
        <p:nvGrpSpPr>
          <p:cNvPr id="83971" name="Group 4"/>
          <p:cNvGrpSpPr>
            <a:grpSpLocks/>
          </p:cNvGrpSpPr>
          <p:nvPr/>
        </p:nvGrpSpPr>
        <p:grpSpPr bwMode="auto">
          <a:xfrm>
            <a:off x="342900" y="522288"/>
            <a:ext cx="9553575" cy="87312"/>
            <a:chOff x="192" y="576"/>
            <a:chExt cx="5349" cy="55"/>
          </a:xfrm>
        </p:grpSpPr>
        <p:sp>
          <p:nvSpPr>
            <p:cNvPr id="83976" name="Freeform 5"/>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83977" name="Freeform 6"/>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pic>
        <p:nvPicPr>
          <p:cNvPr id="839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1843088"/>
            <a:ext cx="2171700" cy="825500"/>
          </a:xfrm>
          <a:prstGeom prst="rect">
            <a:avLst/>
          </a:prstGeom>
          <a:solidFill>
            <a:srgbClr val="FFFF00"/>
          </a:solidFill>
          <a:ln>
            <a:noFill/>
          </a:ln>
          <a:extLst>
            <a:ext uri="{91240B29-F687-4f45-9708-019B960494DF}">
              <a14:hiddenLine xmlns:a14="http://schemas.microsoft.com/office/drawing/2010/main" w="9525">
                <a:solidFill>
                  <a:srgbClr val="FFFF00"/>
                </a:solidFill>
                <a:miter lim="800000"/>
                <a:headEnd/>
                <a:tailEnd/>
              </a14:hiddenLine>
            </a:ext>
          </a:extLst>
        </p:spPr>
      </p:pic>
      <p:grpSp>
        <p:nvGrpSpPr>
          <p:cNvPr id="998410" name="Group 10"/>
          <p:cNvGrpSpPr>
            <a:grpSpLocks/>
          </p:cNvGrpSpPr>
          <p:nvPr/>
        </p:nvGrpSpPr>
        <p:grpSpPr bwMode="auto">
          <a:xfrm>
            <a:off x="269875" y="2476500"/>
            <a:ext cx="9571038" cy="4238625"/>
            <a:chOff x="170" y="1560"/>
            <a:chExt cx="6029" cy="2670"/>
          </a:xfrm>
        </p:grpSpPr>
        <p:pic>
          <p:nvPicPr>
            <p:cNvPr id="839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 y="2142"/>
              <a:ext cx="1368" cy="2088"/>
            </a:xfrm>
            <a:prstGeom prst="rect">
              <a:avLst/>
            </a:prstGeom>
            <a:solidFill>
              <a:srgbClr val="FFFF00"/>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83975" name="Rectangle 9"/>
            <p:cNvSpPr>
              <a:spLocks noChangeArrowheads="1"/>
            </p:cNvSpPr>
            <p:nvPr/>
          </p:nvSpPr>
          <p:spPr bwMode="auto">
            <a:xfrm>
              <a:off x="170" y="1560"/>
              <a:ext cx="6029"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sz="1700">
                <a:solidFill>
                  <a:srgbClr val="FFFF00"/>
                </a:solidFill>
                <a:latin typeface="Helvetica" charset="0"/>
              </a:endParaRPr>
            </a:p>
            <a:p>
              <a:r>
                <a:rPr lang="en-US" altLang="en-US" sz="1700">
                  <a:solidFill>
                    <a:srgbClr val="FFFF00"/>
                  </a:solidFill>
                  <a:latin typeface="Helvetica" charset="0"/>
                </a:rPr>
                <a:t>The proton on carbon a is split by c with J = 15 Hz into a doublet (n + 1 peaks). These peak are further split by b with J = 10 Hz into a doublet of doublets, as shown below. </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98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3"/>
          <p:cNvGrpSpPr>
            <a:grpSpLocks/>
          </p:cNvGrpSpPr>
          <p:nvPr/>
        </p:nvGrpSpPr>
        <p:grpSpPr bwMode="auto">
          <a:xfrm>
            <a:off x="342900" y="522288"/>
            <a:ext cx="9553575" cy="87312"/>
            <a:chOff x="192" y="576"/>
            <a:chExt cx="5349" cy="55"/>
          </a:xfrm>
        </p:grpSpPr>
        <p:sp>
          <p:nvSpPr>
            <p:cNvPr id="86024" name="Freeform 4"/>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86025" name="Freeform 5"/>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nvGrpSpPr>
          <p:cNvPr id="86018" name="Group 6"/>
          <p:cNvGrpSpPr>
            <a:grpSpLocks/>
          </p:cNvGrpSpPr>
          <p:nvPr/>
        </p:nvGrpSpPr>
        <p:grpSpPr bwMode="auto">
          <a:xfrm>
            <a:off x="3382963" y="2052638"/>
            <a:ext cx="2930525" cy="3117850"/>
            <a:chOff x="1480" y="1041"/>
            <a:chExt cx="1823" cy="2184"/>
          </a:xfrm>
        </p:grpSpPr>
        <p:pic>
          <p:nvPicPr>
            <p:cNvPr id="860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 y="1096"/>
              <a:ext cx="928" cy="21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0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 y="1041"/>
              <a:ext cx="864" cy="21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6019" name="Rectangle 9"/>
          <p:cNvSpPr>
            <a:spLocks noChangeArrowheads="1"/>
          </p:cNvSpPr>
          <p:nvPr/>
        </p:nvSpPr>
        <p:spPr bwMode="auto">
          <a:xfrm>
            <a:off x="222250" y="822325"/>
            <a:ext cx="97012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0"/>
              </a:spcBef>
              <a:buClrTx/>
              <a:buSzTx/>
              <a:buFontTx/>
              <a:buNone/>
            </a:pPr>
            <a:r>
              <a:rPr lang="en-US" altLang="en-US" sz="1800">
                <a:solidFill>
                  <a:srgbClr val="FFFF00"/>
                </a:solidFill>
              </a:rPr>
              <a:t>The proton on carbon b is split by a with J = 10 Hz into a doublet (n + 1 peaks). These peak are further split by c with J = 2 Hz into a doublet of tiny doublets. The proton on carbon c is likewise split by a with J = 15 Hz into a doublet, and these peaks are again split by b with J = 2 Hz into another doublet of tiny doublets.</a:t>
            </a:r>
          </a:p>
        </p:txBody>
      </p:sp>
      <p:sp>
        <p:nvSpPr>
          <p:cNvPr id="86020" name="Rectangle 10"/>
          <p:cNvSpPr>
            <a:spLocks noChangeArrowheads="1"/>
          </p:cNvSpPr>
          <p:nvPr/>
        </p:nvSpPr>
        <p:spPr bwMode="auto">
          <a:xfrm>
            <a:off x="342900" y="5313363"/>
            <a:ext cx="9505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just">
              <a:spcBef>
                <a:spcPct val="0"/>
              </a:spcBef>
              <a:buClrTx/>
              <a:buSzTx/>
              <a:buFontTx/>
              <a:buNone/>
            </a:pPr>
            <a:r>
              <a:rPr lang="en-US" altLang="en-US" sz="1800">
                <a:solidFill>
                  <a:srgbClr val="FFFF00"/>
                </a:solidFill>
              </a:rPr>
              <a:t>For many terminal alkenes, a predictable pattern is observed. If, however, the chemical shifts of a, b and c are similar so that  J is the same order of magnitude as the difference in chemical shift, second-order coupling occurs and the spectrum becomes non-trivial. Higher resolution spectrometers (i.e., 600 MHz) are useful at resolving fine structure in the spectrum such as this. </a:t>
            </a:r>
          </a:p>
        </p:txBody>
      </p:sp>
      <p:sp>
        <p:nvSpPr>
          <p:cNvPr id="86021" name="Text Box 11"/>
          <p:cNvSpPr txBox="1">
            <a:spLocks noChangeArrowheads="1"/>
          </p:cNvSpPr>
          <p:nvPr/>
        </p:nvSpPr>
        <p:spPr bwMode="auto">
          <a:xfrm>
            <a:off x="1557338" y="69850"/>
            <a:ext cx="656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Spin - Spin Coupling - More Complex Coupling</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685800"/>
            <a:ext cx="3805237"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363" y="3322638"/>
            <a:ext cx="6345237"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4"/>
          <p:cNvSpPr txBox="1">
            <a:spLocks noChangeArrowheads="1"/>
          </p:cNvSpPr>
          <p:nvPr/>
        </p:nvSpPr>
        <p:spPr bwMode="auto">
          <a:xfrm>
            <a:off x="1185863" y="69850"/>
            <a:ext cx="750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Spin - Spin Coupling - Multiply Coupled Spin Systems</a:t>
            </a:r>
          </a:p>
        </p:txBody>
      </p:sp>
      <p:grpSp>
        <p:nvGrpSpPr>
          <p:cNvPr id="88068" name="Group 5"/>
          <p:cNvGrpSpPr>
            <a:grpSpLocks/>
          </p:cNvGrpSpPr>
          <p:nvPr/>
        </p:nvGrpSpPr>
        <p:grpSpPr bwMode="auto">
          <a:xfrm>
            <a:off x="342900" y="522288"/>
            <a:ext cx="9553575" cy="87312"/>
            <a:chOff x="192" y="576"/>
            <a:chExt cx="5349" cy="55"/>
          </a:xfrm>
        </p:grpSpPr>
        <p:sp>
          <p:nvSpPr>
            <p:cNvPr id="88073" name="Freeform 6"/>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88074" name="Freeform 7"/>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88069" name="Text Box 8"/>
          <p:cNvSpPr txBox="1">
            <a:spLocks noChangeArrowheads="1"/>
          </p:cNvSpPr>
          <p:nvPr/>
        </p:nvSpPr>
        <p:spPr bwMode="auto">
          <a:xfrm>
            <a:off x="7212013" y="1211263"/>
            <a:ext cx="28257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2000">
                <a:solidFill>
                  <a:srgbClr val="FFFF00"/>
                </a:solidFill>
                <a:latin typeface="Helvetica" charset="0"/>
              </a:rPr>
              <a:t>Tree diagrams become even more useful when you have multiply coupled spins with different coupling constants.</a:t>
            </a:r>
          </a:p>
        </p:txBody>
      </p:sp>
      <p:sp>
        <p:nvSpPr>
          <p:cNvPr id="88070" name="Text Box 9"/>
          <p:cNvSpPr txBox="1">
            <a:spLocks noChangeArrowheads="1"/>
          </p:cNvSpPr>
          <p:nvPr/>
        </p:nvSpPr>
        <p:spPr bwMode="auto">
          <a:xfrm>
            <a:off x="3308350" y="47942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latin typeface="Helvetica" charset="0"/>
              </a:rPr>
              <a:t>a</a:t>
            </a:r>
          </a:p>
        </p:txBody>
      </p:sp>
      <p:sp>
        <p:nvSpPr>
          <p:cNvPr id="88071" name="Text Box 10"/>
          <p:cNvSpPr txBox="1">
            <a:spLocks noChangeArrowheads="1"/>
          </p:cNvSpPr>
          <p:nvPr/>
        </p:nvSpPr>
        <p:spPr bwMode="auto">
          <a:xfrm>
            <a:off x="6911975" y="47894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latin typeface="Helvetica" charset="0"/>
              </a:rPr>
              <a:t>b</a:t>
            </a:r>
          </a:p>
        </p:txBody>
      </p:sp>
      <p:sp>
        <p:nvSpPr>
          <p:cNvPr id="88072" name="Text Box 11"/>
          <p:cNvSpPr txBox="1">
            <a:spLocks noChangeArrowheads="1"/>
          </p:cNvSpPr>
          <p:nvPr/>
        </p:nvSpPr>
        <p:spPr bwMode="auto">
          <a:xfrm>
            <a:off x="3883025" y="4805363"/>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latin typeface="Helvetica" charset="0"/>
              </a:rPr>
              <a:t>c</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1600200"/>
            <a:ext cx="882967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787" name="Rectangle 3"/>
          <p:cNvSpPr>
            <a:spLocks noGrp="1" noChangeArrowheads="1"/>
          </p:cNvSpPr>
          <p:nvPr>
            <p:ph type="title" idx="4294967295"/>
          </p:nvPr>
        </p:nvSpPr>
        <p:spPr>
          <a:xfrm>
            <a:off x="771525" y="104775"/>
            <a:ext cx="8743950" cy="1143000"/>
          </a:xfrm>
        </p:spPr>
        <p:txBody>
          <a:bodyPr/>
          <a:lstStyle/>
          <a:p>
            <a:pPr>
              <a:defRPr/>
            </a:pPr>
            <a:r>
              <a:rPr lang="en-US" altLang="en-US" sz="3200">
                <a:solidFill>
                  <a:srgbClr val="FFFF00"/>
                </a:solidFill>
                <a:effectLst>
                  <a:outerShdw blurRad="38100" dist="38100" dir="2700000" algn="tl">
                    <a:srgbClr val="000000"/>
                  </a:outerShdw>
                </a:effectLst>
              </a:rPr>
              <a:t>More Complex Coupling- Multiply Coupled Spin  System and the Effect of Field Strength (A</a:t>
            </a:r>
            <a:r>
              <a:rPr lang="en-US" altLang="en-US" sz="3200" baseline="-25000">
                <a:solidFill>
                  <a:srgbClr val="FFFF00"/>
                </a:solidFill>
                <a:effectLst>
                  <a:outerShdw blurRad="38100" dist="38100" dir="2700000" algn="tl">
                    <a:srgbClr val="000000"/>
                  </a:outerShdw>
                </a:effectLst>
              </a:rPr>
              <a:t>2</a:t>
            </a:r>
            <a:r>
              <a:rPr lang="en-US" altLang="en-US" sz="3200">
                <a:solidFill>
                  <a:srgbClr val="FFFF00"/>
                </a:solidFill>
                <a:effectLst>
                  <a:outerShdw blurRad="38100" dist="38100" dir="2700000" algn="tl">
                    <a:srgbClr val="000000"/>
                  </a:outerShdw>
                </a:effectLst>
              </a:rPr>
              <a:t>M</a:t>
            </a:r>
            <a:r>
              <a:rPr lang="en-US" altLang="en-US" sz="3200" baseline="-25000">
                <a:solidFill>
                  <a:srgbClr val="FFFF00"/>
                </a:solidFill>
                <a:effectLst>
                  <a:outerShdw blurRad="38100" dist="38100" dir="2700000" algn="tl">
                    <a:srgbClr val="000000"/>
                  </a:outerShdw>
                </a:effectLst>
              </a:rPr>
              <a:t>2</a:t>
            </a:r>
            <a:r>
              <a:rPr lang="en-US" altLang="en-US" sz="3200">
                <a:solidFill>
                  <a:srgbClr val="FFFF00"/>
                </a:solidFill>
                <a:effectLst>
                  <a:outerShdw blurRad="38100" dist="38100" dir="2700000" algn="tl">
                    <a:srgbClr val="000000"/>
                  </a:outerShdw>
                </a:effectLst>
              </a:rPr>
              <a:t>X</a:t>
            </a:r>
            <a:r>
              <a:rPr lang="en-US" altLang="en-US" sz="3200" baseline="-25000">
                <a:solidFill>
                  <a:srgbClr val="FFFF00"/>
                </a:solidFill>
                <a:effectLst>
                  <a:outerShdw blurRad="38100" dist="38100" dir="2700000" algn="tl">
                    <a:srgbClr val="000000"/>
                  </a:outerShdw>
                </a:effectLst>
              </a:rPr>
              <a:t>2</a:t>
            </a:r>
            <a:r>
              <a:rPr lang="en-US" altLang="en-US" sz="3200">
                <a:solidFill>
                  <a:srgbClr val="FFFF00"/>
                </a:solidFill>
                <a:effectLst>
                  <a:outerShdw blurRad="38100" dist="38100" dir="2700000" algn="tl">
                    <a:srgbClr val="000000"/>
                  </a:outerShdw>
                </a:effectLst>
              </a:rPr>
              <a:t>)</a:t>
            </a:r>
          </a:p>
        </p:txBody>
      </p:sp>
      <p:sp>
        <p:nvSpPr>
          <p:cNvPr id="90115" name="Text Box 4"/>
          <p:cNvSpPr txBox="1">
            <a:spLocks noChangeArrowheads="1"/>
          </p:cNvSpPr>
          <p:nvPr/>
        </p:nvSpPr>
        <p:spPr bwMode="auto">
          <a:xfrm>
            <a:off x="2228850" y="1751013"/>
            <a:ext cx="51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chemeClr val="bg2"/>
                </a:solidFill>
                <a:latin typeface="Arial" charset="0"/>
              </a:rPr>
              <a:t>A</a:t>
            </a:r>
            <a:r>
              <a:rPr lang="en-US" altLang="en-US" baseline="-25000">
                <a:solidFill>
                  <a:schemeClr val="bg2"/>
                </a:solidFill>
                <a:latin typeface="Arial" charset="0"/>
              </a:rPr>
              <a:t>2</a:t>
            </a:r>
          </a:p>
        </p:txBody>
      </p:sp>
      <p:sp>
        <p:nvSpPr>
          <p:cNvPr id="90116" name="Text Box 5"/>
          <p:cNvSpPr txBox="1">
            <a:spLocks noChangeArrowheads="1"/>
          </p:cNvSpPr>
          <p:nvPr/>
        </p:nvSpPr>
        <p:spPr bwMode="auto">
          <a:xfrm>
            <a:off x="6296025" y="1752600"/>
            <a:ext cx="50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chemeClr val="bg2"/>
                </a:solidFill>
                <a:latin typeface="Arial" charset="0"/>
              </a:rPr>
              <a:t>X</a:t>
            </a:r>
            <a:r>
              <a:rPr lang="en-US" altLang="en-US" baseline="-25000">
                <a:solidFill>
                  <a:schemeClr val="bg2"/>
                </a:solidFill>
                <a:latin typeface="Arial" charset="0"/>
              </a:rPr>
              <a:t>2</a:t>
            </a:r>
          </a:p>
        </p:txBody>
      </p:sp>
      <p:sp>
        <p:nvSpPr>
          <p:cNvPr id="90117" name="Text Box 6"/>
          <p:cNvSpPr txBox="1">
            <a:spLocks noChangeArrowheads="1"/>
          </p:cNvSpPr>
          <p:nvPr/>
        </p:nvSpPr>
        <p:spPr bwMode="auto">
          <a:xfrm>
            <a:off x="8401050" y="1752600"/>
            <a:ext cx="55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chemeClr val="bg2"/>
                </a:solidFill>
                <a:latin typeface="Arial" charset="0"/>
              </a:rPr>
              <a:t>M</a:t>
            </a:r>
            <a:r>
              <a:rPr lang="en-US" altLang="en-US" baseline="-25000">
                <a:solidFill>
                  <a:schemeClr val="bg2"/>
                </a:solidFill>
                <a:latin typeface="Arial" charset="0"/>
              </a:rPr>
              <a:t>2</a:t>
            </a:r>
          </a:p>
        </p:txBody>
      </p:sp>
      <p:sp>
        <p:nvSpPr>
          <p:cNvPr id="90118" name="Text Box 7"/>
          <p:cNvSpPr txBox="1">
            <a:spLocks noChangeArrowheads="1"/>
          </p:cNvSpPr>
          <p:nvPr/>
        </p:nvSpPr>
        <p:spPr bwMode="auto">
          <a:xfrm>
            <a:off x="3257550" y="2209800"/>
            <a:ext cx="1154113"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chemeClr val="bg2"/>
                </a:solidFill>
                <a:latin typeface="Arial" charset="0"/>
              </a:rPr>
              <a:t>7 Tesla</a:t>
            </a:r>
          </a:p>
        </p:txBody>
      </p:sp>
      <p:sp>
        <p:nvSpPr>
          <p:cNvPr id="90119" name="Text Box 8"/>
          <p:cNvSpPr txBox="1">
            <a:spLocks noChangeArrowheads="1"/>
          </p:cNvSpPr>
          <p:nvPr/>
        </p:nvSpPr>
        <p:spPr bwMode="auto">
          <a:xfrm>
            <a:off x="3257550" y="3810000"/>
            <a:ext cx="1154113"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chemeClr val="bg2"/>
                </a:solidFill>
                <a:latin typeface="Arial" charset="0"/>
              </a:rPr>
              <a:t>3 Tesla</a:t>
            </a:r>
          </a:p>
        </p:txBody>
      </p:sp>
      <p:sp>
        <p:nvSpPr>
          <p:cNvPr id="90120" name="Text Box 9"/>
          <p:cNvSpPr txBox="1">
            <a:spLocks noChangeArrowheads="1"/>
          </p:cNvSpPr>
          <p:nvPr/>
        </p:nvSpPr>
        <p:spPr bwMode="auto">
          <a:xfrm>
            <a:off x="3171825" y="5257800"/>
            <a:ext cx="1411288"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chemeClr val="bg2"/>
                </a:solidFill>
                <a:latin typeface="Arial" charset="0"/>
              </a:rPr>
              <a:t>1.5 Tesla</a:t>
            </a:r>
          </a:p>
        </p:txBody>
      </p:sp>
      <p:grpSp>
        <p:nvGrpSpPr>
          <p:cNvPr id="90121" name="Group 10"/>
          <p:cNvGrpSpPr>
            <a:grpSpLocks/>
          </p:cNvGrpSpPr>
          <p:nvPr/>
        </p:nvGrpSpPr>
        <p:grpSpPr bwMode="auto">
          <a:xfrm>
            <a:off x="342900" y="1450975"/>
            <a:ext cx="9553575" cy="87313"/>
            <a:chOff x="192" y="576"/>
            <a:chExt cx="5349" cy="55"/>
          </a:xfrm>
        </p:grpSpPr>
        <p:sp>
          <p:nvSpPr>
            <p:cNvPr id="90122" name="Freeform 11"/>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90123" name="Freeform 12"/>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a:xfrm>
            <a:off x="685800" y="533400"/>
            <a:ext cx="8015288" cy="1122363"/>
          </a:xfrm>
        </p:spPr>
        <p:txBody>
          <a:bodyPr lIns="75197" tIns="30079" rIns="75197" bIns="30079" anchor="t">
            <a:spAutoFit/>
          </a:bodyPr>
          <a:lstStyle/>
          <a:p>
            <a:pPr>
              <a:lnSpc>
                <a:spcPct val="85000"/>
              </a:lnSpc>
              <a:defRPr/>
            </a:pPr>
            <a:r>
              <a:rPr lang="en-US" sz="4000" smtClean="0">
                <a:cs typeface="+mj-cs"/>
              </a:rPr>
              <a:t>Precession of spins in the presence of a magnetic field (B</a:t>
            </a:r>
            <a:r>
              <a:rPr lang="en-US" sz="4000" baseline="-25000" smtClean="0">
                <a:cs typeface="+mj-cs"/>
              </a:rPr>
              <a:t>o</a:t>
            </a:r>
            <a:r>
              <a:rPr lang="en-US" sz="4000" smtClean="0">
                <a:cs typeface="+mj-cs"/>
              </a:rPr>
              <a:t>)</a:t>
            </a:r>
          </a:p>
        </p:txBody>
      </p:sp>
      <p:sp>
        <p:nvSpPr>
          <p:cNvPr id="25602" name="Rectangle 3"/>
          <p:cNvSpPr>
            <a:spLocks noChangeArrowheads="1"/>
          </p:cNvSpPr>
          <p:nvPr/>
        </p:nvSpPr>
        <p:spPr bwMode="auto">
          <a:xfrm>
            <a:off x="814388" y="5943600"/>
            <a:ext cx="8658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197" tIns="30079" rIns="75197" bIns="30079">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000">
                <a:solidFill>
                  <a:srgbClr val="FFFFFF"/>
                </a:solidFill>
                <a:latin typeface="Comic Sans MS" charset="0"/>
              </a:rPr>
              <a:t>Protons on different molecules experience slightly different B </a:t>
            </a:r>
          </a:p>
          <a:p>
            <a:pPr algn="ctr"/>
            <a:r>
              <a:rPr lang="en-US" altLang="en-US" sz="2000">
                <a:solidFill>
                  <a:srgbClr val="FFFFFF"/>
                </a:solidFill>
                <a:latin typeface="Comic Sans MS" charset="0"/>
              </a:rPr>
              <a:t>fields due to chemical shielding</a:t>
            </a:r>
          </a:p>
        </p:txBody>
      </p:sp>
      <p:grpSp>
        <p:nvGrpSpPr>
          <p:cNvPr id="1035268" name="Group 4"/>
          <p:cNvGrpSpPr>
            <a:grpSpLocks/>
          </p:cNvGrpSpPr>
          <p:nvPr/>
        </p:nvGrpSpPr>
        <p:grpSpPr bwMode="auto">
          <a:xfrm>
            <a:off x="1158875" y="2097088"/>
            <a:ext cx="3460750" cy="2284412"/>
            <a:chOff x="649" y="1321"/>
            <a:chExt cx="1937" cy="1439"/>
          </a:xfrm>
        </p:grpSpPr>
        <p:grpSp>
          <p:nvGrpSpPr>
            <p:cNvPr id="25674" name="Group 5"/>
            <p:cNvGrpSpPr>
              <a:grpSpLocks/>
            </p:cNvGrpSpPr>
            <p:nvPr/>
          </p:nvGrpSpPr>
          <p:grpSpPr bwMode="auto">
            <a:xfrm>
              <a:off x="2316" y="1321"/>
              <a:ext cx="270" cy="530"/>
              <a:chOff x="3785" y="1392"/>
              <a:chExt cx="270" cy="530"/>
            </a:xfrm>
          </p:grpSpPr>
          <p:sp>
            <p:nvSpPr>
              <p:cNvPr id="25678" name="Rectangle 6"/>
              <p:cNvSpPr>
                <a:spLocks noChangeArrowheads="1"/>
              </p:cNvSpPr>
              <p:nvPr/>
            </p:nvSpPr>
            <p:spPr bwMode="auto">
              <a:xfrm>
                <a:off x="3785" y="1604"/>
                <a:ext cx="27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5" tIns="52638" rIns="107155" bIns="52638">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sz="2000" b="1">
                    <a:solidFill>
                      <a:srgbClr val="FF0000"/>
                    </a:solidFill>
                    <a:latin typeface="Comic Sans MS" charset="0"/>
                  </a:rPr>
                  <a:t>B</a:t>
                </a:r>
                <a:r>
                  <a:rPr lang="en-US" altLang="en-US" sz="2000" b="1" baseline="-25000">
                    <a:solidFill>
                      <a:srgbClr val="FF0000"/>
                    </a:solidFill>
                    <a:latin typeface="Comic Sans MS" charset="0"/>
                  </a:rPr>
                  <a:t>1</a:t>
                </a:r>
                <a:endParaRPr lang="en-US" altLang="en-US" sz="2000" b="1">
                  <a:solidFill>
                    <a:srgbClr val="FF0000"/>
                  </a:solidFill>
                  <a:latin typeface="Comic Sans MS" charset="0"/>
                </a:endParaRPr>
              </a:p>
            </p:txBody>
          </p:sp>
          <p:sp>
            <p:nvSpPr>
              <p:cNvPr id="25679" name="Line 7"/>
              <p:cNvSpPr>
                <a:spLocks noChangeAspect="1" noChangeShapeType="1"/>
              </p:cNvSpPr>
              <p:nvPr/>
            </p:nvSpPr>
            <p:spPr bwMode="auto">
              <a:xfrm>
                <a:off x="3840" y="1392"/>
                <a:ext cx="1" cy="530"/>
              </a:xfrm>
              <a:prstGeom prst="line">
                <a:avLst/>
              </a:prstGeom>
              <a:noFill/>
              <a:ln w="28575">
                <a:solidFill>
                  <a:srgbClr val="FF0000"/>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pSp>
        <p:grpSp>
          <p:nvGrpSpPr>
            <p:cNvPr id="25675" name="Group 8"/>
            <p:cNvGrpSpPr>
              <a:grpSpLocks/>
            </p:cNvGrpSpPr>
            <p:nvPr/>
          </p:nvGrpSpPr>
          <p:grpSpPr bwMode="auto">
            <a:xfrm>
              <a:off x="649" y="1716"/>
              <a:ext cx="1056" cy="1044"/>
              <a:chOff x="1674" y="1440"/>
              <a:chExt cx="1056" cy="1044"/>
            </a:xfrm>
          </p:grpSpPr>
          <p:sp>
            <p:nvSpPr>
              <p:cNvPr id="25676" name="Oval 9"/>
              <p:cNvSpPr>
                <a:spLocks noChangeArrowheads="1"/>
              </p:cNvSpPr>
              <p:nvPr/>
            </p:nvSpPr>
            <p:spPr bwMode="auto">
              <a:xfrm>
                <a:off x="1674" y="1440"/>
                <a:ext cx="1056" cy="28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25677" name="Line 10"/>
              <p:cNvSpPr>
                <a:spLocks noChangeShapeType="1"/>
              </p:cNvSpPr>
              <p:nvPr/>
            </p:nvSpPr>
            <p:spPr bwMode="auto">
              <a:xfrm flipV="1">
                <a:off x="2217" y="1599"/>
                <a:ext cx="510" cy="88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25604" name="Group 11"/>
          <p:cNvGrpSpPr>
            <a:grpSpLocks/>
          </p:cNvGrpSpPr>
          <p:nvPr/>
        </p:nvGrpSpPr>
        <p:grpSpPr bwMode="auto">
          <a:xfrm>
            <a:off x="998538" y="2190750"/>
            <a:ext cx="2854325" cy="3284538"/>
            <a:chOff x="724" y="1344"/>
            <a:chExt cx="1599" cy="2069"/>
          </a:xfrm>
        </p:grpSpPr>
        <p:sp>
          <p:nvSpPr>
            <p:cNvPr id="25666" name="Rectangle 12"/>
            <p:cNvSpPr>
              <a:spLocks noChangeArrowheads="1"/>
            </p:cNvSpPr>
            <p:nvPr/>
          </p:nvSpPr>
          <p:spPr bwMode="auto">
            <a:xfrm>
              <a:off x="1252" y="1344"/>
              <a:ext cx="19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5" tIns="52638" rIns="107155" bIns="52638">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sz="2000">
                  <a:solidFill>
                    <a:srgbClr val="DDDDDD"/>
                  </a:solidFill>
                  <a:latin typeface="Comic Sans MS" charset="0"/>
                </a:rPr>
                <a:t>z</a:t>
              </a:r>
            </a:p>
          </p:txBody>
        </p:sp>
        <p:sp>
          <p:nvSpPr>
            <p:cNvPr id="25667" name="Rectangle 13"/>
            <p:cNvSpPr>
              <a:spLocks noChangeArrowheads="1"/>
            </p:cNvSpPr>
            <p:nvPr/>
          </p:nvSpPr>
          <p:spPr bwMode="auto">
            <a:xfrm>
              <a:off x="1060" y="2208"/>
              <a:ext cx="24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5" tIns="52638" rIns="107155" bIns="52638">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sz="2000" b="1">
                  <a:solidFill>
                    <a:srgbClr val="FF3399"/>
                  </a:solidFill>
                  <a:latin typeface="Comic Sans MS" charset="0"/>
                </a:rPr>
                <a:t>M</a:t>
              </a:r>
            </a:p>
          </p:txBody>
        </p:sp>
        <p:sp>
          <p:nvSpPr>
            <p:cNvPr id="25668" name="Line 14"/>
            <p:cNvSpPr>
              <a:spLocks noChangeShapeType="1"/>
            </p:cNvSpPr>
            <p:nvPr/>
          </p:nvSpPr>
          <p:spPr bwMode="auto">
            <a:xfrm>
              <a:off x="1344" y="1584"/>
              <a:ext cx="0" cy="1152"/>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9" name="Line 15"/>
            <p:cNvSpPr>
              <a:spLocks noChangeShapeType="1"/>
            </p:cNvSpPr>
            <p:nvPr/>
          </p:nvSpPr>
          <p:spPr bwMode="auto">
            <a:xfrm rot="5400000">
              <a:off x="1704" y="2368"/>
              <a:ext cx="0" cy="725"/>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0" name="Line 16"/>
            <p:cNvSpPr>
              <a:spLocks noChangeShapeType="1"/>
            </p:cNvSpPr>
            <p:nvPr/>
          </p:nvSpPr>
          <p:spPr bwMode="auto">
            <a:xfrm rot="2700000">
              <a:off x="1105" y="2636"/>
              <a:ext cx="0" cy="669"/>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1" name="Rectangle 17"/>
            <p:cNvSpPr>
              <a:spLocks noChangeArrowheads="1"/>
            </p:cNvSpPr>
            <p:nvPr/>
          </p:nvSpPr>
          <p:spPr bwMode="auto">
            <a:xfrm>
              <a:off x="2116" y="2640"/>
              <a:ext cx="20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5" tIns="52638" rIns="107155" bIns="52638">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sz="2000">
                  <a:solidFill>
                    <a:srgbClr val="DDDDDD"/>
                  </a:solidFill>
                  <a:latin typeface="Comic Sans MS" charset="0"/>
                </a:rPr>
                <a:t>x</a:t>
              </a:r>
            </a:p>
          </p:txBody>
        </p:sp>
        <p:sp>
          <p:nvSpPr>
            <p:cNvPr id="25672" name="Rectangle 18"/>
            <p:cNvSpPr>
              <a:spLocks noChangeArrowheads="1"/>
            </p:cNvSpPr>
            <p:nvPr/>
          </p:nvSpPr>
          <p:spPr bwMode="auto">
            <a:xfrm>
              <a:off x="724" y="3168"/>
              <a:ext cx="19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5" tIns="52638" rIns="107155" bIns="52638">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sz="2000">
                  <a:solidFill>
                    <a:srgbClr val="DDDDDD"/>
                  </a:solidFill>
                  <a:latin typeface="Comic Sans MS" charset="0"/>
                </a:rPr>
                <a:t>y</a:t>
              </a:r>
            </a:p>
          </p:txBody>
        </p:sp>
        <p:sp>
          <p:nvSpPr>
            <p:cNvPr id="25673" name="Line 19"/>
            <p:cNvSpPr>
              <a:spLocks noChangeShapeType="1"/>
            </p:cNvSpPr>
            <p:nvPr/>
          </p:nvSpPr>
          <p:spPr bwMode="auto">
            <a:xfrm flipV="1">
              <a:off x="1348" y="1872"/>
              <a:ext cx="0" cy="864"/>
            </a:xfrm>
            <a:prstGeom prst="line">
              <a:avLst/>
            </a:prstGeom>
            <a:noFill/>
            <a:ln w="34925">
              <a:solidFill>
                <a:srgbClr val="FF3399"/>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grpSp>
      <p:grpSp>
        <p:nvGrpSpPr>
          <p:cNvPr id="1035284" name="Group 20"/>
          <p:cNvGrpSpPr>
            <a:grpSpLocks/>
          </p:cNvGrpSpPr>
          <p:nvPr/>
        </p:nvGrpSpPr>
        <p:grpSpPr bwMode="auto">
          <a:xfrm>
            <a:off x="1298575" y="2732088"/>
            <a:ext cx="3333750" cy="1665287"/>
            <a:chOff x="727" y="1721"/>
            <a:chExt cx="1866" cy="1049"/>
          </a:xfrm>
        </p:grpSpPr>
        <p:grpSp>
          <p:nvGrpSpPr>
            <p:cNvPr id="25660" name="Group 21"/>
            <p:cNvGrpSpPr>
              <a:grpSpLocks/>
            </p:cNvGrpSpPr>
            <p:nvPr/>
          </p:nvGrpSpPr>
          <p:grpSpPr bwMode="auto">
            <a:xfrm>
              <a:off x="2323" y="2137"/>
              <a:ext cx="270" cy="530"/>
              <a:chOff x="4169" y="1392"/>
              <a:chExt cx="270" cy="530"/>
            </a:xfrm>
          </p:grpSpPr>
          <p:sp>
            <p:nvSpPr>
              <p:cNvPr id="25664" name="Rectangle 22"/>
              <p:cNvSpPr>
                <a:spLocks noChangeArrowheads="1"/>
              </p:cNvSpPr>
              <p:nvPr/>
            </p:nvSpPr>
            <p:spPr bwMode="auto">
              <a:xfrm>
                <a:off x="4169" y="1604"/>
                <a:ext cx="27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5" tIns="52638" rIns="107155" bIns="52638">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sz="2000" b="1">
                    <a:solidFill>
                      <a:srgbClr val="FF6600"/>
                    </a:solidFill>
                    <a:latin typeface="Comic Sans MS" charset="0"/>
                  </a:rPr>
                  <a:t>B</a:t>
                </a:r>
                <a:r>
                  <a:rPr lang="en-US" altLang="en-US" sz="2000" b="1" baseline="-25000">
                    <a:solidFill>
                      <a:srgbClr val="FF6600"/>
                    </a:solidFill>
                    <a:latin typeface="Comic Sans MS" charset="0"/>
                  </a:rPr>
                  <a:t>2</a:t>
                </a:r>
                <a:endParaRPr lang="en-US" altLang="en-US" sz="2000" b="1">
                  <a:solidFill>
                    <a:srgbClr val="FF6600"/>
                  </a:solidFill>
                  <a:latin typeface="Comic Sans MS" charset="0"/>
                </a:endParaRPr>
              </a:p>
            </p:txBody>
          </p:sp>
          <p:sp>
            <p:nvSpPr>
              <p:cNvPr id="25665" name="Line 23"/>
              <p:cNvSpPr>
                <a:spLocks noChangeAspect="1" noChangeShapeType="1"/>
              </p:cNvSpPr>
              <p:nvPr/>
            </p:nvSpPr>
            <p:spPr bwMode="auto">
              <a:xfrm>
                <a:off x="4224" y="1392"/>
                <a:ext cx="1" cy="530"/>
              </a:xfrm>
              <a:prstGeom prst="line">
                <a:avLst/>
              </a:prstGeom>
              <a:noFill/>
              <a:ln w="28575">
                <a:solidFill>
                  <a:srgbClr val="FF6600"/>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pSp>
        <p:grpSp>
          <p:nvGrpSpPr>
            <p:cNvPr id="25661" name="Group 24"/>
            <p:cNvGrpSpPr>
              <a:grpSpLocks/>
            </p:cNvGrpSpPr>
            <p:nvPr/>
          </p:nvGrpSpPr>
          <p:grpSpPr bwMode="auto">
            <a:xfrm>
              <a:off x="727" y="1721"/>
              <a:ext cx="1056" cy="1049"/>
              <a:chOff x="1752" y="1445"/>
              <a:chExt cx="1056" cy="1049"/>
            </a:xfrm>
          </p:grpSpPr>
          <p:sp>
            <p:nvSpPr>
              <p:cNvPr id="25662" name="Oval 25"/>
              <p:cNvSpPr>
                <a:spLocks noChangeArrowheads="1"/>
              </p:cNvSpPr>
              <p:nvPr/>
            </p:nvSpPr>
            <p:spPr bwMode="auto">
              <a:xfrm>
                <a:off x="1752" y="1445"/>
                <a:ext cx="1056" cy="288"/>
              </a:xfrm>
              <a:prstGeom prst="ellipse">
                <a:avLst/>
              </a:pr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25663" name="Line 26"/>
              <p:cNvSpPr>
                <a:spLocks noChangeShapeType="1"/>
              </p:cNvSpPr>
              <p:nvPr/>
            </p:nvSpPr>
            <p:spPr bwMode="auto">
              <a:xfrm flipV="1">
                <a:off x="2207" y="1600"/>
                <a:ext cx="597" cy="894"/>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35291" name="Group 27"/>
          <p:cNvGrpSpPr>
            <a:grpSpLocks/>
          </p:cNvGrpSpPr>
          <p:nvPr/>
        </p:nvGrpSpPr>
        <p:grpSpPr bwMode="auto">
          <a:xfrm>
            <a:off x="1438275" y="2740025"/>
            <a:ext cx="3194050" cy="2751138"/>
            <a:chOff x="805" y="1726"/>
            <a:chExt cx="1788" cy="1733"/>
          </a:xfrm>
        </p:grpSpPr>
        <p:grpSp>
          <p:nvGrpSpPr>
            <p:cNvPr id="25654" name="Group 28"/>
            <p:cNvGrpSpPr>
              <a:grpSpLocks/>
            </p:cNvGrpSpPr>
            <p:nvPr/>
          </p:nvGrpSpPr>
          <p:grpSpPr bwMode="auto">
            <a:xfrm>
              <a:off x="2323" y="2929"/>
              <a:ext cx="270" cy="530"/>
              <a:chOff x="3792" y="2880"/>
              <a:chExt cx="270" cy="530"/>
            </a:xfrm>
          </p:grpSpPr>
          <p:sp>
            <p:nvSpPr>
              <p:cNvPr id="25658" name="Rectangle 29"/>
              <p:cNvSpPr>
                <a:spLocks noChangeArrowheads="1"/>
              </p:cNvSpPr>
              <p:nvPr/>
            </p:nvSpPr>
            <p:spPr bwMode="auto">
              <a:xfrm>
                <a:off x="3792" y="3092"/>
                <a:ext cx="27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5" tIns="52638" rIns="107155" bIns="52638">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sz="2000" b="1">
                    <a:solidFill>
                      <a:srgbClr val="FF99FF"/>
                    </a:solidFill>
                    <a:latin typeface="Comic Sans MS" charset="0"/>
                  </a:rPr>
                  <a:t>B</a:t>
                </a:r>
                <a:r>
                  <a:rPr lang="en-US" altLang="en-US" sz="2000" b="1" baseline="-25000">
                    <a:solidFill>
                      <a:srgbClr val="FF99FF"/>
                    </a:solidFill>
                    <a:latin typeface="Comic Sans MS" charset="0"/>
                  </a:rPr>
                  <a:t>3</a:t>
                </a:r>
                <a:endParaRPr lang="en-US" altLang="en-US" sz="2000" b="1">
                  <a:solidFill>
                    <a:srgbClr val="FF99FF"/>
                  </a:solidFill>
                  <a:latin typeface="Comic Sans MS" charset="0"/>
                </a:endParaRPr>
              </a:p>
            </p:txBody>
          </p:sp>
          <p:sp>
            <p:nvSpPr>
              <p:cNvPr id="25659" name="Line 30"/>
              <p:cNvSpPr>
                <a:spLocks noChangeAspect="1" noChangeShapeType="1"/>
              </p:cNvSpPr>
              <p:nvPr/>
            </p:nvSpPr>
            <p:spPr bwMode="auto">
              <a:xfrm>
                <a:off x="3847" y="2880"/>
                <a:ext cx="1" cy="530"/>
              </a:xfrm>
              <a:prstGeom prst="line">
                <a:avLst/>
              </a:prstGeom>
              <a:noFill/>
              <a:ln w="28575">
                <a:solidFill>
                  <a:srgbClr val="FF99FF"/>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pSp>
        <p:grpSp>
          <p:nvGrpSpPr>
            <p:cNvPr id="25655" name="Group 31"/>
            <p:cNvGrpSpPr>
              <a:grpSpLocks/>
            </p:cNvGrpSpPr>
            <p:nvPr/>
          </p:nvGrpSpPr>
          <p:grpSpPr bwMode="auto">
            <a:xfrm>
              <a:off x="805" y="1726"/>
              <a:ext cx="1056" cy="1044"/>
              <a:chOff x="1830" y="1450"/>
              <a:chExt cx="1056" cy="1044"/>
            </a:xfrm>
          </p:grpSpPr>
          <p:sp>
            <p:nvSpPr>
              <p:cNvPr id="25656" name="Oval 32"/>
              <p:cNvSpPr>
                <a:spLocks noChangeArrowheads="1"/>
              </p:cNvSpPr>
              <p:nvPr/>
            </p:nvSpPr>
            <p:spPr bwMode="auto">
              <a:xfrm>
                <a:off x="1830" y="1450"/>
                <a:ext cx="1056" cy="288"/>
              </a:xfrm>
              <a:prstGeom prst="ellipse">
                <a:avLst/>
              </a:prstGeom>
              <a:noFill/>
              <a:ln w="9525">
                <a:solidFill>
                  <a:srgbClr val="FF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25657" name="Line 33"/>
              <p:cNvSpPr>
                <a:spLocks noChangeShapeType="1"/>
              </p:cNvSpPr>
              <p:nvPr/>
            </p:nvSpPr>
            <p:spPr bwMode="auto">
              <a:xfrm flipV="1">
                <a:off x="2213" y="1591"/>
                <a:ext cx="672" cy="903"/>
              </a:xfrm>
              <a:prstGeom prst="line">
                <a:avLst/>
              </a:prstGeom>
              <a:noFill/>
              <a:ln w="9525">
                <a:solidFill>
                  <a:srgbClr val="FF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25607" name="Group 34"/>
          <p:cNvGrpSpPr>
            <a:grpSpLocks/>
          </p:cNvGrpSpPr>
          <p:nvPr/>
        </p:nvGrpSpPr>
        <p:grpSpPr bwMode="auto">
          <a:xfrm>
            <a:off x="857250" y="3048000"/>
            <a:ext cx="536575" cy="1676400"/>
            <a:chOff x="480" y="1920"/>
            <a:chExt cx="300" cy="1056"/>
          </a:xfrm>
        </p:grpSpPr>
        <p:sp>
          <p:nvSpPr>
            <p:cNvPr id="25652" name="Rectangle 35"/>
            <p:cNvSpPr>
              <a:spLocks noChangeArrowheads="1"/>
            </p:cNvSpPr>
            <p:nvPr/>
          </p:nvSpPr>
          <p:spPr bwMode="auto">
            <a:xfrm>
              <a:off x="480" y="2352"/>
              <a:ext cx="3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155" tIns="52638" rIns="107155" bIns="52638">
              <a:spAutoFit/>
            </a:bodyPr>
            <a:lstStyle>
              <a:lvl1pPr defTabSz="1082675">
                <a:defRPr sz="2400">
                  <a:solidFill>
                    <a:schemeClr val="tx1"/>
                  </a:solidFill>
                  <a:latin typeface="Times" charset="0"/>
                  <a:ea typeface="ＭＳ Ｐゴシック" charset="-128"/>
                </a:defRPr>
              </a:lvl1pPr>
              <a:lvl2pPr marL="742950" indent="-285750" defTabSz="1082675">
                <a:defRPr sz="2400">
                  <a:solidFill>
                    <a:schemeClr val="tx1"/>
                  </a:solidFill>
                  <a:latin typeface="Times" charset="0"/>
                  <a:ea typeface="ＭＳ Ｐゴシック" charset="-128"/>
                </a:defRPr>
              </a:lvl2pPr>
              <a:lvl3pPr marL="1143000" indent="-228600" defTabSz="1082675">
                <a:defRPr sz="2400">
                  <a:solidFill>
                    <a:schemeClr val="tx1"/>
                  </a:solidFill>
                  <a:latin typeface="Times" charset="0"/>
                  <a:ea typeface="ＭＳ Ｐゴシック" charset="-128"/>
                </a:defRPr>
              </a:lvl3pPr>
              <a:lvl4pPr marL="1600200" indent="-228600" defTabSz="1082675">
                <a:defRPr sz="2400">
                  <a:solidFill>
                    <a:schemeClr val="tx1"/>
                  </a:solidFill>
                  <a:latin typeface="Times" charset="0"/>
                  <a:ea typeface="ＭＳ Ｐゴシック" charset="-128"/>
                </a:defRPr>
              </a:lvl4pPr>
              <a:lvl5pPr marL="2057400" indent="-228600" defTabSz="1082675">
                <a:defRPr sz="2400">
                  <a:solidFill>
                    <a:schemeClr val="tx1"/>
                  </a:solidFill>
                  <a:latin typeface="Times" charset="0"/>
                  <a:ea typeface="ＭＳ Ｐゴシック" charset="-128"/>
                </a:defRPr>
              </a:lvl5pPr>
              <a:lvl6pPr marL="2514600" indent="-228600" defTabSz="1082675"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1082675"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1082675"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1082675"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b="1">
                  <a:solidFill>
                    <a:srgbClr val="FF3399"/>
                  </a:solidFill>
                  <a:latin typeface="Comic Sans MS" charset="0"/>
                </a:rPr>
                <a:t>B</a:t>
              </a:r>
              <a:r>
                <a:rPr lang="en-US" altLang="en-US" b="1" baseline="-25000">
                  <a:solidFill>
                    <a:srgbClr val="FF3399"/>
                  </a:solidFill>
                  <a:latin typeface="Comic Sans MS" charset="0"/>
                </a:rPr>
                <a:t>0</a:t>
              </a:r>
              <a:endParaRPr lang="en-US" altLang="en-US" b="1">
                <a:solidFill>
                  <a:srgbClr val="FF3399"/>
                </a:solidFill>
                <a:latin typeface="Comic Sans MS" charset="0"/>
              </a:endParaRPr>
            </a:p>
          </p:txBody>
        </p:sp>
        <p:sp>
          <p:nvSpPr>
            <p:cNvPr id="25653" name="Line 36"/>
            <p:cNvSpPr>
              <a:spLocks noChangeShapeType="1"/>
            </p:cNvSpPr>
            <p:nvPr/>
          </p:nvSpPr>
          <p:spPr bwMode="auto">
            <a:xfrm>
              <a:off x="480" y="1920"/>
              <a:ext cx="0" cy="1056"/>
            </a:xfrm>
            <a:prstGeom prst="line">
              <a:avLst/>
            </a:prstGeom>
            <a:noFill/>
            <a:ln w="57150">
              <a:solidFill>
                <a:srgbClr val="FF3399"/>
              </a:solidFill>
              <a:round/>
              <a:headEnd type="arrow" w="lg" len="lg"/>
              <a:tailEnd/>
            </a:ln>
            <a:extLst>
              <a:ext uri="{909E8E84-426E-40dd-AFC4-6F175D3DCCD1}">
                <a14:hiddenFill xmlns:a14="http://schemas.microsoft.com/office/drawing/2010/main">
                  <a:noFill/>
                </a14:hiddenFill>
              </a:ext>
            </a:extLst>
          </p:spPr>
          <p:txBody>
            <a:bodyPr/>
            <a:lstStyle/>
            <a:p>
              <a:endParaRPr lang="en-US"/>
            </a:p>
          </p:txBody>
        </p:sp>
      </p:grpSp>
      <p:grpSp>
        <p:nvGrpSpPr>
          <p:cNvPr id="1035301" name="Group 37"/>
          <p:cNvGrpSpPr>
            <a:grpSpLocks/>
          </p:cNvGrpSpPr>
          <p:nvPr/>
        </p:nvGrpSpPr>
        <p:grpSpPr bwMode="auto">
          <a:xfrm>
            <a:off x="4919663" y="2289175"/>
            <a:ext cx="1250950" cy="3014663"/>
            <a:chOff x="3283" y="1406"/>
            <a:chExt cx="700" cy="1899"/>
          </a:xfrm>
        </p:grpSpPr>
        <p:sp>
          <p:nvSpPr>
            <p:cNvPr id="25649" name="Text Box 38"/>
            <p:cNvSpPr txBox="1">
              <a:spLocks noChangeArrowheads="1"/>
            </p:cNvSpPr>
            <p:nvPr/>
          </p:nvSpPr>
          <p:spPr bwMode="auto">
            <a:xfrm>
              <a:off x="3293" y="1406"/>
              <a:ext cx="6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0000"/>
                  </a:solidFill>
                  <a:latin typeface="Symbol" charset="2"/>
                </a:rPr>
                <a:t></a:t>
              </a:r>
              <a:r>
                <a:rPr lang="en-US" altLang="en-US" baseline="-25000">
                  <a:solidFill>
                    <a:srgbClr val="FF0000"/>
                  </a:solidFill>
                  <a:latin typeface="Symbol" charset="2"/>
                </a:rPr>
                <a:t>1</a:t>
              </a:r>
              <a:r>
                <a:rPr lang="en-US" altLang="en-US">
                  <a:solidFill>
                    <a:srgbClr val="FF0000"/>
                  </a:solidFill>
                  <a:latin typeface="Comic Sans MS" charset="0"/>
                </a:rPr>
                <a:t> = </a:t>
              </a:r>
              <a:r>
                <a:rPr lang="en-US" altLang="en-US">
                  <a:solidFill>
                    <a:srgbClr val="FF0000"/>
                  </a:solidFill>
                  <a:latin typeface="Symbol" charset="2"/>
                </a:rPr>
                <a:t>g</a:t>
              </a:r>
              <a:r>
                <a:rPr lang="en-US" altLang="en-US">
                  <a:solidFill>
                    <a:srgbClr val="FF0000"/>
                  </a:solidFill>
                  <a:latin typeface="Comic Sans MS" charset="0"/>
                </a:rPr>
                <a:t>B</a:t>
              </a:r>
              <a:r>
                <a:rPr lang="en-US" altLang="en-US" baseline="-25000">
                  <a:solidFill>
                    <a:srgbClr val="FF0000"/>
                  </a:solidFill>
                  <a:latin typeface="Comic Sans MS" charset="0"/>
                </a:rPr>
                <a:t>1</a:t>
              </a:r>
              <a:endParaRPr lang="en-US" altLang="en-US">
                <a:solidFill>
                  <a:srgbClr val="FF0000"/>
                </a:solidFill>
                <a:latin typeface="Symbol" charset="2"/>
              </a:endParaRPr>
            </a:p>
          </p:txBody>
        </p:sp>
        <p:sp>
          <p:nvSpPr>
            <p:cNvPr id="25650" name="Text Box 39"/>
            <p:cNvSpPr txBox="1">
              <a:spLocks noChangeArrowheads="1"/>
            </p:cNvSpPr>
            <p:nvPr/>
          </p:nvSpPr>
          <p:spPr bwMode="auto">
            <a:xfrm>
              <a:off x="3283" y="2222"/>
              <a:ext cx="7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6600"/>
                  </a:solidFill>
                  <a:latin typeface="Symbol" charset="2"/>
                </a:rPr>
                <a:t></a:t>
              </a:r>
              <a:r>
                <a:rPr lang="en-US" altLang="en-US" baseline="-25000">
                  <a:solidFill>
                    <a:srgbClr val="FF6600"/>
                  </a:solidFill>
                  <a:latin typeface="Symbol" charset="2"/>
                </a:rPr>
                <a:t>2</a:t>
              </a:r>
              <a:r>
                <a:rPr lang="en-US" altLang="en-US">
                  <a:solidFill>
                    <a:srgbClr val="FF6600"/>
                  </a:solidFill>
                  <a:latin typeface="Comic Sans MS" charset="0"/>
                </a:rPr>
                <a:t> = </a:t>
              </a:r>
              <a:r>
                <a:rPr lang="en-US" altLang="en-US">
                  <a:solidFill>
                    <a:srgbClr val="FF6600"/>
                  </a:solidFill>
                  <a:latin typeface="Symbol" charset="2"/>
                </a:rPr>
                <a:t>g</a:t>
              </a:r>
              <a:r>
                <a:rPr lang="en-US" altLang="en-US">
                  <a:solidFill>
                    <a:srgbClr val="FF6600"/>
                  </a:solidFill>
                  <a:latin typeface="Comic Sans MS" charset="0"/>
                </a:rPr>
                <a:t>B</a:t>
              </a:r>
              <a:r>
                <a:rPr lang="en-US" altLang="en-US" baseline="-25000">
                  <a:solidFill>
                    <a:srgbClr val="FF6600"/>
                  </a:solidFill>
                  <a:latin typeface="Comic Sans MS" charset="0"/>
                </a:rPr>
                <a:t>2</a:t>
              </a:r>
              <a:endParaRPr lang="en-US" altLang="en-US">
                <a:solidFill>
                  <a:srgbClr val="FF6600"/>
                </a:solidFill>
                <a:latin typeface="Symbol" charset="2"/>
              </a:endParaRPr>
            </a:p>
          </p:txBody>
        </p:sp>
        <p:sp>
          <p:nvSpPr>
            <p:cNvPr id="25651" name="Text Box 40"/>
            <p:cNvSpPr txBox="1">
              <a:spLocks noChangeArrowheads="1"/>
            </p:cNvSpPr>
            <p:nvPr/>
          </p:nvSpPr>
          <p:spPr bwMode="auto">
            <a:xfrm>
              <a:off x="3283" y="3014"/>
              <a:ext cx="7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99FF"/>
                  </a:solidFill>
                  <a:latin typeface="Symbol" charset="2"/>
                </a:rPr>
                <a:t></a:t>
              </a:r>
              <a:r>
                <a:rPr lang="en-US" altLang="en-US" baseline="-25000">
                  <a:solidFill>
                    <a:srgbClr val="FF99FF"/>
                  </a:solidFill>
                  <a:latin typeface="Symbol" charset="2"/>
                </a:rPr>
                <a:t>3</a:t>
              </a:r>
              <a:r>
                <a:rPr lang="en-US" altLang="en-US">
                  <a:solidFill>
                    <a:srgbClr val="FF99FF"/>
                  </a:solidFill>
                  <a:latin typeface="Comic Sans MS" charset="0"/>
                </a:rPr>
                <a:t> = </a:t>
              </a:r>
              <a:r>
                <a:rPr lang="en-US" altLang="en-US">
                  <a:solidFill>
                    <a:srgbClr val="FF99FF"/>
                  </a:solidFill>
                  <a:latin typeface="Symbol" charset="2"/>
                </a:rPr>
                <a:t>g</a:t>
              </a:r>
              <a:r>
                <a:rPr lang="en-US" altLang="en-US">
                  <a:solidFill>
                    <a:srgbClr val="FF99FF"/>
                  </a:solidFill>
                  <a:latin typeface="Comic Sans MS" charset="0"/>
                </a:rPr>
                <a:t>B</a:t>
              </a:r>
              <a:r>
                <a:rPr lang="en-US" altLang="en-US" baseline="-25000">
                  <a:solidFill>
                    <a:srgbClr val="FF99FF"/>
                  </a:solidFill>
                  <a:latin typeface="Comic Sans MS" charset="0"/>
                </a:rPr>
                <a:t>3</a:t>
              </a:r>
              <a:endParaRPr lang="en-US" altLang="en-US">
                <a:solidFill>
                  <a:srgbClr val="FF99FF"/>
                </a:solidFill>
                <a:latin typeface="Symbol" charset="2"/>
              </a:endParaRPr>
            </a:p>
          </p:txBody>
        </p:sp>
      </p:grpSp>
      <p:grpSp>
        <p:nvGrpSpPr>
          <p:cNvPr id="1035305" name="Group 41"/>
          <p:cNvGrpSpPr>
            <a:grpSpLocks/>
          </p:cNvGrpSpPr>
          <p:nvPr/>
        </p:nvGrpSpPr>
        <p:grpSpPr bwMode="auto">
          <a:xfrm>
            <a:off x="7029450" y="2060575"/>
            <a:ext cx="1028700" cy="3467100"/>
            <a:chOff x="4299" y="1298"/>
            <a:chExt cx="576" cy="2184"/>
          </a:xfrm>
        </p:grpSpPr>
        <p:grpSp>
          <p:nvGrpSpPr>
            <p:cNvPr id="25625" name="Group 42"/>
            <p:cNvGrpSpPr>
              <a:grpSpLocks/>
            </p:cNvGrpSpPr>
            <p:nvPr/>
          </p:nvGrpSpPr>
          <p:grpSpPr bwMode="auto">
            <a:xfrm>
              <a:off x="4299" y="1298"/>
              <a:ext cx="576" cy="576"/>
              <a:chOff x="4464" y="1296"/>
              <a:chExt cx="576" cy="576"/>
            </a:xfrm>
          </p:grpSpPr>
          <p:sp>
            <p:nvSpPr>
              <p:cNvPr id="25642" name="Rectangle 43"/>
              <p:cNvSpPr>
                <a:spLocks noChangeAspect="1" noChangeArrowheads="1"/>
              </p:cNvSpPr>
              <p:nvPr/>
            </p:nvSpPr>
            <p:spPr bwMode="auto">
              <a:xfrm>
                <a:off x="4464" y="1296"/>
                <a:ext cx="576" cy="5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nvGrpSpPr>
              <p:cNvPr id="25643" name="Group 44"/>
              <p:cNvGrpSpPr>
                <a:grpSpLocks/>
              </p:cNvGrpSpPr>
              <p:nvPr/>
            </p:nvGrpSpPr>
            <p:grpSpPr bwMode="auto">
              <a:xfrm>
                <a:off x="4469" y="1373"/>
                <a:ext cx="571" cy="396"/>
                <a:chOff x="4469" y="1373"/>
                <a:chExt cx="571" cy="396"/>
              </a:xfrm>
            </p:grpSpPr>
            <p:grpSp>
              <p:nvGrpSpPr>
                <p:cNvPr id="25644" name="Group 45"/>
                <p:cNvGrpSpPr>
                  <a:grpSpLocks noChangeAspect="1"/>
                </p:cNvGrpSpPr>
                <p:nvPr/>
              </p:nvGrpSpPr>
              <p:grpSpPr bwMode="auto">
                <a:xfrm>
                  <a:off x="4516" y="1373"/>
                  <a:ext cx="70" cy="396"/>
                  <a:chOff x="4707" y="1434"/>
                  <a:chExt cx="93" cy="528"/>
                </a:xfrm>
              </p:grpSpPr>
              <p:sp>
                <p:nvSpPr>
                  <p:cNvPr id="25647" name="Arc 46"/>
                  <p:cNvSpPr>
                    <a:spLocks noChangeAspect="1"/>
                  </p:cNvSpPr>
                  <p:nvPr/>
                </p:nvSpPr>
                <p:spPr bwMode="auto">
                  <a:xfrm flipH="1" flipV="1">
                    <a:off x="4752"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48" name="Arc 47"/>
                  <p:cNvSpPr>
                    <a:spLocks noChangeAspect="1"/>
                  </p:cNvSpPr>
                  <p:nvPr/>
                </p:nvSpPr>
                <p:spPr bwMode="auto">
                  <a:xfrm flipV="1">
                    <a:off x="4711" y="1434"/>
                    <a:ext cx="46" cy="528"/>
                  </a:xfrm>
                  <a:custGeom>
                    <a:avLst/>
                    <a:gdLst>
                      <a:gd name="T0" fmla="*/ 0 w 21600"/>
                      <a:gd name="T1" fmla="*/ 0 h 21600"/>
                      <a:gd name="T2" fmla="*/ 46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45" name="Line 48"/>
                <p:cNvSpPr>
                  <a:spLocks noChangeAspect="1" noChangeShapeType="1"/>
                </p:cNvSpPr>
                <p:nvPr/>
              </p:nvSpPr>
              <p:spPr bwMode="auto">
                <a:xfrm>
                  <a:off x="4469" y="1766"/>
                  <a:ext cx="5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6" name="Line 49"/>
                <p:cNvSpPr>
                  <a:spLocks noChangeAspect="1" noChangeShapeType="1"/>
                </p:cNvSpPr>
                <p:nvPr/>
              </p:nvSpPr>
              <p:spPr bwMode="auto">
                <a:xfrm>
                  <a:off x="4588" y="1769"/>
                  <a:ext cx="45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26" name="Group 50"/>
            <p:cNvGrpSpPr>
              <a:grpSpLocks/>
            </p:cNvGrpSpPr>
            <p:nvPr/>
          </p:nvGrpSpPr>
          <p:grpSpPr bwMode="auto">
            <a:xfrm>
              <a:off x="4299" y="2114"/>
              <a:ext cx="576" cy="576"/>
              <a:chOff x="4464" y="2160"/>
              <a:chExt cx="576" cy="576"/>
            </a:xfrm>
          </p:grpSpPr>
          <p:sp>
            <p:nvSpPr>
              <p:cNvPr id="25635" name="Rectangle 51"/>
              <p:cNvSpPr>
                <a:spLocks noChangeAspect="1" noChangeArrowheads="1"/>
              </p:cNvSpPr>
              <p:nvPr/>
            </p:nvSpPr>
            <p:spPr bwMode="auto">
              <a:xfrm>
                <a:off x="4464" y="2160"/>
                <a:ext cx="576" cy="5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nvGrpSpPr>
              <p:cNvPr id="25636" name="Group 52"/>
              <p:cNvGrpSpPr>
                <a:grpSpLocks/>
              </p:cNvGrpSpPr>
              <p:nvPr/>
            </p:nvGrpSpPr>
            <p:grpSpPr bwMode="auto">
              <a:xfrm>
                <a:off x="4469" y="2234"/>
                <a:ext cx="571" cy="399"/>
                <a:chOff x="4469" y="2234"/>
                <a:chExt cx="571" cy="399"/>
              </a:xfrm>
            </p:grpSpPr>
            <p:grpSp>
              <p:nvGrpSpPr>
                <p:cNvPr id="25637" name="Group 53"/>
                <p:cNvGrpSpPr>
                  <a:grpSpLocks noChangeAspect="1"/>
                </p:cNvGrpSpPr>
                <p:nvPr/>
              </p:nvGrpSpPr>
              <p:grpSpPr bwMode="auto">
                <a:xfrm>
                  <a:off x="4714" y="2234"/>
                  <a:ext cx="70" cy="396"/>
                  <a:chOff x="4707" y="1434"/>
                  <a:chExt cx="93" cy="528"/>
                </a:xfrm>
              </p:grpSpPr>
              <p:sp>
                <p:nvSpPr>
                  <p:cNvPr id="25640" name="Arc 54"/>
                  <p:cNvSpPr>
                    <a:spLocks noChangeAspect="1"/>
                  </p:cNvSpPr>
                  <p:nvPr/>
                </p:nvSpPr>
                <p:spPr bwMode="auto">
                  <a:xfrm flipH="1" flipV="1">
                    <a:off x="4752"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41" name="Arc 55"/>
                  <p:cNvSpPr>
                    <a:spLocks noChangeAspect="1"/>
                  </p:cNvSpPr>
                  <p:nvPr/>
                </p:nvSpPr>
                <p:spPr bwMode="auto">
                  <a:xfrm flipV="1">
                    <a:off x="4707"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38" name="Line 56"/>
                <p:cNvSpPr>
                  <a:spLocks noChangeAspect="1" noChangeShapeType="1"/>
                </p:cNvSpPr>
                <p:nvPr/>
              </p:nvSpPr>
              <p:spPr bwMode="auto">
                <a:xfrm>
                  <a:off x="4469" y="2630"/>
                  <a:ext cx="252"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9" name="Line 57"/>
                <p:cNvSpPr>
                  <a:spLocks noChangeAspect="1" noChangeShapeType="1"/>
                </p:cNvSpPr>
                <p:nvPr/>
              </p:nvSpPr>
              <p:spPr bwMode="auto">
                <a:xfrm>
                  <a:off x="4785" y="2633"/>
                  <a:ext cx="255"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27" name="Group 58"/>
            <p:cNvGrpSpPr>
              <a:grpSpLocks/>
            </p:cNvGrpSpPr>
            <p:nvPr/>
          </p:nvGrpSpPr>
          <p:grpSpPr bwMode="auto">
            <a:xfrm>
              <a:off x="4299" y="2906"/>
              <a:ext cx="576" cy="576"/>
              <a:chOff x="4464" y="3024"/>
              <a:chExt cx="576" cy="576"/>
            </a:xfrm>
          </p:grpSpPr>
          <p:sp>
            <p:nvSpPr>
              <p:cNvPr id="25628" name="Rectangle 59"/>
              <p:cNvSpPr>
                <a:spLocks noChangeAspect="1" noChangeArrowheads="1"/>
              </p:cNvSpPr>
              <p:nvPr/>
            </p:nvSpPr>
            <p:spPr bwMode="auto">
              <a:xfrm>
                <a:off x="4464" y="3024"/>
                <a:ext cx="576" cy="57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nvGrpSpPr>
              <p:cNvPr id="25629" name="Group 60"/>
              <p:cNvGrpSpPr>
                <a:grpSpLocks/>
              </p:cNvGrpSpPr>
              <p:nvPr/>
            </p:nvGrpSpPr>
            <p:grpSpPr bwMode="auto">
              <a:xfrm flipH="1">
                <a:off x="4469" y="3101"/>
                <a:ext cx="571" cy="396"/>
                <a:chOff x="4469" y="3101"/>
                <a:chExt cx="571" cy="396"/>
              </a:xfrm>
            </p:grpSpPr>
            <p:grpSp>
              <p:nvGrpSpPr>
                <p:cNvPr id="25630" name="Group 61"/>
                <p:cNvGrpSpPr>
                  <a:grpSpLocks noChangeAspect="1"/>
                </p:cNvGrpSpPr>
                <p:nvPr/>
              </p:nvGrpSpPr>
              <p:grpSpPr bwMode="auto">
                <a:xfrm>
                  <a:off x="4516" y="3101"/>
                  <a:ext cx="70" cy="396"/>
                  <a:chOff x="4707" y="1434"/>
                  <a:chExt cx="93" cy="528"/>
                </a:xfrm>
              </p:grpSpPr>
              <p:sp>
                <p:nvSpPr>
                  <p:cNvPr id="25633" name="Arc 62"/>
                  <p:cNvSpPr>
                    <a:spLocks noChangeAspect="1"/>
                  </p:cNvSpPr>
                  <p:nvPr/>
                </p:nvSpPr>
                <p:spPr bwMode="auto">
                  <a:xfrm flipH="1" flipV="1">
                    <a:off x="4752"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4" name="Arc 63"/>
                  <p:cNvSpPr>
                    <a:spLocks noChangeAspect="1"/>
                  </p:cNvSpPr>
                  <p:nvPr/>
                </p:nvSpPr>
                <p:spPr bwMode="auto">
                  <a:xfrm flipV="1">
                    <a:off x="4707"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31" name="Line 64"/>
                <p:cNvSpPr>
                  <a:spLocks noChangeAspect="1" noChangeShapeType="1"/>
                </p:cNvSpPr>
                <p:nvPr/>
              </p:nvSpPr>
              <p:spPr bwMode="auto">
                <a:xfrm>
                  <a:off x="4469" y="3494"/>
                  <a:ext cx="51" cy="0"/>
                </a:xfrm>
                <a:prstGeom prst="line">
                  <a:avLst/>
                </a:prstGeom>
                <a:noFill/>
                <a:ln w="19050">
                  <a:solidFill>
                    <a:srgbClr val="FF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2" name="Line 65"/>
                <p:cNvSpPr>
                  <a:spLocks noChangeAspect="1" noChangeShapeType="1"/>
                </p:cNvSpPr>
                <p:nvPr/>
              </p:nvSpPr>
              <p:spPr bwMode="auto">
                <a:xfrm>
                  <a:off x="4586" y="3497"/>
                  <a:ext cx="452" cy="0"/>
                </a:xfrm>
                <a:prstGeom prst="line">
                  <a:avLst/>
                </a:prstGeom>
                <a:noFill/>
                <a:ln w="19050">
                  <a:solidFill>
                    <a:srgbClr val="FF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1035330" name="Group 66"/>
          <p:cNvGrpSpPr>
            <a:grpSpLocks noChangeAspect="1"/>
          </p:cNvGrpSpPr>
          <p:nvPr/>
        </p:nvGrpSpPr>
        <p:grpSpPr bwMode="auto">
          <a:xfrm>
            <a:off x="8420100" y="3119438"/>
            <a:ext cx="1543050" cy="1371600"/>
            <a:chOff x="5040" y="1344"/>
            <a:chExt cx="576" cy="576"/>
          </a:xfrm>
        </p:grpSpPr>
        <p:sp>
          <p:nvSpPr>
            <p:cNvPr id="25611" name="Rectangle 67"/>
            <p:cNvSpPr>
              <a:spLocks noChangeAspect="1" noChangeArrowheads="1"/>
            </p:cNvSpPr>
            <p:nvPr/>
          </p:nvSpPr>
          <p:spPr bwMode="auto">
            <a:xfrm>
              <a:off x="5040" y="1344"/>
              <a:ext cx="576" cy="57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nvGrpSpPr>
            <p:cNvPr id="25612" name="Group 68"/>
            <p:cNvGrpSpPr>
              <a:grpSpLocks noChangeAspect="1"/>
            </p:cNvGrpSpPr>
            <p:nvPr/>
          </p:nvGrpSpPr>
          <p:grpSpPr bwMode="auto">
            <a:xfrm>
              <a:off x="5092" y="1421"/>
              <a:ext cx="70" cy="396"/>
              <a:chOff x="4707" y="1434"/>
              <a:chExt cx="93" cy="528"/>
            </a:xfrm>
          </p:grpSpPr>
          <p:sp>
            <p:nvSpPr>
              <p:cNvPr id="25623" name="Arc 69"/>
              <p:cNvSpPr>
                <a:spLocks noChangeAspect="1"/>
              </p:cNvSpPr>
              <p:nvPr/>
            </p:nvSpPr>
            <p:spPr bwMode="auto">
              <a:xfrm flipH="1" flipV="1">
                <a:off x="4752"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4" name="Arc 70"/>
              <p:cNvSpPr>
                <a:spLocks noChangeAspect="1"/>
              </p:cNvSpPr>
              <p:nvPr/>
            </p:nvSpPr>
            <p:spPr bwMode="auto">
              <a:xfrm flipV="1">
                <a:off x="4707"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13" name="Line 71"/>
            <p:cNvSpPr>
              <a:spLocks noChangeAspect="1" noChangeShapeType="1"/>
            </p:cNvSpPr>
            <p:nvPr/>
          </p:nvSpPr>
          <p:spPr bwMode="auto">
            <a:xfrm>
              <a:off x="5045" y="1814"/>
              <a:ext cx="5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72"/>
            <p:cNvSpPr>
              <a:spLocks noChangeAspect="1" noChangeShapeType="1"/>
            </p:cNvSpPr>
            <p:nvPr/>
          </p:nvSpPr>
          <p:spPr bwMode="auto">
            <a:xfrm>
              <a:off x="5356" y="1817"/>
              <a:ext cx="152" cy="0"/>
            </a:xfrm>
            <a:prstGeom prst="line">
              <a:avLst/>
            </a:prstGeom>
            <a:noFill/>
            <a:ln w="19050">
              <a:solidFill>
                <a:srgbClr val="FF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15" name="Group 73"/>
            <p:cNvGrpSpPr>
              <a:grpSpLocks noChangeAspect="1"/>
            </p:cNvGrpSpPr>
            <p:nvPr/>
          </p:nvGrpSpPr>
          <p:grpSpPr bwMode="auto">
            <a:xfrm>
              <a:off x="5281" y="1416"/>
              <a:ext cx="70" cy="396"/>
              <a:chOff x="4707" y="1434"/>
              <a:chExt cx="93" cy="528"/>
            </a:xfrm>
          </p:grpSpPr>
          <p:sp>
            <p:nvSpPr>
              <p:cNvPr id="25621" name="Arc 74"/>
              <p:cNvSpPr>
                <a:spLocks noChangeAspect="1"/>
              </p:cNvSpPr>
              <p:nvPr/>
            </p:nvSpPr>
            <p:spPr bwMode="auto">
              <a:xfrm flipH="1" flipV="1">
                <a:off x="4752"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2" name="Arc 75"/>
              <p:cNvSpPr>
                <a:spLocks noChangeAspect="1"/>
              </p:cNvSpPr>
              <p:nvPr/>
            </p:nvSpPr>
            <p:spPr bwMode="auto">
              <a:xfrm flipV="1">
                <a:off x="4707"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16" name="Line 76"/>
            <p:cNvSpPr>
              <a:spLocks noChangeAspect="1" noChangeShapeType="1"/>
            </p:cNvSpPr>
            <p:nvPr/>
          </p:nvSpPr>
          <p:spPr bwMode="auto">
            <a:xfrm>
              <a:off x="5168" y="1812"/>
              <a:ext cx="121"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17" name="Group 77"/>
            <p:cNvGrpSpPr>
              <a:grpSpLocks noChangeAspect="1"/>
            </p:cNvGrpSpPr>
            <p:nvPr/>
          </p:nvGrpSpPr>
          <p:grpSpPr bwMode="auto">
            <a:xfrm flipH="1">
              <a:off x="5499" y="1425"/>
              <a:ext cx="70" cy="396"/>
              <a:chOff x="4707" y="1434"/>
              <a:chExt cx="93" cy="528"/>
            </a:xfrm>
          </p:grpSpPr>
          <p:sp>
            <p:nvSpPr>
              <p:cNvPr id="25619" name="Arc 78"/>
              <p:cNvSpPr>
                <a:spLocks noChangeAspect="1"/>
              </p:cNvSpPr>
              <p:nvPr/>
            </p:nvSpPr>
            <p:spPr bwMode="auto">
              <a:xfrm flipH="1" flipV="1">
                <a:off x="4752"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0" name="Arc 79"/>
              <p:cNvSpPr>
                <a:spLocks noChangeAspect="1"/>
              </p:cNvSpPr>
              <p:nvPr/>
            </p:nvSpPr>
            <p:spPr bwMode="auto">
              <a:xfrm flipV="1">
                <a:off x="4707" y="1434"/>
                <a:ext cx="48" cy="528"/>
              </a:xfrm>
              <a:custGeom>
                <a:avLst/>
                <a:gdLst>
                  <a:gd name="T0" fmla="*/ 0 w 21600"/>
                  <a:gd name="T1" fmla="*/ 0 h 21600"/>
                  <a:gd name="T2" fmla="*/ 48 w 21600"/>
                  <a:gd name="T3" fmla="*/ 528 h 21600"/>
                  <a:gd name="T4" fmla="*/ 0 w 21600"/>
                  <a:gd name="T5" fmla="*/ 52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rgbClr val="FF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18" name="Line 80"/>
            <p:cNvSpPr>
              <a:spLocks noChangeAspect="1" noChangeShapeType="1"/>
            </p:cNvSpPr>
            <p:nvPr/>
          </p:nvSpPr>
          <p:spPr bwMode="auto">
            <a:xfrm flipH="1">
              <a:off x="5565" y="1818"/>
              <a:ext cx="51" cy="0"/>
            </a:xfrm>
            <a:prstGeom prst="line">
              <a:avLst/>
            </a:prstGeom>
            <a:noFill/>
            <a:ln w="19050">
              <a:solidFill>
                <a:srgbClr val="FF99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35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52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35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5" fill="hold" nodeType="clickEffect">
                                  <p:stCondLst>
                                    <p:cond delay="0"/>
                                  </p:stCondLst>
                                  <p:childTnLst>
                                    <p:set>
                                      <p:cBhvr>
                                        <p:cTn id="18" dur="1" fill="hold">
                                          <p:stCondLst>
                                            <p:cond delay="0"/>
                                          </p:stCondLst>
                                        </p:cTn>
                                        <p:tgtEl>
                                          <p:spTgt spid="1035301"/>
                                        </p:tgtEl>
                                        <p:attrNameLst>
                                          <p:attrName>style.visibility</p:attrName>
                                        </p:attrNameLst>
                                      </p:cBhvr>
                                      <p:to>
                                        <p:strVal val="visible"/>
                                      </p:to>
                                    </p:set>
                                    <p:animEffect transition="in" filter="blinds(vertical)">
                                      <p:cBhvr>
                                        <p:cTn id="19" dur="500"/>
                                        <p:tgtEl>
                                          <p:spTgt spid="10353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035305"/>
                                        </p:tgtEl>
                                        <p:attrNameLst>
                                          <p:attrName>style.visibility</p:attrName>
                                        </p:attrNameLst>
                                      </p:cBhvr>
                                      <p:to>
                                        <p:strVal val="visible"/>
                                      </p:to>
                                    </p:set>
                                    <p:animEffect transition="in" filter="checkerboard(across)">
                                      <p:cBhvr>
                                        <p:cTn id="24" dur="500"/>
                                        <p:tgtEl>
                                          <p:spTgt spid="10353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035330"/>
                                        </p:tgtEl>
                                        <p:attrNameLst>
                                          <p:attrName>style.visibility</p:attrName>
                                        </p:attrNameLst>
                                      </p:cBhvr>
                                      <p:to>
                                        <p:strVal val="visible"/>
                                      </p:to>
                                    </p:set>
                                    <p:anim calcmode="lin" valueType="num">
                                      <p:cBhvr>
                                        <p:cTn id="29" dur="500" fill="hold"/>
                                        <p:tgtEl>
                                          <p:spTgt spid="1035330"/>
                                        </p:tgtEl>
                                        <p:attrNameLst>
                                          <p:attrName>ppt_w</p:attrName>
                                        </p:attrNameLst>
                                      </p:cBhvr>
                                      <p:tavLst>
                                        <p:tav tm="0">
                                          <p:val>
                                            <p:fltVal val="0"/>
                                          </p:val>
                                        </p:tav>
                                        <p:tav tm="100000">
                                          <p:val>
                                            <p:strVal val="#ppt_w"/>
                                          </p:val>
                                        </p:tav>
                                      </p:tavLst>
                                    </p:anim>
                                    <p:anim calcmode="lin" valueType="num">
                                      <p:cBhvr>
                                        <p:cTn id="30" dur="500" fill="hold"/>
                                        <p:tgtEl>
                                          <p:spTgt spid="10353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2"/>
          <p:cNvGrpSpPr>
            <a:grpSpLocks/>
          </p:cNvGrpSpPr>
          <p:nvPr/>
        </p:nvGrpSpPr>
        <p:grpSpPr bwMode="auto">
          <a:xfrm>
            <a:off x="942975" y="2319338"/>
            <a:ext cx="8315325" cy="4500562"/>
            <a:chOff x="702" y="1056"/>
            <a:chExt cx="5238" cy="2835"/>
          </a:xfrm>
        </p:grpSpPr>
        <p:sp>
          <p:nvSpPr>
            <p:cNvPr id="92169" name="Line 3"/>
            <p:cNvSpPr>
              <a:spLocks noChangeShapeType="1"/>
            </p:cNvSpPr>
            <p:nvPr/>
          </p:nvSpPr>
          <p:spPr bwMode="auto">
            <a:xfrm>
              <a:off x="2117" y="1488"/>
              <a:ext cx="1674"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0" name="Line 4"/>
            <p:cNvSpPr>
              <a:spLocks noChangeShapeType="1"/>
            </p:cNvSpPr>
            <p:nvPr/>
          </p:nvSpPr>
          <p:spPr bwMode="auto">
            <a:xfrm flipV="1">
              <a:off x="2387" y="1056"/>
              <a:ext cx="0" cy="43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1" name="Line 5"/>
            <p:cNvSpPr>
              <a:spLocks noChangeShapeType="1"/>
            </p:cNvSpPr>
            <p:nvPr/>
          </p:nvSpPr>
          <p:spPr bwMode="auto">
            <a:xfrm flipV="1">
              <a:off x="2819" y="1056"/>
              <a:ext cx="0" cy="43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2" name="Line 6"/>
            <p:cNvSpPr>
              <a:spLocks noChangeShapeType="1"/>
            </p:cNvSpPr>
            <p:nvPr/>
          </p:nvSpPr>
          <p:spPr bwMode="auto">
            <a:xfrm>
              <a:off x="2603" y="1488"/>
              <a:ext cx="0" cy="4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3" name="Line 7"/>
            <p:cNvSpPr>
              <a:spLocks noChangeShapeType="1"/>
            </p:cNvSpPr>
            <p:nvPr/>
          </p:nvSpPr>
          <p:spPr bwMode="auto">
            <a:xfrm flipH="1">
              <a:off x="3770" y="1392"/>
              <a:ext cx="54"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4" name="Line 8"/>
            <p:cNvSpPr>
              <a:spLocks noChangeShapeType="1"/>
            </p:cNvSpPr>
            <p:nvPr/>
          </p:nvSpPr>
          <p:spPr bwMode="auto">
            <a:xfrm flipH="1">
              <a:off x="3845" y="1392"/>
              <a:ext cx="54"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5" name="Line 9"/>
            <p:cNvSpPr>
              <a:spLocks noChangeShapeType="1"/>
            </p:cNvSpPr>
            <p:nvPr/>
          </p:nvSpPr>
          <p:spPr bwMode="auto">
            <a:xfrm>
              <a:off x="3888" y="1488"/>
              <a:ext cx="1944"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6" name="Line 10"/>
            <p:cNvSpPr>
              <a:spLocks noChangeShapeType="1"/>
            </p:cNvSpPr>
            <p:nvPr/>
          </p:nvSpPr>
          <p:spPr bwMode="auto">
            <a:xfrm flipV="1">
              <a:off x="5033" y="1056"/>
              <a:ext cx="0" cy="43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7" name="Line 11"/>
            <p:cNvSpPr>
              <a:spLocks noChangeShapeType="1"/>
            </p:cNvSpPr>
            <p:nvPr/>
          </p:nvSpPr>
          <p:spPr bwMode="auto">
            <a:xfrm flipV="1">
              <a:off x="5465" y="1056"/>
              <a:ext cx="0" cy="43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8" name="Line 12"/>
            <p:cNvSpPr>
              <a:spLocks noChangeShapeType="1"/>
            </p:cNvSpPr>
            <p:nvPr/>
          </p:nvSpPr>
          <p:spPr bwMode="auto">
            <a:xfrm>
              <a:off x="5249" y="1488"/>
              <a:ext cx="0" cy="4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9" name="Text Box 13"/>
            <p:cNvSpPr txBox="1">
              <a:spLocks noChangeArrowheads="1"/>
            </p:cNvSpPr>
            <p:nvPr/>
          </p:nvSpPr>
          <p:spPr bwMode="auto">
            <a:xfrm>
              <a:off x="2484" y="1510"/>
              <a:ext cx="3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rPr>
                <a:t>B</a:t>
              </a:r>
            </a:p>
          </p:txBody>
        </p:sp>
        <p:sp>
          <p:nvSpPr>
            <p:cNvPr id="92180" name="Rectangle 14"/>
            <p:cNvSpPr>
              <a:spLocks noChangeArrowheads="1"/>
            </p:cNvSpPr>
            <p:nvPr/>
          </p:nvSpPr>
          <p:spPr bwMode="auto">
            <a:xfrm>
              <a:off x="5114" y="1488"/>
              <a:ext cx="3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rPr>
                <a:t>A</a:t>
              </a:r>
            </a:p>
          </p:txBody>
        </p:sp>
        <p:sp>
          <p:nvSpPr>
            <p:cNvPr id="92181" name="Line 15"/>
            <p:cNvSpPr>
              <a:spLocks noChangeShapeType="1"/>
            </p:cNvSpPr>
            <p:nvPr/>
          </p:nvSpPr>
          <p:spPr bwMode="auto">
            <a:xfrm>
              <a:off x="2123" y="2544"/>
              <a:ext cx="3661"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2" name="Line 16"/>
            <p:cNvSpPr>
              <a:spLocks noChangeShapeType="1"/>
            </p:cNvSpPr>
            <p:nvPr/>
          </p:nvSpPr>
          <p:spPr bwMode="auto">
            <a:xfrm flipV="1">
              <a:off x="2927" y="2352"/>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3" name="Line 17"/>
            <p:cNvSpPr>
              <a:spLocks noChangeShapeType="1"/>
            </p:cNvSpPr>
            <p:nvPr/>
          </p:nvSpPr>
          <p:spPr bwMode="auto">
            <a:xfrm flipV="1">
              <a:off x="3359" y="2064"/>
              <a:ext cx="0" cy="48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4" name="Line 18"/>
            <p:cNvSpPr>
              <a:spLocks noChangeShapeType="1"/>
            </p:cNvSpPr>
            <p:nvPr/>
          </p:nvSpPr>
          <p:spPr bwMode="auto">
            <a:xfrm>
              <a:off x="3182" y="2544"/>
              <a:ext cx="0" cy="4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5" name="Line 19"/>
            <p:cNvSpPr>
              <a:spLocks noChangeShapeType="1"/>
            </p:cNvSpPr>
            <p:nvPr/>
          </p:nvSpPr>
          <p:spPr bwMode="auto">
            <a:xfrm flipV="1">
              <a:off x="4439" y="2064"/>
              <a:ext cx="0" cy="48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6" name="Line 20"/>
            <p:cNvSpPr>
              <a:spLocks noChangeShapeType="1"/>
            </p:cNvSpPr>
            <p:nvPr/>
          </p:nvSpPr>
          <p:spPr bwMode="auto">
            <a:xfrm>
              <a:off x="4601" y="2544"/>
              <a:ext cx="0" cy="4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7" name="Text Box 21"/>
            <p:cNvSpPr txBox="1">
              <a:spLocks noChangeArrowheads="1"/>
            </p:cNvSpPr>
            <p:nvPr/>
          </p:nvSpPr>
          <p:spPr bwMode="auto">
            <a:xfrm>
              <a:off x="3062" y="2566"/>
              <a:ext cx="3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rPr>
                <a:t>B</a:t>
              </a:r>
            </a:p>
          </p:txBody>
        </p:sp>
        <p:sp>
          <p:nvSpPr>
            <p:cNvPr id="92188" name="Rectangle 22"/>
            <p:cNvSpPr>
              <a:spLocks noChangeArrowheads="1"/>
            </p:cNvSpPr>
            <p:nvPr/>
          </p:nvSpPr>
          <p:spPr bwMode="auto">
            <a:xfrm>
              <a:off x="4466" y="2544"/>
              <a:ext cx="3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rPr>
                <a:t>A</a:t>
              </a:r>
            </a:p>
          </p:txBody>
        </p:sp>
        <p:sp>
          <p:nvSpPr>
            <p:cNvPr id="92189" name="Line 23"/>
            <p:cNvSpPr>
              <a:spLocks noChangeShapeType="1"/>
            </p:cNvSpPr>
            <p:nvPr/>
          </p:nvSpPr>
          <p:spPr bwMode="auto">
            <a:xfrm>
              <a:off x="2279" y="3600"/>
              <a:ext cx="3661"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0" name="Line 24"/>
            <p:cNvSpPr>
              <a:spLocks noChangeShapeType="1"/>
            </p:cNvSpPr>
            <p:nvPr/>
          </p:nvSpPr>
          <p:spPr bwMode="auto">
            <a:xfrm flipH="1" flipV="1">
              <a:off x="3413" y="3528"/>
              <a:ext cx="0" cy="7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1" name="Line 25"/>
            <p:cNvSpPr>
              <a:spLocks noChangeShapeType="1"/>
            </p:cNvSpPr>
            <p:nvPr/>
          </p:nvSpPr>
          <p:spPr bwMode="auto">
            <a:xfrm flipH="1" flipV="1">
              <a:off x="3845" y="3008"/>
              <a:ext cx="0" cy="5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2" name="Line 26"/>
            <p:cNvSpPr>
              <a:spLocks noChangeShapeType="1"/>
            </p:cNvSpPr>
            <p:nvPr/>
          </p:nvSpPr>
          <p:spPr bwMode="auto">
            <a:xfrm>
              <a:off x="3737" y="3600"/>
              <a:ext cx="0" cy="4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3" name="Line 27"/>
            <p:cNvSpPr>
              <a:spLocks noChangeShapeType="1"/>
            </p:cNvSpPr>
            <p:nvPr/>
          </p:nvSpPr>
          <p:spPr bwMode="auto">
            <a:xfrm flipV="1">
              <a:off x="4061" y="3006"/>
              <a:ext cx="0" cy="594"/>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4" name="Line 28"/>
            <p:cNvSpPr>
              <a:spLocks noChangeShapeType="1"/>
            </p:cNvSpPr>
            <p:nvPr/>
          </p:nvSpPr>
          <p:spPr bwMode="auto">
            <a:xfrm>
              <a:off x="4169" y="3600"/>
              <a:ext cx="0" cy="4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5" name="Text Box 29"/>
            <p:cNvSpPr txBox="1">
              <a:spLocks noChangeArrowheads="1"/>
            </p:cNvSpPr>
            <p:nvPr/>
          </p:nvSpPr>
          <p:spPr bwMode="auto">
            <a:xfrm>
              <a:off x="3564" y="3600"/>
              <a:ext cx="3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rPr>
                <a:t>B</a:t>
              </a:r>
            </a:p>
          </p:txBody>
        </p:sp>
        <p:sp>
          <p:nvSpPr>
            <p:cNvPr id="92196" name="Rectangle 30"/>
            <p:cNvSpPr>
              <a:spLocks noChangeArrowheads="1"/>
            </p:cNvSpPr>
            <p:nvPr/>
          </p:nvSpPr>
          <p:spPr bwMode="auto">
            <a:xfrm>
              <a:off x="4007" y="3600"/>
              <a:ext cx="3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rPr>
                <a:t>A</a:t>
              </a:r>
            </a:p>
          </p:txBody>
        </p:sp>
        <p:sp>
          <p:nvSpPr>
            <p:cNvPr id="92197" name="Line 31"/>
            <p:cNvSpPr>
              <a:spLocks noChangeShapeType="1"/>
            </p:cNvSpPr>
            <p:nvPr/>
          </p:nvSpPr>
          <p:spPr bwMode="auto">
            <a:xfrm flipV="1">
              <a:off x="4871" y="2352"/>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8" name="Line 32"/>
            <p:cNvSpPr>
              <a:spLocks noChangeShapeType="1"/>
            </p:cNvSpPr>
            <p:nvPr/>
          </p:nvSpPr>
          <p:spPr bwMode="auto">
            <a:xfrm flipV="1">
              <a:off x="4493" y="3525"/>
              <a:ext cx="0" cy="7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9" name="Text Box 33"/>
            <p:cNvSpPr txBox="1">
              <a:spLocks noChangeArrowheads="1"/>
            </p:cNvSpPr>
            <p:nvPr/>
          </p:nvSpPr>
          <p:spPr bwMode="auto">
            <a:xfrm>
              <a:off x="702" y="1098"/>
              <a:ext cx="11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latin typeface="Arial Unicode MS" charset="0"/>
                </a:rPr>
                <a:t>A</a:t>
              </a:r>
              <a:r>
                <a:rPr lang="en-US" altLang="en-US">
                  <a:solidFill>
                    <a:srgbClr val="FFFF00"/>
                  </a:solidFill>
                  <a:latin typeface="Symbol" charset="2"/>
                </a:rPr>
                <a:t>-u</a:t>
              </a:r>
              <a:r>
                <a:rPr lang="en-US" altLang="en-US" baseline="-25000">
                  <a:solidFill>
                    <a:srgbClr val="FFFF00"/>
                  </a:solidFill>
                  <a:latin typeface="Arial Unicode MS" charset="0"/>
                </a:rPr>
                <a:t>B</a:t>
              </a:r>
              <a:r>
                <a:rPr lang="en-US" altLang="en-US">
                  <a:solidFill>
                    <a:srgbClr val="FFFF00"/>
                  </a:solidFill>
                  <a:latin typeface="Symbol" charset="2"/>
                </a:rPr>
                <a:t>  </a:t>
              </a:r>
              <a:r>
                <a:rPr lang="en-US" altLang="en-US">
                  <a:solidFill>
                    <a:srgbClr val="FFFF00"/>
                  </a:solidFill>
                  <a:latin typeface="Arial" charset="0"/>
                </a:rPr>
                <a:t>&gt;&gt; </a:t>
              </a:r>
              <a:r>
                <a:rPr lang="en-US" altLang="en-US" i="1">
                  <a:solidFill>
                    <a:srgbClr val="FFFF00"/>
                  </a:solidFill>
                  <a:latin typeface="Arial" charset="0"/>
                </a:rPr>
                <a:t>J</a:t>
              </a:r>
            </a:p>
          </p:txBody>
        </p:sp>
        <p:sp>
          <p:nvSpPr>
            <p:cNvPr id="92200" name="Line 34"/>
            <p:cNvSpPr>
              <a:spLocks noChangeShapeType="1"/>
            </p:cNvSpPr>
            <p:nvPr/>
          </p:nvSpPr>
          <p:spPr bwMode="auto">
            <a:xfrm>
              <a:off x="702" y="1152"/>
              <a:ext cx="0" cy="2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1" name="Line 35"/>
            <p:cNvSpPr>
              <a:spLocks noChangeShapeType="1"/>
            </p:cNvSpPr>
            <p:nvPr/>
          </p:nvSpPr>
          <p:spPr bwMode="auto">
            <a:xfrm>
              <a:off x="1350" y="1152"/>
              <a:ext cx="0" cy="2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2" name="Text Box 36"/>
            <p:cNvSpPr txBox="1">
              <a:spLocks noChangeArrowheads="1"/>
            </p:cNvSpPr>
            <p:nvPr/>
          </p:nvSpPr>
          <p:spPr bwMode="auto">
            <a:xfrm>
              <a:off x="756" y="2256"/>
              <a:ext cx="10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latin typeface="Arial Unicode MS" charset="0"/>
                </a:rPr>
                <a:t>A</a:t>
              </a:r>
              <a:r>
                <a:rPr lang="en-US" altLang="en-US">
                  <a:solidFill>
                    <a:srgbClr val="FFFF00"/>
                  </a:solidFill>
                  <a:latin typeface="Symbol" charset="2"/>
                </a:rPr>
                <a:t>-u</a:t>
              </a:r>
              <a:r>
                <a:rPr lang="en-US" altLang="en-US" baseline="-25000">
                  <a:solidFill>
                    <a:srgbClr val="FFFF00"/>
                  </a:solidFill>
                  <a:latin typeface="Arial Unicode MS" charset="0"/>
                </a:rPr>
                <a:t>B</a:t>
              </a:r>
              <a:r>
                <a:rPr lang="en-US" altLang="en-US">
                  <a:solidFill>
                    <a:srgbClr val="FFFF00"/>
                  </a:solidFill>
                  <a:latin typeface="Symbol" charset="2"/>
                </a:rPr>
                <a:t>  = </a:t>
              </a:r>
              <a:r>
                <a:rPr lang="en-US" altLang="en-US">
                  <a:solidFill>
                    <a:srgbClr val="FFFF00"/>
                  </a:solidFill>
                  <a:latin typeface="Arial" charset="0"/>
                </a:rPr>
                <a:t>3</a:t>
              </a:r>
              <a:r>
                <a:rPr lang="en-US" altLang="en-US" i="1">
                  <a:solidFill>
                    <a:srgbClr val="FFFF00"/>
                  </a:solidFill>
                  <a:latin typeface="Arial" charset="0"/>
                </a:rPr>
                <a:t>J</a:t>
              </a:r>
              <a:endParaRPr lang="en-US" altLang="en-US" i="1" baseline="-25000">
                <a:solidFill>
                  <a:srgbClr val="FFFF00"/>
                </a:solidFill>
                <a:latin typeface="Arial" charset="0"/>
              </a:endParaRPr>
            </a:p>
          </p:txBody>
        </p:sp>
        <p:sp>
          <p:nvSpPr>
            <p:cNvPr id="92203" name="Line 37"/>
            <p:cNvSpPr>
              <a:spLocks noChangeShapeType="1"/>
            </p:cNvSpPr>
            <p:nvPr/>
          </p:nvSpPr>
          <p:spPr bwMode="auto">
            <a:xfrm>
              <a:off x="756" y="2310"/>
              <a:ext cx="0" cy="2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4" name="Line 38"/>
            <p:cNvSpPr>
              <a:spLocks noChangeShapeType="1"/>
            </p:cNvSpPr>
            <p:nvPr/>
          </p:nvSpPr>
          <p:spPr bwMode="auto">
            <a:xfrm>
              <a:off x="1404" y="2310"/>
              <a:ext cx="0" cy="2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5" name="Text Box 39"/>
            <p:cNvSpPr txBox="1">
              <a:spLocks noChangeArrowheads="1"/>
            </p:cNvSpPr>
            <p:nvPr/>
          </p:nvSpPr>
          <p:spPr bwMode="auto">
            <a:xfrm>
              <a:off x="810" y="3312"/>
              <a:ext cx="9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u</a:t>
              </a:r>
              <a:r>
                <a:rPr lang="en-US" altLang="en-US" baseline="-25000">
                  <a:solidFill>
                    <a:srgbClr val="FFFF00"/>
                  </a:solidFill>
                  <a:latin typeface="Arial Unicode MS" charset="0"/>
                </a:rPr>
                <a:t>A</a:t>
              </a:r>
              <a:r>
                <a:rPr lang="en-US" altLang="en-US">
                  <a:solidFill>
                    <a:srgbClr val="FFFF00"/>
                  </a:solidFill>
                  <a:latin typeface="Symbol" charset="2"/>
                </a:rPr>
                <a:t>-u</a:t>
              </a:r>
              <a:r>
                <a:rPr lang="en-US" altLang="en-US" baseline="-25000">
                  <a:solidFill>
                    <a:srgbClr val="FFFF00"/>
                  </a:solidFill>
                  <a:latin typeface="Arial Unicode MS" charset="0"/>
                </a:rPr>
                <a:t>B</a:t>
              </a:r>
              <a:r>
                <a:rPr lang="en-US" altLang="en-US">
                  <a:solidFill>
                    <a:srgbClr val="FFFF00"/>
                  </a:solidFill>
                  <a:latin typeface="Symbol" charset="2"/>
                </a:rPr>
                <a:t>  = </a:t>
              </a:r>
              <a:r>
                <a:rPr lang="en-US" altLang="en-US" i="1">
                  <a:solidFill>
                    <a:srgbClr val="FFFF00"/>
                  </a:solidFill>
                  <a:latin typeface="Arial" charset="0"/>
                </a:rPr>
                <a:t>J</a:t>
              </a:r>
              <a:endParaRPr lang="en-US" altLang="en-US" i="1" baseline="-25000">
                <a:solidFill>
                  <a:srgbClr val="FFFF00"/>
                </a:solidFill>
                <a:latin typeface="Arial" charset="0"/>
              </a:endParaRPr>
            </a:p>
          </p:txBody>
        </p:sp>
        <p:sp>
          <p:nvSpPr>
            <p:cNvPr id="92206" name="Line 40"/>
            <p:cNvSpPr>
              <a:spLocks noChangeShapeType="1"/>
            </p:cNvSpPr>
            <p:nvPr/>
          </p:nvSpPr>
          <p:spPr bwMode="auto">
            <a:xfrm>
              <a:off x="810" y="3366"/>
              <a:ext cx="0" cy="2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7" name="Line 41"/>
            <p:cNvSpPr>
              <a:spLocks noChangeShapeType="1"/>
            </p:cNvSpPr>
            <p:nvPr/>
          </p:nvSpPr>
          <p:spPr bwMode="auto">
            <a:xfrm>
              <a:off x="1458" y="3366"/>
              <a:ext cx="0" cy="288"/>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8" name="Text Box 42"/>
            <p:cNvSpPr txBox="1">
              <a:spLocks noChangeArrowheads="1"/>
            </p:cNvSpPr>
            <p:nvPr/>
          </p:nvSpPr>
          <p:spPr bwMode="auto">
            <a:xfrm>
              <a:off x="2462" y="1056"/>
              <a:ext cx="2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i="1">
                  <a:solidFill>
                    <a:srgbClr val="FFFF00"/>
                  </a:solidFill>
                  <a:latin typeface="Arial" charset="0"/>
                </a:rPr>
                <a:t>J</a:t>
              </a:r>
            </a:p>
          </p:txBody>
        </p:sp>
        <p:sp>
          <p:nvSpPr>
            <p:cNvPr id="92209" name="Text Box 43"/>
            <p:cNvSpPr txBox="1">
              <a:spLocks noChangeArrowheads="1"/>
            </p:cNvSpPr>
            <p:nvPr/>
          </p:nvSpPr>
          <p:spPr bwMode="auto">
            <a:xfrm>
              <a:off x="5108" y="1056"/>
              <a:ext cx="2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i="1">
                  <a:solidFill>
                    <a:srgbClr val="FFFF00"/>
                  </a:solidFill>
                  <a:latin typeface="Arial" charset="0"/>
                </a:rPr>
                <a:t>J</a:t>
              </a:r>
            </a:p>
          </p:txBody>
        </p:sp>
      </p:grpSp>
      <p:sp>
        <p:nvSpPr>
          <p:cNvPr id="1023020" name="Rectangle 44"/>
          <p:cNvSpPr>
            <a:spLocks noGrp="1" noChangeArrowheads="1"/>
          </p:cNvSpPr>
          <p:nvPr>
            <p:ph type="title" idx="4294967295"/>
          </p:nvPr>
        </p:nvSpPr>
        <p:spPr>
          <a:xfrm>
            <a:off x="0" y="0"/>
            <a:ext cx="10287000" cy="1143000"/>
          </a:xfrm>
          <a:extLst/>
        </p:spPr>
        <p:txBody>
          <a:bodyPr/>
          <a:lstStyle/>
          <a:p>
            <a:pPr>
              <a:defRPr/>
            </a:pPr>
            <a:r>
              <a:rPr lang="en-US" altLang="en-US" sz="2400">
                <a:effectLst>
                  <a:outerShdw blurRad="38100" dist="38100" dir="2700000" algn="tl">
                    <a:srgbClr val="000000"/>
                  </a:outerShdw>
                </a:effectLst>
              </a:rPr>
              <a:t>Progression from a Weakly Coupled AX Spin System to Strongly Coupled AB Spin System</a:t>
            </a:r>
          </a:p>
        </p:txBody>
      </p:sp>
      <p:sp>
        <p:nvSpPr>
          <p:cNvPr id="92163" name="Rectangle 45"/>
          <p:cNvSpPr>
            <a:spLocks noChangeArrowheads="1"/>
          </p:cNvSpPr>
          <p:nvPr/>
        </p:nvSpPr>
        <p:spPr bwMode="auto">
          <a:xfrm>
            <a:off x="246063" y="1173163"/>
            <a:ext cx="98694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rPr>
              <a:t>Strong Coupling - When the coupling constants and chemical shifts are of the same order of magnitude, complex splitting patterns can result that bear little resemblance to the predicted first-order spectrum.  Second-order splittings and drastic changes in line intensities and peak positions result.</a:t>
            </a:r>
          </a:p>
        </p:txBody>
      </p:sp>
      <p:grpSp>
        <p:nvGrpSpPr>
          <p:cNvPr id="92164" name="Group 46"/>
          <p:cNvGrpSpPr>
            <a:grpSpLocks/>
          </p:cNvGrpSpPr>
          <p:nvPr/>
        </p:nvGrpSpPr>
        <p:grpSpPr bwMode="auto">
          <a:xfrm>
            <a:off x="328613" y="965200"/>
            <a:ext cx="9553575" cy="87313"/>
            <a:chOff x="192" y="576"/>
            <a:chExt cx="5349" cy="55"/>
          </a:xfrm>
        </p:grpSpPr>
        <p:sp>
          <p:nvSpPr>
            <p:cNvPr id="92167" name="Freeform 47"/>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92168" name="Freeform 48"/>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92165" name="Text Box 49"/>
          <p:cNvSpPr txBox="1">
            <a:spLocks noChangeArrowheads="1"/>
          </p:cNvSpPr>
          <p:nvPr/>
        </p:nvSpPr>
        <p:spPr bwMode="auto">
          <a:xfrm>
            <a:off x="233363" y="2424113"/>
            <a:ext cx="595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AX</a:t>
            </a:r>
          </a:p>
        </p:txBody>
      </p:sp>
      <p:sp>
        <p:nvSpPr>
          <p:cNvPr id="92166" name="Text Box 50"/>
          <p:cNvSpPr txBox="1">
            <a:spLocks noChangeArrowheads="1"/>
          </p:cNvSpPr>
          <p:nvPr/>
        </p:nvSpPr>
        <p:spPr bwMode="auto">
          <a:xfrm>
            <a:off x="301625" y="5976938"/>
            <a:ext cx="595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AB</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76200"/>
            <a:ext cx="55435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668655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3"/>
          <p:cNvSpPr>
            <a:spLocks noChangeArrowheads="1"/>
          </p:cNvSpPr>
          <p:nvPr/>
        </p:nvSpPr>
        <p:spPr bwMode="auto">
          <a:xfrm>
            <a:off x="-625475" y="4032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0"/>
            <a:ext cx="10029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Line 3"/>
          <p:cNvSpPr>
            <a:spLocks noChangeShapeType="1"/>
          </p:cNvSpPr>
          <p:nvPr/>
        </p:nvSpPr>
        <p:spPr bwMode="auto">
          <a:xfrm flipV="1">
            <a:off x="4313238" y="5272088"/>
            <a:ext cx="1587" cy="100330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54" name="Line 4"/>
          <p:cNvSpPr>
            <a:spLocks noChangeShapeType="1"/>
          </p:cNvSpPr>
          <p:nvPr/>
        </p:nvSpPr>
        <p:spPr bwMode="auto">
          <a:xfrm flipV="1">
            <a:off x="3386138" y="5272088"/>
            <a:ext cx="1587" cy="100330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55" name="Rectangle 5"/>
          <p:cNvSpPr>
            <a:spLocks noChangeArrowheads="1"/>
          </p:cNvSpPr>
          <p:nvPr/>
        </p:nvSpPr>
        <p:spPr bwMode="auto">
          <a:xfrm>
            <a:off x="3100388" y="5680075"/>
            <a:ext cx="968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J</a:t>
            </a:r>
            <a:endParaRPr lang="en-US" altLang="en-US" sz="2400">
              <a:solidFill>
                <a:schemeClr val="tx1"/>
              </a:solidFill>
              <a:latin typeface="Times" charset="0"/>
            </a:endParaRPr>
          </a:p>
        </p:txBody>
      </p:sp>
      <p:grpSp>
        <p:nvGrpSpPr>
          <p:cNvPr id="100356" name="Group 6"/>
          <p:cNvGrpSpPr>
            <a:grpSpLocks/>
          </p:cNvGrpSpPr>
          <p:nvPr/>
        </p:nvGrpSpPr>
        <p:grpSpPr bwMode="auto">
          <a:xfrm>
            <a:off x="2954338" y="5959475"/>
            <a:ext cx="419100" cy="101600"/>
            <a:chOff x="1123" y="3745"/>
            <a:chExt cx="264" cy="64"/>
          </a:xfrm>
        </p:grpSpPr>
        <p:sp>
          <p:nvSpPr>
            <p:cNvPr id="100647" name="Freeform 7"/>
            <p:cNvSpPr>
              <a:spLocks/>
            </p:cNvSpPr>
            <p:nvPr/>
          </p:nvSpPr>
          <p:spPr bwMode="auto">
            <a:xfrm>
              <a:off x="1123" y="3745"/>
              <a:ext cx="64" cy="64"/>
            </a:xfrm>
            <a:custGeom>
              <a:avLst/>
              <a:gdLst>
                <a:gd name="T0" fmla="*/ 0 w 64"/>
                <a:gd name="T1" fmla="*/ 32 h 64"/>
                <a:gd name="T2" fmla="*/ 64 w 64"/>
                <a:gd name="T3" fmla="*/ 0 h 64"/>
                <a:gd name="T4" fmla="*/ 48 w 64"/>
                <a:gd name="T5" fmla="*/ 32 h 64"/>
                <a:gd name="T6" fmla="*/ 64 w 64"/>
                <a:gd name="T7" fmla="*/ 64 h 64"/>
                <a:gd name="T8" fmla="*/ 0 w 64"/>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4">
                  <a:moveTo>
                    <a:pt x="0" y="32"/>
                  </a:moveTo>
                  <a:lnTo>
                    <a:pt x="64" y="0"/>
                  </a:lnTo>
                  <a:lnTo>
                    <a:pt x="48" y="32"/>
                  </a:lnTo>
                  <a:lnTo>
                    <a:pt x="64" y="64"/>
                  </a:lnTo>
                  <a:lnTo>
                    <a:pt x="0" y="32"/>
                  </a:lnTo>
                  <a:close/>
                </a:path>
              </a:pathLst>
            </a:custGeom>
            <a:solidFill>
              <a:srgbClr val="000000"/>
            </a:solidFill>
            <a:ln w="9525">
              <a:solidFill>
                <a:srgbClr val="FFFFFF"/>
              </a:solidFill>
              <a:round/>
              <a:headEnd/>
              <a:tailEnd/>
            </a:ln>
          </p:spPr>
          <p:txBody>
            <a:bodyPr/>
            <a:lstStyle/>
            <a:p>
              <a:endParaRPr lang="en-US"/>
            </a:p>
          </p:txBody>
        </p:sp>
        <p:sp>
          <p:nvSpPr>
            <p:cNvPr id="100648" name="Freeform 8"/>
            <p:cNvSpPr>
              <a:spLocks/>
            </p:cNvSpPr>
            <p:nvPr/>
          </p:nvSpPr>
          <p:spPr bwMode="auto">
            <a:xfrm>
              <a:off x="1323" y="3745"/>
              <a:ext cx="64" cy="64"/>
            </a:xfrm>
            <a:custGeom>
              <a:avLst/>
              <a:gdLst>
                <a:gd name="T0" fmla="*/ 64 w 64"/>
                <a:gd name="T1" fmla="*/ 32 h 64"/>
                <a:gd name="T2" fmla="*/ 0 w 64"/>
                <a:gd name="T3" fmla="*/ 64 h 64"/>
                <a:gd name="T4" fmla="*/ 16 w 64"/>
                <a:gd name="T5" fmla="*/ 32 h 64"/>
                <a:gd name="T6" fmla="*/ 0 w 64"/>
                <a:gd name="T7" fmla="*/ 0 h 64"/>
                <a:gd name="T8" fmla="*/ 64 w 64"/>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4">
                  <a:moveTo>
                    <a:pt x="64" y="32"/>
                  </a:moveTo>
                  <a:lnTo>
                    <a:pt x="0" y="64"/>
                  </a:lnTo>
                  <a:lnTo>
                    <a:pt x="16" y="32"/>
                  </a:lnTo>
                  <a:lnTo>
                    <a:pt x="0" y="0"/>
                  </a:lnTo>
                  <a:lnTo>
                    <a:pt x="64" y="32"/>
                  </a:lnTo>
                  <a:close/>
                </a:path>
              </a:pathLst>
            </a:custGeom>
            <a:solidFill>
              <a:srgbClr val="000000"/>
            </a:solidFill>
            <a:ln w="9525">
              <a:solidFill>
                <a:srgbClr val="FFFFFF"/>
              </a:solidFill>
              <a:round/>
              <a:headEnd/>
              <a:tailEnd/>
            </a:ln>
          </p:spPr>
          <p:txBody>
            <a:bodyPr/>
            <a:lstStyle/>
            <a:p>
              <a:endParaRPr lang="en-US"/>
            </a:p>
          </p:txBody>
        </p:sp>
        <p:sp>
          <p:nvSpPr>
            <p:cNvPr id="100649" name="Line 9"/>
            <p:cNvSpPr>
              <a:spLocks noChangeShapeType="1"/>
            </p:cNvSpPr>
            <p:nvPr/>
          </p:nvSpPr>
          <p:spPr bwMode="auto">
            <a:xfrm>
              <a:off x="1163" y="3769"/>
              <a:ext cx="168" cy="1"/>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357" name="Rectangle 10"/>
          <p:cNvSpPr>
            <a:spLocks noChangeArrowheads="1"/>
          </p:cNvSpPr>
          <p:nvPr/>
        </p:nvSpPr>
        <p:spPr bwMode="auto">
          <a:xfrm>
            <a:off x="4557713" y="6332538"/>
            <a:ext cx="2889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latin typeface="Symbol" charset="2"/>
              </a:rPr>
              <a:t>1-2 </a:t>
            </a:r>
            <a:endParaRPr lang="en-US" altLang="en-US" sz="2400">
              <a:solidFill>
                <a:srgbClr val="FFFFFF"/>
              </a:solidFill>
              <a:latin typeface="Times" charset="0"/>
            </a:endParaRPr>
          </a:p>
        </p:txBody>
      </p:sp>
      <p:sp>
        <p:nvSpPr>
          <p:cNvPr id="100358" name="Rectangle 11"/>
          <p:cNvSpPr>
            <a:spLocks noChangeArrowheads="1"/>
          </p:cNvSpPr>
          <p:nvPr/>
        </p:nvSpPr>
        <p:spPr bwMode="auto">
          <a:xfrm>
            <a:off x="4041775" y="6332538"/>
            <a:ext cx="2952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latin typeface="Symbol" charset="2"/>
              </a:rPr>
              <a:t>3-4 </a:t>
            </a:r>
            <a:endParaRPr lang="en-US" altLang="en-US" sz="2400">
              <a:solidFill>
                <a:srgbClr val="FFFFFF"/>
              </a:solidFill>
              <a:latin typeface="Times" charset="0"/>
            </a:endParaRPr>
          </a:p>
        </p:txBody>
      </p:sp>
      <p:sp>
        <p:nvSpPr>
          <p:cNvPr id="100359" name="Rectangle 12"/>
          <p:cNvSpPr>
            <a:spLocks noChangeArrowheads="1"/>
          </p:cNvSpPr>
          <p:nvPr/>
        </p:nvSpPr>
        <p:spPr bwMode="auto">
          <a:xfrm>
            <a:off x="3222625" y="6332538"/>
            <a:ext cx="2889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latin typeface="Symbol" charset="2"/>
              </a:rPr>
              <a:t>1-3 </a:t>
            </a:r>
            <a:endParaRPr lang="en-US" altLang="en-US" sz="2400">
              <a:solidFill>
                <a:srgbClr val="FFFFFF"/>
              </a:solidFill>
              <a:latin typeface="Times" charset="0"/>
            </a:endParaRPr>
          </a:p>
        </p:txBody>
      </p:sp>
      <p:sp>
        <p:nvSpPr>
          <p:cNvPr id="100360" name="Rectangle 13"/>
          <p:cNvSpPr>
            <a:spLocks noChangeArrowheads="1"/>
          </p:cNvSpPr>
          <p:nvPr/>
        </p:nvSpPr>
        <p:spPr bwMode="auto">
          <a:xfrm>
            <a:off x="2693988" y="6332538"/>
            <a:ext cx="2952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latin typeface="Symbol" charset="2"/>
              </a:rPr>
              <a:t>2-4 </a:t>
            </a:r>
            <a:endParaRPr lang="en-US" altLang="en-US" sz="2400">
              <a:solidFill>
                <a:srgbClr val="FFFFFF"/>
              </a:solidFill>
              <a:latin typeface="Times" charset="0"/>
            </a:endParaRPr>
          </a:p>
        </p:txBody>
      </p:sp>
      <p:sp>
        <p:nvSpPr>
          <p:cNvPr id="100361" name="Line 14"/>
          <p:cNvSpPr>
            <a:spLocks noChangeShapeType="1"/>
          </p:cNvSpPr>
          <p:nvPr/>
        </p:nvSpPr>
        <p:spPr bwMode="auto">
          <a:xfrm flipV="1">
            <a:off x="4732338" y="5284788"/>
            <a:ext cx="1587" cy="100330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62" name="Line 15"/>
          <p:cNvSpPr>
            <a:spLocks noChangeShapeType="1"/>
          </p:cNvSpPr>
          <p:nvPr/>
        </p:nvSpPr>
        <p:spPr bwMode="auto">
          <a:xfrm flipV="1">
            <a:off x="2928938" y="5284788"/>
            <a:ext cx="1587" cy="100330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0363" name="Group 16"/>
          <p:cNvGrpSpPr>
            <a:grpSpLocks/>
          </p:cNvGrpSpPr>
          <p:nvPr/>
        </p:nvGrpSpPr>
        <p:grpSpPr bwMode="auto">
          <a:xfrm>
            <a:off x="2914650" y="3113088"/>
            <a:ext cx="1828800" cy="2025650"/>
            <a:chOff x="1845" y="2069"/>
            <a:chExt cx="1152" cy="1276"/>
          </a:xfrm>
        </p:grpSpPr>
        <p:sp>
          <p:nvSpPr>
            <p:cNvPr id="100638" name="Line 17"/>
            <p:cNvSpPr>
              <a:spLocks noChangeShapeType="1"/>
            </p:cNvSpPr>
            <p:nvPr/>
          </p:nvSpPr>
          <p:spPr bwMode="auto">
            <a:xfrm flipV="1">
              <a:off x="1997" y="2249"/>
              <a:ext cx="1" cy="704"/>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39" name="Line 18"/>
            <p:cNvSpPr>
              <a:spLocks noChangeShapeType="1"/>
            </p:cNvSpPr>
            <p:nvPr/>
          </p:nvSpPr>
          <p:spPr bwMode="auto">
            <a:xfrm flipV="1">
              <a:off x="2869" y="2249"/>
              <a:ext cx="1" cy="704"/>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40" name="Rectangle 19"/>
            <p:cNvSpPr>
              <a:spLocks noChangeArrowheads="1"/>
            </p:cNvSpPr>
            <p:nvPr/>
          </p:nvSpPr>
          <p:spPr bwMode="auto">
            <a:xfrm>
              <a:off x="1941" y="2069"/>
              <a:ext cx="12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100">
                  <a:solidFill>
                    <a:srgbClr val="FFFFFF"/>
                  </a:solidFill>
                </a:rPr>
                <a:t>A</a:t>
              </a:r>
              <a:endParaRPr lang="en-US" altLang="en-US" sz="2400">
                <a:solidFill>
                  <a:schemeClr val="tx1"/>
                </a:solidFill>
                <a:latin typeface="Times" charset="0"/>
              </a:endParaRPr>
            </a:p>
          </p:txBody>
        </p:sp>
        <p:sp>
          <p:nvSpPr>
            <p:cNvPr id="100641" name="Rectangle 20"/>
            <p:cNvSpPr>
              <a:spLocks noChangeArrowheads="1"/>
            </p:cNvSpPr>
            <p:nvPr/>
          </p:nvSpPr>
          <p:spPr bwMode="auto">
            <a:xfrm>
              <a:off x="2832" y="2069"/>
              <a:ext cx="1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100">
                  <a:solidFill>
                    <a:srgbClr val="FFFFFF"/>
                  </a:solidFill>
                </a:rPr>
                <a:t>X</a:t>
              </a:r>
              <a:endParaRPr lang="en-US" altLang="en-US" sz="2400">
                <a:solidFill>
                  <a:srgbClr val="FFFFFF"/>
                </a:solidFill>
                <a:latin typeface="Times" charset="0"/>
              </a:endParaRPr>
            </a:p>
          </p:txBody>
        </p:sp>
        <p:sp>
          <p:nvSpPr>
            <p:cNvPr id="100642" name="Line 21"/>
            <p:cNvSpPr>
              <a:spLocks noChangeShapeType="1"/>
            </p:cNvSpPr>
            <p:nvPr/>
          </p:nvSpPr>
          <p:spPr bwMode="auto">
            <a:xfrm flipH="1">
              <a:off x="1845" y="2953"/>
              <a:ext cx="160" cy="376"/>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43" name="Line 22"/>
            <p:cNvSpPr>
              <a:spLocks noChangeShapeType="1"/>
            </p:cNvSpPr>
            <p:nvPr/>
          </p:nvSpPr>
          <p:spPr bwMode="auto">
            <a:xfrm>
              <a:off x="2013" y="2953"/>
              <a:ext cx="128" cy="39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0644" name="Group 23"/>
            <p:cNvGrpSpPr>
              <a:grpSpLocks/>
            </p:cNvGrpSpPr>
            <p:nvPr/>
          </p:nvGrpSpPr>
          <p:grpSpPr bwMode="auto">
            <a:xfrm>
              <a:off x="2725" y="2937"/>
              <a:ext cx="272" cy="392"/>
              <a:chOff x="1987" y="2937"/>
              <a:chExt cx="272" cy="392"/>
            </a:xfrm>
          </p:grpSpPr>
          <p:sp>
            <p:nvSpPr>
              <p:cNvPr id="100645" name="Line 24"/>
              <p:cNvSpPr>
                <a:spLocks noChangeShapeType="1"/>
              </p:cNvSpPr>
              <p:nvPr/>
            </p:nvSpPr>
            <p:spPr bwMode="auto">
              <a:xfrm flipH="1">
                <a:off x="1987" y="2937"/>
                <a:ext cx="152" cy="39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46" name="Line 25"/>
              <p:cNvSpPr>
                <a:spLocks noChangeShapeType="1"/>
              </p:cNvSpPr>
              <p:nvPr/>
            </p:nvSpPr>
            <p:spPr bwMode="auto">
              <a:xfrm>
                <a:off x="2139" y="2937"/>
                <a:ext cx="120" cy="39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0364" name="Rectangle 26"/>
          <p:cNvSpPr>
            <a:spLocks noChangeArrowheads="1"/>
          </p:cNvSpPr>
          <p:nvPr/>
        </p:nvSpPr>
        <p:spPr bwMode="auto">
          <a:xfrm>
            <a:off x="4481513" y="5675313"/>
            <a:ext cx="968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J</a:t>
            </a:r>
            <a:endParaRPr lang="en-US" altLang="en-US" sz="2400">
              <a:solidFill>
                <a:srgbClr val="FFFFFF"/>
              </a:solidFill>
              <a:latin typeface="Times" charset="0"/>
            </a:endParaRPr>
          </a:p>
        </p:txBody>
      </p:sp>
      <p:grpSp>
        <p:nvGrpSpPr>
          <p:cNvPr id="100365" name="Group 27"/>
          <p:cNvGrpSpPr>
            <a:grpSpLocks/>
          </p:cNvGrpSpPr>
          <p:nvPr/>
        </p:nvGrpSpPr>
        <p:grpSpPr bwMode="auto">
          <a:xfrm>
            <a:off x="4338638" y="5983288"/>
            <a:ext cx="406400" cy="101600"/>
            <a:chOff x="1995" y="3769"/>
            <a:chExt cx="256" cy="64"/>
          </a:xfrm>
        </p:grpSpPr>
        <p:sp>
          <p:nvSpPr>
            <p:cNvPr id="100635" name="Freeform 28"/>
            <p:cNvSpPr>
              <a:spLocks/>
            </p:cNvSpPr>
            <p:nvPr/>
          </p:nvSpPr>
          <p:spPr bwMode="auto">
            <a:xfrm>
              <a:off x="1995" y="3769"/>
              <a:ext cx="64" cy="64"/>
            </a:xfrm>
            <a:custGeom>
              <a:avLst/>
              <a:gdLst>
                <a:gd name="T0" fmla="*/ 0 w 64"/>
                <a:gd name="T1" fmla="*/ 32 h 64"/>
                <a:gd name="T2" fmla="*/ 64 w 64"/>
                <a:gd name="T3" fmla="*/ 0 h 64"/>
                <a:gd name="T4" fmla="*/ 40 w 64"/>
                <a:gd name="T5" fmla="*/ 32 h 64"/>
                <a:gd name="T6" fmla="*/ 64 w 64"/>
                <a:gd name="T7" fmla="*/ 64 h 64"/>
                <a:gd name="T8" fmla="*/ 0 w 64"/>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4">
                  <a:moveTo>
                    <a:pt x="0" y="32"/>
                  </a:moveTo>
                  <a:lnTo>
                    <a:pt x="64" y="0"/>
                  </a:lnTo>
                  <a:lnTo>
                    <a:pt x="40" y="32"/>
                  </a:lnTo>
                  <a:lnTo>
                    <a:pt x="64" y="64"/>
                  </a:lnTo>
                  <a:lnTo>
                    <a:pt x="0" y="32"/>
                  </a:lnTo>
                  <a:close/>
                </a:path>
              </a:pathLst>
            </a:custGeom>
            <a:solidFill>
              <a:srgbClr val="000000"/>
            </a:solidFill>
            <a:ln w="9525">
              <a:solidFill>
                <a:srgbClr val="FFFFFF"/>
              </a:solidFill>
              <a:round/>
              <a:headEnd/>
              <a:tailEnd/>
            </a:ln>
          </p:spPr>
          <p:txBody>
            <a:bodyPr/>
            <a:lstStyle/>
            <a:p>
              <a:endParaRPr lang="en-US"/>
            </a:p>
          </p:txBody>
        </p:sp>
        <p:sp>
          <p:nvSpPr>
            <p:cNvPr id="100636" name="Freeform 29"/>
            <p:cNvSpPr>
              <a:spLocks/>
            </p:cNvSpPr>
            <p:nvPr/>
          </p:nvSpPr>
          <p:spPr bwMode="auto">
            <a:xfrm>
              <a:off x="2195" y="3769"/>
              <a:ext cx="56" cy="64"/>
            </a:xfrm>
            <a:custGeom>
              <a:avLst/>
              <a:gdLst>
                <a:gd name="T0" fmla="*/ 56 w 56"/>
                <a:gd name="T1" fmla="*/ 32 h 64"/>
                <a:gd name="T2" fmla="*/ 0 w 56"/>
                <a:gd name="T3" fmla="*/ 64 h 64"/>
                <a:gd name="T4" fmla="*/ 16 w 56"/>
                <a:gd name="T5" fmla="*/ 32 h 64"/>
                <a:gd name="T6" fmla="*/ 0 w 56"/>
                <a:gd name="T7" fmla="*/ 0 h 64"/>
                <a:gd name="T8" fmla="*/ 56 w 56"/>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4">
                  <a:moveTo>
                    <a:pt x="56" y="32"/>
                  </a:moveTo>
                  <a:lnTo>
                    <a:pt x="0" y="64"/>
                  </a:lnTo>
                  <a:lnTo>
                    <a:pt x="16" y="32"/>
                  </a:lnTo>
                  <a:lnTo>
                    <a:pt x="0" y="0"/>
                  </a:lnTo>
                  <a:lnTo>
                    <a:pt x="56" y="32"/>
                  </a:lnTo>
                  <a:close/>
                </a:path>
              </a:pathLst>
            </a:custGeom>
            <a:solidFill>
              <a:srgbClr val="000000"/>
            </a:solidFill>
            <a:ln w="9525">
              <a:solidFill>
                <a:srgbClr val="FFFFFF"/>
              </a:solidFill>
              <a:round/>
              <a:headEnd/>
              <a:tailEnd/>
            </a:ln>
          </p:spPr>
          <p:txBody>
            <a:bodyPr/>
            <a:lstStyle/>
            <a:p>
              <a:endParaRPr lang="en-US"/>
            </a:p>
          </p:txBody>
        </p:sp>
        <p:sp>
          <p:nvSpPr>
            <p:cNvPr id="100637" name="Line 30"/>
            <p:cNvSpPr>
              <a:spLocks noChangeShapeType="1"/>
            </p:cNvSpPr>
            <p:nvPr/>
          </p:nvSpPr>
          <p:spPr bwMode="auto">
            <a:xfrm>
              <a:off x="2027" y="3793"/>
              <a:ext cx="176" cy="1"/>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055" name="Rectangle 31"/>
          <p:cNvSpPr>
            <a:spLocks noChangeArrowheads="1"/>
          </p:cNvSpPr>
          <p:nvPr/>
        </p:nvSpPr>
        <p:spPr bwMode="auto">
          <a:xfrm>
            <a:off x="771525" y="104775"/>
            <a:ext cx="8743950" cy="1143000"/>
          </a:xfrm>
          <a:prstGeom prst="rect">
            <a:avLst/>
          </a:prstGeom>
          <a:noFill/>
          <a:ln w="9525">
            <a:solidFill>
              <a:srgbClr val="000000"/>
            </a:solidFill>
            <a:miter lim="800000"/>
            <a:headEnd/>
            <a:tailEnd/>
          </a:ln>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r>
              <a:rPr lang="en-US" altLang="en-US" sz="3200" smtClean="0">
                <a:solidFill>
                  <a:srgbClr val="FFFFFF"/>
                </a:solidFill>
                <a:effectLst>
                  <a:outerShdw blurRad="38100" dist="38100" dir="2700000" algn="tl">
                    <a:srgbClr val="000000"/>
                  </a:outerShdw>
                </a:effectLst>
                <a:latin typeface="Helvetica" charset="0"/>
              </a:rPr>
              <a:t>Strongly Coupled Spin Systems and the Effect of Field Strength (AB)</a:t>
            </a:r>
          </a:p>
        </p:txBody>
      </p:sp>
      <p:grpSp>
        <p:nvGrpSpPr>
          <p:cNvPr id="100367" name="Group 32"/>
          <p:cNvGrpSpPr>
            <a:grpSpLocks/>
          </p:cNvGrpSpPr>
          <p:nvPr/>
        </p:nvGrpSpPr>
        <p:grpSpPr bwMode="auto">
          <a:xfrm>
            <a:off x="342900" y="1279525"/>
            <a:ext cx="9553575" cy="87313"/>
            <a:chOff x="192" y="576"/>
            <a:chExt cx="5349" cy="55"/>
          </a:xfrm>
        </p:grpSpPr>
        <p:sp>
          <p:nvSpPr>
            <p:cNvPr id="100633" name="Freeform 33"/>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00634" name="Freeform 34"/>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nvGrpSpPr>
          <p:cNvPr id="100368" name="Group 35"/>
          <p:cNvGrpSpPr>
            <a:grpSpLocks/>
          </p:cNvGrpSpPr>
          <p:nvPr/>
        </p:nvGrpSpPr>
        <p:grpSpPr bwMode="auto">
          <a:xfrm>
            <a:off x="5473700" y="1450975"/>
            <a:ext cx="4003675" cy="5218113"/>
            <a:chOff x="3448" y="914"/>
            <a:chExt cx="2522" cy="3287"/>
          </a:xfrm>
        </p:grpSpPr>
        <p:sp>
          <p:nvSpPr>
            <p:cNvPr id="100440" name="Rectangle 36"/>
            <p:cNvSpPr>
              <a:spLocks noChangeArrowheads="1"/>
            </p:cNvSpPr>
            <p:nvPr/>
          </p:nvSpPr>
          <p:spPr bwMode="auto">
            <a:xfrm>
              <a:off x="3448" y="914"/>
              <a:ext cx="4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Magnetic</a:t>
              </a:r>
              <a:endParaRPr lang="en-US" altLang="en-US" sz="2400">
                <a:solidFill>
                  <a:srgbClr val="FFFFFF"/>
                </a:solidFill>
                <a:latin typeface="Times" charset="0"/>
              </a:endParaRPr>
            </a:p>
          </p:txBody>
        </p:sp>
        <p:sp>
          <p:nvSpPr>
            <p:cNvPr id="100441" name="Rectangle 37"/>
            <p:cNvSpPr>
              <a:spLocks noChangeArrowheads="1"/>
            </p:cNvSpPr>
            <p:nvPr/>
          </p:nvSpPr>
          <p:spPr bwMode="auto">
            <a:xfrm>
              <a:off x="3559" y="1056"/>
              <a:ext cx="2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Field</a:t>
              </a:r>
              <a:endParaRPr lang="en-US" altLang="en-US" sz="2400">
                <a:solidFill>
                  <a:srgbClr val="FFFFFF"/>
                </a:solidFill>
                <a:latin typeface="Times" charset="0"/>
              </a:endParaRPr>
            </a:p>
          </p:txBody>
        </p:sp>
        <p:sp>
          <p:nvSpPr>
            <p:cNvPr id="100442" name="Rectangle 38"/>
            <p:cNvSpPr>
              <a:spLocks noChangeArrowheads="1"/>
            </p:cNvSpPr>
            <p:nvPr/>
          </p:nvSpPr>
          <p:spPr bwMode="auto">
            <a:xfrm>
              <a:off x="3491" y="1176"/>
              <a:ext cx="4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Strength</a:t>
              </a:r>
              <a:endParaRPr lang="en-US" altLang="en-US" sz="2400">
                <a:solidFill>
                  <a:srgbClr val="FFFFFF"/>
                </a:solidFill>
                <a:latin typeface="Times" charset="0"/>
              </a:endParaRPr>
            </a:p>
          </p:txBody>
        </p:sp>
        <p:sp>
          <p:nvSpPr>
            <p:cNvPr id="100443" name="Rectangle 39"/>
            <p:cNvSpPr>
              <a:spLocks noChangeArrowheads="1"/>
            </p:cNvSpPr>
            <p:nvPr/>
          </p:nvSpPr>
          <p:spPr bwMode="auto">
            <a:xfrm>
              <a:off x="4035" y="936"/>
              <a:ext cx="9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Calculated Citrate</a:t>
              </a:r>
              <a:endParaRPr lang="en-US" altLang="en-US" sz="2400">
                <a:solidFill>
                  <a:srgbClr val="FFFFFF"/>
                </a:solidFill>
                <a:latin typeface="Times" charset="0"/>
              </a:endParaRPr>
            </a:p>
          </p:txBody>
        </p:sp>
        <p:sp>
          <p:nvSpPr>
            <p:cNvPr id="100444" name="Rectangle 40"/>
            <p:cNvSpPr>
              <a:spLocks noChangeArrowheads="1"/>
            </p:cNvSpPr>
            <p:nvPr/>
          </p:nvSpPr>
          <p:spPr bwMode="auto">
            <a:xfrm>
              <a:off x="4257" y="1056"/>
              <a:ext cx="68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Line Spectra</a:t>
              </a:r>
              <a:endParaRPr lang="en-US" altLang="en-US" sz="2400">
                <a:solidFill>
                  <a:srgbClr val="FFFFFF"/>
                </a:solidFill>
                <a:latin typeface="Times" charset="0"/>
              </a:endParaRPr>
            </a:p>
          </p:txBody>
        </p:sp>
        <p:sp>
          <p:nvSpPr>
            <p:cNvPr id="100445" name="Rectangle 41"/>
            <p:cNvSpPr>
              <a:spLocks noChangeArrowheads="1"/>
            </p:cNvSpPr>
            <p:nvPr/>
          </p:nvSpPr>
          <p:spPr bwMode="auto">
            <a:xfrm>
              <a:off x="5094" y="936"/>
              <a:ext cx="87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Citrate Phantom</a:t>
              </a:r>
              <a:endParaRPr lang="en-US" altLang="en-US" sz="2400">
                <a:solidFill>
                  <a:srgbClr val="FFFFFF"/>
                </a:solidFill>
                <a:latin typeface="Times" charset="0"/>
              </a:endParaRPr>
            </a:p>
          </p:txBody>
        </p:sp>
        <p:sp>
          <p:nvSpPr>
            <p:cNvPr id="100446" name="Rectangle 42"/>
            <p:cNvSpPr>
              <a:spLocks noChangeArrowheads="1"/>
            </p:cNvSpPr>
            <p:nvPr/>
          </p:nvSpPr>
          <p:spPr bwMode="auto">
            <a:xfrm>
              <a:off x="5321" y="1056"/>
              <a:ext cx="4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500">
                  <a:solidFill>
                    <a:srgbClr val="FFFFFF"/>
                  </a:solidFill>
                </a:rPr>
                <a:t>Spectra</a:t>
              </a:r>
              <a:endParaRPr lang="en-US" altLang="en-US" sz="2400">
                <a:solidFill>
                  <a:srgbClr val="FFFFFF"/>
                </a:solidFill>
                <a:latin typeface="Times" charset="0"/>
              </a:endParaRPr>
            </a:p>
          </p:txBody>
        </p:sp>
        <p:sp>
          <p:nvSpPr>
            <p:cNvPr id="100447" name="Freeform 43"/>
            <p:cNvSpPr>
              <a:spLocks/>
            </p:cNvSpPr>
            <p:nvPr/>
          </p:nvSpPr>
          <p:spPr bwMode="auto">
            <a:xfrm>
              <a:off x="5164" y="3045"/>
              <a:ext cx="599" cy="883"/>
            </a:xfrm>
            <a:custGeom>
              <a:avLst/>
              <a:gdLst>
                <a:gd name="T0" fmla="*/ 0 w 599"/>
                <a:gd name="T1" fmla="*/ 863 h 883"/>
                <a:gd name="T2" fmla="*/ 9 w 599"/>
                <a:gd name="T3" fmla="*/ 868 h 883"/>
                <a:gd name="T4" fmla="*/ 24 w 599"/>
                <a:gd name="T5" fmla="*/ 863 h 883"/>
                <a:gd name="T6" fmla="*/ 33 w 599"/>
                <a:gd name="T7" fmla="*/ 854 h 883"/>
                <a:gd name="T8" fmla="*/ 43 w 599"/>
                <a:gd name="T9" fmla="*/ 859 h 883"/>
                <a:gd name="T10" fmla="*/ 52 w 599"/>
                <a:gd name="T11" fmla="*/ 863 h 883"/>
                <a:gd name="T12" fmla="*/ 67 w 599"/>
                <a:gd name="T13" fmla="*/ 868 h 883"/>
                <a:gd name="T14" fmla="*/ 76 w 599"/>
                <a:gd name="T15" fmla="*/ 868 h 883"/>
                <a:gd name="T16" fmla="*/ 86 w 599"/>
                <a:gd name="T17" fmla="*/ 868 h 883"/>
                <a:gd name="T18" fmla="*/ 95 w 599"/>
                <a:gd name="T19" fmla="*/ 859 h 883"/>
                <a:gd name="T20" fmla="*/ 110 w 599"/>
                <a:gd name="T21" fmla="*/ 868 h 883"/>
                <a:gd name="T22" fmla="*/ 119 w 599"/>
                <a:gd name="T23" fmla="*/ 863 h 883"/>
                <a:gd name="T24" fmla="*/ 129 w 599"/>
                <a:gd name="T25" fmla="*/ 863 h 883"/>
                <a:gd name="T26" fmla="*/ 139 w 599"/>
                <a:gd name="T27" fmla="*/ 854 h 883"/>
                <a:gd name="T28" fmla="*/ 148 w 599"/>
                <a:gd name="T29" fmla="*/ 859 h 883"/>
                <a:gd name="T30" fmla="*/ 163 w 599"/>
                <a:gd name="T31" fmla="*/ 863 h 883"/>
                <a:gd name="T32" fmla="*/ 172 w 599"/>
                <a:gd name="T33" fmla="*/ 849 h 883"/>
                <a:gd name="T34" fmla="*/ 182 w 599"/>
                <a:gd name="T35" fmla="*/ 801 h 883"/>
                <a:gd name="T36" fmla="*/ 191 w 599"/>
                <a:gd name="T37" fmla="*/ 748 h 883"/>
                <a:gd name="T38" fmla="*/ 206 w 599"/>
                <a:gd name="T39" fmla="*/ 787 h 883"/>
                <a:gd name="T40" fmla="*/ 215 w 599"/>
                <a:gd name="T41" fmla="*/ 815 h 883"/>
                <a:gd name="T42" fmla="*/ 225 w 599"/>
                <a:gd name="T43" fmla="*/ 830 h 883"/>
                <a:gd name="T44" fmla="*/ 234 w 599"/>
                <a:gd name="T45" fmla="*/ 844 h 883"/>
                <a:gd name="T46" fmla="*/ 249 w 599"/>
                <a:gd name="T47" fmla="*/ 863 h 883"/>
                <a:gd name="T48" fmla="*/ 258 w 599"/>
                <a:gd name="T49" fmla="*/ 844 h 883"/>
                <a:gd name="T50" fmla="*/ 268 w 599"/>
                <a:gd name="T51" fmla="*/ 686 h 883"/>
                <a:gd name="T52" fmla="*/ 278 w 599"/>
                <a:gd name="T53" fmla="*/ 341 h 883"/>
                <a:gd name="T54" fmla="*/ 287 w 599"/>
                <a:gd name="T55" fmla="*/ 139 h 883"/>
                <a:gd name="T56" fmla="*/ 302 w 599"/>
                <a:gd name="T57" fmla="*/ 15 h 883"/>
                <a:gd name="T58" fmla="*/ 311 w 599"/>
                <a:gd name="T59" fmla="*/ 0 h 883"/>
                <a:gd name="T60" fmla="*/ 321 w 599"/>
                <a:gd name="T61" fmla="*/ 283 h 883"/>
                <a:gd name="T62" fmla="*/ 330 w 599"/>
                <a:gd name="T63" fmla="*/ 485 h 883"/>
                <a:gd name="T64" fmla="*/ 345 w 599"/>
                <a:gd name="T65" fmla="*/ 624 h 883"/>
                <a:gd name="T66" fmla="*/ 354 w 599"/>
                <a:gd name="T67" fmla="*/ 739 h 883"/>
                <a:gd name="T68" fmla="*/ 364 w 599"/>
                <a:gd name="T69" fmla="*/ 830 h 883"/>
                <a:gd name="T70" fmla="*/ 373 w 599"/>
                <a:gd name="T71" fmla="*/ 868 h 883"/>
                <a:gd name="T72" fmla="*/ 388 w 599"/>
                <a:gd name="T73" fmla="*/ 844 h 883"/>
                <a:gd name="T74" fmla="*/ 397 w 599"/>
                <a:gd name="T75" fmla="*/ 787 h 883"/>
                <a:gd name="T76" fmla="*/ 407 w 599"/>
                <a:gd name="T77" fmla="*/ 820 h 883"/>
                <a:gd name="T78" fmla="*/ 417 w 599"/>
                <a:gd name="T79" fmla="*/ 830 h 883"/>
                <a:gd name="T80" fmla="*/ 431 w 599"/>
                <a:gd name="T81" fmla="*/ 835 h 883"/>
                <a:gd name="T82" fmla="*/ 441 w 599"/>
                <a:gd name="T83" fmla="*/ 849 h 883"/>
                <a:gd name="T84" fmla="*/ 450 w 599"/>
                <a:gd name="T85" fmla="*/ 863 h 883"/>
                <a:gd name="T86" fmla="*/ 460 w 599"/>
                <a:gd name="T87" fmla="*/ 868 h 883"/>
                <a:gd name="T88" fmla="*/ 469 w 599"/>
                <a:gd name="T89" fmla="*/ 873 h 883"/>
                <a:gd name="T90" fmla="*/ 484 w 599"/>
                <a:gd name="T91" fmla="*/ 883 h 883"/>
                <a:gd name="T92" fmla="*/ 493 w 599"/>
                <a:gd name="T93" fmla="*/ 883 h 883"/>
                <a:gd name="T94" fmla="*/ 503 w 599"/>
                <a:gd name="T95" fmla="*/ 878 h 883"/>
                <a:gd name="T96" fmla="*/ 512 w 599"/>
                <a:gd name="T97" fmla="*/ 878 h 883"/>
                <a:gd name="T98" fmla="*/ 527 w 599"/>
                <a:gd name="T99" fmla="*/ 883 h 883"/>
                <a:gd name="T100" fmla="*/ 536 w 599"/>
                <a:gd name="T101" fmla="*/ 873 h 883"/>
                <a:gd name="T102" fmla="*/ 546 w 599"/>
                <a:gd name="T103" fmla="*/ 868 h 883"/>
                <a:gd name="T104" fmla="*/ 556 w 599"/>
                <a:gd name="T105" fmla="*/ 878 h 883"/>
                <a:gd name="T106" fmla="*/ 565 w 599"/>
                <a:gd name="T107" fmla="*/ 878 h 883"/>
                <a:gd name="T108" fmla="*/ 579 w 599"/>
                <a:gd name="T109" fmla="*/ 878 h 883"/>
                <a:gd name="T110" fmla="*/ 589 w 599"/>
                <a:gd name="T111" fmla="*/ 878 h 883"/>
                <a:gd name="T112" fmla="*/ 599 w 599"/>
                <a:gd name="T113" fmla="*/ 878 h 8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9" h="883">
                  <a:moveTo>
                    <a:pt x="0" y="863"/>
                  </a:moveTo>
                  <a:lnTo>
                    <a:pt x="0" y="863"/>
                  </a:lnTo>
                  <a:lnTo>
                    <a:pt x="9" y="868"/>
                  </a:lnTo>
                  <a:lnTo>
                    <a:pt x="24" y="863"/>
                  </a:lnTo>
                  <a:lnTo>
                    <a:pt x="33" y="854"/>
                  </a:lnTo>
                  <a:lnTo>
                    <a:pt x="43" y="859"/>
                  </a:lnTo>
                  <a:lnTo>
                    <a:pt x="52" y="863"/>
                  </a:lnTo>
                  <a:lnTo>
                    <a:pt x="67" y="868"/>
                  </a:lnTo>
                  <a:lnTo>
                    <a:pt x="76" y="868"/>
                  </a:lnTo>
                  <a:lnTo>
                    <a:pt x="86" y="868"/>
                  </a:lnTo>
                  <a:lnTo>
                    <a:pt x="95" y="859"/>
                  </a:lnTo>
                  <a:lnTo>
                    <a:pt x="110" y="868"/>
                  </a:lnTo>
                  <a:lnTo>
                    <a:pt x="119" y="863"/>
                  </a:lnTo>
                  <a:lnTo>
                    <a:pt x="129" y="863"/>
                  </a:lnTo>
                  <a:lnTo>
                    <a:pt x="139" y="854"/>
                  </a:lnTo>
                  <a:lnTo>
                    <a:pt x="148" y="859"/>
                  </a:lnTo>
                  <a:lnTo>
                    <a:pt x="163" y="863"/>
                  </a:lnTo>
                  <a:lnTo>
                    <a:pt x="172" y="849"/>
                  </a:lnTo>
                  <a:lnTo>
                    <a:pt x="182" y="801"/>
                  </a:lnTo>
                  <a:lnTo>
                    <a:pt x="191" y="748"/>
                  </a:lnTo>
                  <a:lnTo>
                    <a:pt x="206" y="787"/>
                  </a:lnTo>
                  <a:lnTo>
                    <a:pt x="215" y="815"/>
                  </a:lnTo>
                  <a:lnTo>
                    <a:pt x="225" y="830"/>
                  </a:lnTo>
                  <a:lnTo>
                    <a:pt x="234" y="844"/>
                  </a:lnTo>
                  <a:lnTo>
                    <a:pt x="249" y="863"/>
                  </a:lnTo>
                  <a:lnTo>
                    <a:pt x="258" y="844"/>
                  </a:lnTo>
                  <a:lnTo>
                    <a:pt x="268" y="686"/>
                  </a:lnTo>
                  <a:lnTo>
                    <a:pt x="278" y="341"/>
                  </a:lnTo>
                  <a:lnTo>
                    <a:pt x="287" y="139"/>
                  </a:lnTo>
                  <a:lnTo>
                    <a:pt x="302" y="15"/>
                  </a:lnTo>
                  <a:lnTo>
                    <a:pt x="311" y="0"/>
                  </a:lnTo>
                  <a:lnTo>
                    <a:pt x="321" y="283"/>
                  </a:lnTo>
                  <a:lnTo>
                    <a:pt x="330" y="485"/>
                  </a:lnTo>
                  <a:lnTo>
                    <a:pt x="345" y="624"/>
                  </a:lnTo>
                  <a:lnTo>
                    <a:pt x="354" y="739"/>
                  </a:lnTo>
                  <a:lnTo>
                    <a:pt x="364" y="830"/>
                  </a:lnTo>
                  <a:lnTo>
                    <a:pt x="373" y="868"/>
                  </a:lnTo>
                  <a:lnTo>
                    <a:pt x="388" y="844"/>
                  </a:lnTo>
                  <a:lnTo>
                    <a:pt x="397" y="787"/>
                  </a:lnTo>
                  <a:lnTo>
                    <a:pt x="407" y="820"/>
                  </a:lnTo>
                  <a:lnTo>
                    <a:pt x="417" y="830"/>
                  </a:lnTo>
                  <a:lnTo>
                    <a:pt x="431" y="835"/>
                  </a:lnTo>
                  <a:lnTo>
                    <a:pt x="441" y="849"/>
                  </a:lnTo>
                  <a:lnTo>
                    <a:pt x="450" y="863"/>
                  </a:lnTo>
                  <a:lnTo>
                    <a:pt x="460" y="868"/>
                  </a:lnTo>
                  <a:lnTo>
                    <a:pt x="469" y="873"/>
                  </a:lnTo>
                  <a:lnTo>
                    <a:pt x="484" y="883"/>
                  </a:lnTo>
                  <a:lnTo>
                    <a:pt x="493" y="883"/>
                  </a:lnTo>
                  <a:lnTo>
                    <a:pt x="503" y="878"/>
                  </a:lnTo>
                  <a:lnTo>
                    <a:pt x="512" y="878"/>
                  </a:lnTo>
                  <a:lnTo>
                    <a:pt x="527" y="883"/>
                  </a:lnTo>
                  <a:lnTo>
                    <a:pt x="536" y="873"/>
                  </a:lnTo>
                  <a:lnTo>
                    <a:pt x="546" y="868"/>
                  </a:lnTo>
                  <a:lnTo>
                    <a:pt x="556" y="878"/>
                  </a:lnTo>
                  <a:lnTo>
                    <a:pt x="565" y="878"/>
                  </a:lnTo>
                  <a:lnTo>
                    <a:pt x="579" y="878"/>
                  </a:lnTo>
                  <a:lnTo>
                    <a:pt x="589" y="878"/>
                  </a:lnTo>
                  <a:lnTo>
                    <a:pt x="599" y="878"/>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48" name="Freeform 44"/>
            <p:cNvSpPr>
              <a:spLocks/>
            </p:cNvSpPr>
            <p:nvPr/>
          </p:nvSpPr>
          <p:spPr bwMode="auto">
            <a:xfrm>
              <a:off x="5063" y="1209"/>
              <a:ext cx="891" cy="686"/>
            </a:xfrm>
            <a:custGeom>
              <a:avLst/>
              <a:gdLst>
                <a:gd name="T0" fmla="*/ 19 w 891"/>
                <a:gd name="T1" fmla="*/ 686 h 686"/>
                <a:gd name="T2" fmla="*/ 38 w 891"/>
                <a:gd name="T3" fmla="*/ 681 h 686"/>
                <a:gd name="T4" fmla="*/ 58 w 891"/>
                <a:gd name="T5" fmla="*/ 676 h 686"/>
                <a:gd name="T6" fmla="*/ 72 w 891"/>
                <a:gd name="T7" fmla="*/ 667 h 686"/>
                <a:gd name="T8" fmla="*/ 91 w 891"/>
                <a:gd name="T9" fmla="*/ 662 h 686"/>
                <a:gd name="T10" fmla="*/ 110 w 891"/>
                <a:gd name="T11" fmla="*/ 638 h 686"/>
                <a:gd name="T12" fmla="*/ 120 w 891"/>
                <a:gd name="T13" fmla="*/ 600 h 686"/>
                <a:gd name="T14" fmla="*/ 129 w 891"/>
                <a:gd name="T15" fmla="*/ 461 h 686"/>
                <a:gd name="T16" fmla="*/ 139 w 891"/>
                <a:gd name="T17" fmla="*/ 346 h 686"/>
                <a:gd name="T18" fmla="*/ 149 w 891"/>
                <a:gd name="T19" fmla="*/ 446 h 686"/>
                <a:gd name="T20" fmla="*/ 163 w 891"/>
                <a:gd name="T21" fmla="*/ 571 h 686"/>
                <a:gd name="T22" fmla="*/ 173 w 891"/>
                <a:gd name="T23" fmla="*/ 628 h 686"/>
                <a:gd name="T24" fmla="*/ 182 w 891"/>
                <a:gd name="T25" fmla="*/ 648 h 686"/>
                <a:gd name="T26" fmla="*/ 201 w 891"/>
                <a:gd name="T27" fmla="*/ 657 h 686"/>
                <a:gd name="T28" fmla="*/ 216 w 891"/>
                <a:gd name="T29" fmla="*/ 648 h 686"/>
                <a:gd name="T30" fmla="*/ 230 w 891"/>
                <a:gd name="T31" fmla="*/ 624 h 686"/>
                <a:gd name="T32" fmla="*/ 240 w 891"/>
                <a:gd name="T33" fmla="*/ 600 h 686"/>
                <a:gd name="T34" fmla="*/ 254 w 891"/>
                <a:gd name="T35" fmla="*/ 513 h 686"/>
                <a:gd name="T36" fmla="*/ 264 w 891"/>
                <a:gd name="T37" fmla="*/ 235 h 686"/>
                <a:gd name="T38" fmla="*/ 273 w 891"/>
                <a:gd name="T39" fmla="*/ 20 h 686"/>
                <a:gd name="T40" fmla="*/ 283 w 891"/>
                <a:gd name="T41" fmla="*/ 230 h 686"/>
                <a:gd name="T42" fmla="*/ 292 w 891"/>
                <a:gd name="T43" fmla="*/ 480 h 686"/>
                <a:gd name="T44" fmla="*/ 302 w 891"/>
                <a:gd name="T45" fmla="*/ 600 h 686"/>
                <a:gd name="T46" fmla="*/ 311 w 891"/>
                <a:gd name="T47" fmla="*/ 643 h 686"/>
                <a:gd name="T48" fmla="*/ 331 w 891"/>
                <a:gd name="T49" fmla="*/ 662 h 686"/>
                <a:gd name="T50" fmla="*/ 345 w 891"/>
                <a:gd name="T51" fmla="*/ 662 h 686"/>
                <a:gd name="T52" fmla="*/ 369 w 891"/>
                <a:gd name="T53" fmla="*/ 662 h 686"/>
                <a:gd name="T54" fmla="*/ 383 w 891"/>
                <a:gd name="T55" fmla="*/ 672 h 686"/>
                <a:gd name="T56" fmla="*/ 398 w 891"/>
                <a:gd name="T57" fmla="*/ 657 h 686"/>
                <a:gd name="T58" fmla="*/ 417 w 891"/>
                <a:gd name="T59" fmla="*/ 662 h 686"/>
                <a:gd name="T60" fmla="*/ 441 w 891"/>
                <a:gd name="T61" fmla="*/ 657 h 686"/>
                <a:gd name="T62" fmla="*/ 460 w 891"/>
                <a:gd name="T63" fmla="*/ 648 h 686"/>
                <a:gd name="T64" fmla="*/ 474 w 891"/>
                <a:gd name="T65" fmla="*/ 633 h 686"/>
                <a:gd name="T66" fmla="*/ 489 w 891"/>
                <a:gd name="T67" fmla="*/ 619 h 686"/>
                <a:gd name="T68" fmla="*/ 498 w 891"/>
                <a:gd name="T69" fmla="*/ 600 h 686"/>
                <a:gd name="T70" fmla="*/ 508 w 891"/>
                <a:gd name="T71" fmla="*/ 532 h 686"/>
                <a:gd name="T72" fmla="*/ 518 w 891"/>
                <a:gd name="T73" fmla="*/ 283 h 686"/>
                <a:gd name="T74" fmla="*/ 527 w 891"/>
                <a:gd name="T75" fmla="*/ 5 h 686"/>
                <a:gd name="T76" fmla="*/ 537 w 891"/>
                <a:gd name="T77" fmla="*/ 159 h 686"/>
                <a:gd name="T78" fmla="*/ 546 w 891"/>
                <a:gd name="T79" fmla="*/ 432 h 686"/>
                <a:gd name="T80" fmla="*/ 561 w 891"/>
                <a:gd name="T81" fmla="*/ 571 h 686"/>
                <a:gd name="T82" fmla="*/ 570 w 891"/>
                <a:gd name="T83" fmla="*/ 624 h 686"/>
                <a:gd name="T84" fmla="*/ 585 w 891"/>
                <a:gd name="T85" fmla="*/ 648 h 686"/>
                <a:gd name="T86" fmla="*/ 604 w 891"/>
                <a:gd name="T87" fmla="*/ 638 h 686"/>
                <a:gd name="T88" fmla="*/ 623 w 891"/>
                <a:gd name="T89" fmla="*/ 633 h 686"/>
                <a:gd name="T90" fmla="*/ 637 w 891"/>
                <a:gd name="T91" fmla="*/ 614 h 686"/>
                <a:gd name="T92" fmla="*/ 647 w 891"/>
                <a:gd name="T93" fmla="*/ 509 h 686"/>
                <a:gd name="T94" fmla="*/ 657 w 891"/>
                <a:gd name="T95" fmla="*/ 341 h 686"/>
                <a:gd name="T96" fmla="*/ 671 w 891"/>
                <a:gd name="T97" fmla="*/ 422 h 686"/>
                <a:gd name="T98" fmla="*/ 680 w 891"/>
                <a:gd name="T99" fmla="*/ 556 h 686"/>
                <a:gd name="T100" fmla="*/ 690 w 891"/>
                <a:gd name="T101" fmla="*/ 619 h 686"/>
                <a:gd name="T102" fmla="*/ 704 w 891"/>
                <a:gd name="T103" fmla="*/ 638 h 686"/>
                <a:gd name="T104" fmla="*/ 719 w 891"/>
                <a:gd name="T105" fmla="*/ 652 h 686"/>
                <a:gd name="T106" fmla="*/ 743 w 891"/>
                <a:gd name="T107" fmla="*/ 657 h 686"/>
                <a:gd name="T108" fmla="*/ 757 w 891"/>
                <a:gd name="T109" fmla="*/ 657 h 686"/>
                <a:gd name="T110" fmla="*/ 776 w 891"/>
                <a:gd name="T111" fmla="*/ 652 h 686"/>
                <a:gd name="T112" fmla="*/ 791 w 891"/>
                <a:gd name="T113" fmla="*/ 662 h 686"/>
                <a:gd name="T114" fmla="*/ 810 w 891"/>
                <a:gd name="T115" fmla="*/ 676 h 686"/>
                <a:gd name="T116" fmla="*/ 824 w 891"/>
                <a:gd name="T117" fmla="*/ 662 h 686"/>
                <a:gd name="T118" fmla="*/ 839 w 891"/>
                <a:gd name="T119" fmla="*/ 662 h 686"/>
                <a:gd name="T120" fmla="*/ 848 w 891"/>
                <a:gd name="T121" fmla="*/ 676 h 686"/>
                <a:gd name="T122" fmla="*/ 872 w 891"/>
                <a:gd name="T123" fmla="*/ 681 h 686"/>
                <a:gd name="T124" fmla="*/ 887 w 891"/>
                <a:gd name="T125" fmla="*/ 667 h 6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91" h="686">
                  <a:moveTo>
                    <a:pt x="0" y="686"/>
                  </a:moveTo>
                  <a:lnTo>
                    <a:pt x="0" y="686"/>
                  </a:lnTo>
                  <a:lnTo>
                    <a:pt x="5" y="686"/>
                  </a:lnTo>
                  <a:lnTo>
                    <a:pt x="10" y="686"/>
                  </a:lnTo>
                  <a:lnTo>
                    <a:pt x="14" y="686"/>
                  </a:lnTo>
                  <a:lnTo>
                    <a:pt x="19" y="686"/>
                  </a:lnTo>
                  <a:lnTo>
                    <a:pt x="19" y="681"/>
                  </a:lnTo>
                  <a:lnTo>
                    <a:pt x="24" y="681"/>
                  </a:lnTo>
                  <a:lnTo>
                    <a:pt x="29" y="681"/>
                  </a:lnTo>
                  <a:lnTo>
                    <a:pt x="34" y="681"/>
                  </a:lnTo>
                  <a:lnTo>
                    <a:pt x="38" y="681"/>
                  </a:lnTo>
                  <a:lnTo>
                    <a:pt x="43" y="681"/>
                  </a:lnTo>
                  <a:lnTo>
                    <a:pt x="43" y="676"/>
                  </a:lnTo>
                  <a:lnTo>
                    <a:pt x="48" y="676"/>
                  </a:lnTo>
                  <a:lnTo>
                    <a:pt x="53" y="676"/>
                  </a:lnTo>
                  <a:lnTo>
                    <a:pt x="58" y="676"/>
                  </a:lnTo>
                  <a:lnTo>
                    <a:pt x="58" y="672"/>
                  </a:lnTo>
                  <a:lnTo>
                    <a:pt x="62" y="672"/>
                  </a:lnTo>
                  <a:lnTo>
                    <a:pt x="67" y="672"/>
                  </a:lnTo>
                  <a:lnTo>
                    <a:pt x="72" y="672"/>
                  </a:lnTo>
                  <a:lnTo>
                    <a:pt x="72" y="667"/>
                  </a:lnTo>
                  <a:lnTo>
                    <a:pt x="77" y="667"/>
                  </a:lnTo>
                  <a:lnTo>
                    <a:pt x="81" y="667"/>
                  </a:lnTo>
                  <a:lnTo>
                    <a:pt x="86" y="667"/>
                  </a:lnTo>
                  <a:lnTo>
                    <a:pt x="86" y="662"/>
                  </a:lnTo>
                  <a:lnTo>
                    <a:pt x="91" y="662"/>
                  </a:lnTo>
                  <a:lnTo>
                    <a:pt x="96" y="657"/>
                  </a:lnTo>
                  <a:lnTo>
                    <a:pt x="96" y="652"/>
                  </a:lnTo>
                  <a:lnTo>
                    <a:pt x="101" y="648"/>
                  </a:lnTo>
                  <a:lnTo>
                    <a:pt x="105" y="643"/>
                  </a:lnTo>
                  <a:lnTo>
                    <a:pt x="110" y="638"/>
                  </a:lnTo>
                  <a:lnTo>
                    <a:pt x="110" y="633"/>
                  </a:lnTo>
                  <a:lnTo>
                    <a:pt x="115" y="628"/>
                  </a:lnTo>
                  <a:lnTo>
                    <a:pt x="115" y="619"/>
                  </a:lnTo>
                  <a:lnTo>
                    <a:pt x="120" y="609"/>
                  </a:lnTo>
                  <a:lnTo>
                    <a:pt x="120" y="600"/>
                  </a:lnTo>
                  <a:lnTo>
                    <a:pt x="125" y="580"/>
                  </a:lnTo>
                  <a:lnTo>
                    <a:pt x="125" y="556"/>
                  </a:lnTo>
                  <a:lnTo>
                    <a:pt x="125" y="528"/>
                  </a:lnTo>
                  <a:lnTo>
                    <a:pt x="129" y="494"/>
                  </a:lnTo>
                  <a:lnTo>
                    <a:pt x="129" y="461"/>
                  </a:lnTo>
                  <a:lnTo>
                    <a:pt x="134" y="427"/>
                  </a:lnTo>
                  <a:lnTo>
                    <a:pt x="134" y="393"/>
                  </a:lnTo>
                  <a:lnTo>
                    <a:pt x="134" y="369"/>
                  </a:lnTo>
                  <a:lnTo>
                    <a:pt x="139" y="355"/>
                  </a:lnTo>
                  <a:lnTo>
                    <a:pt x="139" y="346"/>
                  </a:lnTo>
                  <a:lnTo>
                    <a:pt x="144" y="350"/>
                  </a:lnTo>
                  <a:lnTo>
                    <a:pt x="144" y="369"/>
                  </a:lnTo>
                  <a:lnTo>
                    <a:pt x="149" y="389"/>
                  </a:lnTo>
                  <a:lnTo>
                    <a:pt x="149" y="417"/>
                  </a:lnTo>
                  <a:lnTo>
                    <a:pt x="149" y="446"/>
                  </a:lnTo>
                  <a:lnTo>
                    <a:pt x="153" y="475"/>
                  </a:lnTo>
                  <a:lnTo>
                    <a:pt x="153" y="504"/>
                  </a:lnTo>
                  <a:lnTo>
                    <a:pt x="158" y="532"/>
                  </a:lnTo>
                  <a:lnTo>
                    <a:pt x="158" y="552"/>
                  </a:lnTo>
                  <a:lnTo>
                    <a:pt x="163" y="571"/>
                  </a:lnTo>
                  <a:lnTo>
                    <a:pt x="163" y="590"/>
                  </a:lnTo>
                  <a:lnTo>
                    <a:pt x="163" y="600"/>
                  </a:lnTo>
                  <a:lnTo>
                    <a:pt x="168" y="614"/>
                  </a:lnTo>
                  <a:lnTo>
                    <a:pt x="173" y="619"/>
                  </a:lnTo>
                  <a:lnTo>
                    <a:pt x="173" y="628"/>
                  </a:lnTo>
                  <a:lnTo>
                    <a:pt x="173" y="633"/>
                  </a:lnTo>
                  <a:lnTo>
                    <a:pt x="177" y="638"/>
                  </a:lnTo>
                  <a:lnTo>
                    <a:pt x="177" y="643"/>
                  </a:lnTo>
                  <a:lnTo>
                    <a:pt x="182" y="643"/>
                  </a:lnTo>
                  <a:lnTo>
                    <a:pt x="182" y="648"/>
                  </a:lnTo>
                  <a:lnTo>
                    <a:pt x="187" y="648"/>
                  </a:lnTo>
                  <a:lnTo>
                    <a:pt x="187" y="652"/>
                  </a:lnTo>
                  <a:lnTo>
                    <a:pt x="192" y="652"/>
                  </a:lnTo>
                  <a:lnTo>
                    <a:pt x="196" y="657"/>
                  </a:lnTo>
                  <a:lnTo>
                    <a:pt x="201" y="657"/>
                  </a:lnTo>
                  <a:lnTo>
                    <a:pt x="206" y="657"/>
                  </a:lnTo>
                  <a:lnTo>
                    <a:pt x="206" y="652"/>
                  </a:lnTo>
                  <a:lnTo>
                    <a:pt x="211" y="652"/>
                  </a:lnTo>
                  <a:lnTo>
                    <a:pt x="211" y="648"/>
                  </a:lnTo>
                  <a:lnTo>
                    <a:pt x="216" y="648"/>
                  </a:lnTo>
                  <a:lnTo>
                    <a:pt x="220" y="643"/>
                  </a:lnTo>
                  <a:lnTo>
                    <a:pt x="225" y="638"/>
                  </a:lnTo>
                  <a:lnTo>
                    <a:pt x="225" y="633"/>
                  </a:lnTo>
                  <a:lnTo>
                    <a:pt x="230" y="628"/>
                  </a:lnTo>
                  <a:lnTo>
                    <a:pt x="230" y="624"/>
                  </a:lnTo>
                  <a:lnTo>
                    <a:pt x="235" y="619"/>
                  </a:lnTo>
                  <a:lnTo>
                    <a:pt x="235" y="614"/>
                  </a:lnTo>
                  <a:lnTo>
                    <a:pt x="240" y="609"/>
                  </a:lnTo>
                  <a:lnTo>
                    <a:pt x="240" y="604"/>
                  </a:lnTo>
                  <a:lnTo>
                    <a:pt x="240" y="600"/>
                  </a:lnTo>
                  <a:lnTo>
                    <a:pt x="244" y="590"/>
                  </a:lnTo>
                  <a:lnTo>
                    <a:pt x="244" y="580"/>
                  </a:lnTo>
                  <a:lnTo>
                    <a:pt x="249" y="566"/>
                  </a:lnTo>
                  <a:lnTo>
                    <a:pt x="249" y="542"/>
                  </a:lnTo>
                  <a:lnTo>
                    <a:pt x="254" y="513"/>
                  </a:lnTo>
                  <a:lnTo>
                    <a:pt x="254" y="475"/>
                  </a:lnTo>
                  <a:lnTo>
                    <a:pt x="254" y="432"/>
                  </a:lnTo>
                  <a:lnTo>
                    <a:pt x="259" y="374"/>
                  </a:lnTo>
                  <a:lnTo>
                    <a:pt x="259" y="307"/>
                  </a:lnTo>
                  <a:lnTo>
                    <a:pt x="264" y="235"/>
                  </a:lnTo>
                  <a:lnTo>
                    <a:pt x="264" y="168"/>
                  </a:lnTo>
                  <a:lnTo>
                    <a:pt x="264" y="106"/>
                  </a:lnTo>
                  <a:lnTo>
                    <a:pt x="268" y="58"/>
                  </a:lnTo>
                  <a:lnTo>
                    <a:pt x="268" y="29"/>
                  </a:lnTo>
                  <a:lnTo>
                    <a:pt x="273" y="20"/>
                  </a:lnTo>
                  <a:lnTo>
                    <a:pt x="273" y="34"/>
                  </a:lnTo>
                  <a:lnTo>
                    <a:pt x="278" y="67"/>
                  </a:lnTo>
                  <a:lnTo>
                    <a:pt x="278" y="115"/>
                  </a:lnTo>
                  <a:lnTo>
                    <a:pt x="278" y="168"/>
                  </a:lnTo>
                  <a:lnTo>
                    <a:pt x="283" y="230"/>
                  </a:lnTo>
                  <a:lnTo>
                    <a:pt x="283" y="288"/>
                  </a:lnTo>
                  <a:lnTo>
                    <a:pt x="288" y="346"/>
                  </a:lnTo>
                  <a:lnTo>
                    <a:pt x="288" y="398"/>
                  </a:lnTo>
                  <a:lnTo>
                    <a:pt x="292" y="441"/>
                  </a:lnTo>
                  <a:lnTo>
                    <a:pt x="292" y="480"/>
                  </a:lnTo>
                  <a:lnTo>
                    <a:pt x="292" y="513"/>
                  </a:lnTo>
                  <a:lnTo>
                    <a:pt x="297" y="542"/>
                  </a:lnTo>
                  <a:lnTo>
                    <a:pt x="297" y="566"/>
                  </a:lnTo>
                  <a:lnTo>
                    <a:pt x="302" y="580"/>
                  </a:lnTo>
                  <a:lnTo>
                    <a:pt x="302" y="600"/>
                  </a:lnTo>
                  <a:lnTo>
                    <a:pt x="302" y="609"/>
                  </a:lnTo>
                  <a:lnTo>
                    <a:pt x="307" y="619"/>
                  </a:lnTo>
                  <a:lnTo>
                    <a:pt x="307" y="628"/>
                  </a:lnTo>
                  <a:lnTo>
                    <a:pt x="311" y="633"/>
                  </a:lnTo>
                  <a:lnTo>
                    <a:pt x="311" y="643"/>
                  </a:lnTo>
                  <a:lnTo>
                    <a:pt x="316" y="648"/>
                  </a:lnTo>
                  <a:lnTo>
                    <a:pt x="316" y="652"/>
                  </a:lnTo>
                  <a:lnTo>
                    <a:pt x="321" y="657"/>
                  </a:lnTo>
                  <a:lnTo>
                    <a:pt x="326" y="662"/>
                  </a:lnTo>
                  <a:lnTo>
                    <a:pt x="331" y="662"/>
                  </a:lnTo>
                  <a:lnTo>
                    <a:pt x="335" y="662"/>
                  </a:lnTo>
                  <a:lnTo>
                    <a:pt x="335" y="667"/>
                  </a:lnTo>
                  <a:lnTo>
                    <a:pt x="340" y="667"/>
                  </a:lnTo>
                  <a:lnTo>
                    <a:pt x="340" y="662"/>
                  </a:lnTo>
                  <a:lnTo>
                    <a:pt x="345" y="662"/>
                  </a:lnTo>
                  <a:lnTo>
                    <a:pt x="350" y="662"/>
                  </a:lnTo>
                  <a:lnTo>
                    <a:pt x="355" y="662"/>
                  </a:lnTo>
                  <a:lnTo>
                    <a:pt x="359" y="662"/>
                  </a:lnTo>
                  <a:lnTo>
                    <a:pt x="364" y="662"/>
                  </a:lnTo>
                  <a:lnTo>
                    <a:pt x="369" y="662"/>
                  </a:lnTo>
                  <a:lnTo>
                    <a:pt x="374" y="662"/>
                  </a:lnTo>
                  <a:lnTo>
                    <a:pt x="374" y="667"/>
                  </a:lnTo>
                  <a:lnTo>
                    <a:pt x="379" y="667"/>
                  </a:lnTo>
                  <a:lnTo>
                    <a:pt x="379" y="672"/>
                  </a:lnTo>
                  <a:lnTo>
                    <a:pt x="383" y="672"/>
                  </a:lnTo>
                  <a:lnTo>
                    <a:pt x="388" y="672"/>
                  </a:lnTo>
                  <a:lnTo>
                    <a:pt x="393" y="667"/>
                  </a:lnTo>
                  <a:lnTo>
                    <a:pt x="393" y="662"/>
                  </a:lnTo>
                  <a:lnTo>
                    <a:pt x="398" y="662"/>
                  </a:lnTo>
                  <a:lnTo>
                    <a:pt x="398" y="657"/>
                  </a:lnTo>
                  <a:lnTo>
                    <a:pt x="403" y="657"/>
                  </a:lnTo>
                  <a:lnTo>
                    <a:pt x="407" y="657"/>
                  </a:lnTo>
                  <a:lnTo>
                    <a:pt x="407" y="662"/>
                  </a:lnTo>
                  <a:lnTo>
                    <a:pt x="412" y="662"/>
                  </a:lnTo>
                  <a:lnTo>
                    <a:pt x="417" y="662"/>
                  </a:lnTo>
                  <a:lnTo>
                    <a:pt x="422" y="662"/>
                  </a:lnTo>
                  <a:lnTo>
                    <a:pt x="427" y="662"/>
                  </a:lnTo>
                  <a:lnTo>
                    <a:pt x="431" y="657"/>
                  </a:lnTo>
                  <a:lnTo>
                    <a:pt x="436" y="657"/>
                  </a:lnTo>
                  <a:lnTo>
                    <a:pt x="441" y="657"/>
                  </a:lnTo>
                  <a:lnTo>
                    <a:pt x="446" y="657"/>
                  </a:lnTo>
                  <a:lnTo>
                    <a:pt x="446" y="652"/>
                  </a:lnTo>
                  <a:lnTo>
                    <a:pt x="450" y="652"/>
                  </a:lnTo>
                  <a:lnTo>
                    <a:pt x="455" y="648"/>
                  </a:lnTo>
                  <a:lnTo>
                    <a:pt x="460" y="648"/>
                  </a:lnTo>
                  <a:lnTo>
                    <a:pt x="460" y="643"/>
                  </a:lnTo>
                  <a:lnTo>
                    <a:pt x="465" y="643"/>
                  </a:lnTo>
                  <a:lnTo>
                    <a:pt x="470" y="638"/>
                  </a:lnTo>
                  <a:lnTo>
                    <a:pt x="470" y="633"/>
                  </a:lnTo>
                  <a:lnTo>
                    <a:pt x="474" y="633"/>
                  </a:lnTo>
                  <a:lnTo>
                    <a:pt x="474" y="628"/>
                  </a:lnTo>
                  <a:lnTo>
                    <a:pt x="479" y="628"/>
                  </a:lnTo>
                  <a:lnTo>
                    <a:pt x="484" y="624"/>
                  </a:lnTo>
                  <a:lnTo>
                    <a:pt x="484" y="619"/>
                  </a:lnTo>
                  <a:lnTo>
                    <a:pt x="489" y="619"/>
                  </a:lnTo>
                  <a:lnTo>
                    <a:pt x="489" y="614"/>
                  </a:lnTo>
                  <a:lnTo>
                    <a:pt x="494" y="614"/>
                  </a:lnTo>
                  <a:lnTo>
                    <a:pt x="494" y="609"/>
                  </a:lnTo>
                  <a:lnTo>
                    <a:pt x="494" y="604"/>
                  </a:lnTo>
                  <a:lnTo>
                    <a:pt x="498" y="600"/>
                  </a:lnTo>
                  <a:lnTo>
                    <a:pt x="498" y="590"/>
                  </a:lnTo>
                  <a:lnTo>
                    <a:pt x="503" y="580"/>
                  </a:lnTo>
                  <a:lnTo>
                    <a:pt x="503" y="571"/>
                  </a:lnTo>
                  <a:lnTo>
                    <a:pt x="508" y="552"/>
                  </a:lnTo>
                  <a:lnTo>
                    <a:pt x="508" y="532"/>
                  </a:lnTo>
                  <a:lnTo>
                    <a:pt x="508" y="504"/>
                  </a:lnTo>
                  <a:lnTo>
                    <a:pt x="513" y="465"/>
                  </a:lnTo>
                  <a:lnTo>
                    <a:pt x="513" y="413"/>
                  </a:lnTo>
                  <a:lnTo>
                    <a:pt x="518" y="355"/>
                  </a:lnTo>
                  <a:lnTo>
                    <a:pt x="518" y="283"/>
                  </a:lnTo>
                  <a:lnTo>
                    <a:pt x="522" y="211"/>
                  </a:lnTo>
                  <a:lnTo>
                    <a:pt x="522" y="144"/>
                  </a:lnTo>
                  <a:lnTo>
                    <a:pt x="522" y="82"/>
                  </a:lnTo>
                  <a:lnTo>
                    <a:pt x="527" y="34"/>
                  </a:lnTo>
                  <a:lnTo>
                    <a:pt x="527" y="5"/>
                  </a:lnTo>
                  <a:lnTo>
                    <a:pt x="532" y="0"/>
                  </a:lnTo>
                  <a:lnTo>
                    <a:pt x="532" y="20"/>
                  </a:lnTo>
                  <a:lnTo>
                    <a:pt x="537" y="53"/>
                  </a:lnTo>
                  <a:lnTo>
                    <a:pt x="537" y="101"/>
                  </a:lnTo>
                  <a:lnTo>
                    <a:pt x="537" y="159"/>
                  </a:lnTo>
                  <a:lnTo>
                    <a:pt x="542" y="221"/>
                  </a:lnTo>
                  <a:lnTo>
                    <a:pt x="542" y="283"/>
                  </a:lnTo>
                  <a:lnTo>
                    <a:pt x="546" y="336"/>
                  </a:lnTo>
                  <a:lnTo>
                    <a:pt x="546" y="389"/>
                  </a:lnTo>
                  <a:lnTo>
                    <a:pt x="546" y="432"/>
                  </a:lnTo>
                  <a:lnTo>
                    <a:pt x="551" y="470"/>
                  </a:lnTo>
                  <a:lnTo>
                    <a:pt x="551" y="504"/>
                  </a:lnTo>
                  <a:lnTo>
                    <a:pt x="556" y="532"/>
                  </a:lnTo>
                  <a:lnTo>
                    <a:pt x="556" y="552"/>
                  </a:lnTo>
                  <a:lnTo>
                    <a:pt x="561" y="571"/>
                  </a:lnTo>
                  <a:lnTo>
                    <a:pt x="561" y="585"/>
                  </a:lnTo>
                  <a:lnTo>
                    <a:pt x="561" y="600"/>
                  </a:lnTo>
                  <a:lnTo>
                    <a:pt x="565" y="609"/>
                  </a:lnTo>
                  <a:lnTo>
                    <a:pt x="565" y="614"/>
                  </a:lnTo>
                  <a:lnTo>
                    <a:pt x="570" y="624"/>
                  </a:lnTo>
                  <a:lnTo>
                    <a:pt x="570" y="628"/>
                  </a:lnTo>
                  <a:lnTo>
                    <a:pt x="575" y="633"/>
                  </a:lnTo>
                  <a:lnTo>
                    <a:pt x="575" y="638"/>
                  </a:lnTo>
                  <a:lnTo>
                    <a:pt x="580" y="643"/>
                  </a:lnTo>
                  <a:lnTo>
                    <a:pt x="585" y="648"/>
                  </a:lnTo>
                  <a:lnTo>
                    <a:pt x="589" y="648"/>
                  </a:lnTo>
                  <a:lnTo>
                    <a:pt x="594" y="648"/>
                  </a:lnTo>
                  <a:lnTo>
                    <a:pt x="599" y="643"/>
                  </a:lnTo>
                  <a:lnTo>
                    <a:pt x="604" y="643"/>
                  </a:lnTo>
                  <a:lnTo>
                    <a:pt x="604" y="638"/>
                  </a:lnTo>
                  <a:lnTo>
                    <a:pt x="609" y="638"/>
                  </a:lnTo>
                  <a:lnTo>
                    <a:pt x="613" y="638"/>
                  </a:lnTo>
                  <a:lnTo>
                    <a:pt x="613" y="633"/>
                  </a:lnTo>
                  <a:lnTo>
                    <a:pt x="618" y="633"/>
                  </a:lnTo>
                  <a:lnTo>
                    <a:pt x="623" y="633"/>
                  </a:lnTo>
                  <a:lnTo>
                    <a:pt x="628" y="633"/>
                  </a:lnTo>
                  <a:lnTo>
                    <a:pt x="628" y="628"/>
                  </a:lnTo>
                  <a:lnTo>
                    <a:pt x="633" y="628"/>
                  </a:lnTo>
                  <a:lnTo>
                    <a:pt x="633" y="619"/>
                  </a:lnTo>
                  <a:lnTo>
                    <a:pt x="637" y="614"/>
                  </a:lnTo>
                  <a:lnTo>
                    <a:pt x="637" y="600"/>
                  </a:lnTo>
                  <a:lnTo>
                    <a:pt x="642" y="585"/>
                  </a:lnTo>
                  <a:lnTo>
                    <a:pt x="642" y="566"/>
                  </a:lnTo>
                  <a:lnTo>
                    <a:pt x="647" y="537"/>
                  </a:lnTo>
                  <a:lnTo>
                    <a:pt x="647" y="509"/>
                  </a:lnTo>
                  <a:lnTo>
                    <a:pt x="652" y="470"/>
                  </a:lnTo>
                  <a:lnTo>
                    <a:pt x="652" y="432"/>
                  </a:lnTo>
                  <a:lnTo>
                    <a:pt x="652" y="398"/>
                  </a:lnTo>
                  <a:lnTo>
                    <a:pt x="657" y="365"/>
                  </a:lnTo>
                  <a:lnTo>
                    <a:pt x="657" y="341"/>
                  </a:lnTo>
                  <a:lnTo>
                    <a:pt x="661" y="331"/>
                  </a:lnTo>
                  <a:lnTo>
                    <a:pt x="661" y="341"/>
                  </a:lnTo>
                  <a:lnTo>
                    <a:pt x="666" y="360"/>
                  </a:lnTo>
                  <a:lnTo>
                    <a:pt x="666" y="389"/>
                  </a:lnTo>
                  <a:lnTo>
                    <a:pt x="671" y="422"/>
                  </a:lnTo>
                  <a:lnTo>
                    <a:pt x="671" y="451"/>
                  </a:lnTo>
                  <a:lnTo>
                    <a:pt x="676" y="485"/>
                  </a:lnTo>
                  <a:lnTo>
                    <a:pt x="676" y="513"/>
                  </a:lnTo>
                  <a:lnTo>
                    <a:pt x="676" y="537"/>
                  </a:lnTo>
                  <a:lnTo>
                    <a:pt x="680" y="556"/>
                  </a:lnTo>
                  <a:lnTo>
                    <a:pt x="680" y="576"/>
                  </a:lnTo>
                  <a:lnTo>
                    <a:pt x="685" y="590"/>
                  </a:lnTo>
                  <a:lnTo>
                    <a:pt x="685" y="604"/>
                  </a:lnTo>
                  <a:lnTo>
                    <a:pt x="690" y="614"/>
                  </a:lnTo>
                  <a:lnTo>
                    <a:pt x="690" y="619"/>
                  </a:lnTo>
                  <a:lnTo>
                    <a:pt x="690" y="624"/>
                  </a:lnTo>
                  <a:lnTo>
                    <a:pt x="695" y="628"/>
                  </a:lnTo>
                  <a:lnTo>
                    <a:pt x="695" y="633"/>
                  </a:lnTo>
                  <a:lnTo>
                    <a:pt x="700" y="638"/>
                  </a:lnTo>
                  <a:lnTo>
                    <a:pt x="704" y="638"/>
                  </a:lnTo>
                  <a:lnTo>
                    <a:pt x="704" y="643"/>
                  </a:lnTo>
                  <a:lnTo>
                    <a:pt x="709" y="648"/>
                  </a:lnTo>
                  <a:lnTo>
                    <a:pt x="714" y="648"/>
                  </a:lnTo>
                  <a:lnTo>
                    <a:pt x="714" y="652"/>
                  </a:lnTo>
                  <a:lnTo>
                    <a:pt x="719" y="652"/>
                  </a:lnTo>
                  <a:lnTo>
                    <a:pt x="724" y="652"/>
                  </a:lnTo>
                  <a:lnTo>
                    <a:pt x="728" y="657"/>
                  </a:lnTo>
                  <a:lnTo>
                    <a:pt x="733" y="657"/>
                  </a:lnTo>
                  <a:lnTo>
                    <a:pt x="738" y="657"/>
                  </a:lnTo>
                  <a:lnTo>
                    <a:pt x="743" y="657"/>
                  </a:lnTo>
                  <a:lnTo>
                    <a:pt x="743" y="662"/>
                  </a:lnTo>
                  <a:lnTo>
                    <a:pt x="748" y="662"/>
                  </a:lnTo>
                  <a:lnTo>
                    <a:pt x="752" y="662"/>
                  </a:lnTo>
                  <a:lnTo>
                    <a:pt x="757" y="662"/>
                  </a:lnTo>
                  <a:lnTo>
                    <a:pt x="757" y="657"/>
                  </a:lnTo>
                  <a:lnTo>
                    <a:pt x="762" y="657"/>
                  </a:lnTo>
                  <a:lnTo>
                    <a:pt x="767" y="657"/>
                  </a:lnTo>
                  <a:lnTo>
                    <a:pt x="767" y="652"/>
                  </a:lnTo>
                  <a:lnTo>
                    <a:pt x="772" y="652"/>
                  </a:lnTo>
                  <a:lnTo>
                    <a:pt x="776" y="652"/>
                  </a:lnTo>
                  <a:lnTo>
                    <a:pt x="781" y="652"/>
                  </a:lnTo>
                  <a:lnTo>
                    <a:pt x="781" y="657"/>
                  </a:lnTo>
                  <a:lnTo>
                    <a:pt x="786" y="657"/>
                  </a:lnTo>
                  <a:lnTo>
                    <a:pt x="786" y="662"/>
                  </a:lnTo>
                  <a:lnTo>
                    <a:pt x="791" y="662"/>
                  </a:lnTo>
                  <a:lnTo>
                    <a:pt x="795" y="667"/>
                  </a:lnTo>
                  <a:lnTo>
                    <a:pt x="800" y="672"/>
                  </a:lnTo>
                  <a:lnTo>
                    <a:pt x="805" y="672"/>
                  </a:lnTo>
                  <a:lnTo>
                    <a:pt x="805" y="676"/>
                  </a:lnTo>
                  <a:lnTo>
                    <a:pt x="810" y="676"/>
                  </a:lnTo>
                  <a:lnTo>
                    <a:pt x="815" y="676"/>
                  </a:lnTo>
                  <a:lnTo>
                    <a:pt x="819" y="672"/>
                  </a:lnTo>
                  <a:lnTo>
                    <a:pt x="819" y="667"/>
                  </a:lnTo>
                  <a:lnTo>
                    <a:pt x="824" y="667"/>
                  </a:lnTo>
                  <a:lnTo>
                    <a:pt x="824" y="662"/>
                  </a:lnTo>
                  <a:lnTo>
                    <a:pt x="829" y="662"/>
                  </a:lnTo>
                  <a:lnTo>
                    <a:pt x="829" y="657"/>
                  </a:lnTo>
                  <a:lnTo>
                    <a:pt x="834" y="657"/>
                  </a:lnTo>
                  <a:lnTo>
                    <a:pt x="839" y="657"/>
                  </a:lnTo>
                  <a:lnTo>
                    <a:pt x="839" y="662"/>
                  </a:lnTo>
                  <a:lnTo>
                    <a:pt x="843" y="662"/>
                  </a:lnTo>
                  <a:lnTo>
                    <a:pt x="843" y="667"/>
                  </a:lnTo>
                  <a:lnTo>
                    <a:pt x="843" y="672"/>
                  </a:lnTo>
                  <a:lnTo>
                    <a:pt x="848" y="672"/>
                  </a:lnTo>
                  <a:lnTo>
                    <a:pt x="848" y="676"/>
                  </a:lnTo>
                  <a:lnTo>
                    <a:pt x="853" y="676"/>
                  </a:lnTo>
                  <a:lnTo>
                    <a:pt x="858" y="681"/>
                  </a:lnTo>
                  <a:lnTo>
                    <a:pt x="863" y="681"/>
                  </a:lnTo>
                  <a:lnTo>
                    <a:pt x="867" y="681"/>
                  </a:lnTo>
                  <a:lnTo>
                    <a:pt x="872" y="681"/>
                  </a:lnTo>
                  <a:lnTo>
                    <a:pt x="872" y="676"/>
                  </a:lnTo>
                  <a:lnTo>
                    <a:pt x="877" y="676"/>
                  </a:lnTo>
                  <a:lnTo>
                    <a:pt x="882" y="676"/>
                  </a:lnTo>
                  <a:lnTo>
                    <a:pt x="882" y="672"/>
                  </a:lnTo>
                  <a:lnTo>
                    <a:pt x="887" y="667"/>
                  </a:lnTo>
                  <a:lnTo>
                    <a:pt x="887" y="662"/>
                  </a:lnTo>
                  <a:lnTo>
                    <a:pt x="891" y="65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49" name="Rectangle 45"/>
            <p:cNvSpPr>
              <a:spLocks noChangeArrowheads="1"/>
            </p:cNvSpPr>
            <p:nvPr/>
          </p:nvSpPr>
          <p:spPr bwMode="auto">
            <a:xfrm>
              <a:off x="5197" y="2968"/>
              <a:ext cx="8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Hz</a:t>
              </a:r>
              <a:endParaRPr lang="en-US" altLang="en-US" sz="2400">
                <a:solidFill>
                  <a:srgbClr val="FFFFFF"/>
                </a:solidFill>
                <a:latin typeface="Times" charset="0"/>
              </a:endParaRPr>
            </a:p>
          </p:txBody>
        </p:sp>
        <p:sp>
          <p:nvSpPr>
            <p:cNvPr id="100450" name="Freeform 46"/>
            <p:cNvSpPr>
              <a:spLocks/>
            </p:cNvSpPr>
            <p:nvPr/>
          </p:nvSpPr>
          <p:spPr bwMode="auto">
            <a:xfrm>
              <a:off x="5221" y="2082"/>
              <a:ext cx="542" cy="733"/>
            </a:xfrm>
            <a:custGeom>
              <a:avLst/>
              <a:gdLst>
                <a:gd name="T0" fmla="*/ 5 w 542"/>
                <a:gd name="T1" fmla="*/ 729 h 733"/>
                <a:gd name="T2" fmla="*/ 10 w 542"/>
                <a:gd name="T3" fmla="*/ 719 h 733"/>
                <a:gd name="T4" fmla="*/ 24 w 542"/>
                <a:gd name="T5" fmla="*/ 719 h 733"/>
                <a:gd name="T6" fmla="*/ 29 w 542"/>
                <a:gd name="T7" fmla="*/ 729 h 733"/>
                <a:gd name="T8" fmla="*/ 43 w 542"/>
                <a:gd name="T9" fmla="*/ 719 h 733"/>
                <a:gd name="T10" fmla="*/ 48 w 542"/>
                <a:gd name="T11" fmla="*/ 724 h 733"/>
                <a:gd name="T12" fmla="*/ 62 w 542"/>
                <a:gd name="T13" fmla="*/ 729 h 733"/>
                <a:gd name="T14" fmla="*/ 67 w 542"/>
                <a:gd name="T15" fmla="*/ 709 h 733"/>
                <a:gd name="T16" fmla="*/ 77 w 542"/>
                <a:gd name="T17" fmla="*/ 633 h 733"/>
                <a:gd name="T18" fmla="*/ 86 w 542"/>
                <a:gd name="T19" fmla="*/ 508 h 733"/>
                <a:gd name="T20" fmla="*/ 96 w 542"/>
                <a:gd name="T21" fmla="*/ 441 h 733"/>
                <a:gd name="T22" fmla="*/ 106 w 542"/>
                <a:gd name="T23" fmla="*/ 594 h 733"/>
                <a:gd name="T24" fmla="*/ 115 w 542"/>
                <a:gd name="T25" fmla="*/ 719 h 733"/>
                <a:gd name="T26" fmla="*/ 125 w 542"/>
                <a:gd name="T27" fmla="*/ 724 h 733"/>
                <a:gd name="T28" fmla="*/ 139 w 542"/>
                <a:gd name="T29" fmla="*/ 714 h 733"/>
                <a:gd name="T30" fmla="*/ 144 w 542"/>
                <a:gd name="T31" fmla="*/ 705 h 733"/>
                <a:gd name="T32" fmla="*/ 158 w 542"/>
                <a:gd name="T33" fmla="*/ 681 h 733"/>
                <a:gd name="T34" fmla="*/ 163 w 542"/>
                <a:gd name="T35" fmla="*/ 666 h 733"/>
                <a:gd name="T36" fmla="*/ 173 w 542"/>
                <a:gd name="T37" fmla="*/ 628 h 733"/>
                <a:gd name="T38" fmla="*/ 182 w 542"/>
                <a:gd name="T39" fmla="*/ 580 h 733"/>
                <a:gd name="T40" fmla="*/ 192 w 542"/>
                <a:gd name="T41" fmla="*/ 427 h 733"/>
                <a:gd name="T42" fmla="*/ 197 w 542"/>
                <a:gd name="T43" fmla="*/ 192 h 733"/>
                <a:gd name="T44" fmla="*/ 211 w 542"/>
                <a:gd name="T45" fmla="*/ 101 h 733"/>
                <a:gd name="T46" fmla="*/ 216 w 542"/>
                <a:gd name="T47" fmla="*/ 417 h 733"/>
                <a:gd name="T48" fmla="*/ 225 w 542"/>
                <a:gd name="T49" fmla="*/ 690 h 733"/>
                <a:gd name="T50" fmla="*/ 235 w 542"/>
                <a:gd name="T51" fmla="*/ 709 h 733"/>
                <a:gd name="T52" fmla="*/ 249 w 542"/>
                <a:gd name="T53" fmla="*/ 719 h 733"/>
                <a:gd name="T54" fmla="*/ 259 w 542"/>
                <a:gd name="T55" fmla="*/ 729 h 733"/>
                <a:gd name="T56" fmla="*/ 269 w 542"/>
                <a:gd name="T57" fmla="*/ 700 h 733"/>
                <a:gd name="T58" fmla="*/ 278 w 542"/>
                <a:gd name="T59" fmla="*/ 676 h 733"/>
                <a:gd name="T60" fmla="*/ 288 w 542"/>
                <a:gd name="T61" fmla="*/ 652 h 733"/>
                <a:gd name="T62" fmla="*/ 292 w 542"/>
                <a:gd name="T63" fmla="*/ 618 h 733"/>
                <a:gd name="T64" fmla="*/ 307 w 542"/>
                <a:gd name="T65" fmla="*/ 561 h 733"/>
                <a:gd name="T66" fmla="*/ 312 w 542"/>
                <a:gd name="T67" fmla="*/ 465 h 733"/>
                <a:gd name="T68" fmla="*/ 321 w 542"/>
                <a:gd name="T69" fmla="*/ 182 h 733"/>
                <a:gd name="T70" fmla="*/ 331 w 542"/>
                <a:gd name="T71" fmla="*/ 0 h 733"/>
                <a:gd name="T72" fmla="*/ 340 w 542"/>
                <a:gd name="T73" fmla="*/ 307 h 733"/>
                <a:gd name="T74" fmla="*/ 345 w 542"/>
                <a:gd name="T75" fmla="*/ 585 h 733"/>
                <a:gd name="T76" fmla="*/ 360 w 542"/>
                <a:gd name="T77" fmla="*/ 685 h 733"/>
                <a:gd name="T78" fmla="*/ 364 w 542"/>
                <a:gd name="T79" fmla="*/ 705 h 733"/>
                <a:gd name="T80" fmla="*/ 374 w 542"/>
                <a:gd name="T81" fmla="*/ 729 h 733"/>
                <a:gd name="T82" fmla="*/ 384 w 542"/>
                <a:gd name="T83" fmla="*/ 724 h 733"/>
                <a:gd name="T84" fmla="*/ 393 w 542"/>
                <a:gd name="T85" fmla="*/ 714 h 733"/>
                <a:gd name="T86" fmla="*/ 403 w 542"/>
                <a:gd name="T87" fmla="*/ 714 h 733"/>
                <a:gd name="T88" fmla="*/ 412 w 542"/>
                <a:gd name="T89" fmla="*/ 690 h 733"/>
                <a:gd name="T90" fmla="*/ 417 w 542"/>
                <a:gd name="T91" fmla="*/ 671 h 733"/>
                <a:gd name="T92" fmla="*/ 427 w 542"/>
                <a:gd name="T93" fmla="*/ 623 h 733"/>
                <a:gd name="T94" fmla="*/ 436 w 542"/>
                <a:gd name="T95" fmla="*/ 518 h 733"/>
                <a:gd name="T96" fmla="*/ 446 w 542"/>
                <a:gd name="T97" fmla="*/ 446 h 733"/>
                <a:gd name="T98" fmla="*/ 451 w 542"/>
                <a:gd name="T99" fmla="*/ 590 h 733"/>
                <a:gd name="T100" fmla="*/ 465 w 542"/>
                <a:gd name="T101" fmla="*/ 719 h 733"/>
                <a:gd name="T102" fmla="*/ 475 w 542"/>
                <a:gd name="T103" fmla="*/ 724 h 733"/>
                <a:gd name="T104" fmla="*/ 484 w 542"/>
                <a:gd name="T105" fmla="*/ 729 h 733"/>
                <a:gd name="T106" fmla="*/ 494 w 542"/>
                <a:gd name="T107" fmla="*/ 724 h 733"/>
                <a:gd name="T108" fmla="*/ 508 w 542"/>
                <a:gd name="T109" fmla="*/ 724 h 733"/>
                <a:gd name="T110" fmla="*/ 518 w 542"/>
                <a:gd name="T111" fmla="*/ 719 h 733"/>
                <a:gd name="T112" fmla="*/ 532 w 542"/>
                <a:gd name="T113" fmla="*/ 714 h 733"/>
                <a:gd name="T114" fmla="*/ 542 w 542"/>
                <a:gd name="T115" fmla="*/ 719 h 7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2" h="733">
                  <a:moveTo>
                    <a:pt x="0" y="719"/>
                  </a:moveTo>
                  <a:lnTo>
                    <a:pt x="0" y="719"/>
                  </a:lnTo>
                  <a:lnTo>
                    <a:pt x="0" y="724"/>
                  </a:lnTo>
                  <a:lnTo>
                    <a:pt x="5" y="729"/>
                  </a:lnTo>
                  <a:lnTo>
                    <a:pt x="10" y="724"/>
                  </a:lnTo>
                  <a:lnTo>
                    <a:pt x="10" y="719"/>
                  </a:lnTo>
                  <a:lnTo>
                    <a:pt x="15" y="714"/>
                  </a:lnTo>
                  <a:lnTo>
                    <a:pt x="19" y="714"/>
                  </a:lnTo>
                  <a:lnTo>
                    <a:pt x="24" y="719"/>
                  </a:lnTo>
                  <a:lnTo>
                    <a:pt x="24" y="724"/>
                  </a:lnTo>
                  <a:lnTo>
                    <a:pt x="29" y="729"/>
                  </a:lnTo>
                  <a:lnTo>
                    <a:pt x="34" y="724"/>
                  </a:lnTo>
                  <a:lnTo>
                    <a:pt x="38" y="719"/>
                  </a:lnTo>
                  <a:lnTo>
                    <a:pt x="43" y="719"/>
                  </a:lnTo>
                  <a:lnTo>
                    <a:pt x="48" y="719"/>
                  </a:lnTo>
                  <a:lnTo>
                    <a:pt x="48" y="724"/>
                  </a:lnTo>
                  <a:lnTo>
                    <a:pt x="53" y="724"/>
                  </a:lnTo>
                  <a:lnTo>
                    <a:pt x="58" y="729"/>
                  </a:lnTo>
                  <a:lnTo>
                    <a:pt x="62" y="729"/>
                  </a:lnTo>
                  <a:lnTo>
                    <a:pt x="67" y="719"/>
                  </a:lnTo>
                  <a:lnTo>
                    <a:pt x="67" y="709"/>
                  </a:lnTo>
                  <a:lnTo>
                    <a:pt x="72" y="695"/>
                  </a:lnTo>
                  <a:lnTo>
                    <a:pt x="77" y="671"/>
                  </a:lnTo>
                  <a:lnTo>
                    <a:pt x="77" y="633"/>
                  </a:lnTo>
                  <a:lnTo>
                    <a:pt x="82" y="575"/>
                  </a:lnTo>
                  <a:lnTo>
                    <a:pt x="86" y="508"/>
                  </a:lnTo>
                  <a:lnTo>
                    <a:pt x="91" y="446"/>
                  </a:lnTo>
                  <a:lnTo>
                    <a:pt x="91" y="422"/>
                  </a:lnTo>
                  <a:lnTo>
                    <a:pt x="96" y="441"/>
                  </a:lnTo>
                  <a:lnTo>
                    <a:pt x="101" y="508"/>
                  </a:lnTo>
                  <a:lnTo>
                    <a:pt x="106" y="594"/>
                  </a:lnTo>
                  <a:lnTo>
                    <a:pt x="106" y="661"/>
                  </a:lnTo>
                  <a:lnTo>
                    <a:pt x="110" y="700"/>
                  </a:lnTo>
                  <a:lnTo>
                    <a:pt x="115" y="719"/>
                  </a:lnTo>
                  <a:lnTo>
                    <a:pt x="120" y="719"/>
                  </a:lnTo>
                  <a:lnTo>
                    <a:pt x="125" y="724"/>
                  </a:lnTo>
                  <a:lnTo>
                    <a:pt x="130" y="729"/>
                  </a:lnTo>
                  <a:lnTo>
                    <a:pt x="134" y="724"/>
                  </a:lnTo>
                  <a:lnTo>
                    <a:pt x="139" y="714"/>
                  </a:lnTo>
                  <a:lnTo>
                    <a:pt x="144" y="709"/>
                  </a:lnTo>
                  <a:lnTo>
                    <a:pt x="144" y="705"/>
                  </a:lnTo>
                  <a:lnTo>
                    <a:pt x="149" y="700"/>
                  </a:lnTo>
                  <a:lnTo>
                    <a:pt x="153" y="690"/>
                  </a:lnTo>
                  <a:lnTo>
                    <a:pt x="158" y="681"/>
                  </a:lnTo>
                  <a:lnTo>
                    <a:pt x="158" y="671"/>
                  </a:lnTo>
                  <a:lnTo>
                    <a:pt x="163" y="666"/>
                  </a:lnTo>
                  <a:lnTo>
                    <a:pt x="168" y="661"/>
                  </a:lnTo>
                  <a:lnTo>
                    <a:pt x="173" y="647"/>
                  </a:lnTo>
                  <a:lnTo>
                    <a:pt x="173" y="628"/>
                  </a:lnTo>
                  <a:lnTo>
                    <a:pt x="177" y="604"/>
                  </a:lnTo>
                  <a:lnTo>
                    <a:pt x="182" y="580"/>
                  </a:lnTo>
                  <a:lnTo>
                    <a:pt x="187" y="551"/>
                  </a:lnTo>
                  <a:lnTo>
                    <a:pt x="187" y="503"/>
                  </a:lnTo>
                  <a:lnTo>
                    <a:pt x="192" y="427"/>
                  </a:lnTo>
                  <a:lnTo>
                    <a:pt x="197" y="316"/>
                  </a:lnTo>
                  <a:lnTo>
                    <a:pt x="197" y="192"/>
                  </a:lnTo>
                  <a:lnTo>
                    <a:pt x="201" y="86"/>
                  </a:lnTo>
                  <a:lnTo>
                    <a:pt x="206" y="48"/>
                  </a:lnTo>
                  <a:lnTo>
                    <a:pt x="211" y="101"/>
                  </a:lnTo>
                  <a:lnTo>
                    <a:pt x="211" y="244"/>
                  </a:lnTo>
                  <a:lnTo>
                    <a:pt x="216" y="417"/>
                  </a:lnTo>
                  <a:lnTo>
                    <a:pt x="221" y="566"/>
                  </a:lnTo>
                  <a:lnTo>
                    <a:pt x="225" y="652"/>
                  </a:lnTo>
                  <a:lnTo>
                    <a:pt x="225" y="690"/>
                  </a:lnTo>
                  <a:lnTo>
                    <a:pt x="230" y="705"/>
                  </a:lnTo>
                  <a:lnTo>
                    <a:pt x="235" y="709"/>
                  </a:lnTo>
                  <a:lnTo>
                    <a:pt x="240" y="714"/>
                  </a:lnTo>
                  <a:lnTo>
                    <a:pt x="245" y="714"/>
                  </a:lnTo>
                  <a:lnTo>
                    <a:pt x="249" y="719"/>
                  </a:lnTo>
                  <a:lnTo>
                    <a:pt x="254" y="729"/>
                  </a:lnTo>
                  <a:lnTo>
                    <a:pt x="259" y="729"/>
                  </a:lnTo>
                  <a:lnTo>
                    <a:pt x="264" y="719"/>
                  </a:lnTo>
                  <a:lnTo>
                    <a:pt x="264" y="709"/>
                  </a:lnTo>
                  <a:lnTo>
                    <a:pt x="269" y="700"/>
                  </a:lnTo>
                  <a:lnTo>
                    <a:pt x="273" y="685"/>
                  </a:lnTo>
                  <a:lnTo>
                    <a:pt x="278" y="676"/>
                  </a:lnTo>
                  <a:lnTo>
                    <a:pt x="278" y="671"/>
                  </a:lnTo>
                  <a:lnTo>
                    <a:pt x="283" y="666"/>
                  </a:lnTo>
                  <a:lnTo>
                    <a:pt x="288" y="652"/>
                  </a:lnTo>
                  <a:lnTo>
                    <a:pt x="292" y="633"/>
                  </a:lnTo>
                  <a:lnTo>
                    <a:pt x="292" y="618"/>
                  </a:lnTo>
                  <a:lnTo>
                    <a:pt x="297" y="609"/>
                  </a:lnTo>
                  <a:lnTo>
                    <a:pt x="302" y="590"/>
                  </a:lnTo>
                  <a:lnTo>
                    <a:pt x="307" y="561"/>
                  </a:lnTo>
                  <a:lnTo>
                    <a:pt x="307" y="518"/>
                  </a:lnTo>
                  <a:lnTo>
                    <a:pt x="312" y="465"/>
                  </a:lnTo>
                  <a:lnTo>
                    <a:pt x="316" y="398"/>
                  </a:lnTo>
                  <a:lnTo>
                    <a:pt x="321" y="302"/>
                  </a:lnTo>
                  <a:lnTo>
                    <a:pt x="321" y="182"/>
                  </a:lnTo>
                  <a:lnTo>
                    <a:pt x="326" y="67"/>
                  </a:lnTo>
                  <a:lnTo>
                    <a:pt x="331" y="0"/>
                  </a:lnTo>
                  <a:lnTo>
                    <a:pt x="331" y="24"/>
                  </a:lnTo>
                  <a:lnTo>
                    <a:pt x="336" y="139"/>
                  </a:lnTo>
                  <a:lnTo>
                    <a:pt x="340" y="307"/>
                  </a:lnTo>
                  <a:lnTo>
                    <a:pt x="345" y="470"/>
                  </a:lnTo>
                  <a:lnTo>
                    <a:pt x="345" y="585"/>
                  </a:lnTo>
                  <a:lnTo>
                    <a:pt x="350" y="647"/>
                  </a:lnTo>
                  <a:lnTo>
                    <a:pt x="355" y="671"/>
                  </a:lnTo>
                  <a:lnTo>
                    <a:pt x="360" y="685"/>
                  </a:lnTo>
                  <a:lnTo>
                    <a:pt x="360" y="695"/>
                  </a:lnTo>
                  <a:lnTo>
                    <a:pt x="364" y="705"/>
                  </a:lnTo>
                  <a:lnTo>
                    <a:pt x="369" y="714"/>
                  </a:lnTo>
                  <a:lnTo>
                    <a:pt x="374" y="724"/>
                  </a:lnTo>
                  <a:lnTo>
                    <a:pt x="374" y="729"/>
                  </a:lnTo>
                  <a:lnTo>
                    <a:pt x="379" y="733"/>
                  </a:lnTo>
                  <a:lnTo>
                    <a:pt x="384" y="724"/>
                  </a:lnTo>
                  <a:lnTo>
                    <a:pt x="384" y="714"/>
                  </a:lnTo>
                  <a:lnTo>
                    <a:pt x="388" y="714"/>
                  </a:lnTo>
                  <a:lnTo>
                    <a:pt x="393" y="714"/>
                  </a:lnTo>
                  <a:lnTo>
                    <a:pt x="398" y="714"/>
                  </a:lnTo>
                  <a:lnTo>
                    <a:pt x="403" y="714"/>
                  </a:lnTo>
                  <a:lnTo>
                    <a:pt x="403" y="709"/>
                  </a:lnTo>
                  <a:lnTo>
                    <a:pt x="407" y="700"/>
                  </a:lnTo>
                  <a:lnTo>
                    <a:pt x="412" y="690"/>
                  </a:lnTo>
                  <a:lnTo>
                    <a:pt x="412" y="681"/>
                  </a:lnTo>
                  <a:lnTo>
                    <a:pt x="417" y="671"/>
                  </a:lnTo>
                  <a:lnTo>
                    <a:pt x="422" y="661"/>
                  </a:lnTo>
                  <a:lnTo>
                    <a:pt x="427" y="647"/>
                  </a:lnTo>
                  <a:lnTo>
                    <a:pt x="427" y="623"/>
                  </a:lnTo>
                  <a:lnTo>
                    <a:pt x="431" y="580"/>
                  </a:lnTo>
                  <a:lnTo>
                    <a:pt x="436" y="518"/>
                  </a:lnTo>
                  <a:lnTo>
                    <a:pt x="441" y="455"/>
                  </a:lnTo>
                  <a:lnTo>
                    <a:pt x="441" y="427"/>
                  </a:lnTo>
                  <a:lnTo>
                    <a:pt x="446" y="446"/>
                  </a:lnTo>
                  <a:lnTo>
                    <a:pt x="451" y="508"/>
                  </a:lnTo>
                  <a:lnTo>
                    <a:pt x="451" y="590"/>
                  </a:lnTo>
                  <a:lnTo>
                    <a:pt x="455" y="661"/>
                  </a:lnTo>
                  <a:lnTo>
                    <a:pt x="460" y="705"/>
                  </a:lnTo>
                  <a:lnTo>
                    <a:pt x="465" y="719"/>
                  </a:lnTo>
                  <a:lnTo>
                    <a:pt x="470" y="724"/>
                  </a:lnTo>
                  <a:lnTo>
                    <a:pt x="475" y="724"/>
                  </a:lnTo>
                  <a:lnTo>
                    <a:pt x="479" y="724"/>
                  </a:lnTo>
                  <a:lnTo>
                    <a:pt x="479" y="729"/>
                  </a:lnTo>
                  <a:lnTo>
                    <a:pt x="484" y="729"/>
                  </a:lnTo>
                  <a:lnTo>
                    <a:pt x="489" y="729"/>
                  </a:lnTo>
                  <a:lnTo>
                    <a:pt x="494" y="724"/>
                  </a:lnTo>
                  <a:lnTo>
                    <a:pt x="499" y="724"/>
                  </a:lnTo>
                  <a:lnTo>
                    <a:pt x="503" y="724"/>
                  </a:lnTo>
                  <a:lnTo>
                    <a:pt x="508" y="724"/>
                  </a:lnTo>
                  <a:lnTo>
                    <a:pt x="513" y="724"/>
                  </a:lnTo>
                  <a:lnTo>
                    <a:pt x="518" y="719"/>
                  </a:lnTo>
                  <a:lnTo>
                    <a:pt x="522" y="714"/>
                  </a:lnTo>
                  <a:lnTo>
                    <a:pt x="527" y="719"/>
                  </a:lnTo>
                  <a:lnTo>
                    <a:pt x="532" y="714"/>
                  </a:lnTo>
                  <a:lnTo>
                    <a:pt x="537" y="719"/>
                  </a:lnTo>
                  <a:lnTo>
                    <a:pt x="542" y="71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0451" name="Group 47"/>
            <p:cNvGrpSpPr>
              <a:grpSpLocks/>
            </p:cNvGrpSpPr>
            <p:nvPr/>
          </p:nvGrpSpPr>
          <p:grpSpPr bwMode="auto">
            <a:xfrm>
              <a:off x="3497" y="2993"/>
              <a:ext cx="2432" cy="1208"/>
              <a:chOff x="3497" y="2993"/>
              <a:chExt cx="2432" cy="1208"/>
            </a:xfrm>
          </p:grpSpPr>
          <p:grpSp>
            <p:nvGrpSpPr>
              <p:cNvPr id="100563" name="Group 48"/>
              <p:cNvGrpSpPr>
                <a:grpSpLocks/>
              </p:cNvGrpSpPr>
              <p:nvPr/>
            </p:nvGrpSpPr>
            <p:grpSpPr bwMode="auto">
              <a:xfrm>
                <a:off x="3497" y="2993"/>
                <a:ext cx="2432" cy="1208"/>
                <a:chOff x="3497" y="2993"/>
                <a:chExt cx="2432" cy="1208"/>
              </a:xfrm>
            </p:grpSpPr>
            <p:sp>
              <p:nvSpPr>
                <p:cNvPr id="100566" name="Rectangle 49"/>
                <p:cNvSpPr>
                  <a:spLocks noChangeArrowheads="1"/>
                </p:cNvSpPr>
                <p:nvPr/>
              </p:nvSpPr>
              <p:spPr bwMode="auto">
                <a:xfrm>
                  <a:off x="3497" y="3439"/>
                  <a:ext cx="4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rPr>
                    <a:t> 1.5 Tesla</a:t>
                  </a:r>
                  <a:endParaRPr lang="en-US" altLang="en-US" sz="2400">
                    <a:solidFill>
                      <a:srgbClr val="FFFFFF"/>
                    </a:solidFill>
                    <a:latin typeface="Times" charset="0"/>
                  </a:endParaRPr>
                </a:p>
              </p:txBody>
            </p:sp>
            <p:sp>
              <p:nvSpPr>
                <p:cNvPr id="100567" name="Rectangle 50"/>
                <p:cNvSpPr>
                  <a:spLocks noChangeArrowheads="1"/>
                </p:cNvSpPr>
                <p:nvPr/>
              </p:nvSpPr>
              <p:spPr bwMode="auto">
                <a:xfrm>
                  <a:off x="4914" y="4105"/>
                  <a:ext cx="8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Hz</a:t>
                  </a:r>
                  <a:endParaRPr lang="en-US" altLang="en-US" sz="2400">
                    <a:solidFill>
                      <a:srgbClr val="FFFFFF"/>
                    </a:solidFill>
                    <a:latin typeface="Times" charset="0"/>
                  </a:endParaRPr>
                </a:p>
              </p:txBody>
            </p:sp>
            <p:grpSp>
              <p:nvGrpSpPr>
                <p:cNvPr id="100568" name="Group 51"/>
                <p:cNvGrpSpPr>
                  <a:grpSpLocks/>
                </p:cNvGrpSpPr>
                <p:nvPr/>
              </p:nvGrpSpPr>
              <p:grpSpPr bwMode="auto">
                <a:xfrm>
                  <a:off x="4296" y="3985"/>
                  <a:ext cx="571" cy="91"/>
                  <a:chOff x="3779" y="4029"/>
                  <a:chExt cx="571" cy="91"/>
                </a:xfrm>
              </p:grpSpPr>
              <p:sp>
                <p:nvSpPr>
                  <p:cNvPr id="100625" name="Line 52"/>
                  <p:cNvSpPr>
                    <a:spLocks noChangeShapeType="1"/>
                  </p:cNvSpPr>
                  <p:nvPr/>
                </p:nvSpPr>
                <p:spPr bwMode="auto">
                  <a:xfrm>
                    <a:off x="3779" y="4077"/>
                    <a:ext cx="571"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26" name="Line 53"/>
                  <p:cNvSpPr>
                    <a:spLocks noChangeShapeType="1"/>
                  </p:cNvSpPr>
                  <p:nvPr/>
                </p:nvSpPr>
                <p:spPr bwMode="auto">
                  <a:xfrm>
                    <a:off x="4134" y="4029"/>
                    <a:ext cx="1" cy="9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27" name="Line 54"/>
                  <p:cNvSpPr>
                    <a:spLocks noChangeShapeType="1"/>
                  </p:cNvSpPr>
                  <p:nvPr/>
                </p:nvSpPr>
                <p:spPr bwMode="auto">
                  <a:xfrm>
                    <a:off x="4062" y="4029"/>
                    <a:ext cx="1" cy="9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28" name="Line 55"/>
                  <p:cNvSpPr>
                    <a:spLocks noChangeShapeType="1"/>
                  </p:cNvSpPr>
                  <p:nvPr/>
                </p:nvSpPr>
                <p:spPr bwMode="auto">
                  <a:xfrm>
                    <a:off x="4206" y="4029"/>
                    <a:ext cx="1" cy="9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29" name="Line 56"/>
                  <p:cNvSpPr>
                    <a:spLocks noChangeShapeType="1"/>
                  </p:cNvSpPr>
                  <p:nvPr/>
                </p:nvSpPr>
                <p:spPr bwMode="auto">
                  <a:xfrm>
                    <a:off x="4282" y="4029"/>
                    <a:ext cx="1" cy="9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30" name="Line 57"/>
                  <p:cNvSpPr>
                    <a:spLocks noChangeShapeType="1"/>
                  </p:cNvSpPr>
                  <p:nvPr/>
                </p:nvSpPr>
                <p:spPr bwMode="auto">
                  <a:xfrm>
                    <a:off x="3990" y="4029"/>
                    <a:ext cx="1" cy="9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31" name="Line 58"/>
                  <p:cNvSpPr>
                    <a:spLocks noChangeShapeType="1"/>
                  </p:cNvSpPr>
                  <p:nvPr/>
                </p:nvSpPr>
                <p:spPr bwMode="auto">
                  <a:xfrm>
                    <a:off x="3913" y="4029"/>
                    <a:ext cx="1" cy="9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32" name="Line 59"/>
                  <p:cNvSpPr>
                    <a:spLocks noChangeShapeType="1"/>
                  </p:cNvSpPr>
                  <p:nvPr/>
                </p:nvSpPr>
                <p:spPr bwMode="auto">
                  <a:xfrm>
                    <a:off x="3842" y="4029"/>
                    <a:ext cx="1" cy="9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569" name="Rectangle 60"/>
                <p:cNvSpPr>
                  <a:spLocks noChangeArrowheads="1"/>
                </p:cNvSpPr>
                <p:nvPr/>
              </p:nvSpPr>
              <p:spPr bwMode="auto">
                <a:xfrm>
                  <a:off x="4569" y="4105"/>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0</a:t>
                  </a:r>
                  <a:endParaRPr lang="en-US" altLang="en-US" sz="2400">
                    <a:solidFill>
                      <a:srgbClr val="FFFFFF"/>
                    </a:solidFill>
                    <a:latin typeface="Times" charset="0"/>
                  </a:endParaRPr>
                </a:p>
              </p:txBody>
            </p:sp>
            <p:sp>
              <p:nvSpPr>
                <p:cNvPr id="100570" name="Rectangle 61"/>
                <p:cNvSpPr>
                  <a:spLocks noChangeArrowheads="1"/>
                </p:cNvSpPr>
                <p:nvPr/>
              </p:nvSpPr>
              <p:spPr bwMode="auto">
                <a:xfrm>
                  <a:off x="4704" y="4114"/>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20</a:t>
                  </a:r>
                  <a:endParaRPr lang="en-US" altLang="en-US" sz="2400">
                    <a:solidFill>
                      <a:srgbClr val="FFFFFF"/>
                    </a:solidFill>
                    <a:latin typeface="Times" charset="0"/>
                  </a:endParaRPr>
                </a:p>
              </p:txBody>
            </p:sp>
            <p:sp>
              <p:nvSpPr>
                <p:cNvPr id="100571" name="Line 62"/>
                <p:cNvSpPr>
                  <a:spLocks noChangeShapeType="1"/>
                </p:cNvSpPr>
                <p:nvPr/>
              </p:nvSpPr>
              <p:spPr bwMode="auto">
                <a:xfrm>
                  <a:off x="4871" y="3985"/>
                  <a:ext cx="1" cy="9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72" name="Rectangle 63"/>
                <p:cNvSpPr>
                  <a:spLocks noChangeArrowheads="1"/>
                </p:cNvSpPr>
                <p:nvPr/>
              </p:nvSpPr>
              <p:spPr bwMode="auto">
                <a:xfrm>
                  <a:off x="4843" y="4105"/>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40</a:t>
                  </a:r>
                  <a:endParaRPr lang="en-US" altLang="en-US" sz="2400">
                    <a:solidFill>
                      <a:srgbClr val="FFFFFF"/>
                    </a:solidFill>
                    <a:latin typeface="Times" charset="0"/>
                  </a:endParaRPr>
                </a:p>
              </p:txBody>
            </p:sp>
            <p:sp>
              <p:nvSpPr>
                <p:cNvPr id="100573" name="Rectangle 64"/>
                <p:cNvSpPr>
                  <a:spLocks noChangeArrowheads="1"/>
                </p:cNvSpPr>
                <p:nvPr/>
              </p:nvSpPr>
              <p:spPr bwMode="auto">
                <a:xfrm>
                  <a:off x="4411" y="4105"/>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20</a:t>
                  </a:r>
                  <a:endParaRPr lang="en-US" altLang="en-US" sz="2400">
                    <a:solidFill>
                      <a:srgbClr val="FFFFFF"/>
                    </a:solidFill>
                    <a:latin typeface="Times" charset="0"/>
                  </a:endParaRPr>
                </a:p>
              </p:txBody>
            </p:sp>
            <p:sp>
              <p:nvSpPr>
                <p:cNvPr id="100574" name="Rectangle 65"/>
                <p:cNvSpPr>
                  <a:spLocks noChangeArrowheads="1"/>
                </p:cNvSpPr>
                <p:nvPr/>
              </p:nvSpPr>
              <p:spPr bwMode="auto">
                <a:xfrm>
                  <a:off x="4268" y="4114"/>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40</a:t>
                  </a:r>
                  <a:endParaRPr lang="en-US" altLang="en-US" sz="2400">
                    <a:solidFill>
                      <a:srgbClr val="FFFFFF"/>
                    </a:solidFill>
                    <a:latin typeface="Times" charset="0"/>
                  </a:endParaRPr>
                </a:p>
              </p:txBody>
            </p:sp>
            <p:sp>
              <p:nvSpPr>
                <p:cNvPr id="100575" name="Rectangle 66"/>
                <p:cNvSpPr>
                  <a:spLocks noChangeArrowheads="1"/>
                </p:cNvSpPr>
                <p:nvPr/>
              </p:nvSpPr>
              <p:spPr bwMode="auto">
                <a:xfrm>
                  <a:off x="4646" y="390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latin typeface="Symbol" charset="2"/>
                    </a:rPr>
                    <a:t>1-2 </a:t>
                  </a:r>
                  <a:endParaRPr lang="en-US" altLang="en-US" sz="2400">
                    <a:solidFill>
                      <a:srgbClr val="FFFFFF"/>
                    </a:solidFill>
                    <a:latin typeface="Times" charset="0"/>
                  </a:endParaRPr>
                </a:p>
              </p:txBody>
            </p:sp>
            <p:grpSp>
              <p:nvGrpSpPr>
                <p:cNvPr id="100576" name="Group 67"/>
                <p:cNvGrpSpPr>
                  <a:grpSpLocks/>
                </p:cNvGrpSpPr>
                <p:nvPr/>
              </p:nvGrpSpPr>
              <p:grpSpPr bwMode="auto">
                <a:xfrm>
                  <a:off x="4450" y="2993"/>
                  <a:ext cx="235" cy="858"/>
                  <a:chOff x="3933" y="3037"/>
                  <a:chExt cx="235" cy="858"/>
                </a:xfrm>
              </p:grpSpPr>
              <p:sp>
                <p:nvSpPr>
                  <p:cNvPr id="100621" name="Line 68"/>
                  <p:cNvSpPr>
                    <a:spLocks noChangeShapeType="1"/>
                  </p:cNvSpPr>
                  <p:nvPr/>
                </p:nvSpPr>
                <p:spPr bwMode="auto">
                  <a:xfrm flipV="1">
                    <a:off x="4167" y="3823"/>
                    <a:ext cx="1" cy="72"/>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22" name="Line 69"/>
                  <p:cNvSpPr>
                    <a:spLocks noChangeShapeType="1"/>
                  </p:cNvSpPr>
                  <p:nvPr/>
                </p:nvSpPr>
                <p:spPr bwMode="auto">
                  <a:xfrm flipV="1">
                    <a:off x="4072" y="3037"/>
                    <a:ext cx="1" cy="858"/>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23" name="Line 70"/>
                  <p:cNvSpPr>
                    <a:spLocks noChangeShapeType="1"/>
                  </p:cNvSpPr>
                  <p:nvPr/>
                </p:nvSpPr>
                <p:spPr bwMode="auto">
                  <a:xfrm flipV="1">
                    <a:off x="4043" y="3037"/>
                    <a:ext cx="1" cy="858"/>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24" name="Line 71"/>
                  <p:cNvSpPr>
                    <a:spLocks noChangeShapeType="1"/>
                  </p:cNvSpPr>
                  <p:nvPr/>
                </p:nvSpPr>
                <p:spPr bwMode="auto">
                  <a:xfrm flipV="1">
                    <a:off x="3933" y="3823"/>
                    <a:ext cx="1" cy="72"/>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577" name="Rectangle 72"/>
                <p:cNvSpPr>
                  <a:spLocks noChangeArrowheads="1"/>
                </p:cNvSpPr>
                <p:nvPr/>
              </p:nvSpPr>
              <p:spPr bwMode="auto">
                <a:xfrm>
                  <a:off x="4402" y="3568"/>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latin typeface="Symbol" charset="2"/>
                    </a:rPr>
                    <a:t>3-4 </a:t>
                  </a:r>
                  <a:endParaRPr lang="en-US" altLang="en-US" sz="2400">
                    <a:solidFill>
                      <a:srgbClr val="FFFFFF"/>
                    </a:solidFill>
                    <a:latin typeface="Times" charset="0"/>
                  </a:endParaRPr>
                </a:p>
              </p:txBody>
            </p:sp>
            <p:sp>
              <p:nvSpPr>
                <p:cNvPr id="100578" name="Rectangle 73"/>
                <p:cNvSpPr>
                  <a:spLocks noChangeArrowheads="1"/>
                </p:cNvSpPr>
                <p:nvPr/>
              </p:nvSpPr>
              <p:spPr bwMode="auto">
                <a:xfrm>
                  <a:off x="4637" y="3587"/>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latin typeface="Symbol" charset="2"/>
                    </a:rPr>
                    <a:t>1-3 </a:t>
                  </a:r>
                  <a:endParaRPr lang="en-US" altLang="en-US" sz="2400">
                    <a:solidFill>
                      <a:srgbClr val="FFFFFF"/>
                    </a:solidFill>
                    <a:latin typeface="Times" charset="0"/>
                  </a:endParaRPr>
                </a:p>
              </p:txBody>
            </p:sp>
            <p:sp>
              <p:nvSpPr>
                <p:cNvPr id="100579" name="Rectangle 74"/>
                <p:cNvSpPr>
                  <a:spLocks noChangeArrowheads="1"/>
                </p:cNvSpPr>
                <p:nvPr/>
              </p:nvSpPr>
              <p:spPr bwMode="auto">
                <a:xfrm>
                  <a:off x="4411" y="3904"/>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latin typeface="Symbol" charset="2"/>
                    </a:rPr>
                    <a:t>2-4 </a:t>
                  </a:r>
                  <a:endParaRPr lang="en-US" altLang="en-US" sz="2400">
                    <a:solidFill>
                      <a:srgbClr val="FFFFFF"/>
                    </a:solidFill>
                    <a:latin typeface="Times" charset="0"/>
                  </a:endParaRPr>
                </a:p>
              </p:txBody>
            </p:sp>
            <p:grpSp>
              <p:nvGrpSpPr>
                <p:cNvPr id="100580" name="Group 75"/>
                <p:cNvGrpSpPr>
                  <a:grpSpLocks/>
                </p:cNvGrpSpPr>
                <p:nvPr/>
              </p:nvGrpSpPr>
              <p:grpSpPr bwMode="auto">
                <a:xfrm>
                  <a:off x="4498" y="3626"/>
                  <a:ext cx="52" cy="67"/>
                  <a:chOff x="3981" y="3670"/>
                  <a:chExt cx="52" cy="67"/>
                </a:xfrm>
              </p:grpSpPr>
              <p:sp>
                <p:nvSpPr>
                  <p:cNvPr id="100619" name="Freeform 76"/>
                  <p:cNvSpPr>
                    <a:spLocks/>
                  </p:cNvSpPr>
                  <p:nvPr/>
                </p:nvSpPr>
                <p:spPr bwMode="auto">
                  <a:xfrm>
                    <a:off x="4000" y="3698"/>
                    <a:ext cx="33" cy="39"/>
                  </a:xfrm>
                  <a:custGeom>
                    <a:avLst/>
                    <a:gdLst>
                      <a:gd name="T0" fmla="*/ 33 w 33"/>
                      <a:gd name="T1" fmla="*/ 39 h 39"/>
                      <a:gd name="T2" fmla="*/ 0 w 33"/>
                      <a:gd name="T3" fmla="*/ 24 h 39"/>
                      <a:gd name="T4" fmla="*/ 19 w 33"/>
                      <a:gd name="T5" fmla="*/ 19 h 39"/>
                      <a:gd name="T6" fmla="*/ 24 w 33"/>
                      <a:gd name="T7" fmla="*/ 0 h 39"/>
                      <a:gd name="T8" fmla="*/ 33 w 33"/>
                      <a:gd name="T9" fmla="*/ 3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9">
                        <a:moveTo>
                          <a:pt x="33" y="39"/>
                        </a:moveTo>
                        <a:lnTo>
                          <a:pt x="0" y="24"/>
                        </a:lnTo>
                        <a:lnTo>
                          <a:pt x="19" y="19"/>
                        </a:lnTo>
                        <a:lnTo>
                          <a:pt x="24" y="0"/>
                        </a:lnTo>
                        <a:lnTo>
                          <a:pt x="33" y="39"/>
                        </a:lnTo>
                        <a:close/>
                      </a:path>
                    </a:pathLst>
                  </a:custGeom>
                  <a:solidFill>
                    <a:srgbClr val="000000"/>
                  </a:solidFill>
                  <a:ln w="9525">
                    <a:solidFill>
                      <a:srgbClr val="FFFF00"/>
                    </a:solidFill>
                    <a:round/>
                    <a:headEnd/>
                    <a:tailEnd/>
                  </a:ln>
                </p:spPr>
                <p:txBody>
                  <a:bodyPr/>
                  <a:lstStyle/>
                  <a:p>
                    <a:endParaRPr lang="en-US"/>
                  </a:p>
                </p:txBody>
              </p:sp>
              <p:sp>
                <p:nvSpPr>
                  <p:cNvPr id="100620" name="Line 77"/>
                  <p:cNvSpPr>
                    <a:spLocks noChangeShapeType="1"/>
                  </p:cNvSpPr>
                  <p:nvPr/>
                </p:nvSpPr>
                <p:spPr bwMode="auto">
                  <a:xfrm>
                    <a:off x="3981" y="3670"/>
                    <a:ext cx="38" cy="47"/>
                  </a:xfrm>
                  <a:prstGeom prst="line">
                    <a:avLst/>
                  </a:prstGeom>
                  <a:noFill/>
                  <a:ln w="7938">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581" name="Freeform 78"/>
                <p:cNvSpPr>
                  <a:spLocks/>
                </p:cNvSpPr>
                <p:nvPr/>
              </p:nvSpPr>
              <p:spPr bwMode="auto">
                <a:xfrm>
                  <a:off x="5164" y="3045"/>
                  <a:ext cx="599" cy="883"/>
                </a:xfrm>
                <a:custGeom>
                  <a:avLst/>
                  <a:gdLst>
                    <a:gd name="T0" fmla="*/ 0 w 599"/>
                    <a:gd name="T1" fmla="*/ 863 h 883"/>
                    <a:gd name="T2" fmla="*/ 9 w 599"/>
                    <a:gd name="T3" fmla="*/ 868 h 883"/>
                    <a:gd name="T4" fmla="*/ 24 w 599"/>
                    <a:gd name="T5" fmla="*/ 863 h 883"/>
                    <a:gd name="T6" fmla="*/ 33 w 599"/>
                    <a:gd name="T7" fmla="*/ 854 h 883"/>
                    <a:gd name="T8" fmla="*/ 43 w 599"/>
                    <a:gd name="T9" fmla="*/ 859 h 883"/>
                    <a:gd name="T10" fmla="*/ 52 w 599"/>
                    <a:gd name="T11" fmla="*/ 863 h 883"/>
                    <a:gd name="T12" fmla="*/ 67 w 599"/>
                    <a:gd name="T13" fmla="*/ 868 h 883"/>
                    <a:gd name="T14" fmla="*/ 76 w 599"/>
                    <a:gd name="T15" fmla="*/ 868 h 883"/>
                    <a:gd name="T16" fmla="*/ 86 w 599"/>
                    <a:gd name="T17" fmla="*/ 868 h 883"/>
                    <a:gd name="T18" fmla="*/ 95 w 599"/>
                    <a:gd name="T19" fmla="*/ 859 h 883"/>
                    <a:gd name="T20" fmla="*/ 110 w 599"/>
                    <a:gd name="T21" fmla="*/ 868 h 883"/>
                    <a:gd name="T22" fmla="*/ 119 w 599"/>
                    <a:gd name="T23" fmla="*/ 863 h 883"/>
                    <a:gd name="T24" fmla="*/ 129 w 599"/>
                    <a:gd name="T25" fmla="*/ 863 h 883"/>
                    <a:gd name="T26" fmla="*/ 139 w 599"/>
                    <a:gd name="T27" fmla="*/ 854 h 883"/>
                    <a:gd name="T28" fmla="*/ 148 w 599"/>
                    <a:gd name="T29" fmla="*/ 859 h 883"/>
                    <a:gd name="T30" fmla="*/ 163 w 599"/>
                    <a:gd name="T31" fmla="*/ 863 h 883"/>
                    <a:gd name="T32" fmla="*/ 172 w 599"/>
                    <a:gd name="T33" fmla="*/ 849 h 883"/>
                    <a:gd name="T34" fmla="*/ 182 w 599"/>
                    <a:gd name="T35" fmla="*/ 801 h 883"/>
                    <a:gd name="T36" fmla="*/ 191 w 599"/>
                    <a:gd name="T37" fmla="*/ 748 h 883"/>
                    <a:gd name="T38" fmla="*/ 206 w 599"/>
                    <a:gd name="T39" fmla="*/ 787 h 883"/>
                    <a:gd name="T40" fmla="*/ 215 w 599"/>
                    <a:gd name="T41" fmla="*/ 815 h 883"/>
                    <a:gd name="T42" fmla="*/ 225 w 599"/>
                    <a:gd name="T43" fmla="*/ 830 h 883"/>
                    <a:gd name="T44" fmla="*/ 234 w 599"/>
                    <a:gd name="T45" fmla="*/ 844 h 883"/>
                    <a:gd name="T46" fmla="*/ 249 w 599"/>
                    <a:gd name="T47" fmla="*/ 863 h 883"/>
                    <a:gd name="T48" fmla="*/ 258 w 599"/>
                    <a:gd name="T49" fmla="*/ 844 h 883"/>
                    <a:gd name="T50" fmla="*/ 268 w 599"/>
                    <a:gd name="T51" fmla="*/ 686 h 883"/>
                    <a:gd name="T52" fmla="*/ 278 w 599"/>
                    <a:gd name="T53" fmla="*/ 341 h 883"/>
                    <a:gd name="T54" fmla="*/ 287 w 599"/>
                    <a:gd name="T55" fmla="*/ 139 h 883"/>
                    <a:gd name="T56" fmla="*/ 302 w 599"/>
                    <a:gd name="T57" fmla="*/ 15 h 883"/>
                    <a:gd name="T58" fmla="*/ 311 w 599"/>
                    <a:gd name="T59" fmla="*/ 0 h 883"/>
                    <a:gd name="T60" fmla="*/ 321 w 599"/>
                    <a:gd name="T61" fmla="*/ 283 h 883"/>
                    <a:gd name="T62" fmla="*/ 330 w 599"/>
                    <a:gd name="T63" fmla="*/ 485 h 883"/>
                    <a:gd name="T64" fmla="*/ 345 w 599"/>
                    <a:gd name="T65" fmla="*/ 624 h 883"/>
                    <a:gd name="T66" fmla="*/ 354 w 599"/>
                    <a:gd name="T67" fmla="*/ 739 h 883"/>
                    <a:gd name="T68" fmla="*/ 364 w 599"/>
                    <a:gd name="T69" fmla="*/ 830 h 883"/>
                    <a:gd name="T70" fmla="*/ 373 w 599"/>
                    <a:gd name="T71" fmla="*/ 868 h 883"/>
                    <a:gd name="T72" fmla="*/ 388 w 599"/>
                    <a:gd name="T73" fmla="*/ 844 h 883"/>
                    <a:gd name="T74" fmla="*/ 397 w 599"/>
                    <a:gd name="T75" fmla="*/ 787 h 883"/>
                    <a:gd name="T76" fmla="*/ 407 w 599"/>
                    <a:gd name="T77" fmla="*/ 820 h 883"/>
                    <a:gd name="T78" fmla="*/ 417 w 599"/>
                    <a:gd name="T79" fmla="*/ 830 h 883"/>
                    <a:gd name="T80" fmla="*/ 431 w 599"/>
                    <a:gd name="T81" fmla="*/ 835 h 883"/>
                    <a:gd name="T82" fmla="*/ 441 w 599"/>
                    <a:gd name="T83" fmla="*/ 849 h 883"/>
                    <a:gd name="T84" fmla="*/ 450 w 599"/>
                    <a:gd name="T85" fmla="*/ 863 h 883"/>
                    <a:gd name="T86" fmla="*/ 460 w 599"/>
                    <a:gd name="T87" fmla="*/ 868 h 883"/>
                    <a:gd name="T88" fmla="*/ 469 w 599"/>
                    <a:gd name="T89" fmla="*/ 873 h 883"/>
                    <a:gd name="T90" fmla="*/ 484 w 599"/>
                    <a:gd name="T91" fmla="*/ 883 h 883"/>
                    <a:gd name="T92" fmla="*/ 493 w 599"/>
                    <a:gd name="T93" fmla="*/ 883 h 883"/>
                    <a:gd name="T94" fmla="*/ 503 w 599"/>
                    <a:gd name="T95" fmla="*/ 878 h 883"/>
                    <a:gd name="T96" fmla="*/ 512 w 599"/>
                    <a:gd name="T97" fmla="*/ 878 h 883"/>
                    <a:gd name="T98" fmla="*/ 527 w 599"/>
                    <a:gd name="T99" fmla="*/ 883 h 883"/>
                    <a:gd name="T100" fmla="*/ 536 w 599"/>
                    <a:gd name="T101" fmla="*/ 873 h 883"/>
                    <a:gd name="T102" fmla="*/ 546 w 599"/>
                    <a:gd name="T103" fmla="*/ 868 h 883"/>
                    <a:gd name="T104" fmla="*/ 556 w 599"/>
                    <a:gd name="T105" fmla="*/ 878 h 883"/>
                    <a:gd name="T106" fmla="*/ 565 w 599"/>
                    <a:gd name="T107" fmla="*/ 878 h 883"/>
                    <a:gd name="T108" fmla="*/ 579 w 599"/>
                    <a:gd name="T109" fmla="*/ 878 h 883"/>
                    <a:gd name="T110" fmla="*/ 589 w 599"/>
                    <a:gd name="T111" fmla="*/ 878 h 883"/>
                    <a:gd name="T112" fmla="*/ 599 w 599"/>
                    <a:gd name="T113" fmla="*/ 878 h 8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9" h="883">
                      <a:moveTo>
                        <a:pt x="0" y="863"/>
                      </a:moveTo>
                      <a:lnTo>
                        <a:pt x="9" y="868"/>
                      </a:lnTo>
                      <a:lnTo>
                        <a:pt x="24" y="863"/>
                      </a:lnTo>
                      <a:lnTo>
                        <a:pt x="33" y="854"/>
                      </a:lnTo>
                      <a:lnTo>
                        <a:pt x="43" y="859"/>
                      </a:lnTo>
                      <a:lnTo>
                        <a:pt x="52" y="863"/>
                      </a:lnTo>
                      <a:lnTo>
                        <a:pt x="67" y="868"/>
                      </a:lnTo>
                      <a:lnTo>
                        <a:pt x="76" y="868"/>
                      </a:lnTo>
                      <a:lnTo>
                        <a:pt x="86" y="868"/>
                      </a:lnTo>
                      <a:lnTo>
                        <a:pt x="95" y="859"/>
                      </a:lnTo>
                      <a:lnTo>
                        <a:pt x="110" y="868"/>
                      </a:lnTo>
                      <a:lnTo>
                        <a:pt x="119" y="863"/>
                      </a:lnTo>
                      <a:lnTo>
                        <a:pt x="129" y="863"/>
                      </a:lnTo>
                      <a:lnTo>
                        <a:pt x="139" y="854"/>
                      </a:lnTo>
                      <a:lnTo>
                        <a:pt x="148" y="859"/>
                      </a:lnTo>
                      <a:lnTo>
                        <a:pt x="163" y="863"/>
                      </a:lnTo>
                      <a:lnTo>
                        <a:pt x="172" y="849"/>
                      </a:lnTo>
                      <a:lnTo>
                        <a:pt x="182" y="801"/>
                      </a:lnTo>
                      <a:lnTo>
                        <a:pt x="191" y="748"/>
                      </a:lnTo>
                      <a:lnTo>
                        <a:pt x="206" y="787"/>
                      </a:lnTo>
                      <a:lnTo>
                        <a:pt x="215" y="815"/>
                      </a:lnTo>
                      <a:lnTo>
                        <a:pt x="225" y="830"/>
                      </a:lnTo>
                      <a:lnTo>
                        <a:pt x="234" y="844"/>
                      </a:lnTo>
                      <a:lnTo>
                        <a:pt x="249" y="863"/>
                      </a:lnTo>
                      <a:lnTo>
                        <a:pt x="258" y="844"/>
                      </a:lnTo>
                      <a:lnTo>
                        <a:pt x="268" y="686"/>
                      </a:lnTo>
                      <a:lnTo>
                        <a:pt x="278" y="341"/>
                      </a:lnTo>
                      <a:lnTo>
                        <a:pt x="287" y="139"/>
                      </a:lnTo>
                      <a:lnTo>
                        <a:pt x="302" y="15"/>
                      </a:lnTo>
                      <a:lnTo>
                        <a:pt x="311" y="0"/>
                      </a:lnTo>
                      <a:lnTo>
                        <a:pt x="321" y="283"/>
                      </a:lnTo>
                      <a:lnTo>
                        <a:pt x="330" y="485"/>
                      </a:lnTo>
                      <a:lnTo>
                        <a:pt x="345" y="624"/>
                      </a:lnTo>
                      <a:lnTo>
                        <a:pt x="354" y="739"/>
                      </a:lnTo>
                      <a:lnTo>
                        <a:pt x="364" y="830"/>
                      </a:lnTo>
                      <a:lnTo>
                        <a:pt x="373" y="868"/>
                      </a:lnTo>
                      <a:lnTo>
                        <a:pt x="388" y="844"/>
                      </a:lnTo>
                      <a:lnTo>
                        <a:pt x="397" y="787"/>
                      </a:lnTo>
                      <a:lnTo>
                        <a:pt x="407" y="820"/>
                      </a:lnTo>
                      <a:lnTo>
                        <a:pt x="417" y="830"/>
                      </a:lnTo>
                      <a:lnTo>
                        <a:pt x="431" y="835"/>
                      </a:lnTo>
                      <a:lnTo>
                        <a:pt x="441" y="849"/>
                      </a:lnTo>
                      <a:lnTo>
                        <a:pt x="450" y="863"/>
                      </a:lnTo>
                      <a:lnTo>
                        <a:pt x="460" y="868"/>
                      </a:lnTo>
                      <a:lnTo>
                        <a:pt x="469" y="873"/>
                      </a:lnTo>
                      <a:lnTo>
                        <a:pt x="484" y="883"/>
                      </a:lnTo>
                      <a:lnTo>
                        <a:pt x="493" y="883"/>
                      </a:lnTo>
                      <a:lnTo>
                        <a:pt x="503" y="878"/>
                      </a:lnTo>
                      <a:lnTo>
                        <a:pt x="512" y="878"/>
                      </a:lnTo>
                      <a:lnTo>
                        <a:pt x="527" y="883"/>
                      </a:lnTo>
                      <a:lnTo>
                        <a:pt x="536" y="873"/>
                      </a:lnTo>
                      <a:lnTo>
                        <a:pt x="546" y="868"/>
                      </a:lnTo>
                      <a:lnTo>
                        <a:pt x="556" y="878"/>
                      </a:lnTo>
                      <a:lnTo>
                        <a:pt x="565" y="878"/>
                      </a:lnTo>
                      <a:lnTo>
                        <a:pt x="579" y="878"/>
                      </a:lnTo>
                      <a:lnTo>
                        <a:pt x="589" y="878"/>
                      </a:lnTo>
                      <a:lnTo>
                        <a:pt x="599" y="878"/>
                      </a:lnTo>
                    </a:path>
                  </a:pathLst>
                </a:custGeom>
                <a:noFill/>
                <a:ln w="793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582" name="Line 79"/>
                <p:cNvSpPr>
                  <a:spLocks noChangeShapeType="1"/>
                </p:cNvSpPr>
                <p:nvPr/>
              </p:nvSpPr>
              <p:spPr bwMode="auto">
                <a:xfrm>
                  <a:off x="5168" y="4043"/>
                  <a:ext cx="609"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83" name="Rectangle 80"/>
                <p:cNvSpPr>
                  <a:spLocks noChangeArrowheads="1"/>
                </p:cNvSpPr>
                <p:nvPr/>
              </p:nvSpPr>
              <p:spPr bwMode="auto">
                <a:xfrm>
                  <a:off x="5840" y="4100"/>
                  <a:ext cx="8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Hz</a:t>
                  </a:r>
                  <a:endParaRPr lang="en-US" altLang="en-US" sz="2400">
                    <a:solidFill>
                      <a:srgbClr val="FFFFFF"/>
                    </a:solidFill>
                    <a:latin typeface="Times" charset="0"/>
                  </a:endParaRPr>
                </a:p>
              </p:txBody>
            </p:sp>
            <p:sp>
              <p:nvSpPr>
                <p:cNvPr id="100584" name="Line 81"/>
                <p:cNvSpPr>
                  <a:spLocks noChangeShapeType="1"/>
                </p:cNvSpPr>
                <p:nvPr/>
              </p:nvSpPr>
              <p:spPr bwMode="auto">
                <a:xfrm>
                  <a:off x="5173"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85" name="Line 82"/>
                <p:cNvSpPr>
                  <a:spLocks noChangeShapeType="1"/>
                </p:cNvSpPr>
                <p:nvPr/>
              </p:nvSpPr>
              <p:spPr bwMode="auto">
                <a:xfrm>
                  <a:off x="5192"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86" name="Line 83"/>
                <p:cNvSpPr>
                  <a:spLocks noChangeShapeType="1"/>
                </p:cNvSpPr>
                <p:nvPr/>
              </p:nvSpPr>
              <p:spPr bwMode="auto">
                <a:xfrm>
                  <a:off x="5212" y="404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87" name="Rectangle 84"/>
                <p:cNvSpPr>
                  <a:spLocks noChangeArrowheads="1"/>
                </p:cNvSpPr>
                <p:nvPr/>
              </p:nvSpPr>
              <p:spPr bwMode="auto">
                <a:xfrm>
                  <a:off x="5212" y="4100"/>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40        </a:t>
                  </a:r>
                  <a:endParaRPr lang="en-US" altLang="en-US" sz="2400">
                    <a:solidFill>
                      <a:srgbClr val="FFFFFF"/>
                    </a:solidFill>
                    <a:latin typeface="Times" charset="0"/>
                  </a:endParaRPr>
                </a:p>
              </p:txBody>
            </p:sp>
            <p:sp>
              <p:nvSpPr>
                <p:cNvPr id="100588" name="Line 85"/>
                <p:cNvSpPr>
                  <a:spLocks noChangeShapeType="1"/>
                </p:cNvSpPr>
                <p:nvPr/>
              </p:nvSpPr>
              <p:spPr bwMode="auto">
                <a:xfrm>
                  <a:off x="5236"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89" name="Line 86"/>
                <p:cNvSpPr>
                  <a:spLocks noChangeShapeType="1"/>
                </p:cNvSpPr>
                <p:nvPr/>
              </p:nvSpPr>
              <p:spPr bwMode="auto">
                <a:xfrm>
                  <a:off x="5255"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0" name="Line 87"/>
                <p:cNvSpPr>
                  <a:spLocks noChangeShapeType="1"/>
                </p:cNvSpPr>
                <p:nvPr/>
              </p:nvSpPr>
              <p:spPr bwMode="auto">
                <a:xfrm>
                  <a:off x="5274"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1" name="Line 88"/>
                <p:cNvSpPr>
                  <a:spLocks noChangeShapeType="1"/>
                </p:cNvSpPr>
                <p:nvPr/>
              </p:nvSpPr>
              <p:spPr bwMode="auto">
                <a:xfrm>
                  <a:off x="5293"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2" name="Line 89"/>
                <p:cNvSpPr>
                  <a:spLocks noChangeShapeType="1"/>
                </p:cNvSpPr>
                <p:nvPr/>
              </p:nvSpPr>
              <p:spPr bwMode="auto">
                <a:xfrm>
                  <a:off x="5317"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3" name="Line 90"/>
                <p:cNvSpPr>
                  <a:spLocks noChangeShapeType="1"/>
                </p:cNvSpPr>
                <p:nvPr/>
              </p:nvSpPr>
              <p:spPr bwMode="auto">
                <a:xfrm>
                  <a:off x="5336" y="404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4" name="Rectangle 91"/>
                <p:cNvSpPr>
                  <a:spLocks noChangeArrowheads="1"/>
                </p:cNvSpPr>
                <p:nvPr/>
              </p:nvSpPr>
              <p:spPr bwMode="auto">
                <a:xfrm>
                  <a:off x="5336" y="4100"/>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20        </a:t>
                  </a:r>
                  <a:endParaRPr lang="en-US" altLang="en-US" sz="2400">
                    <a:solidFill>
                      <a:srgbClr val="FFFFFF"/>
                    </a:solidFill>
                    <a:latin typeface="Times" charset="0"/>
                  </a:endParaRPr>
                </a:p>
              </p:txBody>
            </p:sp>
            <p:sp>
              <p:nvSpPr>
                <p:cNvPr id="100595" name="Line 92"/>
                <p:cNvSpPr>
                  <a:spLocks noChangeShapeType="1"/>
                </p:cNvSpPr>
                <p:nvPr/>
              </p:nvSpPr>
              <p:spPr bwMode="auto">
                <a:xfrm>
                  <a:off x="5355"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6" name="Line 93"/>
                <p:cNvSpPr>
                  <a:spLocks noChangeShapeType="1"/>
                </p:cNvSpPr>
                <p:nvPr/>
              </p:nvSpPr>
              <p:spPr bwMode="auto">
                <a:xfrm>
                  <a:off x="5374"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7" name="Line 94"/>
                <p:cNvSpPr>
                  <a:spLocks noChangeShapeType="1"/>
                </p:cNvSpPr>
                <p:nvPr/>
              </p:nvSpPr>
              <p:spPr bwMode="auto">
                <a:xfrm>
                  <a:off x="5394"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8" name="Line 95"/>
                <p:cNvSpPr>
                  <a:spLocks noChangeShapeType="1"/>
                </p:cNvSpPr>
                <p:nvPr/>
              </p:nvSpPr>
              <p:spPr bwMode="auto">
                <a:xfrm>
                  <a:off x="5418"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99" name="Line 96"/>
                <p:cNvSpPr>
                  <a:spLocks noChangeShapeType="1"/>
                </p:cNvSpPr>
                <p:nvPr/>
              </p:nvSpPr>
              <p:spPr bwMode="auto">
                <a:xfrm>
                  <a:off x="5437"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00" name="Line 97"/>
                <p:cNvSpPr>
                  <a:spLocks noChangeShapeType="1"/>
                </p:cNvSpPr>
                <p:nvPr/>
              </p:nvSpPr>
              <p:spPr bwMode="auto">
                <a:xfrm>
                  <a:off x="5456" y="404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01" name="Rectangle 98"/>
                <p:cNvSpPr>
                  <a:spLocks noChangeArrowheads="1"/>
                </p:cNvSpPr>
                <p:nvPr/>
              </p:nvSpPr>
              <p:spPr bwMode="auto">
                <a:xfrm>
                  <a:off x="5456" y="4100"/>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0         </a:t>
                  </a:r>
                  <a:endParaRPr lang="en-US" altLang="en-US" sz="2400">
                    <a:solidFill>
                      <a:srgbClr val="FFFFFF"/>
                    </a:solidFill>
                    <a:latin typeface="Times" charset="0"/>
                  </a:endParaRPr>
                </a:p>
              </p:txBody>
            </p:sp>
            <p:sp>
              <p:nvSpPr>
                <p:cNvPr id="100602" name="Line 99"/>
                <p:cNvSpPr>
                  <a:spLocks noChangeShapeType="1"/>
                </p:cNvSpPr>
                <p:nvPr/>
              </p:nvSpPr>
              <p:spPr bwMode="auto">
                <a:xfrm>
                  <a:off x="5475"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03" name="Line 100"/>
                <p:cNvSpPr>
                  <a:spLocks noChangeShapeType="1"/>
                </p:cNvSpPr>
                <p:nvPr/>
              </p:nvSpPr>
              <p:spPr bwMode="auto">
                <a:xfrm>
                  <a:off x="5494"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04" name="Line 101"/>
                <p:cNvSpPr>
                  <a:spLocks noChangeShapeType="1"/>
                </p:cNvSpPr>
                <p:nvPr/>
              </p:nvSpPr>
              <p:spPr bwMode="auto">
                <a:xfrm>
                  <a:off x="5518"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05" name="Line 102"/>
                <p:cNvSpPr>
                  <a:spLocks noChangeShapeType="1"/>
                </p:cNvSpPr>
                <p:nvPr/>
              </p:nvSpPr>
              <p:spPr bwMode="auto">
                <a:xfrm>
                  <a:off x="5537"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06" name="Line 103"/>
                <p:cNvSpPr>
                  <a:spLocks noChangeShapeType="1"/>
                </p:cNvSpPr>
                <p:nvPr/>
              </p:nvSpPr>
              <p:spPr bwMode="auto">
                <a:xfrm>
                  <a:off x="5557"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07" name="Line 104"/>
                <p:cNvSpPr>
                  <a:spLocks noChangeShapeType="1"/>
                </p:cNvSpPr>
                <p:nvPr/>
              </p:nvSpPr>
              <p:spPr bwMode="auto">
                <a:xfrm>
                  <a:off x="5576" y="404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08" name="Rectangle 105"/>
                <p:cNvSpPr>
                  <a:spLocks noChangeArrowheads="1"/>
                </p:cNvSpPr>
                <p:nvPr/>
              </p:nvSpPr>
              <p:spPr bwMode="auto">
                <a:xfrm>
                  <a:off x="5576" y="4100"/>
                  <a:ext cx="1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-20       </a:t>
                  </a:r>
                  <a:endParaRPr lang="en-US" altLang="en-US" sz="2400">
                    <a:solidFill>
                      <a:srgbClr val="FFFFFF"/>
                    </a:solidFill>
                    <a:latin typeface="Times" charset="0"/>
                  </a:endParaRPr>
                </a:p>
              </p:txBody>
            </p:sp>
            <p:sp>
              <p:nvSpPr>
                <p:cNvPr id="100609" name="Line 106"/>
                <p:cNvSpPr>
                  <a:spLocks noChangeShapeType="1"/>
                </p:cNvSpPr>
                <p:nvPr/>
              </p:nvSpPr>
              <p:spPr bwMode="auto">
                <a:xfrm>
                  <a:off x="5600"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10" name="Line 107"/>
                <p:cNvSpPr>
                  <a:spLocks noChangeShapeType="1"/>
                </p:cNvSpPr>
                <p:nvPr/>
              </p:nvSpPr>
              <p:spPr bwMode="auto">
                <a:xfrm>
                  <a:off x="5619"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11" name="Line 108"/>
                <p:cNvSpPr>
                  <a:spLocks noChangeShapeType="1"/>
                </p:cNvSpPr>
                <p:nvPr/>
              </p:nvSpPr>
              <p:spPr bwMode="auto">
                <a:xfrm>
                  <a:off x="5638"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12" name="Line 109"/>
                <p:cNvSpPr>
                  <a:spLocks noChangeShapeType="1"/>
                </p:cNvSpPr>
                <p:nvPr/>
              </p:nvSpPr>
              <p:spPr bwMode="auto">
                <a:xfrm>
                  <a:off x="5657"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13" name="Line 110"/>
                <p:cNvSpPr>
                  <a:spLocks noChangeShapeType="1"/>
                </p:cNvSpPr>
                <p:nvPr/>
              </p:nvSpPr>
              <p:spPr bwMode="auto">
                <a:xfrm>
                  <a:off x="5681"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14" name="Line 111"/>
                <p:cNvSpPr>
                  <a:spLocks noChangeShapeType="1"/>
                </p:cNvSpPr>
                <p:nvPr/>
              </p:nvSpPr>
              <p:spPr bwMode="auto">
                <a:xfrm>
                  <a:off x="5700" y="404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15" name="Rectangle 112"/>
                <p:cNvSpPr>
                  <a:spLocks noChangeArrowheads="1"/>
                </p:cNvSpPr>
                <p:nvPr/>
              </p:nvSpPr>
              <p:spPr bwMode="auto">
                <a:xfrm>
                  <a:off x="5700" y="4100"/>
                  <a:ext cx="11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-40       </a:t>
                  </a:r>
                  <a:endParaRPr lang="en-US" altLang="en-US" sz="2400">
                    <a:solidFill>
                      <a:srgbClr val="FFFFFF"/>
                    </a:solidFill>
                    <a:latin typeface="Times" charset="0"/>
                  </a:endParaRPr>
                </a:p>
              </p:txBody>
            </p:sp>
            <p:sp>
              <p:nvSpPr>
                <p:cNvPr id="100616" name="Line 113"/>
                <p:cNvSpPr>
                  <a:spLocks noChangeShapeType="1"/>
                </p:cNvSpPr>
                <p:nvPr/>
              </p:nvSpPr>
              <p:spPr bwMode="auto">
                <a:xfrm>
                  <a:off x="5720"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17" name="Line 114"/>
                <p:cNvSpPr>
                  <a:spLocks noChangeShapeType="1"/>
                </p:cNvSpPr>
                <p:nvPr/>
              </p:nvSpPr>
              <p:spPr bwMode="auto">
                <a:xfrm>
                  <a:off x="5739"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18" name="Line 115"/>
                <p:cNvSpPr>
                  <a:spLocks noChangeShapeType="1"/>
                </p:cNvSpPr>
                <p:nvPr/>
              </p:nvSpPr>
              <p:spPr bwMode="auto">
                <a:xfrm>
                  <a:off x="5758" y="4043"/>
                  <a:ext cx="1" cy="24"/>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564" name="Text Box 116"/>
              <p:cNvSpPr txBox="1">
                <a:spLocks noChangeArrowheads="1"/>
              </p:cNvSpPr>
              <p:nvPr/>
            </p:nvSpPr>
            <p:spPr bwMode="auto">
              <a:xfrm>
                <a:off x="4315" y="3056"/>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FF"/>
                    </a:solidFill>
                    <a:latin typeface="Helvetica" charset="0"/>
                  </a:rPr>
                  <a:t>A</a:t>
                </a:r>
              </a:p>
            </p:txBody>
          </p:sp>
          <p:sp>
            <p:nvSpPr>
              <p:cNvPr id="100565" name="Text Box 117"/>
              <p:cNvSpPr txBox="1">
                <a:spLocks noChangeArrowheads="1"/>
              </p:cNvSpPr>
              <p:nvPr/>
            </p:nvSpPr>
            <p:spPr bwMode="auto">
              <a:xfrm>
                <a:off x="4573" y="3062"/>
                <a:ext cx="2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FF"/>
                    </a:solidFill>
                    <a:latin typeface="Helvetica" charset="0"/>
                  </a:rPr>
                  <a:t>B</a:t>
                </a:r>
              </a:p>
            </p:txBody>
          </p:sp>
        </p:grpSp>
        <p:grpSp>
          <p:nvGrpSpPr>
            <p:cNvPr id="100452" name="Group 118"/>
            <p:cNvGrpSpPr>
              <a:grpSpLocks/>
            </p:cNvGrpSpPr>
            <p:nvPr/>
          </p:nvGrpSpPr>
          <p:grpSpPr bwMode="auto">
            <a:xfrm>
              <a:off x="3531" y="2082"/>
              <a:ext cx="2298" cy="926"/>
              <a:chOff x="3531" y="2082"/>
              <a:chExt cx="2298" cy="926"/>
            </a:xfrm>
          </p:grpSpPr>
          <p:grpSp>
            <p:nvGrpSpPr>
              <p:cNvPr id="100518" name="Group 119"/>
              <p:cNvGrpSpPr>
                <a:grpSpLocks/>
              </p:cNvGrpSpPr>
              <p:nvPr/>
            </p:nvGrpSpPr>
            <p:grpSpPr bwMode="auto">
              <a:xfrm>
                <a:off x="3531" y="2082"/>
                <a:ext cx="2298" cy="926"/>
                <a:chOff x="3531" y="2082"/>
                <a:chExt cx="2298" cy="926"/>
              </a:xfrm>
            </p:grpSpPr>
            <p:sp>
              <p:nvSpPr>
                <p:cNvPr id="100521" name="Rectangle 120"/>
                <p:cNvSpPr>
                  <a:spLocks noChangeArrowheads="1"/>
                </p:cNvSpPr>
                <p:nvPr/>
              </p:nvSpPr>
              <p:spPr bwMode="auto">
                <a:xfrm>
                  <a:off x="3531" y="2494"/>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rPr>
                    <a:t>4.7 Tesla</a:t>
                  </a:r>
                  <a:endParaRPr lang="en-US" altLang="en-US" sz="2400">
                    <a:solidFill>
                      <a:srgbClr val="FFFFFF"/>
                    </a:solidFill>
                    <a:latin typeface="Times" charset="0"/>
                  </a:endParaRPr>
                </a:p>
              </p:txBody>
            </p:sp>
            <p:grpSp>
              <p:nvGrpSpPr>
                <p:cNvPr id="100522" name="Group 121"/>
                <p:cNvGrpSpPr>
                  <a:grpSpLocks/>
                </p:cNvGrpSpPr>
                <p:nvPr/>
              </p:nvGrpSpPr>
              <p:grpSpPr bwMode="auto">
                <a:xfrm>
                  <a:off x="4397" y="2096"/>
                  <a:ext cx="356" cy="695"/>
                  <a:chOff x="3880" y="2140"/>
                  <a:chExt cx="356" cy="695"/>
                </a:xfrm>
              </p:grpSpPr>
              <p:sp>
                <p:nvSpPr>
                  <p:cNvPr id="100559" name="Line 122"/>
                  <p:cNvSpPr>
                    <a:spLocks noChangeShapeType="1"/>
                  </p:cNvSpPr>
                  <p:nvPr/>
                </p:nvSpPr>
                <p:spPr bwMode="auto">
                  <a:xfrm flipV="1">
                    <a:off x="4235" y="2605"/>
                    <a:ext cx="1" cy="230"/>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60" name="Line 123"/>
                  <p:cNvSpPr>
                    <a:spLocks noChangeShapeType="1"/>
                  </p:cNvSpPr>
                  <p:nvPr/>
                </p:nvSpPr>
                <p:spPr bwMode="auto">
                  <a:xfrm flipV="1">
                    <a:off x="3880" y="2605"/>
                    <a:ext cx="1" cy="230"/>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61" name="Line 124"/>
                  <p:cNvSpPr>
                    <a:spLocks noChangeShapeType="1"/>
                  </p:cNvSpPr>
                  <p:nvPr/>
                </p:nvSpPr>
                <p:spPr bwMode="auto">
                  <a:xfrm flipV="1">
                    <a:off x="4115" y="2140"/>
                    <a:ext cx="1" cy="695"/>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62" name="Line 125"/>
                  <p:cNvSpPr>
                    <a:spLocks noChangeShapeType="1"/>
                  </p:cNvSpPr>
                  <p:nvPr/>
                </p:nvSpPr>
                <p:spPr bwMode="auto">
                  <a:xfrm flipV="1">
                    <a:off x="4000" y="2140"/>
                    <a:ext cx="1" cy="695"/>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523" name="Line 126"/>
                <p:cNvSpPr>
                  <a:spLocks noChangeShapeType="1"/>
                </p:cNvSpPr>
                <p:nvPr/>
              </p:nvSpPr>
              <p:spPr bwMode="auto">
                <a:xfrm>
                  <a:off x="5197" y="2863"/>
                  <a:ext cx="594"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24" name="Line 127"/>
                <p:cNvSpPr>
                  <a:spLocks noChangeShapeType="1"/>
                </p:cNvSpPr>
                <p:nvPr/>
              </p:nvSpPr>
              <p:spPr bwMode="auto">
                <a:xfrm>
                  <a:off x="5216"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25" name="Line 128"/>
                <p:cNvSpPr>
                  <a:spLocks noChangeShapeType="1"/>
                </p:cNvSpPr>
                <p:nvPr/>
              </p:nvSpPr>
              <p:spPr bwMode="auto">
                <a:xfrm>
                  <a:off x="5236" y="286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26" name="Rectangle 129"/>
                <p:cNvSpPr>
                  <a:spLocks noChangeArrowheads="1"/>
                </p:cNvSpPr>
                <p:nvPr/>
              </p:nvSpPr>
              <p:spPr bwMode="auto">
                <a:xfrm>
                  <a:off x="5236" y="2921"/>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40        </a:t>
                  </a:r>
                  <a:endParaRPr lang="en-US" altLang="en-US" sz="2400">
                    <a:solidFill>
                      <a:srgbClr val="FFFFFF"/>
                    </a:solidFill>
                    <a:latin typeface="Times" charset="0"/>
                  </a:endParaRPr>
                </a:p>
              </p:txBody>
            </p:sp>
            <p:sp>
              <p:nvSpPr>
                <p:cNvPr id="100527" name="Line 130"/>
                <p:cNvSpPr>
                  <a:spLocks noChangeShapeType="1"/>
                </p:cNvSpPr>
                <p:nvPr/>
              </p:nvSpPr>
              <p:spPr bwMode="auto">
                <a:xfrm>
                  <a:off x="5255"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28" name="Line 131"/>
                <p:cNvSpPr>
                  <a:spLocks noChangeShapeType="1"/>
                </p:cNvSpPr>
                <p:nvPr/>
              </p:nvSpPr>
              <p:spPr bwMode="auto">
                <a:xfrm>
                  <a:off x="5279"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29" name="Line 132"/>
                <p:cNvSpPr>
                  <a:spLocks noChangeShapeType="1"/>
                </p:cNvSpPr>
                <p:nvPr/>
              </p:nvSpPr>
              <p:spPr bwMode="auto">
                <a:xfrm>
                  <a:off x="5298"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0" name="Line 133"/>
                <p:cNvSpPr>
                  <a:spLocks noChangeShapeType="1"/>
                </p:cNvSpPr>
                <p:nvPr/>
              </p:nvSpPr>
              <p:spPr bwMode="auto">
                <a:xfrm>
                  <a:off x="5317"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1" name="Line 134"/>
                <p:cNvSpPr>
                  <a:spLocks noChangeShapeType="1"/>
                </p:cNvSpPr>
                <p:nvPr/>
              </p:nvSpPr>
              <p:spPr bwMode="auto">
                <a:xfrm>
                  <a:off x="5336"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2" name="Line 135"/>
                <p:cNvSpPr>
                  <a:spLocks noChangeShapeType="1"/>
                </p:cNvSpPr>
                <p:nvPr/>
              </p:nvSpPr>
              <p:spPr bwMode="auto">
                <a:xfrm>
                  <a:off x="5355" y="286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3" name="Rectangle 136"/>
                <p:cNvSpPr>
                  <a:spLocks noChangeArrowheads="1"/>
                </p:cNvSpPr>
                <p:nvPr/>
              </p:nvSpPr>
              <p:spPr bwMode="auto">
                <a:xfrm>
                  <a:off x="5355" y="2921"/>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20        </a:t>
                  </a:r>
                  <a:endParaRPr lang="en-US" altLang="en-US" sz="2400">
                    <a:solidFill>
                      <a:srgbClr val="FFFFFF"/>
                    </a:solidFill>
                    <a:latin typeface="Times" charset="0"/>
                  </a:endParaRPr>
                </a:p>
              </p:txBody>
            </p:sp>
            <p:sp>
              <p:nvSpPr>
                <p:cNvPr id="100534" name="Line 137"/>
                <p:cNvSpPr>
                  <a:spLocks noChangeShapeType="1"/>
                </p:cNvSpPr>
                <p:nvPr/>
              </p:nvSpPr>
              <p:spPr bwMode="auto">
                <a:xfrm>
                  <a:off x="5379"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5" name="Line 138"/>
                <p:cNvSpPr>
                  <a:spLocks noChangeShapeType="1"/>
                </p:cNvSpPr>
                <p:nvPr/>
              </p:nvSpPr>
              <p:spPr bwMode="auto">
                <a:xfrm>
                  <a:off x="5398"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6" name="Line 139"/>
                <p:cNvSpPr>
                  <a:spLocks noChangeShapeType="1"/>
                </p:cNvSpPr>
                <p:nvPr/>
              </p:nvSpPr>
              <p:spPr bwMode="auto">
                <a:xfrm>
                  <a:off x="5418"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7" name="Line 140"/>
                <p:cNvSpPr>
                  <a:spLocks noChangeShapeType="1"/>
                </p:cNvSpPr>
                <p:nvPr/>
              </p:nvSpPr>
              <p:spPr bwMode="auto">
                <a:xfrm>
                  <a:off x="5437"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8" name="Line 141"/>
                <p:cNvSpPr>
                  <a:spLocks noChangeShapeType="1"/>
                </p:cNvSpPr>
                <p:nvPr/>
              </p:nvSpPr>
              <p:spPr bwMode="auto">
                <a:xfrm>
                  <a:off x="5461"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39" name="Line 142"/>
                <p:cNvSpPr>
                  <a:spLocks noChangeShapeType="1"/>
                </p:cNvSpPr>
                <p:nvPr/>
              </p:nvSpPr>
              <p:spPr bwMode="auto">
                <a:xfrm>
                  <a:off x="5480" y="286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40" name="Rectangle 143"/>
                <p:cNvSpPr>
                  <a:spLocks noChangeArrowheads="1"/>
                </p:cNvSpPr>
                <p:nvPr/>
              </p:nvSpPr>
              <p:spPr bwMode="auto">
                <a:xfrm>
                  <a:off x="5480" y="2921"/>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0         </a:t>
                  </a:r>
                  <a:endParaRPr lang="en-US" altLang="en-US" sz="2400">
                    <a:solidFill>
                      <a:srgbClr val="FFFFFF"/>
                    </a:solidFill>
                    <a:latin typeface="Times" charset="0"/>
                  </a:endParaRPr>
                </a:p>
              </p:txBody>
            </p:sp>
            <p:sp>
              <p:nvSpPr>
                <p:cNvPr id="100541" name="Line 144"/>
                <p:cNvSpPr>
                  <a:spLocks noChangeShapeType="1"/>
                </p:cNvSpPr>
                <p:nvPr/>
              </p:nvSpPr>
              <p:spPr bwMode="auto">
                <a:xfrm>
                  <a:off x="5499"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42" name="Line 145"/>
                <p:cNvSpPr>
                  <a:spLocks noChangeShapeType="1"/>
                </p:cNvSpPr>
                <p:nvPr/>
              </p:nvSpPr>
              <p:spPr bwMode="auto">
                <a:xfrm>
                  <a:off x="5518"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43" name="Line 146"/>
                <p:cNvSpPr>
                  <a:spLocks noChangeShapeType="1"/>
                </p:cNvSpPr>
                <p:nvPr/>
              </p:nvSpPr>
              <p:spPr bwMode="auto">
                <a:xfrm>
                  <a:off x="5537"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44" name="Line 147"/>
                <p:cNvSpPr>
                  <a:spLocks noChangeShapeType="1"/>
                </p:cNvSpPr>
                <p:nvPr/>
              </p:nvSpPr>
              <p:spPr bwMode="auto">
                <a:xfrm>
                  <a:off x="5561"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45" name="Line 148"/>
                <p:cNvSpPr>
                  <a:spLocks noChangeShapeType="1"/>
                </p:cNvSpPr>
                <p:nvPr/>
              </p:nvSpPr>
              <p:spPr bwMode="auto">
                <a:xfrm>
                  <a:off x="5581"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46" name="Line 149"/>
                <p:cNvSpPr>
                  <a:spLocks noChangeShapeType="1"/>
                </p:cNvSpPr>
                <p:nvPr/>
              </p:nvSpPr>
              <p:spPr bwMode="auto">
                <a:xfrm>
                  <a:off x="5600" y="286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47" name="Rectangle 150"/>
                <p:cNvSpPr>
                  <a:spLocks noChangeArrowheads="1"/>
                </p:cNvSpPr>
                <p:nvPr/>
              </p:nvSpPr>
              <p:spPr bwMode="auto">
                <a:xfrm>
                  <a:off x="5600" y="2921"/>
                  <a:ext cx="1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-20       </a:t>
                  </a:r>
                  <a:endParaRPr lang="en-US" altLang="en-US" sz="2400">
                    <a:solidFill>
                      <a:srgbClr val="FFFFFF"/>
                    </a:solidFill>
                    <a:latin typeface="Times" charset="0"/>
                  </a:endParaRPr>
                </a:p>
              </p:txBody>
            </p:sp>
            <p:sp>
              <p:nvSpPr>
                <p:cNvPr id="100548" name="Line 151"/>
                <p:cNvSpPr>
                  <a:spLocks noChangeShapeType="1"/>
                </p:cNvSpPr>
                <p:nvPr/>
              </p:nvSpPr>
              <p:spPr bwMode="auto">
                <a:xfrm>
                  <a:off x="5619"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49" name="Line 152"/>
                <p:cNvSpPr>
                  <a:spLocks noChangeShapeType="1"/>
                </p:cNvSpPr>
                <p:nvPr/>
              </p:nvSpPr>
              <p:spPr bwMode="auto">
                <a:xfrm>
                  <a:off x="5643"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50" name="Line 153"/>
                <p:cNvSpPr>
                  <a:spLocks noChangeShapeType="1"/>
                </p:cNvSpPr>
                <p:nvPr/>
              </p:nvSpPr>
              <p:spPr bwMode="auto">
                <a:xfrm>
                  <a:off x="5662"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51" name="Line 154"/>
                <p:cNvSpPr>
                  <a:spLocks noChangeShapeType="1"/>
                </p:cNvSpPr>
                <p:nvPr/>
              </p:nvSpPr>
              <p:spPr bwMode="auto">
                <a:xfrm>
                  <a:off x="5681"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52" name="Line 155"/>
                <p:cNvSpPr>
                  <a:spLocks noChangeShapeType="1"/>
                </p:cNvSpPr>
                <p:nvPr/>
              </p:nvSpPr>
              <p:spPr bwMode="auto">
                <a:xfrm>
                  <a:off x="5700"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53" name="Line 156"/>
                <p:cNvSpPr>
                  <a:spLocks noChangeShapeType="1"/>
                </p:cNvSpPr>
                <p:nvPr/>
              </p:nvSpPr>
              <p:spPr bwMode="auto">
                <a:xfrm>
                  <a:off x="5724" y="2863"/>
                  <a:ext cx="1" cy="4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54" name="Rectangle 157"/>
                <p:cNvSpPr>
                  <a:spLocks noChangeArrowheads="1"/>
                </p:cNvSpPr>
                <p:nvPr/>
              </p:nvSpPr>
              <p:spPr bwMode="auto">
                <a:xfrm>
                  <a:off x="5724" y="2921"/>
                  <a:ext cx="1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-40       </a:t>
                  </a:r>
                  <a:endParaRPr lang="en-US" altLang="en-US" sz="2400">
                    <a:solidFill>
                      <a:srgbClr val="FFFFFF"/>
                    </a:solidFill>
                    <a:latin typeface="Times" charset="0"/>
                  </a:endParaRPr>
                </a:p>
              </p:txBody>
            </p:sp>
            <p:sp>
              <p:nvSpPr>
                <p:cNvPr id="100555" name="Line 158"/>
                <p:cNvSpPr>
                  <a:spLocks noChangeShapeType="1"/>
                </p:cNvSpPr>
                <p:nvPr/>
              </p:nvSpPr>
              <p:spPr bwMode="auto">
                <a:xfrm>
                  <a:off x="5743"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56" name="Line 159"/>
                <p:cNvSpPr>
                  <a:spLocks noChangeShapeType="1"/>
                </p:cNvSpPr>
                <p:nvPr/>
              </p:nvSpPr>
              <p:spPr bwMode="auto">
                <a:xfrm>
                  <a:off x="5763"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57" name="Line 160"/>
                <p:cNvSpPr>
                  <a:spLocks noChangeShapeType="1"/>
                </p:cNvSpPr>
                <p:nvPr/>
              </p:nvSpPr>
              <p:spPr bwMode="auto">
                <a:xfrm>
                  <a:off x="5782" y="2863"/>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58" name="Freeform 161"/>
                <p:cNvSpPr>
                  <a:spLocks/>
                </p:cNvSpPr>
                <p:nvPr/>
              </p:nvSpPr>
              <p:spPr bwMode="auto">
                <a:xfrm>
                  <a:off x="5221" y="2082"/>
                  <a:ext cx="542" cy="733"/>
                </a:xfrm>
                <a:custGeom>
                  <a:avLst/>
                  <a:gdLst>
                    <a:gd name="T0" fmla="*/ 5 w 542"/>
                    <a:gd name="T1" fmla="*/ 729 h 733"/>
                    <a:gd name="T2" fmla="*/ 15 w 542"/>
                    <a:gd name="T3" fmla="*/ 714 h 733"/>
                    <a:gd name="T4" fmla="*/ 24 w 542"/>
                    <a:gd name="T5" fmla="*/ 724 h 733"/>
                    <a:gd name="T6" fmla="*/ 38 w 542"/>
                    <a:gd name="T7" fmla="*/ 719 h 733"/>
                    <a:gd name="T8" fmla="*/ 48 w 542"/>
                    <a:gd name="T9" fmla="*/ 719 h 733"/>
                    <a:gd name="T10" fmla="*/ 58 w 542"/>
                    <a:gd name="T11" fmla="*/ 729 h 733"/>
                    <a:gd name="T12" fmla="*/ 67 w 542"/>
                    <a:gd name="T13" fmla="*/ 709 h 733"/>
                    <a:gd name="T14" fmla="*/ 77 w 542"/>
                    <a:gd name="T15" fmla="*/ 633 h 733"/>
                    <a:gd name="T16" fmla="*/ 91 w 542"/>
                    <a:gd name="T17" fmla="*/ 446 h 733"/>
                    <a:gd name="T18" fmla="*/ 101 w 542"/>
                    <a:gd name="T19" fmla="*/ 508 h 733"/>
                    <a:gd name="T20" fmla="*/ 110 w 542"/>
                    <a:gd name="T21" fmla="*/ 700 h 733"/>
                    <a:gd name="T22" fmla="*/ 120 w 542"/>
                    <a:gd name="T23" fmla="*/ 719 h 733"/>
                    <a:gd name="T24" fmla="*/ 130 w 542"/>
                    <a:gd name="T25" fmla="*/ 729 h 733"/>
                    <a:gd name="T26" fmla="*/ 144 w 542"/>
                    <a:gd name="T27" fmla="*/ 709 h 733"/>
                    <a:gd name="T28" fmla="*/ 153 w 542"/>
                    <a:gd name="T29" fmla="*/ 690 h 733"/>
                    <a:gd name="T30" fmla="*/ 163 w 542"/>
                    <a:gd name="T31" fmla="*/ 666 h 733"/>
                    <a:gd name="T32" fmla="*/ 173 w 542"/>
                    <a:gd name="T33" fmla="*/ 628 h 733"/>
                    <a:gd name="T34" fmla="*/ 187 w 542"/>
                    <a:gd name="T35" fmla="*/ 551 h 733"/>
                    <a:gd name="T36" fmla="*/ 197 w 542"/>
                    <a:gd name="T37" fmla="*/ 316 h 733"/>
                    <a:gd name="T38" fmla="*/ 206 w 542"/>
                    <a:gd name="T39" fmla="*/ 48 h 733"/>
                    <a:gd name="T40" fmla="*/ 216 w 542"/>
                    <a:gd name="T41" fmla="*/ 417 h 733"/>
                    <a:gd name="T42" fmla="*/ 225 w 542"/>
                    <a:gd name="T43" fmla="*/ 690 h 733"/>
                    <a:gd name="T44" fmla="*/ 240 w 542"/>
                    <a:gd name="T45" fmla="*/ 714 h 733"/>
                    <a:gd name="T46" fmla="*/ 249 w 542"/>
                    <a:gd name="T47" fmla="*/ 719 h 733"/>
                    <a:gd name="T48" fmla="*/ 259 w 542"/>
                    <a:gd name="T49" fmla="*/ 729 h 733"/>
                    <a:gd name="T50" fmla="*/ 269 w 542"/>
                    <a:gd name="T51" fmla="*/ 700 h 733"/>
                    <a:gd name="T52" fmla="*/ 278 w 542"/>
                    <a:gd name="T53" fmla="*/ 671 h 733"/>
                    <a:gd name="T54" fmla="*/ 292 w 542"/>
                    <a:gd name="T55" fmla="*/ 633 h 733"/>
                    <a:gd name="T56" fmla="*/ 302 w 542"/>
                    <a:gd name="T57" fmla="*/ 590 h 733"/>
                    <a:gd name="T58" fmla="*/ 312 w 542"/>
                    <a:gd name="T59" fmla="*/ 465 h 733"/>
                    <a:gd name="T60" fmla="*/ 321 w 542"/>
                    <a:gd name="T61" fmla="*/ 182 h 733"/>
                    <a:gd name="T62" fmla="*/ 331 w 542"/>
                    <a:gd name="T63" fmla="*/ 24 h 733"/>
                    <a:gd name="T64" fmla="*/ 345 w 542"/>
                    <a:gd name="T65" fmla="*/ 470 h 733"/>
                    <a:gd name="T66" fmla="*/ 355 w 542"/>
                    <a:gd name="T67" fmla="*/ 671 h 733"/>
                    <a:gd name="T68" fmla="*/ 364 w 542"/>
                    <a:gd name="T69" fmla="*/ 705 h 733"/>
                    <a:gd name="T70" fmla="*/ 374 w 542"/>
                    <a:gd name="T71" fmla="*/ 729 h 733"/>
                    <a:gd name="T72" fmla="*/ 384 w 542"/>
                    <a:gd name="T73" fmla="*/ 714 h 733"/>
                    <a:gd name="T74" fmla="*/ 398 w 542"/>
                    <a:gd name="T75" fmla="*/ 714 h 733"/>
                    <a:gd name="T76" fmla="*/ 407 w 542"/>
                    <a:gd name="T77" fmla="*/ 700 h 733"/>
                    <a:gd name="T78" fmla="*/ 417 w 542"/>
                    <a:gd name="T79" fmla="*/ 671 h 733"/>
                    <a:gd name="T80" fmla="*/ 427 w 542"/>
                    <a:gd name="T81" fmla="*/ 623 h 733"/>
                    <a:gd name="T82" fmla="*/ 441 w 542"/>
                    <a:gd name="T83" fmla="*/ 455 h 733"/>
                    <a:gd name="T84" fmla="*/ 451 w 542"/>
                    <a:gd name="T85" fmla="*/ 508 h 733"/>
                    <a:gd name="T86" fmla="*/ 460 w 542"/>
                    <a:gd name="T87" fmla="*/ 705 h 733"/>
                    <a:gd name="T88" fmla="*/ 470 w 542"/>
                    <a:gd name="T89" fmla="*/ 724 h 733"/>
                    <a:gd name="T90" fmla="*/ 479 w 542"/>
                    <a:gd name="T91" fmla="*/ 729 h 733"/>
                    <a:gd name="T92" fmla="*/ 494 w 542"/>
                    <a:gd name="T93" fmla="*/ 724 h 733"/>
                    <a:gd name="T94" fmla="*/ 503 w 542"/>
                    <a:gd name="T95" fmla="*/ 724 h 733"/>
                    <a:gd name="T96" fmla="*/ 513 w 542"/>
                    <a:gd name="T97" fmla="*/ 724 h 733"/>
                    <a:gd name="T98" fmla="*/ 522 w 542"/>
                    <a:gd name="T99" fmla="*/ 714 h 733"/>
                    <a:gd name="T100" fmla="*/ 532 w 542"/>
                    <a:gd name="T101" fmla="*/ 714 h 7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2" h="733">
                      <a:moveTo>
                        <a:pt x="0" y="719"/>
                      </a:moveTo>
                      <a:lnTo>
                        <a:pt x="0" y="724"/>
                      </a:lnTo>
                      <a:lnTo>
                        <a:pt x="5" y="729"/>
                      </a:lnTo>
                      <a:lnTo>
                        <a:pt x="10" y="724"/>
                      </a:lnTo>
                      <a:lnTo>
                        <a:pt x="10" y="719"/>
                      </a:lnTo>
                      <a:lnTo>
                        <a:pt x="15" y="714"/>
                      </a:lnTo>
                      <a:lnTo>
                        <a:pt x="19" y="714"/>
                      </a:lnTo>
                      <a:lnTo>
                        <a:pt x="24" y="719"/>
                      </a:lnTo>
                      <a:lnTo>
                        <a:pt x="24" y="724"/>
                      </a:lnTo>
                      <a:lnTo>
                        <a:pt x="29" y="729"/>
                      </a:lnTo>
                      <a:lnTo>
                        <a:pt x="34" y="724"/>
                      </a:lnTo>
                      <a:lnTo>
                        <a:pt x="38" y="719"/>
                      </a:lnTo>
                      <a:lnTo>
                        <a:pt x="43" y="719"/>
                      </a:lnTo>
                      <a:lnTo>
                        <a:pt x="48" y="719"/>
                      </a:lnTo>
                      <a:lnTo>
                        <a:pt x="48" y="724"/>
                      </a:lnTo>
                      <a:lnTo>
                        <a:pt x="53" y="724"/>
                      </a:lnTo>
                      <a:lnTo>
                        <a:pt x="58" y="729"/>
                      </a:lnTo>
                      <a:lnTo>
                        <a:pt x="62" y="729"/>
                      </a:lnTo>
                      <a:lnTo>
                        <a:pt x="67" y="719"/>
                      </a:lnTo>
                      <a:lnTo>
                        <a:pt x="67" y="709"/>
                      </a:lnTo>
                      <a:lnTo>
                        <a:pt x="72" y="695"/>
                      </a:lnTo>
                      <a:lnTo>
                        <a:pt x="77" y="671"/>
                      </a:lnTo>
                      <a:lnTo>
                        <a:pt x="77" y="633"/>
                      </a:lnTo>
                      <a:lnTo>
                        <a:pt x="82" y="575"/>
                      </a:lnTo>
                      <a:lnTo>
                        <a:pt x="86" y="508"/>
                      </a:lnTo>
                      <a:lnTo>
                        <a:pt x="91" y="446"/>
                      </a:lnTo>
                      <a:lnTo>
                        <a:pt x="91" y="422"/>
                      </a:lnTo>
                      <a:lnTo>
                        <a:pt x="96" y="441"/>
                      </a:lnTo>
                      <a:lnTo>
                        <a:pt x="101" y="508"/>
                      </a:lnTo>
                      <a:lnTo>
                        <a:pt x="106" y="594"/>
                      </a:lnTo>
                      <a:lnTo>
                        <a:pt x="106" y="661"/>
                      </a:lnTo>
                      <a:lnTo>
                        <a:pt x="110" y="700"/>
                      </a:lnTo>
                      <a:lnTo>
                        <a:pt x="115" y="719"/>
                      </a:lnTo>
                      <a:lnTo>
                        <a:pt x="120" y="719"/>
                      </a:lnTo>
                      <a:lnTo>
                        <a:pt x="125" y="724"/>
                      </a:lnTo>
                      <a:lnTo>
                        <a:pt x="130" y="729"/>
                      </a:lnTo>
                      <a:lnTo>
                        <a:pt x="134" y="724"/>
                      </a:lnTo>
                      <a:lnTo>
                        <a:pt x="139" y="714"/>
                      </a:lnTo>
                      <a:lnTo>
                        <a:pt x="144" y="709"/>
                      </a:lnTo>
                      <a:lnTo>
                        <a:pt x="144" y="705"/>
                      </a:lnTo>
                      <a:lnTo>
                        <a:pt x="149" y="700"/>
                      </a:lnTo>
                      <a:lnTo>
                        <a:pt x="153" y="690"/>
                      </a:lnTo>
                      <a:lnTo>
                        <a:pt x="158" y="681"/>
                      </a:lnTo>
                      <a:lnTo>
                        <a:pt x="158" y="671"/>
                      </a:lnTo>
                      <a:lnTo>
                        <a:pt x="163" y="666"/>
                      </a:lnTo>
                      <a:lnTo>
                        <a:pt x="168" y="661"/>
                      </a:lnTo>
                      <a:lnTo>
                        <a:pt x="173" y="647"/>
                      </a:lnTo>
                      <a:lnTo>
                        <a:pt x="173" y="628"/>
                      </a:lnTo>
                      <a:lnTo>
                        <a:pt x="177" y="604"/>
                      </a:lnTo>
                      <a:lnTo>
                        <a:pt x="182" y="580"/>
                      </a:lnTo>
                      <a:lnTo>
                        <a:pt x="187" y="551"/>
                      </a:lnTo>
                      <a:lnTo>
                        <a:pt x="187" y="503"/>
                      </a:lnTo>
                      <a:lnTo>
                        <a:pt x="192" y="427"/>
                      </a:lnTo>
                      <a:lnTo>
                        <a:pt x="197" y="316"/>
                      </a:lnTo>
                      <a:lnTo>
                        <a:pt x="197" y="192"/>
                      </a:lnTo>
                      <a:lnTo>
                        <a:pt x="201" y="86"/>
                      </a:lnTo>
                      <a:lnTo>
                        <a:pt x="206" y="48"/>
                      </a:lnTo>
                      <a:lnTo>
                        <a:pt x="211" y="101"/>
                      </a:lnTo>
                      <a:lnTo>
                        <a:pt x="211" y="244"/>
                      </a:lnTo>
                      <a:lnTo>
                        <a:pt x="216" y="417"/>
                      </a:lnTo>
                      <a:lnTo>
                        <a:pt x="221" y="566"/>
                      </a:lnTo>
                      <a:lnTo>
                        <a:pt x="225" y="652"/>
                      </a:lnTo>
                      <a:lnTo>
                        <a:pt x="225" y="690"/>
                      </a:lnTo>
                      <a:lnTo>
                        <a:pt x="230" y="705"/>
                      </a:lnTo>
                      <a:lnTo>
                        <a:pt x="235" y="709"/>
                      </a:lnTo>
                      <a:lnTo>
                        <a:pt x="240" y="714"/>
                      </a:lnTo>
                      <a:lnTo>
                        <a:pt x="245" y="714"/>
                      </a:lnTo>
                      <a:lnTo>
                        <a:pt x="249" y="719"/>
                      </a:lnTo>
                      <a:lnTo>
                        <a:pt x="254" y="729"/>
                      </a:lnTo>
                      <a:lnTo>
                        <a:pt x="259" y="729"/>
                      </a:lnTo>
                      <a:lnTo>
                        <a:pt x="264" y="719"/>
                      </a:lnTo>
                      <a:lnTo>
                        <a:pt x="264" y="709"/>
                      </a:lnTo>
                      <a:lnTo>
                        <a:pt x="269" y="700"/>
                      </a:lnTo>
                      <a:lnTo>
                        <a:pt x="273" y="685"/>
                      </a:lnTo>
                      <a:lnTo>
                        <a:pt x="278" y="676"/>
                      </a:lnTo>
                      <a:lnTo>
                        <a:pt x="278" y="671"/>
                      </a:lnTo>
                      <a:lnTo>
                        <a:pt x="283" y="666"/>
                      </a:lnTo>
                      <a:lnTo>
                        <a:pt x="288" y="652"/>
                      </a:lnTo>
                      <a:lnTo>
                        <a:pt x="292" y="633"/>
                      </a:lnTo>
                      <a:lnTo>
                        <a:pt x="292" y="618"/>
                      </a:lnTo>
                      <a:lnTo>
                        <a:pt x="297" y="609"/>
                      </a:lnTo>
                      <a:lnTo>
                        <a:pt x="302" y="590"/>
                      </a:lnTo>
                      <a:lnTo>
                        <a:pt x="307" y="561"/>
                      </a:lnTo>
                      <a:lnTo>
                        <a:pt x="307" y="518"/>
                      </a:lnTo>
                      <a:lnTo>
                        <a:pt x="312" y="465"/>
                      </a:lnTo>
                      <a:lnTo>
                        <a:pt x="316" y="398"/>
                      </a:lnTo>
                      <a:lnTo>
                        <a:pt x="321" y="302"/>
                      </a:lnTo>
                      <a:lnTo>
                        <a:pt x="321" y="182"/>
                      </a:lnTo>
                      <a:lnTo>
                        <a:pt x="326" y="67"/>
                      </a:lnTo>
                      <a:lnTo>
                        <a:pt x="331" y="0"/>
                      </a:lnTo>
                      <a:lnTo>
                        <a:pt x="331" y="24"/>
                      </a:lnTo>
                      <a:lnTo>
                        <a:pt x="336" y="139"/>
                      </a:lnTo>
                      <a:lnTo>
                        <a:pt x="340" y="307"/>
                      </a:lnTo>
                      <a:lnTo>
                        <a:pt x="345" y="470"/>
                      </a:lnTo>
                      <a:lnTo>
                        <a:pt x="345" y="585"/>
                      </a:lnTo>
                      <a:lnTo>
                        <a:pt x="350" y="647"/>
                      </a:lnTo>
                      <a:lnTo>
                        <a:pt x="355" y="671"/>
                      </a:lnTo>
                      <a:lnTo>
                        <a:pt x="360" y="685"/>
                      </a:lnTo>
                      <a:lnTo>
                        <a:pt x="360" y="695"/>
                      </a:lnTo>
                      <a:lnTo>
                        <a:pt x="364" y="705"/>
                      </a:lnTo>
                      <a:lnTo>
                        <a:pt x="369" y="714"/>
                      </a:lnTo>
                      <a:lnTo>
                        <a:pt x="374" y="724"/>
                      </a:lnTo>
                      <a:lnTo>
                        <a:pt x="374" y="729"/>
                      </a:lnTo>
                      <a:lnTo>
                        <a:pt x="379" y="733"/>
                      </a:lnTo>
                      <a:lnTo>
                        <a:pt x="384" y="724"/>
                      </a:lnTo>
                      <a:lnTo>
                        <a:pt x="384" y="714"/>
                      </a:lnTo>
                      <a:lnTo>
                        <a:pt x="388" y="714"/>
                      </a:lnTo>
                      <a:lnTo>
                        <a:pt x="393" y="714"/>
                      </a:lnTo>
                      <a:lnTo>
                        <a:pt x="398" y="714"/>
                      </a:lnTo>
                      <a:lnTo>
                        <a:pt x="403" y="714"/>
                      </a:lnTo>
                      <a:lnTo>
                        <a:pt x="403" y="709"/>
                      </a:lnTo>
                      <a:lnTo>
                        <a:pt x="407" y="700"/>
                      </a:lnTo>
                      <a:lnTo>
                        <a:pt x="412" y="690"/>
                      </a:lnTo>
                      <a:lnTo>
                        <a:pt x="412" y="681"/>
                      </a:lnTo>
                      <a:lnTo>
                        <a:pt x="417" y="671"/>
                      </a:lnTo>
                      <a:lnTo>
                        <a:pt x="422" y="661"/>
                      </a:lnTo>
                      <a:lnTo>
                        <a:pt x="427" y="647"/>
                      </a:lnTo>
                      <a:lnTo>
                        <a:pt x="427" y="623"/>
                      </a:lnTo>
                      <a:lnTo>
                        <a:pt x="431" y="580"/>
                      </a:lnTo>
                      <a:lnTo>
                        <a:pt x="436" y="518"/>
                      </a:lnTo>
                      <a:lnTo>
                        <a:pt x="441" y="455"/>
                      </a:lnTo>
                      <a:lnTo>
                        <a:pt x="441" y="427"/>
                      </a:lnTo>
                      <a:lnTo>
                        <a:pt x="446" y="446"/>
                      </a:lnTo>
                      <a:lnTo>
                        <a:pt x="451" y="508"/>
                      </a:lnTo>
                      <a:lnTo>
                        <a:pt x="451" y="590"/>
                      </a:lnTo>
                      <a:lnTo>
                        <a:pt x="455" y="661"/>
                      </a:lnTo>
                      <a:lnTo>
                        <a:pt x="460" y="705"/>
                      </a:lnTo>
                      <a:lnTo>
                        <a:pt x="465" y="719"/>
                      </a:lnTo>
                      <a:lnTo>
                        <a:pt x="470" y="724"/>
                      </a:lnTo>
                      <a:lnTo>
                        <a:pt x="475" y="724"/>
                      </a:lnTo>
                      <a:lnTo>
                        <a:pt x="479" y="724"/>
                      </a:lnTo>
                      <a:lnTo>
                        <a:pt x="479" y="729"/>
                      </a:lnTo>
                      <a:lnTo>
                        <a:pt x="484" y="729"/>
                      </a:lnTo>
                      <a:lnTo>
                        <a:pt x="489" y="729"/>
                      </a:lnTo>
                      <a:lnTo>
                        <a:pt x="494" y="724"/>
                      </a:lnTo>
                      <a:lnTo>
                        <a:pt x="499" y="724"/>
                      </a:lnTo>
                      <a:lnTo>
                        <a:pt x="503" y="724"/>
                      </a:lnTo>
                      <a:lnTo>
                        <a:pt x="508" y="724"/>
                      </a:lnTo>
                      <a:lnTo>
                        <a:pt x="513" y="724"/>
                      </a:lnTo>
                      <a:lnTo>
                        <a:pt x="518" y="719"/>
                      </a:lnTo>
                      <a:lnTo>
                        <a:pt x="522" y="714"/>
                      </a:lnTo>
                      <a:lnTo>
                        <a:pt x="527" y="719"/>
                      </a:lnTo>
                      <a:lnTo>
                        <a:pt x="532" y="714"/>
                      </a:lnTo>
                      <a:lnTo>
                        <a:pt x="537" y="719"/>
                      </a:lnTo>
                      <a:lnTo>
                        <a:pt x="542" y="719"/>
                      </a:lnTo>
                    </a:path>
                  </a:pathLst>
                </a:custGeom>
                <a:noFill/>
                <a:ln w="793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0519" name="Text Box 162"/>
              <p:cNvSpPr txBox="1">
                <a:spLocks noChangeArrowheads="1"/>
              </p:cNvSpPr>
              <p:nvPr/>
            </p:nvSpPr>
            <p:spPr bwMode="auto">
              <a:xfrm>
                <a:off x="4321" y="2153"/>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FF"/>
                    </a:solidFill>
                    <a:latin typeface="Helvetica" charset="0"/>
                  </a:rPr>
                  <a:t>A</a:t>
                </a:r>
              </a:p>
            </p:txBody>
          </p:sp>
          <p:sp>
            <p:nvSpPr>
              <p:cNvPr id="100520" name="Text Box 163"/>
              <p:cNvSpPr txBox="1">
                <a:spLocks noChangeArrowheads="1"/>
              </p:cNvSpPr>
              <p:nvPr/>
            </p:nvSpPr>
            <p:spPr bwMode="auto">
              <a:xfrm>
                <a:off x="4606" y="2150"/>
                <a:ext cx="2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FF"/>
                    </a:solidFill>
                    <a:latin typeface="Helvetica" charset="0"/>
                  </a:rPr>
                  <a:t>B</a:t>
                </a:r>
              </a:p>
            </p:txBody>
          </p:sp>
        </p:grpSp>
        <p:grpSp>
          <p:nvGrpSpPr>
            <p:cNvPr id="100453" name="Group 164"/>
            <p:cNvGrpSpPr>
              <a:grpSpLocks/>
            </p:cNvGrpSpPr>
            <p:nvPr/>
          </p:nvGrpSpPr>
          <p:grpSpPr bwMode="auto">
            <a:xfrm>
              <a:off x="3550" y="1209"/>
              <a:ext cx="2404" cy="907"/>
              <a:chOff x="3550" y="1209"/>
              <a:chExt cx="2404" cy="907"/>
            </a:xfrm>
          </p:grpSpPr>
          <p:grpSp>
            <p:nvGrpSpPr>
              <p:cNvPr id="100454" name="Group 165"/>
              <p:cNvGrpSpPr>
                <a:grpSpLocks/>
              </p:cNvGrpSpPr>
              <p:nvPr/>
            </p:nvGrpSpPr>
            <p:grpSpPr bwMode="auto">
              <a:xfrm>
                <a:off x="3550" y="1209"/>
                <a:ext cx="2404" cy="907"/>
                <a:chOff x="3550" y="1209"/>
                <a:chExt cx="2404" cy="907"/>
              </a:xfrm>
            </p:grpSpPr>
            <p:sp>
              <p:nvSpPr>
                <p:cNvPr id="100457" name="Rectangle 166"/>
                <p:cNvSpPr>
                  <a:spLocks noChangeArrowheads="1"/>
                </p:cNvSpPr>
                <p:nvPr/>
              </p:nvSpPr>
              <p:spPr bwMode="auto">
                <a:xfrm>
                  <a:off x="3550" y="1555"/>
                  <a:ext cx="3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rgbClr val="FFFFFF"/>
                      </a:solidFill>
                    </a:rPr>
                    <a:t> 7 Tesla</a:t>
                  </a:r>
                  <a:endParaRPr lang="en-US" altLang="en-US" sz="2400">
                    <a:solidFill>
                      <a:srgbClr val="FFFFFF"/>
                    </a:solidFill>
                    <a:latin typeface="Times" charset="0"/>
                  </a:endParaRPr>
                </a:p>
              </p:txBody>
            </p:sp>
            <p:grpSp>
              <p:nvGrpSpPr>
                <p:cNvPr id="100458" name="Group 167"/>
                <p:cNvGrpSpPr>
                  <a:grpSpLocks/>
                </p:cNvGrpSpPr>
                <p:nvPr/>
              </p:nvGrpSpPr>
              <p:grpSpPr bwMode="auto">
                <a:xfrm>
                  <a:off x="4315" y="1262"/>
                  <a:ext cx="514" cy="604"/>
                  <a:chOff x="3798" y="1306"/>
                  <a:chExt cx="514" cy="604"/>
                </a:xfrm>
              </p:grpSpPr>
              <p:sp>
                <p:nvSpPr>
                  <p:cNvPr id="100514" name="Line 168"/>
                  <p:cNvSpPr>
                    <a:spLocks noChangeShapeType="1"/>
                  </p:cNvSpPr>
                  <p:nvPr/>
                </p:nvSpPr>
                <p:spPr bwMode="auto">
                  <a:xfrm flipV="1">
                    <a:off x="4187" y="1306"/>
                    <a:ext cx="1" cy="604"/>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15" name="Line 169"/>
                  <p:cNvSpPr>
                    <a:spLocks noChangeShapeType="1"/>
                  </p:cNvSpPr>
                  <p:nvPr/>
                </p:nvSpPr>
                <p:spPr bwMode="auto">
                  <a:xfrm flipV="1">
                    <a:off x="4311" y="1584"/>
                    <a:ext cx="1" cy="326"/>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16" name="Line 170"/>
                  <p:cNvSpPr>
                    <a:spLocks noChangeShapeType="1"/>
                  </p:cNvSpPr>
                  <p:nvPr/>
                </p:nvSpPr>
                <p:spPr bwMode="auto">
                  <a:xfrm flipV="1">
                    <a:off x="3923" y="1306"/>
                    <a:ext cx="1" cy="604"/>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17" name="Line 171"/>
                  <p:cNvSpPr>
                    <a:spLocks noChangeShapeType="1"/>
                  </p:cNvSpPr>
                  <p:nvPr/>
                </p:nvSpPr>
                <p:spPr bwMode="auto">
                  <a:xfrm flipV="1">
                    <a:off x="3798" y="1584"/>
                    <a:ext cx="1" cy="302"/>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459" name="Rectangle 172"/>
                <p:cNvSpPr>
                  <a:spLocks noChangeArrowheads="1"/>
                </p:cNvSpPr>
                <p:nvPr/>
              </p:nvSpPr>
              <p:spPr bwMode="auto">
                <a:xfrm>
                  <a:off x="4359" y="1588"/>
                  <a:ext cx="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J</a:t>
                  </a:r>
                  <a:endParaRPr lang="en-US" altLang="en-US" sz="2400">
                    <a:solidFill>
                      <a:schemeClr val="tx1"/>
                    </a:solidFill>
                    <a:latin typeface="Times" charset="0"/>
                  </a:endParaRPr>
                </a:p>
              </p:txBody>
            </p:sp>
            <p:grpSp>
              <p:nvGrpSpPr>
                <p:cNvPr id="100460" name="Group 173"/>
                <p:cNvGrpSpPr>
                  <a:grpSpLocks/>
                </p:cNvGrpSpPr>
                <p:nvPr/>
              </p:nvGrpSpPr>
              <p:grpSpPr bwMode="auto">
                <a:xfrm>
                  <a:off x="4320" y="1670"/>
                  <a:ext cx="115" cy="38"/>
                  <a:chOff x="3803" y="1714"/>
                  <a:chExt cx="115" cy="38"/>
                </a:xfrm>
              </p:grpSpPr>
              <p:sp>
                <p:nvSpPr>
                  <p:cNvPr id="100511" name="Freeform 174"/>
                  <p:cNvSpPr>
                    <a:spLocks/>
                  </p:cNvSpPr>
                  <p:nvPr/>
                </p:nvSpPr>
                <p:spPr bwMode="auto">
                  <a:xfrm>
                    <a:off x="3803" y="1714"/>
                    <a:ext cx="39" cy="38"/>
                  </a:xfrm>
                  <a:custGeom>
                    <a:avLst/>
                    <a:gdLst>
                      <a:gd name="T0" fmla="*/ 0 w 39"/>
                      <a:gd name="T1" fmla="*/ 19 h 38"/>
                      <a:gd name="T2" fmla="*/ 39 w 39"/>
                      <a:gd name="T3" fmla="*/ 0 h 38"/>
                      <a:gd name="T4" fmla="*/ 29 w 39"/>
                      <a:gd name="T5" fmla="*/ 19 h 38"/>
                      <a:gd name="T6" fmla="*/ 39 w 39"/>
                      <a:gd name="T7" fmla="*/ 38 h 38"/>
                      <a:gd name="T8" fmla="*/ 0 w 39"/>
                      <a:gd name="T9" fmla="*/ 1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8">
                        <a:moveTo>
                          <a:pt x="0" y="19"/>
                        </a:moveTo>
                        <a:lnTo>
                          <a:pt x="39" y="0"/>
                        </a:lnTo>
                        <a:lnTo>
                          <a:pt x="29" y="19"/>
                        </a:lnTo>
                        <a:lnTo>
                          <a:pt x="39" y="38"/>
                        </a:lnTo>
                        <a:lnTo>
                          <a:pt x="0" y="19"/>
                        </a:lnTo>
                        <a:close/>
                      </a:path>
                    </a:pathLst>
                  </a:custGeom>
                  <a:solidFill>
                    <a:srgbClr val="000000"/>
                  </a:solidFill>
                  <a:ln w="9525">
                    <a:solidFill>
                      <a:srgbClr val="FFFF00"/>
                    </a:solidFill>
                    <a:round/>
                    <a:headEnd/>
                    <a:tailEnd/>
                  </a:ln>
                </p:spPr>
                <p:txBody>
                  <a:bodyPr/>
                  <a:lstStyle/>
                  <a:p>
                    <a:endParaRPr lang="en-US"/>
                  </a:p>
                </p:txBody>
              </p:sp>
              <p:sp>
                <p:nvSpPr>
                  <p:cNvPr id="100512" name="Freeform 175"/>
                  <p:cNvSpPr>
                    <a:spLocks/>
                  </p:cNvSpPr>
                  <p:nvPr/>
                </p:nvSpPr>
                <p:spPr bwMode="auto">
                  <a:xfrm>
                    <a:off x="3885" y="1714"/>
                    <a:ext cx="33" cy="38"/>
                  </a:xfrm>
                  <a:custGeom>
                    <a:avLst/>
                    <a:gdLst>
                      <a:gd name="T0" fmla="*/ 33 w 33"/>
                      <a:gd name="T1" fmla="*/ 19 h 38"/>
                      <a:gd name="T2" fmla="*/ 0 w 33"/>
                      <a:gd name="T3" fmla="*/ 38 h 38"/>
                      <a:gd name="T4" fmla="*/ 9 w 33"/>
                      <a:gd name="T5" fmla="*/ 19 h 38"/>
                      <a:gd name="T6" fmla="*/ 0 w 33"/>
                      <a:gd name="T7" fmla="*/ 0 h 38"/>
                      <a:gd name="T8" fmla="*/ 33 w 33"/>
                      <a:gd name="T9" fmla="*/ 1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33" y="19"/>
                        </a:moveTo>
                        <a:lnTo>
                          <a:pt x="0" y="38"/>
                        </a:lnTo>
                        <a:lnTo>
                          <a:pt x="9" y="19"/>
                        </a:lnTo>
                        <a:lnTo>
                          <a:pt x="0" y="0"/>
                        </a:lnTo>
                        <a:lnTo>
                          <a:pt x="33" y="19"/>
                        </a:lnTo>
                        <a:close/>
                      </a:path>
                    </a:pathLst>
                  </a:custGeom>
                  <a:solidFill>
                    <a:srgbClr val="000000"/>
                  </a:solidFill>
                  <a:ln w="9525">
                    <a:solidFill>
                      <a:srgbClr val="FFFF00"/>
                    </a:solidFill>
                    <a:round/>
                    <a:headEnd/>
                    <a:tailEnd/>
                  </a:ln>
                </p:spPr>
                <p:txBody>
                  <a:bodyPr/>
                  <a:lstStyle/>
                  <a:p>
                    <a:endParaRPr lang="en-US"/>
                  </a:p>
                </p:txBody>
              </p:sp>
              <p:sp>
                <p:nvSpPr>
                  <p:cNvPr id="100513" name="Line 176"/>
                  <p:cNvSpPr>
                    <a:spLocks noChangeShapeType="1"/>
                  </p:cNvSpPr>
                  <p:nvPr/>
                </p:nvSpPr>
                <p:spPr bwMode="auto">
                  <a:xfrm>
                    <a:off x="3827" y="1728"/>
                    <a:ext cx="63" cy="1"/>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461" name="Group 177"/>
                <p:cNvGrpSpPr>
                  <a:grpSpLocks/>
                </p:cNvGrpSpPr>
                <p:nvPr/>
              </p:nvGrpSpPr>
              <p:grpSpPr bwMode="auto">
                <a:xfrm>
                  <a:off x="4445" y="1679"/>
                  <a:ext cx="378" cy="39"/>
                  <a:chOff x="3928" y="1723"/>
                  <a:chExt cx="378" cy="39"/>
                </a:xfrm>
              </p:grpSpPr>
              <p:sp>
                <p:nvSpPr>
                  <p:cNvPr id="100508" name="Freeform 178"/>
                  <p:cNvSpPr>
                    <a:spLocks/>
                  </p:cNvSpPr>
                  <p:nvPr/>
                </p:nvSpPr>
                <p:spPr bwMode="auto">
                  <a:xfrm>
                    <a:off x="3928" y="1723"/>
                    <a:ext cx="38" cy="39"/>
                  </a:xfrm>
                  <a:custGeom>
                    <a:avLst/>
                    <a:gdLst>
                      <a:gd name="T0" fmla="*/ 0 w 38"/>
                      <a:gd name="T1" fmla="*/ 19 h 39"/>
                      <a:gd name="T2" fmla="*/ 38 w 38"/>
                      <a:gd name="T3" fmla="*/ 0 h 39"/>
                      <a:gd name="T4" fmla="*/ 29 w 38"/>
                      <a:gd name="T5" fmla="*/ 19 h 39"/>
                      <a:gd name="T6" fmla="*/ 38 w 38"/>
                      <a:gd name="T7" fmla="*/ 39 h 39"/>
                      <a:gd name="T8" fmla="*/ 0 w 38"/>
                      <a:gd name="T9" fmla="*/ 1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9">
                        <a:moveTo>
                          <a:pt x="0" y="19"/>
                        </a:moveTo>
                        <a:lnTo>
                          <a:pt x="38" y="0"/>
                        </a:lnTo>
                        <a:lnTo>
                          <a:pt x="29" y="19"/>
                        </a:lnTo>
                        <a:lnTo>
                          <a:pt x="38" y="39"/>
                        </a:lnTo>
                        <a:lnTo>
                          <a:pt x="0" y="19"/>
                        </a:lnTo>
                        <a:close/>
                      </a:path>
                    </a:pathLst>
                  </a:custGeom>
                  <a:solidFill>
                    <a:srgbClr val="000000"/>
                  </a:solidFill>
                  <a:ln w="9525">
                    <a:solidFill>
                      <a:srgbClr val="FFFF00"/>
                    </a:solidFill>
                    <a:round/>
                    <a:headEnd/>
                    <a:tailEnd/>
                  </a:ln>
                </p:spPr>
                <p:txBody>
                  <a:bodyPr/>
                  <a:lstStyle/>
                  <a:p>
                    <a:endParaRPr lang="en-US"/>
                  </a:p>
                </p:txBody>
              </p:sp>
              <p:sp>
                <p:nvSpPr>
                  <p:cNvPr id="100509" name="Freeform 179"/>
                  <p:cNvSpPr>
                    <a:spLocks/>
                  </p:cNvSpPr>
                  <p:nvPr/>
                </p:nvSpPr>
                <p:spPr bwMode="auto">
                  <a:xfrm>
                    <a:off x="4268" y="1723"/>
                    <a:ext cx="38" cy="39"/>
                  </a:xfrm>
                  <a:custGeom>
                    <a:avLst/>
                    <a:gdLst>
                      <a:gd name="T0" fmla="*/ 38 w 38"/>
                      <a:gd name="T1" fmla="*/ 19 h 39"/>
                      <a:gd name="T2" fmla="*/ 0 w 38"/>
                      <a:gd name="T3" fmla="*/ 39 h 39"/>
                      <a:gd name="T4" fmla="*/ 14 w 38"/>
                      <a:gd name="T5" fmla="*/ 19 h 39"/>
                      <a:gd name="T6" fmla="*/ 0 w 38"/>
                      <a:gd name="T7" fmla="*/ 0 h 39"/>
                      <a:gd name="T8" fmla="*/ 38 w 38"/>
                      <a:gd name="T9" fmla="*/ 1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9">
                        <a:moveTo>
                          <a:pt x="38" y="19"/>
                        </a:moveTo>
                        <a:lnTo>
                          <a:pt x="0" y="39"/>
                        </a:lnTo>
                        <a:lnTo>
                          <a:pt x="14" y="19"/>
                        </a:lnTo>
                        <a:lnTo>
                          <a:pt x="0" y="0"/>
                        </a:lnTo>
                        <a:lnTo>
                          <a:pt x="38" y="19"/>
                        </a:lnTo>
                        <a:close/>
                      </a:path>
                    </a:pathLst>
                  </a:custGeom>
                  <a:solidFill>
                    <a:srgbClr val="000000"/>
                  </a:solidFill>
                  <a:ln w="9525">
                    <a:solidFill>
                      <a:srgbClr val="FFFF00"/>
                    </a:solidFill>
                    <a:round/>
                    <a:headEnd/>
                    <a:tailEnd/>
                  </a:ln>
                </p:spPr>
                <p:txBody>
                  <a:bodyPr/>
                  <a:lstStyle/>
                  <a:p>
                    <a:endParaRPr lang="en-US"/>
                  </a:p>
                </p:txBody>
              </p:sp>
              <p:sp>
                <p:nvSpPr>
                  <p:cNvPr id="100510" name="Line 180"/>
                  <p:cNvSpPr>
                    <a:spLocks noChangeShapeType="1"/>
                  </p:cNvSpPr>
                  <p:nvPr/>
                </p:nvSpPr>
                <p:spPr bwMode="auto">
                  <a:xfrm>
                    <a:off x="3952" y="1738"/>
                    <a:ext cx="326" cy="1"/>
                  </a:xfrm>
                  <a:prstGeom prst="line">
                    <a:avLst/>
                  </a:prstGeom>
                  <a:noFill/>
                  <a:ln w="158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462" name="Rectangle 181"/>
                <p:cNvSpPr>
                  <a:spLocks noChangeArrowheads="1"/>
                </p:cNvSpPr>
                <p:nvPr/>
              </p:nvSpPr>
              <p:spPr bwMode="auto">
                <a:xfrm>
                  <a:off x="4555" y="1607"/>
                  <a:ext cx="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2C</a:t>
                  </a:r>
                  <a:endParaRPr lang="en-US" altLang="en-US" sz="2400">
                    <a:solidFill>
                      <a:schemeClr val="tx1"/>
                    </a:solidFill>
                    <a:latin typeface="Times" charset="0"/>
                  </a:endParaRPr>
                </a:p>
              </p:txBody>
            </p:sp>
            <p:sp>
              <p:nvSpPr>
                <p:cNvPr id="100463" name="Rectangle 182"/>
                <p:cNvSpPr>
                  <a:spLocks noChangeArrowheads="1"/>
                </p:cNvSpPr>
                <p:nvPr/>
              </p:nvSpPr>
              <p:spPr bwMode="auto">
                <a:xfrm>
                  <a:off x="4771" y="188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latin typeface="Symbol" charset="2"/>
                    </a:rPr>
                    <a:t>1-2 </a:t>
                  </a:r>
                  <a:endParaRPr lang="en-US" altLang="en-US" sz="2400">
                    <a:solidFill>
                      <a:srgbClr val="FFFFFF"/>
                    </a:solidFill>
                    <a:latin typeface="Times" charset="0"/>
                  </a:endParaRPr>
                </a:p>
              </p:txBody>
            </p:sp>
            <p:sp>
              <p:nvSpPr>
                <p:cNvPr id="100464" name="Rectangle 183"/>
                <p:cNvSpPr>
                  <a:spLocks noChangeArrowheads="1"/>
                </p:cNvSpPr>
                <p:nvPr/>
              </p:nvSpPr>
              <p:spPr bwMode="auto">
                <a:xfrm>
                  <a:off x="4622" y="188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latin typeface="Symbol" charset="2"/>
                    </a:rPr>
                    <a:t>3-4 </a:t>
                  </a:r>
                  <a:endParaRPr lang="en-US" altLang="en-US" sz="2400">
                    <a:solidFill>
                      <a:srgbClr val="FFFFFF"/>
                    </a:solidFill>
                    <a:latin typeface="Times" charset="0"/>
                  </a:endParaRPr>
                </a:p>
              </p:txBody>
            </p:sp>
            <p:sp>
              <p:nvSpPr>
                <p:cNvPr id="100465" name="Rectangle 184"/>
                <p:cNvSpPr>
                  <a:spLocks noChangeArrowheads="1"/>
                </p:cNvSpPr>
                <p:nvPr/>
              </p:nvSpPr>
              <p:spPr bwMode="auto">
                <a:xfrm>
                  <a:off x="4392" y="188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latin typeface="Symbol" charset="2"/>
                    </a:rPr>
                    <a:t>1-3 </a:t>
                  </a:r>
                  <a:endParaRPr lang="en-US" altLang="en-US" sz="2400">
                    <a:solidFill>
                      <a:srgbClr val="FFFFFF"/>
                    </a:solidFill>
                    <a:latin typeface="Times" charset="0"/>
                  </a:endParaRPr>
                </a:p>
              </p:txBody>
            </p:sp>
            <p:sp>
              <p:nvSpPr>
                <p:cNvPr id="100466" name="Rectangle 185"/>
                <p:cNvSpPr>
                  <a:spLocks noChangeArrowheads="1"/>
                </p:cNvSpPr>
                <p:nvPr/>
              </p:nvSpPr>
              <p:spPr bwMode="auto">
                <a:xfrm>
                  <a:off x="4232" y="1885"/>
                  <a:ext cx="10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latin typeface="Symbol" charset="2"/>
                    </a:rPr>
                    <a:t>2-4 </a:t>
                  </a:r>
                  <a:endParaRPr lang="en-US" altLang="en-US" sz="2400">
                    <a:solidFill>
                      <a:srgbClr val="FFFFFF"/>
                    </a:solidFill>
                    <a:latin typeface="Times" charset="0"/>
                  </a:endParaRPr>
                </a:p>
              </p:txBody>
            </p:sp>
            <p:sp>
              <p:nvSpPr>
                <p:cNvPr id="100467" name="Freeform 186"/>
                <p:cNvSpPr>
                  <a:spLocks/>
                </p:cNvSpPr>
                <p:nvPr/>
              </p:nvSpPr>
              <p:spPr bwMode="auto">
                <a:xfrm>
                  <a:off x="5063" y="1209"/>
                  <a:ext cx="891" cy="686"/>
                </a:xfrm>
                <a:custGeom>
                  <a:avLst/>
                  <a:gdLst>
                    <a:gd name="T0" fmla="*/ 10 w 891"/>
                    <a:gd name="T1" fmla="*/ 686 h 686"/>
                    <a:gd name="T2" fmla="*/ 29 w 891"/>
                    <a:gd name="T3" fmla="*/ 681 h 686"/>
                    <a:gd name="T4" fmla="*/ 43 w 891"/>
                    <a:gd name="T5" fmla="*/ 681 h 686"/>
                    <a:gd name="T6" fmla="*/ 58 w 891"/>
                    <a:gd name="T7" fmla="*/ 676 h 686"/>
                    <a:gd name="T8" fmla="*/ 72 w 891"/>
                    <a:gd name="T9" fmla="*/ 672 h 686"/>
                    <a:gd name="T10" fmla="*/ 86 w 891"/>
                    <a:gd name="T11" fmla="*/ 667 h 686"/>
                    <a:gd name="T12" fmla="*/ 96 w 891"/>
                    <a:gd name="T13" fmla="*/ 652 h 686"/>
                    <a:gd name="T14" fmla="*/ 110 w 891"/>
                    <a:gd name="T15" fmla="*/ 633 h 686"/>
                    <a:gd name="T16" fmla="*/ 125 w 891"/>
                    <a:gd name="T17" fmla="*/ 528 h 686"/>
                    <a:gd name="T18" fmla="*/ 139 w 891"/>
                    <a:gd name="T19" fmla="*/ 346 h 686"/>
                    <a:gd name="T20" fmla="*/ 153 w 891"/>
                    <a:gd name="T21" fmla="*/ 504 h 686"/>
                    <a:gd name="T22" fmla="*/ 173 w 891"/>
                    <a:gd name="T23" fmla="*/ 619 h 686"/>
                    <a:gd name="T24" fmla="*/ 187 w 891"/>
                    <a:gd name="T25" fmla="*/ 648 h 686"/>
                    <a:gd name="T26" fmla="*/ 201 w 891"/>
                    <a:gd name="T27" fmla="*/ 657 h 686"/>
                    <a:gd name="T28" fmla="*/ 211 w 891"/>
                    <a:gd name="T29" fmla="*/ 648 h 686"/>
                    <a:gd name="T30" fmla="*/ 225 w 891"/>
                    <a:gd name="T31" fmla="*/ 633 h 686"/>
                    <a:gd name="T32" fmla="*/ 240 w 891"/>
                    <a:gd name="T33" fmla="*/ 600 h 686"/>
                    <a:gd name="T34" fmla="*/ 254 w 891"/>
                    <a:gd name="T35" fmla="*/ 432 h 686"/>
                    <a:gd name="T36" fmla="*/ 268 w 891"/>
                    <a:gd name="T37" fmla="*/ 29 h 686"/>
                    <a:gd name="T38" fmla="*/ 283 w 891"/>
                    <a:gd name="T39" fmla="*/ 288 h 686"/>
                    <a:gd name="T40" fmla="*/ 297 w 891"/>
                    <a:gd name="T41" fmla="*/ 566 h 686"/>
                    <a:gd name="T42" fmla="*/ 311 w 891"/>
                    <a:gd name="T43" fmla="*/ 643 h 686"/>
                    <a:gd name="T44" fmla="*/ 326 w 891"/>
                    <a:gd name="T45" fmla="*/ 662 h 686"/>
                    <a:gd name="T46" fmla="*/ 340 w 891"/>
                    <a:gd name="T47" fmla="*/ 662 h 686"/>
                    <a:gd name="T48" fmla="*/ 355 w 891"/>
                    <a:gd name="T49" fmla="*/ 662 h 686"/>
                    <a:gd name="T50" fmla="*/ 369 w 891"/>
                    <a:gd name="T51" fmla="*/ 662 h 686"/>
                    <a:gd name="T52" fmla="*/ 383 w 891"/>
                    <a:gd name="T53" fmla="*/ 672 h 686"/>
                    <a:gd name="T54" fmla="*/ 398 w 891"/>
                    <a:gd name="T55" fmla="*/ 657 h 686"/>
                    <a:gd name="T56" fmla="*/ 412 w 891"/>
                    <a:gd name="T57" fmla="*/ 662 h 686"/>
                    <a:gd name="T58" fmla="*/ 427 w 891"/>
                    <a:gd name="T59" fmla="*/ 662 h 686"/>
                    <a:gd name="T60" fmla="*/ 441 w 891"/>
                    <a:gd name="T61" fmla="*/ 657 h 686"/>
                    <a:gd name="T62" fmla="*/ 455 w 891"/>
                    <a:gd name="T63" fmla="*/ 648 h 686"/>
                    <a:gd name="T64" fmla="*/ 470 w 891"/>
                    <a:gd name="T65" fmla="*/ 638 h 686"/>
                    <a:gd name="T66" fmla="*/ 484 w 891"/>
                    <a:gd name="T67" fmla="*/ 619 h 686"/>
                    <a:gd name="T68" fmla="*/ 498 w 891"/>
                    <a:gd name="T69" fmla="*/ 590 h 686"/>
                    <a:gd name="T70" fmla="*/ 513 w 891"/>
                    <a:gd name="T71" fmla="*/ 413 h 686"/>
                    <a:gd name="T72" fmla="*/ 527 w 891"/>
                    <a:gd name="T73" fmla="*/ 5 h 686"/>
                    <a:gd name="T74" fmla="*/ 542 w 891"/>
                    <a:gd name="T75" fmla="*/ 283 h 686"/>
                    <a:gd name="T76" fmla="*/ 556 w 891"/>
                    <a:gd name="T77" fmla="*/ 552 h 686"/>
                    <a:gd name="T78" fmla="*/ 570 w 891"/>
                    <a:gd name="T79" fmla="*/ 628 h 686"/>
                    <a:gd name="T80" fmla="*/ 585 w 891"/>
                    <a:gd name="T81" fmla="*/ 648 h 686"/>
                    <a:gd name="T82" fmla="*/ 599 w 891"/>
                    <a:gd name="T83" fmla="*/ 643 h 686"/>
                    <a:gd name="T84" fmla="*/ 613 w 891"/>
                    <a:gd name="T85" fmla="*/ 633 h 686"/>
                    <a:gd name="T86" fmla="*/ 628 w 891"/>
                    <a:gd name="T87" fmla="*/ 633 h 686"/>
                    <a:gd name="T88" fmla="*/ 642 w 891"/>
                    <a:gd name="T89" fmla="*/ 566 h 686"/>
                    <a:gd name="T90" fmla="*/ 657 w 891"/>
                    <a:gd name="T91" fmla="*/ 341 h 686"/>
                    <a:gd name="T92" fmla="*/ 671 w 891"/>
                    <a:gd name="T93" fmla="*/ 451 h 686"/>
                    <a:gd name="T94" fmla="*/ 685 w 891"/>
                    <a:gd name="T95" fmla="*/ 604 h 686"/>
                    <a:gd name="T96" fmla="*/ 700 w 891"/>
                    <a:gd name="T97" fmla="*/ 638 h 686"/>
                    <a:gd name="T98" fmla="*/ 714 w 891"/>
                    <a:gd name="T99" fmla="*/ 652 h 686"/>
                    <a:gd name="T100" fmla="*/ 728 w 891"/>
                    <a:gd name="T101" fmla="*/ 657 h 686"/>
                    <a:gd name="T102" fmla="*/ 743 w 891"/>
                    <a:gd name="T103" fmla="*/ 657 h 686"/>
                    <a:gd name="T104" fmla="*/ 757 w 891"/>
                    <a:gd name="T105" fmla="*/ 662 h 686"/>
                    <a:gd name="T106" fmla="*/ 772 w 891"/>
                    <a:gd name="T107" fmla="*/ 652 h 686"/>
                    <a:gd name="T108" fmla="*/ 786 w 891"/>
                    <a:gd name="T109" fmla="*/ 657 h 686"/>
                    <a:gd name="T110" fmla="*/ 800 w 891"/>
                    <a:gd name="T111" fmla="*/ 672 h 686"/>
                    <a:gd name="T112" fmla="*/ 815 w 891"/>
                    <a:gd name="T113" fmla="*/ 676 h 686"/>
                    <a:gd name="T114" fmla="*/ 829 w 891"/>
                    <a:gd name="T115" fmla="*/ 657 h 686"/>
                    <a:gd name="T116" fmla="*/ 843 w 891"/>
                    <a:gd name="T117" fmla="*/ 667 h 686"/>
                    <a:gd name="T118" fmla="*/ 858 w 891"/>
                    <a:gd name="T119" fmla="*/ 681 h 686"/>
                    <a:gd name="T120" fmla="*/ 872 w 891"/>
                    <a:gd name="T121" fmla="*/ 681 h 686"/>
                    <a:gd name="T122" fmla="*/ 887 w 891"/>
                    <a:gd name="T123" fmla="*/ 667 h 6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91" h="686">
                      <a:moveTo>
                        <a:pt x="0" y="686"/>
                      </a:moveTo>
                      <a:lnTo>
                        <a:pt x="0" y="686"/>
                      </a:lnTo>
                      <a:lnTo>
                        <a:pt x="5" y="686"/>
                      </a:lnTo>
                      <a:lnTo>
                        <a:pt x="10" y="686"/>
                      </a:lnTo>
                      <a:lnTo>
                        <a:pt x="14" y="686"/>
                      </a:lnTo>
                      <a:lnTo>
                        <a:pt x="19" y="686"/>
                      </a:lnTo>
                      <a:lnTo>
                        <a:pt x="19" y="681"/>
                      </a:lnTo>
                      <a:lnTo>
                        <a:pt x="24" y="681"/>
                      </a:lnTo>
                      <a:lnTo>
                        <a:pt x="29" y="681"/>
                      </a:lnTo>
                      <a:lnTo>
                        <a:pt x="34" y="681"/>
                      </a:lnTo>
                      <a:lnTo>
                        <a:pt x="38" y="681"/>
                      </a:lnTo>
                      <a:lnTo>
                        <a:pt x="43" y="681"/>
                      </a:lnTo>
                      <a:lnTo>
                        <a:pt x="43" y="676"/>
                      </a:lnTo>
                      <a:lnTo>
                        <a:pt x="48" y="676"/>
                      </a:lnTo>
                      <a:lnTo>
                        <a:pt x="53" y="676"/>
                      </a:lnTo>
                      <a:lnTo>
                        <a:pt x="58" y="676"/>
                      </a:lnTo>
                      <a:lnTo>
                        <a:pt x="58" y="672"/>
                      </a:lnTo>
                      <a:lnTo>
                        <a:pt x="62" y="672"/>
                      </a:lnTo>
                      <a:lnTo>
                        <a:pt x="67" y="672"/>
                      </a:lnTo>
                      <a:lnTo>
                        <a:pt x="72" y="672"/>
                      </a:lnTo>
                      <a:lnTo>
                        <a:pt x="72" y="667"/>
                      </a:lnTo>
                      <a:lnTo>
                        <a:pt x="77" y="667"/>
                      </a:lnTo>
                      <a:lnTo>
                        <a:pt x="81" y="667"/>
                      </a:lnTo>
                      <a:lnTo>
                        <a:pt x="86" y="667"/>
                      </a:lnTo>
                      <a:lnTo>
                        <a:pt x="86" y="662"/>
                      </a:lnTo>
                      <a:lnTo>
                        <a:pt x="91" y="662"/>
                      </a:lnTo>
                      <a:lnTo>
                        <a:pt x="96" y="657"/>
                      </a:lnTo>
                      <a:lnTo>
                        <a:pt x="96" y="652"/>
                      </a:lnTo>
                      <a:lnTo>
                        <a:pt x="101" y="648"/>
                      </a:lnTo>
                      <a:lnTo>
                        <a:pt x="105" y="643"/>
                      </a:lnTo>
                      <a:lnTo>
                        <a:pt x="110" y="638"/>
                      </a:lnTo>
                      <a:lnTo>
                        <a:pt x="110" y="633"/>
                      </a:lnTo>
                      <a:lnTo>
                        <a:pt x="115" y="628"/>
                      </a:lnTo>
                      <a:lnTo>
                        <a:pt x="115" y="619"/>
                      </a:lnTo>
                      <a:lnTo>
                        <a:pt x="120" y="609"/>
                      </a:lnTo>
                      <a:lnTo>
                        <a:pt x="120" y="600"/>
                      </a:lnTo>
                      <a:lnTo>
                        <a:pt x="125" y="580"/>
                      </a:lnTo>
                      <a:lnTo>
                        <a:pt x="125" y="556"/>
                      </a:lnTo>
                      <a:lnTo>
                        <a:pt x="125" y="528"/>
                      </a:lnTo>
                      <a:lnTo>
                        <a:pt x="129" y="494"/>
                      </a:lnTo>
                      <a:lnTo>
                        <a:pt x="129" y="461"/>
                      </a:lnTo>
                      <a:lnTo>
                        <a:pt x="134" y="427"/>
                      </a:lnTo>
                      <a:lnTo>
                        <a:pt x="134" y="393"/>
                      </a:lnTo>
                      <a:lnTo>
                        <a:pt x="134" y="369"/>
                      </a:lnTo>
                      <a:lnTo>
                        <a:pt x="139" y="355"/>
                      </a:lnTo>
                      <a:lnTo>
                        <a:pt x="139" y="346"/>
                      </a:lnTo>
                      <a:lnTo>
                        <a:pt x="144" y="350"/>
                      </a:lnTo>
                      <a:lnTo>
                        <a:pt x="144" y="369"/>
                      </a:lnTo>
                      <a:lnTo>
                        <a:pt x="149" y="389"/>
                      </a:lnTo>
                      <a:lnTo>
                        <a:pt x="149" y="417"/>
                      </a:lnTo>
                      <a:lnTo>
                        <a:pt x="149" y="446"/>
                      </a:lnTo>
                      <a:lnTo>
                        <a:pt x="153" y="475"/>
                      </a:lnTo>
                      <a:lnTo>
                        <a:pt x="153" y="504"/>
                      </a:lnTo>
                      <a:lnTo>
                        <a:pt x="158" y="532"/>
                      </a:lnTo>
                      <a:lnTo>
                        <a:pt x="158" y="552"/>
                      </a:lnTo>
                      <a:lnTo>
                        <a:pt x="163" y="571"/>
                      </a:lnTo>
                      <a:lnTo>
                        <a:pt x="163" y="590"/>
                      </a:lnTo>
                      <a:lnTo>
                        <a:pt x="163" y="600"/>
                      </a:lnTo>
                      <a:lnTo>
                        <a:pt x="168" y="614"/>
                      </a:lnTo>
                      <a:lnTo>
                        <a:pt x="173" y="619"/>
                      </a:lnTo>
                      <a:lnTo>
                        <a:pt x="173" y="628"/>
                      </a:lnTo>
                      <a:lnTo>
                        <a:pt x="173" y="633"/>
                      </a:lnTo>
                      <a:lnTo>
                        <a:pt x="177" y="638"/>
                      </a:lnTo>
                      <a:lnTo>
                        <a:pt x="177" y="643"/>
                      </a:lnTo>
                      <a:lnTo>
                        <a:pt x="182" y="643"/>
                      </a:lnTo>
                      <a:lnTo>
                        <a:pt x="182" y="648"/>
                      </a:lnTo>
                      <a:lnTo>
                        <a:pt x="187" y="648"/>
                      </a:lnTo>
                      <a:lnTo>
                        <a:pt x="187" y="652"/>
                      </a:lnTo>
                      <a:lnTo>
                        <a:pt x="192" y="652"/>
                      </a:lnTo>
                      <a:lnTo>
                        <a:pt x="196" y="657"/>
                      </a:lnTo>
                      <a:lnTo>
                        <a:pt x="201" y="657"/>
                      </a:lnTo>
                      <a:lnTo>
                        <a:pt x="206" y="657"/>
                      </a:lnTo>
                      <a:lnTo>
                        <a:pt x="206" y="652"/>
                      </a:lnTo>
                      <a:lnTo>
                        <a:pt x="211" y="652"/>
                      </a:lnTo>
                      <a:lnTo>
                        <a:pt x="211" y="648"/>
                      </a:lnTo>
                      <a:lnTo>
                        <a:pt x="216" y="648"/>
                      </a:lnTo>
                      <a:lnTo>
                        <a:pt x="220" y="643"/>
                      </a:lnTo>
                      <a:lnTo>
                        <a:pt x="225" y="638"/>
                      </a:lnTo>
                      <a:lnTo>
                        <a:pt x="225" y="633"/>
                      </a:lnTo>
                      <a:lnTo>
                        <a:pt x="230" y="628"/>
                      </a:lnTo>
                      <a:lnTo>
                        <a:pt x="230" y="624"/>
                      </a:lnTo>
                      <a:lnTo>
                        <a:pt x="235" y="619"/>
                      </a:lnTo>
                      <a:lnTo>
                        <a:pt x="235" y="614"/>
                      </a:lnTo>
                      <a:lnTo>
                        <a:pt x="240" y="609"/>
                      </a:lnTo>
                      <a:lnTo>
                        <a:pt x="240" y="604"/>
                      </a:lnTo>
                      <a:lnTo>
                        <a:pt x="240" y="600"/>
                      </a:lnTo>
                      <a:lnTo>
                        <a:pt x="244" y="590"/>
                      </a:lnTo>
                      <a:lnTo>
                        <a:pt x="244" y="580"/>
                      </a:lnTo>
                      <a:lnTo>
                        <a:pt x="249" y="566"/>
                      </a:lnTo>
                      <a:lnTo>
                        <a:pt x="249" y="542"/>
                      </a:lnTo>
                      <a:lnTo>
                        <a:pt x="254" y="513"/>
                      </a:lnTo>
                      <a:lnTo>
                        <a:pt x="254" y="475"/>
                      </a:lnTo>
                      <a:lnTo>
                        <a:pt x="254" y="432"/>
                      </a:lnTo>
                      <a:lnTo>
                        <a:pt x="259" y="374"/>
                      </a:lnTo>
                      <a:lnTo>
                        <a:pt x="259" y="307"/>
                      </a:lnTo>
                      <a:lnTo>
                        <a:pt x="264" y="235"/>
                      </a:lnTo>
                      <a:lnTo>
                        <a:pt x="264" y="168"/>
                      </a:lnTo>
                      <a:lnTo>
                        <a:pt x="264" y="106"/>
                      </a:lnTo>
                      <a:lnTo>
                        <a:pt x="268" y="58"/>
                      </a:lnTo>
                      <a:lnTo>
                        <a:pt x="268" y="29"/>
                      </a:lnTo>
                      <a:lnTo>
                        <a:pt x="273" y="20"/>
                      </a:lnTo>
                      <a:lnTo>
                        <a:pt x="273" y="34"/>
                      </a:lnTo>
                      <a:lnTo>
                        <a:pt x="278" y="67"/>
                      </a:lnTo>
                      <a:lnTo>
                        <a:pt x="278" y="115"/>
                      </a:lnTo>
                      <a:lnTo>
                        <a:pt x="278" y="168"/>
                      </a:lnTo>
                      <a:lnTo>
                        <a:pt x="283" y="230"/>
                      </a:lnTo>
                      <a:lnTo>
                        <a:pt x="283" y="288"/>
                      </a:lnTo>
                      <a:lnTo>
                        <a:pt x="288" y="346"/>
                      </a:lnTo>
                      <a:lnTo>
                        <a:pt x="288" y="398"/>
                      </a:lnTo>
                      <a:lnTo>
                        <a:pt x="292" y="441"/>
                      </a:lnTo>
                      <a:lnTo>
                        <a:pt x="292" y="480"/>
                      </a:lnTo>
                      <a:lnTo>
                        <a:pt x="292" y="513"/>
                      </a:lnTo>
                      <a:lnTo>
                        <a:pt x="297" y="542"/>
                      </a:lnTo>
                      <a:lnTo>
                        <a:pt x="297" y="566"/>
                      </a:lnTo>
                      <a:lnTo>
                        <a:pt x="302" y="580"/>
                      </a:lnTo>
                      <a:lnTo>
                        <a:pt x="302" y="600"/>
                      </a:lnTo>
                      <a:lnTo>
                        <a:pt x="302" y="609"/>
                      </a:lnTo>
                      <a:lnTo>
                        <a:pt x="307" y="619"/>
                      </a:lnTo>
                      <a:lnTo>
                        <a:pt x="307" y="628"/>
                      </a:lnTo>
                      <a:lnTo>
                        <a:pt x="311" y="633"/>
                      </a:lnTo>
                      <a:lnTo>
                        <a:pt x="311" y="643"/>
                      </a:lnTo>
                      <a:lnTo>
                        <a:pt x="316" y="648"/>
                      </a:lnTo>
                      <a:lnTo>
                        <a:pt x="316" y="652"/>
                      </a:lnTo>
                      <a:lnTo>
                        <a:pt x="321" y="657"/>
                      </a:lnTo>
                      <a:lnTo>
                        <a:pt x="326" y="662"/>
                      </a:lnTo>
                      <a:lnTo>
                        <a:pt x="331" y="662"/>
                      </a:lnTo>
                      <a:lnTo>
                        <a:pt x="335" y="662"/>
                      </a:lnTo>
                      <a:lnTo>
                        <a:pt x="335" y="667"/>
                      </a:lnTo>
                      <a:lnTo>
                        <a:pt x="340" y="667"/>
                      </a:lnTo>
                      <a:lnTo>
                        <a:pt x="340" y="662"/>
                      </a:lnTo>
                      <a:lnTo>
                        <a:pt x="345" y="662"/>
                      </a:lnTo>
                      <a:lnTo>
                        <a:pt x="350" y="662"/>
                      </a:lnTo>
                      <a:lnTo>
                        <a:pt x="355" y="662"/>
                      </a:lnTo>
                      <a:lnTo>
                        <a:pt x="359" y="662"/>
                      </a:lnTo>
                      <a:lnTo>
                        <a:pt x="364" y="662"/>
                      </a:lnTo>
                      <a:lnTo>
                        <a:pt x="369" y="662"/>
                      </a:lnTo>
                      <a:lnTo>
                        <a:pt x="374" y="662"/>
                      </a:lnTo>
                      <a:lnTo>
                        <a:pt x="374" y="667"/>
                      </a:lnTo>
                      <a:lnTo>
                        <a:pt x="379" y="667"/>
                      </a:lnTo>
                      <a:lnTo>
                        <a:pt x="379" y="672"/>
                      </a:lnTo>
                      <a:lnTo>
                        <a:pt x="383" y="672"/>
                      </a:lnTo>
                      <a:lnTo>
                        <a:pt x="388" y="672"/>
                      </a:lnTo>
                      <a:lnTo>
                        <a:pt x="393" y="667"/>
                      </a:lnTo>
                      <a:lnTo>
                        <a:pt x="393" y="662"/>
                      </a:lnTo>
                      <a:lnTo>
                        <a:pt x="398" y="662"/>
                      </a:lnTo>
                      <a:lnTo>
                        <a:pt x="398" y="657"/>
                      </a:lnTo>
                      <a:lnTo>
                        <a:pt x="403" y="657"/>
                      </a:lnTo>
                      <a:lnTo>
                        <a:pt x="407" y="657"/>
                      </a:lnTo>
                      <a:lnTo>
                        <a:pt x="407" y="662"/>
                      </a:lnTo>
                      <a:lnTo>
                        <a:pt x="412" y="662"/>
                      </a:lnTo>
                      <a:lnTo>
                        <a:pt x="417" y="662"/>
                      </a:lnTo>
                      <a:lnTo>
                        <a:pt x="422" y="662"/>
                      </a:lnTo>
                      <a:lnTo>
                        <a:pt x="427" y="662"/>
                      </a:lnTo>
                      <a:lnTo>
                        <a:pt x="431" y="657"/>
                      </a:lnTo>
                      <a:lnTo>
                        <a:pt x="436" y="657"/>
                      </a:lnTo>
                      <a:lnTo>
                        <a:pt x="441" y="657"/>
                      </a:lnTo>
                      <a:lnTo>
                        <a:pt x="446" y="657"/>
                      </a:lnTo>
                      <a:lnTo>
                        <a:pt x="446" y="652"/>
                      </a:lnTo>
                      <a:lnTo>
                        <a:pt x="450" y="652"/>
                      </a:lnTo>
                      <a:lnTo>
                        <a:pt x="455" y="648"/>
                      </a:lnTo>
                      <a:lnTo>
                        <a:pt x="460" y="648"/>
                      </a:lnTo>
                      <a:lnTo>
                        <a:pt x="460" y="643"/>
                      </a:lnTo>
                      <a:lnTo>
                        <a:pt x="465" y="643"/>
                      </a:lnTo>
                      <a:lnTo>
                        <a:pt x="470" y="638"/>
                      </a:lnTo>
                      <a:lnTo>
                        <a:pt x="470" y="633"/>
                      </a:lnTo>
                      <a:lnTo>
                        <a:pt x="474" y="633"/>
                      </a:lnTo>
                      <a:lnTo>
                        <a:pt x="474" y="628"/>
                      </a:lnTo>
                      <a:lnTo>
                        <a:pt x="479" y="628"/>
                      </a:lnTo>
                      <a:lnTo>
                        <a:pt x="484" y="624"/>
                      </a:lnTo>
                      <a:lnTo>
                        <a:pt x="484" y="619"/>
                      </a:lnTo>
                      <a:lnTo>
                        <a:pt x="489" y="619"/>
                      </a:lnTo>
                      <a:lnTo>
                        <a:pt x="489" y="614"/>
                      </a:lnTo>
                      <a:lnTo>
                        <a:pt x="494" y="614"/>
                      </a:lnTo>
                      <a:lnTo>
                        <a:pt x="494" y="609"/>
                      </a:lnTo>
                      <a:lnTo>
                        <a:pt x="494" y="604"/>
                      </a:lnTo>
                      <a:lnTo>
                        <a:pt x="498" y="600"/>
                      </a:lnTo>
                      <a:lnTo>
                        <a:pt x="498" y="590"/>
                      </a:lnTo>
                      <a:lnTo>
                        <a:pt x="503" y="580"/>
                      </a:lnTo>
                      <a:lnTo>
                        <a:pt x="503" y="571"/>
                      </a:lnTo>
                      <a:lnTo>
                        <a:pt x="508" y="552"/>
                      </a:lnTo>
                      <a:lnTo>
                        <a:pt x="508" y="532"/>
                      </a:lnTo>
                      <a:lnTo>
                        <a:pt x="508" y="504"/>
                      </a:lnTo>
                      <a:lnTo>
                        <a:pt x="513" y="465"/>
                      </a:lnTo>
                      <a:lnTo>
                        <a:pt x="513" y="413"/>
                      </a:lnTo>
                      <a:lnTo>
                        <a:pt x="518" y="355"/>
                      </a:lnTo>
                      <a:lnTo>
                        <a:pt x="518" y="283"/>
                      </a:lnTo>
                      <a:lnTo>
                        <a:pt x="522" y="211"/>
                      </a:lnTo>
                      <a:lnTo>
                        <a:pt x="522" y="144"/>
                      </a:lnTo>
                      <a:lnTo>
                        <a:pt x="522" y="82"/>
                      </a:lnTo>
                      <a:lnTo>
                        <a:pt x="527" y="34"/>
                      </a:lnTo>
                      <a:lnTo>
                        <a:pt x="527" y="5"/>
                      </a:lnTo>
                      <a:lnTo>
                        <a:pt x="532" y="0"/>
                      </a:lnTo>
                      <a:lnTo>
                        <a:pt x="532" y="20"/>
                      </a:lnTo>
                      <a:lnTo>
                        <a:pt x="537" y="53"/>
                      </a:lnTo>
                      <a:lnTo>
                        <a:pt x="537" y="101"/>
                      </a:lnTo>
                      <a:lnTo>
                        <a:pt x="537" y="159"/>
                      </a:lnTo>
                      <a:lnTo>
                        <a:pt x="542" y="221"/>
                      </a:lnTo>
                      <a:lnTo>
                        <a:pt x="542" y="283"/>
                      </a:lnTo>
                      <a:lnTo>
                        <a:pt x="546" y="336"/>
                      </a:lnTo>
                      <a:lnTo>
                        <a:pt x="546" y="389"/>
                      </a:lnTo>
                      <a:lnTo>
                        <a:pt x="546" y="432"/>
                      </a:lnTo>
                      <a:lnTo>
                        <a:pt x="551" y="470"/>
                      </a:lnTo>
                      <a:lnTo>
                        <a:pt x="551" y="504"/>
                      </a:lnTo>
                      <a:lnTo>
                        <a:pt x="556" y="532"/>
                      </a:lnTo>
                      <a:lnTo>
                        <a:pt x="556" y="552"/>
                      </a:lnTo>
                      <a:lnTo>
                        <a:pt x="561" y="571"/>
                      </a:lnTo>
                      <a:lnTo>
                        <a:pt x="561" y="585"/>
                      </a:lnTo>
                      <a:lnTo>
                        <a:pt x="561" y="600"/>
                      </a:lnTo>
                      <a:lnTo>
                        <a:pt x="565" y="609"/>
                      </a:lnTo>
                      <a:lnTo>
                        <a:pt x="565" y="614"/>
                      </a:lnTo>
                      <a:lnTo>
                        <a:pt x="570" y="624"/>
                      </a:lnTo>
                      <a:lnTo>
                        <a:pt x="570" y="628"/>
                      </a:lnTo>
                      <a:lnTo>
                        <a:pt x="575" y="633"/>
                      </a:lnTo>
                      <a:lnTo>
                        <a:pt x="575" y="638"/>
                      </a:lnTo>
                      <a:lnTo>
                        <a:pt x="580" y="643"/>
                      </a:lnTo>
                      <a:lnTo>
                        <a:pt x="585" y="648"/>
                      </a:lnTo>
                      <a:lnTo>
                        <a:pt x="589" y="648"/>
                      </a:lnTo>
                      <a:lnTo>
                        <a:pt x="594" y="648"/>
                      </a:lnTo>
                      <a:lnTo>
                        <a:pt x="599" y="643"/>
                      </a:lnTo>
                      <a:lnTo>
                        <a:pt x="604" y="643"/>
                      </a:lnTo>
                      <a:lnTo>
                        <a:pt x="604" y="638"/>
                      </a:lnTo>
                      <a:lnTo>
                        <a:pt x="609" y="638"/>
                      </a:lnTo>
                      <a:lnTo>
                        <a:pt x="613" y="638"/>
                      </a:lnTo>
                      <a:lnTo>
                        <a:pt x="613" y="633"/>
                      </a:lnTo>
                      <a:lnTo>
                        <a:pt x="618" y="633"/>
                      </a:lnTo>
                      <a:lnTo>
                        <a:pt x="623" y="633"/>
                      </a:lnTo>
                      <a:lnTo>
                        <a:pt x="628" y="633"/>
                      </a:lnTo>
                      <a:lnTo>
                        <a:pt x="628" y="628"/>
                      </a:lnTo>
                      <a:lnTo>
                        <a:pt x="633" y="628"/>
                      </a:lnTo>
                      <a:lnTo>
                        <a:pt x="633" y="619"/>
                      </a:lnTo>
                      <a:lnTo>
                        <a:pt x="637" y="614"/>
                      </a:lnTo>
                      <a:lnTo>
                        <a:pt x="637" y="600"/>
                      </a:lnTo>
                      <a:lnTo>
                        <a:pt x="642" y="585"/>
                      </a:lnTo>
                      <a:lnTo>
                        <a:pt x="642" y="566"/>
                      </a:lnTo>
                      <a:lnTo>
                        <a:pt x="647" y="537"/>
                      </a:lnTo>
                      <a:lnTo>
                        <a:pt x="647" y="509"/>
                      </a:lnTo>
                      <a:lnTo>
                        <a:pt x="652" y="470"/>
                      </a:lnTo>
                      <a:lnTo>
                        <a:pt x="652" y="432"/>
                      </a:lnTo>
                      <a:lnTo>
                        <a:pt x="652" y="398"/>
                      </a:lnTo>
                      <a:lnTo>
                        <a:pt x="657" y="365"/>
                      </a:lnTo>
                      <a:lnTo>
                        <a:pt x="657" y="341"/>
                      </a:lnTo>
                      <a:lnTo>
                        <a:pt x="661" y="331"/>
                      </a:lnTo>
                      <a:lnTo>
                        <a:pt x="661" y="341"/>
                      </a:lnTo>
                      <a:lnTo>
                        <a:pt x="666" y="360"/>
                      </a:lnTo>
                      <a:lnTo>
                        <a:pt x="666" y="389"/>
                      </a:lnTo>
                      <a:lnTo>
                        <a:pt x="671" y="422"/>
                      </a:lnTo>
                      <a:lnTo>
                        <a:pt x="671" y="451"/>
                      </a:lnTo>
                      <a:lnTo>
                        <a:pt x="676" y="485"/>
                      </a:lnTo>
                      <a:lnTo>
                        <a:pt x="676" y="513"/>
                      </a:lnTo>
                      <a:lnTo>
                        <a:pt x="676" y="537"/>
                      </a:lnTo>
                      <a:lnTo>
                        <a:pt x="680" y="556"/>
                      </a:lnTo>
                      <a:lnTo>
                        <a:pt x="680" y="576"/>
                      </a:lnTo>
                      <a:lnTo>
                        <a:pt x="685" y="590"/>
                      </a:lnTo>
                      <a:lnTo>
                        <a:pt x="685" y="604"/>
                      </a:lnTo>
                      <a:lnTo>
                        <a:pt x="690" y="614"/>
                      </a:lnTo>
                      <a:lnTo>
                        <a:pt x="690" y="619"/>
                      </a:lnTo>
                      <a:lnTo>
                        <a:pt x="690" y="624"/>
                      </a:lnTo>
                      <a:lnTo>
                        <a:pt x="695" y="628"/>
                      </a:lnTo>
                      <a:lnTo>
                        <a:pt x="695" y="633"/>
                      </a:lnTo>
                      <a:lnTo>
                        <a:pt x="700" y="638"/>
                      </a:lnTo>
                      <a:lnTo>
                        <a:pt x="704" y="638"/>
                      </a:lnTo>
                      <a:lnTo>
                        <a:pt x="704" y="643"/>
                      </a:lnTo>
                      <a:lnTo>
                        <a:pt x="709" y="648"/>
                      </a:lnTo>
                      <a:lnTo>
                        <a:pt x="714" y="648"/>
                      </a:lnTo>
                      <a:lnTo>
                        <a:pt x="714" y="652"/>
                      </a:lnTo>
                      <a:lnTo>
                        <a:pt x="719" y="652"/>
                      </a:lnTo>
                      <a:lnTo>
                        <a:pt x="724" y="652"/>
                      </a:lnTo>
                      <a:lnTo>
                        <a:pt x="728" y="657"/>
                      </a:lnTo>
                      <a:lnTo>
                        <a:pt x="733" y="657"/>
                      </a:lnTo>
                      <a:lnTo>
                        <a:pt x="738" y="657"/>
                      </a:lnTo>
                      <a:lnTo>
                        <a:pt x="743" y="657"/>
                      </a:lnTo>
                      <a:lnTo>
                        <a:pt x="743" y="662"/>
                      </a:lnTo>
                      <a:lnTo>
                        <a:pt x="748" y="662"/>
                      </a:lnTo>
                      <a:lnTo>
                        <a:pt x="752" y="662"/>
                      </a:lnTo>
                      <a:lnTo>
                        <a:pt x="757" y="662"/>
                      </a:lnTo>
                      <a:lnTo>
                        <a:pt x="757" y="657"/>
                      </a:lnTo>
                      <a:lnTo>
                        <a:pt x="762" y="657"/>
                      </a:lnTo>
                      <a:lnTo>
                        <a:pt x="767" y="657"/>
                      </a:lnTo>
                      <a:lnTo>
                        <a:pt x="767" y="652"/>
                      </a:lnTo>
                      <a:lnTo>
                        <a:pt x="772" y="652"/>
                      </a:lnTo>
                      <a:lnTo>
                        <a:pt x="776" y="652"/>
                      </a:lnTo>
                      <a:lnTo>
                        <a:pt x="781" y="652"/>
                      </a:lnTo>
                      <a:lnTo>
                        <a:pt x="781" y="657"/>
                      </a:lnTo>
                      <a:lnTo>
                        <a:pt x="786" y="657"/>
                      </a:lnTo>
                      <a:lnTo>
                        <a:pt x="786" y="662"/>
                      </a:lnTo>
                      <a:lnTo>
                        <a:pt x="791" y="662"/>
                      </a:lnTo>
                      <a:lnTo>
                        <a:pt x="795" y="667"/>
                      </a:lnTo>
                      <a:lnTo>
                        <a:pt x="800" y="672"/>
                      </a:lnTo>
                      <a:lnTo>
                        <a:pt x="805" y="672"/>
                      </a:lnTo>
                      <a:lnTo>
                        <a:pt x="805" y="676"/>
                      </a:lnTo>
                      <a:lnTo>
                        <a:pt x="810" y="676"/>
                      </a:lnTo>
                      <a:lnTo>
                        <a:pt x="815" y="676"/>
                      </a:lnTo>
                      <a:lnTo>
                        <a:pt x="819" y="672"/>
                      </a:lnTo>
                      <a:lnTo>
                        <a:pt x="819" y="667"/>
                      </a:lnTo>
                      <a:lnTo>
                        <a:pt x="824" y="667"/>
                      </a:lnTo>
                      <a:lnTo>
                        <a:pt x="824" y="662"/>
                      </a:lnTo>
                      <a:lnTo>
                        <a:pt x="829" y="662"/>
                      </a:lnTo>
                      <a:lnTo>
                        <a:pt x="829" y="657"/>
                      </a:lnTo>
                      <a:lnTo>
                        <a:pt x="834" y="657"/>
                      </a:lnTo>
                      <a:lnTo>
                        <a:pt x="839" y="657"/>
                      </a:lnTo>
                      <a:lnTo>
                        <a:pt x="839" y="662"/>
                      </a:lnTo>
                      <a:lnTo>
                        <a:pt x="843" y="662"/>
                      </a:lnTo>
                      <a:lnTo>
                        <a:pt x="843" y="667"/>
                      </a:lnTo>
                      <a:lnTo>
                        <a:pt x="843" y="672"/>
                      </a:lnTo>
                      <a:lnTo>
                        <a:pt x="848" y="672"/>
                      </a:lnTo>
                      <a:lnTo>
                        <a:pt x="848" y="676"/>
                      </a:lnTo>
                      <a:lnTo>
                        <a:pt x="853" y="676"/>
                      </a:lnTo>
                      <a:lnTo>
                        <a:pt x="858" y="681"/>
                      </a:lnTo>
                      <a:lnTo>
                        <a:pt x="863" y="681"/>
                      </a:lnTo>
                      <a:lnTo>
                        <a:pt x="867" y="681"/>
                      </a:lnTo>
                      <a:lnTo>
                        <a:pt x="872" y="681"/>
                      </a:lnTo>
                      <a:lnTo>
                        <a:pt x="872" y="676"/>
                      </a:lnTo>
                      <a:lnTo>
                        <a:pt x="877" y="676"/>
                      </a:lnTo>
                      <a:lnTo>
                        <a:pt x="882" y="676"/>
                      </a:lnTo>
                      <a:lnTo>
                        <a:pt x="882" y="672"/>
                      </a:lnTo>
                      <a:lnTo>
                        <a:pt x="887" y="667"/>
                      </a:lnTo>
                      <a:lnTo>
                        <a:pt x="887" y="662"/>
                      </a:lnTo>
                      <a:lnTo>
                        <a:pt x="891" y="657"/>
                      </a:lnTo>
                    </a:path>
                  </a:pathLst>
                </a:custGeom>
                <a:noFill/>
                <a:ln w="793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68" name="Rectangle 187"/>
                <p:cNvSpPr>
                  <a:spLocks noChangeArrowheads="1"/>
                </p:cNvSpPr>
                <p:nvPr/>
              </p:nvSpPr>
              <p:spPr bwMode="auto">
                <a:xfrm>
                  <a:off x="5806" y="1991"/>
                  <a:ext cx="1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-40       </a:t>
                  </a:r>
                  <a:endParaRPr lang="en-US" altLang="en-US" sz="2400">
                    <a:solidFill>
                      <a:srgbClr val="FFFFFF"/>
                    </a:solidFill>
                    <a:latin typeface="Times" charset="0"/>
                  </a:endParaRPr>
                </a:p>
              </p:txBody>
            </p:sp>
            <p:grpSp>
              <p:nvGrpSpPr>
                <p:cNvPr id="100469" name="Group 188"/>
                <p:cNvGrpSpPr>
                  <a:grpSpLocks/>
                </p:cNvGrpSpPr>
                <p:nvPr/>
              </p:nvGrpSpPr>
              <p:grpSpPr bwMode="auto">
                <a:xfrm>
                  <a:off x="5063" y="1948"/>
                  <a:ext cx="891" cy="168"/>
                  <a:chOff x="5063" y="1948"/>
                  <a:chExt cx="891" cy="168"/>
                </a:xfrm>
              </p:grpSpPr>
              <p:sp>
                <p:nvSpPr>
                  <p:cNvPr id="100470" name="Line 189"/>
                  <p:cNvSpPr>
                    <a:spLocks noChangeShapeType="1"/>
                  </p:cNvSpPr>
                  <p:nvPr/>
                </p:nvSpPr>
                <p:spPr bwMode="auto">
                  <a:xfrm>
                    <a:off x="5063" y="1948"/>
                    <a:ext cx="891" cy="1"/>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71" name="Rectangle 190"/>
                  <p:cNvSpPr>
                    <a:spLocks noChangeArrowheads="1"/>
                  </p:cNvSpPr>
                  <p:nvPr/>
                </p:nvSpPr>
                <p:spPr bwMode="auto">
                  <a:xfrm>
                    <a:off x="5063" y="2029"/>
                    <a:ext cx="8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Hz</a:t>
                    </a:r>
                    <a:endParaRPr lang="en-US" altLang="en-US" sz="2400">
                      <a:solidFill>
                        <a:srgbClr val="FFFFFF"/>
                      </a:solidFill>
                      <a:latin typeface="Times" charset="0"/>
                    </a:endParaRPr>
                  </a:p>
                </p:txBody>
              </p:sp>
              <p:sp>
                <p:nvSpPr>
                  <p:cNvPr id="100472" name="Line 191"/>
                  <p:cNvSpPr>
                    <a:spLocks noChangeShapeType="1"/>
                  </p:cNvSpPr>
                  <p:nvPr/>
                </p:nvSpPr>
                <p:spPr bwMode="auto">
                  <a:xfrm>
                    <a:off x="5077"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73" name="Line 192"/>
                  <p:cNvSpPr>
                    <a:spLocks noChangeShapeType="1"/>
                  </p:cNvSpPr>
                  <p:nvPr/>
                </p:nvSpPr>
                <p:spPr bwMode="auto">
                  <a:xfrm>
                    <a:off x="5106"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74" name="Line 193"/>
                  <p:cNvSpPr>
                    <a:spLocks noChangeShapeType="1"/>
                  </p:cNvSpPr>
                  <p:nvPr/>
                </p:nvSpPr>
                <p:spPr bwMode="auto">
                  <a:xfrm>
                    <a:off x="5135" y="1948"/>
                    <a:ext cx="1" cy="3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75" name="Rectangle 194"/>
                  <p:cNvSpPr>
                    <a:spLocks noChangeArrowheads="1"/>
                  </p:cNvSpPr>
                  <p:nvPr/>
                </p:nvSpPr>
                <p:spPr bwMode="auto">
                  <a:xfrm>
                    <a:off x="5135" y="1991"/>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40        </a:t>
                    </a:r>
                    <a:endParaRPr lang="en-US" altLang="en-US" sz="2400">
                      <a:solidFill>
                        <a:srgbClr val="FFFFFF"/>
                      </a:solidFill>
                      <a:latin typeface="Times" charset="0"/>
                    </a:endParaRPr>
                  </a:p>
                </p:txBody>
              </p:sp>
              <p:sp>
                <p:nvSpPr>
                  <p:cNvPr id="100476" name="Line 195"/>
                  <p:cNvSpPr>
                    <a:spLocks noChangeShapeType="1"/>
                  </p:cNvSpPr>
                  <p:nvPr/>
                </p:nvSpPr>
                <p:spPr bwMode="auto">
                  <a:xfrm>
                    <a:off x="5164"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77" name="Line 196"/>
                  <p:cNvSpPr>
                    <a:spLocks noChangeShapeType="1"/>
                  </p:cNvSpPr>
                  <p:nvPr/>
                </p:nvSpPr>
                <p:spPr bwMode="auto">
                  <a:xfrm>
                    <a:off x="5192"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78" name="Line 197"/>
                  <p:cNvSpPr>
                    <a:spLocks noChangeShapeType="1"/>
                  </p:cNvSpPr>
                  <p:nvPr/>
                </p:nvSpPr>
                <p:spPr bwMode="auto">
                  <a:xfrm>
                    <a:off x="5221"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79" name="Line 198"/>
                  <p:cNvSpPr>
                    <a:spLocks noChangeShapeType="1"/>
                  </p:cNvSpPr>
                  <p:nvPr/>
                </p:nvSpPr>
                <p:spPr bwMode="auto">
                  <a:xfrm>
                    <a:off x="5245"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0" name="Line 199"/>
                  <p:cNvSpPr>
                    <a:spLocks noChangeShapeType="1"/>
                  </p:cNvSpPr>
                  <p:nvPr/>
                </p:nvSpPr>
                <p:spPr bwMode="auto">
                  <a:xfrm>
                    <a:off x="5274"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1" name="Line 200"/>
                  <p:cNvSpPr>
                    <a:spLocks noChangeShapeType="1"/>
                  </p:cNvSpPr>
                  <p:nvPr/>
                </p:nvSpPr>
                <p:spPr bwMode="auto">
                  <a:xfrm>
                    <a:off x="5303" y="1948"/>
                    <a:ext cx="1" cy="3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2" name="Rectangle 201"/>
                  <p:cNvSpPr>
                    <a:spLocks noChangeArrowheads="1"/>
                  </p:cNvSpPr>
                  <p:nvPr/>
                </p:nvSpPr>
                <p:spPr bwMode="auto">
                  <a:xfrm>
                    <a:off x="5303" y="1991"/>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20        </a:t>
                    </a:r>
                    <a:endParaRPr lang="en-US" altLang="en-US" sz="2400">
                      <a:solidFill>
                        <a:srgbClr val="FFFFFF"/>
                      </a:solidFill>
                      <a:latin typeface="Times" charset="0"/>
                    </a:endParaRPr>
                  </a:p>
                </p:txBody>
              </p:sp>
              <p:sp>
                <p:nvSpPr>
                  <p:cNvPr id="100483" name="Line 202"/>
                  <p:cNvSpPr>
                    <a:spLocks noChangeShapeType="1"/>
                  </p:cNvSpPr>
                  <p:nvPr/>
                </p:nvSpPr>
                <p:spPr bwMode="auto">
                  <a:xfrm>
                    <a:off x="5331"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4" name="Line 203"/>
                  <p:cNvSpPr>
                    <a:spLocks noChangeShapeType="1"/>
                  </p:cNvSpPr>
                  <p:nvPr/>
                </p:nvSpPr>
                <p:spPr bwMode="auto">
                  <a:xfrm>
                    <a:off x="5360"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5" name="Line 204"/>
                  <p:cNvSpPr>
                    <a:spLocks noChangeShapeType="1"/>
                  </p:cNvSpPr>
                  <p:nvPr/>
                </p:nvSpPr>
                <p:spPr bwMode="auto">
                  <a:xfrm>
                    <a:off x="5384"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6" name="Line 205"/>
                  <p:cNvSpPr>
                    <a:spLocks noChangeShapeType="1"/>
                  </p:cNvSpPr>
                  <p:nvPr/>
                </p:nvSpPr>
                <p:spPr bwMode="auto">
                  <a:xfrm>
                    <a:off x="5413"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7" name="Line 206"/>
                  <p:cNvSpPr>
                    <a:spLocks noChangeShapeType="1"/>
                  </p:cNvSpPr>
                  <p:nvPr/>
                </p:nvSpPr>
                <p:spPr bwMode="auto">
                  <a:xfrm>
                    <a:off x="5442"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8" name="Line 207"/>
                  <p:cNvSpPr>
                    <a:spLocks noChangeShapeType="1"/>
                  </p:cNvSpPr>
                  <p:nvPr/>
                </p:nvSpPr>
                <p:spPr bwMode="auto">
                  <a:xfrm>
                    <a:off x="5470" y="1948"/>
                    <a:ext cx="1" cy="3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89" name="Rectangle 208"/>
                  <p:cNvSpPr>
                    <a:spLocks noChangeArrowheads="1"/>
                  </p:cNvSpPr>
                  <p:nvPr/>
                </p:nvSpPr>
                <p:spPr bwMode="auto">
                  <a:xfrm>
                    <a:off x="5470" y="1991"/>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0         </a:t>
                    </a:r>
                    <a:endParaRPr lang="en-US" altLang="en-US" sz="2400">
                      <a:solidFill>
                        <a:srgbClr val="FFFFFF"/>
                      </a:solidFill>
                      <a:latin typeface="Times" charset="0"/>
                    </a:endParaRPr>
                  </a:p>
                </p:txBody>
              </p:sp>
              <p:sp>
                <p:nvSpPr>
                  <p:cNvPr id="100490" name="Line 209"/>
                  <p:cNvSpPr>
                    <a:spLocks noChangeShapeType="1"/>
                  </p:cNvSpPr>
                  <p:nvPr/>
                </p:nvSpPr>
                <p:spPr bwMode="auto">
                  <a:xfrm>
                    <a:off x="5499"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91" name="Line 210"/>
                  <p:cNvSpPr>
                    <a:spLocks noChangeShapeType="1"/>
                  </p:cNvSpPr>
                  <p:nvPr/>
                </p:nvSpPr>
                <p:spPr bwMode="auto">
                  <a:xfrm>
                    <a:off x="5528"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92" name="Line 211"/>
                  <p:cNvSpPr>
                    <a:spLocks noChangeShapeType="1"/>
                  </p:cNvSpPr>
                  <p:nvPr/>
                </p:nvSpPr>
                <p:spPr bwMode="auto">
                  <a:xfrm>
                    <a:off x="5552"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93" name="Line 212"/>
                  <p:cNvSpPr>
                    <a:spLocks noChangeShapeType="1"/>
                  </p:cNvSpPr>
                  <p:nvPr/>
                </p:nvSpPr>
                <p:spPr bwMode="auto">
                  <a:xfrm>
                    <a:off x="5581"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94" name="Line 213"/>
                  <p:cNvSpPr>
                    <a:spLocks noChangeShapeType="1"/>
                  </p:cNvSpPr>
                  <p:nvPr/>
                </p:nvSpPr>
                <p:spPr bwMode="auto">
                  <a:xfrm>
                    <a:off x="5609"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95" name="Line 214"/>
                  <p:cNvSpPr>
                    <a:spLocks noChangeShapeType="1"/>
                  </p:cNvSpPr>
                  <p:nvPr/>
                </p:nvSpPr>
                <p:spPr bwMode="auto">
                  <a:xfrm>
                    <a:off x="5638" y="1948"/>
                    <a:ext cx="1" cy="3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96" name="Rectangle 215"/>
                  <p:cNvSpPr>
                    <a:spLocks noChangeArrowheads="1"/>
                  </p:cNvSpPr>
                  <p:nvPr/>
                </p:nvSpPr>
                <p:spPr bwMode="auto">
                  <a:xfrm>
                    <a:off x="5638" y="1991"/>
                    <a:ext cx="1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-20       </a:t>
                    </a:r>
                    <a:endParaRPr lang="en-US" altLang="en-US" sz="2400">
                      <a:solidFill>
                        <a:srgbClr val="FFFFFF"/>
                      </a:solidFill>
                      <a:latin typeface="Times" charset="0"/>
                    </a:endParaRPr>
                  </a:p>
                </p:txBody>
              </p:sp>
              <p:sp>
                <p:nvSpPr>
                  <p:cNvPr id="100497" name="Line 216"/>
                  <p:cNvSpPr>
                    <a:spLocks noChangeShapeType="1"/>
                  </p:cNvSpPr>
                  <p:nvPr/>
                </p:nvSpPr>
                <p:spPr bwMode="auto">
                  <a:xfrm>
                    <a:off x="5667"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98" name="Line 217"/>
                  <p:cNvSpPr>
                    <a:spLocks noChangeShapeType="1"/>
                  </p:cNvSpPr>
                  <p:nvPr/>
                </p:nvSpPr>
                <p:spPr bwMode="auto">
                  <a:xfrm>
                    <a:off x="5696"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99" name="Line 218"/>
                  <p:cNvSpPr>
                    <a:spLocks noChangeShapeType="1"/>
                  </p:cNvSpPr>
                  <p:nvPr/>
                </p:nvSpPr>
                <p:spPr bwMode="auto">
                  <a:xfrm>
                    <a:off x="5720"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00" name="Line 219"/>
                  <p:cNvSpPr>
                    <a:spLocks noChangeShapeType="1"/>
                  </p:cNvSpPr>
                  <p:nvPr/>
                </p:nvSpPr>
                <p:spPr bwMode="auto">
                  <a:xfrm>
                    <a:off x="5748"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01" name="Line 220"/>
                  <p:cNvSpPr>
                    <a:spLocks noChangeShapeType="1"/>
                  </p:cNvSpPr>
                  <p:nvPr/>
                </p:nvSpPr>
                <p:spPr bwMode="auto">
                  <a:xfrm>
                    <a:off x="5777"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02" name="Line 221"/>
                  <p:cNvSpPr>
                    <a:spLocks noChangeShapeType="1"/>
                  </p:cNvSpPr>
                  <p:nvPr/>
                </p:nvSpPr>
                <p:spPr bwMode="auto">
                  <a:xfrm>
                    <a:off x="5806" y="1948"/>
                    <a:ext cx="1" cy="3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03" name="Line 222"/>
                  <p:cNvSpPr>
                    <a:spLocks noChangeShapeType="1"/>
                  </p:cNvSpPr>
                  <p:nvPr/>
                </p:nvSpPr>
                <p:spPr bwMode="auto">
                  <a:xfrm>
                    <a:off x="5835"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04" name="Line 223"/>
                  <p:cNvSpPr>
                    <a:spLocks noChangeShapeType="1"/>
                  </p:cNvSpPr>
                  <p:nvPr/>
                </p:nvSpPr>
                <p:spPr bwMode="auto">
                  <a:xfrm>
                    <a:off x="5863"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05" name="Line 224"/>
                  <p:cNvSpPr>
                    <a:spLocks noChangeShapeType="1"/>
                  </p:cNvSpPr>
                  <p:nvPr/>
                </p:nvSpPr>
                <p:spPr bwMode="auto">
                  <a:xfrm>
                    <a:off x="5887"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06" name="Line 225"/>
                  <p:cNvSpPr>
                    <a:spLocks noChangeShapeType="1"/>
                  </p:cNvSpPr>
                  <p:nvPr/>
                </p:nvSpPr>
                <p:spPr bwMode="auto">
                  <a:xfrm>
                    <a:off x="5916"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07" name="Line 226"/>
                  <p:cNvSpPr>
                    <a:spLocks noChangeShapeType="1"/>
                  </p:cNvSpPr>
                  <p:nvPr/>
                </p:nvSpPr>
                <p:spPr bwMode="auto">
                  <a:xfrm>
                    <a:off x="5945" y="1948"/>
                    <a:ext cx="1" cy="19"/>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0455" name="Text Box 227"/>
              <p:cNvSpPr txBox="1">
                <a:spLocks noChangeArrowheads="1"/>
              </p:cNvSpPr>
              <p:nvPr/>
            </p:nvSpPr>
            <p:spPr bwMode="auto">
              <a:xfrm>
                <a:off x="4273" y="1259"/>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FF"/>
                    </a:solidFill>
                    <a:latin typeface="Helvetica" charset="0"/>
                  </a:rPr>
                  <a:t>A</a:t>
                </a:r>
              </a:p>
            </p:txBody>
          </p:sp>
          <p:sp>
            <p:nvSpPr>
              <p:cNvPr id="100456" name="Text Box 228"/>
              <p:cNvSpPr txBox="1">
                <a:spLocks noChangeArrowheads="1"/>
              </p:cNvSpPr>
              <p:nvPr/>
            </p:nvSpPr>
            <p:spPr bwMode="auto">
              <a:xfrm>
                <a:off x="4684" y="1256"/>
                <a:ext cx="2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solidFill>
                      <a:srgbClr val="FFFFFF"/>
                    </a:solidFill>
                    <a:latin typeface="Helvetica" charset="0"/>
                  </a:rPr>
                  <a:t>B</a:t>
                </a:r>
              </a:p>
            </p:txBody>
          </p:sp>
        </p:grpSp>
      </p:grpSp>
      <p:grpSp>
        <p:nvGrpSpPr>
          <p:cNvPr id="100369" name="Group 229"/>
          <p:cNvGrpSpPr>
            <a:grpSpLocks/>
          </p:cNvGrpSpPr>
          <p:nvPr/>
        </p:nvGrpSpPr>
        <p:grpSpPr bwMode="auto">
          <a:xfrm>
            <a:off x="411163" y="1425575"/>
            <a:ext cx="3873500" cy="1695450"/>
            <a:chOff x="259" y="898"/>
            <a:chExt cx="2440" cy="1068"/>
          </a:xfrm>
        </p:grpSpPr>
        <p:grpSp>
          <p:nvGrpSpPr>
            <p:cNvPr id="100372" name="Group 230"/>
            <p:cNvGrpSpPr>
              <a:grpSpLocks/>
            </p:cNvGrpSpPr>
            <p:nvPr/>
          </p:nvGrpSpPr>
          <p:grpSpPr bwMode="auto">
            <a:xfrm>
              <a:off x="259" y="1322"/>
              <a:ext cx="678" cy="644"/>
              <a:chOff x="612" y="1322"/>
              <a:chExt cx="678" cy="644"/>
            </a:xfrm>
          </p:grpSpPr>
          <p:sp>
            <p:nvSpPr>
              <p:cNvPr id="100425" name="Rectangle 231"/>
              <p:cNvSpPr>
                <a:spLocks noChangeArrowheads="1"/>
              </p:cNvSpPr>
              <p:nvPr/>
            </p:nvSpPr>
            <p:spPr bwMode="auto">
              <a:xfrm>
                <a:off x="721" y="1322"/>
                <a:ext cx="2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Citrate</a:t>
                </a:r>
                <a:endParaRPr lang="en-US" altLang="en-US" sz="2400">
                  <a:solidFill>
                    <a:srgbClr val="FFFFFF"/>
                  </a:solidFill>
                  <a:latin typeface="Times" charset="0"/>
                </a:endParaRPr>
              </a:p>
            </p:txBody>
          </p:sp>
          <p:grpSp>
            <p:nvGrpSpPr>
              <p:cNvPr id="100426" name="Group 232"/>
              <p:cNvGrpSpPr>
                <a:grpSpLocks/>
              </p:cNvGrpSpPr>
              <p:nvPr/>
            </p:nvGrpSpPr>
            <p:grpSpPr bwMode="auto">
              <a:xfrm>
                <a:off x="612" y="1522"/>
                <a:ext cx="678" cy="444"/>
                <a:chOff x="612" y="1522"/>
                <a:chExt cx="678" cy="444"/>
              </a:xfrm>
            </p:grpSpPr>
            <p:grpSp>
              <p:nvGrpSpPr>
                <p:cNvPr id="100427" name="Group 233"/>
                <p:cNvGrpSpPr>
                  <a:grpSpLocks/>
                </p:cNvGrpSpPr>
                <p:nvPr/>
              </p:nvGrpSpPr>
              <p:grpSpPr bwMode="auto">
                <a:xfrm>
                  <a:off x="632" y="1522"/>
                  <a:ext cx="639" cy="204"/>
                  <a:chOff x="632" y="1522"/>
                  <a:chExt cx="639" cy="204"/>
                </a:xfrm>
              </p:grpSpPr>
              <p:grpSp>
                <p:nvGrpSpPr>
                  <p:cNvPr id="100436" name="Group 234"/>
                  <p:cNvGrpSpPr>
                    <a:grpSpLocks/>
                  </p:cNvGrpSpPr>
                  <p:nvPr/>
                </p:nvGrpSpPr>
                <p:grpSpPr bwMode="auto">
                  <a:xfrm>
                    <a:off x="632" y="1522"/>
                    <a:ext cx="135" cy="204"/>
                    <a:chOff x="632" y="1522"/>
                    <a:chExt cx="135" cy="204"/>
                  </a:xfrm>
                </p:grpSpPr>
                <p:sp>
                  <p:nvSpPr>
                    <p:cNvPr id="100438" name="Rectangle 235"/>
                    <p:cNvSpPr>
                      <a:spLocks noChangeArrowheads="1"/>
                    </p:cNvSpPr>
                    <p:nvPr/>
                  </p:nvSpPr>
                  <p:spPr bwMode="auto">
                    <a:xfrm>
                      <a:off x="632" y="1522"/>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latin typeface="Symbol" charset="2"/>
                        </a:rPr>
                        <a:t>d</a:t>
                      </a:r>
                      <a:endParaRPr lang="en-US" altLang="en-US" sz="2400">
                        <a:solidFill>
                          <a:srgbClr val="FFFFFF"/>
                        </a:solidFill>
                        <a:latin typeface="Times" charset="0"/>
                      </a:endParaRPr>
                    </a:p>
                  </p:txBody>
                </p:sp>
                <p:sp>
                  <p:nvSpPr>
                    <p:cNvPr id="100439" name="Rectangle 236"/>
                    <p:cNvSpPr>
                      <a:spLocks noChangeArrowheads="1"/>
                    </p:cNvSpPr>
                    <p:nvPr/>
                  </p:nvSpPr>
                  <p:spPr bwMode="auto">
                    <a:xfrm>
                      <a:off x="694" y="1610"/>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A</a:t>
                      </a:r>
                      <a:endParaRPr lang="en-US" altLang="en-US" sz="2400">
                        <a:solidFill>
                          <a:srgbClr val="FFFFFF"/>
                        </a:solidFill>
                        <a:latin typeface="Times" charset="0"/>
                      </a:endParaRPr>
                    </a:p>
                  </p:txBody>
                </p:sp>
              </p:grpSp>
              <p:sp>
                <p:nvSpPr>
                  <p:cNvPr id="100437" name="Rectangle 237"/>
                  <p:cNvSpPr>
                    <a:spLocks noChangeArrowheads="1"/>
                  </p:cNvSpPr>
                  <p:nvPr/>
                </p:nvSpPr>
                <p:spPr bwMode="auto">
                  <a:xfrm>
                    <a:off x="783" y="1570"/>
                    <a:ext cx="4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 2.65 ppm</a:t>
                    </a:r>
                    <a:endParaRPr lang="en-US" altLang="en-US" sz="2400">
                      <a:solidFill>
                        <a:srgbClr val="FFFFFF"/>
                      </a:solidFill>
                      <a:latin typeface="Times" charset="0"/>
                    </a:endParaRPr>
                  </a:p>
                </p:txBody>
              </p:sp>
            </p:grpSp>
            <p:grpSp>
              <p:nvGrpSpPr>
                <p:cNvPr id="100428" name="Group 238"/>
                <p:cNvGrpSpPr>
                  <a:grpSpLocks/>
                </p:cNvGrpSpPr>
                <p:nvPr/>
              </p:nvGrpSpPr>
              <p:grpSpPr bwMode="auto">
                <a:xfrm>
                  <a:off x="629" y="1650"/>
                  <a:ext cx="645" cy="204"/>
                  <a:chOff x="629" y="1650"/>
                  <a:chExt cx="645" cy="204"/>
                </a:xfrm>
              </p:grpSpPr>
              <p:sp>
                <p:nvSpPr>
                  <p:cNvPr id="100433" name="Rectangle 239"/>
                  <p:cNvSpPr>
                    <a:spLocks noChangeArrowheads="1"/>
                  </p:cNvSpPr>
                  <p:nvPr/>
                </p:nvSpPr>
                <p:spPr bwMode="auto">
                  <a:xfrm>
                    <a:off x="629" y="1650"/>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latin typeface="Symbol" charset="2"/>
                      </a:rPr>
                      <a:t>d</a:t>
                    </a:r>
                    <a:endParaRPr lang="en-US" altLang="en-US" sz="2400">
                      <a:solidFill>
                        <a:srgbClr val="FFFFFF"/>
                      </a:solidFill>
                      <a:latin typeface="Times" charset="0"/>
                    </a:endParaRPr>
                  </a:p>
                </p:txBody>
              </p:sp>
              <p:sp>
                <p:nvSpPr>
                  <p:cNvPr id="100434" name="Rectangle 240"/>
                  <p:cNvSpPr>
                    <a:spLocks noChangeArrowheads="1"/>
                  </p:cNvSpPr>
                  <p:nvPr/>
                </p:nvSpPr>
                <p:spPr bwMode="auto">
                  <a:xfrm>
                    <a:off x="696" y="1738"/>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B</a:t>
                    </a:r>
                    <a:endParaRPr lang="en-US" altLang="en-US" sz="2400">
                      <a:solidFill>
                        <a:srgbClr val="FFFFFF"/>
                      </a:solidFill>
                      <a:latin typeface="Times" charset="0"/>
                    </a:endParaRPr>
                  </a:p>
                </p:txBody>
              </p:sp>
              <p:sp>
                <p:nvSpPr>
                  <p:cNvPr id="100435" name="Rectangle 241"/>
                  <p:cNvSpPr>
                    <a:spLocks noChangeArrowheads="1"/>
                  </p:cNvSpPr>
                  <p:nvPr/>
                </p:nvSpPr>
                <p:spPr bwMode="auto">
                  <a:xfrm>
                    <a:off x="786" y="1698"/>
                    <a:ext cx="4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 2.50 ppm</a:t>
                    </a:r>
                    <a:endParaRPr lang="en-US" altLang="en-US" sz="2400">
                      <a:solidFill>
                        <a:srgbClr val="FFFFFF"/>
                      </a:solidFill>
                      <a:latin typeface="Times" charset="0"/>
                    </a:endParaRPr>
                  </a:p>
                </p:txBody>
              </p:sp>
            </p:grpSp>
            <p:grpSp>
              <p:nvGrpSpPr>
                <p:cNvPr id="100429" name="Group 242"/>
                <p:cNvGrpSpPr>
                  <a:grpSpLocks/>
                </p:cNvGrpSpPr>
                <p:nvPr/>
              </p:nvGrpSpPr>
              <p:grpSpPr bwMode="auto">
                <a:xfrm>
                  <a:off x="612" y="1802"/>
                  <a:ext cx="188" cy="164"/>
                  <a:chOff x="612" y="1802"/>
                  <a:chExt cx="188" cy="164"/>
                </a:xfrm>
              </p:grpSpPr>
              <p:sp>
                <p:nvSpPr>
                  <p:cNvPr id="100431" name="Rectangle 243"/>
                  <p:cNvSpPr>
                    <a:spLocks noChangeArrowheads="1"/>
                  </p:cNvSpPr>
                  <p:nvPr/>
                </p:nvSpPr>
                <p:spPr bwMode="auto">
                  <a:xfrm>
                    <a:off x="612" y="1802"/>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J</a:t>
                    </a:r>
                    <a:endParaRPr lang="en-US" altLang="en-US" sz="2400">
                      <a:solidFill>
                        <a:srgbClr val="FFFFFF"/>
                      </a:solidFill>
                      <a:latin typeface="Times" charset="0"/>
                    </a:endParaRPr>
                  </a:p>
                </p:txBody>
              </p:sp>
              <p:sp>
                <p:nvSpPr>
                  <p:cNvPr id="100432" name="Rectangle 244"/>
                  <p:cNvSpPr>
                    <a:spLocks noChangeArrowheads="1"/>
                  </p:cNvSpPr>
                  <p:nvPr/>
                </p:nvSpPr>
                <p:spPr bwMode="auto">
                  <a:xfrm>
                    <a:off x="671" y="1850"/>
                    <a:ext cx="1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AB</a:t>
                    </a:r>
                    <a:endParaRPr lang="en-US" altLang="en-US" sz="2400">
                      <a:solidFill>
                        <a:srgbClr val="FFFFFF"/>
                      </a:solidFill>
                      <a:latin typeface="Times" charset="0"/>
                    </a:endParaRPr>
                  </a:p>
                </p:txBody>
              </p:sp>
            </p:grpSp>
            <p:sp>
              <p:nvSpPr>
                <p:cNvPr id="100430" name="Rectangle 245"/>
                <p:cNvSpPr>
                  <a:spLocks noChangeArrowheads="1"/>
                </p:cNvSpPr>
                <p:nvPr/>
              </p:nvSpPr>
              <p:spPr bwMode="auto">
                <a:xfrm>
                  <a:off x="818" y="1810"/>
                  <a:ext cx="4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 15.39 Hz</a:t>
                  </a:r>
                  <a:endParaRPr lang="en-US" altLang="en-US" sz="2400">
                    <a:solidFill>
                      <a:srgbClr val="FFFFFF"/>
                    </a:solidFill>
                    <a:latin typeface="Times" charset="0"/>
                  </a:endParaRPr>
                </a:p>
              </p:txBody>
            </p:sp>
          </p:grpSp>
        </p:grpSp>
        <p:sp>
          <p:nvSpPr>
            <p:cNvPr id="100373" name="Rectangle 246"/>
            <p:cNvSpPr>
              <a:spLocks noChangeAspect="1" noChangeArrowheads="1"/>
            </p:cNvSpPr>
            <p:nvPr/>
          </p:nvSpPr>
          <p:spPr bwMode="auto">
            <a:xfrm>
              <a:off x="1669" y="1055"/>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B</a:t>
              </a:r>
              <a:endParaRPr lang="en-US" altLang="en-US" sz="900">
                <a:solidFill>
                  <a:srgbClr val="FFFFFF"/>
                </a:solidFill>
                <a:latin typeface="Times" charset="0"/>
              </a:endParaRPr>
            </a:p>
          </p:txBody>
        </p:sp>
        <p:sp>
          <p:nvSpPr>
            <p:cNvPr id="100374" name="Rectangle 247"/>
            <p:cNvSpPr>
              <a:spLocks noChangeAspect="1" noChangeArrowheads="1"/>
            </p:cNvSpPr>
            <p:nvPr/>
          </p:nvSpPr>
          <p:spPr bwMode="auto">
            <a:xfrm>
              <a:off x="1587" y="1002"/>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grpSp>
          <p:nvGrpSpPr>
            <p:cNvPr id="100375" name="Group 248"/>
            <p:cNvGrpSpPr>
              <a:grpSpLocks noChangeAspect="1"/>
            </p:cNvGrpSpPr>
            <p:nvPr/>
          </p:nvGrpSpPr>
          <p:grpSpPr bwMode="auto">
            <a:xfrm>
              <a:off x="1626" y="1111"/>
              <a:ext cx="2" cy="126"/>
              <a:chOff x="1568" y="1046"/>
              <a:chExt cx="1" cy="88"/>
            </a:xfrm>
          </p:grpSpPr>
          <p:sp>
            <p:nvSpPr>
              <p:cNvPr id="100423" name="Line 249"/>
              <p:cNvSpPr>
                <a:spLocks noChangeAspect="1" noChangeShapeType="1"/>
              </p:cNvSpPr>
              <p:nvPr/>
            </p:nvSpPr>
            <p:spPr bwMode="auto">
              <a:xfrm>
                <a:off x="1568" y="1126"/>
                <a:ext cx="1" cy="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4" name="Line 250"/>
              <p:cNvSpPr>
                <a:spLocks noChangeAspect="1" noChangeShapeType="1"/>
              </p:cNvSpPr>
              <p:nvPr/>
            </p:nvSpPr>
            <p:spPr bwMode="auto">
              <a:xfrm flipV="1">
                <a:off x="1568" y="1046"/>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76" name="Group 251"/>
            <p:cNvGrpSpPr>
              <a:grpSpLocks noChangeAspect="1"/>
            </p:cNvGrpSpPr>
            <p:nvPr/>
          </p:nvGrpSpPr>
          <p:grpSpPr bwMode="auto">
            <a:xfrm>
              <a:off x="1616" y="1375"/>
              <a:ext cx="1" cy="80"/>
              <a:chOff x="1568" y="1214"/>
              <a:chExt cx="1" cy="56"/>
            </a:xfrm>
          </p:grpSpPr>
          <p:sp>
            <p:nvSpPr>
              <p:cNvPr id="100421" name="Line 252"/>
              <p:cNvSpPr>
                <a:spLocks noChangeAspect="1" noChangeShapeType="1"/>
              </p:cNvSpPr>
              <p:nvPr/>
            </p:nvSpPr>
            <p:spPr bwMode="auto">
              <a:xfrm>
                <a:off x="1568" y="121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2" name="Line 253"/>
              <p:cNvSpPr>
                <a:spLocks noChangeAspect="1" noChangeShapeType="1"/>
              </p:cNvSpPr>
              <p:nvPr/>
            </p:nvSpPr>
            <p:spPr bwMode="auto">
              <a:xfrm>
                <a:off x="1568" y="1214"/>
                <a:ext cx="1" cy="5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377" name="Rectangle 254"/>
            <p:cNvSpPr>
              <a:spLocks noChangeAspect="1" noChangeArrowheads="1"/>
            </p:cNvSpPr>
            <p:nvPr/>
          </p:nvSpPr>
          <p:spPr bwMode="auto">
            <a:xfrm>
              <a:off x="1669" y="1501"/>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A</a:t>
              </a:r>
              <a:endParaRPr lang="en-US" altLang="en-US" sz="900">
                <a:solidFill>
                  <a:srgbClr val="FFFFFF"/>
                </a:solidFill>
                <a:latin typeface="Times" charset="0"/>
              </a:endParaRPr>
            </a:p>
          </p:txBody>
        </p:sp>
        <p:sp>
          <p:nvSpPr>
            <p:cNvPr id="100378" name="Rectangle 255"/>
            <p:cNvSpPr>
              <a:spLocks noChangeAspect="1" noChangeArrowheads="1"/>
            </p:cNvSpPr>
            <p:nvPr/>
          </p:nvSpPr>
          <p:spPr bwMode="auto">
            <a:xfrm>
              <a:off x="1596" y="1468"/>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100379" name="Rectangle 256"/>
            <p:cNvSpPr>
              <a:spLocks noChangeAspect="1" noChangeArrowheads="1"/>
            </p:cNvSpPr>
            <p:nvPr/>
          </p:nvSpPr>
          <p:spPr bwMode="auto">
            <a:xfrm>
              <a:off x="1851" y="898"/>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100380" name="Rectangle 257"/>
            <p:cNvSpPr>
              <a:spLocks noChangeAspect="1" noChangeArrowheads="1"/>
            </p:cNvSpPr>
            <p:nvPr/>
          </p:nvSpPr>
          <p:spPr bwMode="auto">
            <a:xfrm>
              <a:off x="1344" y="1018"/>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100381" name="Line 258"/>
            <p:cNvSpPr>
              <a:spLocks noChangeAspect="1" noChangeShapeType="1"/>
            </p:cNvSpPr>
            <p:nvPr/>
          </p:nvSpPr>
          <p:spPr bwMode="auto">
            <a:xfrm>
              <a:off x="1379" y="1293"/>
              <a:ext cx="1"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0382" name="Group 259"/>
            <p:cNvGrpSpPr>
              <a:grpSpLocks noChangeAspect="1"/>
            </p:cNvGrpSpPr>
            <p:nvPr/>
          </p:nvGrpSpPr>
          <p:grpSpPr bwMode="auto">
            <a:xfrm>
              <a:off x="1361" y="1129"/>
              <a:ext cx="30" cy="115"/>
              <a:chOff x="1388" y="1069"/>
              <a:chExt cx="21" cy="80"/>
            </a:xfrm>
          </p:grpSpPr>
          <p:sp>
            <p:nvSpPr>
              <p:cNvPr id="100419" name="Line 260"/>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0" name="Line 261"/>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383" name="Rectangle 262"/>
            <p:cNvSpPr>
              <a:spLocks noChangeAspect="1" noChangeArrowheads="1"/>
            </p:cNvSpPr>
            <p:nvPr/>
          </p:nvSpPr>
          <p:spPr bwMode="auto">
            <a:xfrm>
              <a:off x="1341" y="1243"/>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100384" name="Rectangle 263"/>
            <p:cNvSpPr>
              <a:spLocks noChangeAspect="1" noChangeArrowheads="1"/>
            </p:cNvSpPr>
            <p:nvPr/>
          </p:nvSpPr>
          <p:spPr bwMode="auto">
            <a:xfrm>
              <a:off x="1021" y="1243"/>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HO</a:t>
              </a:r>
              <a:endParaRPr lang="en-US" altLang="en-US" sz="2400">
                <a:solidFill>
                  <a:srgbClr val="FFFFFF"/>
                </a:solidFill>
                <a:latin typeface="Times" charset="0"/>
              </a:endParaRPr>
            </a:p>
          </p:txBody>
        </p:sp>
        <p:sp>
          <p:nvSpPr>
            <p:cNvPr id="100385" name="Line 264"/>
            <p:cNvSpPr>
              <a:spLocks noChangeAspect="1" noChangeShapeType="1"/>
            </p:cNvSpPr>
            <p:nvPr/>
          </p:nvSpPr>
          <p:spPr bwMode="auto">
            <a:xfrm flipH="1">
              <a:off x="1189" y="1302"/>
              <a:ext cx="126"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6" name="Line 265"/>
            <p:cNvSpPr>
              <a:spLocks noChangeAspect="1" noChangeShapeType="1"/>
            </p:cNvSpPr>
            <p:nvPr/>
          </p:nvSpPr>
          <p:spPr bwMode="auto">
            <a:xfrm flipH="1">
              <a:off x="1421" y="1302"/>
              <a:ext cx="137"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7" name="Line 266"/>
            <p:cNvSpPr>
              <a:spLocks noChangeAspect="1" noChangeShapeType="1"/>
            </p:cNvSpPr>
            <p:nvPr/>
          </p:nvSpPr>
          <p:spPr bwMode="auto">
            <a:xfrm>
              <a:off x="1673" y="1305"/>
              <a:ext cx="137"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8" name="Rectangle 267"/>
            <p:cNvSpPr>
              <a:spLocks noChangeAspect="1" noChangeArrowheads="1"/>
            </p:cNvSpPr>
            <p:nvPr/>
          </p:nvSpPr>
          <p:spPr bwMode="auto">
            <a:xfrm>
              <a:off x="1578" y="1243"/>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grpSp>
          <p:nvGrpSpPr>
            <p:cNvPr id="100389" name="Group 268"/>
            <p:cNvGrpSpPr>
              <a:grpSpLocks/>
            </p:cNvGrpSpPr>
            <p:nvPr/>
          </p:nvGrpSpPr>
          <p:grpSpPr bwMode="auto">
            <a:xfrm>
              <a:off x="1836" y="980"/>
              <a:ext cx="863" cy="896"/>
              <a:chOff x="1836" y="980"/>
              <a:chExt cx="863" cy="896"/>
            </a:xfrm>
          </p:grpSpPr>
          <p:sp>
            <p:nvSpPr>
              <p:cNvPr id="100390" name="Rectangle 269"/>
              <p:cNvSpPr>
                <a:spLocks noChangeAspect="1" noChangeArrowheads="1"/>
              </p:cNvSpPr>
              <p:nvPr/>
            </p:nvSpPr>
            <p:spPr bwMode="auto">
              <a:xfrm>
                <a:off x="2175" y="1067"/>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B</a:t>
                </a:r>
                <a:endParaRPr lang="en-US" altLang="en-US" sz="900">
                  <a:solidFill>
                    <a:srgbClr val="FFFFFF"/>
                  </a:solidFill>
                  <a:latin typeface="Times" charset="0"/>
                </a:endParaRPr>
              </a:p>
            </p:txBody>
          </p:sp>
          <p:sp>
            <p:nvSpPr>
              <p:cNvPr id="100391" name="Rectangle 270"/>
              <p:cNvSpPr>
                <a:spLocks noChangeAspect="1" noChangeArrowheads="1"/>
              </p:cNvSpPr>
              <p:nvPr/>
            </p:nvSpPr>
            <p:spPr bwMode="auto">
              <a:xfrm>
                <a:off x="2083" y="1002"/>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100392" name="Rectangle 271"/>
              <p:cNvSpPr>
                <a:spLocks noChangeAspect="1" noChangeArrowheads="1"/>
              </p:cNvSpPr>
              <p:nvPr/>
            </p:nvSpPr>
            <p:spPr bwMode="auto">
              <a:xfrm>
                <a:off x="2175" y="1491"/>
                <a:ext cx="5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900">
                    <a:solidFill>
                      <a:srgbClr val="FFFFFF"/>
                    </a:solidFill>
                  </a:rPr>
                  <a:t>A</a:t>
                </a:r>
                <a:endParaRPr lang="en-US" altLang="en-US" sz="900">
                  <a:solidFill>
                    <a:srgbClr val="FFFFFF"/>
                  </a:solidFill>
                  <a:latin typeface="Times" charset="0"/>
                </a:endParaRPr>
              </a:p>
            </p:txBody>
          </p:sp>
          <p:sp>
            <p:nvSpPr>
              <p:cNvPr id="100393" name="Rectangle 272"/>
              <p:cNvSpPr>
                <a:spLocks noChangeAspect="1" noChangeArrowheads="1"/>
              </p:cNvSpPr>
              <p:nvPr/>
            </p:nvSpPr>
            <p:spPr bwMode="auto">
              <a:xfrm>
                <a:off x="2095" y="1436"/>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H</a:t>
                </a:r>
                <a:endParaRPr lang="en-US" altLang="en-US" sz="2400">
                  <a:solidFill>
                    <a:srgbClr val="FFFFFF"/>
                  </a:solidFill>
                  <a:latin typeface="Times" charset="0"/>
                </a:endParaRPr>
              </a:p>
            </p:txBody>
          </p:sp>
          <p:sp>
            <p:nvSpPr>
              <p:cNvPr id="100394" name="Rectangle 273"/>
              <p:cNvSpPr>
                <a:spLocks noChangeAspect="1" noChangeArrowheads="1"/>
              </p:cNvSpPr>
              <p:nvPr/>
            </p:nvSpPr>
            <p:spPr bwMode="auto">
              <a:xfrm>
                <a:off x="1847" y="980"/>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grpSp>
            <p:nvGrpSpPr>
              <p:cNvPr id="100395" name="Group 274"/>
              <p:cNvGrpSpPr>
                <a:grpSpLocks noChangeAspect="1"/>
              </p:cNvGrpSpPr>
              <p:nvPr/>
            </p:nvGrpSpPr>
            <p:grpSpPr bwMode="auto">
              <a:xfrm>
                <a:off x="1882" y="1108"/>
                <a:ext cx="1" cy="116"/>
                <a:chOff x="1752" y="1054"/>
                <a:chExt cx="1" cy="81"/>
              </a:xfrm>
            </p:grpSpPr>
            <p:sp>
              <p:nvSpPr>
                <p:cNvPr id="100417" name="Line 275"/>
                <p:cNvSpPr>
                  <a:spLocks noChangeAspect="1" noChangeShapeType="1"/>
                </p:cNvSpPr>
                <p:nvPr/>
              </p:nvSpPr>
              <p:spPr bwMode="auto">
                <a:xfrm>
                  <a:off x="1752" y="113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8" name="Line 276"/>
                <p:cNvSpPr>
                  <a:spLocks noChangeAspect="1" noChangeShapeType="1"/>
                </p:cNvSpPr>
                <p:nvPr/>
              </p:nvSpPr>
              <p:spPr bwMode="auto">
                <a:xfrm flipV="1">
                  <a:off x="1752" y="1054"/>
                  <a:ext cx="1" cy="8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396" name="Line 277"/>
              <p:cNvSpPr>
                <a:spLocks noChangeAspect="1" noChangeShapeType="1"/>
              </p:cNvSpPr>
              <p:nvPr/>
            </p:nvSpPr>
            <p:spPr bwMode="auto">
              <a:xfrm flipV="1">
                <a:off x="2115" y="1124"/>
                <a:ext cx="2" cy="11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7" name="Line 278"/>
              <p:cNvSpPr>
                <a:spLocks noChangeAspect="1" noChangeShapeType="1"/>
              </p:cNvSpPr>
              <p:nvPr/>
            </p:nvSpPr>
            <p:spPr bwMode="auto">
              <a:xfrm>
                <a:off x="1873" y="1370"/>
                <a:ext cx="2" cy="14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8" name="Line 279"/>
              <p:cNvSpPr>
                <a:spLocks noChangeAspect="1" noChangeShapeType="1"/>
              </p:cNvSpPr>
              <p:nvPr/>
            </p:nvSpPr>
            <p:spPr bwMode="auto">
              <a:xfrm>
                <a:off x="2130" y="1362"/>
                <a:ext cx="2" cy="6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9" name="Rectangle 280"/>
              <p:cNvSpPr>
                <a:spLocks noChangeAspect="1" noChangeArrowheads="1"/>
              </p:cNvSpPr>
              <p:nvPr/>
            </p:nvSpPr>
            <p:spPr bwMode="auto">
              <a:xfrm>
                <a:off x="1838" y="1521"/>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100400" name="Rectangle 281"/>
              <p:cNvSpPr>
                <a:spLocks noChangeAspect="1" noChangeArrowheads="1"/>
              </p:cNvSpPr>
              <p:nvPr/>
            </p:nvSpPr>
            <p:spPr bwMode="auto">
              <a:xfrm>
                <a:off x="2029" y="1529"/>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100401" name="Rectangle 282"/>
              <p:cNvSpPr>
                <a:spLocks noChangeAspect="1" noChangeArrowheads="1"/>
              </p:cNvSpPr>
              <p:nvPr/>
            </p:nvSpPr>
            <p:spPr bwMode="auto">
              <a:xfrm>
                <a:off x="1836" y="1760"/>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OH</a:t>
                </a:r>
                <a:endParaRPr lang="en-US" altLang="en-US" sz="2400">
                  <a:solidFill>
                    <a:srgbClr val="FFFFFF"/>
                  </a:solidFill>
                  <a:latin typeface="Times" charset="0"/>
                </a:endParaRPr>
              </a:p>
            </p:txBody>
          </p:sp>
          <p:sp>
            <p:nvSpPr>
              <p:cNvPr id="100402" name="Line 283"/>
              <p:cNvSpPr>
                <a:spLocks noChangeAspect="1" noChangeShapeType="1"/>
              </p:cNvSpPr>
              <p:nvPr/>
            </p:nvSpPr>
            <p:spPr bwMode="auto">
              <a:xfrm>
                <a:off x="1871" y="1659"/>
                <a:ext cx="1" cy="10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3" name="Rectangle 284"/>
              <p:cNvSpPr>
                <a:spLocks noChangeAspect="1" noChangeArrowheads="1"/>
              </p:cNvSpPr>
              <p:nvPr/>
            </p:nvSpPr>
            <p:spPr bwMode="auto">
              <a:xfrm>
                <a:off x="2554" y="1243"/>
                <a:ext cx="1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OH</a:t>
                </a:r>
                <a:endParaRPr lang="en-US" altLang="en-US" sz="2400">
                  <a:solidFill>
                    <a:srgbClr val="FFFFFF"/>
                  </a:solidFill>
                  <a:latin typeface="Times" charset="0"/>
                </a:endParaRPr>
              </a:p>
            </p:txBody>
          </p:sp>
          <p:sp>
            <p:nvSpPr>
              <p:cNvPr id="100404" name="Line 285"/>
              <p:cNvSpPr>
                <a:spLocks noChangeAspect="1" noChangeShapeType="1"/>
              </p:cNvSpPr>
              <p:nvPr/>
            </p:nvSpPr>
            <p:spPr bwMode="auto">
              <a:xfrm>
                <a:off x="2414" y="1308"/>
                <a:ext cx="126"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5" name="Line 286"/>
              <p:cNvSpPr>
                <a:spLocks noChangeAspect="1" noChangeShapeType="1"/>
              </p:cNvSpPr>
              <p:nvPr/>
            </p:nvSpPr>
            <p:spPr bwMode="auto">
              <a:xfrm>
                <a:off x="2174" y="1308"/>
                <a:ext cx="126"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6" name="Rectangle 287"/>
              <p:cNvSpPr>
                <a:spLocks noChangeAspect="1" noChangeArrowheads="1"/>
              </p:cNvSpPr>
              <p:nvPr/>
            </p:nvSpPr>
            <p:spPr bwMode="auto">
              <a:xfrm>
                <a:off x="2322" y="1006"/>
                <a:ext cx="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O</a:t>
                </a:r>
                <a:endParaRPr lang="en-US" altLang="en-US" sz="2400">
                  <a:solidFill>
                    <a:srgbClr val="FFFFFF"/>
                  </a:solidFill>
                  <a:latin typeface="Times" charset="0"/>
                </a:endParaRPr>
              </a:p>
            </p:txBody>
          </p:sp>
          <p:sp>
            <p:nvSpPr>
              <p:cNvPr id="100407" name="Rectangle 288"/>
              <p:cNvSpPr>
                <a:spLocks noChangeAspect="1" noChangeArrowheads="1"/>
              </p:cNvSpPr>
              <p:nvPr/>
            </p:nvSpPr>
            <p:spPr bwMode="auto">
              <a:xfrm>
                <a:off x="2328" y="1254"/>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100408" name="Rectangle 289"/>
              <p:cNvSpPr>
                <a:spLocks noChangeAspect="1" noChangeArrowheads="1"/>
              </p:cNvSpPr>
              <p:nvPr/>
            </p:nvSpPr>
            <p:spPr bwMode="auto">
              <a:xfrm>
                <a:off x="2083" y="1243"/>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sp>
            <p:nvSpPr>
              <p:cNvPr id="100409" name="Line 290"/>
              <p:cNvSpPr>
                <a:spLocks noChangeAspect="1" noChangeShapeType="1"/>
              </p:cNvSpPr>
              <p:nvPr/>
            </p:nvSpPr>
            <p:spPr bwMode="auto">
              <a:xfrm>
                <a:off x="1933" y="1308"/>
                <a:ext cx="138" cy="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0" name="Rectangle 291"/>
              <p:cNvSpPr>
                <a:spLocks noChangeAspect="1" noChangeArrowheads="1"/>
              </p:cNvSpPr>
              <p:nvPr/>
            </p:nvSpPr>
            <p:spPr bwMode="auto">
              <a:xfrm>
                <a:off x="1840" y="1243"/>
                <a:ext cx="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rPr>
                  <a:t>C</a:t>
                </a:r>
                <a:endParaRPr lang="en-US" altLang="en-US" sz="2400">
                  <a:solidFill>
                    <a:srgbClr val="FFFFFF"/>
                  </a:solidFill>
                  <a:latin typeface="Times" charset="0"/>
                </a:endParaRPr>
              </a:p>
            </p:txBody>
          </p:sp>
          <p:grpSp>
            <p:nvGrpSpPr>
              <p:cNvPr id="100411" name="Group 292"/>
              <p:cNvGrpSpPr>
                <a:grpSpLocks noChangeAspect="1"/>
              </p:cNvGrpSpPr>
              <p:nvPr/>
            </p:nvGrpSpPr>
            <p:grpSpPr bwMode="auto">
              <a:xfrm>
                <a:off x="2344" y="1126"/>
                <a:ext cx="30" cy="115"/>
                <a:chOff x="1388" y="1069"/>
                <a:chExt cx="21" cy="80"/>
              </a:xfrm>
            </p:grpSpPr>
            <p:sp>
              <p:nvSpPr>
                <p:cNvPr id="100415" name="Line 293"/>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6" name="Line 294"/>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412" name="Group 295"/>
              <p:cNvGrpSpPr>
                <a:grpSpLocks noChangeAspect="1"/>
              </p:cNvGrpSpPr>
              <p:nvPr/>
            </p:nvGrpSpPr>
            <p:grpSpPr bwMode="auto">
              <a:xfrm rot="5400000">
                <a:off x="1952" y="1538"/>
                <a:ext cx="30" cy="83"/>
                <a:chOff x="1388" y="1069"/>
                <a:chExt cx="21" cy="80"/>
              </a:xfrm>
            </p:grpSpPr>
            <p:sp>
              <p:nvSpPr>
                <p:cNvPr id="100413" name="Line 296"/>
                <p:cNvSpPr>
                  <a:spLocks noChangeAspect="1" noChangeShapeType="1"/>
                </p:cNvSpPr>
                <p:nvPr/>
              </p:nvSpPr>
              <p:spPr bwMode="auto">
                <a:xfrm flipV="1">
                  <a:off x="140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4" name="Line 297"/>
                <p:cNvSpPr>
                  <a:spLocks noChangeAspect="1" noChangeShapeType="1"/>
                </p:cNvSpPr>
                <p:nvPr/>
              </p:nvSpPr>
              <p:spPr bwMode="auto">
                <a:xfrm flipV="1">
                  <a:off x="1388" y="1069"/>
                  <a:ext cx="1" cy="8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00370" name="Text Box 298"/>
          <p:cNvSpPr txBox="1">
            <a:spLocks noChangeArrowheads="1"/>
          </p:cNvSpPr>
          <p:nvPr/>
        </p:nvSpPr>
        <p:spPr bwMode="auto">
          <a:xfrm>
            <a:off x="444500" y="1482725"/>
            <a:ext cx="1004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t>AB Spin</a:t>
            </a:r>
          </a:p>
          <a:p>
            <a:r>
              <a:rPr lang="en-US" altLang="en-US" sz="1800"/>
              <a:t>System</a:t>
            </a:r>
          </a:p>
        </p:txBody>
      </p:sp>
      <p:sp>
        <p:nvSpPr>
          <p:cNvPr id="100371" name="Text Box 299"/>
          <p:cNvSpPr txBox="1">
            <a:spLocks noChangeArrowheads="1"/>
          </p:cNvSpPr>
          <p:nvPr/>
        </p:nvSpPr>
        <p:spPr bwMode="auto">
          <a:xfrm>
            <a:off x="271463" y="3567113"/>
            <a:ext cx="2244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a:latin typeface="Helvetica" charset="0"/>
              </a:rPr>
              <a:t>Citrate becomes a AX spin system at around 18 Tesla - 800 Mhz.</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946150" y="-38100"/>
            <a:ext cx="916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a:solidFill>
                  <a:srgbClr val="FFFFFF"/>
                </a:solidFill>
                <a:latin typeface="Helvetica" charset="0"/>
              </a:rPr>
              <a:t>Information Content of a Magnetic Resonance Spectra</a:t>
            </a:r>
          </a:p>
        </p:txBody>
      </p:sp>
      <p:sp>
        <p:nvSpPr>
          <p:cNvPr id="102402" name="Text Box 3"/>
          <p:cNvSpPr txBox="1">
            <a:spLocks noChangeArrowheads="1"/>
          </p:cNvSpPr>
          <p:nvPr/>
        </p:nvSpPr>
        <p:spPr bwMode="auto">
          <a:xfrm>
            <a:off x="203200" y="625475"/>
            <a:ext cx="96551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0375" indent="-460375">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10000"/>
              </a:lnSpc>
            </a:pPr>
            <a:r>
              <a:rPr lang="en-US" altLang="en-US" sz="2000">
                <a:solidFill>
                  <a:srgbClr val="FFFF00"/>
                </a:solidFill>
                <a:latin typeface="Helvetica" charset="0"/>
              </a:rPr>
              <a:t>	A. Chemical Shift and Structure</a:t>
            </a:r>
          </a:p>
          <a:p>
            <a:pPr>
              <a:lnSpc>
                <a:spcPct val="110000"/>
              </a:lnSpc>
            </a:pPr>
            <a:r>
              <a:rPr lang="en-US" altLang="en-US" sz="2000">
                <a:solidFill>
                  <a:srgbClr val="FFFF00"/>
                </a:solidFill>
                <a:latin typeface="Helvetica" charset="0"/>
              </a:rPr>
              <a:t>		1. Origins of chemical shift </a:t>
            </a:r>
          </a:p>
          <a:p>
            <a:pPr>
              <a:lnSpc>
                <a:spcPct val="110000"/>
              </a:lnSpc>
            </a:pPr>
            <a:r>
              <a:rPr lang="en-US" altLang="en-US" sz="2000">
                <a:solidFill>
                  <a:srgbClr val="FFFF00"/>
                </a:solidFill>
                <a:latin typeface="Helvetica" charset="0"/>
              </a:rPr>
              <a:t>		2. Chemical shift and functional groups</a:t>
            </a:r>
          </a:p>
          <a:p>
            <a:pPr>
              <a:lnSpc>
                <a:spcPct val="110000"/>
              </a:lnSpc>
            </a:pPr>
            <a:r>
              <a:rPr lang="en-US" altLang="en-US" sz="2000">
                <a:solidFill>
                  <a:srgbClr val="FFFF00"/>
                </a:solidFill>
                <a:latin typeface="Helvetica" charset="0"/>
              </a:rPr>
              <a:t>		3. Effects of molecular interactions on chemical shift</a:t>
            </a:r>
          </a:p>
          <a:p>
            <a:pPr>
              <a:lnSpc>
                <a:spcPct val="110000"/>
              </a:lnSpc>
            </a:pPr>
            <a:r>
              <a:rPr lang="en-US" altLang="en-US" sz="2000">
                <a:solidFill>
                  <a:srgbClr val="FFFF00"/>
                </a:solidFill>
                <a:latin typeface="Helvetica" charset="0"/>
              </a:rPr>
              <a:t>			a) magnetic susceptability</a:t>
            </a:r>
          </a:p>
          <a:p>
            <a:pPr>
              <a:lnSpc>
                <a:spcPct val="110000"/>
              </a:lnSpc>
            </a:pPr>
            <a:r>
              <a:rPr lang="en-US" altLang="en-US" sz="2000">
                <a:solidFill>
                  <a:srgbClr val="FFFF00"/>
                </a:solidFill>
                <a:latin typeface="Helvetica" charset="0"/>
              </a:rPr>
              <a:t>			b) pH</a:t>
            </a:r>
          </a:p>
          <a:p>
            <a:pPr>
              <a:lnSpc>
                <a:spcPct val="110000"/>
              </a:lnSpc>
            </a:pPr>
            <a:r>
              <a:rPr lang="en-US" altLang="en-US" sz="2000">
                <a:solidFill>
                  <a:srgbClr val="FFFF00"/>
                </a:solidFill>
                <a:latin typeface="Helvetica" charset="0"/>
              </a:rPr>
              <a:t>			c) metal binding</a:t>
            </a:r>
          </a:p>
          <a:p>
            <a:pPr>
              <a:lnSpc>
                <a:spcPct val="110000"/>
              </a:lnSpc>
            </a:pPr>
            <a:r>
              <a:rPr lang="en-US" altLang="en-US" sz="2000">
                <a:solidFill>
                  <a:srgbClr val="FFFF00"/>
                </a:solidFill>
                <a:latin typeface="Helvetica" charset="0"/>
              </a:rPr>
              <a:t>		 4. Chemical shift equivalence/Chemical Exchange</a:t>
            </a:r>
          </a:p>
          <a:p>
            <a:pPr>
              <a:lnSpc>
                <a:spcPct val="110000"/>
              </a:lnSpc>
            </a:pPr>
            <a:r>
              <a:rPr lang="en-US" altLang="en-US" sz="2000">
                <a:solidFill>
                  <a:srgbClr val="FFFF00"/>
                </a:solidFill>
                <a:latin typeface="Helvetica" charset="0"/>
              </a:rPr>
              <a:t>	B. Spin-Spin Coupling and Structure</a:t>
            </a:r>
          </a:p>
          <a:p>
            <a:pPr>
              <a:lnSpc>
                <a:spcPct val="110000"/>
              </a:lnSpc>
            </a:pPr>
            <a:r>
              <a:rPr lang="en-US" altLang="en-US" sz="2000">
                <a:solidFill>
                  <a:srgbClr val="FFFF00"/>
                </a:solidFill>
                <a:latin typeface="Helvetica" charset="0"/>
              </a:rPr>
              <a:t>		1. Simple coupling and identification of adjacent protons</a:t>
            </a:r>
          </a:p>
          <a:p>
            <a:pPr>
              <a:lnSpc>
                <a:spcPct val="110000"/>
              </a:lnSpc>
            </a:pPr>
            <a:r>
              <a:rPr lang="en-US" altLang="en-US" sz="2000">
                <a:solidFill>
                  <a:srgbClr val="FFFF00"/>
                </a:solidFill>
                <a:latin typeface="Helvetica" charset="0"/>
              </a:rPr>
              <a:t>		2. Typical proton coupling constants</a:t>
            </a:r>
          </a:p>
          <a:p>
            <a:pPr>
              <a:lnSpc>
                <a:spcPct val="110000"/>
              </a:lnSpc>
            </a:pPr>
            <a:r>
              <a:rPr lang="en-US" altLang="en-US" sz="2000">
                <a:solidFill>
                  <a:srgbClr val="FFFF00"/>
                </a:solidFill>
                <a:latin typeface="Helvetica" charset="0"/>
              </a:rPr>
              <a:t>		3. Magnetic Equivalence</a:t>
            </a:r>
          </a:p>
          <a:p>
            <a:pPr>
              <a:lnSpc>
                <a:spcPct val="110000"/>
              </a:lnSpc>
            </a:pPr>
            <a:r>
              <a:rPr lang="en-US" altLang="en-US" sz="2000">
                <a:solidFill>
                  <a:srgbClr val="FFFF00"/>
                </a:solidFill>
                <a:latin typeface="Helvetica" charset="0"/>
              </a:rPr>
              <a:t>		4. Levels of unsaturation and identification of a organic compound</a:t>
            </a:r>
          </a:p>
          <a:p>
            <a:pPr>
              <a:lnSpc>
                <a:spcPct val="110000"/>
              </a:lnSpc>
            </a:pPr>
            <a:r>
              <a:rPr lang="en-US" altLang="en-US" sz="2000">
                <a:solidFill>
                  <a:srgbClr val="FFFF00"/>
                </a:solidFill>
                <a:latin typeface="Helvetica" charset="0"/>
              </a:rPr>
              <a:t>		5. More complex coupling</a:t>
            </a:r>
          </a:p>
          <a:p>
            <a:pPr>
              <a:lnSpc>
                <a:spcPct val="110000"/>
              </a:lnSpc>
            </a:pPr>
            <a:r>
              <a:rPr lang="en-US" altLang="en-US" sz="2000">
                <a:solidFill>
                  <a:srgbClr val="FFFF00"/>
                </a:solidFill>
                <a:latin typeface="Helvetica" charset="0"/>
              </a:rPr>
              <a:t>		6. Strong coupling</a:t>
            </a:r>
          </a:p>
          <a:p>
            <a:pPr>
              <a:lnSpc>
                <a:spcPct val="110000"/>
              </a:lnSpc>
            </a:pPr>
            <a:r>
              <a:rPr lang="en-US" altLang="en-US" sz="2000">
                <a:solidFill>
                  <a:srgbClr val="FFFF00"/>
                </a:solidFill>
                <a:latin typeface="Helvetica" charset="0"/>
              </a:rPr>
              <a:t>	C. </a:t>
            </a:r>
            <a:r>
              <a:rPr lang="en-US" altLang="en-US" sz="2000">
                <a:solidFill>
                  <a:srgbClr val="FFFFFF"/>
                </a:solidFill>
                <a:latin typeface="Helvetica" charset="0"/>
              </a:rPr>
              <a:t>T1 and T2 relaxation times</a:t>
            </a:r>
          </a:p>
          <a:p>
            <a:pPr>
              <a:lnSpc>
                <a:spcPct val="110000"/>
              </a:lnSpc>
            </a:pPr>
            <a:r>
              <a:rPr lang="en-US" altLang="en-US" sz="2000">
                <a:solidFill>
                  <a:srgbClr val="FFFF00"/>
                </a:solidFill>
                <a:latin typeface="Helvetica" charset="0"/>
              </a:rPr>
              <a:t>	D.  Identification of compounds in NMR spectra using chemical shift and j-	coupling information.</a:t>
            </a:r>
          </a:p>
          <a:p>
            <a:pPr>
              <a:lnSpc>
                <a:spcPct val="110000"/>
              </a:lnSpc>
            </a:pPr>
            <a:r>
              <a:rPr lang="en-US" altLang="en-US" sz="2000">
                <a:solidFill>
                  <a:srgbClr val="FFFF00"/>
                </a:solidFill>
                <a:latin typeface="Helvetica" charset="0"/>
              </a:rPr>
              <a:t>	</a:t>
            </a:r>
          </a:p>
          <a:p>
            <a:r>
              <a:rPr lang="en-US" altLang="en-US" sz="2200">
                <a:solidFill>
                  <a:srgbClr val="FFFF00"/>
                </a:solidFill>
                <a:latin typeface="Helvetica" charset="0"/>
              </a:rPr>
              <a:t>				</a:t>
            </a:r>
          </a:p>
        </p:txBody>
      </p:sp>
      <p:grpSp>
        <p:nvGrpSpPr>
          <p:cNvPr id="102403" name="Group 4"/>
          <p:cNvGrpSpPr>
            <a:grpSpLocks/>
          </p:cNvGrpSpPr>
          <p:nvPr/>
        </p:nvGrpSpPr>
        <p:grpSpPr bwMode="auto">
          <a:xfrm>
            <a:off x="342900" y="457200"/>
            <a:ext cx="9553575" cy="87313"/>
            <a:chOff x="192" y="576"/>
            <a:chExt cx="5349" cy="55"/>
          </a:xfrm>
        </p:grpSpPr>
        <p:sp>
          <p:nvSpPr>
            <p:cNvPr id="102404" name="Freeform 5"/>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02405" name="Freeform 6"/>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49" name="Group 2"/>
          <p:cNvGrpSpPr>
            <a:grpSpLocks/>
          </p:cNvGrpSpPr>
          <p:nvPr/>
        </p:nvGrpSpPr>
        <p:grpSpPr bwMode="auto">
          <a:xfrm>
            <a:off x="342900" y="762000"/>
            <a:ext cx="9553575" cy="87313"/>
            <a:chOff x="192" y="576"/>
            <a:chExt cx="5349" cy="55"/>
          </a:xfrm>
        </p:grpSpPr>
        <p:sp>
          <p:nvSpPr>
            <p:cNvPr id="104453" name="Freeform 3"/>
            <p:cNvSpPr>
              <a:spLocks noChangeAspect="1"/>
            </p:cNvSpPr>
            <p:nvPr/>
          </p:nvSpPr>
          <p:spPr bwMode="auto">
            <a:xfrm>
              <a:off x="192" y="576"/>
              <a:ext cx="5349" cy="6"/>
            </a:xfrm>
            <a:custGeom>
              <a:avLst/>
              <a:gdLst>
                <a:gd name="T0" fmla="*/ 0 w 4279"/>
                <a:gd name="T1" fmla="*/ 0 h 5"/>
                <a:gd name="T2" fmla="*/ 95 w 4279"/>
                <a:gd name="T3" fmla="*/ 0 h 5"/>
                <a:gd name="T4" fmla="*/ 77884 w 4279"/>
                <a:gd name="T5" fmla="*/ 0 h 5"/>
                <a:gd name="T6" fmla="*/ 77884 w 4279"/>
                <a:gd name="T7" fmla="*/ 50 h 5"/>
                <a:gd name="T8" fmla="*/ 77796 w 4279"/>
                <a:gd name="T9" fmla="*/ 50 h 5"/>
                <a:gd name="T10" fmla="*/ 0 w 4279"/>
                <a:gd name="T11" fmla="*/ 5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04454" name="Freeform 4"/>
            <p:cNvSpPr>
              <a:spLocks noChangeAspect="1"/>
            </p:cNvSpPr>
            <p:nvPr/>
          </p:nvSpPr>
          <p:spPr bwMode="auto">
            <a:xfrm>
              <a:off x="198" y="624"/>
              <a:ext cx="5337" cy="7"/>
            </a:xfrm>
            <a:custGeom>
              <a:avLst/>
              <a:gdLst>
                <a:gd name="T0" fmla="*/ 0 w 4269"/>
                <a:gd name="T1" fmla="*/ 0 h 5"/>
                <a:gd name="T2" fmla="*/ 76 w 4269"/>
                <a:gd name="T3" fmla="*/ 0 h 5"/>
                <a:gd name="T4" fmla="*/ 77798 w 4269"/>
                <a:gd name="T5" fmla="*/ 0 h 5"/>
                <a:gd name="T6" fmla="*/ 77798 w 4269"/>
                <a:gd name="T7" fmla="*/ 413 h 5"/>
                <a:gd name="T8" fmla="*/ 77726 w 4269"/>
                <a:gd name="T9" fmla="*/ 413 h 5"/>
                <a:gd name="T10" fmla="*/ 0 w 4269"/>
                <a:gd name="T11" fmla="*/ 413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04450" name="Text Box 5"/>
          <p:cNvSpPr txBox="1">
            <a:spLocks noChangeArrowheads="1"/>
          </p:cNvSpPr>
          <p:nvPr/>
        </p:nvSpPr>
        <p:spPr bwMode="auto">
          <a:xfrm>
            <a:off x="2787650" y="98425"/>
            <a:ext cx="4292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800">
                <a:solidFill>
                  <a:srgbClr val="FFFFFF"/>
                </a:solidFill>
                <a:latin typeface="Helvetica" charset="0"/>
              </a:rPr>
              <a:t>T</a:t>
            </a:r>
            <a:r>
              <a:rPr lang="en-US" altLang="en-US" sz="3800" baseline="-25000">
                <a:solidFill>
                  <a:srgbClr val="FFFFFF"/>
                </a:solidFill>
                <a:latin typeface="Helvetica" charset="0"/>
              </a:rPr>
              <a:t>1</a:t>
            </a:r>
            <a:r>
              <a:rPr lang="en-US" altLang="en-US" sz="3800">
                <a:solidFill>
                  <a:srgbClr val="FFFFFF"/>
                </a:solidFill>
                <a:latin typeface="Helvetica" charset="0"/>
              </a:rPr>
              <a:t> Relaxation Time</a:t>
            </a:r>
          </a:p>
        </p:txBody>
      </p:sp>
      <p:sp>
        <p:nvSpPr>
          <p:cNvPr id="104451" name="Text Box 6"/>
          <p:cNvSpPr txBox="1">
            <a:spLocks noChangeArrowheads="1"/>
          </p:cNvSpPr>
          <p:nvPr/>
        </p:nvSpPr>
        <p:spPr bwMode="auto">
          <a:xfrm>
            <a:off x="627063" y="1076325"/>
            <a:ext cx="8915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50000"/>
              </a:lnSpc>
            </a:pPr>
            <a:endParaRPr lang="en-US" altLang="en-US" sz="2200">
              <a:solidFill>
                <a:srgbClr val="FFFF00"/>
              </a:solidFill>
              <a:latin typeface="Helvetica" charset="0"/>
            </a:endParaRPr>
          </a:p>
        </p:txBody>
      </p:sp>
      <p:sp>
        <p:nvSpPr>
          <p:cNvPr id="1248269" name="Text Box 13"/>
          <p:cNvSpPr txBox="1">
            <a:spLocks noChangeArrowheads="1"/>
          </p:cNvSpPr>
          <p:nvPr/>
        </p:nvSpPr>
        <p:spPr bwMode="auto">
          <a:xfrm>
            <a:off x="273050" y="835025"/>
            <a:ext cx="98837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FFFF00"/>
                </a:solidFill>
              </a:rPr>
              <a:t>The name spin-lattice relaxation refers to the time it takes for the spins to give the energy they obtained from the RF pulse back to the surrounding </a:t>
            </a:r>
            <a:r>
              <a:rPr lang="en-US" altLang="en-US" sz="2400" i="1">
                <a:solidFill>
                  <a:srgbClr val="FFFF00"/>
                </a:solidFill>
                <a:latin typeface="Arial" charset="0"/>
              </a:rPr>
              <a:t>lattice </a:t>
            </a:r>
            <a:r>
              <a:rPr lang="en-US" altLang="en-US" sz="2400">
                <a:solidFill>
                  <a:srgbClr val="FFFF00"/>
                </a:solidFill>
              </a:rPr>
              <a:t>in order to restore their equilibrium state.</a:t>
            </a:r>
          </a:p>
          <a:p>
            <a:pPr>
              <a:spcBef>
                <a:spcPct val="0"/>
              </a:spcBef>
              <a:buClrTx/>
              <a:buSzTx/>
              <a:buFontTx/>
              <a:buNone/>
            </a:pPr>
            <a:endParaRPr lang="en-US" altLang="en-US" sz="1200">
              <a:solidFill>
                <a:srgbClr val="FFFF00"/>
              </a:solidFill>
            </a:endParaRPr>
          </a:p>
          <a:p>
            <a:pPr>
              <a:spcBef>
                <a:spcPct val="0"/>
              </a:spcBef>
              <a:buClrTx/>
              <a:buSzTx/>
              <a:buFontTx/>
              <a:buNone/>
            </a:pPr>
            <a:r>
              <a:rPr lang="en-US" altLang="en-US" sz="2400">
                <a:solidFill>
                  <a:srgbClr val="FFFF00"/>
                </a:solidFill>
              </a:rPr>
              <a:t>The sample in which the nuclei are held is called the lattice. Nuclei in the lattice are in vibrational and rotational motion, which creates a complex magnetic field. </a:t>
            </a:r>
          </a:p>
          <a:p>
            <a:pPr>
              <a:spcBef>
                <a:spcPct val="0"/>
              </a:spcBef>
              <a:buClrTx/>
              <a:buSzTx/>
              <a:buFontTx/>
              <a:buNone/>
            </a:pPr>
            <a:endParaRPr lang="en-US" altLang="en-US" sz="1200">
              <a:solidFill>
                <a:srgbClr val="FFFF00"/>
              </a:solidFill>
            </a:endParaRPr>
          </a:p>
          <a:p>
            <a:pPr>
              <a:spcBef>
                <a:spcPct val="0"/>
              </a:spcBef>
              <a:buClrTx/>
              <a:buSzTx/>
              <a:buFontTx/>
              <a:buNone/>
            </a:pPr>
            <a:r>
              <a:rPr lang="en-US" altLang="en-US" sz="2400">
                <a:solidFill>
                  <a:srgbClr val="FFFF00"/>
                </a:solidFill>
              </a:rPr>
              <a:t>The magnetic field caused by motion of nuclei within the lattice is called the lattice (solution, tissue) field. The components of the lattice field can interact with nuclei in the higher energy state, and cause them to lose energy (returning to the lower state). </a:t>
            </a:r>
          </a:p>
          <a:p>
            <a:pPr>
              <a:spcBef>
                <a:spcPct val="0"/>
              </a:spcBef>
              <a:buClrTx/>
              <a:buSzTx/>
              <a:buFontTx/>
              <a:buNone/>
            </a:pPr>
            <a:endParaRPr lang="en-US" altLang="en-US" sz="1200">
              <a:solidFill>
                <a:srgbClr val="FFFF00"/>
              </a:solidFill>
            </a:endParaRPr>
          </a:p>
          <a:p>
            <a:pPr>
              <a:spcBef>
                <a:spcPct val="0"/>
              </a:spcBef>
              <a:buClrTx/>
              <a:buSzTx/>
              <a:buFontTx/>
              <a:buNone/>
            </a:pPr>
            <a:r>
              <a:rPr lang="en-US" altLang="en-US" sz="2400">
                <a:solidFill>
                  <a:srgbClr val="FFFF00"/>
                </a:solidFill>
              </a:rPr>
              <a:t>The energy that a nucleus loses increases the amount of vibration and rotation within the lattice (resulting in a tiny rise in the temperature of the sample).</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826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826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82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11" name="Rectangle 7"/>
          <p:cNvSpPr>
            <a:spLocks noChangeArrowheads="1"/>
          </p:cNvSpPr>
          <p:nvPr/>
        </p:nvSpPr>
        <p:spPr bwMode="auto">
          <a:xfrm>
            <a:off x="276225" y="987425"/>
            <a:ext cx="970597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FFFF00"/>
                </a:solidFill>
              </a:rPr>
              <a:t>The relaxation time, T1 (the average lifetime of nuclei in the higher energy state) is dependent on the magnetogyric ratio of the nucleus and the mobility of the lattice. </a:t>
            </a:r>
          </a:p>
          <a:p>
            <a:pPr>
              <a:spcBef>
                <a:spcPct val="0"/>
              </a:spcBef>
              <a:buClrTx/>
              <a:buSzTx/>
              <a:buFontTx/>
              <a:buNone/>
            </a:pPr>
            <a:endParaRPr lang="en-US" altLang="en-US" sz="1200">
              <a:solidFill>
                <a:srgbClr val="FFFF00"/>
              </a:solidFill>
            </a:endParaRPr>
          </a:p>
          <a:p>
            <a:pPr>
              <a:spcBef>
                <a:spcPct val="0"/>
              </a:spcBef>
              <a:buClrTx/>
              <a:buSzTx/>
              <a:buFontTx/>
              <a:buNone/>
            </a:pPr>
            <a:r>
              <a:rPr lang="en-US" altLang="en-US" sz="2400">
                <a:solidFill>
                  <a:srgbClr val="FFFF00"/>
                </a:solidFill>
              </a:rPr>
              <a:t>As mobility increases, the vibrational and rotational frequencies increase, making it more likely for a component of the lattice field to be able to interact with excited nuclei. </a:t>
            </a:r>
          </a:p>
          <a:p>
            <a:pPr>
              <a:spcBef>
                <a:spcPct val="0"/>
              </a:spcBef>
              <a:buClrTx/>
              <a:buSzTx/>
              <a:buFontTx/>
              <a:buNone/>
            </a:pPr>
            <a:endParaRPr lang="en-US" altLang="en-US" sz="1200">
              <a:solidFill>
                <a:srgbClr val="FFFF00"/>
              </a:solidFill>
            </a:endParaRPr>
          </a:p>
          <a:p>
            <a:pPr>
              <a:spcBef>
                <a:spcPct val="0"/>
              </a:spcBef>
              <a:buClrTx/>
              <a:buSzTx/>
              <a:buFontTx/>
              <a:buNone/>
            </a:pPr>
            <a:r>
              <a:rPr lang="en-US" altLang="en-US" sz="2400">
                <a:solidFill>
                  <a:srgbClr val="FFFF00"/>
                </a:solidFill>
              </a:rPr>
              <a:t>Only frequencies at the Larmor frequency affect T</a:t>
            </a:r>
            <a:r>
              <a:rPr lang="en-US" altLang="en-US" sz="2400" baseline="-25000">
                <a:solidFill>
                  <a:srgbClr val="FFFF00"/>
                </a:solidFill>
              </a:rPr>
              <a:t>1</a:t>
            </a:r>
            <a:r>
              <a:rPr lang="en-US" altLang="en-US" sz="2400">
                <a:solidFill>
                  <a:srgbClr val="FFFF00"/>
                </a:solidFill>
              </a:rPr>
              <a:t>. Since the Larmor frequency is proportional to B</a:t>
            </a:r>
            <a:r>
              <a:rPr lang="en-US" altLang="en-US" sz="2400" baseline="-25000">
                <a:solidFill>
                  <a:srgbClr val="FFFF00"/>
                </a:solidFill>
              </a:rPr>
              <a:t>o</a:t>
            </a:r>
            <a:r>
              <a:rPr lang="en-US" altLang="en-US" sz="2400">
                <a:solidFill>
                  <a:srgbClr val="FFFF00"/>
                </a:solidFill>
              </a:rPr>
              <a:t>, T</a:t>
            </a:r>
            <a:r>
              <a:rPr lang="en-US" altLang="en-US" sz="2400" baseline="-25000">
                <a:solidFill>
                  <a:srgbClr val="FFFF00"/>
                </a:solidFill>
              </a:rPr>
              <a:t>1</a:t>
            </a:r>
            <a:r>
              <a:rPr lang="en-US" altLang="en-US" sz="2400">
                <a:solidFill>
                  <a:srgbClr val="FFFF00"/>
                </a:solidFill>
              </a:rPr>
              <a:t> will vary as a function of B</a:t>
            </a:r>
            <a:r>
              <a:rPr lang="en-US" altLang="en-US" sz="2400" baseline="-25000">
                <a:solidFill>
                  <a:srgbClr val="FFFF00"/>
                </a:solidFill>
              </a:rPr>
              <a:t>o</a:t>
            </a:r>
            <a:r>
              <a:rPr lang="en-US" altLang="en-US" sz="2400">
                <a:solidFill>
                  <a:srgbClr val="FFFF00"/>
                </a:solidFill>
              </a:rPr>
              <a:t>. In general, T1’s get longer as B</a:t>
            </a:r>
            <a:r>
              <a:rPr lang="en-US" altLang="en-US" sz="2400" baseline="-25000">
                <a:solidFill>
                  <a:srgbClr val="FFFF00"/>
                </a:solidFill>
              </a:rPr>
              <a:t>o</a:t>
            </a:r>
            <a:r>
              <a:rPr lang="en-US" altLang="en-US" sz="2400">
                <a:solidFill>
                  <a:srgbClr val="FFFF00"/>
                </a:solidFill>
              </a:rPr>
              <a:t> increases because there are fewer relaxation-causing frequency components present in the random motions of the molecules at higher frequencies.</a:t>
            </a:r>
          </a:p>
          <a:p>
            <a:pPr>
              <a:spcBef>
                <a:spcPct val="0"/>
              </a:spcBef>
              <a:buClrTx/>
              <a:buSzTx/>
              <a:buFontTx/>
              <a:buNone/>
            </a:pPr>
            <a:endParaRPr lang="en-US" altLang="en-US" sz="1200">
              <a:solidFill>
                <a:srgbClr val="FFFF00"/>
              </a:solidFill>
            </a:endParaRPr>
          </a:p>
          <a:p>
            <a:pPr algn="just">
              <a:spcBef>
                <a:spcPct val="0"/>
              </a:spcBef>
              <a:buClrTx/>
              <a:buSzTx/>
              <a:buFontTx/>
              <a:buNone/>
            </a:pPr>
            <a:r>
              <a:rPr lang="en-US" altLang="en-US" sz="2400">
                <a:solidFill>
                  <a:srgbClr val="FFFF00"/>
                </a:solidFill>
              </a:rPr>
              <a:t>The rotation frequency distribution also depends on the temperature and viscosity of the solution. Therefore T</a:t>
            </a:r>
            <a:r>
              <a:rPr lang="en-US" altLang="en-US" sz="2400" baseline="-25000">
                <a:solidFill>
                  <a:srgbClr val="FFFF00"/>
                </a:solidFill>
              </a:rPr>
              <a:t>1</a:t>
            </a:r>
            <a:r>
              <a:rPr lang="en-US" altLang="en-US" sz="2400">
                <a:solidFill>
                  <a:srgbClr val="FFFF00"/>
                </a:solidFill>
              </a:rPr>
              <a:t> will vary as a function of temperature, with T</a:t>
            </a:r>
            <a:r>
              <a:rPr lang="en-US" altLang="en-US" sz="2400" baseline="-25000">
                <a:solidFill>
                  <a:srgbClr val="FFFF00"/>
                </a:solidFill>
              </a:rPr>
              <a:t>1</a:t>
            </a:r>
            <a:r>
              <a:rPr lang="en-US" altLang="en-US" sz="2400">
                <a:solidFill>
                  <a:srgbClr val="FFFF00"/>
                </a:solidFill>
              </a:rPr>
              <a:t> (280 K ) &lt; T</a:t>
            </a:r>
            <a:r>
              <a:rPr lang="en-US" altLang="en-US" sz="2400" baseline="-25000">
                <a:solidFill>
                  <a:srgbClr val="FFFF00"/>
                </a:solidFill>
              </a:rPr>
              <a:t>1</a:t>
            </a:r>
            <a:r>
              <a:rPr lang="en-US" altLang="en-US" sz="2400">
                <a:solidFill>
                  <a:srgbClr val="FFFF00"/>
                </a:solidFill>
              </a:rPr>
              <a:t> (340 K).</a:t>
            </a:r>
          </a:p>
        </p:txBody>
      </p:sp>
      <p:grpSp>
        <p:nvGrpSpPr>
          <p:cNvPr id="105474" name="Group 8"/>
          <p:cNvGrpSpPr>
            <a:grpSpLocks/>
          </p:cNvGrpSpPr>
          <p:nvPr/>
        </p:nvGrpSpPr>
        <p:grpSpPr bwMode="auto">
          <a:xfrm>
            <a:off x="342900" y="762000"/>
            <a:ext cx="9553575" cy="87313"/>
            <a:chOff x="192" y="576"/>
            <a:chExt cx="5349" cy="55"/>
          </a:xfrm>
        </p:grpSpPr>
        <p:sp>
          <p:nvSpPr>
            <p:cNvPr id="105476" name="Freeform 9"/>
            <p:cNvSpPr>
              <a:spLocks noChangeAspect="1"/>
            </p:cNvSpPr>
            <p:nvPr/>
          </p:nvSpPr>
          <p:spPr bwMode="auto">
            <a:xfrm>
              <a:off x="192" y="576"/>
              <a:ext cx="5349" cy="6"/>
            </a:xfrm>
            <a:custGeom>
              <a:avLst/>
              <a:gdLst>
                <a:gd name="T0" fmla="*/ 0 w 4279"/>
                <a:gd name="T1" fmla="*/ 0 h 5"/>
                <a:gd name="T2" fmla="*/ 95 w 4279"/>
                <a:gd name="T3" fmla="*/ 0 h 5"/>
                <a:gd name="T4" fmla="*/ 77884 w 4279"/>
                <a:gd name="T5" fmla="*/ 0 h 5"/>
                <a:gd name="T6" fmla="*/ 77884 w 4279"/>
                <a:gd name="T7" fmla="*/ 50 h 5"/>
                <a:gd name="T8" fmla="*/ 77796 w 4279"/>
                <a:gd name="T9" fmla="*/ 50 h 5"/>
                <a:gd name="T10" fmla="*/ 0 w 4279"/>
                <a:gd name="T11" fmla="*/ 5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05477" name="Freeform 10"/>
            <p:cNvSpPr>
              <a:spLocks noChangeAspect="1"/>
            </p:cNvSpPr>
            <p:nvPr/>
          </p:nvSpPr>
          <p:spPr bwMode="auto">
            <a:xfrm>
              <a:off x="198" y="624"/>
              <a:ext cx="5337" cy="7"/>
            </a:xfrm>
            <a:custGeom>
              <a:avLst/>
              <a:gdLst>
                <a:gd name="T0" fmla="*/ 0 w 4269"/>
                <a:gd name="T1" fmla="*/ 0 h 5"/>
                <a:gd name="T2" fmla="*/ 76 w 4269"/>
                <a:gd name="T3" fmla="*/ 0 h 5"/>
                <a:gd name="T4" fmla="*/ 77798 w 4269"/>
                <a:gd name="T5" fmla="*/ 0 h 5"/>
                <a:gd name="T6" fmla="*/ 77798 w 4269"/>
                <a:gd name="T7" fmla="*/ 413 h 5"/>
                <a:gd name="T8" fmla="*/ 77726 w 4269"/>
                <a:gd name="T9" fmla="*/ 413 h 5"/>
                <a:gd name="T10" fmla="*/ 0 w 4269"/>
                <a:gd name="T11" fmla="*/ 413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05475" name="Text Box 11"/>
          <p:cNvSpPr txBox="1">
            <a:spLocks noChangeArrowheads="1"/>
          </p:cNvSpPr>
          <p:nvPr/>
        </p:nvSpPr>
        <p:spPr bwMode="auto">
          <a:xfrm>
            <a:off x="2787650" y="98425"/>
            <a:ext cx="4292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800">
                <a:solidFill>
                  <a:srgbClr val="FFFFFF"/>
                </a:solidFill>
                <a:latin typeface="Helvetica" charset="0"/>
              </a:rPr>
              <a:t>T</a:t>
            </a:r>
            <a:r>
              <a:rPr lang="en-US" altLang="en-US" sz="3800" baseline="-25000">
                <a:solidFill>
                  <a:srgbClr val="FFFFFF"/>
                </a:solidFill>
                <a:latin typeface="Helvetica" charset="0"/>
              </a:rPr>
              <a:t>1</a:t>
            </a:r>
            <a:r>
              <a:rPr lang="en-US" altLang="en-US" sz="3800">
                <a:solidFill>
                  <a:srgbClr val="FFFFFF"/>
                </a:solidFill>
                <a:latin typeface="Helvetica" charset="0"/>
              </a:rPr>
              <a:t> Relaxation Time</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03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03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03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7" name="Group 2"/>
          <p:cNvGrpSpPr>
            <a:grpSpLocks/>
          </p:cNvGrpSpPr>
          <p:nvPr/>
        </p:nvGrpSpPr>
        <p:grpSpPr bwMode="auto">
          <a:xfrm>
            <a:off x="342900" y="657225"/>
            <a:ext cx="9553575" cy="87313"/>
            <a:chOff x="192" y="576"/>
            <a:chExt cx="5349" cy="55"/>
          </a:xfrm>
        </p:grpSpPr>
        <p:sp>
          <p:nvSpPr>
            <p:cNvPr id="106506" name="Freeform 3"/>
            <p:cNvSpPr>
              <a:spLocks noChangeAspect="1"/>
            </p:cNvSpPr>
            <p:nvPr/>
          </p:nvSpPr>
          <p:spPr bwMode="auto">
            <a:xfrm>
              <a:off x="192" y="576"/>
              <a:ext cx="5349" cy="6"/>
            </a:xfrm>
            <a:custGeom>
              <a:avLst/>
              <a:gdLst>
                <a:gd name="T0" fmla="*/ 0 w 4279"/>
                <a:gd name="T1" fmla="*/ 0 h 5"/>
                <a:gd name="T2" fmla="*/ 95 w 4279"/>
                <a:gd name="T3" fmla="*/ 0 h 5"/>
                <a:gd name="T4" fmla="*/ 77884 w 4279"/>
                <a:gd name="T5" fmla="*/ 0 h 5"/>
                <a:gd name="T6" fmla="*/ 77884 w 4279"/>
                <a:gd name="T7" fmla="*/ 50 h 5"/>
                <a:gd name="T8" fmla="*/ 77796 w 4279"/>
                <a:gd name="T9" fmla="*/ 50 h 5"/>
                <a:gd name="T10" fmla="*/ 0 w 4279"/>
                <a:gd name="T11" fmla="*/ 5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06507" name="Freeform 4"/>
            <p:cNvSpPr>
              <a:spLocks noChangeAspect="1"/>
            </p:cNvSpPr>
            <p:nvPr/>
          </p:nvSpPr>
          <p:spPr bwMode="auto">
            <a:xfrm>
              <a:off x="198" y="624"/>
              <a:ext cx="5337" cy="7"/>
            </a:xfrm>
            <a:custGeom>
              <a:avLst/>
              <a:gdLst>
                <a:gd name="T0" fmla="*/ 0 w 4269"/>
                <a:gd name="T1" fmla="*/ 0 h 5"/>
                <a:gd name="T2" fmla="*/ 76 w 4269"/>
                <a:gd name="T3" fmla="*/ 0 h 5"/>
                <a:gd name="T4" fmla="*/ 77798 w 4269"/>
                <a:gd name="T5" fmla="*/ 0 h 5"/>
                <a:gd name="T6" fmla="*/ 77798 w 4269"/>
                <a:gd name="T7" fmla="*/ 413 h 5"/>
                <a:gd name="T8" fmla="*/ 77726 w 4269"/>
                <a:gd name="T9" fmla="*/ 413 h 5"/>
                <a:gd name="T10" fmla="*/ 0 w 4269"/>
                <a:gd name="T11" fmla="*/ 413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06498" name="Text Box 5"/>
          <p:cNvSpPr txBox="1">
            <a:spLocks noChangeArrowheads="1"/>
          </p:cNvSpPr>
          <p:nvPr/>
        </p:nvSpPr>
        <p:spPr bwMode="auto">
          <a:xfrm>
            <a:off x="2840038" y="28575"/>
            <a:ext cx="4292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800">
                <a:solidFill>
                  <a:srgbClr val="FFFFFF"/>
                </a:solidFill>
                <a:latin typeface="Helvetica" charset="0"/>
              </a:rPr>
              <a:t>T</a:t>
            </a:r>
            <a:r>
              <a:rPr lang="en-US" altLang="en-US" sz="3800" baseline="-25000">
                <a:solidFill>
                  <a:srgbClr val="FFFFFF"/>
                </a:solidFill>
                <a:latin typeface="Helvetica" charset="0"/>
              </a:rPr>
              <a:t>1</a:t>
            </a:r>
            <a:r>
              <a:rPr lang="en-US" altLang="en-US" sz="3800">
                <a:solidFill>
                  <a:srgbClr val="FFFFFF"/>
                </a:solidFill>
                <a:latin typeface="Helvetica" charset="0"/>
              </a:rPr>
              <a:t> Relaxation Time</a:t>
            </a:r>
          </a:p>
        </p:txBody>
      </p:sp>
      <p:sp>
        <p:nvSpPr>
          <p:cNvPr id="106499" name="Text Box 6"/>
          <p:cNvSpPr txBox="1">
            <a:spLocks noChangeArrowheads="1"/>
          </p:cNvSpPr>
          <p:nvPr/>
        </p:nvSpPr>
        <p:spPr bwMode="auto">
          <a:xfrm>
            <a:off x="627063" y="1076325"/>
            <a:ext cx="8915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50000"/>
              </a:lnSpc>
            </a:pPr>
            <a:endParaRPr lang="en-US" altLang="en-US" sz="2200">
              <a:solidFill>
                <a:srgbClr val="FFFF00"/>
              </a:solidFill>
              <a:latin typeface="Helvetica" charset="0"/>
            </a:endParaRPr>
          </a:p>
        </p:txBody>
      </p:sp>
      <p:grpSp>
        <p:nvGrpSpPr>
          <p:cNvPr id="106500" name="Group 7"/>
          <p:cNvGrpSpPr>
            <a:grpSpLocks/>
          </p:cNvGrpSpPr>
          <p:nvPr/>
        </p:nvGrpSpPr>
        <p:grpSpPr bwMode="auto">
          <a:xfrm>
            <a:off x="227013" y="720725"/>
            <a:ext cx="9428162" cy="5016500"/>
            <a:chOff x="143" y="454"/>
            <a:chExt cx="5939" cy="3160"/>
          </a:xfrm>
        </p:grpSpPr>
        <p:sp>
          <p:nvSpPr>
            <p:cNvPr id="106504" name="Text Box 8"/>
            <p:cNvSpPr txBox="1">
              <a:spLocks noChangeArrowheads="1"/>
            </p:cNvSpPr>
            <p:nvPr/>
          </p:nvSpPr>
          <p:spPr bwMode="auto">
            <a:xfrm>
              <a:off x="143" y="512"/>
              <a:ext cx="3807" cy="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The time (rate) constant which describes how MZ returns to its equilibrium value is called the spin lattice relaxation time (T</a:t>
              </a:r>
              <a:r>
                <a:rPr lang="en-US" altLang="en-US" baseline="-25000">
                  <a:solidFill>
                    <a:srgbClr val="FFFF00"/>
                  </a:solidFill>
                  <a:latin typeface="Helvetica" charset="0"/>
                </a:rPr>
                <a:t>1</a:t>
              </a:r>
              <a:r>
                <a:rPr lang="en-US" altLang="en-US">
                  <a:solidFill>
                    <a:srgbClr val="FFFF00"/>
                  </a:solidFill>
                  <a:latin typeface="Helvetica" charset="0"/>
                </a:rPr>
                <a:t>). The equation governing this behavior as a function of the time t after its displacement is:</a:t>
              </a:r>
              <a:endParaRPr lang="en-US" altLang="en-US">
                <a:solidFill>
                  <a:srgbClr val="FFFF00"/>
                </a:solidFill>
                <a:latin typeface="Times New Roman" charset="0"/>
              </a:endParaRPr>
            </a:p>
            <a:p>
              <a:endParaRPr lang="en-US" altLang="en-US" sz="600">
                <a:solidFill>
                  <a:srgbClr val="FFFF00"/>
                </a:solidFill>
                <a:latin typeface="Times New Roman" charset="0"/>
              </a:endParaRPr>
            </a:p>
            <a:p>
              <a:pPr algn="ctr"/>
              <a:r>
                <a:rPr lang="en-US" altLang="en-US">
                  <a:solidFill>
                    <a:srgbClr val="FFFF00"/>
                  </a:solidFill>
                  <a:latin typeface="Helvetica" charset="0"/>
                </a:rPr>
                <a:t>M</a:t>
              </a:r>
              <a:r>
                <a:rPr lang="en-US" altLang="en-US" baseline="-25000">
                  <a:solidFill>
                    <a:srgbClr val="FFFF00"/>
                  </a:solidFill>
                  <a:latin typeface="Helvetica" charset="0"/>
                </a:rPr>
                <a:t>z</a:t>
              </a:r>
              <a:r>
                <a:rPr lang="en-US" altLang="en-US">
                  <a:solidFill>
                    <a:srgbClr val="FFFF00"/>
                  </a:solidFill>
                  <a:latin typeface="Helvetica" charset="0"/>
                </a:rPr>
                <a:t> = M</a:t>
              </a:r>
              <a:r>
                <a:rPr lang="en-US" altLang="en-US" baseline="-25000">
                  <a:solidFill>
                    <a:srgbClr val="FFFF00"/>
                  </a:solidFill>
                  <a:latin typeface="Helvetica" charset="0"/>
                </a:rPr>
                <a:t>0</a:t>
              </a:r>
              <a:r>
                <a:rPr lang="en-US" altLang="en-US">
                  <a:solidFill>
                    <a:srgbClr val="FFFF00"/>
                  </a:solidFill>
                  <a:latin typeface="Helvetica" charset="0"/>
                </a:rPr>
                <a:t>(1 - e</a:t>
              </a:r>
              <a:r>
                <a:rPr lang="en-US" altLang="en-US" baseline="30000">
                  <a:solidFill>
                    <a:srgbClr val="FFFF00"/>
                  </a:solidFill>
                  <a:latin typeface="Helvetica" charset="0"/>
                </a:rPr>
                <a:t>-t/T1</a:t>
              </a:r>
              <a:r>
                <a:rPr lang="en-US" altLang="en-US">
                  <a:solidFill>
                    <a:srgbClr val="FFFF00"/>
                  </a:solidFill>
                  <a:latin typeface="Helvetica" charset="0"/>
                </a:rPr>
                <a:t>)</a:t>
              </a:r>
            </a:p>
            <a:p>
              <a:pPr algn="ctr"/>
              <a:endParaRPr lang="en-US" altLang="en-US">
                <a:solidFill>
                  <a:srgbClr val="FFFF00"/>
                </a:solidFill>
                <a:latin typeface="Helvetica" charset="0"/>
              </a:endParaRPr>
            </a:p>
            <a:p>
              <a:pPr algn="ctr"/>
              <a:endParaRPr lang="en-US" altLang="en-US" sz="600">
                <a:solidFill>
                  <a:srgbClr val="FFFF00"/>
                </a:solidFill>
                <a:latin typeface="Helvetica" charset="0"/>
              </a:endParaRPr>
            </a:p>
            <a:p>
              <a:pPr algn="just"/>
              <a:r>
                <a:rPr lang="en-US" altLang="en-US">
                  <a:solidFill>
                    <a:srgbClr val="FFFF00"/>
                  </a:solidFill>
                  <a:latin typeface="Helvetica" charset="0"/>
                </a:rPr>
                <a:t>T</a:t>
              </a:r>
              <a:r>
                <a:rPr lang="en-US" altLang="en-US" baseline="-25000">
                  <a:solidFill>
                    <a:srgbClr val="FFFF00"/>
                  </a:solidFill>
                  <a:latin typeface="Helvetica" charset="0"/>
                </a:rPr>
                <a:t>1 </a:t>
              </a:r>
              <a:r>
                <a:rPr lang="en-US" altLang="en-US">
                  <a:solidFill>
                    <a:srgbClr val="FFFF00"/>
                  </a:solidFill>
                  <a:latin typeface="Helvetica" charset="0"/>
                </a:rPr>
                <a:t>is the time to reduce the difference between the longitudinal magnetization (MZ) and its equilibrium value by a factor of e (63%). </a:t>
              </a:r>
              <a:endParaRPr lang="en-US" altLang="en-US">
                <a:solidFill>
                  <a:srgbClr val="FFFF00"/>
                </a:solidFill>
                <a:latin typeface="Helvetica" charset="0"/>
                <a:sym typeface="Symbol" charset="2"/>
              </a:endParaRPr>
            </a:p>
            <a:p>
              <a:pPr>
                <a:lnSpc>
                  <a:spcPct val="50000"/>
                </a:lnSpc>
              </a:pPr>
              <a:endParaRPr lang="en-US" altLang="en-US">
                <a:solidFill>
                  <a:srgbClr val="FFFF00"/>
                </a:solidFill>
                <a:latin typeface="Helvetica" charset="0"/>
              </a:endParaRPr>
            </a:p>
          </p:txBody>
        </p:sp>
        <p:pic>
          <p:nvPicPr>
            <p:cNvPr id="1065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 y="454"/>
              <a:ext cx="2159"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650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963" y="3057525"/>
            <a:ext cx="2093912"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4933950"/>
            <a:ext cx="21018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Text Box 12"/>
          <p:cNvSpPr txBox="1">
            <a:spLocks noChangeArrowheads="1"/>
          </p:cNvSpPr>
          <p:nvPr/>
        </p:nvSpPr>
        <p:spPr bwMode="auto">
          <a:xfrm>
            <a:off x="109538" y="5483225"/>
            <a:ext cx="6977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a:solidFill>
                  <a:srgbClr val="FFFF00"/>
                </a:solidFill>
                <a:latin typeface="Helvetica" charset="0"/>
              </a:rPr>
              <a:t>Measured with the inversion recovery experiment:</a:t>
            </a:r>
          </a:p>
          <a:p>
            <a:pPr algn="ctr">
              <a:lnSpc>
                <a:spcPct val="50000"/>
              </a:lnSpc>
            </a:pPr>
            <a:endParaRPr lang="en-US" altLang="en-US">
              <a:solidFill>
                <a:srgbClr val="FFFF00"/>
              </a:solidFill>
              <a:latin typeface="Helvetica" charset="0"/>
            </a:endParaRPr>
          </a:p>
          <a:p>
            <a:pPr algn="ctr">
              <a:lnSpc>
                <a:spcPct val="50000"/>
              </a:lnSpc>
            </a:pPr>
            <a:endParaRPr lang="en-US" altLang="en-US" sz="1200">
              <a:solidFill>
                <a:srgbClr val="FFFF00"/>
              </a:solidFill>
              <a:latin typeface="Helvetica" charset="0"/>
            </a:endParaRPr>
          </a:p>
          <a:p>
            <a:pPr algn="ctr"/>
            <a:r>
              <a:rPr lang="en-US" altLang="en-US">
                <a:solidFill>
                  <a:srgbClr val="FFFF00"/>
                </a:solidFill>
                <a:latin typeface="Helvetica" charset="0"/>
                <a:sym typeface="Symbol" charset="2"/>
              </a:rPr>
              <a:t> -  - /2 - acquire</a:t>
            </a:r>
          </a:p>
          <a:p>
            <a:pPr algn="ctr"/>
            <a:endParaRPr lang="en-US" altLang="en-US">
              <a:solidFill>
                <a:srgbClr val="000000"/>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771525" y="-355600"/>
            <a:ext cx="8743950" cy="1143000"/>
          </a:xfrm>
          <a:extLst/>
        </p:spPr>
        <p:txBody>
          <a:bodyPr/>
          <a:lstStyle/>
          <a:p>
            <a:pPr eaLnBrk="1" hangingPunct="1">
              <a:defRPr/>
            </a:pPr>
            <a:r>
              <a:rPr lang="en-US" dirty="0" smtClean="0">
                <a:cs typeface="+mj-cs"/>
              </a:rPr>
              <a:t>Inversion recovery</a:t>
            </a:r>
          </a:p>
        </p:txBody>
      </p:sp>
      <p:sp>
        <p:nvSpPr>
          <p:cNvPr id="107523" name="Line 3"/>
          <p:cNvSpPr>
            <a:spLocks noChangeShapeType="1"/>
          </p:cNvSpPr>
          <p:nvPr/>
        </p:nvSpPr>
        <p:spPr bwMode="auto">
          <a:xfrm flipH="1">
            <a:off x="342900" y="3213100"/>
            <a:ext cx="771525"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24" name="Line 4"/>
          <p:cNvSpPr>
            <a:spLocks noChangeShapeType="1"/>
          </p:cNvSpPr>
          <p:nvPr/>
        </p:nvSpPr>
        <p:spPr bwMode="auto">
          <a:xfrm>
            <a:off x="1114425" y="3213100"/>
            <a:ext cx="1028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25" name="Line 5"/>
          <p:cNvSpPr>
            <a:spLocks noChangeShapeType="1"/>
          </p:cNvSpPr>
          <p:nvPr/>
        </p:nvSpPr>
        <p:spPr bwMode="auto">
          <a:xfrm flipV="1">
            <a:off x="1114425" y="18415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26" name="Line 6"/>
          <p:cNvSpPr>
            <a:spLocks noChangeShapeType="1"/>
          </p:cNvSpPr>
          <p:nvPr/>
        </p:nvSpPr>
        <p:spPr bwMode="auto">
          <a:xfrm>
            <a:off x="1371600" y="1689100"/>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7" name="Freeform 7"/>
          <p:cNvSpPr>
            <a:spLocks/>
          </p:cNvSpPr>
          <p:nvPr/>
        </p:nvSpPr>
        <p:spPr bwMode="auto">
          <a:xfrm>
            <a:off x="1728788" y="917575"/>
            <a:ext cx="1014412" cy="923925"/>
          </a:xfrm>
          <a:custGeom>
            <a:avLst/>
            <a:gdLst>
              <a:gd name="T0" fmla="*/ 2147483646 w 175"/>
              <a:gd name="T1" fmla="*/ 2147483646 h 161"/>
              <a:gd name="T2" fmla="*/ 2147483646 w 175"/>
              <a:gd name="T3" fmla="*/ 2147483646 h 161"/>
              <a:gd name="T4" fmla="*/ 2147483646 w 175"/>
              <a:gd name="T5" fmla="*/ 2147483646 h 161"/>
              <a:gd name="T6" fmla="*/ 2147483646 w 175"/>
              <a:gd name="T7" fmla="*/ 2147483646 h 161"/>
              <a:gd name="T8" fmla="*/ 2147483646 w 175"/>
              <a:gd name="T9" fmla="*/ 2147483646 h 161"/>
              <a:gd name="T10" fmla="*/ 2147483646 w 175"/>
              <a:gd name="T11" fmla="*/ 2147483646 h 161"/>
              <a:gd name="T12" fmla="*/ 2147483646 w 175"/>
              <a:gd name="T13" fmla="*/ 2147483646 h 161"/>
              <a:gd name="T14" fmla="*/ 2147483646 w 175"/>
              <a:gd name="T15" fmla="*/ 2147483646 h 161"/>
              <a:gd name="T16" fmla="*/ 2147483646 w 175"/>
              <a:gd name="T17" fmla="*/ 2147483646 h 161"/>
              <a:gd name="T18" fmla="*/ 2147483646 w 175"/>
              <a:gd name="T19" fmla="*/ 2147483646 h 161"/>
              <a:gd name="T20" fmla="*/ 2147483646 w 175"/>
              <a:gd name="T21" fmla="*/ 2147483646 h 161"/>
              <a:gd name="T22" fmla="*/ 2147483646 w 175"/>
              <a:gd name="T23" fmla="*/ 2147483646 h 161"/>
              <a:gd name="T24" fmla="*/ 2147483646 w 175"/>
              <a:gd name="T25" fmla="*/ 2147483646 h 161"/>
              <a:gd name="T26" fmla="*/ 2147483646 w 175"/>
              <a:gd name="T27" fmla="*/ 2147483646 h 161"/>
              <a:gd name="T28" fmla="*/ 2147483646 w 175"/>
              <a:gd name="T29" fmla="*/ 2147483646 h 161"/>
              <a:gd name="T30" fmla="*/ 2147483646 w 175"/>
              <a:gd name="T31" fmla="*/ 2147483646 h 161"/>
              <a:gd name="T32" fmla="*/ 2147483646 w 175"/>
              <a:gd name="T33" fmla="*/ 2147483646 h 161"/>
              <a:gd name="T34" fmla="*/ 2147483646 w 175"/>
              <a:gd name="T35" fmla="*/ 2147483646 h 161"/>
              <a:gd name="T36" fmla="*/ 2147483646 w 175"/>
              <a:gd name="T37" fmla="*/ 2147483646 h 161"/>
              <a:gd name="T38" fmla="*/ 2147483646 w 175"/>
              <a:gd name="T39" fmla="*/ 2147483646 h 161"/>
              <a:gd name="T40" fmla="*/ 2147483646 w 175"/>
              <a:gd name="T41" fmla="*/ 2147483646 h 161"/>
              <a:gd name="T42" fmla="*/ 2147483646 w 175"/>
              <a:gd name="T43" fmla="*/ 2147483646 h 161"/>
              <a:gd name="T44" fmla="*/ 2147483646 w 175"/>
              <a:gd name="T45" fmla="*/ 2147483646 h 161"/>
              <a:gd name="T46" fmla="*/ 2147483646 w 175"/>
              <a:gd name="T47" fmla="*/ 2147483646 h 161"/>
              <a:gd name="T48" fmla="*/ 2147483646 w 175"/>
              <a:gd name="T49" fmla="*/ 2147483646 h 161"/>
              <a:gd name="T50" fmla="*/ 2147483646 w 175"/>
              <a:gd name="T51" fmla="*/ 2147483646 h 161"/>
              <a:gd name="T52" fmla="*/ 2147483646 w 175"/>
              <a:gd name="T53" fmla="*/ 2147483646 h 161"/>
              <a:gd name="T54" fmla="*/ 2147483646 w 175"/>
              <a:gd name="T55" fmla="*/ 2147483646 h 161"/>
              <a:gd name="T56" fmla="*/ 2147483646 w 175"/>
              <a:gd name="T57" fmla="*/ 2147483646 h 161"/>
              <a:gd name="T58" fmla="*/ 2147483646 w 175"/>
              <a:gd name="T59" fmla="*/ 2147483646 h 161"/>
              <a:gd name="T60" fmla="*/ 2147483646 w 175"/>
              <a:gd name="T61" fmla="*/ 2147483646 h 161"/>
              <a:gd name="T62" fmla="*/ 2147483646 w 175"/>
              <a:gd name="T63" fmla="*/ 2147483646 h 161"/>
              <a:gd name="T64" fmla="*/ 2147483646 w 175"/>
              <a:gd name="T65" fmla="*/ 2147483646 h 161"/>
              <a:gd name="T66" fmla="*/ 2147483646 w 175"/>
              <a:gd name="T67" fmla="*/ 2147483646 h 161"/>
              <a:gd name="T68" fmla="*/ 2147483646 w 175"/>
              <a:gd name="T69" fmla="*/ 2147483646 h 161"/>
              <a:gd name="T70" fmla="*/ 2147483646 w 175"/>
              <a:gd name="T71" fmla="*/ 2147483646 h 161"/>
              <a:gd name="T72" fmla="*/ 2147483646 w 175"/>
              <a:gd name="T73" fmla="*/ 2147483646 h 161"/>
              <a:gd name="T74" fmla="*/ 2147483646 w 175"/>
              <a:gd name="T75" fmla="*/ 2147483646 h 161"/>
              <a:gd name="T76" fmla="*/ 2147483646 w 175"/>
              <a:gd name="T77" fmla="*/ 2147483646 h 161"/>
              <a:gd name="T78" fmla="*/ 2147483646 w 175"/>
              <a:gd name="T79" fmla="*/ 2147483646 h 161"/>
              <a:gd name="T80" fmla="*/ 2147483646 w 175"/>
              <a:gd name="T81" fmla="*/ 2147483646 h 161"/>
              <a:gd name="T82" fmla="*/ 2147483646 w 175"/>
              <a:gd name="T83" fmla="*/ 2147483646 h 161"/>
              <a:gd name="T84" fmla="*/ 2147483646 w 175"/>
              <a:gd name="T85" fmla="*/ 2147483646 h 161"/>
              <a:gd name="T86" fmla="*/ 2147483646 w 175"/>
              <a:gd name="T87" fmla="*/ 2147483646 h 161"/>
              <a:gd name="T88" fmla="*/ 2147483646 w 175"/>
              <a:gd name="T89" fmla="*/ 2147483646 h 161"/>
              <a:gd name="T90" fmla="*/ 2147483646 w 175"/>
              <a:gd name="T91" fmla="*/ 2147483646 h 161"/>
              <a:gd name="T92" fmla="*/ 2147483646 w 175"/>
              <a:gd name="T93" fmla="*/ 2147483646 h 161"/>
              <a:gd name="T94" fmla="*/ 2147483646 w 175"/>
              <a:gd name="T95" fmla="*/ 2147483646 h 161"/>
              <a:gd name="T96" fmla="*/ 2147483646 w 175"/>
              <a:gd name="T97" fmla="*/ 2147483646 h 161"/>
              <a:gd name="T98" fmla="*/ 2147483646 w 175"/>
              <a:gd name="T99" fmla="*/ 2147483646 h 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5" h="161">
                <a:moveTo>
                  <a:pt x="0" y="139"/>
                </a:moveTo>
                <a:lnTo>
                  <a:pt x="2" y="139"/>
                </a:lnTo>
                <a:lnTo>
                  <a:pt x="4" y="139"/>
                </a:lnTo>
                <a:lnTo>
                  <a:pt x="5" y="139"/>
                </a:lnTo>
                <a:lnTo>
                  <a:pt x="7" y="140"/>
                </a:lnTo>
                <a:lnTo>
                  <a:pt x="9" y="140"/>
                </a:lnTo>
                <a:lnTo>
                  <a:pt x="11" y="140"/>
                </a:lnTo>
                <a:lnTo>
                  <a:pt x="12" y="140"/>
                </a:lnTo>
                <a:lnTo>
                  <a:pt x="14" y="140"/>
                </a:lnTo>
                <a:lnTo>
                  <a:pt x="16" y="140"/>
                </a:lnTo>
                <a:lnTo>
                  <a:pt x="18" y="140"/>
                </a:lnTo>
                <a:lnTo>
                  <a:pt x="19" y="140"/>
                </a:lnTo>
                <a:lnTo>
                  <a:pt x="21" y="139"/>
                </a:lnTo>
                <a:lnTo>
                  <a:pt x="23" y="138"/>
                </a:lnTo>
                <a:lnTo>
                  <a:pt x="25" y="137"/>
                </a:lnTo>
                <a:lnTo>
                  <a:pt x="27" y="136"/>
                </a:lnTo>
                <a:lnTo>
                  <a:pt x="28" y="135"/>
                </a:lnTo>
                <a:lnTo>
                  <a:pt x="30" y="134"/>
                </a:lnTo>
                <a:lnTo>
                  <a:pt x="32" y="133"/>
                </a:lnTo>
                <a:lnTo>
                  <a:pt x="34" y="132"/>
                </a:lnTo>
                <a:lnTo>
                  <a:pt x="35" y="132"/>
                </a:lnTo>
                <a:lnTo>
                  <a:pt x="37" y="132"/>
                </a:lnTo>
                <a:lnTo>
                  <a:pt x="39" y="133"/>
                </a:lnTo>
                <a:lnTo>
                  <a:pt x="41" y="134"/>
                </a:lnTo>
                <a:lnTo>
                  <a:pt x="42" y="136"/>
                </a:lnTo>
                <a:lnTo>
                  <a:pt x="44" y="139"/>
                </a:lnTo>
                <a:lnTo>
                  <a:pt x="46" y="142"/>
                </a:lnTo>
                <a:lnTo>
                  <a:pt x="48" y="146"/>
                </a:lnTo>
                <a:lnTo>
                  <a:pt x="49" y="150"/>
                </a:lnTo>
                <a:lnTo>
                  <a:pt x="51" y="153"/>
                </a:lnTo>
                <a:lnTo>
                  <a:pt x="53" y="157"/>
                </a:lnTo>
                <a:lnTo>
                  <a:pt x="55" y="159"/>
                </a:lnTo>
                <a:lnTo>
                  <a:pt x="57" y="161"/>
                </a:lnTo>
                <a:lnTo>
                  <a:pt x="58" y="161"/>
                </a:lnTo>
                <a:lnTo>
                  <a:pt x="60" y="160"/>
                </a:lnTo>
                <a:lnTo>
                  <a:pt x="62" y="156"/>
                </a:lnTo>
                <a:lnTo>
                  <a:pt x="64" y="151"/>
                </a:lnTo>
                <a:lnTo>
                  <a:pt x="65" y="143"/>
                </a:lnTo>
                <a:lnTo>
                  <a:pt x="67" y="134"/>
                </a:lnTo>
                <a:lnTo>
                  <a:pt x="69" y="122"/>
                </a:lnTo>
                <a:lnTo>
                  <a:pt x="71" y="109"/>
                </a:lnTo>
                <a:lnTo>
                  <a:pt x="72" y="95"/>
                </a:lnTo>
                <a:lnTo>
                  <a:pt x="74" y="80"/>
                </a:lnTo>
                <a:lnTo>
                  <a:pt x="76" y="65"/>
                </a:lnTo>
                <a:lnTo>
                  <a:pt x="78" y="50"/>
                </a:lnTo>
                <a:lnTo>
                  <a:pt x="80" y="36"/>
                </a:lnTo>
                <a:lnTo>
                  <a:pt x="81" y="24"/>
                </a:lnTo>
                <a:lnTo>
                  <a:pt x="83" y="14"/>
                </a:lnTo>
                <a:lnTo>
                  <a:pt x="85" y="6"/>
                </a:lnTo>
                <a:lnTo>
                  <a:pt x="87" y="2"/>
                </a:lnTo>
                <a:lnTo>
                  <a:pt x="88" y="0"/>
                </a:lnTo>
                <a:lnTo>
                  <a:pt x="90" y="2"/>
                </a:lnTo>
                <a:lnTo>
                  <a:pt x="92" y="6"/>
                </a:lnTo>
                <a:lnTo>
                  <a:pt x="94" y="14"/>
                </a:lnTo>
                <a:lnTo>
                  <a:pt x="95" y="24"/>
                </a:lnTo>
                <a:lnTo>
                  <a:pt x="97" y="36"/>
                </a:lnTo>
                <a:lnTo>
                  <a:pt x="99" y="50"/>
                </a:lnTo>
                <a:lnTo>
                  <a:pt x="101" y="65"/>
                </a:lnTo>
                <a:lnTo>
                  <a:pt x="103" y="80"/>
                </a:lnTo>
                <a:lnTo>
                  <a:pt x="104" y="95"/>
                </a:lnTo>
                <a:lnTo>
                  <a:pt x="106" y="109"/>
                </a:lnTo>
                <a:lnTo>
                  <a:pt x="108" y="122"/>
                </a:lnTo>
                <a:lnTo>
                  <a:pt x="110" y="134"/>
                </a:lnTo>
                <a:lnTo>
                  <a:pt x="111" y="143"/>
                </a:lnTo>
                <a:lnTo>
                  <a:pt x="113" y="151"/>
                </a:lnTo>
                <a:lnTo>
                  <a:pt x="115" y="156"/>
                </a:lnTo>
                <a:lnTo>
                  <a:pt x="117" y="160"/>
                </a:lnTo>
                <a:lnTo>
                  <a:pt x="118" y="161"/>
                </a:lnTo>
                <a:lnTo>
                  <a:pt x="120" y="161"/>
                </a:lnTo>
                <a:lnTo>
                  <a:pt x="122" y="159"/>
                </a:lnTo>
                <a:lnTo>
                  <a:pt x="124" y="157"/>
                </a:lnTo>
                <a:lnTo>
                  <a:pt x="126" y="153"/>
                </a:lnTo>
                <a:lnTo>
                  <a:pt x="127" y="150"/>
                </a:lnTo>
                <a:lnTo>
                  <a:pt x="129" y="146"/>
                </a:lnTo>
                <a:lnTo>
                  <a:pt x="131" y="142"/>
                </a:lnTo>
                <a:lnTo>
                  <a:pt x="133" y="139"/>
                </a:lnTo>
                <a:lnTo>
                  <a:pt x="134" y="136"/>
                </a:lnTo>
                <a:lnTo>
                  <a:pt x="136" y="134"/>
                </a:lnTo>
                <a:lnTo>
                  <a:pt x="138" y="133"/>
                </a:lnTo>
                <a:lnTo>
                  <a:pt x="140" y="132"/>
                </a:lnTo>
                <a:lnTo>
                  <a:pt x="141" y="132"/>
                </a:lnTo>
                <a:lnTo>
                  <a:pt x="143" y="132"/>
                </a:lnTo>
                <a:lnTo>
                  <a:pt x="145" y="133"/>
                </a:lnTo>
                <a:lnTo>
                  <a:pt x="147" y="134"/>
                </a:lnTo>
                <a:lnTo>
                  <a:pt x="148" y="135"/>
                </a:lnTo>
                <a:lnTo>
                  <a:pt x="150" y="136"/>
                </a:lnTo>
                <a:lnTo>
                  <a:pt x="152" y="137"/>
                </a:lnTo>
                <a:lnTo>
                  <a:pt x="154" y="138"/>
                </a:lnTo>
                <a:lnTo>
                  <a:pt x="156" y="139"/>
                </a:lnTo>
                <a:lnTo>
                  <a:pt x="157" y="140"/>
                </a:lnTo>
                <a:lnTo>
                  <a:pt x="159" y="140"/>
                </a:lnTo>
                <a:lnTo>
                  <a:pt x="161" y="140"/>
                </a:lnTo>
                <a:lnTo>
                  <a:pt x="163" y="140"/>
                </a:lnTo>
                <a:lnTo>
                  <a:pt x="164" y="140"/>
                </a:lnTo>
                <a:lnTo>
                  <a:pt x="166" y="140"/>
                </a:lnTo>
                <a:lnTo>
                  <a:pt x="168" y="140"/>
                </a:lnTo>
                <a:lnTo>
                  <a:pt x="170" y="140"/>
                </a:lnTo>
                <a:lnTo>
                  <a:pt x="171" y="139"/>
                </a:lnTo>
                <a:lnTo>
                  <a:pt x="173" y="139"/>
                </a:lnTo>
                <a:lnTo>
                  <a:pt x="175" y="139"/>
                </a:lnTo>
              </a:path>
            </a:pathLst>
          </a:custGeom>
          <a:noFill/>
          <a:ln w="381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28" name="Line 8"/>
          <p:cNvSpPr>
            <a:spLocks noChangeShapeType="1"/>
          </p:cNvSpPr>
          <p:nvPr/>
        </p:nvSpPr>
        <p:spPr bwMode="auto">
          <a:xfrm flipV="1">
            <a:off x="1114425" y="2603500"/>
            <a:ext cx="0" cy="60960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29" name="Line 9"/>
          <p:cNvSpPr>
            <a:spLocks noChangeShapeType="1"/>
          </p:cNvSpPr>
          <p:nvPr/>
        </p:nvSpPr>
        <p:spPr bwMode="auto">
          <a:xfrm flipH="1">
            <a:off x="771525" y="3213100"/>
            <a:ext cx="3429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0" name="Text Box 10"/>
          <p:cNvSpPr txBox="1">
            <a:spLocks noChangeArrowheads="1"/>
          </p:cNvSpPr>
          <p:nvPr/>
        </p:nvSpPr>
        <p:spPr bwMode="auto">
          <a:xfrm>
            <a:off x="1096963" y="233997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Times New Roman" charset="0"/>
              </a:rPr>
              <a:t>M</a:t>
            </a:r>
            <a:r>
              <a:rPr lang="en-US" altLang="en-US" sz="1800" baseline="-25000">
                <a:solidFill>
                  <a:srgbClr val="000000"/>
                </a:solidFill>
                <a:latin typeface="Times New Roman" charset="0"/>
              </a:rPr>
              <a:t>0</a:t>
            </a:r>
          </a:p>
        </p:txBody>
      </p:sp>
      <p:sp>
        <p:nvSpPr>
          <p:cNvPr id="107531" name="Text Box 11"/>
          <p:cNvSpPr txBox="1">
            <a:spLocks noChangeArrowheads="1"/>
          </p:cNvSpPr>
          <p:nvPr/>
        </p:nvSpPr>
        <p:spPr bwMode="auto">
          <a:xfrm>
            <a:off x="754063" y="3405188"/>
            <a:ext cx="64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Helvetica" charset="0"/>
              </a:rPr>
              <a:t>B</a:t>
            </a:r>
            <a:r>
              <a:rPr lang="en-US" altLang="en-US" sz="1800" baseline="-25000">
                <a:solidFill>
                  <a:srgbClr val="000000"/>
                </a:solidFill>
                <a:latin typeface="Helvetica" charset="0"/>
              </a:rPr>
              <a:t>1</a:t>
            </a:r>
            <a:r>
              <a:rPr lang="en-US" altLang="en-US" sz="1800">
                <a:solidFill>
                  <a:srgbClr val="000000"/>
                </a:solidFill>
                <a:latin typeface="Helvetica" charset="0"/>
              </a:rPr>
              <a:t>(t)</a:t>
            </a:r>
          </a:p>
        </p:txBody>
      </p:sp>
      <p:sp>
        <p:nvSpPr>
          <p:cNvPr id="107532" name="Text Box 12"/>
          <p:cNvSpPr txBox="1">
            <a:spLocks noChangeArrowheads="1"/>
          </p:cNvSpPr>
          <p:nvPr/>
        </p:nvSpPr>
        <p:spPr bwMode="auto">
          <a:xfrm>
            <a:off x="1790700" y="3937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Helvetica" charset="0"/>
              </a:rPr>
              <a:t>180</a:t>
            </a:r>
          </a:p>
        </p:txBody>
      </p:sp>
      <p:sp>
        <p:nvSpPr>
          <p:cNvPr id="107533" name="Line 13"/>
          <p:cNvSpPr>
            <a:spLocks noChangeShapeType="1"/>
          </p:cNvSpPr>
          <p:nvPr/>
        </p:nvSpPr>
        <p:spPr bwMode="auto">
          <a:xfrm flipH="1">
            <a:off x="2228850" y="3213100"/>
            <a:ext cx="771525"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4" name="Line 14"/>
          <p:cNvSpPr>
            <a:spLocks noChangeShapeType="1"/>
          </p:cNvSpPr>
          <p:nvPr/>
        </p:nvSpPr>
        <p:spPr bwMode="auto">
          <a:xfrm>
            <a:off x="3000375" y="3213100"/>
            <a:ext cx="1028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5" name="Line 15"/>
          <p:cNvSpPr>
            <a:spLocks noChangeShapeType="1"/>
          </p:cNvSpPr>
          <p:nvPr/>
        </p:nvSpPr>
        <p:spPr bwMode="auto">
          <a:xfrm flipV="1">
            <a:off x="3000375" y="18415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6" name="Line 16"/>
          <p:cNvSpPr>
            <a:spLocks noChangeShapeType="1"/>
          </p:cNvSpPr>
          <p:nvPr/>
        </p:nvSpPr>
        <p:spPr bwMode="auto">
          <a:xfrm>
            <a:off x="3000375" y="3213100"/>
            <a:ext cx="0" cy="68580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7" name="Line 17"/>
          <p:cNvSpPr>
            <a:spLocks noChangeShapeType="1"/>
          </p:cNvSpPr>
          <p:nvPr/>
        </p:nvSpPr>
        <p:spPr bwMode="auto">
          <a:xfrm flipH="1">
            <a:off x="2657475" y="3213100"/>
            <a:ext cx="3429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8" name="Text Box 18"/>
          <p:cNvSpPr txBox="1">
            <a:spLocks noChangeArrowheads="1"/>
          </p:cNvSpPr>
          <p:nvPr/>
        </p:nvSpPr>
        <p:spPr bwMode="auto">
          <a:xfrm>
            <a:off x="2982913" y="233997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Times New Roman" charset="0"/>
              </a:rPr>
              <a:t>M</a:t>
            </a:r>
            <a:r>
              <a:rPr lang="en-US" altLang="en-US" sz="1800" baseline="-25000">
                <a:solidFill>
                  <a:srgbClr val="000000"/>
                </a:solidFill>
                <a:latin typeface="Times New Roman" charset="0"/>
              </a:rPr>
              <a:t>z</a:t>
            </a:r>
            <a:r>
              <a:rPr lang="en-US" altLang="en-US" sz="1800">
                <a:solidFill>
                  <a:srgbClr val="000000"/>
                </a:solidFill>
                <a:latin typeface="Times New Roman" charset="0"/>
              </a:rPr>
              <a:t>(0+)</a:t>
            </a:r>
          </a:p>
        </p:txBody>
      </p:sp>
      <p:sp>
        <p:nvSpPr>
          <p:cNvPr id="107539" name="Text Box 19"/>
          <p:cNvSpPr txBox="1">
            <a:spLocks noChangeArrowheads="1"/>
          </p:cNvSpPr>
          <p:nvPr/>
        </p:nvSpPr>
        <p:spPr bwMode="auto">
          <a:xfrm>
            <a:off x="2057400" y="2908300"/>
            <a:ext cx="64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Helvetica" charset="0"/>
              </a:rPr>
              <a:t>B</a:t>
            </a:r>
            <a:r>
              <a:rPr lang="en-US" altLang="en-US" sz="1800" baseline="-25000">
                <a:solidFill>
                  <a:srgbClr val="000000"/>
                </a:solidFill>
                <a:latin typeface="Helvetica" charset="0"/>
              </a:rPr>
              <a:t>1</a:t>
            </a:r>
            <a:r>
              <a:rPr lang="en-US" altLang="en-US" sz="1800">
                <a:solidFill>
                  <a:srgbClr val="000000"/>
                </a:solidFill>
                <a:latin typeface="Helvetica" charset="0"/>
              </a:rPr>
              <a:t>(t)</a:t>
            </a:r>
          </a:p>
        </p:txBody>
      </p:sp>
      <p:sp>
        <p:nvSpPr>
          <p:cNvPr id="107540" name="Freeform 20"/>
          <p:cNvSpPr>
            <a:spLocks/>
          </p:cNvSpPr>
          <p:nvPr/>
        </p:nvSpPr>
        <p:spPr bwMode="auto">
          <a:xfrm>
            <a:off x="5757863" y="1308100"/>
            <a:ext cx="1014412" cy="466725"/>
          </a:xfrm>
          <a:custGeom>
            <a:avLst/>
            <a:gdLst>
              <a:gd name="T0" fmla="*/ 2147483646 w 175"/>
              <a:gd name="T1" fmla="*/ 2147483646 h 161"/>
              <a:gd name="T2" fmla="*/ 2147483646 w 175"/>
              <a:gd name="T3" fmla="*/ 2147483646 h 161"/>
              <a:gd name="T4" fmla="*/ 2147483646 w 175"/>
              <a:gd name="T5" fmla="*/ 2147483646 h 161"/>
              <a:gd name="T6" fmla="*/ 2147483646 w 175"/>
              <a:gd name="T7" fmla="*/ 2147483646 h 161"/>
              <a:gd name="T8" fmla="*/ 2147483646 w 175"/>
              <a:gd name="T9" fmla="*/ 2147483646 h 161"/>
              <a:gd name="T10" fmla="*/ 2147483646 w 175"/>
              <a:gd name="T11" fmla="*/ 2147483646 h 161"/>
              <a:gd name="T12" fmla="*/ 2147483646 w 175"/>
              <a:gd name="T13" fmla="*/ 2147483646 h 161"/>
              <a:gd name="T14" fmla="*/ 2147483646 w 175"/>
              <a:gd name="T15" fmla="*/ 2147483646 h 161"/>
              <a:gd name="T16" fmla="*/ 2147483646 w 175"/>
              <a:gd name="T17" fmla="*/ 2147483646 h 161"/>
              <a:gd name="T18" fmla="*/ 2147483646 w 175"/>
              <a:gd name="T19" fmla="*/ 2147483646 h 161"/>
              <a:gd name="T20" fmla="*/ 2147483646 w 175"/>
              <a:gd name="T21" fmla="*/ 2147483646 h 161"/>
              <a:gd name="T22" fmla="*/ 2147483646 w 175"/>
              <a:gd name="T23" fmla="*/ 2147483646 h 161"/>
              <a:gd name="T24" fmla="*/ 2147483646 w 175"/>
              <a:gd name="T25" fmla="*/ 2147483646 h 161"/>
              <a:gd name="T26" fmla="*/ 2147483646 w 175"/>
              <a:gd name="T27" fmla="*/ 2147483646 h 161"/>
              <a:gd name="T28" fmla="*/ 2147483646 w 175"/>
              <a:gd name="T29" fmla="*/ 2147483646 h 161"/>
              <a:gd name="T30" fmla="*/ 2147483646 w 175"/>
              <a:gd name="T31" fmla="*/ 2147483646 h 161"/>
              <a:gd name="T32" fmla="*/ 2147483646 w 175"/>
              <a:gd name="T33" fmla="*/ 2147483646 h 161"/>
              <a:gd name="T34" fmla="*/ 2147483646 w 175"/>
              <a:gd name="T35" fmla="*/ 2147483646 h 161"/>
              <a:gd name="T36" fmla="*/ 2147483646 w 175"/>
              <a:gd name="T37" fmla="*/ 2147483646 h 161"/>
              <a:gd name="T38" fmla="*/ 2147483646 w 175"/>
              <a:gd name="T39" fmla="*/ 2147483646 h 161"/>
              <a:gd name="T40" fmla="*/ 2147483646 w 175"/>
              <a:gd name="T41" fmla="*/ 2147483646 h 161"/>
              <a:gd name="T42" fmla="*/ 2147483646 w 175"/>
              <a:gd name="T43" fmla="*/ 2147483646 h 161"/>
              <a:gd name="T44" fmla="*/ 2147483646 w 175"/>
              <a:gd name="T45" fmla="*/ 2147483646 h 161"/>
              <a:gd name="T46" fmla="*/ 2147483646 w 175"/>
              <a:gd name="T47" fmla="*/ 2147483646 h 161"/>
              <a:gd name="T48" fmla="*/ 2147483646 w 175"/>
              <a:gd name="T49" fmla="*/ 2147483646 h 161"/>
              <a:gd name="T50" fmla="*/ 2147483646 w 175"/>
              <a:gd name="T51" fmla="*/ 2147483646 h 161"/>
              <a:gd name="T52" fmla="*/ 2147483646 w 175"/>
              <a:gd name="T53" fmla="*/ 2147483646 h 161"/>
              <a:gd name="T54" fmla="*/ 2147483646 w 175"/>
              <a:gd name="T55" fmla="*/ 2147483646 h 161"/>
              <a:gd name="T56" fmla="*/ 2147483646 w 175"/>
              <a:gd name="T57" fmla="*/ 2147483646 h 161"/>
              <a:gd name="T58" fmla="*/ 2147483646 w 175"/>
              <a:gd name="T59" fmla="*/ 2147483646 h 161"/>
              <a:gd name="T60" fmla="*/ 2147483646 w 175"/>
              <a:gd name="T61" fmla="*/ 2147483646 h 161"/>
              <a:gd name="T62" fmla="*/ 2147483646 w 175"/>
              <a:gd name="T63" fmla="*/ 2147483646 h 161"/>
              <a:gd name="T64" fmla="*/ 2147483646 w 175"/>
              <a:gd name="T65" fmla="*/ 2147483646 h 161"/>
              <a:gd name="T66" fmla="*/ 2147483646 w 175"/>
              <a:gd name="T67" fmla="*/ 2147483646 h 161"/>
              <a:gd name="T68" fmla="*/ 2147483646 w 175"/>
              <a:gd name="T69" fmla="*/ 2147483646 h 161"/>
              <a:gd name="T70" fmla="*/ 2147483646 w 175"/>
              <a:gd name="T71" fmla="*/ 2147483646 h 161"/>
              <a:gd name="T72" fmla="*/ 2147483646 w 175"/>
              <a:gd name="T73" fmla="*/ 2147483646 h 161"/>
              <a:gd name="T74" fmla="*/ 2147483646 w 175"/>
              <a:gd name="T75" fmla="*/ 2147483646 h 161"/>
              <a:gd name="T76" fmla="*/ 2147483646 w 175"/>
              <a:gd name="T77" fmla="*/ 2147483646 h 161"/>
              <a:gd name="T78" fmla="*/ 2147483646 w 175"/>
              <a:gd name="T79" fmla="*/ 2147483646 h 161"/>
              <a:gd name="T80" fmla="*/ 2147483646 w 175"/>
              <a:gd name="T81" fmla="*/ 2147483646 h 161"/>
              <a:gd name="T82" fmla="*/ 2147483646 w 175"/>
              <a:gd name="T83" fmla="*/ 2147483646 h 161"/>
              <a:gd name="T84" fmla="*/ 2147483646 w 175"/>
              <a:gd name="T85" fmla="*/ 2147483646 h 161"/>
              <a:gd name="T86" fmla="*/ 2147483646 w 175"/>
              <a:gd name="T87" fmla="*/ 2147483646 h 161"/>
              <a:gd name="T88" fmla="*/ 2147483646 w 175"/>
              <a:gd name="T89" fmla="*/ 2147483646 h 161"/>
              <a:gd name="T90" fmla="*/ 2147483646 w 175"/>
              <a:gd name="T91" fmla="*/ 2147483646 h 161"/>
              <a:gd name="T92" fmla="*/ 2147483646 w 175"/>
              <a:gd name="T93" fmla="*/ 2147483646 h 161"/>
              <a:gd name="T94" fmla="*/ 2147483646 w 175"/>
              <a:gd name="T95" fmla="*/ 2147483646 h 161"/>
              <a:gd name="T96" fmla="*/ 2147483646 w 175"/>
              <a:gd name="T97" fmla="*/ 2147483646 h 161"/>
              <a:gd name="T98" fmla="*/ 2147483646 w 175"/>
              <a:gd name="T99" fmla="*/ 2147483646 h 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5" h="161">
                <a:moveTo>
                  <a:pt x="0" y="139"/>
                </a:moveTo>
                <a:lnTo>
                  <a:pt x="2" y="139"/>
                </a:lnTo>
                <a:lnTo>
                  <a:pt x="4" y="139"/>
                </a:lnTo>
                <a:lnTo>
                  <a:pt x="5" y="139"/>
                </a:lnTo>
                <a:lnTo>
                  <a:pt x="7" y="140"/>
                </a:lnTo>
                <a:lnTo>
                  <a:pt x="9" y="140"/>
                </a:lnTo>
                <a:lnTo>
                  <a:pt x="11" y="140"/>
                </a:lnTo>
                <a:lnTo>
                  <a:pt x="12" y="140"/>
                </a:lnTo>
                <a:lnTo>
                  <a:pt x="14" y="140"/>
                </a:lnTo>
                <a:lnTo>
                  <a:pt x="16" y="140"/>
                </a:lnTo>
                <a:lnTo>
                  <a:pt x="18" y="140"/>
                </a:lnTo>
                <a:lnTo>
                  <a:pt x="19" y="140"/>
                </a:lnTo>
                <a:lnTo>
                  <a:pt x="21" y="139"/>
                </a:lnTo>
                <a:lnTo>
                  <a:pt x="23" y="138"/>
                </a:lnTo>
                <a:lnTo>
                  <a:pt x="25" y="137"/>
                </a:lnTo>
                <a:lnTo>
                  <a:pt x="27" y="136"/>
                </a:lnTo>
                <a:lnTo>
                  <a:pt x="28" y="135"/>
                </a:lnTo>
                <a:lnTo>
                  <a:pt x="30" y="134"/>
                </a:lnTo>
                <a:lnTo>
                  <a:pt x="32" y="133"/>
                </a:lnTo>
                <a:lnTo>
                  <a:pt x="34" y="132"/>
                </a:lnTo>
                <a:lnTo>
                  <a:pt x="35" y="132"/>
                </a:lnTo>
                <a:lnTo>
                  <a:pt x="37" y="132"/>
                </a:lnTo>
                <a:lnTo>
                  <a:pt x="39" y="133"/>
                </a:lnTo>
                <a:lnTo>
                  <a:pt x="41" y="134"/>
                </a:lnTo>
                <a:lnTo>
                  <a:pt x="42" y="136"/>
                </a:lnTo>
                <a:lnTo>
                  <a:pt x="44" y="139"/>
                </a:lnTo>
                <a:lnTo>
                  <a:pt x="46" y="142"/>
                </a:lnTo>
                <a:lnTo>
                  <a:pt x="48" y="146"/>
                </a:lnTo>
                <a:lnTo>
                  <a:pt x="49" y="150"/>
                </a:lnTo>
                <a:lnTo>
                  <a:pt x="51" y="153"/>
                </a:lnTo>
                <a:lnTo>
                  <a:pt x="53" y="157"/>
                </a:lnTo>
                <a:lnTo>
                  <a:pt x="55" y="159"/>
                </a:lnTo>
                <a:lnTo>
                  <a:pt x="57" y="161"/>
                </a:lnTo>
                <a:lnTo>
                  <a:pt x="58" y="161"/>
                </a:lnTo>
                <a:lnTo>
                  <a:pt x="60" y="160"/>
                </a:lnTo>
                <a:lnTo>
                  <a:pt x="62" y="156"/>
                </a:lnTo>
                <a:lnTo>
                  <a:pt x="64" y="151"/>
                </a:lnTo>
                <a:lnTo>
                  <a:pt x="65" y="143"/>
                </a:lnTo>
                <a:lnTo>
                  <a:pt x="67" y="134"/>
                </a:lnTo>
                <a:lnTo>
                  <a:pt x="69" y="122"/>
                </a:lnTo>
                <a:lnTo>
                  <a:pt x="71" y="109"/>
                </a:lnTo>
                <a:lnTo>
                  <a:pt x="72" y="95"/>
                </a:lnTo>
                <a:lnTo>
                  <a:pt x="74" y="80"/>
                </a:lnTo>
                <a:lnTo>
                  <a:pt x="76" y="65"/>
                </a:lnTo>
                <a:lnTo>
                  <a:pt x="78" y="50"/>
                </a:lnTo>
                <a:lnTo>
                  <a:pt x="80" y="36"/>
                </a:lnTo>
                <a:lnTo>
                  <a:pt x="81" y="24"/>
                </a:lnTo>
                <a:lnTo>
                  <a:pt x="83" y="14"/>
                </a:lnTo>
                <a:lnTo>
                  <a:pt x="85" y="6"/>
                </a:lnTo>
                <a:lnTo>
                  <a:pt x="87" y="2"/>
                </a:lnTo>
                <a:lnTo>
                  <a:pt x="88" y="0"/>
                </a:lnTo>
                <a:lnTo>
                  <a:pt x="90" y="2"/>
                </a:lnTo>
                <a:lnTo>
                  <a:pt x="92" y="6"/>
                </a:lnTo>
                <a:lnTo>
                  <a:pt x="94" y="14"/>
                </a:lnTo>
                <a:lnTo>
                  <a:pt x="95" y="24"/>
                </a:lnTo>
                <a:lnTo>
                  <a:pt x="97" y="36"/>
                </a:lnTo>
                <a:lnTo>
                  <a:pt x="99" y="50"/>
                </a:lnTo>
                <a:lnTo>
                  <a:pt x="101" y="65"/>
                </a:lnTo>
                <a:lnTo>
                  <a:pt x="103" y="80"/>
                </a:lnTo>
                <a:lnTo>
                  <a:pt x="104" y="95"/>
                </a:lnTo>
                <a:lnTo>
                  <a:pt x="106" y="109"/>
                </a:lnTo>
                <a:lnTo>
                  <a:pt x="108" y="122"/>
                </a:lnTo>
                <a:lnTo>
                  <a:pt x="110" y="134"/>
                </a:lnTo>
                <a:lnTo>
                  <a:pt x="111" y="143"/>
                </a:lnTo>
                <a:lnTo>
                  <a:pt x="113" y="151"/>
                </a:lnTo>
                <a:lnTo>
                  <a:pt x="115" y="156"/>
                </a:lnTo>
                <a:lnTo>
                  <a:pt x="117" y="160"/>
                </a:lnTo>
                <a:lnTo>
                  <a:pt x="118" y="161"/>
                </a:lnTo>
                <a:lnTo>
                  <a:pt x="120" y="161"/>
                </a:lnTo>
                <a:lnTo>
                  <a:pt x="122" y="159"/>
                </a:lnTo>
                <a:lnTo>
                  <a:pt x="124" y="157"/>
                </a:lnTo>
                <a:lnTo>
                  <a:pt x="126" y="153"/>
                </a:lnTo>
                <a:lnTo>
                  <a:pt x="127" y="150"/>
                </a:lnTo>
                <a:lnTo>
                  <a:pt x="129" y="146"/>
                </a:lnTo>
                <a:lnTo>
                  <a:pt x="131" y="142"/>
                </a:lnTo>
                <a:lnTo>
                  <a:pt x="133" y="139"/>
                </a:lnTo>
                <a:lnTo>
                  <a:pt x="134" y="136"/>
                </a:lnTo>
                <a:lnTo>
                  <a:pt x="136" y="134"/>
                </a:lnTo>
                <a:lnTo>
                  <a:pt x="138" y="133"/>
                </a:lnTo>
                <a:lnTo>
                  <a:pt x="140" y="132"/>
                </a:lnTo>
                <a:lnTo>
                  <a:pt x="141" y="132"/>
                </a:lnTo>
                <a:lnTo>
                  <a:pt x="143" y="132"/>
                </a:lnTo>
                <a:lnTo>
                  <a:pt x="145" y="133"/>
                </a:lnTo>
                <a:lnTo>
                  <a:pt x="147" y="134"/>
                </a:lnTo>
                <a:lnTo>
                  <a:pt x="148" y="135"/>
                </a:lnTo>
                <a:lnTo>
                  <a:pt x="150" y="136"/>
                </a:lnTo>
                <a:lnTo>
                  <a:pt x="152" y="137"/>
                </a:lnTo>
                <a:lnTo>
                  <a:pt x="154" y="138"/>
                </a:lnTo>
                <a:lnTo>
                  <a:pt x="156" y="139"/>
                </a:lnTo>
                <a:lnTo>
                  <a:pt x="157" y="140"/>
                </a:lnTo>
                <a:lnTo>
                  <a:pt x="159" y="140"/>
                </a:lnTo>
                <a:lnTo>
                  <a:pt x="161" y="140"/>
                </a:lnTo>
                <a:lnTo>
                  <a:pt x="163" y="140"/>
                </a:lnTo>
                <a:lnTo>
                  <a:pt x="164" y="140"/>
                </a:lnTo>
                <a:lnTo>
                  <a:pt x="166" y="140"/>
                </a:lnTo>
                <a:lnTo>
                  <a:pt x="168" y="140"/>
                </a:lnTo>
                <a:lnTo>
                  <a:pt x="170" y="140"/>
                </a:lnTo>
                <a:lnTo>
                  <a:pt x="171" y="139"/>
                </a:lnTo>
                <a:lnTo>
                  <a:pt x="173" y="139"/>
                </a:lnTo>
                <a:lnTo>
                  <a:pt x="175" y="139"/>
                </a:lnTo>
              </a:path>
            </a:pathLst>
          </a:custGeom>
          <a:noFill/>
          <a:ln w="381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41" name="Text Box 21"/>
          <p:cNvSpPr txBox="1">
            <a:spLocks noChangeArrowheads="1"/>
          </p:cNvSpPr>
          <p:nvPr/>
        </p:nvSpPr>
        <p:spPr bwMode="auto">
          <a:xfrm>
            <a:off x="5905500" y="8509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Helvetica" charset="0"/>
              </a:rPr>
              <a:t>90</a:t>
            </a:r>
          </a:p>
        </p:txBody>
      </p:sp>
      <p:sp>
        <p:nvSpPr>
          <p:cNvPr id="107542" name="Line 22"/>
          <p:cNvSpPr>
            <a:spLocks noChangeShapeType="1"/>
          </p:cNvSpPr>
          <p:nvPr/>
        </p:nvSpPr>
        <p:spPr bwMode="auto">
          <a:xfrm flipH="1">
            <a:off x="5572125" y="3213100"/>
            <a:ext cx="771525"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3" name="Line 23"/>
          <p:cNvSpPr>
            <a:spLocks noChangeShapeType="1"/>
          </p:cNvSpPr>
          <p:nvPr/>
        </p:nvSpPr>
        <p:spPr bwMode="auto">
          <a:xfrm>
            <a:off x="6343650" y="3213100"/>
            <a:ext cx="1028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4" name="Line 24"/>
          <p:cNvSpPr>
            <a:spLocks noChangeShapeType="1"/>
          </p:cNvSpPr>
          <p:nvPr/>
        </p:nvSpPr>
        <p:spPr bwMode="auto">
          <a:xfrm flipV="1">
            <a:off x="6343650" y="18415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5" name="Line 25"/>
          <p:cNvSpPr>
            <a:spLocks noChangeShapeType="1"/>
          </p:cNvSpPr>
          <p:nvPr/>
        </p:nvSpPr>
        <p:spPr bwMode="auto">
          <a:xfrm flipV="1">
            <a:off x="6343650" y="2755900"/>
            <a:ext cx="0" cy="4572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6" name="Line 26"/>
          <p:cNvSpPr>
            <a:spLocks noChangeShapeType="1"/>
          </p:cNvSpPr>
          <p:nvPr/>
        </p:nvSpPr>
        <p:spPr bwMode="auto">
          <a:xfrm flipH="1">
            <a:off x="6000750" y="3213100"/>
            <a:ext cx="3429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7" name="Text Box 27"/>
          <p:cNvSpPr txBox="1">
            <a:spLocks noChangeArrowheads="1"/>
          </p:cNvSpPr>
          <p:nvPr/>
        </p:nvSpPr>
        <p:spPr bwMode="auto">
          <a:xfrm>
            <a:off x="6326188" y="2339975"/>
            <a:ext cx="676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Times New Roman" charset="0"/>
              </a:rPr>
              <a:t>M</a:t>
            </a:r>
            <a:r>
              <a:rPr lang="en-US" altLang="en-US" sz="1800" baseline="-25000">
                <a:solidFill>
                  <a:srgbClr val="000000"/>
                </a:solidFill>
                <a:latin typeface="Times New Roman" charset="0"/>
              </a:rPr>
              <a:t>z</a:t>
            </a:r>
            <a:r>
              <a:rPr lang="en-US" altLang="en-US" sz="1800">
                <a:solidFill>
                  <a:srgbClr val="000000"/>
                </a:solidFill>
                <a:latin typeface="Times New Roman" charset="0"/>
              </a:rPr>
              <a:t>(t)</a:t>
            </a:r>
            <a:endParaRPr lang="en-US" altLang="en-US" sz="1800" baseline="-25000">
              <a:solidFill>
                <a:srgbClr val="000000"/>
              </a:solidFill>
              <a:latin typeface="Times New Roman" charset="0"/>
            </a:endParaRPr>
          </a:p>
        </p:txBody>
      </p:sp>
      <p:sp>
        <p:nvSpPr>
          <p:cNvPr id="107548" name="Text Box 28"/>
          <p:cNvSpPr txBox="1">
            <a:spLocks noChangeArrowheads="1"/>
          </p:cNvSpPr>
          <p:nvPr/>
        </p:nvSpPr>
        <p:spPr bwMode="auto">
          <a:xfrm>
            <a:off x="5400675" y="2908300"/>
            <a:ext cx="641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Helvetica" charset="0"/>
              </a:rPr>
              <a:t>B</a:t>
            </a:r>
            <a:r>
              <a:rPr lang="en-US" altLang="en-US" sz="1800" baseline="-25000">
                <a:solidFill>
                  <a:srgbClr val="000000"/>
                </a:solidFill>
                <a:latin typeface="Helvetica" charset="0"/>
              </a:rPr>
              <a:t>1</a:t>
            </a:r>
            <a:r>
              <a:rPr lang="en-US" altLang="en-US" sz="1800">
                <a:solidFill>
                  <a:srgbClr val="000000"/>
                </a:solidFill>
                <a:latin typeface="Helvetica" charset="0"/>
              </a:rPr>
              <a:t>(t)</a:t>
            </a:r>
          </a:p>
        </p:txBody>
      </p:sp>
      <p:sp>
        <p:nvSpPr>
          <p:cNvPr id="107549" name="Line 33"/>
          <p:cNvSpPr>
            <a:spLocks noChangeShapeType="1"/>
          </p:cNvSpPr>
          <p:nvPr/>
        </p:nvSpPr>
        <p:spPr bwMode="auto">
          <a:xfrm>
            <a:off x="2228850" y="1612900"/>
            <a:ext cx="0" cy="1219200"/>
          </a:xfrm>
          <a:prstGeom prst="line">
            <a:avLst/>
          </a:prstGeom>
          <a:noFill/>
          <a:ln w="381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50" name="Line 37"/>
          <p:cNvSpPr>
            <a:spLocks noChangeShapeType="1"/>
          </p:cNvSpPr>
          <p:nvPr/>
        </p:nvSpPr>
        <p:spPr bwMode="auto">
          <a:xfrm flipV="1">
            <a:off x="1200150" y="2603500"/>
            <a:ext cx="0" cy="6096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51" name="Line 38"/>
          <p:cNvSpPr>
            <a:spLocks noChangeShapeType="1"/>
          </p:cNvSpPr>
          <p:nvPr/>
        </p:nvSpPr>
        <p:spPr bwMode="auto">
          <a:xfrm>
            <a:off x="3086100" y="3213100"/>
            <a:ext cx="0" cy="685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755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t="3575" b="3575"/>
          <a:stretch>
            <a:fillRect/>
          </a:stretch>
        </p:blipFill>
        <p:spPr>
          <a:xfrm>
            <a:off x="4787900" y="4216400"/>
            <a:ext cx="4922838" cy="2606675"/>
          </a:xfrm>
        </p:spPr>
      </p:pic>
      <p:sp>
        <p:nvSpPr>
          <p:cNvPr id="107553" name="Rectangle 2"/>
          <p:cNvSpPr>
            <a:spLocks noChangeArrowheads="1"/>
          </p:cNvSpPr>
          <p:nvPr/>
        </p:nvSpPr>
        <p:spPr bwMode="auto">
          <a:xfrm>
            <a:off x="0" y="59832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800">
                <a:solidFill>
                  <a:srgbClr val="000000"/>
                </a:solidFill>
                <a:latin typeface="Helvetica" charset="0"/>
              </a:rPr>
              <a:t>water based tissues - 400-1200 msec </a:t>
            </a:r>
          </a:p>
          <a:p>
            <a:pPr>
              <a:spcBef>
                <a:spcPct val="0"/>
              </a:spcBef>
              <a:buFontTx/>
              <a:buNone/>
            </a:pPr>
            <a:r>
              <a:rPr lang="en-US" altLang="en-US" sz="1800">
                <a:solidFill>
                  <a:srgbClr val="000000"/>
                </a:solidFill>
                <a:latin typeface="Helvetica" charset="0"/>
              </a:rPr>
              <a:t>fat based tissues - 100-150 msec range.</a:t>
            </a:r>
          </a:p>
        </p:txBody>
      </p:sp>
      <p:sp>
        <p:nvSpPr>
          <p:cNvPr id="107554" name="Rectangle 1"/>
          <p:cNvSpPr>
            <a:spLocks noChangeArrowheads="1"/>
          </p:cNvSpPr>
          <p:nvPr/>
        </p:nvSpPr>
        <p:spPr bwMode="auto">
          <a:xfrm>
            <a:off x="323850" y="4283075"/>
            <a:ext cx="51435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200">
                <a:solidFill>
                  <a:schemeClr val="tx2"/>
                </a:solidFill>
                <a:latin typeface="Helvetica" charset="0"/>
                <a:sym typeface="Symbol" charset="2"/>
              </a:rPr>
              <a:t>Run a series of experiments  with different  values, fit the data to an exponential equation: </a:t>
            </a:r>
            <a:endParaRPr lang="en-US" altLang="en-US" sz="2600">
              <a:solidFill>
                <a:schemeClr val="tx2"/>
              </a:solidFill>
              <a:latin typeface="Helvetica" charset="0"/>
              <a:sym typeface="Symbol" charset="2"/>
            </a:endParaRPr>
          </a:p>
          <a:p>
            <a:pPr algn="ctr">
              <a:spcBef>
                <a:spcPct val="0"/>
              </a:spcBef>
              <a:buFontTx/>
              <a:buNone/>
            </a:pPr>
            <a:r>
              <a:rPr lang="en-US" altLang="en-US" sz="2600">
                <a:solidFill>
                  <a:schemeClr val="tx2"/>
                </a:solidFill>
                <a:latin typeface="Helvetica" charset="0"/>
              </a:rPr>
              <a:t>M</a:t>
            </a:r>
            <a:r>
              <a:rPr lang="en-US" altLang="en-US" sz="2600" baseline="-25000">
                <a:solidFill>
                  <a:schemeClr val="tx2"/>
                </a:solidFill>
                <a:latin typeface="Helvetica" charset="0"/>
              </a:rPr>
              <a:t>z</a:t>
            </a:r>
            <a:r>
              <a:rPr lang="en-US" altLang="en-US" sz="2600">
                <a:solidFill>
                  <a:schemeClr val="tx2"/>
                </a:solidFill>
                <a:latin typeface="Helvetica" charset="0"/>
              </a:rPr>
              <a:t> = M</a:t>
            </a:r>
            <a:r>
              <a:rPr lang="en-US" altLang="en-US" sz="2600" baseline="-25000">
                <a:solidFill>
                  <a:schemeClr val="tx2"/>
                </a:solidFill>
                <a:latin typeface="Helvetica" charset="0"/>
              </a:rPr>
              <a:t>0</a:t>
            </a:r>
            <a:r>
              <a:rPr lang="en-US" altLang="en-US" sz="2600">
                <a:solidFill>
                  <a:schemeClr val="tx2"/>
                </a:solidFill>
                <a:latin typeface="Helvetica" charset="0"/>
              </a:rPr>
              <a:t>(1 – e</a:t>
            </a:r>
            <a:r>
              <a:rPr lang="en-US" altLang="en-US" sz="2600" baseline="30000">
                <a:solidFill>
                  <a:schemeClr val="tx2"/>
                </a:solidFill>
                <a:latin typeface="Helvetica" charset="0"/>
              </a:rPr>
              <a:t>-</a:t>
            </a:r>
            <a:r>
              <a:rPr lang="en-US" altLang="en-US" sz="2200" baseline="30000">
                <a:solidFill>
                  <a:schemeClr val="tx2"/>
                </a:solidFill>
                <a:latin typeface="Helvetica" charset="0"/>
                <a:sym typeface="Symbol" charset="2"/>
              </a:rPr>
              <a:t></a:t>
            </a:r>
            <a:r>
              <a:rPr lang="en-US" altLang="en-US" sz="2200" baseline="30000">
                <a:solidFill>
                  <a:schemeClr val="tx2"/>
                </a:solidFill>
                <a:latin typeface="Helvetica" charset="0"/>
              </a:rPr>
              <a:t>/T1</a:t>
            </a:r>
            <a:r>
              <a:rPr lang="en-US" altLang="en-US" sz="2200">
                <a:solidFill>
                  <a:schemeClr val="tx2"/>
                </a:solidFill>
                <a:latin typeface="Helvetica" charset="0"/>
              </a:rPr>
              <a:t>)</a:t>
            </a:r>
            <a:endParaRPr lang="en-US" altLang="en-US" sz="2200">
              <a:solidFill>
                <a:schemeClr val="tx2"/>
              </a:solidFill>
              <a:latin typeface="Helvetica" charset="0"/>
              <a:sym typeface="Symbol" charset="2"/>
            </a:endParaRPr>
          </a:p>
        </p:txBody>
      </p:sp>
      <p:sp>
        <p:nvSpPr>
          <p:cNvPr id="107555" name="Rectangle 2"/>
          <p:cNvSpPr>
            <a:spLocks noChangeArrowheads="1"/>
          </p:cNvSpPr>
          <p:nvPr/>
        </p:nvSpPr>
        <p:spPr bwMode="auto">
          <a:xfrm>
            <a:off x="3910013" y="938213"/>
            <a:ext cx="333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solidFill>
                  <a:schemeClr val="tx2"/>
                </a:solidFill>
                <a:latin typeface="Helvetica" charset="0"/>
                <a:sym typeface="Symbol" charset="2"/>
              </a:rPr>
              <a:t></a:t>
            </a:r>
            <a:endParaRPr lang="en-US" altLang="en-US" sz="2400">
              <a:latin typeface="Times" charset="0"/>
            </a:endParaRPr>
          </a:p>
        </p:txBody>
      </p:sp>
      <p:cxnSp>
        <p:nvCxnSpPr>
          <p:cNvPr id="8" name="Straight Arrow Connector 7"/>
          <p:cNvCxnSpPr>
            <a:cxnSpLocks noChangeShapeType="1"/>
          </p:cNvCxnSpPr>
          <p:nvPr/>
        </p:nvCxnSpPr>
        <p:spPr bwMode="auto">
          <a:xfrm flipV="1">
            <a:off x="4217988" y="1206500"/>
            <a:ext cx="1611312" cy="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p:cNvCxnSpPr>
          <p:nvPr/>
        </p:nvCxnSpPr>
        <p:spPr bwMode="auto">
          <a:xfrm flipH="1">
            <a:off x="2400300" y="1231900"/>
            <a:ext cx="1484313" cy="1270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2"/>
          <p:cNvSpPr>
            <a:spLocks noChangeShapeType="1"/>
          </p:cNvSpPr>
          <p:nvPr/>
        </p:nvSpPr>
        <p:spPr bwMode="auto">
          <a:xfrm>
            <a:off x="65088" y="811213"/>
            <a:ext cx="10158412" cy="0"/>
          </a:xfrm>
          <a:prstGeom prst="line">
            <a:avLst/>
          </a:prstGeom>
          <a:noFill/>
          <a:ln w="508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0" name="Rectangle 3"/>
          <p:cNvSpPr>
            <a:spLocks noChangeArrowheads="1"/>
          </p:cNvSpPr>
          <p:nvPr/>
        </p:nvSpPr>
        <p:spPr bwMode="auto">
          <a:xfrm>
            <a:off x="-66675" y="180975"/>
            <a:ext cx="103536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3600">
                <a:solidFill>
                  <a:srgbClr val="FFFFFF"/>
                </a:solidFill>
                <a:latin typeface="Helvetica" charset="0"/>
              </a:rPr>
              <a:t>Chemical Shift (PPM)</a:t>
            </a:r>
          </a:p>
          <a:p>
            <a:pPr algn="ctr">
              <a:lnSpc>
                <a:spcPts val="2400"/>
              </a:lnSpc>
            </a:pPr>
            <a:endParaRPr lang="en-US" altLang="en-US" sz="3600">
              <a:solidFill>
                <a:srgbClr val="FAFD00"/>
              </a:solidFill>
            </a:endParaRPr>
          </a:p>
          <a:p>
            <a:pPr algn="ctr"/>
            <a:endParaRPr lang="en-US" altLang="en-US" sz="3600">
              <a:solidFill>
                <a:srgbClr val="FAFD00"/>
              </a:solidFill>
            </a:endParaRPr>
          </a:p>
        </p:txBody>
      </p:sp>
      <p:sp>
        <p:nvSpPr>
          <p:cNvPr id="27651" name="Text Box 4"/>
          <p:cNvSpPr txBox="1">
            <a:spLocks noChangeArrowheads="1"/>
          </p:cNvSpPr>
          <p:nvPr/>
        </p:nvSpPr>
        <p:spPr bwMode="auto">
          <a:xfrm>
            <a:off x="2714625" y="5586413"/>
            <a:ext cx="7572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nSpc>
                <a:spcPct val="90000"/>
              </a:lnSpc>
              <a:spcBef>
                <a:spcPct val="50000"/>
              </a:spcBef>
              <a:buClrTx/>
              <a:buSzTx/>
              <a:buFontTx/>
              <a:buNone/>
            </a:pPr>
            <a:r>
              <a:rPr lang="en-US" altLang="en-US" sz="2400">
                <a:solidFill>
                  <a:srgbClr val="FFFFFF"/>
                </a:solidFill>
                <a:latin typeface="Arial" charset="0"/>
              </a:rPr>
              <a:t>Frequency in Hz or </a:t>
            </a:r>
            <a:r>
              <a:rPr lang="ja-JP" altLang="en-US" sz="2400">
                <a:solidFill>
                  <a:srgbClr val="FFFFFF"/>
                </a:solidFill>
                <a:latin typeface="Arial" charset="0"/>
              </a:rPr>
              <a:t>“</a:t>
            </a:r>
            <a:r>
              <a:rPr lang="en-US" altLang="ja-JP" sz="2400">
                <a:solidFill>
                  <a:srgbClr val="FFFFFF"/>
                </a:solidFill>
                <a:latin typeface="Arial" charset="0"/>
              </a:rPr>
              <a:t>Parts per million</a:t>
            </a:r>
            <a:r>
              <a:rPr lang="ja-JP" altLang="en-US" sz="2400">
                <a:solidFill>
                  <a:srgbClr val="FFFFFF"/>
                </a:solidFill>
                <a:latin typeface="Arial" charset="0"/>
              </a:rPr>
              <a:t>”</a:t>
            </a:r>
            <a:r>
              <a:rPr lang="en-US" altLang="ja-JP" sz="2400">
                <a:solidFill>
                  <a:srgbClr val="FFFFFF"/>
                </a:solidFill>
                <a:latin typeface="Arial" charset="0"/>
              </a:rPr>
              <a:t> ppm.</a:t>
            </a:r>
            <a:endParaRPr lang="en-US" altLang="en-US" sz="2400">
              <a:solidFill>
                <a:srgbClr val="FFFFFF"/>
              </a:solidFill>
              <a:latin typeface="Arial" charset="0"/>
            </a:endParaRPr>
          </a:p>
        </p:txBody>
      </p:sp>
      <p:sp>
        <p:nvSpPr>
          <p:cNvPr id="27652" name="Rectangle 5"/>
          <p:cNvSpPr>
            <a:spLocks noChangeArrowheads="1"/>
          </p:cNvSpPr>
          <p:nvPr/>
        </p:nvSpPr>
        <p:spPr bwMode="auto">
          <a:xfrm>
            <a:off x="898525" y="5457825"/>
            <a:ext cx="340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27653" name="Freeform 6"/>
          <p:cNvSpPr>
            <a:spLocks noChangeAspect="1"/>
          </p:cNvSpPr>
          <p:nvPr/>
        </p:nvSpPr>
        <p:spPr bwMode="auto">
          <a:xfrm>
            <a:off x="1408113" y="3141663"/>
            <a:ext cx="8458200" cy="2282825"/>
          </a:xfrm>
          <a:custGeom>
            <a:avLst/>
            <a:gdLst>
              <a:gd name="T0" fmla="*/ 2147483646 w 2047"/>
              <a:gd name="T1" fmla="*/ 2147483646 h 1029"/>
              <a:gd name="T2" fmla="*/ 2147483646 w 2047"/>
              <a:gd name="T3" fmla="*/ 2147483646 h 1029"/>
              <a:gd name="T4" fmla="*/ 2147483646 w 2047"/>
              <a:gd name="T5" fmla="*/ 2147483646 h 1029"/>
              <a:gd name="T6" fmla="*/ 2147483646 w 2047"/>
              <a:gd name="T7" fmla="*/ 2147483646 h 1029"/>
              <a:gd name="T8" fmla="*/ 2147483646 w 2047"/>
              <a:gd name="T9" fmla="*/ 2147483646 h 1029"/>
              <a:gd name="T10" fmla="*/ 2147483646 w 2047"/>
              <a:gd name="T11" fmla="*/ 2147483646 h 1029"/>
              <a:gd name="T12" fmla="*/ 2147483646 w 2047"/>
              <a:gd name="T13" fmla="*/ 2147483646 h 1029"/>
              <a:gd name="T14" fmla="*/ 2147483646 w 2047"/>
              <a:gd name="T15" fmla="*/ 2147483646 h 1029"/>
              <a:gd name="T16" fmla="*/ 2147483646 w 2047"/>
              <a:gd name="T17" fmla="*/ 2147483646 h 1029"/>
              <a:gd name="T18" fmla="*/ 2147483646 w 2047"/>
              <a:gd name="T19" fmla="*/ 2147483646 h 1029"/>
              <a:gd name="T20" fmla="*/ 2147483646 w 2047"/>
              <a:gd name="T21" fmla="*/ 2147483646 h 1029"/>
              <a:gd name="T22" fmla="*/ 2147483646 w 2047"/>
              <a:gd name="T23" fmla="*/ 2147483646 h 1029"/>
              <a:gd name="T24" fmla="*/ 2147483646 w 2047"/>
              <a:gd name="T25" fmla="*/ 2147483646 h 1029"/>
              <a:gd name="T26" fmla="*/ 2147483646 w 2047"/>
              <a:gd name="T27" fmla="*/ 2147483646 h 1029"/>
              <a:gd name="T28" fmla="*/ 2147483646 w 2047"/>
              <a:gd name="T29" fmla="*/ 2147483646 h 1029"/>
              <a:gd name="T30" fmla="*/ 2147483646 w 2047"/>
              <a:gd name="T31" fmla="*/ 2147483646 h 1029"/>
              <a:gd name="T32" fmla="*/ 2147483646 w 2047"/>
              <a:gd name="T33" fmla="*/ 2147483646 h 1029"/>
              <a:gd name="T34" fmla="*/ 2147483646 w 2047"/>
              <a:gd name="T35" fmla="*/ 2147483646 h 1029"/>
              <a:gd name="T36" fmla="*/ 2147483646 w 2047"/>
              <a:gd name="T37" fmla="*/ 2147483646 h 1029"/>
              <a:gd name="T38" fmla="*/ 2147483646 w 2047"/>
              <a:gd name="T39" fmla="*/ 2147483646 h 1029"/>
              <a:gd name="T40" fmla="*/ 2147483646 w 2047"/>
              <a:gd name="T41" fmla="*/ 2147483646 h 1029"/>
              <a:gd name="T42" fmla="*/ 2147483646 w 2047"/>
              <a:gd name="T43" fmla="*/ 2147483646 h 1029"/>
              <a:gd name="T44" fmla="*/ 2147483646 w 2047"/>
              <a:gd name="T45" fmla="*/ 2147483646 h 1029"/>
              <a:gd name="T46" fmla="*/ 2147483646 w 2047"/>
              <a:gd name="T47" fmla="*/ 2147483646 h 1029"/>
              <a:gd name="T48" fmla="*/ 2147483646 w 2047"/>
              <a:gd name="T49" fmla="*/ 2147483646 h 1029"/>
              <a:gd name="T50" fmla="*/ 2147483646 w 2047"/>
              <a:gd name="T51" fmla="*/ 2147483646 h 1029"/>
              <a:gd name="T52" fmla="*/ 2147483646 w 2047"/>
              <a:gd name="T53" fmla="*/ 2147483646 h 1029"/>
              <a:gd name="T54" fmla="*/ 2147483646 w 2047"/>
              <a:gd name="T55" fmla="*/ 2147483646 h 1029"/>
              <a:gd name="T56" fmla="*/ 2147483646 w 2047"/>
              <a:gd name="T57" fmla="*/ 2147483646 h 1029"/>
              <a:gd name="T58" fmla="*/ 2147483646 w 2047"/>
              <a:gd name="T59" fmla="*/ 2147483646 h 1029"/>
              <a:gd name="T60" fmla="*/ 2147483646 w 2047"/>
              <a:gd name="T61" fmla="*/ 2147483646 h 1029"/>
              <a:gd name="T62" fmla="*/ 2147483646 w 2047"/>
              <a:gd name="T63" fmla="*/ 2147483646 h 1029"/>
              <a:gd name="T64" fmla="*/ 2147483646 w 2047"/>
              <a:gd name="T65" fmla="*/ 2147483646 h 1029"/>
              <a:gd name="T66" fmla="*/ 2147483646 w 2047"/>
              <a:gd name="T67" fmla="*/ 2147483646 h 1029"/>
              <a:gd name="T68" fmla="*/ 2147483646 w 2047"/>
              <a:gd name="T69" fmla="*/ 2147483646 h 1029"/>
              <a:gd name="T70" fmla="*/ 2147483646 w 2047"/>
              <a:gd name="T71" fmla="*/ 2147483646 h 1029"/>
              <a:gd name="T72" fmla="*/ 2147483646 w 2047"/>
              <a:gd name="T73" fmla="*/ 2147483646 h 1029"/>
              <a:gd name="T74" fmla="*/ 2147483646 w 2047"/>
              <a:gd name="T75" fmla="*/ 2147483646 h 1029"/>
              <a:gd name="T76" fmla="*/ 2147483646 w 2047"/>
              <a:gd name="T77" fmla="*/ 2147483646 h 1029"/>
              <a:gd name="T78" fmla="*/ 2147483646 w 2047"/>
              <a:gd name="T79" fmla="*/ 2147483646 h 1029"/>
              <a:gd name="T80" fmla="*/ 2147483646 w 2047"/>
              <a:gd name="T81" fmla="*/ 2147483646 h 1029"/>
              <a:gd name="T82" fmla="*/ 2147483646 w 2047"/>
              <a:gd name="T83" fmla="*/ 2147483646 h 1029"/>
              <a:gd name="T84" fmla="*/ 2147483646 w 2047"/>
              <a:gd name="T85" fmla="*/ 2147483646 h 1029"/>
              <a:gd name="T86" fmla="*/ 2147483646 w 2047"/>
              <a:gd name="T87" fmla="*/ 2147483646 h 1029"/>
              <a:gd name="T88" fmla="*/ 2147483646 w 2047"/>
              <a:gd name="T89" fmla="*/ 2147483646 h 1029"/>
              <a:gd name="T90" fmla="*/ 2147483646 w 2047"/>
              <a:gd name="T91" fmla="*/ 2147483646 h 1029"/>
              <a:gd name="T92" fmla="*/ 2147483646 w 2047"/>
              <a:gd name="T93" fmla="*/ 2147483646 h 1029"/>
              <a:gd name="T94" fmla="*/ 2147483646 w 2047"/>
              <a:gd name="T95" fmla="*/ 2147483646 h 1029"/>
              <a:gd name="T96" fmla="*/ 2147483646 w 2047"/>
              <a:gd name="T97" fmla="*/ 2147483646 h 1029"/>
              <a:gd name="T98" fmla="*/ 2147483646 w 2047"/>
              <a:gd name="T99" fmla="*/ 2147483646 h 1029"/>
              <a:gd name="T100" fmla="*/ 2147483646 w 2047"/>
              <a:gd name="T101" fmla="*/ 2147483646 h 1029"/>
              <a:gd name="T102" fmla="*/ 2147483646 w 2047"/>
              <a:gd name="T103" fmla="*/ 2147483646 h 1029"/>
              <a:gd name="T104" fmla="*/ 2147483646 w 2047"/>
              <a:gd name="T105" fmla="*/ 2147483646 h 10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47" h="1029">
                <a:moveTo>
                  <a:pt x="0" y="1029"/>
                </a:moveTo>
                <a:lnTo>
                  <a:pt x="8" y="1029"/>
                </a:lnTo>
                <a:lnTo>
                  <a:pt x="19" y="1029"/>
                </a:lnTo>
                <a:lnTo>
                  <a:pt x="27" y="1029"/>
                </a:lnTo>
                <a:lnTo>
                  <a:pt x="38" y="1029"/>
                </a:lnTo>
                <a:lnTo>
                  <a:pt x="46" y="1029"/>
                </a:lnTo>
                <a:lnTo>
                  <a:pt x="58" y="1029"/>
                </a:lnTo>
                <a:lnTo>
                  <a:pt x="65" y="1029"/>
                </a:lnTo>
                <a:lnTo>
                  <a:pt x="77" y="1029"/>
                </a:lnTo>
                <a:lnTo>
                  <a:pt x="84" y="1029"/>
                </a:lnTo>
                <a:lnTo>
                  <a:pt x="96" y="1029"/>
                </a:lnTo>
                <a:lnTo>
                  <a:pt x="104" y="1029"/>
                </a:lnTo>
                <a:lnTo>
                  <a:pt x="115" y="1029"/>
                </a:lnTo>
                <a:lnTo>
                  <a:pt x="123" y="1029"/>
                </a:lnTo>
                <a:lnTo>
                  <a:pt x="134" y="1029"/>
                </a:lnTo>
                <a:lnTo>
                  <a:pt x="142" y="1029"/>
                </a:lnTo>
                <a:lnTo>
                  <a:pt x="154" y="1029"/>
                </a:lnTo>
                <a:lnTo>
                  <a:pt x="161" y="1029"/>
                </a:lnTo>
                <a:lnTo>
                  <a:pt x="173" y="1029"/>
                </a:lnTo>
                <a:lnTo>
                  <a:pt x="181" y="1029"/>
                </a:lnTo>
                <a:lnTo>
                  <a:pt x="192" y="1029"/>
                </a:lnTo>
                <a:lnTo>
                  <a:pt x="200" y="1029"/>
                </a:lnTo>
                <a:lnTo>
                  <a:pt x="211" y="1029"/>
                </a:lnTo>
                <a:lnTo>
                  <a:pt x="219" y="1025"/>
                </a:lnTo>
                <a:lnTo>
                  <a:pt x="230" y="1025"/>
                </a:lnTo>
                <a:lnTo>
                  <a:pt x="238" y="1025"/>
                </a:lnTo>
                <a:lnTo>
                  <a:pt x="250" y="1025"/>
                </a:lnTo>
                <a:lnTo>
                  <a:pt x="257" y="1025"/>
                </a:lnTo>
                <a:lnTo>
                  <a:pt x="269" y="1025"/>
                </a:lnTo>
                <a:lnTo>
                  <a:pt x="280" y="1025"/>
                </a:lnTo>
                <a:lnTo>
                  <a:pt x="288" y="1025"/>
                </a:lnTo>
                <a:lnTo>
                  <a:pt x="300" y="1025"/>
                </a:lnTo>
                <a:lnTo>
                  <a:pt x="307" y="1025"/>
                </a:lnTo>
                <a:lnTo>
                  <a:pt x="319" y="1021"/>
                </a:lnTo>
                <a:lnTo>
                  <a:pt x="326" y="1021"/>
                </a:lnTo>
                <a:lnTo>
                  <a:pt x="338" y="1021"/>
                </a:lnTo>
                <a:lnTo>
                  <a:pt x="346" y="1021"/>
                </a:lnTo>
                <a:lnTo>
                  <a:pt x="357" y="1018"/>
                </a:lnTo>
                <a:lnTo>
                  <a:pt x="365" y="1018"/>
                </a:lnTo>
                <a:lnTo>
                  <a:pt x="376" y="1018"/>
                </a:lnTo>
                <a:lnTo>
                  <a:pt x="384" y="1014"/>
                </a:lnTo>
                <a:lnTo>
                  <a:pt x="396" y="1010"/>
                </a:lnTo>
                <a:lnTo>
                  <a:pt x="403" y="1006"/>
                </a:lnTo>
                <a:lnTo>
                  <a:pt x="415" y="1002"/>
                </a:lnTo>
                <a:lnTo>
                  <a:pt x="422" y="998"/>
                </a:lnTo>
                <a:lnTo>
                  <a:pt x="434" y="987"/>
                </a:lnTo>
                <a:lnTo>
                  <a:pt x="442" y="975"/>
                </a:lnTo>
                <a:lnTo>
                  <a:pt x="453" y="952"/>
                </a:lnTo>
                <a:lnTo>
                  <a:pt x="461" y="918"/>
                </a:lnTo>
                <a:lnTo>
                  <a:pt x="472" y="852"/>
                </a:lnTo>
                <a:lnTo>
                  <a:pt x="480" y="730"/>
                </a:lnTo>
                <a:lnTo>
                  <a:pt x="492" y="491"/>
                </a:lnTo>
                <a:lnTo>
                  <a:pt x="499" y="326"/>
                </a:lnTo>
                <a:lnTo>
                  <a:pt x="511" y="518"/>
                </a:lnTo>
                <a:lnTo>
                  <a:pt x="518" y="733"/>
                </a:lnTo>
                <a:lnTo>
                  <a:pt x="530" y="837"/>
                </a:lnTo>
                <a:lnTo>
                  <a:pt x="538" y="875"/>
                </a:lnTo>
                <a:lnTo>
                  <a:pt x="549" y="879"/>
                </a:lnTo>
                <a:lnTo>
                  <a:pt x="557" y="845"/>
                </a:lnTo>
                <a:lnTo>
                  <a:pt x="568" y="756"/>
                </a:lnTo>
                <a:lnTo>
                  <a:pt x="576" y="568"/>
                </a:lnTo>
                <a:lnTo>
                  <a:pt x="588" y="434"/>
                </a:lnTo>
                <a:lnTo>
                  <a:pt x="599" y="603"/>
                </a:lnTo>
                <a:lnTo>
                  <a:pt x="607" y="791"/>
                </a:lnTo>
                <a:lnTo>
                  <a:pt x="618" y="887"/>
                </a:lnTo>
                <a:lnTo>
                  <a:pt x="626" y="937"/>
                </a:lnTo>
                <a:lnTo>
                  <a:pt x="638" y="964"/>
                </a:lnTo>
                <a:lnTo>
                  <a:pt x="645" y="983"/>
                </a:lnTo>
                <a:lnTo>
                  <a:pt x="657" y="995"/>
                </a:lnTo>
                <a:lnTo>
                  <a:pt x="664" y="998"/>
                </a:lnTo>
                <a:lnTo>
                  <a:pt x="676" y="1006"/>
                </a:lnTo>
                <a:lnTo>
                  <a:pt x="684" y="1010"/>
                </a:lnTo>
                <a:lnTo>
                  <a:pt x="695" y="1014"/>
                </a:lnTo>
                <a:lnTo>
                  <a:pt x="703" y="1014"/>
                </a:lnTo>
                <a:lnTo>
                  <a:pt x="714" y="1018"/>
                </a:lnTo>
                <a:lnTo>
                  <a:pt x="722" y="1018"/>
                </a:lnTo>
                <a:lnTo>
                  <a:pt x="734" y="1018"/>
                </a:lnTo>
                <a:lnTo>
                  <a:pt x="741" y="1021"/>
                </a:lnTo>
                <a:lnTo>
                  <a:pt x="753" y="1021"/>
                </a:lnTo>
                <a:lnTo>
                  <a:pt x="760" y="1021"/>
                </a:lnTo>
                <a:lnTo>
                  <a:pt x="772" y="1021"/>
                </a:lnTo>
                <a:lnTo>
                  <a:pt x="780" y="1021"/>
                </a:lnTo>
                <a:lnTo>
                  <a:pt x="791" y="1021"/>
                </a:lnTo>
                <a:lnTo>
                  <a:pt x="799" y="1021"/>
                </a:lnTo>
                <a:lnTo>
                  <a:pt x="810" y="1021"/>
                </a:lnTo>
                <a:lnTo>
                  <a:pt x="818" y="1021"/>
                </a:lnTo>
                <a:lnTo>
                  <a:pt x="830" y="1021"/>
                </a:lnTo>
                <a:lnTo>
                  <a:pt x="837" y="1021"/>
                </a:lnTo>
                <a:lnTo>
                  <a:pt x="849" y="1021"/>
                </a:lnTo>
                <a:lnTo>
                  <a:pt x="856" y="1021"/>
                </a:lnTo>
                <a:lnTo>
                  <a:pt x="868" y="1021"/>
                </a:lnTo>
                <a:lnTo>
                  <a:pt x="876" y="1021"/>
                </a:lnTo>
                <a:lnTo>
                  <a:pt x="887" y="1021"/>
                </a:lnTo>
                <a:lnTo>
                  <a:pt x="895" y="1021"/>
                </a:lnTo>
                <a:lnTo>
                  <a:pt x="906" y="1021"/>
                </a:lnTo>
                <a:lnTo>
                  <a:pt x="918" y="1021"/>
                </a:lnTo>
                <a:lnTo>
                  <a:pt x="926" y="1021"/>
                </a:lnTo>
                <a:lnTo>
                  <a:pt x="937" y="1018"/>
                </a:lnTo>
                <a:lnTo>
                  <a:pt x="945" y="1018"/>
                </a:lnTo>
                <a:lnTo>
                  <a:pt x="956" y="1018"/>
                </a:lnTo>
                <a:lnTo>
                  <a:pt x="964" y="1014"/>
                </a:lnTo>
                <a:lnTo>
                  <a:pt x="975" y="1014"/>
                </a:lnTo>
                <a:lnTo>
                  <a:pt x="983" y="1010"/>
                </a:lnTo>
                <a:lnTo>
                  <a:pt x="995" y="1006"/>
                </a:lnTo>
                <a:lnTo>
                  <a:pt x="1002" y="1002"/>
                </a:lnTo>
                <a:lnTo>
                  <a:pt x="1014" y="995"/>
                </a:lnTo>
                <a:lnTo>
                  <a:pt x="1022" y="987"/>
                </a:lnTo>
                <a:lnTo>
                  <a:pt x="1033" y="975"/>
                </a:lnTo>
                <a:lnTo>
                  <a:pt x="1041" y="960"/>
                </a:lnTo>
                <a:lnTo>
                  <a:pt x="1052" y="929"/>
                </a:lnTo>
                <a:lnTo>
                  <a:pt x="1060" y="883"/>
                </a:lnTo>
                <a:lnTo>
                  <a:pt x="1072" y="795"/>
                </a:lnTo>
                <a:lnTo>
                  <a:pt x="1079" y="622"/>
                </a:lnTo>
                <a:lnTo>
                  <a:pt x="1091" y="280"/>
                </a:lnTo>
                <a:lnTo>
                  <a:pt x="1098" y="0"/>
                </a:lnTo>
                <a:lnTo>
                  <a:pt x="1110" y="257"/>
                </a:lnTo>
                <a:lnTo>
                  <a:pt x="1118" y="610"/>
                </a:lnTo>
                <a:lnTo>
                  <a:pt x="1129" y="787"/>
                </a:lnTo>
                <a:lnTo>
                  <a:pt x="1137" y="879"/>
                </a:lnTo>
                <a:lnTo>
                  <a:pt x="1148" y="929"/>
                </a:lnTo>
                <a:lnTo>
                  <a:pt x="1156" y="956"/>
                </a:lnTo>
                <a:lnTo>
                  <a:pt x="1168" y="975"/>
                </a:lnTo>
                <a:lnTo>
                  <a:pt x="1175" y="987"/>
                </a:lnTo>
                <a:lnTo>
                  <a:pt x="1187" y="995"/>
                </a:lnTo>
                <a:lnTo>
                  <a:pt x="1194" y="1002"/>
                </a:lnTo>
                <a:lnTo>
                  <a:pt x="1206" y="1006"/>
                </a:lnTo>
                <a:lnTo>
                  <a:pt x="1217" y="1010"/>
                </a:lnTo>
                <a:lnTo>
                  <a:pt x="1225" y="1014"/>
                </a:lnTo>
                <a:lnTo>
                  <a:pt x="1237" y="1018"/>
                </a:lnTo>
                <a:lnTo>
                  <a:pt x="1244" y="1018"/>
                </a:lnTo>
                <a:lnTo>
                  <a:pt x="1256" y="1021"/>
                </a:lnTo>
                <a:lnTo>
                  <a:pt x="1264" y="1021"/>
                </a:lnTo>
                <a:lnTo>
                  <a:pt x="1275" y="1021"/>
                </a:lnTo>
                <a:lnTo>
                  <a:pt x="1283" y="1021"/>
                </a:lnTo>
                <a:lnTo>
                  <a:pt x="1294" y="1025"/>
                </a:lnTo>
                <a:lnTo>
                  <a:pt x="1302" y="1025"/>
                </a:lnTo>
                <a:lnTo>
                  <a:pt x="1313" y="1025"/>
                </a:lnTo>
                <a:lnTo>
                  <a:pt x="1321" y="1025"/>
                </a:lnTo>
                <a:lnTo>
                  <a:pt x="1333" y="1025"/>
                </a:lnTo>
                <a:lnTo>
                  <a:pt x="1340" y="1025"/>
                </a:lnTo>
                <a:lnTo>
                  <a:pt x="1352" y="1025"/>
                </a:lnTo>
                <a:lnTo>
                  <a:pt x="1360" y="1025"/>
                </a:lnTo>
                <a:lnTo>
                  <a:pt x="1371" y="1025"/>
                </a:lnTo>
                <a:lnTo>
                  <a:pt x="1379" y="1025"/>
                </a:lnTo>
                <a:lnTo>
                  <a:pt x="1390" y="1029"/>
                </a:lnTo>
                <a:lnTo>
                  <a:pt x="1398" y="1029"/>
                </a:lnTo>
                <a:lnTo>
                  <a:pt x="1409" y="1029"/>
                </a:lnTo>
                <a:lnTo>
                  <a:pt x="1417" y="1029"/>
                </a:lnTo>
                <a:lnTo>
                  <a:pt x="1429" y="1029"/>
                </a:lnTo>
                <a:lnTo>
                  <a:pt x="1436" y="1029"/>
                </a:lnTo>
                <a:lnTo>
                  <a:pt x="1448" y="1029"/>
                </a:lnTo>
                <a:lnTo>
                  <a:pt x="1456" y="1029"/>
                </a:lnTo>
                <a:lnTo>
                  <a:pt x="1467" y="1029"/>
                </a:lnTo>
                <a:lnTo>
                  <a:pt x="1475" y="1029"/>
                </a:lnTo>
                <a:lnTo>
                  <a:pt x="1486" y="1029"/>
                </a:lnTo>
                <a:lnTo>
                  <a:pt x="1494" y="1029"/>
                </a:lnTo>
                <a:lnTo>
                  <a:pt x="1505" y="1029"/>
                </a:lnTo>
                <a:lnTo>
                  <a:pt x="1517" y="1029"/>
                </a:lnTo>
                <a:lnTo>
                  <a:pt x="1525" y="1029"/>
                </a:lnTo>
                <a:lnTo>
                  <a:pt x="1536" y="1029"/>
                </a:lnTo>
                <a:lnTo>
                  <a:pt x="1544" y="1029"/>
                </a:lnTo>
                <a:lnTo>
                  <a:pt x="1555" y="1029"/>
                </a:lnTo>
                <a:lnTo>
                  <a:pt x="1563" y="1029"/>
                </a:lnTo>
                <a:lnTo>
                  <a:pt x="1575" y="1029"/>
                </a:lnTo>
                <a:lnTo>
                  <a:pt x="1582" y="1029"/>
                </a:lnTo>
                <a:lnTo>
                  <a:pt x="1594" y="1029"/>
                </a:lnTo>
                <a:lnTo>
                  <a:pt x="1601" y="1029"/>
                </a:lnTo>
                <a:lnTo>
                  <a:pt x="1613" y="1029"/>
                </a:lnTo>
                <a:lnTo>
                  <a:pt x="1621" y="1029"/>
                </a:lnTo>
                <a:lnTo>
                  <a:pt x="1632" y="1029"/>
                </a:lnTo>
                <a:lnTo>
                  <a:pt x="1640" y="1029"/>
                </a:lnTo>
                <a:lnTo>
                  <a:pt x="1651" y="1029"/>
                </a:lnTo>
                <a:lnTo>
                  <a:pt x="1659" y="1029"/>
                </a:lnTo>
                <a:lnTo>
                  <a:pt x="1671" y="1029"/>
                </a:lnTo>
                <a:lnTo>
                  <a:pt x="1678" y="1029"/>
                </a:lnTo>
                <a:lnTo>
                  <a:pt x="1690" y="1029"/>
                </a:lnTo>
                <a:lnTo>
                  <a:pt x="1698" y="1029"/>
                </a:lnTo>
                <a:lnTo>
                  <a:pt x="1709" y="1029"/>
                </a:lnTo>
                <a:lnTo>
                  <a:pt x="1717" y="1029"/>
                </a:lnTo>
                <a:lnTo>
                  <a:pt x="1728" y="1029"/>
                </a:lnTo>
                <a:lnTo>
                  <a:pt x="1736" y="1029"/>
                </a:lnTo>
                <a:lnTo>
                  <a:pt x="1747" y="1029"/>
                </a:lnTo>
                <a:lnTo>
                  <a:pt x="1755" y="1029"/>
                </a:lnTo>
                <a:lnTo>
                  <a:pt x="1767" y="1029"/>
                </a:lnTo>
                <a:lnTo>
                  <a:pt x="1774" y="1029"/>
                </a:lnTo>
                <a:lnTo>
                  <a:pt x="1786" y="1029"/>
                </a:lnTo>
                <a:lnTo>
                  <a:pt x="1794" y="1029"/>
                </a:lnTo>
                <a:lnTo>
                  <a:pt x="1805" y="1029"/>
                </a:lnTo>
                <a:lnTo>
                  <a:pt x="1813" y="1029"/>
                </a:lnTo>
                <a:lnTo>
                  <a:pt x="1824" y="1029"/>
                </a:lnTo>
                <a:lnTo>
                  <a:pt x="1832" y="1029"/>
                </a:lnTo>
                <a:lnTo>
                  <a:pt x="1843" y="1029"/>
                </a:lnTo>
                <a:lnTo>
                  <a:pt x="1855" y="1029"/>
                </a:lnTo>
                <a:lnTo>
                  <a:pt x="1863" y="1029"/>
                </a:lnTo>
                <a:lnTo>
                  <a:pt x="1874" y="1029"/>
                </a:lnTo>
                <a:lnTo>
                  <a:pt x="1882" y="1029"/>
                </a:lnTo>
                <a:lnTo>
                  <a:pt x="1893" y="1029"/>
                </a:lnTo>
                <a:lnTo>
                  <a:pt x="1901" y="1029"/>
                </a:lnTo>
                <a:lnTo>
                  <a:pt x="1913" y="1029"/>
                </a:lnTo>
                <a:lnTo>
                  <a:pt x="1920" y="1029"/>
                </a:lnTo>
                <a:lnTo>
                  <a:pt x="1932" y="1029"/>
                </a:lnTo>
                <a:lnTo>
                  <a:pt x="1939" y="1029"/>
                </a:lnTo>
                <a:lnTo>
                  <a:pt x="1951" y="1029"/>
                </a:lnTo>
                <a:lnTo>
                  <a:pt x="1959" y="1029"/>
                </a:lnTo>
                <a:lnTo>
                  <a:pt x="1970" y="1029"/>
                </a:lnTo>
                <a:lnTo>
                  <a:pt x="1978" y="1029"/>
                </a:lnTo>
                <a:lnTo>
                  <a:pt x="1989" y="1029"/>
                </a:lnTo>
                <a:lnTo>
                  <a:pt x="1997" y="1029"/>
                </a:lnTo>
                <a:lnTo>
                  <a:pt x="2009" y="1029"/>
                </a:lnTo>
                <a:lnTo>
                  <a:pt x="2016" y="1029"/>
                </a:lnTo>
                <a:lnTo>
                  <a:pt x="2028" y="1029"/>
                </a:lnTo>
                <a:lnTo>
                  <a:pt x="2035" y="1029"/>
                </a:lnTo>
                <a:lnTo>
                  <a:pt x="2047" y="1029"/>
                </a:lnTo>
              </a:path>
            </a:pathLst>
          </a:custGeom>
          <a:noFill/>
          <a:ln w="28575" cmpd="sng">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4" name="Line 7"/>
          <p:cNvSpPr>
            <a:spLocks noChangeAspect="1" noChangeShapeType="1"/>
          </p:cNvSpPr>
          <p:nvPr/>
        </p:nvSpPr>
        <p:spPr bwMode="auto">
          <a:xfrm>
            <a:off x="1308100" y="5526088"/>
            <a:ext cx="8443913"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8"/>
          <p:cNvSpPr>
            <a:spLocks noChangeShapeType="1"/>
          </p:cNvSpPr>
          <p:nvPr/>
        </p:nvSpPr>
        <p:spPr bwMode="auto">
          <a:xfrm flipH="1">
            <a:off x="1703388" y="5792788"/>
            <a:ext cx="1004887"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36297" name="Group 9"/>
          <p:cNvGrpSpPr>
            <a:grpSpLocks/>
          </p:cNvGrpSpPr>
          <p:nvPr/>
        </p:nvGrpSpPr>
        <p:grpSpPr bwMode="auto">
          <a:xfrm>
            <a:off x="3403600" y="1157288"/>
            <a:ext cx="2433638" cy="3006725"/>
            <a:chOff x="2144" y="729"/>
            <a:chExt cx="1533" cy="1894"/>
          </a:xfrm>
        </p:grpSpPr>
        <p:grpSp>
          <p:nvGrpSpPr>
            <p:cNvPr id="27676" name="Group 10"/>
            <p:cNvGrpSpPr>
              <a:grpSpLocks/>
            </p:cNvGrpSpPr>
            <p:nvPr/>
          </p:nvGrpSpPr>
          <p:grpSpPr bwMode="auto">
            <a:xfrm>
              <a:off x="2144" y="729"/>
              <a:ext cx="1533" cy="1894"/>
              <a:chOff x="2144" y="729"/>
              <a:chExt cx="1533" cy="1894"/>
            </a:xfrm>
          </p:grpSpPr>
          <p:pic>
            <p:nvPicPr>
              <p:cNvPr id="27678" name="Picture 11"/>
              <p:cNvPicPr>
                <a:picLocks noChangeAspect="1" noChangeArrowheads="1"/>
              </p:cNvPicPr>
              <p:nvPr/>
            </p:nvPicPr>
            <p:blipFill>
              <a:blip r:embed="rId3">
                <a:extLst>
                  <a:ext uri="{28A0092B-C50C-407E-A947-70E740481C1C}">
                    <a14:useLocalDpi xmlns:a14="http://schemas.microsoft.com/office/drawing/2010/main" val="0"/>
                  </a:ext>
                </a:extLst>
              </a:blip>
              <a:srcRect l="36473" t="22620" r="44324" b="70850"/>
              <a:stretch>
                <a:fillRect/>
              </a:stretch>
            </p:blipFill>
            <p:spPr bwMode="auto">
              <a:xfrm>
                <a:off x="2144" y="1053"/>
                <a:ext cx="153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9" name="Line 12"/>
              <p:cNvSpPr>
                <a:spLocks noChangeShapeType="1"/>
              </p:cNvSpPr>
              <p:nvPr/>
            </p:nvSpPr>
            <p:spPr bwMode="auto">
              <a:xfrm flipH="1">
                <a:off x="2455" y="1733"/>
                <a:ext cx="507" cy="89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0" name="Text Box 13"/>
              <p:cNvSpPr txBox="1">
                <a:spLocks noChangeArrowheads="1"/>
              </p:cNvSpPr>
              <p:nvPr/>
            </p:nvSpPr>
            <p:spPr bwMode="auto">
              <a:xfrm>
                <a:off x="2520" y="729"/>
                <a:ext cx="8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a:solidFill>
                      <a:srgbClr val="FFFFFF"/>
                    </a:solidFill>
                    <a:latin typeface="Arial" charset="0"/>
                  </a:rPr>
                  <a:t>Creatine</a:t>
                </a:r>
              </a:p>
            </p:txBody>
          </p:sp>
        </p:grpSp>
        <p:sp>
          <p:nvSpPr>
            <p:cNvPr id="27677" name="Oval 14"/>
            <p:cNvSpPr>
              <a:spLocks noChangeArrowheads="1"/>
            </p:cNvSpPr>
            <p:nvPr/>
          </p:nvSpPr>
          <p:spPr bwMode="auto">
            <a:xfrm>
              <a:off x="2914" y="1490"/>
              <a:ext cx="246" cy="212"/>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grpSp>
        <p:nvGrpSpPr>
          <p:cNvPr id="1036303" name="Group 15"/>
          <p:cNvGrpSpPr>
            <a:grpSpLocks/>
          </p:cNvGrpSpPr>
          <p:nvPr/>
        </p:nvGrpSpPr>
        <p:grpSpPr bwMode="auto">
          <a:xfrm>
            <a:off x="428625" y="1595438"/>
            <a:ext cx="2936875" cy="2568575"/>
            <a:chOff x="270" y="1005"/>
            <a:chExt cx="1850" cy="1618"/>
          </a:xfrm>
        </p:grpSpPr>
        <p:grpSp>
          <p:nvGrpSpPr>
            <p:cNvPr id="27669" name="Group 16"/>
            <p:cNvGrpSpPr>
              <a:grpSpLocks/>
            </p:cNvGrpSpPr>
            <p:nvPr/>
          </p:nvGrpSpPr>
          <p:grpSpPr bwMode="auto">
            <a:xfrm>
              <a:off x="270" y="1005"/>
              <a:ext cx="1850" cy="1618"/>
              <a:chOff x="270" y="1005"/>
              <a:chExt cx="1850" cy="1618"/>
            </a:xfrm>
          </p:grpSpPr>
          <p:pic>
            <p:nvPicPr>
              <p:cNvPr id="27673" name="Picture 17"/>
              <p:cNvPicPr>
                <a:picLocks noChangeAspect="1" noChangeArrowheads="1"/>
              </p:cNvPicPr>
              <p:nvPr/>
            </p:nvPicPr>
            <p:blipFill>
              <a:blip r:embed="rId3">
                <a:extLst>
                  <a:ext uri="{28A0092B-C50C-407E-A947-70E740481C1C}">
                    <a14:useLocalDpi xmlns:a14="http://schemas.microsoft.com/office/drawing/2010/main" val="0"/>
                  </a:ext>
                </a:extLst>
              </a:blip>
              <a:srcRect l="36191" t="33279" r="45973" b="59816"/>
              <a:stretch>
                <a:fillRect/>
              </a:stretch>
            </p:blipFill>
            <p:spPr bwMode="auto">
              <a:xfrm>
                <a:off x="270" y="1388"/>
                <a:ext cx="135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4" name="Text Box 18"/>
              <p:cNvSpPr txBox="1">
                <a:spLocks noChangeArrowheads="1"/>
              </p:cNvSpPr>
              <p:nvPr/>
            </p:nvSpPr>
            <p:spPr bwMode="auto">
              <a:xfrm>
                <a:off x="437" y="1005"/>
                <a:ext cx="77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a:solidFill>
                      <a:srgbClr val="FFFFFF"/>
                    </a:solidFill>
                    <a:latin typeface="Arial" charset="0"/>
                  </a:rPr>
                  <a:t>Choline</a:t>
                </a:r>
              </a:p>
            </p:txBody>
          </p:sp>
          <p:sp>
            <p:nvSpPr>
              <p:cNvPr id="27675" name="Line 19"/>
              <p:cNvSpPr>
                <a:spLocks noChangeShapeType="1"/>
              </p:cNvSpPr>
              <p:nvPr/>
            </p:nvSpPr>
            <p:spPr bwMode="auto">
              <a:xfrm>
                <a:off x="1501" y="1988"/>
                <a:ext cx="619" cy="635"/>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670" name="Oval 20"/>
            <p:cNvSpPr>
              <a:spLocks noChangeArrowheads="1"/>
            </p:cNvSpPr>
            <p:nvPr/>
          </p:nvSpPr>
          <p:spPr bwMode="auto">
            <a:xfrm>
              <a:off x="1141" y="1405"/>
              <a:ext cx="270" cy="245"/>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27671" name="Oval 21"/>
            <p:cNvSpPr>
              <a:spLocks noChangeArrowheads="1"/>
            </p:cNvSpPr>
            <p:nvPr/>
          </p:nvSpPr>
          <p:spPr bwMode="auto">
            <a:xfrm>
              <a:off x="1376" y="1607"/>
              <a:ext cx="237" cy="245"/>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27672" name="Oval 22"/>
            <p:cNvSpPr>
              <a:spLocks noChangeArrowheads="1"/>
            </p:cNvSpPr>
            <p:nvPr/>
          </p:nvSpPr>
          <p:spPr bwMode="auto">
            <a:xfrm>
              <a:off x="1148" y="1811"/>
              <a:ext cx="270" cy="245"/>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grpSp>
        <p:nvGrpSpPr>
          <p:cNvPr id="1036311" name="Group 23"/>
          <p:cNvGrpSpPr>
            <a:grpSpLocks/>
          </p:cNvGrpSpPr>
          <p:nvPr/>
        </p:nvGrpSpPr>
        <p:grpSpPr bwMode="auto">
          <a:xfrm>
            <a:off x="6065838" y="954088"/>
            <a:ext cx="3786187" cy="2528887"/>
            <a:chOff x="3821" y="601"/>
            <a:chExt cx="2385" cy="1593"/>
          </a:xfrm>
        </p:grpSpPr>
        <p:grpSp>
          <p:nvGrpSpPr>
            <p:cNvPr id="27664" name="Group 24"/>
            <p:cNvGrpSpPr>
              <a:grpSpLocks/>
            </p:cNvGrpSpPr>
            <p:nvPr/>
          </p:nvGrpSpPr>
          <p:grpSpPr bwMode="auto">
            <a:xfrm>
              <a:off x="3821" y="601"/>
              <a:ext cx="2385" cy="1593"/>
              <a:chOff x="3821" y="601"/>
              <a:chExt cx="2385" cy="1593"/>
            </a:xfrm>
          </p:grpSpPr>
          <p:sp>
            <p:nvSpPr>
              <p:cNvPr id="27666" name="Text Box 25"/>
              <p:cNvSpPr txBox="1">
                <a:spLocks noChangeArrowheads="1"/>
              </p:cNvSpPr>
              <p:nvPr/>
            </p:nvSpPr>
            <p:spPr bwMode="auto">
              <a:xfrm>
                <a:off x="4456" y="601"/>
                <a:ext cx="172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a:solidFill>
                      <a:srgbClr val="FFFFFF"/>
                    </a:solidFill>
                    <a:latin typeface="Arial" charset="0"/>
                  </a:rPr>
                  <a:t>N-Acetyl Aspartate</a:t>
                </a:r>
              </a:p>
            </p:txBody>
          </p:sp>
          <p:pic>
            <p:nvPicPr>
              <p:cNvPr id="27667" name="Picture 26"/>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l="38654" t="10686" r="44606" b="79120"/>
              <a:stretch>
                <a:fillRect/>
              </a:stretch>
            </p:blipFill>
            <p:spPr bwMode="auto">
              <a:xfrm>
                <a:off x="4613" y="867"/>
                <a:ext cx="1593"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Line 27"/>
              <p:cNvSpPr>
                <a:spLocks noChangeShapeType="1"/>
              </p:cNvSpPr>
              <p:nvPr/>
            </p:nvSpPr>
            <p:spPr bwMode="auto">
              <a:xfrm flipH="1">
                <a:off x="3821" y="1884"/>
                <a:ext cx="1446" cy="31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665" name="Oval 28"/>
            <p:cNvSpPr>
              <a:spLocks noChangeArrowheads="1"/>
            </p:cNvSpPr>
            <p:nvPr/>
          </p:nvSpPr>
          <p:spPr bwMode="auto">
            <a:xfrm>
              <a:off x="5290" y="1778"/>
              <a:ext cx="392" cy="245"/>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grpSp>
      <p:sp>
        <p:nvSpPr>
          <p:cNvPr id="27659" name="Text Box 29"/>
          <p:cNvSpPr txBox="1">
            <a:spLocks noChangeArrowheads="1"/>
          </p:cNvSpPr>
          <p:nvPr/>
        </p:nvSpPr>
        <p:spPr bwMode="auto">
          <a:xfrm>
            <a:off x="908050" y="5992813"/>
            <a:ext cx="91297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nSpc>
                <a:spcPct val="90000"/>
              </a:lnSpc>
              <a:spcBef>
                <a:spcPct val="50000"/>
              </a:spcBef>
              <a:buClrTx/>
              <a:buSzTx/>
              <a:buFontTx/>
              <a:buNone/>
            </a:pPr>
            <a:r>
              <a:rPr lang="en-US" altLang="en-US" sz="2400">
                <a:solidFill>
                  <a:srgbClr val="FFFF00"/>
                </a:solidFill>
                <a:latin typeface="Arial" charset="0"/>
              </a:rPr>
              <a:t>The PPM scale provides a way to report chemical shifts that doesn</a:t>
            </a:r>
            <a:r>
              <a:rPr lang="ja-JP" altLang="en-US" sz="2400">
                <a:solidFill>
                  <a:srgbClr val="FFFF00"/>
                </a:solidFill>
                <a:latin typeface="Arial" charset="0"/>
              </a:rPr>
              <a:t>’</a:t>
            </a:r>
            <a:r>
              <a:rPr lang="en-US" altLang="ja-JP" sz="2400">
                <a:solidFill>
                  <a:srgbClr val="FFFF00"/>
                </a:solidFill>
                <a:latin typeface="Arial" charset="0"/>
              </a:rPr>
              <a:t>t depend on magnetic field strength. </a:t>
            </a:r>
            <a:endParaRPr lang="en-US" altLang="en-US" sz="2400">
              <a:solidFill>
                <a:srgbClr val="FFFF00"/>
              </a:solidFill>
              <a:latin typeface="Arial" charset="0"/>
            </a:endParaRPr>
          </a:p>
        </p:txBody>
      </p:sp>
      <p:grpSp>
        <p:nvGrpSpPr>
          <p:cNvPr id="1036323" name="Group 35"/>
          <p:cNvGrpSpPr>
            <a:grpSpLocks/>
          </p:cNvGrpSpPr>
          <p:nvPr/>
        </p:nvGrpSpPr>
        <p:grpSpPr bwMode="auto">
          <a:xfrm>
            <a:off x="6232525" y="3770313"/>
            <a:ext cx="3857625" cy="893762"/>
            <a:chOff x="3926" y="2375"/>
            <a:chExt cx="2430" cy="563"/>
          </a:xfrm>
        </p:grpSpPr>
        <p:sp>
          <p:nvSpPr>
            <p:cNvPr id="27661" name="Text Box 30">
              <a:hlinkClick r:id="rId4" action="ppaction://hlinksldjump"/>
            </p:cNvPr>
            <p:cNvSpPr txBox="1">
              <a:spLocks noChangeArrowheads="1"/>
            </p:cNvSpPr>
            <p:nvPr/>
          </p:nvSpPr>
          <p:spPr bwMode="auto">
            <a:xfrm>
              <a:off x="3926" y="2375"/>
              <a:ext cx="24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ppm = Shift from TMS (Hz)</a:t>
              </a:r>
            </a:p>
          </p:txBody>
        </p:sp>
        <p:sp>
          <p:nvSpPr>
            <p:cNvPr id="27662" name="Line 32"/>
            <p:cNvSpPr>
              <a:spLocks noChangeShapeType="1"/>
            </p:cNvSpPr>
            <p:nvPr/>
          </p:nvSpPr>
          <p:spPr bwMode="auto">
            <a:xfrm flipV="1">
              <a:off x="4601" y="2632"/>
              <a:ext cx="1611" cy="2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7663" name="Text Box 34">
              <a:hlinkClick r:id="rId4" action="ppaction://hlinksldjump"/>
            </p:cNvPr>
            <p:cNvSpPr txBox="1">
              <a:spLocks noChangeArrowheads="1"/>
            </p:cNvSpPr>
            <p:nvPr/>
          </p:nvSpPr>
          <p:spPr bwMode="auto">
            <a:xfrm>
              <a:off x="4495" y="2647"/>
              <a:ext cx="18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Spectrometer (MHz)</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36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62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363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03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3"/>
          <p:cNvSpPr txBox="1">
            <a:spLocks noChangeArrowheads="1"/>
          </p:cNvSpPr>
          <p:nvPr/>
        </p:nvSpPr>
        <p:spPr bwMode="auto">
          <a:xfrm>
            <a:off x="1028700" y="152400"/>
            <a:ext cx="833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200">
                <a:solidFill>
                  <a:srgbClr val="FFFF00"/>
                </a:solidFill>
                <a:latin typeface="Helvetica" charset="0"/>
              </a:rPr>
              <a:t>T</a:t>
            </a:r>
            <a:r>
              <a:rPr lang="en-US" altLang="en-US" sz="3200" baseline="-25000">
                <a:solidFill>
                  <a:srgbClr val="FFFF00"/>
                </a:solidFill>
                <a:latin typeface="Helvetica" charset="0"/>
              </a:rPr>
              <a:t>1</a:t>
            </a:r>
            <a:r>
              <a:rPr lang="en-US" altLang="en-US" sz="3200">
                <a:solidFill>
                  <a:srgbClr val="FFFF00"/>
                </a:solidFill>
                <a:latin typeface="Helvetica" charset="0"/>
              </a:rPr>
              <a:t> Relaxation of </a:t>
            </a:r>
            <a:r>
              <a:rPr lang="en-US" altLang="en-US" sz="3200" i="1">
                <a:solidFill>
                  <a:srgbClr val="FFFF00"/>
                </a:solidFill>
                <a:latin typeface="Helvetica" charset="0"/>
              </a:rPr>
              <a:t>In Vivo</a:t>
            </a:r>
            <a:r>
              <a:rPr lang="en-US" altLang="en-US" sz="3200">
                <a:solidFill>
                  <a:srgbClr val="FFFF00"/>
                </a:solidFill>
                <a:latin typeface="Helvetica" charset="0"/>
              </a:rPr>
              <a:t> Metabolites @ 11.5T</a:t>
            </a:r>
          </a:p>
        </p:txBody>
      </p:sp>
      <p:sp>
        <p:nvSpPr>
          <p:cNvPr id="108546" name="Line 4"/>
          <p:cNvSpPr>
            <a:spLocks noChangeShapeType="1"/>
          </p:cNvSpPr>
          <p:nvPr/>
        </p:nvSpPr>
        <p:spPr bwMode="auto">
          <a:xfrm>
            <a:off x="42863" y="838200"/>
            <a:ext cx="10158412"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8547" name="T1.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990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Line 2"/>
          <p:cNvSpPr>
            <a:spLocks noChangeShapeType="1"/>
          </p:cNvSpPr>
          <p:nvPr/>
        </p:nvSpPr>
        <p:spPr bwMode="auto">
          <a:xfrm>
            <a:off x="96838" y="884238"/>
            <a:ext cx="10083800" cy="0"/>
          </a:xfrm>
          <a:prstGeom prst="line">
            <a:avLst/>
          </a:prstGeom>
          <a:noFill/>
          <a:ln w="508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0" name="Rectangle 3"/>
          <p:cNvSpPr>
            <a:spLocks noChangeArrowheads="1"/>
          </p:cNvSpPr>
          <p:nvPr/>
        </p:nvSpPr>
        <p:spPr bwMode="auto">
          <a:xfrm>
            <a:off x="-82550" y="134938"/>
            <a:ext cx="1035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09571" name="Rectangle 4"/>
          <p:cNvSpPr>
            <a:spLocks noChangeArrowheads="1"/>
          </p:cNvSpPr>
          <p:nvPr/>
        </p:nvSpPr>
        <p:spPr bwMode="auto">
          <a:xfrm>
            <a:off x="-14288" y="136525"/>
            <a:ext cx="10353676"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US" altLang="en-US" sz="4200">
                <a:solidFill>
                  <a:srgbClr val="FFFFFF"/>
                </a:solidFill>
                <a:latin typeface="Helvetica" charset="0"/>
              </a:rPr>
              <a:t>Measurement of T1</a:t>
            </a:r>
          </a:p>
        </p:txBody>
      </p:sp>
      <p:sp>
        <p:nvSpPr>
          <p:cNvPr id="109572" name="Rectangle 6"/>
          <p:cNvSpPr>
            <a:spLocks noChangeArrowheads="1"/>
          </p:cNvSpPr>
          <p:nvPr/>
        </p:nvSpPr>
        <p:spPr bwMode="auto">
          <a:xfrm>
            <a:off x="155575" y="6280150"/>
            <a:ext cx="992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Helvetica" charset="0"/>
                <a:sym typeface="Symbol" charset="2"/>
              </a:rPr>
              <a:t>T1 - fit the data to an exponential equation:  </a:t>
            </a:r>
            <a:r>
              <a:rPr lang="en-US" altLang="en-US" sz="2800">
                <a:solidFill>
                  <a:srgbClr val="FFFF00"/>
                </a:solidFill>
                <a:latin typeface="Helvetica" charset="0"/>
              </a:rPr>
              <a:t>M</a:t>
            </a:r>
            <a:r>
              <a:rPr lang="en-US" altLang="en-US" sz="2800" baseline="-25000">
                <a:solidFill>
                  <a:srgbClr val="FFFF00"/>
                </a:solidFill>
                <a:latin typeface="Helvetica" charset="0"/>
              </a:rPr>
              <a:t>z</a:t>
            </a:r>
            <a:r>
              <a:rPr lang="en-US" altLang="en-US" sz="2800">
                <a:solidFill>
                  <a:srgbClr val="FFFF00"/>
                </a:solidFill>
                <a:latin typeface="Helvetica" charset="0"/>
              </a:rPr>
              <a:t> = M</a:t>
            </a:r>
            <a:r>
              <a:rPr lang="en-US" altLang="en-US" sz="2800" baseline="-25000">
                <a:solidFill>
                  <a:srgbClr val="FFFF00"/>
                </a:solidFill>
                <a:latin typeface="Helvetica" charset="0"/>
              </a:rPr>
              <a:t>0</a:t>
            </a:r>
            <a:r>
              <a:rPr lang="en-US" altLang="en-US" sz="2800">
                <a:solidFill>
                  <a:srgbClr val="FFFF00"/>
                </a:solidFill>
                <a:latin typeface="Helvetica" charset="0"/>
              </a:rPr>
              <a:t>(1 - e</a:t>
            </a:r>
            <a:r>
              <a:rPr lang="en-US" altLang="en-US" sz="2800" baseline="30000">
                <a:solidFill>
                  <a:srgbClr val="FFFF00"/>
                </a:solidFill>
                <a:latin typeface="Helvetica" charset="0"/>
              </a:rPr>
              <a:t>-t/T1</a:t>
            </a:r>
            <a:r>
              <a:rPr lang="en-US" altLang="en-US" sz="2800">
                <a:solidFill>
                  <a:srgbClr val="FFFF00"/>
                </a:solidFill>
                <a:latin typeface="Helvetica" charset="0"/>
              </a:rPr>
              <a:t>)</a:t>
            </a:r>
          </a:p>
        </p:txBody>
      </p:sp>
      <p:pic>
        <p:nvPicPr>
          <p:cNvPr id="109573" name="Picture 8"/>
          <p:cNvPicPr>
            <a:picLocks noChangeAspect="1" noChangeArrowheads="1"/>
          </p:cNvPicPr>
          <p:nvPr/>
        </p:nvPicPr>
        <p:blipFill>
          <a:blip r:embed="rId2">
            <a:extLst>
              <a:ext uri="{28A0092B-C50C-407E-A947-70E740481C1C}">
                <a14:useLocalDpi xmlns:a14="http://schemas.microsoft.com/office/drawing/2010/main" val="0"/>
              </a:ext>
            </a:extLst>
          </a:blip>
          <a:srcRect b="5278"/>
          <a:stretch>
            <a:fillRect/>
          </a:stretch>
        </p:blipFill>
        <p:spPr bwMode="auto">
          <a:xfrm>
            <a:off x="728663" y="1017588"/>
            <a:ext cx="861060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175"/>
          <p:cNvGrpSpPr>
            <a:grpSpLocks/>
          </p:cNvGrpSpPr>
          <p:nvPr/>
        </p:nvGrpSpPr>
        <p:grpSpPr bwMode="auto">
          <a:xfrm>
            <a:off x="-3175" y="180975"/>
            <a:ext cx="10204450" cy="6546850"/>
            <a:chOff x="-2" y="114"/>
            <a:chExt cx="6428" cy="4124"/>
          </a:xfrm>
        </p:grpSpPr>
        <p:sp>
          <p:nvSpPr>
            <p:cNvPr id="110594" name="Text Box 2"/>
            <p:cNvSpPr txBox="1">
              <a:spLocks noChangeArrowheads="1"/>
            </p:cNvSpPr>
            <p:nvPr/>
          </p:nvSpPr>
          <p:spPr bwMode="auto">
            <a:xfrm>
              <a:off x="216" y="114"/>
              <a:ext cx="542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Helvetica" charset="0"/>
                </a:rPr>
                <a:t>T</a:t>
              </a:r>
              <a:r>
                <a:rPr lang="en-US" altLang="en-US" sz="2800" baseline="-25000">
                  <a:solidFill>
                    <a:srgbClr val="FFFF00"/>
                  </a:solidFill>
                  <a:latin typeface="Helvetica" charset="0"/>
                </a:rPr>
                <a:t>1</a:t>
              </a:r>
              <a:r>
                <a:rPr lang="en-US" altLang="en-US" sz="2800">
                  <a:solidFill>
                    <a:srgbClr val="FFFF00"/>
                  </a:solidFill>
                  <a:latin typeface="Helvetica" charset="0"/>
                </a:rPr>
                <a:t> Relaxation Times of Prostate Metabolites @ 11.7T</a:t>
              </a:r>
            </a:p>
          </p:txBody>
        </p:sp>
        <p:sp>
          <p:nvSpPr>
            <p:cNvPr id="110595" name="Line 3"/>
            <p:cNvSpPr>
              <a:spLocks noChangeShapeType="1"/>
            </p:cNvSpPr>
            <p:nvPr/>
          </p:nvSpPr>
          <p:spPr bwMode="auto">
            <a:xfrm>
              <a:off x="27" y="528"/>
              <a:ext cx="6399"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6" name="Line 5"/>
            <p:cNvSpPr>
              <a:spLocks noChangeShapeType="1"/>
            </p:cNvSpPr>
            <p:nvPr/>
          </p:nvSpPr>
          <p:spPr bwMode="auto">
            <a:xfrm>
              <a:off x="748" y="724"/>
              <a:ext cx="55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7" name="Rectangle 6"/>
            <p:cNvSpPr>
              <a:spLocks noChangeArrowheads="1"/>
            </p:cNvSpPr>
            <p:nvPr/>
          </p:nvSpPr>
          <p:spPr bwMode="auto">
            <a:xfrm>
              <a:off x="744" y="720"/>
              <a:ext cx="5548" cy="3186"/>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598" name="Rectangle 7"/>
            <p:cNvSpPr>
              <a:spLocks noChangeArrowheads="1"/>
            </p:cNvSpPr>
            <p:nvPr/>
          </p:nvSpPr>
          <p:spPr bwMode="auto">
            <a:xfrm>
              <a:off x="839" y="3687"/>
              <a:ext cx="125" cy="2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599" name="Rectangle 8"/>
            <p:cNvSpPr>
              <a:spLocks noChangeArrowheads="1"/>
            </p:cNvSpPr>
            <p:nvPr/>
          </p:nvSpPr>
          <p:spPr bwMode="auto">
            <a:xfrm>
              <a:off x="836" y="3683"/>
              <a:ext cx="124" cy="223"/>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0" name="Rectangle 9"/>
            <p:cNvSpPr>
              <a:spLocks noChangeArrowheads="1"/>
            </p:cNvSpPr>
            <p:nvPr/>
          </p:nvSpPr>
          <p:spPr bwMode="auto">
            <a:xfrm>
              <a:off x="1395" y="3257"/>
              <a:ext cx="124" cy="6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1" name="Rectangle 10"/>
            <p:cNvSpPr>
              <a:spLocks noChangeArrowheads="1"/>
            </p:cNvSpPr>
            <p:nvPr/>
          </p:nvSpPr>
          <p:spPr bwMode="auto">
            <a:xfrm>
              <a:off x="1391" y="3253"/>
              <a:ext cx="122" cy="653"/>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2" name="Rectangle 11"/>
            <p:cNvSpPr>
              <a:spLocks noChangeArrowheads="1"/>
            </p:cNvSpPr>
            <p:nvPr/>
          </p:nvSpPr>
          <p:spPr bwMode="auto">
            <a:xfrm>
              <a:off x="1950" y="2950"/>
              <a:ext cx="123" cy="960"/>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3" name="Rectangle 12"/>
            <p:cNvSpPr>
              <a:spLocks noChangeArrowheads="1"/>
            </p:cNvSpPr>
            <p:nvPr/>
          </p:nvSpPr>
          <p:spPr bwMode="auto">
            <a:xfrm>
              <a:off x="1945" y="2946"/>
              <a:ext cx="124" cy="960"/>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4" name="Rectangle 13"/>
            <p:cNvSpPr>
              <a:spLocks noChangeArrowheads="1"/>
            </p:cNvSpPr>
            <p:nvPr/>
          </p:nvSpPr>
          <p:spPr bwMode="auto">
            <a:xfrm>
              <a:off x="2504" y="2583"/>
              <a:ext cx="125" cy="1327"/>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5" name="Rectangle 14"/>
            <p:cNvSpPr>
              <a:spLocks noChangeArrowheads="1"/>
            </p:cNvSpPr>
            <p:nvPr/>
          </p:nvSpPr>
          <p:spPr bwMode="auto">
            <a:xfrm>
              <a:off x="2500" y="2579"/>
              <a:ext cx="124" cy="1327"/>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6" name="Rectangle 15"/>
            <p:cNvSpPr>
              <a:spLocks noChangeArrowheads="1"/>
            </p:cNvSpPr>
            <p:nvPr/>
          </p:nvSpPr>
          <p:spPr bwMode="auto">
            <a:xfrm>
              <a:off x="3059" y="2721"/>
              <a:ext cx="124" cy="1189"/>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7" name="Rectangle 16"/>
            <p:cNvSpPr>
              <a:spLocks noChangeArrowheads="1"/>
            </p:cNvSpPr>
            <p:nvPr/>
          </p:nvSpPr>
          <p:spPr bwMode="auto">
            <a:xfrm>
              <a:off x="3053" y="2718"/>
              <a:ext cx="126" cy="1188"/>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8" name="Rectangle 17"/>
            <p:cNvSpPr>
              <a:spLocks noChangeArrowheads="1"/>
            </p:cNvSpPr>
            <p:nvPr/>
          </p:nvSpPr>
          <p:spPr bwMode="auto">
            <a:xfrm>
              <a:off x="3616" y="2118"/>
              <a:ext cx="125" cy="179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09" name="Rectangle 18"/>
            <p:cNvSpPr>
              <a:spLocks noChangeArrowheads="1"/>
            </p:cNvSpPr>
            <p:nvPr/>
          </p:nvSpPr>
          <p:spPr bwMode="auto">
            <a:xfrm>
              <a:off x="3611" y="2115"/>
              <a:ext cx="124" cy="1791"/>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0" name="Rectangle 19"/>
            <p:cNvSpPr>
              <a:spLocks noChangeArrowheads="1"/>
            </p:cNvSpPr>
            <p:nvPr/>
          </p:nvSpPr>
          <p:spPr bwMode="auto">
            <a:xfrm>
              <a:off x="4170" y="2491"/>
              <a:ext cx="124" cy="14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1" name="Rectangle 20"/>
            <p:cNvSpPr>
              <a:spLocks noChangeArrowheads="1"/>
            </p:cNvSpPr>
            <p:nvPr/>
          </p:nvSpPr>
          <p:spPr bwMode="auto">
            <a:xfrm>
              <a:off x="4165" y="2487"/>
              <a:ext cx="124" cy="14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2" name="Rectangle 21"/>
            <p:cNvSpPr>
              <a:spLocks noChangeArrowheads="1"/>
            </p:cNvSpPr>
            <p:nvPr/>
          </p:nvSpPr>
          <p:spPr bwMode="auto">
            <a:xfrm>
              <a:off x="4725" y="2301"/>
              <a:ext cx="124" cy="160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3" name="Rectangle 22"/>
            <p:cNvSpPr>
              <a:spLocks noChangeArrowheads="1"/>
            </p:cNvSpPr>
            <p:nvPr/>
          </p:nvSpPr>
          <p:spPr bwMode="auto">
            <a:xfrm>
              <a:off x="4722" y="2297"/>
              <a:ext cx="122" cy="1609"/>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4" name="Rectangle 23"/>
            <p:cNvSpPr>
              <a:spLocks noChangeArrowheads="1"/>
            </p:cNvSpPr>
            <p:nvPr/>
          </p:nvSpPr>
          <p:spPr bwMode="auto">
            <a:xfrm>
              <a:off x="5280" y="2572"/>
              <a:ext cx="123" cy="1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5" name="Rectangle 24"/>
            <p:cNvSpPr>
              <a:spLocks noChangeArrowheads="1"/>
            </p:cNvSpPr>
            <p:nvPr/>
          </p:nvSpPr>
          <p:spPr bwMode="auto">
            <a:xfrm>
              <a:off x="5275" y="2568"/>
              <a:ext cx="123" cy="1338"/>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6" name="Rectangle 25"/>
            <p:cNvSpPr>
              <a:spLocks noChangeArrowheads="1"/>
            </p:cNvSpPr>
            <p:nvPr/>
          </p:nvSpPr>
          <p:spPr bwMode="auto">
            <a:xfrm>
              <a:off x="5834" y="2618"/>
              <a:ext cx="125" cy="12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7" name="Rectangle 26"/>
            <p:cNvSpPr>
              <a:spLocks noChangeArrowheads="1"/>
            </p:cNvSpPr>
            <p:nvPr/>
          </p:nvSpPr>
          <p:spPr bwMode="auto">
            <a:xfrm>
              <a:off x="5830" y="2614"/>
              <a:ext cx="125" cy="1292"/>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8" name="Rectangle 27"/>
            <p:cNvSpPr>
              <a:spLocks noChangeArrowheads="1"/>
            </p:cNvSpPr>
            <p:nvPr/>
          </p:nvSpPr>
          <p:spPr bwMode="auto">
            <a:xfrm>
              <a:off x="964" y="3683"/>
              <a:ext cx="123" cy="2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19" name="Rectangle 28"/>
            <p:cNvSpPr>
              <a:spLocks noChangeArrowheads="1"/>
            </p:cNvSpPr>
            <p:nvPr/>
          </p:nvSpPr>
          <p:spPr bwMode="auto">
            <a:xfrm>
              <a:off x="960" y="3680"/>
              <a:ext cx="121" cy="22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0" name="Rectangle 29"/>
            <p:cNvSpPr>
              <a:spLocks noChangeArrowheads="1"/>
            </p:cNvSpPr>
            <p:nvPr/>
          </p:nvSpPr>
          <p:spPr bwMode="auto">
            <a:xfrm>
              <a:off x="1519" y="3144"/>
              <a:ext cx="121" cy="7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1" name="Rectangle 30"/>
            <p:cNvSpPr>
              <a:spLocks noChangeArrowheads="1"/>
            </p:cNvSpPr>
            <p:nvPr/>
          </p:nvSpPr>
          <p:spPr bwMode="auto">
            <a:xfrm>
              <a:off x="1513" y="3140"/>
              <a:ext cx="122" cy="76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2" name="Rectangle 31"/>
            <p:cNvSpPr>
              <a:spLocks noChangeArrowheads="1"/>
            </p:cNvSpPr>
            <p:nvPr/>
          </p:nvSpPr>
          <p:spPr bwMode="auto">
            <a:xfrm>
              <a:off x="2073" y="2378"/>
              <a:ext cx="122" cy="15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3" name="Rectangle 32"/>
            <p:cNvSpPr>
              <a:spLocks noChangeArrowheads="1"/>
            </p:cNvSpPr>
            <p:nvPr/>
          </p:nvSpPr>
          <p:spPr bwMode="auto">
            <a:xfrm>
              <a:off x="2069" y="2374"/>
              <a:ext cx="121" cy="15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4" name="Rectangle 33"/>
            <p:cNvSpPr>
              <a:spLocks noChangeArrowheads="1"/>
            </p:cNvSpPr>
            <p:nvPr/>
          </p:nvSpPr>
          <p:spPr bwMode="auto">
            <a:xfrm>
              <a:off x="2629" y="1963"/>
              <a:ext cx="121" cy="1947"/>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5" name="Rectangle 34"/>
            <p:cNvSpPr>
              <a:spLocks noChangeArrowheads="1"/>
            </p:cNvSpPr>
            <p:nvPr/>
          </p:nvSpPr>
          <p:spPr bwMode="auto">
            <a:xfrm>
              <a:off x="2624" y="1959"/>
              <a:ext cx="121" cy="1947"/>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6" name="Rectangle 35"/>
            <p:cNvSpPr>
              <a:spLocks noChangeArrowheads="1"/>
            </p:cNvSpPr>
            <p:nvPr/>
          </p:nvSpPr>
          <p:spPr bwMode="auto">
            <a:xfrm>
              <a:off x="3183" y="2209"/>
              <a:ext cx="123" cy="17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7" name="Rectangle 36"/>
            <p:cNvSpPr>
              <a:spLocks noChangeArrowheads="1"/>
            </p:cNvSpPr>
            <p:nvPr/>
          </p:nvSpPr>
          <p:spPr bwMode="auto">
            <a:xfrm>
              <a:off x="3179" y="2205"/>
              <a:ext cx="124" cy="170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8" name="Rectangle 37"/>
            <p:cNvSpPr>
              <a:spLocks noChangeArrowheads="1"/>
            </p:cNvSpPr>
            <p:nvPr/>
          </p:nvSpPr>
          <p:spPr bwMode="auto">
            <a:xfrm>
              <a:off x="3741" y="1892"/>
              <a:ext cx="121" cy="2018"/>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29" name="Rectangle 38"/>
            <p:cNvSpPr>
              <a:spLocks noChangeArrowheads="1"/>
            </p:cNvSpPr>
            <p:nvPr/>
          </p:nvSpPr>
          <p:spPr bwMode="auto">
            <a:xfrm>
              <a:off x="3735" y="1888"/>
              <a:ext cx="122" cy="2018"/>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0" name="Rectangle 39"/>
            <p:cNvSpPr>
              <a:spLocks noChangeArrowheads="1"/>
            </p:cNvSpPr>
            <p:nvPr/>
          </p:nvSpPr>
          <p:spPr bwMode="auto">
            <a:xfrm>
              <a:off x="4294" y="2107"/>
              <a:ext cx="123" cy="18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1" name="Rectangle 40"/>
            <p:cNvSpPr>
              <a:spLocks noChangeArrowheads="1"/>
            </p:cNvSpPr>
            <p:nvPr/>
          </p:nvSpPr>
          <p:spPr bwMode="auto">
            <a:xfrm>
              <a:off x="4289" y="2103"/>
              <a:ext cx="123" cy="180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2" name="Rectangle 41"/>
            <p:cNvSpPr>
              <a:spLocks noChangeArrowheads="1"/>
            </p:cNvSpPr>
            <p:nvPr/>
          </p:nvSpPr>
          <p:spPr bwMode="auto">
            <a:xfrm>
              <a:off x="4849" y="1779"/>
              <a:ext cx="121" cy="2131"/>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3" name="Rectangle 42"/>
            <p:cNvSpPr>
              <a:spLocks noChangeArrowheads="1"/>
            </p:cNvSpPr>
            <p:nvPr/>
          </p:nvSpPr>
          <p:spPr bwMode="auto">
            <a:xfrm>
              <a:off x="4844" y="1775"/>
              <a:ext cx="122" cy="2131"/>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4" name="Rectangle 43"/>
            <p:cNvSpPr>
              <a:spLocks noChangeArrowheads="1"/>
            </p:cNvSpPr>
            <p:nvPr/>
          </p:nvSpPr>
          <p:spPr bwMode="auto">
            <a:xfrm>
              <a:off x="5403" y="1919"/>
              <a:ext cx="122" cy="19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5" name="Rectangle 44"/>
            <p:cNvSpPr>
              <a:spLocks noChangeArrowheads="1"/>
            </p:cNvSpPr>
            <p:nvPr/>
          </p:nvSpPr>
          <p:spPr bwMode="auto">
            <a:xfrm>
              <a:off x="5398" y="1915"/>
              <a:ext cx="122" cy="199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6" name="Rectangle 45"/>
            <p:cNvSpPr>
              <a:spLocks noChangeArrowheads="1"/>
            </p:cNvSpPr>
            <p:nvPr/>
          </p:nvSpPr>
          <p:spPr bwMode="auto">
            <a:xfrm>
              <a:off x="5959" y="1775"/>
              <a:ext cx="121" cy="21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7" name="Rectangle 46"/>
            <p:cNvSpPr>
              <a:spLocks noChangeArrowheads="1"/>
            </p:cNvSpPr>
            <p:nvPr/>
          </p:nvSpPr>
          <p:spPr bwMode="auto">
            <a:xfrm>
              <a:off x="5955" y="1771"/>
              <a:ext cx="121" cy="213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8" name="Rectangle 47"/>
            <p:cNvSpPr>
              <a:spLocks noChangeArrowheads="1"/>
            </p:cNvSpPr>
            <p:nvPr/>
          </p:nvSpPr>
          <p:spPr bwMode="auto">
            <a:xfrm>
              <a:off x="1087" y="3660"/>
              <a:ext cx="124" cy="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39" name="Rectangle 48"/>
            <p:cNvSpPr>
              <a:spLocks noChangeArrowheads="1"/>
            </p:cNvSpPr>
            <p:nvPr/>
          </p:nvSpPr>
          <p:spPr bwMode="auto">
            <a:xfrm>
              <a:off x="1081" y="3657"/>
              <a:ext cx="124" cy="249"/>
            </a:xfrm>
            <a:prstGeom prst="rect">
              <a:avLst/>
            </a:prstGeom>
            <a:solidFill>
              <a:srgbClr val="FF0000"/>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0" name="Rectangle 49"/>
            <p:cNvSpPr>
              <a:spLocks noChangeArrowheads="1"/>
            </p:cNvSpPr>
            <p:nvPr/>
          </p:nvSpPr>
          <p:spPr bwMode="auto">
            <a:xfrm>
              <a:off x="1640" y="2938"/>
              <a:ext cx="125" cy="97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1" name="Rectangle 50"/>
            <p:cNvSpPr>
              <a:spLocks noChangeArrowheads="1"/>
            </p:cNvSpPr>
            <p:nvPr/>
          </p:nvSpPr>
          <p:spPr bwMode="auto">
            <a:xfrm>
              <a:off x="1635" y="2935"/>
              <a:ext cx="126" cy="97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2" name="Rectangle 51"/>
            <p:cNvSpPr>
              <a:spLocks noChangeArrowheads="1"/>
            </p:cNvSpPr>
            <p:nvPr/>
          </p:nvSpPr>
          <p:spPr bwMode="auto">
            <a:xfrm>
              <a:off x="2195" y="1894"/>
              <a:ext cx="125" cy="201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3" name="Rectangle 52"/>
            <p:cNvSpPr>
              <a:spLocks noChangeArrowheads="1"/>
            </p:cNvSpPr>
            <p:nvPr/>
          </p:nvSpPr>
          <p:spPr bwMode="auto">
            <a:xfrm>
              <a:off x="2190" y="1890"/>
              <a:ext cx="124" cy="20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4" name="Rectangle 53"/>
            <p:cNvSpPr>
              <a:spLocks noChangeArrowheads="1"/>
            </p:cNvSpPr>
            <p:nvPr/>
          </p:nvSpPr>
          <p:spPr bwMode="auto">
            <a:xfrm>
              <a:off x="2750" y="1239"/>
              <a:ext cx="123" cy="267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5" name="Rectangle 54"/>
            <p:cNvSpPr>
              <a:spLocks noChangeArrowheads="1"/>
            </p:cNvSpPr>
            <p:nvPr/>
          </p:nvSpPr>
          <p:spPr bwMode="auto">
            <a:xfrm>
              <a:off x="2745" y="1235"/>
              <a:ext cx="124" cy="2671"/>
            </a:xfrm>
            <a:prstGeom prst="rect">
              <a:avLst/>
            </a:prstGeom>
            <a:solidFill>
              <a:srgbClr val="FF0000"/>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6" name="Rectangle 55"/>
            <p:cNvSpPr>
              <a:spLocks noChangeArrowheads="1"/>
            </p:cNvSpPr>
            <p:nvPr/>
          </p:nvSpPr>
          <p:spPr bwMode="auto">
            <a:xfrm>
              <a:off x="3306" y="1508"/>
              <a:ext cx="124" cy="240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7" name="Rectangle 56"/>
            <p:cNvSpPr>
              <a:spLocks noChangeArrowheads="1"/>
            </p:cNvSpPr>
            <p:nvPr/>
          </p:nvSpPr>
          <p:spPr bwMode="auto">
            <a:xfrm>
              <a:off x="3303" y="1504"/>
              <a:ext cx="123" cy="240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8" name="Rectangle 57"/>
            <p:cNvSpPr>
              <a:spLocks noChangeArrowheads="1"/>
            </p:cNvSpPr>
            <p:nvPr/>
          </p:nvSpPr>
          <p:spPr bwMode="auto">
            <a:xfrm>
              <a:off x="3862" y="1544"/>
              <a:ext cx="123" cy="236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49" name="Rectangle 58"/>
            <p:cNvSpPr>
              <a:spLocks noChangeArrowheads="1"/>
            </p:cNvSpPr>
            <p:nvPr/>
          </p:nvSpPr>
          <p:spPr bwMode="auto">
            <a:xfrm>
              <a:off x="3857" y="1540"/>
              <a:ext cx="123" cy="2366"/>
            </a:xfrm>
            <a:prstGeom prst="rect">
              <a:avLst/>
            </a:prstGeom>
            <a:solidFill>
              <a:srgbClr val="FF0000"/>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0" name="Rectangle 59"/>
            <p:cNvSpPr>
              <a:spLocks noChangeArrowheads="1"/>
            </p:cNvSpPr>
            <p:nvPr/>
          </p:nvSpPr>
          <p:spPr bwMode="auto">
            <a:xfrm>
              <a:off x="4417" y="1571"/>
              <a:ext cx="124" cy="233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1" name="Rectangle 60"/>
            <p:cNvSpPr>
              <a:spLocks noChangeArrowheads="1"/>
            </p:cNvSpPr>
            <p:nvPr/>
          </p:nvSpPr>
          <p:spPr bwMode="auto">
            <a:xfrm>
              <a:off x="4412" y="1567"/>
              <a:ext cx="124" cy="2339"/>
            </a:xfrm>
            <a:prstGeom prst="rect">
              <a:avLst/>
            </a:prstGeom>
            <a:solidFill>
              <a:srgbClr val="FF0000"/>
            </a:solidFill>
            <a:ln w="12700">
              <a:solidFill>
                <a:srgbClr val="000000"/>
              </a:solidFill>
              <a:miter lim="800000"/>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2" name="Rectangle 61"/>
            <p:cNvSpPr>
              <a:spLocks noChangeArrowheads="1"/>
            </p:cNvSpPr>
            <p:nvPr/>
          </p:nvSpPr>
          <p:spPr bwMode="auto">
            <a:xfrm>
              <a:off x="4970" y="1452"/>
              <a:ext cx="125" cy="245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3" name="Rectangle 62"/>
            <p:cNvSpPr>
              <a:spLocks noChangeArrowheads="1"/>
            </p:cNvSpPr>
            <p:nvPr/>
          </p:nvSpPr>
          <p:spPr bwMode="auto">
            <a:xfrm>
              <a:off x="4966" y="1448"/>
              <a:ext cx="124" cy="245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4" name="Rectangle 63"/>
            <p:cNvSpPr>
              <a:spLocks noChangeArrowheads="1"/>
            </p:cNvSpPr>
            <p:nvPr/>
          </p:nvSpPr>
          <p:spPr bwMode="auto">
            <a:xfrm>
              <a:off x="5525" y="1581"/>
              <a:ext cx="125" cy="23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5" name="Rectangle 64"/>
            <p:cNvSpPr>
              <a:spLocks noChangeArrowheads="1"/>
            </p:cNvSpPr>
            <p:nvPr/>
          </p:nvSpPr>
          <p:spPr bwMode="auto">
            <a:xfrm>
              <a:off x="5520" y="1577"/>
              <a:ext cx="125" cy="232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6" name="Rectangle 65"/>
            <p:cNvSpPr>
              <a:spLocks noChangeArrowheads="1"/>
            </p:cNvSpPr>
            <p:nvPr/>
          </p:nvSpPr>
          <p:spPr bwMode="auto">
            <a:xfrm>
              <a:off x="6080" y="1277"/>
              <a:ext cx="123" cy="263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7" name="Rectangle 66"/>
            <p:cNvSpPr>
              <a:spLocks noChangeArrowheads="1"/>
            </p:cNvSpPr>
            <p:nvPr/>
          </p:nvSpPr>
          <p:spPr bwMode="auto">
            <a:xfrm>
              <a:off x="6076" y="1273"/>
              <a:ext cx="123" cy="263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solidFill>
                  <a:srgbClr val="000000"/>
                </a:solidFill>
                <a:latin typeface="Times" charset="0"/>
              </a:endParaRPr>
            </a:p>
          </p:txBody>
        </p:sp>
        <p:sp>
          <p:nvSpPr>
            <p:cNvPr id="110658" name="Line 67"/>
            <p:cNvSpPr>
              <a:spLocks noChangeShapeType="1"/>
            </p:cNvSpPr>
            <p:nvPr/>
          </p:nvSpPr>
          <p:spPr bwMode="auto">
            <a:xfrm flipV="1">
              <a:off x="893" y="3659"/>
              <a:ext cx="1" cy="2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59" name="Line 68"/>
            <p:cNvSpPr>
              <a:spLocks noChangeShapeType="1"/>
            </p:cNvSpPr>
            <p:nvPr/>
          </p:nvSpPr>
          <p:spPr bwMode="auto">
            <a:xfrm>
              <a:off x="866" y="3660"/>
              <a:ext cx="6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0" name="Line 69"/>
            <p:cNvSpPr>
              <a:spLocks noChangeShapeType="1"/>
            </p:cNvSpPr>
            <p:nvPr/>
          </p:nvSpPr>
          <p:spPr bwMode="auto">
            <a:xfrm flipV="1">
              <a:off x="1451" y="3188"/>
              <a:ext cx="1" cy="6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1" name="Line 70"/>
            <p:cNvSpPr>
              <a:spLocks noChangeShapeType="1"/>
            </p:cNvSpPr>
            <p:nvPr/>
          </p:nvSpPr>
          <p:spPr bwMode="auto">
            <a:xfrm>
              <a:off x="1420" y="3188"/>
              <a:ext cx="64"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2" name="Line 71"/>
            <p:cNvSpPr>
              <a:spLocks noChangeShapeType="1"/>
            </p:cNvSpPr>
            <p:nvPr/>
          </p:nvSpPr>
          <p:spPr bwMode="auto">
            <a:xfrm flipV="1">
              <a:off x="2006" y="2850"/>
              <a:ext cx="1" cy="9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3" name="Line 72"/>
            <p:cNvSpPr>
              <a:spLocks noChangeShapeType="1"/>
            </p:cNvSpPr>
            <p:nvPr/>
          </p:nvSpPr>
          <p:spPr bwMode="auto">
            <a:xfrm>
              <a:off x="1976" y="2850"/>
              <a:ext cx="63"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4" name="Line 73"/>
            <p:cNvSpPr>
              <a:spLocks noChangeShapeType="1"/>
            </p:cNvSpPr>
            <p:nvPr/>
          </p:nvSpPr>
          <p:spPr bwMode="auto">
            <a:xfrm flipV="1">
              <a:off x="2561" y="2447"/>
              <a:ext cx="1" cy="13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5" name="Line 74"/>
            <p:cNvSpPr>
              <a:spLocks noChangeShapeType="1"/>
            </p:cNvSpPr>
            <p:nvPr/>
          </p:nvSpPr>
          <p:spPr bwMode="auto">
            <a:xfrm>
              <a:off x="2530" y="2447"/>
              <a:ext cx="63"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6" name="Line 75"/>
            <p:cNvSpPr>
              <a:spLocks noChangeShapeType="1"/>
            </p:cNvSpPr>
            <p:nvPr/>
          </p:nvSpPr>
          <p:spPr bwMode="auto">
            <a:xfrm flipV="1">
              <a:off x="3115" y="2600"/>
              <a:ext cx="1" cy="1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7" name="Line 76"/>
            <p:cNvSpPr>
              <a:spLocks noChangeShapeType="1"/>
            </p:cNvSpPr>
            <p:nvPr/>
          </p:nvSpPr>
          <p:spPr bwMode="auto">
            <a:xfrm>
              <a:off x="3085" y="2600"/>
              <a:ext cx="63"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8" name="Line 77"/>
            <p:cNvSpPr>
              <a:spLocks noChangeShapeType="1"/>
            </p:cNvSpPr>
            <p:nvPr/>
          </p:nvSpPr>
          <p:spPr bwMode="auto">
            <a:xfrm flipV="1">
              <a:off x="3671" y="1970"/>
              <a:ext cx="1" cy="14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69" name="Line 78"/>
            <p:cNvSpPr>
              <a:spLocks noChangeShapeType="1"/>
            </p:cNvSpPr>
            <p:nvPr/>
          </p:nvSpPr>
          <p:spPr bwMode="auto">
            <a:xfrm>
              <a:off x="3642" y="1961"/>
              <a:ext cx="63"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0" name="Line 79"/>
            <p:cNvSpPr>
              <a:spLocks noChangeShapeType="1"/>
            </p:cNvSpPr>
            <p:nvPr/>
          </p:nvSpPr>
          <p:spPr bwMode="auto">
            <a:xfrm flipV="1">
              <a:off x="4227" y="2345"/>
              <a:ext cx="1" cy="142"/>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1" name="Line 80"/>
            <p:cNvSpPr>
              <a:spLocks noChangeShapeType="1"/>
            </p:cNvSpPr>
            <p:nvPr/>
          </p:nvSpPr>
          <p:spPr bwMode="auto">
            <a:xfrm>
              <a:off x="4196" y="2345"/>
              <a:ext cx="63"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2" name="Line 81"/>
            <p:cNvSpPr>
              <a:spLocks noChangeShapeType="1"/>
            </p:cNvSpPr>
            <p:nvPr/>
          </p:nvSpPr>
          <p:spPr bwMode="auto">
            <a:xfrm flipV="1">
              <a:off x="4780" y="2136"/>
              <a:ext cx="1" cy="16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3" name="Line 82"/>
            <p:cNvSpPr>
              <a:spLocks noChangeShapeType="1"/>
            </p:cNvSpPr>
            <p:nvPr/>
          </p:nvSpPr>
          <p:spPr bwMode="auto">
            <a:xfrm>
              <a:off x="4750" y="2136"/>
              <a:ext cx="64"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4" name="Line 83"/>
            <p:cNvSpPr>
              <a:spLocks noChangeShapeType="1"/>
            </p:cNvSpPr>
            <p:nvPr/>
          </p:nvSpPr>
          <p:spPr bwMode="auto">
            <a:xfrm flipV="1">
              <a:off x="5337" y="2435"/>
              <a:ext cx="1" cy="13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5" name="Line 84"/>
            <p:cNvSpPr>
              <a:spLocks noChangeShapeType="1"/>
            </p:cNvSpPr>
            <p:nvPr/>
          </p:nvSpPr>
          <p:spPr bwMode="auto">
            <a:xfrm>
              <a:off x="5306" y="2435"/>
              <a:ext cx="64"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6" name="Line 85"/>
            <p:cNvSpPr>
              <a:spLocks noChangeShapeType="1"/>
            </p:cNvSpPr>
            <p:nvPr/>
          </p:nvSpPr>
          <p:spPr bwMode="auto">
            <a:xfrm flipV="1">
              <a:off x="5891" y="2485"/>
              <a:ext cx="1" cy="129"/>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7" name="Line 86"/>
            <p:cNvSpPr>
              <a:spLocks noChangeShapeType="1"/>
            </p:cNvSpPr>
            <p:nvPr/>
          </p:nvSpPr>
          <p:spPr bwMode="auto">
            <a:xfrm>
              <a:off x="5860" y="2485"/>
              <a:ext cx="63"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8" name="Line 87"/>
            <p:cNvSpPr>
              <a:spLocks noChangeShapeType="1"/>
            </p:cNvSpPr>
            <p:nvPr/>
          </p:nvSpPr>
          <p:spPr bwMode="auto">
            <a:xfrm flipV="1">
              <a:off x="1020" y="3657"/>
              <a:ext cx="2" cy="2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79" name="Line 88"/>
            <p:cNvSpPr>
              <a:spLocks noChangeShapeType="1"/>
            </p:cNvSpPr>
            <p:nvPr/>
          </p:nvSpPr>
          <p:spPr bwMode="auto">
            <a:xfrm>
              <a:off x="990" y="3657"/>
              <a:ext cx="64"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0" name="Line 89"/>
            <p:cNvSpPr>
              <a:spLocks noChangeShapeType="1"/>
            </p:cNvSpPr>
            <p:nvPr/>
          </p:nvSpPr>
          <p:spPr bwMode="auto">
            <a:xfrm flipV="1">
              <a:off x="1573" y="3063"/>
              <a:ext cx="1" cy="7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1" name="Line 90"/>
            <p:cNvSpPr>
              <a:spLocks noChangeShapeType="1"/>
            </p:cNvSpPr>
            <p:nvPr/>
          </p:nvSpPr>
          <p:spPr bwMode="auto">
            <a:xfrm>
              <a:off x="1542" y="3063"/>
              <a:ext cx="63"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2" name="Line 91"/>
            <p:cNvSpPr>
              <a:spLocks noChangeShapeType="1"/>
            </p:cNvSpPr>
            <p:nvPr/>
          </p:nvSpPr>
          <p:spPr bwMode="auto">
            <a:xfrm flipV="1">
              <a:off x="2129" y="2222"/>
              <a:ext cx="1" cy="15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3" name="Line 92"/>
            <p:cNvSpPr>
              <a:spLocks noChangeShapeType="1"/>
            </p:cNvSpPr>
            <p:nvPr/>
          </p:nvSpPr>
          <p:spPr bwMode="auto">
            <a:xfrm>
              <a:off x="2099" y="2222"/>
              <a:ext cx="63"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4" name="Line 93"/>
            <p:cNvSpPr>
              <a:spLocks noChangeShapeType="1"/>
            </p:cNvSpPr>
            <p:nvPr/>
          </p:nvSpPr>
          <p:spPr bwMode="auto">
            <a:xfrm flipV="1">
              <a:off x="2683" y="1763"/>
              <a:ext cx="1" cy="196"/>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5" name="Line 94"/>
            <p:cNvSpPr>
              <a:spLocks noChangeShapeType="1"/>
            </p:cNvSpPr>
            <p:nvPr/>
          </p:nvSpPr>
          <p:spPr bwMode="auto">
            <a:xfrm>
              <a:off x="2652" y="1763"/>
              <a:ext cx="64"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6" name="Line 95"/>
            <p:cNvSpPr>
              <a:spLocks noChangeShapeType="1"/>
            </p:cNvSpPr>
            <p:nvPr/>
          </p:nvSpPr>
          <p:spPr bwMode="auto">
            <a:xfrm flipV="1">
              <a:off x="3239" y="2034"/>
              <a:ext cx="1" cy="17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7" name="Line 96"/>
            <p:cNvSpPr>
              <a:spLocks noChangeShapeType="1"/>
            </p:cNvSpPr>
            <p:nvPr/>
          </p:nvSpPr>
          <p:spPr bwMode="auto">
            <a:xfrm>
              <a:off x="3209" y="2034"/>
              <a:ext cx="63"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8" name="Line 97"/>
            <p:cNvSpPr>
              <a:spLocks noChangeShapeType="1"/>
            </p:cNvSpPr>
            <p:nvPr/>
          </p:nvSpPr>
          <p:spPr bwMode="auto">
            <a:xfrm flipV="1">
              <a:off x="3797" y="1686"/>
              <a:ext cx="1" cy="202"/>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89" name="Line 98"/>
            <p:cNvSpPr>
              <a:spLocks noChangeShapeType="1"/>
            </p:cNvSpPr>
            <p:nvPr/>
          </p:nvSpPr>
          <p:spPr bwMode="auto">
            <a:xfrm>
              <a:off x="3765" y="1686"/>
              <a:ext cx="65"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0" name="Line 99"/>
            <p:cNvSpPr>
              <a:spLocks noChangeShapeType="1"/>
            </p:cNvSpPr>
            <p:nvPr/>
          </p:nvSpPr>
          <p:spPr bwMode="auto">
            <a:xfrm flipV="1">
              <a:off x="4348" y="1924"/>
              <a:ext cx="1" cy="17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1" name="Line 100"/>
            <p:cNvSpPr>
              <a:spLocks noChangeShapeType="1"/>
            </p:cNvSpPr>
            <p:nvPr/>
          </p:nvSpPr>
          <p:spPr bwMode="auto">
            <a:xfrm>
              <a:off x="4318" y="1924"/>
              <a:ext cx="63"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2" name="Line 101"/>
            <p:cNvSpPr>
              <a:spLocks noChangeShapeType="1"/>
            </p:cNvSpPr>
            <p:nvPr/>
          </p:nvSpPr>
          <p:spPr bwMode="auto">
            <a:xfrm flipV="1">
              <a:off x="4905" y="1562"/>
              <a:ext cx="1" cy="21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3" name="Line 102"/>
            <p:cNvSpPr>
              <a:spLocks noChangeShapeType="1"/>
            </p:cNvSpPr>
            <p:nvPr/>
          </p:nvSpPr>
          <p:spPr bwMode="auto">
            <a:xfrm>
              <a:off x="4875" y="1562"/>
              <a:ext cx="63"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4" name="Line 103"/>
            <p:cNvSpPr>
              <a:spLocks noChangeShapeType="1"/>
            </p:cNvSpPr>
            <p:nvPr/>
          </p:nvSpPr>
          <p:spPr bwMode="auto">
            <a:xfrm flipV="1">
              <a:off x="5459" y="1715"/>
              <a:ext cx="1" cy="20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5" name="Line 104"/>
            <p:cNvSpPr>
              <a:spLocks noChangeShapeType="1"/>
            </p:cNvSpPr>
            <p:nvPr/>
          </p:nvSpPr>
          <p:spPr bwMode="auto">
            <a:xfrm>
              <a:off x="5428" y="1715"/>
              <a:ext cx="62"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6" name="Line 105"/>
            <p:cNvSpPr>
              <a:spLocks noChangeShapeType="1"/>
            </p:cNvSpPr>
            <p:nvPr/>
          </p:nvSpPr>
          <p:spPr bwMode="auto">
            <a:xfrm flipV="1">
              <a:off x="6014" y="1558"/>
              <a:ext cx="1" cy="21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7" name="Line 106"/>
            <p:cNvSpPr>
              <a:spLocks noChangeShapeType="1"/>
            </p:cNvSpPr>
            <p:nvPr/>
          </p:nvSpPr>
          <p:spPr bwMode="auto">
            <a:xfrm>
              <a:off x="5984" y="1558"/>
              <a:ext cx="63" cy="1"/>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8" name="Line 107"/>
            <p:cNvSpPr>
              <a:spLocks noChangeShapeType="1"/>
            </p:cNvSpPr>
            <p:nvPr/>
          </p:nvSpPr>
          <p:spPr bwMode="auto">
            <a:xfrm flipV="1">
              <a:off x="1143" y="3627"/>
              <a:ext cx="1" cy="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99" name="Line 108"/>
            <p:cNvSpPr>
              <a:spLocks noChangeShapeType="1"/>
            </p:cNvSpPr>
            <p:nvPr/>
          </p:nvSpPr>
          <p:spPr bwMode="auto">
            <a:xfrm>
              <a:off x="1112" y="3626"/>
              <a:ext cx="64"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0" name="Line 109"/>
            <p:cNvSpPr>
              <a:spLocks noChangeShapeType="1"/>
            </p:cNvSpPr>
            <p:nvPr/>
          </p:nvSpPr>
          <p:spPr bwMode="auto">
            <a:xfrm flipV="1">
              <a:off x="1697" y="2836"/>
              <a:ext cx="1" cy="9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1" name="Line 110"/>
            <p:cNvSpPr>
              <a:spLocks noChangeShapeType="1"/>
            </p:cNvSpPr>
            <p:nvPr/>
          </p:nvSpPr>
          <p:spPr bwMode="auto">
            <a:xfrm>
              <a:off x="1666" y="2837"/>
              <a:ext cx="63"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2" name="Line 111"/>
            <p:cNvSpPr>
              <a:spLocks noChangeShapeType="1"/>
            </p:cNvSpPr>
            <p:nvPr/>
          </p:nvSpPr>
          <p:spPr bwMode="auto">
            <a:xfrm flipV="1">
              <a:off x="2251" y="1688"/>
              <a:ext cx="1" cy="20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3" name="Line 112"/>
            <p:cNvSpPr>
              <a:spLocks noChangeShapeType="1"/>
            </p:cNvSpPr>
            <p:nvPr/>
          </p:nvSpPr>
          <p:spPr bwMode="auto">
            <a:xfrm>
              <a:off x="2221" y="1688"/>
              <a:ext cx="63"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4" name="Line 113"/>
            <p:cNvSpPr>
              <a:spLocks noChangeShapeType="1"/>
            </p:cNvSpPr>
            <p:nvPr/>
          </p:nvSpPr>
          <p:spPr bwMode="auto">
            <a:xfrm flipV="1">
              <a:off x="2806" y="968"/>
              <a:ext cx="1" cy="26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5" name="Line 114"/>
            <p:cNvSpPr>
              <a:spLocks noChangeShapeType="1"/>
            </p:cNvSpPr>
            <p:nvPr/>
          </p:nvSpPr>
          <p:spPr bwMode="auto">
            <a:xfrm>
              <a:off x="2777" y="968"/>
              <a:ext cx="61"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6" name="Line 115"/>
            <p:cNvSpPr>
              <a:spLocks noChangeShapeType="1"/>
            </p:cNvSpPr>
            <p:nvPr/>
          </p:nvSpPr>
          <p:spPr bwMode="auto">
            <a:xfrm flipV="1">
              <a:off x="3363" y="1264"/>
              <a:ext cx="1" cy="24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7" name="Line 116"/>
            <p:cNvSpPr>
              <a:spLocks noChangeShapeType="1"/>
            </p:cNvSpPr>
            <p:nvPr/>
          </p:nvSpPr>
          <p:spPr bwMode="auto">
            <a:xfrm>
              <a:off x="3333" y="1264"/>
              <a:ext cx="62"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8" name="Line 117"/>
            <p:cNvSpPr>
              <a:spLocks noChangeShapeType="1"/>
            </p:cNvSpPr>
            <p:nvPr/>
          </p:nvSpPr>
          <p:spPr bwMode="auto">
            <a:xfrm flipV="1">
              <a:off x="3918" y="1302"/>
              <a:ext cx="2" cy="23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09" name="Line 118"/>
            <p:cNvSpPr>
              <a:spLocks noChangeShapeType="1"/>
            </p:cNvSpPr>
            <p:nvPr/>
          </p:nvSpPr>
          <p:spPr bwMode="auto">
            <a:xfrm>
              <a:off x="3888" y="1302"/>
              <a:ext cx="63"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0" name="Line 119"/>
            <p:cNvSpPr>
              <a:spLocks noChangeShapeType="1"/>
            </p:cNvSpPr>
            <p:nvPr/>
          </p:nvSpPr>
          <p:spPr bwMode="auto">
            <a:xfrm flipV="1">
              <a:off x="4472" y="1333"/>
              <a:ext cx="1" cy="234"/>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1" name="Line 120"/>
            <p:cNvSpPr>
              <a:spLocks noChangeShapeType="1"/>
            </p:cNvSpPr>
            <p:nvPr/>
          </p:nvSpPr>
          <p:spPr bwMode="auto">
            <a:xfrm>
              <a:off x="4442" y="1333"/>
              <a:ext cx="64"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2" name="Line 121"/>
            <p:cNvSpPr>
              <a:spLocks noChangeShapeType="1"/>
            </p:cNvSpPr>
            <p:nvPr/>
          </p:nvSpPr>
          <p:spPr bwMode="auto">
            <a:xfrm flipV="1">
              <a:off x="5027" y="1200"/>
              <a:ext cx="2" cy="24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3" name="Line 122"/>
            <p:cNvSpPr>
              <a:spLocks noChangeShapeType="1"/>
            </p:cNvSpPr>
            <p:nvPr/>
          </p:nvSpPr>
          <p:spPr bwMode="auto">
            <a:xfrm>
              <a:off x="4996" y="1202"/>
              <a:ext cx="63"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4" name="Line 123"/>
            <p:cNvSpPr>
              <a:spLocks noChangeShapeType="1"/>
            </p:cNvSpPr>
            <p:nvPr/>
          </p:nvSpPr>
          <p:spPr bwMode="auto">
            <a:xfrm flipV="1">
              <a:off x="5581" y="1343"/>
              <a:ext cx="1" cy="234"/>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5" name="Line 124"/>
            <p:cNvSpPr>
              <a:spLocks noChangeShapeType="1"/>
            </p:cNvSpPr>
            <p:nvPr/>
          </p:nvSpPr>
          <p:spPr bwMode="auto">
            <a:xfrm>
              <a:off x="5551" y="1343"/>
              <a:ext cx="63"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6" name="Line 125"/>
            <p:cNvSpPr>
              <a:spLocks noChangeShapeType="1"/>
            </p:cNvSpPr>
            <p:nvPr/>
          </p:nvSpPr>
          <p:spPr bwMode="auto">
            <a:xfrm flipV="1">
              <a:off x="6136" y="1010"/>
              <a:ext cx="1" cy="2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7" name="Line 126"/>
            <p:cNvSpPr>
              <a:spLocks noChangeShapeType="1"/>
            </p:cNvSpPr>
            <p:nvPr/>
          </p:nvSpPr>
          <p:spPr bwMode="auto">
            <a:xfrm>
              <a:off x="6107" y="1010"/>
              <a:ext cx="61"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8" name="Line 127"/>
            <p:cNvSpPr>
              <a:spLocks noChangeShapeType="1"/>
            </p:cNvSpPr>
            <p:nvPr/>
          </p:nvSpPr>
          <p:spPr bwMode="auto">
            <a:xfrm>
              <a:off x="748" y="724"/>
              <a:ext cx="1" cy="3186"/>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19" name="Line 128"/>
            <p:cNvSpPr>
              <a:spLocks noChangeShapeType="1"/>
            </p:cNvSpPr>
            <p:nvPr/>
          </p:nvSpPr>
          <p:spPr bwMode="auto">
            <a:xfrm>
              <a:off x="716" y="3910"/>
              <a:ext cx="32"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0" name="Line 129"/>
            <p:cNvSpPr>
              <a:spLocks noChangeShapeType="1"/>
            </p:cNvSpPr>
            <p:nvPr/>
          </p:nvSpPr>
          <p:spPr bwMode="auto">
            <a:xfrm>
              <a:off x="716" y="3455"/>
              <a:ext cx="32"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1" name="Line 130"/>
            <p:cNvSpPr>
              <a:spLocks noChangeShapeType="1"/>
            </p:cNvSpPr>
            <p:nvPr/>
          </p:nvSpPr>
          <p:spPr bwMode="auto">
            <a:xfrm>
              <a:off x="716" y="3000"/>
              <a:ext cx="32"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2" name="Line 131"/>
            <p:cNvSpPr>
              <a:spLocks noChangeShapeType="1"/>
            </p:cNvSpPr>
            <p:nvPr/>
          </p:nvSpPr>
          <p:spPr bwMode="auto">
            <a:xfrm>
              <a:off x="716" y="2545"/>
              <a:ext cx="32"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3" name="Line 132"/>
            <p:cNvSpPr>
              <a:spLocks noChangeShapeType="1"/>
            </p:cNvSpPr>
            <p:nvPr/>
          </p:nvSpPr>
          <p:spPr bwMode="auto">
            <a:xfrm>
              <a:off x="716" y="2090"/>
              <a:ext cx="32"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4" name="Line 133"/>
            <p:cNvSpPr>
              <a:spLocks noChangeShapeType="1"/>
            </p:cNvSpPr>
            <p:nvPr/>
          </p:nvSpPr>
          <p:spPr bwMode="auto">
            <a:xfrm>
              <a:off x="716" y="1634"/>
              <a:ext cx="32"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5" name="Line 134"/>
            <p:cNvSpPr>
              <a:spLocks noChangeShapeType="1"/>
            </p:cNvSpPr>
            <p:nvPr/>
          </p:nvSpPr>
          <p:spPr bwMode="auto">
            <a:xfrm>
              <a:off x="716" y="1179"/>
              <a:ext cx="32"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6" name="Line 135"/>
            <p:cNvSpPr>
              <a:spLocks noChangeShapeType="1"/>
            </p:cNvSpPr>
            <p:nvPr/>
          </p:nvSpPr>
          <p:spPr bwMode="auto">
            <a:xfrm>
              <a:off x="716" y="724"/>
              <a:ext cx="32"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7" name="Line 136"/>
            <p:cNvSpPr>
              <a:spLocks noChangeShapeType="1"/>
            </p:cNvSpPr>
            <p:nvPr/>
          </p:nvSpPr>
          <p:spPr bwMode="auto">
            <a:xfrm>
              <a:off x="748" y="3910"/>
              <a:ext cx="555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8" name="Line 137"/>
            <p:cNvSpPr>
              <a:spLocks noChangeShapeType="1"/>
            </p:cNvSpPr>
            <p:nvPr/>
          </p:nvSpPr>
          <p:spPr bwMode="auto">
            <a:xfrm flipV="1">
              <a:off x="748"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29" name="Line 138"/>
            <p:cNvSpPr>
              <a:spLocks noChangeShapeType="1"/>
            </p:cNvSpPr>
            <p:nvPr/>
          </p:nvSpPr>
          <p:spPr bwMode="auto">
            <a:xfrm flipV="1">
              <a:off x="1303"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0" name="Line 139"/>
            <p:cNvSpPr>
              <a:spLocks noChangeShapeType="1"/>
            </p:cNvSpPr>
            <p:nvPr/>
          </p:nvSpPr>
          <p:spPr bwMode="auto">
            <a:xfrm flipV="1">
              <a:off x="1859"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1" name="Line 140"/>
            <p:cNvSpPr>
              <a:spLocks noChangeShapeType="1"/>
            </p:cNvSpPr>
            <p:nvPr/>
          </p:nvSpPr>
          <p:spPr bwMode="auto">
            <a:xfrm flipV="1">
              <a:off x="2413"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2" name="Line 141"/>
            <p:cNvSpPr>
              <a:spLocks noChangeShapeType="1"/>
            </p:cNvSpPr>
            <p:nvPr/>
          </p:nvSpPr>
          <p:spPr bwMode="auto">
            <a:xfrm flipV="1">
              <a:off x="2967" y="3910"/>
              <a:ext cx="2"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3" name="Line 142"/>
            <p:cNvSpPr>
              <a:spLocks noChangeShapeType="1"/>
            </p:cNvSpPr>
            <p:nvPr/>
          </p:nvSpPr>
          <p:spPr bwMode="auto">
            <a:xfrm flipV="1">
              <a:off x="3525"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4" name="Line 143"/>
            <p:cNvSpPr>
              <a:spLocks noChangeShapeType="1"/>
            </p:cNvSpPr>
            <p:nvPr/>
          </p:nvSpPr>
          <p:spPr bwMode="auto">
            <a:xfrm flipV="1">
              <a:off x="4078"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5" name="Line 144"/>
            <p:cNvSpPr>
              <a:spLocks noChangeShapeType="1"/>
            </p:cNvSpPr>
            <p:nvPr/>
          </p:nvSpPr>
          <p:spPr bwMode="auto">
            <a:xfrm flipV="1">
              <a:off x="4634"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6" name="Line 145"/>
            <p:cNvSpPr>
              <a:spLocks noChangeShapeType="1"/>
            </p:cNvSpPr>
            <p:nvPr/>
          </p:nvSpPr>
          <p:spPr bwMode="auto">
            <a:xfrm flipV="1">
              <a:off x="5189"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7" name="Line 146"/>
            <p:cNvSpPr>
              <a:spLocks noChangeShapeType="1"/>
            </p:cNvSpPr>
            <p:nvPr/>
          </p:nvSpPr>
          <p:spPr bwMode="auto">
            <a:xfrm flipV="1">
              <a:off x="5744"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8" name="Line 147"/>
            <p:cNvSpPr>
              <a:spLocks noChangeShapeType="1"/>
            </p:cNvSpPr>
            <p:nvPr/>
          </p:nvSpPr>
          <p:spPr bwMode="auto">
            <a:xfrm flipV="1">
              <a:off x="6298" y="3910"/>
              <a:ext cx="1" cy="27"/>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39" name="Rectangle 148"/>
            <p:cNvSpPr>
              <a:spLocks noChangeArrowheads="1"/>
            </p:cNvSpPr>
            <p:nvPr/>
          </p:nvSpPr>
          <p:spPr bwMode="auto">
            <a:xfrm>
              <a:off x="473" y="3834"/>
              <a:ext cx="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0</a:t>
              </a:r>
            </a:p>
          </p:txBody>
        </p:sp>
        <p:sp>
          <p:nvSpPr>
            <p:cNvPr id="110740" name="Rectangle 149"/>
            <p:cNvSpPr>
              <a:spLocks noChangeArrowheads="1"/>
            </p:cNvSpPr>
            <p:nvPr/>
          </p:nvSpPr>
          <p:spPr bwMode="auto">
            <a:xfrm>
              <a:off x="345" y="3379"/>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200</a:t>
              </a:r>
            </a:p>
          </p:txBody>
        </p:sp>
        <p:sp>
          <p:nvSpPr>
            <p:cNvPr id="110741" name="Rectangle 150"/>
            <p:cNvSpPr>
              <a:spLocks noChangeArrowheads="1"/>
            </p:cNvSpPr>
            <p:nvPr/>
          </p:nvSpPr>
          <p:spPr bwMode="auto">
            <a:xfrm>
              <a:off x="345" y="2924"/>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400</a:t>
              </a:r>
            </a:p>
          </p:txBody>
        </p:sp>
        <p:sp>
          <p:nvSpPr>
            <p:cNvPr id="110742" name="Rectangle 151"/>
            <p:cNvSpPr>
              <a:spLocks noChangeArrowheads="1"/>
            </p:cNvSpPr>
            <p:nvPr/>
          </p:nvSpPr>
          <p:spPr bwMode="auto">
            <a:xfrm>
              <a:off x="345" y="2469"/>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600</a:t>
              </a:r>
            </a:p>
          </p:txBody>
        </p:sp>
        <p:sp>
          <p:nvSpPr>
            <p:cNvPr id="110743" name="Rectangle 152"/>
            <p:cNvSpPr>
              <a:spLocks noChangeArrowheads="1"/>
            </p:cNvSpPr>
            <p:nvPr/>
          </p:nvSpPr>
          <p:spPr bwMode="auto">
            <a:xfrm>
              <a:off x="345" y="2014"/>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800</a:t>
              </a:r>
            </a:p>
          </p:txBody>
        </p:sp>
        <p:sp>
          <p:nvSpPr>
            <p:cNvPr id="110744" name="Rectangle 153"/>
            <p:cNvSpPr>
              <a:spLocks noChangeArrowheads="1"/>
            </p:cNvSpPr>
            <p:nvPr/>
          </p:nvSpPr>
          <p:spPr bwMode="auto">
            <a:xfrm>
              <a:off x="284" y="1559"/>
              <a:ext cx="2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1000</a:t>
              </a:r>
            </a:p>
          </p:txBody>
        </p:sp>
        <p:sp>
          <p:nvSpPr>
            <p:cNvPr id="110745" name="Rectangle 154"/>
            <p:cNvSpPr>
              <a:spLocks noChangeArrowheads="1"/>
            </p:cNvSpPr>
            <p:nvPr/>
          </p:nvSpPr>
          <p:spPr bwMode="auto">
            <a:xfrm>
              <a:off x="284" y="1104"/>
              <a:ext cx="2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1200</a:t>
              </a:r>
            </a:p>
          </p:txBody>
        </p:sp>
        <p:sp>
          <p:nvSpPr>
            <p:cNvPr id="110746" name="Rectangle 155"/>
            <p:cNvSpPr>
              <a:spLocks noChangeArrowheads="1"/>
            </p:cNvSpPr>
            <p:nvPr/>
          </p:nvSpPr>
          <p:spPr bwMode="auto">
            <a:xfrm>
              <a:off x="284" y="648"/>
              <a:ext cx="2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1400</a:t>
              </a:r>
            </a:p>
          </p:txBody>
        </p:sp>
        <p:sp>
          <p:nvSpPr>
            <p:cNvPr id="110747" name="Rectangle 156"/>
            <p:cNvSpPr>
              <a:spLocks noChangeArrowheads="1"/>
            </p:cNvSpPr>
            <p:nvPr/>
          </p:nvSpPr>
          <p:spPr bwMode="auto">
            <a:xfrm>
              <a:off x="736" y="3979"/>
              <a:ext cx="5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Spermine</a:t>
              </a:r>
            </a:p>
          </p:txBody>
        </p:sp>
        <p:sp>
          <p:nvSpPr>
            <p:cNvPr id="110748" name="Rectangle 157"/>
            <p:cNvSpPr>
              <a:spLocks noChangeArrowheads="1"/>
            </p:cNvSpPr>
            <p:nvPr/>
          </p:nvSpPr>
          <p:spPr bwMode="auto">
            <a:xfrm>
              <a:off x="1376" y="3979"/>
              <a:ext cx="3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Citrate</a:t>
              </a:r>
            </a:p>
          </p:txBody>
        </p:sp>
        <p:sp>
          <p:nvSpPr>
            <p:cNvPr id="110749" name="Rectangle 158"/>
            <p:cNvSpPr>
              <a:spLocks noChangeArrowheads="1"/>
            </p:cNvSpPr>
            <p:nvPr/>
          </p:nvSpPr>
          <p:spPr bwMode="auto">
            <a:xfrm>
              <a:off x="1891" y="3979"/>
              <a:ext cx="4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Creatine</a:t>
              </a:r>
            </a:p>
          </p:txBody>
        </p:sp>
        <p:sp>
          <p:nvSpPr>
            <p:cNvPr id="110750" name="Rectangle 159"/>
            <p:cNvSpPr>
              <a:spLocks noChangeArrowheads="1"/>
            </p:cNvSpPr>
            <p:nvPr/>
          </p:nvSpPr>
          <p:spPr bwMode="auto">
            <a:xfrm>
              <a:off x="2469" y="3979"/>
              <a:ext cx="4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Choline</a:t>
              </a:r>
            </a:p>
          </p:txBody>
        </p:sp>
        <p:sp>
          <p:nvSpPr>
            <p:cNvPr id="110751" name="Rectangle 160"/>
            <p:cNvSpPr>
              <a:spLocks noChangeArrowheads="1"/>
            </p:cNvSpPr>
            <p:nvPr/>
          </p:nvSpPr>
          <p:spPr bwMode="auto">
            <a:xfrm>
              <a:off x="3105" y="3979"/>
              <a:ext cx="2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GPC</a:t>
              </a:r>
            </a:p>
          </p:txBody>
        </p:sp>
        <p:sp>
          <p:nvSpPr>
            <p:cNvPr id="110752" name="Rectangle 161"/>
            <p:cNvSpPr>
              <a:spLocks noChangeArrowheads="1"/>
            </p:cNvSpPr>
            <p:nvPr/>
          </p:nvSpPr>
          <p:spPr bwMode="auto">
            <a:xfrm>
              <a:off x="3679" y="3936"/>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Myo-</a:t>
              </a:r>
            </a:p>
          </p:txBody>
        </p:sp>
        <p:sp>
          <p:nvSpPr>
            <p:cNvPr id="110753" name="Rectangle 162"/>
            <p:cNvSpPr>
              <a:spLocks noChangeArrowheads="1"/>
            </p:cNvSpPr>
            <p:nvPr/>
          </p:nvSpPr>
          <p:spPr bwMode="auto">
            <a:xfrm>
              <a:off x="3587" y="4083"/>
              <a:ext cx="4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Inositol</a:t>
              </a:r>
            </a:p>
          </p:txBody>
        </p:sp>
        <p:sp>
          <p:nvSpPr>
            <p:cNvPr id="110754" name="Rectangle 163"/>
            <p:cNvSpPr>
              <a:spLocks noChangeArrowheads="1"/>
            </p:cNvSpPr>
            <p:nvPr/>
          </p:nvSpPr>
          <p:spPr bwMode="auto">
            <a:xfrm>
              <a:off x="4053" y="3979"/>
              <a:ext cx="53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S-Inositol</a:t>
              </a:r>
            </a:p>
          </p:txBody>
        </p:sp>
        <p:sp>
          <p:nvSpPr>
            <p:cNvPr id="110755" name="Rectangle 164"/>
            <p:cNvSpPr>
              <a:spLocks noChangeArrowheads="1"/>
            </p:cNvSpPr>
            <p:nvPr/>
          </p:nvSpPr>
          <p:spPr bwMode="auto">
            <a:xfrm>
              <a:off x="4726" y="3979"/>
              <a:ext cx="4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Taurine</a:t>
              </a:r>
            </a:p>
          </p:txBody>
        </p:sp>
        <p:sp>
          <p:nvSpPr>
            <p:cNvPr id="110756" name="Rectangle 165"/>
            <p:cNvSpPr>
              <a:spLocks noChangeArrowheads="1"/>
            </p:cNvSpPr>
            <p:nvPr/>
          </p:nvSpPr>
          <p:spPr bwMode="auto">
            <a:xfrm>
              <a:off x="5288" y="3979"/>
              <a:ext cx="4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Lactate</a:t>
              </a:r>
            </a:p>
          </p:txBody>
        </p:sp>
        <p:sp>
          <p:nvSpPr>
            <p:cNvPr id="110757" name="Rectangle 166"/>
            <p:cNvSpPr>
              <a:spLocks noChangeArrowheads="1"/>
            </p:cNvSpPr>
            <p:nvPr/>
          </p:nvSpPr>
          <p:spPr bwMode="auto">
            <a:xfrm>
              <a:off x="5928" y="3979"/>
              <a:ext cx="2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600">
                  <a:solidFill>
                    <a:srgbClr val="FFFFFF"/>
                  </a:solidFill>
                  <a:latin typeface="Helvetica" charset="0"/>
                </a:rPr>
                <a:t>TSP</a:t>
              </a:r>
            </a:p>
          </p:txBody>
        </p:sp>
        <p:sp>
          <p:nvSpPr>
            <p:cNvPr id="110758" name="Rectangle 167"/>
            <p:cNvSpPr>
              <a:spLocks noChangeArrowheads="1"/>
            </p:cNvSpPr>
            <p:nvPr/>
          </p:nvSpPr>
          <p:spPr bwMode="auto">
            <a:xfrm>
              <a:off x="939" y="864"/>
              <a:ext cx="212" cy="192"/>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10759" name="Rectangle 168"/>
            <p:cNvSpPr>
              <a:spLocks noChangeArrowheads="1"/>
            </p:cNvSpPr>
            <p:nvPr/>
          </p:nvSpPr>
          <p:spPr bwMode="auto">
            <a:xfrm>
              <a:off x="939" y="1104"/>
              <a:ext cx="212" cy="192"/>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10760" name="Rectangle 169"/>
            <p:cNvSpPr>
              <a:spLocks noChangeArrowheads="1"/>
            </p:cNvSpPr>
            <p:nvPr/>
          </p:nvSpPr>
          <p:spPr bwMode="auto">
            <a:xfrm>
              <a:off x="939" y="1344"/>
              <a:ext cx="212" cy="192"/>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10761" name="Text Box 170"/>
            <p:cNvSpPr txBox="1">
              <a:spLocks noChangeArrowheads="1"/>
            </p:cNvSpPr>
            <p:nvPr/>
          </p:nvSpPr>
          <p:spPr bwMode="auto">
            <a:xfrm>
              <a:off x="1227" y="826"/>
              <a:ext cx="4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solidFill>
                    <a:srgbClr val="FFFFFF"/>
                  </a:solidFill>
                  <a:latin typeface="Helvetica" charset="0"/>
                </a:rPr>
                <a:t>1ºC</a:t>
              </a:r>
            </a:p>
          </p:txBody>
        </p:sp>
        <p:sp>
          <p:nvSpPr>
            <p:cNvPr id="110762" name="Text Box 171"/>
            <p:cNvSpPr txBox="1">
              <a:spLocks noChangeArrowheads="1"/>
            </p:cNvSpPr>
            <p:nvPr/>
          </p:nvSpPr>
          <p:spPr bwMode="auto">
            <a:xfrm>
              <a:off x="1230" y="1064"/>
              <a:ext cx="5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solidFill>
                    <a:srgbClr val="FFFF00"/>
                  </a:solidFill>
                  <a:latin typeface="Helvetica" charset="0"/>
                </a:rPr>
                <a:t>20ºC</a:t>
              </a:r>
            </a:p>
          </p:txBody>
        </p:sp>
        <p:sp>
          <p:nvSpPr>
            <p:cNvPr id="110763" name="Text Box 172"/>
            <p:cNvSpPr txBox="1">
              <a:spLocks noChangeArrowheads="1"/>
            </p:cNvSpPr>
            <p:nvPr/>
          </p:nvSpPr>
          <p:spPr bwMode="auto">
            <a:xfrm>
              <a:off x="1230" y="1296"/>
              <a:ext cx="5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solidFill>
                    <a:srgbClr val="FF0000"/>
                  </a:solidFill>
                  <a:latin typeface="Helvetica" charset="0"/>
                </a:rPr>
                <a:t>37ºC</a:t>
              </a:r>
            </a:p>
          </p:txBody>
        </p:sp>
        <p:sp>
          <p:nvSpPr>
            <p:cNvPr id="110764" name="Text Box 173"/>
            <p:cNvSpPr txBox="1">
              <a:spLocks noChangeArrowheads="1"/>
            </p:cNvSpPr>
            <p:nvPr/>
          </p:nvSpPr>
          <p:spPr bwMode="auto">
            <a:xfrm rot="-5400000">
              <a:off x="-211" y="1774"/>
              <a:ext cx="7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T1, ms</a:t>
              </a:r>
            </a:p>
          </p:txBody>
        </p:sp>
      </p:gr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1241425" y="342900"/>
            <a:ext cx="7772400" cy="1143000"/>
          </a:xfrm>
        </p:spPr>
        <p:txBody>
          <a:bodyPr/>
          <a:lstStyle/>
          <a:p>
            <a:r>
              <a:rPr lang="en-US" altLang="en-US" i="1"/>
              <a:t>In Vivo </a:t>
            </a:r>
            <a:r>
              <a:rPr lang="en-US" altLang="en-US"/>
              <a:t>Brain Metabolite T1’s</a:t>
            </a:r>
          </a:p>
        </p:txBody>
      </p:sp>
      <p:pic>
        <p:nvPicPr>
          <p:cNvPr id="111618" name="Picture 5" descr="Brian_T1_tab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1612900"/>
            <a:ext cx="102044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Box 6"/>
          <p:cNvSpPr txBox="1">
            <a:spLocks noChangeArrowheads="1"/>
          </p:cNvSpPr>
          <p:nvPr/>
        </p:nvSpPr>
        <p:spPr bwMode="auto">
          <a:xfrm>
            <a:off x="279400" y="5003800"/>
            <a:ext cx="10085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
                <a:srgbClr val="FF0000"/>
              </a:buClr>
              <a:buSzTx/>
            </a:pPr>
            <a:r>
              <a:rPr lang="en-US" altLang="en-US" sz="2800" i="1">
                <a:solidFill>
                  <a:srgbClr val="FFFF00"/>
                </a:solidFill>
                <a:latin typeface="Times" charset="0"/>
              </a:rPr>
              <a:t>In vivo brain metabolite T1’s at 3T are ≈ between 1 and 2 seconds. </a:t>
            </a:r>
          </a:p>
        </p:txBody>
      </p:sp>
      <p:sp>
        <p:nvSpPr>
          <p:cNvPr id="111620" name="TextBox 9"/>
          <p:cNvSpPr txBox="1">
            <a:spLocks noChangeArrowheads="1"/>
          </p:cNvSpPr>
          <p:nvPr/>
        </p:nvSpPr>
        <p:spPr bwMode="auto">
          <a:xfrm>
            <a:off x="4432300" y="4559300"/>
            <a:ext cx="5854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FFFFFF"/>
                </a:solidFill>
                <a:latin typeface="Times" charset="0"/>
              </a:rPr>
              <a:t>Mlynarik, </a:t>
            </a:r>
            <a:r>
              <a:rPr lang="en-US" altLang="en-US" sz="2400" i="1">
                <a:solidFill>
                  <a:srgbClr val="FFFFFF"/>
                </a:solidFill>
                <a:latin typeface="Times" charset="0"/>
              </a:rPr>
              <a:t>NMR in Biomed, </a:t>
            </a:r>
            <a:r>
              <a:rPr lang="en-US" altLang="en-US" sz="2400">
                <a:solidFill>
                  <a:srgbClr val="FFFFFF"/>
                </a:solidFill>
                <a:latin typeface="Times" charset="0"/>
              </a:rPr>
              <a:t>2001;14:325–331</a:t>
            </a:r>
            <a:endParaRPr lang="en-US" altLang="en-US" sz="2400" i="1">
              <a:solidFill>
                <a:srgbClr val="FFFFFF"/>
              </a:solidFill>
              <a:latin typeface="Times" charset="0"/>
            </a:endParaRPr>
          </a:p>
        </p:txBody>
      </p:sp>
      <p:sp>
        <p:nvSpPr>
          <p:cNvPr id="11" name="TextBox 10"/>
          <p:cNvSpPr txBox="1">
            <a:spLocks noChangeArrowheads="1"/>
          </p:cNvSpPr>
          <p:nvPr/>
        </p:nvSpPr>
        <p:spPr bwMode="auto">
          <a:xfrm>
            <a:off x="266700" y="5524500"/>
            <a:ext cx="10274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
                <a:srgbClr val="FF0000"/>
              </a:buClr>
              <a:buSzTx/>
            </a:pPr>
            <a:r>
              <a:rPr lang="en-US" altLang="en-US" sz="2800" i="1">
                <a:solidFill>
                  <a:srgbClr val="FFFF00"/>
                </a:solidFill>
                <a:latin typeface="Times" charset="0"/>
              </a:rPr>
              <a:t>What is the consequence of pulsing (90º pulse) and acquiring a brain </a:t>
            </a:r>
            <a:r>
              <a:rPr lang="en-US" altLang="en-US" sz="2800" i="1" baseline="30000">
                <a:solidFill>
                  <a:srgbClr val="FFFF00"/>
                </a:solidFill>
                <a:latin typeface="Times" charset="0"/>
              </a:rPr>
              <a:t>1</a:t>
            </a:r>
            <a:r>
              <a:rPr lang="en-US" altLang="en-US" sz="2800" i="1">
                <a:solidFill>
                  <a:srgbClr val="FFFF00"/>
                </a:solidFill>
                <a:latin typeface="Times" charset="0"/>
              </a:rPr>
              <a:t>H NMR spectra every second?  </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oup 2"/>
          <p:cNvGrpSpPr>
            <a:grpSpLocks/>
          </p:cNvGrpSpPr>
          <p:nvPr/>
        </p:nvGrpSpPr>
        <p:grpSpPr bwMode="auto">
          <a:xfrm>
            <a:off x="342900" y="685800"/>
            <a:ext cx="9553575" cy="87313"/>
            <a:chOff x="192" y="576"/>
            <a:chExt cx="5349" cy="55"/>
          </a:xfrm>
        </p:grpSpPr>
        <p:sp>
          <p:nvSpPr>
            <p:cNvPr id="112651" name="Freeform 3"/>
            <p:cNvSpPr>
              <a:spLocks noChangeAspect="1"/>
            </p:cNvSpPr>
            <p:nvPr/>
          </p:nvSpPr>
          <p:spPr bwMode="auto">
            <a:xfrm>
              <a:off x="192" y="576"/>
              <a:ext cx="5349" cy="6"/>
            </a:xfrm>
            <a:custGeom>
              <a:avLst/>
              <a:gdLst>
                <a:gd name="T0" fmla="*/ 0 w 4279"/>
                <a:gd name="T1" fmla="*/ 0 h 5"/>
                <a:gd name="T2" fmla="*/ 10 w 4279"/>
                <a:gd name="T3" fmla="*/ 0 h 5"/>
                <a:gd name="T4" fmla="*/ 8359 w 4279"/>
                <a:gd name="T5" fmla="*/ 0 h 5"/>
                <a:gd name="T6" fmla="*/ 8359 w 4279"/>
                <a:gd name="T7" fmla="*/ 8 h 5"/>
                <a:gd name="T8" fmla="*/ 8349 w 4279"/>
                <a:gd name="T9" fmla="*/ 8 h 5"/>
                <a:gd name="T10" fmla="*/ 0 w 4279"/>
                <a:gd name="T11" fmla="*/ 8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12652" name="Freeform 4"/>
            <p:cNvSpPr>
              <a:spLocks noChangeAspect="1"/>
            </p:cNvSpPr>
            <p:nvPr/>
          </p:nvSpPr>
          <p:spPr bwMode="auto">
            <a:xfrm>
              <a:off x="198" y="624"/>
              <a:ext cx="5337" cy="7"/>
            </a:xfrm>
            <a:custGeom>
              <a:avLst/>
              <a:gdLst>
                <a:gd name="T0" fmla="*/ 0 w 4269"/>
                <a:gd name="T1" fmla="*/ 0 h 5"/>
                <a:gd name="T2" fmla="*/ 8 w 4269"/>
                <a:gd name="T3" fmla="*/ 0 h 5"/>
                <a:gd name="T4" fmla="*/ 8341 w 4269"/>
                <a:gd name="T5" fmla="*/ 0 h 5"/>
                <a:gd name="T6" fmla="*/ 8341 w 4269"/>
                <a:gd name="T7" fmla="*/ 14 h 5"/>
                <a:gd name="T8" fmla="*/ 8334 w 4269"/>
                <a:gd name="T9" fmla="*/ 14 h 5"/>
                <a:gd name="T10" fmla="*/ 0 w 4269"/>
                <a:gd name="T11" fmla="*/ 14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12642" name="Text Box 5"/>
          <p:cNvSpPr txBox="1">
            <a:spLocks noChangeArrowheads="1"/>
          </p:cNvSpPr>
          <p:nvPr/>
        </p:nvSpPr>
        <p:spPr bwMode="auto">
          <a:xfrm>
            <a:off x="812800" y="152400"/>
            <a:ext cx="848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200">
                <a:solidFill>
                  <a:srgbClr val="FFFFFF"/>
                </a:solidFill>
                <a:latin typeface="Helvetica" charset="0"/>
              </a:rPr>
              <a:t>Impact of Acquisition Parameters (TR and TE)</a:t>
            </a:r>
          </a:p>
        </p:txBody>
      </p:sp>
      <p:sp>
        <p:nvSpPr>
          <p:cNvPr id="112643" name="Text Box 6"/>
          <p:cNvSpPr txBox="1">
            <a:spLocks noChangeArrowheads="1"/>
          </p:cNvSpPr>
          <p:nvPr/>
        </p:nvSpPr>
        <p:spPr bwMode="auto">
          <a:xfrm>
            <a:off x="139700" y="14605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2400">
                <a:solidFill>
                  <a:srgbClr val="FFFF00"/>
                </a:solidFill>
              </a:rPr>
              <a:t>Impact of Repetition Time (TR) </a:t>
            </a:r>
          </a:p>
          <a:p>
            <a:pPr algn="ctr">
              <a:spcBef>
                <a:spcPct val="0"/>
              </a:spcBef>
              <a:buClrTx/>
              <a:buSzTx/>
              <a:buFontTx/>
              <a:buNone/>
            </a:pPr>
            <a:r>
              <a:rPr lang="en-US" altLang="en-US" sz="2400">
                <a:solidFill>
                  <a:srgbClr val="FFFF00"/>
                </a:solidFill>
              </a:rPr>
              <a:t>Differential Saturation – depending on the T1 of the nuclei and the repetition time TR.</a:t>
            </a:r>
          </a:p>
        </p:txBody>
      </p:sp>
      <p:pic>
        <p:nvPicPr>
          <p:cNvPr id="112644" name="Picture 11" descr="effect of TR                                                   00000010Xenon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4560888"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12"/>
          <p:cNvSpPr txBox="1">
            <a:spLocks noChangeArrowheads="1"/>
          </p:cNvSpPr>
          <p:nvPr/>
        </p:nvSpPr>
        <p:spPr bwMode="auto">
          <a:xfrm>
            <a:off x="8229600" y="1219200"/>
            <a:ext cx="1317625"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b="1"/>
              <a:t>Creatine</a:t>
            </a:r>
          </a:p>
        </p:txBody>
      </p:sp>
      <p:sp>
        <p:nvSpPr>
          <p:cNvPr id="112646" name="Text Box 13"/>
          <p:cNvSpPr txBox="1">
            <a:spLocks noChangeArrowheads="1"/>
          </p:cNvSpPr>
          <p:nvPr/>
        </p:nvSpPr>
        <p:spPr bwMode="auto">
          <a:xfrm>
            <a:off x="6705600" y="1219200"/>
            <a:ext cx="120015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b="1"/>
              <a:t>Choline</a:t>
            </a:r>
          </a:p>
        </p:txBody>
      </p:sp>
      <p:sp>
        <p:nvSpPr>
          <p:cNvPr id="112647" name="Text Box 14"/>
          <p:cNvSpPr txBox="1">
            <a:spLocks noChangeArrowheads="1"/>
          </p:cNvSpPr>
          <p:nvPr/>
        </p:nvSpPr>
        <p:spPr bwMode="auto">
          <a:xfrm>
            <a:off x="5334000" y="4556125"/>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TR - 0.75 sec</a:t>
            </a:r>
          </a:p>
        </p:txBody>
      </p:sp>
      <p:sp>
        <p:nvSpPr>
          <p:cNvPr id="112648" name="Text Box 15"/>
          <p:cNvSpPr txBox="1">
            <a:spLocks noChangeArrowheads="1"/>
          </p:cNvSpPr>
          <p:nvPr/>
        </p:nvSpPr>
        <p:spPr bwMode="auto">
          <a:xfrm>
            <a:off x="5334000" y="2971800"/>
            <a:ext cx="144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TR - 1 sec</a:t>
            </a:r>
          </a:p>
        </p:txBody>
      </p:sp>
      <p:sp>
        <p:nvSpPr>
          <p:cNvPr id="112649" name="Text Box 16"/>
          <p:cNvSpPr txBox="1">
            <a:spLocks noChangeArrowheads="1"/>
          </p:cNvSpPr>
          <p:nvPr/>
        </p:nvSpPr>
        <p:spPr bwMode="auto">
          <a:xfrm>
            <a:off x="5257800" y="1295400"/>
            <a:ext cx="1444625" cy="822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a:p>
            <a:r>
              <a:rPr lang="en-US" altLang="en-US"/>
              <a:t>TR - 2 sec</a:t>
            </a:r>
          </a:p>
        </p:txBody>
      </p:sp>
      <p:sp>
        <p:nvSpPr>
          <p:cNvPr id="112650" name="Rectangle 1"/>
          <p:cNvSpPr>
            <a:spLocks noChangeArrowheads="1"/>
          </p:cNvSpPr>
          <p:nvPr/>
        </p:nvSpPr>
        <p:spPr bwMode="auto">
          <a:xfrm>
            <a:off x="958850" y="3554413"/>
            <a:ext cx="2657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FFFF00"/>
                </a:solidFill>
              </a:rPr>
              <a:t>M</a:t>
            </a:r>
            <a:r>
              <a:rPr lang="en-US" altLang="en-US" sz="2400" baseline="-25000">
                <a:solidFill>
                  <a:srgbClr val="FFFF00"/>
                </a:solidFill>
              </a:rPr>
              <a:t>z</a:t>
            </a:r>
            <a:r>
              <a:rPr lang="en-US" altLang="en-US" sz="2400">
                <a:solidFill>
                  <a:srgbClr val="FFFF00"/>
                </a:solidFill>
              </a:rPr>
              <a:t> = M</a:t>
            </a:r>
            <a:r>
              <a:rPr lang="en-US" altLang="en-US" sz="2400" baseline="-25000">
                <a:solidFill>
                  <a:srgbClr val="FFFF00"/>
                </a:solidFill>
              </a:rPr>
              <a:t>0</a:t>
            </a:r>
            <a:r>
              <a:rPr lang="en-US" altLang="en-US" sz="2400">
                <a:solidFill>
                  <a:srgbClr val="FFFF00"/>
                </a:solidFill>
              </a:rPr>
              <a:t>(1 – e</a:t>
            </a:r>
            <a:r>
              <a:rPr lang="en-US" altLang="en-US" sz="2200" baseline="30000">
                <a:solidFill>
                  <a:srgbClr val="FFFF00"/>
                </a:solidFill>
              </a:rPr>
              <a:t>TR</a:t>
            </a:r>
            <a:r>
              <a:rPr lang="en-US" altLang="en-US" sz="2000" baseline="30000">
                <a:solidFill>
                  <a:srgbClr val="FFFF00"/>
                </a:solidFill>
              </a:rPr>
              <a:t>/</a:t>
            </a:r>
            <a:r>
              <a:rPr lang="en-US" altLang="en-US" sz="2200" baseline="30000">
                <a:solidFill>
                  <a:srgbClr val="FFFF00"/>
                </a:solidFill>
              </a:rPr>
              <a:t>T1</a:t>
            </a:r>
            <a:r>
              <a:rPr lang="en-US" altLang="en-US" sz="2000">
                <a:solidFill>
                  <a:srgbClr val="FFFF00"/>
                </a:solidFill>
              </a:rPr>
              <a:t>)</a:t>
            </a:r>
            <a:endParaRPr lang="en-US" altLang="en-US" sz="2400">
              <a:solidFill>
                <a:srgbClr val="FFFF00"/>
              </a:solidFill>
              <a:latin typeface="Times"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279525" y="0"/>
            <a:ext cx="7772400" cy="1143000"/>
          </a:xfrm>
        </p:spPr>
        <p:txBody>
          <a:bodyPr/>
          <a:lstStyle/>
          <a:p>
            <a:r>
              <a:rPr lang="en-US" altLang="en-US"/>
              <a:t>NMR - Ernst angle</a:t>
            </a:r>
          </a:p>
        </p:txBody>
      </p:sp>
      <p:sp>
        <p:nvSpPr>
          <p:cNvPr id="113666" name="Rectangle 3"/>
          <p:cNvSpPr>
            <a:spLocks noChangeArrowheads="1"/>
          </p:cNvSpPr>
          <p:nvPr/>
        </p:nvSpPr>
        <p:spPr bwMode="auto">
          <a:xfrm>
            <a:off x="266700" y="1058863"/>
            <a:ext cx="9550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
                <a:srgbClr val="FF0000"/>
              </a:buClr>
              <a:buSzTx/>
            </a:pPr>
            <a:r>
              <a:rPr lang="en-US" altLang="en-US" sz="2400">
                <a:solidFill>
                  <a:srgbClr val="FFFF00"/>
                </a:solidFill>
              </a:rPr>
              <a:t>The Ernst angle is the flip angle for a particular spin that gives the maximal signal in the least amount of time, when signal averaging over many transients.  This relationship was developed by Richard R. Ernst, winner of the 1991 Nobel Prize in Chemistry.</a:t>
            </a:r>
            <a:endParaRPr lang="en-US" altLang="en-US" sz="2400" u="sng">
              <a:solidFill>
                <a:srgbClr val="FFFF00"/>
              </a:solidFill>
            </a:endParaRPr>
          </a:p>
        </p:txBody>
      </p:sp>
      <p:sp>
        <p:nvSpPr>
          <p:cNvPr id="5" name="TextBox 4"/>
          <p:cNvSpPr txBox="1"/>
          <p:nvPr/>
        </p:nvSpPr>
        <p:spPr>
          <a:xfrm>
            <a:off x="342900" y="2933700"/>
            <a:ext cx="9652000" cy="1570038"/>
          </a:xfrm>
          <a:prstGeom prst="rect">
            <a:avLst/>
          </a:prstGeom>
          <a:noFill/>
        </p:spPr>
        <p:txBody>
          <a:bodyPr>
            <a:spAutoFit/>
          </a:bodyPr>
          <a:lstStyle/>
          <a:p>
            <a:pPr marL="342900" indent="-342900">
              <a:buClr>
                <a:srgbClr val="FC0128"/>
              </a:buClr>
              <a:buFont typeface="Arial"/>
              <a:buChar char="•"/>
              <a:defRPr/>
            </a:pPr>
            <a:r>
              <a:rPr lang="en-US" dirty="0">
                <a:solidFill>
                  <a:srgbClr val="FFFF00"/>
                </a:solidFill>
                <a:latin typeface="Helvetica"/>
                <a:ea typeface="ＭＳ Ｐゴシック" charset="0"/>
                <a:cs typeface="ＭＳ Ｐゴシック" charset="0"/>
              </a:rPr>
              <a:t>The following equation relates the Ernst angle, </a:t>
            </a:r>
            <a:r>
              <a:rPr lang="en-US" dirty="0" err="1">
                <a:solidFill>
                  <a:srgbClr val="FFFF00"/>
                </a:solidFill>
                <a:latin typeface="Helvetica"/>
                <a:ea typeface="ＭＳ Ｐゴシック" charset="0"/>
                <a:cs typeface="ＭＳ Ｐゴシック" charset="0"/>
              </a:rPr>
              <a:t>theta</a:t>
            </a:r>
            <a:r>
              <a:rPr lang="en-US" baseline="-25000" dirty="0" err="1">
                <a:solidFill>
                  <a:srgbClr val="FFFF00"/>
                </a:solidFill>
                <a:latin typeface="Helvetica"/>
                <a:ea typeface="ＭＳ Ｐゴシック" charset="0"/>
                <a:cs typeface="ＭＳ Ｐゴシック" charset="0"/>
              </a:rPr>
              <a:t>E</a:t>
            </a:r>
            <a:r>
              <a:rPr lang="en-US" dirty="0">
                <a:solidFill>
                  <a:srgbClr val="FFFF00"/>
                </a:solidFill>
                <a:latin typeface="Helvetica"/>
                <a:ea typeface="ＭＳ Ｐゴシック" charset="0"/>
                <a:cs typeface="ＭＳ Ｐゴシック" charset="0"/>
              </a:rPr>
              <a:t>, to the repetition time which is equal to experimental </a:t>
            </a:r>
            <a:r>
              <a:rPr lang="en-US" dirty="0" err="1">
                <a:solidFill>
                  <a:srgbClr val="FFFF00"/>
                </a:solidFill>
                <a:latin typeface="Helvetica"/>
                <a:ea typeface="ＭＳ Ｐゴシック" charset="0"/>
                <a:cs typeface="ＭＳ Ｐゴシック" charset="0"/>
              </a:rPr>
              <a:t>interpulse</a:t>
            </a:r>
            <a:r>
              <a:rPr lang="en-US" dirty="0">
                <a:solidFill>
                  <a:srgbClr val="FFFF00"/>
                </a:solidFill>
                <a:latin typeface="Helvetica"/>
                <a:ea typeface="ＭＳ Ｐゴシック" charset="0"/>
                <a:cs typeface="ＭＳ Ｐゴシック" charset="0"/>
              </a:rPr>
              <a:t> delay and the acquisition time and the T</a:t>
            </a:r>
            <a:r>
              <a:rPr lang="en-US" baseline="-25000" dirty="0">
                <a:solidFill>
                  <a:srgbClr val="FFFF00"/>
                </a:solidFill>
                <a:latin typeface="Helvetica"/>
                <a:ea typeface="ＭＳ Ｐゴシック" charset="0"/>
                <a:cs typeface="ＭＳ Ｐゴシック" charset="0"/>
              </a:rPr>
              <a:t>1</a:t>
            </a:r>
            <a:r>
              <a:rPr lang="en-US" dirty="0">
                <a:solidFill>
                  <a:srgbClr val="FFFF00"/>
                </a:solidFill>
                <a:latin typeface="Helvetica"/>
                <a:ea typeface="ＭＳ Ｐゴシック" charset="0"/>
                <a:cs typeface="ＭＳ Ｐゴシック" charset="0"/>
              </a:rPr>
              <a:t>:</a:t>
            </a:r>
          </a:p>
          <a:p>
            <a:pPr>
              <a:defRPr/>
            </a:pPr>
            <a:endParaRPr lang="en-US" dirty="0">
              <a:solidFill>
                <a:srgbClr val="000000"/>
              </a:solidFill>
              <a:latin typeface="Helvetica"/>
              <a:ea typeface="ＭＳ Ｐゴシック" charset="0"/>
              <a:cs typeface="ＭＳ Ｐゴシック" charset="0"/>
            </a:endParaRPr>
          </a:p>
        </p:txBody>
      </p:sp>
      <p:sp>
        <p:nvSpPr>
          <p:cNvPr id="6" name="TextBox 5"/>
          <p:cNvSpPr txBox="1">
            <a:spLocks noChangeArrowheads="1"/>
          </p:cNvSpPr>
          <p:nvPr/>
        </p:nvSpPr>
        <p:spPr bwMode="auto">
          <a:xfrm>
            <a:off x="533400" y="5302250"/>
            <a:ext cx="942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FFFF00"/>
                </a:solidFill>
              </a:rPr>
              <a:t>For example, if one wishes to get the best signal from a resonance with T</a:t>
            </a:r>
            <a:r>
              <a:rPr lang="en-US" altLang="en-US" sz="2400" baseline="-25000">
                <a:solidFill>
                  <a:srgbClr val="FFFF00"/>
                </a:solidFill>
              </a:rPr>
              <a:t>1</a:t>
            </a:r>
            <a:r>
              <a:rPr lang="en-US" altLang="en-US" sz="2400">
                <a:solidFill>
                  <a:srgbClr val="FFFF00"/>
                </a:solidFill>
              </a:rPr>
              <a:t>=3 sec, and one wishes to use d</a:t>
            </a:r>
            <a:r>
              <a:rPr lang="en-US" altLang="en-US" sz="2400" baseline="-25000">
                <a:solidFill>
                  <a:srgbClr val="FFFF00"/>
                </a:solidFill>
              </a:rPr>
              <a:t>1</a:t>
            </a:r>
            <a:r>
              <a:rPr lang="en-US" altLang="en-US" sz="2400">
                <a:solidFill>
                  <a:srgbClr val="FFFF00"/>
                </a:solidFill>
              </a:rPr>
              <a:t>= 1sec and a</a:t>
            </a:r>
            <a:r>
              <a:rPr lang="en-US" altLang="en-US" sz="2400" baseline="-25000">
                <a:solidFill>
                  <a:srgbClr val="FFFF00"/>
                </a:solidFill>
              </a:rPr>
              <a:t>t</a:t>
            </a:r>
            <a:r>
              <a:rPr lang="en-US" altLang="en-US" sz="2400">
                <a:solidFill>
                  <a:srgbClr val="FFFF00"/>
                </a:solidFill>
              </a:rPr>
              <a:t>=2 sec (TR-3 sec.), the optimal tip angle is 68 degrees.</a:t>
            </a:r>
          </a:p>
        </p:txBody>
      </p:sp>
      <p:pic>
        <p:nvPicPr>
          <p:cNvPr id="113669" name="Picture 9" descr="ernst_ang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05300"/>
            <a:ext cx="3733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oup 2"/>
          <p:cNvGrpSpPr>
            <a:grpSpLocks/>
          </p:cNvGrpSpPr>
          <p:nvPr/>
        </p:nvGrpSpPr>
        <p:grpSpPr bwMode="auto">
          <a:xfrm>
            <a:off x="342900" y="692150"/>
            <a:ext cx="9553575" cy="87313"/>
            <a:chOff x="192" y="576"/>
            <a:chExt cx="5349" cy="55"/>
          </a:xfrm>
        </p:grpSpPr>
        <p:sp>
          <p:nvSpPr>
            <p:cNvPr id="114692" name="Freeform 3"/>
            <p:cNvSpPr>
              <a:spLocks noChangeAspect="1"/>
            </p:cNvSpPr>
            <p:nvPr/>
          </p:nvSpPr>
          <p:spPr bwMode="auto">
            <a:xfrm>
              <a:off x="192" y="576"/>
              <a:ext cx="5349" cy="6"/>
            </a:xfrm>
            <a:custGeom>
              <a:avLst/>
              <a:gdLst>
                <a:gd name="T0" fmla="*/ 0 w 4279"/>
                <a:gd name="T1" fmla="*/ 0 h 5"/>
                <a:gd name="T2" fmla="*/ 95 w 4279"/>
                <a:gd name="T3" fmla="*/ 0 h 5"/>
                <a:gd name="T4" fmla="*/ 77884 w 4279"/>
                <a:gd name="T5" fmla="*/ 0 h 5"/>
                <a:gd name="T6" fmla="*/ 77884 w 4279"/>
                <a:gd name="T7" fmla="*/ 50 h 5"/>
                <a:gd name="T8" fmla="*/ 77796 w 4279"/>
                <a:gd name="T9" fmla="*/ 50 h 5"/>
                <a:gd name="T10" fmla="*/ 0 w 4279"/>
                <a:gd name="T11" fmla="*/ 5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14693" name="Freeform 4"/>
            <p:cNvSpPr>
              <a:spLocks noChangeAspect="1"/>
            </p:cNvSpPr>
            <p:nvPr/>
          </p:nvSpPr>
          <p:spPr bwMode="auto">
            <a:xfrm>
              <a:off x="198" y="624"/>
              <a:ext cx="5337" cy="7"/>
            </a:xfrm>
            <a:custGeom>
              <a:avLst/>
              <a:gdLst>
                <a:gd name="T0" fmla="*/ 0 w 4269"/>
                <a:gd name="T1" fmla="*/ 0 h 5"/>
                <a:gd name="T2" fmla="*/ 76 w 4269"/>
                <a:gd name="T3" fmla="*/ 0 h 5"/>
                <a:gd name="T4" fmla="*/ 77798 w 4269"/>
                <a:gd name="T5" fmla="*/ 0 h 5"/>
                <a:gd name="T6" fmla="*/ 77798 w 4269"/>
                <a:gd name="T7" fmla="*/ 413 h 5"/>
                <a:gd name="T8" fmla="*/ 77726 w 4269"/>
                <a:gd name="T9" fmla="*/ 413 h 5"/>
                <a:gd name="T10" fmla="*/ 0 w 4269"/>
                <a:gd name="T11" fmla="*/ 413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252357" name="Text Box 5"/>
          <p:cNvSpPr txBox="1">
            <a:spLocks noChangeArrowheads="1"/>
          </p:cNvSpPr>
          <p:nvPr/>
        </p:nvSpPr>
        <p:spPr bwMode="auto">
          <a:xfrm>
            <a:off x="531813" y="1147763"/>
            <a:ext cx="92170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50000"/>
              </a:lnSpc>
            </a:pPr>
            <a:endParaRPr lang="en-US" altLang="en-US">
              <a:solidFill>
                <a:srgbClr val="FFFF00"/>
              </a:solidFill>
              <a:latin typeface="Helvetica" charset="0"/>
            </a:endParaRPr>
          </a:p>
          <a:p>
            <a:pPr>
              <a:spcAft>
                <a:spcPts val="600"/>
              </a:spcAft>
            </a:pPr>
            <a:r>
              <a:rPr lang="en-US" altLang="en-US" i="1">
                <a:solidFill>
                  <a:srgbClr val="FFFF00"/>
                </a:solidFill>
                <a:latin typeface="Helvetica" charset="0"/>
              </a:rPr>
              <a:t>T</a:t>
            </a:r>
            <a:r>
              <a:rPr lang="en-US" altLang="en-US" baseline="-25000">
                <a:solidFill>
                  <a:srgbClr val="FFFF00"/>
                </a:solidFill>
                <a:latin typeface="Helvetica" charset="0"/>
              </a:rPr>
              <a:t>2</a:t>
            </a:r>
            <a:r>
              <a:rPr lang="en-US" altLang="en-US">
                <a:solidFill>
                  <a:srgbClr val="FFFF00"/>
                </a:solidFill>
                <a:latin typeface="Helvetica" charset="0"/>
              </a:rPr>
              <a:t> relaxation is a complex phenomenon, but at its most fundamental level, it corresponds to a </a:t>
            </a:r>
            <a:r>
              <a:rPr lang="en-US" altLang="en-US">
                <a:solidFill>
                  <a:srgbClr val="FFFF00"/>
                </a:solidFill>
                <a:latin typeface="Helvetica" charset="0"/>
                <a:hlinkClick r:id="rId3"/>
              </a:rPr>
              <a:t>decoherence</a:t>
            </a:r>
            <a:r>
              <a:rPr lang="en-US" altLang="en-US">
                <a:solidFill>
                  <a:srgbClr val="FFFF00"/>
                </a:solidFill>
                <a:latin typeface="Helvetica" charset="0"/>
              </a:rPr>
              <a:t> of the transverse nuclear spin magnetization. </a:t>
            </a:r>
          </a:p>
          <a:p>
            <a:pPr>
              <a:spcAft>
                <a:spcPts val="600"/>
              </a:spcAft>
            </a:pPr>
            <a:endParaRPr lang="en-US" altLang="en-US" sz="600">
              <a:solidFill>
                <a:srgbClr val="FFFF00"/>
              </a:solidFill>
              <a:latin typeface="Helvetica" charset="0"/>
            </a:endParaRPr>
          </a:p>
          <a:p>
            <a:pPr>
              <a:spcAft>
                <a:spcPts val="600"/>
              </a:spcAft>
            </a:pPr>
            <a:r>
              <a:rPr lang="en-US" altLang="en-US">
                <a:solidFill>
                  <a:srgbClr val="FFFF00"/>
                </a:solidFill>
                <a:latin typeface="Helvetica" charset="0"/>
              </a:rPr>
              <a:t>Random fluctuations of the local magnetic field lead to random variations in the instantaneous NMR </a:t>
            </a:r>
            <a:r>
              <a:rPr lang="en-US" altLang="en-US">
                <a:solidFill>
                  <a:srgbClr val="FFFF00"/>
                </a:solidFill>
                <a:latin typeface="Helvetica" charset="0"/>
                <a:hlinkClick r:id="rId4"/>
              </a:rPr>
              <a:t>precession</a:t>
            </a:r>
            <a:r>
              <a:rPr lang="en-US" altLang="en-US">
                <a:solidFill>
                  <a:srgbClr val="FFFF00"/>
                </a:solidFill>
                <a:latin typeface="Helvetica" charset="0"/>
              </a:rPr>
              <a:t> frequency of different spins. As a result, the initial phase coherence of the nuclear spins is lost, until eventually the phases are disordered and there is no net </a:t>
            </a:r>
            <a:r>
              <a:rPr lang="en-US" altLang="en-US" i="1">
                <a:solidFill>
                  <a:srgbClr val="FFFF00"/>
                </a:solidFill>
                <a:latin typeface="Helvetica" charset="0"/>
              </a:rPr>
              <a:t>xy</a:t>
            </a:r>
            <a:r>
              <a:rPr lang="en-US" altLang="en-US">
                <a:solidFill>
                  <a:srgbClr val="FFFF00"/>
                </a:solidFill>
                <a:latin typeface="Helvetica" charset="0"/>
              </a:rPr>
              <a:t> magnetization. </a:t>
            </a:r>
          </a:p>
          <a:p>
            <a:pPr>
              <a:spcAft>
                <a:spcPts val="600"/>
              </a:spcAft>
            </a:pPr>
            <a:endParaRPr lang="en-US" altLang="en-US" sz="600">
              <a:solidFill>
                <a:srgbClr val="FFFF00"/>
              </a:solidFill>
              <a:latin typeface="Helvetica" charset="0"/>
            </a:endParaRPr>
          </a:p>
          <a:p>
            <a:pPr>
              <a:spcAft>
                <a:spcPts val="600"/>
              </a:spcAft>
            </a:pPr>
            <a:r>
              <a:rPr lang="en-US" altLang="en-US">
                <a:solidFill>
                  <a:srgbClr val="FFFF00"/>
                </a:solidFill>
                <a:latin typeface="Helvetica" charset="0"/>
              </a:rPr>
              <a:t>Because </a:t>
            </a:r>
            <a:r>
              <a:rPr lang="en-US" altLang="en-US" i="1">
                <a:solidFill>
                  <a:srgbClr val="FFFF00"/>
                </a:solidFill>
                <a:latin typeface="Helvetica" charset="0"/>
              </a:rPr>
              <a:t>T</a:t>
            </a:r>
            <a:r>
              <a:rPr lang="en-US" altLang="en-US" baseline="-25000">
                <a:solidFill>
                  <a:srgbClr val="FFFF00"/>
                </a:solidFill>
                <a:latin typeface="Helvetica" charset="0"/>
              </a:rPr>
              <a:t>2</a:t>
            </a:r>
            <a:r>
              <a:rPr lang="en-US" altLang="en-US">
                <a:solidFill>
                  <a:srgbClr val="FFFF00"/>
                </a:solidFill>
                <a:latin typeface="Helvetica" charset="0"/>
              </a:rPr>
              <a:t> relaxation involves only the phases of other nuclear spins it is often called "spin-spin" relaxation.</a:t>
            </a:r>
            <a:r>
              <a:rPr lang="en-US" altLang="en-US" i="1">
                <a:solidFill>
                  <a:srgbClr val="FFFF00"/>
                </a:solidFill>
                <a:latin typeface="Helvetica" charset="0"/>
              </a:rPr>
              <a:t>T</a:t>
            </a:r>
            <a:r>
              <a:rPr lang="en-US" altLang="en-US" baseline="-25000">
                <a:solidFill>
                  <a:srgbClr val="FFFF00"/>
                </a:solidFill>
                <a:latin typeface="Helvetica" charset="0"/>
              </a:rPr>
              <a:t>2</a:t>
            </a:r>
            <a:r>
              <a:rPr lang="en-US" altLang="en-US">
                <a:solidFill>
                  <a:srgbClr val="FFFF00"/>
                </a:solidFill>
                <a:latin typeface="Helvetica" charset="0"/>
              </a:rPr>
              <a:t> values are generally much less dependent on field strength, B, than </a:t>
            </a:r>
            <a:r>
              <a:rPr lang="en-US" altLang="en-US" i="1">
                <a:solidFill>
                  <a:srgbClr val="FFFF00"/>
                </a:solidFill>
                <a:latin typeface="Helvetica" charset="0"/>
              </a:rPr>
              <a:t>T</a:t>
            </a:r>
            <a:r>
              <a:rPr lang="en-US" altLang="en-US" baseline="-25000">
                <a:solidFill>
                  <a:srgbClr val="FFFF00"/>
                </a:solidFill>
                <a:latin typeface="Helvetica" charset="0"/>
              </a:rPr>
              <a:t>1</a:t>
            </a:r>
            <a:r>
              <a:rPr lang="en-US" altLang="en-US">
                <a:solidFill>
                  <a:srgbClr val="FFFF00"/>
                </a:solidFill>
                <a:latin typeface="Helvetica" charset="0"/>
              </a:rPr>
              <a:t> values.</a:t>
            </a:r>
          </a:p>
        </p:txBody>
      </p:sp>
      <p:sp>
        <p:nvSpPr>
          <p:cNvPr id="114691" name="Text Box 6"/>
          <p:cNvSpPr txBox="1">
            <a:spLocks noChangeArrowheads="1"/>
          </p:cNvSpPr>
          <p:nvPr/>
        </p:nvSpPr>
        <p:spPr bwMode="auto">
          <a:xfrm>
            <a:off x="2840038" y="28575"/>
            <a:ext cx="4292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800">
                <a:solidFill>
                  <a:srgbClr val="FFFFFF"/>
                </a:solidFill>
                <a:latin typeface="Helvetica" charset="0"/>
              </a:rPr>
              <a:t>T</a:t>
            </a:r>
            <a:r>
              <a:rPr lang="en-US" altLang="en-US" sz="3800" baseline="-25000">
                <a:solidFill>
                  <a:srgbClr val="FFFFFF"/>
                </a:solidFill>
                <a:latin typeface="Helvetica" charset="0"/>
              </a:rPr>
              <a:t>2</a:t>
            </a:r>
            <a:r>
              <a:rPr lang="en-US" altLang="en-US" sz="3800">
                <a:solidFill>
                  <a:srgbClr val="FFFFFF"/>
                </a:solidFill>
                <a:latin typeface="Helvetica" charset="0"/>
              </a:rPr>
              <a:t> Relaxation Time</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235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23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3" name="Group 2"/>
          <p:cNvGrpSpPr>
            <a:grpSpLocks/>
          </p:cNvGrpSpPr>
          <p:nvPr/>
        </p:nvGrpSpPr>
        <p:grpSpPr bwMode="auto">
          <a:xfrm>
            <a:off x="342900" y="692150"/>
            <a:ext cx="9553575" cy="87313"/>
            <a:chOff x="192" y="576"/>
            <a:chExt cx="5349" cy="55"/>
          </a:xfrm>
        </p:grpSpPr>
        <p:sp>
          <p:nvSpPr>
            <p:cNvPr id="115724" name="Freeform 3"/>
            <p:cNvSpPr>
              <a:spLocks noChangeAspect="1"/>
            </p:cNvSpPr>
            <p:nvPr/>
          </p:nvSpPr>
          <p:spPr bwMode="auto">
            <a:xfrm>
              <a:off x="192" y="576"/>
              <a:ext cx="5349" cy="6"/>
            </a:xfrm>
            <a:custGeom>
              <a:avLst/>
              <a:gdLst>
                <a:gd name="T0" fmla="*/ 0 w 4279"/>
                <a:gd name="T1" fmla="*/ 0 h 5"/>
                <a:gd name="T2" fmla="*/ 95 w 4279"/>
                <a:gd name="T3" fmla="*/ 0 h 5"/>
                <a:gd name="T4" fmla="*/ 77884 w 4279"/>
                <a:gd name="T5" fmla="*/ 0 h 5"/>
                <a:gd name="T6" fmla="*/ 77884 w 4279"/>
                <a:gd name="T7" fmla="*/ 50 h 5"/>
                <a:gd name="T8" fmla="*/ 77796 w 4279"/>
                <a:gd name="T9" fmla="*/ 50 h 5"/>
                <a:gd name="T10" fmla="*/ 0 w 4279"/>
                <a:gd name="T11" fmla="*/ 5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15725" name="Freeform 4"/>
            <p:cNvSpPr>
              <a:spLocks noChangeAspect="1"/>
            </p:cNvSpPr>
            <p:nvPr/>
          </p:nvSpPr>
          <p:spPr bwMode="auto">
            <a:xfrm>
              <a:off x="198" y="624"/>
              <a:ext cx="5337" cy="7"/>
            </a:xfrm>
            <a:custGeom>
              <a:avLst/>
              <a:gdLst>
                <a:gd name="T0" fmla="*/ 0 w 4269"/>
                <a:gd name="T1" fmla="*/ 0 h 5"/>
                <a:gd name="T2" fmla="*/ 76 w 4269"/>
                <a:gd name="T3" fmla="*/ 0 h 5"/>
                <a:gd name="T4" fmla="*/ 77798 w 4269"/>
                <a:gd name="T5" fmla="*/ 0 h 5"/>
                <a:gd name="T6" fmla="*/ 77798 w 4269"/>
                <a:gd name="T7" fmla="*/ 413 h 5"/>
                <a:gd name="T8" fmla="*/ 77726 w 4269"/>
                <a:gd name="T9" fmla="*/ 413 h 5"/>
                <a:gd name="T10" fmla="*/ 0 w 4269"/>
                <a:gd name="T11" fmla="*/ 413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15714" name="Text Box 5"/>
          <p:cNvSpPr txBox="1">
            <a:spLocks noChangeArrowheads="1"/>
          </p:cNvSpPr>
          <p:nvPr/>
        </p:nvSpPr>
        <p:spPr bwMode="auto">
          <a:xfrm>
            <a:off x="315913" y="711200"/>
            <a:ext cx="58340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nSpc>
                <a:spcPct val="50000"/>
              </a:lnSpc>
              <a:spcBef>
                <a:spcPct val="0"/>
              </a:spcBef>
              <a:buClrTx/>
              <a:buSzTx/>
              <a:buFontTx/>
              <a:buNone/>
            </a:pPr>
            <a:endParaRPr lang="en-US" altLang="en-US" sz="2400">
              <a:solidFill>
                <a:srgbClr val="FFFF00"/>
              </a:solidFill>
            </a:endParaRPr>
          </a:p>
          <a:p>
            <a:pPr>
              <a:spcBef>
                <a:spcPct val="0"/>
              </a:spcBef>
              <a:buClrTx/>
              <a:buSzTx/>
              <a:buFontTx/>
              <a:buNone/>
            </a:pPr>
            <a:r>
              <a:rPr lang="en-US" altLang="en-US" sz="2400">
                <a:solidFill>
                  <a:srgbClr val="FFFF00"/>
                </a:solidFill>
              </a:rPr>
              <a:t>The time constant which describes the return to equilibrium of the transverse magnetization, M</a:t>
            </a:r>
            <a:r>
              <a:rPr lang="en-US" altLang="en-US" sz="2400" baseline="-25000">
                <a:solidFill>
                  <a:srgbClr val="FFFF00"/>
                </a:solidFill>
              </a:rPr>
              <a:t>XY</a:t>
            </a:r>
            <a:r>
              <a:rPr lang="en-US" altLang="en-US" sz="2400">
                <a:solidFill>
                  <a:srgbClr val="FFFF00"/>
                </a:solidFill>
              </a:rPr>
              <a:t>, is called the spin-spin relaxation time, T</a:t>
            </a:r>
            <a:r>
              <a:rPr lang="en-US" altLang="en-US" sz="2400" baseline="-25000">
                <a:solidFill>
                  <a:srgbClr val="FFFF00"/>
                </a:solidFill>
              </a:rPr>
              <a:t>2</a:t>
            </a:r>
            <a:r>
              <a:rPr lang="en-US" altLang="en-US" sz="2400">
                <a:solidFill>
                  <a:srgbClr val="FFFF00"/>
                </a:solidFill>
              </a:rPr>
              <a:t>.</a:t>
            </a:r>
          </a:p>
          <a:p>
            <a:pPr algn="ctr">
              <a:spcBef>
                <a:spcPct val="0"/>
              </a:spcBef>
              <a:buClrTx/>
              <a:buSzTx/>
              <a:buFontTx/>
              <a:buNone/>
            </a:pPr>
            <a:r>
              <a:rPr lang="en-US" altLang="en-US" sz="1200">
                <a:solidFill>
                  <a:srgbClr val="FFFF00"/>
                </a:solidFill>
              </a:rPr>
              <a:t> </a:t>
            </a:r>
          </a:p>
          <a:p>
            <a:pPr algn="ctr">
              <a:spcBef>
                <a:spcPct val="0"/>
              </a:spcBef>
              <a:buClrTx/>
              <a:buSzTx/>
              <a:buFontTx/>
              <a:buNone/>
            </a:pPr>
            <a:r>
              <a:rPr lang="en-US" altLang="en-US" sz="2400">
                <a:solidFill>
                  <a:srgbClr val="FFFF00"/>
                </a:solidFill>
                <a:latin typeface="Times New Roman" charset="0"/>
              </a:rPr>
              <a:t>M</a:t>
            </a:r>
            <a:r>
              <a:rPr lang="en-US" altLang="en-US" sz="2400" baseline="-25000">
                <a:solidFill>
                  <a:srgbClr val="FFFF00"/>
                </a:solidFill>
                <a:latin typeface="Times New Roman" charset="0"/>
              </a:rPr>
              <a:t>XY</a:t>
            </a:r>
            <a:r>
              <a:rPr lang="en-US" altLang="en-US" sz="2400">
                <a:solidFill>
                  <a:srgbClr val="FFFF00"/>
                </a:solidFill>
                <a:latin typeface="Times New Roman" charset="0"/>
              </a:rPr>
              <a:t> = M</a:t>
            </a:r>
            <a:r>
              <a:rPr lang="en-US" altLang="en-US" sz="2400" baseline="-25000">
                <a:solidFill>
                  <a:srgbClr val="FFFF00"/>
                </a:solidFill>
                <a:latin typeface="Times New Roman" charset="0"/>
              </a:rPr>
              <a:t>XYo</a:t>
            </a:r>
            <a:r>
              <a:rPr lang="en-US" altLang="en-US" sz="2400">
                <a:solidFill>
                  <a:srgbClr val="FFFF00"/>
                </a:solidFill>
                <a:latin typeface="Times New Roman" charset="0"/>
              </a:rPr>
              <a:t> e</a:t>
            </a:r>
            <a:r>
              <a:rPr lang="en-US" altLang="en-US" sz="2400" baseline="30000">
                <a:solidFill>
                  <a:srgbClr val="FFFF00"/>
                </a:solidFill>
                <a:latin typeface="Times New Roman" charset="0"/>
              </a:rPr>
              <a:t>-t/T2</a:t>
            </a:r>
            <a:endParaRPr lang="en-US" altLang="en-US" sz="2400">
              <a:solidFill>
                <a:srgbClr val="FFFF00"/>
              </a:solidFill>
            </a:endParaRPr>
          </a:p>
          <a:p>
            <a:pPr>
              <a:spcBef>
                <a:spcPct val="0"/>
              </a:spcBef>
              <a:buClrTx/>
              <a:buSzTx/>
              <a:buFontTx/>
              <a:buNone/>
            </a:pPr>
            <a:endParaRPr lang="en-US" altLang="en-US" sz="2400">
              <a:solidFill>
                <a:srgbClr val="FFFF00"/>
              </a:solidFill>
            </a:endParaRPr>
          </a:p>
        </p:txBody>
      </p:sp>
      <p:sp>
        <p:nvSpPr>
          <p:cNvPr id="115715" name="Text Box 6"/>
          <p:cNvSpPr txBox="1">
            <a:spLocks noChangeArrowheads="1"/>
          </p:cNvSpPr>
          <p:nvPr/>
        </p:nvSpPr>
        <p:spPr bwMode="auto">
          <a:xfrm>
            <a:off x="2840038" y="28575"/>
            <a:ext cx="4292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800">
                <a:solidFill>
                  <a:srgbClr val="FFFFFF"/>
                </a:solidFill>
                <a:latin typeface="Helvetica" charset="0"/>
              </a:rPr>
              <a:t>T</a:t>
            </a:r>
            <a:r>
              <a:rPr lang="en-US" altLang="en-US" sz="3800" baseline="-25000">
                <a:solidFill>
                  <a:srgbClr val="FFFFFF"/>
                </a:solidFill>
                <a:latin typeface="Helvetica" charset="0"/>
              </a:rPr>
              <a:t>2</a:t>
            </a:r>
            <a:r>
              <a:rPr lang="en-US" altLang="en-US" sz="3800">
                <a:solidFill>
                  <a:srgbClr val="FFFFFF"/>
                </a:solidFill>
                <a:latin typeface="Helvetica" charset="0"/>
              </a:rPr>
              <a:t> Relaxation Time</a:t>
            </a:r>
          </a:p>
        </p:txBody>
      </p:sp>
      <p:pic>
        <p:nvPicPr>
          <p:cNvPr id="11571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600" y="8636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3832" name="Group 24"/>
          <p:cNvGrpSpPr>
            <a:grpSpLocks/>
          </p:cNvGrpSpPr>
          <p:nvPr/>
        </p:nvGrpSpPr>
        <p:grpSpPr bwMode="auto">
          <a:xfrm>
            <a:off x="263525" y="3732213"/>
            <a:ext cx="10023475" cy="2897187"/>
            <a:chOff x="166" y="2351"/>
            <a:chExt cx="6314" cy="1825"/>
          </a:xfrm>
        </p:grpSpPr>
        <p:sp>
          <p:nvSpPr>
            <p:cNvPr id="115718" name="Text Box 18"/>
            <p:cNvSpPr txBox="1">
              <a:spLocks noChangeArrowheads="1"/>
            </p:cNvSpPr>
            <p:nvPr/>
          </p:nvSpPr>
          <p:spPr bwMode="auto">
            <a:xfrm>
              <a:off x="166" y="2351"/>
              <a:ext cx="631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T</a:t>
              </a:r>
              <a:r>
                <a:rPr lang="en-US" altLang="en-US" baseline="-25000">
                  <a:solidFill>
                    <a:srgbClr val="FFFF00"/>
                  </a:solidFill>
                  <a:latin typeface="Helvetica" charset="0"/>
                </a:rPr>
                <a:t>2</a:t>
              </a:r>
              <a:r>
                <a:rPr lang="en-US" altLang="en-US">
                  <a:solidFill>
                    <a:srgbClr val="FFFF00"/>
                  </a:solidFill>
                  <a:latin typeface="Helvetica" charset="0"/>
                </a:rPr>
                <a:t> is always less than or equal to T</a:t>
              </a:r>
              <a:r>
                <a:rPr lang="en-US" altLang="en-US" baseline="-25000">
                  <a:solidFill>
                    <a:srgbClr val="FFFF00"/>
                  </a:solidFill>
                  <a:latin typeface="Helvetica" charset="0"/>
                </a:rPr>
                <a:t>1</a:t>
              </a:r>
              <a:r>
                <a:rPr lang="en-US" altLang="en-US">
                  <a:solidFill>
                    <a:srgbClr val="FFFF00"/>
                  </a:solidFill>
                  <a:latin typeface="Helvetica" charset="0"/>
                </a:rPr>
                <a:t>. The net magnetization in the XY plane goes to zero and then the longitudinal magnetization grows in until we have M</a:t>
              </a:r>
              <a:r>
                <a:rPr lang="en-US" altLang="en-US" baseline="-25000">
                  <a:solidFill>
                    <a:srgbClr val="FFFF00"/>
                  </a:solidFill>
                  <a:latin typeface="Helvetica" charset="0"/>
                </a:rPr>
                <a:t>o</a:t>
              </a:r>
              <a:r>
                <a:rPr lang="en-US" altLang="en-US">
                  <a:solidFill>
                    <a:srgbClr val="FFFF00"/>
                  </a:solidFill>
                  <a:latin typeface="Helvetica" charset="0"/>
                </a:rPr>
                <a:t> along Z.</a:t>
              </a:r>
            </a:p>
          </p:txBody>
        </p:sp>
        <p:pic>
          <p:nvPicPr>
            <p:cNvPr id="11571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 y="3169"/>
              <a:ext cx="1146"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 y="3169"/>
              <a:ext cx="1146"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 y="3187"/>
              <a:ext cx="1146"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2"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 y="3152"/>
              <a:ext cx="1146"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3"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2" y="3152"/>
              <a:ext cx="1146"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43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GWM_HahnEchoDecay.gif">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7" y="596075"/>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Box 4"/>
          <p:cNvSpPr txBox="1">
            <a:spLocks noChangeArrowheads="1"/>
          </p:cNvSpPr>
          <p:nvPr/>
        </p:nvSpPr>
        <p:spPr bwMode="auto">
          <a:xfrm>
            <a:off x="2552700" y="0"/>
            <a:ext cx="555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a:solidFill>
                  <a:srgbClr val="FFFFFF"/>
                </a:solidFill>
                <a:latin typeface="Times" charset="0"/>
              </a:rPr>
              <a:t>T</a:t>
            </a:r>
            <a:r>
              <a:rPr lang="en-US" altLang="en-US" baseline="-25000">
                <a:solidFill>
                  <a:srgbClr val="FFFFFF"/>
                </a:solidFill>
                <a:latin typeface="Times" charset="0"/>
              </a:rPr>
              <a:t>2</a:t>
            </a:r>
            <a:r>
              <a:rPr lang="en-US" altLang="en-US">
                <a:solidFill>
                  <a:srgbClr val="FFFFFF"/>
                </a:solidFill>
                <a:latin typeface="Times" charset="0"/>
              </a:rPr>
              <a:t> Relaxation – Hahn Spin Echo</a:t>
            </a:r>
          </a:p>
        </p:txBody>
      </p:sp>
      <p:pic>
        <p:nvPicPr>
          <p:cNvPr id="116739" name="Picture 5" descr="se-p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762000"/>
            <a:ext cx="27114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Group 2"/>
          <p:cNvGrpSpPr>
            <a:grpSpLocks/>
          </p:cNvGrpSpPr>
          <p:nvPr/>
        </p:nvGrpSpPr>
        <p:grpSpPr bwMode="auto">
          <a:xfrm>
            <a:off x="342900" y="685800"/>
            <a:ext cx="9553575" cy="87313"/>
            <a:chOff x="192" y="576"/>
            <a:chExt cx="5349" cy="55"/>
          </a:xfrm>
        </p:grpSpPr>
        <p:sp>
          <p:nvSpPr>
            <p:cNvPr id="117766" name="Freeform 3"/>
            <p:cNvSpPr>
              <a:spLocks noChangeAspect="1"/>
            </p:cNvSpPr>
            <p:nvPr/>
          </p:nvSpPr>
          <p:spPr bwMode="auto">
            <a:xfrm>
              <a:off x="192" y="576"/>
              <a:ext cx="5349" cy="6"/>
            </a:xfrm>
            <a:custGeom>
              <a:avLst/>
              <a:gdLst>
                <a:gd name="T0" fmla="*/ 0 w 4279"/>
                <a:gd name="T1" fmla="*/ 0 h 5"/>
                <a:gd name="T2" fmla="*/ 10 w 4279"/>
                <a:gd name="T3" fmla="*/ 0 h 5"/>
                <a:gd name="T4" fmla="*/ 8359 w 4279"/>
                <a:gd name="T5" fmla="*/ 0 h 5"/>
                <a:gd name="T6" fmla="*/ 8359 w 4279"/>
                <a:gd name="T7" fmla="*/ 8 h 5"/>
                <a:gd name="T8" fmla="*/ 8349 w 4279"/>
                <a:gd name="T9" fmla="*/ 8 h 5"/>
                <a:gd name="T10" fmla="*/ 0 w 4279"/>
                <a:gd name="T11" fmla="*/ 8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17767" name="Freeform 4"/>
            <p:cNvSpPr>
              <a:spLocks noChangeAspect="1"/>
            </p:cNvSpPr>
            <p:nvPr/>
          </p:nvSpPr>
          <p:spPr bwMode="auto">
            <a:xfrm>
              <a:off x="198" y="624"/>
              <a:ext cx="5337" cy="7"/>
            </a:xfrm>
            <a:custGeom>
              <a:avLst/>
              <a:gdLst>
                <a:gd name="T0" fmla="*/ 0 w 4269"/>
                <a:gd name="T1" fmla="*/ 0 h 5"/>
                <a:gd name="T2" fmla="*/ 8 w 4269"/>
                <a:gd name="T3" fmla="*/ 0 h 5"/>
                <a:gd name="T4" fmla="*/ 8341 w 4269"/>
                <a:gd name="T5" fmla="*/ 0 h 5"/>
                <a:gd name="T6" fmla="*/ 8341 w 4269"/>
                <a:gd name="T7" fmla="*/ 14 h 5"/>
                <a:gd name="T8" fmla="*/ 8334 w 4269"/>
                <a:gd name="T9" fmla="*/ 14 h 5"/>
                <a:gd name="T10" fmla="*/ 0 w 4269"/>
                <a:gd name="T11" fmla="*/ 14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17762" name="Text Box 7"/>
          <p:cNvSpPr txBox="1">
            <a:spLocks noChangeArrowheads="1"/>
          </p:cNvSpPr>
          <p:nvPr/>
        </p:nvSpPr>
        <p:spPr bwMode="auto">
          <a:xfrm>
            <a:off x="812800" y="152400"/>
            <a:ext cx="848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Impact of Acquisition Parameters (TR and TE)</a:t>
            </a:r>
          </a:p>
        </p:txBody>
      </p:sp>
      <p:sp>
        <p:nvSpPr>
          <p:cNvPr id="117763" name="Text Box 8"/>
          <p:cNvSpPr txBox="1">
            <a:spLocks noChangeArrowheads="1"/>
          </p:cNvSpPr>
          <p:nvPr/>
        </p:nvSpPr>
        <p:spPr bwMode="auto">
          <a:xfrm>
            <a:off x="685800" y="990600"/>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2400">
                <a:solidFill>
                  <a:srgbClr val="FFFF00"/>
                </a:solidFill>
              </a:rPr>
              <a:t>Short versus Long Echo Times - Differential Saturation – depending on the T2 of the nuclei and the echo time TE.</a:t>
            </a:r>
          </a:p>
          <a:p>
            <a:pPr algn="ctr">
              <a:spcBef>
                <a:spcPct val="0"/>
              </a:spcBef>
              <a:buClrTx/>
              <a:buSzTx/>
              <a:buFontTx/>
              <a:buNone/>
            </a:pPr>
            <a:endParaRPr lang="en-US" altLang="en-US" sz="2400">
              <a:solidFill>
                <a:srgbClr val="FFFF00"/>
              </a:solidFill>
            </a:endParaRPr>
          </a:p>
        </p:txBody>
      </p:sp>
      <p:pic>
        <p:nvPicPr>
          <p:cNvPr id="117764" name="Picture 9" descr="Image_24                                                       00024C3FXenon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990600"/>
            <a:ext cx="3976687"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Rectangle 1"/>
          <p:cNvSpPr>
            <a:spLocks noChangeAspect="1"/>
          </p:cNvSpPr>
          <p:nvPr/>
        </p:nvSpPr>
        <p:spPr bwMode="auto">
          <a:xfrm>
            <a:off x="1149350" y="3897313"/>
            <a:ext cx="29352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2400">
                <a:solidFill>
                  <a:srgbClr val="FFFF00"/>
                </a:solidFill>
                <a:latin typeface="Times New Roman" charset="0"/>
              </a:rPr>
              <a:t>M</a:t>
            </a:r>
            <a:r>
              <a:rPr lang="en-US" altLang="en-US" sz="2400" baseline="-25000">
                <a:solidFill>
                  <a:srgbClr val="FFFF00"/>
                </a:solidFill>
                <a:latin typeface="Times New Roman" charset="0"/>
              </a:rPr>
              <a:t>XY</a:t>
            </a:r>
            <a:r>
              <a:rPr lang="en-US" altLang="en-US" sz="2400">
                <a:solidFill>
                  <a:srgbClr val="FFFF00"/>
                </a:solidFill>
                <a:latin typeface="Times New Roman" charset="0"/>
              </a:rPr>
              <a:t> = M</a:t>
            </a:r>
            <a:r>
              <a:rPr lang="en-US" altLang="en-US" sz="2400" baseline="-25000">
                <a:solidFill>
                  <a:srgbClr val="FFFF00"/>
                </a:solidFill>
                <a:latin typeface="Times New Roman" charset="0"/>
              </a:rPr>
              <a:t>XYo</a:t>
            </a:r>
            <a:r>
              <a:rPr lang="en-US" altLang="en-US" sz="2400">
                <a:solidFill>
                  <a:srgbClr val="FFFF00"/>
                </a:solidFill>
                <a:latin typeface="Times New Roman" charset="0"/>
              </a:rPr>
              <a:t> e</a:t>
            </a:r>
            <a:r>
              <a:rPr lang="en-US" altLang="en-US" sz="2400" baseline="30000">
                <a:solidFill>
                  <a:srgbClr val="FFFF00"/>
                </a:solidFill>
                <a:latin typeface="Times New Roman" charset="0"/>
              </a:rPr>
              <a:t>-TE/T2</a:t>
            </a:r>
            <a:endParaRPr lang="en-US" altLang="en-US" sz="2400">
              <a:solidFill>
                <a:srgbClr val="FFFF00"/>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52400" y="-114300"/>
            <a:ext cx="10109200" cy="1143000"/>
          </a:xfrm>
        </p:spPr>
        <p:txBody>
          <a:bodyPr/>
          <a:lstStyle/>
          <a:p>
            <a:r>
              <a:rPr lang="en-US" altLang="en-US"/>
              <a:t>Molecular Orbitals and Chemical Bonds</a:t>
            </a:r>
          </a:p>
        </p:txBody>
      </p:sp>
      <p:pic>
        <p:nvPicPr>
          <p:cNvPr id="29698" name="Picture 3" descr="moelcular_orbit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44600"/>
            <a:ext cx="51435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p:cNvSpPr txBox="1">
            <a:spLocks noChangeArrowheads="1"/>
          </p:cNvSpPr>
          <p:nvPr/>
        </p:nvSpPr>
        <p:spPr bwMode="auto">
          <a:xfrm>
            <a:off x="5422900" y="812800"/>
            <a:ext cx="45593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200">
                <a:solidFill>
                  <a:srgbClr val="FFFF00"/>
                </a:solidFill>
              </a:rPr>
              <a:t>Sigma bonds (σ bonds) are the strongest type of covalent chemical bond.  They are formed by head-on overlapping between atomic orbitals.</a:t>
            </a:r>
          </a:p>
        </p:txBody>
      </p:sp>
      <p:grpSp>
        <p:nvGrpSpPr>
          <p:cNvPr id="8" name="Group 7"/>
          <p:cNvGrpSpPr>
            <a:grpSpLocks/>
          </p:cNvGrpSpPr>
          <p:nvPr/>
        </p:nvGrpSpPr>
        <p:grpSpPr bwMode="auto">
          <a:xfrm>
            <a:off x="5372100" y="2703513"/>
            <a:ext cx="4914900" cy="4027487"/>
            <a:chOff x="5372101" y="2704048"/>
            <a:chExt cx="4914899" cy="4026952"/>
          </a:xfrm>
        </p:grpSpPr>
        <p:sp>
          <p:nvSpPr>
            <p:cNvPr id="29701" name="TextBox 5"/>
            <p:cNvSpPr txBox="1">
              <a:spLocks noChangeArrowheads="1"/>
            </p:cNvSpPr>
            <p:nvPr/>
          </p:nvSpPr>
          <p:spPr bwMode="auto">
            <a:xfrm>
              <a:off x="5372101" y="2704048"/>
              <a:ext cx="4914899" cy="279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200">
                  <a:solidFill>
                    <a:srgbClr val="FFFF00"/>
                  </a:solidFill>
                </a:rPr>
                <a:t>Pi bonds (π bonds) are covalent chemical bonds where two lobes of one involved atomic orbital overlap two lobes of the other involved atomic orbital. Each of these atomic orbitals is zero at a shared nodal plane, passing through the two bonded nuclei. </a:t>
              </a:r>
            </a:p>
          </p:txBody>
        </p:sp>
        <p:pic>
          <p:nvPicPr>
            <p:cNvPr id="29702" name="Picture 6" descr="Pi_bo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156200"/>
              <a:ext cx="2794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5" name="Rectangle 2"/>
          <p:cNvSpPr>
            <a:spLocks noChangeArrowheads="1"/>
          </p:cNvSpPr>
          <p:nvPr/>
        </p:nvSpPr>
        <p:spPr bwMode="auto">
          <a:xfrm>
            <a:off x="2028825" y="0"/>
            <a:ext cx="6535738"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lnSpc>
                <a:spcPct val="90000"/>
              </a:lnSpc>
            </a:pPr>
            <a:r>
              <a:rPr lang="en-US" altLang="en-US" sz="4000">
                <a:solidFill>
                  <a:srgbClr val="FFF11C"/>
                </a:solidFill>
                <a:latin typeface="Times New Roman" charset="0"/>
              </a:rPr>
              <a:t>MR spectra from human brain: </a:t>
            </a:r>
          </a:p>
          <a:p>
            <a:pPr algn="ctr">
              <a:lnSpc>
                <a:spcPct val="90000"/>
              </a:lnSpc>
            </a:pPr>
            <a:r>
              <a:rPr lang="en-US" altLang="en-US" sz="4000">
                <a:solidFill>
                  <a:srgbClr val="FFF11C"/>
                </a:solidFill>
                <a:latin typeface="Times New Roman" charset="0"/>
              </a:rPr>
              <a:t>Effect of T</a:t>
            </a:r>
            <a:r>
              <a:rPr lang="en-US" altLang="en-US" sz="4000" baseline="-25000">
                <a:solidFill>
                  <a:srgbClr val="FFF11C"/>
                </a:solidFill>
                <a:latin typeface="Times New Roman" charset="0"/>
              </a:rPr>
              <a:t>2</a:t>
            </a:r>
            <a:r>
              <a:rPr lang="en-US" altLang="en-US" sz="4000">
                <a:solidFill>
                  <a:srgbClr val="FFF11C"/>
                </a:solidFill>
                <a:latin typeface="Times New Roman" charset="0"/>
              </a:rPr>
              <a:t> (Echo Time - TE)</a:t>
            </a:r>
          </a:p>
        </p:txBody>
      </p:sp>
      <p:grpSp>
        <p:nvGrpSpPr>
          <p:cNvPr id="118786" name="Group 3"/>
          <p:cNvGrpSpPr>
            <a:grpSpLocks/>
          </p:cNvGrpSpPr>
          <p:nvPr/>
        </p:nvGrpSpPr>
        <p:grpSpPr bwMode="auto">
          <a:xfrm>
            <a:off x="942975" y="1447800"/>
            <a:ext cx="4054475" cy="1682750"/>
            <a:chOff x="528" y="912"/>
            <a:chExt cx="2270" cy="1060"/>
          </a:xfrm>
        </p:grpSpPr>
        <p:grpSp>
          <p:nvGrpSpPr>
            <p:cNvPr id="119410" name="Group 4"/>
            <p:cNvGrpSpPr>
              <a:grpSpLocks/>
            </p:cNvGrpSpPr>
            <p:nvPr/>
          </p:nvGrpSpPr>
          <p:grpSpPr bwMode="auto">
            <a:xfrm>
              <a:off x="528" y="1134"/>
              <a:ext cx="2270" cy="838"/>
              <a:chOff x="528" y="1134"/>
              <a:chExt cx="2270" cy="838"/>
            </a:xfrm>
          </p:grpSpPr>
          <p:sp>
            <p:nvSpPr>
              <p:cNvPr id="119412" name="Line 5"/>
              <p:cNvSpPr>
                <a:spLocks noChangeShapeType="1"/>
              </p:cNvSpPr>
              <p:nvPr/>
            </p:nvSpPr>
            <p:spPr bwMode="auto">
              <a:xfrm>
                <a:off x="528" y="1892"/>
                <a:ext cx="1"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3" name="Line 6"/>
              <p:cNvSpPr>
                <a:spLocks noChangeShapeType="1"/>
              </p:cNvSpPr>
              <p:nvPr/>
            </p:nvSpPr>
            <p:spPr bwMode="auto">
              <a:xfrm flipV="1">
                <a:off x="528" y="1868"/>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4" name="Line 7"/>
              <p:cNvSpPr>
                <a:spLocks noChangeShapeType="1"/>
              </p:cNvSpPr>
              <p:nvPr/>
            </p:nvSpPr>
            <p:spPr bwMode="auto">
              <a:xfrm flipV="1">
                <a:off x="543" y="1836"/>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5" name="Line 8"/>
              <p:cNvSpPr>
                <a:spLocks noChangeShapeType="1"/>
              </p:cNvSpPr>
              <p:nvPr/>
            </p:nvSpPr>
            <p:spPr bwMode="auto">
              <a:xfrm>
                <a:off x="557" y="1836"/>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6" name="Line 9"/>
              <p:cNvSpPr>
                <a:spLocks noChangeShapeType="1"/>
              </p:cNvSpPr>
              <p:nvPr/>
            </p:nvSpPr>
            <p:spPr bwMode="auto">
              <a:xfrm flipV="1">
                <a:off x="564" y="1868"/>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7" name="Line 10"/>
              <p:cNvSpPr>
                <a:spLocks noChangeShapeType="1"/>
              </p:cNvSpPr>
              <p:nvPr/>
            </p:nvSpPr>
            <p:spPr bwMode="auto">
              <a:xfrm>
                <a:off x="578" y="1868"/>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8" name="Line 11"/>
              <p:cNvSpPr>
                <a:spLocks noChangeShapeType="1"/>
              </p:cNvSpPr>
              <p:nvPr/>
            </p:nvSpPr>
            <p:spPr bwMode="auto">
              <a:xfrm flipV="1">
                <a:off x="585" y="1836"/>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19" name="Line 12"/>
              <p:cNvSpPr>
                <a:spLocks noChangeShapeType="1"/>
              </p:cNvSpPr>
              <p:nvPr/>
            </p:nvSpPr>
            <p:spPr bwMode="auto">
              <a:xfrm>
                <a:off x="599" y="1836"/>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0" name="Line 13"/>
              <p:cNvSpPr>
                <a:spLocks noChangeShapeType="1"/>
              </p:cNvSpPr>
              <p:nvPr/>
            </p:nvSpPr>
            <p:spPr bwMode="auto">
              <a:xfrm flipV="1">
                <a:off x="606" y="1860"/>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1" name="Line 14"/>
              <p:cNvSpPr>
                <a:spLocks noChangeShapeType="1"/>
              </p:cNvSpPr>
              <p:nvPr/>
            </p:nvSpPr>
            <p:spPr bwMode="auto">
              <a:xfrm>
                <a:off x="621" y="1860"/>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2" name="Line 15"/>
              <p:cNvSpPr>
                <a:spLocks noChangeShapeType="1"/>
              </p:cNvSpPr>
              <p:nvPr/>
            </p:nvSpPr>
            <p:spPr bwMode="auto">
              <a:xfrm flipV="1">
                <a:off x="635" y="1844"/>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3" name="Line 16"/>
              <p:cNvSpPr>
                <a:spLocks noChangeShapeType="1"/>
              </p:cNvSpPr>
              <p:nvPr/>
            </p:nvSpPr>
            <p:spPr bwMode="auto">
              <a:xfrm>
                <a:off x="642" y="1844"/>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4" name="Line 17"/>
              <p:cNvSpPr>
                <a:spLocks noChangeShapeType="1"/>
              </p:cNvSpPr>
              <p:nvPr/>
            </p:nvSpPr>
            <p:spPr bwMode="auto">
              <a:xfrm>
                <a:off x="656" y="1844"/>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5" name="Line 18"/>
              <p:cNvSpPr>
                <a:spLocks noChangeShapeType="1"/>
              </p:cNvSpPr>
              <p:nvPr/>
            </p:nvSpPr>
            <p:spPr bwMode="auto">
              <a:xfrm flipV="1">
                <a:off x="670" y="1844"/>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6" name="Line 19"/>
              <p:cNvSpPr>
                <a:spLocks noChangeShapeType="1"/>
              </p:cNvSpPr>
              <p:nvPr/>
            </p:nvSpPr>
            <p:spPr bwMode="auto">
              <a:xfrm flipV="1">
                <a:off x="677" y="1828"/>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7" name="Line 20"/>
              <p:cNvSpPr>
                <a:spLocks noChangeShapeType="1"/>
              </p:cNvSpPr>
              <p:nvPr/>
            </p:nvSpPr>
            <p:spPr bwMode="auto">
              <a:xfrm flipV="1">
                <a:off x="692" y="1820"/>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8" name="Line 21"/>
              <p:cNvSpPr>
                <a:spLocks noChangeShapeType="1"/>
              </p:cNvSpPr>
              <p:nvPr/>
            </p:nvSpPr>
            <p:spPr bwMode="auto">
              <a:xfrm flipV="1">
                <a:off x="699" y="1756"/>
                <a:ext cx="14"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29" name="Line 22"/>
              <p:cNvSpPr>
                <a:spLocks noChangeShapeType="1"/>
              </p:cNvSpPr>
              <p:nvPr/>
            </p:nvSpPr>
            <p:spPr bwMode="auto">
              <a:xfrm>
                <a:off x="713" y="175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0" name="Line 23"/>
              <p:cNvSpPr>
                <a:spLocks noChangeShapeType="1"/>
              </p:cNvSpPr>
              <p:nvPr/>
            </p:nvSpPr>
            <p:spPr bwMode="auto">
              <a:xfrm>
                <a:off x="727" y="1772"/>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1" name="Line 24"/>
              <p:cNvSpPr>
                <a:spLocks noChangeShapeType="1"/>
              </p:cNvSpPr>
              <p:nvPr/>
            </p:nvSpPr>
            <p:spPr bwMode="auto">
              <a:xfrm>
                <a:off x="734" y="1772"/>
                <a:ext cx="14"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2" name="Line 25"/>
              <p:cNvSpPr>
                <a:spLocks noChangeShapeType="1"/>
              </p:cNvSpPr>
              <p:nvPr/>
            </p:nvSpPr>
            <p:spPr bwMode="auto">
              <a:xfrm flipV="1">
                <a:off x="748" y="1852"/>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3" name="Line 26"/>
              <p:cNvSpPr>
                <a:spLocks noChangeShapeType="1"/>
              </p:cNvSpPr>
              <p:nvPr/>
            </p:nvSpPr>
            <p:spPr bwMode="auto">
              <a:xfrm>
                <a:off x="755" y="1852"/>
                <a:ext cx="15"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4" name="Line 27"/>
              <p:cNvSpPr>
                <a:spLocks noChangeShapeType="1"/>
              </p:cNvSpPr>
              <p:nvPr/>
            </p:nvSpPr>
            <p:spPr bwMode="auto">
              <a:xfrm flipV="1">
                <a:off x="770" y="1868"/>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5" name="Line 28"/>
              <p:cNvSpPr>
                <a:spLocks noChangeShapeType="1"/>
              </p:cNvSpPr>
              <p:nvPr/>
            </p:nvSpPr>
            <p:spPr bwMode="auto">
              <a:xfrm flipV="1">
                <a:off x="777" y="184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6" name="Line 29"/>
              <p:cNvSpPr>
                <a:spLocks noChangeShapeType="1"/>
              </p:cNvSpPr>
              <p:nvPr/>
            </p:nvSpPr>
            <p:spPr bwMode="auto">
              <a:xfrm flipV="1">
                <a:off x="791" y="1836"/>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7" name="Line 30"/>
              <p:cNvSpPr>
                <a:spLocks noChangeShapeType="1"/>
              </p:cNvSpPr>
              <p:nvPr/>
            </p:nvSpPr>
            <p:spPr bwMode="auto">
              <a:xfrm flipV="1">
                <a:off x="805" y="182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8" name="Line 31"/>
              <p:cNvSpPr>
                <a:spLocks noChangeShapeType="1"/>
              </p:cNvSpPr>
              <p:nvPr/>
            </p:nvSpPr>
            <p:spPr bwMode="auto">
              <a:xfrm flipV="1">
                <a:off x="812" y="1788"/>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39" name="Line 32"/>
              <p:cNvSpPr>
                <a:spLocks noChangeShapeType="1"/>
              </p:cNvSpPr>
              <p:nvPr/>
            </p:nvSpPr>
            <p:spPr bwMode="auto">
              <a:xfrm>
                <a:off x="826" y="1788"/>
                <a:ext cx="15"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0" name="Line 33"/>
              <p:cNvSpPr>
                <a:spLocks noChangeShapeType="1"/>
              </p:cNvSpPr>
              <p:nvPr/>
            </p:nvSpPr>
            <p:spPr bwMode="auto">
              <a:xfrm>
                <a:off x="841" y="184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1" name="Line 34"/>
              <p:cNvSpPr>
                <a:spLocks noChangeShapeType="1"/>
              </p:cNvSpPr>
              <p:nvPr/>
            </p:nvSpPr>
            <p:spPr bwMode="auto">
              <a:xfrm>
                <a:off x="848" y="1852"/>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2" name="Line 35"/>
              <p:cNvSpPr>
                <a:spLocks noChangeShapeType="1"/>
              </p:cNvSpPr>
              <p:nvPr/>
            </p:nvSpPr>
            <p:spPr bwMode="auto">
              <a:xfrm>
                <a:off x="862" y="186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3" name="Line 36"/>
              <p:cNvSpPr>
                <a:spLocks noChangeShapeType="1"/>
              </p:cNvSpPr>
              <p:nvPr/>
            </p:nvSpPr>
            <p:spPr bwMode="auto">
              <a:xfrm flipV="1">
                <a:off x="876" y="1852"/>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4" name="Line 37"/>
              <p:cNvSpPr>
                <a:spLocks noChangeShapeType="1"/>
              </p:cNvSpPr>
              <p:nvPr/>
            </p:nvSpPr>
            <p:spPr bwMode="auto">
              <a:xfrm>
                <a:off x="883" y="1852"/>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5" name="Line 38"/>
              <p:cNvSpPr>
                <a:spLocks noChangeShapeType="1"/>
              </p:cNvSpPr>
              <p:nvPr/>
            </p:nvSpPr>
            <p:spPr bwMode="auto">
              <a:xfrm flipV="1">
                <a:off x="897" y="1868"/>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6" name="Line 39"/>
              <p:cNvSpPr>
                <a:spLocks noChangeShapeType="1"/>
              </p:cNvSpPr>
              <p:nvPr/>
            </p:nvSpPr>
            <p:spPr bwMode="auto">
              <a:xfrm flipV="1">
                <a:off x="904" y="1860"/>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7" name="Line 40"/>
              <p:cNvSpPr>
                <a:spLocks noChangeShapeType="1"/>
              </p:cNvSpPr>
              <p:nvPr/>
            </p:nvSpPr>
            <p:spPr bwMode="auto">
              <a:xfrm flipV="1">
                <a:off x="919" y="1812"/>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8" name="Line 41"/>
              <p:cNvSpPr>
                <a:spLocks noChangeShapeType="1"/>
              </p:cNvSpPr>
              <p:nvPr/>
            </p:nvSpPr>
            <p:spPr bwMode="auto">
              <a:xfrm>
                <a:off x="926" y="181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49" name="Line 42"/>
              <p:cNvSpPr>
                <a:spLocks noChangeShapeType="1"/>
              </p:cNvSpPr>
              <p:nvPr/>
            </p:nvSpPr>
            <p:spPr bwMode="auto">
              <a:xfrm>
                <a:off x="940" y="1828"/>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0" name="Line 43"/>
              <p:cNvSpPr>
                <a:spLocks noChangeShapeType="1"/>
              </p:cNvSpPr>
              <p:nvPr/>
            </p:nvSpPr>
            <p:spPr bwMode="auto">
              <a:xfrm flipV="1">
                <a:off x="954" y="1836"/>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1" name="Line 44"/>
              <p:cNvSpPr>
                <a:spLocks noChangeShapeType="1"/>
              </p:cNvSpPr>
              <p:nvPr/>
            </p:nvSpPr>
            <p:spPr bwMode="auto">
              <a:xfrm>
                <a:off x="961" y="183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2" name="Line 45"/>
              <p:cNvSpPr>
                <a:spLocks noChangeShapeType="1"/>
              </p:cNvSpPr>
              <p:nvPr/>
            </p:nvSpPr>
            <p:spPr bwMode="auto">
              <a:xfrm>
                <a:off x="975" y="1860"/>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3" name="Line 46"/>
              <p:cNvSpPr>
                <a:spLocks noChangeShapeType="1"/>
              </p:cNvSpPr>
              <p:nvPr/>
            </p:nvSpPr>
            <p:spPr bwMode="auto">
              <a:xfrm>
                <a:off x="990" y="1868"/>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4" name="Line 47"/>
              <p:cNvSpPr>
                <a:spLocks noChangeShapeType="1"/>
              </p:cNvSpPr>
              <p:nvPr/>
            </p:nvSpPr>
            <p:spPr bwMode="auto">
              <a:xfrm flipV="1">
                <a:off x="997" y="184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5" name="Line 48"/>
              <p:cNvSpPr>
                <a:spLocks noChangeShapeType="1"/>
              </p:cNvSpPr>
              <p:nvPr/>
            </p:nvSpPr>
            <p:spPr bwMode="auto">
              <a:xfrm>
                <a:off x="1011" y="1844"/>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6" name="Line 49"/>
              <p:cNvSpPr>
                <a:spLocks noChangeShapeType="1"/>
              </p:cNvSpPr>
              <p:nvPr/>
            </p:nvSpPr>
            <p:spPr bwMode="auto">
              <a:xfrm flipV="1">
                <a:off x="1025" y="184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7" name="Line 50"/>
              <p:cNvSpPr>
                <a:spLocks noChangeShapeType="1"/>
              </p:cNvSpPr>
              <p:nvPr/>
            </p:nvSpPr>
            <p:spPr bwMode="auto">
              <a:xfrm>
                <a:off x="1032" y="184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8" name="Line 51"/>
              <p:cNvSpPr>
                <a:spLocks noChangeShapeType="1"/>
              </p:cNvSpPr>
              <p:nvPr/>
            </p:nvSpPr>
            <p:spPr bwMode="auto">
              <a:xfrm flipV="1">
                <a:off x="1046" y="1844"/>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59" name="Line 52"/>
              <p:cNvSpPr>
                <a:spLocks noChangeShapeType="1"/>
              </p:cNvSpPr>
              <p:nvPr/>
            </p:nvSpPr>
            <p:spPr bwMode="auto">
              <a:xfrm flipV="1">
                <a:off x="1053" y="1804"/>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0" name="Line 53"/>
              <p:cNvSpPr>
                <a:spLocks noChangeShapeType="1"/>
              </p:cNvSpPr>
              <p:nvPr/>
            </p:nvSpPr>
            <p:spPr bwMode="auto">
              <a:xfrm>
                <a:off x="1068" y="180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1" name="Line 54"/>
              <p:cNvSpPr>
                <a:spLocks noChangeShapeType="1"/>
              </p:cNvSpPr>
              <p:nvPr/>
            </p:nvSpPr>
            <p:spPr bwMode="auto">
              <a:xfrm>
                <a:off x="1075" y="1812"/>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2" name="Line 55"/>
              <p:cNvSpPr>
                <a:spLocks noChangeShapeType="1"/>
              </p:cNvSpPr>
              <p:nvPr/>
            </p:nvSpPr>
            <p:spPr bwMode="auto">
              <a:xfrm>
                <a:off x="1089" y="183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3" name="Line 56"/>
              <p:cNvSpPr>
                <a:spLocks noChangeShapeType="1"/>
              </p:cNvSpPr>
              <p:nvPr/>
            </p:nvSpPr>
            <p:spPr bwMode="auto">
              <a:xfrm>
                <a:off x="1103" y="1852"/>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4" name="Line 57"/>
              <p:cNvSpPr>
                <a:spLocks noChangeShapeType="1"/>
              </p:cNvSpPr>
              <p:nvPr/>
            </p:nvSpPr>
            <p:spPr bwMode="auto">
              <a:xfrm flipV="1">
                <a:off x="1110" y="1732"/>
                <a:ext cx="14" cy="12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5" name="Line 58"/>
              <p:cNvSpPr>
                <a:spLocks noChangeShapeType="1"/>
              </p:cNvSpPr>
              <p:nvPr/>
            </p:nvSpPr>
            <p:spPr bwMode="auto">
              <a:xfrm flipV="1">
                <a:off x="1124" y="1637"/>
                <a:ext cx="7" cy="9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6" name="Line 59"/>
              <p:cNvSpPr>
                <a:spLocks noChangeShapeType="1"/>
              </p:cNvSpPr>
              <p:nvPr/>
            </p:nvSpPr>
            <p:spPr bwMode="auto">
              <a:xfrm flipV="1">
                <a:off x="1131" y="1509"/>
                <a:ext cx="15" cy="12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7" name="Line 60"/>
              <p:cNvSpPr>
                <a:spLocks noChangeShapeType="1"/>
              </p:cNvSpPr>
              <p:nvPr/>
            </p:nvSpPr>
            <p:spPr bwMode="auto">
              <a:xfrm>
                <a:off x="1146" y="1509"/>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8" name="Line 61"/>
              <p:cNvSpPr>
                <a:spLocks noChangeShapeType="1"/>
              </p:cNvSpPr>
              <p:nvPr/>
            </p:nvSpPr>
            <p:spPr bwMode="auto">
              <a:xfrm>
                <a:off x="1160" y="1565"/>
                <a:ext cx="7" cy="21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69" name="Line 62"/>
              <p:cNvSpPr>
                <a:spLocks noChangeShapeType="1"/>
              </p:cNvSpPr>
              <p:nvPr/>
            </p:nvSpPr>
            <p:spPr bwMode="auto">
              <a:xfrm>
                <a:off x="1167" y="1780"/>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0" name="Line 63"/>
              <p:cNvSpPr>
                <a:spLocks noChangeShapeType="1"/>
              </p:cNvSpPr>
              <p:nvPr/>
            </p:nvSpPr>
            <p:spPr bwMode="auto">
              <a:xfrm>
                <a:off x="1181" y="1860"/>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1" name="Line 64"/>
              <p:cNvSpPr>
                <a:spLocks noChangeShapeType="1"/>
              </p:cNvSpPr>
              <p:nvPr/>
            </p:nvSpPr>
            <p:spPr bwMode="auto">
              <a:xfrm>
                <a:off x="1195" y="190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2" name="Line 65"/>
              <p:cNvSpPr>
                <a:spLocks noChangeShapeType="1"/>
              </p:cNvSpPr>
              <p:nvPr/>
            </p:nvSpPr>
            <p:spPr bwMode="auto">
              <a:xfrm flipV="1">
                <a:off x="1202" y="1876"/>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3" name="Line 66"/>
              <p:cNvSpPr>
                <a:spLocks noChangeShapeType="1"/>
              </p:cNvSpPr>
              <p:nvPr/>
            </p:nvSpPr>
            <p:spPr bwMode="auto">
              <a:xfrm flipV="1">
                <a:off x="1217" y="186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4" name="Line 67"/>
              <p:cNvSpPr>
                <a:spLocks noChangeShapeType="1"/>
              </p:cNvSpPr>
              <p:nvPr/>
            </p:nvSpPr>
            <p:spPr bwMode="auto">
              <a:xfrm flipV="1">
                <a:off x="1224" y="1788"/>
                <a:ext cx="14"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5" name="Line 68"/>
              <p:cNvSpPr>
                <a:spLocks noChangeShapeType="1"/>
              </p:cNvSpPr>
              <p:nvPr/>
            </p:nvSpPr>
            <p:spPr bwMode="auto">
              <a:xfrm flipV="1">
                <a:off x="1238" y="1740"/>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6" name="Line 69"/>
              <p:cNvSpPr>
                <a:spLocks noChangeShapeType="1"/>
              </p:cNvSpPr>
              <p:nvPr/>
            </p:nvSpPr>
            <p:spPr bwMode="auto">
              <a:xfrm flipV="1">
                <a:off x="1245" y="1605"/>
                <a:ext cx="14" cy="13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7" name="Line 70"/>
              <p:cNvSpPr>
                <a:spLocks noChangeShapeType="1"/>
              </p:cNvSpPr>
              <p:nvPr/>
            </p:nvSpPr>
            <p:spPr bwMode="auto">
              <a:xfrm>
                <a:off x="1259" y="1605"/>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8" name="Line 71"/>
              <p:cNvSpPr>
                <a:spLocks noChangeShapeType="1"/>
              </p:cNvSpPr>
              <p:nvPr/>
            </p:nvSpPr>
            <p:spPr bwMode="auto">
              <a:xfrm>
                <a:off x="1273" y="1685"/>
                <a:ext cx="7" cy="11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79" name="Line 72"/>
              <p:cNvSpPr>
                <a:spLocks noChangeShapeType="1"/>
              </p:cNvSpPr>
              <p:nvPr/>
            </p:nvSpPr>
            <p:spPr bwMode="auto">
              <a:xfrm>
                <a:off x="1280" y="1804"/>
                <a:ext cx="15"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0" name="Line 73"/>
              <p:cNvSpPr>
                <a:spLocks noChangeShapeType="1"/>
              </p:cNvSpPr>
              <p:nvPr/>
            </p:nvSpPr>
            <p:spPr bwMode="auto">
              <a:xfrm>
                <a:off x="1295" y="1860"/>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1" name="Line 74"/>
              <p:cNvSpPr>
                <a:spLocks noChangeShapeType="1"/>
              </p:cNvSpPr>
              <p:nvPr/>
            </p:nvSpPr>
            <p:spPr bwMode="auto">
              <a:xfrm>
                <a:off x="1309" y="1876"/>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2" name="Line 75"/>
              <p:cNvSpPr>
                <a:spLocks noChangeShapeType="1"/>
              </p:cNvSpPr>
              <p:nvPr/>
            </p:nvSpPr>
            <p:spPr bwMode="auto">
              <a:xfrm>
                <a:off x="1316" y="1876"/>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3" name="Line 76"/>
              <p:cNvSpPr>
                <a:spLocks noChangeShapeType="1"/>
              </p:cNvSpPr>
              <p:nvPr/>
            </p:nvSpPr>
            <p:spPr bwMode="auto">
              <a:xfrm flipV="1">
                <a:off x="1330" y="1852"/>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4" name="Line 77"/>
              <p:cNvSpPr>
                <a:spLocks noChangeShapeType="1"/>
              </p:cNvSpPr>
              <p:nvPr/>
            </p:nvSpPr>
            <p:spPr bwMode="auto">
              <a:xfrm flipV="1">
                <a:off x="1344" y="1820"/>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5" name="Line 78"/>
              <p:cNvSpPr>
                <a:spLocks noChangeShapeType="1"/>
              </p:cNvSpPr>
              <p:nvPr/>
            </p:nvSpPr>
            <p:spPr bwMode="auto">
              <a:xfrm>
                <a:off x="1351" y="1820"/>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6" name="Line 79"/>
              <p:cNvSpPr>
                <a:spLocks noChangeShapeType="1"/>
              </p:cNvSpPr>
              <p:nvPr/>
            </p:nvSpPr>
            <p:spPr bwMode="auto">
              <a:xfrm>
                <a:off x="1365" y="1820"/>
                <a:ext cx="8"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7" name="Line 80"/>
              <p:cNvSpPr>
                <a:spLocks noChangeShapeType="1"/>
              </p:cNvSpPr>
              <p:nvPr/>
            </p:nvSpPr>
            <p:spPr bwMode="auto">
              <a:xfrm flipV="1">
                <a:off x="1373" y="183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8" name="Line 81"/>
              <p:cNvSpPr>
                <a:spLocks noChangeShapeType="1"/>
              </p:cNvSpPr>
              <p:nvPr/>
            </p:nvSpPr>
            <p:spPr bwMode="auto">
              <a:xfrm>
                <a:off x="1387" y="1836"/>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89" name="Line 82"/>
              <p:cNvSpPr>
                <a:spLocks noChangeShapeType="1"/>
              </p:cNvSpPr>
              <p:nvPr/>
            </p:nvSpPr>
            <p:spPr bwMode="auto">
              <a:xfrm flipV="1">
                <a:off x="1394" y="1868"/>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0" name="Line 83"/>
              <p:cNvSpPr>
                <a:spLocks noChangeShapeType="1"/>
              </p:cNvSpPr>
              <p:nvPr/>
            </p:nvSpPr>
            <p:spPr bwMode="auto">
              <a:xfrm flipV="1">
                <a:off x="1408" y="185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1" name="Line 84"/>
              <p:cNvSpPr>
                <a:spLocks noChangeShapeType="1"/>
              </p:cNvSpPr>
              <p:nvPr/>
            </p:nvSpPr>
            <p:spPr bwMode="auto">
              <a:xfrm>
                <a:off x="1422" y="1852"/>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2" name="Line 85"/>
              <p:cNvSpPr>
                <a:spLocks noChangeShapeType="1"/>
              </p:cNvSpPr>
              <p:nvPr/>
            </p:nvSpPr>
            <p:spPr bwMode="auto">
              <a:xfrm>
                <a:off x="1429" y="1852"/>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3" name="Line 86"/>
              <p:cNvSpPr>
                <a:spLocks noChangeShapeType="1"/>
              </p:cNvSpPr>
              <p:nvPr/>
            </p:nvSpPr>
            <p:spPr bwMode="auto">
              <a:xfrm flipV="1">
                <a:off x="1444" y="1868"/>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4" name="Line 87"/>
              <p:cNvSpPr>
                <a:spLocks noChangeShapeType="1"/>
              </p:cNvSpPr>
              <p:nvPr/>
            </p:nvSpPr>
            <p:spPr bwMode="auto">
              <a:xfrm flipV="1">
                <a:off x="1458" y="1852"/>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5" name="Line 88"/>
              <p:cNvSpPr>
                <a:spLocks noChangeShapeType="1"/>
              </p:cNvSpPr>
              <p:nvPr/>
            </p:nvSpPr>
            <p:spPr bwMode="auto">
              <a:xfrm>
                <a:off x="1465" y="185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6" name="Line 89"/>
              <p:cNvSpPr>
                <a:spLocks noChangeShapeType="1"/>
              </p:cNvSpPr>
              <p:nvPr/>
            </p:nvSpPr>
            <p:spPr bwMode="auto">
              <a:xfrm>
                <a:off x="1479" y="1868"/>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7" name="Line 90"/>
              <p:cNvSpPr>
                <a:spLocks noChangeShapeType="1"/>
              </p:cNvSpPr>
              <p:nvPr/>
            </p:nvSpPr>
            <p:spPr bwMode="auto">
              <a:xfrm flipV="1">
                <a:off x="1486" y="1884"/>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8" name="Line 91"/>
              <p:cNvSpPr>
                <a:spLocks noChangeShapeType="1"/>
              </p:cNvSpPr>
              <p:nvPr/>
            </p:nvSpPr>
            <p:spPr bwMode="auto">
              <a:xfrm>
                <a:off x="1500" y="188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99" name="Line 92"/>
              <p:cNvSpPr>
                <a:spLocks noChangeShapeType="1"/>
              </p:cNvSpPr>
              <p:nvPr/>
            </p:nvSpPr>
            <p:spPr bwMode="auto">
              <a:xfrm>
                <a:off x="1514" y="1908"/>
                <a:ext cx="8"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0" name="Line 93"/>
              <p:cNvSpPr>
                <a:spLocks noChangeShapeType="1"/>
              </p:cNvSpPr>
              <p:nvPr/>
            </p:nvSpPr>
            <p:spPr bwMode="auto">
              <a:xfrm flipV="1">
                <a:off x="1522" y="1900"/>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1" name="Line 94"/>
              <p:cNvSpPr>
                <a:spLocks noChangeShapeType="1"/>
              </p:cNvSpPr>
              <p:nvPr/>
            </p:nvSpPr>
            <p:spPr bwMode="auto">
              <a:xfrm>
                <a:off x="1536" y="190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2" name="Line 95"/>
              <p:cNvSpPr>
                <a:spLocks noChangeShapeType="1"/>
              </p:cNvSpPr>
              <p:nvPr/>
            </p:nvSpPr>
            <p:spPr bwMode="auto">
              <a:xfrm flipV="1">
                <a:off x="1543" y="1892"/>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3" name="Line 96"/>
              <p:cNvSpPr>
                <a:spLocks noChangeShapeType="1"/>
              </p:cNvSpPr>
              <p:nvPr/>
            </p:nvSpPr>
            <p:spPr bwMode="auto">
              <a:xfrm>
                <a:off x="1557" y="189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4" name="Line 97"/>
              <p:cNvSpPr>
                <a:spLocks noChangeShapeType="1"/>
              </p:cNvSpPr>
              <p:nvPr/>
            </p:nvSpPr>
            <p:spPr bwMode="auto">
              <a:xfrm>
                <a:off x="1571" y="1908"/>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5" name="Line 98"/>
              <p:cNvSpPr>
                <a:spLocks noChangeShapeType="1"/>
              </p:cNvSpPr>
              <p:nvPr/>
            </p:nvSpPr>
            <p:spPr bwMode="auto">
              <a:xfrm flipV="1">
                <a:off x="1578" y="191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6" name="Line 99"/>
              <p:cNvSpPr>
                <a:spLocks noChangeShapeType="1"/>
              </p:cNvSpPr>
              <p:nvPr/>
            </p:nvSpPr>
            <p:spPr bwMode="auto">
              <a:xfrm flipV="1">
                <a:off x="1592" y="1844"/>
                <a:ext cx="8"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7" name="Line 100"/>
              <p:cNvSpPr>
                <a:spLocks noChangeShapeType="1"/>
              </p:cNvSpPr>
              <p:nvPr/>
            </p:nvSpPr>
            <p:spPr bwMode="auto">
              <a:xfrm>
                <a:off x="1600" y="184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8" name="Line 101"/>
              <p:cNvSpPr>
                <a:spLocks noChangeShapeType="1"/>
              </p:cNvSpPr>
              <p:nvPr/>
            </p:nvSpPr>
            <p:spPr bwMode="auto">
              <a:xfrm flipV="1">
                <a:off x="1614" y="183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09" name="Line 102"/>
              <p:cNvSpPr>
                <a:spLocks noChangeShapeType="1"/>
              </p:cNvSpPr>
              <p:nvPr/>
            </p:nvSpPr>
            <p:spPr bwMode="auto">
              <a:xfrm>
                <a:off x="1628" y="1836"/>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0" name="Line 103"/>
              <p:cNvSpPr>
                <a:spLocks noChangeShapeType="1"/>
              </p:cNvSpPr>
              <p:nvPr/>
            </p:nvSpPr>
            <p:spPr bwMode="auto">
              <a:xfrm flipV="1">
                <a:off x="1635" y="1828"/>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1" name="Line 104"/>
              <p:cNvSpPr>
                <a:spLocks noChangeShapeType="1"/>
              </p:cNvSpPr>
              <p:nvPr/>
            </p:nvSpPr>
            <p:spPr bwMode="auto">
              <a:xfrm>
                <a:off x="1649" y="1828"/>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2" name="Line 105"/>
              <p:cNvSpPr>
                <a:spLocks noChangeShapeType="1"/>
              </p:cNvSpPr>
              <p:nvPr/>
            </p:nvSpPr>
            <p:spPr bwMode="auto">
              <a:xfrm>
                <a:off x="1663" y="1860"/>
                <a:ext cx="8"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3" name="Line 106"/>
              <p:cNvSpPr>
                <a:spLocks noChangeShapeType="1"/>
              </p:cNvSpPr>
              <p:nvPr/>
            </p:nvSpPr>
            <p:spPr bwMode="auto">
              <a:xfrm>
                <a:off x="1671" y="1876"/>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4" name="Line 107"/>
              <p:cNvSpPr>
                <a:spLocks noChangeShapeType="1"/>
              </p:cNvSpPr>
              <p:nvPr/>
            </p:nvSpPr>
            <p:spPr bwMode="auto">
              <a:xfrm>
                <a:off x="1685" y="188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5" name="Line 108"/>
              <p:cNvSpPr>
                <a:spLocks noChangeShapeType="1"/>
              </p:cNvSpPr>
              <p:nvPr/>
            </p:nvSpPr>
            <p:spPr bwMode="auto">
              <a:xfrm>
                <a:off x="1692" y="1892"/>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6" name="Line 109"/>
              <p:cNvSpPr>
                <a:spLocks noChangeShapeType="1"/>
              </p:cNvSpPr>
              <p:nvPr/>
            </p:nvSpPr>
            <p:spPr bwMode="auto">
              <a:xfrm flipV="1">
                <a:off x="1706" y="1868"/>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7" name="Line 110"/>
              <p:cNvSpPr>
                <a:spLocks noChangeShapeType="1"/>
              </p:cNvSpPr>
              <p:nvPr/>
            </p:nvSpPr>
            <p:spPr bwMode="auto">
              <a:xfrm flipV="1">
                <a:off x="1713" y="186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8" name="Line 111"/>
              <p:cNvSpPr>
                <a:spLocks noChangeShapeType="1"/>
              </p:cNvSpPr>
              <p:nvPr/>
            </p:nvSpPr>
            <p:spPr bwMode="auto">
              <a:xfrm>
                <a:off x="1727" y="186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19" name="Line 112"/>
              <p:cNvSpPr>
                <a:spLocks noChangeShapeType="1"/>
              </p:cNvSpPr>
              <p:nvPr/>
            </p:nvSpPr>
            <p:spPr bwMode="auto">
              <a:xfrm flipV="1">
                <a:off x="1741" y="1860"/>
                <a:ext cx="8"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0" name="Line 113"/>
              <p:cNvSpPr>
                <a:spLocks noChangeShapeType="1"/>
              </p:cNvSpPr>
              <p:nvPr/>
            </p:nvSpPr>
            <p:spPr bwMode="auto">
              <a:xfrm>
                <a:off x="1749" y="1860"/>
                <a:ext cx="14"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1" name="Line 114"/>
              <p:cNvSpPr>
                <a:spLocks noChangeShapeType="1"/>
              </p:cNvSpPr>
              <p:nvPr/>
            </p:nvSpPr>
            <p:spPr bwMode="auto">
              <a:xfrm flipV="1">
                <a:off x="1763" y="1900"/>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2" name="Line 115"/>
              <p:cNvSpPr>
                <a:spLocks noChangeShapeType="1"/>
              </p:cNvSpPr>
              <p:nvPr/>
            </p:nvSpPr>
            <p:spPr bwMode="auto">
              <a:xfrm>
                <a:off x="1777" y="1900"/>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3" name="Line 116"/>
              <p:cNvSpPr>
                <a:spLocks noChangeShapeType="1"/>
              </p:cNvSpPr>
              <p:nvPr/>
            </p:nvSpPr>
            <p:spPr bwMode="auto">
              <a:xfrm>
                <a:off x="1784" y="1932"/>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4" name="Line 117"/>
              <p:cNvSpPr>
                <a:spLocks noChangeShapeType="1"/>
              </p:cNvSpPr>
              <p:nvPr/>
            </p:nvSpPr>
            <p:spPr bwMode="auto">
              <a:xfrm flipV="1">
                <a:off x="1798" y="1924"/>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5" name="Line 118"/>
              <p:cNvSpPr>
                <a:spLocks noChangeShapeType="1"/>
              </p:cNvSpPr>
              <p:nvPr/>
            </p:nvSpPr>
            <p:spPr bwMode="auto">
              <a:xfrm flipV="1">
                <a:off x="1812" y="1916"/>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6" name="Line 119"/>
              <p:cNvSpPr>
                <a:spLocks noChangeShapeType="1"/>
              </p:cNvSpPr>
              <p:nvPr/>
            </p:nvSpPr>
            <p:spPr bwMode="auto">
              <a:xfrm flipV="1">
                <a:off x="1819" y="1820"/>
                <a:ext cx="15"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7" name="Line 120"/>
              <p:cNvSpPr>
                <a:spLocks noChangeShapeType="1"/>
              </p:cNvSpPr>
              <p:nvPr/>
            </p:nvSpPr>
            <p:spPr bwMode="auto">
              <a:xfrm flipV="1">
                <a:off x="1834" y="1724"/>
                <a:ext cx="7"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8" name="Line 121"/>
              <p:cNvSpPr>
                <a:spLocks noChangeShapeType="1"/>
              </p:cNvSpPr>
              <p:nvPr/>
            </p:nvSpPr>
            <p:spPr bwMode="auto">
              <a:xfrm flipV="1">
                <a:off x="1841" y="1469"/>
                <a:ext cx="14" cy="25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29" name="Line 122"/>
              <p:cNvSpPr>
                <a:spLocks noChangeShapeType="1"/>
              </p:cNvSpPr>
              <p:nvPr/>
            </p:nvSpPr>
            <p:spPr bwMode="auto">
              <a:xfrm flipV="1">
                <a:off x="1855" y="1166"/>
                <a:ext cx="7" cy="30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0" name="Line 123"/>
              <p:cNvSpPr>
                <a:spLocks noChangeShapeType="1"/>
              </p:cNvSpPr>
              <p:nvPr/>
            </p:nvSpPr>
            <p:spPr bwMode="auto">
              <a:xfrm flipV="1">
                <a:off x="1862" y="1134"/>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1" name="Line 124"/>
              <p:cNvSpPr>
                <a:spLocks noChangeShapeType="1"/>
              </p:cNvSpPr>
              <p:nvPr/>
            </p:nvSpPr>
            <p:spPr bwMode="auto">
              <a:xfrm>
                <a:off x="1876" y="1134"/>
                <a:ext cx="14" cy="33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2" name="Line 125"/>
              <p:cNvSpPr>
                <a:spLocks noChangeShapeType="1"/>
              </p:cNvSpPr>
              <p:nvPr/>
            </p:nvSpPr>
            <p:spPr bwMode="auto">
              <a:xfrm>
                <a:off x="1890" y="1469"/>
                <a:ext cx="8" cy="25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3" name="Line 126"/>
              <p:cNvSpPr>
                <a:spLocks noChangeShapeType="1"/>
              </p:cNvSpPr>
              <p:nvPr/>
            </p:nvSpPr>
            <p:spPr bwMode="auto">
              <a:xfrm>
                <a:off x="1898" y="1724"/>
                <a:ext cx="14" cy="15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4" name="Line 127"/>
              <p:cNvSpPr>
                <a:spLocks noChangeShapeType="1"/>
              </p:cNvSpPr>
              <p:nvPr/>
            </p:nvSpPr>
            <p:spPr bwMode="auto">
              <a:xfrm>
                <a:off x="1912" y="187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5" name="Line 128"/>
              <p:cNvSpPr>
                <a:spLocks noChangeShapeType="1"/>
              </p:cNvSpPr>
              <p:nvPr/>
            </p:nvSpPr>
            <p:spPr bwMode="auto">
              <a:xfrm flipV="1">
                <a:off x="1926" y="188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6" name="Line 129"/>
              <p:cNvSpPr>
                <a:spLocks noChangeShapeType="1"/>
              </p:cNvSpPr>
              <p:nvPr/>
            </p:nvSpPr>
            <p:spPr bwMode="auto">
              <a:xfrm flipV="1">
                <a:off x="1933" y="1852"/>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7" name="Line 130"/>
              <p:cNvSpPr>
                <a:spLocks noChangeShapeType="1"/>
              </p:cNvSpPr>
              <p:nvPr/>
            </p:nvSpPr>
            <p:spPr bwMode="auto">
              <a:xfrm>
                <a:off x="1947" y="1852"/>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8" name="Line 131"/>
              <p:cNvSpPr>
                <a:spLocks noChangeShapeType="1"/>
              </p:cNvSpPr>
              <p:nvPr/>
            </p:nvSpPr>
            <p:spPr bwMode="auto">
              <a:xfrm>
                <a:off x="1954" y="1884"/>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39" name="Line 132"/>
              <p:cNvSpPr>
                <a:spLocks noChangeShapeType="1"/>
              </p:cNvSpPr>
              <p:nvPr/>
            </p:nvSpPr>
            <p:spPr bwMode="auto">
              <a:xfrm flipV="1">
                <a:off x="1968" y="1860"/>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0" name="Line 133"/>
              <p:cNvSpPr>
                <a:spLocks noChangeShapeType="1"/>
              </p:cNvSpPr>
              <p:nvPr/>
            </p:nvSpPr>
            <p:spPr bwMode="auto">
              <a:xfrm>
                <a:off x="1983" y="1860"/>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1" name="Line 134"/>
              <p:cNvSpPr>
                <a:spLocks noChangeShapeType="1"/>
              </p:cNvSpPr>
              <p:nvPr/>
            </p:nvSpPr>
            <p:spPr bwMode="auto">
              <a:xfrm flipV="1">
                <a:off x="1990" y="185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2" name="Line 135"/>
              <p:cNvSpPr>
                <a:spLocks noChangeShapeType="1"/>
              </p:cNvSpPr>
              <p:nvPr/>
            </p:nvSpPr>
            <p:spPr bwMode="auto">
              <a:xfrm>
                <a:off x="2004" y="1852"/>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3" name="Line 136"/>
              <p:cNvSpPr>
                <a:spLocks noChangeShapeType="1"/>
              </p:cNvSpPr>
              <p:nvPr/>
            </p:nvSpPr>
            <p:spPr bwMode="auto">
              <a:xfrm flipV="1">
                <a:off x="2011" y="184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4" name="Line 137"/>
              <p:cNvSpPr>
                <a:spLocks noChangeShapeType="1"/>
              </p:cNvSpPr>
              <p:nvPr/>
            </p:nvSpPr>
            <p:spPr bwMode="auto">
              <a:xfrm flipV="1">
                <a:off x="2025" y="1812"/>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5" name="Line 138"/>
              <p:cNvSpPr>
                <a:spLocks noChangeShapeType="1"/>
              </p:cNvSpPr>
              <p:nvPr/>
            </p:nvSpPr>
            <p:spPr bwMode="auto">
              <a:xfrm>
                <a:off x="2032" y="1812"/>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6" name="Line 139"/>
              <p:cNvSpPr>
                <a:spLocks noChangeShapeType="1"/>
              </p:cNvSpPr>
              <p:nvPr/>
            </p:nvSpPr>
            <p:spPr bwMode="auto">
              <a:xfrm>
                <a:off x="2046" y="1860"/>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7" name="Line 140"/>
              <p:cNvSpPr>
                <a:spLocks noChangeShapeType="1"/>
              </p:cNvSpPr>
              <p:nvPr/>
            </p:nvSpPr>
            <p:spPr bwMode="auto">
              <a:xfrm flipV="1">
                <a:off x="2061" y="1852"/>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8" name="Line 141"/>
              <p:cNvSpPr>
                <a:spLocks noChangeShapeType="1"/>
              </p:cNvSpPr>
              <p:nvPr/>
            </p:nvSpPr>
            <p:spPr bwMode="auto">
              <a:xfrm>
                <a:off x="2068" y="1852"/>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49" name="Line 142"/>
              <p:cNvSpPr>
                <a:spLocks noChangeShapeType="1"/>
              </p:cNvSpPr>
              <p:nvPr/>
            </p:nvSpPr>
            <p:spPr bwMode="auto">
              <a:xfrm>
                <a:off x="2082" y="1860"/>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0" name="Line 143"/>
              <p:cNvSpPr>
                <a:spLocks noChangeShapeType="1"/>
              </p:cNvSpPr>
              <p:nvPr/>
            </p:nvSpPr>
            <p:spPr bwMode="auto">
              <a:xfrm flipV="1">
                <a:off x="2096" y="186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1" name="Line 144"/>
              <p:cNvSpPr>
                <a:spLocks noChangeShapeType="1"/>
              </p:cNvSpPr>
              <p:nvPr/>
            </p:nvSpPr>
            <p:spPr bwMode="auto">
              <a:xfrm flipV="1">
                <a:off x="2103" y="1828"/>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2" name="Line 145"/>
              <p:cNvSpPr>
                <a:spLocks noChangeShapeType="1"/>
              </p:cNvSpPr>
              <p:nvPr/>
            </p:nvSpPr>
            <p:spPr bwMode="auto">
              <a:xfrm>
                <a:off x="2117" y="1828"/>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3" name="Line 146"/>
              <p:cNvSpPr>
                <a:spLocks noChangeShapeType="1"/>
              </p:cNvSpPr>
              <p:nvPr/>
            </p:nvSpPr>
            <p:spPr bwMode="auto">
              <a:xfrm flipV="1">
                <a:off x="2132" y="182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4" name="Line 147"/>
              <p:cNvSpPr>
                <a:spLocks noChangeShapeType="1"/>
              </p:cNvSpPr>
              <p:nvPr/>
            </p:nvSpPr>
            <p:spPr bwMode="auto">
              <a:xfrm>
                <a:off x="2139" y="1820"/>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5" name="Line 148"/>
              <p:cNvSpPr>
                <a:spLocks noChangeShapeType="1"/>
              </p:cNvSpPr>
              <p:nvPr/>
            </p:nvSpPr>
            <p:spPr bwMode="auto">
              <a:xfrm>
                <a:off x="2153" y="1836"/>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6" name="Line 149"/>
              <p:cNvSpPr>
                <a:spLocks noChangeShapeType="1"/>
              </p:cNvSpPr>
              <p:nvPr/>
            </p:nvSpPr>
            <p:spPr bwMode="auto">
              <a:xfrm>
                <a:off x="2160" y="185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7" name="Line 150"/>
              <p:cNvSpPr>
                <a:spLocks noChangeShapeType="1"/>
              </p:cNvSpPr>
              <p:nvPr/>
            </p:nvSpPr>
            <p:spPr bwMode="auto">
              <a:xfrm flipV="1">
                <a:off x="2174" y="1844"/>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8" name="Line 151"/>
              <p:cNvSpPr>
                <a:spLocks noChangeShapeType="1"/>
              </p:cNvSpPr>
              <p:nvPr/>
            </p:nvSpPr>
            <p:spPr bwMode="auto">
              <a:xfrm>
                <a:off x="2181" y="1844"/>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59" name="Line 152"/>
              <p:cNvSpPr>
                <a:spLocks noChangeShapeType="1"/>
              </p:cNvSpPr>
              <p:nvPr/>
            </p:nvSpPr>
            <p:spPr bwMode="auto">
              <a:xfrm>
                <a:off x="2195" y="1844"/>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0" name="Line 153"/>
              <p:cNvSpPr>
                <a:spLocks noChangeShapeType="1"/>
              </p:cNvSpPr>
              <p:nvPr/>
            </p:nvSpPr>
            <p:spPr bwMode="auto">
              <a:xfrm>
                <a:off x="2210" y="1852"/>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1" name="Line 154"/>
              <p:cNvSpPr>
                <a:spLocks noChangeShapeType="1"/>
              </p:cNvSpPr>
              <p:nvPr/>
            </p:nvSpPr>
            <p:spPr bwMode="auto">
              <a:xfrm flipV="1">
                <a:off x="2217" y="185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2" name="Line 155"/>
              <p:cNvSpPr>
                <a:spLocks noChangeShapeType="1"/>
              </p:cNvSpPr>
              <p:nvPr/>
            </p:nvSpPr>
            <p:spPr bwMode="auto">
              <a:xfrm flipV="1">
                <a:off x="2231" y="183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3" name="Line 156"/>
              <p:cNvSpPr>
                <a:spLocks noChangeShapeType="1"/>
              </p:cNvSpPr>
              <p:nvPr/>
            </p:nvSpPr>
            <p:spPr bwMode="auto">
              <a:xfrm flipV="1">
                <a:off x="2245" y="182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4" name="Line 157"/>
              <p:cNvSpPr>
                <a:spLocks noChangeShapeType="1"/>
              </p:cNvSpPr>
              <p:nvPr/>
            </p:nvSpPr>
            <p:spPr bwMode="auto">
              <a:xfrm>
                <a:off x="2252" y="1820"/>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5" name="Line 158"/>
              <p:cNvSpPr>
                <a:spLocks noChangeShapeType="1"/>
              </p:cNvSpPr>
              <p:nvPr/>
            </p:nvSpPr>
            <p:spPr bwMode="auto">
              <a:xfrm>
                <a:off x="2266" y="1844"/>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6" name="Line 159"/>
              <p:cNvSpPr>
                <a:spLocks noChangeShapeType="1"/>
              </p:cNvSpPr>
              <p:nvPr/>
            </p:nvSpPr>
            <p:spPr bwMode="auto">
              <a:xfrm>
                <a:off x="2281" y="1844"/>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7" name="Line 160"/>
              <p:cNvSpPr>
                <a:spLocks noChangeShapeType="1"/>
              </p:cNvSpPr>
              <p:nvPr/>
            </p:nvSpPr>
            <p:spPr bwMode="auto">
              <a:xfrm flipV="1">
                <a:off x="2288" y="1828"/>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8" name="Line 161"/>
              <p:cNvSpPr>
                <a:spLocks noChangeShapeType="1"/>
              </p:cNvSpPr>
              <p:nvPr/>
            </p:nvSpPr>
            <p:spPr bwMode="auto">
              <a:xfrm>
                <a:off x="2302" y="1828"/>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69" name="Line 162"/>
              <p:cNvSpPr>
                <a:spLocks noChangeShapeType="1"/>
              </p:cNvSpPr>
              <p:nvPr/>
            </p:nvSpPr>
            <p:spPr bwMode="auto">
              <a:xfrm flipV="1">
                <a:off x="2309" y="186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0" name="Line 163"/>
              <p:cNvSpPr>
                <a:spLocks noChangeShapeType="1"/>
              </p:cNvSpPr>
              <p:nvPr/>
            </p:nvSpPr>
            <p:spPr bwMode="auto">
              <a:xfrm flipV="1">
                <a:off x="2323" y="1844"/>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1" name="Line 164"/>
              <p:cNvSpPr>
                <a:spLocks noChangeShapeType="1"/>
              </p:cNvSpPr>
              <p:nvPr/>
            </p:nvSpPr>
            <p:spPr bwMode="auto">
              <a:xfrm>
                <a:off x="2330" y="184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2" name="Line 165"/>
              <p:cNvSpPr>
                <a:spLocks noChangeShapeType="1"/>
              </p:cNvSpPr>
              <p:nvPr/>
            </p:nvSpPr>
            <p:spPr bwMode="auto">
              <a:xfrm flipV="1">
                <a:off x="2344" y="1836"/>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3" name="Line 166"/>
              <p:cNvSpPr>
                <a:spLocks noChangeShapeType="1"/>
              </p:cNvSpPr>
              <p:nvPr/>
            </p:nvSpPr>
            <p:spPr bwMode="auto">
              <a:xfrm>
                <a:off x="2359" y="1836"/>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4" name="Line 167"/>
              <p:cNvSpPr>
                <a:spLocks noChangeShapeType="1"/>
              </p:cNvSpPr>
              <p:nvPr/>
            </p:nvSpPr>
            <p:spPr bwMode="auto">
              <a:xfrm>
                <a:off x="2366" y="184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5" name="Line 168"/>
              <p:cNvSpPr>
                <a:spLocks noChangeShapeType="1"/>
              </p:cNvSpPr>
              <p:nvPr/>
            </p:nvSpPr>
            <p:spPr bwMode="auto">
              <a:xfrm flipV="1">
                <a:off x="2380" y="1860"/>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6" name="Line 169"/>
              <p:cNvSpPr>
                <a:spLocks noChangeShapeType="1"/>
              </p:cNvSpPr>
              <p:nvPr/>
            </p:nvSpPr>
            <p:spPr bwMode="auto">
              <a:xfrm flipV="1">
                <a:off x="2387" y="183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7" name="Line 170"/>
              <p:cNvSpPr>
                <a:spLocks noChangeShapeType="1"/>
              </p:cNvSpPr>
              <p:nvPr/>
            </p:nvSpPr>
            <p:spPr bwMode="auto">
              <a:xfrm>
                <a:off x="2401" y="1836"/>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8" name="Line 171"/>
              <p:cNvSpPr>
                <a:spLocks noChangeShapeType="1"/>
              </p:cNvSpPr>
              <p:nvPr/>
            </p:nvSpPr>
            <p:spPr bwMode="auto">
              <a:xfrm flipV="1">
                <a:off x="2415" y="1836"/>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79" name="Line 172"/>
              <p:cNvSpPr>
                <a:spLocks noChangeShapeType="1"/>
              </p:cNvSpPr>
              <p:nvPr/>
            </p:nvSpPr>
            <p:spPr bwMode="auto">
              <a:xfrm>
                <a:off x="2422" y="1836"/>
                <a:ext cx="15"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0" name="Line 173"/>
              <p:cNvSpPr>
                <a:spLocks noChangeShapeType="1"/>
              </p:cNvSpPr>
              <p:nvPr/>
            </p:nvSpPr>
            <p:spPr bwMode="auto">
              <a:xfrm flipV="1">
                <a:off x="2437" y="1868"/>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1" name="Line 174"/>
              <p:cNvSpPr>
                <a:spLocks noChangeShapeType="1"/>
              </p:cNvSpPr>
              <p:nvPr/>
            </p:nvSpPr>
            <p:spPr bwMode="auto">
              <a:xfrm flipV="1">
                <a:off x="2451" y="1836"/>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2" name="Line 175"/>
              <p:cNvSpPr>
                <a:spLocks noChangeShapeType="1"/>
              </p:cNvSpPr>
              <p:nvPr/>
            </p:nvSpPr>
            <p:spPr bwMode="auto">
              <a:xfrm>
                <a:off x="2458" y="183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3" name="Line 176"/>
              <p:cNvSpPr>
                <a:spLocks noChangeShapeType="1"/>
              </p:cNvSpPr>
              <p:nvPr/>
            </p:nvSpPr>
            <p:spPr bwMode="auto">
              <a:xfrm flipV="1">
                <a:off x="2472" y="1828"/>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4" name="Line 177"/>
              <p:cNvSpPr>
                <a:spLocks noChangeShapeType="1"/>
              </p:cNvSpPr>
              <p:nvPr/>
            </p:nvSpPr>
            <p:spPr bwMode="auto">
              <a:xfrm>
                <a:off x="2479" y="1828"/>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5" name="Line 178"/>
              <p:cNvSpPr>
                <a:spLocks noChangeShapeType="1"/>
              </p:cNvSpPr>
              <p:nvPr/>
            </p:nvSpPr>
            <p:spPr bwMode="auto">
              <a:xfrm flipV="1">
                <a:off x="2493" y="1844"/>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6" name="Line 179"/>
              <p:cNvSpPr>
                <a:spLocks noChangeShapeType="1"/>
              </p:cNvSpPr>
              <p:nvPr/>
            </p:nvSpPr>
            <p:spPr bwMode="auto">
              <a:xfrm>
                <a:off x="2500" y="1844"/>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7" name="Line 180"/>
              <p:cNvSpPr>
                <a:spLocks noChangeShapeType="1"/>
              </p:cNvSpPr>
              <p:nvPr/>
            </p:nvSpPr>
            <p:spPr bwMode="auto">
              <a:xfrm flipV="1">
                <a:off x="2515" y="1844"/>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8" name="Line 181"/>
              <p:cNvSpPr>
                <a:spLocks noChangeShapeType="1"/>
              </p:cNvSpPr>
              <p:nvPr/>
            </p:nvSpPr>
            <p:spPr bwMode="auto">
              <a:xfrm>
                <a:off x="2529" y="1844"/>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89" name="Line 182"/>
              <p:cNvSpPr>
                <a:spLocks noChangeShapeType="1"/>
              </p:cNvSpPr>
              <p:nvPr/>
            </p:nvSpPr>
            <p:spPr bwMode="auto">
              <a:xfrm>
                <a:off x="2536" y="1844"/>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0" name="Line 183"/>
              <p:cNvSpPr>
                <a:spLocks noChangeShapeType="1"/>
              </p:cNvSpPr>
              <p:nvPr/>
            </p:nvSpPr>
            <p:spPr bwMode="auto">
              <a:xfrm>
                <a:off x="2550" y="1844"/>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1" name="Line 184"/>
              <p:cNvSpPr>
                <a:spLocks noChangeShapeType="1"/>
              </p:cNvSpPr>
              <p:nvPr/>
            </p:nvSpPr>
            <p:spPr bwMode="auto">
              <a:xfrm flipV="1">
                <a:off x="2564" y="184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2" name="Line 185"/>
              <p:cNvSpPr>
                <a:spLocks noChangeShapeType="1"/>
              </p:cNvSpPr>
              <p:nvPr/>
            </p:nvSpPr>
            <p:spPr bwMode="auto">
              <a:xfrm>
                <a:off x="2571" y="1844"/>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3" name="Line 186"/>
              <p:cNvSpPr>
                <a:spLocks noChangeShapeType="1"/>
              </p:cNvSpPr>
              <p:nvPr/>
            </p:nvSpPr>
            <p:spPr bwMode="auto">
              <a:xfrm flipV="1">
                <a:off x="2586" y="1804"/>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4" name="Line 187"/>
              <p:cNvSpPr>
                <a:spLocks noChangeShapeType="1"/>
              </p:cNvSpPr>
              <p:nvPr/>
            </p:nvSpPr>
            <p:spPr bwMode="auto">
              <a:xfrm>
                <a:off x="2600" y="1804"/>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5" name="Line 188"/>
              <p:cNvSpPr>
                <a:spLocks noChangeShapeType="1"/>
              </p:cNvSpPr>
              <p:nvPr/>
            </p:nvSpPr>
            <p:spPr bwMode="auto">
              <a:xfrm flipV="1">
                <a:off x="2607" y="183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6" name="Line 189"/>
              <p:cNvSpPr>
                <a:spLocks noChangeShapeType="1"/>
              </p:cNvSpPr>
              <p:nvPr/>
            </p:nvSpPr>
            <p:spPr bwMode="auto">
              <a:xfrm>
                <a:off x="2621" y="1836"/>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7" name="Line 190"/>
              <p:cNvSpPr>
                <a:spLocks noChangeShapeType="1"/>
              </p:cNvSpPr>
              <p:nvPr/>
            </p:nvSpPr>
            <p:spPr bwMode="auto">
              <a:xfrm flipV="1">
                <a:off x="2628" y="184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8" name="Line 191"/>
              <p:cNvSpPr>
                <a:spLocks noChangeShapeType="1"/>
              </p:cNvSpPr>
              <p:nvPr/>
            </p:nvSpPr>
            <p:spPr bwMode="auto">
              <a:xfrm>
                <a:off x="2642" y="1844"/>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99" name="Line 192"/>
              <p:cNvSpPr>
                <a:spLocks noChangeShapeType="1"/>
              </p:cNvSpPr>
              <p:nvPr/>
            </p:nvSpPr>
            <p:spPr bwMode="auto">
              <a:xfrm flipV="1">
                <a:off x="2649" y="1828"/>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0" name="Line 193"/>
              <p:cNvSpPr>
                <a:spLocks noChangeShapeType="1"/>
              </p:cNvSpPr>
              <p:nvPr/>
            </p:nvSpPr>
            <p:spPr bwMode="auto">
              <a:xfrm>
                <a:off x="2664" y="1828"/>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1" name="Line 194"/>
              <p:cNvSpPr>
                <a:spLocks noChangeShapeType="1"/>
              </p:cNvSpPr>
              <p:nvPr/>
            </p:nvSpPr>
            <p:spPr bwMode="auto">
              <a:xfrm flipV="1">
                <a:off x="2678" y="1852"/>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2" name="Line 195"/>
              <p:cNvSpPr>
                <a:spLocks noChangeShapeType="1"/>
              </p:cNvSpPr>
              <p:nvPr/>
            </p:nvSpPr>
            <p:spPr bwMode="auto">
              <a:xfrm flipV="1">
                <a:off x="2685" y="1820"/>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3" name="Line 196"/>
              <p:cNvSpPr>
                <a:spLocks noChangeShapeType="1"/>
              </p:cNvSpPr>
              <p:nvPr/>
            </p:nvSpPr>
            <p:spPr bwMode="auto">
              <a:xfrm>
                <a:off x="2699" y="1820"/>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4" name="Line 197"/>
              <p:cNvSpPr>
                <a:spLocks noChangeShapeType="1"/>
              </p:cNvSpPr>
              <p:nvPr/>
            </p:nvSpPr>
            <p:spPr bwMode="auto">
              <a:xfrm flipV="1">
                <a:off x="2713" y="1860"/>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5" name="Line 198"/>
              <p:cNvSpPr>
                <a:spLocks noChangeShapeType="1"/>
              </p:cNvSpPr>
              <p:nvPr/>
            </p:nvSpPr>
            <p:spPr bwMode="auto">
              <a:xfrm flipV="1">
                <a:off x="2720" y="1836"/>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6" name="Line 199"/>
              <p:cNvSpPr>
                <a:spLocks noChangeShapeType="1"/>
              </p:cNvSpPr>
              <p:nvPr/>
            </p:nvSpPr>
            <p:spPr bwMode="auto">
              <a:xfrm>
                <a:off x="2735" y="183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7" name="Line 200"/>
              <p:cNvSpPr>
                <a:spLocks noChangeShapeType="1"/>
              </p:cNvSpPr>
              <p:nvPr/>
            </p:nvSpPr>
            <p:spPr bwMode="auto">
              <a:xfrm>
                <a:off x="2749" y="1852"/>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8" name="Line 201"/>
              <p:cNvSpPr>
                <a:spLocks noChangeShapeType="1"/>
              </p:cNvSpPr>
              <p:nvPr/>
            </p:nvSpPr>
            <p:spPr bwMode="auto">
              <a:xfrm flipV="1">
                <a:off x="2756" y="1844"/>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09" name="Line 202"/>
              <p:cNvSpPr>
                <a:spLocks noChangeShapeType="1"/>
              </p:cNvSpPr>
              <p:nvPr/>
            </p:nvSpPr>
            <p:spPr bwMode="auto">
              <a:xfrm>
                <a:off x="2770" y="1844"/>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10" name="Line 203"/>
              <p:cNvSpPr>
                <a:spLocks noChangeShapeType="1"/>
              </p:cNvSpPr>
              <p:nvPr/>
            </p:nvSpPr>
            <p:spPr bwMode="auto">
              <a:xfrm flipV="1">
                <a:off x="2777" y="1852"/>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11" name="Line 204"/>
              <p:cNvSpPr>
                <a:spLocks noChangeShapeType="1"/>
              </p:cNvSpPr>
              <p:nvPr/>
            </p:nvSpPr>
            <p:spPr bwMode="auto">
              <a:xfrm>
                <a:off x="2791" y="1852"/>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411" name="Rectangle 205"/>
            <p:cNvSpPr>
              <a:spLocks noChangeArrowheads="1"/>
            </p:cNvSpPr>
            <p:nvPr/>
          </p:nvSpPr>
          <p:spPr bwMode="auto">
            <a:xfrm>
              <a:off x="528" y="912"/>
              <a:ext cx="10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a:solidFill>
                    <a:srgbClr val="FFFFFF"/>
                  </a:solidFill>
                  <a:latin typeface="Helvetica" charset="0"/>
                </a:rPr>
                <a:t>TE = 272ms</a:t>
              </a:r>
            </a:p>
          </p:txBody>
        </p:sp>
      </p:grpSp>
      <p:grpSp>
        <p:nvGrpSpPr>
          <p:cNvPr id="1075406" name="Group 206"/>
          <p:cNvGrpSpPr>
            <a:grpSpLocks/>
          </p:cNvGrpSpPr>
          <p:nvPr/>
        </p:nvGrpSpPr>
        <p:grpSpPr bwMode="auto">
          <a:xfrm>
            <a:off x="5748338" y="1066800"/>
            <a:ext cx="4054475" cy="2130425"/>
            <a:chOff x="3219" y="672"/>
            <a:chExt cx="2270" cy="1342"/>
          </a:xfrm>
        </p:grpSpPr>
        <p:grpSp>
          <p:nvGrpSpPr>
            <p:cNvPr id="119208" name="Group 207"/>
            <p:cNvGrpSpPr>
              <a:grpSpLocks/>
            </p:cNvGrpSpPr>
            <p:nvPr/>
          </p:nvGrpSpPr>
          <p:grpSpPr bwMode="auto">
            <a:xfrm>
              <a:off x="3219" y="672"/>
              <a:ext cx="2270" cy="1342"/>
              <a:chOff x="3025" y="966"/>
              <a:chExt cx="2270" cy="1342"/>
            </a:xfrm>
          </p:grpSpPr>
          <p:sp>
            <p:nvSpPr>
              <p:cNvPr id="119210" name="Line 208"/>
              <p:cNvSpPr>
                <a:spLocks noChangeShapeType="1"/>
              </p:cNvSpPr>
              <p:nvPr/>
            </p:nvSpPr>
            <p:spPr bwMode="auto">
              <a:xfrm>
                <a:off x="3025" y="2307"/>
                <a:ext cx="1"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1" name="Line 209"/>
              <p:cNvSpPr>
                <a:spLocks noChangeShapeType="1"/>
              </p:cNvSpPr>
              <p:nvPr/>
            </p:nvSpPr>
            <p:spPr bwMode="auto">
              <a:xfrm flipV="1">
                <a:off x="3025" y="2275"/>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2" name="Line 210"/>
              <p:cNvSpPr>
                <a:spLocks noChangeShapeType="1"/>
              </p:cNvSpPr>
              <p:nvPr/>
            </p:nvSpPr>
            <p:spPr bwMode="auto">
              <a:xfrm flipV="1">
                <a:off x="3040" y="2227"/>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3" name="Line 211"/>
              <p:cNvSpPr>
                <a:spLocks noChangeShapeType="1"/>
              </p:cNvSpPr>
              <p:nvPr/>
            </p:nvSpPr>
            <p:spPr bwMode="auto">
              <a:xfrm>
                <a:off x="3054" y="2227"/>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4" name="Line 212"/>
              <p:cNvSpPr>
                <a:spLocks noChangeShapeType="1"/>
              </p:cNvSpPr>
              <p:nvPr/>
            </p:nvSpPr>
            <p:spPr bwMode="auto">
              <a:xfrm flipV="1">
                <a:off x="3061" y="2235"/>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5" name="Line 213"/>
              <p:cNvSpPr>
                <a:spLocks noChangeShapeType="1"/>
              </p:cNvSpPr>
              <p:nvPr/>
            </p:nvSpPr>
            <p:spPr bwMode="auto">
              <a:xfrm flipV="1">
                <a:off x="3075" y="2227"/>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6" name="Line 214"/>
              <p:cNvSpPr>
                <a:spLocks noChangeShapeType="1"/>
              </p:cNvSpPr>
              <p:nvPr/>
            </p:nvSpPr>
            <p:spPr bwMode="auto">
              <a:xfrm>
                <a:off x="3082" y="2227"/>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7" name="Line 215"/>
              <p:cNvSpPr>
                <a:spLocks noChangeShapeType="1"/>
              </p:cNvSpPr>
              <p:nvPr/>
            </p:nvSpPr>
            <p:spPr bwMode="auto">
              <a:xfrm flipV="1">
                <a:off x="3096" y="2203"/>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8" name="Line 216"/>
              <p:cNvSpPr>
                <a:spLocks noChangeShapeType="1"/>
              </p:cNvSpPr>
              <p:nvPr/>
            </p:nvSpPr>
            <p:spPr bwMode="auto">
              <a:xfrm flipV="1">
                <a:off x="3103" y="2179"/>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19" name="Line 217"/>
              <p:cNvSpPr>
                <a:spLocks noChangeShapeType="1"/>
              </p:cNvSpPr>
              <p:nvPr/>
            </p:nvSpPr>
            <p:spPr bwMode="auto">
              <a:xfrm>
                <a:off x="3118" y="2179"/>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0" name="Line 218"/>
              <p:cNvSpPr>
                <a:spLocks noChangeShapeType="1"/>
              </p:cNvSpPr>
              <p:nvPr/>
            </p:nvSpPr>
            <p:spPr bwMode="auto">
              <a:xfrm flipV="1">
                <a:off x="3132" y="2171"/>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1" name="Line 219"/>
              <p:cNvSpPr>
                <a:spLocks noChangeShapeType="1"/>
              </p:cNvSpPr>
              <p:nvPr/>
            </p:nvSpPr>
            <p:spPr bwMode="auto">
              <a:xfrm>
                <a:off x="3139" y="2171"/>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2" name="Line 220"/>
              <p:cNvSpPr>
                <a:spLocks noChangeShapeType="1"/>
              </p:cNvSpPr>
              <p:nvPr/>
            </p:nvSpPr>
            <p:spPr bwMode="auto">
              <a:xfrm flipV="1">
                <a:off x="3153" y="2147"/>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3" name="Line 221"/>
              <p:cNvSpPr>
                <a:spLocks noChangeShapeType="1"/>
              </p:cNvSpPr>
              <p:nvPr/>
            </p:nvSpPr>
            <p:spPr bwMode="auto">
              <a:xfrm flipV="1">
                <a:off x="3167" y="2131"/>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4" name="Line 222"/>
              <p:cNvSpPr>
                <a:spLocks noChangeShapeType="1"/>
              </p:cNvSpPr>
              <p:nvPr/>
            </p:nvSpPr>
            <p:spPr bwMode="auto">
              <a:xfrm flipV="1">
                <a:off x="3174" y="2091"/>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5" name="Line 223"/>
              <p:cNvSpPr>
                <a:spLocks noChangeShapeType="1"/>
              </p:cNvSpPr>
              <p:nvPr/>
            </p:nvSpPr>
            <p:spPr bwMode="auto">
              <a:xfrm flipV="1">
                <a:off x="3189" y="2075"/>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6" name="Line 224"/>
              <p:cNvSpPr>
                <a:spLocks noChangeShapeType="1"/>
              </p:cNvSpPr>
              <p:nvPr/>
            </p:nvSpPr>
            <p:spPr bwMode="auto">
              <a:xfrm flipV="1">
                <a:off x="3196" y="2003"/>
                <a:ext cx="14"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7" name="Line 225"/>
              <p:cNvSpPr>
                <a:spLocks noChangeShapeType="1"/>
              </p:cNvSpPr>
              <p:nvPr/>
            </p:nvSpPr>
            <p:spPr bwMode="auto">
              <a:xfrm flipV="1">
                <a:off x="3210" y="1948"/>
                <a:ext cx="14" cy="5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8" name="Line 226"/>
              <p:cNvSpPr>
                <a:spLocks noChangeShapeType="1"/>
              </p:cNvSpPr>
              <p:nvPr/>
            </p:nvSpPr>
            <p:spPr bwMode="auto">
              <a:xfrm>
                <a:off x="3224" y="1948"/>
                <a:ext cx="7" cy="2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29" name="Line 227"/>
              <p:cNvSpPr>
                <a:spLocks noChangeShapeType="1"/>
              </p:cNvSpPr>
              <p:nvPr/>
            </p:nvSpPr>
            <p:spPr bwMode="auto">
              <a:xfrm>
                <a:off x="3231" y="1971"/>
                <a:ext cx="14" cy="1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0" name="Line 228"/>
              <p:cNvSpPr>
                <a:spLocks noChangeShapeType="1"/>
              </p:cNvSpPr>
              <p:nvPr/>
            </p:nvSpPr>
            <p:spPr bwMode="auto">
              <a:xfrm>
                <a:off x="3245" y="2083"/>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1" name="Line 229"/>
              <p:cNvSpPr>
                <a:spLocks noChangeShapeType="1"/>
              </p:cNvSpPr>
              <p:nvPr/>
            </p:nvSpPr>
            <p:spPr bwMode="auto">
              <a:xfrm>
                <a:off x="3252" y="2147"/>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2" name="Line 230"/>
              <p:cNvSpPr>
                <a:spLocks noChangeShapeType="1"/>
              </p:cNvSpPr>
              <p:nvPr/>
            </p:nvSpPr>
            <p:spPr bwMode="auto">
              <a:xfrm flipV="1">
                <a:off x="3267" y="2171"/>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3" name="Line 231"/>
              <p:cNvSpPr>
                <a:spLocks noChangeShapeType="1"/>
              </p:cNvSpPr>
              <p:nvPr/>
            </p:nvSpPr>
            <p:spPr bwMode="auto">
              <a:xfrm flipV="1">
                <a:off x="3274" y="2163"/>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4" name="Line 232"/>
              <p:cNvSpPr>
                <a:spLocks noChangeShapeType="1"/>
              </p:cNvSpPr>
              <p:nvPr/>
            </p:nvSpPr>
            <p:spPr bwMode="auto">
              <a:xfrm>
                <a:off x="3288" y="2163"/>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5" name="Line 233"/>
              <p:cNvSpPr>
                <a:spLocks noChangeShapeType="1"/>
              </p:cNvSpPr>
              <p:nvPr/>
            </p:nvSpPr>
            <p:spPr bwMode="auto">
              <a:xfrm>
                <a:off x="3302" y="2171"/>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6" name="Line 234"/>
              <p:cNvSpPr>
                <a:spLocks noChangeShapeType="1"/>
              </p:cNvSpPr>
              <p:nvPr/>
            </p:nvSpPr>
            <p:spPr bwMode="auto">
              <a:xfrm flipV="1">
                <a:off x="3309" y="2163"/>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7" name="Line 235"/>
              <p:cNvSpPr>
                <a:spLocks noChangeShapeType="1"/>
              </p:cNvSpPr>
              <p:nvPr/>
            </p:nvSpPr>
            <p:spPr bwMode="auto">
              <a:xfrm>
                <a:off x="3323" y="2163"/>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8" name="Line 236"/>
              <p:cNvSpPr>
                <a:spLocks noChangeShapeType="1"/>
              </p:cNvSpPr>
              <p:nvPr/>
            </p:nvSpPr>
            <p:spPr bwMode="auto">
              <a:xfrm flipV="1">
                <a:off x="3338" y="2187"/>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39" name="Line 237"/>
              <p:cNvSpPr>
                <a:spLocks noChangeShapeType="1"/>
              </p:cNvSpPr>
              <p:nvPr/>
            </p:nvSpPr>
            <p:spPr bwMode="auto">
              <a:xfrm>
                <a:off x="3345" y="2187"/>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0" name="Line 238"/>
              <p:cNvSpPr>
                <a:spLocks noChangeShapeType="1"/>
              </p:cNvSpPr>
              <p:nvPr/>
            </p:nvSpPr>
            <p:spPr bwMode="auto">
              <a:xfrm flipV="1">
                <a:off x="3359" y="2171"/>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1" name="Line 239"/>
              <p:cNvSpPr>
                <a:spLocks noChangeShapeType="1"/>
              </p:cNvSpPr>
              <p:nvPr/>
            </p:nvSpPr>
            <p:spPr bwMode="auto">
              <a:xfrm>
                <a:off x="3373" y="2171"/>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2" name="Line 240"/>
              <p:cNvSpPr>
                <a:spLocks noChangeShapeType="1"/>
              </p:cNvSpPr>
              <p:nvPr/>
            </p:nvSpPr>
            <p:spPr bwMode="auto">
              <a:xfrm>
                <a:off x="3380" y="2219"/>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3" name="Line 241"/>
              <p:cNvSpPr>
                <a:spLocks noChangeShapeType="1"/>
              </p:cNvSpPr>
              <p:nvPr/>
            </p:nvSpPr>
            <p:spPr bwMode="auto">
              <a:xfrm>
                <a:off x="3394" y="2219"/>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4" name="Line 242"/>
              <p:cNvSpPr>
                <a:spLocks noChangeShapeType="1"/>
              </p:cNvSpPr>
              <p:nvPr/>
            </p:nvSpPr>
            <p:spPr bwMode="auto">
              <a:xfrm flipV="1">
                <a:off x="3401" y="2195"/>
                <a:ext cx="15"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5" name="Line 243"/>
              <p:cNvSpPr>
                <a:spLocks noChangeShapeType="1"/>
              </p:cNvSpPr>
              <p:nvPr/>
            </p:nvSpPr>
            <p:spPr bwMode="auto">
              <a:xfrm>
                <a:off x="3416" y="2195"/>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6" name="Line 244"/>
              <p:cNvSpPr>
                <a:spLocks noChangeShapeType="1"/>
              </p:cNvSpPr>
              <p:nvPr/>
            </p:nvSpPr>
            <p:spPr bwMode="auto">
              <a:xfrm flipV="1">
                <a:off x="3423" y="2155"/>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7" name="Line 245"/>
              <p:cNvSpPr>
                <a:spLocks noChangeShapeType="1"/>
              </p:cNvSpPr>
              <p:nvPr/>
            </p:nvSpPr>
            <p:spPr bwMode="auto">
              <a:xfrm flipV="1">
                <a:off x="3437" y="2139"/>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8" name="Line 246"/>
              <p:cNvSpPr>
                <a:spLocks noChangeShapeType="1"/>
              </p:cNvSpPr>
              <p:nvPr/>
            </p:nvSpPr>
            <p:spPr bwMode="auto">
              <a:xfrm flipV="1">
                <a:off x="3451" y="2115"/>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49" name="Line 247"/>
              <p:cNvSpPr>
                <a:spLocks noChangeShapeType="1"/>
              </p:cNvSpPr>
              <p:nvPr/>
            </p:nvSpPr>
            <p:spPr bwMode="auto">
              <a:xfrm>
                <a:off x="3458" y="2115"/>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0" name="Line 248"/>
              <p:cNvSpPr>
                <a:spLocks noChangeShapeType="1"/>
              </p:cNvSpPr>
              <p:nvPr/>
            </p:nvSpPr>
            <p:spPr bwMode="auto">
              <a:xfrm>
                <a:off x="3472" y="2139"/>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1" name="Line 249"/>
              <p:cNvSpPr>
                <a:spLocks noChangeShapeType="1"/>
              </p:cNvSpPr>
              <p:nvPr/>
            </p:nvSpPr>
            <p:spPr bwMode="auto">
              <a:xfrm>
                <a:off x="3487" y="2163"/>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2" name="Line 250"/>
              <p:cNvSpPr>
                <a:spLocks noChangeShapeType="1"/>
              </p:cNvSpPr>
              <p:nvPr/>
            </p:nvSpPr>
            <p:spPr bwMode="auto">
              <a:xfrm flipV="1">
                <a:off x="3494" y="2123"/>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3" name="Line 251"/>
              <p:cNvSpPr>
                <a:spLocks noChangeShapeType="1"/>
              </p:cNvSpPr>
              <p:nvPr/>
            </p:nvSpPr>
            <p:spPr bwMode="auto">
              <a:xfrm>
                <a:off x="3508" y="2123"/>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4" name="Line 252"/>
              <p:cNvSpPr>
                <a:spLocks noChangeShapeType="1"/>
              </p:cNvSpPr>
              <p:nvPr/>
            </p:nvSpPr>
            <p:spPr bwMode="auto">
              <a:xfrm flipV="1">
                <a:off x="3522" y="2131"/>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5" name="Line 253"/>
              <p:cNvSpPr>
                <a:spLocks noChangeShapeType="1"/>
              </p:cNvSpPr>
              <p:nvPr/>
            </p:nvSpPr>
            <p:spPr bwMode="auto">
              <a:xfrm>
                <a:off x="3529" y="2131"/>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6" name="Line 254"/>
              <p:cNvSpPr>
                <a:spLocks noChangeShapeType="1"/>
              </p:cNvSpPr>
              <p:nvPr/>
            </p:nvSpPr>
            <p:spPr bwMode="auto">
              <a:xfrm flipV="1">
                <a:off x="3543" y="2075"/>
                <a:ext cx="7"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7" name="Line 255"/>
              <p:cNvSpPr>
                <a:spLocks noChangeShapeType="1"/>
              </p:cNvSpPr>
              <p:nvPr/>
            </p:nvSpPr>
            <p:spPr bwMode="auto">
              <a:xfrm flipV="1">
                <a:off x="3550" y="2043"/>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8" name="Line 256"/>
              <p:cNvSpPr>
                <a:spLocks noChangeShapeType="1"/>
              </p:cNvSpPr>
              <p:nvPr/>
            </p:nvSpPr>
            <p:spPr bwMode="auto">
              <a:xfrm>
                <a:off x="3565" y="2043"/>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59" name="Line 257"/>
              <p:cNvSpPr>
                <a:spLocks noChangeShapeType="1"/>
              </p:cNvSpPr>
              <p:nvPr/>
            </p:nvSpPr>
            <p:spPr bwMode="auto">
              <a:xfrm>
                <a:off x="3572" y="2067"/>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0" name="Line 258"/>
              <p:cNvSpPr>
                <a:spLocks noChangeShapeType="1"/>
              </p:cNvSpPr>
              <p:nvPr/>
            </p:nvSpPr>
            <p:spPr bwMode="auto">
              <a:xfrm>
                <a:off x="3586" y="2123"/>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1" name="Line 259"/>
              <p:cNvSpPr>
                <a:spLocks noChangeShapeType="1"/>
              </p:cNvSpPr>
              <p:nvPr/>
            </p:nvSpPr>
            <p:spPr bwMode="auto">
              <a:xfrm flipV="1">
                <a:off x="3600" y="2059"/>
                <a:ext cx="7" cy="1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2" name="Line 260"/>
              <p:cNvSpPr>
                <a:spLocks noChangeShapeType="1"/>
              </p:cNvSpPr>
              <p:nvPr/>
            </p:nvSpPr>
            <p:spPr bwMode="auto">
              <a:xfrm flipV="1">
                <a:off x="3607" y="1979"/>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3" name="Line 261"/>
              <p:cNvSpPr>
                <a:spLocks noChangeShapeType="1"/>
              </p:cNvSpPr>
              <p:nvPr/>
            </p:nvSpPr>
            <p:spPr bwMode="auto">
              <a:xfrm flipV="1">
                <a:off x="3621" y="1844"/>
                <a:ext cx="7" cy="13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4" name="Line 262"/>
              <p:cNvSpPr>
                <a:spLocks noChangeShapeType="1"/>
              </p:cNvSpPr>
              <p:nvPr/>
            </p:nvSpPr>
            <p:spPr bwMode="auto">
              <a:xfrm flipV="1">
                <a:off x="3628" y="1557"/>
                <a:ext cx="15" cy="2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5" name="Line 263"/>
              <p:cNvSpPr>
                <a:spLocks noChangeShapeType="1"/>
              </p:cNvSpPr>
              <p:nvPr/>
            </p:nvSpPr>
            <p:spPr bwMode="auto">
              <a:xfrm>
                <a:off x="3643" y="1557"/>
                <a:ext cx="14" cy="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6" name="Line 264"/>
              <p:cNvSpPr>
                <a:spLocks noChangeShapeType="1"/>
              </p:cNvSpPr>
              <p:nvPr/>
            </p:nvSpPr>
            <p:spPr bwMode="auto">
              <a:xfrm>
                <a:off x="3657" y="1620"/>
                <a:ext cx="7" cy="2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7" name="Line 265"/>
              <p:cNvSpPr>
                <a:spLocks noChangeShapeType="1"/>
              </p:cNvSpPr>
              <p:nvPr/>
            </p:nvSpPr>
            <p:spPr bwMode="auto">
              <a:xfrm>
                <a:off x="3664" y="1916"/>
                <a:ext cx="14" cy="18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8" name="Line 266"/>
              <p:cNvSpPr>
                <a:spLocks noChangeShapeType="1"/>
              </p:cNvSpPr>
              <p:nvPr/>
            </p:nvSpPr>
            <p:spPr bwMode="auto">
              <a:xfrm>
                <a:off x="3678" y="2099"/>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69" name="Line 267"/>
              <p:cNvSpPr>
                <a:spLocks noChangeShapeType="1"/>
              </p:cNvSpPr>
              <p:nvPr/>
            </p:nvSpPr>
            <p:spPr bwMode="auto">
              <a:xfrm>
                <a:off x="3692" y="2179"/>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0" name="Line 268"/>
              <p:cNvSpPr>
                <a:spLocks noChangeShapeType="1"/>
              </p:cNvSpPr>
              <p:nvPr/>
            </p:nvSpPr>
            <p:spPr bwMode="auto">
              <a:xfrm flipV="1">
                <a:off x="3699" y="2163"/>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1" name="Line 269"/>
              <p:cNvSpPr>
                <a:spLocks noChangeShapeType="1"/>
              </p:cNvSpPr>
              <p:nvPr/>
            </p:nvSpPr>
            <p:spPr bwMode="auto">
              <a:xfrm flipV="1">
                <a:off x="3714" y="2091"/>
                <a:ext cx="7"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2" name="Line 270"/>
              <p:cNvSpPr>
                <a:spLocks noChangeShapeType="1"/>
              </p:cNvSpPr>
              <p:nvPr/>
            </p:nvSpPr>
            <p:spPr bwMode="auto">
              <a:xfrm flipV="1">
                <a:off x="3721" y="2011"/>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3" name="Line 271"/>
              <p:cNvSpPr>
                <a:spLocks noChangeShapeType="1"/>
              </p:cNvSpPr>
              <p:nvPr/>
            </p:nvSpPr>
            <p:spPr bwMode="auto">
              <a:xfrm flipV="1">
                <a:off x="3735" y="1828"/>
                <a:ext cx="7" cy="18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4" name="Line 272"/>
              <p:cNvSpPr>
                <a:spLocks noChangeShapeType="1"/>
              </p:cNvSpPr>
              <p:nvPr/>
            </p:nvSpPr>
            <p:spPr bwMode="auto">
              <a:xfrm flipV="1">
                <a:off x="3742" y="1668"/>
                <a:ext cx="14" cy="16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5" name="Line 273"/>
              <p:cNvSpPr>
                <a:spLocks noChangeShapeType="1"/>
              </p:cNvSpPr>
              <p:nvPr/>
            </p:nvSpPr>
            <p:spPr bwMode="auto">
              <a:xfrm>
                <a:off x="3756" y="1668"/>
                <a:ext cx="14" cy="14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6" name="Line 274"/>
              <p:cNvSpPr>
                <a:spLocks noChangeShapeType="1"/>
              </p:cNvSpPr>
              <p:nvPr/>
            </p:nvSpPr>
            <p:spPr bwMode="auto">
              <a:xfrm>
                <a:off x="3770" y="1812"/>
                <a:ext cx="7" cy="13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7" name="Line 275"/>
              <p:cNvSpPr>
                <a:spLocks noChangeShapeType="1"/>
              </p:cNvSpPr>
              <p:nvPr/>
            </p:nvSpPr>
            <p:spPr bwMode="auto">
              <a:xfrm>
                <a:off x="3777" y="1948"/>
                <a:ext cx="15" cy="14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8" name="Line 276"/>
              <p:cNvSpPr>
                <a:spLocks noChangeShapeType="1"/>
              </p:cNvSpPr>
              <p:nvPr/>
            </p:nvSpPr>
            <p:spPr bwMode="auto">
              <a:xfrm>
                <a:off x="3792" y="2091"/>
                <a:ext cx="14"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79" name="Line 277"/>
              <p:cNvSpPr>
                <a:spLocks noChangeShapeType="1"/>
              </p:cNvSpPr>
              <p:nvPr/>
            </p:nvSpPr>
            <p:spPr bwMode="auto">
              <a:xfrm>
                <a:off x="3806" y="2163"/>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0" name="Line 278"/>
              <p:cNvSpPr>
                <a:spLocks noChangeShapeType="1"/>
              </p:cNvSpPr>
              <p:nvPr/>
            </p:nvSpPr>
            <p:spPr bwMode="auto">
              <a:xfrm>
                <a:off x="3813" y="2171"/>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1" name="Line 279"/>
              <p:cNvSpPr>
                <a:spLocks noChangeShapeType="1"/>
              </p:cNvSpPr>
              <p:nvPr/>
            </p:nvSpPr>
            <p:spPr bwMode="auto">
              <a:xfrm>
                <a:off x="3827" y="2171"/>
                <a:ext cx="14"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2" name="Line 280"/>
              <p:cNvSpPr>
                <a:spLocks noChangeShapeType="1"/>
              </p:cNvSpPr>
              <p:nvPr/>
            </p:nvSpPr>
            <p:spPr bwMode="auto">
              <a:xfrm>
                <a:off x="3841" y="2235"/>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3" name="Line 281"/>
              <p:cNvSpPr>
                <a:spLocks noChangeShapeType="1"/>
              </p:cNvSpPr>
              <p:nvPr/>
            </p:nvSpPr>
            <p:spPr bwMode="auto">
              <a:xfrm flipV="1">
                <a:off x="3848" y="2235"/>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4" name="Line 282"/>
              <p:cNvSpPr>
                <a:spLocks noChangeShapeType="1"/>
              </p:cNvSpPr>
              <p:nvPr/>
            </p:nvSpPr>
            <p:spPr bwMode="auto">
              <a:xfrm flipV="1">
                <a:off x="3862" y="2211"/>
                <a:ext cx="8"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5" name="Line 283"/>
              <p:cNvSpPr>
                <a:spLocks noChangeShapeType="1"/>
              </p:cNvSpPr>
              <p:nvPr/>
            </p:nvSpPr>
            <p:spPr bwMode="auto">
              <a:xfrm>
                <a:off x="3870" y="2211"/>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6" name="Line 284"/>
              <p:cNvSpPr>
                <a:spLocks noChangeShapeType="1"/>
              </p:cNvSpPr>
              <p:nvPr/>
            </p:nvSpPr>
            <p:spPr bwMode="auto">
              <a:xfrm flipV="1">
                <a:off x="3884" y="2195"/>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7" name="Line 285"/>
              <p:cNvSpPr>
                <a:spLocks noChangeShapeType="1"/>
              </p:cNvSpPr>
              <p:nvPr/>
            </p:nvSpPr>
            <p:spPr bwMode="auto">
              <a:xfrm>
                <a:off x="3891" y="2195"/>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8" name="Line 286"/>
              <p:cNvSpPr>
                <a:spLocks noChangeShapeType="1"/>
              </p:cNvSpPr>
              <p:nvPr/>
            </p:nvSpPr>
            <p:spPr bwMode="auto">
              <a:xfrm>
                <a:off x="3905" y="2203"/>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89" name="Line 287"/>
              <p:cNvSpPr>
                <a:spLocks noChangeShapeType="1"/>
              </p:cNvSpPr>
              <p:nvPr/>
            </p:nvSpPr>
            <p:spPr bwMode="auto">
              <a:xfrm flipV="1">
                <a:off x="3919" y="2179"/>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0" name="Line 288"/>
              <p:cNvSpPr>
                <a:spLocks noChangeShapeType="1"/>
              </p:cNvSpPr>
              <p:nvPr/>
            </p:nvSpPr>
            <p:spPr bwMode="auto">
              <a:xfrm flipV="1">
                <a:off x="3926" y="2155"/>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1" name="Line 289"/>
              <p:cNvSpPr>
                <a:spLocks noChangeShapeType="1"/>
              </p:cNvSpPr>
              <p:nvPr/>
            </p:nvSpPr>
            <p:spPr bwMode="auto">
              <a:xfrm>
                <a:off x="3941" y="2155"/>
                <a:ext cx="14"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2" name="Line 290"/>
              <p:cNvSpPr>
                <a:spLocks noChangeShapeType="1"/>
              </p:cNvSpPr>
              <p:nvPr/>
            </p:nvSpPr>
            <p:spPr bwMode="auto">
              <a:xfrm flipV="1">
                <a:off x="3955" y="2155"/>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3" name="Line 291"/>
              <p:cNvSpPr>
                <a:spLocks noChangeShapeType="1"/>
              </p:cNvSpPr>
              <p:nvPr/>
            </p:nvSpPr>
            <p:spPr bwMode="auto">
              <a:xfrm>
                <a:off x="3962" y="2155"/>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4" name="Line 292"/>
              <p:cNvSpPr>
                <a:spLocks noChangeShapeType="1"/>
              </p:cNvSpPr>
              <p:nvPr/>
            </p:nvSpPr>
            <p:spPr bwMode="auto">
              <a:xfrm flipV="1">
                <a:off x="3976" y="2131"/>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5" name="Line 293"/>
              <p:cNvSpPr>
                <a:spLocks noChangeShapeType="1"/>
              </p:cNvSpPr>
              <p:nvPr/>
            </p:nvSpPr>
            <p:spPr bwMode="auto">
              <a:xfrm>
                <a:off x="3983" y="2131"/>
                <a:ext cx="14"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6" name="Line 294"/>
              <p:cNvSpPr>
                <a:spLocks noChangeShapeType="1"/>
              </p:cNvSpPr>
              <p:nvPr/>
            </p:nvSpPr>
            <p:spPr bwMode="auto">
              <a:xfrm>
                <a:off x="3997" y="2195"/>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7" name="Line 295"/>
              <p:cNvSpPr>
                <a:spLocks noChangeShapeType="1"/>
              </p:cNvSpPr>
              <p:nvPr/>
            </p:nvSpPr>
            <p:spPr bwMode="auto">
              <a:xfrm>
                <a:off x="4011" y="2211"/>
                <a:ext cx="8"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8" name="Line 296"/>
              <p:cNvSpPr>
                <a:spLocks noChangeShapeType="1"/>
              </p:cNvSpPr>
              <p:nvPr/>
            </p:nvSpPr>
            <p:spPr bwMode="auto">
              <a:xfrm flipV="1">
                <a:off x="4019" y="2139"/>
                <a:ext cx="14"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99" name="Line 297"/>
              <p:cNvSpPr>
                <a:spLocks noChangeShapeType="1"/>
              </p:cNvSpPr>
              <p:nvPr/>
            </p:nvSpPr>
            <p:spPr bwMode="auto">
              <a:xfrm flipV="1">
                <a:off x="4033" y="2083"/>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0" name="Line 298"/>
              <p:cNvSpPr>
                <a:spLocks noChangeShapeType="1"/>
              </p:cNvSpPr>
              <p:nvPr/>
            </p:nvSpPr>
            <p:spPr bwMode="auto">
              <a:xfrm flipV="1">
                <a:off x="4040" y="2051"/>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1" name="Line 299"/>
              <p:cNvSpPr>
                <a:spLocks noChangeShapeType="1"/>
              </p:cNvSpPr>
              <p:nvPr/>
            </p:nvSpPr>
            <p:spPr bwMode="auto">
              <a:xfrm>
                <a:off x="4054" y="2051"/>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2" name="Line 300"/>
              <p:cNvSpPr>
                <a:spLocks noChangeShapeType="1"/>
              </p:cNvSpPr>
              <p:nvPr/>
            </p:nvSpPr>
            <p:spPr bwMode="auto">
              <a:xfrm flipV="1">
                <a:off x="4068" y="2075"/>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3" name="Line 301"/>
              <p:cNvSpPr>
                <a:spLocks noChangeShapeType="1"/>
              </p:cNvSpPr>
              <p:nvPr/>
            </p:nvSpPr>
            <p:spPr bwMode="auto">
              <a:xfrm>
                <a:off x="4075" y="2075"/>
                <a:ext cx="14" cy="13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4" name="Line 302"/>
              <p:cNvSpPr>
                <a:spLocks noChangeShapeType="1"/>
              </p:cNvSpPr>
              <p:nvPr/>
            </p:nvSpPr>
            <p:spPr bwMode="auto">
              <a:xfrm>
                <a:off x="4089" y="2211"/>
                <a:ext cx="8"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5" name="Line 303"/>
              <p:cNvSpPr>
                <a:spLocks noChangeShapeType="1"/>
              </p:cNvSpPr>
              <p:nvPr/>
            </p:nvSpPr>
            <p:spPr bwMode="auto">
              <a:xfrm flipV="1">
                <a:off x="4097" y="2275"/>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6" name="Line 304"/>
              <p:cNvSpPr>
                <a:spLocks noChangeShapeType="1"/>
              </p:cNvSpPr>
              <p:nvPr/>
            </p:nvSpPr>
            <p:spPr bwMode="auto">
              <a:xfrm flipV="1">
                <a:off x="4111" y="2251"/>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7" name="Line 305"/>
              <p:cNvSpPr>
                <a:spLocks noChangeShapeType="1"/>
              </p:cNvSpPr>
              <p:nvPr/>
            </p:nvSpPr>
            <p:spPr bwMode="auto">
              <a:xfrm flipV="1">
                <a:off x="4125" y="2243"/>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8" name="Line 306"/>
              <p:cNvSpPr>
                <a:spLocks noChangeShapeType="1"/>
              </p:cNvSpPr>
              <p:nvPr/>
            </p:nvSpPr>
            <p:spPr bwMode="auto">
              <a:xfrm flipV="1">
                <a:off x="4132" y="2227"/>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09" name="Line 307"/>
              <p:cNvSpPr>
                <a:spLocks noChangeShapeType="1"/>
              </p:cNvSpPr>
              <p:nvPr/>
            </p:nvSpPr>
            <p:spPr bwMode="auto">
              <a:xfrm flipV="1">
                <a:off x="4146" y="2163"/>
                <a:ext cx="14"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0" name="Line 308"/>
              <p:cNvSpPr>
                <a:spLocks noChangeShapeType="1"/>
              </p:cNvSpPr>
              <p:nvPr/>
            </p:nvSpPr>
            <p:spPr bwMode="auto">
              <a:xfrm flipV="1">
                <a:off x="4160" y="2147"/>
                <a:ext cx="8"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1" name="Line 309"/>
              <p:cNvSpPr>
                <a:spLocks noChangeShapeType="1"/>
              </p:cNvSpPr>
              <p:nvPr/>
            </p:nvSpPr>
            <p:spPr bwMode="auto">
              <a:xfrm flipV="1">
                <a:off x="4168" y="2131"/>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2" name="Line 310"/>
              <p:cNvSpPr>
                <a:spLocks noChangeShapeType="1"/>
              </p:cNvSpPr>
              <p:nvPr/>
            </p:nvSpPr>
            <p:spPr bwMode="auto">
              <a:xfrm>
                <a:off x="4182" y="2131"/>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3" name="Line 311"/>
              <p:cNvSpPr>
                <a:spLocks noChangeShapeType="1"/>
              </p:cNvSpPr>
              <p:nvPr/>
            </p:nvSpPr>
            <p:spPr bwMode="auto">
              <a:xfrm flipV="1">
                <a:off x="4189" y="2115"/>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4" name="Line 312"/>
              <p:cNvSpPr>
                <a:spLocks noChangeShapeType="1"/>
              </p:cNvSpPr>
              <p:nvPr/>
            </p:nvSpPr>
            <p:spPr bwMode="auto">
              <a:xfrm>
                <a:off x="4203" y="2115"/>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5" name="Line 313"/>
              <p:cNvSpPr>
                <a:spLocks noChangeShapeType="1"/>
              </p:cNvSpPr>
              <p:nvPr/>
            </p:nvSpPr>
            <p:spPr bwMode="auto">
              <a:xfrm>
                <a:off x="4210" y="2131"/>
                <a:ext cx="14"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6" name="Line 314"/>
              <p:cNvSpPr>
                <a:spLocks noChangeShapeType="1"/>
              </p:cNvSpPr>
              <p:nvPr/>
            </p:nvSpPr>
            <p:spPr bwMode="auto">
              <a:xfrm>
                <a:off x="4224" y="2203"/>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7" name="Line 315"/>
              <p:cNvSpPr>
                <a:spLocks noChangeShapeType="1"/>
              </p:cNvSpPr>
              <p:nvPr/>
            </p:nvSpPr>
            <p:spPr bwMode="auto">
              <a:xfrm>
                <a:off x="4238" y="2235"/>
                <a:ext cx="8"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8" name="Line 316"/>
              <p:cNvSpPr>
                <a:spLocks noChangeShapeType="1"/>
              </p:cNvSpPr>
              <p:nvPr/>
            </p:nvSpPr>
            <p:spPr bwMode="auto">
              <a:xfrm flipV="1">
                <a:off x="4246" y="2235"/>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19" name="Line 317"/>
              <p:cNvSpPr>
                <a:spLocks noChangeShapeType="1"/>
              </p:cNvSpPr>
              <p:nvPr/>
            </p:nvSpPr>
            <p:spPr bwMode="auto">
              <a:xfrm>
                <a:off x="4260" y="2235"/>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0" name="Line 318"/>
              <p:cNvSpPr>
                <a:spLocks noChangeShapeType="1"/>
              </p:cNvSpPr>
              <p:nvPr/>
            </p:nvSpPr>
            <p:spPr bwMode="auto">
              <a:xfrm flipV="1">
                <a:off x="4274" y="2219"/>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1" name="Line 319"/>
              <p:cNvSpPr>
                <a:spLocks noChangeShapeType="1"/>
              </p:cNvSpPr>
              <p:nvPr/>
            </p:nvSpPr>
            <p:spPr bwMode="auto">
              <a:xfrm>
                <a:off x="4281" y="2219"/>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2" name="Line 320"/>
              <p:cNvSpPr>
                <a:spLocks noChangeShapeType="1"/>
              </p:cNvSpPr>
              <p:nvPr/>
            </p:nvSpPr>
            <p:spPr bwMode="auto">
              <a:xfrm flipV="1">
                <a:off x="4295" y="2243"/>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3" name="Line 321"/>
              <p:cNvSpPr>
                <a:spLocks noChangeShapeType="1"/>
              </p:cNvSpPr>
              <p:nvPr/>
            </p:nvSpPr>
            <p:spPr bwMode="auto">
              <a:xfrm>
                <a:off x="4309" y="2243"/>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4" name="Line 322"/>
              <p:cNvSpPr>
                <a:spLocks noChangeShapeType="1"/>
              </p:cNvSpPr>
              <p:nvPr/>
            </p:nvSpPr>
            <p:spPr bwMode="auto">
              <a:xfrm flipV="1">
                <a:off x="4316" y="2243"/>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5" name="Line 323"/>
              <p:cNvSpPr>
                <a:spLocks noChangeShapeType="1"/>
              </p:cNvSpPr>
              <p:nvPr/>
            </p:nvSpPr>
            <p:spPr bwMode="auto">
              <a:xfrm flipV="1">
                <a:off x="4331" y="2011"/>
                <a:ext cx="7" cy="2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6" name="Line 324"/>
              <p:cNvSpPr>
                <a:spLocks noChangeShapeType="1"/>
              </p:cNvSpPr>
              <p:nvPr/>
            </p:nvSpPr>
            <p:spPr bwMode="auto">
              <a:xfrm flipV="1">
                <a:off x="4338" y="1660"/>
                <a:ext cx="14" cy="35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7" name="Line 325"/>
              <p:cNvSpPr>
                <a:spLocks noChangeShapeType="1"/>
              </p:cNvSpPr>
              <p:nvPr/>
            </p:nvSpPr>
            <p:spPr bwMode="auto">
              <a:xfrm flipV="1">
                <a:off x="4352" y="1118"/>
                <a:ext cx="7" cy="54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8" name="Line 326"/>
              <p:cNvSpPr>
                <a:spLocks noChangeShapeType="1"/>
              </p:cNvSpPr>
              <p:nvPr/>
            </p:nvSpPr>
            <p:spPr bwMode="auto">
              <a:xfrm flipV="1">
                <a:off x="4359" y="966"/>
                <a:ext cx="14" cy="15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29" name="Line 327"/>
              <p:cNvSpPr>
                <a:spLocks noChangeShapeType="1"/>
              </p:cNvSpPr>
              <p:nvPr/>
            </p:nvSpPr>
            <p:spPr bwMode="auto">
              <a:xfrm>
                <a:off x="4373" y="966"/>
                <a:ext cx="14" cy="35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0" name="Line 328"/>
              <p:cNvSpPr>
                <a:spLocks noChangeShapeType="1"/>
              </p:cNvSpPr>
              <p:nvPr/>
            </p:nvSpPr>
            <p:spPr bwMode="auto">
              <a:xfrm>
                <a:off x="4387" y="1325"/>
                <a:ext cx="8" cy="37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1" name="Line 329"/>
              <p:cNvSpPr>
                <a:spLocks noChangeShapeType="1"/>
              </p:cNvSpPr>
              <p:nvPr/>
            </p:nvSpPr>
            <p:spPr bwMode="auto">
              <a:xfrm>
                <a:off x="4395" y="1700"/>
                <a:ext cx="14" cy="30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2" name="Line 330"/>
              <p:cNvSpPr>
                <a:spLocks noChangeShapeType="1"/>
              </p:cNvSpPr>
              <p:nvPr/>
            </p:nvSpPr>
            <p:spPr bwMode="auto">
              <a:xfrm>
                <a:off x="4409" y="2003"/>
                <a:ext cx="14"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3" name="Line 331"/>
              <p:cNvSpPr>
                <a:spLocks noChangeShapeType="1"/>
              </p:cNvSpPr>
              <p:nvPr/>
            </p:nvSpPr>
            <p:spPr bwMode="auto">
              <a:xfrm>
                <a:off x="4423" y="2099"/>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4" name="Line 332"/>
              <p:cNvSpPr>
                <a:spLocks noChangeShapeType="1"/>
              </p:cNvSpPr>
              <p:nvPr/>
            </p:nvSpPr>
            <p:spPr bwMode="auto">
              <a:xfrm flipV="1">
                <a:off x="4430" y="2147"/>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5" name="Line 333"/>
              <p:cNvSpPr>
                <a:spLocks noChangeShapeType="1"/>
              </p:cNvSpPr>
              <p:nvPr/>
            </p:nvSpPr>
            <p:spPr bwMode="auto">
              <a:xfrm>
                <a:off x="4444" y="2147"/>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6" name="Line 334"/>
              <p:cNvSpPr>
                <a:spLocks noChangeShapeType="1"/>
              </p:cNvSpPr>
              <p:nvPr/>
            </p:nvSpPr>
            <p:spPr bwMode="auto">
              <a:xfrm flipV="1">
                <a:off x="4451" y="2107"/>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7" name="Line 335"/>
              <p:cNvSpPr>
                <a:spLocks noChangeShapeType="1"/>
              </p:cNvSpPr>
              <p:nvPr/>
            </p:nvSpPr>
            <p:spPr bwMode="auto">
              <a:xfrm>
                <a:off x="4465" y="2107"/>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8" name="Line 336"/>
              <p:cNvSpPr>
                <a:spLocks noChangeShapeType="1"/>
              </p:cNvSpPr>
              <p:nvPr/>
            </p:nvSpPr>
            <p:spPr bwMode="auto">
              <a:xfrm flipV="1">
                <a:off x="4480" y="2083"/>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39" name="Line 337"/>
              <p:cNvSpPr>
                <a:spLocks noChangeShapeType="1"/>
              </p:cNvSpPr>
              <p:nvPr/>
            </p:nvSpPr>
            <p:spPr bwMode="auto">
              <a:xfrm>
                <a:off x="4487" y="2083"/>
                <a:ext cx="14"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0" name="Line 338"/>
              <p:cNvSpPr>
                <a:spLocks noChangeShapeType="1"/>
              </p:cNvSpPr>
              <p:nvPr/>
            </p:nvSpPr>
            <p:spPr bwMode="auto">
              <a:xfrm flipV="1">
                <a:off x="4501" y="2115"/>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1" name="Line 339"/>
              <p:cNvSpPr>
                <a:spLocks noChangeShapeType="1"/>
              </p:cNvSpPr>
              <p:nvPr/>
            </p:nvSpPr>
            <p:spPr bwMode="auto">
              <a:xfrm>
                <a:off x="4508" y="2115"/>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2" name="Line 340"/>
              <p:cNvSpPr>
                <a:spLocks noChangeShapeType="1"/>
              </p:cNvSpPr>
              <p:nvPr/>
            </p:nvSpPr>
            <p:spPr bwMode="auto">
              <a:xfrm>
                <a:off x="4522" y="2131"/>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3" name="Line 341"/>
              <p:cNvSpPr>
                <a:spLocks noChangeShapeType="1"/>
              </p:cNvSpPr>
              <p:nvPr/>
            </p:nvSpPr>
            <p:spPr bwMode="auto">
              <a:xfrm flipV="1">
                <a:off x="4529" y="2091"/>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4" name="Line 342"/>
              <p:cNvSpPr>
                <a:spLocks noChangeShapeType="1"/>
              </p:cNvSpPr>
              <p:nvPr/>
            </p:nvSpPr>
            <p:spPr bwMode="auto">
              <a:xfrm>
                <a:off x="4543" y="2091"/>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5" name="Line 343"/>
              <p:cNvSpPr>
                <a:spLocks noChangeShapeType="1"/>
              </p:cNvSpPr>
              <p:nvPr/>
            </p:nvSpPr>
            <p:spPr bwMode="auto">
              <a:xfrm>
                <a:off x="4558" y="2107"/>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6" name="Line 344"/>
              <p:cNvSpPr>
                <a:spLocks noChangeShapeType="1"/>
              </p:cNvSpPr>
              <p:nvPr/>
            </p:nvSpPr>
            <p:spPr bwMode="auto">
              <a:xfrm>
                <a:off x="4565" y="2115"/>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7" name="Line 345"/>
              <p:cNvSpPr>
                <a:spLocks noChangeShapeType="1"/>
              </p:cNvSpPr>
              <p:nvPr/>
            </p:nvSpPr>
            <p:spPr bwMode="auto">
              <a:xfrm>
                <a:off x="4579" y="2123"/>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8" name="Line 346"/>
              <p:cNvSpPr>
                <a:spLocks noChangeShapeType="1"/>
              </p:cNvSpPr>
              <p:nvPr/>
            </p:nvSpPr>
            <p:spPr bwMode="auto">
              <a:xfrm>
                <a:off x="4593" y="2123"/>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49" name="Line 347"/>
              <p:cNvSpPr>
                <a:spLocks noChangeShapeType="1"/>
              </p:cNvSpPr>
              <p:nvPr/>
            </p:nvSpPr>
            <p:spPr bwMode="auto">
              <a:xfrm flipV="1">
                <a:off x="4600" y="2115"/>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0" name="Line 348"/>
              <p:cNvSpPr>
                <a:spLocks noChangeShapeType="1"/>
              </p:cNvSpPr>
              <p:nvPr/>
            </p:nvSpPr>
            <p:spPr bwMode="auto">
              <a:xfrm flipV="1">
                <a:off x="4614" y="2067"/>
                <a:ext cx="15"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1" name="Line 349"/>
              <p:cNvSpPr>
                <a:spLocks noChangeShapeType="1"/>
              </p:cNvSpPr>
              <p:nvPr/>
            </p:nvSpPr>
            <p:spPr bwMode="auto">
              <a:xfrm>
                <a:off x="4629" y="2067"/>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2" name="Line 350"/>
              <p:cNvSpPr>
                <a:spLocks noChangeShapeType="1"/>
              </p:cNvSpPr>
              <p:nvPr/>
            </p:nvSpPr>
            <p:spPr bwMode="auto">
              <a:xfrm>
                <a:off x="4636" y="2091"/>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3" name="Line 351"/>
              <p:cNvSpPr>
                <a:spLocks noChangeShapeType="1"/>
              </p:cNvSpPr>
              <p:nvPr/>
            </p:nvSpPr>
            <p:spPr bwMode="auto">
              <a:xfrm>
                <a:off x="4650" y="2115"/>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4" name="Line 352"/>
              <p:cNvSpPr>
                <a:spLocks noChangeShapeType="1"/>
              </p:cNvSpPr>
              <p:nvPr/>
            </p:nvSpPr>
            <p:spPr bwMode="auto">
              <a:xfrm>
                <a:off x="4657" y="2123"/>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5" name="Line 353"/>
              <p:cNvSpPr>
                <a:spLocks noChangeShapeType="1"/>
              </p:cNvSpPr>
              <p:nvPr/>
            </p:nvSpPr>
            <p:spPr bwMode="auto">
              <a:xfrm>
                <a:off x="4671" y="2147"/>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6" name="Line 354"/>
              <p:cNvSpPr>
                <a:spLocks noChangeShapeType="1"/>
              </p:cNvSpPr>
              <p:nvPr/>
            </p:nvSpPr>
            <p:spPr bwMode="auto">
              <a:xfrm flipV="1">
                <a:off x="4678" y="2099"/>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7" name="Line 355"/>
              <p:cNvSpPr>
                <a:spLocks noChangeShapeType="1"/>
              </p:cNvSpPr>
              <p:nvPr/>
            </p:nvSpPr>
            <p:spPr bwMode="auto">
              <a:xfrm>
                <a:off x="4692" y="2099"/>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8" name="Line 356"/>
              <p:cNvSpPr>
                <a:spLocks noChangeShapeType="1"/>
              </p:cNvSpPr>
              <p:nvPr/>
            </p:nvSpPr>
            <p:spPr bwMode="auto">
              <a:xfrm>
                <a:off x="4707" y="2115"/>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59" name="Line 357"/>
              <p:cNvSpPr>
                <a:spLocks noChangeShapeType="1"/>
              </p:cNvSpPr>
              <p:nvPr/>
            </p:nvSpPr>
            <p:spPr bwMode="auto">
              <a:xfrm>
                <a:off x="4714" y="2115"/>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0" name="Line 358"/>
              <p:cNvSpPr>
                <a:spLocks noChangeShapeType="1"/>
              </p:cNvSpPr>
              <p:nvPr/>
            </p:nvSpPr>
            <p:spPr bwMode="auto">
              <a:xfrm>
                <a:off x="4728" y="2115"/>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1" name="Line 359"/>
              <p:cNvSpPr>
                <a:spLocks noChangeShapeType="1"/>
              </p:cNvSpPr>
              <p:nvPr/>
            </p:nvSpPr>
            <p:spPr bwMode="auto">
              <a:xfrm>
                <a:off x="4742" y="2147"/>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2" name="Line 360"/>
              <p:cNvSpPr>
                <a:spLocks noChangeShapeType="1"/>
              </p:cNvSpPr>
              <p:nvPr/>
            </p:nvSpPr>
            <p:spPr bwMode="auto">
              <a:xfrm>
                <a:off x="4749" y="2163"/>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3" name="Line 361"/>
              <p:cNvSpPr>
                <a:spLocks noChangeShapeType="1"/>
              </p:cNvSpPr>
              <p:nvPr/>
            </p:nvSpPr>
            <p:spPr bwMode="auto">
              <a:xfrm flipV="1">
                <a:off x="4763" y="2147"/>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4" name="Line 362"/>
              <p:cNvSpPr>
                <a:spLocks noChangeShapeType="1"/>
              </p:cNvSpPr>
              <p:nvPr/>
            </p:nvSpPr>
            <p:spPr bwMode="auto">
              <a:xfrm>
                <a:off x="4778" y="2147"/>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5" name="Line 363"/>
              <p:cNvSpPr>
                <a:spLocks noChangeShapeType="1"/>
              </p:cNvSpPr>
              <p:nvPr/>
            </p:nvSpPr>
            <p:spPr bwMode="auto">
              <a:xfrm flipV="1">
                <a:off x="4785" y="2147"/>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6" name="Line 364"/>
              <p:cNvSpPr>
                <a:spLocks noChangeShapeType="1"/>
              </p:cNvSpPr>
              <p:nvPr/>
            </p:nvSpPr>
            <p:spPr bwMode="auto">
              <a:xfrm flipV="1">
                <a:off x="4799" y="2139"/>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7" name="Line 365"/>
              <p:cNvSpPr>
                <a:spLocks noChangeShapeType="1"/>
              </p:cNvSpPr>
              <p:nvPr/>
            </p:nvSpPr>
            <p:spPr bwMode="auto">
              <a:xfrm>
                <a:off x="4806" y="2139"/>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8" name="Line 366"/>
              <p:cNvSpPr>
                <a:spLocks noChangeShapeType="1"/>
              </p:cNvSpPr>
              <p:nvPr/>
            </p:nvSpPr>
            <p:spPr bwMode="auto">
              <a:xfrm>
                <a:off x="4820" y="2147"/>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69" name="Line 367"/>
              <p:cNvSpPr>
                <a:spLocks noChangeShapeType="1"/>
              </p:cNvSpPr>
              <p:nvPr/>
            </p:nvSpPr>
            <p:spPr bwMode="auto">
              <a:xfrm flipV="1">
                <a:off x="4827" y="2147"/>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0" name="Line 368"/>
              <p:cNvSpPr>
                <a:spLocks noChangeShapeType="1"/>
              </p:cNvSpPr>
              <p:nvPr/>
            </p:nvSpPr>
            <p:spPr bwMode="auto">
              <a:xfrm>
                <a:off x="4841" y="2147"/>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1" name="Line 369"/>
              <p:cNvSpPr>
                <a:spLocks noChangeShapeType="1"/>
              </p:cNvSpPr>
              <p:nvPr/>
            </p:nvSpPr>
            <p:spPr bwMode="auto">
              <a:xfrm flipV="1">
                <a:off x="4856" y="2123"/>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2" name="Line 370"/>
              <p:cNvSpPr>
                <a:spLocks noChangeShapeType="1"/>
              </p:cNvSpPr>
              <p:nvPr/>
            </p:nvSpPr>
            <p:spPr bwMode="auto">
              <a:xfrm>
                <a:off x="4863" y="2123"/>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3" name="Line 371"/>
              <p:cNvSpPr>
                <a:spLocks noChangeShapeType="1"/>
              </p:cNvSpPr>
              <p:nvPr/>
            </p:nvSpPr>
            <p:spPr bwMode="auto">
              <a:xfrm>
                <a:off x="4877" y="2139"/>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4" name="Line 372"/>
              <p:cNvSpPr>
                <a:spLocks noChangeShapeType="1"/>
              </p:cNvSpPr>
              <p:nvPr/>
            </p:nvSpPr>
            <p:spPr bwMode="auto">
              <a:xfrm flipV="1">
                <a:off x="4884" y="2139"/>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5" name="Line 373"/>
              <p:cNvSpPr>
                <a:spLocks noChangeShapeType="1"/>
              </p:cNvSpPr>
              <p:nvPr/>
            </p:nvSpPr>
            <p:spPr bwMode="auto">
              <a:xfrm flipV="1">
                <a:off x="4898" y="2123"/>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6" name="Line 374"/>
              <p:cNvSpPr>
                <a:spLocks noChangeShapeType="1"/>
              </p:cNvSpPr>
              <p:nvPr/>
            </p:nvSpPr>
            <p:spPr bwMode="auto">
              <a:xfrm>
                <a:off x="4912" y="2123"/>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7" name="Line 375"/>
              <p:cNvSpPr>
                <a:spLocks noChangeShapeType="1"/>
              </p:cNvSpPr>
              <p:nvPr/>
            </p:nvSpPr>
            <p:spPr bwMode="auto">
              <a:xfrm flipV="1">
                <a:off x="4919" y="2131"/>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8" name="Line 376"/>
              <p:cNvSpPr>
                <a:spLocks noChangeShapeType="1"/>
              </p:cNvSpPr>
              <p:nvPr/>
            </p:nvSpPr>
            <p:spPr bwMode="auto">
              <a:xfrm>
                <a:off x="4934" y="2131"/>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79" name="Line 377"/>
              <p:cNvSpPr>
                <a:spLocks noChangeShapeType="1"/>
              </p:cNvSpPr>
              <p:nvPr/>
            </p:nvSpPr>
            <p:spPr bwMode="auto">
              <a:xfrm>
                <a:off x="4948" y="2131"/>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0" name="Line 378"/>
              <p:cNvSpPr>
                <a:spLocks noChangeShapeType="1"/>
              </p:cNvSpPr>
              <p:nvPr/>
            </p:nvSpPr>
            <p:spPr bwMode="auto">
              <a:xfrm flipV="1">
                <a:off x="4955" y="2131"/>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1" name="Line 379"/>
              <p:cNvSpPr>
                <a:spLocks noChangeShapeType="1"/>
              </p:cNvSpPr>
              <p:nvPr/>
            </p:nvSpPr>
            <p:spPr bwMode="auto">
              <a:xfrm flipV="1">
                <a:off x="4969" y="2099"/>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2" name="Line 380"/>
              <p:cNvSpPr>
                <a:spLocks noChangeShapeType="1"/>
              </p:cNvSpPr>
              <p:nvPr/>
            </p:nvSpPr>
            <p:spPr bwMode="auto">
              <a:xfrm>
                <a:off x="4976" y="2099"/>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3" name="Line 381"/>
              <p:cNvSpPr>
                <a:spLocks noChangeShapeType="1"/>
              </p:cNvSpPr>
              <p:nvPr/>
            </p:nvSpPr>
            <p:spPr bwMode="auto">
              <a:xfrm>
                <a:off x="4990" y="2115"/>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4" name="Line 382"/>
              <p:cNvSpPr>
                <a:spLocks noChangeShapeType="1"/>
              </p:cNvSpPr>
              <p:nvPr/>
            </p:nvSpPr>
            <p:spPr bwMode="auto">
              <a:xfrm flipV="1">
                <a:off x="4997" y="2155"/>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5" name="Line 383"/>
              <p:cNvSpPr>
                <a:spLocks noChangeShapeType="1"/>
              </p:cNvSpPr>
              <p:nvPr/>
            </p:nvSpPr>
            <p:spPr bwMode="auto">
              <a:xfrm>
                <a:off x="5012" y="2155"/>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6" name="Line 384"/>
              <p:cNvSpPr>
                <a:spLocks noChangeShapeType="1"/>
              </p:cNvSpPr>
              <p:nvPr/>
            </p:nvSpPr>
            <p:spPr bwMode="auto">
              <a:xfrm flipV="1">
                <a:off x="5026" y="2163"/>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7" name="Line 385"/>
              <p:cNvSpPr>
                <a:spLocks noChangeShapeType="1"/>
              </p:cNvSpPr>
              <p:nvPr/>
            </p:nvSpPr>
            <p:spPr bwMode="auto">
              <a:xfrm flipV="1">
                <a:off x="5033" y="2147"/>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8" name="Line 386"/>
              <p:cNvSpPr>
                <a:spLocks noChangeShapeType="1"/>
              </p:cNvSpPr>
              <p:nvPr/>
            </p:nvSpPr>
            <p:spPr bwMode="auto">
              <a:xfrm>
                <a:off x="5047" y="2147"/>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89" name="Line 387"/>
              <p:cNvSpPr>
                <a:spLocks noChangeShapeType="1"/>
              </p:cNvSpPr>
              <p:nvPr/>
            </p:nvSpPr>
            <p:spPr bwMode="auto">
              <a:xfrm>
                <a:off x="5061" y="2147"/>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0" name="Line 388"/>
              <p:cNvSpPr>
                <a:spLocks noChangeShapeType="1"/>
              </p:cNvSpPr>
              <p:nvPr/>
            </p:nvSpPr>
            <p:spPr bwMode="auto">
              <a:xfrm>
                <a:off x="5068" y="2155"/>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1" name="Line 389"/>
              <p:cNvSpPr>
                <a:spLocks noChangeShapeType="1"/>
              </p:cNvSpPr>
              <p:nvPr/>
            </p:nvSpPr>
            <p:spPr bwMode="auto">
              <a:xfrm flipV="1">
                <a:off x="5083" y="2155"/>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2" name="Line 390"/>
              <p:cNvSpPr>
                <a:spLocks noChangeShapeType="1"/>
              </p:cNvSpPr>
              <p:nvPr/>
            </p:nvSpPr>
            <p:spPr bwMode="auto">
              <a:xfrm flipV="1">
                <a:off x="5097" y="2115"/>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3" name="Line 391"/>
              <p:cNvSpPr>
                <a:spLocks noChangeShapeType="1"/>
              </p:cNvSpPr>
              <p:nvPr/>
            </p:nvSpPr>
            <p:spPr bwMode="auto">
              <a:xfrm>
                <a:off x="5104" y="2115"/>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4" name="Line 392"/>
              <p:cNvSpPr>
                <a:spLocks noChangeShapeType="1"/>
              </p:cNvSpPr>
              <p:nvPr/>
            </p:nvSpPr>
            <p:spPr bwMode="auto">
              <a:xfrm>
                <a:off x="5118" y="2155"/>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5" name="Line 393"/>
              <p:cNvSpPr>
                <a:spLocks noChangeShapeType="1"/>
              </p:cNvSpPr>
              <p:nvPr/>
            </p:nvSpPr>
            <p:spPr bwMode="auto">
              <a:xfrm flipV="1">
                <a:off x="5125" y="2155"/>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6" name="Line 394"/>
              <p:cNvSpPr>
                <a:spLocks noChangeShapeType="1"/>
              </p:cNvSpPr>
              <p:nvPr/>
            </p:nvSpPr>
            <p:spPr bwMode="auto">
              <a:xfrm>
                <a:off x="5139" y="2155"/>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7" name="Line 395"/>
              <p:cNvSpPr>
                <a:spLocks noChangeShapeType="1"/>
              </p:cNvSpPr>
              <p:nvPr/>
            </p:nvSpPr>
            <p:spPr bwMode="auto">
              <a:xfrm flipV="1">
                <a:off x="5146" y="2147"/>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8" name="Line 396"/>
              <p:cNvSpPr>
                <a:spLocks noChangeShapeType="1"/>
              </p:cNvSpPr>
              <p:nvPr/>
            </p:nvSpPr>
            <p:spPr bwMode="auto">
              <a:xfrm flipV="1">
                <a:off x="5161" y="2131"/>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99" name="Line 397"/>
              <p:cNvSpPr>
                <a:spLocks noChangeShapeType="1"/>
              </p:cNvSpPr>
              <p:nvPr/>
            </p:nvSpPr>
            <p:spPr bwMode="auto">
              <a:xfrm flipV="1">
                <a:off x="5175" y="2123"/>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0" name="Line 398"/>
              <p:cNvSpPr>
                <a:spLocks noChangeShapeType="1"/>
              </p:cNvSpPr>
              <p:nvPr/>
            </p:nvSpPr>
            <p:spPr bwMode="auto">
              <a:xfrm>
                <a:off x="5182" y="2123"/>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1" name="Line 399"/>
              <p:cNvSpPr>
                <a:spLocks noChangeShapeType="1"/>
              </p:cNvSpPr>
              <p:nvPr/>
            </p:nvSpPr>
            <p:spPr bwMode="auto">
              <a:xfrm>
                <a:off x="5196" y="2131"/>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2" name="Line 400"/>
              <p:cNvSpPr>
                <a:spLocks noChangeShapeType="1"/>
              </p:cNvSpPr>
              <p:nvPr/>
            </p:nvSpPr>
            <p:spPr bwMode="auto">
              <a:xfrm flipV="1">
                <a:off x="5210" y="2115"/>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3" name="Line 401"/>
              <p:cNvSpPr>
                <a:spLocks noChangeShapeType="1"/>
              </p:cNvSpPr>
              <p:nvPr/>
            </p:nvSpPr>
            <p:spPr bwMode="auto">
              <a:xfrm>
                <a:off x="5217" y="2115"/>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4" name="Line 402"/>
              <p:cNvSpPr>
                <a:spLocks noChangeShapeType="1"/>
              </p:cNvSpPr>
              <p:nvPr/>
            </p:nvSpPr>
            <p:spPr bwMode="auto">
              <a:xfrm>
                <a:off x="5232" y="2115"/>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5" name="Line 403"/>
              <p:cNvSpPr>
                <a:spLocks noChangeShapeType="1"/>
              </p:cNvSpPr>
              <p:nvPr/>
            </p:nvSpPr>
            <p:spPr bwMode="auto">
              <a:xfrm flipV="1">
                <a:off x="5246" y="2131"/>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6" name="Line 404"/>
              <p:cNvSpPr>
                <a:spLocks noChangeShapeType="1"/>
              </p:cNvSpPr>
              <p:nvPr/>
            </p:nvSpPr>
            <p:spPr bwMode="auto">
              <a:xfrm>
                <a:off x="5253" y="2131"/>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7" name="Line 405"/>
              <p:cNvSpPr>
                <a:spLocks noChangeShapeType="1"/>
              </p:cNvSpPr>
              <p:nvPr/>
            </p:nvSpPr>
            <p:spPr bwMode="auto">
              <a:xfrm>
                <a:off x="5267" y="2163"/>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8" name="Line 406"/>
              <p:cNvSpPr>
                <a:spLocks noChangeShapeType="1"/>
              </p:cNvSpPr>
              <p:nvPr/>
            </p:nvSpPr>
            <p:spPr bwMode="auto">
              <a:xfrm flipV="1">
                <a:off x="5274" y="2139"/>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09" name="Line 407"/>
              <p:cNvSpPr>
                <a:spLocks noChangeShapeType="1"/>
              </p:cNvSpPr>
              <p:nvPr/>
            </p:nvSpPr>
            <p:spPr bwMode="auto">
              <a:xfrm>
                <a:off x="5288" y="2139"/>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209" name="Rectangle 408"/>
            <p:cNvSpPr>
              <a:spLocks noChangeArrowheads="1"/>
            </p:cNvSpPr>
            <p:nvPr/>
          </p:nvSpPr>
          <p:spPr bwMode="auto">
            <a:xfrm>
              <a:off x="3264" y="912"/>
              <a:ext cx="103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a:solidFill>
                    <a:srgbClr val="FFFFFF"/>
                  </a:solidFill>
                  <a:latin typeface="Helvetica" charset="0"/>
                </a:rPr>
                <a:t>TE = 144ms</a:t>
              </a:r>
            </a:p>
          </p:txBody>
        </p:sp>
      </p:grpSp>
      <p:grpSp>
        <p:nvGrpSpPr>
          <p:cNvPr id="1075609" name="Group 409"/>
          <p:cNvGrpSpPr>
            <a:grpSpLocks/>
          </p:cNvGrpSpPr>
          <p:nvPr/>
        </p:nvGrpSpPr>
        <p:grpSpPr bwMode="auto">
          <a:xfrm>
            <a:off x="942975" y="3536950"/>
            <a:ext cx="4225925" cy="2736850"/>
            <a:chOff x="528" y="2228"/>
            <a:chExt cx="2366" cy="1724"/>
          </a:xfrm>
        </p:grpSpPr>
        <p:grpSp>
          <p:nvGrpSpPr>
            <p:cNvPr id="119006" name="Group 410"/>
            <p:cNvGrpSpPr>
              <a:grpSpLocks/>
            </p:cNvGrpSpPr>
            <p:nvPr/>
          </p:nvGrpSpPr>
          <p:grpSpPr bwMode="auto">
            <a:xfrm>
              <a:off x="624" y="2228"/>
              <a:ext cx="2270" cy="1724"/>
              <a:chOff x="415" y="2519"/>
              <a:chExt cx="2270" cy="1724"/>
            </a:xfrm>
          </p:grpSpPr>
          <p:sp>
            <p:nvSpPr>
              <p:cNvPr id="119008" name="Line 411"/>
              <p:cNvSpPr>
                <a:spLocks noChangeShapeType="1"/>
              </p:cNvSpPr>
              <p:nvPr/>
            </p:nvSpPr>
            <p:spPr bwMode="auto">
              <a:xfrm>
                <a:off x="415" y="4211"/>
                <a:ext cx="1"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9" name="Line 412"/>
              <p:cNvSpPr>
                <a:spLocks noChangeShapeType="1"/>
              </p:cNvSpPr>
              <p:nvPr/>
            </p:nvSpPr>
            <p:spPr bwMode="auto">
              <a:xfrm>
                <a:off x="415" y="4211"/>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0" name="Line 413"/>
              <p:cNvSpPr>
                <a:spLocks noChangeShapeType="1"/>
              </p:cNvSpPr>
              <p:nvPr/>
            </p:nvSpPr>
            <p:spPr bwMode="auto">
              <a:xfrm flipV="1">
                <a:off x="430" y="4203"/>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1" name="Line 414"/>
              <p:cNvSpPr>
                <a:spLocks noChangeShapeType="1"/>
              </p:cNvSpPr>
              <p:nvPr/>
            </p:nvSpPr>
            <p:spPr bwMode="auto">
              <a:xfrm flipV="1">
                <a:off x="444" y="4195"/>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2" name="Line 415"/>
              <p:cNvSpPr>
                <a:spLocks noChangeShapeType="1"/>
              </p:cNvSpPr>
              <p:nvPr/>
            </p:nvSpPr>
            <p:spPr bwMode="auto">
              <a:xfrm flipV="1">
                <a:off x="451" y="4147"/>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3" name="Line 416"/>
              <p:cNvSpPr>
                <a:spLocks noChangeShapeType="1"/>
              </p:cNvSpPr>
              <p:nvPr/>
            </p:nvSpPr>
            <p:spPr bwMode="auto">
              <a:xfrm>
                <a:off x="465" y="4147"/>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4" name="Line 417"/>
              <p:cNvSpPr>
                <a:spLocks noChangeShapeType="1"/>
              </p:cNvSpPr>
              <p:nvPr/>
            </p:nvSpPr>
            <p:spPr bwMode="auto">
              <a:xfrm flipV="1">
                <a:off x="472" y="4075"/>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5" name="Line 418"/>
              <p:cNvSpPr>
                <a:spLocks noChangeShapeType="1"/>
              </p:cNvSpPr>
              <p:nvPr/>
            </p:nvSpPr>
            <p:spPr bwMode="auto">
              <a:xfrm>
                <a:off x="486" y="4075"/>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6" name="Line 419"/>
              <p:cNvSpPr>
                <a:spLocks noChangeShapeType="1"/>
              </p:cNvSpPr>
              <p:nvPr/>
            </p:nvSpPr>
            <p:spPr bwMode="auto">
              <a:xfrm flipV="1">
                <a:off x="493" y="4051"/>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7" name="Line 420"/>
              <p:cNvSpPr>
                <a:spLocks noChangeShapeType="1"/>
              </p:cNvSpPr>
              <p:nvPr/>
            </p:nvSpPr>
            <p:spPr bwMode="auto">
              <a:xfrm flipV="1">
                <a:off x="508" y="4035"/>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8" name="Line 421"/>
              <p:cNvSpPr>
                <a:spLocks noChangeShapeType="1"/>
              </p:cNvSpPr>
              <p:nvPr/>
            </p:nvSpPr>
            <p:spPr bwMode="auto">
              <a:xfrm flipV="1">
                <a:off x="522" y="3979"/>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19" name="Line 422"/>
              <p:cNvSpPr>
                <a:spLocks noChangeShapeType="1"/>
              </p:cNvSpPr>
              <p:nvPr/>
            </p:nvSpPr>
            <p:spPr bwMode="auto">
              <a:xfrm flipV="1">
                <a:off x="529" y="3955"/>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0" name="Line 423"/>
              <p:cNvSpPr>
                <a:spLocks noChangeShapeType="1"/>
              </p:cNvSpPr>
              <p:nvPr/>
            </p:nvSpPr>
            <p:spPr bwMode="auto">
              <a:xfrm flipV="1">
                <a:off x="543" y="3931"/>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1" name="Line 424"/>
              <p:cNvSpPr>
                <a:spLocks noChangeShapeType="1"/>
              </p:cNvSpPr>
              <p:nvPr/>
            </p:nvSpPr>
            <p:spPr bwMode="auto">
              <a:xfrm flipV="1">
                <a:off x="557" y="3915"/>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2" name="Line 425"/>
              <p:cNvSpPr>
                <a:spLocks noChangeShapeType="1"/>
              </p:cNvSpPr>
              <p:nvPr/>
            </p:nvSpPr>
            <p:spPr bwMode="auto">
              <a:xfrm flipV="1">
                <a:off x="564" y="3908"/>
                <a:ext cx="15" cy="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3" name="Line 426"/>
              <p:cNvSpPr>
                <a:spLocks noChangeShapeType="1"/>
              </p:cNvSpPr>
              <p:nvPr/>
            </p:nvSpPr>
            <p:spPr bwMode="auto">
              <a:xfrm flipV="1">
                <a:off x="579" y="3860"/>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4" name="Line 427"/>
              <p:cNvSpPr>
                <a:spLocks noChangeShapeType="1"/>
              </p:cNvSpPr>
              <p:nvPr/>
            </p:nvSpPr>
            <p:spPr bwMode="auto">
              <a:xfrm flipV="1">
                <a:off x="586" y="3716"/>
                <a:ext cx="14" cy="14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5" name="Line 428"/>
              <p:cNvSpPr>
                <a:spLocks noChangeShapeType="1"/>
              </p:cNvSpPr>
              <p:nvPr/>
            </p:nvSpPr>
            <p:spPr bwMode="auto">
              <a:xfrm flipV="1">
                <a:off x="600" y="3628"/>
                <a:ext cx="14" cy="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6" name="Line 429"/>
              <p:cNvSpPr>
                <a:spLocks noChangeShapeType="1"/>
              </p:cNvSpPr>
              <p:nvPr/>
            </p:nvSpPr>
            <p:spPr bwMode="auto">
              <a:xfrm flipV="1">
                <a:off x="614" y="3492"/>
                <a:ext cx="7" cy="13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7" name="Line 430"/>
              <p:cNvSpPr>
                <a:spLocks noChangeShapeType="1"/>
              </p:cNvSpPr>
              <p:nvPr/>
            </p:nvSpPr>
            <p:spPr bwMode="auto">
              <a:xfrm>
                <a:off x="621" y="3492"/>
                <a:ext cx="14" cy="12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8" name="Line 431"/>
              <p:cNvSpPr>
                <a:spLocks noChangeShapeType="1"/>
              </p:cNvSpPr>
              <p:nvPr/>
            </p:nvSpPr>
            <p:spPr bwMode="auto">
              <a:xfrm>
                <a:off x="635" y="3612"/>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29" name="Line 432"/>
              <p:cNvSpPr>
                <a:spLocks noChangeShapeType="1"/>
              </p:cNvSpPr>
              <p:nvPr/>
            </p:nvSpPr>
            <p:spPr bwMode="auto">
              <a:xfrm>
                <a:off x="642" y="3676"/>
                <a:ext cx="15"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0" name="Line 433"/>
              <p:cNvSpPr>
                <a:spLocks noChangeShapeType="1"/>
              </p:cNvSpPr>
              <p:nvPr/>
            </p:nvSpPr>
            <p:spPr bwMode="auto">
              <a:xfrm>
                <a:off x="657" y="3772"/>
                <a:ext cx="7" cy="13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1" name="Line 434"/>
              <p:cNvSpPr>
                <a:spLocks noChangeShapeType="1"/>
              </p:cNvSpPr>
              <p:nvPr/>
            </p:nvSpPr>
            <p:spPr bwMode="auto">
              <a:xfrm>
                <a:off x="664" y="3908"/>
                <a:ext cx="14" cy="5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2" name="Line 435"/>
              <p:cNvSpPr>
                <a:spLocks noChangeShapeType="1"/>
              </p:cNvSpPr>
              <p:nvPr/>
            </p:nvSpPr>
            <p:spPr bwMode="auto">
              <a:xfrm>
                <a:off x="678" y="3963"/>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3" name="Line 436"/>
              <p:cNvSpPr>
                <a:spLocks noChangeShapeType="1"/>
              </p:cNvSpPr>
              <p:nvPr/>
            </p:nvSpPr>
            <p:spPr bwMode="auto">
              <a:xfrm flipV="1">
                <a:off x="692" y="3987"/>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4" name="Line 437"/>
              <p:cNvSpPr>
                <a:spLocks noChangeShapeType="1"/>
              </p:cNvSpPr>
              <p:nvPr/>
            </p:nvSpPr>
            <p:spPr bwMode="auto">
              <a:xfrm flipV="1">
                <a:off x="699" y="3939"/>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5" name="Line 438"/>
              <p:cNvSpPr>
                <a:spLocks noChangeShapeType="1"/>
              </p:cNvSpPr>
              <p:nvPr/>
            </p:nvSpPr>
            <p:spPr bwMode="auto">
              <a:xfrm flipV="1">
                <a:off x="713" y="3892"/>
                <a:ext cx="15" cy="4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6" name="Line 439"/>
              <p:cNvSpPr>
                <a:spLocks noChangeShapeType="1"/>
              </p:cNvSpPr>
              <p:nvPr/>
            </p:nvSpPr>
            <p:spPr bwMode="auto">
              <a:xfrm flipV="1">
                <a:off x="728" y="388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7" name="Line 440"/>
              <p:cNvSpPr>
                <a:spLocks noChangeShapeType="1"/>
              </p:cNvSpPr>
              <p:nvPr/>
            </p:nvSpPr>
            <p:spPr bwMode="auto">
              <a:xfrm>
                <a:off x="735" y="3884"/>
                <a:ext cx="14" cy="4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8" name="Line 441"/>
              <p:cNvSpPr>
                <a:spLocks noChangeShapeType="1"/>
              </p:cNvSpPr>
              <p:nvPr/>
            </p:nvSpPr>
            <p:spPr bwMode="auto">
              <a:xfrm flipV="1">
                <a:off x="749" y="3876"/>
                <a:ext cx="14" cy="5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39" name="Line 442"/>
              <p:cNvSpPr>
                <a:spLocks noChangeShapeType="1"/>
              </p:cNvSpPr>
              <p:nvPr/>
            </p:nvSpPr>
            <p:spPr bwMode="auto">
              <a:xfrm>
                <a:off x="763" y="3876"/>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0" name="Line 443"/>
              <p:cNvSpPr>
                <a:spLocks noChangeShapeType="1"/>
              </p:cNvSpPr>
              <p:nvPr/>
            </p:nvSpPr>
            <p:spPr bwMode="auto">
              <a:xfrm flipV="1">
                <a:off x="770" y="390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1" name="Line 444"/>
              <p:cNvSpPr>
                <a:spLocks noChangeShapeType="1"/>
              </p:cNvSpPr>
              <p:nvPr/>
            </p:nvSpPr>
            <p:spPr bwMode="auto">
              <a:xfrm>
                <a:off x="784" y="3900"/>
                <a:ext cx="7" cy="1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2" name="Line 445"/>
              <p:cNvSpPr>
                <a:spLocks noChangeShapeType="1"/>
              </p:cNvSpPr>
              <p:nvPr/>
            </p:nvSpPr>
            <p:spPr bwMode="auto">
              <a:xfrm>
                <a:off x="791" y="3915"/>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3" name="Line 446"/>
              <p:cNvSpPr>
                <a:spLocks noChangeShapeType="1"/>
              </p:cNvSpPr>
              <p:nvPr/>
            </p:nvSpPr>
            <p:spPr bwMode="auto">
              <a:xfrm>
                <a:off x="806" y="3923"/>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4" name="Line 447"/>
              <p:cNvSpPr>
                <a:spLocks noChangeShapeType="1"/>
              </p:cNvSpPr>
              <p:nvPr/>
            </p:nvSpPr>
            <p:spPr bwMode="auto">
              <a:xfrm flipV="1">
                <a:off x="813" y="3876"/>
                <a:ext cx="14" cy="9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5" name="Line 448"/>
              <p:cNvSpPr>
                <a:spLocks noChangeShapeType="1"/>
              </p:cNvSpPr>
              <p:nvPr/>
            </p:nvSpPr>
            <p:spPr bwMode="auto">
              <a:xfrm flipV="1">
                <a:off x="827" y="3820"/>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6" name="Line 449"/>
              <p:cNvSpPr>
                <a:spLocks noChangeShapeType="1"/>
              </p:cNvSpPr>
              <p:nvPr/>
            </p:nvSpPr>
            <p:spPr bwMode="auto">
              <a:xfrm flipV="1">
                <a:off x="841" y="3756"/>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7" name="Line 450"/>
              <p:cNvSpPr>
                <a:spLocks noChangeShapeType="1"/>
              </p:cNvSpPr>
              <p:nvPr/>
            </p:nvSpPr>
            <p:spPr bwMode="auto">
              <a:xfrm>
                <a:off x="848" y="3756"/>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8" name="Line 451"/>
              <p:cNvSpPr>
                <a:spLocks noChangeShapeType="1"/>
              </p:cNvSpPr>
              <p:nvPr/>
            </p:nvSpPr>
            <p:spPr bwMode="auto">
              <a:xfrm>
                <a:off x="862" y="3804"/>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49" name="Line 452"/>
              <p:cNvSpPr>
                <a:spLocks noChangeShapeType="1"/>
              </p:cNvSpPr>
              <p:nvPr/>
            </p:nvSpPr>
            <p:spPr bwMode="auto">
              <a:xfrm>
                <a:off x="877" y="3812"/>
                <a:ext cx="7"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0" name="Line 453"/>
              <p:cNvSpPr>
                <a:spLocks noChangeShapeType="1"/>
              </p:cNvSpPr>
              <p:nvPr/>
            </p:nvSpPr>
            <p:spPr bwMode="auto">
              <a:xfrm>
                <a:off x="884" y="3892"/>
                <a:ext cx="14" cy="4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1" name="Line 454"/>
              <p:cNvSpPr>
                <a:spLocks noChangeShapeType="1"/>
              </p:cNvSpPr>
              <p:nvPr/>
            </p:nvSpPr>
            <p:spPr bwMode="auto">
              <a:xfrm>
                <a:off x="898" y="3939"/>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2" name="Line 455"/>
              <p:cNvSpPr>
                <a:spLocks noChangeShapeType="1"/>
              </p:cNvSpPr>
              <p:nvPr/>
            </p:nvSpPr>
            <p:spPr bwMode="auto">
              <a:xfrm flipV="1">
                <a:off x="912" y="3892"/>
                <a:ext cx="7" cy="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3" name="Line 456"/>
              <p:cNvSpPr>
                <a:spLocks noChangeShapeType="1"/>
              </p:cNvSpPr>
              <p:nvPr/>
            </p:nvSpPr>
            <p:spPr bwMode="auto">
              <a:xfrm>
                <a:off x="919" y="3892"/>
                <a:ext cx="14" cy="7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4" name="Line 457"/>
              <p:cNvSpPr>
                <a:spLocks noChangeShapeType="1"/>
              </p:cNvSpPr>
              <p:nvPr/>
            </p:nvSpPr>
            <p:spPr bwMode="auto">
              <a:xfrm flipV="1">
                <a:off x="933" y="3947"/>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5" name="Line 458"/>
              <p:cNvSpPr>
                <a:spLocks noChangeShapeType="1"/>
              </p:cNvSpPr>
              <p:nvPr/>
            </p:nvSpPr>
            <p:spPr bwMode="auto">
              <a:xfrm flipV="1">
                <a:off x="940" y="3868"/>
                <a:ext cx="15" cy="7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6" name="Line 459"/>
              <p:cNvSpPr>
                <a:spLocks noChangeShapeType="1"/>
              </p:cNvSpPr>
              <p:nvPr/>
            </p:nvSpPr>
            <p:spPr bwMode="auto">
              <a:xfrm flipV="1">
                <a:off x="955" y="3780"/>
                <a:ext cx="7" cy="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7" name="Line 460"/>
              <p:cNvSpPr>
                <a:spLocks noChangeShapeType="1"/>
              </p:cNvSpPr>
              <p:nvPr/>
            </p:nvSpPr>
            <p:spPr bwMode="auto">
              <a:xfrm>
                <a:off x="962" y="3780"/>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8" name="Line 461"/>
              <p:cNvSpPr>
                <a:spLocks noChangeShapeType="1"/>
              </p:cNvSpPr>
              <p:nvPr/>
            </p:nvSpPr>
            <p:spPr bwMode="auto">
              <a:xfrm flipV="1">
                <a:off x="976" y="3804"/>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59" name="Line 462"/>
              <p:cNvSpPr>
                <a:spLocks noChangeShapeType="1"/>
              </p:cNvSpPr>
              <p:nvPr/>
            </p:nvSpPr>
            <p:spPr bwMode="auto">
              <a:xfrm>
                <a:off x="990" y="3804"/>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0" name="Line 463"/>
              <p:cNvSpPr>
                <a:spLocks noChangeShapeType="1"/>
              </p:cNvSpPr>
              <p:nvPr/>
            </p:nvSpPr>
            <p:spPr bwMode="auto">
              <a:xfrm>
                <a:off x="997" y="3828"/>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1" name="Line 464"/>
              <p:cNvSpPr>
                <a:spLocks noChangeShapeType="1"/>
              </p:cNvSpPr>
              <p:nvPr/>
            </p:nvSpPr>
            <p:spPr bwMode="auto">
              <a:xfrm flipV="1">
                <a:off x="1011" y="3804"/>
                <a:ext cx="7"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2" name="Line 465"/>
              <p:cNvSpPr>
                <a:spLocks noChangeShapeType="1"/>
              </p:cNvSpPr>
              <p:nvPr/>
            </p:nvSpPr>
            <p:spPr bwMode="auto">
              <a:xfrm flipV="1">
                <a:off x="1018" y="3500"/>
                <a:ext cx="15" cy="30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3" name="Line 466"/>
              <p:cNvSpPr>
                <a:spLocks noChangeShapeType="1"/>
              </p:cNvSpPr>
              <p:nvPr/>
            </p:nvSpPr>
            <p:spPr bwMode="auto">
              <a:xfrm flipV="1">
                <a:off x="1033" y="3213"/>
                <a:ext cx="14" cy="2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4" name="Line 467"/>
              <p:cNvSpPr>
                <a:spLocks noChangeShapeType="1"/>
              </p:cNvSpPr>
              <p:nvPr/>
            </p:nvSpPr>
            <p:spPr bwMode="auto">
              <a:xfrm>
                <a:off x="1047" y="3213"/>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5" name="Line 468"/>
              <p:cNvSpPr>
                <a:spLocks noChangeShapeType="1"/>
              </p:cNvSpPr>
              <p:nvPr/>
            </p:nvSpPr>
            <p:spPr bwMode="auto">
              <a:xfrm>
                <a:off x="1054" y="3277"/>
                <a:ext cx="14" cy="20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6" name="Line 469"/>
              <p:cNvSpPr>
                <a:spLocks noChangeShapeType="1"/>
              </p:cNvSpPr>
              <p:nvPr/>
            </p:nvSpPr>
            <p:spPr bwMode="auto">
              <a:xfrm>
                <a:off x="1068" y="3477"/>
                <a:ext cx="14" cy="19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7" name="Line 470"/>
              <p:cNvSpPr>
                <a:spLocks noChangeShapeType="1"/>
              </p:cNvSpPr>
              <p:nvPr/>
            </p:nvSpPr>
            <p:spPr bwMode="auto">
              <a:xfrm>
                <a:off x="1082" y="3668"/>
                <a:ext cx="7" cy="18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8" name="Line 471"/>
              <p:cNvSpPr>
                <a:spLocks noChangeShapeType="1"/>
              </p:cNvSpPr>
              <p:nvPr/>
            </p:nvSpPr>
            <p:spPr bwMode="auto">
              <a:xfrm>
                <a:off x="1089" y="3852"/>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69" name="Line 472"/>
              <p:cNvSpPr>
                <a:spLocks noChangeShapeType="1"/>
              </p:cNvSpPr>
              <p:nvPr/>
            </p:nvSpPr>
            <p:spPr bwMode="auto">
              <a:xfrm>
                <a:off x="1104" y="3876"/>
                <a:ext cx="7" cy="9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0" name="Line 473"/>
              <p:cNvSpPr>
                <a:spLocks noChangeShapeType="1"/>
              </p:cNvSpPr>
              <p:nvPr/>
            </p:nvSpPr>
            <p:spPr bwMode="auto">
              <a:xfrm flipV="1">
                <a:off x="1111" y="3908"/>
                <a:ext cx="14" cy="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1" name="Line 474"/>
              <p:cNvSpPr>
                <a:spLocks noChangeShapeType="1"/>
              </p:cNvSpPr>
              <p:nvPr/>
            </p:nvSpPr>
            <p:spPr bwMode="auto">
              <a:xfrm flipV="1">
                <a:off x="1125" y="3764"/>
                <a:ext cx="7" cy="14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2" name="Line 475"/>
              <p:cNvSpPr>
                <a:spLocks noChangeShapeType="1"/>
              </p:cNvSpPr>
              <p:nvPr/>
            </p:nvSpPr>
            <p:spPr bwMode="auto">
              <a:xfrm flipV="1">
                <a:off x="1132" y="3421"/>
                <a:ext cx="14" cy="34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3" name="Line 476"/>
              <p:cNvSpPr>
                <a:spLocks noChangeShapeType="1"/>
              </p:cNvSpPr>
              <p:nvPr/>
            </p:nvSpPr>
            <p:spPr bwMode="auto">
              <a:xfrm flipV="1">
                <a:off x="1146" y="3173"/>
                <a:ext cx="14" cy="2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4" name="Line 477"/>
              <p:cNvSpPr>
                <a:spLocks noChangeShapeType="1"/>
              </p:cNvSpPr>
              <p:nvPr/>
            </p:nvSpPr>
            <p:spPr bwMode="auto">
              <a:xfrm>
                <a:off x="1160" y="3173"/>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5" name="Line 478"/>
              <p:cNvSpPr>
                <a:spLocks noChangeShapeType="1"/>
              </p:cNvSpPr>
              <p:nvPr/>
            </p:nvSpPr>
            <p:spPr bwMode="auto">
              <a:xfrm>
                <a:off x="1167" y="3229"/>
                <a:ext cx="15" cy="19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6" name="Line 479"/>
              <p:cNvSpPr>
                <a:spLocks noChangeShapeType="1"/>
              </p:cNvSpPr>
              <p:nvPr/>
            </p:nvSpPr>
            <p:spPr bwMode="auto">
              <a:xfrm>
                <a:off x="1182" y="3421"/>
                <a:ext cx="14" cy="22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7" name="Line 480"/>
              <p:cNvSpPr>
                <a:spLocks noChangeShapeType="1"/>
              </p:cNvSpPr>
              <p:nvPr/>
            </p:nvSpPr>
            <p:spPr bwMode="auto">
              <a:xfrm>
                <a:off x="1196" y="3644"/>
                <a:ext cx="7" cy="16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8" name="Line 481"/>
              <p:cNvSpPr>
                <a:spLocks noChangeShapeType="1"/>
              </p:cNvSpPr>
              <p:nvPr/>
            </p:nvSpPr>
            <p:spPr bwMode="auto">
              <a:xfrm>
                <a:off x="1203" y="3804"/>
                <a:ext cx="14" cy="11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79" name="Line 482"/>
              <p:cNvSpPr>
                <a:spLocks noChangeShapeType="1"/>
              </p:cNvSpPr>
              <p:nvPr/>
            </p:nvSpPr>
            <p:spPr bwMode="auto">
              <a:xfrm>
                <a:off x="1217" y="3915"/>
                <a:ext cx="14" cy="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0" name="Line 483"/>
              <p:cNvSpPr>
                <a:spLocks noChangeShapeType="1"/>
              </p:cNvSpPr>
              <p:nvPr/>
            </p:nvSpPr>
            <p:spPr bwMode="auto">
              <a:xfrm flipV="1">
                <a:off x="1231" y="3971"/>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1" name="Line 484"/>
              <p:cNvSpPr>
                <a:spLocks noChangeShapeType="1"/>
              </p:cNvSpPr>
              <p:nvPr/>
            </p:nvSpPr>
            <p:spPr bwMode="auto">
              <a:xfrm flipV="1">
                <a:off x="1238" y="3947"/>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2" name="Line 485"/>
              <p:cNvSpPr>
                <a:spLocks noChangeShapeType="1"/>
              </p:cNvSpPr>
              <p:nvPr/>
            </p:nvSpPr>
            <p:spPr bwMode="auto">
              <a:xfrm flipV="1">
                <a:off x="1252" y="3931"/>
                <a:ext cx="8"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3" name="Line 486"/>
              <p:cNvSpPr>
                <a:spLocks noChangeShapeType="1"/>
              </p:cNvSpPr>
              <p:nvPr/>
            </p:nvSpPr>
            <p:spPr bwMode="auto">
              <a:xfrm flipV="1">
                <a:off x="1260" y="3884"/>
                <a:ext cx="14" cy="4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4" name="Line 487"/>
              <p:cNvSpPr>
                <a:spLocks noChangeShapeType="1"/>
              </p:cNvSpPr>
              <p:nvPr/>
            </p:nvSpPr>
            <p:spPr bwMode="auto">
              <a:xfrm flipV="1">
                <a:off x="1274" y="3868"/>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5" name="Line 488"/>
              <p:cNvSpPr>
                <a:spLocks noChangeShapeType="1"/>
              </p:cNvSpPr>
              <p:nvPr/>
            </p:nvSpPr>
            <p:spPr bwMode="auto">
              <a:xfrm>
                <a:off x="1281" y="3868"/>
                <a:ext cx="14" cy="7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6" name="Line 489"/>
              <p:cNvSpPr>
                <a:spLocks noChangeShapeType="1"/>
              </p:cNvSpPr>
              <p:nvPr/>
            </p:nvSpPr>
            <p:spPr bwMode="auto">
              <a:xfrm>
                <a:off x="1295" y="3939"/>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7" name="Line 490"/>
              <p:cNvSpPr>
                <a:spLocks noChangeShapeType="1"/>
              </p:cNvSpPr>
              <p:nvPr/>
            </p:nvSpPr>
            <p:spPr bwMode="auto">
              <a:xfrm>
                <a:off x="1309" y="3979"/>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8" name="Line 491"/>
              <p:cNvSpPr>
                <a:spLocks noChangeShapeType="1"/>
              </p:cNvSpPr>
              <p:nvPr/>
            </p:nvSpPr>
            <p:spPr bwMode="auto">
              <a:xfrm>
                <a:off x="1316" y="3979"/>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89" name="Line 492"/>
              <p:cNvSpPr>
                <a:spLocks noChangeShapeType="1"/>
              </p:cNvSpPr>
              <p:nvPr/>
            </p:nvSpPr>
            <p:spPr bwMode="auto">
              <a:xfrm>
                <a:off x="1331" y="3987"/>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0" name="Line 493"/>
              <p:cNvSpPr>
                <a:spLocks noChangeShapeType="1"/>
              </p:cNvSpPr>
              <p:nvPr/>
            </p:nvSpPr>
            <p:spPr bwMode="auto">
              <a:xfrm flipV="1">
                <a:off x="1345" y="4003"/>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1" name="Line 494"/>
              <p:cNvSpPr>
                <a:spLocks noChangeShapeType="1"/>
              </p:cNvSpPr>
              <p:nvPr/>
            </p:nvSpPr>
            <p:spPr bwMode="auto">
              <a:xfrm flipV="1">
                <a:off x="1352" y="3955"/>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2" name="Line 495"/>
              <p:cNvSpPr>
                <a:spLocks noChangeShapeType="1"/>
              </p:cNvSpPr>
              <p:nvPr/>
            </p:nvSpPr>
            <p:spPr bwMode="auto">
              <a:xfrm>
                <a:off x="1366" y="3955"/>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3" name="Line 496"/>
              <p:cNvSpPr>
                <a:spLocks noChangeShapeType="1"/>
              </p:cNvSpPr>
              <p:nvPr/>
            </p:nvSpPr>
            <p:spPr bwMode="auto">
              <a:xfrm flipV="1">
                <a:off x="1373" y="4003"/>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4" name="Line 497"/>
              <p:cNvSpPr>
                <a:spLocks noChangeShapeType="1"/>
              </p:cNvSpPr>
              <p:nvPr/>
            </p:nvSpPr>
            <p:spPr bwMode="auto">
              <a:xfrm flipV="1">
                <a:off x="1387" y="3971"/>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5" name="Line 498"/>
              <p:cNvSpPr>
                <a:spLocks noChangeShapeType="1"/>
              </p:cNvSpPr>
              <p:nvPr/>
            </p:nvSpPr>
            <p:spPr bwMode="auto">
              <a:xfrm flipV="1">
                <a:off x="1401" y="3915"/>
                <a:ext cx="8"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6" name="Line 499"/>
              <p:cNvSpPr>
                <a:spLocks noChangeShapeType="1"/>
              </p:cNvSpPr>
              <p:nvPr/>
            </p:nvSpPr>
            <p:spPr bwMode="auto">
              <a:xfrm>
                <a:off x="1409" y="3915"/>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7" name="Line 500"/>
              <p:cNvSpPr>
                <a:spLocks noChangeShapeType="1"/>
              </p:cNvSpPr>
              <p:nvPr/>
            </p:nvSpPr>
            <p:spPr bwMode="auto">
              <a:xfrm flipV="1">
                <a:off x="1423" y="3876"/>
                <a:ext cx="7" cy="3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8" name="Line 501"/>
              <p:cNvSpPr>
                <a:spLocks noChangeShapeType="1"/>
              </p:cNvSpPr>
              <p:nvPr/>
            </p:nvSpPr>
            <p:spPr bwMode="auto">
              <a:xfrm flipV="1">
                <a:off x="1430" y="3852"/>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99" name="Line 502"/>
              <p:cNvSpPr>
                <a:spLocks noChangeShapeType="1"/>
              </p:cNvSpPr>
              <p:nvPr/>
            </p:nvSpPr>
            <p:spPr bwMode="auto">
              <a:xfrm>
                <a:off x="1444" y="3852"/>
                <a:ext cx="14" cy="7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0" name="Line 503"/>
              <p:cNvSpPr>
                <a:spLocks noChangeShapeType="1"/>
              </p:cNvSpPr>
              <p:nvPr/>
            </p:nvSpPr>
            <p:spPr bwMode="auto">
              <a:xfrm>
                <a:off x="1458" y="3923"/>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1" name="Line 504"/>
              <p:cNvSpPr>
                <a:spLocks noChangeShapeType="1"/>
              </p:cNvSpPr>
              <p:nvPr/>
            </p:nvSpPr>
            <p:spPr bwMode="auto">
              <a:xfrm flipV="1">
                <a:off x="1465" y="3931"/>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2" name="Line 505"/>
              <p:cNvSpPr>
                <a:spLocks noChangeShapeType="1"/>
              </p:cNvSpPr>
              <p:nvPr/>
            </p:nvSpPr>
            <p:spPr bwMode="auto">
              <a:xfrm>
                <a:off x="1479" y="3931"/>
                <a:ext cx="8"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3" name="Line 506"/>
              <p:cNvSpPr>
                <a:spLocks noChangeShapeType="1"/>
              </p:cNvSpPr>
              <p:nvPr/>
            </p:nvSpPr>
            <p:spPr bwMode="auto">
              <a:xfrm flipV="1">
                <a:off x="1487" y="3892"/>
                <a:ext cx="14" cy="7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4" name="Line 507"/>
              <p:cNvSpPr>
                <a:spLocks noChangeShapeType="1"/>
              </p:cNvSpPr>
              <p:nvPr/>
            </p:nvSpPr>
            <p:spPr bwMode="auto">
              <a:xfrm>
                <a:off x="1501" y="3892"/>
                <a:ext cx="14" cy="5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5" name="Line 508"/>
              <p:cNvSpPr>
                <a:spLocks noChangeShapeType="1"/>
              </p:cNvSpPr>
              <p:nvPr/>
            </p:nvSpPr>
            <p:spPr bwMode="auto">
              <a:xfrm flipV="1">
                <a:off x="1515" y="3915"/>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6" name="Line 509"/>
              <p:cNvSpPr>
                <a:spLocks noChangeShapeType="1"/>
              </p:cNvSpPr>
              <p:nvPr/>
            </p:nvSpPr>
            <p:spPr bwMode="auto">
              <a:xfrm>
                <a:off x="1522" y="3915"/>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7" name="Line 510"/>
              <p:cNvSpPr>
                <a:spLocks noChangeShapeType="1"/>
              </p:cNvSpPr>
              <p:nvPr/>
            </p:nvSpPr>
            <p:spPr bwMode="auto">
              <a:xfrm>
                <a:off x="1536" y="3947"/>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8" name="Line 511"/>
              <p:cNvSpPr>
                <a:spLocks noChangeShapeType="1"/>
              </p:cNvSpPr>
              <p:nvPr/>
            </p:nvSpPr>
            <p:spPr bwMode="auto">
              <a:xfrm flipV="1">
                <a:off x="1550" y="3884"/>
                <a:ext cx="8" cy="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09" name="Line 512"/>
              <p:cNvSpPr>
                <a:spLocks noChangeShapeType="1"/>
              </p:cNvSpPr>
              <p:nvPr/>
            </p:nvSpPr>
            <p:spPr bwMode="auto">
              <a:xfrm>
                <a:off x="1558" y="3884"/>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0" name="Line 513"/>
              <p:cNvSpPr>
                <a:spLocks noChangeShapeType="1"/>
              </p:cNvSpPr>
              <p:nvPr/>
            </p:nvSpPr>
            <p:spPr bwMode="auto">
              <a:xfrm flipV="1">
                <a:off x="1572" y="3828"/>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1" name="Line 514"/>
              <p:cNvSpPr>
                <a:spLocks noChangeShapeType="1"/>
              </p:cNvSpPr>
              <p:nvPr/>
            </p:nvSpPr>
            <p:spPr bwMode="auto">
              <a:xfrm>
                <a:off x="1579" y="3828"/>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2" name="Line 515"/>
              <p:cNvSpPr>
                <a:spLocks noChangeShapeType="1"/>
              </p:cNvSpPr>
              <p:nvPr/>
            </p:nvSpPr>
            <p:spPr bwMode="auto">
              <a:xfrm flipV="1">
                <a:off x="1593" y="3860"/>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3" name="Line 516"/>
              <p:cNvSpPr>
                <a:spLocks noChangeShapeType="1"/>
              </p:cNvSpPr>
              <p:nvPr/>
            </p:nvSpPr>
            <p:spPr bwMode="auto">
              <a:xfrm>
                <a:off x="1600" y="3860"/>
                <a:ext cx="14" cy="7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4" name="Line 517"/>
              <p:cNvSpPr>
                <a:spLocks noChangeShapeType="1"/>
              </p:cNvSpPr>
              <p:nvPr/>
            </p:nvSpPr>
            <p:spPr bwMode="auto">
              <a:xfrm>
                <a:off x="1614" y="3939"/>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5" name="Line 518"/>
              <p:cNvSpPr>
                <a:spLocks noChangeShapeType="1"/>
              </p:cNvSpPr>
              <p:nvPr/>
            </p:nvSpPr>
            <p:spPr bwMode="auto">
              <a:xfrm>
                <a:off x="1628" y="4019"/>
                <a:ext cx="8"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6" name="Line 519"/>
              <p:cNvSpPr>
                <a:spLocks noChangeShapeType="1"/>
              </p:cNvSpPr>
              <p:nvPr/>
            </p:nvSpPr>
            <p:spPr bwMode="auto">
              <a:xfrm>
                <a:off x="1636" y="4051"/>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7" name="Line 520"/>
              <p:cNvSpPr>
                <a:spLocks noChangeShapeType="1"/>
              </p:cNvSpPr>
              <p:nvPr/>
            </p:nvSpPr>
            <p:spPr bwMode="auto">
              <a:xfrm flipV="1">
                <a:off x="1650" y="4035"/>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8" name="Line 521"/>
              <p:cNvSpPr>
                <a:spLocks noChangeShapeType="1"/>
              </p:cNvSpPr>
              <p:nvPr/>
            </p:nvSpPr>
            <p:spPr bwMode="auto">
              <a:xfrm flipV="1">
                <a:off x="1664" y="3987"/>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19" name="Line 522"/>
              <p:cNvSpPr>
                <a:spLocks noChangeShapeType="1"/>
              </p:cNvSpPr>
              <p:nvPr/>
            </p:nvSpPr>
            <p:spPr bwMode="auto">
              <a:xfrm flipV="1">
                <a:off x="1671" y="3979"/>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0" name="Line 523"/>
              <p:cNvSpPr>
                <a:spLocks noChangeShapeType="1"/>
              </p:cNvSpPr>
              <p:nvPr/>
            </p:nvSpPr>
            <p:spPr bwMode="auto">
              <a:xfrm>
                <a:off x="1685" y="3979"/>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1" name="Line 524"/>
              <p:cNvSpPr>
                <a:spLocks noChangeShapeType="1"/>
              </p:cNvSpPr>
              <p:nvPr/>
            </p:nvSpPr>
            <p:spPr bwMode="auto">
              <a:xfrm flipV="1">
                <a:off x="1699" y="3995"/>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2" name="Line 525"/>
              <p:cNvSpPr>
                <a:spLocks noChangeShapeType="1"/>
              </p:cNvSpPr>
              <p:nvPr/>
            </p:nvSpPr>
            <p:spPr bwMode="auto">
              <a:xfrm>
                <a:off x="1706" y="3995"/>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3" name="Line 526"/>
              <p:cNvSpPr>
                <a:spLocks noChangeShapeType="1"/>
              </p:cNvSpPr>
              <p:nvPr/>
            </p:nvSpPr>
            <p:spPr bwMode="auto">
              <a:xfrm flipV="1">
                <a:off x="1721" y="3987"/>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4" name="Line 527"/>
              <p:cNvSpPr>
                <a:spLocks noChangeShapeType="1"/>
              </p:cNvSpPr>
              <p:nvPr/>
            </p:nvSpPr>
            <p:spPr bwMode="auto">
              <a:xfrm flipV="1">
                <a:off x="1728" y="3947"/>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5" name="Line 528"/>
              <p:cNvSpPr>
                <a:spLocks noChangeShapeType="1"/>
              </p:cNvSpPr>
              <p:nvPr/>
            </p:nvSpPr>
            <p:spPr bwMode="auto">
              <a:xfrm flipV="1">
                <a:off x="1742" y="3397"/>
                <a:ext cx="7" cy="55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6" name="Line 529"/>
              <p:cNvSpPr>
                <a:spLocks noChangeShapeType="1"/>
              </p:cNvSpPr>
              <p:nvPr/>
            </p:nvSpPr>
            <p:spPr bwMode="auto">
              <a:xfrm flipV="1">
                <a:off x="1749" y="2694"/>
                <a:ext cx="14" cy="70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7" name="Line 530"/>
              <p:cNvSpPr>
                <a:spLocks noChangeShapeType="1"/>
              </p:cNvSpPr>
              <p:nvPr/>
            </p:nvSpPr>
            <p:spPr bwMode="auto">
              <a:xfrm flipV="1">
                <a:off x="1763" y="2519"/>
                <a:ext cx="14" cy="17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8" name="Line 531"/>
              <p:cNvSpPr>
                <a:spLocks noChangeShapeType="1"/>
              </p:cNvSpPr>
              <p:nvPr/>
            </p:nvSpPr>
            <p:spPr bwMode="auto">
              <a:xfrm>
                <a:off x="1777" y="2519"/>
                <a:ext cx="8" cy="17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29" name="Line 532"/>
              <p:cNvSpPr>
                <a:spLocks noChangeShapeType="1"/>
              </p:cNvSpPr>
              <p:nvPr/>
            </p:nvSpPr>
            <p:spPr bwMode="auto">
              <a:xfrm>
                <a:off x="1785" y="2694"/>
                <a:ext cx="14" cy="35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0" name="Line 533"/>
              <p:cNvSpPr>
                <a:spLocks noChangeShapeType="1"/>
              </p:cNvSpPr>
              <p:nvPr/>
            </p:nvSpPr>
            <p:spPr bwMode="auto">
              <a:xfrm>
                <a:off x="1799" y="3053"/>
                <a:ext cx="14" cy="32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1" name="Line 534"/>
              <p:cNvSpPr>
                <a:spLocks noChangeShapeType="1"/>
              </p:cNvSpPr>
              <p:nvPr/>
            </p:nvSpPr>
            <p:spPr bwMode="auto">
              <a:xfrm>
                <a:off x="1813" y="3373"/>
                <a:ext cx="7" cy="23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2" name="Line 535"/>
              <p:cNvSpPr>
                <a:spLocks noChangeShapeType="1"/>
              </p:cNvSpPr>
              <p:nvPr/>
            </p:nvSpPr>
            <p:spPr bwMode="auto">
              <a:xfrm>
                <a:off x="1820" y="3604"/>
                <a:ext cx="14" cy="10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3" name="Line 536"/>
              <p:cNvSpPr>
                <a:spLocks noChangeShapeType="1"/>
              </p:cNvSpPr>
              <p:nvPr/>
            </p:nvSpPr>
            <p:spPr bwMode="auto">
              <a:xfrm>
                <a:off x="1834" y="3708"/>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4" name="Line 537"/>
              <p:cNvSpPr>
                <a:spLocks noChangeShapeType="1"/>
              </p:cNvSpPr>
              <p:nvPr/>
            </p:nvSpPr>
            <p:spPr bwMode="auto">
              <a:xfrm>
                <a:off x="1841" y="376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5" name="Line 538"/>
              <p:cNvSpPr>
                <a:spLocks noChangeShapeType="1"/>
              </p:cNvSpPr>
              <p:nvPr/>
            </p:nvSpPr>
            <p:spPr bwMode="auto">
              <a:xfrm>
                <a:off x="1855" y="3788"/>
                <a:ext cx="15"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6" name="Line 539"/>
              <p:cNvSpPr>
                <a:spLocks noChangeShapeType="1"/>
              </p:cNvSpPr>
              <p:nvPr/>
            </p:nvSpPr>
            <p:spPr bwMode="auto">
              <a:xfrm flipV="1">
                <a:off x="1870" y="384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7" name="Line 540"/>
              <p:cNvSpPr>
                <a:spLocks noChangeShapeType="1"/>
              </p:cNvSpPr>
              <p:nvPr/>
            </p:nvSpPr>
            <p:spPr bwMode="auto">
              <a:xfrm>
                <a:off x="1877" y="3844"/>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8" name="Line 541"/>
              <p:cNvSpPr>
                <a:spLocks noChangeShapeType="1"/>
              </p:cNvSpPr>
              <p:nvPr/>
            </p:nvSpPr>
            <p:spPr bwMode="auto">
              <a:xfrm flipV="1">
                <a:off x="1891" y="3836"/>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39" name="Line 542"/>
              <p:cNvSpPr>
                <a:spLocks noChangeShapeType="1"/>
              </p:cNvSpPr>
              <p:nvPr/>
            </p:nvSpPr>
            <p:spPr bwMode="auto">
              <a:xfrm flipV="1">
                <a:off x="1898" y="3820"/>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0" name="Line 543"/>
              <p:cNvSpPr>
                <a:spLocks noChangeShapeType="1"/>
              </p:cNvSpPr>
              <p:nvPr/>
            </p:nvSpPr>
            <p:spPr bwMode="auto">
              <a:xfrm>
                <a:off x="1912" y="3820"/>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1" name="Line 544"/>
              <p:cNvSpPr>
                <a:spLocks noChangeShapeType="1"/>
              </p:cNvSpPr>
              <p:nvPr/>
            </p:nvSpPr>
            <p:spPr bwMode="auto">
              <a:xfrm flipV="1">
                <a:off x="1919" y="380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2" name="Line 545"/>
              <p:cNvSpPr>
                <a:spLocks noChangeShapeType="1"/>
              </p:cNvSpPr>
              <p:nvPr/>
            </p:nvSpPr>
            <p:spPr bwMode="auto">
              <a:xfrm>
                <a:off x="1933" y="3804"/>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3" name="Line 546"/>
              <p:cNvSpPr>
                <a:spLocks noChangeShapeType="1"/>
              </p:cNvSpPr>
              <p:nvPr/>
            </p:nvSpPr>
            <p:spPr bwMode="auto">
              <a:xfrm>
                <a:off x="1948" y="3828"/>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4" name="Line 547"/>
              <p:cNvSpPr>
                <a:spLocks noChangeShapeType="1"/>
              </p:cNvSpPr>
              <p:nvPr/>
            </p:nvSpPr>
            <p:spPr bwMode="auto">
              <a:xfrm flipV="1">
                <a:off x="1955" y="3820"/>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5" name="Line 548"/>
              <p:cNvSpPr>
                <a:spLocks noChangeShapeType="1"/>
              </p:cNvSpPr>
              <p:nvPr/>
            </p:nvSpPr>
            <p:spPr bwMode="auto">
              <a:xfrm>
                <a:off x="1969" y="3820"/>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6" name="Line 549"/>
              <p:cNvSpPr>
                <a:spLocks noChangeShapeType="1"/>
              </p:cNvSpPr>
              <p:nvPr/>
            </p:nvSpPr>
            <p:spPr bwMode="auto">
              <a:xfrm flipV="1">
                <a:off x="1983" y="382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7" name="Line 550"/>
              <p:cNvSpPr>
                <a:spLocks noChangeShapeType="1"/>
              </p:cNvSpPr>
              <p:nvPr/>
            </p:nvSpPr>
            <p:spPr bwMode="auto">
              <a:xfrm flipV="1">
                <a:off x="1990" y="3812"/>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8" name="Line 551"/>
              <p:cNvSpPr>
                <a:spLocks noChangeShapeType="1"/>
              </p:cNvSpPr>
              <p:nvPr/>
            </p:nvSpPr>
            <p:spPr bwMode="auto">
              <a:xfrm>
                <a:off x="2004" y="3812"/>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49" name="Line 552"/>
              <p:cNvSpPr>
                <a:spLocks noChangeShapeType="1"/>
              </p:cNvSpPr>
              <p:nvPr/>
            </p:nvSpPr>
            <p:spPr bwMode="auto">
              <a:xfrm flipV="1">
                <a:off x="2019" y="3812"/>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0" name="Line 553"/>
              <p:cNvSpPr>
                <a:spLocks noChangeShapeType="1"/>
              </p:cNvSpPr>
              <p:nvPr/>
            </p:nvSpPr>
            <p:spPr bwMode="auto">
              <a:xfrm>
                <a:off x="2026" y="3812"/>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1" name="Line 554"/>
              <p:cNvSpPr>
                <a:spLocks noChangeShapeType="1"/>
              </p:cNvSpPr>
              <p:nvPr/>
            </p:nvSpPr>
            <p:spPr bwMode="auto">
              <a:xfrm>
                <a:off x="2040" y="3820"/>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2" name="Line 555"/>
              <p:cNvSpPr>
                <a:spLocks noChangeShapeType="1"/>
              </p:cNvSpPr>
              <p:nvPr/>
            </p:nvSpPr>
            <p:spPr bwMode="auto">
              <a:xfrm flipV="1">
                <a:off x="2047" y="381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3" name="Line 556"/>
              <p:cNvSpPr>
                <a:spLocks noChangeShapeType="1"/>
              </p:cNvSpPr>
              <p:nvPr/>
            </p:nvSpPr>
            <p:spPr bwMode="auto">
              <a:xfrm>
                <a:off x="2061" y="3812"/>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4" name="Line 557"/>
              <p:cNvSpPr>
                <a:spLocks noChangeShapeType="1"/>
              </p:cNvSpPr>
              <p:nvPr/>
            </p:nvSpPr>
            <p:spPr bwMode="auto">
              <a:xfrm>
                <a:off x="2068" y="3812"/>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5" name="Line 558"/>
              <p:cNvSpPr>
                <a:spLocks noChangeShapeType="1"/>
              </p:cNvSpPr>
              <p:nvPr/>
            </p:nvSpPr>
            <p:spPr bwMode="auto">
              <a:xfrm flipV="1">
                <a:off x="2082" y="3804"/>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6" name="Line 559"/>
              <p:cNvSpPr>
                <a:spLocks noChangeShapeType="1"/>
              </p:cNvSpPr>
              <p:nvPr/>
            </p:nvSpPr>
            <p:spPr bwMode="auto">
              <a:xfrm>
                <a:off x="2097" y="3804"/>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7" name="Line 560"/>
              <p:cNvSpPr>
                <a:spLocks noChangeShapeType="1"/>
              </p:cNvSpPr>
              <p:nvPr/>
            </p:nvSpPr>
            <p:spPr bwMode="auto">
              <a:xfrm>
                <a:off x="2104" y="382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8" name="Line 561"/>
              <p:cNvSpPr>
                <a:spLocks noChangeShapeType="1"/>
              </p:cNvSpPr>
              <p:nvPr/>
            </p:nvSpPr>
            <p:spPr bwMode="auto">
              <a:xfrm>
                <a:off x="2118" y="3828"/>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59" name="Line 562"/>
              <p:cNvSpPr>
                <a:spLocks noChangeShapeType="1"/>
              </p:cNvSpPr>
              <p:nvPr/>
            </p:nvSpPr>
            <p:spPr bwMode="auto">
              <a:xfrm flipV="1">
                <a:off x="2132" y="3836"/>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0" name="Line 563"/>
              <p:cNvSpPr>
                <a:spLocks noChangeShapeType="1"/>
              </p:cNvSpPr>
              <p:nvPr/>
            </p:nvSpPr>
            <p:spPr bwMode="auto">
              <a:xfrm>
                <a:off x="2139" y="383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1" name="Line 564"/>
              <p:cNvSpPr>
                <a:spLocks noChangeShapeType="1"/>
              </p:cNvSpPr>
              <p:nvPr/>
            </p:nvSpPr>
            <p:spPr bwMode="auto">
              <a:xfrm>
                <a:off x="2153" y="3860"/>
                <a:ext cx="15" cy="7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2" name="Line 565"/>
              <p:cNvSpPr>
                <a:spLocks noChangeShapeType="1"/>
              </p:cNvSpPr>
              <p:nvPr/>
            </p:nvSpPr>
            <p:spPr bwMode="auto">
              <a:xfrm flipV="1">
                <a:off x="2168" y="3908"/>
                <a:ext cx="7" cy="2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3" name="Line 566"/>
              <p:cNvSpPr>
                <a:spLocks noChangeShapeType="1"/>
              </p:cNvSpPr>
              <p:nvPr/>
            </p:nvSpPr>
            <p:spPr bwMode="auto">
              <a:xfrm flipV="1">
                <a:off x="2175" y="3876"/>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4" name="Line 567"/>
              <p:cNvSpPr>
                <a:spLocks noChangeShapeType="1"/>
              </p:cNvSpPr>
              <p:nvPr/>
            </p:nvSpPr>
            <p:spPr bwMode="auto">
              <a:xfrm flipV="1">
                <a:off x="2189" y="3868"/>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5" name="Line 568"/>
              <p:cNvSpPr>
                <a:spLocks noChangeShapeType="1"/>
              </p:cNvSpPr>
              <p:nvPr/>
            </p:nvSpPr>
            <p:spPr bwMode="auto">
              <a:xfrm flipV="1">
                <a:off x="2196" y="386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6" name="Line 569"/>
              <p:cNvSpPr>
                <a:spLocks noChangeShapeType="1"/>
              </p:cNvSpPr>
              <p:nvPr/>
            </p:nvSpPr>
            <p:spPr bwMode="auto">
              <a:xfrm flipV="1">
                <a:off x="2210" y="3852"/>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7" name="Line 570"/>
              <p:cNvSpPr>
                <a:spLocks noChangeShapeType="1"/>
              </p:cNvSpPr>
              <p:nvPr/>
            </p:nvSpPr>
            <p:spPr bwMode="auto">
              <a:xfrm flipV="1">
                <a:off x="2217" y="3796"/>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8" name="Line 571"/>
              <p:cNvSpPr>
                <a:spLocks noChangeShapeType="1"/>
              </p:cNvSpPr>
              <p:nvPr/>
            </p:nvSpPr>
            <p:spPr bwMode="auto">
              <a:xfrm>
                <a:off x="2231" y="3796"/>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69" name="Line 572"/>
              <p:cNvSpPr>
                <a:spLocks noChangeShapeType="1"/>
              </p:cNvSpPr>
              <p:nvPr/>
            </p:nvSpPr>
            <p:spPr bwMode="auto">
              <a:xfrm>
                <a:off x="2246" y="3828"/>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0" name="Line 573"/>
              <p:cNvSpPr>
                <a:spLocks noChangeShapeType="1"/>
              </p:cNvSpPr>
              <p:nvPr/>
            </p:nvSpPr>
            <p:spPr bwMode="auto">
              <a:xfrm>
                <a:off x="2253" y="3860"/>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1" name="Line 574"/>
              <p:cNvSpPr>
                <a:spLocks noChangeShapeType="1"/>
              </p:cNvSpPr>
              <p:nvPr/>
            </p:nvSpPr>
            <p:spPr bwMode="auto">
              <a:xfrm flipV="1">
                <a:off x="2267" y="3828"/>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2" name="Line 575"/>
              <p:cNvSpPr>
                <a:spLocks noChangeShapeType="1"/>
              </p:cNvSpPr>
              <p:nvPr/>
            </p:nvSpPr>
            <p:spPr bwMode="auto">
              <a:xfrm>
                <a:off x="2274" y="3828"/>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3" name="Line 576"/>
              <p:cNvSpPr>
                <a:spLocks noChangeShapeType="1"/>
              </p:cNvSpPr>
              <p:nvPr/>
            </p:nvSpPr>
            <p:spPr bwMode="auto">
              <a:xfrm>
                <a:off x="2288" y="3828"/>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4" name="Line 577"/>
              <p:cNvSpPr>
                <a:spLocks noChangeShapeType="1"/>
              </p:cNvSpPr>
              <p:nvPr/>
            </p:nvSpPr>
            <p:spPr bwMode="auto">
              <a:xfrm flipV="1">
                <a:off x="2302" y="3836"/>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5" name="Line 578"/>
              <p:cNvSpPr>
                <a:spLocks noChangeShapeType="1"/>
              </p:cNvSpPr>
              <p:nvPr/>
            </p:nvSpPr>
            <p:spPr bwMode="auto">
              <a:xfrm>
                <a:off x="2309" y="3836"/>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6" name="Line 579"/>
              <p:cNvSpPr>
                <a:spLocks noChangeShapeType="1"/>
              </p:cNvSpPr>
              <p:nvPr/>
            </p:nvSpPr>
            <p:spPr bwMode="auto">
              <a:xfrm>
                <a:off x="2324" y="3844"/>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7" name="Line 580"/>
              <p:cNvSpPr>
                <a:spLocks noChangeShapeType="1"/>
              </p:cNvSpPr>
              <p:nvPr/>
            </p:nvSpPr>
            <p:spPr bwMode="auto">
              <a:xfrm flipV="1">
                <a:off x="2338" y="3852"/>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8" name="Line 581"/>
              <p:cNvSpPr>
                <a:spLocks noChangeShapeType="1"/>
              </p:cNvSpPr>
              <p:nvPr/>
            </p:nvSpPr>
            <p:spPr bwMode="auto">
              <a:xfrm flipV="1">
                <a:off x="2345" y="383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79" name="Line 582"/>
              <p:cNvSpPr>
                <a:spLocks noChangeShapeType="1"/>
              </p:cNvSpPr>
              <p:nvPr/>
            </p:nvSpPr>
            <p:spPr bwMode="auto">
              <a:xfrm flipV="1">
                <a:off x="2359" y="3812"/>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0" name="Line 583"/>
              <p:cNvSpPr>
                <a:spLocks noChangeShapeType="1"/>
              </p:cNvSpPr>
              <p:nvPr/>
            </p:nvSpPr>
            <p:spPr bwMode="auto">
              <a:xfrm>
                <a:off x="2366" y="3812"/>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1" name="Line 584"/>
              <p:cNvSpPr>
                <a:spLocks noChangeShapeType="1"/>
              </p:cNvSpPr>
              <p:nvPr/>
            </p:nvSpPr>
            <p:spPr bwMode="auto">
              <a:xfrm flipV="1">
                <a:off x="2380" y="3788"/>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2" name="Line 585"/>
              <p:cNvSpPr>
                <a:spLocks noChangeShapeType="1"/>
              </p:cNvSpPr>
              <p:nvPr/>
            </p:nvSpPr>
            <p:spPr bwMode="auto">
              <a:xfrm>
                <a:off x="2387" y="3788"/>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3" name="Line 586"/>
              <p:cNvSpPr>
                <a:spLocks noChangeShapeType="1"/>
              </p:cNvSpPr>
              <p:nvPr/>
            </p:nvSpPr>
            <p:spPr bwMode="auto">
              <a:xfrm>
                <a:off x="2402" y="3828"/>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4" name="Line 587"/>
              <p:cNvSpPr>
                <a:spLocks noChangeShapeType="1"/>
              </p:cNvSpPr>
              <p:nvPr/>
            </p:nvSpPr>
            <p:spPr bwMode="auto">
              <a:xfrm flipV="1">
                <a:off x="2416" y="3836"/>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5" name="Line 588"/>
              <p:cNvSpPr>
                <a:spLocks noChangeShapeType="1"/>
              </p:cNvSpPr>
              <p:nvPr/>
            </p:nvSpPr>
            <p:spPr bwMode="auto">
              <a:xfrm>
                <a:off x="2423" y="383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6" name="Line 589"/>
              <p:cNvSpPr>
                <a:spLocks noChangeShapeType="1"/>
              </p:cNvSpPr>
              <p:nvPr/>
            </p:nvSpPr>
            <p:spPr bwMode="auto">
              <a:xfrm flipV="1">
                <a:off x="2437" y="3828"/>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7" name="Line 590"/>
              <p:cNvSpPr>
                <a:spLocks noChangeShapeType="1"/>
              </p:cNvSpPr>
              <p:nvPr/>
            </p:nvSpPr>
            <p:spPr bwMode="auto">
              <a:xfrm flipV="1">
                <a:off x="2451" y="3812"/>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8" name="Line 591"/>
              <p:cNvSpPr>
                <a:spLocks noChangeShapeType="1"/>
              </p:cNvSpPr>
              <p:nvPr/>
            </p:nvSpPr>
            <p:spPr bwMode="auto">
              <a:xfrm>
                <a:off x="2458" y="3812"/>
                <a:ext cx="15"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89" name="Line 592"/>
              <p:cNvSpPr>
                <a:spLocks noChangeShapeType="1"/>
              </p:cNvSpPr>
              <p:nvPr/>
            </p:nvSpPr>
            <p:spPr bwMode="auto">
              <a:xfrm flipV="1">
                <a:off x="2473" y="3780"/>
                <a:ext cx="14"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0" name="Line 593"/>
              <p:cNvSpPr>
                <a:spLocks noChangeShapeType="1"/>
              </p:cNvSpPr>
              <p:nvPr/>
            </p:nvSpPr>
            <p:spPr bwMode="auto">
              <a:xfrm>
                <a:off x="2487" y="3780"/>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1" name="Line 594"/>
              <p:cNvSpPr>
                <a:spLocks noChangeShapeType="1"/>
              </p:cNvSpPr>
              <p:nvPr/>
            </p:nvSpPr>
            <p:spPr bwMode="auto">
              <a:xfrm>
                <a:off x="2494" y="3820"/>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2" name="Line 595"/>
              <p:cNvSpPr>
                <a:spLocks noChangeShapeType="1"/>
              </p:cNvSpPr>
              <p:nvPr/>
            </p:nvSpPr>
            <p:spPr bwMode="auto">
              <a:xfrm>
                <a:off x="2508" y="3820"/>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3" name="Line 596"/>
              <p:cNvSpPr>
                <a:spLocks noChangeShapeType="1"/>
              </p:cNvSpPr>
              <p:nvPr/>
            </p:nvSpPr>
            <p:spPr bwMode="auto">
              <a:xfrm flipV="1">
                <a:off x="2515" y="3812"/>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4" name="Line 597"/>
              <p:cNvSpPr>
                <a:spLocks noChangeShapeType="1"/>
              </p:cNvSpPr>
              <p:nvPr/>
            </p:nvSpPr>
            <p:spPr bwMode="auto">
              <a:xfrm>
                <a:off x="2529" y="3812"/>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5" name="Line 598"/>
              <p:cNvSpPr>
                <a:spLocks noChangeShapeType="1"/>
              </p:cNvSpPr>
              <p:nvPr/>
            </p:nvSpPr>
            <p:spPr bwMode="auto">
              <a:xfrm flipV="1">
                <a:off x="2536" y="3812"/>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6" name="Line 599"/>
              <p:cNvSpPr>
                <a:spLocks noChangeShapeType="1"/>
              </p:cNvSpPr>
              <p:nvPr/>
            </p:nvSpPr>
            <p:spPr bwMode="auto">
              <a:xfrm>
                <a:off x="2551" y="3812"/>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7" name="Line 600"/>
              <p:cNvSpPr>
                <a:spLocks noChangeShapeType="1"/>
              </p:cNvSpPr>
              <p:nvPr/>
            </p:nvSpPr>
            <p:spPr bwMode="auto">
              <a:xfrm flipV="1">
                <a:off x="2565" y="3828"/>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8" name="Line 601"/>
              <p:cNvSpPr>
                <a:spLocks noChangeShapeType="1"/>
              </p:cNvSpPr>
              <p:nvPr/>
            </p:nvSpPr>
            <p:spPr bwMode="auto">
              <a:xfrm>
                <a:off x="2572" y="3828"/>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99" name="Line 602"/>
              <p:cNvSpPr>
                <a:spLocks noChangeShapeType="1"/>
              </p:cNvSpPr>
              <p:nvPr/>
            </p:nvSpPr>
            <p:spPr bwMode="auto">
              <a:xfrm flipV="1">
                <a:off x="2586" y="3836"/>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0" name="Line 603"/>
              <p:cNvSpPr>
                <a:spLocks noChangeShapeType="1"/>
              </p:cNvSpPr>
              <p:nvPr/>
            </p:nvSpPr>
            <p:spPr bwMode="auto">
              <a:xfrm>
                <a:off x="2600" y="3836"/>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1" name="Line 604"/>
              <p:cNvSpPr>
                <a:spLocks noChangeShapeType="1"/>
              </p:cNvSpPr>
              <p:nvPr/>
            </p:nvSpPr>
            <p:spPr bwMode="auto">
              <a:xfrm flipV="1">
                <a:off x="2607" y="3828"/>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2" name="Line 605"/>
              <p:cNvSpPr>
                <a:spLocks noChangeShapeType="1"/>
              </p:cNvSpPr>
              <p:nvPr/>
            </p:nvSpPr>
            <p:spPr bwMode="auto">
              <a:xfrm flipV="1">
                <a:off x="2622" y="382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3" name="Line 606"/>
              <p:cNvSpPr>
                <a:spLocks noChangeShapeType="1"/>
              </p:cNvSpPr>
              <p:nvPr/>
            </p:nvSpPr>
            <p:spPr bwMode="auto">
              <a:xfrm>
                <a:off x="2636" y="3820"/>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4" name="Line 607"/>
              <p:cNvSpPr>
                <a:spLocks noChangeShapeType="1"/>
              </p:cNvSpPr>
              <p:nvPr/>
            </p:nvSpPr>
            <p:spPr bwMode="auto">
              <a:xfrm flipV="1">
                <a:off x="2643" y="3820"/>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5" name="Line 608"/>
              <p:cNvSpPr>
                <a:spLocks noChangeShapeType="1"/>
              </p:cNvSpPr>
              <p:nvPr/>
            </p:nvSpPr>
            <p:spPr bwMode="auto">
              <a:xfrm>
                <a:off x="2657" y="3820"/>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6" name="Line 609"/>
              <p:cNvSpPr>
                <a:spLocks noChangeShapeType="1"/>
              </p:cNvSpPr>
              <p:nvPr/>
            </p:nvSpPr>
            <p:spPr bwMode="auto">
              <a:xfrm>
                <a:off x="2664" y="3828"/>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07" name="Line 610"/>
              <p:cNvSpPr>
                <a:spLocks noChangeShapeType="1"/>
              </p:cNvSpPr>
              <p:nvPr/>
            </p:nvSpPr>
            <p:spPr bwMode="auto">
              <a:xfrm flipV="1">
                <a:off x="2678" y="3828"/>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007" name="Rectangle 611"/>
            <p:cNvSpPr>
              <a:spLocks noChangeArrowheads="1"/>
            </p:cNvSpPr>
            <p:nvPr/>
          </p:nvSpPr>
          <p:spPr bwMode="auto">
            <a:xfrm>
              <a:off x="528" y="2400"/>
              <a:ext cx="94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a:solidFill>
                    <a:srgbClr val="FFFFFF"/>
                  </a:solidFill>
                  <a:latin typeface="Helvetica" charset="0"/>
                </a:rPr>
                <a:t>TE = 65ms</a:t>
              </a:r>
            </a:p>
          </p:txBody>
        </p:sp>
      </p:grpSp>
      <p:grpSp>
        <p:nvGrpSpPr>
          <p:cNvPr id="1075812" name="Group 612"/>
          <p:cNvGrpSpPr>
            <a:grpSpLocks/>
          </p:cNvGrpSpPr>
          <p:nvPr/>
        </p:nvGrpSpPr>
        <p:grpSpPr bwMode="auto">
          <a:xfrm>
            <a:off x="5775325" y="3359150"/>
            <a:ext cx="4054475" cy="3498850"/>
            <a:chOff x="3234" y="2116"/>
            <a:chExt cx="2270" cy="2204"/>
          </a:xfrm>
        </p:grpSpPr>
        <p:grpSp>
          <p:nvGrpSpPr>
            <p:cNvPr id="118804" name="Group 613"/>
            <p:cNvGrpSpPr>
              <a:grpSpLocks/>
            </p:cNvGrpSpPr>
            <p:nvPr/>
          </p:nvGrpSpPr>
          <p:grpSpPr bwMode="auto">
            <a:xfrm>
              <a:off x="3234" y="2116"/>
              <a:ext cx="2270" cy="2204"/>
              <a:chOff x="3025" y="2419"/>
              <a:chExt cx="2270" cy="2204"/>
            </a:xfrm>
          </p:grpSpPr>
          <p:sp>
            <p:nvSpPr>
              <p:cNvPr id="118806" name="Line 614"/>
              <p:cNvSpPr>
                <a:spLocks noChangeShapeType="1"/>
              </p:cNvSpPr>
              <p:nvPr/>
            </p:nvSpPr>
            <p:spPr bwMode="auto">
              <a:xfrm>
                <a:off x="3025" y="4622"/>
                <a:ext cx="1"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7" name="Line 615"/>
              <p:cNvSpPr>
                <a:spLocks noChangeShapeType="1"/>
              </p:cNvSpPr>
              <p:nvPr/>
            </p:nvSpPr>
            <p:spPr bwMode="auto">
              <a:xfrm flipV="1">
                <a:off x="3025" y="4534"/>
                <a:ext cx="15" cy="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8" name="Line 616"/>
              <p:cNvSpPr>
                <a:spLocks noChangeShapeType="1"/>
              </p:cNvSpPr>
              <p:nvPr/>
            </p:nvSpPr>
            <p:spPr bwMode="auto">
              <a:xfrm>
                <a:off x="3040" y="453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9" name="Line 617"/>
              <p:cNvSpPr>
                <a:spLocks noChangeShapeType="1"/>
              </p:cNvSpPr>
              <p:nvPr/>
            </p:nvSpPr>
            <p:spPr bwMode="auto">
              <a:xfrm flipV="1">
                <a:off x="3054" y="4510"/>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0" name="Line 618"/>
              <p:cNvSpPr>
                <a:spLocks noChangeShapeType="1"/>
              </p:cNvSpPr>
              <p:nvPr/>
            </p:nvSpPr>
            <p:spPr bwMode="auto">
              <a:xfrm flipV="1">
                <a:off x="3061" y="448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1" name="Line 619"/>
              <p:cNvSpPr>
                <a:spLocks noChangeShapeType="1"/>
              </p:cNvSpPr>
              <p:nvPr/>
            </p:nvSpPr>
            <p:spPr bwMode="auto">
              <a:xfrm flipV="1">
                <a:off x="3075" y="4439"/>
                <a:ext cx="7" cy="4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2" name="Line 620"/>
              <p:cNvSpPr>
                <a:spLocks noChangeShapeType="1"/>
              </p:cNvSpPr>
              <p:nvPr/>
            </p:nvSpPr>
            <p:spPr bwMode="auto">
              <a:xfrm>
                <a:off x="3082" y="4439"/>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3" name="Line 621"/>
              <p:cNvSpPr>
                <a:spLocks noChangeShapeType="1"/>
              </p:cNvSpPr>
              <p:nvPr/>
            </p:nvSpPr>
            <p:spPr bwMode="auto">
              <a:xfrm flipV="1">
                <a:off x="3096" y="4343"/>
                <a:ext cx="7"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4" name="Line 622"/>
              <p:cNvSpPr>
                <a:spLocks noChangeShapeType="1"/>
              </p:cNvSpPr>
              <p:nvPr/>
            </p:nvSpPr>
            <p:spPr bwMode="auto">
              <a:xfrm>
                <a:off x="3103" y="4343"/>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5" name="Line 623"/>
              <p:cNvSpPr>
                <a:spLocks noChangeShapeType="1"/>
              </p:cNvSpPr>
              <p:nvPr/>
            </p:nvSpPr>
            <p:spPr bwMode="auto">
              <a:xfrm flipV="1">
                <a:off x="3118" y="4271"/>
                <a:ext cx="14"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6" name="Line 624"/>
              <p:cNvSpPr>
                <a:spLocks noChangeShapeType="1"/>
              </p:cNvSpPr>
              <p:nvPr/>
            </p:nvSpPr>
            <p:spPr bwMode="auto">
              <a:xfrm flipV="1">
                <a:off x="3132" y="4255"/>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7" name="Line 625"/>
              <p:cNvSpPr>
                <a:spLocks noChangeShapeType="1"/>
              </p:cNvSpPr>
              <p:nvPr/>
            </p:nvSpPr>
            <p:spPr bwMode="auto">
              <a:xfrm flipV="1">
                <a:off x="3139" y="4199"/>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8" name="Line 626"/>
              <p:cNvSpPr>
                <a:spLocks noChangeShapeType="1"/>
              </p:cNvSpPr>
              <p:nvPr/>
            </p:nvSpPr>
            <p:spPr bwMode="auto">
              <a:xfrm flipV="1">
                <a:off x="3153" y="4191"/>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9" name="Line 627"/>
              <p:cNvSpPr>
                <a:spLocks noChangeShapeType="1"/>
              </p:cNvSpPr>
              <p:nvPr/>
            </p:nvSpPr>
            <p:spPr bwMode="auto">
              <a:xfrm flipV="1">
                <a:off x="3167" y="4175"/>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0" name="Line 628"/>
              <p:cNvSpPr>
                <a:spLocks noChangeShapeType="1"/>
              </p:cNvSpPr>
              <p:nvPr/>
            </p:nvSpPr>
            <p:spPr bwMode="auto">
              <a:xfrm flipV="1">
                <a:off x="3174" y="4143"/>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1" name="Line 629"/>
              <p:cNvSpPr>
                <a:spLocks noChangeShapeType="1"/>
              </p:cNvSpPr>
              <p:nvPr/>
            </p:nvSpPr>
            <p:spPr bwMode="auto">
              <a:xfrm flipV="1">
                <a:off x="3189" y="4039"/>
                <a:ext cx="7" cy="10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2" name="Line 630"/>
              <p:cNvSpPr>
                <a:spLocks noChangeShapeType="1"/>
              </p:cNvSpPr>
              <p:nvPr/>
            </p:nvSpPr>
            <p:spPr bwMode="auto">
              <a:xfrm flipV="1">
                <a:off x="3196" y="3896"/>
                <a:ext cx="14" cy="14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3" name="Line 631"/>
              <p:cNvSpPr>
                <a:spLocks noChangeShapeType="1"/>
              </p:cNvSpPr>
              <p:nvPr/>
            </p:nvSpPr>
            <p:spPr bwMode="auto">
              <a:xfrm flipV="1">
                <a:off x="3210" y="3704"/>
                <a:ext cx="14" cy="19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4" name="Line 632"/>
              <p:cNvSpPr>
                <a:spLocks noChangeShapeType="1"/>
              </p:cNvSpPr>
              <p:nvPr/>
            </p:nvSpPr>
            <p:spPr bwMode="auto">
              <a:xfrm flipV="1">
                <a:off x="3224" y="3648"/>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5" name="Line 633"/>
              <p:cNvSpPr>
                <a:spLocks noChangeShapeType="1"/>
              </p:cNvSpPr>
              <p:nvPr/>
            </p:nvSpPr>
            <p:spPr bwMode="auto">
              <a:xfrm>
                <a:off x="3231" y="3648"/>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6" name="Line 634"/>
              <p:cNvSpPr>
                <a:spLocks noChangeShapeType="1"/>
              </p:cNvSpPr>
              <p:nvPr/>
            </p:nvSpPr>
            <p:spPr bwMode="auto">
              <a:xfrm>
                <a:off x="3245" y="3648"/>
                <a:ext cx="7" cy="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7" name="Line 635"/>
              <p:cNvSpPr>
                <a:spLocks noChangeShapeType="1"/>
              </p:cNvSpPr>
              <p:nvPr/>
            </p:nvSpPr>
            <p:spPr bwMode="auto">
              <a:xfrm>
                <a:off x="3252" y="3736"/>
                <a:ext cx="15"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8" name="Line 636"/>
              <p:cNvSpPr>
                <a:spLocks noChangeShapeType="1"/>
              </p:cNvSpPr>
              <p:nvPr/>
            </p:nvSpPr>
            <p:spPr bwMode="auto">
              <a:xfrm>
                <a:off x="3267" y="3784"/>
                <a:ext cx="7"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9" name="Line 637"/>
              <p:cNvSpPr>
                <a:spLocks noChangeShapeType="1"/>
              </p:cNvSpPr>
              <p:nvPr/>
            </p:nvSpPr>
            <p:spPr bwMode="auto">
              <a:xfrm>
                <a:off x="3274" y="386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0" name="Line 638"/>
              <p:cNvSpPr>
                <a:spLocks noChangeShapeType="1"/>
              </p:cNvSpPr>
              <p:nvPr/>
            </p:nvSpPr>
            <p:spPr bwMode="auto">
              <a:xfrm>
                <a:off x="3288" y="3888"/>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1" name="Line 639"/>
              <p:cNvSpPr>
                <a:spLocks noChangeShapeType="1"/>
              </p:cNvSpPr>
              <p:nvPr/>
            </p:nvSpPr>
            <p:spPr bwMode="auto">
              <a:xfrm flipV="1">
                <a:off x="3302" y="3904"/>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2" name="Line 640"/>
              <p:cNvSpPr>
                <a:spLocks noChangeShapeType="1"/>
              </p:cNvSpPr>
              <p:nvPr/>
            </p:nvSpPr>
            <p:spPr bwMode="auto">
              <a:xfrm flipV="1">
                <a:off x="3309" y="3872"/>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3" name="Line 641"/>
              <p:cNvSpPr>
                <a:spLocks noChangeShapeType="1"/>
              </p:cNvSpPr>
              <p:nvPr/>
            </p:nvSpPr>
            <p:spPr bwMode="auto">
              <a:xfrm>
                <a:off x="3323" y="3872"/>
                <a:ext cx="15"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4" name="Line 642"/>
              <p:cNvSpPr>
                <a:spLocks noChangeShapeType="1"/>
              </p:cNvSpPr>
              <p:nvPr/>
            </p:nvSpPr>
            <p:spPr bwMode="auto">
              <a:xfrm flipV="1">
                <a:off x="3338" y="3912"/>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5" name="Line 643"/>
              <p:cNvSpPr>
                <a:spLocks noChangeShapeType="1"/>
              </p:cNvSpPr>
              <p:nvPr/>
            </p:nvSpPr>
            <p:spPr bwMode="auto">
              <a:xfrm>
                <a:off x="3345" y="3912"/>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6" name="Line 644"/>
              <p:cNvSpPr>
                <a:spLocks noChangeShapeType="1"/>
              </p:cNvSpPr>
              <p:nvPr/>
            </p:nvSpPr>
            <p:spPr bwMode="auto">
              <a:xfrm flipV="1">
                <a:off x="3359" y="389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7" name="Line 645"/>
              <p:cNvSpPr>
                <a:spLocks noChangeShapeType="1"/>
              </p:cNvSpPr>
              <p:nvPr/>
            </p:nvSpPr>
            <p:spPr bwMode="auto">
              <a:xfrm flipV="1">
                <a:off x="3373" y="3824"/>
                <a:ext cx="7"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8" name="Line 646"/>
              <p:cNvSpPr>
                <a:spLocks noChangeShapeType="1"/>
              </p:cNvSpPr>
              <p:nvPr/>
            </p:nvSpPr>
            <p:spPr bwMode="auto">
              <a:xfrm>
                <a:off x="3380" y="382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9" name="Line 647"/>
              <p:cNvSpPr>
                <a:spLocks noChangeShapeType="1"/>
              </p:cNvSpPr>
              <p:nvPr/>
            </p:nvSpPr>
            <p:spPr bwMode="auto">
              <a:xfrm>
                <a:off x="3394" y="3848"/>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0" name="Line 648"/>
              <p:cNvSpPr>
                <a:spLocks noChangeShapeType="1"/>
              </p:cNvSpPr>
              <p:nvPr/>
            </p:nvSpPr>
            <p:spPr bwMode="auto">
              <a:xfrm>
                <a:off x="3401" y="3856"/>
                <a:ext cx="15"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1" name="Line 649"/>
              <p:cNvSpPr>
                <a:spLocks noChangeShapeType="1"/>
              </p:cNvSpPr>
              <p:nvPr/>
            </p:nvSpPr>
            <p:spPr bwMode="auto">
              <a:xfrm flipV="1">
                <a:off x="3416" y="3856"/>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2" name="Line 650"/>
              <p:cNvSpPr>
                <a:spLocks noChangeShapeType="1"/>
              </p:cNvSpPr>
              <p:nvPr/>
            </p:nvSpPr>
            <p:spPr bwMode="auto">
              <a:xfrm flipV="1">
                <a:off x="3423" y="3696"/>
                <a:ext cx="14" cy="16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3" name="Line 651"/>
              <p:cNvSpPr>
                <a:spLocks noChangeShapeType="1"/>
              </p:cNvSpPr>
              <p:nvPr/>
            </p:nvSpPr>
            <p:spPr bwMode="auto">
              <a:xfrm flipV="1">
                <a:off x="3437" y="3640"/>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4" name="Line 652"/>
              <p:cNvSpPr>
                <a:spLocks noChangeShapeType="1"/>
              </p:cNvSpPr>
              <p:nvPr/>
            </p:nvSpPr>
            <p:spPr bwMode="auto">
              <a:xfrm>
                <a:off x="3451" y="3640"/>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5" name="Line 653"/>
              <p:cNvSpPr>
                <a:spLocks noChangeShapeType="1"/>
              </p:cNvSpPr>
              <p:nvPr/>
            </p:nvSpPr>
            <p:spPr bwMode="auto">
              <a:xfrm>
                <a:off x="3458" y="3696"/>
                <a:ext cx="14" cy="8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6" name="Line 654"/>
              <p:cNvSpPr>
                <a:spLocks noChangeShapeType="1"/>
              </p:cNvSpPr>
              <p:nvPr/>
            </p:nvSpPr>
            <p:spPr bwMode="auto">
              <a:xfrm>
                <a:off x="3472" y="3776"/>
                <a:ext cx="15" cy="12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7" name="Line 655"/>
              <p:cNvSpPr>
                <a:spLocks noChangeShapeType="1"/>
              </p:cNvSpPr>
              <p:nvPr/>
            </p:nvSpPr>
            <p:spPr bwMode="auto">
              <a:xfrm>
                <a:off x="3487" y="3904"/>
                <a:ext cx="7" cy="9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8" name="Line 656"/>
              <p:cNvSpPr>
                <a:spLocks noChangeShapeType="1"/>
              </p:cNvSpPr>
              <p:nvPr/>
            </p:nvSpPr>
            <p:spPr bwMode="auto">
              <a:xfrm>
                <a:off x="3494" y="4000"/>
                <a:ext cx="14" cy="9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49" name="Line 657"/>
              <p:cNvSpPr>
                <a:spLocks noChangeShapeType="1"/>
              </p:cNvSpPr>
              <p:nvPr/>
            </p:nvSpPr>
            <p:spPr bwMode="auto">
              <a:xfrm>
                <a:off x="3508" y="4095"/>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0" name="Line 658"/>
              <p:cNvSpPr>
                <a:spLocks noChangeShapeType="1"/>
              </p:cNvSpPr>
              <p:nvPr/>
            </p:nvSpPr>
            <p:spPr bwMode="auto">
              <a:xfrm flipV="1">
                <a:off x="3522" y="4095"/>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1" name="Line 659"/>
              <p:cNvSpPr>
                <a:spLocks noChangeShapeType="1"/>
              </p:cNvSpPr>
              <p:nvPr/>
            </p:nvSpPr>
            <p:spPr bwMode="auto">
              <a:xfrm>
                <a:off x="3529" y="4095"/>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2" name="Line 660"/>
              <p:cNvSpPr>
                <a:spLocks noChangeShapeType="1"/>
              </p:cNvSpPr>
              <p:nvPr/>
            </p:nvSpPr>
            <p:spPr bwMode="auto">
              <a:xfrm flipV="1">
                <a:off x="3543" y="4039"/>
                <a:ext cx="7"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3" name="Line 661"/>
              <p:cNvSpPr>
                <a:spLocks noChangeShapeType="1"/>
              </p:cNvSpPr>
              <p:nvPr/>
            </p:nvSpPr>
            <p:spPr bwMode="auto">
              <a:xfrm flipV="1">
                <a:off x="3550" y="3936"/>
                <a:ext cx="15" cy="10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4" name="Line 662"/>
              <p:cNvSpPr>
                <a:spLocks noChangeShapeType="1"/>
              </p:cNvSpPr>
              <p:nvPr/>
            </p:nvSpPr>
            <p:spPr bwMode="auto">
              <a:xfrm flipV="1">
                <a:off x="3565" y="392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5" name="Line 663"/>
              <p:cNvSpPr>
                <a:spLocks noChangeShapeType="1"/>
              </p:cNvSpPr>
              <p:nvPr/>
            </p:nvSpPr>
            <p:spPr bwMode="auto">
              <a:xfrm>
                <a:off x="3572" y="3920"/>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6" name="Line 664"/>
              <p:cNvSpPr>
                <a:spLocks noChangeShapeType="1"/>
              </p:cNvSpPr>
              <p:nvPr/>
            </p:nvSpPr>
            <p:spPr bwMode="auto">
              <a:xfrm>
                <a:off x="3586" y="3952"/>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7" name="Line 665"/>
              <p:cNvSpPr>
                <a:spLocks noChangeShapeType="1"/>
              </p:cNvSpPr>
              <p:nvPr/>
            </p:nvSpPr>
            <p:spPr bwMode="auto">
              <a:xfrm>
                <a:off x="3600" y="4008"/>
                <a:ext cx="7" cy="2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8" name="Line 666"/>
              <p:cNvSpPr>
                <a:spLocks noChangeShapeType="1"/>
              </p:cNvSpPr>
              <p:nvPr/>
            </p:nvSpPr>
            <p:spPr bwMode="auto">
              <a:xfrm>
                <a:off x="3607" y="4031"/>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9" name="Line 667"/>
              <p:cNvSpPr>
                <a:spLocks noChangeShapeType="1"/>
              </p:cNvSpPr>
              <p:nvPr/>
            </p:nvSpPr>
            <p:spPr bwMode="auto">
              <a:xfrm flipV="1">
                <a:off x="3621" y="3888"/>
                <a:ext cx="7" cy="15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0" name="Line 668"/>
              <p:cNvSpPr>
                <a:spLocks noChangeShapeType="1"/>
              </p:cNvSpPr>
              <p:nvPr/>
            </p:nvSpPr>
            <p:spPr bwMode="auto">
              <a:xfrm flipV="1">
                <a:off x="3628" y="3537"/>
                <a:ext cx="15" cy="35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1" name="Line 669"/>
              <p:cNvSpPr>
                <a:spLocks noChangeShapeType="1"/>
              </p:cNvSpPr>
              <p:nvPr/>
            </p:nvSpPr>
            <p:spPr bwMode="auto">
              <a:xfrm flipV="1">
                <a:off x="3643" y="3401"/>
                <a:ext cx="14" cy="13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2" name="Line 670"/>
              <p:cNvSpPr>
                <a:spLocks noChangeShapeType="1"/>
              </p:cNvSpPr>
              <p:nvPr/>
            </p:nvSpPr>
            <p:spPr bwMode="auto">
              <a:xfrm>
                <a:off x="3657" y="3401"/>
                <a:ext cx="7"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3" name="Line 671"/>
              <p:cNvSpPr>
                <a:spLocks noChangeShapeType="1"/>
              </p:cNvSpPr>
              <p:nvPr/>
            </p:nvSpPr>
            <p:spPr bwMode="auto">
              <a:xfrm>
                <a:off x="3664" y="3449"/>
                <a:ext cx="14" cy="14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4" name="Line 672"/>
              <p:cNvSpPr>
                <a:spLocks noChangeShapeType="1"/>
              </p:cNvSpPr>
              <p:nvPr/>
            </p:nvSpPr>
            <p:spPr bwMode="auto">
              <a:xfrm>
                <a:off x="3678" y="3592"/>
                <a:ext cx="14" cy="16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5" name="Line 673"/>
              <p:cNvSpPr>
                <a:spLocks noChangeShapeType="1"/>
              </p:cNvSpPr>
              <p:nvPr/>
            </p:nvSpPr>
            <p:spPr bwMode="auto">
              <a:xfrm>
                <a:off x="3692" y="3752"/>
                <a:ext cx="7" cy="17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6" name="Line 674"/>
              <p:cNvSpPr>
                <a:spLocks noChangeShapeType="1"/>
              </p:cNvSpPr>
              <p:nvPr/>
            </p:nvSpPr>
            <p:spPr bwMode="auto">
              <a:xfrm>
                <a:off x="3699" y="3928"/>
                <a:ext cx="15" cy="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7" name="Line 675"/>
              <p:cNvSpPr>
                <a:spLocks noChangeShapeType="1"/>
              </p:cNvSpPr>
              <p:nvPr/>
            </p:nvSpPr>
            <p:spPr bwMode="auto">
              <a:xfrm>
                <a:off x="3714" y="4016"/>
                <a:ext cx="7" cy="3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8" name="Line 676"/>
              <p:cNvSpPr>
                <a:spLocks noChangeShapeType="1"/>
              </p:cNvSpPr>
              <p:nvPr/>
            </p:nvSpPr>
            <p:spPr bwMode="auto">
              <a:xfrm>
                <a:off x="3721" y="4047"/>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69" name="Line 677"/>
              <p:cNvSpPr>
                <a:spLocks noChangeShapeType="1"/>
              </p:cNvSpPr>
              <p:nvPr/>
            </p:nvSpPr>
            <p:spPr bwMode="auto">
              <a:xfrm flipV="1">
                <a:off x="3735" y="3768"/>
                <a:ext cx="7" cy="30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0" name="Line 678"/>
              <p:cNvSpPr>
                <a:spLocks noChangeShapeType="1"/>
              </p:cNvSpPr>
              <p:nvPr/>
            </p:nvSpPr>
            <p:spPr bwMode="auto">
              <a:xfrm flipV="1">
                <a:off x="3742" y="3409"/>
                <a:ext cx="14" cy="35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1" name="Line 679"/>
              <p:cNvSpPr>
                <a:spLocks noChangeShapeType="1"/>
              </p:cNvSpPr>
              <p:nvPr/>
            </p:nvSpPr>
            <p:spPr bwMode="auto">
              <a:xfrm flipV="1">
                <a:off x="3756" y="3321"/>
                <a:ext cx="14" cy="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2" name="Line 680"/>
              <p:cNvSpPr>
                <a:spLocks noChangeShapeType="1"/>
              </p:cNvSpPr>
              <p:nvPr/>
            </p:nvSpPr>
            <p:spPr bwMode="auto">
              <a:xfrm>
                <a:off x="3770" y="3321"/>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3" name="Line 681"/>
              <p:cNvSpPr>
                <a:spLocks noChangeShapeType="1"/>
              </p:cNvSpPr>
              <p:nvPr/>
            </p:nvSpPr>
            <p:spPr bwMode="auto">
              <a:xfrm>
                <a:off x="3777" y="3361"/>
                <a:ext cx="15" cy="12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4" name="Line 682"/>
              <p:cNvSpPr>
                <a:spLocks noChangeShapeType="1"/>
              </p:cNvSpPr>
              <p:nvPr/>
            </p:nvSpPr>
            <p:spPr bwMode="auto">
              <a:xfrm>
                <a:off x="3792" y="3481"/>
                <a:ext cx="14" cy="21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5" name="Line 683"/>
              <p:cNvSpPr>
                <a:spLocks noChangeShapeType="1"/>
              </p:cNvSpPr>
              <p:nvPr/>
            </p:nvSpPr>
            <p:spPr bwMode="auto">
              <a:xfrm>
                <a:off x="3806" y="3696"/>
                <a:ext cx="7" cy="19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6" name="Line 684"/>
              <p:cNvSpPr>
                <a:spLocks noChangeShapeType="1"/>
              </p:cNvSpPr>
              <p:nvPr/>
            </p:nvSpPr>
            <p:spPr bwMode="auto">
              <a:xfrm>
                <a:off x="3813" y="3888"/>
                <a:ext cx="14"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7" name="Line 685"/>
              <p:cNvSpPr>
                <a:spLocks noChangeShapeType="1"/>
              </p:cNvSpPr>
              <p:nvPr/>
            </p:nvSpPr>
            <p:spPr bwMode="auto">
              <a:xfrm>
                <a:off x="3827" y="3960"/>
                <a:ext cx="14" cy="7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8" name="Line 686"/>
              <p:cNvSpPr>
                <a:spLocks noChangeShapeType="1"/>
              </p:cNvSpPr>
              <p:nvPr/>
            </p:nvSpPr>
            <p:spPr bwMode="auto">
              <a:xfrm>
                <a:off x="3841" y="4031"/>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9" name="Line 687"/>
              <p:cNvSpPr>
                <a:spLocks noChangeShapeType="1"/>
              </p:cNvSpPr>
              <p:nvPr/>
            </p:nvSpPr>
            <p:spPr bwMode="auto">
              <a:xfrm>
                <a:off x="3848" y="4055"/>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0" name="Line 688"/>
              <p:cNvSpPr>
                <a:spLocks noChangeShapeType="1"/>
              </p:cNvSpPr>
              <p:nvPr/>
            </p:nvSpPr>
            <p:spPr bwMode="auto">
              <a:xfrm>
                <a:off x="3862" y="4103"/>
                <a:ext cx="8"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1" name="Line 689"/>
              <p:cNvSpPr>
                <a:spLocks noChangeShapeType="1"/>
              </p:cNvSpPr>
              <p:nvPr/>
            </p:nvSpPr>
            <p:spPr bwMode="auto">
              <a:xfrm flipV="1">
                <a:off x="3870" y="4087"/>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2" name="Line 690"/>
              <p:cNvSpPr>
                <a:spLocks noChangeShapeType="1"/>
              </p:cNvSpPr>
              <p:nvPr/>
            </p:nvSpPr>
            <p:spPr bwMode="auto">
              <a:xfrm flipV="1">
                <a:off x="3884" y="4079"/>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3" name="Line 691"/>
              <p:cNvSpPr>
                <a:spLocks noChangeShapeType="1"/>
              </p:cNvSpPr>
              <p:nvPr/>
            </p:nvSpPr>
            <p:spPr bwMode="auto">
              <a:xfrm>
                <a:off x="3891" y="4079"/>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4" name="Line 692"/>
              <p:cNvSpPr>
                <a:spLocks noChangeShapeType="1"/>
              </p:cNvSpPr>
              <p:nvPr/>
            </p:nvSpPr>
            <p:spPr bwMode="auto">
              <a:xfrm flipV="1">
                <a:off x="3905" y="4063"/>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5" name="Line 693"/>
              <p:cNvSpPr>
                <a:spLocks noChangeShapeType="1"/>
              </p:cNvSpPr>
              <p:nvPr/>
            </p:nvSpPr>
            <p:spPr bwMode="auto">
              <a:xfrm>
                <a:off x="3919" y="4063"/>
                <a:ext cx="7"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6" name="Line 694"/>
              <p:cNvSpPr>
                <a:spLocks noChangeShapeType="1"/>
              </p:cNvSpPr>
              <p:nvPr/>
            </p:nvSpPr>
            <p:spPr bwMode="auto">
              <a:xfrm>
                <a:off x="3926" y="4135"/>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7" name="Line 695"/>
              <p:cNvSpPr>
                <a:spLocks noChangeShapeType="1"/>
              </p:cNvSpPr>
              <p:nvPr/>
            </p:nvSpPr>
            <p:spPr bwMode="auto">
              <a:xfrm>
                <a:off x="3941" y="4135"/>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8" name="Line 696"/>
              <p:cNvSpPr>
                <a:spLocks noChangeShapeType="1"/>
              </p:cNvSpPr>
              <p:nvPr/>
            </p:nvSpPr>
            <p:spPr bwMode="auto">
              <a:xfrm flipV="1">
                <a:off x="3955" y="4111"/>
                <a:ext cx="7" cy="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89" name="Line 697"/>
              <p:cNvSpPr>
                <a:spLocks noChangeShapeType="1"/>
              </p:cNvSpPr>
              <p:nvPr/>
            </p:nvSpPr>
            <p:spPr bwMode="auto">
              <a:xfrm flipV="1">
                <a:off x="3962" y="4071"/>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0" name="Line 698"/>
              <p:cNvSpPr>
                <a:spLocks noChangeShapeType="1"/>
              </p:cNvSpPr>
              <p:nvPr/>
            </p:nvSpPr>
            <p:spPr bwMode="auto">
              <a:xfrm flipV="1">
                <a:off x="3976" y="4039"/>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1" name="Line 699"/>
              <p:cNvSpPr>
                <a:spLocks noChangeShapeType="1"/>
              </p:cNvSpPr>
              <p:nvPr/>
            </p:nvSpPr>
            <p:spPr bwMode="auto">
              <a:xfrm flipV="1">
                <a:off x="3983" y="3976"/>
                <a:ext cx="14" cy="6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2" name="Line 700"/>
              <p:cNvSpPr>
                <a:spLocks noChangeShapeType="1"/>
              </p:cNvSpPr>
              <p:nvPr/>
            </p:nvSpPr>
            <p:spPr bwMode="auto">
              <a:xfrm>
                <a:off x="3997" y="397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3" name="Line 701"/>
              <p:cNvSpPr>
                <a:spLocks noChangeShapeType="1"/>
              </p:cNvSpPr>
              <p:nvPr/>
            </p:nvSpPr>
            <p:spPr bwMode="auto">
              <a:xfrm>
                <a:off x="4011" y="4000"/>
                <a:ext cx="8" cy="39"/>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4" name="Line 702"/>
              <p:cNvSpPr>
                <a:spLocks noChangeShapeType="1"/>
              </p:cNvSpPr>
              <p:nvPr/>
            </p:nvSpPr>
            <p:spPr bwMode="auto">
              <a:xfrm>
                <a:off x="4019" y="4039"/>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5" name="Line 703"/>
              <p:cNvSpPr>
                <a:spLocks noChangeShapeType="1"/>
              </p:cNvSpPr>
              <p:nvPr/>
            </p:nvSpPr>
            <p:spPr bwMode="auto">
              <a:xfrm flipV="1">
                <a:off x="4033" y="4031"/>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6" name="Line 704"/>
              <p:cNvSpPr>
                <a:spLocks noChangeShapeType="1"/>
              </p:cNvSpPr>
              <p:nvPr/>
            </p:nvSpPr>
            <p:spPr bwMode="auto">
              <a:xfrm flipV="1">
                <a:off x="4040" y="4016"/>
                <a:ext cx="14" cy="1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7" name="Line 705"/>
              <p:cNvSpPr>
                <a:spLocks noChangeShapeType="1"/>
              </p:cNvSpPr>
              <p:nvPr/>
            </p:nvSpPr>
            <p:spPr bwMode="auto">
              <a:xfrm>
                <a:off x="4054" y="4016"/>
                <a:ext cx="14" cy="23"/>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8" name="Line 706"/>
              <p:cNvSpPr>
                <a:spLocks noChangeShapeType="1"/>
              </p:cNvSpPr>
              <p:nvPr/>
            </p:nvSpPr>
            <p:spPr bwMode="auto">
              <a:xfrm>
                <a:off x="4068" y="4039"/>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99" name="Line 707"/>
              <p:cNvSpPr>
                <a:spLocks noChangeShapeType="1"/>
              </p:cNvSpPr>
              <p:nvPr/>
            </p:nvSpPr>
            <p:spPr bwMode="auto">
              <a:xfrm flipV="1">
                <a:off x="4075" y="4000"/>
                <a:ext cx="14" cy="7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0" name="Line 708"/>
              <p:cNvSpPr>
                <a:spLocks noChangeShapeType="1"/>
              </p:cNvSpPr>
              <p:nvPr/>
            </p:nvSpPr>
            <p:spPr bwMode="auto">
              <a:xfrm flipV="1">
                <a:off x="4089" y="3944"/>
                <a:ext cx="8"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1" name="Line 709"/>
              <p:cNvSpPr>
                <a:spLocks noChangeShapeType="1"/>
              </p:cNvSpPr>
              <p:nvPr/>
            </p:nvSpPr>
            <p:spPr bwMode="auto">
              <a:xfrm flipV="1">
                <a:off x="4097" y="3896"/>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2" name="Line 710"/>
              <p:cNvSpPr>
                <a:spLocks noChangeShapeType="1"/>
              </p:cNvSpPr>
              <p:nvPr/>
            </p:nvSpPr>
            <p:spPr bwMode="auto">
              <a:xfrm>
                <a:off x="4111" y="3896"/>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3" name="Line 711"/>
              <p:cNvSpPr>
                <a:spLocks noChangeShapeType="1"/>
              </p:cNvSpPr>
              <p:nvPr/>
            </p:nvSpPr>
            <p:spPr bwMode="auto">
              <a:xfrm>
                <a:off x="4125" y="3904"/>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4" name="Line 712"/>
              <p:cNvSpPr>
                <a:spLocks noChangeShapeType="1"/>
              </p:cNvSpPr>
              <p:nvPr/>
            </p:nvSpPr>
            <p:spPr bwMode="auto">
              <a:xfrm flipV="1">
                <a:off x="4132" y="3928"/>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5" name="Line 713"/>
              <p:cNvSpPr>
                <a:spLocks noChangeShapeType="1"/>
              </p:cNvSpPr>
              <p:nvPr/>
            </p:nvSpPr>
            <p:spPr bwMode="auto">
              <a:xfrm flipV="1">
                <a:off x="4146" y="391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6" name="Line 714"/>
              <p:cNvSpPr>
                <a:spLocks noChangeShapeType="1"/>
              </p:cNvSpPr>
              <p:nvPr/>
            </p:nvSpPr>
            <p:spPr bwMode="auto">
              <a:xfrm flipV="1">
                <a:off x="4160" y="3864"/>
                <a:ext cx="8"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7" name="Line 715"/>
              <p:cNvSpPr>
                <a:spLocks noChangeShapeType="1"/>
              </p:cNvSpPr>
              <p:nvPr/>
            </p:nvSpPr>
            <p:spPr bwMode="auto">
              <a:xfrm>
                <a:off x="4168" y="386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8" name="Line 716"/>
              <p:cNvSpPr>
                <a:spLocks noChangeShapeType="1"/>
              </p:cNvSpPr>
              <p:nvPr/>
            </p:nvSpPr>
            <p:spPr bwMode="auto">
              <a:xfrm>
                <a:off x="4182" y="3880"/>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09" name="Line 717"/>
              <p:cNvSpPr>
                <a:spLocks noChangeShapeType="1"/>
              </p:cNvSpPr>
              <p:nvPr/>
            </p:nvSpPr>
            <p:spPr bwMode="auto">
              <a:xfrm>
                <a:off x="4189" y="3880"/>
                <a:ext cx="14" cy="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0" name="Line 718"/>
              <p:cNvSpPr>
                <a:spLocks noChangeShapeType="1"/>
              </p:cNvSpPr>
              <p:nvPr/>
            </p:nvSpPr>
            <p:spPr bwMode="auto">
              <a:xfrm flipV="1">
                <a:off x="4203" y="3872"/>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1" name="Line 719"/>
              <p:cNvSpPr>
                <a:spLocks noChangeShapeType="1"/>
              </p:cNvSpPr>
              <p:nvPr/>
            </p:nvSpPr>
            <p:spPr bwMode="auto">
              <a:xfrm>
                <a:off x="4210" y="3872"/>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2" name="Line 720"/>
              <p:cNvSpPr>
                <a:spLocks noChangeShapeType="1"/>
              </p:cNvSpPr>
              <p:nvPr/>
            </p:nvSpPr>
            <p:spPr bwMode="auto">
              <a:xfrm flipV="1">
                <a:off x="4224" y="3824"/>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3" name="Line 721"/>
              <p:cNvSpPr>
                <a:spLocks noChangeShapeType="1"/>
              </p:cNvSpPr>
              <p:nvPr/>
            </p:nvSpPr>
            <p:spPr bwMode="auto">
              <a:xfrm flipV="1">
                <a:off x="4238" y="3808"/>
                <a:ext cx="8"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4" name="Line 722"/>
              <p:cNvSpPr>
                <a:spLocks noChangeShapeType="1"/>
              </p:cNvSpPr>
              <p:nvPr/>
            </p:nvSpPr>
            <p:spPr bwMode="auto">
              <a:xfrm>
                <a:off x="4246" y="3808"/>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5" name="Line 723"/>
              <p:cNvSpPr>
                <a:spLocks noChangeShapeType="1"/>
              </p:cNvSpPr>
              <p:nvPr/>
            </p:nvSpPr>
            <p:spPr bwMode="auto">
              <a:xfrm flipV="1">
                <a:off x="4260" y="3824"/>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6" name="Line 724"/>
              <p:cNvSpPr>
                <a:spLocks noChangeShapeType="1"/>
              </p:cNvSpPr>
              <p:nvPr/>
            </p:nvSpPr>
            <p:spPr bwMode="auto">
              <a:xfrm flipV="1">
                <a:off x="4274" y="3808"/>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7" name="Line 725"/>
              <p:cNvSpPr>
                <a:spLocks noChangeShapeType="1"/>
              </p:cNvSpPr>
              <p:nvPr/>
            </p:nvSpPr>
            <p:spPr bwMode="auto">
              <a:xfrm>
                <a:off x="4281" y="3808"/>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8" name="Line 726"/>
              <p:cNvSpPr>
                <a:spLocks noChangeShapeType="1"/>
              </p:cNvSpPr>
              <p:nvPr/>
            </p:nvSpPr>
            <p:spPr bwMode="auto">
              <a:xfrm flipV="1">
                <a:off x="4295" y="3760"/>
                <a:ext cx="14" cy="7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19" name="Line 727"/>
              <p:cNvSpPr>
                <a:spLocks noChangeShapeType="1"/>
              </p:cNvSpPr>
              <p:nvPr/>
            </p:nvSpPr>
            <p:spPr bwMode="auto">
              <a:xfrm>
                <a:off x="4309" y="3760"/>
                <a:ext cx="7" cy="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0" name="Line 728"/>
              <p:cNvSpPr>
                <a:spLocks noChangeShapeType="1"/>
              </p:cNvSpPr>
              <p:nvPr/>
            </p:nvSpPr>
            <p:spPr bwMode="auto">
              <a:xfrm>
                <a:off x="4316" y="3848"/>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1" name="Line 729"/>
              <p:cNvSpPr>
                <a:spLocks noChangeShapeType="1"/>
              </p:cNvSpPr>
              <p:nvPr/>
            </p:nvSpPr>
            <p:spPr bwMode="auto">
              <a:xfrm>
                <a:off x="4331" y="3864"/>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2" name="Line 730"/>
              <p:cNvSpPr>
                <a:spLocks noChangeShapeType="1"/>
              </p:cNvSpPr>
              <p:nvPr/>
            </p:nvSpPr>
            <p:spPr bwMode="auto">
              <a:xfrm flipV="1">
                <a:off x="4338" y="3624"/>
                <a:ext cx="14" cy="24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3" name="Line 731"/>
              <p:cNvSpPr>
                <a:spLocks noChangeShapeType="1"/>
              </p:cNvSpPr>
              <p:nvPr/>
            </p:nvSpPr>
            <p:spPr bwMode="auto">
              <a:xfrm flipV="1">
                <a:off x="4352" y="2962"/>
                <a:ext cx="7" cy="66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4" name="Line 732"/>
              <p:cNvSpPr>
                <a:spLocks noChangeShapeType="1"/>
              </p:cNvSpPr>
              <p:nvPr/>
            </p:nvSpPr>
            <p:spPr bwMode="auto">
              <a:xfrm flipV="1">
                <a:off x="4359" y="2531"/>
                <a:ext cx="14" cy="43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5" name="Line 733"/>
              <p:cNvSpPr>
                <a:spLocks noChangeShapeType="1"/>
              </p:cNvSpPr>
              <p:nvPr/>
            </p:nvSpPr>
            <p:spPr bwMode="auto">
              <a:xfrm flipV="1">
                <a:off x="4373" y="2419"/>
                <a:ext cx="14" cy="1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6" name="Line 734"/>
              <p:cNvSpPr>
                <a:spLocks noChangeShapeType="1"/>
              </p:cNvSpPr>
              <p:nvPr/>
            </p:nvSpPr>
            <p:spPr bwMode="auto">
              <a:xfrm>
                <a:off x="4387" y="2419"/>
                <a:ext cx="8" cy="11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7" name="Line 735"/>
              <p:cNvSpPr>
                <a:spLocks noChangeShapeType="1"/>
              </p:cNvSpPr>
              <p:nvPr/>
            </p:nvSpPr>
            <p:spPr bwMode="auto">
              <a:xfrm>
                <a:off x="4395" y="2531"/>
                <a:ext cx="14" cy="21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8" name="Line 736"/>
              <p:cNvSpPr>
                <a:spLocks noChangeShapeType="1"/>
              </p:cNvSpPr>
              <p:nvPr/>
            </p:nvSpPr>
            <p:spPr bwMode="auto">
              <a:xfrm>
                <a:off x="4409" y="2746"/>
                <a:ext cx="14" cy="26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29" name="Line 737"/>
              <p:cNvSpPr>
                <a:spLocks noChangeShapeType="1"/>
              </p:cNvSpPr>
              <p:nvPr/>
            </p:nvSpPr>
            <p:spPr bwMode="auto">
              <a:xfrm>
                <a:off x="4423" y="3010"/>
                <a:ext cx="7" cy="25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0" name="Line 738"/>
              <p:cNvSpPr>
                <a:spLocks noChangeShapeType="1"/>
              </p:cNvSpPr>
              <p:nvPr/>
            </p:nvSpPr>
            <p:spPr bwMode="auto">
              <a:xfrm>
                <a:off x="4430" y="3265"/>
                <a:ext cx="14" cy="18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1" name="Line 739"/>
              <p:cNvSpPr>
                <a:spLocks noChangeShapeType="1"/>
              </p:cNvSpPr>
              <p:nvPr/>
            </p:nvSpPr>
            <p:spPr bwMode="auto">
              <a:xfrm>
                <a:off x="4444" y="3449"/>
                <a:ext cx="7" cy="12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2" name="Line 740"/>
              <p:cNvSpPr>
                <a:spLocks noChangeShapeType="1"/>
              </p:cNvSpPr>
              <p:nvPr/>
            </p:nvSpPr>
            <p:spPr bwMode="auto">
              <a:xfrm>
                <a:off x="4451" y="3577"/>
                <a:ext cx="14" cy="7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3" name="Line 741"/>
              <p:cNvSpPr>
                <a:spLocks noChangeShapeType="1"/>
              </p:cNvSpPr>
              <p:nvPr/>
            </p:nvSpPr>
            <p:spPr bwMode="auto">
              <a:xfrm>
                <a:off x="4465" y="3648"/>
                <a:ext cx="15"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4" name="Line 742"/>
              <p:cNvSpPr>
                <a:spLocks noChangeShapeType="1"/>
              </p:cNvSpPr>
              <p:nvPr/>
            </p:nvSpPr>
            <p:spPr bwMode="auto">
              <a:xfrm>
                <a:off x="4480" y="3704"/>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5" name="Line 743"/>
              <p:cNvSpPr>
                <a:spLocks noChangeShapeType="1"/>
              </p:cNvSpPr>
              <p:nvPr/>
            </p:nvSpPr>
            <p:spPr bwMode="auto">
              <a:xfrm>
                <a:off x="4487" y="3720"/>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6" name="Line 744"/>
              <p:cNvSpPr>
                <a:spLocks noChangeShapeType="1"/>
              </p:cNvSpPr>
              <p:nvPr/>
            </p:nvSpPr>
            <p:spPr bwMode="auto">
              <a:xfrm>
                <a:off x="4501" y="3752"/>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7" name="Line 745"/>
              <p:cNvSpPr>
                <a:spLocks noChangeShapeType="1"/>
              </p:cNvSpPr>
              <p:nvPr/>
            </p:nvSpPr>
            <p:spPr bwMode="auto">
              <a:xfrm>
                <a:off x="4508" y="3784"/>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8" name="Line 746"/>
              <p:cNvSpPr>
                <a:spLocks noChangeShapeType="1"/>
              </p:cNvSpPr>
              <p:nvPr/>
            </p:nvSpPr>
            <p:spPr bwMode="auto">
              <a:xfrm flipV="1">
                <a:off x="4522" y="3808"/>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9" name="Line 747"/>
              <p:cNvSpPr>
                <a:spLocks noChangeShapeType="1"/>
              </p:cNvSpPr>
              <p:nvPr/>
            </p:nvSpPr>
            <p:spPr bwMode="auto">
              <a:xfrm flipV="1">
                <a:off x="4529" y="380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0" name="Line 748"/>
              <p:cNvSpPr>
                <a:spLocks noChangeShapeType="1"/>
              </p:cNvSpPr>
              <p:nvPr/>
            </p:nvSpPr>
            <p:spPr bwMode="auto">
              <a:xfrm>
                <a:off x="4543" y="3800"/>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1" name="Line 749"/>
              <p:cNvSpPr>
                <a:spLocks noChangeShapeType="1"/>
              </p:cNvSpPr>
              <p:nvPr/>
            </p:nvSpPr>
            <p:spPr bwMode="auto">
              <a:xfrm>
                <a:off x="4558" y="3816"/>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2" name="Line 750"/>
              <p:cNvSpPr>
                <a:spLocks noChangeShapeType="1"/>
              </p:cNvSpPr>
              <p:nvPr/>
            </p:nvSpPr>
            <p:spPr bwMode="auto">
              <a:xfrm flipV="1">
                <a:off x="4565" y="3808"/>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3" name="Line 751"/>
              <p:cNvSpPr>
                <a:spLocks noChangeShapeType="1"/>
              </p:cNvSpPr>
              <p:nvPr/>
            </p:nvSpPr>
            <p:spPr bwMode="auto">
              <a:xfrm flipV="1">
                <a:off x="4579" y="380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4" name="Line 752"/>
              <p:cNvSpPr>
                <a:spLocks noChangeShapeType="1"/>
              </p:cNvSpPr>
              <p:nvPr/>
            </p:nvSpPr>
            <p:spPr bwMode="auto">
              <a:xfrm>
                <a:off x="4593" y="3800"/>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5" name="Line 753"/>
              <p:cNvSpPr>
                <a:spLocks noChangeShapeType="1"/>
              </p:cNvSpPr>
              <p:nvPr/>
            </p:nvSpPr>
            <p:spPr bwMode="auto">
              <a:xfrm flipV="1">
                <a:off x="4600" y="3816"/>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6" name="Line 754"/>
              <p:cNvSpPr>
                <a:spLocks noChangeShapeType="1"/>
              </p:cNvSpPr>
              <p:nvPr/>
            </p:nvSpPr>
            <p:spPr bwMode="auto">
              <a:xfrm>
                <a:off x="4614" y="3816"/>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7" name="Line 755"/>
              <p:cNvSpPr>
                <a:spLocks noChangeShapeType="1"/>
              </p:cNvSpPr>
              <p:nvPr/>
            </p:nvSpPr>
            <p:spPr bwMode="auto">
              <a:xfrm>
                <a:off x="4629" y="3816"/>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8" name="Line 756"/>
              <p:cNvSpPr>
                <a:spLocks noChangeShapeType="1"/>
              </p:cNvSpPr>
              <p:nvPr/>
            </p:nvSpPr>
            <p:spPr bwMode="auto">
              <a:xfrm flipV="1">
                <a:off x="4636" y="384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9" name="Line 757"/>
              <p:cNvSpPr>
                <a:spLocks noChangeShapeType="1"/>
              </p:cNvSpPr>
              <p:nvPr/>
            </p:nvSpPr>
            <p:spPr bwMode="auto">
              <a:xfrm>
                <a:off x="4650" y="3840"/>
                <a:ext cx="7"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0" name="Line 758"/>
              <p:cNvSpPr>
                <a:spLocks noChangeShapeType="1"/>
              </p:cNvSpPr>
              <p:nvPr/>
            </p:nvSpPr>
            <p:spPr bwMode="auto">
              <a:xfrm flipV="1">
                <a:off x="4657" y="381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1" name="Line 759"/>
              <p:cNvSpPr>
                <a:spLocks noChangeShapeType="1"/>
              </p:cNvSpPr>
              <p:nvPr/>
            </p:nvSpPr>
            <p:spPr bwMode="auto">
              <a:xfrm>
                <a:off x="4671" y="3816"/>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2" name="Line 760"/>
              <p:cNvSpPr>
                <a:spLocks noChangeShapeType="1"/>
              </p:cNvSpPr>
              <p:nvPr/>
            </p:nvSpPr>
            <p:spPr bwMode="auto">
              <a:xfrm>
                <a:off x="4678" y="382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3" name="Line 761"/>
              <p:cNvSpPr>
                <a:spLocks noChangeShapeType="1"/>
              </p:cNvSpPr>
              <p:nvPr/>
            </p:nvSpPr>
            <p:spPr bwMode="auto">
              <a:xfrm flipV="1">
                <a:off x="4692" y="3808"/>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4" name="Line 762"/>
              <p:cNvSpPr>
                <a:spLocks noChangeShapeType="1"/>
              </p:cNvSpPr>
              <p:nvPr/>
            </p:nvSpPr>
            <p:spPr bwMode="auto">
              <a:xfrm>
                <a:off x="4707" y="3808"/>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5" name="Line 763"/>
              <p:cNvSpPr>
                <a:spLocks noChangeShapeType="1"/>
              </p:cNvSpPr>
              <p:nvPr/>
            </p:nvSpPr>
            <p:spPr bwMode="auto">
              <a:xfrm>
                <a:off x="4714" y="3832"/>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6" name="Line 764"/>
              <p:cNvSpPr>
                <a:spLocks noChangeShapeType="1"/>
              </p:cNvSpPr>
              <p:nvPr/>
            </p:nvSpPr>
            <p:spPr bwMode="auto">
              <a:xfrm flipV="1">
                <a:off x="4728" y="384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7" name="Line 765"/>
              <p:cNvSpPr>
                <a:spLocks noChangeShapeType="1"/>
              </p:cNvSpPr>
              <p:nvPr/>
            </p:nvSpPr>
            <p:spPr bwMode="auto">
              <a:xfrm>
                <a:off x="4742" y="3840"/>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8" name="Line 766"/>
              <p:cNvSpPr>
                <a:spLocks noChangeShapeType="1"/>
              </p:cNvSpPr>
              <p:nvPr/>
            </p:nvSpPr>
            <p:spPr bwMode="auto">
              <a:xfrm>
                <a:off x="4749" y="3848"/>
                <a:ext cx="14"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59" name="Line 767"/>
              <p:cNvSpPr>
                <a:spLocks noChangeShapeType="1"/>
              </p:cNvSpPr>
              <p:nvPr/>
            </p:nvSpPr>
            <p:spPr bwMode="auto">
              <a:xfrm>
                <a:off x="4763" y="3888"/>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0" name="Line 768"/>
              <p:cNvSpPr>
                <a:spLocks noChangeShapeType="1"/>
              </p:cNvSpPr>
              <p:nvPr/>
            </p:nvSpPr>
            <p:spPr bwMode="auto">
              <a:xfrm flipV="1">
                <a:off x="4778" y="3864"/>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1" name="Line 769"/>
              <p:cNvSpPr>
                <a:spLocks noChangeShapeType="1"/>
              </p:cNvSpPr>
              <p:nvPr/>
            </p:nvSpPr>
            <p:spPr bwMode="auto">
              <a:xfrm>
                <a:off x="4785" y="386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2" name="Line 770"/>
              <p:cNvSpPr>
                <a:spLocks noChangeShapeType="1"/>
              </p:cNvSpPr>
              <p:nvPr/>
            </p:nvSpPr>
            <p:spPr bwMode="auto">
              <a:xfrm flipV="1">
                <a:off x="4799" y="3848"/>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3" name="Line 771"/>
              <p:cNvSpPr>
                <a:spLocks noChangeShapeType="1"/>
              </p:cNvSpPr>
              <p:nvPr/>
            </p:nvSpPr>
            <p:spPr bwMode="auto">
              <a:xfrm flipV="1">
                <a:off x="4806" y="384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4" name="Line 772"/>
              <p:cNvSpPr>
                <a:spLocks noChangeShapeType="1"/>
              </p:cNvSpPr>
              <p:nvPr/>
            </p:nvSpPr>
            <p:spPr bwMode="auto">
              <a:xfrm flipV="1">
                <a:off x="4820" y="3824"/>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5" name="Line 773"/>
              <p:cNvSpPr>
                <a:spLocks noChangeShapeType="1"/>
              </p:cNvSpPr>
              <p:nvPr/>
            </p:nvSpPr>
            <p:spPr bwMode="auto">
              <a:xfrm>
                <a:off x="4827" y="3824"/>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6" name="Line 774"/>
              <p:cNvSpPr>
                <a:spLocks noChangeShapeType="1"/>
              </p:cNvSpPr>
              <p:nvPr/>
            </p:nvSpPr>
            <p:spPr bwMode="auto">
              <a:xfrm flipV="1">
                <a:off x="4841" y="3816"/>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7" name="Line 775"/>
              <p:cNvSpPr>
                <a:spLocks noChangeShapeType="1"/>
              </p:cNvSpPr>
              <p:nvPr/>
            </p:nvSpPr>
            <p:spPr bwMode="auto">
              <a:xfrm>
                <a:off x="4856" y="3816"/>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8" name="Line 776"/>
              <p:cNvSpPr>
                <a:spLocks noChangeShapeType="1"/>
              </p:cNvSpPr>
              <p:nvPr/>
            </p:nvSpPr>
            <p:spPr bwMode="auto">
              <a:xfrm>
                <a:off x="4863" y="3848"/>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69" name="Line 777"/>
              <p:cNvSpPr>
                <a:spLocks noChangeShapeType="1"/>
              </p:cNvSpPr>
              <p:nvPr/>
            </p:nvSpPr>
            <p:spPr bwMode="auto">
              <a:xfrm>
                <a:off x="4877" y="3848"/>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0" name="Line 778"/>
              <p:cNvSpPr>
                <a:spLocks noChangeShapeType="1"/>
              </p:cNvSpPr>
              <p:nvPr/>
            </p:nvSpPr>
            <p:spPr bwMode="auto">
              <a:xfrm flipV="1">
                <a:off x="4884" y="3856"/>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1" name="Line 779"/>
              <p:cNvSpPr>
                <a:spLocks noChangeShapeType="1"/>
              </p:cNvSpPr>
              <p:nvPr/>
            </p:nvSpPr>
            <p:spPr bwMode="auto">
              <a:xfrm>
                <a:off x="4898" y="3856"/>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2" name="Line 780"/>
              <p:cNvSpPr>
                <a:spLocks noChangeShapeType="1"/>
              </p:cNvSpPr>
              <p:nvPr/>
            </p:nvSpPr>
            <p:spPr bwMode="auto">
              <a:xfrm>
                <a:off x="4912" y="3864"/>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3" name="Line 781"/>
              <p:cNvSpPr>
                <a:spLocks noChangeShapeType="1"/>
              </p:cNvSpPr>
              <p:nvPr/>
            </p:nvSpPr>
            <p:spPr bwMode="auto">
              <a:xfrm>
                <a:off x="4919" y="3888"/>
                <a:ext cx="15"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4" name="Line 782"/>
              <p:cNvSpPr>
                <a:spLocks noChangeShapeType="1"/>
              </p:cNvSpPr>
              <p:nvPr/>
            </p:nvSpPr>
            <p:spPr bwMode="auto">
              <a:xfrm flipV="1">
                <a:off x="4934" y="388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5" name="Line 783"/>
              <p:cNvSpPr>
                <a:spLocks noChangeShapeType="1"/>
              </p:cNvSpPr>
              <p:nvPr/>
            </p:nvSpPr>
            <p:spPr bwMode="auto">
              <a:xfrm>
                <a:off x="4948" y="3880"/>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6" name="Line 784"/>
              <p:cNvSpPr>
                <a:spLocks noChangeShapeType="1"/>
              </p:cNvSpPr>
              <p:nvPr/>
            </p:nvSpPr>
            <p:spPr bwMode="auto">
              <a:xfrm>
                <a:off x="4955" y="3896"/>
                <a:ext cx="14" cy="1"/>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7" name="Line 785"/>
              <p:cNvSpPr>
                <a:spLocks noChangeShapeType="1"/>
              </p:cNvSpPr>
              <p:nvPr/>
            </p:nvSpPr>
            <p:spPr bwMode="auto">
              <a:xfrm flipV="1">
                <a:off x="4969" y="3872"/>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8" name="Line 786"/>
              <p:cNvSpPr>
                <a:spLocks noChangeShapeType="1"/>
              </p:cNvSpPr>
              <p:nvPr/>
            </p:nvSpPr>
            <p:spPr bwMode="auto">
              <a:xfrm flipV="1">
                <a:off x="4976" y="385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79" name="Line 787"/>
              <p:cNvSpPr>
                <a:spLocks noChangeShapeType="1"/>
              </p:cNvSpPr>
              <p:nvPr/>
            </p:nvSpPr>
            <p:spPr bwMode="auto">
              <a:xfrm>
                <a:off x="4990" y="3856"/>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0" name="Line 788"/>
              <p:cNvSpPr>
                <a:spLocks noChangeShapeType="1"/>
              </p:cNvSpPr>
              <p:nvPr/>
            </p:nvSpPr>
            <p:spPr bwMode="auto">
              <a:xfrm flipV="1">
                <a:off x="4997" y="3840"/>
                <a:ext cx="15"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1" name="Line 789"/>
              <p:cNvSpPr>
                <a:spLocks noChangeShapeType="1"/>
              </p:cNvSpPr>
              <p:nvPr/>
            </p:nvSpPr>
            <p:spPr bwMode="auto">
              <a:xfrm>
                <a:off x="5012" y="3840"/>
                <a:ext cx="14"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2" name="Line 790"/>
              <p:cNvSpPr>
                <a:spLocks noChangeShapeType="1"/>
              </p:cNvSpPr>
              <p:nvPr/>
            </p:nvSpPr>
            <p:spPr bwMode="auto">
              <a:xfrm flipV="1">
                <a:off x="5026" y="3816"/>
                <a:ext cx="7"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3" name="Line 791"/>
              <p:cNvSpPr>
                <a:spLocks noChangeShapeType="1"/>
              </p:cNvSpPr>
              <p:nvPr/>
            </p:nvSpPr>
            <p:spPr bwMode="auto">
              <a:xfrm>
                <a:off x="5033" y="381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4" name="Line 792"/>
              <p:cNvSpPr>
                <a:spLocks noChangeShapeType="1"/>
              </p:cNvSpPr>
              <p:nvPr/>
            </p:nvSpPr>
            <p:spPr bwMode="auto">
              <a:xfrm flipV="1">
                <a:off x="5047" y="3816"/>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5" name="Line 793"/>
              <p:cNvSpPr>
                <a:spLocks noChangeShapeType="1"/>
              </p:cNvSpPr>
              <p:nvPr/>
            </p:nvSpPr>
            <p:spPr bwMode="auto">
              <a:xfrm>
                <a:off x="5061" y="3816"/>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6" name="Line 794"/>
              <p:cNvSpPr>
                <a:spLocks noChangeShapeType="1"/>
              </p:cNvSpPr>
              <p:nvPr/>
            </p:nvSpPr>
            <p:spPr bwMode="auto">
              <a:xfrm flipV="1">
                <a:off x="5068" y="3816"/>
                <a:ext cx="15"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7" name="Line 795"/>
              <p:cNvSpPr>
                <a:spLocks noChangeShapeType="1"/>
              </p:cNvSpPr>
              <p:nvPr/>
            </p:nvSpPr>
            <p:spPr bwMode="auto">
              <a:xfrm flipV="1">
                <a:off x="5083" y="3760"/>
                <a:ext cx="14" cy="5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8" name="Line 796"/>
              <p:cNvSpPr>
                <a:spLocks noChangeShapeType="1"/>
              </p:cNvSpPr>
              <p:nvPr/>
            </p:nvSpPr>
            <p:spPr bwMode="auto">
              <a:xfrm>
                <a:off x="5097" y="3760"/>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89" name="Line 797"/>
              <p:cNvSpPr>
                <a:spLocks noChangeShapeType="1"/>
              </p:cNvSpPr>
              <p:nvPr/>
            </p:nvSpPr>
            <p:spPr bwMode="auto">
              <a:xfrm>
                <a:off x="5104" y="3800"/>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0" name="Line 798"/>
              <p:cNvSpPr>
                <a:spLocks noChangeShapeType="1"/>
              </p:cNvSpPr>
              <p:nvPr/>
            </p:nvSpPr>
            <p:spPr bwMode="auto">
              <a:xfrm flipV="1">
                <a:off x="5118" y="3784"/>
                <a:ext cx="7"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1" name="Line 799"/>
              <p:cNvSpPr>
                <a:spLocks noChangeShapeType="1"/>
              </p:cNvSpPr>
              <p:nvPr/>
            </p:nvSpPr>
            <p:spPr bwMode="auto">
              <a:xfrm>
                <a:off x="5125" y="3784"/>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2" name="Line 800"/>
              <p:cNvSpPr>
                <a:spLocks noChangeShapeType="1"/>
              </p:cNvSpPr>
              <p:nvPr/>
            </p:nvSpPr>
            <p:spPr bwMode="auto">
              <a:xfrm>
                <a:off x="5139" y="3800"/>
                <a:ext cx="7" cy="32"/>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3" name="Line 801"/>
              <p:cNvSpPr>
                <a:spLocks noChangeShapeType="1"/>
              </p:cNvSpPr>
              <p:nvPr/>
            </p:nvSpPr>
            <p:spPr bwMode="auto">
              <a:xfrm>
                <a:off x="5146" y="3832"/>
                <a:ext cx="15"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4" name="Line 802"/>
              <p:cNvSpPr>
                <a:spLocks noChangeShapeType="1"/>
              </p:cNvSpPr>
              <p:nvPr/>
            </p:nvSpPr>
            <p:spPr bwMode="auto">
              <a:xfrm>
                <a:off x="5161" y="3848"/>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5" name="Line 803"/>
              <p:cNvSpPr>
                <a:spLocks noChangeShapeType="1"/>
              </p:cNvSpPr>
              <p:nvPr/>
            </p:nvSpPr>
            <p:spPr bwMode="auto">
              <a:xfrm>
                <a:off x="5175" y="3856"/>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6" name="Line 804"/>
              <p:cNvSpPr>
                <a:spLocks noChangeShapeType="1"/>
              </p:cNvSpPr>
              <p:nvPr/>
            </p:nvSpPr>
            <p:spPr bwMode="auto">
              <a:xfrm flipV="1">
                <a:off x="5182" y="385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7" name="Line 805"/>
              <p:cNvSpPr>
                <a:spLocks noChangeShapeType="1"/>
              </p:cNvSpPr>
              <p:nvPr/>
            </p:nvSpPr>
            <p:spPr bwMode="auto">
              <a:xfrm>
                <a:off x="5196" y="3856"/>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8" name="Line 806"/>
              <p:cNvSpPr>
                <a:spLocks noChangeShapeType="1"/>
              </p:cNvSpPr>
              <p:nvPr/>
            </p:nvSpPr>
            <p:spPr bwMode="auto">
              <a:xfrm>
                <a:off x="5210" y="3864"/>
                <a:ext cx="7" cy="40"/>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99" name="Line 807"/>
              <p:cNvSpPr>
                <a:spLocks noChangeShapeType="1"/>
              </p:cNvSpPr>
              <p:nvPr/>
            </p:nvSpPr>
            <p:spPr bwMode="auto">
              <a:xfrm flipV="1">
                <a:off x="5217" y="3896"/>
                <a:ext cx="15"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0" name="Line 808"/>
              <p:cNvSpPr>
                <a:spLocks noChangeShapeType="1"/>
              </p:cNvSpPr>
              <p:nvPr/>
            </p:nvSpPr>
            <p:spPr bwMode="auto">
              <a:xfrm>
                <a:off x="5232" y="3896"/>
                <a:ext cx="14"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1" name="Line 809"/>
              <p:cNvSpPr>
                <a:spLocks noChangeShapeType="1"/>
              </p:cNvSpPr>
              <p:nvPr/>
            </p:nvSpPr>
            <p:spPr bwMode="auto">
              <a:xfrm flipV="1">
                <a:off x="5246" y="3896"/>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2" name="Line 810"/>
              <p:cNvSpPr>
                <a:spLocks noChangeShapeType="1"/>
              </p:cNvSpPr>
              <p:nvPr/>
            </p:nvSpPr>
            <p:spPr bwMode="auto">
              <a:xfrm flipV="1">
                <a:off x="5253" y="3888"/>
                <a:ext cx="14"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3" name="Line 811"/>
              <p:cNvSpPr>
                <a:spLocks noChangeShapeType="1"/>
              </p:cNvSpPr>
              <p:nvPr/>
            </p:nvSpPr>
            <p:spPr bwMode="auto">
              <a:xfrm>
                <a:off x="5267" y="3888"/>
                <a:ext cx="7" cy="16"/>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4" name="Line 812"/>
              <p:cNvSpPr>
                <a:spLocks noChangeShapeType="1"/>
              </p:cNvSpPr>
              <p:nvPr/>
            </p:nvSpPr>
            <p:spPr bwMode="auto">
              <a:xfrm>
                <a:off x="5274" y="3904"/>
                <a:ext cx="14" cy="24"/>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05" name="Line 813"/>
              <p:cNvSpPr>
                <a:spLocks noChangeShapeType="1"/>
              </p:cNvSpPr>
              <p:nvPr/>
            </p:nvSpPr>
            <p:spPr bwMode="auto">
              <a:xfrm flipV="1">
                <a:off x="5288" y="3920"/>
                <a:ext cx="7" cy="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805" name="Rectangle 814"/>
            <p:cNvSpPr>
              <a:spLocks noChangeArrowheads="1"/>
            </p:cNvSpPr>
            <p:nvPr/>
          </p:nvSpPr>
          <p:spPr bwMode="auto">
            <a:xfrm>
              <a:off x="3264" y="2400"/>
              <a:ext cx="93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90000"/>
                </a:lnSpc>
              </a:pPr>
              <a:r>
                <a:rPr lang="en-US" altLang="en-US">
                  <a:solidFill>
                    <a:srgbClr val="FFFFFF"/>
                  </a:solidFill>
                  <a:latin typeface="Helvetica" charset="0"/>
                </a:rPr>
                <a:t>TE = 40ms</a:t>
              </a:r>
            </a:p>
          </p:txBody>
        </p:sp>
      </p:grpSp>
      <p:sp>
        <p:nvSpPr>
          <p:cNvPr id="1076016" name="Line 816"/>
          <p:cNvSpPr>
            <a:spLocks noChangeShapeType="1"/>
          </p:cNvSpPr>
          <p:nvPr/>
        </p:nvSpPr>
        <p:spPr bwMode="auto">
          <a:xfrm rot="5400000">
            <a:off x="2562225" y="4352925"/>
            <a:ext cx="533400" cy="514350"/>
          </a:xfrm>
          <a:prstGeom prst="line">
            <a:avLst/>
          </a:prstGeom>
          <a:noFill/>
          <a:ln w="38100">
            <a:solidFill>
              <a:schemeClr val="accent2"/>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1076017" name="Group 817"/>
          <p:cNvGrpSpPr>
            <a:grpSpLocks/>
          </p:cNvGrpSpPr>
          <p:nvPr/>
        </p:nvGrpSpPr>
        <p:grpSpPr bwMode="auto">
          <a:xfrm>
            <a:off x="3600450" y="5638800"/>
            <a:ext cx="6686550" cy="0"/>
            <a:chOff x="2016" y="3552"/>
            <a:chExt cx="3744" cy="0"/>
          </a:xfrm>
        </p:grpSpPr>
        <p:sp>
          <p:nvSpPr>
            <p:cNvPr id="118802" name="Line 818"/>
            <p:cNvSpPr>
              <a:spLocks noChangeShapeType="1"/>
            </p:cNvSpPr>
            <p:nvPr/>
          </p:nvSpPr>
          <p:spPr bwMode="auto">
            <a:xfrm>
              <a:off x="2016" y="3552"/>
              <a:ext cx="1152"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03" name="Line 819"/>
            <p:cNvSpPr>
              <a:spLocks noChangeShapeType="1"/>
            </p:cNvSpPr>
            <p:nvPr/>
          </p:nvSpPr>
          <p:spPr bwMode="auto">
            <a:xfrm>
              <a:off x="4608" y="3552"/>
              <a:ext cx="1152"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76020" name="Group 820"/>
          <p:cNvGrpSpPr>
            <a:grpSpLocks/>
          </p:cNvGrpSpPr>
          <p:nvPr/>
        </p:nvGrpSpPr>
        <p:grpSpPr bwMode="auto">
          <a:xfrm>
            <a:off x="4543425" y="1800225"/>
            <a:ext cx="1457325" cy="866775"/>
            <a:chOff x="2544" y="1134"/>
            <a:chExt cx="816" cy="546"/>
          </a:xfrm>
        </p:grpSpPr>
        <p:sp>
          <p:nvSpPr>
            <p:cNvPr id="118800" name="Line 821"/>
            <p:cNvSpPr>
              <a:spLocks noChangeShapeType="1"/>
            </p:cNvSpPr>
            <p:nvPr/>
          </p:nvSpPr>
          <p:spPr bwMode="auto">
            <a:xfrm>
              <a:off x="3024" y="1392"/>
              <a:ext cx="336" cy="288"/>
            </a:xfrm>
            <a:prstGeom prst="line">
              <a:avLst/>
            </a:prstGeom>
            <a:noFill/>
            <a:ln w="38100">
              <a:solidFill>
                <a:schemeClr val="accent2"/>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8801" name="Text Box 822"/>
            <p:cNvSpPr txBox="1">
              <a:spLocks noChangeArrowheads="1"/>
            </p:cNvSpPr>
            <p:nvPr/>
          </p:nvSpPr>
          <p:spPr bwMode="auto">
            <a:xfrm>
              <a:off x="2544" y="1134"/>
              <a:ext cx="6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i="1">
                  <a:solidFill>
                    <a:srgbClr val="FFF90E"/>
                  </a:solidFill>
                  <a:latin typeface="Arial" charset="0"/>
                </a:rPr>
                <a:t>Cr / PCr</a:t>
              </a:r>
              <a:endParaRPr lang="en-US" altLang="en-US" sz="2000" i="1">
                <a:solidFill>
                  <a:srgbClr val="FF99FF"/>
                </a:solidFill>
                <a:latin typeface="Arial" charset="0"/>
              </a:endParaRPr>
            </a:p>
          </p:txBody>
        </p:sp>
      </p:grpSp>
      <p:grpSp>
        <p:nvGrpSpPr>
          <p:cNvPr id="1076023" name="Group 823"/>
          <p:cNvGrpSpPr>
            <a:grpSpLocks/>
          </p:cNvGrpSpPr>
          <p:nvPr/>
        </p:nvGrpSpPr>
        <p:grpSpPr bwMode="auto">
          <a:xfrm>
            <a:off x="5743575" y="4314825"/>
            <a:ext cx="889000" cy="942975"/>
            <a:chOff x="3216" y="2718"/>
            <a:chExt cx="498" cy="594"/>
          </a:xfrm>
        </p:grpSpPr>
        <p:sp>
          <p:nvSpPr>
            <p:cNvPr id="118798" name="Text Box 824"/>
            <p:cNvSpPr txBox="1">
              <a:spLocks noChangeArrowheads="1"/>
            </p:cNvSpPr>
            <p:nvPr/>
          </p:nvSpPr>
          <p:spPr bwMode="auto">
            <a:xfrm>
              <a:off x="3216" y="2718"/>
              <a:ext cx="49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i="1">
                  <a:solidFill>
                    <a:srgbClr val="FFF11C"/>
                  </a:solidFill>
                  <a:latin typeface="Arial" charset="0"/>
                </a:rPr>
                <a:t>Myo-I</a:t>
              </a:r>
            </a:p>
          </p:txBody>
        </p:sp>
        <p:sp>
          <p:nvSpPr>
            <p:cNvPr id="118799" name="Line 825"/>
            <p:cNvSpPr>
              <a:spLocks noChangeShapeType="1"/>
            </p:cNvSpPr>
            <p:nvPr/>
          </p:nvSpPr>
          <p:spPr bwMode="auto">
            <a:xfrm>
              <a:off x="3504" y="3024"/>
              <a:ext cx="144" cy="288"/>
            </a:xfrm>
            <a:prstGeom prst="line">
              <a:avLst/>
            </a:prstGeom>
            <a:noFill/>
            <a:ln w="38100">
              <a:solidFill>
                <a:schemeClr val="accent2"/>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18794" name="Text Box 826"/>
          <p:cNvSpPr txBox="1">
            <a:spLocks noChangeArrowheads="1"/>
          </p:cNvSpPr>
          <p:nvPr/>
        </p:nvSpPr>
        <p:spPr bwMode="auto">
          <a:xfrm>
            <a:off x="1516063" y="2028825"/>
            <a:ext cx="71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000" i="1">
                <a:solidFill>
                  <a:srgbClr val="FFF90E"/>
                </a:solidFill>
                <a:latin typeface="Arial" charset="0"/>
              </a:rPr>
              <a:t>Cho</a:t>
            </a:r>
            <a:endParaRPr lang="en-US" altLang="en-US" sz="2000" i="1">
              <a:solidFill>
                <a:srgbClr val="FF99FF"/>
              </a:solidFill>
              <a:latin typeface="Arial" charset="0"/>
            </a:endParaRPr>
          </a:p>
        </p:txBody>
      </p:sp>
      <p:sp>
        <p:nvSpPr>
          <p:cNvPr id="118795" name="Text Box 827"/>
          <p:cNvSpPr txBox="1">
            <a:spLocks noChangeArrowheads="1"/>
          </p:cNvSpPr>
          <p:nvPr/>
        </p:nvSpPr>
        <p:spPr bwMode="auto">
          <a:xfrm>
            <a:off x="2278063" y="2257425"/>
            <a:ext cx="66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000" i="1">
                <a:solidFill>
                  <a:srgbClr val="FFF90E"/>
                </a:solidFill>
                <a:latin typeface="Arial" charset="0"/>
              </a:rPr>
              <a:t>Cre</a:t>
            </a:r>
            <a:endParaRPr lang="en-US" altLang="en-US" sz="2000" i="1">
              <a:solidFill>
                <a:srgbClr val="FF99FF"/>
              </a:solidFill>
              <a:latin typeface="Arial" charset="0"/>
            </a:endParaRPr>
          </a:p>
        </p:txBody>
      </p:sp>
      <p:sp>
        <p:nvSpPr>
          <p:cNvPr id="118796" name="Text Box 828"/>
          <p:cNvSpPr txBox="1">
            <a:spLocks noChangeArrowheads="1"/>
          </p:cNvSpPr>
          <p:nvPr/>
        </p:nvSpPr>
        <p:spPr bwMode="auto">
          <a:xfrm>
            <a:off x="3465513" y="1876425"/>
            <a:ext cx="763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000" i="1">
                <a:solidFill>
                  <a:srgbClr val="FFF90E"/>
                </a:solidFill>
                <a:latin typeface="Arial" charset="0"/>
              </a:rPr>
              <a:t>NAA</a:t>
            </a:r>
            <a:endParaRPr lang="en-US" altLang="en-US" sz="2000" i="1">
              <a:solidFill>
                <a:srgbClr val="FF99FF"/>
              </a:solidFill>
              <a:latin typeface="Arial" charset="0"/>
            </a:endParaRPr>
          </a:p>
        </p:txBody>
      </p:sp>
      <p:sp>
        <p:nvSpPr>
          <p:cNvPr id="829" name="TextBox 828"/>
          <p:cNvSpPr txBox="1">
            <a:spLocks noChangeArrowheads="1"/>
          </p:cNvSpPr>
          <p:nvPr/>
        </p:nvSpPr>
        <p:spPr bwMode="auto">
          <a:xfrm>
            <a:off x="393700" y="6146800"/>
            <a:ext cx="1027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
                <a:srgbClr val="FF0000"/>
              </a:buClr>
              <a:buSzTx/>
            </a:pPr>
            <a:r>
              <a:rPr lang="en-US" altLang="en-US" sz="2800" i="1">
                <a:solidFill>
                  <a:srgbClr val="FFFF00"/>
                </a:solidFill>
                <a:latin typeface="Times" charset="0"/>
              </a:rPr>
              <a:t>What happens with coupled spins with increasing echo time?  </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754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1076020"/>
                                        </p:tgtEl>
                                        <p:attrNameLst>
                                          <p:attrName>style.visibility</p:attrName>
                                        </p:attrNameLst>
                                      </p:cBhvr>
                                      <p:to>
                                        <p:strVal val="visible"/>
                                      </p:to>
                                    </p:set>
                                    <p:anim calcmode="lin" valueType="num">
                                      <p:cBhvr additive="base">
                                        <p:cTn id="11" dur="500" fill="hold"/>
                                        <p:tgtEl>
                                          <p:spTgt spid="1076020"/>
                                        </p:tgtEl>
                                        <p:attrNameLst>
                                          <p:attrName>ppt_x</p:attrName>
                                        </p:attrNameLst>
                                      </p:cBhvr>
                                      <p:tavLst>
                                        <p:tav tm="0">
                                          <p:val>
                                            <p:strVal val="0-#ppt_w/2"/>
                                          </p:val>
                                        </p:tav>
                                        <p:tav tm="100000">
                                          <p:val>
                                            <p:strVal val="#ppt_x"/>
                                          </p:val>
                                        </p:tav>
                                      </p:tavLst>
                                    </p:anim>
                                    <p:anim calcmode="lin" valueType="num">
                                      <p:cBhvr additive="base">
                                        <p:cTn id="12" dur="500" fill="hold"/>
                                        <p:tgtEl>
                                          <p:spTgt spid="107602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0756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760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075812"/>
                                        </p:tgtEl>
                                        <p:attrNameLst>
                                          <p:attrName>style.visibility</p:attrName>
                                        </p:attrNameLst>
                                      </p:cBhvr>
                                      <p:to>
                                        <p:strVal val="visible"/>
                                      </p:to>
                                    </p:set>
                                    <p:anim calcmode="lin" valueType="num">
                                      <p:cBhvr additive="base">
                                        <p:cTn id="25" dur="500" fill="hold"/>
                                        <p:tgtEl>
                                          <p:spTgt spid="1075812"/>
                                        </p:tgtEl>
                                        <p:attrNameLst>
                                          <p:attrName>ppt_x</p:attrName>
                                        </p:attrNameLst>
                                      </p:cBhvr>
                                      <p:tavLst>
                                        <p:tav tm="0">
                                          <p:val>
                                            <p:strVal val="0-#ppt_w/2"/>
                                          </p:val>
                                        </p:tav>
                                        <p:tav tm="100000">
                                          <p:val>
                                            <p:strVal val="#ppt_x"/>
                                          </p:val>
                                        </p:tav>
                                      </p:tavLst>
                                    </p:anim>
                                    <p:anim calcmode="lin" valueType="num">
                                      <p:cBhvr additive="base">
                                        <p:cTn id="26" dur="500" fill="hold"/>
                                        <p:tgtEl>
                                          <p:spTgt spid="10758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0760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760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016" grpId="0" animBg="1"/>
      <p:bldP spid="8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CFFFF"/>
        </a:solidFill>
        <a:effectLst/>
      </p:bgPr>
    </p:bg>
    <p:spTree>
      <p:nvGrpSpPr>
        <p:cNvPr id="1" name=""/>
        <p:cNvGrpSpPr/>
        <p:nvPr/>
      </p:nvGrpSpPr>
      <p:grpSpPr>
        <a:xfrm>
          <a:off x="0" y="0"/>
          <a:ext cx="0" cy="0"/>
          <a:chOff x="0" y="0"/>
          <a:chExt cx="0" cy="0"/>
        </a:xfrm>
      </p:grpSpPr>
      <p:sp>
        <p:nvSpPr>
          <p:cNvPr id="120834" name="Line 2"/>
          <p:cNvSpPr>
            <a:spLocks noChangeShapeType="1"/>
          </p:cNvSpPr>
          <p:nvPr/>
        </p:nvSpPr>
        <p:spPr bwMode="auto">
          <a:xfrm>
            <a:off x="600075" y="685800"/>
            <a:ext cx="9086850" cy="0"/>
          </a:xfrm>
          <a:prstGeom prst="line">
            <a:avLst/>
          </a:prstGeom>
          <a:noFill/>
          <a:ln w="9525">
            <a:solidFill>
              <a:srgbClr val="FF43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35" name="Text Box 3"/>
          <p:cNvSpPr txBox="1">
            <a:spLocks noChangeArrowheads="1"/>
          </p:cNvSpPr>
          <p:nvPr/>
        </p:nvSpPr>
        <p:spPr bwMode="auto">
          <a:xfrm>
            <a:off x="1660525" y="0"/>
            <a:ext cx="6632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200">
                <a:solidFill>
                  <a:schemeClr val="tx1"/>
                </a:solidFill>
                <a:latin typeface="Arial" charset="0"/>
                <a:ea typeface="ＭＳ Ｐゴシック" charset="-128"/>
              </a:defRPr>
            </a:lvl1pPr>
            <a:lvl2pPr marL="742950" indent="-285750" defTabSz="457200">
              <a:spcBef>
                <a:spcPct val="20000"/>
              </a:spcBef>
              <a:buChar char="–"/>
              <a:defRPr sz="2800">
                <a:solidFill>
                  <a:schemeClr val="tx1"/>
                </a:solidFill>
                <a:latin typeface="Arial" charset="0"/>
                <a:ea typeface="ＭＳ Ｐゴシック" charset="-128"/>
              </a:defRPr>
            </a:lvl2pPr>
            <a:lvl3pPr marL="1143000" indent="-228600" defTabSz="457200">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a:solidFill>
                  <a:srgbClr val="000000"/>
                </a:solidFill>
              </a:rPr>
              <a:t>Spin echo – J- Modulation with TE?  </a:t>
            </a:r>
          </a:p>
        </p:txBody>
      </p:sp>
      <p:sp>
        <p:nvSpPr>
          <p:cNvPr id="120836" name="Text Box 4"/>
          <p:cNvSpPr txBox="1">
            <a:spLocks noChangeArrowheads="1"/>
          </p:cNvSpPr>
          <p:nvPr/>
        </p:nvSpPr>
        <p:spPr bwMode="auto">
          <a:xfrm>
            <a:off x="6586538" y="2871788"/>
            <a:ext cx="33575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2200">
                <a:solidFill>
                  <a:srgbClr val="000000"/>
                </a:solidFill>
                <a:latin typeface="Calibri" charset="0"/>
              </a:rPr>
              <a:t>This J-modulation results in a inverted doublet at TE = 1/2 * 1/(J/2) = 1/J = 1/7Hz = 144 ms, and returning to a positive doublet at TE= 1/(J/2) = 2/J = 288 ms.  </a:t>
            </a:r>
          </a:p>
        </p:txBody>
      </p:sp>
      <p:pic>
        <p:nvPicPr>
          <p:cNvPr id="120837" name="Picture 5"/>
          <p:cNvPicPr>
            <a:picLocks noChangeAspect="1" noChangeArrowheads="1"/>
          </p:cNvPicPr>
          <p:nvPr/>
        </p:nvPicPr>
        <p:blipFill>
          <a:blip r:embed="rId3">
            <a:extLst>
              <a:ext uri="{28A0092B-C50C-407E-A947-70E740481C1C}">
                <a14:useLocalDpi xmlns:a14="http://schemas.microsoft.com/office/drawing/2010/main" val="0"/>
              </a:ext>
            </a:extLst>
          </a:blip>
          <a:srcRect t="8153"/>
          <a:stretch>
            <a:fillRect/>
          </a:stretch>
        </p:blipFill>
        <p:spPr bwMode="auto">
          <a:xfrm>
            <a:off x="942975" y="762000"/>
            <a:ext cx="5018088"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Text Box 6"/>
          <p:cNvSpPr txBox="1">
            <a:spLocks noChangeArrowheads="1"/>
          </p:cNvSpPr>
          <p:nvPr/>
        </p:nvSpPr>
        <p:spPr bwMode="auto">
          <a:xfrm>
            <a:off x="1285875" y="685800"/>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Arial" charset="0"/>
              </a:rPr>
              <a:t>Citrate</a:t>
            </a:r>
          </a:p>
        </p:txBody>
      </p:sp>
      <p:sp>
        <p:nvSpPr>
          <p:cNvPr id="120839" name="Text Box 7"/>
          <p:cNvSpPr txBox="1">
            <a:spLocks noChangeArrowheads="1"/>
          </p:cNvSpPr>
          <p:nvPr/>
        </p:nvSpPr>
        <p:spPr bwMode="auto">
          <a:xfrm>
            <a:off x="2486025" y="11430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000000"/>
                </a:solidFill>
                <a:latin typeface="Arial" charset="0"/>
              </a:rPr>
              <a:t>Lactate</a:t>
            </a:r>
          </a:p>
        </p:txBody>
      </p:sp>
      <p:sp>
        <p:nvSpPr>
          <p:cNvPr id="120840" name="Text Box 4"/>
          <p:cNvSpPr txBox="1">
            <a:spLocks noChangeArrowheads="1"/>
          </p:cNvSpPr>
          <p:nvPr/>
        </p:nvSpPr>
        <p:spPr bwMode="auto">
          <a:xfrm>
            <a:off x="5961063" y="703263"/>
            <a:ext cx="3987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ct val="20000"/>
              </a:spcBef>
              <a:buChar char="•"/>
              <a:defRPr sz="3200">
                <a:solidFill>
                  <a:schemeClr val="tx1"/>
                </a:solidFill>
                <a:latin typeface="Arial" charset="0"/>
                <a:ea typeface="ＭＳ Ｐゴシック" charset="-128"/>
              </a:defRPr>
            </a:lvl1pPr>
            <a:lvl2pPr marL="742950" indent="-285750" defTabSz="457200">
              <a:spcBef>
                <a:spcPct val="20000"/>
              </a:spcBef>
              <a:buChar char="–"/>
              <a:defRPr sz="2800">
                <a:solidFill>
                  <a:schemeClr val="tx1"/>
                </a:solidFill>
                <a:latin typeface="Arial" charset="0"/>
                <a:ea typeface="ＭＳ Ｐゴシック" charset="-128"/>
              </a:defRPr>
            </a:lvl2pPr>
            <a:lvl3pPr marL="1143000" indent="-228600" defTabSz="457200">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
                <a:srgbClr val="FF0000"/>
              </a:buClr>
            </a:pPr>
            <a:r>
              <a:rPr lang="en-US" altLang="en-US" sz="2200">
                <a:solidFill>
                  <a:srgbClr val="000000"/>
                </a:solidFill>
                <a:latin typeface="Calibri" charset="0"/>
              </a:rPr>
              <a:t>T</a:t>
            </a:r>
            <a:r>
              <a:rPr lang="en-US" altLang="en-US" sz="2200" baseline="-25000">
                <a:solidFill>
                  <a:srgbClr val="000000"/>
                </a:solidFill>
                <a:latin typeface="Calibri" charset="0"/>
              </a:rPr>
              <a:t>2</a:t>
            </a:r>
            <a:r>
              <a:rPr lang="en-US" altLang="en-US" sz="2200">
                <a:solidFill>
                  <a:srgbClr val="000000"/>
                </a:solidFill>
                <a:latin typeface="Calibri" charset="0"/>
              </a:rPr>
              <a:t>* is refocused – yielding the natural T</a:t>
            </a:r>
            <a:r>
              <a:rPr lang="en-US" altLang="en-US" sz="2200" baseline="-25000">
                <a:solidFill>
                  <a:srgbClr val="000000"/>
                </a:solidFill>
                <a:latin typeface="Calibri" charset="0"/>
              </a:rPr>
              <a:t>2</a:t>
            </a:r>
          </a:p>
        </p:txBody>
      </p:sp>
      <p:sp>
        <p:nvSpPr>
          <p:cNvPr id="120841" name="Text Box 4"/>
          <p:cNvSpPr txBox="1">
            <a:spLocks noChangeArrowheads="1"/>
          </p:cNvSpPr>
          <p:nvPr/>
        </p:nvSpPr>
        <p:spPr bwMode="auto">
          <a:xfrm>
            <a:off x="5961063" y="1439863"/>
            <a:ext cx="4159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buClr>
                <a:srgbClr val="FF0000"/>
              </a:buClr>
              <a:buFont typeface="Arial" charset="0"/>
              <a:buChar char="•"/>
            </a:pPr>
            <a:r>
              <a:rPr lang="en-US" altLang="en-US" sz="2200">
                <a:solidFill>
                  <a:srgbClr val="000000"/>
                </a:solidFill>
                <a:latin typeface="Calibri" charset="0"/>
              </a:rPr>
              <a:t>J-modulation may or may not be completely refocused depending on the echo time</a:t>
            </a:r>
          </a:p>
        </p:txBody>
      </p:sp>
      <p:sp>
        <p:nvSpPr>
          <p:cNvPr id="120842" name="Text Box 4"/>
          <p:cNvSpPr txBox="1">
            <a:spLocks noChangeArrowheads="1"/>
          </p:cNvSpPr>
          <p:nvPr/>
        </p:nvSpPr>
        <p:spPr bwMode="auto">
          <a:xfrm>
            <a:off x="5961063" y="5392738"/>
            <a:ext cx="4111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5800" indent="-342900" defTabSz="457200">
              <a:defRPr sz="2400">
                <a:solidFill>
                  <a:schemeClr val="tx1"/>
                </a:solidFill>
                <a:latin typeface="Times" charset="0"/>
                <a:ea typeface="ＭＳ Ｐゴシック" charset="-128"/>
              </a:defRPr>
            </a:lvl1pPr>
            <a:lvl2pPr marL="742950" indent="-285750" defTabSz="457200">
              <a:defRPr sz="2400">
                <a:solidFill>
                  <a:schemeClr val="tx1"/>
                </a:solidFill>
                <a:latin typeface="Times" charset="0"/>
                <a:ea typeface="ＭＳ Ｐゴシック" charset="-128"/>
              </a:defRPr>
            </a:lvl2pPr>
            <a:lvl3pPr marL="1143000" indent="-228600" defTabSz="457200">
              <a:defRPr sz="2400">
                <a:solidFill>
                  <a:schemeClr val="tx1"/>
                </a:solidFill>
                <a:latin typeface="Times" charset="0"/>
                <a:ea typeface="ＭＳ Ｐゴシック" charset="-128"/>
              </a:defRPr>
            </a:lvl3pPr>
            <a:lvl4pPr marL="1600200" indent="-228600" defTabSz="457200">
              <a:defRPr sz="2400">
                <a:solidFill>
                  <a:schemeClr val="tx1"/>
                </a:solidFill>
                <a:latin typeface="Times" charset="0"/>
                <a:ea typeface="ＭＳ Ｐゴシック" charset="-128"/>
              </a:defRPr>
            </a:lvl4pPr>
            <a:lvl5pPr marL="2057400" indent="-228600" defTabSz="457200">
              <a:defRPr sz="2400">
                <a:solidFill>
                  <a:schemeClr val="tx1"/>
                </a:solidFill>
                <a:latin typeface="Times"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buClr>
                <a:srgbClr val="FF0000"/>
              </a:buClr>
              <a:buFont typeface="Arial" charset="0"/>
              <a:buChar char="•"/>
            </a:pPr>
            <a:r>
              <a:rPr lang="en-US" altLang="en-US" sz="2200">
                <a:solidFill>
                  <a:srgbClr val="000000"/>
                </a:solidFill>
                <a:latin typeface="Calibri" charset="0"/>
              </a:rPr>
              <a:t>Will get relaxation based signal  losses with increasing echo time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1" name="Group 2"/>
          <p:cNvGrpSpPr>
            <a:grpSpLocks/>
          </p:cNvGrpSpPr>
          <p:nvPr/>
        </p:nvGrpSpPr>
        <p:grpSpPr bwMode="auto">
          <a:xfrm>
            <a:off x="342900" y="685800"/>
            <a:ext cx="9553575" cy="87313"/>
            <a:chOff x="192" y="576"/>
            <a:chExt cx="5349" cy="55"/>
          </a:xfrm>
        </p:grpSpPr>
        <p:sp>
          <p:nvSpPr>
            <p:cNvPr id="122885" name="Freeform 3"/>
            <p:cNvSpPr>
              <a:spLocks noChangeAspect="1"/>
            </p:cNvSpPr>
            <p:nvPr/>
          </p:nvSpPr>
          <p:spPr bwMode="auto">
            <a:xfrm>
              <a:off x="192" y="576"/>
              <a:ext cx="5349" cy="6"/>
            </a:xfrm>
            <a:custGeom>
              <a:avLst/>
              <a:gdLst>
                <a:gd name="T0" fmla="*/ 0 w 4279"/>
                <a:gd name="T1" fmla="*/ 0 h 5"/>
                <a:gd name="T2" fmla="*/ 10 w 4279"/>
                <a:gd name="T3" fmla="*/ 0 h 5"/>
                <a:gd name="T4" fmla="*/ 8359 w 4279"/>
                <a:gd name="T5" fmla="*/ 0 h 5"/>
                <a:gd name="T6" fmla="*/ 8359 w 4279"/>
                <a:gd name="T7" fmla="*/ 8 h 5"/>
                <a:gd name="T8" fmla="*/ 8349 w 4279"/>
                <a:gd name="T9" fmla="*/ 8 h 5"/>
                <a:gd name="T10" fmla="*/ 0 w 4279"/>
                <a:gd name="T11" fmla="*/ 8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22886" name="Freeform 4"/>
            <p:cNvSpPr>
              <a:spLocks noChangeAspect="1"/>
            </p:cNvSpPr>
            <p:nvPr/>
          </p:nvSpPr>
          <p:spPr bwMode="auto">
            <a:xfrm>
              <a:off x="198" y="624"/>
              <a:ext cx="5337" cy="7"/>
            </a:xfrm>
            <a:custGeom>
              <a:avLst/>
              <a:gdLst>
                <a:gd name="T0" fmla="*/ 0 w 4269"/>
                <a:gd name="T1" fmla="*/ 0 h 5"/>
                <a:gd name="T2" fmla="*/ 8 w 4269"/>
                <a:gd name="T3" fmla="*/ 0 h 5"/>
                <a:gd name="T4" fmla="*/ 8341 w 4269"/>
                <a:gd name="T5" fmla="*/ 0 h 5"/>
                <a:gd name="T6" fmla="*/ 8341 w 4269"/>
                <a:gd name="T7" fmla="*/ 14 h 5"/>
                <a:gd name="T8" fmla="*/ 8334 w 4269"/>
                <a:gd name="T9" fmla="*/ 14 h 5"/>
                <a:gd name="T10" fmla="*/ 0 w 4269"/>
                <a:gd name="T11" fmla="*/ 14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22882" name="Text Box 5"/>
          <p:cNvSpPr txBox="1">
            <a:spLocks noChangeArrowheads="1"/>
          </p:cNvSpPr>
          <p:nvPr/>
        </p:nvSpPr>
        <p:spPr bwMode="auto">
          <a:xfrm>
            <a:off x="1739900" y="127000"/>
            <a:ext cx="702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Impact </a:t>
            </a:r>
            <a:r>
              <a:rPr lang="en-US" altLang="en-US" sz="3200">
                <a:solidFill>
                  <a:srgbClr val="FFFFFF"/>
                </a:solidFill>
                <a:latin typeface="Helvetica" charset="0"/>
              </a:rPr>
              <a:t>of</a:t>
            </a:r>
            <a:r>
              <a:rPr lang="en-US" altLang="en-US">
                <a:solidFill>
                  <a:srgbClr val="FFFFFF"/>
                </a:solidFill>
                <a:latin typeface="Helvetica" charset="0"/>
              </a:rPr>
              <a:t> TE On A Strongly Coupled Spin System</a:t>
            </a:r>
          </a:p>
        </p:txBody>
      </p:sp>
      <p:sp>
        <p:nvSpPr>
          <p:cNvPr id="122883" name="Text Box 6"/>
          <p:cNvSpPr txBox="1">
            <a:spLocks noChangeArrowheads="1"/>
          </p:cNvSpPr>
          <p:nvPr/>
        </p:nvSpPr>
        <p:spPr bwMode="auto">
          <a:xfrm>
            <a:off x="228600" y="1323975"/>
            <a:ext cx="2286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600">
                <a:solidFill>
                  <a:srgbClr val="FFFF00"/>
                </a:solidFill>
                <a:latin typeface="Helvetica" charset="0"/>
              </a:rPr>
              <a:t>J - Modulation</a:t>
            </a:r>
          </a:p>
          <a:p>
            <a:pPr algn="ctr"/>
            <a:r>
              <a:rPr lang="en-US" altLang="en-US" sz="2600">
                <a:solidFill>
                  <a:srgbClr val="FFFF00"/>
                </a:solidFill>
                <a:latin typeface="Helvetica" charset="0"/>
              </a:rPr>
              <a:t>Of Glutamate</a:t>
            </a:r>
          </a:p>
        </p:txBody>
      </p:sp>
      <p:pic>
        <p:nvPicPr>
          <p:cNvPr id="122884" name="Picture 8" descr="glutamate modulation                                           00000010Xenon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19200"/>
            <a:ext cx="7112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5"/>
          <p:cNvSpPr txBox="1">
            <a:spLocks noChangeArrowheads="1"/>
          </p:cNvSpPr>
          <p:nvPr/>
        </p:nvSpPr>
        <p:spPr bwMode="auto">
          <a:xfrm>
            <a:off x="228600" y="101600"/>
            <a:ext cx="9639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a:solidFill>
                  <a:srgbClr val="FFFFFF"/>
                </a:solidFill>
              </a:rPr>
              <a:t>CPMG Pulse Sequence – T2 measurement of Spin Coupled Nuclei </a:t>
            </a:r>
          </a:p>
        </p:txBody>
      </p:sp>
      <p:sp>
        <p:nvSpPr>
          <p:cNvPr id="1148934" name="Text Box 6"/>
          <p:cNvSpPr txBox="1">
            <a:spLocks noChangeArrowheads="1"/>
          </p:cNvSpPr>
          <p:nvPr/>
        </p:nvSpPr>
        <p:spPr bwMode="auto">
          <a:xfrm>
            <a:off x="0" y="3810000"/>
            <a:ext cx="10160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50000"/>
              </a:lnSpc>
            </a:pPr>
            <a:endParaRPr lang="en-US" altLang="en-US" sz="2200">
              <a:solidFill>
                <a:srgbClr val="FFFF00"/>
              </a:solidFill>
              <a:latin typeface="Helvetica" charset="0"/>
            </a:endParaRPr>
          </a:p>
          <a:p>
            <a:r>
              <a:rPr lang="en-US" altLang="en-US" sz="2200">
                <a:solidFill>
                  <a:srgbClr val="FFFFFF"/>
                </a:solidFill>
                <a:latin typeface="Helvetica" charset="0"/>
              </a:rPr>
              <a:t>T</a:t>
            </a:r>
            <a:r>
              <a:rPr lang="en-US" altLang="en-US" sz="2200" baseline="-25000">
                <a:solidFill>
                  <a:srgbClr val="FFFFFF"/>
                </a:solidFill>
                <a:latin typeface="Helvetica" charset="0"/>
              </a:rPr>
              <a:t>2</a:t>
            </a:r>
            <a:r>
              <a:rPr lang="en-US" altLang="en-US" sz="2200">
                <a:solidFill>
                  <a:srgbClr val="FFFFFF"/>
                </a:solidFill>
                <a:latin typeface="Helvetica" charset="0"/>
              </a:rPr>
              <a:t> relaxation:  </a:t>
            </a:r>
            <a:r>
              <a:rPr lang="en-US" altLang="en-US" sz="2200">
                <a:solidFill>
                  <a:srgbClr val="FFFF00"/>
                </a:solidFill>
                <a:latin typeface="Helvetica" charset="0"/>
              </a:rPr>
              <a:t>Time it takes for 63% of transverse magnetization to decay to zero.  Measured with Carr-Purcell-Meiboom-Gill (CPMG) sequence is based on a spin echo sequence:</a:t>
            </a:r>
          </a:p>
          <a:p>
            <a:pPr algn="ctr"/>
            <a:r>
              <a:rPr lang="en-US" altLang="en-US" sz="2200">
                <a:solidFill>
                  <a:srgbClr val="FFFF00"/>
                </a:solidFill>
                <a:latin typeface="Helvetica" charset="0"/>
                <a:sym typeface="Symbol" charset="2"/>
              </a:rPr>
              <a:t>															</a:t>
            </a:r>
          </a:p>
          <a:p>
            <a:r>
              <a:rPr lang="en-US" altLang="en-US" sz="2200">
                <a:solidFill>
                  <a:srgbClr val="FFFF00"/>
                </a:solidFill>
                <a:latin typeface="Helvetica" charset="0"/>
                <a:sym typeface="Symbol" charset="2"/>
              </a:rPr>
              <a:t>Run a series of experiments with different n values to get the desired echo time, fixed very short  to refocus J-Modulation, fit the data to an exponential equation:</a:t>
            </a:r>
          </a:p>
          <a:p>
            <a:pPr algn="ctr"/>
            <a:r>
              <a:rPr lang="en-US" altLang="en-US" sz="2200">
                <a:solidFill>
                  <a:srgbClr val="FFFF00"/>
                </a:solidFill>
                <a:latin typeface="Helvetica" charset="0"/>
                <a:sym typeface="Symbol" charset="2"/>
              </a:rPr>
              <a:t>M</a:t>
            </a:r>
            <a:r>
              <a:rPr lang="en-US" altLang="en-US" sz="2200" baseline="-25000">
                <a:solidFill>
                  <a:srgbClr val="FFFF00"/>
                </a:solidFill>
                <a:latin typeface="Helvetica" charset="0"/>
                <a:sym typeface="Symbol" charset="2"/>
              </a:rPr>
              <a:t>z</a:t>
            </a:r>
            <a:r>
              <a:rPr lang="en-US" altLang="en-US" sz="2200">
                <a:solidFill>
                  <a:srgbClr val="FFFF00"/>
                </a:solidFill>
                <a:latin typeface="Helvetica" charset="0"/>
                <a:sym typeface="Symbol" charset="2"/>
              </a:rPr>
              <a:t> = M</a:t>
            </a:r>
            <a:r>
              <a:rPr lang="en-US" altLang="en-US" sz="2200" baseline="-25000">
                <a:solidFill>
                  <a:srgbClr val="FFFF00"/>
                </a:solidFill>
                <a:latin typeface="Helvetica" charset="0"/>
                <a:sym typeface="Symbol" charset="2"/>
              </a:rPr>
              <a:t>0</a:t>
            </a:r>
            <a:r>
              <a:rPr lang="en-US" altLang="en-US" sz="2200">
                <a:solidFill>
                  <a:srgbClr val="FFFF00"/>
                </a:solidFill>
                <a:latin typeface="Helvetica" charset="0"/>
              </a:rPr>
              <a:t>e</a:t>
            </a:r>
            <a:r>
              <a:rPr lang="en-US" altLang="en-US" sz="2200" baseline="30000">
                <a:solidFill>
                  <a:srgbClr val="FFFF00"/>
                </a:solidFill>
                <a:latin typeface="Helvetica" charset="0"/>
              </a:rPr>
              <a:t>-TE/T2</a:t>
            </a:r>
            <a:endParaRPr lang="en-US" altLang="en-US" sz="2200">
              <a:solidFill>
                <a:srgbClr val="FFFF00"/>
              </a:solidFill>
              <a:latin typeface="Helvetica" charset="0"/>
            </a:endParaRPr>
          </a:p>
        </p:txBody>
      </p:sp>
      <p:pic>
        <p:nvPicPr>
          <p:cNvPr id="123907" name="Picture 6"/>
          <p:cNvPicPr>
            <a:picLocks noChangeAspect="1"/>
          </p:cNvPicPr>
          <p:nvPr/>
        </p:nvPicPr>
        <p:blipFill>
          <a:blip r:embed="rId3">
            <a:extLst>
              <a:ext uri="{28A0092B-C50C-407E-A947-70E740481C1C}">
                <a14:useLocalDpi xmlns:a14="http://schemas.microsoft.com/office/drawing/2010/main" val="0"/>
              </a:ext>
            </a:extLst>
          </a:blip>
          <a:srcRect t="62225" b="-3"/>
          <a:stretch>
            <a:fillRect/>
          </a:stretch>
        </p:blipFill>
        <p:spPr bwMode="auto">
          <a:xfrm>
            <a:off x="1638300" y="1773238"/>
            <a:ext cx="57467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1"/>
          <p:cNvSpPr>
            <a:spLocks noChangeArrowheads="1"/>
          </p:cNvSpPr>
          <p:nvPr/>
        </p:nvSpPr>
        <p:spPr bwMode="auto">
          <a:xfrm>
            <a:off x="2473325" y="1243013"/>
            <a:ext cx="450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2400">
                <a:solidFill>
                  <a:srgbClr val="FFFF00"/>
                </a:solidFill>
                <a:sym typeface="Symbol" charset="2"/>
              </a:rPr>
              <a:t>/2 - ( -  - )</a:t>
            </a:r>
            <a:r>
              <a:rPr lang="en-US" altLang="en-US" sz="2400" baseline="-25000">
                <a:solidFill>
                  <a:srgbClr val="FFFF00"/>
                </a:solidFill>
                <a:sym typeface="Symbol" charset="2"/>
              </a:rPr>
              <a:t>n</a:t>
            </a:r>
            <a:r>
              <a:rPr lang="en-US" altLang="en-US" sz="2400">
                <a:solidFill>
                  <a:srgbClr val="FFFF00"/>
                </a:solidFill>
                <a:sym typeface="Symbol" charset="2"/>
              </a:rPr>
              <a:t> – acquire, </a:t>
            </a:r>
            <a:r>
              <a:rPr lang="en-US" altLang="en-US" sz="1800">
                <a:solidFill>
                  <a:srgbClr val="FFFF00"/>
                </a:solidFill>
                <a:sym typeface="Symbol" charset="2"/>
              </a:rPr>
              <a:t> &lt;&lt; T</a:t>
            </a:r>
            <a:r>
              <a:rPr lang="en-US" altLang="en-US" sz="1800" baseline="-25000">
                <a:solidFill>
                  <a:srgbClr val="FFFF00"/>
                </a:solidFill>
                <a:sym typeface="Symbol" charset="2"/>
              </a:rPr>
              <a:t>E</a:t>
            </a:r>
            <a:endParaRPr lang="en-US" altLang="en-US" sz="1800">
              <a:solidFill>
                <a:srgbClr val="FFFF00"/>
              </a:solidFill>
              <a:sym typeface="Symbol" charset="2"/>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893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893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893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893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4893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893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893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89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3"/>
          <p:cNvSpPr txBox="1">
            <a:spLocks noChangeArrowheads="1"/>
          </p:cNvSpPr>
          <p:nvPr/>
        </p:nvSpPr>
        <p:spPr bwMode="auto">
          <a:xfrm>
            <a:off x="981075" y="180975"/>
            <a:ext cx="7561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Helvetica" charset="0"/>
              </a:rPr>
              <a:t>T</a:t>
            </a:r>
            <a:r>
              <a:rPr lang="en-US" altLang="en-US" sz="2800" baseline="-25000">
                <a:solidFill>
                  <a:srgbClr val="FFFF00"/>
                </a:solidFill>
                <a:latin typeface="Helvetica" charset="0"/>
              </a:rPr>
              <a:t>2</a:t>
            </a:r>
            <a:r>
              <a:rPr lang="en-US" altLang="en-US" sz="2800">
                <a:solidFill>
                  <a:srgbClr val="FFFF00"/>
                </a:solidFill>
                <a:latin typeface="Helvetica" charset="0"/>
              </a:rPr>
              <a:t> Relaxation of Prostate Metabolites @ 11.7T</a:t>
            </a:r>
          </a:p>
        </p:txBody>
      </p:sp>
      <p:sp>
        <p:nvSpPr>
          <p:cNvPr id="125954" name="Line 4"/>
          <p:cNvSpPr>
            <a:spLocks noChangeShapeType="1"/>
          </p:cNvSpPr>
          <p:nvPr/>
        </p:nvSpPr>
        <p:spPr bwMode="auto">
          <a:xfrm>
            <a:off x="42863" y="838200"/>
            <a:ext cx="10158412"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5955" name="T2.mov">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863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Line 2"/>
          <p:cNvSpPr>
            <a:spLocks noChangeShapeType="1"/>
          </p:cNvSpPr>
          <p:nvPr/>
        </p:nvSpPr>
        <p:spPr bwMode="auto">
          <a:xfrm>
            <a:off x="96838" y="727075"/>
            <a:ext cx="10083800" cy="0"/>
          </a:xfrm>
          <a:prstGeom prst="line">
            <a:avLst/>
          </a:prstGeom>
          <a:noFill/>
          <a:ln w="508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02" name="Rectangle 3"/>
          <p:cNvSpPr>
            <a:spLocks noChangeArrowheads="1"/>
          </p:cNvSpPr>
          <p:nvPr/>
        </p:nvSpPr>
        <p:spPr bwMode="auto">
          <a:xfrm>
            <a:off x="-82550" y="134938"/>
            <a:ext cx="1035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28003" name="Rectangle 4"/>
          <p:cNvSpPr>
            <a:spLocks noChangeArrowheads="1"/>
          </p:cNvSpPr>
          <p:nvPr/>
        </p:nvSpPr>
        <p:spPr bwMode="auto">
          <a:xfrm>
            <a:off x="-311150" y="49213"/>
            <a:ext cx="103536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US" altLang="en-US" sz="4200">
                <a:solidFill>
                  <a:srgbClr val="FFFFFF"/>
                </a:solidFill>
                <a:latin typeface="Helvetica" charset="0"/>
              </a:rPr>
              <a:t>Measurement and T2 </a:t>
            </a:r>
          </a:p>
        </p:txBody>
      </p:sp>
      <p:sp>
        <p:nvSpPr>
          <p:cNvPr id="128004" name="Rectangle 7"/>
          <p:cNvSpPr>
            <a:spLocks noChangeArrowheads="1"/>
          </p:cNvSpPr>
          <p:nvPr/>
        </p:nvSpPr>
        <p:spPr bwMode="auto">
          <a:xfrm>
            <a:off x="90488" y="6159500"/>
            <a:ext cx="10331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200">
                <a:solidFill>
                  <a:srgbClr val="FFFF00"/>
                </a:solidFill>
                <a:latin typeface="Helvetica" charset="0"/>
                <a:sym typeface="Symbol" charset="2"/>
              </a:rPr>
              <a:t>T2 - fit the data to an exponential equation: M</a:t>
            </a:r>
            <a:r>
              <a:rPr lang="en-US" altLang="en-US" sz="3200" baseline="-25000">
                <a:solidFill>
                  <a:srgbClr val="FFFF00"/>
                </a:solidFill>
                <a:latin typeface="Helvetica" charset="0"/>
                <a:sym typeface="Symbol" charset="2"/>
              </a:rPr>
              <a:t>z</a:t>
            </a:r>
            <a:r>
              <a:rPr lang="en-US" altLang="en-US" sz="3200">
                <a:solidFill>
                  <a:srgbClr val="FFFF00"/>
                </a:solidFill>
                <a:latin typeface="Helvetica" charset="0"/>
                <a:sym typeface="Symbol" charset="2"/>
              </a:rPr>
              <a:t> = M</a:t>
            </a:r>
            <a:r>
              <a:rPr lang="en-US" altLang="en-US" sz="3200" baseline="-25000">
                <a:solidFill>
                  <a:srgbClr val="FFFF00"/>
                </a:solidFill>
                <a:latin typeface="Helvetica" charset="0"/>
                <a:sym typeface="Symbol" charset="2"/>
              </a:rPr>
              <a:t>0</a:t>
            </a:r>
            <a:r>
              <a:rPr lang="en-US" altLang="en-US" sz="3200">
                <a:solidFill>
                  <a:srgbClr val="FFFF00"/>
                </a:solidFill>
                <a:latin typeface="Helvetica" charset="0"/>
              </a:rPr>
              <a:t>e</a:t>
            </a:r>
            <a:r>
              <a:rPr lang="en-US" altLang="en-US" sz="3200" baseline="30000">
                <a:solidFill>
                  <a:srgbClr val="FFFF00"/>
                </a:solidFill>
                <a:latin typeface="Helvetica" charset="0"/>
              </a:rPr>
              <a:t>-t/T2</a:t>
            </a:r>
          </a:p>
        </p:txBody>
      </p:sp>
      <p:pic>
        <p:nvPicPr>
          <p:cNvPr id="128005" name="Picture 8"/>
          <p:cNvPicPr>
            <a:picLocks noChangeAspect="1" noChangeArrowheads="1"/>
          </p:cNvPicPr>
          <p:nvPr/>
        </p:nvPicPr>
        <p:blipFill>
          <a:blip r:embed="rId2">
            <a:extLst>
              <a:ext uri="{28A0092B-C50C-407E-A947-70E740481C1C}">
                <a14:useLocalDpi xmlns:a14="http://schemas.microsoft.com/office/drawing/2010/main" val="0"/>
              </a:ext>
            </a:extLst>
          </a:blip>
          <a:srcRect b="5438"/>
          <a:stretch>
            <a:fillRect/>
          </a:stretch>
        </p:blipFill>
        <p:spPr bwMode="auto">
          <a:xfrm>
            <a:off x="965200" y="774700"/>
            <a:ext cx="8135938"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5" name="Group 174"/>
          <p:cNvGrpSpPr>
            <a:grpSpLocks/>
          </p:cNvGrpSpPr>
          <p:nvPr/>
        </p:nvGrpSpPr>
        <p:grpSpPr bwMode="auto">
          <a:xfrm>
            <a:off x="-3175" y="180975"/>
            <a:ext cx="10204450" cy="6450013"/>
            <a:chOff x="-2" y="114"/>
            <a:chExt cx="6428" cy="4063"/>
          </a:xfrm>
        </p:grpSpPr>
        <p:sp>
          <p:nvSpPr>
            <p:cNvPr id="129026" name="Text Box 2"/>
            <p:cNvSpPr txBox="1">
              <a:spLocks noChangeArrowheads="1"/>
            </p:cNvSpPr>
            <p:nvPr/>
          </p:nvSpPr>
          <p:spPr bwMode="auto">
            <a:xfrm>
              <a:off x="287" y="114"/>
              <a:ext cx="542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800">
                  <a:solidFill>
                    <a:srgbClr val="FFFF00"/>
                  </a:solidFill>
                  <a:latin typeface="Helvetica" charset="0"/>
                </a:rPr>
                <a:t>T</a:t>
              </a:r>
              <a:r>
                <a:rPr lang="en-US" altLang="en-US" sz="2800" baseline="-25000">
                  <a:solidFill>
                    <a:srgbClr val="FFFF00"/>
                  </a:solidFill>
                  <a:latin typeface="Helvetica" charset="0"/>
                </a:rPr>
                <a:t>2</a:t>
              </a:r>
              <a:r>
                <a:rPr lang="en-US" altLang="en-US" sz="2800">
                  <a:solidFill>
                    <a:srgbClr val="FFFF00"/>
                  </a:solidFill>
                  <a:latin typeface="Helvetica" charset="0"/>
                </a:rPr>
                <a:t> Relaxation Times of Prostate Metabolites @ 11.5T</a:t>
              </a:r>
            </a:p>
          </p:txBody>
        </p:sp>
        <p:sp>
          <p:nvSpPr>
            <p:cNvPr id="129027" name="Line 3"/>
            <p:cNvSpPr>
              <a:spLocks noChangeShapeType="1"/>
            </p:cNvSpPr>
            <p:nvPr/>
          </p:nvSpPr>
          <p:spPr bwMode="auto">
            <a:xfrm>
              <a:off x="27" y="528"/>
              <a:ext cx="6399"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028" name="Line 5"/>
            <p:cNvSpPr>
              <a:spLocks noChangeShapeType="1"/>
            </p:cNvSpPr>
            <p:nvPr/>
          </p:nvSpPr>
          <p:spPr bwMode="auto">
            <a:xfrm>
              <a:off x="647" y="728"/>
              <a:ext cx="57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29" name="Rectangle 6"/>
            <p:cNvSpPr>
              <a:spLocks noChangeArrowheads="1"/>
            </p:cNvSpPr>
            <p:nvPr/>
          </p:nvSpPr>
          <p:spPr bwMode="auto">
            <a:xfrm>
              <a:off x="641" y="724"/>
              <a:ext cx="5722" cy="3145"/>
            </a:xfrm>
            <a:prstGeom prst="rect">
              <a:avLst/>
            </a:prstGeom>
            <a:noFill/>
            <a:ln w="11113">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0" name="Rectangle 7"/>
            <p:cNvSpPr>
              <a:spLocks noChangeArrowheads="1"/>
            </p:cNvSpPr>
            <p:nvPr/>
          </p:nvSpPr>
          <p:spPr bwMode="auto">
            <a:xfrm>
              <a:off x="741" y="3744"/>
              <a:ext cx="126" cy="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1" name="Rectangle 8"/>
            <p:cNvSpPr>
              <a:spLocks noChangeArrowheads="1"/>
            </p:cNvSpPr>
            <p:nvPr/>
          </p:nvSpPr>
          <p:spPr bwMode="auto">
            <a:xfrm>
              <a:off x="736" y="3741"/>
              <a:ext cx="127" cy="128"/>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2" name="Rectangle 9"/>
            <p:cNvSpPr>
              <a:spLocks noChangeArrowheads="1"/>
            </p:cNvSpPr>
            <p:nvPr/>
          </p:nvSpPr>
          <p:spPr bwMode="auto">
            <a:xfrm>
              <a:off x="1314" y="3547"/>
              <a:ext cx="127" cy="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3" name="Rectangle 10"/>
            <p:cNvSpPr>
              <a:spLocks noChangeArrowheads="1"/>
            </p:cNvSpPr>
            <p:nvPr/>
          </p:nvSpPr>
          <p:spPr bwMode="auto">
            <a:xfrm>
              <a:off x="1310" y="3544"/>
              <a:ext cx="127" cy="32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4" name="Rectangle 11"/>
            <p:cNvSpPr>
              <a:spLocks noChangeArrowheads="1"/>
            </p:cNvSpPr>
            <p:nvPr/>
          </p:nvSpPr>
          <p:spPr bwMode="auto">
            <a:xfrm>
              <a:off x="1886" y="2300"/>
              <a:ext cx="126" cy="15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5" name="Rectangle 12"/>
            <p:cNvSpPr>
              <a:spLocks noChangeArrowheads="1"/>
            </p:cNvSpPr>
            <p:nvPr/>
          </p:nvSpPr>
          <p:spPr bwMode="auto">
            <a:xfrm>
              <a:off x="1881" y="2297"/>
              <a:ext cx="126" cy="1572"/>
            </a:xfrm>
            <a:prstGeom prst="rect">
              <a:avLst/>
            </a:prstGeom>
            <a:solidFill>
              <a:srgbClr val="FFFFFF"/>
            </a:solidFill>
            <a:ln w="11113">
              <a:solidFill>
                <a:srgbClr val="000000"/>
              </a:solidFill>
              <a:miter lim="800000"/>
              <a:headEnd/>
              <a:tailEnd/>
            </a:ln>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6" name="Rectangle 13"/>
            <p:cNvSpPr>
              <a:spLocks noChangeArrowheads="1"/>
            </p:cNvSpPr>
            <p:nvPr/>
          </p:nvSpPr>
          <p:spPr bwMode="auto">
            <a:xfrm>
              <a:off x="2458" y="2134"/>
              <a:ext cx="127" cy="1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7" name="Rectangle 14"/>
            <p:cNvSpPr>
              <a:spLocks noChangeArrowheads="1"/>
            </p:cNvSpPr>
            <p:nvPr/>
          </p:nvSpPr>
          <p:spPr bwMode="auto">
            <a:xfrm>
              <a:off x="2454" y="2131"/>
              <a:ext cx="126" cy="1738"/>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8" name="Rectangle 15"/>
            <p:cNvSpPr>
              <a:spLocks noChangeArrowheads="1"/>
            </p:cNvSpPr>
            <p:nvPr/>
          </p:nvSpPr>
          <p:spPr bwMode="auto">
            <a:xfrm>
              <a:off x="3029" y="2187"/>
              <a:ext cx="127" cy="1684"/>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39" name="Rectangle 16"/>
            <p:cNvSpPr>
              <a:spLocks noChangeArrowheads="1"/>
            </p:cNvSpPr>
            <p:nvPr/>
          </p:nvSpPr>
          <p:spPr bwMode="auto">
            <a:xfrm>
              <a:off x="3025" y="2184"/>
              <a:ext cx="126" cy="1685"/>
            </a:xfrm>
            <a:prstGeom prst="rect">
              <a:avLst/>
            </a:prstGeom>
            <a:solidFill>
              <a:srgbClr val="FFFFFF"/>
            </a:solidFill>
            <a:ln w="11113">
              <a:solidFill>
                <a:srgbClr val="000000"/>
              </a:solidFill>
              <a:miter lim="800000"/>
              <a:headEnd/>
              <a:tailEnd/>
            </a:ln>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0" name="Rectangle 17"/>
            <p:cNvSpPr>
              <a:spLocks noChangeArrowheads="1"/>
            </p:cNvSpPr>
            <p:nvPr/>
          </p:nvSpPr>
          <p:spPr bwMode="auto">
            <a:xfrm>
              <a:off x="3603" y="2453"/>
              <a:ext cx="127" cy="14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1" name="Rectangle 18"/>
            <p:cNvSpPr>
              <a:spLocks noChangeArrowheads="1"/>
            </p:cNvSpPr>
            <p:nvPr/>
          </p:nvSpPr>
          <p:spPr bwMode="auto">
            <a:xfrm>
              <a:off x="3599" y="2450"/>
              <a:ext cx="125" cy="141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2" name="Rectangle 19"/>
            <p:cNvSpPr>
              <a:spLocks noChangeArrowheads="1"/>
            </p:cNvSpPr>
            <p:nvPr/>
          </p:nvSpPr>
          <p:spPr bwMode="auto">
            <a:xfrm>
              <a:off x="4173" y="2394"/>
              <a:ext cx="127" cy="14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3" name="Rectangle 20"/>
            <p:cNvSpPr>
              <a:spLocks noChangeArrowheads="1"/>
            </p:cNvSpPr>
            <p:nvPr/>
          </p:nvSpPr>
          <p:spPr bwMode="auto">
            <a:xfrm>
              <a:off x="4170" y="2391"/>
              <a:ext cx="127" cy="1478"/>
            </a:xfrm>
            <a:prstGeom prst="rect">
              <a:avLst/>
            </a:prstGeom>
            <a:solidFill>
              <a:srgbClr val="FFFFFF"/>
            </a:solidFill>
            <a:ln w="11113">
              <a:solidFill>
                <a:srgbClr val="000000"/>
              </a:solidFill>
              <a:miter lim="800000"/>
              <a:headEnd/>
              <a:tailEnd/>
            </a:ln>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4" name="Rectangle 21"/>
            <p:cNvSpPr>
              <a:spLocks noChangeArrowheads="1"/>
            </p:cNvSpPr>
            <p:nvPr/>
          </p:nvSpPr>
          <p:spPr bwMode="auto">
            <a:xfrm>
              <a:off x="4747" y="2300"/>
              <a:ext cx="126" cy="15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5" name="Rectangle 22"/>
            <p:cNvSpPr>
              <a:spLocks noChangeArrowheads="1"/>
            </p:cNvSpPr>
            <p:nvPr/>
          </p:nvSpPr>
          <p:spPr bwMode="auto">
            <a:xfrm>
              <a:off x="4742" y="2297"/>
              <a:ext cx="127" cy="157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6" name="Rectangle 23"/>
            <p:cNvSpPr>
              <a:spLocks noChangeArrowheads="1"/>
            </p:cNvSpPr>
            <p:nvPr/>
          </p:nvSpPr>
          <p:spPr bwMode="auto">
            <a:xfrm>
              <a:off x="5317" y="2925"/>
              <a:ext cx="127" cy="9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7" name="Rectangle 24"/>
            <p:cNvSpPr>
              <a:spLocks noChangeArrowheads="1"/>
            </p:cNvSpPr>
            <p:nvPr/>
          </p:nvSpPr>
          <p:spPr bwMode="auto">
            <a:xfrm>
              <a:off x="5314" y="2921"/>
              <a:ext cx="126" cy="948"/>
            </a:xfrm>
            <a:prstGeom prst="rect">
              <a:avLst/>
            </a:prstGeom>
            <a:solidFill>
              <a:srgbClr val="FFFFFF"/>
            </a:solidFill>
            <a:ln w="11113">
              <a:solidFill>
                <a:srgbClr val="000000"/>
              </a:solidFill>
              <a:miter lim="800000"/>
              <a:headEnd/>
              <a:tailEnd/>
            </a:ln>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8" name="Rectangle 25"/>
            <p:cNvSpPr>
              <a:spLocks noChangeArrowheads="1"/>
            </p:cNvSpPr>
            <p:nvPr/>
          </p:nvSpPr>
          <p:spPr bwMode="auto">
            <a:xfrm>
              <a:off x="5891" y="2655"/>
              <a:ext cx="126" cy="12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49" name="Rectangle 26"/>
            <p:cNvSpPr>
              <a:spLocks noChangeArrowheads="1"/>
            </p:cNvSpPr>
            <p:nvPr/>
          </p:nvSpPr>
          <p:spPr bwMode="auto">
            <a:xfrm>
              <a:off x="5886" y="2651"/>
              <a:ext cx="128" cy="1218"/>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0" name="Rectangle 27"/>
            <p:cNvSpPr>
              <a:spLocks noChangeArrowheads="1"/>
            </p:cNvSpPr>
            <p:nvPr/>
          </p:nvSpPr>
          <p:spPr bwMode="auto">
            <a:xfrm>
              <a:off x="867" y="3727"/>
              <a:ext cx="129" cy="1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1" name="Rectangle 28"/>
            <p:cNvSpPr>
              <a:spLocks noChangeArrowheads="1"/>
            </p:cNvSpPr>
            <p:nvPr/>
          </p:nvSpPr>
          <p:spPr bwMode="auto">
            <a:xfrm>
              <a:off x="863" y="3724"/>
              <a:ext cx="129" cy="14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2" name="Rectangle 29"/>
            <p:cNvSpPr>
              <a:spLocks noChangeArrowheads="1"/>
            </p:cNvSpPr>
            <p:nvPr/>
          </p:nvSpPr>
          <p:spPr bwMode="auto">
            <a:xfrm>
              <a:off x="1441" y="3395"/>
              <a:ext cx="126" cy="4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3" name="Rectangle 30"/>
            <p:cNvSpPr>
              <a:spLocks noChangeArrowheads="1"/>
            </p:cNvSpPr>
            <p:nvPr/>
          </p:nvSpPr>
          <p:spPr bwMode="auto">
            <a:xfrm>
              <a:off x="1437" y="3392"/>
              <a:ext cx="126" cy="477"/>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4" name="Rectangle 31"/>
            <p:cNvSpPr>
              <a:spLocks noChangeArrowheads="1"/>
            </p:cNvSpPr>
            <p:nvPr/>
          </p:nvSpPr>
          <p:spPr bwMode="auto">
            <a:xfrm>
              <a:off x="2012" y="2070"/>
              <a:ext cx="128" cy="18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5" name="Rectangle 32"/>
            <p:cNvSpPr>
              <a:spLocks noChangeArrowheads="1"/>
            </p:cNvSpPr>
            <p:nvPr/>
          </p:nvSpPr>
          <p:spPr bwMode="auto">
            <a:xfrm>
              <a:off x="2007" y="2067"/>
              <a:ext cx="130" cy="180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6" name="Rectangle 33"/>
            <p:cNvSpPr>
              <a:spLocks noChangeArrowheads="1"/>
            </p:cNvSpPr>
            <p:nvPr/>
          </p:nvSpPr>
          <p:spPr bwMode="auto">
            <a:xfrm>
              <a:off x="2585" y="1810"/>
              <a:ext cx="128" cy="206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7" name="Rectangle 34"/>
            <p:cNvSpPr>
              <a:spLocks noChangeArrowheads="1"/>
            </p:cNvSpPr>
            <p:nvPr/>
          </p:nvSpPr>
          <p:spPr bwMode="auto">
            <a:xfrm>
              <a:off x="2580" y="1807"/>
              <a:ext cx="127" cy="206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8" name="Rectangle 35"/>
            <p:cNvSpPr>
              <a:spLocks noChangeArrowheads="1"/>
            </p:cNvSpPr>
            <p:nvPr/>
          </p:nvSpPr>
          <p:spPr bwMode="auto">
            <a:xfrm>
              <a:off x="3156" y="1931"/>
              <a:ext cx="129" cy="19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59" name="Rectangle 36"/>
            <p:cNvSpPr>
              <a:spLocks noChangeArrowheads="1"/>
            </p:cNvSpPr>
            <p:nvPr/>
          </p:nvSpPr>
          <p:spPr bwMode="auto">
            <a:xfrm>
              <a:off x="3151" y="1929"/>
              <a:ext cx="130" cy="194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0" name="Rectangle 37"/>
            <p:cNvSpPr>
              <a:spLocks noChangeArrowheads="1"/>
            </p:cNvSpPr>
            <p:nvPr/>
          </p:nvSpPr>
          <p:spPr bwMode="auto">
            <a:xfrm>
              <a:off x="3730" y="2031"/>
              <a:ext cx="126" cy="18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1" name="Rectangle 38"/>
            <p:cNvSpPr>
              <a:spLocks noChangeArrowheads="1"/>
            </p:cNvSpPr>
            <p:nvPr/>
          </p:nvSpPr>
          <p:spPr bwMode="auto">
            <a:xfrm>
              <a:off x="3724" y="2028"/>
              <a:ext cx="127" cy="184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2" name="Rectangle 39"/>
            <p:cNvSpPr>
              <a:spLocks noChangeArrowheads="1"/>
            </p:cNvSpPr>
            <p:nvPr/>
          </p:nvSpPr>
          <p:spPr bwMode="auto">
            <a:xfrm>
              <a:off x="4300" y="2098"/>
              <a:ext cx="129" cy="17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3" name="Rectangle 40"/>
            <p:cNvSpPr>
              <a:spLocks noChangeArrowheads="1"/>
            </p:cNvSpPr>
            <p:nvPr/>
          </p:nvSpPr>
          <p:spPr bwMode="auto">
            <a:xfrm>
              <a:off x="4297" y="2095"/>
              <a:ext cx="127" cy="177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4" name="Rectangle 41"/>
            <p:cNvSpPr>
              <a:spLocks noChangeArrowheads="1"/>
            </p:cNvSpPr>
            <p:nvPr/>
          </p:nvSpPr>
          <p:spPr bwMode="auto">
            <a:xfrm>
              <a:off x="4873" y="2079"/>
              <a:ext cx="127" cy="1792"/>
            </a:xfrm>
            <a:prstGeom prst="rect">
              <a:avLst/>
            </a:prstGeom>
            <a:solidFill>
              <a:srgbClr val="FFFF00"/>
            </a:solidFill>
            <a:ln w="9525">
              <a:solidFill>
                <a:srgbClr val="FFFFFF"/>
              </a:solidFill>
              <a:miter lim="800000"/>
              <a:headEnd/>
              <a:tailEnd/>
            </a:ln>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5" name="Rectangle 42"/>
            <p:cNvSpPr>
              <a:spLocks noChangeArrowheads="1"/>
            </p:cNvSpPr>
            <p:nvPr/>
          </p:nvSpPr>
          <p:spPr bwMode="auto">
            <a:xfrm>
              <a:off x="4869" y="2077"/>
              <a:ext cx="126" cy="1792"/>
            </a:xfrm>
            <a:prstGeom prst="rect">
              <a:avLst/>
            </a:prstGeom>
            <a:noFill/>
            <a:ln w="11113">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6" name="Rectangle 43"/>
            <p:cNvSpPr>
              <a:spLocks noChangeArrowheads="1"/>
            </p:cNvSpPr>
            <p:nvPr/>
          </p:nvSpPr>
          <p:spPr bwMode="auto">
            <a:xfrm>
              <a:off x="5444" y="2676"/>
              <a:ext cx="130" cy="119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7" name="Rectangle 44"/>
            <p:cNvSpPr>
              <a:spLocks noChangeArrowheads="1"/>
            </p:cNvSpPr>
            <p:nvPr/>
          </p:nvSpPr>
          <p:spPr bwMode="auto">
            <a:xfrm>
              <a:off x="5440" y="2674"/>
              <a:ext cx="128" cy="119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8" name="Rectangle 45"/>
            <p:cNvSpPr>
              <a:spLocks noChangeArrowheads="1"/>
            </p:cNvSpPr>
            <p:nvPr/>
          </p:nvSpPr>
          <p:spPr bwMode="auto">
            <a:xfrm>
              <a:off x="6017" y="2563"/>
              <a:ext cx="127" cy="130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69" name="Rectangle 46"/>
            <p:cNvSpPr>
              <a:spLocks noChangeArrowheads="1"/>
            </p:cNvSpPr>
            <p:nvPr/>
          </p:nvSpPr>
          <p:spPr bwMode="auto">
            <a:xfrm>
              <a:off x="6014" y="2560"/>
              <a:ext cx="126" cy="130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0" name="Rectangle 47"/>
            <p:cNvSpPr>
              <a:spLocks noChangeArrowheads="1"/>
            </p:cNvSpPr>
            <p:nvPr/>
          </p:nvSpPr>
          <p:spPr bwMode="auto">
            <a:xfrm>
              <a:off x="996" y="3659"/>
              <a:ext cx="127" cy="2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1" name="Rectangle 48"/>
            <p:cNvSpPr>
              <a:spLocks noChangeArrowheads="1"/>
            </p:cNvSpPr>
            <p:nvPr/>
          </p:nvSpPr>
          <p:spPr bwMode="auto">
            <a:xfrm>
              <a:off x="992" y="3655"/>
              <a:ext cx="127" cy="21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2" name="Rectangle 49"/>
            <p:cNvSpPr>
              <a:spLocks noChangeArrowheads="1"/>
            </p:cNvSpPr>
            <p:nvPr/>
          </p:nvSpPr>
          <p:spPr bwMode="auto">
            <a:xfrm>
              <a:off x="1567" y="3288"/>
              <a:ext cx="126" cy="58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3" name="Rectangle 50"/>
            <p:cNvSpPr>
              <a:spLocks noChangeArrowheads="1"/>
            </p:cNvSpPr>
            <p:nvPr/>
          </p:nvSpPr>
          <p:spPr bwMode="auto">
            <a:xfrm>
              <a:off x="1563" y="3286"/>
              <a:ext cx="127" cy="58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4" name="Rectangle 51"/>
            <p:cNvSpPr>
              <a:spLocks noChangeArrowheads="1"/>
            </p:cNvSpPr>
            <p:nvPr/>
          </p:nvSpPr>
          <p:spPr bwMode="auto">
            <a:xfrm>
              <a:off x="2140" y="1747"/>
              <a:ext cx="127" cy="21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5" name="Rectangle 52"/>
            <p:cNvSpPr>
              <a:spLocks noChangeArrowheads="1"/>
            </p:cNvSpPr>
            <p:nvPr/>
          </p:nvSpPr>
          <p:spPr bwMode="auto">
            <a:xfrm>
              <a:off x="2137" y="1744"/>
              <a:ext cx="127" cy="212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6" name="Rectangle 53"/>
            <p:cNvSpPr>
              <a:spLocks noChangeArrowheads="1"/>
            </p:cNvSpPr>
            <p:nvPr/>
          </p:nvSpPr>
          <p:spPr bwMode="auto">
            <a:xfrm>
              <a:off x="2713" y="1248"/>
              <a:ext cx="124" cy="26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7" name="Rectangle 54"/>
            <p:cNvSpPr>
              <a:spLocks noChangeArrowheads="1"/>
            </p:cNvSpPr>
            <p:nvPr/>
          </p:nvSpPr>
          <p:spPr bwMode="auto">
            <a:xfrm>
              <a:off x="2707" y="1245"/>
              <a:ext cx="127" cy="262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8" name="Rectangle 55"/>
            <p:cNvSpPr>
              <a:spLocks noChangeArrowheads="1"/>
            </p:cNvSpPr>
            <p:nvPr/>
          </p:nvSpPr>
          <p:spPr bwMode="auto">
            <a:xfrm>
              <a:off x="3285" y="1357"/>
              <a:ext cx="126" cy="25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79" name="Rectangle 56"/>
            <p:cNvSpPr>
              <a:spLocks noChangeArrowheads="1"/>
            </p:cNvSpPr>
            <p:nvPr/>
          </p:nvSpPr>
          <p:spPr bwMode="auto">
            <a:xfrm>
              <a:off x="3281" y="1353"/>
              <a:ext cx="126" cy="251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0" name="Rectangle 57"/>
            <p:cNvSpPr>
              <a:spLocks noChangeArrowheads="1"/>
            </p:cNvSpPr>
            <p:nvPr/>
          </p:nvSpPr>
          <p:spPr bwMode="auto">
            <a:xfrm>
              <a:off x="3856" y="1657"/>
              <a:ext cx="127" cy="221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1" name="Rectangle 58"/>
            <p:cNvSpPr>
              <a:spLocks noChangeArrowheads="1"/>
            </p:cNvSpPr>
            <p:nvPr/>
          </p:nvSpPr>
          <p:spPr bwMode="auto">
            <a:xfrm>
              <a:off x="3851" y="1655"/>
              <a:ext cx="127" cy="2214"/>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2" name="Rectangle 59"/>
            <p:cNvSpPr>
              <a:spLocks noChangeArrowheads="1"/>
            </p:cNvSpPr>
            <p:nvPr/>
          </p:nvSpPr>
          <p:spPr bwMode="auto">
            <a:xfrm>
              <a:off x="4429" y="1532"/>
              <a:ext cx="126" cy="233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3" name="Rectangle 60"/>
            <p:cNvSpPr>
              <a:spLocks noChangeArrowheads="1"/>
            </p:cNvSpPr>
            <p:nvPr/>
          </p:nvSpPr>
          <p:spPr bwMode="auto">
            <a:xfrm>
              <a:off x="4424" y="1529"/>
              <a:ext cx="127" cy="2340"/>
            </a:xfrm>
            <a:prstGeom prst="rect">
              <a:avLst/>
            </a:prstGeom>
            <a:solidFill>
              <a:srgbClr val="FF0000"/>
            </a:solidFill>
            <a:ln w="11113">
              <a:solidFill>
                <a:srgbClr val="000000"/>
              </a:solidFill>
              <a:miter lim="800000"/>
              <a:headEnd/>
              <a:tailEnd/>
            </a:ln>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4" name="Rectangle 61"/>
            <p:cNvSpPr>
              <a:spLocks noChangeArrowheads="1"/>
            </p:cNvSpPr>
            <p:nvPr/>
          </p:nvSpPr>
          <p:spPr bwMode="auto">
            <a:xfrm>
              <a:off x="5000" y="1804"/>
              <a:ext cx="127" cy="206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5" name="Rectangle 62"/>
            <p:cNvSpPr>
              <a:spLocks noChangeArrowheads="1"/>
            </p:cNvSpPr>
            <p:nvPr/>
          </p:nvSpPr>
          <p:spPr bwMode="auto">
            <a:xfrm>
              <a:off x="4995" y="1801"/>
              <a:ext cx="128" cy="2068"/>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6" name="Rectangle 63"/>
            <p:cNvSpPr>
              <a:spLocks noChangeArrowheads="1"/>
            </p:cNvSpPr>
            <p:nvPr/>
          </p:nvSpPr>
          <p:spPr bwMode="auto">
            <a:xfrm>
              <a:off x="5574" y="2183"/>
              <a:ext cx="126" cy="16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7" name="Rectangle 64"/>
            <p:cNvSpPr>
              <a:spLocks noChangeArrowheads="1"/>
            </p:cNvSpPr>
            <p:nvPr/>
          </p:nvSpPr>
          <p:spPr bwMode="auto">
            <a:xfrm>
              <a:off x="5568" y="2180"/>
              <a:ext cx="127" cy="1689"/>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8" name="Rectangle 65"/>
            <p:cNvSpPr>
              <a:spLocks noChangeArrowheads="1"/>
            </p:cNvSpPr>
            <p:nvPr/>
          </p:nvSpPr>
          <p:spPr bwMode="auto">
            <a:xfrm>
              <a:off x="6144" y="2412"/>
              <a:ext cx="127" cy="145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89" name="Rectangle 66"/>
            <p:cNvSpPr>
              <a:spLocks noChangeArrowheads="1"/>
            </p:cNvSpPr>
            <p:nvPr/>
          </p:nvSpPr>
          <p:spPr bwMode="auto">
            <a:xfrm>
              <a:off x="6140" y="2408"/>
              <a:ext cx="126" cy="1461"/>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000000"/>
                </a:solidFill>
                <a:latin typeface="Times" charset="0"/>
              </a:endParaRPr>
            </a:p>
          </p:txBody>
        </p:sp>
        <p:sp>
          <p:nvSpPr>
            <p:cNvPr id="129090" name="Line 67"/>
            <p:cNvSpPr>
              <a:spLocks noChangeShapeType="1"/>
            </p:cNvSpPr>
            <p:nvPr/>
          </p:nvSpPr>
          <p:spPr bwMode="auto">
            <a:xfrm flipV="1">
              <a:off x="799" y="3729"/>
              <a:ext cx="1" cy="1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1" name="Line 68"/>
            <p:cNvSpPr>
              <a:spLocks noChangeShapeType="1"/>
            </p:cNvSpPr>
            <p:nvPr/>
          </p:nvSpPr>
          <p:spPr bwMode="auto">
            <a:xfrm>
              <a:off x="771" y="3729"/>
              <a:ext cx="58"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2" name="Line 69"/>
            <p:cNvSpPr>
              <a:spLocks noChangeShapeType="1"/>
            </p:cNvSpPr>
            <p:nvPr/>
          </p:nvSpPr>
          <p:spPr bwMode="auto">
            <a:xfrm flipV="1">
              <a:off x="1371" y="3511"/>
              <a:ext cx="2" cy="33"/>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3" name="Line 70"/>
            <p:cNvSpPr>
              <a:spLocks noChangeShapeType="1"/>
            </p:cNvSpPr>
            <p:nvPr/>
          </p:nvSpPr>
          <p:spPr bwMode="auto">
            <a:xfrm>
              <a:off x="1344" y="3511"/>
              <a:ext cx="59"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4" name="Line 71"/>
            <p:cNvSpPr>
              <a:spLocks noChangeShapeType="1"/>
            </p:cNvSpPr>
            <p:nvPr/>
          </p:nvSpPr>
          <p:spPr bwMode="auto">
            <a:xfrm flipV="1">
              <a:off x="1944" y="2138"/>
              <a:ext cx="1" cy="15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5" name="Line 72"/>
            <p:cNvSpPr>
              <a:spLocks noChangeShapeType="1"/>
            </p:cNvSpPr>
            <p:nvPr/>
          </p:nvSpPr>
          <p:spPr bwMode="auto">
            <a:xfrm>
              <a:off x="1915" y="2138"/>
              <a:ext cx="58"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6" name="Line 73"/>
            <p:cNvSpPr>
              <a:spLocks noChangeShapeType="1"/>
            </p:cNvSpPr>
            <p:nvPr/>
          </p:nvSpPr>
          <p:spPr bwMode="auto">
            <a:xfrm flipV="1">
              <a:off x="2517" y="1957"/>
              <a:ext cx="1" cy="174"/>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7" name="Line 74"/>
            <p:cNvSpPr>
              <a:spLocks noChangeShapeType="1"/>
            </p:cNvSpPr>
            <p:nvPr/>
          </p:nvSpPr>
          <p:spPr bwMode="auto">
            <a:xfrm>
              <a:off x="2489" y="1957"/>
              <a:ext cx="58"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8" name="Line 75"/>
            <p:cNvSpPr>
              <a:spLocks noChangeShapeType="1"/>
            </p:cNvSpPr>
            <p:nvPr/>
          </p:nvSpPr>
          <p:spPr bwMode="auto">
            <a:xfrm flipV="1">
              <a:off x="3087" y="2015"/>
              <a:ext cx="1" cy="16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9" name="Line 76"/>
            <p:cNvSpPr>
              <a:spLocks noChangeShapeType="1"/>
            </p:cNvSpPr>
            <p:nvPr/>
          </p:nvSpPr>
          <p:spPr bwMode="auto">
            <a:xfrm>
              <a:off x="3059" y="2015"/>
              <a:ext cx="59"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0" name="Line 77"/>
            <p:cNvSpPr>
              <a:spLocks noChangeShapeType="1"/>
            </p:cNvSpPr>
            <p:nvPr/>
          </p:nvSpPr>
          <p:spPr bwMode="auto">
            <a:xfrm flipV="1">
              <a:off x="3661" y="2306"/>
              <a:ext cx="1" cy="144"/>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1" name="Line 78"/>
            <p:cNvSpPr>
              <a:spLocks noChangeShapeType="1"/>
            </p:cNvSpPr>
            <p:nvPr/>
          </p:nvSpPr>
          <p:spPr bwMode="auto">
            <a:xfrm>
              <a:off x="3632" y="2306"/>
              <a:ext cx="58"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2" name="Line 79"/>
            <p:cNvSpPr>
              <a:spLocks noChangeShapeType="1"/>
            </p:cNvSpPr>
            <p:nvPr/>
          </p:nvSpPr>
          <p:spPr bwMode="auto">
            <a:xfrm flipV="1">
              <a:off x="4231" y="2242"/>
              <a:ext cx="2" cy="14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3" name="Line 80"/>
            <p:cNvSpPr>
              <a:spLocks noChangeShapeType="1"/>
            </p:cNvSpPr>
            <p:nvPr/>
          </p:nvSpPr>
          <p:spPr bwMode="auto">
            <a:xfrm>
              <a:off x="4203" y="2242"/>
              <a:ext cx="59"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4" name="Line 81"/>
            <p:cNvSpPr>
              <a:spLocks noChangeShapeType="1"/>
            </p:cNvSpPr>
            <p:nvPr/>
          </p:nvSpPr>
          <p:spPr bwMode="auto">
            <a:xfrm flipV="1">
              <a:off x="4805" y="2138"/>
              <a:ext cx="1" cy="159"/>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5" name="Line 82"/>
            <p:cNvSpPr>
              <a:spLocks noChangeShapeType="1"/>
            </p:cNvSpPr>
            <p:nvPr/>
          </p:nvSpPr>
          <p:spPr bwMode="auto">
            <a:xfrm>
              <a:off x="4776" y="2138"/>
              <a:ext cx="59"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6" name="Line 83"/>
            <p:cNvSpPr>
              <a:spLocks noChangeShapeType="1"/>
            </p:cNvSpPr>
            <p:nvPr/>
          </p:nvSpPr>
          <p:spPr bwMode="auto">
            <a:xfrm flipV="1">
              <a:off x="5376" y="2826"/>
              <a:ext cx="1" cy="95"/>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7" name="Line 84"/>
            <p:cNvSpPr>
              <a:spLocks noChangeShapeType="1"/>
            </p:cNvSpPr>
            <p:nvPr/>
          </p:nvSpPr>
          <p:spPr bwMode="auto">
            <a:xfrm>
              <a:off x="5348" y="2826"/>
              <a:ext cx="58"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8" name="Line 85"/>
            <p:cNvSpPr>
              <a:spLocks noChangeShapeType="1"/>
            </p:cNvSpPr>
            <p:nvPr/>
          </p:nvSpPr>
          <p:spPr bwMode="auto">
            <a:xfrm flipV="1">
              <a:off x="5949" y="2529"/>
              <a:ext cx="2" cy="12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9" name="Line 86"/>
            <p:cNvSpPr>
              <a:spLocks noChangeShapeType="1"/>
            </p:cNvSpPr>
            <p:nvPr/>
          </p:nvSpPr>
          <p:spPr bwMode="auto">
            <a:xfrm>
              <a:off x="5920" y="2529"/>
              <a:ext cx="59"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0" name="Line 87"/>
            <p:cNvSpPr>
              <a:spLocks noChangeShapeType="1"/>
            </p:cNvSpPr>
            <p:nvPr/>
          </p:nvSpPr>
          <p:spPr bwMode="auto">
            <a:xfrm flipV="1">
              <a:off x="928" y="3710"/>
              <a:ext cx="1" cy="14"/>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1" name="Line 88"/>
            <p:cNvSpPr>
              <a:spLocks noChangeShapeType="1"/>
            </p:cNvSpPr>
            <p:nvPr/>
          </p:nvSpPr>
          <p:spPr bwMode="auto">
            <a:xfrm>
              <a:off x="900" y="3710"/>
              <a:ext cx="57"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2" name="Line 89"/>
            <p:cNvSpPr>
              <a:spLocks noChangeShapeType="1"/>
            </p:cNvSpPr>
            <p:nvPr/>
          </p:nvSpPr>
          <p:spPr bwMode="auto">
            <a:xfrm flipV="1">
              <a:off x="1499" y="3344"/>
              <a:ext cx="1" cy="48"/>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3" name="Line 90"/>
            <p:cNvSpPr>
              <a:spLocks noChangeShapeType="1"/>
            </p:cNvSpPr>
            <p:nvPr/>
          </p:nvSpPr>
          <p:spPr bwMode="auto">
            <a:xfrm>
              <a:off x="1472" y="3344"/>
              <a:ext cx="56"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4" name="Line 91"/>
            <p:cNvSpPr>
              <a:spLocks noChangeShapeType="1"/>
            </p:cNvSpPr>
            <p:nvPr/>
          </p:nvSpPr>
          <p:spPr bwMode="auto">
            <a:xfrm flipV="1">
              <a:off x="2069" y="1888"/>
              <a:ext cx="1" cy="179"/>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5" name="Line 92"/>
            <p:cNvSpPr>
              <a:spLocks noChangeShapeType="1"/>
            </p:cNvSpPr>
            <p:nvPr/>
          </p:nvSpPr>
          <p:spPr bwMode="auto">
            <a:xfrm>
              <a:off x="2042" y="1888"/>
              <a:ext cx="59"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6" name="Line 93"/>
            <p:cNvSpPr>
              <a:spLocks noChangeShapeType="1"/>
            </p:cNvSpPr>
            <p:nvPr/>
          </p:nvSpPr>
          <p:spPr bwMode="auto">
            <a:xfrm flipV="1">
              <a:off x="2643" y="1601"/>
              <a:ext cx="1" cy="206"/>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7" name="Line 94"/>
            <p:cNvSpPr>
              <a:spLocks noChangeShapeType="1"/>
            </p:cNvSpPr>
            <p:nvPr/>
          </p:nvSpPr>
          <p:spPr bwMode="auto">
            <a:xfrm>
              <a:off x="2615" y="1601"/>
              <a:ext cx="58"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8" name="Line 95"/>
            <p:cNvSpPr>
              <a:spLocks noChangeShapeType="1"/>
            </p:cNvSpPr>
            <p:nvPr/>
          </p:nvSpPr>
          <p:spPr bwMode="auto">
            <a:xfrm flipV="1">
              <a:off x="3216" y="1734"/>
              <a:ext cx="1" cy="195"/>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19" name="Line 96"/>
            <p:cNvSpPr>
              <a:spLocks noChangeShapeType="1"/>
            </p:cNvSpPr>
            <p:nvPr/>
          </p:nvSpPr>
          <p:spPr bwMode="auto">
            <a:xfrm>
              <a:off x="3189" y="1734"/>
              <a:ext cx="57"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0" name="Line 97"/>
            <p:cNvSpPr>
              <a:spLocks noChangeShapeType="1"/>
            </p:cNvSpPr>
            <p:nvPr/>
          </p:nvSpPr>
          <p:spPr bwMode="auto">
            <a:xfrm flipV="1">
              <a:off x="3786" y="1842"/>
              <a:ext cx="2" cy="186"/>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1" name="Line 98"/>
            <p:cNvSpPr>
              <a:spLocks noChangeShapeType="1"/>
            </p:cNvSpPr>
            <p:nvPr/>
          </p:nvSpPr>
          <p:spPr bwMode="auto">
            <a:xfrm>
              <a:off x="3759" y="1842"/>
              <a:ext cx="58"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2" name="Line 99"/>
            <p:cNvSpPr>
              <a:spLocks noChangeShapeType="1"/>
            </p:cNvSpPr>
            <p:nvPr/>
          </p:nvSpPr>
          <p:spPr bwMode="auto">
            <a:xfrm flipV="1">
              <a:off x="4359" y="1916"/>
              <a:ext cx="1" cy="179"/>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3" name="Line 100"/>
            <p:cNvSpPr>
              <a:spLocks noChangeShapeType="1"/>
            </p:cNvSpPr>
            <p:nvPr/>
          </p:nvSpPr>
          <p:spPr bwMode="auto">
            <a:xfrm>
              <a:off x="4329" y="1916"/>
              <a:ext cx="59"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4" name="Line 101"/>
            <p:cNvSpPr>
              <a:spLocks noChangeShapeType="1"/>
            </p:cNvSpPr>
            <p:nvPr/>
          </p:nvSpPr>
          <p:spPr bwMode="auto">
            <a:xfrm flipV="1">
              <a:off x="4931" y="1898"/>
              <a:ext cx="3" cy="179"/>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5" name="Line 102"/>
            <p:cNvSpPr>
              <a:spLocks noChangeShapeType="1"/>
            </p:cNvSpPr>
            <p:nvPr/>
          </p:nvSpPr>
          <p:spPr bwMode="auto">
            <a:xfrm>
              <a:off x="4903" y="1898"/>
              <a:ext cx="59"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6" name="Line 103"/>
            <p:cNvSpPr>
              <a:spLocks noChangeShapeType="1"/>
            </p:cNvSpPr>
            <p:nvPr/>
          </p:nvSpPr>
          <p:spPr bwMode="auto">
            <a:xfrm flipV="1">
              <a:off x="5505" y="2555"/>
              <a:ext cx="1" cy="119"/>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7" name="Line 104"/>
            <p:cNvSpPr>
              <a:spLocks noChangeShapeType="1"/>
            </p:cNvSpPr>
            <p:nvPr/>
          </p:nvSpPr>
          <p:spPr bwMode="auto">
            <a:xfrm>
              <a:off x="5477" y="2555"/>
              <a:ext cx="57"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8" name="Line 105"/>
            <p:cNvSpPr>
              <a:spLocks noChangeShapeType="1"/>
            </p:cNvSpPr>
            <p:nvPr/>
          </p:nvSpPr>
          <p:spPr bwMode="auto">
            <a:xfrm flipV="1">
              <a:off x="6075" y="2430"/>
              <a:ext cx="2" cy="13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9" name="Line 106"/>
            <p:cNvSpPr>
              <a:spLocks noChangeShapeType="1"/>
            </p:cNvSpPr>
            <p:nvPr/>
          </p:nvSpPr>
          <p:spPr bwMode="auto">
            <a:xfrm>
              <a:off x="6047" y="2430"/>
              <a:ext cx="59" cy="1"/>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0" name="Line 107"/>
            <p:cNvSpPr>
              <a:spLocks noChangeShapeType="1"/>
            </p:cNvSpPr>
            <p:nvPr/>
          </p:nvSpPr>
          <p:spPr bwMode="auto">
            <a:xfrm flipV="1">
              <a:off x="1054" y="3634"/>
              <a:ext cx="1" cy="2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1" name="Line 108"/>
            <p:cNvSpPr>
              <a:spLocks noChangeShapeType="1"/>
            </p:cNvSpPr>
            <p:nvPr/>
          </p:nvSpPr>
          <p:spPr bwMode="auto">
            <a:xfrm>
              <a:off x="1026" y="3634"/>
              <a:ext cx="59"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2" name="Line 109"/>
            <p:cNvSpPr>
              <a:spLocks noChangeShapeType="1"/>
            </p:cNvSpPr>
            <p:nvPr/>
          </p:nvSpPr>
          <p:spPr bwMode="auto">
            <a:xfrm flipV="1">
              <a:off x="1626" y="3226"/>
              <a:ext cx="1" cy="6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3" name="Line 110"/>
            <p:cNvSpPr>
              <a:spLocks noChangeShapeType="1"/>
            </p:cNvSpPr>
            <p:nvPr/>
          </p:nvSpPr>
          <p:spPr bwMode="auto">
            <a:xfrm>
              <a:off x="1598" y="3226"/>
              <a:ext cx="57"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4" name="Line 111"/>
            <p:cNvSpPr>
              <a:spLocks noChangeShapeType="1"/>
            </p:cNvSpPr>
            <p:nvPr/>
          </p:nvSpPr>
          <p:spPr bwMode="auto">
            <a:xfrm flipV="1">
              <a:off x="2198" y="1532"/>
              <a:ext cx="2" cy="21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5" name="Line 112"/>
            <p:cNvSpPr>
              <a:spLocks noChangeShapeType="1"/>
            </p:cNvSpPr>
            <p:nvPr/>
          </p:nvSpPr>
          <p:spPr bwMode="auto">
            <a:xfrm>
              <a:off x="2171" y="1532"/>
              <a:ext cx="58"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6" name="Line 113"/>
            <p:cNvSpPr>
              <a:spLocks noChangeShapeType="1"/>
            </p:cNvSpPr>
            <p:nvPr/>
          </p:nvSpPr>
          <p:spPr bwMode="auto">
            <a:xfrm flipV="1">
              <a:off x="2769" y="983"/>
              <a:ext cx="2" cy="26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7" name="Line 114"/>
            <p:cNvSpPr>
              <a:spLocks noChangeShapeType="1"/>
            </p:cNvSpPr>
            <p:nvPr/>
          </p:nvSpPr>
          <p:spPr bwMode="auto">
            <a:xfrm>
              <a:off x="2742" y="983"/>
              <a:ext cx="57" cy="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8" name="Line 115"/>
            <p:cNvSpPr>
              <a:spLocks noChangeShapeType="1"/>
            </p:cNvSpPr>
            <p:nvPr/>
          </p:nvSpPr>
          <p:spPr bwMode="auto">
            <a:xfrm flipV="1">
              <a:off x="3343" y="1102"/>
              <a:ext cx="1" cy="25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39" name="Line 116"/>
            <p:cNvSpPr>
              <a:spLocks noChangeShapeType="1"/>
            </p:cNvSpPr>
            <p:nvPr/>
          </p:nvSpPr>
          <p:spPr bwMode="auto">
            <a:xfrm>
              <a:off x="3316" y="1102"/>
              <a:ext cx="56"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0" name="Line 117"/>
            <p:cNvSpPr>
              <a:spLocks noChangeShapeType="1"/>
            </p:cNvSpPr>
            <p:nvPr/>
          </p:nvSpPr>
          <p:spPr bwMode="auto">
            <a:xfrm flipV="1">
              <a:off x="3913" y="1434"/>
              <a:ext cx="1" cy="22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1" name="Line 118"/>
            <p:cNvSpPr>
              <a:spLocks noChangeShapeType="1"/>
            </p:cNvSpPr>
            <p:nvPr/>
          </p:nvSpPr>
          <p:spPr bwMode="auto">
            <a:xfrm>
              <a:off x="3886" y="1434"/>
              <a:ext cx="57"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2" name="Line 119"/>
            <p:cNvSpPr>
              <a:spLocks noChangeShapeType="1"/>
            </p:cNvSpPr>
            <p:nvPr/>
          </p:nvSpPr>
          <p:spPr bwMode="auto">
            <a:xfrm flipV="1">
              <a:off x="4487" y="1294"/>
              <a:ext cx="1" cy="23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3" name="Line 120"/>
            <p:cNvSpPr>
              <a:spLocks noChangeShapeType="1"/>
            </p:cNvSpPr>
            <p:nvPr/>
          </p:nvSpPr>
          <p:spPr bwMode="auto">
            <a:xfrm>
              <a:off x="4459" y="1294"/>
              <a:ext cx="57"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4" name="Line 121"/>
            <p:cNvSpPr>
              <a:spLocks noChangeShapeType="1"/>
            </p:cNvSpPr>
            <p:nvPr/>
          </p:nvSpPr>
          <p:spPr bwMode="auto">
            <a:xfrm flipV="1">
              <a:off x="5057" y="1596"/>
              <a:ext cx="1" cy="20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5" name="Line 122"/>
            <p:cNvSpPr>
              <a:spLocks noChangeShapeType="1"/>
            </p:cNvSpPr>
            <p:nvPr/>
          </p:nvSpPr>
          <p:spPr bwMode="auto">
            <a:xfrm>
              <a:off x="5030" y="1596"/>
              <a:ext cx="59"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6" name="Line 123"/>
            <p:cNvSpPr>
              <a:spLocks noChangeShapeType="1"/>
            </p:cNvSpPr>
            <p:nvPr/>
          </p:nvSpPr>
          <p:spPr bwMode="auto">
            <a:xfrm flipV="1">
              <a:off x="5631" y="2010"/>
              <a:ext cx="1" cy="17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7" name="Line 124"/>
            <p:cNvSpPr>
              <a:spLocks noChangeShapeType="1"/>
            </p:cNvSpPr>
            <p:nvPr/>
          </p:nvSpPr>
          <p:spPr bwMode="auto">
            <a:xfrm>
              <a:off x="5603" y="2010"/>
              <a:ext cx="58"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8" name="Line 125"/>
            <p:cNvSpPr>
              <a:spLocks noChangeShapeType="1"/>
            </p:cNvSpPr>
            <p:nvPr/>
          </p:nvSpPr>
          <p:spPr bwMode="auto">
            <a:xfrm flipV="1">
              <a:off x="6203" y="2263"/>
              <a:ext cx="1" cy="14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9" name="Line 126"/>
            <p:cNvSpPr>
              <a:spLocks noChangeShapeType="1"/>
            </p:cNvSpPr>
            <p:nvPr/>
          </p:nvSpPr>
          <p:spPr bwMode="auto">
            <a:xfrm>
              <a:off x="6174" y="2263"/>
              <a:ext cx="59"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0" name="Line 127"/>
            <p:cNvSpPr>
              <a:spLocks noChangeShapeType="1"/>
            </p:cNvSpPr>
            <p:nvPr/>
          </p:nvSpPr>
          <p:spPr bwMode="auto">
            <a:xfrm>
              <a:off x="647" y="728"/>
              <a:ext cx="1" cy="3143"/>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1" name="Line 128"/>
            <p:cNvSpPr>
              <a:spLocks noChangeShapeType="1"/>
            </p:cNvSpPr>
            <p:nvPr/>
          </p:nvSpPr>
          <p:spPr bwMode="auto">
            <a:xfrm>
              <a:off x="614" y="3871"/>
              <a:ext cx="33"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2" name="Line 129"/>
            <p:cNvSpPr>
              <a:spLocks noChangeShapeType="1"/>
            </p:cNvSpPr>
            <p:nvPr/>
          </p:nvSpPr>
          <p:spPr bwMode="auto">
            <a:xfrm>
              <a:off x="614" y="3423"/>
              <a:ext cx="33"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3" name="Line 130"/>
            <p:cNvSpPr>
              <a:spLocks noChangeShapeType="1"/>
            </p:cNvSpPr>
            <p:nvPr/>
          </p:nvSpPr>
          <p:spPr bwMode="auto">
            <a:xfrm>
              <a:off x="614" y="2973"/>
              <a:ext cx="33"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4" name="Line 131"/>
            <p:cNvSpPr>
              <a:spLocks noChangeShapeType="1"/>
            </p:cNvSpPr>
            <p:nvPr/>
          </p:nvSpPr>
          <p:spPr bwMode="auto">
            <a:xfrm>
              <a:off x="614" y="2524"/>
              <a:ext cx="33" cy="2"/>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5" name="Line 132"/>
            <p:cNvSpPr>
              <a:spLocks noChangeShapeType="1"/>
            </p:cNvSpPr>
            <p:nvPr/>
          </p:nvSpPr>
          <p:spPr bwMode="auto">
            <a:xfrm>
              <a:off x="614" y="2074"/>
              <a:ext cx="33"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6" name="Line 133"/>
            <p:cNvSpPr>
              <a:spLocks noChangeShapeType="1"/>
            </p:cNvSpPr>
            <p:nvPr/>
          </p:nvSpPr>
          <p:spPr bwMode="auto">
            <a:xfrm>
              <a:off x="614" y="1625"/>
              <a:ext cx="33" cy="2"/>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7" name="Line 134"/>
            <p:cNvSpPr>
              <a:spLocks noChangeShapeType="1"/>
            </p:cNvSpPr>
            <p:nvPr/>
          </p:nvSpPr>
          <p:spPr bwMode="auto">
            <a:xfrm>
              <a:off x="614" y="1175"/>
              <a:ext cx="33"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8" name="Line 135"/>
            <p:cNvSpPr>
              <a:spLocks noChangeShapeType="1"/>
            </p:cNvSpPr>
            <p:nvPr/>
          </p:nvSpPr>
          <p:spPr bwMode="auto">
            <a:xfrm>
              <a:off x="614" y="728"/>
              <a:ext cx="33"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9" name="Line 136"/>
            <p:cNvSpPr>
              <a:spLocks noChangeShapeType="1"/>
            </p:cNvSpPr>
            <p:nvPr/>
          </p:nvSpPr>
          <p:spPr bwMode="auto">
            <a:xfrm>
              <a:off x="647" y="3871"/>
              <a:ext cx="5720" cy="1"/>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0" name="Line 137"/>
            <p:cNvSpPr>
              <a:spLocks noChangeShapeType="1"/>
            </p:cNvSpPr>
            <p:nvPr/>
          </p:nvSpPr>
          <p:spPr bwMode="auto">
            <a:xfrm flipV="1">
              <a:off x="647" y="3871"/>
              <a:ext cx="1"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1" name="Line 138"/>
            <p:cNvSpPr>
              <a:spLocks noChangeShapeType="1"/>
            </p:cNvSpPr>
            <p:nvPr/>
          </p:nvSpPr>
          <p:spPr bwMode="auto">
            <a:xfrm flipV="1">
              <a:off x="1220" y="3871"/>
              <a:ext cx="1"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2" name="Line 139"/>
            <p:cNvSpPr>
              <a:spLocks noChangeShapeType="1"/>
            </p:cNvSpPr>
            <p:nvPr/>
          </p:nvSpPr>
          <p:spPr bwMode="auto">
            <a:xfrm flipV="1">
              <a:off x="1791" y="3871"/>
              <a:ext cx="1"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3" name="Line 140"/>
            <p:cNvSpPr>
              <a:spLocks noChangeShapeType="1"/>
            </p:cNvSpPr>
            <p:nvPr/>
          </p:nvSpPr>
          <p:spPr bwMode="auto">
            <a:xfrm flipV="1">
              <a:off x="2364" y="3871"/>
              <a:ext cx="1"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4" name="Line 141"/>
            <p:cNvSpPr>
              <a:spLocks noChangeShapeType="1"/>
            </p:cNvSpPr>
            <p:nvPr/>
          </p:nvSpPr>
          <p:spPr bwMode="auto">
            <a:xfrm flipV="1">
              <a:off x="2934" y="3871"/>
              <a:ext cx="2"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5" name="Line 142"/>
            <p:cNvSpPr>
              <a:spLocks noChangeShapeType="1"/>
            </p:cNvSpPr>
            <p:nvPr/>
          </p:nvSpPr>
          <p:spPr bwMode="auto">
            <a:xfrm flipV="1">
              <a:off x="3508" y="3871"/>
              <a:ext cx="1"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6" name="Line 143"/>
            <p:cNvSpPr>
              <a:spLocks noChangeShapeType="1"/>
            </p:cNvSpPr>
            <p:nvPr/>
          </p:nvSpPr>
          <p:spPr bwMode="auto">
            <a:xfrm flipV="1">
              <a:off x="4078" y="3871"/>
              <a:ext cx="2"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7" name="Line 144"/>
            <p:cNvSpPr>
              <a:spLocks noChangeShapeType="1"/>
            </p:cNvSpPr>
            <p:nvPr/>
          </p:nvSpPr>
          <p:spPr bwMode="auto">
            <a:xfrm flipV="1">
              <a:off x="4652" y="3871"/>
              <a:ext cx="1"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8" name="Line 145"/>
            <p:cNvSpPr>
              <a:spLocks noChangeShapeType="1"/>
            </p:cNvSpPr>
            <p:nvPr/>
          </p:nvSpPr>
          <p:spPr bwMode="auto">
            <a:xfrm flipV="1">
              <a:off x="5223" y="3871"/>
              <a:ext cx="1"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69" name="Line 146"/>
            <p:cNvSpPr>
              <a:spLocks noChangeShapeType="1"/>
            </p:cNvSpPr>
            <p:nvPr/>
          </p:nvSpPr>
          <p:spPr bwMode="auto">
            <a:xfrm flipV="1">
              <a:off x="5796" y="3871"/>
              <a:ext cx="2"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70" name="Line 147"/>
            <p:cNvSpPr>
              <a:spLocks noChangeShapeType="1"/>
            </p:cNvSpPr>
            <p:nvPr/>
          </p:nvSpPr>
          <p:spPr bwMode="auto">
            <a:xfrm flipV="1">
              <a:off x="6367" y="3871"/>
              <a:ext cx="1" cy="24"/>
            </a:xfrm>
            <a:prstGeom prst="line">
              <a:avLst/>
            </a:prstGeom>
            <a:noFill/>
            <a:ln w="31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71" name="Rectangle 148"/>
            <p:cNvSpPr>
              <a:spLocks noChangeArrowheads="1"/>
            </p:cNvSpPr>
            <p:nvPr/>
          </p:nvSpPr>
          <p:spPr bwMode="auto">
            <a:xfrm>
              <a:off x="396" y="3826"/>
              <a:ext cx="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0</a:t>
              </a:r>
            </a:p>
          </p:txBody>
        </p:sp>
        <p:sp>
          <p:nvSpPr>
            <p:cNvPr id="129172" name="Rectangle 149"/>
            <p:cNvSpPr>
              <a:spLocks noChangeArrowheads="1"/>
            </p:cNvSpPr>
            <p:nvPr/>
          </p:nvSpPr>
          <p:spPr bwMode="auto">
            <a:xfrm>
              <a:off x="270" y="3378"/>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100</a:t>
              </a:r>
            </a:p>
          </p:txBody>
        </p:sp>
        <p:sp>
          <p:nvSpPr>
            <p:cNvPr id="129173" name="Rectangle 150"/>
            <p:cNvSpPr>
              <a:spLocks noChangeArrowheads="1"/>
            </p:cNvSpPr>
            <p:nvPr/>
          </p:nvSpPr>
          <p:spPr bwMode="auto">
            <a:xfrm>
              <a:off x="270" y="2928"/>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200</a:t>
              </a:r>
            </a:p>
          </p:txBody>
        </p:sp>
        <p:sp>
          <p:nvSpPr>
            <p:cNvPr id="129174" name="Rectangle 151"/>
            <p:cNvSpPr>
              <a:spLocks noChangeArrowheads="1"/>
            </p:cNvSpPr>
            <p:nvPr/>
          </p:nvSpPr>
          <p:spPr bwMode="auto">
            <a:xfrm>
              <a:off x="270" y="2479"/>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300</a:t>
              </a:r>
            </a:p>
          </p:txBody>
        </p:sp>
        <p:sp>
          <p:nvSpPr>
            <p:cNvPr id="129175" name="Rectangle 152"/>
            <p:cNvSpPr>
              <a:spLocks noChangeArrowheads="1"/>
            </p:cNvSpPr>
            <p:nvPr/>
          </p:nvSpPr>
          <p:spPr bwMode="auto">
            <a:xfrm>
              <a:off x="270" y="2029"/>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400</a:t>
              </a:r>
            </a:p>
          </p:txBody>
        </p:sp>
        <p:sp>
          <p:nvSpPr>
            <p:cNvPr id="129176" name="Rectangle 153"/>
            <p:cNvSpPr>
              <a:spLocks noChangeArrowheads="1"/>
            </p:cNvSpPr>
            <p:nvPr/>
          </p:nvSpPr>
          <p:spPr bwMode="auto">
            <a:xfrm>
              <a:off x="270" y="1580"/>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500</a:t>
              </a:r>
            </a:p>
          </p:txBody>
        </p:sp>
        <p:sp>
          <p:nvSpPr>
            <p:cNvPr id="129177" name="Rectangle 154"/>
            <p:cNvSpPr>
              <a:spLocks noChangeArrowheads="1"/>
            </p:cNvSpPr>
            <p:nvPr/>
          </p:nvSpPr>
          <p:spPr bwMode="auto">
            <a:xfrm>
              <a:off x="270" y="1130"/>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600</a:t>
              </a:r>
            </a:p>
          </p:txBody>
        </p:sp>
        <p:sp>
          <p:nvSpPr>
            <p:cNvPr id="129178" name="Rectangle 155"/>
            <p:cNvSpPr>
              <a:spLocks noChangeArrowheads="1"/>
            </p:cNvSpPr>
            <p:nvPr/>
          </p:nvSpPr>
          <p:spPr bwMode="auto">
            <a:xfrm>
              <a:off x="270" y="682"/>
              <a:ext cx="2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700</a:t>
              </a:r>
            </a:p>
          </p:txBody>
        </p:sp>
        <p:sp>
          <p:nvSpPr>
            <p:cNvPr id="129179" name="Rectangle 156"/>
            <p:cNvSpPr>
              <a:spLocks noChangeArrowheads="1"/>
            </p:cNvSpPr>
            <p:nvPr/>
          </p:nvSpPr>
          <p:spPr bwMode="auto">
            <a:xfrm>
              <a:off x="696" y="3931"/>
              <a:ext cx="5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Spermine</a:t>
              </a:r>
            </a:p>
          </p:txBody>
        </p:sp>
        <p:sp>
          <p:nvSpPr>
            <p:cNvPr id="129180" name="Rectangle 157"/>
            <p:cNvSpPr>
              <a:spLocks noChangeArrowheads="1"/>
            </p:cNvSpPr>
            <p:nvPr/>
          </p:nvSpPr>
          <p:spPr bwMode="auto">
            <a:xfrm>
              <a:off x="1340" y="3931"/>
              <a:ext cx="3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Citrate</a:t>
              </a:r>
            </a:p>
          </p:txBody>
        </p:sp>
        <p:sp>
          <p:nvSpPr>
            <p:cNvPr id="129181" name="Rectangle 158"/>
            <p:cNvSpPr>
              <a:spLocks noChangeArrowheads="1"/>
            </p:cNvSpPr>
            <p:nvPr/>
          </p:nvSpPr>
          <p:spPr bwMode="auto">
            <a:xfrm>
              <a:off x="1869" y="3931"/>
              <a:ext cx="4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Creatine</a:t>
              </a:r>
            </a:p>
          </p:txBody>
        </p:sp>
        <p:sp>
          <p:nvSpPr>
            <p:cNvPr id="129182" name="Rectangle 159"/>
            <p:cNvSpPr>
              <a:spLocks noChangeArrowheads="1"/>
            </p:cNvSpPr>
            <p:nvPr/>
          </p:nvSpPr>
          <p:spPr bwMode="auto">
            <a:xfrm>
              <a:off x="2467" y="3931"/>
              <a:ext cx="4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Choline</a:t>
              </a:r>
            </a:p>
          </p:txBody>
        </p:sp>
        <p:sp>
          <p:nvSpPr>
            <p:cNvPr id="129183" name="Rectangle 160"/>
            <p:cNvSpPr>
              <a:spLocks noChangeArrowheads="1"/>
            </p:cNvSpPr>
            <p:nvPr/>
          </p:nvSpPr>
          <p:spPr bwMode="auto">
            <a:xfrm>
              <a:off x="3120" y="3931"/>
              <a:ext cx="2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GPC</a:t>
              </a:r>
            </a:p>
          </p:txBody>
        </p:sp>
        <p:sp>
          <p:nvSpPr>
            <p:cNvPr id="129184" name="Rectangle 161"/>
            <p:cNvSpPr>
              <a:spLocks noChangeArrowheads="1"/>
            </p:cNvSpPr>
            <p:nvPr/>
          </p:nvSpPr>
          <p:spPr bwMode="auto">
            <a:xfrm>
              <a:off x="3673" y="3931"/>
              <a:ext cx="2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Myo-</a:t>
              </a:r>
            </a:p>
          </p:txBody>
        </p:sp>
        <p:sp>
          <p:nvSpPr>
            <p:cNvPr id="129185" name="Rectangle 162"/>
            <p:cNvSpPr>
              <a:spLocks noChangeArrowheads="1"/>
            </p:cNvSpPr>
            <p:nvPr/>
          </p:nvSpPr>
          <p:spPr bwMode="auto">
            <a:xfrm>
              <a:off x="3612" y="4022"/>
              <a:ext cx="4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Inositol</a:t>
              </a:r>
            </a:p>
          </p:txBody>
        </p:sp>
        <p:sp>
          <p:nvSpPr>
            <p:cNvPr id="129186" name="Rectangle 163"/>
            <p:cNvSpPr>
              <a:spLocks noChangeArrowheads="1"/>
            </p:cNvSpPr>
            <p:nvPr/>
          </p:nvSpPr>
          <p:spPr bwMode="auto">
            <a:xfrm>
              <a:off x="4127" y="3931"/>
              <a:ext cx="53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S-Inositol</a:t>
              </a:r>
            </a:p>
          </p:txBody>
        </p:sp>
        <p:sp>
          <p:nvSpPr>
            <p:cNvPr id="129187" name="Rectangle 164"/>
            <p:cNvSpPr>
              <a:spLocks noChangeArrowheads="1"/>
            </p:cNvSpPr>
            <p:nvPr/>
          </p:nvSpPr>
          <p:spPr bwMode="auto">
            <a:xfrm>
              <a:off x="4753" y="3931"/>
              <a:ext cx="4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Taurine</a:t>
              </a:r>
            </a:p>
          </p:txBody>
        </p:sp>
        <p:sp>
          <p:nvSpPr>
            <p:cNvPr id="129188" name="Rectangle 165"/>
            <p:cNvSpPr>
              <a:spLocks noChangeArrowheads="1"/>
            </p:cNvSpPr>
            <p:nvPr/>
          </p:nvSpPr>
          <p:spPr bwMode="auto">
            <a:xfrm>
              <a:off x="5328" y="3931"/>
              <a:ext cx="4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Lactate</a:t>
              </a:r>
            </a:p>
          </p:txBody>
        </p:sp>
        <p:sp>
          <p:nvSpPr>
            <p:cNvPr id="129189" name="Rectangle 166"/>
            <p:cNvSpPr>
              <a:spLocks noChangeArrowheads="1"/>
            </p:cNvSpPr>
            <p:nvPr/>
          </p:nvSpPr>
          <p:spPr bwMode="auto">
            <a:xfrm>
              <a:off x="5990" y="3931"/>
              <a:ext cx="25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TSP</a:t>
              </a:r>
            </a:p>
          </p:txBody>
        </p:sp>
        <p:sp>
          <p:nvSpPr>
            <p:cNvPr id="129190" name="Rectangle 167"/>
            <p:cNvSpPr>
              <a:spLocks noChangeArrowheads="1"/>
            </p:cNvSpPr>
            <p:nvPr/>
          </p:nvSpPr>
          <p:spPr bwMode="auto">
            <a:xfrm>
              <a:off x="885" y="912"/>
              <a:ext cx="212" cy="192"/>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29191" name="Rectangle 168"/>
            <p:cNvSpPr>
              <a:spLocks noChangeArrowheads="1"/>
            </p:cNvSpPr>
            <p:nvPr/>
          </p:nvSpPr>
          <p:spPr bwMode="auto">
            <a:xfrm>
              <a:off x="885" y="1152"/>
              <a:ext cx="212" cy="192"/>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29192" name="Rectangle 169"/>
            <p:cNvSpPr>
              <a:spLocks noChangeArrowheads="1"/>
            </p:cNvSpPr>
            <p:nvPr/>
          </p:nvSpPr>
          <p:spPr bwMode="auto">
            <a:xfrm>
              <a:off x="885" y="1392"/>
              <a:ext cx="212" cy="192"/>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29193" name="Text Box 170"/>
            <p:cNvSpPr txBox="1">
              <a:spLocks noChangeArrowheads="1"/>
            </p:cNvSpPr>
            <p:nvPr/>
          </p:nvSpPr>
          <p:spPr bwMode="auto">
            <a:xfrm>
              <a:off x="1173" y="874"/>
              <a:ext cx="4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FFFFFF"/>
                  </a:solidFill>
                </a:rPr>
                <a:t>1ºC</a:t>
              </a:r>
            </a:p>
          </p:txBody>
        </p:sp>
        <p:sp>
          <p:nvSpPr>
            <p:cNvPr id="129194" name="Text Box 171"/>
            <p:cNvSpPr txBox="1">
              <a:spLocks noChangeArrowheads="1"/>
            </p:cNvSpPr>
            <p:nvPr/>
          </p:nvSpPr>
          <p:spPr bwMode="auto">
            <a:xfrm>
              <a:off x="1176" y="1112"/>
              <a:ext cx="5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FFFF00"/>
                  </a:solidFill>
                </a:rPr>
                <a:t>20ºC</a:t>
              </a:r>
            </a:p>
          </p:txBody>
        </p:sp>
        <p:sp>
          <p:nvSpPr>
            <p:cNvPr id="129195" name="Text Box 172"/>
            <p:cNvSpPr txBox="1">
              <a:spLocks noChangeArrowheads="1"/>
            </p:cNvSpPr>
            <p:nvPr/>
          </p:nvSpPr>
          <p:spPr bwMode="auto">
            <a:xfrm>
              <a:off x="1176" y="1344"/>
              <a:ext cx="5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FF0000"/>
                  </a:solidFill>
                </a:rPr>
                <a:t>37ºC</a:t>
              </a:r>
            </a:p>
          </p:txBody>
        </p:sp>
        <p:sp>
          <p:nvSpPr>
            <p:cNvPr id="129196" name="Text Box 173"/>
            <p:cNvSpPr txBox="1">
              <a:spLocks noChangeArrowheads="1"/>
            </p:cNvSpPr>
            <p:nvPr/>
          </p:nvSpPr>
          <p:spPr bwMode="auto">
            <a:xfrm rot="-5400000">
              <a:off x="-211" y="1788"/>
              <a:ext cx="7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T2, ms</a:t>
              </a:r>
            </a:p>
          </p:txBody>
        </p:sp>
      </p:gr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49" name="Group 2"/>
          <p:cNvGrpSpPr>
            <a:grpSpLocks/>
          </p:cNvGrpSpPr>
          <p:nvPr/>
        </p:nvGrpSpPr>
        <p:grpSpPr bwMode="auto">
          <a:xfrm>
            <a:off x="342900" y="692150"/>
            <a:ext cx="9553575" cy="87313"/>
            <a:chOff x="192" y="576"/>
            <a:chExt cx="5349" cy="55"/>
          </a:xfrm>
        </p:grpSpPr>
        <p:sp>
          <p:nvSpPr>
            <p:cNvPr id="130061" name="Freeform 3"/>
            <p:cNvSpPr>
              <a:spLocks noChangeAspect="1"/>
            </p:cNvSpPr>
            <p:nvPr/>
          </p:nvSpPr>
          <p:spPr bwMode="auto">
            <a:xfrm>
              <a:off x="192" y="576"/>
              <a:ext cx="5349" cy="6"/>
            </a:xfrm>
            <a:custGeom>
              <a:avLst/>
              <a:gdLst>
                <a:gd name="T0" fmla="*/ 0 w 4279"/>
                <a:gd name="T1" fmla="*/ 0 h 5"/>
                <a:gd name="T2" fmla="*/ 95 w 4279"/>
                <a:gd name="T3" fmla="*/ 0 h 5"/>
                <a:gd name="T4" fmla="*/ 77884 w 4279"/>
                <a:gd name="T5" fmla="*/ 0 h 5"/>
                <a:gd name="T6" fmla="*/ 77884 w 4279"/>
                <a:gd name="T7" fmla="*/ 50 h 5"/>
                <a:gd name="T8" fmla="*/ 77796 w 4279"/>
                <a:gd name="T9" fmla="*/ 50 h 5"/>
                <a:gd name="T10" fmla="*/ 0 w 4279"/>
                <a:gd name="T11" fmla="*/ 5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30062" name="Freeform 4"/>
            <p:cNvSpPr>
              <a:spLocks noChangeAspect="1"/>
            </p:cNvSpPr>
            <p:nvPr/>
          </p:nvSpPr>
          <p:spPr bwMode="auto">
            <a:xfrm>
              <a:off x="198" y="624"/>
              <a:ext cx="5337" cy="7"/>
            </a:xfrm>
            <a:custGeom>
              <a:avLst/>
              <a:gdLst>
                <a:gd name="T0" fmla="*/ 0 w 4269"/>
                <a:gd name="T1" fmla="*/ 0 h 5"/>
                <a:gd name="T2" fmla="*/ 76 w 4269"/>
                <a:gd name="T3" fmla="*/ 0 h 5"/>
                <a:gd name="T4" fmla="*/ 77798 w 4269"/>
                <a:gd name="T5" fmla="*/ 0 h 5"/>
                <a:gd name="T6" fmla="*/ 77798 w 4269"/>
                <a:gd name="T7" fmla="*/ 413 h 5"/>
                <a:gd name="T8" fmla="*/ 77726 w 4269"/>
                <a:gd name="T9" fmla="*/ 413 h 5"/>
                <a:gd name="T10" fmla="*/ 0 w 4269"/>
                <a:gd name="T11" fmla="*/ 413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30050" name="Text Box 6"/>
          <p:cNvSpPr txBox="1">
            <a:spLocks noChangeArrowheads="1"/>
          </p:cNvSpPr>
          <p:nvPr/>
        </p:nvSpPr>
        <p:spPr bwMode="auto">
          <a:xfrm>
            <a:off x="604838" y="0"/>
            <a:ext cx="88439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800">
                <a:solidFill>
                  <a:srgbClr val="FFFFFF"/>
                </a:solidFill>
                <a:latin typeface="Helvetica" charset="0"/>
              </a:rPr>
              <a:t>Simultaneous T</a:t>
            </a:r>
            <a:r>
              <a:rPr lang="en-US" altLang="en-US" sz="3800" baseline="-25000">
                <a:solidFill>
                  <a:srgbClr val="FFFFFF"/>
                </a:solidFill>
                <a:latin typeface="Helvetica" charset="0"/>
              </a:rPr>
              <a:t>1 </a:t>
            </a:r>
            <a:r>
              <a:rPr lang="en-US" altLang="en-US" sz="3800">
                <a:solidFill>
                  <a:srgbClr val="FFFFFF"/>
                </a:solidFill>
                <a:latin typeface="Helvetica" charset="0"/>
              </a:rPr>
              <a:t>and</a:t>
            </a:r>
            <a:r>
              <a:rPr lang="en-US" altLang="en-US" sz="3800" baseline="-25000">
                <a:solidFill>
                  <a:srgbClr val="FFFFFF"/>
                </a:solidFill>
                <a:latin typeface="Helvetica" charset="0"/>
              </a:rPr>
              <a:t> </a:t>
            </a:r>
            <a:r>
              <a:rPr lang="en-US" altLang="en-US" sz="3800">
                <a:solidFill>
                  <a:srgbClr val="FFFFFF"/>
                </a:solidFill>
                <a:latin typeface="Helvetica" charset="0"/>
              </a:rPr>
              <a:t>T</a:t>
            </a:r>
            <a:r>
              <a:rPr lang="en-US" altLang="en-US" sz="3800" baseline="-25000">
                <a:solidFill>
                  <a:srgbClr val="FFFFFF"/>
                </a:solidFill>
                <a:latin typeface="Helvetica" charset="0"/>
              </a:rPr>
              <a:t>2</a:t>
            </a:r>
            <a:r>
              <a:rPr lang="en-US" altLang="en-US" sz="3800">
                <a:solidFill>
                  <a:srgbClr val="FFFFFF"/>
                </a:solidFill>
                <a:latin typeface="Helvetica" charset="0"/>
              </a:rPr>
              <a:t> Relaxation Time</a:t>
            </a:r>
          </a:p>
        </p:txBody>
      </p:sp>
      <p:pic>
        <p:nvPicPr>
          <p:cNvPr id="13005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700" y="889000"/>
            <a:ext cx="2794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 Box 15"/>
          <p:cNvSpPr txBox="1">
            <a:spLocks noChangeArrowheads="1"/>
          </p:cNvSpPr>
          <p:nvPr/>
        </p:nvSpPr>
        <p:spPr bwMode="auto">
          <a:xfrm>
            <a:off x="306388" y="881063"/>
            <a:ext cx="68818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dirty="0">
                <a:solidFill>
                  <a:srgbClr val="FFFF00"/>
                </a:solidFill>
              </a:rPr>
              <a:t>In the previous sequence, T</a:t>
            </a:r>
            <a:r>
              <a:rPr lang="en-US" altLang="en-US" sz="1800" baseline="-25000" dirty="0">
                <a:solidFill>
                  <a:srgbClr val="FFFF00"/>
                </a:solidFill>
              </a:rPr>
              <a:t>2</a:t>
            </a:r>
            <a:r>
              <a:rPr lang="en-US" altLang="en-US" sz="1800" dirty="0">
                <a:solidFill>
                  <a:srgbClr val="FFFF00"/>
                </a:solidFill>
              </a:rPr>
              <a:t> and T</a:t>
            </a:r>
            <a:r>
              <a:rPr lang="en-US" altLang="en-US" sz="1800" baseline="-25000" dirty="0">
                <a:solidFill>
                  <a:srgbClr val="FFFF00"/>
                </a:solidFill>
              </a:rPr>
              <a:t>1</a:t>
            </a:r>
            <a:r>
              <a:rPr lang="en-US" altLang="en-US" sz="1800" dirty="0">
                <a:solidFill>
                  <a:srgbClr val="FFFF00"/>
                </a:solidFill>
              </a:rPr>
              <a:t> processes are shown separately for clarity. That is, the magnetization vectors are shown filling the XY plane completely before growing back up along the Z axis. Actually, both processes occur simultaneously with the only restriction being that T</a:t>
            </a:r>
            <a:r>
              <a:rPr lang="en-US" altLang="en-US" sz="1800" baseline="-25000" dirty="0">
                <a:solidFill>
                  <a:srgbClr val="FFFF00"/>
                </a:solidFill>
              </a:rPr>
              <a:t>2</a:t>
            </a:r>
            <a:r>
              <a:rPr lang="en-US" altLang="en-US" sz="1800" dirty="0">
                <a:solidFill>
                  <a:srgbClr val="FFFF00"/>
                </a:solidFill>
              </a:rPr>
              <a:t> is less than or equal to T</a:t>
            </a:r>
            <a:r>
              <a:rPr lang="en-US" altLang="en-US" sz="1800" baseline="-25000" dirty="0">
                <a:solidFill>
                  <a:srgbClr val="FFFF00"/>
                </a:solidFill>
              </a:rPr>
              <a:t>1</a:t>
            </a:r>
            <a:r>
              <a:rPr lang="en-US" altLang="en-US" sz="1800" dirty="0">
                <a:solidFill>
                  <a:srgbClr val="FFFF00"/>
                </a:solidFill>
              </a:rPr>
              <a:t>.</a:t>
            </a:r>
          </a:p>
          <a:p>
            <a:pPr>
              <a:spcBef>
                <a:spcPct val="0"/>
              </a:spcBef>
              <a:buClrTx/>
              <a:buSzTx/>
              <a:buFontTx/>
              <a:buNone/>
            </a:pPr>
            <a:endParaRPr lang="en-US" altLang="en-US" sz="1200" dirty="0">
              <a:solidFill>
                <a:srgbClr val="FFFF00"/>
              </a:solidFill>
            </a:endParaRPr>
          </a:p>
          <a:p>
            <a:pPr>
              <a:spcBef>
                <a:spcPct val="0"/>
              </a:spcBef>
              <a:buClrTx/>
              <a:buSzTx/>
              <a:buFontTx/>
              <a:buNone/>
            </a:pPr>
            <a:r>
              <a:rPr lang="en-US" altLang="en-US" sz="2400" dirty="0">
                <a:solidFill>
                  <a:srgbClr val="FFFF00"/>
                </a:solidFill>
              </a:rPr>
              <a:t>2T1 ≥ T2, T2* </a:t>
            </a:r>
            <a:r>
              <a:rPr lang="en-US" altLang="en-US" sz="2400" dirty="0" smtClean="0">
                <a:solidFill>
                  <a:srgbClr val="FFFF00"/>
                </a:solidFill>
              </a:rPr>
              <a:t>&lt; </a:t>
            </a:r>
            <a:r>
              <a:rPr lang="en-US" altLang="en-US" sz="2400" dirty="0">
                <a:solidFill>
                  <a:srgbClr val="FFFF00"/>
                </a:solidFill>
              </a:rPr>
              <a:t>T2</a:t>
            </a:r>
          </a:p>
        </p:txBody>
      </p:sp>
      <p:sp>
        <p:nvSpPr>
          <p:cNvPr id="130053" name="Rectangle 17"/>
          <p:cNvSpPr>
            <a:spLocks noChangeArrowheads="1"/>
          </p:cNvSpPr>
          <p:nvPr/>
        </p:nvSpPr>
        <p:spPr bwMode="auto">
          <a:xfrm>
            <a:off x="3857625" y="25717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grpSp>
        <p:nvGrpSpPr>
          <p:cNvPr id="2" name="Group 1"/>
          <p:cNvGrpSpPr>
            <a:grpSpLocks/>
          </p:cNvGrpSpPr>
          <p:nvPr/>
        </p:nvGrpSpPr>
        <p:grpSpPr bwMode="auto">
          <a:xfrm>
            <a:off x="515938" y="3074988"/>
            <a:ext cx="9732962" cy="3478212"/>
            <a:chOff x="515938" y="3074988"/>
            <a:chExt cx="9732962" cy="3478212"/>
          </a:xfrm>
        </p:grpSpPr>
        <p:pic>
          <p:nvPicPr>
            <p:cNvPr id="130055" name="Picture 20" descr="temp"/>
            <p:cNvPicPr>
              <a:picLocks noChangeAspect="1" noChangeArrowheads="1"/>
            </p:cNvPicPr>
            <p:nvPr/>
          </p:nvPicPr>
          <p:blipFill>
            <a:blip r:embed="rId3">
              <a:lum bright="100000" contrast="30000"/>
              <a:extLst>
                <a:ext uri="{28A0092B-C50C-407E-A947-70E740481C1C}">
                  <a14:useLocalDpi xmlns:a14="http://schemas.microsoft.com/office/drawing/2010/main" val="0"/>
                </a:ext>
              </a:extLst>
            </a:blip>
            <a:srcRect/>
            <a:stretch>
              <a:fillRect/>
            </a:stretch>
          </p:blipFill>
          <p:spPr bwMode="auto">
            <a:xfrm>
              <a:off x="1681163" y="4873625"/>
              <a:ext cx="27527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21" descr="Mz"/>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679575" y="6132513"/>
              <a:ext cx="31908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22" descr="My"/>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690688" y="5457825"/>
              <a:ext cx="27432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8" name="Text Box 23"/>
            <p:cNvSpPr txBox="1">
              <a:spLocks noChangeArrowheads="1"/>
            </p:cNvSpPr>
            <p:nvPr/>
          </p:nvSpPr>
          <p:spPr bwMode="auto">
            <a:xfrm>
              <a:off x="515938" y="3074988"/>
              <a:ext cx="5641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Bloch equations are used to calculate the nuclear magnetization </a:t>
              </a:r>
              <a:r>
                <a:rPr lang="en-US" altLang="en-US" b="1">
                  <a:solidFill>
                    <a:srgbClr val="FFFF00"/>
                  </a:solidFill>
                  <a:latin typeface="Helvetica" charset="0"/>
                </a:rPr>
                <a:t>M</a:t>
              </a:r>
              <a:r>
                <a:rPr lang="en-US" altLang="en-US">
                  <a:solidFill>
                    <a:srgbClr val="FFFF00"/>
                  </a:solidFill>
                  <a:latin typeface="Helvetica" charset="0"/>
                </a:rPr>
                <a:t> = (</a:t>
              </a:r>
              <a:r>
                <a:rPr lang="en-US" altLang="en-US" i="1">
                  <a:solidFill>
                    <a:srgbClr val="FFFF00"/>
                  </a:solidFill>
                  <a:latin typeface="Helvetica" charset="0"/>
                </a:rPr>
                <a:t>Mx</a:t>
              </a:r>
              <a:r>
                <a:rPr lang="en-US" altLang="en-US">
                  <a:solidFill>
                    <a:srgbClr val="FFFF00"/>
                  </a:solidFill>
                  <a:latin typeface="Helvetica" charset="0"/>
                </a:rPr>
                <a:t>, </a:t>
              </a:r>
              <a:r>
                <a:rPr lang="en-US" altLang="en-US" i="1">
                  <a:solidFill>
                    <a:srgbClr val="FFFF00"/>
                  </a:solidFill>
                  <a:latin typeface="Helvetica" charset="0"/>
                </a:rPr>
                <a:t>My</a:t>
              </a:r>
              <a:r>
                <a:rPr lang="en-US" altLang="en-US">
                  <a:solidFill>
                    <a:srgbClr val="FFFF00"/>
                  </a:solidFill>
                  <a:latin typeface="Helvetica" charset="0"/>
                </a:rPr>
                <a:t>, </a:t>
              </a:r>
              <a:r>
                <a:rPr lang="en-US" altLang="en-US" i="1">
                  <a:solidFill>
                    <a:srgbClr val="FFFF00"/>
                  </a:solidFill>
                  <a:latin typeface="Helvetica" charset="0"/>
                </a:rPr>
                <a:t>Mz</a:t>
              </a:r>
              <a:r>
                <a:rPr lang="en-US" altLang="en-US">
                  <a:solidFill>
                    <a:srgbClr val="FFFF00"/>
                  </a:solidFill>
                  <a:latin typeface="Helvetica" charset="0"/>
                </a:rPr>
                <a:t>) as a function of time when relaxation times </a:t>
              </a:r>
              <a:r>
                <a:rPr lang="en-US" altLang="en-US" i="1">
                  <a:solidFill>
                    <a:srgbClr val="FFFF00"/>
                  </a:solidFill>
                  <a:latin typeface="Helvetica" charset="0"/>
                </a:rPr>
                <a:t>T</a:t>
              </a:r>
              <a:r>
                <a:rPr lang="en-US" altLang="en-US" baseline="-25000">
                  <a:solidFill>
                    <a:srgbClr val="FFFF00"/>
                  </a:solidFill>
                  <a:latin typeface="Helvetica" charset="0"/>
                </a:rPr>
                <a:t>1</a:t>
              </a:r>
              <a:r>
                <a:rPr lang="en-US" altLang="en-US">
                  <a:solidFill>
                    <a:srgbClr val="FFFF00"/>
                  </a:solidFill>
                  <a:latin typeface="Helvetica" charset="0"/>
                </a:rPr>
                <a:t> and </a:t>
              </a:r>
              <a:r>
                <a:rPr lang="en-US" altLang="en-US" i="1">
                  <a:solidFill>
                    <a:srgbClr val="FFFF00"/>
                  </a:solidFill>
                  <a:latin typeface="Helvetica" charset="0"/>
                </a:rPr>
                <a:t>T</a:t>
              </a:r>
              <a:r>
                <a:rPr lang="en-US" altLang="en-US" baseline="-25000">
                  <a:solidFill>
                    <a:srgbClr val="FFFF00"/>
                  </a:solidFill>
                  <a:latin typeface="Helvetica" charset="0"/>
                </a:rPr>
                <a:t>2</a:t>
              </a:r>
              <a:r>
                <a:rPr lang="en-US" altLang="en-US">
                  <a:solidFill>
                    <a:srgbClr val="FFFF00"/>
                  </a:solidFill>
                  <a:latin typeface="Helvetica" charset="0"/>
                </a:rPr>
                <a:t> are present. </a:t>
              </a:r>
            </a:p>
          </p:txBody>
        </p:sp>
        <p:sp>
          <p:nvSpPr>
            <p:cNvPr id="130059" name="Rectangle 24"/>
            <p:cNvSpPr>
              <a:spLocks noChangeArrowheads="1"/>
            </p:cNvSpPr>
            <p:nvPr/>
          </p:nvSpPr>
          <p:spPr bwMode="auto">
            <a:xfrm>
              <a:off x="5340350" y="4716463"/>
              <a:ext cx="4460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00"/>
                  </a:solidFill>
                </a:rPr>
                <a:t>Where γ is the gyromagnetic ratio and B(</a:t>
              </a:r>
              <a:r>
                <a:rPr lang="en-US" altLang="en-US" sz="1800" i="1">
                  <a:solidFill>
                    <a:srgbClr val="FFFF00"/>
                  </a:solidFill>
                </a:rPr>
                <a:t>t</a:t>
              </a:r>
              <a:r>
                <a:rPr lang="en-US" altLang="en-US" sz="1800">
                  <a:solidFill>
                    <a:srgbClr val="FFFF00"/>
                  </a:solidFill>
                </a:rPr>
                <a:t>) = (</a:t>
              </a:r>
              <a:r>
                <a:rPr lang="en-US" altLang="en-US" sz="1800" i="1">
                  <a:solidFill>
                    <a:srgbClr val="FFFF00"/>
                  </a:solidFill>
                </a:rPr>
                <a:t>Bx</a:t>
              </a:r>
              <a:r>
                <a:rPr lang="en-US" altLang="en-US" sz="1800">
                  <a:solidFill>
                    <a:srgbClr val="FFFF00"/>
                  </a:solidFill>
                </a:rPr>
                <a:t>(</a:t>
              </a:r>
              <a:r>
                <a:rPr lang="en-US" altLang="en-US" sz="1800" i="1">
                  <a:solidFill>
                    <a:srgbClr val="FFFF00"/>
                  </a:solidFill>
                </a:rPr>
                <a:t>t</a:t>
              </a:r>
              <a:r>
                <a:rPr lang="en-US" altLang="en-US" sz="1800">
                  <a:solidFill>
                    <a:srgbClr val="FFFF00"/>
                  </a:solidFill>
                </a:rPr>
                <a:t>), </a:t>
              </a:r>
              <a:r>
                <a:rPr lang="en-US" altLang="en-US" sz="1800" i="1">
                  <a:solidFill>
                    <a:srgbClr val="FFFF00"/>
                  </a:solidFill>
                </a:rPr>
                <a:t>By</a:t>
              </a:r>
              <a:r>
                <a:rPr lang="en-US" altLang="en-US" sz="1800">
                  <a:solidFill>
                    <a:srgbClr val="FFFF00"/>
                  </a:solidFill>
                </a:rPr>
                <a:t>(</a:t>
              </a:r>
              <a:r>
                <a:rPr lang="en-US" altLang="en-US" sz="1800" i="1">
                  <a:solidFill>
                    <a:srgbClr val="FFFF00"/>
                  </a:solidFill>
                </a:rPr>
                <a:t>t</a:t>
              </a:r>
              <a:r>
                <a:rPr lang="en-US" altLang="en-US" sz="1800">
                  <a:solidFill>
                    <a:srgbClr val="FFFF00"/>
                  </a:solidFill>
                </a:rPr>
                <a:t>), </a:t>
              </a:r>
              <a:r>
                <a:rPr lang="en-US" altLang="en-US" sz="1800" i="1">
                  <a:solidFill>
                    <a:srgbClr val="FFFF00"/>
                  </a:solidFill>
                </a:rPr>
                <a:t>B</a:t>
              </a:r>
              <a:r>
                <a:rPr lang="en-US" altLang="en-US" sz="1800">
                  <a:solidFill>
                    <a:srgbClr val="FFFF00"/>
                  </a:solidFill>
                </a:rPr>
                <a:t>0 + </a:t>
              </a:r>
              <a:r>
                <a:rPr lang="en-US" altLang="en-US" sz="1800" i="1">
                  <a:solidFill>
                    <a:srgbClr val="FFFF00"/>
                  </a:solidFill>
                </a:rPr>
                <a:t>Bz</a:t>
              </a:r>
              <a:r>
                <a:rPr lang="en-US" altLang="en-US" sz="1800">
                  <a:solidFill>
                    <a:srgbClr val="FFFF00"/>
                  </a:solidFill>
                </a:rPr>
                <a:t>(t)) is the magnetic flux density experienced by the nuclei.</a:t>
              </a:r>
            </a:p>
          </p:txBody>
        </p:sp>
        <p:sp>
          <p:nvSpPr>
            <p:cNvPr id="130060" name="Rectangle 25"/>
            <p:cNvSpPr>
              <a:spLocks noChangeArrowheads="1"/>
            </p:cNvSpPr>
            <p:nvPr/>
          </p:nvSpPr>
          <p:spPr bwMode="auto">
            <a:xfrm>
              <a:off x="5314950" y="5889625"/>
              <a:ext cx="493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00"/>
                  </a:solidFill>
                </a:rPr>
                <a:t>M(t) × B(t) is the cross product of these two vectors.</a:t>
              </a:r>
            </a:p>
          </p:txBody>
        </p:sp>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3" name="Group 2"/>
          <p:cNvGrpSpPr>
            <a:grpSpLocks/>
          </p:cNvGrpSpPr>
          <p:nvPr/>
        </p:nvGrpSpPr>
        <p:grpSpPr bwMode="auto">
          <a:xfrm>
            <a:off x="342900" y="533400"/>
            <a:ext cx="9553575" cy="87313"/>
            <a:chOff x="192" y="576"/>
            <a:chExt cx="5349" cy="55"/>
          </a:xfrm>
        </p:grpSpPr>
        <p:sp>
          <p:nvSpPr>
            <p:cNvPr id="131077" name="Freeform 3"/>
            <p:cNvSpPr>
              <a:spLocks noChangeAspect="1"/>
            </p:cNvSpPr>
            <p:nvPr/>
          </p:nvSpPr>
          <p:spPr bwMode="auto">
            <a:xfrm>
              <a:off x="192" y="576"/>
              <a:ext cx="5349" cy="6"/>
            </a:xfrm>
            <a:custGeom>
              <a:avLst/>
              <a:gdLst>
                <a:gd name="T0" fmla="*/ 0 w 4279"/>
                <a:gd name="T1" fmla="*/ 0 h 5"/>
                <a:gd name="T2" fmla="*/ 10 w 4279"/>
                <a:gd name="T3" fmla="*/ 0 h 5"/>
                <a:gd name="T4" fmla="*/ 8359 w 4279"/>
                <a:gd name="T5" fmla="*/ 0 h 5"/>
                <a:gd name="T6" fmla="*/ 8359 w 4279"/>
                <a:gd name="T7" fmla="*/ 8 h 5"/>
                <a:gd name="T8" fmla="*/ 8349 w 4279"/>
                <a:gd name="T9" fmla="*/ 8 h 5"/>
                <a:gd name="T10" fmla="*/ 0 w 4279"/>
                <a:gd name="T11" fmla="*/ 8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31078" name="Freeform 4"/>
            <p:cNvSpPr>
              <a:spLocks noChangeAspect="1"/>
            </p:cNvSpPr>
            <p:nvPr/>
          </p:nvSpPr>
          <p:spPr bwMode="auto">
            <a:xfrm>
              <a:off x="198" y="624"/>
              <a:ext cx="5337" cy="7"/>
            </a:xfrm>
            <a:custGeom>
              <a:avLst/>
              <a:gdLst>
                <a:gd name="T0" fmla="*/ 0 w 4269"/>
                <a:gd name="T1" fmla="*/ 0 h 5"/>
                <a:gd name="T2" fmla="*/ 8 w 4269"/>
                <a:gd name="T3" fmla="*/ 0 h 5"/>
                <a:gd name="T4" fmla="*/ 8341 w 4269"/>
                <a:gd name="T5" fmla="*/ 0 h 5"/>
                <a:gd name="T6" fmla="*/ 8341 w 4269"/>
                <a:gd name="T7" fmla="*/ 14 h 5"/>
                <a:gd name="T8" fmla="*/ 8334 w 4269"/>
                <a:gd name="T9" fmla="*/ 14 h 5"/>
                <a:gd name="T10" fmla="*/ 0 w 4269"/>
                <a:gd name="T11" fmla="*/ 14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31074" name="Text Box 5"/>
          <p:cNvSpPr txBox="1">
            <a:spLocks noChangeArrowheads="1"/>
          </p:cNvSpPr>
          <p:nvPr/>
        </p:nvSpPr>
        <p:spPr bwMode="auto">
          <a:xfrm>
            <a:off x="1181100" y="42863"/>
            <a:ext cx="848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Impact of Acquisition Parameters (TR and TE)</a:t>
            </a:r>
          </a:p>
        </p:txBody>
      </p:sp>
      <p:sp>
        <p:nvSpPr>
          <p:cNvPr id="131075" name="Text Box 6"/>
          <p:cNvSpPr txBox="1">
            <a:spLocks noChangeArrowheads="1"/>
          </p:cNvSpPr>
          <p:nvPr/>
        </p:nvSpPr>
        <p:spPr bwMode="auto">
          <a:xfrm>
            <a:off x="228600" y="1593850"/>
            <a:ext cx="99060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b="1" dirty="0">
                <a:solidFill>
                  <a:srgbClr val="FFFF00"/>
                </a:solidFill>
              </a:rPr>
              <a:t>A.  Healthy Young </a:t>
            </a:r>
            <a:r>
              <a:rPr lang="en-US" altLang="en-US" sz="1800" b="1" dirty="0" smtClean="0">
                <a:solidFill>
                  <a:srgbClr val="FFFF00"/>
                </a:solidFill>
              </a:rPr>
              <a:t>Volunteers (@ 1.5T)</a:t>
            </a:r>
            <a:endParaRPr lang="en-US" altLang="en-US" sz="1800" dirty="0">
              <a:solidFill>
                <a:srgbClr val="FFFF00"/>
              </a:solidFill>
            </a:endParaRPr>
          </a:p>
          <a:p>
            <a:endParaRPr lang="en-US" altLang="en-US" sz="1800" dirty="0">
              <a:solidFill>
                <a:srgbClr val="FFFF00"/>
              </a:solidFill>
            </a:endParaRPr>
          </a:p>
          <a:p>
            <a:r>
              <a:rPr lang="en-US" altLang="en-US" sz="1800" u="sng" dirty="0">
                <a:solidFill>
                  <a:srgbClr val="FFFF00"/>
                </a:solidFill>
              </a:rPr>
              <a:t>Metabolite</a:t>
            </a:r>
            <a:r>
              <a:rPr lang="en-US" altLang="en-US" sz="1800" dirty="0">
                <a:solidFill>
                  <a:srgbClr val="FFFF00"/>
                </a:solidFill>
              </a:rPr>
              <a:t>	</a:t>
            </a:r>
            <a:r>
              <a:rPr lang="en-US" altLang="en-US" sz="1800" u="sng" dirty="0">
                <a:solidFill>
                  <a:srgbClr val="FFFF00"/>
                </a:solidFill>
              </a:rPr>
              <a:t>T1, </a:t>
            </a:r>
            <a:r>
              <a:rPr lang="en-US" altLang="en-US" sz="1800" u="sng" dirty="0" err="1">
                <a:solidFill>
                  <a:srgbClr val="FFFF00"/>
                </a:solidFill>
              </a:rPr>
              <a:t>ms</a:t>
            </a:r>
            <a:r>
              <a:rPr lang="en-US" altLang="en-US" sz="1800" u="sng" dirty="0">
                <a:solidFill>
                  <a:srgbClr val="FFFF00"/>
                </a:solidFill>
              </a:rPr>
              <a:t>	</a:t>
            </a:r>
            <a:r>
              <a:rPr lang="en-US" altLang="en-US" sz="1800" dirty="0">
                <a:solidFill>
                  <a:srgbClr val="FFFF00"/>
                </a:solidFill>
              </a:rPr>
              <a:t>	</a:t>
            </a:r>
            <a:r>
              <a:rPr lang="en-US" altLang="en-US" sz="1800" u="sng" dirty="0">
                <a:solidFill>
                  <a:srgbClr val="FFFF00"/>
                </a:solidFill>
              </a:rPr>
              <a:t>T2, </a:t>
            </a:r>
            <a:r>
              <a:rPr lang="en-US" altLang="en-US" sz="1800" u="sng" dirty="0" err="1">
                <a:solidFill>
                  <a:srgbClr val="FFFF00"/>
                </a:solidFill>
              </a:rPr>
              <a:t>ms</a:t>
            </a:r>
            <a:r>
              <a:rPr lang="en-US" altLang="en-US" sz="1800" u="sng" dirty="0">
                <a:solidFill>
                  <a:srgbClr val="FFFF00"/>
                </a:solidFill>
              </a:rPr>
              <a:t>	</a:t>
            </a:r>
            <a:r>
              <a:rPr lang="en-US" altLang="en-US" sz="1800" dirty="0">
                <a:solidFill>
                  <a:srgbClr val="FFFF00"/>
                </a:solidFill>
              </a:rPr>
              <a:t>		</a:t>
            </a:r>
            <a:r>
              <a:rPr lang="en-US" altLang="en-US" sz="1800" u="sng" dirty="0">
                <a:solidFill>
                  <a:srgbClr val="FFFF00"/>
                </a:solidFill>
              </a:rPr>
              <a:t>concentration</a:t>
            </a:r>
            <a:endParaRPr lang="en-US" altLang="en-US" sz="1800" dirty="0">
              <a:solidFill>
                <a:srgbClr val="FFFF00"/>
              </a:solidFill>
            </a:endParaRPr>
          </a:p>
          <a:p>
            <a:r>
              <a:rPr lang="en-US" altLang="en-US" sz="1800" dirty="0">
                <a:solidFill>
                  <a:srgbClr val="FFFF00"/>
                </a:solidFill>
              </a:rPr>
              <a:t>		</a:t>
            </a:r>
          </a:p>
          <a:p>
            <a:r>
              <a:rPr lang="en-US" altLang="en-US" sz="1800" dirty="0">
                <a:solidFill>
                  <a:srgbClr val="FFFF00"/>
                </a:solidFill>
              </a:rPr>
              <a:t>Citrate*		339</a:t>
            </a:r>
            <a:r>
              <a:rPr lang="en-US" altLang="en-US" sz="1800" u="sng" dirty="0">
                <a:solidFill>
                  <a:srgbClr val="FFFF00"/>
                </a:solidFill>
              </a:rPr>
              <a:t>+</a:t>
            </a:r>
            <a:r>
              <a:rPr lang="en-US" altLang="en-US" sz="1800" dirty="0">
                <a:solidFill>
                  <a:srgbClr val="FFFF00"/>
                </a:solidFill>
              </a:rPr>
              <a:t>42</a:t>
            </a:r>
            <a:r>
              <a:rPr lang="en-US" altLang="en-US" sz="1800" baseline="30000" dirty="0">
                <a:solidFill>
                  <a:srgbClr val="FFFF00"/>
                </a:solidFill>
              </a:rPr>
              <a:t>a</a:t>
            </a:r>
            <a:r>
              <a:rPr lang="en-US" altLang="en-US" sz="1800" dirty="0">
                <a:solidFill>
                  <a:srgbClr val="FFFF00"/>
                </a:solidFill>
              </a:rPr>
              <a:t>		N/A			N/A</a:t>
            </a:r>
          </a:p>
          <a:p>
            <a:r>
              <a:rPr lang="en-US" altLang="en-US" sz="1800" dirty="0">
                <a:solidFill>
                  <a:srgbClr val="FFFF00"/>
                </a:solidFill>
              </a:rPr>
              <a:t>		838</a:t>
            </a:r>
            <a:r>
              <a:rPr lang="en-US" altLang="en-US" sz="1800" u="sng" dirty="0">
                <a:solidFill>
                  <a:srgbClr val="FFFF00"/>
                </a:solidFill>
              </a:rPr>
              <a:t>+</a:t>
            </a:r>
            <a:r>
              <a:rPr lang="en-US" altLang="en-US" sz="1800" dirty="0">
                <a:solidFill>
                  <a:srgbClr val="FFFF00"/>
                </a:solidFill>
              </a:rPr>
              <a:t>76</a:t>
            </a:r>
            <a:r>
              <a:rPr lang="en-US" altLang="en-US" sz="1800" baseline="30000" dirty="0">
                <a:solidFill>
                  <a:srgbClr val="FFFF00"/>
                </a:solidFill>
              </a:rPr>
              <a:t>c</a:t>
            </a:r>
            <a:r>
              <a:rPr lang="en-US" altLang="en-US" sz="1800" dirty="0">
                <a:solidFill>
                  <a:srgbClr val="FFFF00"/>
                </a:solidFill>
              </a:rPr>
              <a:t>		116</a:t>
            </a:r>
            <a:r>
              <a:rPr lang="en-US" altLang="en-US" sz="1800" u="sng" dirty="0">
                <a:solidFill>
                  <a:srgbClr val="FFFF00"/>
                </a:solidFill>
              </a:rPr>
              <a:t>+</a:t>
            </a:r>
            <a:r>
              <a:rPr lang="en-US" altLang="en-US" sz="1800" dirty="0">
                <a:solidFill>
                  <a:srgbClr val="FFFF00"/>
                </a:solidFill>
              </a:rPr>
              <a:t>28</a:t>
            </a:r>
            <a:r>
              <a:rPr lang="en-US" altLang="en-US" sz="1800" baseline="30000" dirty="0">
                <a:solidFill>
                  <a:srgbClr val="FFFF00"/>
                </a:solidFill>
              </a:rPr>
              <a:t>a</a:t>
            </a:r>
            <a:r>
              <a:rPr lang="en-US" altLang="en-US" sz="1800" dirty="0">
                <a:solidFill>
                  <a:srgbClr val="FFFF00"/>
                </a:solidFill>
              </a:rPr>
              <a:t>, 141</a:t>
            </a:r>
            <a:r>
              <a:rPr lang="en-US" altLang="en-US" sz="1800" u="sng" dirty="0">
                <a:solidFill>
                  <a:srgbClr val="FFFF00"/>
                </a:solidFill>
              </a:rPr>
              <a:t>+</a:t>
            </a:r>
            <a:r>
              <a:rPr lang="en-US" altLang="en-US" sz="1800" dirty="0">
                <a:solidFill>
                  <a:srgbClr val="FFFF00"/>
                </a:solidFill>
              </a:rPr>
              <a:t>18</a:t>
            </a:r>
            <a:r>
              <a:rPr lang="en-US" altLang="en-US" sz="1800" baseline="30000" dirty="0">
                <a:solidFill>
                  <a:srgbClr val="FFFF00"/>
                </a:solidFill>
              </a:rPr>
              <a:t>b</a:t>
            </a:r>
            <a:r>
              <a:rPr lang="en-US" altLang="en-US" sz="1800" dirty="0">
                <a:solidFill>
                  <a:srgbClr val="FFFF00"/>
                </a:solidFill>
              </a:rPr>
              <a:t>		21</a:t>
            </a:r>
            <a:r>
              <a:rPr lang="en-US" altLang="en-US" sz="1800" u="sng" dirty="0">
                <a:solidFill>
                  <a:srgbClr val="FFFF00"/>
                </a:solidFill>
              </a:rPr>
              <a:t>+</a:t>
            </a:r>
            <a:r>
              <a:rPr lang="en-US" altLang="en-US" sz="1800" dirty="0">
                <a:solidFill>
                  <a:srgbClr val="FFFF00"/>
                </a:solidFill>
              </a:rPr>
              <a:t>6</a:t>
            </a:r>
            <a:r>
              <a:rPr lang="en-US" altLang="en-US" sz="1800" baseline="30000" dirty="0">
                <a:solidFill>
                  <a:srgbClr val="FFFF00"/>
                </a:solidFill>
              </a:rPr>
              <a:t>a</a:t>
            </a:r>
            <a:r>
              <a:rPr lang="en-US" altLang="en-US" sz="1800" dirty="0">
                <a:solidFill>
                  <a:srgbClr val="FFFF00"/>
                </a:solidFill>
              </a:rPr>
              <a:t>, 45</a:t>
            </a:r>
            <a:r>
              <a:rPr lang="en-US" altLang="en-US" sz="1800" u="sng" dirty="0">
                <a:solidFill>
                  <a:srgbClr val="FFFF00"/>
                </a:solidFill>
              </a:rPr>
              <a:t>+</a:t>
            </a:r>
            <a:r>
              <a:rPr lang="en-US" altLang="en-US" sz="1800" dirty="0">
                <a:solidFill>
                  <a:srgbClr val="FFFF00"/>
                </a:solidFill>
              </a:rPr>
              <a:t>20</a:t>
            </a:r>
            <a:r>
              <a:rPr lang="en-US" altLang="en-US" sz="1800" baseline="30000" dirty="0">
                <a:solidFill>
                  <a:srgbClr val="FFFF00"/>
                </a:solidFill>
              </a:rPr>
              <a:t>b</a:t>
            </a:r>
            <a:r>
              <a:rPr lang="en-US" altLang="en-US" sz="1800" dirty="0">
                <a:solidFill>
                  <a:srgbClr val="FFFF00"/>
                </a:solidFill>
              </a:rPr>
              <a:t> </a:t>
            </a:r>
            <a:r>
              <a:rPr lang="en-US" altLang="en-US" sz="1800" dirty="0">
                <a:solidFill>
                  <a:srgbClr val="FFFF00"/>
                </a:solidFill>
                <a:sym typeface="Symbol" charset="2"/>
              </a:rPr>
              <a:t></a:t>
            </a:r>
            <a:r>
              <a:rPr lang="en-US" altLang="en-US" sz="1800" dirty="0" err="1">
                <a:solidFill>
                  <a:srgbClr val="FFFF00"/>
                </a:solidFill>
              </a:rPr>
              <a:t>mol</a:t>
            </a:r>
            <a:r>
              <a:rPr lang="en-US" altLang="en-US" sz="1800" dirty="0">
                <a:solidFill>
                  <a:srgbClr val="FFFF00"/>
                </a:solidFill>
              </a:rPr>
              <a:t>/g</a:t>
            </a:r>
          </a:p>
          <a:p>
            <a:r>
              <a:rPr lang="en-US" altLang="en-US" sz="1800" dirty="0">
                <a:solidFill>
                  <a:srgbClr val="FFFF00"/>
                </a:solidFill>
              </a:rPr>
              <a:t>		N/A		198</a:t>
            </a:r>
            <a:r>
              <a:rPr lang="en-US" altLang="en-US" sz="1800" u="sng" dirty="0">
                <a:solidFill>
                  <a:srgbClr val="FFFF00"/>
                </a:solidFill>
              </a:rPr>
              <a:t>+</a:t>
            </a:r>
            <a:r>
              <a:rPr lang="en-US" altLang="en-US" sz="1800" dirty="0">
                <a:solidFill>
                  <a:srgbClr val="FFFF00"/>
                </a:solidFill>
              </a:rPr>
              <a:t>55</a:t>
            </a:r>
            <a:r>
              <a:rPr lang="en-US" altLang="en-US" sz="1800" baseline="30000" dirty="0">
                <a:solidFill>
                  <a:srgbClr val="FFFF00"/>
                </a:solidFill>
              </a:rPr>
              <a:t>c			</a:t>
            </a:r>
            <a:r>
              <a:rPr lang="en-US" altLang="en-US" sz="1800" dirty="0">
                <a:solidFill>
                  <a:srgbClr val="FFFF00"/>
                </a:solidFill>
              </a:rPr>
              <a:t>N/A	</a:t>
            </a:r>
          </a:p>
          <a:p>
            <a:r>
              <a:rPr lang="en-US" altLang="en-US" sz="1800" dirty="0">
                <a:solidFill>
                  <a:srgbClr val="FFFF00"/>
                </a:solidFill>
              </a:rPr>
              <a:t>Choline		837</a:t>
            </a:r>
            <a:r>
              <a:rPr lang="en-US" altLang="en-US" sz="1800" u="sng" dirty="0">
                <a:solidFill>
                  <a:srgbClr val="FFFF00"/>
                </a:solidFill>
              </a:rPr>
              <a:t>+</a:t>
            </a:r>
            <a:r>
              <a:rPr lang="en-US" altLang="en-US" sz="1800" dirty="0">
                <a:solidFill>
                  <a:srgbClr val="FFFF00"/>
                </a:solidFill>
              </a:rPr>
              <a:t>89</a:t>
            </a:r>
            <a:r>
              <a:rPr lang="en-US" altLang="en-US" sz="1800" baseline="30000" dirty="0">
                <a:solidFill>
                  <a:srgbClr val="FFFF00"/>
                </a:solidFill>
              </a:rPr>
              <a:t>a</a:t>
            </a:r>
            <a:r>
              <a:rPr lang="en-US" altLang="en-US" sz="1800" dirty="0">
                <a:solidFill>
                  <a:srgbClr val="FFFF00"/>
                </a:solidFill>
              </a:rPr>
              <a:t> 		227</a:t>
            </a:r>
            <a:r>
              <a:rPr lang="en-US" altLang="en-US" sz="1800" u="sng" dirty="0">
                <a:solidFill>
                  <a:srgbClr val="FFFF00"/>
                </a:solidFill>
              </a:rPr>
              <a:t>+</a:t>
            </a:r>
            <a:r>
              <a:rPr lang="en-US" altLang="en-US" sz="1800" dirty="0">
                <a:solidFill>
                  <a:srgbClr val="FFFF00"/>
                </a:solidFill>
              </a:rPr>
              <a:t>61</a:t>
            </a:r>
            <a:r>
              <a:rPr lang="en-US" altLang="en-US" sz="1800" baseline="30000" dirty="0">
                <a:solidFill>
                  <a:srgbClr val="FFFF00"/>
                </a:solidFill>
              </a:rPr>
              <a:t>a</a:t>
            </a:r>
            <a:r>
              <a:rPr lang="en-US" altLang="en-US" sz="1800" dirty="0">
                <a:solidFill>
                  <a:srgbClr val="FFFF00"/>
                </a:solidFill>
              </a:rPr>
              <a:t>			3.1</a:t>
            </a:r>
            <a:r>
              <a:rPr lang="en-US" altLang="en-US" sz="1800" u="sng" dirty="0">
                <a:solidFill>
                  <a:srgbClr val="FFFF00"/>
                </a:solidFill>
              </a:rPr>
              <a:t>+</a:t>
            </a:r>
            <a:r>
              <a:rPr lang="en-US" altLang="en-US" sz="1800" dirty="0">
                <a:solidFill>
                  <a:srgbClr val="FFFF00"/>
                </a:solidFill>
              </a:rPr>
              <a:t>0.7</a:t>
            </a:r>
            <a:r>
              <a:rPr lang="en-US" altLang="en-US" sz="1800" baseline="30000" dirty="0">
                <a:solidFill>
                  <a:srgbClr val="FFFF00"/>
                </a:solidFill>
              </a:rPr>
              <a:t>a</a:t>
            </a:r>
            <a:r>
              <a:rPr lang="en-US" altLang="en-US" sz="1800" dirty="0">
                <a:solidFill>
                  <a:srgbClr val="FFFF00"/>
                </a:solidFill>
              </a:rPr>
              <a:t> </a:t>
            </a:r>
            <a:r>
              <a:rPr lang="en-US" altLang="en-US" sz="1800" dirty="0" err="1">
                <a:solidFill>
                  <a:srgbClr val="FFFF00"/>
                </a:solidFill>
              </a:rPr>
              <a:t>mM</a:t>
            </a:r>
            <a:endParaRPr lang="en-US" altLang="en-US" sz="1800" dirty="0">
              <a:solidFill>
                <a:srgbClr val="FFFF00"/>
              </a:solidFill>
            </a:endParaRPr>
          </a:p>
          <a:p>
            <a:r>
              <a:rPr lang="en-US" altLang="en-US" sz="1800" dirty="0" err="1">
                <a:solidFill>
                  <a:srgbClr val="FFFF00"/>
                </a:solidFill>
              </a:rPr>
              <a:t>Creatine</a:t>
            </a:r>
            <a:r>
              <a:rPr lang="en-US" altLang="en-US" sz="1800" dirty="0">
                <a:solidFill>
                  <a:srgbClr val="FFFF00"/>
                </a:solidFill>
              </a:rPr>
              <a:t>		864</a:t>
            </a:r>
            <a:r>
              <a:rPr lang="en-US" altLang="en-US" sz="1800" u="sng" dirty="0">
                <a:solidFill>
                  <a:srgbClr val="FFFF00"/>
                </a:solidFill>
              </a:rPr>
              <a:t>+</a:t>
            </a:r>
            <a:r>
              <a:rPr lang="en-US" altLang="en-US" sz="1800" dirty="0">
                <a:solidFill>
                  <a:srgbClr val="FFFF00"/>
                </a:solidFill>
              </a:rPr>
              <a:t>98</a:t>
            </a:r>
            <a:r>
              <a:rPr lang="en-US" altLang="en-US" sz="1800" baseline="30000" dirty="0">
                <a:solidFill>
                  <a:srgbClr val="FFFF00"/>
                </a:solidFill>
              </a:rPr>
              <a:t>a</a:t>
            </a:r>
            <a:r>
              <a:rPr lang="en-US" altLang="en-US" sz="1800" dirty="0">
                <a:solidFill>
                  <a:srgbClr val="FFFF00"/>
                </a:solidFill>
              </a:rPr>
              <a:t> 		209</a:t>
            </a:r>
            <a:r>
              <a:rPr lang="en-US" altLang="en-US" sz="1800" u="sng" dirty="0">
                <a:solidFill>
                  <a:srgbClr val="FFFF00"/>
                </a:solidFill>
              </a:rPr>
              <a:t>+</a:t>
            </a:r>
            <a:r>
              <a:rPr lang="en-US" altLang="en-US" sz="1800" dirty="0">
                <a:solidFill>
                  <a:srgbClr val="FFFF00"/>
                </a:solidFill>
              </a:rPr>
              <a:t>97</a:t>
            </a:r>
            <a:r>
              <a:rPr lang="en-US" altLang="en-US" sz="1800" baseline="30000" dirty="0">
                <a:solidFill>
                  <a:srgbClr val="FFFF00"/>
                </a:solidFill>
              </a:rPr>
              <a:t>a</a:t>
            </a:r>
            <a:r>
              <a:rPr lang="en-US" altLang="en-US" sz="1800" dirty="0">
                <a:solidFill>
                  <a:srgbClr val="FFFF00"/>
                </a:solidFill>
              </a:rPr>
              <a:t>			4.4</a:t>
            </a:r>
            <a:r>
              <a:rPr lang="en-US" altLang="en-US" sz="1800" u="sng" dirty="0">
                <a:solidFill>
                  <a:srgbClr val="FFFF00"/>
                </a:solidFill>
              </a:rPr>
              <a:t>+</a:t>
            </a:r>
            <a:r>
              <a:rPr lang="en-US" altLang="en-US" sz="1800" dirty="0">
                <a:solidFill>
                  <a:srgbClr val="FFFF00"/>
                </a:solidFill>
              </a:rPr>
              <a:t>0.8</a:t>
            </a:r>
            <a:r>
              <a:rPr lang="en-US" altLang="en-US" sz="1800" baseline="30000" dirty="0">
                <a:solidFill>
                  <a:srgbClr val="FFFF00"/>
                </a:solidFill>
              </a:rPr>
              <a:t>a</a:t>
            </a:r>
            <a:r>
              <a:rPr lang="en-US" altLang="en-US" sz="1800" dirty="0">
                <a:solidFill>
                  <a:srgbClr val="FFFF00"/>
                </a:solidFill>
              </a:rPr>
              <a:t> </a:t>
            </a:r>
            <a:r>
              <a:rPr lang="en-US" altLang="en-US" sz="1800" dirty="0" err="1">
                <a:solidFill>
                  <a:srgbClr val="FFFF00"/>
                </a:solidFill>
              </a:rPr>
              <a:t>mM</a:t>
            </a:r>
            <a:endParaRPr lang="en-US" altLang="en-US" sz="1800" dirty="0">
              <a:solidFill>
                <a:srgbClr val="FFFF00"/>
              </a:solidFill>
            </a:endParaRPr>
          </a:p>
          <a:p>
            <a:r>
              <a:rPr lang="en-US" altLang="en-US" sz="1800" dirty="0">
                <a:solidFill>
                  <a:srgbClr val="FFFF00"/>
                </a:solidFill>
              </a:rPr>
              <a:t>Water		1481</a:t>
            </a:r>
            <a:r>
              <a:rPr lang="en-US" altLang="en-US" sz="1800" u="sng" dirty="0">
                <a:solidFill>
                  <a:srgbClr val="FFFF00"/>
                </a:solidFill>
              </a:rPr>
              <a:t>+</a:t>
            </a:r>
            <a:r>
              <a:rPr lang="en-US" altLang="en-US" sz="1800" dirty="0">
                <a:solidFill>
                  <a:srgbClr val="FFFF00"/>
                </a:solidFill>
              </a:rPr>
              <a:t>109</a:t>
            </a:r>
            <a:r>
              <a:rPr lang="en-US" altLang="en-US" sz="1800" baseline="30000" dirty="0">
                <a:solidFill>
                  <a:srgbClr val="FFFF00"/>
                </a:solidFill>
              </a:rPr>
              <a:t>a</a:t>
            </a:r>
            <a:r>
              <a:rPr lang="en-US" altLang="en-US" sz="1800" dirty="0">
                <a:solidFill>
                  <a:srgbClr val="FFFF00"/>
                </a:solidFill>
              </a:rPr>
              <a:t> 	98</a:t>
            </a:r>
            <a:r>
              <a:rPr lang="en-US" altLang="en-US" sz="1800" u="sng" dirty="0">
                <a:solidFill>
                  <a:srgbClr val="FFFF00"/>
                </a:solidFill>
              </a:rPr>
              <a:t>+</a:t>
            </a:r>
            <a:r>
              <a:rPr lang="en-US" altLang="en-US" sz="1800" dirty="0">
                <a:solidFill>
                  <a:srgbClr val="FFFF00"/>
                </a:solidFill>
              </a:rPr>
              <a:t>9</a:t>
            </a:r>
            <a:r>
              <a:rPr lang="en-US" altLang="en-US" sz="1800" baseline="30000" dirty="0">
                <a:solidFill>
                  <a:srgbClr val="FFFF00"/>
                </a:solidFill>
              </a:rPr>
              <a:t>a</a:t>
            </a:r>
            <a:r>
              <a:rPr lang="en-US" altLang="en-US" sz="1800" dirty="0">
                <a:solidFill>
                  <a:srgbClr val="FFFF00"/>
                </a:solidFill>
              </a:rPr>
              <a:t>  			N/A</a:t>
            </a:r>
          </a:p>
          <a:p>
            <a:r>
              <a:rPr lang="en-US" altLang="en-US" sz="1800" dirty="0">
                <a:solidFill>
                  <a:srgbClr val="FFFF00"/>
                </a:solidFill>
              </a:rPr>
              <a:t>Water		N/A		71</a:t>
            </a:r>
            <a:r>
              <a:rPr lang="en-US" altLang="en-US" sz="1800" u="sng" dirty="0">
                <a:solidFill>
                  <a:srgbClr val="FFFF00"/>
                </a:solidFill>
              </a:rPr>
              <a:t>+</a:t>
            </a:r>
            <a:r>
              <a:rPr lang="en-US" altLang="en-US" sz="1800" dirty="0">
                <a:solidFill>
                  <a:srgbClr val="FFFF00"/>
                </a:solidFill>
              </a:rPr>
              <a:t>10</a:t>
            </a:r>
            <a:r>
              <a:rPr lang="en-US" altLang="en-US" sz="1800" baseline="30000" dirty="0">
                <a:solidFill>
                  <a:srgbClr val="FFFF00"/>
                </a:solidFill>
              </a:rPr>
              <a:t>a</a:t>
            </a:r>
            <a:r>
              <a:rPr lang="en-US" altLang="en-US" sz="1800" dirty="0">
                <a:solidFill>
                  <a:srgbClr val="FFFF00"/>
                </a:solidFill>
              </a:rPr>
              <a:t>, 114</a:t>
            </a:r>
            <a:r>
              <a:rPr lang="en-US" altLang="en-US" sz="1800" u="sng" dirty="0">
                <a:solidFill>
                  <a:srgbClr val="FFFF00"/>
                </a:solidFill>
              </a:rPr>
              <a:t>+</a:t>
            </a:r>
            <a:r>
              <a:rPr lang="en-US" altLang="en-US" sz="1800" dirty="0">
                <a:solidFill>
                  <a:srgbClr val="FFFF00"/>
                </a:solidFill>
              </a:rPr>
              <a:t>30</a:t>
            </a:r>
            <a:r>
              <a:rPr lang="en-US" altLang="en-US" sz="1800" baseline="30000" dirty="0">
                <a:solidFill>
                  <a:srgbClr val="FFFF00"/>
                </a:solidFill>
              </a:rPr>
              <a:t>b</a:t>
            </a:r>
            <a:r>
              <a:rPr lang="en-US" altLang="en-US" sz="1800" dirty="0">
                <a:solidFill>
                  <a:srgbClr val="FFFF00"/>
                </a:solidFill>
              </a:rPr>
              <a:t>		39.4</a:t>
            </a:r>
            <a:r>
              <a:rPr lang="en-US" altLang="en-US" sz="1800" u="sng" dirty="0">
                <a:solidFill>
                  <a:srgbClr val="FFFF00"/>
                </a:solidFill>
              </a:rPr>
              <a:t>+</a:t>
            </a:r>
            <a:r>
              <a:rPr lang="en-US" altLang="en-US" sz="1800" dirty="0">
                <a:solidFill>
                  <a:srgbClr val="FFFF00"/>
                </a:solidFill>
              </a:rPr>
              <a:t>5.4</a:t>
            </a:r>
            <a:r>
              <a:rPr lang="en-US" altLang="en-US" sz="1800" baseline="30000" dirty="0">
                <a:solidFill>
                  <a:srgbClr val="FFFF00"/>
                </a:solidFill>
              </a:rPr>
              <a:t>c</a:t>
            </a:r>
            <a:r>
              <a:rPr lang="en-US" altLang="en-US" sz="1800" dirty="0">
                <a:solidFill>
                  <a:srgbClr val="FFFF00"/>
                </a:solidFill>
              </a:rPr>
              <a:t> </a:t>
            </a:r>
            <a:r>
              <a:rPr lang="en-US" altLang="en-US" sz="1800" dirty="0" err="1">
                <a:solidFill>
                  <a:srgbClr val="FFFF00"/>
                </a:solidFill>
              </a:rPr>
              <a:t>mmol</a:t>
            </a:r>
            <a:r>
              <a:rPr lang="en-US" altLang="en-US" sz="1800" dirty="0">
                <a:solidFill>
                  <a:srgbClr val="FFFF00"/>
                </a:solidFill>
              </a:rPr>
              <a:t>/g</a:t>
            </a:r>
          </a:p>
          <a:p>
            <a:endParaRPr lang="en-US" altLang="en-US" sz="1800" b="1" dirty="0">
              <a:solidFill>
                <a:srgbClr val="FFFF00"/>
              </a:solidFill>
            </a:endParaRPr>
          </a:p>
          <a:p>
            <a:r>
              <a:rPr lang="en-US" altLang="en-US" sz="1800" b="1" dirty="0">
                <a:solidFill>
                  <a:srgbClr val="FFFF00"/>
                </a:solidFill>
              </a:rPr>
              <a:t>B.  Water T2 Values and Citrate Concentrations in Patients with BPH and/or Cancer</a:t>
            </a:r>
            <a:endParaRPr lang="en-US" altLang="en-US" sz="1800" dirty="0">
              <a:solidFill>
                <a:srgbClr val="FFFF00"/>
              </a:solidFill>
            </a:endParaRPr>
          </a:p>
          <a:p>
            <a:r>
              <a:rPr lang="en-US" altLang="en-US" sz="1800" u="sng" dirty="0">
                <a:solidFill>
                  <a:srgbClr val="FFFF00"/>
                </a:solidFill>
              </a:rPr>
              <a:t>Pathology</a:t>
            </a:r>
            <a:r>
              <a:rPr lang="en-US" altLang="en-US" sz="1800" dirty="0">
                <a:solidFill>
                  <a:srgbClr val="FFFF00"/>
                </a:solidFill>
              </a:rPr>
              <a:t>	</a:t>
            </a:r>
            <a:r>
              <a:rPr lang="en-US" altLang="en-US" sz="1800" u="sng" dirty="0">
                <a:solidFill>
                  <a:srgbClr val="FFFF00"/>
                </a:solidFill>
              </a:rPr>
              <a:t>T2, </a:t>
            </a:r>
            <a:r>
              <a:rPr lang="en-US" altLang="en-US" sz="1800" u="sng" dirty="0" err="1">
                <a:solidFill>
                  <a:srgbClr val="FFFF00"/>
                </a:solidFill>
              </a:rPr>
              <a:t>ms</a:t>
            </a:r>
            <a:r>
              <a:rPr lang="en-US" altLang="en-US" sz="1800" dirty="0">
                <a:solidFill>
                  <a:srgbClr val="FFFF00"/>
                </a:solidFill>
              </a:rPr>
              <a:t>			</a:t>
            </a:r>
            <a:r>
              <a:rPr lang="en-US" altLang="en-US" sz="1800" u="sng" dirty="0">
                <a:solidFill>
                  <a:srgbClr val="FFFF00"/>
                </a:solidFill>
              </a:rPr>
              <a:t>concentration, </a:t>
            </a:r>
            <a:r>
              <a:rPr lang="en-US" altLang="en-US" sz="1800" u="sng" dirty="0">
                <a:solidFill>
                  <a:srgbClr val="FFFF00"/>
                </a:solidFill>
                <a:sym typeface="Symbol" charset="2"/>
              </a:rPr>
              <a:t></a:t>
            </a:r>
            <a:r>
              <a:rPr lang="en-US" altLang="en-US" sz="1800" u="sng" dirty="0" err="1">
                <a:solidFill>
                  <a:srgbClr val="FFFF00"/>
                </a:solidFill>
              </a:rPr>
              <a:t>mol</a:t>
            </a:r>
            <a:r>
              <a:rPr lang="en-US" altLang="en-US" sz="1800" u="sng" dirty="0">
                <a:solidFill>
                  <a:srgbClr val="FFFF00"/>
                </a:solidFill>
              </a:rPr>
              <a:t>/g</a:t>
            </a:r>
            <a:endParaRPr lang="en-US" altLang="en-US" sz="1800" dirty="0">
              <a:solidFill>
                <a:srgbClr val="FFFF00"/>
              </a:solidFill>
            </a:endParaRPr>
          </a:p>
          <a:p>
            <a:r>
              <a:rPr lang="en-US" altLang="en-US" sz="1800" dirty="0">
                <a:solidFill>
                  <a:srgbClr val="FFFF00"/>
                </a:solidFill>
              </a:rPr>
              <a:t>Normal		96.2</a:t>
            </a:r>
            <a:r>
              <a:rPr lang="en-US" altLang="en-US" sz="1800" u="sng" dirty="0">
                <a:solidFill>
                  <a:srgbClr val="FFFF00"/>
                </a:solidFill>
              </a:rPr>
              <a:t>+</a:t>
            </a:r>
            <a:r>
              <a:rPr lang="en-US" altLang="en-US" sz="1800" dirty="0">
                <a:solidFill>
                  <a:srgbClr val="FFFF00"/>
                </a:solidFill>
              </a:rPr>
              <a:t>15.2</a:t>
            </a:r>
            <a:r>
              <a:rPr lang="en-US" altLang="en-US" sz="1800" baseline="30000" dirty="0">
                <a:solidFill>
                  <a:srgbClr val="FFFF00"/>
                </a:solidFill>
              </a:rPr>
              <a:t>b</a:t>
            </a:r>
            <a:r>
              <a:rPr lang="en-US" altLang="en-US" sz="1800" dirty="0">
                <a:solidFill>
                  <a:srgbClr val="FFFF00"/>
                </a:solidFill>
              </a:rPr>
              <a:t>		64.5</a:t>
            </a:r>
            <a:r>
              <a:rPr lang="en-US" altLang="en-US" sz="1800" u="sng" dirty="0">
                <a:solidFill>
                  <a:srgbClr val="FFFF00"/>
                </a:solidFill>
              </a:rPr>
              <a:t>+</a:t>
            </a:r>
            <a:r>
              <a:rPr lang="en-US" altLang="en-US" sz="1800" dirty="0">
                <a:solidFill>
                  <a:srgbClr val="FFFF00"/>
                </a:solidFill>
              </a:rPr>
              <a:t>13.6</a:t>
            </a:r>
            <a:r>
              <a:rPr lang="en-US" altLang="en-US" sz="1800" baseline="30000" dirty="0">
                <a:solidFill>
                  <a:srgbClr val="FFFF00"/>
                </a:solidFill>
              </a:rPr>
              <a:t>a</a:t>
            </a:r>
            <a:r>
              <a:rPr lang="en-US" altLang="en-US" sz="1800" dirty="0">
                <a:solidFill>
                  <a:srgbClr val="FFFF00"/>
                </a:solidFill>
              </a:rPr>
              <a:t>, 42.4</a:t>
            </a:r>
            <a:r>
              <a:rPr lang="en-US" altLang="en-US" sz="1800" u="sng" dirty="0">
                <a:solidFill>
                  <a:srgbClr val="FFFF00"/>
                </a:solidFill>
              </a:rPr>
              <a:t>+</a:t>
            </a:r>
            <a:r>
              <a:rPr lang="en-US" altLang="en-US" sz="1800" dirty="0">
                <a:solidFill>
                  <a:srgbClr val="FFFF00"/>
                </a:solidFill>
              </a:rPr>
              <a:t>19.5</a:t>
            </a:r>
            <a:r>
              <a:rPr lang="en-US" altLang="en-US" sz="1800" baseline="30000" dirty="0">
                <a:solidFill>
                  <a:srgbClr val="FFFF00"/>
                </a:solidFill>
              </a:rPr>
              <a:t>b</a:t>
            </a:r>
            <a:endParaRPr lang="en-US" altLang="en-US" sz="1800" dirty="0">
              <a:solidFill>
                <a:srgbClr val="FFFF00"/>
              </a:solidFill>
            </a:endParaRPr>
          </a:p>
          <a:p>
            <a:r>
              <a:rPr lang="en-US" altLang="en-US" sz="1800" dirty="0">
                <a:solidFill>
                  <a:srgbClr val="FFFF00"/>
                </a:solidFill>
              </a:rPr>
              <a:t>BPH		127.9</a:t>
            </a:r>
            <a:r>
              <a:rPr lang="en-US" altLang="en-US" sz="1800" u="sng" dirty="0">
                <a:solidFill>
                  <a:srgbClr val="FFFF00"/>
                </a:solidFill>
              </a:rPr>
              <a:t>+</a:t>
            </a:r>
            <a:r>
              <a:rPr lang="en-US" altLang="en-US" sz="1800" dirty="0">
                <a:solidFill>
                  <a:srgbClr val="FFFF00"/>
                </a:solidFill>
              </a:rPr>
              <a:t>38.9</a:t>
            </a:r>
            <a:r>
              <a:rPr lang="en-US" altLang="en-US" sz="1800" baseline="30000" dirty="0">
                <a:solidFill>
                  <a:srgbClr val="FFFF00"/>
                </a:solidFill>
              </a:rPr>
              <a:t>c</a:t>
            </a:r>
            <a:r>
              <a:rPr lang="en-US" altLang="en-US" sz="1800" dirty="0">
                <a:solidFill>
                  <a:srgbClr val="FFFF00"/>
                </a:solidFill>
              </a:rPr>
              <a:t>		64.5</a:t>
            </a:r>
            <a:r>
              <a:rPr lang="en-US" altLang="en-US" sz="1800" u="sng" dirty="0">
                <a:solidFill>
                  <a:srgbClr val="FFFF00"/>
                </a:solidFill>
              </a:rPr>
              <a:t>+</a:t>
            </a:r>
            <a:r>
              <a:rPr lang="en-US" altLang="en-US" sz="1800" dirty="0">
                <a:solidFill>
                  <a:srgbClr val="FFFF00"/>
                </a:solidFill>
              </a:rPr>
              <a:t>13.6</a:t>
            </a:r>
            <a:r>
              <a:rPr lang="en-US" altLang="en-US" sz="1800" baseline="30000" dirty="0">
                <a:solidFill>
                  <a:srgbClr val="FFFF00"/>
                </a:solidFill>
              </a:rPr>
              <a:t>c</a:t>
            </a:r>
            <a:r>
              <a:rPr lang="en-US" altLang="en-US" sz="1800" dirty="0">
                <a:solidFill>
                  <a:srgbClr val="FFFF00"/>
                </a:solidFill>
              </a:rPr>
              <a:t> </a:t>
            </a:r>
          </a:p>
          <a:p>
            <a:r>
              <a:rPr lang="en-US" altLang="en-US" sz="1800" dirty="0">
                <a:solidFill>
                  <a:srgbClr val="FFFF00"/>
                </a:solidFill>
              </a:rPr>
              <a:t>Cancer		64.7</a:t>
            </a:r>
            <a:r>
              <a:rPr lang="en-US" altLang="en-US" sz="1800" u="sng" dirty="0">
                <a:solidFill>
                  <a:srgbClr val="FFFF00"/>
                </a:solidFill>
              </a:rPr>
              <a:t>+</a:t>
            </a:r>
            <a:r>
              <a:rPr lang="en-US" altLang="en-US" sz="1800" dirty="0">
                <a:solidFill>
                  <a:srgbClr val="FFFF00"/>
                </a:solidFill>
              </a:rPr>
              <a:t>6.2</a:t>
            </a:r>
            <a:r>
              <a:rPr lang="en-US" altLang="en-US" sz="1800" baseline="30000" dirty="0">
                <a:solidFill>
                  <a:srgbClr val="FFFF00"/>
                </a:solidFill>
              </a:rPr>
              <a:t>c</a:t>
            </a:r>
            <a:r>
              <a:rPr lang="en-US" altLang="en-US" sz="1800" dirty="0">
                <a:solidFill>
                  <a:srgbClr val="FFFF00"/>
                </a:solidFill>
              </a:rPr>
              <a:t>			5.9</a:t>
            </a:r>
            <a:r>
              <a:rPr lang="en-US" altLang="en-US" sz="1800" u="sng" dirty="0">
                <a:solidFill>
                  <a:srgbClr val="FFFF00"/>
                </a:solidFill>
              </a:rPr>
              <a:t>+</a:t>
            </a:r>
            <a:r>
              <a:rPr lang="en-US" altLang="en-US" sz="1800" dirty="0">
                <a:solidFill>
                  <a:srgbClr val="FFFF00"/>
                </a:solidFill>
              </a:rPr>
              <a:t>5.8</a:t>
            </a:r>
            <a:r>
              <a:rPr lang="en-US" altLang="en-US" sz="1800" baseline="30000" dirty="0">
                <a:solidFill>
                  <a:srgbClr val="FFFF00"/>
                </a:solidFill>
              </a:rPr>
              <a:t>c</a:t>
            </a:r>
            <a:endParaRPr lang="en-US" altLang="en-US" sz="1800" dirty="0">
              <a:solidFill>
                <a:srgbClr val="FFFF00"/>
              </a:solidFill>
            </a:endParaRPr>
          </a:p>
        </p:txBody>
      </p:sp>
      <p:sp>
        <p:nvSpPr>
          <p:cNvPr id="131076" name="Text Box 7"/>
          <p:cNvSpPr txBox="1">
            <a:spLocks noChangeArrowheads="1"/>
          </p:cNvSpPr>
          <p:nvPr/>
        </p:nvSpPr>
        <p:spPr bwMode="auto">
          <a:xfrm>
            <a:off x="288925" y="746125"/>
            <a:ext cx="9388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dirty="0">
                <a:solidFill>
                  <a:srgbClr val="FFFFFF"/>
                </a:solidFill>
              </a:rPr>
              <a:t>Metabolite and water T1 and T2 relaxation times are different for different metabolites and  change with pathology.</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3" descr="Brain_T2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698500"/>
            <a:ext cx="9545637"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8" name="Title 1"/>
          <p:cNvSpPr txBox="1">
            <a:spLocks/>
          </p:cNvSpPr>
          <p:nvPr/>
        </p:nvSpPr>
        <p:spPr bwMode="auto">
          <a:xfrm>
            <a:off x="1241425" y="-266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0487" tIns="44450" rIns="90487" bIns="44450" anchor="ct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4400" i="1">
                <a:solidFill>
                  <a:srgbClr val="FFFFFF"/>
                </a:solidFill>
              </a:rPr>
              <a:t>In Vivo </a:t>
            </a:r>
            <a:r>
              <a:rPr lang="en-US" altLang="en-US" sz="4400">
                <a:solidFill>
                  <a:srgbClr val="FFFFFF"/>
                </a:solidFill>
              </a:rPr>
              <a:t>Brain Metabolite T</a:t>
            </a:r>
            <a:r>
              <a:rPr lang="en-US" altLang="en-US" sz="4400" baseline="-25000">
                <a:solidFill>
                  <a:srgbClr val="FFFFFF"/>
                </a:solidFill>
              </a:rPr>
              <a:t>2</a:t>
            </a:r>
            <a:r>
              <a:rPr lang="en-US" altLang="en-US" sz="4400">
                <a:solidFill>
                  <a:srgbClr val="FFFFFF"/>
                </a:solidFill>
              </a:rPr>
              <a:t>’s</a:t>
            </a:r>
          </a:p>
        </p:txBody>
      </p:sp>
      <p:sp>
        <p:nvSpPr>
          <p:cNvPr id="132099" name="TextBox 5"/>
          <p:cNvSpPr txBox="1">
            <a:spLocks noChangeArrowheads="1"/>
          </p:cNvSpPr>
          <p:nvPr/>
        </p:nvSpPr>
        <p:spPr bwMode="auto">
          <a:xfrm>
            <a:off x="215900" y="5422900"/>
            <a:ext cx="990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
                <a:srgbClr val="FF0000"/>
              </a:buClr>
              <a:buSzTx/>
            </a:pPr>
            <a:r>
              <a:rPr lang="en-US" altLang="en-US" sz="2400" i="1">
                <a:solidFill>
                  <a:srgbClr val="FFFF00"/>
                </a:solidFill>
                <a:latin typeface="Times" charset="0"/>
              </a:rPr>
              <a:t>In vivo brain metabolite T2’s at 3T are ≈ between 150 and 500 milliseconds. </a:t>
            </a:r>
          </a:p>
        </p:txBody>
      </p:sp>
      <p:sp>
        <p:nvSpPr>
          <p:cNvPr id="7" name="TextBox 6"/>
          <p:cNvSpPr txBox="1">
            <a:spLocks noChangeArrowheads="1"/>
          </p:cNvSpPr>
          <p:nvPr/>
        </p:nvSpPr>
        <p:spPr bwMode="auto">
          <a:xfrm>
            <a:off x="203200" y="5943600"/>
            <a:ext cx="10274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
                <a:srgbClr val="FF0000"/>
              </a:buClr>
              <a:buSzTx/>
            </a:pPr>
            <a:r>
              <a:rPr lang="en-US" altLang="en-US" sz="2400" i="1">
                <a:solidFill>
                  <a:srgbClr val="FFFF00"/>
                </a:solidFill>
                <a:latin typeface="Times" charset="0"/>
              </a:rPr>
              <a:t>What is the consequence of pulsing acquiring a brain </a:t>
            </a:r>
            <a:r>
              <a:rPr lang="en-US" altLang="en-US" sz="2400" i="1" baseline="30000">
                <a:solidFill>
                  <a:srgbClr val="FFFF00"/>
                </a:solidFill>
                <a:latin typeface="Times" charset="0"/>
              </a:rPr>
              <a:t>1</a:t>
            </a:r>
            <a:r>
              <a:rPr lang="en-US" altLang="en-US" sz="2400" i="1">
                <a:solidFill>
                  <a:srgbClr val="FFFF00"/>
                </a:solidFill>
                <a:latin typeface="Times" charset="0"/>
              </a:rPr>
              <a:t>H NMR spectra with increasing echo time in a spin echo acquisition.</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ChangeArrowheads="1"/>
          </p:cNvSpPr>
          <p:nvPr/>
        </p:nvSpPr>
        <p:spPr bwMode="auto">
          <a:xfrm>
            <a:off x="622300" y="4089400"/>
            <a:ext cx="9093200" cy="260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2400">
              <a:solidFill>
                <a:srgbClr val="FFFF00"/>
              </a:solidFill>
              <a:latin typeface="Times" charset="0"/>
            </a:endParaRPr>
          </a:p>
        </p:txBody>
      </p:sp>
      <p:sp>
        <p:nvSpPr>
          <p:cNvPr id="30722" name="Title 1"/>
          <p:cNvSpPr>
            <a:spLocks noGrp="1"/>
          </p:cNvSpPr>
          <p:nvPr>
            <p:ph type="title"/>
          </p:nvPr>
        </p:nvSpPr>
        <p:spPr>
          <a:xfrm>
            <a:off x="873125" y="0"/>
            <a:ext cx="7772400" cy="1143000"/>
          </a:xfrm>
        </p:spPr>
        <p:txBody>
          <a:bodyPr/>
          <a:lstStyle/>
          <a:p>
            <a:r>
              <a:rPr lang="en-US" altLang="en-US"/>
              <a:t>Multiple Bonds</a:t>
            </a:r>
          </a:p>
        </p:txBody>
      </p:sp>
      <p:sp>
        <p:nvSpPr>
          <p:cNvPr id="3" name="Content Placeholder 2"/>
          <p:cNvSpPr>
            <a:spLocks noGrp="1"/>
          </p:cNvSpPr>
          <p:nvPr>
            <p:ph idx="1"/>
          </p:nvPr>
        </p:nvSpPr>
        <p:spPr>
          <a:xfrm>
            <a:off x="0" y="1092200"/>
            <a:ext cx="10096500" cy="4114800"/>
          </a:xfrm>
        </p:spPr>
        <p:txBody>
          <a:bodyPr/>
          <a:lstStyle/>
          <a:p>
            <a:r>
              <a:rPr lang="en-US" altLang="en-US" sz="2200"/>
              <a:t>A typical double bond consists of one sigma bond and one pi bond; for example, the C=C double bond in ethylene. A typical triple bond, for example in acetylene, consists of one sigma bond and two pi bonds in two mutually perpendicular planes containing the bond axis.</a:t>
            </a:r>
          </a:p>
          <a:p>
            <a:r>
              <a:rPr lang="en-US" altLang="en-US" sz="2200"/>
              <a:t>A pi bond is weaker than a sigma bond, but the combination of pi and sigma bond is stronger than either bond by itself. The enhanced strength of a multiple bond versus a single (sigma bond) is indicated in many ways, but most obviously by a contraction in bond lengths and molecular geometry.</a:t>
            </a:r>
          </a:p>
        </p:txBody>
      </p:sp>
      <p:pic>
        <p:nvPicPr>
          <p:cNvPr id="30724" name="Picture 3" descr="Acetylene-CRC-IR-dimensions-2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267200"/>
            <a:ext cx="1905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160px-Ethylene-CRC-MW-dimensions-2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4279900"/>
            <a:ext cx="203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170px-Ethane-staggered-CRC-MW-dimensions-2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000" y="4279900"/>
            <a:ext cx="2159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7"/>
          <p:cNvSpPr txBox="1">
            <a:spLocks noChangeArrowheads="1"/>
          </p:cNvSpPr>
          <p:nvPr/>
        </p:nvSpPr>
        <p:spPr bwMode="auto">
          <a:xfrm>
            <a:off x="927100" y="5664200"/>
            <a:ext cx="2327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2400">
                <a:solidFill>
                  <a:schemeClr val="tx1"/>
                </a:solidFill>
                <a:latin typeface="Times" charset="0"/>
              </a:rPr>
              <a:t>Ethane 1- </a:t>
            </a:r>
            <a:r>
              <a:rPr lang="en-US" altLang="en-US" sz="2400">
                <a:solidFill>
                  <a:schemeClr val="tx1"/>
                </a:solidFill>
                <a:latin typeface="Symbol" charset="2"/>
              </a:rPr>
              <a:t>s </a:t>
            </a:r>
            <a:r>
              <a:rPr lang="en-US" altLang="en-US" sz="2400">
                <a:solidFill>
                  <a:schemeClr val="tx1"/>
                </a:solidFill>
                <a:latin typeface="Times" charset="0"/>
              </a:rPr>
              <a:t>bond</a:t>
            </a:r>
          </a:p>
          <a:p>
            <a:pPr algn="ctr">
              <a:spcBef>
                <a:spcPct val="0"/>
              </a:spcBef>
              <a:buClrTx/>
              <a:buSzTx/>
              <a:buFontTx/>
              <a:buNone/>
            </a:pPr>
            <a:r>
              <a:rPr lang="en-US" altLang="en-US" sz="2400">
                <a:solidFill>
                  <a:schemeClr val="tx1"/>
                </a:solidFill>
                <a:latin typeface="Times" charset="0"/>
              </a:rPr>
              <a:t>tetrahedral </a:t>
            </a:r>
          </a:p>
        </p:txBody>
      </p:sp>
      <p:sp>
        <p:nvSpPr>
          <p:cNvPr id="30728" name="TextBox 8"/>
          <p:cNvSpPr txBox="1">
            <a:spLocks noChangeArrowheads="1"/>
          </p:cNvSpPr>
          <p:nvPr/>
        </p:nvSpPr>
        <p:spPr bwMode="auto">
          <a:xfrm>
            <a:off x="3683000" y="5511800"/>
            <a:ext cx="262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2400">
                <a:solidFill>
                  <a:schemeClr val="tx1"/>
                </a:solidFill>
                <a:latin typeface="Times" charset="0"/>
              </a:rPr>
              <a:t>Ethylene 1- </a:t>
            </a:r>
            <a:r>
              <a:rPr lang="en-US" altLang="en-US" sz="2400">
                <a:solidFill>
                  <a:schemeClr val="tx1"/>
                </a:solidFill>
                <a:latin typeface="Symbol" charset="2"/>
              </a:rPr>
              <a:t>s </a:t>
            </a:r>
            <a:r>
              <a:rPr lang="en-US" altLang="en-US" sz="2400">
                <a:solidFill>
                  <a:schemeClr val="tx1"/>
                </a:solidFill>
                <a:latin typeface="Times" charset="0"/>
              </a:rPr>
              <a:t>bond</a:t>
            </a:r>
          </a:p>
          <a:p>
            <a:pPr algn="ctr">
              <a:spcBef>
                <a:spcPct val="0"/>
              </a:spcBef>
              <a:buClrTx/>
              <a:buSzTx/>
              <a:buFontTx/>
              <a:buNone/>
            </a:pPr>
            <a:r>
              <a:rPr lang="en-US" altLang="en-US" sz="2400">
                <a:solidFill>
                  <a:schemeClr val="tx1"/>
                </a:solidFill>
                <a:latin typeface="Times" charset="0"/>
              </a:rPr>
              <a:t>+ 1-</a:t>
            </a:r>
            <a:r>
              <a:rPr lang="en-US" altLang="en-US" sz="2400">
                <a:solidFill>
                  <a:schemeClr val="tx1"/>
                </a:solidFill>
                <a:latin typeface="Symbol" charset="2"/>
              </a:rPr>
              <a:t>p </a:t>
            </a:r>
            <a:r>
              <a:rPr lang="en-US" altLang="en-US" sz="2400">
                <a:solidFill>
                  <a:schemeClr val="tx1"/>
                </a:solidFill>
                <a:latin typeface="Times" charset="0"/>
              </a:rPr>
              <a:t>bond</a:t>
            </a:r>
          </a:p>
          <a:p>
            <a:pPr algn="ctr">
              <a:spcBef>
                <a:spcPct val="0"/>
              </a:spcBef>
              <a:buClrTx/>
              <a:buSzTx/>
              <a:buFontTx/>
              <a:buNone/>
            </a:pPr>
            <a:r>
              <a:rPr lang="en-US" altLang="en-US" sz="2400">
                <a:solidFill>
                  <a:schemeClr val="tx1"/>
                </a:solidFill>
                <a:latin typeface="Times" charset="0"/>
              </a:rPr>
              <a:t>Trigonal planar</a:t>
            </a:r>
          </a:p>
        </p:txBody>
      </p:sp>
      <p:sp>
        <p:nvSpPr>
          <p:cNvPr id="30729" name="TextBox 9"/>
          <p:cNvSpPr txBox="1">
            <a:spLocks noChangeArrowheads="1"/>
          </p:cNvSpPr>
          <p:nvPr/>
        </p:nvSpPr>
        <p:spPr bwMode="auto">
          <a:xfrm>
            <a:off x="6743700" y="5397500"/>
            <a:ext cx="262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2400">
                <a:solidFill>
                  <a:schemeClr val="tx1"/>
                </a:solidFill>
                <a:latin typeface="Times" charset="0"/>
              </a:rPr>
              <a:t>Ethane 1- </a:t>
            </a:r>
            <a:r>
              <a:rPr lang="en-US" altLang="en-US" sz="2400">
                <a:solidFill>
                  <a:schemeClr val="tx1"/>
                </a:solidFill>
                <a:latin typeface="Symbol" charset="2"/>
              </a:rPr>
              <a:t>s </a:t>
            </a:r>
            <a:r>
              <a:rPr lang="en-US" altLang="en-US" sz="2400">
                <a:solidFill>
                  <a:schemeClr val="tx1"/>
                </a:solidFill>
                <a:latin typeface="Times" charset="0"/>
              </a:rPr>
              <a:t>bond</a:t>
            </a:r>
          </a:p>
          <a:p>
            <a:pPr algn="ctr">
              <a:spcBef>
                <a:spcPct val="0"/>
              </a:spcBef>
              <a:buClrTx/>
              <a:buSzTx/>
              <a:buFontTx/>
              <a:buNone/>
            </a:pPr>
            <a:r>
              <a:rPr lang="en-US" altLang="en-US" sz="2400">
                <a:solidFill>
                  <a:schemeClr val="tx1"/>
                </a:solidFill>
                <a:latin typeface="Times" charset="0"/>
              </a:rPr>
              <a:t>+ 2-</a:t>
            </a:r>
            <a:r>
              <a:rPr lang="en-US" altLang="en-US" sz="2400">
                <a:solidFill>
                  <a:schemeClr val="tx1"/>
                </a:solidFill>
                <a:latin typeface="Symbol" charset="2"/>
              </a:rPr>
              <a:t>p </a:t>
            </a:r>
            <a:r>
              <a:rPr lang="en-US" altLang="en-US" sz="2400">
                <a:solidFill>
                  <a:schemeClr val="tx1"/>
                </a:solidFill>
                <a:latin typeface="Times" charset="0"/>
              </a:rPr>
              <a:t>bonds</a:t>
            </a:r>
          </a:p>
          <a:p>
            <a:pPr algn="ctr">
              <a:spcBef>
                <a:spcPct val="0"/>
              </a:spcBef>
              <a:buClrTx/>
              <a:buSzTx/>
              <a:buFontTx/>
              <a:buNone/>
            </a:pPr>
            <a:r>
              <a:rPr lang="en-US" altLang="en-US" sz="2400">
                <a:solidFill>
                  <a:schemeClr val="tx1"/>
                </a:solidFill>
                <a:latin typeface="Times" charset="0"/>
              </a:rPr>
              <a:t>linear</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1" name="Group 2"/>
          <p:cNvGrpSpPr>
            <a:grpSpLocks/>
          </p:cNvGrpSpPr>
          <p:nvPr/>
        </p:nvGrpSpPr>
        <p:grpSpPr bwMode="auto">
          <a:xfrm>
            <a:off x="342900" y="692150"/>
            <a:ext cx="9553575" cy="87313"/>
            <a:chOff x="192" y="576"/>
            <a:chExt cx="5349" cy="55"/>
          </a:xfrm>
        </p:grpSpPr>
        <p:sp>
          <p:nvSpPr>
            <p:cNvPr id="133124" name="Freeform 3"/>
            <p:cNvSpPr>
              <a:spLocks noChangeAspect="1"/>
            </p:cNvSpPr>
            <p:nvPr/>
          </p:nvSpPr>
          <p:spPr bwMode="auto">
            <a:xfrm>
              <a:off x="192" y="576"/>
              <a:ext cx="5349" cy="6"/>
            </a:xfrm>
            <a:custGeom>
              <a:avLst/>
              <a:gdLst>
                <a:gd name="T0" fmla="*/ 0 w 4279"/>
                <a:gd name="T1" fmla="*/ 0 h 5"/>
                <a:gd name="T2" fmla="*/ 95 w 4279"/>
                <a:gd name="T3" fmla="*/ 0 h 5"/>
                <a:gd name="T4" fmla="*/ 77884 w 4279"/>
                <a:gd name="T5" fmla="*/ 0 h 5"/>
                <a:gd name="T6" fmla="*/ 77884 w 4279"/>
                <a:gd name="T7" fmla="*/ 50 h 5"/>
                <a:gd name="T8" fmla="*/ 77796 w 4279"/>
                <a:gd name="T9" fmla="*/ 50 h 5"/>
                <a:gd name="T10" fmla="*/ 0 w 4279"/>
                <a:gd name="T11" fmla="*/ 5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33125" name="Freeform 4"/>
            <p:cNvSpPr>
              <a:spLocks noChangeAspect="1"/>
            </p:cNvSpPr>
            <p:nvPr/>
          </p:nvSpPr>
          <p:spPr bwMode="auto">
            <a:xfrm>
              <a:off x="198" y="624"/>
              <a:ext cx="5337" cy="7"/>
            </a:xfrm>
            <a:custGeom>
              <a:avLst/>
              <a:gdLst>
                <a:gd name="T0" fmla="*/ 0 w 4269"/>
                <a:gd name="T1" fmla="*/ 0 h 5"/>
                <a:gd name="T2" fmla="*/ 76 w 4269"/>
                <a:gd name="T3" fmla="*/ 0 h 5"/>
                <a:gd name="T4" fmla="*/ 77798 w 4269"/>
                <a:gd name="T5" fmla="*/ 0 h 5"/>
                <a:gd name="T6" fmla="*/ 77798 w 4269"/>
                <a:gd name="T7" fmla="*/ 413 h 5"/>
                <a:gd name="T8" fmla="*/ 77726 w 4269"/>
                <a:gd name="T9" fmla="*/ 413 h 5"/>
                <a:gd name="T10" fmla="*/ 0 w 4269"/>
                <a:gd name="T11" fmla="*/ 413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33122" name="Text Box 6"/>
          <p:cNvSpPr txBox="1">
            <a:spLocks noChangeArrowheads="1"/>
          </p:cNvSpPr>
          <p:nvPr/>
        </p:nvSpPr>
        <p:spPr bwMode="auto">
          <a:xfrm>
            <a:off x="681038" y="0"/>
            <a:ext cx="86439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800">
                <a:solidFill>
                  <a:srgbClr val="FFFFFF"/>
                </a:solidFill>
                <a:latin typeface="Helvetica" charset="0"/>
              </a:rPr>
              <a:t>T</a:t>
            </a:r>
            <a:r>
              <a:rPr lang="en-US" altLang="en-US" sz="3800" baseline="-25000">
                <a:solidFill>
                  <a:srgbClr val="FFFFFF"/>
                </a:solidFill>
                <a:latin typeface="Helvetica" charset="0"/>
              </a:rPr>
              <a:t>2</a:t>
            </a:r>
            <a:r>
              <a:rPr lang="en-US" altLang="en-US" sz="3800" baseline="30000">
                <a:solidFill>
                  <a:srgbClr val="FFFFFF"/>
                </a:solidFill>
                <a:latin typeface="Helvetica" charset="0"/>
              </a:rPr>
              <a:t>*</a:t>
            </a:r>
            <a:r>
              <a:rPr lang="en-US" altLang="en-US" sz="3800">
                <a:solidFill>
                  <a:srgbClr val="FFFFFF"/>
                </a:solidFill>
                <a:latin typeface="Helvetica" charset="0"/>
              </a:rPr>
              <a:t> Relaxation Time and NMR linewidth</a:t>
            </a:r>
          </a:p>
        </p:txBody>
      </p:sp>
      <p:sp>
        <p:nvSpPr>
          <p:cNvPr id="133123" name="Text Box 8"/>
          <p:cNvSpPr txBox="1">
            <a:spLocks noChangeArrowheads="1"/>
          </p:cNvSpPr>
          <p:nvPr/>
        </p:nvSpPr>
        <p:spPr bwMode="auto">
          <a:xfrm>
            <a:off x="200025" y="989013"/>
            <a:ext cx="9885363"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8600" algn="l"/>
              </a:tabLst>
              <a:defRPr sz="2400">
                <a:solidFill>
                  <a:schemeClr val="tx1"/>
                </a:solidFill>
                <a:latin typeface="Times" charset="0"/>
                <a:ea typeface="ＭＳ Ｐゴシック" charset="-128"/>
              </a:defRPr>
            </a:lvl1pPr>
            <a:lvl2pPr marL="742950" indent="-285750">
              <a:tabLst>
                <a:tab pos="228600" algn="l"/>
              </a:tabLst>
              <a:defRPr sz="2400">
                <a:solidFill>
                  <a:schemeClr val="tx1"/>
                </a:solidFill>
                <a:latin typeface="Times" charset="0"/>
                <a:ea typeface="ＭＳ Ｐゴシック" charset="-128"/>
              </a:defRPr>
            </a:lvl2pPr>
            <a:lvl3pPr marL="1143000" indent="-228600">
              <a:tabLst>
                <a:tab pos="228600" algn="l"/>
              </a:tabLst>
              <a:defRPr sz="2400">
                <a:solidFill>
                  <a:schemeClr val="tx1"/>
                </a:solidFill>
                <a:latin typeface="Times" charset="0"/>
                <a:ea typeface="ＭＳ Ｐゴシック" charset="-128"/>
              </a:defRPr>
            </a:lvl3pPr>
            <a:lvl4pPr marL="1600200" indent="-228600">
              <a:tabLst>
                <a:tab pos="228600" algn="l"/>
              </a:tabLst>
              <a:defRPr sz="2400">
                <a:solidFill>
                  <a:schemeClr val="tx1"/>
                </a:solidFill>
                <a:latin typeface="Times" charset="0"/>
                <a:ea typeface="ＭＳ Ｐゴシック" charset="-128"/>
              </a:defRPr>
            </a:lvl4pPr>
            <a:lvl5pPr marL="2057400" indent="-228600">
              <a:tabLst>
                <a:tab pos="228600" algn="l"/>
              </a:tabLst>
              <a:defRPr sz="2400">
                <a:solidFill>
                  <a:schemeClr val="tx1"/>
                </a:solidFill>
                <a:latin typeface="Times" charset="0"/>
                <a:ea typeface="ＭＳ Ｐゴシック" charset="-128"/>
              </a:defRPr>
            </a:lvl5pPr>
            <a:lvl6pPr marL="2514600" indent="-228600" eaLnBrk="0" fontAlgn="base" hangingPunct="0">
              <a:spcBef>
                <a:spcPct val="0"/>
              </a:spcBef>
              <a:spcAft>
                <a:spcPct val="0"/>
              </a:spcAft>
              <a:tabLst>
                <a:tab pos="228600" algn="l"/>
              </a:tabLst>
              <a:defRPr sz="2400">
                <a:solidFill>
                  <a:schemeClr val="tx1"/>
                </a:solidFill>
                <a:latin typeface="Times" charset="0"/>
                <a:ea typeface="ＭＳ Ｐゴシック" charset="-128"/>
              </a:defRPr>
            </a:lvl6pPr>
            <a:lvl7pPr marL="2971800" indent="-228600" eaLnBrk="0" fontAlgn="base" hangingPunct="0">
              <a:spcBef>
                <a:spcPct val="0"/>
              </a:spcBef>
              <a:spcAft>
                <a:spcPct val="0"/>
              </a:spcAft>
              <a:tabLst>
                <a:tab pos="228600" algn="l"/>
              </a:tabLst>
              <a:defRPr sz="2400">
                <a:solidFill>
                  <a:schemeClr val="tx1"/>
                </a:solidFill>
                <a:latin typeface="Times" charset="0"/>
                <a:ea typeface="ＭＳ Ｐゴシック" charset="-128"/>
              </a:defRPr>
            </a:lvl7pPr>
            <a:lvl8pPr marL="3429000" indent="-228600" eaLnBrk="0" fontAlgn="base" hangingPunct="0">
              <a:spcBef>
                <a:spcPct val="0"/>
              </a:spcBef>
              <a:spcAft>
                <a:spcPct val="0"/>
              </a:spcAft>
              <a:tabLst>
                <a:tab pos="228600" algn="l"/>
              </a:tabLst>
              <a:defRPr sz="2400">
                <a:solidFill>
                  <a:schemeClr val="tx1"/>
                </a:solidFill>
                <a:latin typeface="Times" charset="0"/>
                <a:ea typeface="ＭＳ Ｐゴシック" charset="-128"/>
              </a:defRPr>
            </a:lvl8pPr>
            <a:lvl9pPr marL="3886200" indent="-228600" eaLnBrk="0" fontAlgn="base" hangingPunct="0">
              <a:spcBef>
                <a:spcPct val="0"/>
              </a:spcBef>
              <a:spcAft>
                <a:spcPct val="0"/>
              </a:spcAft>
              <a:tabLst>
                <a:tab pos="228600" algn="l"/>
              </a:tabLst>
              <a:defRPr sz="2400">
                <a:solidFill>
                  <a:schemeClr val="tx1"/>
                </a:solidFill>
                <a:latin typeface="Times" charset="0"/>
                <a:ea typeface="ＭＳ Ｐゴシック" charset="-128"/>
              </a:defRPr>
            </a:lvl9pPr>
          </a:lstStyle>
          <a:p>
            <a:pPr>
              <a:lnSpc>
                <a:spcPct val="110000"/>
              </a:lnSpc>
            </a:pPr>
            <a:r>
              <a:rPr lang="en-US" altLang="en-US">
                <a:solidFill>
                  <a:srgbClr val="FFFF00"/>
                </a:solidFill>
                <a:latin typeface="Helvetica" charset="0"/>
              </a:rPr>
              <a:t>Two factors contribute to the decay of transverse magnetization.</a:t>
            </a:r>
          </a:p>
          <a:p>
            <a:pPr>
              <a:lnSpc>
                <a:spcPct val="110000"/>
              </a:lnSpc>
            </a:pPr>
            <a:r>
              <a:rPr lang="en-US" altLang="en-US">
                <a:solidFill>
                  <a:srgbClr val="FFFF00"/>
                </a:solidFill>
                <a:latin typeface="Helvetica" charset="0"/>
              </a:rPr>
              <a:t>	1) molecular interactions (said to lead to a </a:t>
            </a:r>
            <a:r>
              <a:rPr lang="en-US" altLang="en-US" i="1">
                <a:solidFill>
                  <a:srgbClr val="FFFF00"/>
                </a:solidFill>
                <a:latin typeface="Helvetica" charset="0"/>
              </a:rPr>
              <a:t>pure T</a:t>
            </a:r>
            <a:r>
              <a:rPr lang="en-US" altLang="en-US" i="1" baseline="-25000">
                <a:solidFill>
                  <a:srgbClr val="FFFF00"/>
                </a:solidFill>
                <a:latin typeface="Helvetica" charset="0"/>
              </a:rPr>
              <a:t>2</a:t>
            </a:r>
            <a:r>
              <a:rPr lang="en-US" altLang="en-US">
                <a:solidFill>
                  <a:srgbClr val="FFFF00"/>
                </a:solidFill>
                <a:latin typeface="Helvetica" charset="0"/>
              </a:rPr>
              <a:t> molecular effect)</a:t>
            </a:r>
          </a:p>
          <a:p>
            <a:pPr>
              <a:lnSpc>
                <a:spcPct val="110000"/>
              </a:lnSpc>
            </a:pPr>
            <a:r>
              <a:rPr lang="en-US" altLang="en-US">
                <a:solidFill>
                  <a:srgbClr val="FFFF00"/>
                </a:solidFill>
                <a:latin typeface="Helvetica" charset="0"/>
              </a:rPr>
              <a:t>	2) variations in Bo (said to lead to an </a:t>
            </a:r>
            <a:r>
              <a:rPr lang="en-US" altLang="en-US" i="1">
                <a:solidFill>
                  <a:srgbClr val="FFFF00"/>
                </a:solidFill>
                <a:latin typeface="Helvetica" charset="0"/>
              </a:rPr>
              <a:t>inhomogeneous T</a:t>
            </a:r>
            <a:r>
              <a:rPr lang="en-US" altLang="en-US" i="1" baseline="-25000">
                <a:solidFill>
                  <a:srgbClr val="FFFF00"/>
                </a:solidFill>
                <a:latin typeface="Helvetica" charset="0"/>
              </a:rPr>
              <a:t>2</a:t>
            </a:r>
            <a:r>
              <a:rPr lang="en-US" altLang="en-US">
                <a:solidFill>
                  <a:srgbClr val="FFFF00"/>
                </a:solidFill>
                <a:latin typeface="Helvetica" charset="0"/>
              </a:rPr>
              <a:t> effect)</a:t>
            </a:r>
          </a:p>
          <a:p>
            <a:pPr>
              <a:lnSpc>
                <a:spcPct val="110000"/>
              </a:lnSpc>
            </a:pPr>
            <a:endParaRPr lang="en-US" altLang="en-US" sz="1200">
              <a:solidFill>
                <a:srgbClr val="FFFF00"/>
              </a:solidFill>
              <a:latin typeface="Helvetica" charset="0"/>
            </a:endParaRPr>
          </a:p>
          <a:p>
            <a:pPr>
              <a:lnSpc>
                <a:spcPct val="110000"/>
              </a:lnSpc>
            </a:pPr>
            <a:r>
              <a:rPr lang="en-US" altLang="en-US">
                <a:solidFill>
                  <a:srgbClr val="FFFF00"/>
                </a:solidFill>
                <a:latin typeface="Helvetica" charset="0"/>
              </a:rPr>
              <a:t>The combination of these two factors is what actually results in the decay of transverse magnetization. The combined time constant is called T</a:t>
            </a:r>
            <a:r>
              <a:rPr lang="en-US" altLang="en-US" baseline="-25000">
                <a:solidFill>
                  <a:srgbClr val="FFFF00"/>
                </a:solidFill>
                <a:latin typeface="Helvetica" charset="0"/>
              </a:rPr>
              <a:t>2</a:t>
            </a:r>
            <a:r>
              <a:rPr lang="en-US" altLang="en-US">
                <a:solidFill>
                  <a:srgbClr val="FFFF00"/>
                </a:solidFill>
                <a:latin typeface="Helvetica" charset="0"/>
              </a:rPr>
              <a:t> star and is given the symbol T</a:t>
            </a:r>
            <a:r>
              <a:rPr lang="en-US" altLang="en-US" baseline="-25000">
                <a:solidFill>
                  <a:srgbClr val="FFFF00"/>
                </a:solidFill>
                <a:latin typeface="Helvetica" charset="0"/>
              </a:rPr>
              <a:t>2</a:t>
            </a:r>
            <a:r>
              <a:rPr lang="en-US" altLang="en-US">
                <a:solidFill>
                  <a:srgbClr val="FFFF00"/>
                </a:solidFill>
                <a:latin typeface="Helvetica" charset="0"/>
              </a:rPr>
              <a:t>*.  The relationship between the T</a:t>
            </a:r>
            <a:r>
              <a:rPr lang="en-US" altLang="en-US" baseline="-25000">
                <a:solidFill>
                  <a:srgbClr val="FFFF00"/>
                </a:solidFill>
                <a:latin typeface="Helvetica" charset="0"/>
              </a:rPr>
              <a:t>2</a:t>
            </a:r>
            <a:r>
              <a:rPr lang="en-US" altLang="en-US">
                <a:solidFill>
                  <a:srgbClr val="FFFF00"/>
                </a:solidFill>
                <a:latin typeface="Helvetica" charset="0"/>
              </a:rPr>
              <a:t> from molecular processes and that from inhomogeneities in the magnetic field is as follows.</a:t>
            </a:r>
          </a:p>
          <a:p>
            <a:pPr>
              <a:lnSpc>
                <a:spcPct val="110000"/>
              </a:lnSpc>
            </a:pPr>
            <a:endParaRPr lang="en-US" altLang="en-US" sz="1200">
              <a:solidFill>
                <a:srgbClr val="FFFF00"/>
              </a:solidFill>
              <a:latin typeface="Helvetica" charset="0"/>
            </a:endParaRPr>
          </a:p>
          <a:p>
            <a:pPr algn="ctr">
              <a:lnSpc>
                <a:spcPct val="110000"/>
              </a:lnSpc>
            </a:pPr>
            <a:r>
              <a:rPr lang="en-US" altLang="en-US">
                <a:solidFill>
                  <a:srgbClr val="FFFF00"/>
                </a:solidFill>
                <a:latin typeface="Helvetica" charset="0"/>
              </a:rPr>
              <a:t>1/T</a:t>
            </a:r>
            <a:r>
              <a:rPr lang="en-US" altLang="en-US" baseline="-25000">
                <a:solidFill>
                  <a:srgbClr val="FFFF00"/>
                </a:solidFill>
                <a:latin typeface="Helvetica" charset="0"/>
              </a:rPr>
              <a:t>2</a:t>
            </a:r>
            <a:r>
              <a:rPr lang="en-US" altLang="en-US">
                <a:solidFill>
                  <a:srgbClr val="FFFF00"/>
                </a:solidFill>
                <a:latin typeface="Helvetica" charset="0"/>
              </a:rPr>
              <a:t>* = 1/T</a:t>
            </a:r>
            <a:r>
              <a:rPr lang="en-US" altLang="en-US" baseline="-25000">
                <a:solidFill>
                  <a:srgbClr val="FFFF00"/>
                </a:solidFill>
                <a:latin typeface="Helvetica" charset="0"/>
              </a:rPr>
              <a:t>2</a:t>
            </a:r>
            <a:r>
              <a:rPr lang="en-US" altLang="en-US">
                <a:solidFill>
                  <a:srgbClr val="FFFF00"/>
                </a:solidFill>
                <a:latin typeface="Helvetica" charset="0"/>
              </a:rPr>
              <a:t> + 1/T</a:t>
            </a:r>
            <a:r>
              <a:rPr lang="en-US" altLang="en-US" baseline="-25000">
                <a:solidFill>
                  <a:srgbClr val="FFFF00"/>
                </a:solidFill>
                <a:latin typeface="Helvetica" charset="0"/>
              </a:rPr>
              <a:t>2</a:t>
            </a:r>
            <a:r>
              <a:rPr lang="en-US" altLang="en-US">
                <a:solidFill>
                  <a:srgbClr val="FFFF00"/>
                </a:solidFill>
                <a:latin typeface="Helvetica" charset="0"/>
              </a:rPr>
              <a:t>inhomo</a:t>
            </a:r>
          </a:p>
          <a:p>
            <a:pPr>
              <a:lnSpc>
                <a:spcPct val="110000"/>
              </a:lnSpc>
            </a:pPr>
            <a:endParaRPr lang="en-US" altLang="en-US" sz="1200">
              <a:solidFill>
                <a:srgbClr val="FFFF00"/>
              </a:solidFill>
              <a:latin typeface="Helvetica" charset="0"/>
            </a:endParaRPr>
          </a:p>
          <a:p>
            <a:pPr>
              <a:lnSpc>
                <a:spcPct val="110000"/>
              </a:lnSpc>
            </a:pPr>
            <a:r>
              <a:rPr lang="en-US" altLang="en-US">
                <a:solidFill>
                  <a:srgbClr val="FFFF00"/>
                </a:solidFill>
                <a:latin typeface="Helvetica" charset="0"/>
              </a:rPr>
              <a:t>The spectral linewidth</a:t>
            </a:r>
            <a:r>
              <a:rPr lang="en-US" altLang="en-US">
                <a:solidFill>
                  <a:srgbClr val="FFFF00"/>
                </a:solidFill>
                <a:latin typeface="Symbol" charset="2"/>
              </a:rPr>
              <a:t> (Dn)</a:t>
            </a:r>
            <a:r>
              <a:rPr lang="en-US" altLang="en-US">
                <a:solidFill>
                  <a:srgbClr val="FFFF00"/>
                </a:solidFill>
                <a:latin typeface="Helvetica" charset="0"/>
              </a:rPr>
              <a:t> at half peak height </a:t>
            </a:r>
            <a:r>
              <a:rPr lang="en-US" altLang="en-US">
                <a:solidFill>
                  <a:srgbClr val="FFFF00"/>
                </a:solidFill>
                <a:latin typeface="Symbol" charset="2"/>
              </a:rPr>
              <a:t>(Dn</a:t>
            </a:r>
            <a:r>
              <a:rPr lang="en-US" altLang="en-US" baseline="-25000">
                <a:solidFill>
                  <a:srgbClr val="FFFF00"/>
                </a:solidFill>
                <a:latin typeface="Symbol" charset="2"/>
              </a:rPr>
              <a:t>1/2</a:t>
            </a:r>
            <a:r>
              <a:rPr lang="en-US" altLang="en-US">
                <a:solidFill>
                  <a:srgbClr val="FFFF00"/>
                </a:solidFill>
                <a:latin typeface="Symbol" charset="2"/>
              </a:rPr>
              <a:t>)</a:t>
            </a:r>
            <a:r>
              <a:rPr lang="en-US" altLang="en-US">
                <a:solidFill>
                  <a:srgbClr val="FFFF00"/>
                </a:solidFill>
                <a:latin typeface="Helvetica" charset="0"/>
              </a:rPr>
              <a:t> is described by the following equation.  </a:t>
            </a:r>
          </a:p>
          <a:p>
            <a:pPr algn="ctr">
              <a:lnSpc>
                <a:spcPct val="110000"/>
              </a:lnSpc>
            </a:pPr>
            <a:r>
              <a:rPr lang="en-US" altLang="en-US">
                <a:solidFill>
                  <a:srgbClr val="FFFF00"/>
                </a:solidFill>
                <a:latin typeface="Symbol" charset="2"/>
              </a:rPr>
              <a:t>			Dn</a:t>
            </a:r>
            <a:r>
              <a:rPr lang="en-US" altLang="en-US" baseline="-25000">
                <a:solidFill>
                  <a:srgbClr val="FFFF00"/>
                </a:solidFill>
                <a:latin typeface="Symbol" charset="2"/>
              </a:rPr>
              <a:t>1/2</a:t>
            </a:r>
            <a:r>
              <a:rPr lang="en-US" altLang="en-US">
                <a:solidFill>
                  <a:srgbClr val="FFFF00"/>
                </a:solidFill>
                <a:latin typeface="Helvetica" charset="0"/>
              </a:rPr>
              <a:t> = 1/</a:t>
            </a:r>
            <a:r>
              <a:rPr lang="en-US" altLang="en-US">
                <a:solidFill>
                  <a:srgbClr val="FFFF00"/>
                </a:solidFill>
                <a:latin typeface="Symbol" charset="2"/>
              </a:rPr>
              <a:t>p T</a:t>
            </a:r>
            <a:r>
              <a:rPr lang="en-US" altLang="en-US" baseline="-25000">
                <a:solidFill>
                  <a:srgbClr val="FFFF00"/>
                </a:solidFill>
                <a:latin typeface="Symbol" charset="2"/>
              </a:rPr>
              <a:t>2</a:t>
            </a:r>
            <a:r>
              <a:rPr lang="en-US" altLang="en-US">
                <a:solidFill>
                  <a:srgbClr val="FFFF00"/>
                </a:solidFill>
                <a:latin typeface="Helvetica" charset="0"/>
              </a:rPr>
              <a:t>	, where </a:t>
            </a:r>
            <a:r>
              <a:rPr lang="en-US" altLang="en-US">
                <a:solidFill>
                  <a:srgbClr val="FFFF00"/>
                </a:solidFill>
                <a:latin typeface="Symbol" charset="2"/>
              </a:rPr>
              <a:t>p </a:t>
            </a:r>
            <a:r>
              <a:rPr lang="en-US" altLang="en-US">
                <a:solidFill>
                  <a:srgbClr val="FFFF00"/>
                </a:solidFill>
                <a:latin typeface="Helvetica" charset="0"/>
              </a:rPr>
              <a:t>= 3.146			</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5"/>
          <p:cNvSpPr txBox="1">
            <a:spLocks noChangeArrowheads="1"/>
          </p:cNvSpPr>
          <p:nvPr/>
        </p:nvSpPr>
        <p:spPr bwMode="auto">
          <a:xfrm>
            <a:off x="1643063" y="50800"/>
            <a:ext cx="7199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200">
                <a:solidFill>
                  <a:srgbClr val="FFFFFF"/>
                </a:solidFill>
                <a:latin typeface="Helvetica" charset="0"/>
              </a:rPr>
              <a:t>Impact of Magnetic Field Homogeneity</a:t>
            </a:r>
          </a:p>
        </p:txBody>
      </p:sp>
      <p:pic>
        <p:nvPicPr>
          <p:cNvPr id="134146" name="Picture 6" descr="Image_22                                                       00024C3FXenon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0"/>
            <a:ext cx="40497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ext Box 9"/>
          <p:cNvSpPr txBox="1">
            <a:spLocks noChangeArrowheads="1"/>
          </p:cNvSpPr>
          <p:nvPr/>
        </p:nvSpPr>
        <p:spPr bwMode="auto">
          <a:xfrm>
            <a:off x="7696200" y="1790700"/>
            <a:ext cx="1566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200">
                <a:solidFill>
                  <a:srgbClr val="000000"/>
                </a:solidFill>
                <a:latin typeface="Helvetica" charset="0"/>
              </a:rPr>
              <a:t>Poor Magnetic Field Homogeneity</a:t>
            </a:r>
          </a:p>
        </p:txBody>
      </p:sp>
      <p:sp>
        <p:nvSpPr>
          <p:cNvPr id="134148" name="Text Box 10"/>
          <p:cNvSpPr txBox="1">
            <a:spLocks noChangeArrowheads="1"/>
          </p:cNvSpPr>
          <p:nvPr/>
        </p:nvSpPr>
        <p:spPr bwMode="auto">
          <a:xfrm>
            <a:off x="7708900" y="4089400"/>
            <a:ext cx="1541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200">
                <a:solidFill>
                  <a:srgbClr val="000000"/>
                </a:solidFill>
                <a:latin typeface="Helvetica" charset="0"/>
              </a:rPr>
              <a:t>Good Magnetic Field Homogeneity</a:t>
            </a:r>
          </a:p>
        </p:txBody>
      </p:sp>
      <p:grpSp>
        <p:nvGrpSpPr>
          <p:cNvPr id="134149" name="Group 2"/>
          <p:cNvGrpSpPr>
            <a:grpSpLocks/>
          </p:cNvGrpSpPr>
          <p:nvPr/>
        </p:nvGrpSpPr>
        <p:grpSpPr bwMode="auto">
          <a:xfrm>
            <a:off x="190500" y="749300"/>
            <a:ext cx="4927600" cy="6099175"/>
            <a:chOff x="190500" y="977900"/>
            <a:chExt cx="4927600" cy="6098596"/>
          </a:xfrm>
        </p:grpSpPr>
        <p:sp>
          <p:nvSpPr>
            <p:cNvPr id="2" name="Rectangle 1"/>
            <p:cNvSpPr>
              <a:spLocks noChangeArrowheads="1"/>
            </p:cNvSpPr>
            <p:nvPr/>
          </p:nvSpPr>
          <p:spPr bwMode="auto">
            <a:xfrm>
              <a:off x="190500" y="977900"/>
              <a:ext cx="4838700" cy="6070024"/>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endParaRPr lang="en-US" altLang="en-US" smtClean="0">
                <a:solidFill>
                  <a:srgbClr val="FFFFFF"/>
                </a:solidFill>
                <a:latin typeface="Arial" charset="0"/>
              </a:endParaRPr>
            </a:p>
          </p:txBody>
        </p:sp>
        <p:sp>
          <p:nvSpPr>
            <p:cNvPr id="134151" name="Content Placeholder 2"/>
            <p:cNvSpPr txBox="1">
              <a:spLocks/>
            </p:cNvSpPr>
            <p:nvPr/>
          </p:nvSpPr>
          <p:spPr bwMode="auto">
            <a:xfrm>
              <a:off x="331260" y="1121057"/>
              <a:ext cx="4786840" cy="548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r>
                <a:rPr lang="en-US" altLang="en-US" sz="2000"/>
                <a:t>T</a:t>
              </a:r>
              <a:r>
                <a:rPr lang="en-US" altLang="en-US" sz="2000" baseline="-25000"/>
                <a:t>2</a:t>
              </a:r>
              <a:r>
                <a:rPr lang="en-US" altLang="en-US" sz="2000"/>
                <a:t>* - relaxation from magnetic field inhomogeneity</a:t>
              </a:r>
            </a:p>
            <a:p>
              <a:pPr lvl="1"/>
              <a:r>
                <a:rPr lang="en-US" altLang="en-US" sz="1600"/>
                <a:t>In an ideal system line-widths </a:t>
              </a:r>
              <a:r>
                <a:rPr lang="en-US" altLang="en-US" sz="1600">
                  <a:latin typeface="Calibri" charset="0"/>
                </a:rPr>
                <a:t>represent</a:t>
              </a:r>
              <a:r>
                <a:rPr lang="en-US" altLang="en-US" sz="1600"/>
                <a:t> pure T</a:t>
              </a:r>
              <a:r>
                <a:rPr lang="en-US" altLang="en-US" sz="1600" baseline="-25000"/>
                <a:t>2</a:t>
              </a:r>
              <a:r>
                <a:rPr lang="en-US" altLang="en-US" sz="1600"/>
                <a:t>, effectively the decay of the FID</a:t>
              </a:r>
              <a:endParaRPr lang="en-US" altLang="en-US" sz="1600" baseline="-25000"/>
            </a:p>
            <a:p>
              <a:pPr lvl="1"/>
              <a:r>
                <a:rPr lang="en-US" altLang="en-US" sz="1600"/>
                <a:t>Observed T</a:t>
              </a:r>
              <a:r>
                <a:rPr lang="en-US" altLang="en-US" sz="1600" baseline="-25000"/>
                <a:t>2</a:t>
              </a:r>
              <a:r>
                <a:rPr lang="en-US" altLang="en-US" sz="1600"/>
                <a:t> is a convolution</a:t>
              </a:r>
            </a:p>
            <a:p>
              <a:pPr lvl="1"/>
              <a:endParaRPr lang="en-US" altLang="en-US" sz="1600"/>
            </a:p>
            <a:p>
              <a:pPr lvl="1"/>
              <a:endParaRPr lang="en-US" altLang="en-US" sz="1600"/>
            </a:p>
            <a:p>
              <a:pPr lvl="1"/>
              <a:endParaRPr lang="en-US" altLang="en-US" sz="1600"/>
            </a:p>
            <a:p>
              <a:pPr lvl="1"/>
              <a:endParaRPr lang="en-US" altLang="en-US" sz="1600"/>
            </a:p>
            <a:p>
              <a:pPr lvl="1"/>
              <a:r>
                <a:rPr lang="en-US" altLang="en-US" sz="1600"/>
                <a:t>Shimming – homogenize the magnetic field using external coils</a:t>
              </a:r>
            </a:p>
            <a:p>
              <a:pPr lvl="1"/>
              <a:r>
                <a:rPr lang="en-US" altLang="en-US" sz="1600"/>
                <a:t>Other ways to get rid of T</a:t>
              </a:r>
              <a:r>
                <a:rPr lang="en-US" altLang="en-US" sz="1600" baseline="-25000"/>
                <a:t>2</a:t>
              </a:r>
              <a:r>
                <a:rPr lang="en-US" altLang="en-US" sz="1600"/>
                <a:t>* - pulse sequences ?</a:t>
              </a:r>
            </a:p>
            <a:p>
              <a:pPr lvl="1"/>
              <a:endParaRPr lang="en-US" altLang="en-US" sz="1600"/>
            </a:p>
          </p:txBody>
        </p:sp>
        <p:graphicFrame>
          <p:nvGraphicFramePr>
            <p:cNvPr id="134152" name="Object 11"/>
            <p:cNvGraphicFramePr>
              <a:graphicFrameLocks noChangeAspect="1"/>
            </p:cNvGraphicFramePr>
            <p:nvPr/>
          </p:nvGraphicFramePr>
          <p:xfrm>
            <a:off x="1797857" y="2811365"/>
            <a:ext cx="1854200" cy="863600"/>
          </p:xfrm>
          <a:graphic>
            <a:graphicData uri="http://schemas.openxmlformats.org/presentationml/2006/ole">
              <mc:AlternateContent xmlns:mc="http://schemas.openxmlformats.org/markup-compatibility/2006">
                <mc:Choice xmlns:v="urn:schemas-microsoft-com:vml" Requires="v">
                  <p:oleObj spid="_x0000_s134263" name="Equation" r:id="rId4" imgW="927100" imgH="431800" progId="Equation.3">
                    <p:embed/>
                  </p:oleObj>
                </mc:Choice>
                <mc:Fallback>
                  <p:oleObj name="Equation" r:id="rId4" imgW="927100" imgH="4318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857" y="2811365"/>
                          <a:ext cx="1854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4153" name="Group 12"/>
            <p:cNvGrpSpPr>
              <a:grpSpLocks/>
            </p:cNvGrpSpPr>
            <p:nvPr/>
          </p:nvGrpSpPr>
          <p:grpSpPr bwMode="auto">
            <a:xfrm>
              <a:off x="1214419" y="4917199"/>
              <a:ext cx="2904120" cy="2159297"/>
              <a:chOff x="457200" y="914400"/>
              <a:chExt cx="2904120" cy="2159295"/>
            </a:xfrm>
          </p:grpSpPr>
          <p:sp>
            <p:nvSpPr>
              <p:cNvPr id="134154" name="Rectangle 78"/>
              <p:cNvSpPr>
                <a:spLocks noChangeArrowheads="1"/>
              </p:cNvSpPr>
              <p:nvPr/>
            </p:nvSpPr>
            <p:spPr bwMode="auto">
              <a:xfrm>
                <a:off x="1737359" y="2889029"/>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solidFill>
                      <a:srgbClr val="000000"/>
                    </a:solidFill>
                  </a:rPr>
                  <a:t>X (Hertz)</a:t>
                </a:r>
              </a:p>
            </p:txBody>
          </p:sp>
          <p:grpSp>
            <p:nvGrpSpPr>
              <p:cNvPr id="134155" name="Group 14"/>
              <p:cNvGrpSpPr>
                <a:grpSpLocks/>
              </p:cNvGrpSpPr>
              <p:nvPr/>
            </p:nvGrpSpPr>
            <p:grpSpPr bwMode="auto">
              <a:xfrm>
                <a:off x="457200" y="914400"/>
                <a:ext cx="2904120" cy="1928774"/>
                <a:chOff x="457200" y="914400"/>
                <a:chExt cx="2904120" cy="1928774"/>
              </a:xfrm>
            </p:grpSpPr>
            <p:sp>
              <p:nvSpPr>
                <p:cNvPr id="134156" name="AutoShape 6"/>
                <p:cNvSpPr>
                  <a:spLocks noChangeAspect="1" noChangeArrowheads="1" noTextEdit="1"/>
                </p:cNvSpPr>
                <p:nvPr/>
              </p:nvSpPr>
              <p:spPr bwMode="auto">
                <a:xfrm>
                  <a:off x="457200" y="965518"/>
                  <a:ext cx="2727562" cy="180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157" name="Line 8"/>
                <p:cNvSpPr>
                  <a:spLocks noChangeShapeType="1"/>
                </p:cNvSpPr>
                <p:nvPr/>
              </p:nvSpPr>
              <p:spPr bwMode="auto">
                <a:xfrm>
                  <a:off x="623333" y="2608502"/>
                  <a:ext cx="2556985" cy="5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8" name="Line 11"/>
                <p:cNvSpPr>
                  <a:spLocks noChangeShapeType="1"/>
                </p:cNvSpPr>
                <p:nvPr/>
              </p:nvSpPr>
              <p:spPr bwMode="auto">
                <a:xfrm>
                  <a:off x="664449"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59" name="Line 12"/>
                <p:cNvSpPr>
                  <a:spLocks noChangeShapeType="1"/>
                </p:cNvSpPr>
                <p:nvPr/>
              </p:nvSpPr>
              <p:spPr bwMode="auto">
                <a:xfrm>
                  <a:off x="706121"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0" name="Line 13"/>
                <p:cNvSpPr>
                  <a:spLocks noChangeShapeType="1"/>
                </p:cNvSpPr>
                <p:nvPr/>
              </p:nvSpPr>
              <p:spPr bwMode="auto">
                <a:xfrm>
                  <a:off x="747236"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1" name="Line 14"/>
                <p:cNvSpPr>
                  <a:spLocks noChangeShapeType="1"/>
                </p:cNvSpPr>
                <p:nvPr/>
              </p:nvSpPr>
              <p:spPr bwMode="auto">
                <a:xfrm>
                  <a:off x="788909"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2" name="Line 15"/>
                <p:cNvSpPr>
                  <a:spLocks noChangeShapeType="1"/>
                </p:cNvSpPr>
                <p:nvPr/>
              </p:nvSpPr>
              <p:spPr bwMode="auto">
                <a:xfrm>
                  <a:off x="830581" y="2608501"/>
                  <a:ext cx="556" cy="20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3" name="Line 16"/>
                <p:cNvSpPr>
                  <a:spLocks noChangeShapeType="1"/>
                </p:cNvSpPr>
                <p:nvPr/>
              </p:nvSpPr>
              <p:spPr bwMode="auto">
                <a:xfrm>
                  <a:off x="872807"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4" name="Line 17"/>
                <p:cNvSpPr>
                  <a:spLocks noChangeShapeType="1"/>
                </p:cNvSpPr>
                <p:nvPr/>
              </p:nvSpPr>
              <p:spPr bwMode="auto">
                <a:xfrm>
                  <a:off x="914480"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5" name="Line 18"/>
                <p:cNvSpPr>
                  <a:spLocks noChangeShapeType="1"/>
                </p:cNvSpPr>
                <p:nvPr/>
              </p:nvSpPr>
              <p:spPr bwMode="auto">
                <a:xfrm>
                  <a:off x="955596"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6" name="Line 19"/>
                <p:cNvSpPr>
                  <a:spLocks noChangeShapeType="1"/>
                </p:cNvSpPr>
                <p:nvPr/>
              </p:nvSpPr>
              <p:spPr bwMode="auto">
                <a:xfrm>
                  <a:off x="997824"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7" name="Line 20"/>
                <p:cNvSpPr>
                  <a:spLocks noChangeShapeType="1"/>
                </p:cNvSpPr>
                <p:nvPr/>
              </p:nvSpPr>
              <p:spPr bwMode="auto">
                <a:xfrm>
                  <a:off x="1038940" y="2608502"/>
                  <a:ext cx="555" cy="25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8" name="Line 22"/>
                <p:cNvSpPr>
                  <a:spLocks noChangeShapeType="1"/>
                </p:cNvSpPr>
                <p:nvPr/>
              </p:nvSpPr>
              <p:spPr bwMode="auto">
                <a:xfrm>
                  <a:off x="1080612"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69" name="Line 23"/>
                <p:cNvSpPr>
                  <a:spLocks noChangeShapeType="1"/>
                </p:cNvSpPr>
                <p:nvPr/>
              </p:nvSpPr>
              <p:spPr bwMode="auto">
                <a:xfrm>
                  <a:off x="1121727"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0" name="Line 24"/>
                <p:cNvSpPr>
                  <a:spLocks noChangeShapeType="1"/>
                </p:cNvSpPr>
                <p:nvPr/>
              </p:nvSpPr>
              <p:spPr bwMode="auto">
                <a:xfrm>
                  <a:off x="1164511"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1" name="Line 25"/>
                <p:cNvSpPr>
                  <a:spLocks noChangeShapeType="1"/>
                </p:cNvSpPr>
                <p:nvPr/>
              </p:nvSpPr>
              <p:spPr bwMode="auto">
                <a:xfrm>
                  <a:off x="1206183"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2" name="Line 26"/>
                <p:cNvSpPr>
                  <a:spLocks noChangeShapeType="1"/>
                </p:cNvSpPr>
                <p:nvPr/>
              </p:nvSpPr>
              <p:spPr bwMode="auto">
                <a:xfrm>
                  <a:off x="1247299" y="2608501"/>
                  <a:ext cx="556" cy="20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3" name="Line 27"/>
                <p:cNvSpPr>
                  <a:spLocks noChangeShapeType="1"/>
                </p:cNvSpPr>
                <p:nvPr/>
              </p:nvSpPr>
              <p:spPr bwMode="auto">
                <a:xfrm>
                  <a:off x="1288971"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4" name="Line 28"/>
                <p:cNvSpPr>
                  <a:spLocks noChangeShapeType="1"/>
                </p:cNvSpPr>
                <p:nvPr/>
              </p:nvSpPr>
              <p:spPr bwMode="auto">
                <a:xfrm>
                  <a:off x="1330087"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5" name="Line 29"/>
                <p:cNvSpPr>
                  <a:spLocks noChangeShapeType="1"/>
                </p:cNvSpPr>
                <p:nvPr/>
              </p:nvSpPr>
              <p:spPr bwMode="auto">
                <a:xfrm>
                  <a:off x="1372315"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6" name="Line 30"/>
                <p:cNvSpPr>
                  <a:spLocks noChangeShapeType="1"/>
                </p:cNvSpPr>
                <p:nvPr/>
              </p:nvSpPr>
              <p:spPr bwMode="auto">
                <a:xfrm>
                  <a:off x="1414542"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7" name="Line 31"/>
                <p:cNvSpPr>
                  <a:spLocks noChangeShapeType="1"/>
                </p:cNvSpPr>
                <p:nvPr/>
              </p:nvSpPr>
              <p:spPr bwMode="auto">
                <a:xfrm>
                  <a:off x="1455658" y="2608502"/>
                  <a:ext cx="1111" cy="25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8" name="Line 33"/>
                <p:cNvSpPr>
                  <a:spLocks noChangeShapeType="1"/>
                </p:cNvSpPr>
                <p:nvPr/>
              </p:nvSpPr>
              <p:spPr bwMode="auto">
                <a:xfrm>
                  <a:off x="1497886"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9" name="Line 34"/>
                <p:cNvSpPr>
                  <a:spLocks noChangeShapeType="1"/>
                </p:cNvSpPr>
                <p:nvPr/>
              </p:nvSpPr>
              <p:spPr bwMode="auto">
                <a:xfrm>
                  <a:off x="1539002"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0" name="Line 35"/>
                <p:cNvSpPr>
                  <a:spLocks noChangeShapeType="1"/>
                </p:cNvSpPr>
                <p:nvPr/>
              </p:nvSpPr>
              <p:spPr bwMode="auto">
                <a:xfrm>
                  <a:off x="1580673"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1" name="Line 36"/>
                <p:cNvSpPr>
                  <a:spLocks noChangeShapeType="1"/>
                </p:cNvSpPr>
                <p:nvPr/>
              </p:nvSpPr>
              <p:spPr bwMode="auto">
                <a:xfrm>
                  <a:off x="1621790"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2" name="Line 37"/>
                <p:cNvSpPr>
                  <a:spLocks noChangeShapeType="1"/>
                </p:cNvSpPr>
                <p:nvPr/>
              </p:nvSpPr>
              <p:spPr bwMode="auto">
                <a:xfrm>
                  <a:off x="1665128" y="2608501"/>
                  <a:ext cx="556" cy="20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3" name="Line 38"/>
                <p:cNvSpPr>
                  <a:spLocks noChangeShapeType="1"/>
                </p:cNvSpPr>
                <p:nvPr/>
              </p:nvSpPr>
              <p:spPr bwMode="auto">
                <a:xfrm>
                  <a:off x="1706244"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4" name="Line 39"/>
                <p:cNvSpPr>
                  <a:spLocks noChangeShapeType="1"/>
                </p:cNvSpPr>
                <p:nvPr/>
              </p:nvSpPr>
              <p:spPr bwMode="auto">
                <a:xfrm>
                  <a:off x="1747917"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5" name="Line 40"/>
                <p:cNvSpPr>
                  <a:spLocks noChangeShapeType="1"/>
                </p:cNvSpPr>
                <p:nvPr/>
              </p:nvSpPr>
              <p:spPr bwMode="auto">
                <a:xfrm>
                  <a:off x="1789033"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6" name="Line 41"/>
                <p:cNvSpPr>
                  <a:spLocks noChangeShapeType="1"/>
                </p:cNvSpPr>
                <p:nvPr/>
              </p:nvSpPr>
              <p:spPr bwMode="auto">
                <a:xfrm>
                  <a:off x="1830150"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7" name="Line 42"/>
                <p:cNvSpPr>
                  <a:spLocks noChangeShapeType="1"/>
                </p:cNvSpPr>
                <p:nvPr/>
              </p:nvSpPr>
              <p:spPr bwMode="auto">
                <a:xfrm>
                  <a:off x="1872377" y="2608502"/>
                  <a:ext cx="555" cy="25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88" name="Rectangle 43"/>
                <p:cNvSpPr>
                  <a:spLocks noChangeArrowheads="1"/>
                </p:cNvSpPr>
                <p:nvPr/>
              </p:nvSpPr>
              <p:spPr bwMode="auto">
                <a:xfrm>
                  <a:off x="1879600" y="2658508"/>
                  <a:ext cx="1596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200">
                      <a:solidFill>
                        <a:srgbClr val="000000"/>
                      </a:solidFill>
                    </a:rPr>
                    <a:t>X</a:t>
                  </a:r>
                  <a:r>
                    <a:rPr lang="en-US" altLang="en-US" sz="1200" baseline="-25000">
                      <a:solidFill>
                        <a:srgbClr val="000000"/>
                      </a:solidFill>
                    </a:rPr>
                    <a:t>0</a:t>
                  </a:r>
                </a:p>
              </p:txBody>
            </p:sp>
            <p:sp>
              <p:nvSpPr>
                <p:cNvPr id="134189" name="Line 44"/>
                <p:cNvSpPr>
                  <a:spLocks noChangeShapeType="1"/>
                </p:cNvSpPr>
                <p:nvPr/>
              </p:nvSpPr>
              <p:spPr bwMode="auto">
                <a:xfrm>
                  <a:off x="1914604"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0" name="Line 45"/>
                <p:cNvSpPr>
                  <a:spLocks noChangeShapeType="1"/>
                </p:cNvSpPr>
                <p:nvPr/>
              </p:nvSpPr>
              <p:spPr bwMode="auto">
                <a:xfrm>
                  <a:off x="1956276"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1" name="Line 46"/>
                <p:cNvSpPr>
                  <a:spLocks noChangeShapeType="1"/>
                </p:cNvSpPr>
                <p:nvPr/>
              </p:nvSpPr>
              <p:spPr bwMode="auto">
                <a:xfrm>
                  <a:off x="1997948"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2" name="Line 47"/>
                <p:cNvSpPr>
                  <a:spLocks noChangeShapeType="1"/>
                </p:cNvSpPr>
                <p:nvPr/>
              </p:nvSpPr>
              <p:spPr bwMode="auto">
                <a:xfrm>
                  <a:off x="2039620"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3" name="Line 48"/>
                <p:cNvSpPr>
                  <a:spLocks noChangeShapeType="1"/>
                </p:cNvSpPr>
                <p:nvPr/>
              </p:nvSpPr>
              <p:spPr bwMode="auto">
                <a:xfrm>
                  <a:off x="2080735" y="2608501"/>
                  <a:ext cx="556" cy="20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4" name="Line 49"/>
                <p:cNvSpPr>
                  <a:spLocks noChangeShapeType="1"/>
                </p:cNvSpPr>
                <p:nvPr/>
              </p:nvSpPr>
              <p:spPr bwMode="auto">
                <a:xfrm>
                  <a:off x="2121852"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5" name="Line 50"/>
                <p:cNvSpPr>
                  <a:spLocks noChangeShapeType="1"/>
                </p:cNvSpPr>
                <p:nvPr/>
              </p:nvSpPr>
              <p:spPr bwMode="auto">
                <a:xfrm>
                  <a:off x="2165191"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6" name="Line 51"/>
                <p:cNvSpPr>
                  <a:spLocks noChangeShapeType="1"/>
                </p:cNvSpPr>
                <p:nvPr/>
              </p:nvSpPr>
              <p:spPr bwMode="auto">
                <a:xfrm>
                  <a:off x="2206307"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7" name="Line 52"/>
                <p:cNvSpPr>
                  <a:spLocks noChangeShapeType="1"/>
                </p:cNvSpPr>
                <p:nvPr/>
              </p:nvSpPr>
              <p:spPr bwMode="auto">
                <a:xfrm>
                  <a:off x="2247979"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8" name="Line 53"/>
                <p:cNvSpPr>
                  <a:spLocks noChangeShapeType="1"/>
                </p:cNvSpPr>
                <p:nvPr/>
              </p:nvSpPr>
              <p:spPr bwMode="auto">
                <a:xfrm>
                  <a:off x="2289096" y="2608502"/>
                  <a:ext cx="555" cy="25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99" name="Line 55"/>
                <p:cNvSpPr>
                  <a:spLocks noChangeShapeType="1"/>
                </p:cNvSpPr>
                <p:nvPr/>
              </p:nvSpPr>
              <p:spPr bwMode="auto">
                <a:xfrm>
                  <a:off x="2330767"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0" name="Line 56"/>
                <p:cNvSpPr>
                  <a:spLocks noChangeShapeType="1"/>
                </p:cNvSpPr>
                <p:nvPr/>
              </p:nvSpPr>
              <p:spPr bwMode="auto">
                <a:xfrm>
                  <a:off x="2372439"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1" name="Line 57"/>
                <p:cNvSpPr>
                  <a:spLocks noChangeShapeType="1"/>
                </p:cNvSpPr>
                <p:nvPr/>
              </p:nvSpPr>
              <p:spPr bwMode="auto">
                <a:xfrm>
                  <a:off x="2414667"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2" name="Line 58"/>
                <p:cNvSpPr>
                  <a:spLocks noChangeShapeType="1"/>
                </p:cNvSpPr>
                <p:nvPr/>
              </p:nvSpPr>
              <p:spPr bwMode="auto">
                <a:xfrm>
                  <a:off x="2456338"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3" name="Line 59"/>
                <p:cNvSpPr>
                  <a:spLocks noChangeShapeType="1"/>
                </p:cNvSpPr>
                <p:nvPr/>
              </p:nvSpPr>
              <p:spPr bwMode="auto">
                <a:xfrm>
                  <a:off x="2497454" y="2608501"/>
                  <a:ext cx="1111" cy="20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4" name="Line 60"/>
                <p:cNvSpPr>
                  <a:spLocks noChangeShapeType="1"/>
                </p:cNvSpPr>
                <p:nvPr/>
              </p:nvSpPr>
              <p:spPr bwMode="auto">
                <a:xfrm>
                  <a:off x="2539682"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5" name="Line 61"/>
                <p:cNvSpPr>
                  <a:spLocks noChangeShapeType="1"/>
                </p:cNvSpPr>
                <p:nvPr/>
              </p:nvSpPr>
              <p:spPr bwMode="auto">
                <a:xfrm>
                  <a:off x="2580798"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6" name="Line 62"/>
                <p:cNvSpPr>
                  <a:spLocks noChangeShapeType="1"/>
                </p:cNvSpPr>
                <p:nvPr/>
              </p:nvSpPr>
              <p:spPr bwMode="auto">
                <a:xfrm>
                  <a:off x="2622470"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7" name="Line 63"/>
                <p:cNvSpPr>
                  <a:spLocks noChangeShapeType="1"/>
                </p:cNvSpPr>
                <p:nvPr/>
              </p:nvSpPr>
              <p:spPr bwMode="auto">
                <a:xfrm>
                  <a:off x="2663587"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8" name="Line 64"/>
                <p:cNvSpPr>
                  <a:spLocks noChangeShapeType="1"/>
                </p:cNvSpPr>
                <p:nvPr/>
              </p:nvSpPr>
              <p:spPr bwMode="auto">
                <a:xfrm>
                  <a:off x="2706370" y="2608502"/>
                  <a:ext cx="556" cy="25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9" name="Line 66"/>
                <p:cNvSpPr>
                  <a:spLocks noChangeShapeType="1"/>
                </p:cNvSpPr>
                <p:nvPr/>
              </p:nvSpPr>
              <p:spPr bwMode="auto">
                <a:xfrm>
                  <a:off x="2748042"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0" name="Line 67"/>
                <p:cNvSpPr>
                  <a:spLocks noChangeShapeType="1"/>
                </p:cNvSpPr>
                <p:nvPr/>
              </p:nvSpPr>
              <p:spPr bwMode="auto">
                <a:xfrm>
                  <a:off x="2789158"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1" name="Line 68"/>
                <p:cNvSpPr>
                  <a:spLocks noChangeShapeType="1"/>
                </p:cNvSpPr>
                <p:nvPr/>
              </p:nvSpPr>
              <p:spPr bwMode="auto">
                <a:xfrm>
                  <a:off x="2830829"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2" name="Line 69"/>
                <p:cNvSpPr>
                  <a:spLocks noChangeShapeType="1"/>
                </p:cNvSpPr>
                <p:nvPr/>
              </p:nvSpPr>
              <p:spPr bwMode="auto">
                <a:xfrm>
                  <a:off x="2871946"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3" name="Line 70"/>
                <p:cNvSpPr>
                  <a:spLocks noChangeShapeType="1"/>
                </p:cNvSpPr>
                <p:nvPr/>
              </p:nvSpPr>
              <p:spPr bwMode="auto">
                <a:xfrm>
                  <a:off x="2914172" y="2608501"/>
                  <a:ext cx="556" cy="20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4" name="Line 71"/>
                <p:cNvSpPr>
                  <a:spLocks noChangeShapeType="1"/>
                </p:cNvSpPr>
                <p:nvPr/>
              </p:nvSpPr>
              <p:spPr bwMode="auto">
                <a:xfrm>
                  <a:off x="2956401"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5" name="Line 72"/>
                <p:cNvSpPr>
                  <a:spLocks noChangeShapeType="1"/>
                </p:cNvSpPr>
                <p:nvPr/>
              </p:nvSpPr>
              <p:spPr bwMode="auto">
                <a:xfrm>
                  <a:off x="2997517" y="2608501"/>
                  <a:ext cx="1111"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6" name="Line 73"/>
                <p:cNvSpPr>
                  <a:spLocks noChangeShapeType="1"/>
                </p:cNvSpPr>
                <p:nvPr/>
              </p:nvSpPr>
              <p:spPr bwMode="auto">
                <a:xfrm>
                  <a:off x="3039744"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7" name="Line 74"/>
                <p:cNvSpPr>
                  <a:spLocks noChangeShapeType="1"/>
                </p:cNvSpPr>
                <p:nvPr/>
              </p:nvSpPr>
              <p:spPr bwMode="auto">
                <a:xfrm>
                  <a:off x="3080861" y="2608501"/>
                  <a:ext cx="556"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8" name="Line 75"/>
                <p:cNvSpPr>
                  <a:spLocks noChangeShapeType="1"/>
                </p:cNvSpPr>
                <p:nvPr/>
              </p:nvSpPr>
              <p:spPr bwMode="auto">
                <a:xfrm>
                  <a:off x="3122533" y="2608502"/>
                  <a:ext cx="555" cy="250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9" name="Line 77"/>
                <p:cNvSpPr>
                  <a:spLocks noChangeShapeType="1"/>
                </p:cNvSpPr>
                <p:nvPr/>
              </p:nvSpPr>
              <p:spPr bwMode="auto">
                <a:xfrm>
                  <a:off x="3163649" y="2608501"/>
                  <a:ext cx="555" cy="13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20" name="Freeform 209"/>
                <p:cNvSpPr>
                  <a:spLocks/>
                </p:cNvSpPr>
                <p:nvPr/>
              </p:nvSpPr>
              <p:spPr bwMode="auto">
                <a:xfrm>
                  <a:off x="2373550" y="2495710"/>
                  <a:ext cx="806767" cy="47784"/>
                </a:xfrm>
                <a:custGeom>
                  <a:avLst/>
                  <a:gdLst>
                    <a:gd name="T0" fmla="*/ 2147483646 w 1196"/>
                    <a:gd name="T1" fmla="*/ 2147483646 h 69"/>
                    <a:gd name="T2" fmla="*/ 2147483646 w 1196"/>
                    <a:gd name="T3" fmla="*/ 2147483646 h 69"/>
                    <a:gd name="T4" fmla="*/ 2147483646 w 1196"/>
                    <a:gd name="T5" fmla="*/ 2147483646 h 69"/>
                    <a:gd name="T6" fmla="*/ 2147483646 w 1196"/>
                    <a:gd name="T7" fmla="*/ 2147483646 h 69"/>
                    <a:gd name="T8" fmla="*/ 2147483646 w 1196"/>
                    <a:gd name="T9" fmla="*/ 2147483646 h 69"/>
                    <a:gd name="T10" fmla="*/ 2147483646 w 1196"/>
                    <a:gd name="T11" fmla="*/ 2147483646 h 69"/>
                    <a:gd name="T12" fmla="*/ 2147483646 w 1196"/>
                    <a:gd name="T13" fmla="*/ 2147483646 h 69"/>
                    <a:gd name="T14" fmla="*/ 2147483646 w 1196"/>
                    <a:gd name="T15" fmla="*/ 2147483646 h 69"/>
                    <a:gd name="T16" fmla="*/ 2147483646 w 1196"/>
                    <a:gd name="T17" fmla="*/ 2147483646 h 69"/>
                    <a:gd name="T18" fmla="*/ 2147483646 w 1196"/>
                    <a:gd name="T19" fmla="*/ 2147483646 h 69"/>
                    <a:gd name="T20" fmla="*/ 2147483646 w 1196"/>
                    <a:gd name="T21" fmla="*/ 2147483646 h 69"/>
                    <a:gd name="T22" fmla="*/ 2147483646 w 1196"/>
                    <a:gd name="T23" fmla="*/ 2147483646 h 69"/>
                    <a:gd name="T24" fmla="*/ 2147483646 w 1196"/>
                    <a:gd name="T25" fmla="*/ 2147483646 h 69"/>
                    <a:gd name="T26" fmla="*/ 2147483646 w 1196"/>
                    <a:gd name="T27" fmla="*/ 2147483646 h 69"/>
                    <a:gd name="T28" fmla="*/ 2147483646 w 1196"/>
                    <a:gd name="T29" fmla="*/ 2147483646 h 69"/>
                    <a:gd name="T30" fmla="*/ 2147483646 w 1196"/>
                    <a:gd name="T31" fmla="*/ 2147483646 h 69"/>
                    <a:gd name="T32" fmla="*/ 2147483646 w 1196"/>
                    <a:gd name="T33" fmla="*/ 2147483646 h 69"/>
                    <a:gd name="T34" fmla="*/ 2147483646 w 1196"/>
                    <a:gd name="T35" fmla="*/ 2147483646 h 69"/>
                    <a:gd name="T36" fmla="*/ 2147483646 w 1196"/>
                    <a:gd name="T37" fmla="*/ 2147483646 h 69"/>
                    <a:gd name="T38" fmla="*/ 2147483646 w 1196"/>
                    <a:gd name="T39" fmla="*/ 2147483646 h 69"/>
                    <a:gd name="T40" fmla="*/ 2147483646 w 1196"/>
                    <a:gd name="T41" fmla="*/ 2147483646 h 69"/>
                    <a:gd name="T42" fmla="*/ 2147483646 w 1196"/>
                    <a:gd name="T43" fmla="*/ 2147483646 h 69"/>
                    <a:gd name="T44" fmla="*/ 2147483646 w 1196"/>
                    <a:gd name="T45" fmla="*/ 2147483646 h 69"/>
                    <a:gd name="T46" fmla="*/ 2147483646 w 1196"/>
                    <a:gd name="T47" fmla="*/ 2147483646 h 69"/>
                    <a:gd name="T48" fmla="*/ 2147483646 w 1196"/>
                    <a:gd name="T49" fmla="*/ 2147483646 h 69"/>
                    <a:gd name="T50" fmla="*/ 2147483646 w 1196"/>
                    <a:gd name="T51" fmla="*/ 2147483646 h 69"/>
                    <a:gd name="T52" fmla="*/ 2147483646 w 1196"/>
                    <a:gd name="T53" fmla="*/ 2147483646 h 69"/>
                    <a:gd name="T54" fmla="*/ 2147483646 w 1196"/>
                    <a:gd name="T55" fmla="*/ 2147483646 h 69"/>
                    <a:gd name="T56" fmla="*/ 2147483646 w 1196"/>
                    <a:gd name="T57" fmla="*/ 2147483646 h 69"/>
                    <a:gd name="T58" fmla="*/ 2147483646 w 1196"/>
                    <a:gd name="T59" fmla="*/ 2147483646 h 69"/>
                    <a:gd name="T60" fmla="*/ 2147483646 w 1196"/>
                    <a:gd name="T61" fmla="*/ 2147483646 h 69"/>
                    <a:gd name="T62" fmla="*/ 2147483646 w 1196"/>
                    <a:gd name="T63" fmla="*/ 2147483646 h 69"/>
                    <a:gd name="T64" fmla="*/ 2147483646 w 1196"/>
                    <a:gd name="T65" fmla="*/ 2147483646 h 69"/>
                    <a:gd name="T66" fmla="*/ 2147483646 w 1196"/>
                    <a:gd name="T67" fmla="*/ 2147483646 h 69"/>
                    <a:gd name="T68" fmla="*/ 2147483646 w 1196"/>
                    <a:gd name="T69" fmla="*/ 2147483646 h 69"/>
                    <a:gd name="T70" fmla="*/ 2147483646 w 1196"/>
                    <a:gd name="T71" fmla="*/ 2147483646 h 69"/>
                    <a:gd name="T72" fmla="*/ 2147483646 w 1196"/>
                    <a:gd name="T73" fmla="*/ 2147483646 h 69"/>
                    <a:gd name="T74" fmla="*/ 2147483646 w 1196"/>
                    <a:gd name="T75" fmla="*/ 2147483646 h 69"/>
                    <a:gd name="T76" fmla="*/ 2147483646 w 1196"/>
                    <a:gd name="T77" fmla="*/ 2147483646 h 69"/>
                    <a:gd name="T78" fmla="*/ 2147483646 w 1196"/>
                    <a:gd name="T79" fmla="*/ 2147483646 h 69"/>
                    <a:gd name="T80" fmla="*/ 2147483646 w 1196"/>
                    <a:gd name="T81" fmla="*/ 2147483646 h 69"/>
                    <a:gd name="T82" fmla="*/ 2147483646 w 1196"/>
                    <a:gd name="T83" fmla="*/ 132845406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96" h="69">
                      <a:moveTo>
                        <a:pt x="1196" y="69"/>
                      </a:moveTo>
                      <a:lnTo>
                        <a:pt x="1196" y="69"/>
                      </a:lnTo>
                      <a:lnTo>
                        <a:pt x="1187" y="69"/>
                      </a:lnTo>
                      <a:lnTo>
                        <a:pt x="1177" y="69"/>
                      </a:lnTo>
                      <a:lnTo>
                        <a:pt x="1167" y="69"/>
                      </a:lnTo>
                      <a:lnTo>
                        <a:pt x="1158" y="69"/>
                      </a:lnTo>
                      <a:lnTo>
                        <a:pt x="1148" y="69"/>
                      </a:lnTo>
                      <a:lnTo>
                        <a:pt x="1139" y="69"/>
                      </a:lnTo>
                      <a:lnTo>
                        <a:pt x="1129" y="69"/>
                      </a:lnTo>
                      <a:lnTo>
                        <a:pt x="1119" y="67"/>
                      </a:lnTo>
                      <a:lnTo>
                        <a:pt x="1110" y="67"/>
                      </a:lnTo>
                      <a:lnTo>
                        <a:pt x="1102" y="67"/>
                      </a:lnTo>
                      <a:lnTo>
                        <a:pt x="1093" y="67"/>
                      </a:lnTo>
                      <a:lnTo>
                        <a:pt x="1083" y="67"/>
                      </a:lnTo>
                      <a:lnTo>
                        <a:pt x="1073" y="67"/>
                      </a:lnTo>
                      <a:lnTo>
                        <a:pt x="1064" y="67"/>
                      </a:lnTo>
                      <a:lnTo>
                        <a:pt x="1054" y="67"/>
                      </a:lnTo>
                      <a:lnTo>
                        <a:pt x="1045" y="67"/>
                      </a:lnTo>
                      <a:lnTo>
                        <a:pt x="1035" y="67"/>
                      </a:lnTo>
                      <a:lnTo>
                        <a:pt x="1025" y="67"/>
                      </a:lnTo>
                      <a:lnTo>
                        <a:pt x="1016" y="67"/>
                      </a:lnTo>
                      <a:lnTo>
                        <a:pt x="1006" y="67"/>
                      </a:lnTo>
                      <a:lnTo>
                        <a:pt x="997" y="65"/>
                      </a:lnTo>
                      <a:lnTo>
                        <a:pt x="987" y="65"/>
                      </a:lnTo>
                      <a:lnTo>
                        <a:pt x="977" y="65"/>
                      </a:lnTo>
                      <a:lnTo>
                        <a:pt x="968" y="65"/>
                      </a:lnTo>
                      <a:lnTo>
                        <a:pt x="958" y="65"/>
                      </a:lnTo>
                      <a:lnTo>
                        <a:pt x="949" y="65"/>
                      </a:lnTo>
                      <a:lnTo>
                        <a:pt x="941" y="65"/>
                      </a:lnTo>
                      <a:lnTo>
                        <a:pt x="931" y="65"/>
                      </a:lnTo>
                      <a:lnTo>
                        <a:pt x="922" y="65"/>
                      </a:lnTo>
                      <a:lnTo>
                        <a:pt x="912" y="65"/>
                      </a:lnTo>
                      <a:lnTo>
                        <a:pt x="902" y="65"/>
                      </a:lnTo>
                      <a:lnTo>
                        <a:pt x="893" y="63"/>
                      </a:lnTo>
                      <a:lnTo>
                        <a:pt x="883" y="63"/>
                      </a:lnTo>
                      <a:lnTo>
                        <a:pt x="874" y="63"/>
                      </a:lnTo>
                      <a:lnTo>
                        <a:pt x="864" y="63"/>
                      </a:lnTo>
                      <a:lnTo>
                        <a:pt x="854" y="63"/>
                      </a:lnTo>
                      <a:lnTo>
                        <a:pt x="845" y="63"/>
                      </a:lnTo>
                      <a:lnTo>
                        <a:pt x="835" y="63"/>
                      </a:lnTo>
                      <a:lnTo>
                        <a:pt x="826" y="63"/>
                      </a:lnTo>
                      <a:lnTo>
                        <a:pt x="816" y="63"/>
                      </a:lnTo>
                      <a:lnTo>
                        <a:pt x="806" y="63"/>
                      </a:lnTo>
                      <a:lnTo>
                        <a:pt x="797" y="61"/>
                      </a:lnTo>
                      <a:lnTo>
                        <a:pt x="787" y="61"/>
                      </a:lnTo>
                      <a:lnTo>
                        <a:pt x="780" y="61"/>
                      </a:lnTo>
                      <a:lnTo>
                        <a:pt x="770" y="61"/>
                      </a:lnTo>
                      <a:lnTo>
                        <a:pt x="760" y="61"/>
                      </a:lnTo>
                      <a:lnTo>
                        <a:pt x="751" y="61"/>
                      </a:lnTo>
                      <a:lnTo>
                        <a:pt x="741" y="61"/>
                      </a:lnTo>
                      <a:lnTo>
                        <a:pt x="732" y="61"/>
                      </a:lnTo>
                      <a:lnTo>
                        <a:pt x="722" y="61"/>
                      </a:lnTo>
                      <a:lnTo>
                        <a:pt x="712" y="59"/>
                      </a:lnTo>
                      <a:lnTo>
                        <a:pt x="703" y="59"/>
                      </a:lnTo>
                      <a:lnTo>
                        <a:pt x="693" y="59"/>
                      </a:lnTo>
                      <a:lnTo>
                        <a:pt x="684" y="59"/>
                      </a:lnTo>
                      <a:lnTo>
                        <a:pt x="674" y="59"/>
                      </a:lnTo>
                      <a:lnTo>
                        <a:pt x="664" y="59"/>
                      </a:lnTo>
                      <a:lnTo>
                        <a:pt x="655" y="59"/>
                      </a:lnTo>
                      <a:lnTo>
                        <a:pt x="645" y="59"/>
                      </a:lnTo>
                      <a:lnTo>
                        <a:pt x="636" y="59"/>
                      </a:lnTo>
                      <a:lnTo>
                        <a:pt x="628" y="57"/>
                      </a:lnTo>
                      <a:lnTo>
                        <a:pt x="618" y="57"/>
                      </a:lnTo>
                      <a:lnTo>
                        <a:pt x="609" y="57"/>
                      </a:lnTo>
                      <a:lnTo>
                        <a:pt x="599" y="57"/>
                      </a:lnTo>
                      <a:lnTo>
                        <a:pt x="589" y="57"/>
                      </a:lnTo>
                      <a:lnTo>
                        <a:pt x="580" y="57"/>
                      </a:lnTo>
                      <a:lnTo>
                        <a:pt x="570" y="57"/>
                      </a:lnTo>
                      <a:lnTo>
                        <a:pt x="561" y="55"/>
                      </a:lnTo>
                      <a:lnTo>
                        <a:pt x="551" y="55"/>
                      </a:lnTo>
                      <a:lnTo>
                        <a:pt x="541" y="55"/>
                      </a:lnTo>
                      <a:lnTo>
                        <a:pt x="532" y="55"/>
                      </a:lnTo>
                      <a:lnTo>
                        <a:pt x="522" y="55"/>
                      </a:lnTo>
                      <a:lnTo>
                        <a:pt x="513" y="55"/>
                      </a:lnTo>
                      <a:lnTo>
                        <a:pt x="503" y="53"/>
                      </a:lnTo>
                      <a:lnTo>
                        <a:pt x="493" y="53"/>
                      </a:lnTo>
                      <a:lnTo>
                        <a:pt x="484" y="53"/>
                      </a:lnTo>
                      <a:lnTo>
                        <a:pt x="474" y="53"/>
                      </a:lnTo>
                      <a:lnTo>
                        <a:pt x="467" y="53"/>
                      </a:lnTo>
                      <a:lnTo>
                        <a:pt x="457" y="52"/>
                      </a:lnTo>
                      <a:lnTo>
                        <a:pt x="447" y="52"/>
                      </a:lnTo>
                      <a:lnTo>
                        <a:pt x="438" y="52"/>
                      </a:lnTo>
                      <a:lnTo>
                        <a:pt x="428" y="52"/>
                      </a:lnTo>
                      <a:lnTo>
                        <a:pt x="419" y="50"/>
                      </a:lnTo>
                      <a:lnTo>
                        <a:pt x="409" y="50"/>
                      </a:lnTo>
                      <a:lnTo>
                        <a:pt x="399" y="50"/>
                      </a:lnTo>
                      <a:lnTo>
                        <a:pt x="390" y="48"/>
                      </a:lnTo>
                      <a:lnTo>
                        <a:pt x="380" y="48"/>
                      </a:lnTo>
                      <a:lnTo>
                        <a:pt x="371" y="48"/>
                      </a:lnTo>
                      <a:lnTo>
                        <a:pt x="361" y="46"/>
                      </a:lnTo>
                      <a:lnTo>
                        <a:pt x="351" y="46"/>
                      </a:lnTo>
                      <a:lnTo>
                        <a:pt x="342" y="46"/>
                      </a:lnTo>
                      <a:lnTo>
                        <a:pt x="332" y="44"/>
                      </a:lnTo>
                      <a:lnTo>
                        <a:pt x="323" y="44"/>
                      </a:lnTo>
                      <a:lnTo>
                        <a:pt x="313" y="44"/>
                      </a:lnTo>
                      <a:lnTo>
                        <a:pt x="305" y="42"/>
                      </a:lnTo>
                      <a:lnTo>
                        <a:pt x="296" y="42"/>
                      </a:lnTo>
                      <a:lnTo>
                        <a:pt x="286" y="40"/>
                      </a:lnTo>
                      <a:lnTo>
                        <a:pt x="276" y="40"/>
                      </a:lnTo>
                      <a:lnTo>
                        <a:pt x="267" y="38"/>
                      </a:lnTo>
                      <a:lnTo>
                        <a:pt x="257" y="38"/>
                      </a:lnTo>
                      <a:lnTo>
                        <a:pt x="248" y="36"/>
                      </a:lnTo>
                      <a:lnTo>
                        <a:pt x="238" y="36"/>
                      </a:lnTo>
                      <a:lnTo>
                        <a:pt x="228" y="34"/>
                      </a:lnTo>
                      <a:lnTo>
                        <a:pt x="219" y="34"/>
                      </a:lnTo>
                      <a:lnTo>
                        <a:pt x="209" y="32"/>
                      </a:lnTo>
                      <a:lnTo>
                        <a:pt x="200" y="32"/>
                      </a:lnTo>
                      <a:lnTo>
                        <a:pt x="190" y="30"/>
                      </a:lnTo>
                      <a:lnTo>
                        <a:pt x="180" y="30"/>
                      </a:lnTo>
                      <a:lnTo>
                        <a:pt x="171" y="28"/>
                      </a:lnTo>
                      <a:lnTo>
                        <a:pt x="161" y="28"/>
                      </a:lnTo>
                      <a:lnTo>
                        <a:pt x="154" y="27"/>
                      </a:lnTo>
                      <a:lnTo>
                        <a:pt x="144" y="25"/>
                      </a:lnTo>
                      <a:lnTo>
                        <a:pt x="134" y="25"/>
                      </a:lnTo>
                      <a:lnTo>
                        <a:pt x="125" y="23"/>
                      </a:lnTo>
                      <a:lnTo>
                        <a:pt x="115" y="21"/>
                      </a:lnTo>
                      <a:lnTo>
                        <a:pt x="106" y="21"/>
                      </a:lnTo>
                      <a:lnTo>
                        <a:pt x="96" y="19"/>
                      </a:lnTo>
                      <a:lnTo>
                        <a:pt x="86" y="17"/>
                      </a:lnTo>
                      <a:lnTo>
                        <a:pt x="77" y="15"/>
                      </a:lnTo>
                      <a:lnTo>
                        <a:pt x="67" y="13"/>
                      </a:lnTo>
                      <a:lnTo>
                        <a:pt x="58" y="11"/>
                      </a:lnTo>
                      <a:lnTo>
                        <a:pt x="48" y="9"/>
                      </a:lnTo>
                      <a:lnTo>
                        <a:pt x="38" y="7"/>
                      </a:lnTo>
                      <a:lnTo>
                        <a:pt x="29" y="5"/>
                      </a:lnTo>
                      <a:lnTo>
                        <a:pt x="19" y="4"/>
                      </a:lnTo>
                      <a:lnTo>
                        <a:pt x="10" y="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221" name="Freeform 210"/>
                <p:cNvSpPr>
                  <a:spLocks/>
                </p:cNvSpPr>
                <p:nvPr/>
              </p:nvSpPr>
              <p:spPr bwMode="auto">
                <a:xfrm>
                  <a:off x="1561227" y="981632"/>
                  <a:ext cx="812323" cy="1514078"/>
                </a:xfrm>
                <a:custGeom>
                  <a:avLst/>
                  <a:gdLst>
                    <a:gd name="T0" fmla="*/ 2147483646 w 1204"/>
                    <a:gd name="T1" fmla="*/ 2147483646 h 2188"/>
                    <a:gd name="T2" fmla="*/ 2147483646 w 1204"/>
                    <a:gd name="T3" fmla="*/ 2147483646 h 2188"/>
                    <a:gd name="T4" fmla="*/ 2147483646 w 1204"/>
                    <a:gd name="T5" fmla="*/ 2147483646 h 2188"/>
                    <a:gd name="T6" fmla="*/ 2147483646 w 1204"/>
                    <a:gd name="T7" fmla="*/ 2147483646 h 2188"/>
                    <a:gd name="T8" fmla="*/ 2147483646 w 1204"/>
                    <a:gd name="T9" fmla="*/ 2147483646 h 2188"/>
                    <a:gd name="T10" fmla="*/ 2147483646 w 1204"/>
                    <a:gd name="T11" fmla="*/ 2147483646 h 2188"/>
                    <a:gd name="T12" fmla="*/ 2147483646 w 1204"/>
                    <a:gd name="T13" fmla="*/ 2147483646 h 2188"/>
                    <a:gd name="T14" fmla="*/ 2147483646 w 1204"/>
                    <a:gd name="T15" fmla="*/ 2147483646 h 2188"/>
                    <a:gd name="T16" fmla="*/ 2147483646 w 1204"/>
                    <a:gd name="T17" fmla="*/ 2147483646 h 2188"/>
                    <a:gd name="T18" fmla="*/ 2147483646 w 1204"/>
                    <a:gd name="T19" fmla="*/ 2147483646 h 2188"/>
                    <a:gd name="T20" fmla="*/ 2147483646 w 1204"/>
                    <a:gd name="T21" fmla="*/ 2147483646 h 2188"/>
                    <a:gd name="T22" fmla="*/ 2147483646 w 1204"/>
                    <a:gd name="T23" fmla="*/ 2147483646 h 2188"/>
                    <a:gd name="T24" fmla="*/ 2147483646 w 1204"/>
                    <a:gd name="T25" fmla="*/ 2147483646 h 2188"/>
                    <a:gd name="T26" fmla="*/ 2147483646 w 1204"/>
                    <a:gd name="T27" fmla="*/ 2147483646 h 2188"/>
                    <a:gd name="T28" fmla="*/ 2147483646 w 1204"/>
                    <a:gd name="T29" fmla="*/ 2147483646 h 2188"/>
                    <a:gd name="T30" fmla="*/ 2147483646 w 1204"/>
                    <a:gd name="T31" fmla="*/ 2147483646 h 2188"/>
                    <a:gd name="T32" fmla="*/ 2147483646 w 1204"/>
                    <a:gd name="T33" fmla="*/ 2147483646 h 2188"/>
                    <a:gd name="T34" fmla="*/ 2147483646 w 1204"/>
                    <a:gd name="T35" fmla="*/ 2147483646 h 2188"/>
                    <a:gd name="T36" fmla="*/ 2147483646 w 1204"/>
                    <a:gd name="T37" fmla="*/ 2147483646 h 2188"/>
                    <a:gd name="T38" fmla="*/ 2147483646 w 1204"/>
                    <a:gd name="T39" fmla="*/ 2147483646 h 2188"/>
                    <a:gd name="T40" fmla="*/ 2147483646 w 1204"/>
                    <a:gd name="T41" fmla="*/ 2147483646 h 2188"/>
                    <a:gd name="T42" fmla="*/ 2147483646 w 1204"/>
                    <a:gd name="T43" fmla="*/ 2147483646 h 2188"/>
                    <a:gd name="T44" fmla="*/ 2147483646 w 1204"/>
                    <a:gd name="T45" fmla="*/ 2147483646 h 2188"/>
                    <a:gd name="T46" fmla="*/ 2147483646 w 1204"/>
                    <a:gd name="T47" fmla="*/ 2147483646 h 2188"/>
                    <a:gd name="T48" fmla="*/ 2147483646 w 1204"/>
                    <a:gd name="T49" fmla="*/ 2147483646 h 2188"/>
                    <a:gd name="T50" fmla="*/ 2147483646 w 1204"/>
                    <a:gd name="T51" fmla="*/ 2147483646 h 2188"/>
                    <a:gd name="T52" fmla="*/ 2147483646 w 1204"/>
                    <a:gd name="T53" fmla="*/ 2147483646 h 2188"/>
                    <a:gd name="T54" fmla="*/ 2147483646 w 1204"/>
                    <a:gd name="T55" fmla="*/ 2147483646 h 2188"/>
                    <a:gd name="T56" fmla="*/ 2147483646 w 1204"/>
                    <a:gd name="T57" fmla="*/ 2147483646 h 2188"/>
                    <a:gd name="T58" fmla="*/ 2147483646 w 1204"/>
                    <a:gd name="T59" fmla="*/ 2147483646 h 2188"/>
                    <a:gd name="T60" fmla="*/ 2147483646 w 1204"/>
                    <a:gd name="T61" fmla="*/ 2147483646 h 2188"/>
                    <a:gd name="T62" fmla="*/ 2147483646 w 1204"/>
                    <a:gd name="T63" fmla="*/ 2147483646 h 2188"/>
                    <a:gd name="T64" fmla="*/ 2147483646 w 1204"/>
                    <a:gd name="T65" fmla="*/ 2147483646 h 2188"/>
                    <a:gd name="T66" fmla="*/ 2147483646 w 1204"/>
                    <a:gd name="T67" fmla="*/ 2147483646 h 2188"/>
                    <a:gd name="T68" fmla="*/ 2147483646 w 1204"/>
                    <a:gd name="T69" fmla="*/ 2147483646 h 2188"/>
                    <a:gd name="T70" fmla="*/ 2147483646 w 1204"/>
                    <a:gd name="T71" fmla="*/ 2147483646 h 2188"/>
                    <a:gd name="T72" fmla="*/ 2147483646 w 1204"/>
                    <a:gd name="T73" fmla="*/ 2147483646 h 2188"/>
                    <a:gd name="T74" fmla="*/ 2147483646 w 1204"/>
                    <a:gd name="T75" fmla="*/ 2147483646 h 2188"/>
                    <a:gd name="T76" fmla="*/ 2147483646 w 1204"/>
                    <a:gd name="T77" fmla="*/ 2147483646 h 2188"/>
                    <a:gd name="T78" fmla="*/ 2147483646 w 1204"/>
                    <a:gd name="T79" fmla="*/ 2147483646 h 2188"/>
                    <a:gd name="T80" fmla="*/ 2147483646 w 1204"/>
                    <a:gd name="T81" fmla="*/ 2147483646 h 2188"/>
                    <a:gd name="T82" fmla="*/ 2147483646 w 1204"/>
                    <a:gd name="T83" fmla="*/ 2147483646 h 21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4" h="2188">
                      <a:moveTo>
                        <a:pt x="1204" y="2188"/>
                      </a:moveTo>
                      <a:lnTo>
                        <a:pt x="1196" y="2186"/>
                      </a:lnTo>
                      <a:lnTo>
                        <a:pt x="1187" y="2184"/>
                      </a:lnTo>
                      <a:lnTo>
                        <a:pt x="1177" y="2180"/>
                      </a:lnTo>
                      <a:lnTo>
                        <a:pt x="1167" y="2178"/>
                      </a:lnTo>
                      <a:lnTo>
                        <a:pt x="1158" y="2176"/>
                      </a:lnTo>
                      <a:lnTo>
                        <a:pt x="1148" y="2172"/>
                      </a:lnTo>
                      <a:lnTo>
                        <a:pt x="1139" y="2170"/>
                      </a:lnTo>
                      <a:lnTo>
                        <a:pt x="1129" y="2167"/>
                      </a:lnTo>
                      <a:lnTo>
                        <a:pt x="1119" y="2163"/>
                      </a:lnTo>
                      <a:lnTo>
                        <a:pt x="1110" y="2159"/>
                      </a:lnTo>
                      <a:lnTo>
                        <a:pt x="1100" y="2157"/>
                      </a:lnTo>
                      <a:lnTo>
                        <a:pt x="1091" y="2153"/>
                      </a:lnTo>
                      <a:lnTo>
                        <a:pt x="1081" y="2149"/>
                      </a:lnTo>
                      <a:lnTo>
                        <a:pt x="1071" y="2143"/>
                      </a:lnTo>
                      <a:lnTo>
                        <a:pt x="1062" y="2140"/>
                      </a:lnTo>
                      <a:lnTo>
                        <a:pt x="1052" y="2136"/>
                      </a:lnTo>
                      <a:lnTo>
                        <a:pt x="1043" y="2130"/>
                      </a:lnTo>
                      <a:lnTo>
                        <a:pt x="1035" y="2126"/>
                      </a:lnTo>
                      <a:lnTo>
                        <a:pt x="1025" y="2120"/>
                      </a:lnTo>
                      <a:lnTo>
                        <a:pt x="1016" y="2115"/>
                      </a:lnTo>
                      <a:lnTo>
                        <a:pt x="1006" y="2109"/>
                      </a:lnTo>
                      <a:lnTo>
                        <a:pt x="997" y="2103"/>
                      </a:lnTo>
                      <a:lnTo>
                        <a:pt x="987" y="2095"/>
                      </a:lnTo>
                      <a:lnTo>
                        <a:pt x="977" y="2090"/>
                      </a:lnTo>
                      <a:lnTo>
                        <a:pt x="968" y="2082"/>
                      </a:lnTo>
                      <a:lnTo>
                        <a:pt x="958" y="2074"/>
                      </a:lnTo>
                      <a:lnTo>
                        <a:pt x="949" y="2065"/>
                      </a:lnTo>
                      <a:lnTo>
                        <a:pt x="939" y="2057"/>
                      </a:lnTo>
                      <a:lnTo>
                        <a:pt x="929" y="2047"/>
                      </a:lnTo>
                      <a:lnTo>
                        <a:pt x="920" y="2038"/>
                      </a:lnTo>
                      <a:lnTo>
                        <a:pt x="910" y="2026"/>
                      </a:lnTo>
                      <a:lnTo>
                        <a:pt x="901" y="2015"/>
                      </a:lnTo>
                      <a:lnTo>
                        <a:pt x="891" y="2003"/>
                      </a:lnTo>
                      <a:lnTo>
                        <a:pt x="883" y="1990"/>
                      </a:lnTo>
                      <a:lnTo>
                        <a:pt x="874" y="1976"/>
                      </a:lnTo>
                      <a:lnTo>
                        <a:pt x="864" y="1961"/>
                      </a:lnTo>
                      <a:lnTo>
                        <a:pt x="854" y="1946"/>
                      </a:lnTo>
                      <a:lnTo>
                        <a:pt x="845" y="1927"/>
                      </a:lnTo>
                      <a:lnTo>
                        <a:pt x="835" y="1909"/>
                      </a:lnTo>
                      <a:lnTo>
                        <a:pt x="826" y="1888"/>
                      </a:lnTo>
                      <a:lnTo>
                        <a:pt x="816" y="1867"/>
                      </a:lnTo>
                      <a:lnTo>
                        <a:pt x="806" y="1842"/>
                      </a:lnTo>
                      <a:lnTo>
                        <a:pt x="797" y="1817"/>
                      </a:lnTo>
                      <a:lnTo>
                        <a:pt x="787" y="1788"/>
                      </a:lnTo>
                      <a:lnTo>
                        <a:pt x="778" y="1758"/>
                      </a:lnTo>
                      <a:lnTo>
                        <a:pt x="768" y="1723"/>
                      </a:lnTo>
                      <a:lnTo>
                        <a:pt x="758" y="1686"/>
                      </a:lnTo>
                      <a:lnTo>
                        <a:pt x="749" y="1648"/>
                      </a:lnTo>
                      <a:lnTo>
                        <a:pt x="739" y="1604"/>
                      </a:lnTo>
                      <a:lnTo>
                        <a:pt x="730" y="1558"/>
                      </a:lnTo>
                      <a:lnTo>
                        <a:pt x="722" y="1508"/>
                      </a:lnTo>
                      <a:lnTo>
                        <a:pt x="712" y="1454"/>
                      </a:lnTo>
                      <a:lnTo>
                        <a:pt x="703" y="1395"/>
                      </a:lnTo>
                      <a:lnTo>
                        <a:pt x="693" y="1331"/>
                      </a:lnTo>
                      <a:lnTo>
                        <a:pt x="684" y="1264"/>
                      </a:lnTo>
                      <a:lnTo>
                        <a:pt x="674" y="1191"/>
                      </a:lnTo>
                      <a:lnTo>
                        <a:pt x="664" y="1116"/>
                      </a:lnTo>
                      <a:lnTo>
                        <a:pt x="655" y="1037"/>
                      </a:lnTo>
                      <a:lnTo>
                        <a:pt x="645" y="959"/>
                      </a:lnTo>
                      <a:lnTo>
                        <a:pt x="636" y="878"/>
                      </a:lnTo>
                      <a:lnTo>
                        <a:pt x="626" y="797"/>
                      </a:lnTo>
                      <a:lnTo>
                        <a:pt x="616" y="717"/>
                      </a:lnTo>
                      <a:lnTo>
                        <a:pt x="607" y="640"/>
                      </a:lnTo>
                      <a:lnTo>
                        <a:pt x="597" y="563"/>
                      </a:lnTo>
                      <a:lnTo>
                        <a:pt x="588" y="488"/>
                      </a:lnTo>
                      <a:lnTo>
                        <a:pt x="578" y="415"/>
                      </a:lnTo>
                      <a:lnTo>
                        <a:pt x="568" y="344"/>
                      </a:lnTo>
                      <a:lnTo>
                        <a:pt x="561" y="275"/>
                      </a:lnTo>
                      <a:lnTo>
                        <a:pt x="551" y="204"/>
                      </a:lnTo>
                      <a:lnTo>
                        <a:pt x="541" y="135"/>
                      </a:lnTo>
                      <a:lnTo>
                        <a:pt x="532" y="72"/>
                      </a:lnTo>
                      <a:lnTo>
                        <a:pt x="522" y="22"/>
                      </a:lnTo>
                      <a:lnTo>
                        <a:pt x="513" y="0"/>
                      </a:lnTo>
                      <a:lnTo>
                        <a:pt x="503" y="14"/>
                      </a:lnTo>
                      <a:lnTo>
                        <a:pt x="493" y="60"/>
                      </a:lnTo>
                      <a:lnTo>
                        <a:pt x="484" y="123"/>
                      </a:lnTo>
                      <a:lnTo>
                        <a:pt x="474" y="194"/>
                      </a:lnTo>
                      <a:lnTo>
                        <a:pt x="465" y="264"/>
                      </a:lnTo>
                      <a:lnTo>
                        <a:pt x="455" y="329"/>
                      </a:lnTo>
                      <a:lnTo>
                        <a:pt x="445" y="398"/>
                      </a:lnTo>
                      <a:lnTo>
                        <a:pt x="436" y="471"/>
                      </a:lnTo>
                      <a:lnTo>
                        <a:pt x="426" y="552"/>
                      </a:lnTo>
                      <a:lnTo>
                        <a:pt x="417" y="640"/>
                      </a:lnTo>
                      <a:lnTo>
                        <a:pt x="409" y="734"/>
                      </a:lnTo>
                      <a:lnTo>
                        <a:pt x="399" y="828"/>
                      </a:lnTo>
                      <a:lnTo>
                        <a:pt x="390" y="922"/>
                      </a:lnTo>
                      <a:lnTo>
                        <a:pt x="380" y="1012"/>
                      </a:lnTo>
                      <a:lnTo>
                        <a:pt x="371" y="1097"/>
                      </a:lnTo>
                      <a:lnTo>
                        <a:pt x="361" y="1176"/>
                      </a:lnTo>
                      <a:lnTo>
                        <a:pt x="351" y="1251"/>
                      </a:lnTo>
                      <a:lnTo>
                        <a:pt x="342" y="1318"/>
                      </a:lnTo>
                      <a:lnTo>
                        <a:pt x="332" y="1381"/>
                      </a:lnTo>
                      <a:lnTo>
                        <a:pt x="323" y="1439"/>
                      </a:lnTo>
                      <a:lnTo>
                        <a:pt x="313" y="1491"/>
                      </a:lnTo>
                      <a:lnTo>
                        <a:pt x="303" y="1541"/>
                      </a:lnTo>
                      <a:lnTo>
                        <a:pt x="294" y="1585"/>
                      </a:lnTo>
                      <a:lnTo>
                        <a:pt x="284" y="1627"/>
                      </a:lnTo>
                      <a:lnTo>
                        <a:pt x="275" y="1665"/>
                      </a:lnTo>
                      <a:lnTo>
                        <a:pt x="265" y="1700"/>
                      </a:lnTo>
                      <a:lnTo>
                        <a:pt x="255" y="1733"/>
                      </a:lnTo>
                      <a:lnTo>
                        <a:pt x="248" y="1763"/>
                      </a:lnTo>
                      <a:lnTo>
                        <a:pt x="238" y="1790"/>
                      </a:lnTo>
                      <a:lnTo>
                        <a:pt x="229" y="1817"/>
                      </a:lnTo>
                      <a:lnTo>
                        <a:pt x="219" y="1840"/>
                      </a:lnTo>
                      <a:lnTo>
                        <a:pt x="209" y="1863"/>
                      </a:lnTo>
                      <a:lnTo>
                        <a:pt x="200" y="1882"/>
                      </a:lnTo>
                      <a:lnTo>
                        <a:pt x="190" y="1902"/>
                      </a:lnTo>
                      <a:lnTo>
                        <a:pt x="180" y="1921"/>
                      </a:lnTo>
                      <a:lnTo>
                        <a:pt x="171" y="1936"/>
                      </a:lnTo>
                      <a:lnTo>
                        <a:pt x="161" y="1951"/>
                      </a:lnTo>
                      <a:lnTo>
                        <a:pt x="152" y="1967"/>
                      </a:lnTo>
                      <a:lnTo>
                        <a:pt x="142" y="1980"/>
                      </a:lnTo>
                      <a:lnTo>
                        <a:pt x="132" y="1994"/>
                      </a:lnTo>
                      <a:lnTo>
                        <a:pt x="123" y="2005"/>
                      </a:lnTo>
                      <a:lnTo>
                        <a:pt x="113" y="2017"/>
                      </a:lnTo>
                      <a:lnTo>
                        <a:pt x="104" y="2026"/>
                      </a:lnTo>
                      <a:lnTo>
                        <a:pt x="96" y="2036"/>
                      </a:lnTo>
                      <a:lnTo>
                        <a:pt x="86" y="2046"/>
                      </a:lnTo>
                      <a:lnTo>
                        <a:pt x="77" y="2055"/>
                      </a:lnTo>
                      <a:lnTo>
                        <a:pt x="67" y="2063"/>
                      </a:lnTo>
                      <a:lnTo>
                        <a:pt x="58" y="2071"/>
                      </a:lnTo>
                      <a:lnTo>
                        <a:pt x="48" y="2078"/>
                      </a:lnTo>
                      <a:lnTo>
                        <a:pt x="38" y="2084"/>
                      </a:lnTo>
                      <a:lnTo>
                        <a:pt x="29" y="2092"/>
                      </a:lnTo>
                      <a:lnTo>
                        <a:pt x="19" y="2097"/>
                      </a:lnTo>
                      <a:lnTo>
                        <a:pt x="10" y="2103"/>
                      </a:lnTo>
                      <a:lnTo>
                        <a:pt x="0" y="210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222" name="Freeform 211"/>
                <p:cNvSpPr>
                  <a:spLocks/>
                </p:cNvSpPr>
                <p:nvPr/>
              </p:nvSpPr>
              <p:spPr bwMode="auto">
                <a:xfrm>
                  <a:off x="748904" y="2440702"/>
                  <a:ext cx="812323" cy="100013"/>
                </a:xfrm>
                <a:custGeom>
                  <a:avLst/>
                  <a:gdLst>
                    <a:gd name="T0" fmla="*/ 2147483646 w 1204"/>
                    <a:gd name="T1" fmla="*/ 2147483646 h 144"/>
                    <a:gd name="T2" fmla="*/ 2147483646 w 1204"/>
                    <a:gd name="T3" fmla="*/ 2147483646 h 144"/>
                    <a:gd name="T4" fmla="*/ 2147483646 w 1204"/>
                    <a:gd name="T5" fmla="*/ 2147483646 h 144"/>
                    <a:gd name="T6" fmla="*/ 2147483646 w 1204"/>
                    <a:gd name="T7" fmla="*/ 2147483646 h 144"/>
                    <a:gd name="T8" fmla="*/ 2147483646 w 1204"/>
                    <a:gd name="T9" fmla="*/ 2147483646 h 144"/>
                    <a:gd name="T10" fmla="*/ 2147483646 w 1204"/>
                    <a:gd name="T11" fmla="*/ 2147483646 h 144"/>
                    <a:gd name="T12" fmla="*/ 2147483646 w 1204"/>
                    <a:gd name="T13" fmla="*/ 2147483646 h 144"/>
                    <a:gd name="T14" fmla="*/ 2147483646 w 1204"/>
                    <a:gd name="T15" fmla="*/ 2147483646 h 144"/>
                    <a:gd name="T16" fmla="*/ 2147483646 w 1204"/>
                    <a:gd name="T17" fmla="*/ 2147483646 h 144"/>
                    <a:gd name="T18" fmla="*/ 2147483646 w 1204"/>
                    <a:gd name="T19" fmla="*/ 2147483646 h 144"/>
                    <a:gd name="T20" fmla="*/ 2147483646 w 1204"/>
                    <a:gd name="T21" fmla="*/ 2147483646 h 144"/>
                    <a:gd name="T22" fmla="*/ 2147483646 w 1204"/>
                    <a:gd name="T23" fmla="*/ 2147483646 h 144"/>
                    <a:gd name="T24" fmla="*/ 2147483646 w 1204"/>
                    <a:gd name="T25" fmla="*/ 2147483646 h 144"/>
                    <a:gd name="T26" fmla="*/ 2147483646 w 1204"/>
                    <a:gd name="T27" fmla="*/ 2147483646 h 144"/>
                    <a:gd name="T28" fmla="*/ 2147483646 w 1204"/>
                    <a:gd name="T29" fmla="*/ 2147483646 h 144"/>
                    <a:gd name="T30" fmla="*/ 2147483646 w 1204"/>
                    <a:gd name="T31" fmla="*/ 2147483646 h 144"/>
                    <a:gd name="T32" fmla="*/ 2147483646 w 1204"/>
                    <a:gd name="T33" fmla="*/ 2147483646 h 144"/>
                    <a:gd name="T34" fmla="*/ 2147483646 w 1204"/>
                    <a:gd name="T35" fmla="*/ 2147483646 h 144"/>
                    <a:gd name="T36" fmla="*/ 2147483646 w 1204"/>
                    <a:gd name="T37" fmla="*/ 2147483646 h 144"/>
                    <a:gd name="T38" fmla="*/ 2147483646 w 1204"/>
                    <a:gd name="T39" fmla="*/ 2147483646 h 144"/>
                    <a:gd name="T40" fmla="*/ 2147483646 w 1204"/>
                    <a:gd name="T41" fmla="*/ 2147483646 h 144"/>
                    <a:gd name="T42" fmla="*/ 2147483646 w 1204"/>
                    <a:gd name="T43" fmla="*/ 2147483646 h 144"/>
                    <a:gd name="T44" fmla="*/ 2147483646 w 1204"/>
                    <a:gd name="T45" fmla="*/ 2147483646 h 144"/>
                    <a:gd name="T46" fmla="*/ 2147483646 w 1204"/>
                    <a:gd name="T47" fmla="*/ 2147483646 h 144"/>
                    <a:gd name="T48" fmla="*/ 2147483646 w 1204"/>
                    <a:gd name="T49" fmla="*/ 2147483646 h 144"/>
                    <a:gd name="T50" fmla="*/ 2147483646 w 1204"/>
                    <a:gd name="T51" fmla="*/ 2147483646 h 144"/>
                    <a:gd name="T52" fmla="*/ 2147483646 w 1204"/>
                    <a:gd name="T53" fmla="*/ 2147483646 h 144"/>
                    <a:gd name="T54" fmla="*/ 2147483646 w 1204"/>
                    <a:gd name="T55" fmla="*/ 2147483646 h 144"/>
                    <a:gd name="T56" fmla="*/ 2147483646 w 1204"/>
                    <a:gd name="T57" fmla="*/ 2147483646 h 144"/>
                    <a:gd name="T58" fmla="*/ 2147483646 w 1204"/>
                    <a:gd name="T59" fmla="*/ 2147483646 h 144"/>
                    <a:gd name="T60" fmla="*/ 2147483646 w 1204"/>
                    <a:gd name="T61" fmla="*/ 2147483646 h 144"/>
                    <a:gd name="T62" fmla="*/ 2147483646 w 1204"/>
                    <a:gd name="T63" fmla="*/ 2147483646 h 144"/>
                    <a:gd name="T64" fmla="*/ 2147483646 w 1204"/>
                    <a:gd name="T65" fmla="*/ 2147483646 h 144"/>
                    <a:gd name="T66" fmla="*/ 2147483646 w 1204"/>
                    <a:gd name="T67" fmla="*/ 2147483646 h 144"/>
                    <a:gd name="T68" fmla="*/ 2147483646 w 1204"/>
                    <a:gd name="T69" fmla="*/ 2147483646 h 144"/>
                    <a:gd name="T70" fmla="*/ 2147483646 w 1204"/>
                    <a:gd name="T71" fmla="*/ 2147483646 h 144"/>
                    <a:gd name="T72" fmla="*/ 2147483646 w 1204"/>
                    <a:gd name="T73" fmla="*/ 2147483646 h 144"/>
                    <a:gd name="T74" fmla="*/ 2147483646 w 1204"/>
                    <a:gd name="T75" fmla="*/ 2147483646 h 144"/>
                    <a:gd name="T76" fmla="*/ 2147483646 w 1204"/>
                    <a:gd name="T77" fmla="*/ 2147483646 h 144"/>
                    <a:gd name="T78" fmla="*/ 2147483646 w 1204"/>
                    <a:gd name="T79" fmla="*/ 2147483646 h 144"/>
                    <a:gd name="T80" fmla="*/ 2147483646 w 1204"/>
                    <a:gd name="T81" fmla="*/ 2147483646 h 144"/>
                    <a:gd name="T82" fmla="*/ 2147483646 w 1204"/>
                    <a:gd name="T83" fmla="*/ 2147483646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4" h="144">
                      <a:moveTo>
                        <a:pt x="1204" y="0"/>
                      </a:moveTo>
                      <a:lnTo>
                        <a:pt x="1194" y="6"/>
                      </a:lnTo>
                      <a:lnTo>
                        <a:pt x="1185" y="10"/>
                      </a:lnTo>
                      <a:lnTo>
                        <a:pt x="1175" y="15"/>
                      </a:lnTo>
                      <a:lnTo>
                        <a:pt x="1166" y="19"/>
                      </a:lnTo>
                      <a:lnTo>
                        <a:pt x="1156" y="23"/>
                      </a:lnTo>
                      <a:lnTo>
                        <a:pt x="1146" y="29"/>
                      </a:lnTo>
                      <a:lnTo>
                        <a:pt x="1139" y="33"/>
                      </a:lnTo>
                      <a:lnTo>
                        <a:pt x="1129" y="36"/>
                      </a:lnTo>
                      <a:lnTo>
                        <a:pt x="1120" y="38"/>
                      </a:lnTo>
                      <a:lnTo>
                        <a:pt x="1110" y="42"/>
                      </a:lnTo>
                      <a:lnTo>
                        <a:pt x="1100" y="46"/>
                      </a:lnTo>
                      <a:lnTo>
                        <a:pt x="1091" y="50"/>
                      </a:lnTo>
                      <a:lnTo>
                        <a:pt x="1081" y="52"/>
                      </a:lnTo>
                      <a:lnTo>
                        <a:pt x="1072" y="56"/>
                      </a:lnTo>
                      <a:lnTo>
                        <a:pt x="1062" y="58"/>
                      </a:lnTo>
                      <a:lnTo>
                        <a:pt x="1052" y="61"/>
                      </a:lnTo>
                      <a:lnTo>
                        <a:pt x="1043" y="63"/>
                      </a:lnTo>
                      <a:lnTo>
                        <a:pt x="1033" y="65"/>
                      </a:lnTo>
                      <a:lnTo>
                        <a:pt x="1024" y="67"/>
                      </a:lnTo>
                      <a:lnTo>
                        <a:pt x="1014" y="71"/>
                      </a:lnTo>
                      <a:lnTo>
                        <a:pt x="1004" y="73"/>
                      </a:lnTo>
                      <a:lnTo>
                        <a:pt x="995" y="75"/>
                      </a:lnTo>
                      <a:lnTo>
                        <a:pt x="985" y="77"/>
                      </a:lnTo>
                      <a:lnTo>
                        <a:pt x="977" y="79"/>
                      </a:lnTo>
                      <a:lnTo>
                        <a:pt x="968" y="81"/>
                      </a:lnTo>
                      <a:lnTo>
                        <a:pt x="958" y="83"/>
                      </a:lnTo>
                      <a:lnTo>
                        <a:pt x="949" y="84"/>
                      </a:lnTo>
                      <a:lnTo>
                        <a:pt x="939" y="86"/>
                      </a:lnTo>
                      <a:lnTo>
                        <a:pt x="929" y="88"/>
                      </a:lnTo>
                      <a:lnTo>
                        <a:pt x="920" y="88"/>
                      </a:lnTo>
                      <a:lnTo>
                        <a:pt x="910" y="90"/>
                      </a:lnTo>
                      <a:lnTo>
                        <a:pt x="901" y="92"/>
                      </a:lnTo>
                      <a:lnTo>
                        <a:pt x="891" y="94"/>
                      </a:lnTo>
                      <a:lnTo>
                        <a:pt x="881" y="94"/>
                      </a:lnTo>
                      <a:lnTo>
                        <a:pt x="872" y="96"/>
                      </a:lnTo>
                      <a:lnTo>
                        <a:pt x="862" y="98"/>
                      </a:lnTo>
                      <a:lnTo>
                        <a:pt x="853" y="100"/>
                      </a:lnTo>
                      <a:lnTo>
                        <a:pt x="843" y="100"/>
                      </a:lnTo>
                      <a:lnTo>
                        <a:pt x="833" y="102"/>
                      </a:lnTo>
                      <a:lnTo>
                        <a:pt x="826" y="102"/>
                      </a:lnTo>
                      <a:lnTo>
                        <a:pt x="816" y="104"/>
                      </a:lnTo>
                      <a:lnTo>
                        <a:pt x="807" y="106"/>
                      </a:lnTo>
                      <a:lnTo>
                        <a:pt x="797" y="106"/>
                      </a:lnTo>
                      <a:lnTo>
                        <a:pt x="787" y="107"/>
                      </a:lnTo>
                      <a:lnTo>
                        <a:pt x="778" y="107"/>
                      </a:lnTo>
                      <a:lnTo>
                        <a:pt x="768" y="109"/>
                      </a:lnTo>
                      <a:lnTo>
                        <a:pt x="759" y="109"/>
                      </a:lnTo>
                      <a:lnTo>
                        <a:pt x="749" y="111"/>
                      </a:lnTo>
                      <a:lnTo>
                        <a:pt x="739" y="111"/>
                      </a:lnTo>
                      <a:lnTo>
                        <a:pt x="730" y="111"/>
                      </a:lnTo>
                      <a:lnTo>
                        <a:pt x="720" y="113"/>
                      </a:lnTo>
                      <a:lnTo>
                        <a:pt x="711" y="113"/>
                      </a:lnTo>
                      <a:lnTo>
                        <a:pt x="701" y="113"/>
                      </a:lnTo>
                      <a:lnTo>
                        <a:pt x="691" y="115"/>
                      </a:lnTo>
                      <a:lnTo>
                        <a:pt x="682" y="115"/>
                      </a:lnTo>
                      <a:lnTo>
                        <a:pt x="672" y="117"/>
                      </a:lnTo>
                      <a:lnTo>
                        <a:pt x="664" y="117"/>
                      </a:lnTo>
                      <a:lnTo>
                        <a:pt x="655" y="117"/>
                      </a:lnTo>
                      <a:lnTo>
                        <a:pt x="645" y="119"/>
                      </a:lnTo>
                      <a:lnTo>
                        <a:pt x="636" y="119"/>
                      </a:lnTo>
                      <a:lnTo>
                        <a:pt x="626" y="119"/>
                      </a:lnTo>
                      <a:lnTo>
                        <a:pt x="616" y="121"/>
                      </a:lnTo>
                      <a:lnTo>
                        <a:pt x="607" y="121"/>
                      </a:lnTo>
                      <a:lnTo>
                        <a:pt x="597" y="121"/>
                      </a:lnTo>
                      <a:lnTo>
                        <a:pt x="588" y="121"/>
                      </a:lnTo>
                      <a:lnTo>
                        <a:pt x="578" y="123"/>
                      </a:lnTo>
                      <a:lnTo>
                        <a:pt x="568" y="123"/>
                      </a:lnTo>
                      <a:lnTo>
                        <a:pt x="559" y="123"/>
                      </a:lnTo>
                      <a:lnTo>
                        <a:pt x="549" y="125"/>
                      </a:lnTo>
                      <a:lnTo>
                        <a:pt x="540" y="125"/>
                      </a:lnTo>
                      <a:lnTo>
                        <a:pt x="530" y="125"/>
                      </a:lnTo>
                      <a:lnTo>
                        <a:pt x="520" y="125"/>
                      </a:lnTo>
                      <a:lnTo>
                        <a:pt x="511" y="127"/>
                      </a:lnTo>
                      <a:lnTo>
                        <a:pt x="503" y="127"/>
                      </a:lnTo>
                      <a:lnTo>
                        <a:pt x="494" y="127"/>
                      </a:lnTo>
                      <a:lnTo>
                        <a:pt x="484" y="129"/>
                      </a:lnTo>
                      <a:lnTo>
                        <a:pt x="474" y="129"/>
                      </a:lnTo>
                      <a:lnTo>
                        <a:pt x="465" y="129"/>
                      </a:lnTo>
                      <a:lnTo>
                        <a:pt x="455" y="129"/>
                      </a:lnTo>
                      <a:lnTo>
                        <a:pt x="446" y="131"/>
                      </a:lnTo>
                      <a:lnTo>
                        <a:pt x="436" y="131"/>
                      </a:lnTo>
                      <a:lnTo>
                        <a:pt x="426" y="131"/>
                      </a:lnTo>
                      <a:lnTo>
                        <a:pt x="417" y="131"/>
                      </a:lnTo>
                      <a:lnTo>
                        <a:pt x="407" y="132"/>
                      </a:lnTo>
                      <a:lnTo>
                        <a:pt x="398" y="132"/>
                      </a:lnTo>
                      <a:lnTo>
                        <a:pt x="388" y="132"/>
                      </a:lnTo>
                      <a:lnTo>
                        <a:pt x="378" y="132"/>
                      </a:lnTo>
                      <a:lnTo>
                        <a:pt x="369" y="134"/>
                      </a:lnTo>
                      <a:lnTo>
                        <a:pt x="359" y="134"/>
                      </a:lnTo>
                      <a:lnTo>
                        <a:pt x="351" y="134"/>
                      </a:lnTo>
                      <a:lnTo>
                        <a:pt x="342" y="134"/>
                      </a:lnTo>
                      <a:lnTo>
                        <a:pt x="332" y="134"/>
                      </a:lnTo>
                      <a:lnTo>
                        <a:pt x="323" y="136"/>
                      </a:lnTo>
                      <a:lnTo>
                        <a:pt x="313" y="136"/>
                      </a:lnTo>
                      <a:lnTo>
                        <a:pt x="303" y="136"/>
                      </a:lnTo>
                      <a:lnTo>
                        <a:pt x="294" y="136"/>
                      </a:lnTo>
                      <a:lnTo>
                        <a:pt x="284" y="136"/>
                      </a:lnTo>
                      <a:lnTo>
                        <a:pt x="275" y="136"/>
                      </a:lnTo>
                      <a:lnTo>
                        <a:pt x="265" y="138"/>
                      </a:lnTo>
                      <a:lnTo>
                        <a:pt x="255" y="138"/>
                      </a:lnTo>
                      <a:lnTo>
                        <a:pt x="246" y="138"/>
                      </a:lnTo>
                      <a:lnTo>
                        <a:pt x="236" y="138"/>
                      </a:lnTo>
                      <a:lnTo>
                        <a:pt x="227" y="138"/>
                      </a:lnTo>
                      <a:lnTo>
                        <a:pt x="217" y="138"/>
                      </a:lnTo>
                      <a:lnTo>
                        <a:pt x="207" y="140"/>
                      </a:lnTo>
                      <a:lnTo>
                        <a:pt x="198" y="140"/>
                      </a:lnTo>
                      <a:lnTo>
                        <a:pt x="190" y="140"/>
                      </a:lnTo>
                      <a:lnTo>
                        <a:pt x="181" y="140"/>
                      </a:lnTo>
                      <a:lnTo>
                        <a:pt x="171" y="140"/>
                      </a:lnTo>
                      <a:lnTo>
                        <a:pt x="161" y="140"/>
                      </a:lnTo>
                      <a:lnTo>
                        <a:pt x="152" y="140"/>
                      </a:lnTo>
                      <a:lnTo>
                        <a:pt x="142" y="140"/>
                      </a:lnTo>
                      <a:lnTo>
                        <a:pt x="133" y="140"/>
                      </a:lnTo>
                      <a:lnTo>
                        <a:pt x="123" y="140"/>
                      </a:lnTo>
                      <a:lnTo>
                        <a:pt x="113" y="140"/>
                      </a:lnTo>
                      <a:lnTo>
                        <a:pt x="104" y="142"/>
                      </a:lnTo>
                      <a:lnTo>
                        <a:pt x="94" y="142"/>
                      </a:lnTo>
                      <a:lnTo>
                        <a:pt x="85" y="142"/>
                      </a:lnTo>
                      <a:lnTo>
                        <a:pt x="75" y="142"/>
                      </a:lnTo>
                      <a:lnTo>
                        <a:pt x="65" y="142"/>
                      </a:lnTo>
                      <a:lnTo>
                        <a:pt x="56" y="142"/>
                      </a:lnTo>
                      <a:lnTo>
                        <a:pt x="46" y="142"/>
                      </a:lnTo>
                      <a:lnTo>
                        <a:pt x="37" y="142"/>
                      </a:lnTo>
                      <a:lnTo>
                        <a:pt x="29" y="142"/>
                      </a:lnTo>
                      <a:lnTo>
                        <a:pt x="19" y="142"/>
                      </a:lnTo>
                      <a:lnTo>
                        <a:pt x="10" y="142"/>
                      </a:lnTo>
                      <a:lnTo>
                        <a:pt x="0" y="14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223" name="Freeform 212"/>
                <p:cNvSpPr>
                  <a:spLocks/>
                </p:cNvSpPr>
                <p:nvPr/>
              </p:nvSpPr>
              <p:spPr bwMode="auto">
                <a:xfrm>
                  <a:off x="621665" y="2540716"/>
                  <a:ext cx="127238" cy="1111"/>
                </a:xfrm>
                <a:custGeom>
                  <a:avLst/>
                  <a:gdLst>
                    <a:gd name="T0" fmla="*/ 2147483646 w 188"/>
                    <a:gd name="T1" fmla="*/ 0 h 2"/>
                    <a:gd name="T2" fmla="*/ 2147483646 w 188"/>
                    <a:gd name="T3" fmla="*/ 0 h 2"/>
                    <a:gd name="T4" fmla="*/ 2147483646 w 188"/>
                    <a:gd name="T5" fmla="*/ 0 h 2"/>
                    <a:gd name="T6" fmla="*/ 2147483646 w 188"/>
                    <a:gd name="T7" fmla="*/ 0 h 2"/>
                    <a:gd name="T8" fmla="*/ 2147483646 w 188"/>
                    <a:gd name="T9" fmla="*/ 0 h 2"/>
                    <a:gd name="T10" fmla="*/ 2147483646 w 188"/>
                    <a:gd name="T11" fmla="*/ 0 h 2"/>
                    <a:gd name="T12" fmla="*/ 2147483646 w 188"/>
                    <a:gd name="T13" fmla="*/ 0 h 2"/>
                    <a:gd name="T14" fmla="*/ 2147483646 w 188"/>
                    <a:gd name="T15" fmla="*/ 0 h 2"/>
                    <a:gd name="T16" fmla="*/ 2147483646 w 188"/>
                    <a:gd name="T17" fmla="*/ 0 h 2"/>
                    <a:gd name="T18" fmla="*/ 2147483646 w 188"/>
                    <a:gd name="T19" fmla="*/ 0 h 2"/>
                    <a:gd name="T20" fmla="*/ 2147483646 w 188"/>
                    <a:gd name="T21" fmla="*/ 0 h 2"/>
                    <a:gd name="T22" fmla="*/ 2147483646 w 188"/>
                    <a:gd name="T23" fmla="*/ 0 h 2"/>
                    <a:gd name="T24" fmla="*/ 2147483646 w 188"/>
                    <a:gd name="T25" fmla="*/ 342832936 h 2"/>
                    <a:gd name="T26" fmla="*/ 2147483646 w 188"/>
                    <a:gd name="T27" fmla="*/ 342832936 h 2"/>
                    <a:gd name="T28" fmla="*/ 2147483646 w 188"/>
                    <a:gd name="T29" fmla="*/ 342832936 h 2"/>
                    <a:gd name="T30" fmla="*/ 2147483646 w 188"/>
                    <a:gd name="T31" fmla="*/ 342832936 h 2"/>
                    <a:gd name="T32" fmla="*/ 2147483646 w 188"/>
                    <a:gd name="T33" fmla="*/ 342832936 h 2"/>
                    <a:gd name="T34" fmla="*/ 2147483646 w 188"/>
                    <a:gd name="T35" fmla="*/ 342832936 h 2"/>
                    <a:gd name="T36" fmla="*/ 2147483646 w 188"/>
                    <a:gd name="T37" fmla="*/ 342832936 h 2"/>
                    <a:gd name="T38" fmla="*/ 2147483646 w 188"/>
                    <a:gd name="T39" fmla="*/ 342832936 h 2"/>
                    <a:gd name="T40" fmla="*/ 0 w 188"/>
                    <a:gd name="T41" fmla="*/ 342832936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8" h="2">
                      <a:moveTo>
                        <a:pt x="188" y="0"/>
                      </a:moveTo>
                      <a:lnTo>
                        <a:pt x="178" y="0"/>
                      </a:lnTo>
                      <a:lnTo>
                        <a:pt x="169" y="0"/>
                      </a:lnTo>
                      <a:lnTo>
                        <a:pt x="159" y="0"/>
                      </a:lnTo>
                      <a:lnTo>
                        <a:pt x="150" y="0"/>
                      </a:lnTo>
                      <a:lnTo>
                        <a:pt x="140" y="0"/>
                      </a:lnTo>
                      <a:lnTo>
                        <a:pt x="130" y="0"/>
                      </a:lnTo>
                      <a:lnTo>
                        <a:pt x="121" y="0"/>
                      </a:lnTo>
                      <a:lnTo>
                        <a:pt x="111" y="0"/>
                      </a:lnTo>
                      <a:lnTo>
                        <a:pt x="102" y="0"/>
                      </a:lnTo>
                      <a:lnTo>
                        <a:pt x="92" y="0"/>
                      </a:lnTo>
                      <a:lnTo>
                        <a:pt x="82" y="0"/>
                      </a:lnTo>
                      <a:lnTo>
                        <a:pt x="73" y="2"/>
                      </a:lnTo>
                      <a:lnTo>
                        <a:pt x="65" y="2"/>
                      </a:lnTo>
                      <a:lnTo>
                        <a:pt x="56" y="2"/>
                      </a:lnTo>
                      <a:lnTo>
                        <a:pt x="46" y="2"/>
                      </a:lnTo>
                      <a:lnTo>
                        <a:pt x="36" y="2"/>
                      </a:lnTo>
                      <a:lnTo>
                        <a:pt x="27" y="2"/>
                      </a:lnTo>
                      <a:lnTo>
                        <a:pt x="17" y="2"/>
                      </a:lnTo>
                      <a:lnTo>
                        <a:pt x="8" y="2"/>
                      </a:lnTo>
                      <a:lnTo>
                        <a:pt x="0" y="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224" name="Line 217"/>
                <p:cNvSpPr>
                  <a:spLocks noChangeShapeType="1"/>
                </p:cNvSpPr>
                <p:nvPr/>
              </p:nvSpPr>
              <p:spPr bwMode="auto">
                <a:xfrm>
                  <a:off x="1817706" y="1768895"/>
                  <a:ext cx="185738" cy="0"/>
                </a:xfrm>
                <a:prstGeom prst="line">
                  <a:avLst/>
                </a:prstGeom>
                <a:noFill/>
                <a:ln w="31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225" name="Text Box 218"/>
                <p:cNvSpPr txBox="1">
                  <a:spLocks noChangeArrowheads="1"/>
                </p:cNvSpPr>
                <p:nvPr/>
              </p:nvSpPr>
              <p:spPr bwMode="auto">
                <a:xfrm>
                  <a:off x="2101869" y="1667305"/>
                  <a:ext cx="520700" cy="27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l-GR" altLang="en-US" sz="1200">
                      <a:solidFill>
                        <a:srgbClr val="000000"/>
                      </a:solidFill>
                    </a:rPr>
                    <a:t>Δν</a:t>
                  </a:r>
                  <a:r>
                    <a:rPr lang="en-US" altLang="en-US" sz="1200" baseline="-25000">
                      <a:solidFill>
                        <a:srgbClr val="000000"/>
                      </a:solidFill>
                    </a:rPr>
                    <a:t>1/2</a:t>
                  </a:r>
                  <a:endParaRPr lang="el-GR" altLang="en-US" sz="1200" baseline="-25000">
                    <a:solidFill>
                      <a:srgbClr val="000000"/>
                    </a:solidFill>
                  </a:endParaRPr>
                </a:p>
              </p:txBody>
            </p:sp>
            <p:sp>
              <p:nvSpPr>
                <p:cNvPr id="134226" name="Line 220"/>
                <p:cNvSpPr>
                  <a:spLocks noChangeShapeType="1"/>
                </p:cNvSpPr>
                <p:nvPr/>
              </p:nvSpPr>
              <p:spPr bwMode="auto">
                <a:xfrm>
                  <a:off x="1576406" y="2486376"/>
                  <a:ext cx="6413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227" name="Line 221"/>
                <p:cNvSpPr>
                  <a:spLocks noChangeShapeType="1"/>
                </p:cNvSpPr>
                <p:nvPr/>
              </p:nvSpPr>
              <p:spPr bwMode="auto">
                <a:xfrm>
                  <a:off x="990619" y="2556220"/>
                  <a:ext cx="1760537" cy="0"/>
                </a:xfrm>
                <a:prstGeom prst="line">
                  <a:avLst/>
                </a:prstGeom>
                <a:noFill/>
                <a:ln w="31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4228" name="Text Box 222"/>
                <p:cNvSpPr txBox="1">
                  <a:spLocks noChangeArrowheads="1"/>
                </p:cNvSpPr>
                <p:nvPr/>
              </p:nvSpPr>
              <p:spPr bwMode="auto">
                <a:xfrm>
                  <a:off x="2700356" y="2219702"/>
                  <a:ext cx="660400" cy="2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l-GR" altLang="en-US" sz="1200">
                      <a:solidFill>
                        <a:srgbClr val="000000"/>
                      </a:solidFill>
                    </a:rPr>
                    <a:t>Δν</a:t>
                  </a:r>
                  <a:r>
                    <a:rPr lang="en-US" altLang="en-US" sz="1200" baseline="-25000">
                      <a:solidFill>
                        <a:srgbClr val="000000"/>
                      </a:solidFill>
                    </a:rPr>
                    <a:t>0.11%</a:t>
                  </a:r>
                  <a:endParaRPr lang="el-GR" altLang="en-US" sz="1200" baseline="-25000">
                    <a:solidFill>
                      <a:srgbClr val="000000"/>
                    </a:solidFill>
                  </a:endParaRPr>
                </a:p>
              </p:txBody>
            </p:sp>
            <p:sp>
              <p:nvSpPr>
                <p:cNvPr id="134229" name="Line 227"/>
                <p:cNvSpPr>
                  <a:spLocks noChangeShapeType="1"/>
                </p:cNvSpPr>
                <p:nvPr/>
              </p:nvSpPr>
              <p:spPr bwMode="auto">
                <a:xfrm>
                  <a:off x="1906606" y="914902"/>
                  <a:ext cx="0" cy="1733384"/>
                </a:xfrm>
                <a:prstGeom prst="line">
                  <a:avLst/>
                </a:prstGeom>
                <a:noFill/>
                <a:ln w="6350">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gr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69" name="Group 2"/>
          <p:cNvGrpSpPr>
            <a:grpSpLocks/>
          </p:cNvGrpSpPr>
          <p:nvPr/>
        </p:nvGrpSpPr>
        <p:grpSpPr bwMode="auto">
          <a:xfrm>
            <a:off x="342900" y="762000"/>
            <a:ext cx="9553575" cy="87313"/>
            <a:chOff x="192" y="576"/>
            <a:chExt cx="5349" cy="55"/>
          </a:xfrm>
        </p:grpSpPr>
        <p:sp>
          <p:nvSpPr>
            <p:cNvPr id="135177" name="Freeform 3"/>
            <p:cNvSpPr>
              <a:spLocks noChangeAspect="1"/>
            </p:cNvSpPr>
            <p:nvPr/>
          </p:nvSpPr>
          <p:spPr bwMode="auto">
            <a:xfrm>
              <a:off x="192" y="576"/>
              <a:ext cx="5349" cy="6"/>
            </a:xfrm>
            <a:custGeom>
              <a:avLst/>
              <a:gdLst>
                <a:gd name="T0" fmla="*/ 0 w 4279"/>
                <a:gd name="T1" fmla="*/ 0 h 5"/>
                <a:gd name="T2" fmla="*/ 10 w 4279"/>
                <a:gd name="T3" fmla="*/ 0 h 5"/>
                <a:gd name="T4" fmla="*/ 8359 w 4279"/>
                <a:gd name="T5" fmla="*/ 0 h 5"/>
                <a:gd name="T6" fmla="*/ 8359 w 4279"/>
                <a:gd name="T7" fmla="*/ 8 h 5"/>
                <a:gd name="T8" fmla="*/ 8349 w 4279"/>
                <a:gd name="T9" fmla="*/ 8 h 5"/>
                <a:gd name="T10" fmla="*/ 0 w 4279"/>
                <a:gd name="T11" fmla="*/ 8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35178" name="Freeform 4"/>
            <p:cNvSpPr>
              <a:spLocks noChangeAspect="1"/>
            </p:cNvSpPr>
            <p:nvPr/>
          </p:nvSpPr>
          <p:spPr bwMode="auto">
            <a:xfrm>
              <a:off x="198" y="624"/>
              <a:ext cx="5337" cy="7"/>
            </a:xfrm>
            <a:custGeom>
              <a:avLst/>
              <a:gdLst>
                <a:gd name="T0" fmla="*/ 0 w 4269"/>
                <a:gd name="T1" fmla="*/ 0 h 5"/>
                <a:gd name="T2" fmla="*/ 8 w 4269"/>
                <a:gd name="T3" fmla="*/ 0 h 5"/>
                <a:gd name="T4" fmla="*/ 8341 w 4269"/>
                <a:gd name="T5" fmla="*/ 0 h 5"/>
                <a:gd name="T6" fmla="*/ 8341 w 4269"/>
                <a:gd name="T7" fmla="*/ 14 h 5"/>
                <a:gd name="T8" fmla="*/ 8334 w 4269"/>
                <a:gd name="T9" fmla="*/ 14 h 5"/>
                <a:gd name="T10" fmla="*/ 0 w 4269"/>
                <a:gd name="T11" fmla="*/ 14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35170" name="Text Box 5"/>
          <p:cNvSpPr txBox="1">
            <a:spLocks noChangeArrowheads="1"/>
          </p:cNvSpPr>
          <p:nvPr/>
        </p:nvSpPr>
        <p:spPr bwMode="auto">
          <a:xfrm>
            <a:off x="1330325" y="228600"/>
            <a:ext cx="8110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a:solidFill>
                  <a:srgbClr val="FFFFFF"/>
                </a:solidFill>
                <a:latin typeface="Helvetica" charset="0"/>
              </a:rPr>
              <a:t>Magnetic Susceptibility – B</a:t>
            </a:r>
            <a:r>
              <a:rPr lang="en-US" altLang="en-US" baseline="-25000">
                <a:solidFill>
                  <a:srgbClr val="FFFFFF"/>
                </a:solidFill>
                <a:latin typeface="Helvetica" charset="0"/>
              </a:rPr>
              <a:t>o</a:t>
            </a:r>
            <a:r>
              <a:rPr lang="en-US" altLang="en-US">
                <a:solidFill>
                  <a:srgbClr val="FFFFFF"/>
                </a:solidFill>
                <a:latin typeface="Helvetica" charset="0"/>
              </a:rPr>
              <a:t> inhomogeneity </a:t>
            </a:r>
          </a:p>
        </p:txBody>
      </p:sp>
      <p:pic>
        <p:nvPicPr>
          <p:cNvPr id="135171" name="Picture 9" descr="Image_21                                                       00024C3FXenon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600" y="1600200"/>
            <a:ext cx="53848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 Box 10"/>
          <p:cNvSpPr txBox="1">
            <a:spLocks noChangeArrowheads="1"/>
          </p:cNvSpPr>
          <p:nvPr/>
        </p:nvSpPr>
        <p:spPr bwMode="auto">
          <a:xfrm>
            <a:off x="200025" y="1536700"/>
            <a:ext cx="40544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solidFill>
                  <a:srgbClr val="FFFF00"/>
                </a:solidFill>
                <a:latin typeface="Times" charset="0"/>
              </a:rPr>
              <a:t>Lipid that has been frequency  shifted to overlap the NAA peak due to magnetic susceptibility at the air-tissue interfacev(water  is slightly diamagnetic, &lt; 0, x 10-6) and air is slightly paramagnetic (&gt; 0).</a:t>
            </a:r>
          </a:p>
          <a:p>
            <a:pPr>
              <a:spcBef>
                <a:spcPct val="0"/>
              </a:spcBef>
              <a:buFontTx/>
              <a:buNone/>
            </a:pPr>
            <a:endParaRPr lang="en-US" altLang="en-US" sz="2400">
              <a:solidFill>
                <a:srgbClr val="FFFF00"/>
              </a:solidFill>
              <a:latin typeface="Times" charset="0"/>
            </a:endParaRPr>
          </a:p>
          <a:p>
            <a:pPr algn="ctr">
              <a:spcBef>
                <a:spcPct val="0"/>
              </a:spcBef>
              <a:buFontTx/>
              <a:buNone/>
            </a:pPr>
            <a:r>
              <a:rPr lang="en-US" altLang="en-US" sz="2400">
                <a:solidFill>
                  <a:srgbClr val="FFFFFF"/>
                </a:solidFill>
                <a:latin typeface="Symbol" charset="2"/>
              </a:rPr>
              <a:t></a:t>
            </a:r>
            <a:r>
              <a:rPr lang="en-US" altLang="en-US" sz="2400" baseline="-25000">
                <a:solidFill>
                  <a:srgbClr val="FFFFFF"/>
                </a:solidFill>
                <a:latin typeface="Comic Sans MS" charset="0"/>
              </a:rPr>
              <a:t>i</a:t>
            </a:r>
            <a:r>
              <a:rPr lang="en-US" altLang="en-US" sz="2400">
                <a:solidFill>
                  <a:srgbClr val="FFFFFF"/>
                </a:solidFill>
                <a:latin typeface="Comic Sans MS" charset="0"/>
              </a:rPr>
              <a:t> = </a:t>
            </a:r>
            <a:r>
              <a:rPr lang="en-US" altLang="en-US" sz="2400">
                <a:solidFill>
                  <a:srgbClr val="FFFFFF"/>
                </a:solidFill>
                <a:latin typeface="Symbol" charset="2"/>
              </a:rPr>
              <a:t>g</a:t>
            </a:r>
            <a:r>
              <a:rPr lang="en-US" altLang="en-US" sz="2400">
                <a:solidFill>
                  <a:srgbClr val="FFFFFF"/>
                </a:solidFill>
                <a:latin typeface="Comic Sans MS" charset="0"/>
              </a:rPr>
              <a:t>B</a:t>
            </a:r>
            <a:r>
              <a:rPr lang="en-US" altLang="en-US" sz="2400" baseline="-25000">
                <a:solidFill>
                  <a:srgbClr val="FFFFFF"/>
                </a:solidFill>
                <a:latin typeface="Comic Sans MS" charset="0"/>
              </a:rPr>
              <a:t>o</a:t>
            </a:r>
            <a:r>
              <a:rPr lang="en-US" altLang="en-US" sz="2400">
                <a:solidFill>
                  <a:srgbClr val="FFFFFF"/>
                </a:solidFill>
                <a:latin typeface="Comic Sans MS" charset="0"/>
              </a:rPr>
              <a:t> (1 - </a:t>
            </a:r>
            <a:r>
              <a:rPr lang="en-US" altLang="en-US" sz="2400">
                <a:solidFill>
                  <a:srgbClr val="FFFFFF"/>
                </a:solidFill>
                <a:latin typeface="Symbol" charset="2"/>
              </a:rPr>
              <a:t>s</a:t>
            </a:r>
            <a:r>
              <a:rPr lang="en-US" altLang="en-US" sz="2400" baseline="-25000">
                <a:solidFill>
                  <a:srgbClr val="FFFFFF"/>
                </a:solidFill>
                <a:latin typeface="Comic Sans MS" charset="0"/>
              </a:rPr>
              <a:t>i</a:t>
            </a:r>
            <a:r>
              <a:rPr lang="en-US" altLang="en-US" sz="2400">
                <a:solidFill>
                  <a:srgbClr val="FFFFFF"/>
                </a:solidFill>
                <a:latin typeface="Comic Sans MS" charset="0"/>
              </a:rPr>
              <a:t>)</a:t>
            </a:r>
          </a:p>
          <a:p>
            <a:pPr>
              <a:spcBef>
                <a:spcPct val="0"/>
              </a:spcBef>
              <a:buFontTx/>
              <a:buNone/>
            </a:pPr>
            <a:endParaRPr lang="en-US" altLang="en-US" sz="2400">
              <a:solidFill>
                <a:srgbClr val="FFFF00"/>
              </a:solidFill>
              <a:latin typeface="Times" charset="0"/>
            </a:endParaRPr>
          </a:p>
        </p:txBody>
      </p:sp>
      <p:sp>
        <p:nvSpPr>
          <p:cNvPr id="135173" name="Text Box 11"/>
          <p:cNvSpPr txBox="1">
            <a:spLocks noChangeArrowheads="1"/>
          </p:cNvSpPr>
          <p:nvPr/>
        </p:nvSpPr>
        <p:spPr bwMode="auto">
          <a:xfrm>
            <a:off x="8478838" y="2438400"/>
            <a:ext cx="741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lipid</a:t>
            </a:r>
          </a:p>
        </p:txBody>
      </p:sp>
      <p:sp>
        <p:nvSpPr>
          <p:cNvPr id="135174" name="Line 12"/>
          <p:cNvSpPr>
            <a:spLocks noChangeShapeType="1"/>
          </p:cNvSpPr>
          <p:nvPr/>
        </p:nvSpPr>
        <p:spPr bwMode="auto">
          <a:xfrm flipH="1">
            <a:off x="7315200" y="2743200"/>
            <a:ext cx="1143000" cy="3810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35175" name="Line 13"/>
          <p:cNvSpPr>
            <a:spLocks noChangeShapeType="1"/>
          </p:cNvSpPr>
          <p:nvPr/>
        </p:nvSpPr>
        <p:spPr bwMode="auto">
          <a:xfrm flipH="1">
            <a:off x="8001000" y="2895600"/>
            <a:ext cx="609600" cy="6096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35176" name="Text Box 14"/>
          <p:cNvSpPr txBox="1">
            <a:spLocks noChangeArrowheads="1"/>
          </p:cNvSpPr>
          <p:nvPr/>
        </p:nvSpPr>
        <p:spPr bwMode="auto">
          <a:xfrm>
            <a:off x="6384925" y="2422525"/>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t>NAA</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2"/>
          <p:cNvSpPr txBox="1">
            <a:spLocks noChangeArrowheads="1"/>
          </p:cNvSpPr>
          <p:nvPr/>
        </p:nvSpPr>
        <p:spPr bwMode="auto">
          <a:xfrm>
            <a:off x="971550" y="-38100"/>
            <a:ext cx="916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a:solidFill>
                  <a:srgbClr val="FFFFFF"/>
                </a:solidFill>
                <a:latin typeface="Helvetica" charset="0"/>
              </a:rPr>
              <a:t>Information Content of a Magnetic Resonance Spectra</a:t>
            </a:r>
          </a:p>
        </p:txBody>
      </p:sp>
      <p:sp>
        <p:nvSpPr>
          <p:cNvPr id="136194" name="Text Box 3"/>
          <p:cNvSpPr txBox="1">
            <a:spLocks noChangeArrowheads="1"/>
          </p:cNvSpPr>
          <p:nvPr/>
        </p:nvSpPr>
        <p:spPr bwMode="auto">
          <a:xfrm>
            <a:off x="203200" y="625475"/>
            <a:ext cx="96551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0375" indent="-460375">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10000"/>
              </a:lnSpc>
            </a:pPr>
            <a:r>
              <a:rPr lang="en-US" altLang="en-US" sz="2000">
                <a:solidFill>
                  <a:srgbClr val="FFFF00"/>
                </a:solidFill>
                <a:latin typeface="Helvetica" charset="0"/>
              </a:rPr>
              <a:t>	A. Chemical Shift and Structure</a:t>
            </a:r>
          </a:p>
          <a:p>
            <a:pPr>
              <a:lnSpc>
                <a:spcPct val="110000"/>
              </a:lnSpc>
            </a:pPr>
            <a:r>
              <a:rPr lang="en-US" altLang="en-US" sz="2000">
                <a:solidFill>
                  <a:srgbClr val="FFFF00"/>
                </a:solidFill>
                <a:latin typeface="Helvetica" charset="0"/>
              </a:rPr>
              <a:t>		1. Origins of chemical shift </a:t>
            </a:r>
          </a:p>
          <a:p>
            <a:pPr>
              <a:lnSpc>
                <a:spcPct val="110000"/>
              </a:lnSpc>
            </a:pPr>
            <a:r>
              <a:rPr lang="en-US" altLang="en-US" sz="2000">
                <a:solidFill>
                  <a:srgbClr val="FFFF00"/>
                </a:solidFill>
                <a:latin typeface="Helvetica" charset="0"/>
              </a:rPr>
              <a:t>		2. Chemical shift and functional groups</a:t>
            </a:r>
          </a:p>
          <a:p>
            <a:pPr>
              <a:lnSpc>
                <a:spcPct val="110000"/>
              </a:lnSpc>
            </a:pPr>
            <a:r>
              <a:rPr lang="en-US" altLang="en-US" sz="2000">
                <a:solidFill>
                  <a:srgbClr val="FFFF00"/>
                </a:solidFill>
                <a:latin typeface="Helvetica" charset="0"/>
              </a:rPr>
              <a:t>		3. Effects of molecular interactions on che</a:t>
            </a:r>
            <a:r>
              <a:rPr lang="en-US" altLang="en-US" sz="2000">
                <a:solidFill>
                  <a:srgbClr val="FFFFFF"/>
                </a:solidFill>
                <a:latin typeface="Helvetica" charset="0"/>
              </a:rPr>
              <a:t>mical shift</a:t>
            </a:r>
          </a:p>
          <a:p>
            <a:pPr>
              <a:lnSpc>
                <a:spcPct val="110000"/>
              </a:lnSpc>
            </a:pPr>
            <a:r>
              <a:rPr lang="en-US" altLang="en-US" sz="2000">
                <a:solidFill>
                  <a:srgbClr val="FFFFFF"/>
                </a:solidFill>
                <a:latin typeface="Helvetica" charset="0"/>
              </a:rPr>
              <a:t>			</a:t>
            </a:r>
            <a:r>
              <a:rPr lang="en-US" altLang="en-US" sz="2000">
                <a:solidFill>
                  <a:srgbClr val="FFFF00"/>
                </a:solidFill>
                <a:latin typeface="Helvetica" charset="0"/>
              </a:rPr>
              <a:t>a) magnetic susceptability</a:t>
            </a:r>
          </a:p>
          <a:p>
            <a:pPr>
              <a:lnSpc>
                <a:spcPct val="110000"/>
              </a:lnSpc>
            </a:pPr>
            <a:r>
              <a:rPr lang="en-US" altLang="en-US" sz="2000">
                <a:solidFill>
                  <a:srgbClr val="FFFF00"/>
                </a:solidFill>
                <a:latin typeface="Helvetica" charset="0"/>
              </a:rPr>
              <a:t>			b) pH</a:t>
            </a:r>
          </a:p>
          <a:p>
            <a:pPr>
              <a:lnSpc>
                <a:spcPct val="110000"/>
              </a:lnSpc>
            </a:pPr>
            <a:r>
              <a:rPr lang="en-US" altLang="en-US" sz="2000">
                <a:solidFill>
                  <a:srgbClr val="FFFF00"/>
                </a:solidFill>
                <a:latin typeface="Helvetica" charset="0"/>
              </a:rPr>
              <a:t>			c) metal binding</a:t>
            </a:r>
          </a:p>
          <a:p>
            <a:pPr>
              <a:lnSpc>
                <a:spcPct val="110000"/>
              </a:lnSpc>
            </a:pPr>
            <a:r>
              <a:rPr lang="en-US" altLang="en-US" sz="2000">
                <a:solidFill>
                  <a:srgbClr val="FFFF00"/>
                </a:solidFill>
                <a:latin typeface="Helvetica" charset="0"/>
              </a:rPr>
              <a:t>		 4. Chemical shift equivalence/Chemical Exchange</a:t>
            </a:r>
          </a:p>
          <a:p>
            <a:pPr>
              <a:lnSpc>
                <a:spcPct val="110000"/>
              </a:lnSpc>
            </a:pPr>
            <a:r>
              <a:rPr lang="en-US" altLang="en-US" sz="2000">
                <a:solidFill>
                  <a:srgbClr val="FFFF00"/>
                </a:solidFill>
                <a:latin typeface="Helvetica" charset="0"/>
              </a:rPr>
              <a:t>	B. Spin-Spin Coupling and Structure</a:t>
            </a:r>
          </a:p>
          <a:p>
            <a:pPr>
              <a:lnSpc>
                <a:spcPct val="110000"/>
              </a:lnSpc>
            </a:pPr>
            <a:r>
              <a:rPr lang="en-US" altLang="en-US" sz="2000">
                <a:solidFill>
                  <a:srgbClr val="FFFF00"/>
                </a:solidFill>
                <a:latin typeface="Helvetica" charset="0"/>
              </a:rPr>
              <a:t>		1. Simple coupling and identification of adjacent protons</a:t>
            </a:r>
          </a:p>
          <a:p>
            <a:pPr>
              <a:lnSpc>
                <a:spcPct val="110000"/>
              </a:lnSpc>
            </a:pPr>
            <a:r>
              <a:rPr lang="en-US" altLang="en-US" sz="2000">
                <a:solidFill>
                  <a:srgbClr val="FFFF00"/>
                </a:solidFill>
                <a:latin typeface="Helvetica" charset="0"/>
              </a:rPr>
              <a:t>		2. Typical proton coupling constants</a:t>
            </a:r>
          </a:p>
          <a:p>
            <a:pPr>
              <a:lnSpc>
                <a:spcPct val="110000"/>
              </a:lnSpc>
            </a:pPr>
            <a:r>
              <a:rPr lang="en-US" altLang="en-US" sz="2000">
                <a:solidFill>
                  <a:srgbClr val="FFFF00"/>
                </a:solidFill>
                <a:latin typeface="Helvetica" charset="0"/>
              </a:rPr>
              <a:t>		3. Magnetic Equivalence</a:t>
            </a:r>
          </a:p>
          <a:p>
            <a:pPr>
              <a:lnSpc>
                <a:spcPct val="110000"/>
              </a:lnSpc>
            </a:pPr>
            <a:r>
              <a:rPr lang="en-US" altLang="en-US" sz="2000">
                <a:solidFill>
                  <a:srgbClr val="FFFF00"/>
                </a:solidFill>
                <a:latin typeface="Helvetica" charset="0"/>
              </a:rPr>
              <a:t>		4. Levels of unsaturation and identification of a organic compound</a:t>
            </a:r>
          </a:p>
          <a:p>
            <a:pPr>
              <a:lnSpc>
                <a:spcPct val="110000"/>
              </a:lnSpc>
            </a:pPr>
            <a:r>
              <a:rPr lang="en-US" altLang="en-US" sz="2000">
                <a:solidFill>
                  <a:srgbClr val="FFFF00"/>
                </a:solidFill>
                <a:latin typeface="Helvetica" charset="0"/>
              </a:rPr>
              <a:t>		5. More complex coupling</a:t>
            </a:r>
          </a:p>
          <a:p>
            <a:pPr>
              <a:lnSpc>
                <a:spcPct val="110000"/>
              </a:lnSpc>
            </a:pPr>
            <a:r>
              <a:rPr lang="en-US" altLang="en-US" sz="2000">
                <a:solidFill>
                  <a:srgbClr val="FFFF00"/>
                </a:solidFill>
                <a:latin typeface="Helvetica" charset="0"/>
              </a:rPr>
              <a:t>		6. Strong coupling</a:t>
            </a:r>
          </a:p>
          <a:p>
            <a:pPr>
              <a:lnSpc>
                <a:spcPct val="110000"/>
              </a:lnSpc>
            </a:pPr>
            <a:r>
              <a:rPr lang="en-US" altLang="en-US" sz="2000">
                <a:solidFill>
                  <a:srgbClr val="FFFF00"/>
                </a:solidFill>
                <a:latin typeface="Helvetica" charset="0"/>
              </a:rPr>
              <a:t>	C. T1 and T2 relaxation times</a:t>
            </a:r>
          </a:p>
          <a:p>
            <a:pPr>
              <a:lnSpc>
                <a:spcPct val="110000"/>
              </a:lnSpc>
            </a:pPr>
            <a:r>
              <a:rPr lang="en-US" altLang="en-US" sz="2000">
                <a:solidFill>
                  <a:srgbClr val="FFFF00"/>
                </a:solidFill>
                <a:latin typeface="Helvetica" charset="0"/>
              </a:rPr>
              <a:t>	D.  </a:t>
            </a:r>
            <a:r>
              <a:rPr lang="en-US" altLang="en-US" sz="2000">
                <a:solidFill>
                  <a:srgbClr val="FFFFFF"/>
                </a:solidFill>
                <a:latin typeface="Helvetica" charset="0"/>
              </a:rPr>
              <a:t>Identification of compounds in NMR spectra using chemical shift and j-	coupling information.</a:t>
            </a:r>
          </a:p>
          <a:p>
            <a:pPr>
              <a:lnSpc>
                <a:spcPct val="110000"/>
              </a:lnSpc>
            </a:pPr>
            <a:r>
              <a:rPr lang="en-US" altLang="en-US" sz="2000">
                <a:solidFill>
                  <a:srgbClr val="FFFF00"/>
                </a:solidFill>
                <a:latin typeface="Helvetica" charset="0"/>
              </a:rPr>
              <a:t>	</a:t>
            </a:r>
          </a:p>
          <a:p>
            <a:r>
              <a:rPr lang="en-US" altLang="en-US" sz="2200">
                <a:solidFill>
                  <a:srgbClr val="FFFF00"/>
                </a:solidFill>
                <a:latin typeface="Helvetica" charset="0"/>
              </a:rPr>
              <a:t>				</a:t>
            </a:r>
          </a:p>
        </p:txBody>
      </p:sp>
      <p:grpSp>
        <p:nvGrpSpPr>
          <p:cNvPr id="136195" name="Group 4"/>
          <p:cNvGrpSpPr>
            <a:grpSpLocks/>
          </p:cNvGrpSpPr>
          <p:nvPr/>
        </p:nvGrpSpPr>
        <p:grpSpPr bwMode="auto">
          <a:xfrm>
            <a:off x="342900" y="457200"/>
            <a:ext cx="9553575" cy="87313"/>
            <a:chOff x="192" y="576"/>
            <a:chExt cx="5349" cy="55"/>
          </a:xfrm>
        </p:grpSpPr>
        <p:sp>
          <p:nvSpPr>
            <p:cNvPr id="136196" name="Freeform 5"/>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36197" name="Freeform 6"/>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ChangeArrowheads="1"/>
          </p:cNvSpPr>
          <p:nvPr/>
        </p:nvSpPr>
        <p:spPr bwMode="auto">
          <a:xfrm>
            <a:off x="257175" y="838200"/>
            <a:ext cx="96869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15000"/>
              </a:lnSpc>
              <a:defRPr/>
            </a:pPr>
            <a:r>
              <a:rPr lang="en-US" sz="1800">
                <a:solidFill>
                  <a:srgbClr val="FFFF00"/>
                </a:solidFill>
                <a:latin typeface="Helvetica" charset="0"/>
                <a:cs typeface="+mn-cs"/>
              </a:rPr>
              <a:t>Calculating Degrees of Unsaturation</a:t>
            </a:r>
          </a:p>
          <a:p>
            <a:pPr>
              <a:lnSpc>
                <a:spcPct val="115000"/>
              </a:lnSpc>
              <a:defRPr/>
            </a:pPr>
            <a:endParaRPr lang="en-US" sz="1800">
              <a:solidFill>
                <a:srgbClr val="FFFF00"/>
              </a:solidFill>
              <a:latin typeface="Helvetica" charset="0"/>
              <a:cs typeface="+mn-cs"/>
            </a:endParaRPr>
          </a:p>
          <a:p>
            <a:pPr>
              <a:lnSpc>
                <a:spcPct val="115000"/>
              </a:lnSpc>
              <a:defRPr/>
            </a:pPr>
            <a:r>
              <a:rPr lang="en-US" sz="1800">
                <a:solidFill>
                  <a:srgbClr val="FFFF00"/>
                </a:solidFill>
                <a:latin typeface="Helvetica" charset="0"/>
                <a:cs typeface="+mn-cs"/>
              </a:rPr>
              <a:t>       Because of the presence of a double bond, alkenes have two fewer hydrogens than the corresponding parent hydrocarbon. For example, ethene (H2C=CH2) has the molecular formula C2H4 and ethane (CH3CH3) has the formula C2H6 (following the 2n + 2 rule). Cycloalkanes, likewise, have two fewer hydrogens than the parent hydrocarbon since two of the valences are utilized to close the ring: cyclohexane is C6H12, while hexane is C6H14.</a:t>
            </a:r>
          </a:p>
          <a:p>
            <a:pPr>
              <a:lnSpc>
                <a:spcPct val="115000"/>
              </a:lnSpc>
              <a:defRPr/>
            </a:pPr>
            <a:endParaRPr lang="en-US" sz="1800">
              <a:solidFill>
                <a:srgbClr val="FFFF00"/>
              </a:solidFill>
              <a:latin typeface="Helvetica" charset="0"/>
              <a:cs typeface="+mn-cs"/>
            </a:endParaRPr>
          </a:p>
        </p:txBody>
      </p:sp>
      <p:sp>
        <p:nvSpPr>
          <p:cNvPr id="834563" name="Text Box 3"/>
          <p:cNvSpPr txBox="1">
            <a:spLocks noChangeArrowheads="1"/>
          </p:cNvSpPr>
          <p:nvPr/>
        </p:nvSpPr>
        <p:spPr bwMode="auto">
          <a:xfrm>
            <a:off x="2200275" y="152400"/>
            <a:ext cx="75438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5000"/>
              </a:lnSpc>
              <a:spcBef>
                <a:spcPct val="50000"/>
              </a:spcBef>
              <a:defRPr/>
            </a:pPr>
            <a:r>
              <a:rPr lang="en-US">
                <a:solidFill>
                  <a:srgbClr val="FFFFFF"/>
                </a:solidFill>
                <a:latin typeface="Helvetica" charset="0"/>
                <a:cs typeface="+mn-cs"/>
              </a:rPr>
              <a:t>NMR Identification of Chemical Structure</a:t>
            </a:r>
            <a:r>
              <a:rPr lang="en-US">
                <a:solidFill>
                  <a:srgbClr val="FFFF00"/>
                </a:solidFill>
                <a:latin typeface="Helvetica" charset="0"/>
                <a:cs typeface="+mn-cs"/>
              </a:rPr>
              <a:t> </a:t>
            </a:r>
          </a:p>
        </p:txBody>
      </p:sp>
      <p:grpSp>
        <p:nvGrpSpPr>
          <p:cNvPr id="138243" name="Group 4"/>
          <p:cNvGrpSpPr>
            <a:grpSpLocks/>
          </p:cNvGrpSpPr>
          <p:nvPr/>
        </p:nvGrpSpPr>
        <p:grpSpPr bwMode="auto">
          <a:xfrm>
            <a:off x="342900" y="685800"/>
            <a:ext cx="9553575" cy="87313"/>
            <a:chOff x="192" y="576"/>
            <a:chExt cx="5349" cy="55"/>
          </a:xfrm>
        </p:grpSpPr>
        <p:sp>
          <p:nvSpPr>
            <p:cNvPr id="138249" name="Freeform 5"/>
            <p:cNvSpPr>
              <a:spLocks noChangeAspect="1"/>
            </p:cNvSpPr>
            <p:nvPr/>
          </p:nvSpPr>
          <p:spPr bwMode="auto">
            <a:xfrm>
              <a:off x="192" y="576"/>
              <a:ext cx="5349" cy="6"/>
            </a:xfrm>
            <a:custGeom>
              <a:avLst/>
              <a:gdLst>
                <a:gd name="T0" fmla="*/ 0 w 4279"/>
                <a:gd name="T1" fmla="*/ 0 h 5"/>
                <a:gd name="T2" fmla="*/ 8 w 4279"/>
                <a:gd name="T3" fmla="*/ 0 h 5"/>
                <a:gd name="T4" fmla="*/ 6687 w 4279"/>
                <a:gd name="T5" fmla="*/ 0 h 5"/>
                <a:gd name="T6" fmla="*/ 6687 w 4279"/>
                <a:gd name="T7" fmla="*/ 7 h 5"/>
                <a:gd name="T8" fmla="*/ 6679 w 4279"/>
                <a:gd name="T9" fmla="*/ 7 h 5"/>
                <a:gd name="T10" fmla="*/ 0 w 4279"/>
                <a:gd name="T11" fmla="*/ 7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250" name="Freeform 6"/>
            <p:cNvSpPr>
              <a:spLocks noChangeAspect="1"/>
            </p:cNvSpPr>
            <p:nvPr/>
          </p:nvSpPr>
          <p:spPr bwMode="auto">
            <a:xfrm>
              <a:off x="198" y="624"/>
              <a:ext cx="5337" cy="7"/>
            </a:xfrm>
            <a:custGeom>
              <a:avLst/>
              <a:gdLst>
                <a:gd name="T0" fmla="*/ 0 w 4269"/>
                <a:gd name="T1" fmla="*/ 0 h 5"/>
                <a:gd name="T2" fmla="*/ 6 w 4269"/>
                <a:gd name="T3" fmla="*/ 0 h 5"/>
                <a:gd name="T4" fmla="*/ 6672 w 4269"/>
                <a:gd name="T5" fmla="*/ 0 h 5"/>
                <a:gd name="T6" fmla="*/ 6672 w 4269"/>
                <a:gd name="T7" fmla="*/ 10 h 5"/>
                <a:gd name="T8" fmla="*/ 6666 w 4269"/>
                <a:gd name="T9" fmla="*/ 10 h 5"/>
                <a:gd name="T10" fmla="*/ 0 w 4269"/>
                <a:gd name="T11" fmla="*/ 10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8244" name="Group 7"/>
          <p:cNvGrpSpPr>
            <a:grpSpLocks/>
          </p:cNvGrpSpPr>
          <p:nvPr/>
        </p:nvGrpSpPr>
        <p:grpSpPr bwMode="auto">
          <a:xfrm>
            <a:off x="342900" y="665163"/>
            <a:ext cx="9553575" cy="87312"/>
            <a:chOff x="192" y="576"/>
            <a:chExt cx="5349" cy="55"/>
          </a:xfrm>
        </p:grpSpPr>
        <p:sp>
          <p:nvSpPr>
            <p:cNvPr id="138247" name="Freeform 8"/>
            <p:cNvSpPr>
              <a:spLocks noChangeAspect="1"/>
            </p:cNvSpPr>
            <p:nvPr/>
          </p:nvSpPr>
          <p:spPr bwMode="auto">
            <a:xfrm>
              <a:off x="192" y="576"/>
              <a:ext cx="5349" cy="6"/>
            </a:xfrm>
            <a:custGeom>
              <a:avLst/>
              <a:gdLst>
                <a:gd name="T0" fmla="*/ 0 w 4279"/>
                <a:gd name="T1" fmla="*/ 0 h 5"/>
                <a:gd name="T2" fmla="*/ 8 w 4279"/>
                <a:gd name="T3" fmla="*/ 0 h 5"/>
                <a:gd name="T4" fmla="*/ 6687 w 4279"/>
                <a:gd name="T5" fmla="*/ 0 h 5"/>
                <a:gd name="T6" fmla="*/ 6687 w 4279"/>
                <a:gd name="T7" fmla="*/ 7 h 5"/>
                <a:gd name="T8" fmla="*/ 6679 w 4279"/>
                <a:gd name="T9" fmla="*/ 7 h 5"/>
                <a:gd name="T10" fmla="*/ 0 w 4279"/>
                <a:gd name="T11" fmla="*/ 7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38248" name="Freeform 9"/>
            <p:cNvSpPr>
              <a:spLocks noChangeAspect="1"/>
            </p:cNvSpPr>
            <p:nvPr/>
          </p:nvSpPr>
          <p:spPr bwMode="auto">
            <a:xfrm>
              <a:off x="198" y="624"/>
              <a:ext cx="5337" cy="7"/>
            </a:xfrm>
            <a:custGeom>
              <a:avLst/>
              <a:gdLst>
                <a:gd name="T0" fmla="*/ 0 w 4269"/>
                <a:gd name="T1" fmla="*/ 0 h 5"/>
                <a:gd name="T2" fmla="*/ 6 w 4269"/>
                <a:gd name="T3" fmla="*/ 0 h 5"/>
                <a:gd name="T4" fmla="*/ 6672 w 4269"/>
                <a:gd name="T5" fmla="*/ 0 h 5"/>
                <a:gd name="T6" fmla="*/ 6672 w 4269"/>
                <a:gd name="T7" fmla="*/ 10 h 5"/>
                <a:gd name="T8" fmla="*/ 6666 w 4269"/>
                <a:gd name="T9" fmla="*/ 10 h 5"/>
                <a:gd name="T10" fmla="*/ 0 w 4269"/>
                <a:gd name="T11" fmla="*/ 10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834572" name="Rectangle 12"/>
          <p:cNvSpPr>
            <a:spLocks noChangeArrowheads="1"/>
          </p:cNvSpPr>
          <p:nvPr/>
        </p:nvSpPr>
        <p:spPr bwMode="auto">
          <a:xfrm>
            <a:off x="257175" y="3295650"/>
            <a:ext cx="9686925"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5000"/>
              </a:lnSpc>
              <a:defRPr/>
            </a:pPr>
            <a:r>
              <a:rPr lang="en-US" sz="1800">
                <a:solidFill>
                  <a:srgbClr val="FFFF00"/>
                </a:solidFill>
                <a:latin typeface="Helvetica" charset="0"/>
                <a:cs typeface="+mn-cs"/>
              </a:rPr>
              <a:t>Knowing this relationship, it is possible to take a molecular formula and calculate the degree of unsaturation; that is, the total number of multiple bonds or rings in a molecule. This information can then be utilized in the conversion of NMR data into structural possibilities.`</a:t>
            </a:r>
          </a:p>
        </p:txBody>
      </p:sp>
      <p:sp>
        <p:nvSpPr>
          <p:cNvPr id="834573" name="Rectangle 13"/>
          <p:cNvSpPr>
            <a:spLocks noChangeArrowheads="1"/>
          </p:cNvSpPr>
          <p:nvPr/>
        </p:nvSpPr>
        <p:spPr bwMode="auto">
          <a:xfrm>
            <a:off x="257175" y="4524375"/>
            <a:ext cx="9686925"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15000"/>
              </a:lnSpc>
              <a:defRPr/>
            </a:pPr>
            <a:r>
              <a:rPr lang="en-US" sz="1800">
                <a:solidFill>
                  <a:srgbClr val="FFFF00"/>
                </a:solidFill>
                <a:latin typeface="Helvetica" charset="0"/>
                <a:cs typeface="+mn-cs"/>
              </a:rPr>
              <a:t>For hydrocarbons, the process is simple: </a:t>
            </a:r>
          </a:p>
          <a:p>
            <a:pPr>
              <a:lnSpc>
                <a:spcPct val="115000"/>
              </a:lnSpc>
              <a:defRPr/>
            </a:pPr>
            <a:r>
              <a:rPr lang="en-US" sz="1800">
                <a:solidFill>
                  <a:srgbClr val="FFFF00"/>
                </a:solidFill>
                <a:latin typeface="Helvetica" charset="0"/>
                <a:cs typeface="+mn-cs"/>
              </a:rPr>
              <a:t>       1) take the parent hydrocarbon and calculate the number of hydrogens using the 2n + 2 rule,</a:t>
            </a:r>
          </a:p>
          <a:p>
            <a:pPr>
              <a:lnSpc>
                <a:spcPct val="115000"/>
              </a:lnSpc>
              <a:defRPr/>
            </a:pPr>
            <a:r>
              <a:rPr lang="en-US" sz="1800">
                <a:solidFill>
                  <a:srgbClr val="FFFF00"/>
                </a:solidFill>
                <a:latin typeface="Helvetica" charset="0"/>
                <a:cs typeface="+mn-cs"/>
              </a:rPr>
              <a:t>      2)  every two hydrogens that are "missing" in the analysis of the unknown represents one degree of unsaturation.</a:t>
            </a:r>
          </a:p>
        </p:txBody>
      </p:sp>
    </p:spTree>
    <p:extLst>
      <p:ext uri="{BB962C8B-B14F-4D97-AF65-F5344CB8AC3E}">
        <p14:creationId xmlns:p14="http://schemas.microsoft.com/office/powerpoint/2010/main" val="185535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45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457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457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45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72" grpId="0" build="p" autoUpdateAnimBg="0"/>
      <p:bldP spid="83457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ext Box 2"/>
          <p:cNvSpPr txBox="1">
            <a:spLocks noChangeArrowheads="1"/>
          </p:cNvSpPr>
          <p:nvPr/>
        </p:nvSpPr>
        <p:spPr bwMode="auto">
          <a:xfrm>
            <a:off x="2057400" y="1524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NMR Identification of Chemical Structure</a:t>
            </a:r>
          </a:p>
          <a:p>
            <a:pPr>
              <a:defRPr/>
            </a:pPr>
            <a:endParaRPr lang="en-US">
              <a:cs typeface="+mn-cs"/>
            </a:endParaRPr>
          </a:p>
        </p:txBody>
      </p:sp>
      <p:grpSp>
        <p:nvGrpSpPr>
          <p:cNvPr id="140290" name="Group 3"/>
          <p:cNvGrpSpPr>
            <a:grpSpLocks/>
          </p:cNvGrpSpPr>
          <p:nvPr/>
        </p:nvGrpSpPr>
        <p:grpSpPr bwMode="auto">
          <a:xfrm>
            <a:off x="342900" y="685800"/>
            <a:ext cx="9553575" cy="87313"/>
            <a:chOff x="192" y="576"/>
            <a:chExt cx="5349" cy="55"/>
          </a:xfrm>
        </p:grpSpPr>
        <p:sp>
          <p:nvSpPr>
            <p:cNvPr id="140296" name="Freeform 4"/>
            <p:cNvSpPr>
              <a:spLocks noChangeAspect="1"/>
            </p:cNvSpPr>
            <p:nvPr/>
          </p:nvSpPr>
          <p:spPr bwMode="auto">
            <a:xfrm>
              <a:off x="192" y="576"/>
              <a:ext cx="5349" cy="6"/>
            </a:xfrm>
            <a:custGeom>
              <a:avLst/>
              <a:gdLst>
                <a:gd name="T0" fmla="*/ 0 w 4279"/>
                <a:gd name="T1" fmla="*/ 0 h 5"/>
                <a:gd name="T2" fmla="*/ 8 w 4279"/>
                <a:gd name="T3" fmla="*/ 0 h 5"/>
                <a:gd name="T4" fmla="*/ 6687 w 4279"/>
                <a:gd name="T5" fmla="*/ 0 h 5"/>
                <a:gd name="T6" fmla="*/ 6687 w 4279"/>
                <a:gd name="T7" fmla="*/ 7 h 5"/>
                <a:gd name="T8" fmla="*/ 6679 w 4279"/>
                <a:gd name="T9" fmla="*/ 7 h 5"/>
                <a:gd name="T10" fmla="*/ 0 w 4279"/>
                <a:gd name="T11" fmla="*/ 7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297" name="Freeform 5"/>
            <p:cNvSpPr>
              <a:spLocks noChangeAspect="1"/>
            </p:cNvSpPr>
            <p:nvPr/>
          </p:nvSpPr>
          <p:spPr bwMode="auto">
            <a:xfrm>
              <a:off x="198" y="624"/>
              <a:ext cx="5337" cy="7"/>
            </a:xfrm>
            <a:custGeom>
              <a:avLst/>
              <a:gdLst>
                <a:gd name="T0" fmla="*/ 0 w 4269"/>
                <a:gd name="T1" fmla="*/ 0 h 5"/>
                <a:gd name="T2" fmla="*/ 6 w 4269"/>
                <a:gd name="T3" fmla="*/ 0 h 5"/>
                <a:gd name="T4" fmla="*/ 6672 w 4269"/>
                <a:gd name="T5" fmla="*/ 0 h 5"/>
                <a:gd name="T6" fmla="*/ 6672 w 4269"/>
                <a:gd name="T7" fmla="*/ 10 h 5"/>
                <a:gd name="T8" fmla="*/ 6666 w 4269"/>
                <a:gd name="T9" fmla="*/ 10 h 5"/>
                <a:gd name="T10" fmla="*/ 0 w 4269"/>
                <a:gd name="T11" fmla="*/ 10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35590" name="Rectangle 6"/>
          <p:cNvSpPr>
            <a:spLocks noChangeArrowheads="1"/>
          </p:cNvSpPr>
          <p:nvPr/>
        </p:nvSpPr>
        <p:spPr bwMode="auto">
          <a:xfrm>
            <a:off x="839788" y="93663"/>
            <a:ext cx="8858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rgbClr val="FFFF00"/>
                </a:solidFill>
                <a:latin typeface="Helvetica" charset="0"/>
                <a:cs typeface="+mn-cs"/>
              </a:rPr>
              <a:t>Calculating Degrees of Unsaturation - Examples</a:t>
            </a:r>
          </a:p>
        </p:txBody>
      </p:sp>
      <p:grpSp>
        <p:nvGrpSpPr>
          <p:cNvPr id="140292" name="Group 7"/>
          <p:cNvGrpSpPr>
            <a:grpSpLocks/>
          </p:cNvGrpSpPr>
          <p:nvPr/>
        </p:nvGrpSpPr>
        <p:grpSpPr bwMode="auto">
          <a:xfrm>
            <a:off x="466725" y="638175"/>
            <a:ext cx="9553575" cy="87313"/>
            <a:chOff x="192" y="576"/>
            <a:chExt cx="5349" cy="55"/>
          </a:xfrm>
        </p:grpSpPr>
        <p:sp>
          <p:nvSpPr>
            <p:cNvPr id="140294" name="Freeform 8"/>
            <p:cNvSpPr>
              <a:spLocks noChangeAspect="1"/>
            </p:cNvSpPr>
            <p:nvPr/>
          </p:nvSpPr>
          <p:spPr bwMode="auto">
            <a:xfrm>
              <a:off x="192" y="576"/>
              <a:ext cx="5349" cy="6"/>
            </a:xfrm>
            <a:custGeom>
              <a:avLst/>
              <a:gdLst>
                <a:gd name="T0" fmla="*/ 0 w 4279"/>
                <a:gd name="T1" fmla="*/ 0 h 5"/>
                <a:gd name="T2" fmla="*/ 8 w 4279"/>
                <a:gd name="T3" fmla="*/ 0 h 5"/>
                <a:gd name="T4" fmla="*/ 6687 w 4279"/>
                <a:gd name="T5" fmla="*/ 0 h 5"/>
                <a:gd name="T6" fmla="*/ 6687 w 4279"/>
                <a:gd name="T7" fmla="*/ 7 h 5"/>
                <a:gd name="T8" fmla="*/ 6679 w 4279"/>
                <a:gd name="T9" fmla="*/ 7 h 5"/>
                <a:gd name="T10" fmla="*/ 0 w 4279"/>
                <a:gd name="T11" fmla="*/ 7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40295" name="Freeform 9"/>
            <p:cNvSpPr>
              <a:spLocks noChangeAspect="1"/>
            </p:cNvSpPr>
            <p:nvPr/>
          </p:nvSpPr>
          <p:spPr bwMode="auto">
            <a:xfrm>
              <a:off x="198" y="624"/>
              <a:ext cx="5337" cy="7"/>
            </a:xfrm>
            <a:custGeom>
              <a:avLst/>
              <a:gdLst>
                <a:gd name="T0" fmla="*/ 0 w 4269"/>
                <a:gd name="T1" fmla="*/ 0 h 5"/>
                <a:gd name="T2" fmla="*/ 6 w 4269"/>
                <a:gd name="T3" fmla="*/ 0 h 5"/>
                <a:gd name="T4" fmla="*/ 6672 w 4269"/>
                <a:gd name="T5" fmla="*/ 0 h 5"/>
                <a:gd name="T6" fmla="*/ 6672 w 4269"/>
                <a:gd name="T7" fmla="*/ 10 h 5"/>
                <a:gd name="T8" fmla="*/ 6666 w 4269"/>
                <a:gd name="T9" fmla="*/ 10 h 5"/>
                <a:gd name="T10" fmla="*/ 0 w 4269"/>
                <a:gd name="T11" fmla="*/ 10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pic>
        <p:nvPicPr>
          <p:cNvPr id="14029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08038"/>
            <a:ext cx="6773863"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17169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ChangeArrowheads="1"/>
          </p:cNvSpPr>
          <p:nvPr/>
        </p:nvSpPr>
        <p:spPr bwMode="auto">
          <a:xfrm>
            <a:off x="257175" y="836613"/>
            <a:ext cx="9686925"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10000"/>
              </a:lnSpc>
              <a:defRPr/>
            </a:pPr>
            <a:r>
              <a:rPr lang="en-US">
                <a:solidFill>
                  <a:srgbClr val="FFFFFF"/>
                </a:solidFill>
                <a:latin typeface="Helvetica" charset="0"/>
                <a:cs typeface="+mn-cs"/>
              </a:rPr>
              <a:t>Calculating Degrees of Unsaturation</a:t>
            </a:r>
            <a:endParaRPr lang="en-US" sz="1800">
              <a:solidFill>
                <a:srgbClr val="FFFFFF"/>
              </a:solidFill>
              <a:latin typeface="Helvetica" charset="0"/>
              <a:cs typeface="+mn-cs"/>
            </a:endParaRPr>
          </a:p>
          <a:p>
            <a:pPr>
              <a:lnSpc>
                <a:spcPct val="110000"/>
              </a:lnSpc>
              <a:defRPr/>
            </a:pPr>
            <a:r>
              <a:rPr lang="en-US" sz="1800">
                <a:solidFill>
                  <a:srgbClr val="FFFFFF"/>
                </a:solidFill>
                <a:latin typeface="Helvetica" charset="0"/>
                <a:cs typeface="+mn-cs"/>
              </a:rPr>
              <a:t>       </a:t>
            </a:r>
          </a:p>
        </p:txBody>
      </p:sp>
      <p:sp>
        <p:nvSpPr>
          <p:cNvPr id="1020931" name="Text Box 3"/>
          <p:cNvSpPr txBox="1">
            <a:spLocks noChangeArrowheads="1"/>
          </p:cNvSpPr>
          <p:nvPr/>
        </p:nvSpPr>
        <p:spPr bwMode="auto">
          <a:xfrm>
            <a:off x="719138" y="152400"/>
            <a:ext cx="9567862"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0000"/>
              </a:lnSpc>
              <a:spcBef>
                <a:spcPct val="50000"/>
              </a:spcBef>
              <a:defRPr/>
            </a:pPr>
            <a:r>
              <a:rPr lang="en-US" sz="2600">
                <a:solidFill>
                  <a:srgbClr val="FFFFFF"/>
                </a:solidFill>
                <a:latin typeface="Helvetica" charset="0"/>
                <a:cs typeface="+mn-cs"/>
              </a:rPr>
              <a:t>NMR Identification of Chemical Structure - Pure Compounds</a:t>
            </a:r>
          </a:p>
          <a:p>
            <a:pPr>
              <a:lnSpc>
                <a:spcPct val="110000"/>
              </a:lnSpc>
              <a:defRPr/>
            </a:pPr>
            <a:endParaRPr lang="en-US" sz="2600">
              <a:solidFill>
                <a:srgbClr val="FFFFFF"/>
              </a:solidFill>
              <a:latin typeface="Helvetica" charset="0"/>
              <a:cs typeface="+mn-cs"/>
            </a:endParaRPr>
          </a:p>
        </p:txBody>
      </p:sp>
      <p:grpSp>
        <p:nvGrpSpPr>
          <p:cNvPr id="142339" name="Group 4"/>
          <p:cNvGrpSpPr>
            <a:grpSpLocks/>
          </p:cNvGrpSpPr>
          <p:nvPr/>
        </p:nvGrpSpPr>
        <p:grpSpPr bwMode="auto">
          <a:xfrm>
            <a:off x="342900" y="685800"/>
            <a:ext cx="9553575" cy="87313"/>
            <a:chOff x="192" y="576"/>
            <a:chExt cx="5349" cy="55"/>
          </a:xfrm>
        </p:grpSpPr>
        <p:sp>
          <p:nvSpPr>
            <p:cNvPr id="142341" name="Freeform 5"/>
            <p:cNvSpPr>
              <a:spLocks noChangeAspect="1"/>
            </p:cNvSpPr>
            <p:nvPr/>
          </p:nvSpPr>
          <p:spPr bwMode="auto">
            <a:xfrm>
              <a:off x="192" y="576"/>
              <a:ext cx="5349" cy="6"/>
            </a:xfrm>
            <a:custGeom>
              <a:avLst/>
              <a:gdLst>
                <a:gd name="T0" fmla="*/ 0 w 4279"/>
                <a:gd name="T1" fmla="*/ 0 h 5"/>
                <a:gd name="T2" fmla="*/ 8 w 4279"/>
                <a:gd name="T3" fmla="*/ 0 h 5"/>
                <a:gd name="T4" fmla="*/ 6687 w 4279"/>
                <a:gd name="T5" fmla="*/ 0 h 5"/>
                <a:gd name="T6" fmla="*/ 6687 w 4279"/>
                <a:gd name="T7" fmla="*/ 7 h 5"/>
                <a:gd name="T8" fmla="*/ 6679 w 4279"/>
                <a:gd name="T9" fmla="*/ 7 h 5"/>
                <a:gd name="T10" fmla="*/ 0 w 4279"/>
                <a:gd name="T11" fmla="*/ 7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42342" name="Freeform 6"/>
            <p:cNvSpPr>
              <a:spLocks noChangeAspect="1"/>
            </p:cNvSpPr>
            <p:nvPr/>
          </p:nvSpPr>
          <p:spPr bwMode="auto">
            <a:xfrm>
              <a:off x="198" y="624"/>
              <a:ext cx="5337" cy="7"/>
            </a:xfrm>
            <a:custGeom>
              <a:avLst/>
              <a:gdLst>
                <a:gd name="T0" fmla="*/ 0 w 4269"/>
                <a:gd name="T1" fmla="*/ 0 h 5"/>
                <a:gd name="T2" fmla="*/ 6 w 4269"/>
                <a:gd name="T3" fmla="*/ 0 h 5"/>
                <a:gd name="T4" fmla="*/ 6672 w 4269"/>
                <a:gd name="T5" fmla="*/ 0 h 5"/>
                <a:gd name="T6" fmla="*/ 6672 w 4269"/>
                <a:gd name="T7" fmla="*/ 10 h 5"/>
                <a:gd name="T8" fmla="*/ 6666 w 4269"/>
                <a:gd name="T9" fmla="*/ 10 h 5"/>
                <a:gd name="T10" fmla="*/ 0 w 4269"/>
                <a:gd name="T11" fmla="*/ 10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020935" name="Text Box 7"/>
          <p:cNvSpPr txBox="1">
            <a:spLocks noChangeArrowheads="1"/>
          </p:cNvSpPr>
          <p:nvPr/>
        </p:nvSpPr>
        <p:spPr bwMode="auto">
          <a:xfrm>
            <a:off x="428625" y="1295400"/>
            <a:ext cx="985837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0000"/>
              </a:lnSpc>
              <a:defRPr/>
            </a:pPr>
            <a:r>
              <a:rPr lang="en-US" sz="1800">
                <a:solidFill>
                  <a:srgbClr val="FFFF00"/>
                </a:solidFill>
                <a:latin typeface="Helvetica" charset="0"/>
                <a:cs typeface="+mn-cs"/>
              </a:rPr>
              <a:t>For compounds containing elements other than carbon and hydrogen, degrees of unsaturation can be calculated as follows:</a:t>
            </a:r>
          </a:p>
          <a:p>
            <a:pPr>
              <a:lnSpc>
                <a:spcPct val="110000"/>
              </a:lnSpc>
              <a:defRPr/>
            </a:pPr>
            <a:endParaRPr lang="en-US" sz="1800">
              <a:solidFill>
                <a:srgbClr val="FFFF00"/>
              </a:solidFill>
              <a:latin typeface="Helvetica" charset="0"/>
              <a:cs typeface="+mn-cs"/>
            </a:endParaRPr>
          </a:p>
          <a:p>
            <a:pPr>
              <a:lnSpc>
                <a:spcPct val="110000"/>
              </a:lnSpc>
              <a:defRPr/>
            </a:pPr>
            <a:r>
              <a:rPr lang="en-US" sz="1800">
                <a:solidFill>
                  <a:srgbClr val="FFFF00"/>
                </a:solidFill>
                <a:latin typeface="Helvetica" charset="0"/>
                <a:cs typeface="+mn-cs"/>
              </a:rPr>
              <a:t>Organohalogen compounds: since a halogen is simply a replacement for a hydrogen in an organic molecule (a valence of  one), you simply add the total number of halogens to the carbon-hydrogen analysis, and calculate the unsaturation number as described above.</a:t>
            </a:r>
          </a:p>
          <a:p>
            <a:pPr>
              <a:lnSpc>
                <a:spcPct val="110000"/>
              </a:lnSpc>
              <a:defRPr/>
            </a:pPr>
            <a:endParaRPr lang="en-US" sz="1800">
              <a:solidFill>
                <a:srgbClr val="FFFF00"/>
              </a:solidFill>
              <a:latin typeface="Helvetica" charset="0"/>
              <a:cs typeface="+mn-cs"/>
            </a:endParaRPr>
          </a:p>
          <a:p>
            <a:pPr>
              <a:lnSpc>
                <a:spcPct val="110000"/>
              </a:lnSpc>
              <a:defRPr/>
            </a:pPr>
            <a:r>
              <a:rPr lang="en-US" sz="1800">
                <a:solidFill>
                  <a:srgbClr val="FFFF00"/>
                </a:solidFill>
                <a:latin typeface="Helvetica" charset="0"/>
                <a:cs typeface="+mn-cs"/>
              </a:rPr>
              <a:t>Organooxygen compounds: since oxygen is divalent, it has no effect on the calculation for the degree of unsaturation, and can be simply ignored. This can be demonstrated by considering ethanol (CH3CH2OH); removing the oxygen produces ethane (CH3CH2-H). The calculation for ethanol (ignoring the oxygen) therefore gives no degrees of unsaturation. For a carbonyl, (i.e., acetone, CH3COCH3), ignoring the oxygen gives C3H6, two hydrogens short of (2n + 2), and one degree of unsaturation. The carbonyl is therefore equivalent to one degree of unsaturation. </a:t>
            </a:r>
          </a:p>
          <a:p>
            <a:pPr>
              <a:lnSpc>
                <a:spcPct val="110000"/>
              </a:lnSpc>
              <a:defRPr/>
            </a:pPr>
            <a:endParaRPr lang="en-US" sz="1800">
              <a:solidFill>
                <a:srgbClr val="FFFF00"/>
              </a:solidFill>
              <a:latin typeface="Helvetica" charset="0"/>
              <a:cs typeface="+mn-cs"/>
            </a:endParaRPr>
          </a:p>
          <a:p>
            <a:pPr>
              <a:lnSpc>
                <a:spcPct val="110000"/>
              </a:lnSpc>
              <a:defRPr/>
            </a:pPr>
            <a:r>
              <a:rPr lang="en-US" sz="1800">
                <a:solidFill>
                  <a:srgbClr val="FFFF00"/>
                </a:solidFill>
                <a:latin typeface="Helvetica" charset="0"/>
                <a:cs typeface="+mn-cs"/>
              </a:rPr>
              <a:t>Organonitrogen compounds: since nitrogen is trivalent, on organonitrogen compound has one more hydrogen than an equivalent hydrocarbon has, and therefore you should subtract the number of nitrogens from the total number of hydrogens and calculate as described above.</a:t>
            </a:r>
          </a:p>
        </p:txBody>
      </p:sp>
    </p:spTree>
    <p:extLst>
      <p:ext uri="{BB962C8B-B14F-4D97-AF65-F5344CB8AC3E}">
        <p14:creationId xmlns:p14="http://schemas.microsoft.com/office/powerpoint/2010/main" val="267506659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Text Box 2"/>
          <p:cNvSpPr txBox="1">
            <a:spLocks noChangeArrowheads="1"/>
          </p:cNvSpPr>
          <p:nvPr/>
        </p:nvSpPr>
        <p:spPr bwMode="auto">
          <a:xfrm>
            <a:off x="2057400" y="1524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NMR Identification of Chemical Structure</a:t>
            </a:r>
          </a:p>
          <a:p>
            <a:pPr>
              <a:defRPr/>
            </a:pPr>
            <a:endParaRPr lang="en-US">
              <a:cs typeface="+mn-cs"/>
            </a:endParaRPr>
          </a:p>
        </p:txBody>
      </p:sp>
      <p:grpSp>
        <p:nvGrpSpPr>
          <p:cNvPr id="144386" name="Group 3"/>
          <p:cNvGrpSpPr>
            <a:grpSpLocks/>
          </p:cNvGrpSpPr>
          <p:nvPr/>
        </p:nvGrpSpPr>
        <p:grpSpPr bwMode="auto">
          <a:xfrm>
            <a:off x="342900" y="685800"/>
            <a:ext cx="9553575" cy="87313"/>
            <a:chOff x="192" y="576"/>
            <a:chExt cx="5349" cy="55"/>
          </a:xfrm>
        </p:grpSpPr>
        <p:sp>
          <p:nvSpPr>
            <p:cNvPr id="144392" name="Freeform 4"/>
            <p:cNvSpPr>
              <a:spLocks noChangeAspect="1"/>
            </p:cNvSpPr>
            <p:nvPr/>
          </p:nvSpPr>
          <p:spPr bwMode="auto">
            <a:xfrm>
              <a:off x="192" y="576"/>
              <a:ext cx="5349" cy="6"/>
            </a:xfrm>
            <a:custGeom>
              <a:avLst/>
              <a:gdLst>
                <a:gd name="T0" fmla="*/ 0 w 4279"/>
                <a:gd name="T1" fmla="*/ 0 h 5"/>
                <a:gd name="T2" fmla="*/ 8 w 4279"/>
                <a:gd name="T3" fmla="*/ 0 h 5"/>
                <a:gd name="T4" fmla="*/ 6687 w 4279"/>
                <a:gd name="T5" fmla="*/ 0 h 5"/>
                <a:gd name="T6" fmla="*/ 6687 w 4279"/>
                <a:gd name="T7" fmla="*/ 7 h 5"/>
                <a:gd name="T8" fmla="*/ 6679 w 4279"/>
                <a:gd name="T9" fmla="*/ 7 h 5"/>
                <a:gd name="T10" fmla="*/ 0 w 4279"/>
                <a:gd name="T11" fmla="*/ 7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393" name="Freeform 5"/>
            <p:cNvSpPr>
              <a:spLocks noChangeAspect="1"/>
            </p:cNvSpPr>
            <p:nvPr/>
          </p:nvSpPr>
          <p:spPr bwMode="auto">
            <a:xfrm>
              <a:off x="198" y="624"/>
              <a:ext cx="5337" cy="7"/>
            </a:xfrm>
            <a:custGeom>
              <a:avLst/>
              <a:gdLst>
                <a:gd name="T0" fmla="*/ 0 w 4269"/>
                <a:gd name="T1" fmla="*/ 0 h 5"/>
                <a:gd name="T2" fmla="*/ 6 w 4269"/>
                <a:gd name="T3" fmla="*/ 0 h 5"/>
                <a:gd name="T4" fmla="*/ 6672 w 4269"/>
                <a:gd name="T5" fmla="*/ 0 h 5"/>
                <a:gd name="T6" fmla="*/ 6672 w 4269"/>
                <a:gd name="T7" fmla="*/ 10 h 5"/>
                <a:gd name="T8" fmla="*/ 6666 w 4269"/>
                <a:gd name="T9" fmla="*/ 10 h 5"/>
                <a:gd name="T10" fmla="*/ 0 w 4269"/>
                <a:gd name="T11" fmla="*/ 10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37639" name="Rectangle 7"/>
          <p:cNvSpPr>
            <a:spLocks noChangeArrowheads="1"/>
          </p:cNvSpPr>
          <p:nvPr/>
        </p:nvSpPr>
        <p:spPr bwMode="auto">
          <a:xfrm>
            <a:off x="839788" y="93663"/>
            <a:ext cx="87455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rgbClr val="FFFF00"/>
                </a:solidFill>
                <a:latin typeface="Helvetica" charset="0"/>
                <a:cs typeface="+mn-cs"/>
              </a:rPr>
              <a:t>Calculating Degrees of Unsaturation -Examples</a:t>
            </a:r>
          </a:p>
        </p:txBody>
      </p:sp>
      <p:grpSp>
        <p:nvGrpSpPr>
          <p:cNvPr id="144388" name="Group 8"/>
          <p:cNvGrpSpPr>
            <a:grpSpLocks/>
          </p:cNvGrpSpPr>
          <p:nvPr/>
        </p:nvGrpSpPr>
        <p:grpSpPr bwMode="auto">
          <a:xfrm>
            <a:off x="466725" y="652463"/>
            <a:ext cx="9553575" cy="87312"/>
            <a:chOff x="192" y="576"/>
            <a:chExt cx="5349" cy="55"/>
          </a:xfrm>
        </p:grpSpPr>
        <p:sp>
          <p:nvSpPr>
            <p:cNvPr id="144390" name="Freeform 9"/>
            <p:cNvSpPr>
              <a:spLocks noChangeAspect="1"/>
            </p:cNvSpPr>
            <p:nvPr/>
          </p:nvSpPr>
          <p:spPr bwMode="auto">
            <a:xfrm>
              <a:off x="192" y="576"/>
              <a:ext cx="5349" cy="6"/>
            </a:xfrm>
            <a:custGeom>
              <a:avLst/>
              <a:gdLst>
                <a:gd name="T0" fmla="*/ 0 w 4279"/>
                <a:gd name="T1" fmla="*/ 0 h 5"/>
                <a:gd name="T2" fmla="*/ 8 w 4279"/>
                <a:gd name="T3" fmla="*/ 0 h 5"/>
                <a:gd name="T4" fmla="*/ 6687 w 4279"/>
                <a:gd name="T5" fmla="*/ 0 h 5"/>
                <a:gd name="T6" fmla="*/ 6687 w 4279"/>
                <a:gd name="T7" fmla="*/ 7 h 5"/>
                <a:gd name="T8" fmla="*/ 6679 w 4279"/>
                <a:gd name="T9" fmla="*/ 7 h 5"/>
                <a:gd name="T10" fmla="*/ 0 w 4279"/>
                <a:gd name="T11" fmla="*/ 7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44391" name="Freeform 10"/>
            <p:cNvSpPr>
              <a:spLocks noChangeAspect="1"/>
            </p:cNvSpPr>
            <p:nvPr/>
          </p:nvSpPr>
          <p:spPr bwMode="auto">
            <a:xfrm>
              <a:off x="198" y="624"/>
              <a:ext cx="5337" cy="7"/>
            </a:xfrm>
            <a:custGeom>
              <a:avLst/>
              <a:gdLst>
                <a:gd name="T0" fmla="*/ 0 w 4269"/>
                <a:gd name="T1" fmla="*/ 0 h 5"/>
                <a:gd name="T2" fmla="*/ 6 w 4269"/>
                <a:gd name="T3" fmla="*/ 0 h 5"/>
                <a:gd name="T4" fmla="*/ 6672 w 4269"/>
                <a:gd name="T5" fmla="*/ 0 h 5"/>
                <a:gd name="T6" fmla="*/ 6672 w 4269"/>
                <a:gd name="T7" fmla="*/ 10 h 5"/>
                <a:gd name="T8" fmla="*/ 6666 w 4269"/>
                <a:gd name="T9" fmla="*/ 10 h 5"/>
                <a:gd name="T10" fmla="*/ 0 w 4269"/>
                <a:gd name="T11" fmla="*/ 10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pic>
        <p:nvPicPr>
          <p:cNvPr id="1443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593850"/>
            <a:ext cx="742315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74754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ChangeArrowheads="1"/>
          </p:cNvSpPr>
          <p:nvPr/>
        </p:nvSpPr>
        <p:spPr bwMode="auto">
          <a:xfrm>
            <a:off x="190500" y="3336925"/>
            <a:ext cx="977265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00"/>
                </a:solidFill>
              </a:rPr>
              <a:t>C</a:t>
            </a:r>
            <a:r>
              <a:rPr lang="en-US" altLang="en-US" sz="1800" baseline="-25000">
                <a:solidFill>
                  <a:srgbClr val="FFFF00"/>
                </a:solidFill>
              </a:rPr>
              <a:t>10</a:t>
            </a:r>
            <a:r>
              <a:rPr lang="en-US" altLang="en-US" sz="1800">
                <a:solidFill>
                  <a:srgbClr val="FFFF00"/>
                </a:solidFill>
              </a:rPr>
              <a:t>H</a:t>
            </a:r>
            <a:r>
              <a:rPr lang="en-US" altLang="en-US" sz="1800" baseline="-25000">
                <a:solidFill>
                  <a:srgbClr val="FFFF00"/>
                </a:solidFill>
              </a:rPr>
              <a:t>14</a:t>
            </a:r>
            <a:r>
              <a:rPr lang="en-US" altLang="en-US" sz="1800">
                <a:solidFill>
                  <a:srgbClr val="FFFF00"/>
                </a:solidFill>
              </a:rPr>
              <a:t>O  - Levels of unsaturation </a:t>
            </a:r>
          </a:p>
          <a:p>
            <a:pPr>
              <a:lnSpc>
                <a:spcPct val="75000"/>
              </a:lnSpc>
              <a:spcBef>
                <a:spcPct val="0"/>
              </a:spcBef>
              <a:buClrTx/>
              <a:buSzTx/>
              <a:buFontTx/>
              <a:buNone/>
            </a:pPr>
            <a:endParaRPr lang="en-US" altLang="en-US" sz="1800">
              <a:solidFill>
                <a:srgbClr val="FFFF00"/>
              </a:solidFill>
            </a:endParaRPr>
          </a:p>
          <a:p>
            <a:pPr>
              <a:spcBef>
                <a:spcPct val="0"/>
              </a:spcBef>
              <a:buClrTx/>
              <a:buSzTx/>
              <a:buFontTx/>
              <a:buNone/>
            </a:pPr>
            <a:r>
              <a:rPr lang="en-US" altLang="en-US" sz="1600">
                <a:solidFill>
                  <a:srgbClr val="FFFF00"/>
                </a:solidFill>
              </a:rPr>
              <a:t>From the molecular formula (22 H</a:t>
            </a:r>
            <a:r>
              <a:rPr lang="ja-JP" altLang="en-US" sz="1600">
                <a:solidFill>
                  <a:srgbClr val="FFFF00"/>
                </a:solidFill>
                <a:latin typeface="Arial" charset="0"/>
              </a:rPr>
              <a:t>’</a:t>
            </a:r>
            <a:r>
              <a:rPr lang="en-US" altLang="ja-JP" sz="1600">
                <a:solidFill>
                  <a:srgbClr val="FFFF00"/>
                </a:solidFill>
              </a:rPr>
              <a:t>s -14 = 8/2 =4), the compound has "4 degrees of unsaturation" (four double bonds or rings),suggesting the presence of an aromatic compound (benzene has four degrees of unsaturation).</a:t>
            </a:r>
            <a:endParaRPr lang="en-US" altLang="en-US" sz="1600">
              <a:solidFill>
                <a:srgbClr val="FFFF00"/>
              </a:solidFill>
            </a:endParaRPr>
          </a:p>
        </p:txBody>
      </p:sp>
      <p:pic>
        <p:nvPicPr>
          <p:cNvPr id="871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88" y="5988050"/>
            <a:ext cx="2286000" cy="711200"/>
          </a:xfrm>
          <a:prstGeom prst="rect">
            <a:avLst/>
          </a:prstGeom>
          <a:solidFill>
            <a:srgbClr val="FFFF00"/>
          </a:solidFill>
          <a:ln>
            <a:noFill/>
          </a:ln>
          <a:extLst>
            <a:ext uri="{91240B29-F687-4f45-9708-019B960494DF}">
              <a14:hiddenLine xmlns:a14="http://schemas.microsoft.com/office/drawing/2010/main" w="9525">
                <a:solidFill>
                  <a:schemeClr val="tx2"/>
                </a:solidFill>
                <a:miter lim="800000"/>
                <a:headEnd/>
                <a:tailEnd/>
              </a14:hiddenLine>
            </a:ext>
          </a:extLst>
        </p:spPr>
      </p:pic>
      <p:pic>
        <p:nvPicPr>
          <p:cNvPr id="13824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563" y="666750"/>
            <a:ext cx="66865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 Box 5"/>
          <p:cNvSpPr txBox="1">
            <a:spLocks noChangeArrowheads="1"/>
          </p:cNvSpPr>
          <p:nvPr/>
        </p:nvSpPr>
        <p:spPr bwMode="auto">
          <a:xfrm>
            <a:off x="561975" y="4763"/>
            <a:ext cx="925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a:solidFill>
                  <a:srgbClr val="FFFFFF"/>
                </a:solidFill>
                <a:latin typeface="Helvetica" charset="0"/>
              </a:rPr>
              <a:t>Example - NMR identification of a pure compound</a:t>
            </a:r>
          </a:p>
        </p:txBody>
      </p:sp>
      <p:grpSp>
        <p:nvGrpSpPr>
          <p:cNvPr id="138245" name="Group 6"/>
          <p:cNvGrpSpPr>
            <a:grpSpLocks/>
          </p:cNvGrpSpPr>
          <p:nvPr/>
        </p:nvGrpSpPr>
        <p:grpSpPr bwMode="auto">
          <a:xfrm>
            <a:off x="342900" y="508000"/>
            <a:ext cx="9553575" cy="87313"/>
            <a:chOff x="192" y="576"/>
            <a:chExt cx="5349" cy="55"/>
          </a:xfrm>
        </p:grpSpPr>
        <p:sp>
          <p:nvSpPr>
            <p:cNvPr id="138247" name="Freeform 7"/>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38248" name="Freeform 8"/>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871433" name="Text Box 9"/>
          <p:cNvSpPr txBox="1">
            <a:spLocks noChangeArrowheads="1"/>
          </p:cNvSpPr>
          <p:nvPr/>
        </p:nvSpPr>
        <p:spPr bwMode="auto">
          <a:xfrm>
            <a:off x="254000" y="4570413"/>
            <a:ext cx="9429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00"/>
                </a:solidFill>
              </a:rPr>
              <a:t>The proton NMR has four sets of peaks; a singlet at  3.6 (3H), two sets of doublets centered around 6.9 (4H), a septet at  2.7 (1H) and a doublet at  1.6. The singlet at  3.6 is consistent with an isolated</a:t>
            </a:r>
          </a:p>
          <a:p>
            <a:pPr>
              <a:spcBef>
                <a:spcPct val="0"/>
              </a:spcBef>
              <a:buClrTx/>
              <a:buSzTx/>
              <a:buFontTx/>
              <a:buNone/>
            </a:pPr>
            <a:r>
              <a:rPr lang="en-US" altLang="en-US" sz="1600">
                <a:solidFill>
                  <a:srgbClr val="FFFF00"/>
                </a:solidFill>
              </a:rPr>
              <a:t>CH3 adjacent to an electronegative center, such as an oxygen. The septet and doublet strongly suggest an isopropyl group CH(CH3) 2 in which the carbon is bonded to something mildly electronegative and the two doublets centered at  6.9 strongly suggest a 1,4-disubstituted aromatic compound.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14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14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143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143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71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26" grpId="0" build="p" autoUpdateAnimBg="0"/>
      <p:bldP spid="87143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69"/>
          <p:cNvSpPr>
            <a:spLocks noChangeArrowheads="1"/>
          </p:cNvSpPr>
          <p:nvPr/>
        </p:nvSpPr>
        <p:spPr bwMode="auto">
          <a:xfrm>
            <a:off x="2184400" y="736600"/>
            <a:ext cx="3683000" cy="2425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40290" name="Text Box 2"/>
          <p:cNvSpPr txBox="1">
            <a:spLocks noChangeArrowheads="1"/>
          </p:cNvSpPr>
          <p:nvPr/>
        </p:nvSpPr>
        <p:spPr bwMode="auto">
          <a:xfrm>
            <a:off x="517525" y="1289050"/>
            <a:ext cx="1539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3200">
                <a:solidFill>
                  <a:srgbClr val="FFFF00"/>
                </a:solidFill>
                <a:latin typeface="Helvetica" charset="0"/>
              </a:rPr>
              <a:t>Alanine</a:t>
            </a:r>
          </a:p>
        </p:txBody>
      </p:sp>
      <p:sp>
        <p:nvSpPr>
          <p:cNvPr id="140291" name="Rectangle 254"/>
          <p:cNvSpPr>
            <a:spLocks noChangeArrowheads="1"/>
          </p:cNvSpPr>
          <p:nvPr/>
        </p:nvSpPr>
        <p:spPr bwMode="auto">
          <a:xfrm>
            <a:off x="3989388" y="738188"/>
            <a:ext cx="296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3000">
                <a:solidFill>
                  <a:srgbClr val="000000"/>
                </a:solidFill>
                <a:latin typeface="Arial" charset="0"/>
              </a:rPr>
              <a:t>O</a:t>
            </a:r>
            <a:endParaRPr lang="en-US" altLang="en-US" sz="2400">
              <a:solidFill>
                <a:srgbClr val="000000"/>
              </a:solidFill>
              <a:latin typeface="Times" charset="0"/>
            </a:endParaRPr>
          </a:p>
        </p:txBody>
      </p:sp>
      <p:sp>
        <p:nvSpPr>
          <p:cNvPr id="140292" name="Rectangle 255"/>
          <p:cNvSpPr>
            <a:spLocks noChangeArrowheads="1"/>
          </p:cNvSpPr>
          <p:nvPr/>
        </p:nvSpPr>
        <p:spPr bwMode="auto">
          <a:xfrm>
            <a:off x="3344863" y="2624138"/>
            <a:ext cx="274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3000">
                <a:solidFill>
                  <a:srgbClr val="000000"/>
                </a:solidFill>
                <a:latin typeface="Arial" charset="0"/>
              </a:rPr>
              <a:t>N</a:t>
            </a:r>
            <a:endParaRPr lang="en-US" altLang="en-US" sz="2400">
              <a:solidFill>
                <a:srgbClr val="000000"/>
              </a:solidFill>
              <a:latin typeface="Times" charset="0"/>
            </a:endParaRPr>
          </a:p>
        </p:txBody>
      </p:sp>
      <p:sp>
        <p:nvSpPr>
          <p:cNvPr id="140293" name="Rectangle 256"/>
          <p:cNvSpPr>
            <a:spLocks noChangeArrowheads="1"/>
          </p:cNvSpPr>
          <p:nvPr/>
        </p:nvSpPr>
        <p:spPr bwMode="auto">
          <a:xfrm>
            <a:off x="3617913" y="2624138"/>
            <a:ext cx="274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3000">
                <a:solidFill>
                  <a:srgbClr val="000000"/>
                </a:solidFill>
                <a:latin typeface="Arial" charset="0"/>
              </a:rPr>
              <a:t>H</a:t>
            </a:r>
            <a:endParaRPr lang="en-US" altLang="en-US" sz="2400">
              <a:solidFill>
                <a:srgbClr val="000000"/>
              </a:solidFill>
              <a:latin typeface="Times" charset="0"/>
            </a:endParaRPr>
          </a:p>
        </p:txBody>
      </p:sp>
      <p:sp>
        <p:nvSpPr>
          <p:cNvPr id="140294" name="Rectangle 257"/>
          <p:cNvSpPr>
            <a:spLocks noChangeArrowheads="1"/>
          </p:cNvSpPr>
          <p:nvPr/>
        </p:nvSpPr>
        <p:spPr bwMode="auto">
          <a:xfrm>
            <a:off x="3889375" y="2797175"/>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000000"/>
                </a:solidFill>
                <a:latin typeface="Arial" charset="0"/>
              </a:rPr>
              <a:t>2</a:t>
            </a:r>
            <a:endParaRPr lang="en-US" altLang="en-US" sz="2400">
              <a:solidFill>
                <a:srgbClr val="000000"/>
              </a:solidFill>
              <a:latin typeface="Times" charset="0"/>
            </a:endParaRPr>
          </a:p>
        </p:txBody>
      </p:sp>
      <p:sp>
        <p:nvSpPr>
          <p:cNvPr id="140295" name="Rectangle 258"/>
          <p:cNvSpPr>
            <a:spLocks noChangeArrowheads="1"/>
          </p:cNvSpPr>
          <p:nvPr/>
        </p:nvSpPr>
        <p:spPr bwMode="auto">
          <a:xfrm>
            <a:off x="2690813" y="1490663"/>
            <a:ext cx="274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3000">
                <a:solidFill>
                  <a:srgbClr val="000000"/>
                </a:solidFill>
                <a:latin typeface="Arial" charset="0"/>
              </a:rPr>
              <a:t>C</a:t>
            </a:r>
            <a:endParaRPr lang="en-US" altLang="en-US" sz="2400">
              <a:solidFill>
                <a:srgbClr val="000000"/>
              </a:solidFill>
              <a:latin typeface="Times" charset="0"/>
            </a:endParaRPr>
          </a:p>
        </p:txBody>
      </p:sp>
      <p:sp>
        <p:nvSpPr>
          <p:cNvPr id="140296" name="Rectangle 259"/>
          <p:cNvSpPr>
            <a:spLocks noChangeArrowheads="1"/>
          </p:cNvSpPr>
          <p:nvPr/>
        </p:nvSpPr>
        <p:spPr bwMode="auto">
          <a:xfrm>
            <a:off x="2254250" y="1490663"/>
            <a:ext cx="27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3000">
                <a:solidFill>
                  <a:srgbClr val="000000"/>
                </a:solidFill>
                <a:latin typeface="Arial" charset="0"/>
              </a:rPr>
              <a:t>H</a:t>
            </a:r>
            <a:endParaRPr lang="en-US" altLang="en-US" sz="2400">
              <a:solidFill>
                <a:srgbClr val="000000"/>
              </a:solidFill>
              <a:latin typeface="Times" charset="0"/>
            </a:endParaRPr>
          </a:p>
        </p:txBody>
      </p:sp>
      <p:sp>
        <p:nvSpPr>
          <p:cNvPr id="140297" name="Rectangle 260"/>
          <p:cNvSpPr>
            <a:spLocks noChangeArrowheads="1"/>
          </p:cNvSpPr>
          <p:nvPr/>
        </p:nvSpPr>
        <p:spPr bwMode="auto">
          <a:xfrm>
            <a:off x="2527300" y="166370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400">
                <a:solidFill>
                  <a:srgbClr val="000000"/>
                </a:solidFill>
                <a:latin typeface="Arial" charset="0"/>
              </a:rPr>
              <a:t>3</a:t>
            </a:r>
            <a:endParaRPr lang="en-US" altLang="en-US" sz="2400">
              <a:solidFill>
                <a:srgbClr val="000000"/>
              </a:solidFill>
              <a:latin typeface="Times" charset="0"/>
            </a:endParaRPr>
          </a:p>
        </p:txBody>
      </p:sp>
      <p:sp>
        <p:nvSpPr>
          <p:cNvPr id="140298" name="Rectangle 261"/>
          <p:cNvSpPr>
            <a:spLocks noChangeArrowheads="1"/>
          </p:cNvSpPr>
          <p:nvPr/>
        </p:nvSpPr>
        <p:spPr bwMode="auto">
          <a:xfrm>
            <a:off x="4643438" y="1871663"/>
            <a:ext cx="296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3000">
                <a:solidFill>
                  <a:srgbClr val="000000"/>
                </a:solidFill>
                <a:latin typeface="Arial" charset="0"/>
              </a:rPr>
              <a:t>O</a:t>
            </a:r>
            <a:endParaRPr lang="en-US" altLang="en-US" sz="2400">
              <a:solidFill>
                <a:srgbClr val="000000"/>
              </a:solidFill>
              <a:latin typeface="Times" charset="0"/>
            </a:endParaRPr>
          </a:p>
        </p:txBody>
      </p:sp>
      <p:sp>
        <p:nvSpPr>
          <p:cNvPr id="140299" name="Rectangle 262"/>
          <p:cNvSpPr>
            <a:spLocks noChangeArrowheads="1"/>
          </p:cNvSpPr>
          <p:nvPr/>
        </p:nvSpPr>
        <p:spPr bwMode="auto">
          <a:xfrm>
            <a:off x="4943475" y="1871663"/>
            <a:ext cx="27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3000">
                <a:solidFill>
                  <a:srgbClr val="000000"/>
                </a:solidFill>
                <a:latin typeface="Arial" charset="0"/>
              </a:rPr>
              <a:t>H</a:t>
            </a:r>
            <a:endParaRPr lang="en-US" altLang="en-US" sz="2400">
              <a:solidFill>
                <a:srgbClr val="000000"/>
              </a:solidFill>
              <a:latin typeface="Times" charset="0"/>
            </a:endParaRPr>
          </a:p>
        </p:txBody>
      </p:sp>
      <p:sp>
        <p:nvSpPr>
          <p:cNvPr id="140300" name="Line 263"/>
          <p:cNvSpPr>
            <a:spLocks noChangeShapeType="1"/>
          </p:cNvSpPr>
          <p:nvPr/>
        </p:nvSpPr>
        <p:spPr bwMode="auto">
          <a:xfrm flipV="1">
            <a:off x="4186238" y="1133475"/>
            <a:ext cx="1587" cy="5540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01" name="Line 264"/>
          <p:cNvSpPr>
            <a:spLocks noChangeShapeType="1"/>
          </p:cNvSpPr>
          <p:nvPr/>
        </p:nvSpPr>
        <p:spPr bwMode="auto">
          <a:xfrm flipV="1">
            <a:off x="4059238" y="1133475"/>
            <a:ext cx="1587" cy="5540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02" name="Freeform 265"/>
          <p:cNvSpPr>
            <a:spLocks/>
          </p:cNvSpPr>
          <p:nvPr/>
        </p:nvSpPr>
        <p:spPr bwMode="auto">
          <a:xfrm>
            <a:off x="3468688" y="1687513"/>
            <a:ext cx="654050" cy="942975"/>
          </a:xfrm>
          <a:custGeom>
            <a:avLst/>
            <a:gdLst>
              <a:gd name="T0" fmla="*/ 2147483646 w 412"/>
              <a:gd name="T1" fmla="*/ 0 h 594"/>
              <a:gd name="T2" fmla="*/ 0 w 412"/>
              <a:gd name="T3" fmla="*/ 2147483646 h 594"/>
              <a:gd name="T4" fmla="*/ 0 w 412"/>
              <a:gd name="T5" fmla="*/ 2147483646 h 594"/>
              <a:gd name="T6" fmla="*/ 0 60000 65536"/>
              <a:gd name="T7" fmla="*/ 0 60000 65536"/>
              <a:gd name="T8" fmla="*/ 0 60000 65536"/>
            </a:gdLst>
            <a:ahLst/>
            <a:cxnLst>
              <a:cxn ang="T6">
                <a:pos x="T0" y="T1"/>
              </a:cxn>
              <a:cxn ang="T7">
                <a:pos x="T2" y="T3"/>
              </a:cxn>
              <a:cxn ang="T8">
                <a:pos x="T4" y="T5"/>
              </a:cxn>
            </a:cxnLst>
            <a:rect l="0" t="0" r="r" b="b"/>
            <a:pathLst>
              <a:path w="412" h="594">
                <a:moveTo>
                  <a:pt x="412" y="0"/>
                </a:moveTo>
                <a:lnTo>
                  <a:pt x="0" y="240"/>
                </a:lnTo>
                <a:lnTo>
                  <a:pt x="0" y="594"/>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303" name="Line 266"/>
          <p:cNvSpPr>
            <a:spLocks noChangeShapeType="1"/>
          </p:cNvSpPr>
          <p:nvPr/>
        </p:nvSpPr>
        <p:spPr bwMode="auto">
          <a:xfrm flipH="1" flipV="1">
            <a:off x="2987675" y="1787525"/>
            <a:ext cx="481013" cy="2809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04" name="Line 267"/>
          <p:cNvSpPr>
            <a:spLocks noChangeShapeType="1"/>
          </p:cNvSpPr>
          <p:nvPr/>
        </p:nvSpPr>
        <p:spPr bwMode="auto">
          <a:xfrm flipH="1" flipV="1">
            <a:off x="4122738" y="1687513"/>
            <a:ext cx="471487" cy="271462"/>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4605" name="Group 253"/>
          <p:cNvGrpSpPr>
            <a:grpSpLocks/>
          </p:cNvGrpSpPr>
          <p:nvPr/>
        </p:nvGrpSpPr>
        <p:grpSpPr bwMode="auto">
          <a:xfrm>
            <a:off x="525463" y="1195388"/>
            <a:ext cx="9359900" cy="5368925"/>
            <a:chOff x="331" y="753"/>
            <a:chExt cx="5896" cy="3382"/>
          </a:xfrm>
        </p:grpSpPr>
        <p:grpSp>
          <p:nvGrpSpPr>
            <p:cNvPr id="140311" name="Group 251"/>
            <p:cNvGrpSpPr>
              <a:grpSpLocks/>
            </p:cNvGrpSpPr>
            <p:nvPr/>
          </p:nvGrpSpPr>
          <p:grpSpPr bwMode="auto">
            <a:xfrm>
              <a:off x="334" y="3786"/>
              <a:ext cx="5893" cy="349"/>
              <a:chOff x="334" y="3885"/>
              <a:chExt cx="5893" cy="349"/>
            </a:xfrm>
          </p:grpSpPr>
          <p:sp>
            <p:nvSpPr>
              <p:cNvPr id="140313" name="Line 5"/>
              <p:cNvSpPr>
                <a:spLocks noChangeShapeType="1"/>
              </p:cNvSpPr>
              <p:nvPr/>
            </p:nvSpPr>
            <p:spPr bwMode="auto">
              <a:xfrm>
                <a:off x="334" y="3885"/>
                <a:ext cx="5893" cy="1"/>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4" name="Line 8"/>
              <p:cNvSpPr>
                <a:spLocks noChangeShapeType="1"/>
              </p:cNvSpPr>
              <p:nvPr/>
            </p:nvSpPr>
            <p:spPr bwMode="auto">
              <a:xfrm>
                <a:off x="468" y="3885"/>
                <a:ext cx="2"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5" name="Line 9"/>
              <p:cNvSpPr>
                <a:spLocks noChangeShapeType="1"/>
              </p:cNvSpPr>
              <p:nvPr/>
            </p:nvSpPr>
            <p:spPr bwMode="auto">
              <a:xfrm>
                <a:off x="578"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6" name="Line 10"/>
              <p:cNvSpPr>
                <a:spLocks noChangeShapeType="1"/>
              </p:cNvSpPr>
              <p:nvPr/>
            </p:nvSpPr>
            <p:spPr bwMode="auto">
              <a:xfrm>
                <a:off x="684"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7" name="Line 11"/>
              <p:cNvSpPr>
                <a:spLocks noChangeShapeType="1"/>
              </p:cNvSpPr>
              <p:nvPr/>
            </p:nvSpPr>
            <p:spPr bwMode="auto">
              <a:xfrm>
                <a:off x="794" y="3885"/>
                <a:ext cx="1" cy="3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8" name="Line 12"/>
              <p:cNvSpPr>
                <a:spLocks noChangeShapeType="1"/>
              </p:cNvSpPr>
              <p:nvPr/>
            </p:nvSpPr>
            <p:spPr bwMode="auto">
              <a:xfrm>
                <a:off x="903"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9" name="Line 13"/>
              <p:cNvSpPr>
                <a:spLocks noChangeShapeType="1"/>
              </p:cNvSpPr>
              <p:nvPr/>
            </p:nvSpPr>
            <p:spPr bwMode="auto">
              <a:xfrm>
                <a:off x="1010"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0" name="Line 14"/>
              <p:cNvSpPr>
                <a:spLocks noChangeShapeType="1"/>
              </p:cNvSpPr>
              <p:nvPr/>
            </p:nvSpPr>
            <p:spPr bwMode="auto">
              <a:xfrm>
                <a:off x="1119"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1" name="Line 15"/>
              <p:cNvSpPr>
                <a:spLocks noChangeShapeType="1"/>
              </p:cNvSpPr>
              <p:nvPr/>
            </p:nvSpPr>
            <p:spPr bwMode="auto">
              <a:xfrm>
                <a:off x="1228"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2" name="Line 16"/>
              <p:cNvSpPr>
                <a:spLocks noChangeShapeType="1"/>
              </p:cNvSpPr>
              <p:nvPr/>
            </p:nvSpPr>
            <p:spPr bwMode="auto">
              <a:xfrm>
                <a:off x="1335" y="3885"/>
                <a:ext cx="1" cy="45"/>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3" name="Rectangle 17"/>
              <p:cNvSpPr>
                <a:spLocks noChangeArrowheads="1"/>
              </p:cNvSpPr>
              <p:nvPr/>
            </p:nvSpPr>
            <p:spPr bwMode="auto">
              <a:xfrm>
                <a:off x="1269" y="393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3.5</a:t>
                </a:r>
                <a:endParaRPr lang="en-US" altLang="en-US" sz="1600">
                  <a:solidFill>
                    <a:srgbClr val="FFFFFF"/>
                  </a:solidFill>
                  <a:latin typeface="Times" charset="0"/>
                </a:endParaRPr>
              </a:p>
            </p:txBody>
          </p:sp>
          <p:sp>
            <p:nvSpPr>
              <p:cNvPr id="140324" name="Line 18"/>
              <p:cNvSpPr>
                <a:spLocks noChangeShapeType="1"/>
              </p:cNvSpPr>
              <p:nvPr/>
            </p:nvSpPr>
            <p:spPr bwMode="auto">
              <a:xfrm>
                <a:off x="1444"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5" name="Line 19"/>
              <p:cNvSpPr>
                <a:spLocks noChangeShapeType="1"/>
              </p:cNvSpPr>
              <p:nvPr/>
            </p:nvSpPr>
            <p:spPr bwMode="auto">
              <a:xfrm>
                <a:off x="1553"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6" name="Line 20"/>
              <p:cNvSpPr>
                <a:spLocks noChangeShapeType="1"/>
              </p:cNvSpPr>
              <p:nvPr/>
            </p:nvSpPr>
            <p:spPr bwMode="auto">
              <a:xfrm>
                <a:off x="1660" y="3885"/>
                <a:ext cx="2"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7" name="Line 21"/>
              <p:cNvSpPr>
                <a:spLocks noChangeShapeType="1"/>
              </p:cNvSpPr>
              <p:nvPr/>
            </p:nvSpPr>
            <p:spPr bwMode="auto">
              <a:xfrm>
                <a:off x="1770"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8" name="Line 22"/>
              <p:cNvSpPr>
                <a:spLocks noChangeShapeType="1"/>
              </p:cNvSpPr>
              <p:nvPr/>
            </p:nvSpPr>
            <p:spPr bwMode="auto">
              <a:xfrm>
                <a:off x="1876" y="3885"/>
                <a:ext cx="1" cy="3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29" name="Line 23"/>
              <p:cNvSpPr>
                <a:spLocks noChangeShapeType="1"/>
              </p:cNvSpPr>
              <p:nvPr/>
            </p:nvSpPr>
            <p:spPr bwMode="auto">
              <a:xfrm>
                <a:off x="1986"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0" name="Line 24"/>
              <p:cNvSpPr>
                <a:spLocks noChangeShapeType="1"/>
              </p:cNvSpPr>
              <p:nvPr/>
            </p:nvSpPr>
            <p:spPr bwMode="auto">
              <a:xfrm>
                <a:off x="2095"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1" name="Line 25"/>
              <p:cNvSpPr>
                <a:spLocks noChangeShapeType="1"/>
              </p:cNvSpPr>
              <p:nvPr/>
            </p:nvSpPr>
            <p:spPr bwMode="auto">
              <a:xfrm>
                <a:off x="2201"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2" name="Line 26"/>
              <p:cNvSpPr>
                <a:spLocks noChangeShapeType="1"/>
              </p:cNvSpPr>
              <p:nvPr/>
            </p:nvSpPr>
            <p:spPr bwMode="auto">
              <a:xfrm>
                <a:off x="2311"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3" name="Line 27"/>
              <p:cNvSpPr>
                <a:spLocks noChangeShapeType="1"/>
              </p:cNvSpPr>
              <p:nvPr/>
            </p:nvSpPr>
            <p:spPr bwMode="auto">
              <a:xfrm>
                <a:off x="2420" y="3885"/>
                <a:ext cx="1" cy="45"/>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4" name="Rectangle 28"/>
              <p:cNvSpPr>
                <a:spLocks noChangeArrowheads="1"/>
              </p:cNvSpPr>
              <p:nvPr/>
            </p:nvSpPr>
            <p:spPr bwMode="auto">
              <a:xfrm>
                <a:off x="2354" y="393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3.0</a:t>
                </a:r>
                <a:endParaRPr lang="en-US" altLang="en-US" sz="1600">
                  <a:solidFill>
                    <a:srgbClr val="FFFFFF"/>
                  </a:solidFill>
                  <a:latin typeface="Times" charset="0"/>
                </a:endParaRPr>
              </a:p>
            </p:txBody>
          </p:sp>
          <p:sp>
            <p:nvSpPr>
              <p:cNvPr id="140335" name="Line 29"/>
              <p:cNvSpPr>
                <a:spLocks noChangeShapeType="1"/>
              </p:cNvSpPr>
              <p:nvPr/>
            </p:nvSpPr>
            <p:spPr bwMode="auto">
              <a:xfrm>
                <a:off x="2526"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6" name="Line 30"/>
              <p:cNvSpPr>
                <a:spLocks noChangeShapeType="1"/>
              </p:cNvSpPr>
              <p:nvPr/>
            </p:nvSpPr>
            <p:spPr bwMode="auto">
              <a:xfrm>
                <a:off x="2636"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7" name="Line 31"/>
              <p:cNvSpPr>
                <a:spLocks noChangeShapeType="1"/>
              </p:cNvSpPr>
              <p:nvPr/>
            </p:nvSpPr>
            <p:spPr bwMode="auto">
              <a:xfrm>
                <a:off x="2745"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8" name="Line 32"/>
              <p:cNvSpPr>
                <a:spLocks noChangeShapeType="1"/>
              </p:cNvSpPr>
              <p:nvPr/>
            </p:nvSpPr>
            <p:spPr bwMode="auto">
              <a:xfrm>
                <a:off x="2851"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39" name="Line 33"/>
              <p:cNvSpPr>
                <a:spLocks noChangeShapeType="1"/>
              </p:cNvSpPr>
              <p:nvPr/>
            </p:nvSpPr>
            <p:spPr bwMode="auto">
              <a:xfrm>
                <a:off x="2962" y="3885"/>
                <a:ext cx="1" cy="3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0" name="Line 34"/>
              <p:cNvSpPr>
                <a:spLocks noChangeShapeType="1"/>
              </p:cNvSpPr>
              <p:nvPr/>
            </p:nvSpPr>
            <p:spPr bwMode="auto">
              <a:xfrm>
                <a:off x="3071"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1" name="Line 35"/>
              <p:cNvSpPr>
                <a:spLocks noChangeShapeType="1"/>
              </p:cNvSpPr>
              <p:nvPr/>
            </p:nvSpPr>
            <p:spPr bwMode="auto">
              <a:xfrm>
                <a:off x="3177"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2" name="Line 36"/>
              <p:cNvSpPr>
                <a:spLocks noChangeShapeType="1"/>
              </p:cNvSpPr>
              <p:nvPr/>
            </p:nvSpPr>
            <p:spPr bwMode="auto">
              <a:xfrm>
                <a:off x="3287"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3" name="Line 37"/>
              <p:cNvSpPr>
                <a:spLocks noChangeShapeType="1"/>
              </p:cNvSpPr>
              <p:nvPr/>
            </p:nvSpPr>
            <p:spPr bwMode="auto">
              <a:xfrm>
                <a:off x="3393"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4" name="Line 38"/>
              <p:cNvSpPr>
                <a:spLocks noChangeShapeType="1"/>
              </p:cNvSpPr>
              <p:nvPr/>
            </p:nvSpPr>
            <p:spPr bwMode="auto">
              <a:xfrm>
                <a:off x="3502" y="3885"/>
                <a:ext cx="1" cy="45"/>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5" name="Rectangle 39"/>
              <p:cNvSpPr>
                <a:spLocks noChangeArrowheads="1"/>
              </p:cNvSpPr>
              <p:nvPr/>
            </p:nvSpPr>
            <p:spPr bwMode="auto">
              <a:xfrm>
                <a:off x="3437" y="393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2.5</a:t>
                </a:r>
                <a:endParaRPr lang="en-US" altLang="en-US" sz="1600">
                  <a:solidFill>
                    <a:srgbClr val="FFFFFF"/>
                  </a:solidFill>
                  <a:latin typeface="Times" charset="0"/>
                </a:endParaRPr>
              </a:p>
            </p:txBody>
          </p:sp>
          <p:sp>
            <p:nvSpPr>
              <p:cNvPr id="140346" name="Line 40"/>
              <p:cNvSpPr>
                <a:spLocks noChangeShapeType="1"/>
              </p:cNvSpPr>
              <p:nvPr/>
            </p:nvSpPr>
            <p:spPr bwMode="auto">
              <a:xfrm>
                <a:off x="3612"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7" name="Line 41"/>
              <p:cNvSpPr>
                <a:spLocks noChangeShapeType="1"/>
              </p:cNvSpPr>
              <p:nvPr/>
            </p:nvSpPr>
            <p:spPr bwMode="auto">
              <a:xfrm>
                <a:off x="3718"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8" name="Line 42"/>
              <p:cNvSpPr>
                <a:spLocks noChangeShapeType="1"/>
              </p:cNvSpPr>
              <p:nvPr/>
            </p:nvSpPr>
            <p:spPr bwMode="auto">
              <a:xfrm>
                <a:off x="3827"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49" name="Line 43"/>
              <p:cNvSpPr>
                <a:spLocks noChangeShapeType="1"/>
              </p:cNvSpPr>
              <p:nvPr/>
            </p:nvSpPr>
            <p:spPr bwMode="auto">
              <a:xfrm>
                <a:off x="3937"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0" name="Line 44"/>
              <p:cNvSpPr>
                <a:spLocks noChangeShapeType="1"/>
              </p:cNvSpPr>
              <p:nvPr/>
            </p:nvSpPr>
            <p:spPr bwMode="auto">
              <a:xfrm>
                <a:off x="4043" y="3885"/>
                <a:ext cx="1" cy="3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1" name="Line 45"/>
              <p:cNvSpPr>
                <a:spLocks noChangeShapeType="1"/>
              </p:cNvSpPr>
              <p:nvPr/>
            </p:nvSpPr>
            <p:spPr bwMode="auto">
              <a:xfrm>
                <a:off x="4153"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2" name="Line 46"/>
              <p:cNvSpPr>
                <a:spLocks noChangeShapeType="1"/>
              </p:cNvSpPr>
              <p:nvPr/>
            </p:nvSpPr>
            <p:spPr bwMode="auto">
              <a:xfrm>
                <a:off x="4263"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3" name="Line 47"/>
              <p:cNvSpPr>
                <a:spLocks noChangeShapeType="1"/>
              </p:cNvSpPr>
              <p:nvPr/>
            </p:nvSpPr>
            <p:spPr bwMode="auto">
              <a:xfrm>
                <a:off x="4369"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4" name="Line 48"/>
              <p:cNvSpPr>
                <a:spLocks noChangeShapeType="1"/>
              </p:cNvSpPr>
              <p:nvPr/>
            </p:nvSpPr>
            <p:spPr bwMode="auto">
              <a:xfrm>
                <a:off x="4478"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5" name="Line 49"/>
              <p:cNvSpPr>
                <a:spLocks noChangeShapeType="1"/>
              </p:cNvSpPr>
              <p:nvPr/>
            </p:nvSpPr>
            <p:spPr bwMode="auto">
              <a:xfrm>
                <a:off x="4588" y="3885"/>
                <a:ext cx="1" cy="45"/>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6" name="Rectangle 50"/>
              <p:cNvSpPr>
                <a:spLocks noChangeArrowheads="1"/>
              </p:cNvSpPr>
              <p:nvPr/>
            </p:nvSpPr>
            <p:spPr bwMode="auto">
              <a:xfrm>
                <a:off x="4522" y="393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2.0</a:t>
                </a:r>
                <a:endParaRPr lang="en-US" altLang="en-US" sz="1600">
                  <a:solidFill>
                    <a:srgbClr val="FFFFFF"/>
                  </a:solidFill>
                  <a:latin typeface="Times" charset="0"/>
                </a:endParaRPr>
              </a:p>
            </p:txBody>
          </p:sp>
          <p:sp>
            <p:nvSpPr>
              <p:cNvPr id="140357" name="Line 51"/>
              <p:cNvSpPr>
                <a:spLocks noChangeShapeType="1"/>
              </p:cNvSpPr>
              <p:nvPr/>
            </p:nvSpPr>
            <p:spPr bwMode="auto">
              <a:xfrm>
                <a:off x="4694"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8" name="Line 52"/>
              <p:cNvSpPr>
                <a:spLocks noChangeShapeType="1"/>
              </p:cNvSpPr>
              <p:nvPr/>
            </p:nvSpPr>
            <p:spPr bwMode="auto">
              <a:xfrm>
                <a:off x="4804"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59" name="Line 53"/>
              <p:cNvSpPr>
                <a:spLocks noChangeShapeType="1"/>
              </p:cNvSpPr>
              <p:nvPr/>
            </p:nvSpPr>
            <p:spPr bwMode="auto">
              <a:xfrm>
                <a:off x="4913"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0" name="Line 54"/>
              <p:cNvSpPr>
                <a:spLocks noChangeShapeType="1"/>
              </p:cNvSpPr>
              <p:nvPr/>
            </p:nvSpPr>
            <p:spPr bwMode="auto">
              <a:xfrm>
                <a:off x="5019"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1" name="Line 55"/>
              <p:cNvSpPr>
                <a:spLocks noChangeShapeType="1"/>
              </p:cNvSpPr>
              <p:nvPr/>
            </p:nvSpPr>
            <p:spPr bwMode="auto">
              <a:xfrm>
                <a:off x="5129" y="3885"/>
                <a:ext cx="1" cy="3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2" name="Line 56"/>
              <p:cNvSpPr>
                <a:spLocks noChangeShapeType="1"/>
              </p:cNvSpPr>
              <p:nvPr/>
            </p:nvSpPr>
            <p:spPr bwMode="auto">
              <a:xfrm>
                <a:off x="5235"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3" name="Line 57"/>
              <p:cNvSpPr>
                <a:spLocks noChangeShapeType="1"/>
              </p:cNvSpPr>
              <p:nvPr/>
            </p:nvSpPr>
            <p:spPr bwMode="auto">
              <a:xfrm>
                <a:off x="5345"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4" name="Line 58"/>
              <p:cNvSpPr>
                <a:spLocks noChangeShapeType="1"/>
              </p:cNvSpPr>
              <p:nvPr/>
            </p:nvSpPr>
            <p:spPr bwMode="auto">
              <a:xfrm>
                <a:off x="5455"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5" name="Line 59"/>
              <p:cNvSpPr>
                <a:spLocks noChangeShapeType="1"/>
              </p:cNvSpPr>
              <p:nvPr/>
            </p:nvSpPr>
            <p:spPr bwMode="auto">
              <a:xfrm>
                <a:off x="5561"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6" name="Line 60"/>
              <p:cNvSpPr>
                <a:spLocks noChangeShapeType="1"/>
              </p:cNvSpPr>
              <p:nvPr/>
            </p:nvSpPr>
            <p:spPr bwMode="auto">
              <a:xfrm>
                <a:off x="5670" y="3885"/>
                <a:ext cx="1" cy="45"/>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7" name="Rectangle 61"/>
              <p:cNvSpPr>
                <a:spLocks noChangeArrowheads="1"/>
              </p:cNvSpPr>
              <p:nvPr/>
            </p:nvSpPr>
            <p:spPr bwMode="auto">
              <a:xfrm>
                <a:off x="5604" y="393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1.5</a:t>
                </a:r>
                <a:endParaRPr lang="en-US" altLang="en-US" sz="1600">
                  <a:solidFill>
                    <a:srgbClr val="FFFFFF"/>
                  </a:solidFill>
                  <a:latin typeface="Times" charset="0"/>
                </a:endParaRPr>
              </a:p>
            </p:txBody>
          </p:sp>
          <p:sp>
            <p:nvSpPr>
              <p:cNvPr id="140368" name="Line 62"/>
              <p:cNvSpPr>
                <a:spLocks noChangeShapeType="1"/>
              </p:cNvSpPr>
              <p:nvPr/>
            </p:nvSpPr>
            <p:spPr bwMode="auto">
              <a:xfrm>
                <a:off x="5780"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69" name="Line 63"/>
              <p:cNvSpPr>
                <a:spLocks noChangeShapeType="1"/>
              </p:cNvSpPr>
              <p:nvPr/>
            </p:nvSpPr>
            <p:spPr bwMode="auto">
              <a:xfrm>
                <a:off x="5886"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70" name="Line 64"/>
              <p:cNvSpPr>
                <a:spLocks noChangeShapeType="1"/>
              </p:cNvSpPr>
              <p:nvPr/>
            </p:nvSpPr>
            <p:spPr bwMode="auto">
              <a:xfrm>
                <a:off x="5995"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71" name="Line 65"/>
              <p:cNvSpPr>
                <a:spLocks noChangeShapeType="1"/>
              </p:cNvSpPr>
              <p:nvPr/>
            </p:nvSpPr>
            <p:spPr bwMode="auto">
              <a:xfrm>
                <a:off x="6105" y="3885"/>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72" name="Line 66"/>
              <p:cNvSpPr>
                <a:spLocks noChangeShapeType="1"/>
              </p:cNvSpPr>
              <p:nvPr/>
            </p:nvSpPr>
            <p:spPr bwMode="auto">
              <a:xfrm>
                <a:off x="6211" y="3885"/>
                <a:ext cx="1" cy="3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73" name="Rectangle 67"/>
              <p:cNvSpPr>
                <a:spLocks noChangeArrowheads="1"/>
              </p:cNvSpPr>
              <p:nvPr/>
            </p:nvSpPr>
            <p:spPr bwMode="auto">
              <a:xfrm>
                <a:off x="2822" y="4080"/>
                <a:ext cx="11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Chemical Shift (ppm)</a:t>
                </a:r>
                <a:endParaRPr lang="en-US" altLang="en-US" sz="1600">
                  <a:solidFill>
                    <a:srgbClr val="FFFFFF"/>
                  </a:solidFill>
                  <a:latin typeface="Times" charset="0"/>
                </a:endParaRPr>
              </a:p>
            </p:txBody>
          </p:sp>
        </p:grpSp>
        <p:sp>
          <p:nvSpPr>
            <p:cNvPr id="140312" name="Freeform 245"/>
            <p:cNvSpPr>
              <a:spLocks/>
            </p:cNvSpPr>
            <p:nvPr/>
          </p:nvSpPr>
          <p:spPr bwMode="auto">
            <a:xfrm>
              <a:off x="331" y="753"/>
              <a:ext cx="5896" cy="2913"/>
            </a:xfrm>
            <a:custGeom>
              <a:avLst/>
              <a:gdLst>
                <a:gd name="T0" fmla="*/ 8132 w 5619"/>
                <a:gd name="T1" fmla="*/ 295856 h 1505"/>
                <a:gd name="T2" fmla="*/ 8001 w 5619"/>
                <a:gd name="T3" fmla="*/ 295856 h 1505"/>
                <a:gd name="T4" fmla="*/ 7867 w 5619"/>
                <a:gd name="T5" fmla="*/ 295856 h 1505"/>
                <a:gd name="T6" fmla="*/ 7732 w 5619"/>
                <a:gd name="T7" fmla="*/ 295452 h 1505"/>
                <a:gd name="T8" fmla="*/ 7596 w 5619"/>
                <a:gd name="T9" fmla="*/ 294118 h 1505"/>
                <a:gd name="T10" fmla="*/ 7469 w 5619"/>
                <a:gd name="T11" fmla="*/ 294908 h 1505"/>
                <a:gd name="T12" fmla="*/ 7332 w 5619"/>
                <a:gd name="T13" fmla="*/ 295856 h 1505"/>
                <a:gd name="T14" fmla="*/ 7200 w 5619"/>
                <a:gd name="T15" fmla="*/ 295856 h 1505"/>
                <a:gd name="T16" fmla="*/ 7068 w 5619"/>
                <a:gd name="T17" fmla="*/ 295856 h 1505"/>
                <a:gd name="T18" fmla="*/ 6933 w 5619"/>
                <a:gd name="T19" fmla="*/ 295856 h 1505"/>
                <a:gd name="T20" fmla="*/ 6795 w 5619"/>
                <a:gd name="T21" fmla="*/ 295856 h 1505"/>
                <a:gd name="T22" fmla="*/ 6664 w 5619"/>
                <a:gd name="T23" fmla="*/ 295856 h 1505"/>
                <a:gd name="T24" fmla="*/ 6536 w 5619"/>
                <a:gd name="T25" fmla="*/ 296468 h 1505"/>
                <a:gd name="T26" fmla="*/ 6400 w 5619"/>
                <a:gd name="T27" fmla="*/ 295856 h 1505"/>
                <a:gd name="T28" fmla="*/ 6267 w 5619"/>
                <a:gd name="T29" fmla="*/ 295856 h 1505"/>
                <a:gd name="T30" fmla="*/ 6134 w 5619"/>
                <a:gd name="T31" fmla="*/ 295856 h 1505"/>
                <a:gd name="T32" fmla="*/ 6001 w 5619"/>
                <a:gd name="T33" fmla="*/ 295856 h 1505"/>
                <a:gd name="T34" fmla="*/ 5863 w 5619"/>
                <a:gd name="T35" fmla="*/ 295856 h 1505"/>
                <a:gd name="T36" fmla="*/ 5735 w 5619"/>
                <a:gd name="T37" fmla="*/ 295856 h 1505"/>
                <a:gd name="T38" fmla="*/ 5601 w 5619"/>
                <a:gd name="T39" fmla="*/ 295856 h 1505"/>
                <a:gd name="T40" fmla="*/ 5467 w 5619"/>
                <a:gd name="T41" fmla="*/ 295856 h 1505"/>
                <a:gd name="T42" fmla="*/ 5334 w 5619"/>
                <a:gd name="T43" fmla="*/ 295856 h 1505"/>
                <a:gd name="T44" fmla="*/ 5205 w 5619"/>
                <a:gd name="T45" fmla="*/ 295856 h 1505"/>
                <a:gd name="T46" fmla="*/ 5066 w 5619"/>
                <a:gd name="T47" fmla="*/ 295452 h 1505"/>
                <a:gd name="T48" fmla="*/ 4932 w 5619"/>
                <a:gd name="T49" fmla="*/ 295856 h 1505"/>
                <a:gd name="T50" fmla="*/ 4799 w 5619"/>
                <a:gd name="T51" fmla="*/ 295452 h 1505"/>
                <a:gd name="T52" fmla="*/ 4671 w 5619"/>
                <a:gd name="T53" fmla="*/ 295856 h 1505"/>
                <a:gd name="T54" fmla="*/ 4530 w 5619"/>
                <a:gd name="T55" fmla="*/ 295856 h 1505"/>
                <a:gd name="T56" fmla="*/ 4399 w 5619"/>
                <a:gd name="T57" fmla="*/ 295856 h 1505"/>
                <a:gd name="T58" fmla="*/ 4267 w 5619"/>
                <a:gd name="T59" fmla="*/ 295856 h 1505"/>
                <a:gd name="T60" fmla="*/ 4135 w 5619"/>
                <a:gd name="T61" fmla="*/ 295452 h 1505"/>
                <a:gd name="T62" fmla="*/ 4000 w 5619"/>
                <a:gd name="T63" fmla="*/ 295856 h 1505"/>
                <a:gd name="T64" fmla="*/ 3870 w 5619"/>
                <a:gd name="T65" fmla="*/ 295856 h 1505"/>
                <a:gd name="T66" fmla="*/ 3733 w 5619"/>
                <a:gd name="T67" fmla="*/ 295452 h 1505"/>
                <a:gd name="T68" fmla="*/ 3604 w 5619"/>
                <a:gd name="T69" fmla="*/ 295856 h 1505"/>
                <a:gd name="T70" fmla="*/ 3466 w 5619"/>
                <a:gd name="T71" fmla="*/ 295856 h 1505"/>
                <a:gd name="T72" fmla="*/ 3334 w 5619"/>
                <a:gd name="T73" fmla="*/ 295452 h 1505"/>
                <a:gd name="T74" fmla="*/ 3201 w 5619"/>
                <a:gd name="T75" fmla="*/ 295856 h 1505"/>
                <a:gd name="T76" fmla="*/ 3067 w 5619"/>
                <a:gd name="T77" fmla="*/ 295856 h 1505"/>
                <a:gd name="T78" fmla="*/ 2940 w 5619"/>
                <a:gd name="T79" fmla="*/ 295452 h 1505"/>
                <a:gd name="T80" fmla="*/ 2805 w 5619"/>
                <a:gd name="T81" fmla="*/ 295856 h 1505"/>
                <a:gd name="T82" fmla="*/ 2673 w 5619"/>
                <a:gd name="T83" fmla="*/ 294908 h 1505"/>
                <a:gd name="T84" fmla="*/ 2537 w 5619"/>
                <a:gd name="T85" fmla="*/ 295452 h 1505"/>
                <a:gd name="T86" fmla="*/ 2405 w 5619"/>
                <a:gd name="T87" fmla="*/ 295452 h 1505"/>
                <a:gd name="T88" fmla="*/ 2271 w 5619"/>
                <a:gd name="T89" fmla="*/ 294908 h 1505"/>
                <a:gd name="T90" fmla="*/ 2135 w 5619"/>
                <a:gd name="T91" fmla="*/ 294908 h 1505"/>
                <a:gd name="T92" fmla="*/ 2001 w 5619"/>
                <a:gd name="T93" fmla="*/ 294908 h 1505"/>
                <a:gd name="T94" fmla="*/ 1870 w 5619"/>
                <a:gd name="T95" fmla="*/ 294908 h 1505"/>
                <a:gd name="T96" fmla="*/ 1738 w 5619"/>
                <a:gd name="T97" fmla="*/ 295452 h 1505"/>
                <a:gd name="T98" fmla="*/ 1601 w 5619"/>
                <a:gd name="T99" fmla="*/ 294499 h 1505"/>
                <a:gd name="T100" fmla="*/ 1470 w 5619"/>
                <a:gd name="T101" fmla="*/ 294499 h 1505"/>
                <a:gd name="T102" fmla="*/ 1337 w 5619"/>
                <a:gd name="T103" fmla="*/ 294499 h 1505"/>
                <a:gd name="T104" fmla="*/ 1204 w 5619"/>
                <a:gd name="T105" fmla="*/ 294499 h 1505"/>
                <a:gd name="T106" fmla="*/ 1076 w 5619"/>
                <a:gd name="T107" fmla="*/ 294908 h 1505"/>
                <a:gd name="T108" fmla="*/ 942 w 5619"/>
                <a:gd name="T109" fmla="*/ 294908 h 1505"/>
                <a:gd name="T110" fmla="*/ 805 w 5619"/>
                <a:gd name="T111" fmla="*/ 294908 h 1505"/>
                <a:gd name="T112" fmla="*/ 669 w 5619"/>
                <a:gd name="T113" fmla="*/ 293501 h 1505"/>
                <a:gd name="T114" fmla="*/ 537 w 5619"/>
                <a:gd name="T115" fmla="*/ 292088 h 1505"/>
                <a:gd name="T116" fmla="*/ 406 w 5619"/>
                <a:gd name="T117" fmla="*/ 294499 h 1505"/>
                <a:gd name="T118" fmla="*/ 268 w 5619"/>
                <a:gd name="T119" fmla="*/ 294499 h 1505"/>
                <a:gd name="T120" fmla="*/ 137 w 5619"/>
                <a:gd name="T121" fmla="*/ 294499 h 1505"/>
                <a:gd name="T122" fmla="*/ 3 w 5619"/>
                <a:gd name="T123" fmla="*/ 294499 h 1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19" h="1505">
                  <a:moveTo>
                    <a:pt x="5619" y="1502"/>
                  </a:moveTo>
                  <a:lnTo>
                    <a:pt x="5619" y="1502"/>
                  </a:lnTo>
                  <a:lnTo>
                    <a:pt x="5616" y="1502"/>
                  </a:lnTo>
                  <a:lnTo>
                    <a:pt x="5613" y="1502"/>
                  </a:lnTo>
                  <a:lnTo>
                    <a:pt x="5607" y="1502"/>
                  </a:lnTo>
                  <a:lnTo>
                    <a:pt x="5604" y="1502"/>
                  </a:lnTo>
                  <a:lnTo>
                    <a:pt x="5601" y="1505"/>
                  </a:lnTo>
                  <a:lnTo>
                    <a:pt x="5598" y="1502"/>
                  </a:lnTo>
                  <a:lnTo>
                    <a:pt x="5595" y="1500"/>
                  </a:lnTo>
                  <a:lnTo>
                    <a:pt x="5590" y="1502"/>
                  </a:lnTo>
                  <a:lnTo>
                    <a:pt x="5587" y="1502"/>
                  </a:lnTo>
                  <a:lnTo>
                    <a:pt x="5584" y="1505"/>
                  </a:lnTo>
                  <a:lnTo>
                    <a:pt x="5584" y="1502"/>
                  </a:lnTo>
                  <a:lnTo>
                    <a:pt x="5581" y="1502"/>
                  </a:lnTo>
                  <a:lnTo>
                    <a:pt x="5578" y="1502"/>
                  </a:lnTo>
                  <a:lnTo>
                    <a:pt x="5575" y="1502"/>
                  </a:lnTo>
                  <a:lnTo>
                    <a:pt x="5572" y="1502"/>
                  </a:lnTo>
                  <a:lnTo>
                    <a:pt x="5569" y="1502"/>
                  </a:lnTo>
                  <a:lnTo>
                    <a:pt x="5566" y="1502"/>
                  </a:lnTo>
                  <a:lnTo>
                    <a:pt x="5563" y="1502"/>
                  </a:lnTo>
                  <a:lnTo>
                    <a:pt x="5561" y="1502"/>
                  </a:lnTo>
                  <a:lnTo>
                    <a:pt x="5558" y="1502"/>
                  </a:lnTo>
                  <a:lnTo>
                    <a:pt x="5552" y="1502"/>
                  </a:lnTo>
                  <a:lnTo>
                    <a:pt x="5549" y="1502"/>
                  </a:lnTo>
                  <a:lnTo>
                    <a:pt x="5546" y="1502"/>
                  </a:lnTo>
                  <a:lnTo>
                    <a:pt x="5540" y="1502"/>
                  </a:lnTo>
                  <a:lnTo>
                    <a:pt x="5537" y="1502"/>
                  </a:lnTo>
                  <a:lnTo>
                    <a:pt x="5537" y="1505"/>
                  </a:lnTo>
                  <a:lnTo>
                    <a:pt x="5534" y="1502"/>
                  </a:lnTo>
                  <a:lnTo>
                    <a:pt x="5532" y="1502"/>
                  </a:lnTo>
                  <a:lnTo>
                    <a:pt x="5529" y="1502"/>
                  </a:lnTo>
                  <a:lnTo>
                    <a:pt x="5526" y="1502"/>
                  </a:lnTo>
                  <a:lnTo>
                    <a:pt x="5523" y="1502"/>
                  </a:lnTo>
                  <a:lnTo>
                    <a:pt x="5520" y="1502"/>
                  </a:lnTo>
                  <a:lnTo>
                    <a:pt x="5517" y="1502"/>
                  </a:lnTo>
                  <a:lnTo>
                    <a:pt x="5514" y="1502"/>
                  </a:lnTo>
                  <a:lnTo>
                    <a:pt x="5508" y="1502"/>
                  </a:lnTo>
                  <a:lnTo>
                    <a:pt x="5506" y="1502"/>
                  </a:lnTo>
                  <a:lnTo>
                    <a:pt x="5503" y="1502"/>
                  </a:lnTo>
                  <a:lnTo>
                    <a:pt x="5497" y="1502"/>
                  </a:lnTo>
                  <a:lnTo>
                    <a:pt x="5494" y="1502"/>
                  </a:lnTo>
                  <a:lnTo>
                    <a:pt x="5491" y="1502"/>
                  </a:lnTo>
                  <a:lnTo>
                    <a:pt x="5488" y="1502"/>
                  </a:lnTo>
                  <a:lnTo>
                    <a:pt x="5485" y="1502"/>
                  </a:lnTo>
                  <a:lnTo>
                    <a:pt x="5482" y="1502"/>
                  </a:lnTo>
                  <a:lnTo>
                    <a:pt x="5477" y="1502"/>
                  </a:lnTo>
                  <a:lnTo>
                    <a:pt x="5477" y="1500"/>
                  </a:lnTo>
                  <a:lnTo>
                    <a:pt x="5474" y="1502"/>
                  </a:lnTo>
                  <a:lnTo>
                    <a:pt x="5471" y="1502"/>
                  </a:lnTo>
                  <a:lnTo>
                    <a:pt x="5468" y="1502"/>
                  </a:lnTo>
                  <a:lnTo>
                    <a:pt x="5465" y="1502"/>
                  </a:lnTo>
                  <a:lnTo>
                    <a:pt x="5456" y="1502"/>
                  </a:lnTo>
                  <a:lnTo>
                    <a:pt x="5453" y="1502"/>
                  </a:lnTo>
                  <a:lnTo>
                    <a:pt x="5450" y="1500"/>
                  </a:lnTo>
                  <a:lnTo>
                    <a:pt x="5448" y="1500"/>
                  </a:lnTo>
                  <a:lnTo>
                    <a:pt x="5445" y="1502"/>
                  </a:lnTo>
                  <a:lnTo>
                    <a:pt x="5442" y="1505"/>
                  </a:lnTo>
                  <a:lnTo>
                    <a:pt x="5439" y="1502"/>
                  </a:lnTo>
                  <a:lnTo>
                    <a:pt x="5439" y="1500"/>
                  </a:lnTo>
                  <a:lnTo>
                    <a:pt x="5430" y="1502"/>
                  </a:lnTo>
                  <a:lnTo>
                    <a:pt x="5427" y="1502"/>
                  </a:lnTo>
                  <a:lnTo>
                    <a:pt x="5424" y="1502"/>
                  </a:lnTo>
                  <a:lnTo>
                    <a:pt x="5421" y="1502"/>
                  </a:lnTo>
                  <a:lnTo>
                    <a:pt x="5419" y="1495"/>
                  </a:lnTo>
                  <a:lnTo>
                    <a:pt x="5416" y="1497"/>
                  </a:lnTo>
                  <a:lnTo>
                    <a:pt x="5413" y="1500"/>
                  </a:lnTo>
                  <a:lnTo>
                    <a:pt x="5410" y="1500"/>
                  </a:lnTo>
                  <a:lnTo>
                    <a:pt x="5407" y="1502"/>
                  </a:lnTo>
                  <a:lnTo>
                    <a:pt x="5407" y="1500"/>
                  </a:lnTo>
                  <a:lnTo>
                    <a:pt x="5404" y="1502"/>
                  </a:lnTo>
                  <a:lnTo>
                    <a:pt x="5398" y="1500"/>
                  </a:lnTo>
                  <a:lnTo>
                    <a:pt x="5398" y="1502"/>
                  </a:lnTo>
                  <a:lnTo>
                    <a:pt x="5393" y="1500"/>
                  </a:lnTo>
                  <a:lnTo>
                    <a:pt x="5390" y="1502"/>
                  </a:lnTo>
                  <a:lnTo>
                    <a:pt x="5387" y="1495"/>
                  </a:lnTo>
                  <a:lnTo>
                    <a:pt x="5384" y="1500"/>
                  </a:lnTo>
                  <a:lnTo>
                    <a:pt x="5381" y="1500"/>
                  </a:lnTo>
                  <a:lnTo>
                    <a:pt x="5381" y="1502"/>
                  </a:lnTo>
                  <a:lnTo>
                    <a:pt x="5378" y="1500"/>
                  </a:lnTo>
                  <a:lnTo>
                    <a:pt x="5375" y="1502"/>
                  </a:lnTo>
                  <a:lnTo>
                    <a:pt x="5369" y="1500"/>
                  </a:lnTo>
                  <a:lnTo>
                    <a:pt x="5369" y="1502"/>
                  </a:lnTo>
                  <a:lnTo>
                    <a:pt x="5366" y="1502"/>
                  </a:lnTo>
                  <a:lnTo>
                    <a:pt x="5364" y="1502"/>
                  </a:lnTo>
                  <a:lnTo>
                    <a:pt x="5358" y="1502"/>
                  </a:lnTo>
                  <a:lnTo>
                    <a:pt x="5355" y="1502"/>
                  </a:lnTo>
                  <a:lnTo>
                    <a:pt x="5352" y="1502"/>
                  </a:lnTo>
                  <a:lnTo>
                    <a:pt x="5349" y="1502"/>
                  </a:lnTo>
                  <a:lnTo>
                    <a:pt x="5346" y="1502"/>
                  </a:lnTo>
                  <a:lnTo>
                    <a:pt x="5343" y="1502"/>
                  </a:lnTo>
                  <a:lnTo>
                    <a:pt x="5340" y="1505"/>
                  </a:lnTo>
                  <a:lnTo>
                    <a:pt x="5340" y="1502"/>
                  </a:lnTo>
                  <a:lnTo>
                    <a:pt x="5335" y="1502"/>
                  </a:lnTo>
                  <a:lnTo>
                    <a:pt x="5332" y="1502"/>
                  </a:lnTo>
                  <a:lnTo>
                    <a:pt x="5329" y="1502"/>
                  </a:lnTo>
                  <a:lnTo>
                    <a:pt x="5320" y="1502"/>
                  </a:lnTo>
                  <a:lnTo>
                    <a:pt x="5320" y="1500"/>
                  </a:lnTo>
                  <a:lnTo>
                    <a:pt x="5314" y="1502"/>
                  </a:lnTo>
                  <a:lnTo>
                    <a:pt x="5314" y="1505"/>
                  </a:lnTo>
                  <a:lnTo>
                    <a:pt x="5311" y="1500"/>
                  </a:lnTo>
                  <a:lnTo>
                    <a:pt x="5308" y="1502"/>
                  </a:lnTo>
                  <a:lnTo>
                    <a:pt x="5306" y="1502"/>
                  </a:lnTo>
                  <a:lnTo>
                    <a:pt x="5303" y="1500"/>
                  </a:lnTo>
                  <a:lnTo>
                    <a:pt x="5300" y="1500"/>
                  </a:lnTo>
                  <a:lnTo>
                    <a:pt x="5297" y="1502"/>
                  </a:lnTo>
                  <a:lnTo>
                    <a:pt x="5291" y="1500"/>
                  </a:lnTo>
                  <a:lnTo>
                    <a:pt x="5288" y="1500"/>
                  </a:lnTo>
                  <a:lnTo>
                    <a:pt x="5285" y="1502"/>
                  </a:lnTo>
                  <a:lnTo>
                    <a:pt x="5282" y="1502"/>
                  </a:lnTo>
                  <a:lnTo>
                    <a:pt x="5282" y="1500"/>
                  </a:lnTo>
                  <a:lnTo>
                    <a:pt x="5280" y="1500"/>
                  </a:lnTo>
                  <a:lnTo>
                    <a:pt x="5277" y="1502"/>
                  </a:lnTo>
                  <a:lnTo>
                    <a:pt x="5274" y="1500"/>
                  </a:lnTo>
                  <a:lnTo>
                    <a:pt x="5271" y="1502"/>
                  </a:lnTo>
                  <a:lnTo>
                    <a:pt x="5265" y="1500"/>
                  </a:lnTo>
                  <a:lnTo>
                    <a:pt x="5262" y="1502"/>
                  </a:lnTo>
                  <a:lnTo>
                    <a:pt x="5262" y="1500"/>
                  </a:lnTo>
                  <a:lnTo>
                    <a:pt x="5259" y="1502"/>
                  </a:lnTo>
                  <a:lnTo>
                    <a:pt x="5256" y="1502"/>
                  </a:lnTo>
                  <a:lnTo>
                    <a:pt x="5253" y="1505"/>
                  </a:lnTo>
                  <a:lnTo>
                    <a:pt x="5251" y="1502"/>
                  </a:lnTo>
                  <a:lnTo>
                    <a:pt x="5245" y="1502"/>
                  </a:lnTo>
                  <a:lnTo>
                    <a:pt x="5242" y="1502"/>
                  </a:lnTo>
                  <a:lnTo>
                    <a:pt x="5239" y="1502"/>
                  </a:lnTo>
                  <a:lnTo>
                    <a:pt x="5236" y="1502"/>
                  </a:lnTo>
                  <a:lnTo>
                    <a:pt x="5233" y="1500"/>
                  </a:lnTo>
                  <a:lnTo>
                    <a:pt x="5227" y="1502"/>
                  </a:lnTo>
                  <a:lnTo>
                    <a:pt x="5224" y="1500"/>
                  </a:lnTo>
                  <a:lnTo>
                    <a:pt x="5222" y="1500"/>
                  </a:lnTo>
                  <a:lnTo>
                    <a:pt x="5222" y="1502"/>
                  </a:lnTo>
                  <a:lnTo>
                    <a:pt x="5219" y="1502"/>
                  </a:lnTo>
                  <a:lnTo>
                    <a:pt x="5219" y="1500"/>
                  </a:lnTo>
                  <a:lnTo>
                    <a:pt x="5213" y="1502"/>
                  </a:lnTo>
                  <a:lnTo>
                    <a:pt x="5213" y="1500"/>
                  </a:lnTo>
                  <a:lnTo>
                    <a:pt x="5207" y="1500"/>
                  </a:lnTo>
                  <a:lnTo>
                    <a:pt x="5204" y="1502"/>
                  </a:lnTo>
                  <a:lnTo>
                    <a:pt x="5201" y="1500"/>
                  </a:lnTo>
                  <a:lnTo>
                    <a:pt x="5195" y="1502"/>
                  </a:lnTo>
                  <a:lnTo>
                    <a:pt x="5193" y="1500"/>
                  </a:lnTo>
                  <a:lnTo>
                    <a:pt x="5190" y="1500"/>
                  </a:lnTo>
                  <a:lnTo>
                    <a:pt x="5187" y="1497"/>
                  </a:lnTo>
                  <a:lnTo>
                    <a:pt x="5184" y="1500"/>
                  </a:lnTo>
                  <a:lnTo>
                    <a:pt x="5181" y="1495"/>
                  </a:lnTo>
                  <a:lnTo>
                    <a:pt x="5178" y="1497"/>
                  </a:lnTo>
                  <a:lnTo>
                    <a:pt x="5175" y="1497"/>
                  </a:lnTo>
                  <a:lnTo>
                    <a:pt x="5169" y="1493"/>
                  </a:lnTo>
                  <a:lnTo>
                    <a:pt x="5169" y="1490"/>
                  </a:lnTo>
                  <a:lnTo>
                    <a:pt x="5164" y="1485"/>
                  </a:lnTo>
                  <a:lnTo>
                    <a:pt x="5164" y="1483"/>
                  </a:lnTo>
                  <a:lnTo>
                    <a:pt x="5161" y="1471"/>
                  </a:lnTo>
                  <a:lnTo>
                    <a:pt x="5158" y="1466"/>
                  </a:lnTo>
                  <a:lnTo>
                    <a:pt x="5155" y="1425"/>
                  </a:lnTo>
                  <a:lnTo>
                    <a:pt x="5152" y="1413"/>
                  </a:lnTo>
                  <a:lnTo>
                    <a:pt x="5149" y="1225"/>
                  </a:lnTo>
                  <a:lnTo>
                    <a:pt x="5146" y="943"/>
                  </a:lnTo>
                  <a:lnTo>
                    <a:pt x="5143" y="0"/>
                  </a:lnTo>
                  <a:lnTo>
                    <a:pt x="5143" y="1129"/>
                  </a:lnTo>
                  <a:lnTo>
                    <a:pt x="5138" y="1428"/>
                  </a:lnTo>
                  <a:lnTo>
                    <a:pt x="5135" y="1435"/>
                  </a:lnTo>
                  <a:lnTo>
                    <a:pt x="5132" y="1457"/>
                  </a:lnTo>
                  <a:lnTo>
                    <a:pt x="5132" y="1461"/>
                  </a:lnTo>
                  <a:lnTo>
                    <a:pt x="5126" y="1449"/>
                  </a:lnTo>
                  <a:lnTo>
                    <a:pt x="5126" y="1437"/>
                  </a:lnTo>
                  <a:lnTo>
                    <a:pt x="5120" y="1372"/>
                  </a:lnTo>
                  <a:lnTo>
                    <a:pt x="5120" y="1307"/>
                  </a:lnTo>
                  <a:lnTo>
                    <a:pt x="5114" y="287"/>
                  </a:lnTo>
                  <a:lnTo>
                    <a:pt x="5114" y="39"/>
                  </a:lnTo>
                  <a:lnTo>
                    <a:pt x="5111" y="1338"/>
                  </a:lnTo>
                  <a:lnTo>
                    <a:pt x="5109" y="1396"/>
                  </a:lnTo>
                  <a:lnTo>
                    <a:pt x="5106" y="1469"/>
                  </a:lnTo>
                  <a:lnTo>
                    <a:pt x="5103" y="1476"/>
                  </a:lnTo>
                  <a:lnTo>
                    <a:pt x="5100" y="1488"/>
                  </a:lnTo>
                  <a:lnTo>
                    <a:pt x="5097" y="1488"/>
                  </a:lnTo>
                  <a:lnTo>
                    <a:pt x="5094" y="1493"/>
                  </a:lnTo>
                  <a:lnTo>
                    <a:pt x="5091" y="1495"/>
                  </a:lnTo>
                  <a:lnTo>
                    <a:pt x="5088" y="1497"/>
                  </a:lnTo>
                  <a:lnTo>
                    <a:pt x="5085" y="1495"/>
                  </a:lnTo>
                  <a:lnTo>
                    <a:pt x="5085" y="1497"/>
                  </a:lnTo>
                  <a:lnTo>
                    <a:pt x="5082" y="1497"/>
                  </a:lnTo>
                  <a:lnTo>
                    <a:pt x="5077" y="1500"/>
                  </a:lnTo>
                  <a:lnTo>
                    <a:pt x="5074" y="1500"/>
                  </a:lnTo>
                  <a:lnTo>
                    <a:pt x="5068" y="1500"/>
                  </a:lnTo>
                  <a:lnTo>
                    <a:pt x="5065" y="1502"/>
                  </a:lnTo>
                  <a:lnTo>
                    <a:pt x="5062" y="1500"/>
                  </a:lnTo>
                  <a:lnTo>
                    <a:pt x="5056" y="1500"/>
                  </a:lnTo>
                  <a:lnTo>
                    <a:pt x="5056" y="1502"/>
                  </a:lnTo>
                  <a:lnTo>
                    <a:pt x="5054" y="1502"/>
                  </a:lnTo>
                  <a:lnTo>
                    <a:pt x="5051" y="1500"/>
                  </a:lnTo>
                  <a:lnTo>
                    <a:pt x="5048" y="1500"/>
                  </a:lnTo>
                  <a:lnTo>
                    <a:pt x="5045" y="1502"/>
                  </a:lnTo>
                  <a:lnTo>
                    <a:pt x="5042" y="1500"/>
                  </a:lnTo>
                  <a:lnTo>
                    <a:pt x="5039" y="1502"/>
                  </a:lnTo>
                  <a:lnTo>
                    <a:pt x="5036" y="1502"/>
                  </a:lnTo>
                  <a:lnTo>
                    <a:pt x="5033" y="1500"/>
                  </a:lnTo>
                  <a:lnTo>
                    <a:pt x="5030" y="1502"/>
                  </a:lnTo>
                  <a:lnTo>
                    <a:pt x="5025" y="1502"/>
                  </a:lnTo>
                  <a:lnTo>
                    <a:pt x="5019" y="1500"/>
                  </a:lnTo>
                  <a:lnTo>
                    <a:pt x="5016" y="1502"/>
                  </a:lnTo>
                  <a:lnTo>
                    <a:pt x="5013" y="1500"/>
                  </a:lnTo>
                  <a:lnTo>
                    <a:pt x="5013" y="1502"/>
                  </a:lnTo>
                  <a:lnTo>
                    <a:pt x="5010" y="1502"/>
                  </a:lnTo>
                  <a:lnTo>
                    <a:pt x="5007" y="1502"/>
                  </a:lnTo>
                  <a:lnTo>
                    <a:pt x="5004" y="1502"/>
                  </a:lnTo>
                  <a:lnTo>
                    <a:pt x="5001" y="1505"/>
                  </a:lnTo>
                  <a:lnTo>
                    <a:pt x="4996" y="1502"/>
                  </a:lnTo>
                  <a:lnTo>
                    <a:pt x="4996" y="1505"/>
                  </a:lnTo>
                  <a:lnTo>
                    <a:pt x="4993" y="1500"/>
                  </a:lnTo>
                  <a:lnTo>
                    <a:pt x="4990" y="1502"/>
                  </a:lnTo>
                  <a:lnTo>
                    <a:pt x="4987" y="1502"/>
                  </a:lnTo>
                  <a:lnTo>
                    <a:pt x="4984" y="1502"/>
                  </a:lnTo>
                  <a:lnTo>
                    <a:pt x="4981" y="1502"/>
                  </a:lnTo>
                  <a:lnTo>
                    <a:pt x="4978" y="1502"/>
                  </a:lnTo>
                  <a:lnTo>
                    <a:pt x="4975" y="1502"/>
                  </a:lnTo>
                  <a:lnTo>
                    <a:pt x="4972" y="1502"/>
                  </a:lnTo>
                  <a:lnTo>
                    <a:pt x="4969" y="1505"/>
                  </a:lnTo>
                  <a:lnTo>
                    <a:pt x="4967" y="1502"/>
                  </a:lnTo>
                  <a:lnTo>
                    <a:pt x="4964" y="1505"/>
                  </a:lnTo>
                  <a:lnTo>
                    <a:pt x="4964" y="1502"/>
                  </a:lnTo>
                  <a:lnTo>
                    <a:pt x="4958" y="1502"/>
                  </a:lnTo>
                  <a:lnTo>
                    <a:pt x="4952" y="1502"/>
                  </a:lnTo>
                  <a:lnTo>
                    <a:pt x="4949" y="1500"/>
                  </a:lnTo>
                  <a:lnTo>
                    <a:pt x="4946" y="1502"/>
                  </a:lnTo>
                  <a:lnTo>
                    <a:pt x="4943" y="1502"/>
                  </a:lnTo>
                  <a:lnTo>
                    <a:pt x="4941" y="1505"/>
                  </a:lnTo>
                  <a:lnTo>
                    <a:pt x="4935" y="1502"/>
                  </a:lnTo>
                  <a:lnTo>
                    <a:pt x="4932" y="1502"/>
                  </a:lnTo>
                  <a:lnTo>
                    <a:pt x="4929" y="1502"/>
                  </a:lnTo>
                  <a:lnTo>
                    <a:pt x="4926" y="1502"/>
                  </a:lnTo>
                  <a:lnTo>
                    <a:pt x="4923" y="1502"/>
                  </a:lnTo>
                  <a:lnTo>
                    <a:pt x="4920" y="1502"/>
                  </a:lnTo>
                  <a:lnTo>
                    <a:pt x="4914" y="1502"/>
                  </a:lnTo>
                  <a:lnTo>
                    <a:pt x="4914" y="1505"/>
                  </a:lnTo>
                  <a:lnTo>
                    <a:pt x="4909" y="1502"/>
                  </a:lnTo>
                  <a:lnTo>
                    <a:pt x="4906" y="1505"/>
                  </a:lnTo>
                  <a:lnTo>
                    <a:pt x="4903" y="1502"/>
                  </a:lnTo>
                  <a:lnTo>
                    <a:pt x="4900" y="1502"/>
                  </a:lnTo>
                  <a:lnTo>
                    <a:pt x="4897" y="1502"/>
                  </a:lnTo>
                  <a:lnTo>
                    <a:pt x="4894" y="1502"/>
                  </a:lnTo>
                  <a:lnTo>
                    <a:pt x="4891" y="1500"/>
                  </a:lnTo>
                  <a:lnTo>
                    <a:pt x="4888" y="1500"/>
                  </a:lnTo>
                  <a:lnTo>
                    <a:pt x="4888" y="1502"/>
                  </a:lnTo>
                  <a:lnTo>
                    <a:pt x="4883" y="1500"/>
                  </a:lnTo>
                  <a:lnTo>
                    <a:pt x="4880" y="1495"/>
                  </a:lnTo>
                  <a:lnTo>
                    <a:pt x="4880" y="1497"/>
                  </a:lnTo>
                  <a:lnTo>
                    <a:pt x="4874" y="1502"/>
                  </a:lnTo>
                  <a:lnTo>
                    <a:pt x="4871" y="1502"/>
                  </a:lnTo>
                  <a:lnTo>
                    <a:pt x="4868" y="1502"/>
                  </a:lnTo>
                  <a:lnTo>
                    <a:pt x="4865" y="1502"/>
                  </a:lnTo>
                  <a:lnTo>
                    <a:pt x="4859" y="1502"/>
                  </a:lnTo>
                  <a:lnTo>
                    <a:pt x="4859" y="1500"/>
                  </a:lnTo>
                  <a:lnTo>
                    <a:pt x="4856" y="1500"/>
                  </a:lnTo>
                  <a:lnTo>
                    <a:pt x="4851" y="1497"/>
                  </a:lnTo>
                  <a:lnTo>
                    <a:pt x="4851" y="1495"/>
                  </a:lnTo>
                  <a:lnTo>
                    <a:pt x="4845" y="1502"/>
                  </a:lnTo>
                  <a:lnTo>
                    <a:pt x="4842" y="1502"/>
                  </a:lnTo>
                  <a:lnTo>
                    <a:pt x="4839" y="1502"/>
                  </a:lnTo>
                  <a:lnTo>
                    <a:pt x="4836" y="1502"/>
                  </a:lnTo>
                  <a:lnTo>
                    <a:pt x="4830" y="1502"/>
                  </a:lnTo>
                  <a:lnTo>
                    <a:pt x="4828" y="1502"/>
                  </a:lnTo>
                  <a:lnTo>
                    <a:pt x="4825" y="1502"/>
                  </a:lnTo>
                  <a:lnTo>
                    <a:pt x="4822" y="1500"/>
                  </a:lnTo>
                  <a:lnTo>
                    <a:pt x="4819" y="1502"/>
                  </a:lnTo>
                  <a:lnTo>
                    <a:pt x="4816" y="1502"/>
                  </a:lnTo>
                  <a:lnTo>
                    <a:pt x="4813" y="1502"/>
                  </a:lnTo>
                  <a:lnTo>
                    <a:pt x="4810" y="1502"/>
                  </a:lnTo>
                  <a:lnTo>
                    <a:pt x="4807" y="1502"/>
                  </a:lnTo>
                  <a:lnTo>
                    <a:pt x="4804" y="1502"/>
                  </a:lnTo>
                  <a:lnTo>
                    <a:pt x="4801" y="1502"/>
                  </a:lnTo>
                  <a:lnTo>
                    <a:pt x="4799" y="1502"/>
                  </a:lnTo>
                  <a:lnTo>
                    <a:pt x="4796" y="1502"/>
                  </a:lnTo>
                  <a:lnTo>
                    <a:pt x="4793" y="1500"/>
                  </a:lnTo>
                  <a:lnTo>
                    <a:pt x="4787" y="1502"/>
                  </a:lnTo>
                  <a:lnTo>
                    <a:pt x="4784" y="1502"/>
                  </a:lnTo>
                  <a:lnTo>
                    <a:pt x="4781" y="1502"/>
                  </a:lnTo>
                  <a:lnTo>
                    <a:pt x="4778" y="1505"/>
                  </a:lnTo>
                  <a:lnTo>
                    <a:pt x="4778" y="1502"/>
                  </a:lnTo>
                  <a:lnTo>
                    <a:pt x="4772" y="1505"/>
                  </a:lnTo>
                  <a:lnTo>
                    <a:pt x="4770" y="1502"/>
                  </a:lnTo>
                  <a:lnTo>
                    <a:pt x="4767" y="1502"/>
                  </a:lnTo>
                  <a:lnTo>
                    <a:pt x="4764" y="1502"/>
                  </a:lnTo>
                  <a:lnTo>
                    <a:pt x="4761" y="1502"/>
                  </a:lnTo>
                  <a:lnTo>
                    <a:pt x="4758" y="1502"/>
                  </a:lnTo>
                  <a:lnTo>
                    <a:pt x="4755" y="1500"/>
                  </a:lnTo>
                  <a:lnTo>
                    <a:pt x="4749" y="1502"/>
                  </a:lnTo>
                  <a:lnTo>
                    <a:pt x="4746" y="1502"/>
                  </a:lnTo>
                  <a:lnTo>
                    <a:pt x="4743" y="1502"/>
                  </a:lnTo>
                  <a:lnTo>
                    <a:pt x="4741" y="1502"/>
                  </a:lnTo>
                  <a:lnTo>
                    <a:pt x="4735" y="1502"/>
                  </a:lnTo>
                  <a:lnTo>
                    <a:pt x="4732" y="1502"/>
                  </a:lnTo>
                  <a:lnTo>
                    <a:pt x="4729" y="1502"/>
                  </a:lnTo>
                  <a:lnTo>
                    <a:pt x="4726" y="1502"/>
                  </a:lnTo>
                  <a:lnTo>
                    <a:pt x="4723" y="1505"/>
                  </a:lnTo>
                  <a:lnTo>
                    <a:pt x="4720" y="1502"/>
                  </a:lnTo>
                  <a:lnTo>
                    <a:pt x="4717" y="1502"/>
                  </a:lnTo>
                  <a:lnTo>
                    <a:pt x="4715" y="1502"/>
                  </a:lnTo>
                  <a:lnTo>
                    <a:pt x="4712" y="1500"/>
                  </a:lnTo>
                  <a:lnTo>
                    <a:pt x="4712" y="1502"/>
                  </a:lnTo>
                  <a:lnTo>
                    <a:pt x="4706" y="1502"/>
                  </a:lnTo>
                  <a:lnTo>
                    <a:pt x="4703" y="1502"/>
                  </a:lnTo>
                  <a:lnTo>
                    <a:pt x="4700" y="1502"/>
                  </a:lnTo>
                  <a:lnTo>
                    <a:pt x="4694" y="1500"/>
                  </a:lnTo>
                  <a:lnTo>
                    <a:pt x="4694" y="1502"/>
                  </a:lnTo>
                  <a:lnTo>
                    <a:pt x="4691" y="1502"/>
                  </a:lnTo>
                  <a:lnTo>
                    <a:pt x="4686" y="1502"/>
                  </a:lnTo>
                  <a:lnTo>
                    <a:pt x="4686" y="1500"/>
                  </a:lnTo>
                  <a:lnTo>
                    <a:pt x="4686" y="1502"/>
                  </a:lnTo>
                  <a:lnTo>
                    <a:pt x="4680" y="1502"/>
                  </a:lnTo>
                  <a:lnTo>
                    <a:pt x="4677" y="1502"/>
                  </a:lnTo>
                  <a:lnTo>
                    <a:pt x="4674" y="1502"/>
                  </a:lnTo>
                  <a:lnTo>
                    <a:pt x="4671" y="1505"/>
                  </a:lnTo>
                  <a:lnTo>
                    <a:pt x="4668" y="1502"/>
                  </a:lnTo>
                  <a:lnTo>
                    <a:pt x="4665" y="1502"/>
                  </a:lnTo>
                  <a:lnTo>
                    <a:pt x="4662" y="1502"/>
                  </a:lnTo>
                  <a:lnTo>
                    <a:pt x="4657" y="1502"/>
                  </a:lnTo>
                  <a:lnTo>
                    <a:pt x="4654" y="1502"/>
                  </a:lnTo>
                  <a:lnTo>
                    <a:pt x="4651" y="1502"/>
                  </a:lnTo>
                  <a:lnTo>
                    <a:pt x="4645" y="1502"/>
                  </a:lnTo>
                  <a:lnTo>
                    <a:pt x="4642" y="1502"/>
                  </a:lnTo>
                  <a:lnTo>
                    <a:pt x="4639" y="1505"/>
                  </a:lnTo>
                  <a:lnTo>
                    <a:pt x="4636" y="1502"/>
                  </a:lnTo>
                  <a:lnTo>
                    <a:pt x="4633" y="1502"/>
                  </a:lnTo>
                  <a:lnTo>
                    <a:pt x="4628" y="1505"/>
                  </a:lnTo>
                  <a:lnTo>
                    <a:pt x="4625" y="1502"/>
                  </a:lnTo>
                  <a:lnTo>
                    <a:pt x="4625" y="1505"/>
                  </a:lnTo>
                  <a:lnTo>
                    <a:pt x="4619" y="1502"/>
                  </a:lnTo>
                  <a:lnTo>
                    <a:pt x="4616" y="1502"/>
                  </a:lnTo>
                  <a:lnTo>
                    <a:pt x="4613" y="1502"/>
                  </a:lnTo>
                  <a:lnTo>
                    <a:pt x="4607" y="1502"/>
                  </a:lnTo>
                  <a:lnTo>
                    <a:pt x="4604" y="1500"/>
                  </a:lnTo>
                  <a:lnTo>
                    <a:pt x="4604" y="1505"/>
                  </a:lnTo>
                  <a:lnTo>
                    <a:pt x="4602" y="1502"/>
                  </a:lnTo>
                  <a:lnTo>
                    <a:pt x="4599" y="1502"/>
                  </a:lnTo>
                  <a:lnTo>
                    <a:pt x="4596" y="1502"/>
                  </a:lnTo>
                  <a:lnTo>
                    <a:pt x="4593" y="1502"/>
                  </a:lnTo>
                  <a:lnTo>
                    <a:pt x="4590" y="1502"/>
                  </a:lnTo>
                  <a:lnTo>
                    <a:pt x="4587" y="1502"/>
                  </a:lnTo>
                  <a:lnTo>
                    <a:pt x="4584" y="1502"/>
                  </a:lnTo>
                  <a:lnTo>
                    <a:pt x="4578" y="1502"/>
                  </a:lnTo>
                  <a:lnTo>
                    <a:pt x="4575" y="1502"/>
                  </a:lnTo>
                  <a:lnTo>
                    <a:pt x="4573" y="1502"/>
                  </a:lnTo>
                  <a:lnTo>
                    <a:pt x="4567" y="1505"/>
                  </a:lnTo>
                  <a:lnTo>
                    <a:pt x="4567" y="1502"/>
                  </a:lnTo>
                  <a:lnTo>
                    <a:pt x="4564" y="1505"/>
                  </a:lnTo>
                  <a:lnTo>
                    <a:pt x="4561" y="1502"/>
                  </a:lnTo>
                  <a:lnTo>
                    <a:pt x="4558" y="1502"/>
                  </a:lnTo>
                  <a:lnTo>
                    <a:pt x="4549" y="1502"/>
                  </a:lnTo>
                  <a:lnTo>
                    <a:pt x="4549" y="1500"/>
                  </a:lnTo>
                  <a:lnTo>
                    <a:pt x="4546" y="1502"/>
                  </a:lnTo>
                  <a:lnTo>
                    <a:pt x="4544" y="1502"/>
                  </a:lnTo>
                  <a:lnTo>
                    <a:pt x="4541" y="1502"/>
                  </a:lnTo>
                  <a:lnTo>
                    <a:pt x="4538" y="1502"/>
                  </a:lnTo>
                  <a:lnTo>
                    <a:pt x="4535" y="1502"/>
                  </a:lnTo>
                  <a:lnTo>
                    <a:pt x="4532" y="1502"/>
                  </a:lnTo>
                  <a:lnTo>
                    <a:pt x="4529" y="1502"/>
                  </a:lnTo>
                  <a:lnTo>
                    <a:pt x="4526" y="1505"/>
                  </a:lnTo>
                  <a:lnTo>
                    <a:pt x="4523" y="1502"/>
                  </a:lnTo>
                  <a:lnTo>
                    <a:pt x="4517" y="1505"/>
                  </a:lnTo>
                  <a:lnTo>
                    <a:pt x="4517" y="1502"/>
                  </a:lnTo>
                  <a:lnTo>
                    <a:pt x="4512" y="1502"/>
                  </a:lnTo>
                  <a:lnTo>
                    <a:pt x="4509" y="1502"/>
                  </a:lnTo>
                  <a:lnTo>
                    <a:pt x="4506" y="1502"/>
                  </a:lnTo>
                  <a:lnTo>
                    <a:pt x="4503" y="1502"/>
                  </a:lnTo>
                  <a:lnTo>
                    <a:pt x="4500" y="1502"/>
                  </a:lnTo>
                  <a:lnTo>
                    <a:pt x="4500" y="1500"/>
                  </a:lnTo>
                  <a:lnTo>
                    <a:pt x="4494" y="1502"/>
                  </a:lnTo>
                  <a:lnTo>
                    <a:pt x="4491" y="1502"/>
                  </a:lnTo>
                  <a:lnTo>
                    <a:pt x="4489" y="1500"/>
                  </a:lnTo>
                  <a:lnTo>
                    <a:pt x="4486" y="1500"/>
                  </a:lnTo>
                  <a:lnTo>
                    <a:pt x="4486" y="1502"/>
                  </a:lnTo>
                  <a:lnTo>
                    <a:pt x="4483" y="1502"/>
                  </a:lnTo>
                  <a:lnTo>
                    <a:pt x="4480" y="1500"/>
                  </a:lnTo>
                  <a:lnTo>
                    <a:pt x="4477" y="1502"/>
                  </a:lnTo>
                  <a:lnTo>
                    <a:pt x="4474" y="1502"/>
                  </a:lnTo>
                  <a:lnTo>
                    <a:pt x="4471" y="1502"/>
                  </a:lnTo>
                  <a:lnTo>
                    <a:pt x="4468" y="1502"/>
                  </a:lnTo>
                  <a:lnTo>
                    <a:pt x="4465" y="1502"/>
                  </a:lnTo>
                  <a:lnTo>
                    <a:pt x="4462" y="1502"/>
                  </a:lnTo>
                  <a:lnTo>
                    <a:pt x="4460" y="1502"/>
                  </a:lnTo>
                  <a:lnTo>
                    <a:pt x="4457" y="1502"/>
                  </a:lnTo>
                  <a:lnTo>
                    <a:pt x="4454" y="1502"/>
                  </a:lnTo>
                  <a:lnTo>
                    <a:pt x="4451" y="1502"/>
                  </a:lnTo>
                  <a:lnTo>
                    <a:pt x="4448" y="1505"/>
                  </a:lnTo>
                  <a:lnTo>
                    <a:pt x="4442" y="1505"/>
                  </a:lnTo>
                  <a:lnTo>
                    <a:pt x="4439" y="1500"/>
                  </a:lnTo>
                  <a:lnTo>
                    <a:pt x="4436" y="1502"/>
                  </a:lnTo>
                  <a:lnTo>
                    <a:pt x="4433" y="1500"/>
                  </a:lnTo>
                  <a:lnTo>
                    <a:pt x="4431" y="1502"/>
                  </a:lnTo>
                  <a:lnTo>
                    <a:pt x="4425" y="1502"/>
                  </a:lnTo>
                  <a:lnTo>
                    <a:pt x="4422" y="1500"/>
                  </a:lnTo>
                  <a:lnTo>
                    <a:pt x="4419" y="1502"/>
                  </a:lnTo>
                  <a:lnTo>
                    <a:pt x="4416" y="1502"/>
                  </a:lnTo>
                  <a:lnTo>
                    <a:pt x="4410" y="1502"/>
                  </a:lnTo>
                  <a:lnTo>
                    <a:pt x="4407" y="1502"/>
                  </a:lnTo>
                  <a:lnTo>
                    <a:pt x="4404" y="1502"/>
                  </a:lnTo>
                  <a:lnTo>
                    <a:pt x="4402" y="1505"/>
                  </a:lnTo>
                  <a:lnTo>
                    <a:pt x="4399" y="1502"/>
                  </a:lnTo>
                  <a:lnTo>
                    <a:pt x="4390" y="1502"/>
                  </a:lnTo>
                  <a:lnTo>
                    <a:pt x="4387" y="1502"/>
                  </a:lnTo>
                  <a:lnTo>
                    <a:pt x="4381" y="1502"/>
                  </a:lnTo>
                  <a:lnTo>
                    <a:pt x="4376" y="1502"/>
                  </a:lnTo>
                  <a:lnTo>
                    <a:pt x="4373" y="1502"/>
                  </a:lnTo>
                  <a:lnTo>
                    <a:pt x="4370" y="1502"/>
                  </a:lnTo>
                  <a:lnTo>
                    <a:pt x="4364" y="1500"/>
                  </a:lnTo>
                  <a:lnTo>
                    <a:pt x="4361" y="1502"/>
                  </a:lnTo>
                  <a:lnTo>
                    <a:pt x="4358" y="1502"/>
                  </a:lnTo>
                  <a:lnTo>
                    <a:pt x="4358" y="1505"/>
                  </a:lnTo>
                  <a:lnTo>
                    <a:pt x="4355" y="1502"/>
                  </a:lnTo>
                  <a:lnTo>
                    <a:pt x="4347" y="1502"/>
                  </a:lnTo>
                  <a:lnTo>
                    <a:pt x="4344" y="1505"/>
                  </a:lnTo>
                  <a:lnTo>
                    <a:pt x="4344" y="1502"/>
                  </a:lnTo>
                  <a:lnTo>
                    <a:pt x="4338" y="1502"/>
                  </a:lnTo>
                  <a:lnTo>
                    <a:pt x="4335" y="1505"/>
                  </a:lnTo>
                  <a:lnTo>
                    <a:pt x="4332" y="1502"/>
                  </a:lnTo>
                  <a:lnTo>
                    <a:pt x="4329" y="1502"/>
                  </a:lnTo>
                  <a:lnTo>
                    <a:pt x="4326" y="1502"/>
                  </a:lnTo>
                  <a:lnTo>
                    <a:pt x="4323" y="1502"/>
                  </a:lnTo>
                  <a:lnTo>
                    <a:pt x="4320" y="1505"/>
                  </a:lnTo>
                  <a:lnTo>
                    <a:pt x="4315" y="1500"/>
                  </a:lnTo>
                  <a:lnTo>
                    <a:pt x="4315" y="1502"/>
                  </a:lnTo>
                  <a:lnTo>
                    <a:pt x="4312" y="1502"/>
                  </a:lnTo>
                  <a:lnTo>
                    <a:pt x="4309" y="1502"/>
                  </a:lnTo>
                  <a:lnTo>
                    <a:pt x="4303" y="1502"/>
                  </a:lnTo>
                  <a:lnTo>
                    <a:pt x="4300" y="1502"/>
                  </a:lnTo>
                  <a:lnTo>
                    <a:pt x="4294" y="1502"/>
                  </a:lnTo>
                  <a:lnTo>
                    <a:pt x="4294" y="1500"/>
                  </a:lnTo>
                  <a:lnTo>
                    <a:pt x="4291" y="1500"/>
                  </a:lnTo>
                  <a:lnTo>
                    <a:pt x="4289" y="1502"/>
                  </a:lnTo>
                  <a:lnTo>
                    <a:pt x="4283" y="1502"/>
                  </a:lnTo>
                  <a:lnTo>
                    <a:pt x="4283" y="1505"/>
                  </a:lnTo>
                  <a:lnTo>
                    <a:pt x="4277" y="1502"/>
                  </a:lnTo>
                  <a:lnTo>
                    <a:pt x="4274" y="1502"/>
                  </a:lnTo>
                  <a:lnTo>
                    <a:pt x="4268" y="1505"/>
                  </a:lnTo>
                  <a:lnTo>
                    <a:pt x="4265" y="1502"/>
                  </a:lnTo>
                  <a:lnTo>
                    <a:pt x="4263" y="1502"/>
                  </a:lnTo>
                  <a:lnTo>
                    <a:pt x="4260" y="1502"/>
                  </a:lnTo>
                  <a:lnTo>
                    <a:pt x="4254" y="1502"/>
                  </a:lnTo>
                  <a:lnTo>
                    <a:pt x="4251" y="1502"/>
                  </a:lnTo>
                  <a:lnTo>
                    <a:pt x="4248" y="1502"/>
                  </a:lnTo>
                  <a:lnTo>
                    <a:pt x="4245" y="1502"/>
                  </a:lnTo>
                  <a:lnTo>
                    <a:pt x="4239" y="1502"/>
                  </a:lnTo>
                  <a:lnTo>
                    <a:pt x="4236" y="1502"/>
                  </a:lnTo>
                  <a:lnTo>
                    <a:pt x="4231" y="1502"/>
                  </a:lnTo>
                  <a:lnTo>
                    <a:pt x="4228" y="1505"/>
                  </a:lnTo>
                  <a:lnTo>
                    <a:pt x="4222" y="1505"/>
                  </a:lnTo>
                  <a:lnTo>
                    <a:pt x="4222" y="1502"/>
                  </a:lnTo>
                  <a:lnTo>
                    <a:pt x="4219" y="1502"/>
                  </a:lnTo>
                  <a:lnTo>
                    <a:pt x="4216" y="1502"/>
                  </a:lnTo>
                  <a:lnTo>
                    <a:pt x="4213" y="1502"/>
                  </a:lnTo>
                  <a:lnTo>
                    <a:pt x="4207" y="1505"/>
                  </a:lnTo>
                  <a:lnTo>
                    <a:pt x="4205" y="1505"/>
                  </a:lnTo>
                  <a:lnTo>
                    <a:pt x="4205" y="1502"/>
                  </a:lnTo>
                  <a:lnTo>
                    <a:pt x="4202" y="1502"/>
                  </a:lnTo>
                  <a:lnTo>
                    <a:pt x="4199" y="1502"/>
                  </a:lnTo>
                  <a:lnTo>
                    <a:pt x="4196" y="1502"/>
                  </a:lnTo>
                  <a:lnTo>
                    <a:pt x="4196" y="1500"/>
                  </a:lnTo>
                  <a:lnTo>
                    <a:pt x="4187" y="1502"/>
                  </a:lnTo>
                  <a:lnTo>
                    <a:pt x="4184" y="1502"/>
                  </a:lnTo>
                  <a:lnTo>
                    <a:pt x="4181" y="1502"/>
                  </a:lnTo>
                  <a:lnTo>
                    <a:pt x="4178" y="1502"/>
                  </a:lnTo>
                  <a:lnTo>
                    <a:pt x="4176" y="1502"/>
                  </a:lnTo>
                  <a:lnTo>
                    <a:pt x="4173" y="1502"/>
                  </a:lnTo>
                  <a:lnTo>
                    <a:pt x="4173" y="1505"/>
                  </a:lnTo>
                  <a:lnTo>
                    <a:pt x="4170" y="1502"/>
                  </a:lnTo>
                  <a:lnTo>
                    <a:pt x="4167" y="1502"/>
                  </a:lnTo>
                  <a:lnTo>
                    <a:pt x="4164" y="1502"/>
                  </a:lnTo>
                  <a:lnTo>
                    <a:pt x="4158" y="1502"/>
                  </a:lnTo>
                  <a:lnTo>
                    <a:pt x="4155" y="1502"/>
                  </a:lnTo>
                  <a:lnTo>
                    <a:pt x="4152" y="1502"/>
                  </a:lnTo>
                  <a:lnTo>
                    <a:pt x="4152" y="1500"/>
                  </a:lnTo>
                  <a:lnTo>
                    <a:pt x="4147" y="1500"/>
                  </a:lnTo>
                  <a:lnTo>
                    <a:pt x="4147" y="1502"/>
                  </a:lnTo>
                  <a:lnTo>
                    <a:pt x="4141" y="1502"/>
                  </a:lnTo>
                  <a:lnTo>
                    <a:pt x="4138" y="1502"/>
                  </a:lnTo>
                  <a:lnTo>
                    <a:pt x="4132" y="1502"/>
                  </a:lnTo>
                  <a:lnTo>
                    <a:pt x="4126" y="1502"/>
                  </a:lnTo>
                  <a:lnTo>
                    <a:pt x="4123" y="1502"/>
                  </a:lnTo>
                  <a:lnTo>
                    <a:pt x="4121" y="1502"/>
                  </a:lnTo>
                  <a:lnTo>
                    <a:pt x="4118" y="1502"/>
                  </a:lnTo>
                  <a:lnTo>
                    <a:pt x="4112" y="1502"/>
                  </a:lnTo>
                  <a:lnTo>
                    <a:pt x="4109" y="1502"/>
                  </a:lnTo>
                  <a:lnTo>
                    <a:pt x="4106" y="1500"/>
                  </a:lnTo>
                  <a:lnTo>
                    <a:pt x="4103" y="1502"/>
                  </a:lnTo>
                  <a:lnTo>
                    <a:pt x="4097" y="1502"/>
                  </a:lnTo>
                  <a:lnTo>
                    <a:pt x="4094" y="1500"/>
                  </a:lnTo>
                  <a:lnTo>
                    <a:pt x="4094" y="1502"/>
                  </a:lnTo>
                  <a:lnTo>
                    <a:pt x="4092" y="1502"/>
                  </a:lnTo>
                  <a:lnTo>
                    <a:pt x="4089" y="1500"/>
                  </a:lnTo>
                  <a:lnTo>
                    <a:pt x="4083" y="1502"/>
                  </a:lnTo>
                  <a:lnTo>
                    <a:pt x="4080" y="1502"/>
                  </a:lnTo>
                  <a:lnTo>
                    <a:pt x="4077" y="1502"/>
                  </a:lnTo>
                  <a:lnTo>
                    <a:pt x="4071" y="1502"/>
                  </a:lnTo>
                  <a:lnTo>
                    <a:pt x="4068" y="1502"/>
                  </a:lnTo>
                  <a:lnTo>
                    <a:pt x="4065" y="1502"/>
                  </a:lnTo>
                  <a:lnTo>
                    <a:pt x="4063" y="1500"/>
                  </a:lnTo>
                  <a:lnTo>
                    <a:pt x="4060" y="1502"/>
                  </a:lnTo>
                  <a:lnTo>
                    <a:pt x="4057" y="1502"/>
                  </a:lnTo>
                  <a:lnTo>
                    <a:pt x="4054" y="1502"/>
                  </a:lnTo>
                  <a:lnTo>
                    <a:pt x="4051" y="1502"/>
                  </a:lnTo>
                  <a:lnTo>
                    <a:pt x="4048" y="1502"/>
                  </a:lnTo>
                  <a:lnTo>
                    <a:pt x="4045" y="1502"/>
                  </a:lnTo>
                  <a:lnTo>
                    <a:pt x="4039" y="1502"/>
                  </a:lnTo>
                  <a:lnTo>
                    <a:pt x="4039" y="1500"/>
                  </a:lnTo>
                  <a:lnTo>
                    <a:pt x="4037" y="1502"/>
                  </a:lnTo>
                  <a:lnTo>
                    <a:pt x="4034" y="1502"/>
                  </a:lnTo>
                  <a:lnTo>
                    <a:pt x="4031" y="1502"/>
                  </a:lnTo>
                  <a:lnTo>
                    <a:pt x="4025" y="1500"/>
                  </a:lnTo>
                  <a:lnTo>
                    <a:pt x="4025" y="1502"/>
                  </a:lnTo>
                  <a:lnTo>
                    <a:pt x="4019" y="1502"/>
                  </a:lnTo>
                  <a:lnTo>
                    <a:pt x="4013" y="1500"/>
                  </a:lnTo>
                  <a:lnTo>
                    <a:pt x="4013" y="1502"/>
                  </a:lnTo>
                  <a:lnTo>
                    <a:pt x="4010" y="1502"/>
                  </a:lnTo>
                  <a:lnTo>
                    <a:pt x="4005" y="1505"/>
                  </a:lnTo>
                  <a:lnTo>
                    <a:pt x="4005" y="1502"/>
                  </a:lnTo>
                  <a:lnTo>
                    <a:pt x="4002" y="1500"/>
                  </a:lnTo>
                  <a:lnTo>
                    <a:pt x="3996" y="1502"/>
                  </a:lnTo>
                  <a:lnTo>
                    <a:pt x="3993" y="1500"/>
                  </a:lnTo>
                  <a:lnTo>
                    <a:pt x="3990" y="1502"/>
                  </a:lnTo>
                  <a:lnTo>
                    <a:pt x="3984" y="1502"/>
                  </a:lnTo>
                  <a:lnTo>
                    <a:pt x="3981" y="1502"/>
                  </a:lnTo>
                  <a:lnTo>
                    <a:pt x="3976" y="1502"/>
                  </a:lnTo>
                  <a:lnTo>
                    <a:pt x="3973" y="1502"/>
                  </a:lnTo>
                  <a:lnTo>
                    <a:pt x="3970" y="1502"/>
                  </a:lnTo>
                  <a:lnTo>
                    <a:pt x="3967" y="1502"/>
                  </a:lnTo>
                  <a:lnTo>
                    <a:pt x="3964" y="1502"/>
                  </a:lnTo>
                  <a:lnTo>
                    <a:pt x="3961" y="1502"/>
                  </a:lnTo>
                  <a:lnTo>
                    <a:pt x="3961" y="1500"/>
                  </a:lnTo>
                  <a:lnTo>
                    <a:pt x="3955" y="1502"/>
                  </a:lnTo>
                  <a:lnTo>
                    <a:pt x="3952" y="1502"/>
                  </a:lnTo>
                  <a:lnTo>
                    <a:pt x="3950" y="1502"/>
                  </a:lnTo>
                  <a:lnTo>
                    <a:pt x="3941" y="1502"/>
                  </a:lnTo>
                  <a:lnTo>
                    <a:pt x="3938" y="1502"/>
                  </a:lnTo>
                  <a:lnTo>
                    <a:pt x="3935" y="1502"/>
                  </a:lnTo>
                  <a:lnTo>
                    <a:pt x="3932" y="1502"/>
                  </a:lnTo>
                  <a:lnTo>
                    <a:pt x="3929" y="1502"/>
                  </a:lnTo>
                  <a:lnTo>
                    <a:pt x="3926" y="1502"/>
                  </a:lnTo>
                  <a:lnTo>
                    <a:pt x="3924" y="1502"/>
                  </a:lnTo>
                  <a:lnTo>
                    <a:pt x="3921" y="1502"/>
                  </a:lnTo>
                  <a:lnTo>
                    <a:pt x="3915" y="1502"/>
                  </a:lnTo>
                  <a:lnTo>
                    <a:pt x="3912" y="1502"/>
                  </a:lnTo>
                  <a:lnTo>
                    <a:pt x="3906" y="1502"/>
                  </a:lnTo>
                  <a:lnTo>
                    <a:pt x="3906" y="1500"/>
                  </a:lnTo>
                  <a:lnTo>
                    <a:pt x="3903" y="1502"/>
                  </a:lnTo>
                  <a:lnTo>
                    <a:pt x="3897" y="1502"/>
                  </a:lnTo>
                  <a:lnTo>
                    <a:pt x="3895" y="1502"/>
                  </a:lnTo>
                  <a:lnTo>
                    <a:pt x="3892" y="1505"/>
                  </a:lnTo>
                  <a:lnTo>
                    <a:pt x="3889" y="1502"/>
                  </a:lnTo>
                  <a:lnTo>
                    <a:pt x="3883" y="1500"/>
                  </a:lnTo>
                  <a:lnTo>
                    <a:pt x="3883" y="1502"/>
                  </a:lnTo>
                  <a:lnTo>
                    <a:pt x="3877" y="1502"/>
                  </a:lnTo>
                  <a:lnTo>
                    <a:pt x="3874" y="1502"/>
                  </a:lnTo>
                  <a:lnTo>
                    <a:pt x="3868" y="1502"/>
                  </a:lnTo>
                  <a:lnTo>
                    <a:pt x="3863" y="1500"/>
                  </a:lnTo>
                  <a:lnTo>
                    <a:pt x="3863" y="1502"/>
                  </a:lnTo>
                  <a:lnTo>
                    <a:pt x="3860" y="1502"/>
                  </a:lnTo>
                  <a:lnTo>
                    <a:pt x="3857" y="1502"/>
                  </a:lnTo>
                  <a:lnTo>
                    <a:pt x="3854" y="1502"/>
                  </a:lnTo>
                  <a:lnTo>
                    <a:pt x="3851" y="1502"/>
                  </a:lnTo>
                  <a:lnTo>
                    <a:pt x="3845" y="1500"/>
                  </a:lnTo>
                  <a:lnTo>
                    <a:pt x="3845" y="1502"/>
                  </a:lnTo>
                  <a:lnTo>
                    <a:pt x="3842" y="1502"/>
                  </a:lnTo>
                  <a:lnTo>
                    <a:pt x="3839" y="1502"/>
                  </a:lnTo>
                  <a:lnTo>
                    <a:pt x="3834" y="1500"/>
                  </a:lnTo>
                  <a:lnTo>
                    <a:pt x="3831" y="1502"/>
                  </a:lnTo>
                  <a:lnTo>
                    <a:pt x="3828" y="1502"/>
                  </a:lnTo>
                  <a:lnTo>
                    <a:pt x="3822" y="1502"/>
                  </a:lnTo>
                  <a:lnTo>
                    <a:pt x="3819" y="1502"/>
                  </a:lnTo>
                  <a:lnTo>
                    <a:pt x="3816" y="1502"/>
                  </a:lnTo>
                  <a:lnTo>
                    <a:pt x="3813" y="1502"/>
                  </a:lnTo>
                  <a:lnTo>
                    <a:pt x="3811" y="1502"/>
                  </a:lnTo>
                  <a:lnTo>
                    <a:pt x="3808" y="1500"/>
                  </a:lnTo>
                  <a:lnTo>
                    <a:pt x="3805" y="1502"/>
                  </a:lnTo>
                  <a:lnTo>
                    <a:pt x="3805" y="1500"/>
                  </a:lnTo>
                  <a:lnTo>
                    <a:pt x="3799" y="1502"/>
                  </a:lnTo>
                  <a:lnTo>
                    <a:pt x="3796" y="1502"/>
                  </a:lnTo>
                  <a:lnTo>
                    <a:pt x="3793" y="1502"/>
                  </a:lnTo>
                  <a:lnTo>
                    <a:pt x="3790" y="1502"/>
                  </a:lnTo>
                  <a:lnTo>
                    <a:pt x="3787" y="1500"/>
                  </a:lnTo>
                  <a:lnTo>
                    <a:pt x="3782" y="1502"/>
                  </a:lnTo>
                  <a:lnTo>
                    <a:pt x="3779" y="1500"/>
                  </a:lnTo>
                  <a:lnTo>
                    <a:pt x="3779" y="1502"/>
                  </a:lnTo>
                  <a:lnTo>
                    <a:pt x="3773" y="1500"/>
                  </a:lnTo>
                  <a:lnTo>
                    <a:pt x="3770" y="1502"/>
                  </a:lnTo>
                  <a:lnTo>
                    <a:pt x="3767" y="1502"/>
                  </a:lnTo>
                  <a:lnTo>
                    <a:pt x="3764" y="1500"/>
                  </a:lnTo>
                  <a:lnTo>
                    <a:pt x="3758" y="1502"/>
                  </a:lnTo>
                  <a:lnTo>
                    <a:pt x="3755" y="1502"/>
                  </a:lnTo>
                  <a:lnTo>
                    <a:pt x="3753" y="1502"/>
                  </a:lnTo>
                  <a:lnTo>
                    <a:pt x="3750" y="1502"/>
                  </a:lnTo>
                  <a:lnTo>
                    <a:pt x="3747" y="1500"/>
                  </a:lnTo>
                  <a:lnTo>
                    <a:pt x="3744" y="1502"/>
                  </a:lnTo>
                  <a:lnTo>
                    <a:pt x="3738" y="1502"/>
                  </a:lnTo>
                  <a:lnTo>
                    <a:pt x="3735" y="1502"/>
                  </a:lnTo>
                  <a:lnTo>
                    <a:pt x="3732" y="1502"/>
                  </a:lnTo>
                  <a:lnTo>
                    <a:pt x="3729" y="1502"/>
                  </a:lnTo>
                  <a:lnTo>
                    <a:pt x="3726" y="1500"/>
                  </a:lnTo>
                  <a:lnTo>
                    <a:pt x="3724" y="1502"/>
                  </a:lnTo>
                  <a:lnTo>
                    <a:pt x="3721" y="1502"/>
                  </a:lnTo>
                  <a:lnTo>
                    <a:pt x="3718" y="1502"/>
                  </a:lnTo>
                  <a:lnTo>
                    <a:pt x="3712" y="1500"/>
                  </a:lnTo>
                  <a:lnTo>
                    <a:pt x="3709" y="1502"/>
                  </a:lnTo>
                  <a:lnTo>
                    <a:pt x="3706" y="1502"/>
                  </a:lnTo>
                  <a:lnTo>
                    <a:pt x="3703" y="1502"/>
                  </a:lnTo>
                  <a:lnTo>
                    <a:pt x="3700" y="1502"/>
                  </a:lnTo>
                  <a:lnTo>
                    <a:pt x="3698" y="1502"/>
                  </a:lnTo>
                  <a:lnTo>
                    <a:pt x="3692" y="1502"/>
                  </a:lnTo>
                  <a:lnTo>
                    <a:pt x="3689" y="1502"/>
                  </a:lnTo>
                  <a:lnTo>
                    <a:pt x="3683" y="1502"/>
                  </a:lnTo>
                  <a:lnTo>
                    <a:pt x="3680" y="1502"/>
                  </a:lnTo>
                  <a:lnTo>
                    <a:pt x="3677" y="1502"/>
                  </a:lnTo>
                  <a:lnTo>
                    <a:pt x="3674" y="1502"/>
                  </a:lnTo>
                  <a:lnTo>
                    <a:pt x="3671" y="1502"/>
                  </a:lnTo>
                  <a:lnTo>
                    <a:pt x="3669" y="1502"/>
                  </a:lnTo>
                  <a:lnTo>
                    <a:pt x="3666" y="1505"/>
                  </a:lnTo>
                  <a:lnTo>
                    <a:pt x="3660" y="1502"/>
                  </a:lnTo>
                  <a:lnTo>
                    <a:pt x="3657" y="1502"/>
                  </a:lnTo>
                  <a:lnTo>
                    <a:pt x="3654" y="1502"/>
                  </a:lnTo>
                  <a:lnTo>
                    <a:pt x="3651" y="1502"/>
                  </a:lnTo>
                  <a:lnTo>
                    <a:pt x="3648" y="1505"/>
                  </a:lnTo>
                  <a:lnTo>
                    <a:pt x="3648" y="1502"/>
                  </a:lnTo>
                  <a:lnTo>
                    <a:pt x="3642" y="1502"/>
                  </a:lnTo>
                  <a:lnTo>
                    <a:pt x="3640" y="1500"/>
                  </a:lnTo>
                  <a:lnTo>
                    <a:pt x="3637" y="1502"/>
                  </a:lnTo>
                  <a:lnTo>
                    <a:pt x="3634" y="1500"/>
                  </a:lnTo>
                  <a:lnTo>
                    <a:pt x="3628" y="1502"/>
                  </a:lnTo>
                  <a:lnTo>
                    <a:pt x="3625" y="1502"/>
                  </a:lnTo>
                  <a:lnTo>
                    <a:pt x="3622" y="1502"/>
                  </a:lnTo>
                  <a:lnTo>
                    <a:pt x="3619" y="1502"/>
                  </a:lnTo>
                  <a:lnTo>
                    <a:pt x="3613" y="1502"/>
                  </a:lnTo>
                  <a:lnTo>
                    <a:pt x="3611" y="1502"/>
                  </a:lnTo>
                  <a:lnTo>
                    <a:pt x="3605" y="1502"/>
                  </a:lnTo>
                  <a:lnTo>
                    <a:pt x="3602" y="1502"/>
                  </a:lnTo>
                  <a:lnTo>
                    <a:pt x="3599" y="1502"/>
                  </a:lnTo>
                  <a:lnTo>
                    <a:pt x="3596" y="1502"/>
                  </a:lnTo>
                  <a:lnTo>
                    <a:pt x="3593" y="1502"/>
                  </a:lnTo>
                  <a:lnTo>
                    <a:pt x="3590" y="1502"/>
                  </a:lnTo>
                  <a:lnTo>
                    <a:pt x="3590" y="1500"/>
                  </a:lnTo>
                  <a:lnTo>
                    <a:pt x="3585" y="1502"/>
                  </a:lnTo>
                  <a:lnTo>
                    <a:pt x="3582" y="1502"/>
                  </a:lnTo>
                  <a:lnTo>
                    <a:pt x="3579" y="1502"/>
                  </a:lnTo>
                  <a:lnTo>
                    <a:pt x="3576" y="1500"/>
                  </a:lnTo>
                  <a:lnTo>
                    <a:pt x="3576" y="1502"/>
                  </a:lnTo>
                  <a:lnTo>
                    <a:pt x="3570" y="1502"/>
                  </a:lnTo>
                  <a:lnTo>
                    <a:pt x="3567" y="1502"/>
                  </a:lnTo>
                  <a:lnTo>
                    <a:pt x="3564" y="1500"/>
                  </a:lnTo>
                  <a:lnTo>
                    <a:pt x="3561" y="1502"/>
                  </a:lnTo>
                  <a:lnTo>
                    <a:pt x="3558" y="1500"/>
                  </a:lnTo>
                  <a:lnTo>
                    <a:pt x="3556" y="1502"/>
                  </a:lnTo>
                  <a:lnTo>
                    <a:pt x="3553" y="1502"/>
                  </a:lnTo>
                  <a:lnTo>
                    <a:pt x="3550" y="1502"/>
                  </a:lnTo>
                  <a:lnTo>
                    <a:pt x="3547" y="1502"/>
                  </a:lnTo>
                  <a:lnTo>
                    <a:pt x="3547" y="1500"/>
                  </a:lnTo>
                  <a:lnTo>
                    <a:pt x="3541" y="1500"/>
                  </a:lnTo>
                  <a:lnTo>
                    <a:pt x="3541" y="1502"/>
                  </a:lnTo>
                  <a:lnTo>
                    <a:pt x="3538" y="1500"/>
                  </a:lnTo>
                  <a:lnTo>
                    <a:pt x="3535" y="1502"/>
                  </a:lnTo>
                  <a:lnTo>
                    <a:pt x="3532" y="1502"/>
                  </a:lnTo>
                  <a:lnTo>
                    <a:pt x="3524" y="1500"/>
                  </a:lnTo>
                  <a:lnTo>
                    <a:pt x="3524" y="1502"/>
                  </a:lnTo>
                  <a:lnTo>
                    <a:pt x="3521" y="1502"/>
                  </a:lnTo>
                  <a:lnTo>
                    <a:pt x="3518" y="1502"/>
                  </a:lnTo>
                  <a:lnTo>
                    <a:pt x="3515" y="1502"/>
                  </a:lnTo>
                  <a:lnTo>
                    <a:pt x="3512" y="1502"/>
                  </a:lnTo>
                  <a:lnTo>
                    <a:pt x="3509" y="1500"/>
                  </a:lnTo>
                  <a:lnTo>
                    <a:pt x="3506" y="1502"/>
                  </a:lnTo>
                  <a:lnTo>
                    <a:pt x="3503" y="1502"/>
                  </a:lnTo>
                  <a:lnTo>
                    <a:pt x="3500" y="1502"/>
                  </a:lnTo>
                  <a:lnTo>
                    <a:pt x="3495" y="1502"/>
                  </a:lnTo>
                  <a:lnTo>
                    <a:pt x="3492" y="1502"/>
                  </a:lnTo>
                  <a:lnTo>
                    <a:pt x="3489" y="1502"/>
                  </a:lnTo>
                  <a:lnTo>
                    <a:pt x="3486" y="1505"/>
                  </a:lnTo>
                  <a:lnTo>
                    <a:pt x="3486" y="1502"/>
                  </a:lnTo>
                  <a:lnTo>
                    <a:pt x="3483" y="1502"/>
                  </a:lnTo>
                  <a:lnTo>
                    <a:pt x="3480" y="1502"/>
                  </a:lnTo>
                  <a:lnTo>
                    <a:pt x="3474" y="1502"/>
                  </a:lnTo>
                  <a:lnTo>
                    <a:pt x="3472" y="1505"/>
                  </a:lnTo>
                  <a:lnTo>
                    <a:pt x="3466" y="1502"/>
                  </a:lnTo>
                  <a:lnTo>
                    <a:pt x="3463" y="1502"/>
                  </a:lnTo>
                  <a:lnTo>
                    <a:pt x="3460" y="1502"/>
                  </a:lnTo>
                  <a:lnTo>
                    <a:pt x="3454" y="1502"/>
                  </a:lnTo>
                  <a:lnTo>
                    <a:pt x="3454" y="1500"/>
                  </a:lnTo>
                  <a:lnTo>
                    <a:pt x="3448" y="1500"/>
                  </a:lnTo>
                  <a:lnTo>
                    <a:pt x="3445" y="1502"/>
                  </a:lnTo>
                  <a:lnTo>
                    <a:pt x="3443" y="1502"/>
                  </a:lnTo>
                  <a:lnTo>
                    <a:pt x="3440" y="1500"/>
                  </a:lnTo>
                  <a:lnTo>
                    <a:pt x="3440" y="1502"/>
                  </a:lnTo>
                  <a:lnTo>
                    <a:pt x="3434" y="1502"/>
                  </a:lnTo>
                  <a:lnTo>
                    <a:pt x="3431" y="1502"/>
                  </a:lnTo>
                  <a:lnTo>
                    <a:pt x="3428" y="1502"/>
                  </a:lnTo>
                  <a:lnTo>
                    <a:pt x="3425" y="1502"/>
                  </a:lnTo>
                  <a:lnTo>
                    <a:pt x="3422" y="1502"/>
                  </a:lnTo>
                  <a:lnTo>
                    <a:pt x="3416" y="1502"/>
                  </a:lnTo>
                  <a:lnTo>
                    <a:pt x="3414" y="1502"/>
                  </a:lnTo>
                  <a:lnTo>
                    <a:pt x="3411" y="1502"/>
                  </a:lnTo>
                  <a:lnTo>
                    <a:pt x="3408" y="1505"/>
                  </a:lnTo>
                  <a:lnTo>
                    <a:pt x="3405" y="1502"/>
                  </a:lnTo>
                  <a:lnTo>
                    <a:pt x="3399" y="1502"/>
                  </a:lnTo>
                  <a:lnTo>
                    <a:pt x="3396" y="1502"/>
                  </a:lnTo>
                  <a:lnTo>
                    <a:pt x="3393" y="1502"/>
                  </a:lnTo>
                  <a:lnTo>
                    <a:pt x="3387" y="1502"/>
                  </a:lnTo>
                  <a:lnTo>
                    <a:pt x="3385" y="1505"/>
                  </a:lnTo>
                  <a:lnTo>
                    <a:pt x="3382" y="1502"/>
                  </a:lnTo>
                  <a:lnTo>
                    <a:pt x="3379" y="1502"/>
                  </a:lnTo>
                  <a:lnTo>
                    <a:pt x="3376" y="1502"/>
                  </a:lnTo>
                  <a:lnTo>
                    <a:pt x="3373" y="1502"/>
                  </a:lnTo>
                  <a:lnTo>
                    <a:pt x="3370" y="1502"/>
                  </a:lnTo>
                  <a:lnTo>
                    <a:pt x="3367" y="1502"/>
                  </a:lnTo>
                  <a:lnTo>
                    <a:pt x="3364" y="1502"/>
                  </a:lnTo>
                  <a:lnTo>
                    <a:pt x="3359" y="1502"/>
                  </a:lnTo>
                  <a:lnTo>
                    <a:pt x="3356" y="1502"/>
                  </a:lnTo>
                  <a:lnTo>
                    <a:pt x="3353" y="1502"/>
                  </a:lnTo>
                  <a:lnTo>
                    <a:pt x="3350" y="1502"/>
                  </a:lnTo>
                  <a:lnTo>
                    <a:pt x="3347" y="1502"/>
                  </a:lnTo>
                  <a:lnTo>
                    <a:pt x="3341" y="1502"/>
                  </a:lnTo>
                  <a:lnTo>
                    <a:pt x="3341" y="1500"/>
                  </a:lnTo>
                  <a:lnTo>
                    <a:pt x="3338" y="1502"/>
                  </a:lnTo>
                  <a:lnTo>
                    <a:pt x="3335" y="1502"/>
                  </a:lnTo>
                  <a:lnTo>
                    <a:pt x="3332" y="1502"/>
                  </a:lnTo>
                  <a:lnTo>
                    <a:pt x="3327" y="1502"/>
                  </a:lnTo>
                  <a:lnTo>
                    <a:pt x="3324" y="1502"/>
                  </a:lnTo>
                  <a:lnTo>
                    <a:pt x="3321" y="1505"/>
                  </a:lnTo>
                  <a:lnTo>
                    <a:pt x="3315" y="1502"/>
                  </a:lnTo>
                  <a:lnTo>
                    <a:pt x="3312" y="1502"/>
                  </a:lnTo>
                  <a:lnTo>
                    <a:pt x="3309" y="1502"/>
                  </a:lnTo>
                  <a:lnTo>
                    <a:pt x="3306" y="1502"/>
                  </a:lnTo>
                  <a:lnTo>
                    <a:pt x="3303" y="1500"/>
                  </a:lnTo>
                  <a:lnTo>
                    <a:pt x="3301" y="1502"/>
                  </a:lnTo>
                  <a:lnTo>
                    <a:pt x="3301" y="1500"/>
                  </a:lnTo>
                  <a:lnTo>
                    <a:pt x="3295" y="1502"/>
                  </a:lnTo>
                  <a:lnTo>
                    <a:pt x="3289" y="1500"/>
                  </a:lnTo>
                  <a:lnTo>
                    <a:pt x="3286" y="1502"/>
                  </a:lnTo>
                  <a:lnTo>
                    <a:pt x="3283" y="1500"/>
                  </a:lnTo>
                  <a:lnTo>
                    <a:pt x="3280" y="1502"/>
                  </a:lnTo>
                  <a:lnTo>
                    <a:pt x="3277" y="1500"/>
                  </a:lnTo>
                  <a:lnTo>
                    <a:pt x="3274" y="1502"/>
                  </a:lnTo>
                  <a:lnTo>
                    <a:pt x="3272" y="1502"/>
                  </a:lnTo>
                  <a:lnTo>
                    <a:pt x="3269" y="1500"/>
                  </a:lnTo>
                  <a:lnTo>
                    <a:pt x="3266" y="1500"/>
                  </a:lnTo>
                  <a:lnTo>
                    <a:pt x="3266" y="1502"/>
                  </a:lnTo>
                  <a:lnTo>
                    <a:pt x="3263" y="1500"/>
                  </a:lnTo>
                  <a:lnTo>
                    <a:pt x="3260" y="1502"/>
                  </a:lnTo>
                  <a:lnTo>
                    <a:pt x="3254" y="1502"/>
                  </a:lnTo>
                  <a:lnTo>
                    <a:pt x="3251" y="1505"/>
                  </a:lnTo>
                  <a:lnTo>
                    <a:pt x="3251" y="1502"/>
                  </a:lnTo>
                  <a:lnTo>
                    <a:pt x="3246" y="1502"/>
                  </a:lnTo>
                  <a:lnTo>
                    <a:pt x="3240" y="1500"/>
                  </a:lnTo>
                  <a:lnTo>
                    <a:pt x="3237" y="1502"/>
                  </a:lnTo>
                  <a:lnTo>
                    <a:pt x="3234" y="1502"/>
                  </a:lnTo>
                  <a:lnTo>
                    <a:pt x="3231" y="1502"/>
                  </a:lnTo>
                  <a:lnTo>
                    <a:pt x="3228" y="1502"/>
                  </a:lnTo>
                  <a:lnTo>
                    <a:pt x="3228" y="1500"/>
                  </a:lnTo>
                  <a:lnTo>
                    <a:pt x="3225" y="1502"/>
                  </a:lnTo>
                  <a:lnTo>
                    <a:pt x="3219" y="1502"/>
                  </a:lnTo>
                  <a:lnTo>
                    <a:pt x="3217" y="1500"/>
                  </a:lnTo>
                  <a:lnTo>
                    <a:pt x="3214" y="1502"/>
                  </a:lnTo>
                  <a:lnTo>
                    <a:pt x="3211" y="1502"/>
                  </a:lnTo>
                  <a:lnTo>
                    <a:pt x="3208" y="1502"/>
                  </a:lnTo>
                  <a:lnTo>
                    <a:pt x="3205" y="1502"/>
                  </a:lnTo>
                  <a:lnTo>
                    <a:pt x="3202" y="1500"/>
                  </a:lnTo>
                  <a:lnTo>
                    <a:pt x="3199" y="1502"/>
                  </a:lnTo>
                  <a:lnTo>
                    <a:pt x="3196" y="1500"/>
                  </a:lnTo>
                  <a:lnTo>
                    <a:pt x="3196" y="1502"/>
                  </a:lnTo>
                  <a:lnTo>
                    <a:pt x="3190" y="1500"/>
                  </a:lnTo>
                  <a:lnTo>
                    <a:pt x="3190" y="1502"/>
                  </a:lnTo>
                  <a:lnTo>
                    <a:pt x="3185" y="1502"/>
                  </a:lnTo>
                  <a:lnTo>
                    <a:pt x="3182" y="1502"/>
                  </a:lnTo>
                  <a:lnTo>
                    <a:pt x="3179" y="1500"/>
                  </a:lnTo>
                  <a:lnTo>
                    <a:pt x="3179" y="1502"/>
                  </a:lnTo>
                  <a:lnTo>
                    <a:pt x="3173" y="1500"/>
                  </a:lnTo>
                  <a:lnTo>
                    <a:pt x="3170" y="1502"/>
                  </a:lnTo>
                  <a:lnTo>
                    <a:pt x="3170" y="1500"/>
                  </a:lnTo>
                  <a:lnTo>
                    <a:pt x="3167" y="1502"/>
                  </a:lnTo>
                  <a:lnTo>
                    <a:pt x="3164" y="1502"/>
                  </a:lnTo>
                  <a:lnTo>
                    <a:pt x="3161" y="1502"/>
                  </a:lnTo>
                  <a:lnTo>
                    <a:pt x="3159" y="1500"/>
                  </a:lnTo>
                  <a:lnTo>
                    <a:pt x="3156" y="1502"/>
                  </a:lnTo>
                  <a:lnTo>
                    <a:pt x="3150" y="1502"/>
                  </a:lnTo>
                  <a:lnTo>
                    <a:pt x="3144" y="1502"/>
                  </a:lnTo>
                  <a:lnTo>
                    <a:pt x="3141" y="1502"/>
                  </a:lnTo>
                  <a:lnTo>
                    <a:pt x="3138" y="1502"/>
                  </a:lnTo>
                  <a:lnTo>
                    <a:pt x="3135" y="1502"/>
                  </a:lnTo>
                  <a:lnTo>
                    <a:pt x="3133" y="1502"/>
                  </a:lnTo>
                  <a:lnTo>
                    <a:pt x="3130" y="1502"/>
                  </a:lnTo>
                  <a:lnTo>
                    <a:pt x="3127" y="1502"/>
                  </a:lnTo>
                  <a:lnTo>
                    <a:pt x="3124" y="1502"/>
                  </a:lnTo>
                  <a:lnTo>
                    <a:pt x="3121" y="1500"/>
                  </a:lnTo>
                  <a:lnTo>
                    <a:pt x="3118" y="1502"/>
                  </a:lnTo>
                  <a:lnTo>
                    <a:pt x="3115" y="1500"/>
                  </a:lnTo>
                  <a:lnTo>
                    <a:pt x="3109" y="1502"/>
                  </a:lnTo>
                  <a:lnTo>
                    <a:pt x="3104" y="1500"/>
                  </a:lnTo>
                  <a:lnTo>
                    <a:pt x="3104" y="1502"/>
                  </a:lnTo>
                  <a:lnTo>
                    <a:pt x="3101" y="1502"/>
                  </a:lnTo>
                  <a:lnTo>
                    <a:pt x="3098" y="1502"/>
                  </a:lnTo>
                  <a:lnTo>
                    <a:pt x="3095" y="1500"/>
                  </a:lnTo>
                  <a:lnTo>
                    <a:pt x="3092" y="1502"/>
                  </a:lnTo>
                  <a:lnTo>
                    <a:pt x="3089" y="1502"/>
                  </a:lnTo>
                  <a:lnTo>
                    <a:pt x="3083" y="1502"/>
                  </a:lnTo>
                  <a:lnTo>
                    <a:pt x="3083" y="1500"/>
                  </a:lnTo>
                  <a:lnTo>
                    <a:pt x="3080" y="1502"/>
                  </a:lnTo>
                  <a:lnTo>
                    <a:pt x="3077" y="1500"/>
                  </a:lnTo>
                  <a:lnTo>
                    <a:pt x="3075" y="1502"/>
                  </a:lnTo>
                  <a:lnTo>
                    <a:pt x="3072" y="1502"/>
                  </a:lnTo>
                  <a:lnTo>
                    <a:pt x="3069" y="1502"/>
                  </a:lnTo>
                  <a:lnTo>
                    <a:pt x="3066" y="1500"/>
                  </a:lnTo>
                  <a:lnTo>
                    <a:pt x="3063" y="1502"/>
                  </a:lnTo>
                  <a:lnTo>
                    <a:pt x="3060" y="1500"/>
                  </a:lnTo>
                  <a:lnTo>
                    <a:pt x="3057" y="1502"/>
                  </a:lnTo>
                  <a:lnTo>
                    <a:pt x="3054" y="1500"/>
                  </a:lnTo>
                  <a:lnTo>
                    <a:pt x="3051" y="1502"/>
                  </a:lnTo>
                  <a:lnTo>
                    <a:pt x="3048" y="1502"/>
                  </a:lnTo>
                  <a:lnTo>
                    <a:pt x="3043" y="1502"/>
                  </a:lnTo>
                  <a:lnTo>
                    <a:pt x="3040" y="1502"/>
                  </a:lnTo>
                  <a:lnTo>
                    <a:pt x="3037" y="1500"/>
                  </a:lnTo>
                  <a:lnTo>
                    <a:pt x="3034" y="1502"/>
                  </a:lnTo>
                  <a:lnTo>
                    <a:pt x="3031" y="1502"/>
                  </a:lnTo>
                  <a:lnTo>
                    <a:pt x="3028" y="1500"/>
                  </a:lnTo>
                  <a:lnTo>
                    <a:pt x="3025" y="1502"/>
                  </a:lnTo>
                  <a:lnTo>
                    <a:pt x="3020" y="1502"/>
                  </a:lnTo>
                  <a:lnTo>
                    <a:pt x="3017" y="1502"/>
                  </a:lnTo>
                  <a:lnTo>
                    <a:pt x="3014" y="1502"/>
                  </a:lnTo>
                  <a:lnTo>
                    <a:pt x="3011" y="1502"/>
                  </a:lnTo>
                  <a:lnTo>
                    <a:pt x="3011" y="1500"/>
                  </a:lnTo>
                  <a:lnTo>
                    <a:pt x="3008" y="1502"/>
                  </a:lnTo>
                  <a:lnTo>
                    <a:pt x="3005" y="1500"/>
                  </a:lnTo>
                  <a:lnTo>
                    <a:pt x="3002" y="1502"/>
                  </a:lnTo>
                  <a:lnTo>
                    <a:pt x="2996" y="1502"/>
                  </a:lnTo>
                  <a:lnTo>
                    <a:pt x="2993" y="1502"/>
                  </a:lnTo>
                  <a:lnTo>
                    <a:pt x="2991" y="1502"/>
                  </a:lnTo>
                  <a:lnTo>
                    <a:pt x="2988" y="1500"/>
                  </a:lnTo>
                  <a:lnTo>
                    <a:pt x="2985" y="1502"/>
                  </a:lnTo>
                  <a:lnTo>
                    <a:pt x="2979" y="1500"/>
                  </a:lnTo>
                  <a:lnTo>
                    <a:pt x="2979" y="1502"/>
                  </a:lnTo>
                  <a:lnTo>
                    <a:pt x="2976" y="1502"/>
                  </a:lnTo>
                  <a:lnTo>
                    <a:pt x="2973" y="1502"/>
                  </a:lnTo>
                  <a:lnTo>
                    <a:pt x="2970" y="1500"/>
                  </a:lnTo>
                  <a:lnTo>
                    <a:pt x="2970" y="1502"/>
                  </a:lnTo>
                  <a:lnTo>
                    <a:pt x="2964" y="1502"/>
                  </a:lnTo>
                  <a:lnTo>
                    <a:pt x="2962" y="1500"/>
                  </a:lnTo>
                  <a:lnTo>
                    <a:pt x="2959" y="1502"/>
                  </a:lnTo>
                  <a:lnTo>
                    <a:pt x="2956" y="1500"/>
                  </a:lnTo>
                  <a:lnTo>
                    <a:pt x="2953" y="1502"/>
                  </a:lnTo>
                  <a:lnTo>
                    <a:pt x="2947" y="1502"/>
                  </a:lnTo>
                  <a:lnTo>
                    <a:pt x="2944" y="1502"/>
                  </a:lnTo>
                  <a:lnTo>
                    <a:pt x="2938" y="1500"/>
                  </a:lnTo>
                  <a:lnTo>
                    <a:pt x="2935" y="1502"/>
                  </a:lnTo>
                  <a:lnTo>
                    <a:pt x="2930" y="1500"/>
                  </a:lnTo>
                  <a:lnTo>
                    <a:pt x="2930" y="1502"/>
                  </a:lnTo>
                  <a:lnTo>
                    <a:pt x="2927" y="1502"/>
                  </a:lnTo>
                  <a:lnTo>
                    <a:pt x="2927" y="1500"/>
                  </a:lnTo>
                  <a:lnTo>
                    <a:pt x="2921" y="1502"/>
                  </a:lnTo>
                  <a:lnTo>
                    <a:pt x="2918" y="1500"/>
                  </a:lnTo>
                  <a:lnTo>
                    <a:pt x="2915" y="1502"/>
                  </a:lnTo>
                  <a:lnTo>
                    <a:pt x="2912" y="1500"/>
                  </a:lnTo>
                  <a:lnTo>
                    <a:pt x="2909" y="1502"/>
                  </a:lnTo>
                  <a:lnTo>
                    <a:pt x="2909" y="1500"/>
                  </a:lnTo>
                  <a:lnTo>
                    <a:pt x="2904" y="1502"/>
                  </a:lnTo>
                  <a:lnTo>
                    <a:pt x="2901" y="1500"/>
                  </a:lnTo>
                  <a:lnTo>
                    <a:pt x="2895" y="1502"/>
                  </a:lnTo>
                  <a:lnTo>
                    <a:pt x="2892" y="1500"/>
                  </a:lnTo>
                  <a:lnTo>
                    <a:pt x="2889" y="1500"/>
                  </a:lnTo>
                  <a:lnTo>
                    <a:pt x="2886" y="1502"/>
                  </a:lnTo>
                  <a:lnTo>
                    <a:pt x="2880" y="1500"/>
                  </a:lnTo>
                  <a:lnTo>
                    <a:pt x="2880" y="1502"/>
                  </a:lnTo>
                  <a:lnTo>
                    <a:pt x="2878" y="1502"/>
                  </a:lnTo>
                  <a:lnTo>
                    <a:pt x="2875" y="1500"/>
                  </a:lnTo>
                  <a:lnTo>
                    <a:pt x="2872" y="1502"/>
                  </a:lnTo>
                  <a:lnTo>
                    <a:pt x="2869" y="1500"/>
                  </a:lnTo>
                  <a:lnTo>
                    <a:pt x="2866" y="1500"/>
                  </a:lnTo>
                  <a:lnTo>
                    <a:pt x="2863" y="1502"/>
                  </a:lnTo>
                  <a:lnTo>
                    <a:pt x="2860" y="1502"/>
                  </a:lnTo>
                  <a:lnTo>
                    <a:pt x="2854" y="1502"/>
                  </a:lnTo>
                  <a:lnTo>
                    <a:pt x="2851" y="1500"/>
                  </a:lnTo>
                  <a:lnTo>
                    <a:pt x="2851" y="1502"/>
                  </a:lnTo>
                  <a:lnTo>
                    <a:pt x="2846" y="1502"/>
                  </a:lnTo>
                  <a:lnTo>
                    <a:pt x="2843" y="1500"/>
                  </a:lnTo>
                  <a:lnTo>
                    <a:pt x="2843" y="1502"/>
                  </a:lnTo>
                  <a:lnTo>
                    <a:pt x="2840" y="1502"/>
                  </a:lnTo>
                  <a:lnTo>
                    <a:pt x="2837" y="1500"/>
                  </a:lnTo>
                  <a:lnTo>
                    <a:pt x="2834" y="1500"/>
                  </a:lnTo>
                  <a:lnTo>
                    <a:pt x="2828" y="1502"/>
                  </a:lnTo>
                  <a:lnTo>
                    <a:pt x="2825" y="1500"/>
                  </a:lnTo>
                  <a:lnTo>
                    <a:pt x="2825" y="1502"/>
                  </a:lnTo>
                  <a:lnTo>
                    <a:pt x="2822" y="1502"/>
                  </a:lnTo>
                  <a:lnTo>
                    <a:pt x="2820" y="1500"/>
                  </a:lnTo>
                  <a:lnTo>
                    <a:pt x="2817" y="1502"/>
                  </a:lnTo>
                  <a:lnTo>
                    <a:pt x="2814" y="1500"/>
                  </a:lnTo>
                  <a:lnTo>
                    <a:pt x="2811" y="1502"/>
                  </a:lnTo>
                  <a:lnTo>
                    <a:pt x="2808" y="1502"/>
                  </a:lnTo>
                  <a:lnTo>
                    <a:pt x="2805" y="1502"/>
                  </a:lnTo>
                  <a:lnTo>
                    <a:pt x="2802" y="1500"/>
                  </a:lnTo>
                  <a:lnTo>
                    <a:pt x="2799" y="1500"/>
                  </a:lnTo>
                  <a:lnTo>
                    <a:pt x="2796" y="1502"/>
                  </a:lnTo>
                  <a:lnTo>
                    <a:pt x="2794" y="1502"/>
                  </a:lnTo>
                  <a:lnTo>
                    <a:pt x="2791" y="1502"/>
                  </a:lnTo>
                  <a:lnTo>
                    <a:pt x="2788" y="1500"/>
                  </a:lnTo>
                  <a:lnTo>
                    <a:pt x="2782" y="1502"/>
                  </a:lnTo>
                  <a:lnTo>
                    <a:pt x="2779" y="1500"/>
                  </a:lnTo>
                  <a:lnTo>
                    <a:pt x="2779" y="1502"/>
                  </a:lnTo>
                  <a:lnTo>
                    <a:pt x="2773" y="1500"/>
                  </a:lnTo>
                  <a:lnTo>
                    <a:pt x="2770" y="1502"/>
                  </a:lnTo>
                  <a:lnTo>
                    <a:pt x="2767" y="1500"/>
                  </a:lnTo>
                  <a:lnTo>
                    <a:pt x="2765" y="1502"/>
                  </a:lnTo>
                  <a:lnTo>
                    <a:pt x="2762" y="1502"/>
                  </a:lnTo>
                  <a:lnTo>
                    <a:pt x="2759" y="1500"/>
                  </a:lnTo>
                  <a:lnTo>
                    <a:pt x="2756" y="1502"/>
                  </a:lnTo>
                  <a:lnTo>
                    <a:pt x="2753" y="1502"/>
                  </a:lnTo>
                  <a:lnTo>
                    <a:pt x="2750" y="1500"/>
                  </a:lnTo>
                  <a:lnTo>
                    <a:pt x="2747" y="1502"/>
                  </a:lnTo>
                  <a:lnTo>
                    <a:pt x="2747" y="1500"/>
                  </a:lnTo>
                  <a:lnTo>
                    <a:pt x="2741" y="1500"/>
                  </a:lnTo>
                  <a:lnTo>
                    <a:pt x="2738" y="1502"/>
                  </a:lnTo>
                  <a:lnTo>
                    <a:pt x="2736" y="1500"/>
                  </a:lnTo>
                  <a:lnTo>
                    <a:pt x="2733" y="1500"/>
                  </a:lnTo>
                  <a:lnTo>
                    <a:pt x="2730" y="1502"/>
                  </a:lnTo>
                  <a:lnTo>
                    <a:pt x="2727" y="1500"/>
                  </a:lnTo>
                  <a:lnTo>
                    <a:pt x="2721" y="1502"/>
                  </a:lnTo>
                  <a:lnTo>
                    <a:pt x="2721" y="1500"/>
                  </a:lnTo>
                  <a:lnTo>
                    <a:pt x="2718" y="1500"/>
                  </a:lnTo>
                  <a:lnTo>
                    <a:pt x="2715" y="1502"/>
                  </a:lnTo>
                  <a:lnTo>
                    <a:pt x="2709" y="1500"/>
                  </a:lnTo>
                  <a:lnTo>
                    <a:pt x="2709" y="1502"/>
                  </a:lnTo>
                  <a:lnTo>
                    <a:pt x="2707" y="1502"/>
                  </a:lnTo>
                  <a:lnTo>
                    <a:pt x="2704" y="1500"/>
                  </a:lnTo>
                  <a:lnTo>
                    <a:pt x="2701" y="1500"/>
                  </a:lnTo>
                  <a:lnTo>
                    <a:pt x="2698" y="1502"/>
                  </a:lnTo>
                  <a:lnTo>
                    <a:pt x="2695" y="1502"/>
                  </a:lnTo>
                  <a:lnTo>
                    <a:pt x="2692" y="1502"/>
                  </a:lnTo>
                  <a:lnTo>
                    <a:pt x="2689" y="1502"/>
                  </a:lnTo>
                  <a:lnTo>
                    <a:pt x="2686" y="1502"/>
                  </a:lnTo>
                  <a:lnTo>
                    <a:pt x="2683" y="1502"/>
                  </a:lnTo>
                  <a:lnTo>
                    <a:pt x="2683" y="1500"/>
                  </a:lnTo>
                  <a:lnTo>
                    <a:pt x="2681" y="1502"/>
                  </a:lnTo>
                  <a:lnTo>
                    <a:pt x="2678" y="1500"/>
                  </a:lnTo>
                  <a:lnTo>
                    <a:pt x="2672" y="1500"/>
                  </a:lnTo>
                  <a:lnTo>
                    <a:pt x="2672" y="1502"/>
                  </a:lnTo>
                  <a:lnTo>
                    <a:pt x="2669" y="1502"/>
                  </a:lnTo>
                  <a:lnTo>
                    <a:pt x="2666" y="1500"/>
                  </a:lnTo>
                  <a:lnTo>
                    <a:pt x="2660" y="1500"/>
                  </a:lnTo>
                  <a:lnTo>
                    <a:pt x="2660" y="1502"/>
                  </a:lnTo>
                  <a:lnTo>
                    <a:pt x="2657" y="1500"/>
                  </a:lnTo>
                  <a:lnTo>
                    <a:pt x="2657" y="1502"/>
                  </a:lnTo>
                  <a:lnTo>
                    <a:pt x="2652" y="1502"/>
                  </a:lnTo>
                  <a:lnTo>
                    <a:pt x="2649" y="1500"/>
                  </a:lnTo>
                  <a:lnTo>
                    <a:pt x="2643" y="1502"/>
                  </a:lnTo>
                  <a:lnTo>
                    <a:pt x="2640" y="1500"/>
                  </a:lnTo>
                  <a:lnTo>
                    <a:pt x="2640" y="1502"/>
                  </a:lnTo>
                  <a:lnTo>
                    <a:pt x="2637" y="1502"/>
                  </a:lnTo>
                  <a:lnTo>
                    <a:pt x="2634" y="1502"/>
                  </a:lnTo>
                  <a:lnTo>
                    <a:pt x="2628" y="1500"/>
                  </a:lnTo>
                  <a:lnTo>
                    <a:pt x="2628" y="1502"/>
                  </a:lnTo>
                  <a:lnTo>
                    <a:pt x="2625" y="1500"/>
                  </a:lnTo>
                  <a:lnTo>
                    <a:pt x="2623" y="1502"/>
                  </a:lnTo>
                  <a:lnTo>
                    <a:pt x="2620" y="1500"/>
                  </a:lnTo>
                  <a:lnTo>
                    <a:pt x="2620" y="1502"/>
                  </a:lnTo>
                  <a:lnTo>
                    <a:pt x="2614" y="1500"/>
                  </a:lnTo>
                  <a:lnTo>
                    <a:pt x="2611" y="1502"/>
                  </a:lnTo>
                  <a:lnTo>
                    <a:pt x="2608" y="1500"/>
                  </a:lnTo>
                  <a:lnTo>
                    <a:pt x="2608" y="1502"/>
                  </a:lnTo>
                  <a:lnTo>
                    <a:pt x="2602" y="1502"/>
                  </a:lnTo>
                  <a:lnTo>
                    <a:pt x="2599" y="1500"/>
                  </a:lnTo>
                  <a:lnTo>
                    <a:pt x="2596" y="1502"/>
                  </a:lnTo>
                  <a:lnTo>
                    <a:pt x="2594" y="1502"/>
                  </a:lnTo>
                  <a:lnTo>
                    <a:pt x="2591" y="1502"/>
                  </a:lnTo>
                  <a:lnTo>
                    <a:pt x="2591" y="1500"/>
                  </a:lnTo>
                  <a:lnTo>
                    <a:pt x="2582" y="1502"/>
                  </a:lnTo>
                  <a:lnTo>
                    <a:pt x="2582" y="1500"/>
                  </a:lnTo>
                  <a:lnTo>
                    <a:pt x="2579" y="1502"/>
                  </a:lnTo>
                  <a:lnTo>
                    <a:pt x="2576" y="1502"/>
                  </a:lnTo>
                  <a:lnTo>
                    <a:pt x="2573" y="1500"/>
                  </a:lnTo>
                  <a:lnTo>
                    <a:pt x="2573" y="1502"/>
                  </a:lnTo>
                  <a:lnTo>
                    <a:pt x="2570" y="1502"/>
                  </a:lnTo>
                  <a:lnTo>
                    <a:pt x="2568" y="1502"/>
                  </a:lnTo>
                  <a:lnTo>
                    <a:pt x="2562" y="1502"/>
                  </a:lnTo>
                  <a:lnTo>
                    <a:pt x="2559" y="1502"/>
                  </a:lnTo>
                  <a:lnTo>
                    <a:pt x="2553" y="1500"/>
                  </a:lnTo>
                  <a:lnTo>
                    <a:pt x="2553" y="1502"/>
                  </a:lnTo>
                  <a:lnTo>
                    <a:pt x="2544" y="1500"/>
                  </a:lnTo>
                  <a:lnTo>
                    <a:pt x="2544" y="1502"/>
                  </a:lnTo>
                  <a:lnTo>
                    <a:pt x="2541" y="1500"/>
                  </a:lnTo>
                  <a:lnTo>
                    <a:pt x="2539" y="1500"/>
                  </a:lnTo>
                  <a:lnTo>
                    <a:pt x="2536" y="1500"/>
                  </a:lnTo>
                  <a:lnTo>
                    <a:pt x="2533" y="1502"/>
                  </a:lnTo>
                  <a:lnTo>
                    <a:pt x="2530" y="1502"/>
                  </a:lnTo>
                  <a:lnTo>
                    <a:pt x="2527" y="1502"/>
                  </a:lnTo>
                  <a:lnTo>
                    <a:pt x="2524" y="1500"/>
                  </a:lnTo>
                  <a:lnTo>
                    <a:pt x="2518" y="1502"/>
                  </a:lnTo>
                  <a:lnTo>
                    <a:pt x="2515" y="1500"/>
                  </a:lnTo>
                  <a:lnTo>
                    <a:pt x="2512" y="1502"/>
                  </a:lnTo>
                  <a:lnTo>
                    <a:pt x="2510" y="1500"/>
                  </a:lnTo>
                  <a:lnTo>
                    <a:pt x="2510" y="1502"/>
                  </a:lnTo>
                  <a:lnTo>
                    <a:pt x="2504" y="1500"/>
                  </a:lnTo>
                  <a:lnTo>
                    <a:pt x="2504" y="1502"/>
                  </a:lnTo>
                  <a:lnTo>
                    <a:pt x="2498" y="1500"/>
                  </a:lnTo>
                  <a:lnTo>
                    <a:pt x="2495" y="1502"/>
                  </a:lnTo>
                  <a:lnTo>
                    <a:pt x="2489" y="1500"/>
                  </a:lnTo>
                  <a:lnTo>
                    <a:pt x="2489" y="1502"/>
                  </a:lnTo>
                  <a:lnTo>
                    <a:pt x="2486" y="1502"/>
                  </a:lnTo>
                  <a:lnTo>
                    <a:pt x="2483" y="1500"/>
                  </a:lnTo>
                  <a:lnTo>
                    <a:pt x="2483" y="1502"/>
                  </a:lnTo>
                  <a:lnTo>
                    <a:pt x="2481" y="1500"/>
                  </a:lnTo>
                  <a:lnTo>
                    <a:pt x="2475" y="1500"/>
                  </a:lnTo>
                  <a:lnTo>
                    <a:pt x="2475" y="1502"/>
                  </a:lnTo>
                  <a:lnTo>
                    <a:pt x="2469" y="1500"/>
                  </a:lnTo>
                  <a:lnTo>
                    <a:pt x="2466" y="1500"/>
                  </a:lnTo>
                  <a:lnTo>
                    <a:pt x="2466" y="1502"/>
                  </a:lnTo>
                  <a:lnTo>
                    <a:pt x="2463" y="1500"/>
                  </a:lnTo>
                  <a:lnTo>
                    <a:pt x="2457" y="1502"/>
                  </a:lnTo>
                  <a:lnTo>
                    <a:pt x="2455" y="1502"/>
                  </a:lnTo>
                  <a:lnTo>
                    <a:pt x="2452" y="1502"/>
                  </a:lnTo>
                  <a:lnTo>
                    <a:pt x="2449" y="1500"/>
                  </a:lnTo>
                  <a:lnTo>
                    <a:pt x="2446" y="1502"/>
                  </a:lnTo>
                  <a:lnTo>
                    <a:pt x="2443" y="1502"/>
                  </a:lnTo>
                  <a:lnTo>
                    <a:pt x="2440" y="1502"/>
                  </a:lnTo>
                  <a:lnTo>
                    <a:pt x="2437" y="1502"/>
                  </a:lnTo>
                  <a:lnTo>
                    <a:pt x="2431" y="1502"/>
                  </a:lnTo>
                  <a:lnTo>
                    <a:pt x="2428" y="1500"/>
                  </a:lnTo>
                  <a:lnTo>
                    <a:pt x="2426" y="1500"/>
                  </a:lnTo>
                  <a:lnTo>
                    <a:pt x="2426" y="1502"/>
                  </a:lnTo>
                  <a:lnTo>
                    <a:pt x="2420" y="1500"/>
                  </a:lnTo>
                  <a:lnTo>
                    <a:pt x="2417" y="1502"/>
                  </a:lnTo>
                  <a:lnTo>
                    <a:pt x="2417" y="1500"/>
                  </a:lnTo>
                  <a:lnTo>
                    <a:pt x="2414" y="1502"/>
                  </a:lnTo>
                  <a:lnTo>
                    <a:pt x="2411" y="1502"/>
                  </a:lnTo>
                  <a:lnTo>
                    <a:pt x="2408" y="1502"/>
                  </a:lnTo>
                  <a:lnTo>
                    <a:pt x="2405" y="1502"/>
                  </a:lnTo>
                  <a:lnTo>
                    <a:pt x="2405" y="1500"/>
                  </a:lnTo>
                  <a:lnTo>
                    <a:pt x="2397" y="1500"/>
                  </a:lnTo>
                  <a:lnTo>
                    <a:pt x="2397" y="1502"/>
                  </a:lnTo>
                  <a:lnTo>
                    <a:pt x="2391" y="1500"/>
                  </a:lnTo>
                  <a:lnTo>
                    <a:pt x="2391" y="1502"/>
                  </a:lnTo>
                  <a:lnTo>
                    <a:pt x="2388" y="1500"/>
                  </a:lnTo>
                  <a:lnTo>
                    <a:pt x="2385" y="1502"/>
                  </a:lnTo>
                  <a:lnTo>
                    <a:pt x="2382" y="1502"/>
                  </a:lnTo>
                  <a:lnTo>
                    <a:pt x="2382" y="1500"/>
                  </a:lnTo>
                  <a:lnTo>
                    <a:pt x="2376" y="1502"/>
                  </a:lnTo>
                  <a:lnTo>
                    <a:pt x="2373" y="1502"/>
                  </a:lnTo>
                  <a:lnTo>
                    <a:pt x="2373" y="1500"/>
                  </a:lnTo>
                  <a:lnTo>
                    <a:pt x="2370" y="1502"/>
                  </a:lnTo>
                  <a:lnTo>
                    <a:pt x="2368" y="1500"/>
                  </a:lnTo>
                  <a:lnTo>
                    <a:pt x="2365" y="1500"/>
                  </a:lnTo>
                  <a:lnTo>
                    <a:pt x="2359" y="1502"/>
                  </a:lnTo>
                  <a:lnTo>
                    <a:pt x="2359" y="1500"/>
                  </a:lnTo>
                  <a:lnTo>
                    <a:pt x="2353" y="1500"/>
                  </a:lnTo>
                  <a:lnTo>
                    <a:pt x="2350" y="1502"/>
                  </a:lnTo>
                  <a:lnTo>
                    <a:pt x="2347" y="1500"/>
                  </a:lnTo>
                  <a:lnTo>
                    <a:pt x="2347" y="1502"/>
                  </a:lnTo>
                  <a:lnTo>
                    <a:pt x="2344" y="1500"/>
                  </a:lnTo>
                  <a:lnTo>
                    <a:pt x="2342" y="1500"/>
                  </a:lnTo>
                  <a:lnTo>
                    <a:pt x="2339" y="1500"/>
                  </a:lnTo>
                  <a:lnTo>
                    <a:pt x="2336" y="1502"/>
                  </a:lnTo>
                  <a:lnTo>
                    <a:pt x="2333" y="1502"/>
                  </a:lnTo>
                  <a:lnTo>
                    <a:pt x="2330" y="1500"/>
                  </a:lnTo>
                  <a:lnTo>
                    <a:pt x="2327" y="1500"/>
                  </a:lnTo>
                  <a:lnTo>
                    <a:pt x="2324" y="1502"/>
                  </a:lnTo>
                  <a:lnTo>
                    <a:pt x="2318" y="1500"/>
                  </a:lnTo>
                  <a:lnTo>
                    <a:pt x="2318" y="1502"/>
                  </a:lnTo>
                  <a:lnTo>
                    <a:pt x="2315" y="1502"/>
                  </a:lnTo>
                  <a:lnTo>
                    <a:pt x="2315" y="1500"/>
                  </a:lnTo>
                  <a:lnTo>
                    <a:pt x="2313" y="1502"/>
                  </a:lnTo>
                  <a:lnTo>
                    <a:pt x="2310" y="1500"/>
                  </a:lnTo>
                  <a:lnTo>
                    <a:pt x="2307" y="1500"/>
                  </a:lnTo>
                  <a:lnTo>
                    <a:pt x="2301" y="1502"/>
                  </a:lnTo>
                  <a:lnTo>
                    <a:pt x="2298" y="1500"/>
                  </a:lnTo>
                  <a:lnTo>
                    <a:pt x="2295" y="1502"/>
                  </a:lnTo>
                  <a:lnTo>
                    <a:pt x="2289" y="1502"/>
                  </a:lnTo>
                  <a:lnTo>
                    <a:pt x="2286" y="1502"/>
                  </a:lnTo>
                  <a:lnTo>
                    <a:pt x="2286" y="1500"/>
                  </a:lnTo>
                  <a:lnTo>
                    <a:pt x="2284" y="1500"/>
                  </a:lnTo>
                  <a:lnTo>
                    <a:pt x="2281" y="1500"/>
                  </a:lnTo>
                  <a:lnTo>
                    <a:pt x="2278" y="1500"/>
                  </a:lnTo>
                  <a:lnTo>
                    <a:pt x="2275" y="1502"/>
                  </a:lnTo>
                  <a:lnTo>
                    <a:pt x="2272" y="1502"/>
                  </a:lnTo>
                  <a:lnTo>
                    <a:pt x="2269" y="1500"/>
                  </a:lnTo>
                  <a:lnTo>
                    <a:pt x="2266" y="1502"/>
                  </a:lnTo>
                  <a:lnTo>
                    <a:pt x="2260" y="1500"/>
                  </a:lnTo>
                  <a:lnTo>
                    <a:pt x="2257" y="1502"/>
                  </a:lnTo>
                  <a:lnTo>
                    <a:pt x="2255" y="1500"/>
                  </a:lnTo>
                  <a:lnTo>
                    <a:pt x="2252" y="1502"/>
                  </a:lnTo>
                  <a:lnTo>
                    <a:pt x="2252" y="1505"/>
                  </a:lnTo>
                  <a:lnTo>
                    <a:pt x="2249" y="1502"/>
                  </a:lnTo>
                  <a:lnTo>
                    <a:pt x="2246" y="1502"/>
                  </a:lnTo>
                  <a:lnTo>
                    <a:pt x="2240" y="1502"/>
                  </a:lnTo>
                  <a:lnTo>
                    <a:pt x="2237" y="1500"/>
                  </a:lnTo>
                  <a:lnTo>
                    <a:pt x="2234" y="1500"/>
                  </a:lnTo>
                  <a:lnTo>
                    <a:pt x="2231" y="1502"/>
                  </a:lnTo>
                  <a:lnTo>
                    <a:pt x="2229" y="1500"/>
                  </a:lnTo>
                  <a:lnTo>
                    <a:pt x="2226" y="1502"/>
                  </a:lnTo>
                  <a:lnTo>
                    <a:pt x="2223" y="1502"/>
                  </a:lnTo>
                  <a:lnTo>
                    <a:pt x="2220" y="1500"/>
                  </a:lnTo>
                  <a:lnTo>
                    <a:pt x="2217" y="1500"/>
                  </a:lnTo>
                  <a:lnTo>
                    <a:pt x="2214" y="1502"/>
                  </a:lnTo>
                  <a:lnTo>
                    <a:pt x="2211" y="1500"/>
                  </a:lnTo>
                  <a:lnTo>
                    <a:pt x="2205" y="1500"/>
                  </a:lnTo>
                  <a:lnTo>
                    <a:pt x="2202" y="1502"/>
                  </a:lnTo>
                  <a:lnTo>
                    <a:pt x="2202" y="1500"/>
                  </a:lnTo>
                  <a:lnTo>
                    <a:pt x="2200" y="1502"/>
                  </a:lnTo>
                  <a:lnTo>
                    <a:pt x="2197" y="1502"/>
                  </a:lnTo>
                  <a:lnTo>
                    <a:pt x="2191" y="1502"/>
                  </a:lnTo>
                  <a:lnTo>
                    <a:pt x="2188" y="1500"/>
                  </a:lnTo>
                  <a:lnTo>
                    <a:pt x="2182" y="1502"/>
                  </a:lnTo>
                  <a:lnTo>
                    <a:pt x="2182" y="1500"/>
                  </a:lnTo>
                  <a:lnTo>
                    <a:pt x="2179" y="1502"/>
                  </a:lnTo>
                  <a:lnTo>
                    <a:pt x="2179" y="1500"/>
                  </a:lnTo>
                  <a:lnTo>
                    <a:pt x="2173" y="1502"/>
                  </a:lnTo>
                  <a:lnTo>
                    <a:pt x="2171" y="1500"/>
                  </a:lnTo>
                  <a:lnTo>
                    <a:pt x="2168" y="1500"/>
                  </a:lnTo>
                  <a:lnTo>
                    <a:pt x="2168" y="1502"/>
                  </a:lnTo>
                  <a:lnTo>
                    <a:pt x="2162" y="1500"/>
                  </a:lnTo>
                  <a:lnTo>
                    <a:pt x="2162" y="1502"/>
                  </a:lnTo>
                  <a:lnTo>
                    <a:pt x="2156" y="1500"/>
                  </a:lnTo>
                  <a:lnTo>
                    <a:pt x="2153" y="1500"/>
                  </a:lnTo>
                  <a:lnTo>
                    <a:pt x="2150" y="1502"/>
                  </a:lnTo>
                  <a:lnTo>
                    <a:pt x="2144" y="1500"/>
                  </a:lnTo>
                  <a:lnTo>
                    <a:pt x="2142" y="1502"/>
                  </a:lnTo>
                  <a:lnTo>
                    <a:pt x="2139" y="1500"/>
                  </a:lnTo>
                  <a:lnTo>
                    <a:pt x="2133" y="1500"/>
                  </a:lnTo>
                  <a:lnTo>
                    <a:pt x="2133" y="1502"/>
                  </a:lnTo>
                  <a:lnTo>
                    <a:pt x="2130" y="1502"/>
                  </a:lnTo>
                  <a:lnTo>
                    <a:pt x="2127" y="1500"/>
                  </a:lnTo>
                  <a:lnTo>
                    <a:pt x="2121" y="1500"/>
                  </a:lnTo>
                  <a:lnTo>
                    <a:pt x="2121" y="1502"/>
                  </a:lnTo>
                  <a:lnTo>
                    <a:pt x="2118" y="1500"/>
                  </a:lnTo>
                  <a:lnTo>
                    <a:pt x="2113" y="1502"/>
                  </a:lnTo>
                  <a:lnTo>
                    <a:pt x="2110" y="1500"/>
                  </a:lnTo>
                  <a:lnTo>
                    <a:pt x="2110" y="1502"/>
                  </a:lnTo>
                  <a:lnTo>
                    <a:pt x="2107" y="1500"/>
                  </a:lnTo>
                  <a:lnTo>
                    <a:pt x="2104" y="1500"/>
                  </a:lnTo>
                  <a:lnTo>
                    <a:pt x="2101" y="1500"/>
                  </a:lnTo>
                  <a:lnTo>
                    <a:pt x="2098" y="1502"/>
                  </a:lnTo>
                  <a:lnTo>
                    <a:pt x="2095" y="1500"/>
                  </a:lnTo>
                  <a:lnTo>
                    <a:pt x="2092" y="1500"/>
                  </a:lnTo>
                  <a:lnTo>
                    <a:pt x="2087" y="1502"/>
                  </a:lnTo>
                  <a:lnTo>
                    <a:pt x="2084" y="1502"/>
                  </a:lnTo>
                  <a:lnTo>
                    <a:pt x="2078" y="1502"/>
                  </a:lnTo>
                  <a:lnTo>
                    <a:pt x="2078" y="1500"/>
                  </a:lnTo>
                  <a:lnTo>
                    <a:pt x="2075" y="1500"/>
                  </a:lnTo>
                  <a:lnTo>
                    <a:pt x="2072" y="1502"/>
                  </a:lnTo>
                  <a:lnTo>
                    <a:pt x="2069" y="1500"/>
                  </a:lnTo>
                  <a:lnTo>
                    <a:pt x="2066" y="1502"/>
                  </a:lnTo>
                  <a:lnTo>
                    <a:pt x="2063" y="1502"/>
                  </a:lnTo>
                  <a:lnTo>
                    <a:pt x="2063" y="1500"/>
                  </a:lnTo>
                  <a:lnTo>
                    <a:pt x="2058" y="1500"/>
                  </a:lnTo>
                  <a:lnTo>
                    <a:pt x="2055" y="1502"/>
                  </a:lnTo>
                  <a:lnTo>
                    <a:pt x="2055" y="1500"/>
                  </a:lnTo>
                  <a:lnTo>
                    <a:pt x="2052" y="1500"/>
                  </a:lnTo>
                  <a:lnTo>
                    <a:pt x="2046" y="1502"/>
                  </a:lnTo>
                  <a:lnTo>
                    <a:pt x="2046" y="1497"/>
                  </a:lnTo>
                  <a:lnTo>
                    <a:pt x="2040" y="1500"/>
                  </a:lnTo>
                  <a:lnTo>
                    <a:pt x="2037" y="1500"/>
                  </a:lnTo>
                  <a:lnTo>
                    <a:pt x="2037" y="1502"/>
                  </a:lnTo>
                  <a:lnTo>
                    <a:pt x="2034" y="1500"/>
                  </a:lnTo>
                  <a:lnTo>
                    <a:pt x="2031" y="1500"/>
                  </a:lnTo>
                  <a:lnTo>
                    <a:pt x="2023" y="1502"/>
                  </a:lnTo>
                  <a:lnTo>
                    <a:pt x="2023" y="1500"/>
                  </a:lnTo>
                  <a:lnTo>
                    <a:pt x="2020" y="1502"/>
                  </a:lnTo>
                  <a:lnTo>
                    <a:pt x="2020" y="1500"/>
                  </a:lnTo>
                  <a:lnTo>
                    <a:pt x="2014" y="1500"/>
                  </a:lnTo>
                  <a:lnTo>
                    <a:pt x="2011" y="1500"/>
                  </a:lnTo>
                  <a:lnTo>
                    <a:pt x="2008" y="1500"/>
                  </a:lnTo>
                  <a:lnTo>
                    <a:pt x="2003" y="1500"/>
                  </a:lnTo>
                  <a:lnTo>
                    <a:pt x="2003" y="1502"/>
                  </a:lnTo>
                  <a:lnTo>
                    <a:pt x="2000" y="1500"/>
                  </a:lnTo>
                  <a:lnTo>
                    <a:pt x="1994" y="1502"/>
                  </a:lnTo>
                  <a:lnTo>
                    <a:pt x="1991" y="1500"/>
                  </a:lnTo>
                  <a:lnTo>
                    <a:pt x="1988" y="1502"/>
                  </a:lnTo>
                  <a:lnTo>
                    <a:pt x="1985" y="1500"/>
                  </a:lnTo>
                  <a:lnTo>
                    <a:pt x="1985" y="1502"/>
                  </a:lnTo>
                  <a:lnTo>
                    <a:pt x="1979" y="1500"/>
                  </a:lnTo>
                  <a:lnTo>
                    <a:pt x="1976" y="1500"/>
                  </a:lnTo>
                  <a:lnTo>
                    <a:pt x="1974" y="1500"/>
                  </a:lnTo>
                  <a:lnTo>
                    <a:pt x="1968" y="1500"/>
                  </a:lnTo>
                  <a:lnTo>
                    <a:pt x="1965" y="1500"/>
                  </a:lnTo>
                  <a:lnTo>
                    <a:pt x="1959" y="1497"/>
                  </a:lnTo>
                  <a:lnTo>
                    <a:pt x="1956" y="1500"/>
                  </a:lnTo>
                  <a:lnTo>
                    <a:pt x="1950" y="1500"/>
                  </a:lnTo>
                  <a:lnTo>
                    <a:pt x="1947" y="1500"/>
                  </a:lnTo>
                  <a:lnTo>
                    <a:pt x="1945" y="1500"/>
                  </a:lnTo>
                  <a:lnTo>
                    <a:pt x="1942" y="1500"/>
                  </a:lnTo>
                  <a:lnTo>
                    <a:pt x="1939" y="1500"/>
                  </a:lnTo>
                  <a:lnTo>
                    <a:pt x="1936" y="1500"/>
                  </a:lnTo>
                  <a:lnTo>
                    <a:pt x="1933" y="1497"/>
                  </a:lnTo>
                  <a:lnTo>
                    <a:pt x="1933" y="1500"/>
                  </a:lnTo>
                  <a:lnTo>
                    <a:pt x="1930" y="1500"/>
                  </a:lnTo>
                  <a:lnTo>
                    <a:pt x="1924" y="1500"/>
                  </a:lnTo>
                  <a:lnTo>
                    <a:pt x="1921" y="1502"/>
                  </a:lnTo>
                  <a:lnTo>
                    <a:pt x="1921" y="1500"/>
                  </a:lnTo>
                  <a:lnTo>
                    <a:pt x="1916" y="1500"/>
                  </a:lnTo>
                  <a:lnTo>
                    <a:pt x="1916" y="1497"/>
                  </a:lnTo>
                  <a:lnTo>
                    <a:pt x="1910" y="1500"/>
                  </a:lnTo>
                  <a:lnTo>
                    <a:pt x="1907" y="1502"/>
                  </a:lnTo>
                  <a:lnTo>
                    <a:pt x="1904" y="1500"/>
                  </a:lnTo>
                  <a:lnTo>
                    <a:pt x="1901" y="1500"/>
                  </a:lnTo>
                  <a:lnTo>
                    <a:pt x="1898" y="1500"/>
                  </a:lnTo>
                  <a:lnTo>
                    <a:pt x="1892" y="1500"/>
                  </a:lnTo>
                  <a:lnTo>
                    <a:pt x="1890" y="1502"/>
                  </a:lnTo>
                  <a:lnTo>
                    <a:pt x="1890" y="1500"/>
                  </a:lnTo>
                  <a:lnTo>
                    <a:pt x="1884" y="1500"/>
                  </a:lnTo>
                  <a:lnTo>
                    <a:pt x="1878" y="1500"/>
                  </a:lnTo>
                  <a:lnTo>
                    <a:pt x="1875" y="1500"/>
                  </a:lnTo>
                  <a:lnTo>
                    <a:pt x="1869" y="1500"/>
                  </a:lnTo>
                  <a:lnTo>
                    <a:pt x="1863" y="1500"/>
                  </a:lnTo>
                  <a:lnTo>
                    <a:pt x="1861" y="1500"/>
                  </a:lnTo>
                  <a:lnTo>
                    <a:pt x="1858" y="1497"/>
                  </a:lnTo>
                  <a:lnTo>
                    <a:pt x="1855" y="1500"/>
                  </a:lnTo>
                  <a:lnTo>
                    <a:pt x="1849" y="1500"/>
                  </a:lnTo>
                  <a:lnTo>
                    <a:pt x="1846" y="1497"/>
                  </a:lnTo>
                  <a:lnTo>
                    <a:pt x="1843" y="1497"/>
                  </a:lnTo>
                  <a:lnTo>
                    <a:pt x="1840" y="1500"/>
                  </a:lnTo>
                  <a:lnTo>
                    <a:pt x="1840" y="1497"/>
                  </a:lnTo>
                  <a:lnTo>
                    <a:pt x="1837" y="1500"/>
                  </a:lnTo>
                  <a:lnTo>
                    <a:pt x="1832" y="1500"/>
                  </a:lnTo>
                  <a:lnTo>
                    <a:pt x="1832" y="1497"/>
                  </a:lnTo>
                  <a:lnTo>
                    <a:pt x="1829" y="1500"/>
                  </a:lnTo>
                  <a:lnTo>
                    <a:pt x="1823" y="1500"/>
                  </a:lnTo>
                  <a:lnTo>
                    <a:pt x="1820" y="1500"/>
                  </a:lnTo>
                  <a:lnTo>
                    <a:pt x="1820" y="1497"/>
                  </a:lnTo>
                  <a:lnTo>
                    <a:pt x="1817" y="1497"/>
                  </a:lnTo>
                  <a:lnTo>
                    <a:pt x="1814" y="1500"/>
                  </a:lnTo>
                  <a:lnTo>
                    <a:pt x="1811" y="1500"/>
                  </a:lnTo>
                  <a:lnTo>
                    <a:pt x="1808" y="1500"/>
                  </a:lnTo>
                  <a:lnTo>
                    <a:pt x="1805" y="1502"/>
                  </a:lnTo>
                  <a:lnTo>
                    <a:pt x="1803" y="1500"/>
                  </a:lnTo>
                  <a:lnTo>
                    <a:pt x="1800" y="1500"/>
                  </a:lnTo>
                  <a:lnTo>
                    <a:pt x="1794" y="1497"/>
                  </a:lnTo>
                  <a:lnTo>
                    <a:pt x="1791" y="1502"/>
                  </a:lnTo>
                  <a:lnTo>
                    <a:pt x="1791" y="1500"/>
                  </a:lnTo>
                  <a:lnTo>
                    <a:pt x="1785" y="1500"/>
                  </a:lnTo>
                  <a:lnTo>
                    <a:pt x="1782" y="1500"/>
                  </a:lnTo>
                  <a:lnTo>
                    <a:pt x="1779" y="1500"/>
                  </a:lnTo>
                  <a:lnTo>
                    <a:pt x="1774" y="1500"/>
                  </a:lnTo>
                  <a:lnTo>
                    <a:pt x="1774" y="1502"/>
                  </a:lnTo>
                  <a:lnTo>
                    <a:pt x="1771" y="1500"/>
                  </a:lnTo>
                  <a:lnTo>
                    <a:pt x="1768" y="1502"/>
                  </a:lnTo>
                  <a:lnTo>
                    <a:pt x="1762" y="1500"/>
                  </a:lnTo>
                  <a:lnTo>
                    <a:pt x="1756" y="1500"/>
                  </a:lnTo>
                  <a:lnTo>
                    <a:pt x="1753" y="1500"/>
                  </a:lnTo>
                  <a:lnTo>
                    <a:pt x="1750" y="1500"/>
                  </a:lnTo>
                  <a:lnTo>
                    <a:pt x="1748" y="1500"/>
                  </a:lnTo>
                  <a:lnTo>
                    <a:pt x="1745" y="1500"/>
                  </a:lnTo>
                  <a:lnTo>
                    <a:pt x="1742" y="1497"/>
                  </a:lnTo>
                  <a:lnTo>
                    <a:pt x="1742" y="1500"/>
                  </a:lnTo>
                  <a:lnTo>
                    <a:pt x="1736" y="1497"/>
                  </a:lnTo>
                  <a:lnTo>
                    <a:pt x="1736" y="1500"/>
                  </a:lnTo>
                  <a:lnTo>
                    <a:pt x="1730" y="1497"/>
                  </a:lnTo>
                  <a:lnTo>
                    <a:pt x="1727" y="1497"/>
                  </a:lnTo>
                  <a:lnTo>
                    <a:pt x="1727" y="1500"/>
                  </a:lnTo>
                  <a:lnTo>
                    <a:pt x="1724" y="1497"/>
                  </a:lnTo>
                  <a:lnTo>
                    <a:pt x="1721" y="1500"/>
                  </a:lnTo>
                  <a:lnTo>
                    <a:pt x="1719" y="1500"/>
                  </a:lnTo>
                  <a:lnTo>
                    <a:pt x="1713" y="1497"/>
                  </a:lnTo>
                  <a:lnTo>
                    <a:pt x="1713" y="1500"/>
                  </a:lnTo>
                  <a:lnTo>
                    <a:pt x="1710" y="1500"/>
                  </a:lnTo>
                  <a:lnTo>
                    <a:pt x="1707" y="1500"/>
                  </a:lnTo>
                  <a:lnTo>
                    <a:pt x="1704" y="1500"/>
                  </a:lnTo>
                  <a:lnTo>
                    <a:pt x="1701" y="1500"/>
                  </a:lnTo>
                  <a:lnTo>
                    <a:pt x="1698" y="1502"/>
                  </a:lnTo>
                  <a:lnTo>
                    <a:pt x="1695" y="1500"/>
                  </a:lnTo>
                  <a:lnTo>
                    <a:pt x="1692" y="1502"/>
                  </a:lnTo>
                  <a:lnTo>
                    <a:pt x="1687" y="1500"/>
                  </a:lnTo>
                  <a:lnTo>
                    <a:pt x="1687" y="1502"/>
                  </a:lnTo>
                  <a:lnTo>
                    <a:pt x="1684" y="1497"/>
                  </a:lnTo>
                  <a:lnTo>
                    <a:pt x="1681" y="1500"/>
                  </a:lnTo>
                  <a:lnTo>
                    <a:pt x="1678" y="1500"/>
                  </a:lnTo>
                  <a:lnTo>
                    <a:pt x="1672" y="1500"/>
                  </a:lnTo>
                  <a:lnTo>
                    <a:pt x="1669" y="1497"/>
                  </a:lnTo>
                  <a:lnTo>
                    <a:pt x="1666" y="1497"/>
                  </a:lnTo>
                  <a:lnTo>
                    <a:pt x="1664" y="1497"/>
                  </a:lnTo>
                  <a:lnTo>
                    <a:pt x="1664" y="1500"/>
                  </a:lnTo>
                  <a:lnTo>
                    <a:pt x="1661" y="1497"/>
                  </a:lnTo>
                  <a:lnTo>
                    <a:pt x="1655" y="1497"/>
                  </a:lnTo>
                  <a:lnTo>
                    <a:pt x="1655" y="1500"/>
                  </a:lnTo>
                  <a:lnTo>
                    <a:pt x="1652" y="1497"/>
                  </a:lnTo>
                  <a:lnTo>
                    <a:pt x="1649" y="1500"/>
                  </a:lnTo>
                  <a:lnTo>
                    <a:pt x="1643" y="1497"/>
                  </a:lnTo>
                  <a:lnTo>
                    <a:pt x="1643" y="1500"/>
                  </a:lnTo>
                  <a:lnTo>
                    <a:pt x="1640" y="1497"/>
                  </a:lnTo>
                  <a:lnTo>
                    <a:pt x="1635" y="1500"/>
                  </a:lnTo>
                  <a:lnTo>
                    <a:pt x="1632" y="1497"/>
                  </a:lnTo>
                  <a:lnTo>
                    <a:pt x="1626" y="1500"/>
                  </a:lnTo>
                  <a:lnTo>
                    <a:pt x="1623" y="1497"/>
                  </a:lnTo>
                  <a:lnTo>
                    <a:pt x="1620" y="1497"/>
                  </a:lnTo>
                  <a:lnTo>
                    <a:pt x="1617" y="1500"/>
                  </a:lnTo>
                  <a:lnTo>
                    <a:pt x="1614" y="1497"/>
                  </a:lnTo>
                  <a:lnTo>
                    <a:pt x="1608" y="1500"/>
                  </a:lnTo>
                  <a:lnTo>
                    <a:pt x="1606" y="1500"/>
                  </a:lnTo>
                  <a:lnTo>
                    <a:pt x="1603" y="1500"/>
                  </a:lnTo>
                  <a:lnTo>
                    <a:pt x="1600" y="1497"/>
                  </a:lnTo>
                  <a:lnTo>
                    <a:pt x="1597" y="1500"/>
                  </a:lnTo>
                  <a:lnTo>
                    <a:pt x="1594" y="1500"/>
                  </a:lnTo>
                  <a:lnTo>
                    <a:pt x="1588" y="1500"/>
                  </a:lnTo>
                  <a:lnTo>
                    <a:pt x="1585" y="1497"/>
                  </a:lnTo>
                  <a:lnTo>
                    <a:pt x="1585" y="1500"/>
                  </a:lnTo>
                  <a:lnTo>
                    <a:pt x="1582" y="1500"/>
                  </a:lnTo>
                  <a:lnTo>
                    <a:pt x="1577" y="1497"/>
                  </a:lnTo>
                  <a:lnTo>
                    <a:pt x="1574" y="1497"/>
                  </a:lnTo>
                  <a:lnTo>
                    <a:pt x="1571" y="1500"/>
                  </a:lnTo>
                  <a:lnTo>
                    <a:pt x="1568" y="1497"/>
                  </a:lnTo>
                  <a:lnTo>
                    <a:pt x="1565" y="1497"/>
                  </a:lnTo>
                  <a:lnTo>
                    <a:pt x="1559" y="1497"/>
                  </a:lnTo>
                  <a:lnTo>
                    <a:pt x="1556" y="1500"/>
                  </a:lnTo>
                  <a:lnTo>
                    <a:pt x="1556" y="1497"/>
                  </a:lnTo>
                  <a:lnTo>
                    <a:pt x="1553" y="1497"/>
                  </a:lnTo>
                  <a:lnTo>
                    <a:pt x="1551" y="1497"/>
                  </a:lnTo>
                  <a:lnTo>
                    <a:pt x="1545" y="1497"/>
                  </a:lnTo>
                  <a:lnTo>
                    <a:pt x="1542" y="1500"/>
                  </a:lnTo>
                  <a:lnTo>
                    <a:pt x="1539" y="1497"/>
                  </a:lnTo>
                  <a:lnTo>
                    <a:pt x="1536" y="1497"/>
                  </a:lnTo>
                  <a:lnTo>
                    <a:pt x="1533" y="1500"/>
                  </a:lnTo>
                  <a:lnTo>
                    <a:pt x="1533" y="1497"/>
                  </a:lnTo>
                  <a:lnTo>
                    <a:pt x="1527" y="1500"/>
                  </a:lnTo>
                  <a:lnTo>
                    <a:pt x="1527" y="1497"/>
                  </a:lnTo>
                  <a:lnTo>
                    <a:pt x="1522" y="1500"/>
                  </a:lnTo>
                  <a:lnTo>
                    <a:pt x="1519" y="1497"/>
                  </a:lnTo>
                  <a:lnTo>
                    <a:pt x="1519" y="1500"/>
                  </a:lnTo>
                  <a:lnTo>
                    <a:pt x="1513" y="1500"/>
                  </a:lnTo>
                  <a:lnTo>
                    <a:pt x="1507" y="1497"/>
                  </a:lnTo>
                  <a:lnTo>
                    <a:pt x="1507" y="1500"/>
                  </a:lnTo>
                  <a:lnTo>
                    <a:pt x="1504" y="1500"/>
                  </a:lnTo>
                  <a:lnTo>
                    <a:pt x="1504" y="1497"/>
                  </a:lnTo>
                  <a:lnTo>
                    <a:pt x="1498" y="1500"/>
                  </a:lnTo>
                  <a:lnTo>
                    <a:pt x="1493" y="1497"/>
                  </a:lnTo>
                  <a:lnTo>
                    <a:pt x="1493" y="1500"/>
                  </a:lnTo>
                  <a:lnTo>
                    <a:pt x="1484" y="1497"/>
                  </a:lnTo>
                  <a:lnTo>
                    <a:pt x="1484" y="1500"/>
                  </a:lnTo>
                  <a:lnTo>
                    <a:pt x="1481" y="1497"/>
                  </a:lnTo>
                  <a:lnTo>
                    <a:pt x="1478" y="1497"/>
                  </a:lnTo>
                  <a:lnTo>
                    <a:pt x="1475" y="1497"/>
                  </a:lnTo>
                  <a:lnTo>
                    <a:pt x="1475" y="1500"/>
                  </a:lnTo>
                  <a:lnTo>
                    <a:pt x="1472" y="1497"/>
                  </a:lnTo>
                  <a:lnTo>
                    <a:pt x="1469" y="1497"/>
                  </a:lnTo>
                  <a:lnTo>
                    <a:pt x="1464" y="1497"/>
                  </a:lnTo>
                  <a:lnTo>
                    <a:pt x="1461" y="1495"/>
                  </a:lnTo>
                  <a:lnTo>
                    <a:pt x="1458" y="1497"/>
                  </a:lnTo>
                  <a:lnTo>
                    <a:pt x="1458" y="1500"/>
                  </a:lnTo>
                  <a:lnTo>
                    <a:pt x="1452" y="1497"/>
                  </a:lnTo>
                  <a:lnTo>
                    <a:pt x="1449" y="1500"/>
                  </a:lnTo>
                  <a:lnTo>
                    <a:pt x="1449" y="1497"/>
                  </a:lnTo>
                  <a:lnTo>
                    <a:pt x="1446" y="1500"/>
                  </a:lnTo>
                  <a:lnTo>
                    <a:pt x="1443" y="1500"/>
                  </a:lnTo>
                  <a:lnTo>
                    <a:pt x="1438" y="1502"/>
                  </a:lnTo>
                  <a:lnTo>
                    <a:pt x="1438" y="1500"/>
                  </a:lnTo>
                  <a:lnTo>
                    <a:pt x="1435" y="1500"/>
                  </a:lnTo>
                  <a:lnTo>
                    <a:pt x="1432" y="1497"/>
                  </a:lnTo>
                  <a:lnTo>
                    <a:pt x="1432" y="1500"/>
                  </a:lnTo>
                  <a:lnTo>
                    <a:pt x="1426" y="1497"/>
                  </a:lnTo>
                  <a:lnTo>
                    <a:pt x="1426" y="1500"/>
                  </a:lnTo>
                  <a:lnTo>
                    <a:pt x="1420" y="1500"/>
                  </a:lnTo>
                  <a:lnTo>
                    <a:pt x="1417" y="1497"/>
                  </a:lnTo>
                  <a:lnTo>
                    <a:pt x="1414" y="1497"/>
                  </a:lnTo>
                  <a:lnTo>
                    <a:pt x="1411" y="1500"/>
                  </a:lnTo>
                  <a:lnTo>
                    <a:pt x="1409" y="1497"/>
                  </a:lnTo>
                  <a:lnTo>
                    <a:pt x="1403" y="1500"/>
                  </a:lnTo>
                  <a:lnTo>
                    <a:pt x="1403" y="1497"/>
                  </a:lnTo>
                  <a:lnTo>
                    <a:pt x="1400" y="1497"/>
                  </a:lnTo>
                  <a:lnTo>
                    <a:pt x="1394" y="1497"/>
                  </a:lnTo>
                  <a:lnTo>
                    <a:pt x="1391" y="1500"/>
                  </a:lnTo>
                  <a:lnTo>
                    <a:pt x="1388" y="1497"/>
                  </a:lnTo>
                  <a:lnTo>
                    <a:pt x="1388" y="1500"/>
                  </a:lnTo>
                  <a:lnTo>
                    <a:pt x="1382" y="1500"/>
                  </a:lnTo>
                  <a:lnTo>
                    <a:pt x="1380" y="1500"/>
                  </a:lnTo>
                  <a:lnTo>
                    <a:pt x="1374" y="1500"/>
                  </a:lnTo>
                  <a:lnTo>
                    <a:pt x="1374" y="1497"/>
                  </a:lnTo>
                  <a:lnTo>
                    <a:pt x="1371" y="1497"/>
                  </a:lnTo>
                  <a:lnTo>
                    <a:pt x="1368" y="1497"/>
                  </a:lnTo>
                  <a:lnTo>
                    <a:pt x="1368" y="1500"/>
                  </a:lnTo>
                  <a:lnTo>
                    <a:pt x="1362" y="1497"/>
                  </a:lnTo>
                  <a:lnTo>
                    <a:pt x="1359" y="1497"/>
                  </a:lnTo>
                  <a:lnTo>
                    <a:pt x="1353" y="1497"/>
                  </a:lnTo>
                  <a:lnTo>
                    <a:pt x="1348" y="1497"/>
                  </a:lnTo>
                  <a:lnTo>
                    <a:pt x="1345" y="1500"/>
                  </a:lnTo>
                  <a:lnTo>
                    <a:pt x="1342" y="1500"/>
                  </a:lnTo>
                  <a:lnTo>
                    <a:pt x="1342" y="1497"/>
                  </a:lnTo>
                  <a:lnTo>
                    <a:pt x="1339" y="1500"/>
                  </a:lnTo>
                  <a:lnTo>
                    <a:pt x="1336" y="1497"/>
                  </a:lnTo>
                  <a:lnTo>
                    <a:pt x="1333" y="1495"/>
                  </a:lnTo>
                  <a:lnTo>
                    <a:pt x="1330" y="1500"/>
                  </a:lnTo>
                  <a:lnTo>
                    <a:pt x="1327" y="1497"/>
                  </a:lnTo>
                  <a:lnTo>
                    <a:pt x="1325" y="1500"/>
                  </a:lnTo>
                  <a:lnTo>
                    <a:pt x="1322" y="1500"/>
                  </a:lnTo>
                  <a:lnTo>
                    <a:pt x="1322" y="1495"/>
                  </a:lnTo>
                  <a:lnTo>
                    <a:pt x="1319" y="1497"/>
                  </a:lnTo>
                  <a:lnTo>
                    <a:pt x="1316" y="1497"/>
                  </a:lnTo>
                  <a:lnTo>
                    <a:pt x="1310" y="1500"/>
                  </a:lnTo>
                  <a:lnTo>
                    <a:pt x="1307" y="1497"/>
                  </a:lnTo>
                  <a:lnTo>
                    <a:pt x="1304" y="1497"/>
                  </a:lnTo>
                  <a:lnTo>
                    <a:pt x="1301" y="1500"/>
                  </a:lnTo>
                  <a:lnTo>
                    <a:pt x="1298" y="1497"/>
                  </a:lnTo>
                  <a:lnTo>
                    <a:pt x="1296" y="1497"/>
                  </a:lnTo>
                  <a:lnTo>
                    <a:pt x="1293" y="1497"/>
                  </a:lnTo>
                  <a:lnTo>
                    <a:pt x="1290" y="1497"/>
                  </a:lnTo>
                  <a:lnTo>
                    <a:pt x="1287" y="1497"/>
                  </a:lnTo>
                  <a:lnTo>
                    <a:pt x="1284" y="1497"/>
                  </a:lnTo>
                  <a:lnTo>
                    <a:pt x="1281" y="1497"/>
                  </a:lnTo>
                  <a:lnTo>
                    <a:pt x="1278" y="1497"/>
                  </a:lnTo>
                  <a:lnTo>
                    <a:pt x="1275" y="1497"/>
                  </a:lnTo>
                  <a:lnTo>
                    <a:pt x="1272" y="1497"/>
                  </a:lnTo>
                  <a:lnTo>
                    <a:pt x="1267" y="1497"/>
                  </a:lnTo>
                  <a:lnTo>
                    <a:pt x="1264" y="1497"/>
                  </a:lnTo>
                  <a:lnTo>
                    <a:pt x="1261" y="1497"/>
                  </a:lnTo>
                  <a:lnTo>
                    <a:pt x="1258" y="1497"/>
                  </a:lnTo>
                  <a:lnTo>
                    <a:pt x="1252" y="1497"/>
                  </a:lnTo>
                  <a:lnTo>
                    <a:pt x="1249" y="1500"/>
                  </a:lnTo>
                  <a:lnTo>
                    <a:pt x="1243" y="1497"/>
                  </a:lnTo>
                  <a:lnTo>
                    <a:pt x="1243" y="1500"/>
                  </a:lnTo>
                  <a:lnTo>
                    <a:pt x="1240" y="1497"/>
                  </a:lnTo>
                  <a:lnTo>
                    <a:pt x="1235" y="1497"/>
                  </a:lnTo>
                  <a:lnTo>
                    <a:pt x="1232" y="1497"/>
                  </a:lnTo>
                  <a:lnTo>
                    <a:pt x="1226" y="1497"/>
                  </a:lnTo>
                  <a:lnTo>
                    <a:pt x="1220" y="1500"/>
                  </a:lnTo>
                  <a:lnTo>
                    <a:pt x="1220" y="1497"/>
                  </a:lnTo>
                  <a:lnTo>
                    <a:pt x="1217" y="1500"/>
                  </a:lnTo>
                  <a:lnTo>
                    <a:pt x="1214" y="1497"/>
                  </a:lnTo>
                  <a:lnTo>
                    <a:pt x="1212" y="1497"/>
                  </a:lnTo>
                  <a:lnTo>
                    <a:pt x="1206" y="1497"/>
                  </a:lnTo>
                  <a:lnTo>
                    <a:pt x="1203" y="1495"/>
                  </a:lnTo>
                  <a:lnTo>
                    <a:pt x="1200" y="1497"/>
                  </a:lnTo>
                  <a:lnTo>
                    <a:pt x="1197" y="1495"/>
                  </a:lnTo>
                  <a:lnTo>
                    <a:pt x="1197" y="1497"/>
                  </a:lnTo>
                  <a:lnTo>
                    <a:pt x="1194" y="1497"/>
                  </a:lnTo>
                  <a:lnTo>
                    <a:pt x="1191" y="1497"/>
                  </a:lnTo>
                  <a:lnTo>
                    <a:pt x="1188" y="1497"/>
                  </a:lnTo>
                  <a:lnTo>
                    <a:pt x="1185" y="1497"/>
                  </a:lnTo>
                  <a:lnTo>
                    <a:pt x="1183" y="1500"/>
                  </a:lnTo>
                  <a:lnTo>
                    <a:pt x="1180" y="1497"/>
                  </a:lnTo>
                  <a:lnTo>
                    <a:pt x="1177" y="1497"/>
                  </a:lnTo>
                  <a:lnTo>
                    <a:pt x="1174" y="1497"/>
                  </a:lnTo>
                  <a:lnTo>
                    <a:pt x="1171" y="1497"/>
                  </a:lnTo>
                  <a:lnTo>
                    <a:pt x="1168" y="1495"/>
                  </a:lnTo>
                  <a:lnTo>
                    <a:pt x="1168" y="1497"/>
                  </a:lnTo>
                  <a:lnTo>
                    <a:pt x="1165" y="1497"/>
                  </a:lnTo>
                  <a:lnTo>
                    <a:pt x="1159" y="1497"/>
                  </a:lnTo>
                  <a:lnTo>
                    <a:pt x="1156" y="1500"/>
                  </a:lnTo>
                  <a:lnTo>
                    <a:pt x="1156" y="1497"/>
                  </a:lnTo>
                  <a:lnTo>
                    <a:pt x="1154" y="1497"/>
                  </a:lnTo>
                  <a:lnTo>
                    <a:pt x="1151" y="1497"/>
                  </a:lnTo>
                  <a:lnTo>
                    <a:pt x="1145" y="1497"/>
                  </a:lnTo>
                  <a:lnTo>
                    <a:pt x="1142" y="1495"/>
                  </a:lnTo>
                  <a:lnTo>
                    <a:pt x="1139" y="1495"/>
                  </a:lnTo>
                  <a:lnTo>
                    <a:pt x="1136" y="1497"/>
                  </a:lnTo>
                  <a:lnTo>
                    <a:pt x="1133" y="1497"/>
                  </a:lnTo>
                  <a:lnTo>
                    <a:pt x="1130" y="1495"/>
                  </a:lnTo>
                  <a:lnTo>
                    <a:pt x="1125" y="1500"/>
                  </a:lnTo>
                  <a:lnTo>
                    <a:pt x="1125" y="1497"/>
                  </a:lnTo>
                  <a:lnTo>
                    <a:pt x="1125" y="1500"/>
                  </a:lnTo>
                  <a:lnTo>
                    <a:pt x="1119" y="1497"/>
                  </a:lnTo>
                  <a:lnTo>
                    <a:pt x="1116" y="1497"/>
                  </a:lnTo>
                  <a:lnTo>
                    <a:pt x="1110" y="1497"/>
                  </a:lnTo>
                  <a:lnTo>
                    <a:pt x="1107" y="1497"/>
                  </a:lnTo>
                  <a:lnTo>
                    <a:pt x="1104" y="1497"/>
                  </a:lnTo>
                  <a:lnTo>
                    <a:pt x="1101" y="1497"/>
                  </a:lnTo>
                  <a:lnTo>
                    <a:pt x="1099" y="1495"/>
                  </a:lnTo>
                  <a:lnTo>
                    <a:pt x="1096" y="1495"/>
                  </a:lnTo>
                  <a:lnTo>
                    <a:pt x="1093" y="1495"/>
                  </a:lnTo>
                  <a:lnTo>
                    <a:pt x="1090" y="1495"/>
                  </a:lnTo>
                  <a:lnTo>
                    <a:pt x="1090" y="1500"/>
                  </a:lnTo>
                  <a:lnTo>
                    <a:pt x="1087" y="1500"/>
                  </a:lnTo>
                  <a:lnTo>
                    <a:pt x="1084" y="1497"/>
                  </a:lnTo>
                  <a:lnTo>
                    <a:pt x="1081" y="1500"/>
                  </a:lnTo>
                  <a:lnTo>
                    <a:pt x="1078" y="1497"/>
                  </a:lnTo>
                  <a:lnTo>
                    <a:pt x="1075" y="1500"/>
                  </a:lnTo>
                  <a:lnTo>
                    <a:pt x="1072" y="1495"/>
                  </a:lnTo>
                  <a:lnTo>
                    <a:pt x="1070" y="1497"/>
                  </a:lnTo>
                  <a:lnTo>
                    <a:pt x="1067" y="1495"/>
                  </a:lnTo>
                  <a:lnTo>
                    <a:pt x="1064" y="1495"/>
                  </a:lnTo>
                  <a:lnTo>
                    <a:pt x="1061" y="1497"/>
                  </a:lnTo>
                  <a:lnTo>
                    <a:pt x="1058" y="1497"/>
                  </a:lnTo>
                  <a:lnTo>
                    <a:pt x="1055" y="1497"/>
                  </a:lnTo>
                  <a:lnTo>
                    <a:pt x="1049" y="1495"/>
                  </a:lnTo>
                  <a:lnTo>
                    <a:pt x="1046" y="1495"/>
                  </a:lnTo>
                  <a:lnTo>
                    <a:pt x="1046" y="1497"/>
                  </a:lnTo>
                  <a:lnTo>
                    <a:pt x="1041" y="1497"/>
                  </a:lnTo>
                  <a:lnTo>
                    <a:pt x="1038" y="1500"/>
                  </a:lnTo>
                  <a:lnTo>
                    <a:pt x="1035" y="1500"/>
                  </a:lnTo>
                  <a:lnTo>
                    <a:pt x="1032" y="1500"/>
                  </a:lnTo>
                  <a:lnTo>
                    <a:pt x="1029" y="1497"/>
                  </a:lnTo>
                  <a:lnTo>
                    <a:pt x="1023" y="1497"/>
                  </a:lnTo>
                  <a:lnTo>
                    <a:pt x="1020" y="1497"/>
                  </a:lnTo>
                  <a:lnTo>
                    <a:pt x="1017" y="1495"/>
                  </a:lnTo>
                  <a:lnTo>
                    <a:pt x="1012" y="1493"/>
                  </a:lnTo>
                  <a:lnTo>
                    <a:pt x="1012" y="1495"/>
                  </a:lnTo>
                  <a:lnTo>
                    <a:pt x="1009" y="1495"/>
                  </a:lnTo>
                  <a:lnTo>
                    <a:pt x="1006" y="1497"/>
                  </a:lnTo>
                  <a:lnTo>
                    <a:pt x="1003" y="1497"/>
                  </a:lnTo>
                  <a:lnTo>
                    <a:pt x="1000" y="1495"/>
                  </a:lnTo>
                  <a:lnTo>
                    <a:pt x="994" y="1497"/>
                  </a:lnTo>
                  <a:lnTo>
                    <a:pt x="991" y="1500"/>
                  </a:lnTo>
                  <a:lnTo>
                    <a:pt x="988" y="1497"/>
                  </a:lnTo>
                  <a:lnTo>
                    <a:pt x="983" y="1495"/>
                  </a:lnTo>
                  <a:lnTo>
                    <a:pt x="980" y="1497"/>
                  </a:lnTo>
                  <a:lnTo>
                    <a:pt x="980" y="1495"/>
                  </a:lnTo>
                  <a:lnTo>
                    <a:pt x="977" y="1495"/>
                  </a:lnTo>
                  <a:lnTo>
                    <a:pt x="971" y="1497"/>
                  </a:lnTo>
                  <a:lnTo>
                    <a:pt x="968" y="1497"/>
                  </a:lnTo>
                  <a:lnTo>
                    <a:pt x="965" y="1495"/>
                  </a:lnTo>
                  <a:lnTo>
                    <a:pt x="962" y="1500"/>
                  </a:lnTo>
                  <a:lnTo>
                    <a:pt x="959" y="1497"/>
                  </a:lnTo>
                  <a:lnTo>
                    <a:pt x="957" y="1495"/>
                  </a:lnTo>
                  <a:lnTo>
                    <a:pt x="954" y="1497"/>
                  </a:lnTo>
                  <a:lnTo>
                    <a:pt x="951" y="1497"/>
                  </a:lnTo>
                  <a:lnTo>
                    <a:pt x="951" y="1495"/>
                  </a:lnTo>
                  <a:lnTo>
                    <a:pt x="945" y="1495"/>
                  </a:lnTo>
                  <a:lnTo>
                    <a:pt x="942" y="1495"/>
                  </a:lnTo>
                  <a:lnTo>
                    <a:pt x="939" y="1493"/>
                  </a:lnTo>
                  <a:lnTo>
                    <a:pt x="936" y="1495"/>
                  </a:lnTo>
                  <a:lnTo>
                    <a:pt x="930" y="1495"/>
                  </a:lnTo>
                  <a:lnTo>
                    <a:pt x="928" y="1497"/>
                  </a:lnTo>
                  <a:lnTo>
                    <a:pt x="925" y="1497"/>
                  </a:lnTo>
                  <a:lnTo>
                    <a:pt x="922" y="1500"/>
                  </a:lnTo>
                  <a:lnTo>
                    <a:pt x="919" y="1497"/>
                  </a:lnTo>
                  <a:lnTo>
                    <a:pt x="916" y="1497"/>
                  </a:lnTo>
                  <a:lnTo>
                    <a:pt x="913" y="1497"/>
                  </a:lnTo>
                  <a:lnTo>
                    <a:pt x="910" y="1495"/>
                  </a:lnTo>
                  <a:lnTo>
                    <a:pt x="910" y="1493"/>
                  </a:lnTo>
                  <a:lnTo>
                    <a:pt x="904" y="1495"/>
                  </a:lnTo>
                  <a:lnTo>
                    <a:pt x="901" y="1493"/>
                  </a:lnTo>
                  <a:lnTo>
                    <a:pt x="899" y="1493"/>
                  </a:lnTo>
                  <a:lnTo>
                    <a:pt x="896" y="1495"/>
                  </a:lnTo>
                  <a:lnTo>
                    <a:pt x="893" y="1495"/>
                  </a:lnTo>
                  <a:lnTo>
                    <a:pt x="890" y="1495"/>
                  </a:lnTo>
                  <a:lnTo>
                    <a:pt x="887" y="1495"/>
                  </a:lnTo>
                  <a:lnTo>
                    <a:pt x="884" y="1495"/>
                  </a:lnTo>
                  <a:lnTo>
                    <a:pt x="881" y="1497"/>
                  </a:lnTo>
                  <a:lnTo>
                    <a:pt x="878" y="1497"/>
                  </a:lnTo>
                  <a:lnTo>
                    <a:pt x="875" y="1495"/>
                  </a:lnTo>
                  <a:lnTo>
                    <a:pt x="870" y="1497"/>
                  </a:lnTo>
                  <a:lnTo>
                    <a:pt x="870" y="1495"/>
                  </a:lnTo>
                  <a:lnTo>
                    <a:pt x="867" y="1495"/>
                  </a:lnTo>
                  <a:lnTo>
                    <a:pt x="861" y="1497"/>
                  </a:lnTo>
                  <a:lnTo>
                    <a:pt x="861" y="1500"/>
                  </a:lnTo>
                  <a:lnTo>
                    <a:pt x="858" y="1497"/>
                  </a:lnTo>
                  <a:lnTo>
                    <a:pt x="855" y="1497"/>
                  </a:lnTo>
                  <a:lnTo>
                    <a:pt x="852" y="1493"/>
                  </a:lnTo>
                  <a:lnTo>
                    <a:pt x="849" y="1495"/>
                  </a:lnTo>
                  <a:lnTo>
                    <a:pt x="846" y="1493"/>
                  </a:lnTo>
                  <a:lnTo>
                    <a:pt x="844" y="1493"/>
                  </a:lnTo>
                  <a:lnTo>
                    <a:pt x="841" y="1493"/>
                  </a:lnTo>
                  <a:lnTo>
                    <a:pt x="835" y="1497"/>
                  </a:lnTo>
                  <a:lnTo>
                    <a:pt x="832" y="1497"/>
                  </a:lnTo>
                  <a:lnTo>
                    <a:pt x="829" y="1497"/>
                  </a:lnTo>
                  <a:lnTo>
                    <a:pt x="823" y="1497"/>
                  </a:lnTo>
                  <a:lnTo>
                    <a:pt x="820" y="1495"/>
                  </a:lnTo>
                  <a:lnTo>
                    <a:pt x="817" y="1497"/>
                  </a:lnTo>
                  <a:lnTo>
                    <a:pt x="815" y="1497"/>
                  </a:lnTo>
                  <a:lnTo>
                    <a:pt x="809" y="1497"/>
                  </a:lnTo>
                  <a:lnTo>
                    <a:pt x="803" y="1495"/>
                  </a:lnTo>
                  <a:lnTo>
                    <a:pt x="803" y="1497"/>
                  </a:lnTo>
                  <a:lnTo>
                    <a:pt x="800" y="1495"/>
                  </a:lnTo>
                  <a:lnTo>
                    <a:pt x="797" y="1495"/>
                  </a:lnTo>
                  <a:lnTo>
                    <a:pt x="794" y="1497"/>
                  </a:lnTo>
                  <a:lnTo>
                    <a:pt x="791" y="1497"/>
                  </a:lnTo>
                  <a:lnTo>
                    <a:pt x="786" y="1493"/>
                  </a:lnTo>
                  <a:lnTo>
                    <a:pt x="783" y="1495"/>
                  </a:lnTo>
                  <a:lnTo>
                    <a:pt x="780" y="1493"/>
                  </a:lnTo>
                  <a:lnTo>
                    <a:pt x="777" y="1495"/>
                  </a:lnTo>
                  <a:lnTo>
                    <a:pt x="774" y="1495"/>
                  </a:lnTo>
                  <a:lnTo>
                    <a:pt x="771" y="1493"/>
                  </a:lnTo>
                  <a:lnTo>
                    <a:pt x="768" y="1493"/>
                  </a:lnTo>
                  <a:lnTo>
                    <a:pt x="765" y="1493"/>
                  </a:lnTo>
                  <a:lnTo>
                    <a:pt x="762" y="1490"/>
                  </a:lnTo>
                  <a:lnTo>
                    <a:pt x="757" y="1493"/>
                  </a:lnTo>
                  <a:lnTo>
                    <a:pt x="754" y="1495"/>
                  </a:lnTo>
                  <a:lnTo>
                    <a:pt x="754" y="1497"/>
                  </a:lnTo>
                  <a:lnTo>
                    <a:pt x="751" y="1497"/>
                  </a:lnTo>
                  <a:lnTo>
                    <a:pt x="745" y="1497"/>
                  </a:lnTo>
                  <a:lnTo>
                    <a:pt x="742" y="1495"/>
                  </a:lnTo>
                  <a:lnTo>
                    <a:pt x="739" y="1497"/>
                  </a:lnTo>
                  <a:lnTo>
                    <a:pt x="736" y="1495"/>
                  </a:lnTo>
                  <a:lnTo>
                    <a:pt x="733" y="1495"/>
                  </a:lnTo>
                  <a:lnTo>
                    <a:pt x="733" y="1497"/>
                  </a:lnTo>
                  <a:lnTo>
                    <a:pt x="731" y="1497"/>
                  </a:lnTo>
                  <a:lnTo>
                    <a:pt x="728" y="1495"/>
                  </a:lnTo>
                  <a:lnTo>
                    <a:pt x="722" y="1497"/>
                  </a:lnTo>
                  <a:lnTo>
                    <a:pt x="719" y="1495"/>
                  </a:lnTo>
                  <a:lnTo>
                    <a:pt x="716" y="1493"/>
                  </a:lnTo>
                  <a:lnTo>
                    <a:pt x="713" y="1493"/>
                  </a:lnTo>
                  <a:lnTo>
                    <a:pt x="707" y="1490"/>
                  </a:lnTo>
                  <a:lnTo>
                    <a:pt x="704" y="1493"/>
                  </a:lnTo>
                  <a:lnTo>
                    <a:pt x="702" y="1493"/>
                  </a:lnTo>
                  <a:lnTo>
                    <a:pt x="699" y="1495"/>
                  </a:lnTo>
                  <a:lnTo>
                    <a:pt x="696" y="1495"/>
                  </a:lnTo>
                  <a:lnTo>
                    <a:pt x="693" y="1497"/>
                  </a:lnTo>
                  <a:lnTo>
                    <a:pt x="690" y="1495"/>
                  </a:lnTo>
                  <a:lnTo>
                    <a:pt x="690" y="1497"/>
                  </a:lnTo>
                  <a:lnTo>
                    <a:pt x="687" y="1497"/>
                  </a:lnTo>
                  <a:lnTo>
                    <a:pt x="681" y="1495"/>
                  </a:lnTo>
                  <a:lnTo>
                    <a:pt x="675" y="1493"/>
                  </a:lnTo>
                  <a:lnTo>
                    <a:pt x="675" y="1495"/>
                  </a:lnTo>
                  <a:lnTo>
                    <a:pt x="673" y="1493"/>
                  </a:lnTo>
                  <a:lnTo>
                    <a:pt x="670" y="1495"/>
                  </a:lnTo>
                  <a:lnTo>
                    <a:pt x="667" y="1495"/>
                  </a:lnTo>
                  <a:lnTo>
                    <a:pt x="661" y="1497"/>
                  </a:lnTo>
                  <a:lnTo>
                    <a:pt x="658" y="1495"/>
                  </a:lnTo>
                  <a:lnTo>
                    <a:pt x="655" y="1495"/>
                  </a:lnTo>
                  <a:lnTo>
                    <a:pt x="652" y="1495"/>
                  </a:lnTo>
                  <a:lnTo>
                    <a:pt x="647" y="1493"/>
                  </a:lnTo>
                  <a:lnTo>
                    <a:pt x="644" y="1495"/>
                  </a:lnTo>
                  <a:lnTo>
                    <a:pt x="641" y="1495"/>
                  </a:lnTo>
                  <a:lnTo>
                    <a:pt x="641" y="1497"/>
                  </a:lnTo>
                  <a:lnTo>
                    <a:pt x="638" y="1497"/>
                  </a:lnTo>
                  <a:lnTo>
                    <a:pt x="635" y="1497"/>
                  </a:lnTo>
                  <a:lnTo>
                    <a:pt x="629" y="1497"/>
                  </a:lnTo>
                  <a:lnTo>
                    <a:pt x="626" y="1495"/>
                  </a:lnTo>
                  <a:lnTo>
                    <a:pt x="623" y="1497"/>
                  </a:lnTo>
                  <a:lnTo>
                    <a:pt x="623" y="1495"/>
                  </a:lnTo>
                  <a:lnTo>
                    <a:pt x="618" y="1495"/>
                  </a:lnTo>
                  <a:lnTo>
                    <a:pt x="618" y="1493"/>
                  </a:lnTo>
                  <a:lnTo>
                    <a:pt x="615" y="1493"/>
                  </a:lnTo>
                  <a:lnTo>
                    <a:pt x="612" y="1495"/>
                  </a:lnTo>
                  <a:lnTo>
                    <a:pt x="609" y="1493"/>
                  </a:lnTo>
                  <a:lnTo>
                    <a:pt x="609" y="1495"/>
                  </a:lnTo>
                  <a:lnTo>
                    <a:pt x="603" y="1495"/>
                  </a:lnTo>
                  <a:lnTo>
                    <a:pt x="600" y="1493"/>
                  </a:lnTo>
                  <a:lnTo>
                    <a:pt x="597" y="1495"/>
                  </a:lnTo>
                  <a:lnTo>
                    <a:pt x="597" y="1493"/>
                  </a:lnTo>
                  <a:lnTo>
                    <a:pt x="591" y="1497"/>
                  </a:lnTo>
                  <a:lnTo>
                    <a:pt x="591" y="1495"/>
                  </a:lnTo>
                  <a:lnTo>
                    <a:pt x="586" y="1495"/>
                  </a:lnTo>
                  <a:lnTo>
                    <a:pt x="583" y="1495"/>
                  </a:lnTo>
                  <a:lnTo>
                    <a:pt x="580" y="1495"/>
                  </a:lnTo>
                  <a:lnTo>
                    <a:pt x="580" y="1493"/>
                  </a:lnTo>
                  <a:lnTo>
                    <a:pt x="574" y="1493"/>
                  </a:lnTo>
                  <a:lnTo>
                    <a:pt x="574" y="1495"/>
                  </a:lnTo>
                  <a:lnTo>
                    <a:pt x="568" y="1495"/>
                  </a:lnTo>
                  <a:lnTo>
                    <a:pt x="565" y="1495"/>
                  </a:lnTo>
                  <a:lnTo>
                    <a:pt x="560" y="1495"/>
                  </a:lnTo>
                  <a:lnTo>
                    <a:pt x="554" y="1497"/>
                  </a:lnTo>
                  <a:lnTo>
                    <a:pt x="548" y="1497"/>
                  </a:lnTo>
                  <a:lnTo>
                    <a:pt x="545" y="1495"/>
                  </a:lnTo>
                  <a:lnTo>
                    <a:pt x="542" y="1497"/>
                  </a:lnTo>
                  <a:lnTo>
                    <a:pt x="539" y="1495"/>
                  </a:lnTo>
                  <a:lnTo>
                    <a:pt x="534" y="1493"/>
                  </a:lnTo>
                  <a:lnTo>
                    <a:pt x="534" y="1495"/>
                  </a:lnTo>
                  <a:lnTo>
                    <a:pt x="531" y="1493"/>
                  </a:lnTo>
                  <a:lnTo>
                    <a:pt x="528" y="1493"/>
                  </a:lnTo>
                  <a:lnTo>
                    <a:pt x="528" y="1490"/>
                  </a:lnTo>
                  <a:lnTo>
                    <a:pt x="522" y="1495"/>
                  </a:lnTo>
                  <a:lnTo>
                    <a:pt x="519" y="1495"/>
                  </a:lnTo>
                  <a:lnTo>
                    <a:pt x="516" y="1493"/>
                  </a:lnTo>
                  <a:lnTo>
                    <a:pt x="513" y="1495"/>
                  </a:lnTo>
                  <a:lnTo>
                    <a:pt x="510" y="1493"/>
                  </a:lnTo>
                  <a:lnTo>
                    <a:pt x="507" y="1493"/>
                  </a:lnTo>
                  <a:lnTo>
                    <a:pt x="502" y="1495"/>
                  </a:lnTo>
                  <a:lnTo>
                    <a:pt x="499" y="1493"/>
                  </a:lnTo>
                  <a:lnTo>
                    <a:pt x="499" y="1495"/>
                  </a:lnTo>
                  <a:lnTo>
                    <a:pt x="493" y="1495"/>
                  </a:lnTo>
                  <a:lnTo>
                    <a:pt x="490" y="1495"/>
                  </a:lnTo>
                  <a:lnTo>
                    <a:pt x="487" y="1497"/>
                  </a:lnTo>
                  <a:lnTo>
                    <a:pt x="484" y="1495"/>
                  </a:lnTo>
                  <a:lnTo>
                    <a:pt x="481" y="1495"/>
                  </a:lnTo>
                  <a:lnTo>
                    <a:pt x="481" y="1493"/>
                  </a:lnTo>
                  <a:lnTo>
                    <a:pt x="476" y="1495"/>
                  </a:lnTo>
                  <a:lnTo>
                    <a:pt x="473" y="1493"/>
                  </a:lnTo>
                  <a:lnTo>
                    <a:pt x="470" y="1495"/>
                  </a:lnTo>
                  <a:lnTo>
                    <a:pt x="467" y="1493"/>
                  </a:lnTo>
                  <a:lnTo>
                    <a:pt x="467" y="1495"/>
                  </a:lnTo>
                  <a:lnTo>
                    <a:pt x="461" y="1493"/>
                  </a:lnTo>
                  <a:lnTo>
                    <a:pt x="455" y="1490"/>
                  </a:lnTo>
                  <a:lnTo>
                    <a:pt x="452" y="1490"/>
                  </a:lnTo>
                  <a:lnTo>
                    <a:pt x="452" y="1493"/>
                  </a:lnTo>
                  <a:lnTo>
                    <a:pt x="449" y="1490"/>
                  </a:lnTo>
                  <a:lnTo>
                    <a:pt x="444" y="1488"/>
                  </a:lnTo>
                  <a:lnTo>
                    <a:pt x="444" y="1485"/>
                  </a:lnTo>
                  <a:lnTo>
                    <a:pt x="441" y="1473"/>
                  </a:lnTo>
                  <a:lnTo>
                    <a:pt x="438" y="1454"/>
                  </a:lnTo>
                  <a:lnTo>
                    <a:pt x="435" y="1375"/>
                  </a:lnTo>
                  <a:lnTo>
                    <a:pt x="432" y="1430"/>
                  </a:lnTo>
                  <a:lnTo>
                    <a:pt x="429" y="1481"/>
                  </a:lnTo>
                  <a:lnTo>
                    <a:pt x="426" y="1483"/>
                  </a:lnTo>
                  <a:lnTo>
                    <a:pt x="423" y="1485"/>
                  </a:lnTo>
                  <a:lnTo>
                    <a:pt x="421" y="1485"/>
                  </a:lnTo>
                  <a:lnTo>
                    <a:pt x="418" y="1478"/>
                  </a:lnTo>
                  <a:lnTo>
                    <a:pt x="415" y="1473"/>
                  </a:lnTo>
                  <a:lnTo>
                    <a:pt x="412" y="1466"/>
                  </a:lnTo>
                  <a:lnTo>
                    <a:pt x="412" y="1457"/>
                  </a:lnTo>
                  <a:lnTo>
                    <a:pt x="406" y="1271"/>
                  </a:lnTo>
                  <a:lnTo>
                    <a:pt x="406" y="1114"/>
                  </a:lnTo>
                  <a:lnTo>
                    <a:pt x="400" y="1464"/>
                  </a:lnTo>
                  <a:lnTo>
                    <a:pt x="400" y="1473"/>
                  </a:lnTo>
                  <a:lnTo>
                    <a:pt x="394" y="1478"/>
                  </a:lnTo>
                  <a:lnTo>
                    <a:pt x="394" y="1481"/>
                  </a:lnTo>
                  <a:lnTo>
                    <a:pt x="392" y="1485"/>
                  </a:lnTo>
                  <a:lnTo>
                    <a:pt x="389" y="1483"/>
                  </a:lnTo>
                  <a:lnTo>
                    <a:pt x="383" y="1476"/>
                  </a:lnTo>
                  <a:lnTo>
                    <a:pt x="383" y="1473"/>
                  </a:lnTo>
                  <a:lnTo>
                    <a:pt x="380" y="1428"/>
                  </a:lnTo>
                  <a:lnTo>
                    <a:pt x="377" y="1355"/>
                  </a:lnTo>
                  <a:lnTo>
                    <a:pt x="374" y="1095"/>
                  </a:lnTo>
                  <a:lnTo>
                    <a:pt x="374" y="1389"/>
                  </a:lnTo>
                  <a:lnTo>
                    <a:pt x="368" y="1483"/>
                  </a:lnTo>
                  <a:lnTo>
                    <a:pt x="365" y="1483"/>
                  </a:lnTo>
                  <a:lnTo>
                    <a:pt x="363" y="1490"/>
                  </a:lnTo>
                  <a:lnTo>
                    <a:pt x="357" y="1488"/>
                  </a:lnTo>
                  <a:lnTo>
                    <a:pt x="351" y="1483"/>
                  </a:lnTo>
                  <a:lnTo>
                    <a:pt x="351" y="1476"/>
                  </a:lnTo>
                  <a:lnTo>
                    <a:pt x="345" y="1411"/>
                  </a:lnTo>
                  <a:lnTo>
                    <a:pt x="345" y="1382"/>
                  </a:lnTo>
                  <a:lnTo>
                    <a:pt x="342" y="1481"/>
                  </a:lnTo>
                  <a:lnTo>
                    <a:pt x="339" y="1488"/>
                  </a:lnTo>
                  <a:lnTo>
                    <a:pt x="334" y="1490"/>
                  </a:lnTo>
                  <a:lnTo>
                    <a:pt x="331" y="1495"/>
                  </a:lnTo>
                  <a:lnTo>
                    <a:pt x="331" y="1493"/>
                  </a:lnTo>
                  <a:lnTo>
                    <a:pt x="328" y="1493"/>
                  </a:lnTo>
                  <a:lnTo>
                    <a:pt x="325" y="1493"/>
                  </a:lnTo>
                  <a:lnTo>
                    <a:pt x="322" y="1493"/>
                  </a:lnTo>
                  <a:lnTo>
                    <a:pt x="319" y="1495"/>
                  </a:lnTo>
                  <a:lnTo>
                    <a:pt x="316" y="1495"/>
                  </a:lnTo>
                  <a:lnTo>
                    <a:pt x="313" y="1495"/>
                  </a:lnTo>
                  <a:lnTo>
                    <a:pt x="310" y="1495"/>
                  </a:lnTo>
                  <a:lnTo>
                    <a:pt x="308" y="1495"/>
                  </a:lnTo>
                  <a:lnTo>
                    <a:pt x="305" y="1495"/>
                  </a:lnTo>
                  <a:lnTo>
                    <a:pt x="302" y="1493"/>
                  </a:lnTo>
                  <a:lnTo>
                    <a:pt x="299" y="1495"/>
                  </a:lnTo>
                  <a:lnTo>
                    <a:pt x="296" y="1497"/>
                  </a:lnTo>
                  <a:lnTo>
                    <a:pt x="293" y="1495"/>
                  </a:lnTo>
                  <a:lnTo>
                    <a:pt x="290" y="1495"/>
                  </a:lnTo>
                  <a:lnTo>
                    <a:pt x="287" y="1495"/>
                  </a:lnTo>
                  <a:lnTo>
                    <a:pt x="284" y="1495"/>
                  </a:lnTo>
                  <a:lnTo>
                    <a:pt x="281" y="1495"/>
                  </a:lnTo>
                  <a:lnTo>
                    <a:pt x="276" y="1493"/>
                  </a:lnTo>
                  <a:lnTo>
                    <a:pt x="276" y="1495"/>
                  </a:lnTo>
                  <a:lnTo>
                    <a:pt x="273" y="1493"/>
                  </a:lnTo>
                  <a:lnTo>
                    <a:pt x="267" y="1493"/>
                  </a:lnTo>
                  <a:lnTo>
                    <a:pt x="264" y="1495"/>
                  </a:lnTo>
                  <a:lnTo>
                    <a:pt x="261" y="1493"/>
                  </a:lnTo>
                  <a:lnTo>
                    <a:pt x="255" y="1493"/>
                  </a:lnTo>
                  <a:lnTo>
                    <a:pt x="252" y="1493"/>
                  </a:lnTo>
                  <a:lnTo>
                    <a:pt x="250" y="1493"/>
                  </a:lnTo>
                  <a:lnTo>
                    <a:pt x="247" y="1495"/>
                  </a:lnTo>
                  <a:lnTo>
                    <a:pt x="244" y="1495"/>
                  </a:lnTo>
                  <a:lnTo>
                    <a:pt x="241" y="1495"/>
                  </a:lnTo>
                  <a:lnTo>
                    <a:pt x="241" y="1493"/>
                  </a:lnTo>
                  <a:lnTo>
                    <a:pt x="238" y="1495"/>
                  </a:lnTo>
                  <a:lnTo>
                    <a:pt x="235" y="1493"/>
                  </a:lnTo>
                  <a:lnTo>
                    <a:pt x="235" y="1495"/>
                  </a:lnTo>
                  <a:lnTo>
                    <a:pt x="226" y="1495"/>
                  </a:lnTo>
                  <a:lnTo>
                    <a:pt x="223" y="1495"/>
                  </a:lnTo>
                  <a:lnTo>
                    <a:pt x="221" y="1493"/>
                  </a:lnTo>
                  <a:lnTo>
                    <a:pt x="218" y="1495"/>
                  </a:lnTo>
                  <a:lnTo>
                    <a:pt x="215" y="1493"/>
                  </a:lnTo>
                  <a:lnTo>
                    <a:pt x="212" y="1495"/>
                  </a:lnTo>
                  <a:lnTo>
                    <a:pt x="209" y="1493"/>
                  </a:lnTo>
                  <a:lnTo>
                    <a:pt x="206" y="1493"/>
                  </a:lnTo>
                  <a:lnTo>
                    <a:pt x="203" y="1495"/>
                  </a:lnTo>
                  <a:lnTo>
                    <a:pt x="200" y="1495"/>
                  </a:lnTo>
                  <a:lnTo>
                    <a:pt x="200" y="1493"/>
                  </a:lnTo>
                  <a:lnTo>
                    <a:pt x="197" y="1493"/>
                  </a:lnTo>
                  <a:lnTo>
                    <a:pt x="195" y="1495"/>
                  </a:lnTo>
                  <a:lnTo>
                    <a:pt x="189" y="1495"/>
                  </a:lnTo>
                  <a:lnTo>
                    <a:pt x="189" y="1493"/>
                  </a:lnTo>
                  <a:lnTo>
                    <a:pt x="183" y="1495"/>
                  </a:lnTo>
                  <a:lnTo>
                    <a:pt x="183" y="1493"/>
                  </a:lnTo>
                  <a:lnTo>
                    <a:pt x="180" y="1493"/>
                  </a:lnTo>
                  <a:lnTo>
                    <a:pt x="177" y="1493"/>
                  </a:lnTo>
                  <a:lnTo>
                    <a:pt x="174" y="1493"/>
                  </a:lnTo>
                  <a:lnTo>
                    <a:pt x="171" y="1495"/>
                  </a:lnTo>
                  <a:lnTo>
                    <a:pt x="168" y="1495"/>
                  </a:lnTo>
                  <a:lnTo>
                    <a:pt x="163" y="1495"/>
                  </a:lnTo>
                  <a:lnTo>
                    <a:pt x="160" y="1495"/>
                  </a:lnTo>
                  <a:lnTo>
                    <a:pt x="157" y="1495"/>
                  </a:lnTo>
                  <a:lnTo>
                    <a:pt x="154" y="1495"/>
                  </a:lnTo>
                  <a:lnTo>
                    <a:pt x="151" y="1495"/>
                  </a:lnTo>
                  <a:lnTo>
                    <a:pt x="151" y="1493"/>
                  </a:lnTo>
                  <a:lnTo>
                    <a:pt x="145" y="1495"/>
                  </a:lnTo>
                  <a:lnTo>
                    <a:pt x="145" y="1493"/>
                  </a:lnTo>
                  <a:lnTo>
                    <a:pt x="139" y="1493"/>
                  </a:lnTo>
                  <a:lnTo>
                    <a:pt x="139" y="1495"/>
                  </a:lnTo>
                  <a:lnTo>
                    <a:pt x="134" y="1493"/>
                  </a:lnTo>
                  <a:lnTo>
                    <a:pt x="134" y="1495"/>
                  </a:lnTo>
                  <a:lnTo>
                    <a:pt x="131" y="1493"/>
                  </a:lnTo>
                  <a:lnTo>
                    <a:pt x="128" y="1495"/>
                  </a:lnTo>
                  <a:lnTo>
                    <a:pt x="125" y="1493"/>
                  </a:lnTo>
                  <a:lnTo>
                    <a:pt x="119" y="1495"/>
                  </a:lnTo>
                  <a:lnTo>
                    <a:pt x="116" y="1493"/>
                  </a:lnTo>
                  <a:lnTo>
                    <a:pt x="113" y="1495"/>
                  </a:lnTo>
                  <a:lnTo>
                    <a:pt x="110" y="1493"/>
                  </a:lnTo>
                  <a:lnTo>
                    <a:pt x="105" y="1495"/>
                  </a:lnTo>
                  <a:lnTo>
                    <a:pt x="102" y="1495"/>
                  </a:lnTo>
                  <a:lnTo>
                    <a:pt x="99" y="1495"/>
                  </a:lnTo>
                  <a:lnTo>
                    <a:pt x="96" y="1495"/>
                  </a:lnTo>
                  <a:lnTo>
                    <a:pt x="93" y="1495"/>
                  </a:lnTo>
                  <a:lnTo>
                    <a:pt x="90" y="1495"/>
                  </a:lnTo>
                  <a:lnTo>
                    <a:pt x="87" y="1493"/>
                  </a:lnTo>
                  <a:lnTo>
                    <a:pt x="84" y="1495"/>
                  </a:lnTo>
                  <a:lnTo>
                    <a:pt x="82" y="1493"/>
                  </a:lnTo>
                  <a:lnTo>
                    <a:pt x="79" y="1490"/>
                  </a:lnTo>
                  <a:lnTo>
                    <a:pt x="76" y="1493"/>
                  </a:lnTo>
                  <a:lnTo>
                    <a:pt x="73" y="1495"/>
                  </a:lnTo>
                  <a:lnTo>
                    <a:pt x="70" y="1495"/>
                  </a:lnTo>
                  <a:lnTo>
                    <a:pt x="70" y="1493"/>
                  </a:lnTo>
                  <a:lnTo>
                    <a:pt x="70" y="1495"/>
                  </a:lnTo>
                  <a:lnTo>
                    <a:pt x="61" y="1495"/>
                  </a:lnTo>
                  <a:lnTo>
                    <a:pt x="61" y="1493"/>
                  </a:lnTo>
                  <a:lnTo>
                    <a:pt x="55" y="1495"/>
                  </a:lnTo>
                  <a:lnTo>
                    <a:pt x="55" y="1493"/>
                  </a:lnTo>
                  <a:lnTo>
                    <a:pt x="53" y="1495"/>
                  </a:lnTo>
                  <a:lnTo>
                    <a:pt x="50" y="1493"/>
                  </a:lnTo>
                  <a:lnTo>
                    <a:pt x="47" y="1495"/>
                  </a:lnTo>
                  <a:lnTo>
                    <a:pt x="41" y="1493"/>
                  </a:lnTo>
                  <a:lnTo>
                    <a:pt x="38" y="1495"/>
                  </a:lnTo>
                  <a:lnTo>
                    <a:pt x="35" y="1495"/>
                  </a:lnTo>
                  <a:lnTo>
                    <a:pt x="32" y="1493"/>
                  </a:lnTo>
                  <a:lnTo>
                    <a:pt x="29" y="1495"/>
                  </a:lnTo>
                  <a:lnTo>
                    <a:pt x="26" y="1493"/>
                  </a:lnTo>
                  <a:lnTo>
                    <a:pt x="26" y="1495"/>
                  </a:lnTo>
                  <a:lnTo>
                    <a:pt x="24" y="1495"/>
                  </a:lnTo>
                  <a:lnTo>
                    <a:pt x="21" y="1495"/>
                  </a:lnTo>
                  <a:lnTo>
                    <a:pt x="18" y="1495"/>
                  </a:lnTo>
                  <a:lnTo>
                    <a:pt x="15" y="1493"/>
                  </a:lnTo>
                  <a:lnTo>
                    <a:pt x="12" y="1497"/>
                  </a:lnTo>
                  <a:lnTo>
                    <a:pt x="9" y="1495"/>
                  </a:lnTo>
                  <a:lnTo>
                    <a:pt x="6" y="1495"/>
                  </a:lnTo>
                  <a:lnTo>
                    <a:pt x="3" y="1495"/>
                  </a:lnTo>
                  <a:lnTo>
                    <a:pt x="0" y="1495"/>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0306" name="Rectangle 246"/>
          <p:cNvSpPr>
            <a:spLocks noChangeArrowheads="1"/>
          </p:cNvSpPr>
          <p:nvPr/>
        </p:nvSpPr>
        <p:spPr bwMode="auto">
          <a:xfrm>
            <a:off x="1576388" y="0"/>
            <a:ext cx="10721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600">
                <a:solidFill>
                  <a:srgbClr val="FFFFFF"/>
                </a:solidFill>
                <a:latin typeface="Times New Roman" charset="0"/>
              </a:rPr>
              <a:t>Identification of </a:t>
            </a:r>
            <a:r>
              <a:rPr lang="en-US" altLang="en-US" sz="3600" i="1">
                <a:solidFill>
                  <a:srgbClr val="FFFFFF"/>
                </a:solidFill>
                <a:latin typeface="Times New Roman" charset="0"/>
              </a:rPr>
              <a:t>In Vivo</a:t>
            </a:r>
            <a:r>
              <a:rPr lang="en-US" altLang="en-US" sz="3600">
                <a:solidFill>
                  <a:srgbClr val="FFFFFF"/>
                </a:solidFill>
                <a:latin typeface="Times New Roman" charset="0"/>
              </a:rPr>
              <a:t> Metabolites</a:t>
            </a:r>
          </a:p>
        </p:txBody>
      </p:sp>
      <p:grpSp>
        <p:nvGrpSpPr>
          <p:cNvPr id="140307" name="Group 247"/>
          <p:cNvGrpSpPr>
            <a:grpSpLocks/>
          </p:cNvGrpSpPr>
          <p:nvPr/>
        </p:nvGrpSpPr>
        <p:grpSpPr bwMode="auto">
          <a:xfrm>
            <a:off x="506413" y="609600"/>
            <a:ext cx="9553575" cy="87313"/>
            <a:chOff x="192" y="576"/>
            <a:chExt cx="5349" cy="55"/>
          </a:xfrm>
        </p:grpSpPr>
        <p:sp>
          <p:nvSpPr>
            <p:cNvPr id="140309" name="Freeform 248"/>
            <p:cNvSpPr>
              <a:spLocks noChangeAspect="1"/>
            </p:cNvSpPr>
            <p:nvPr/>
          </p:nvSpPr>
          <p:spPr bwMode="auto">
            <a:xfrm>
              <a:off x="192" y="576"/>
              <a:ext cx="5349" cy="6"/>
            </a:xfrm>
            <a:custGeom>
              <a:avLst/>
              <a:gdLst>
                <a:gd name="T0" fmla="*/ 0 w 4279"/>
                <a:gd name="T1" fmla="*/ 0 h 5"/>
                <a:gd name="T2" fmla="*/ 31 w 4279"/>
                <a:gd name="T3" fmla="*/ 0 h 5"/>
                <a:gd name="T4" fmla="*/ 25515 w 4279"/>
                <a:gd name="T5" fmla="*/ 0 h 5"/>
                <a:gd name="T6" fmla="*/ 25515 w 4279"/>
                <a:gd name="T7" fmla="*/ 20 h 5"/>
                <a:gd name="T8" fmla="*/ 25486 w 4279"/>
                <a:gd name="T9" fmla="*/ 20 h 5"/>
                <a:gd name="T10" fmla="*/ 0 w 4279"/>
                <a:gd name="T11" fmla="*/ 2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40310" name="Freeform 249"/>
            <p:cNvSpPr>
              <a:spLocks noChangeAspect="1"/>
            </p:cNvSpPr>
            <p:nvPr/>
          </p:nvSpPr>
          <p:spPr bwMode="auto">
            <a:xfrm>
              <a:off x="198" y="624"/>
              <a:ext cx="5337" cy="7"/>
            </a:xfrm>
            <a:custGeom>
              <a:avLst/>
              <a:gdLst>
                <a:gd name="T0" fmla="*/ 0 w 4269"/>
                <a:gd name="T1" fmla="*/ 0 h 5"/>
                <a:gd name="T2" fmla="*/ 25 w 4269"/>
                <a:gd name="T3" fmla="*/ 0 h 5"/>
                <a:gd name="T4" fmla="*/ 25475 w 4269"/>
                <a:gd name="T5" fmla="*/ 0 h 5"/>
                <a:gd name="T6" fmla="*/ 25475 w 4269"/>
                <a:gd name="T7" fmla="*/ 77 h 5"/>
                <a:gd name="T8" fmla="*/ 25452 w 4269"/>
                <a:gd name="T9" fmla="*/ 77 h 5"/>
                <a:gd name="T10" fmla="*/ 0 w 4269"/>
                <a:gd name="T11" fmla="*/ 77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40308" name="Text Box 252"/>
          <p:cNvSpPr txBox="1">
            <a:spLocks noChangeArrowheads="1"/>
          </p:cNvSpPr>
          <p:nvPr/>
        </p:nvSpPr>
        <p:spPr bwMode="auto">
          <a:xfrm>
            <a:off x="2025650" y="3443288"/>
            <a:ext cx="5588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20000"/>
              </a:lnSpc>
            </a:pPr>
            <a:r>
              <a:rPr lang="en-US" altLang="en-US">
                <a:solidFill>
                  <a:srgbClr val="FFFFFF"/>
                </a:solidFill>
                <a:latin typeface="Helvetica" charset="0"/>
              </a:rPr>
              <a:t>How many chemically different protons?</a:t>
            </a:r>
          </a:p>
          <a:p>
            <a:pPr>
              <a:lnSpc>
                <a:spcPct val="120000"/>
              </a:lnSpc>
            </a:pPr>
            <a:r>
              <a:rPr lang="en-US" altLang="en-US">
                <a:solidFill>
                  <a:srgbClr val="FFFFFF"/>
                </a:solidFill>
                <a:latin typeface="Helvetica" charset="0"/>
              </a:rPr>
              <a:t>Where would they resonate?</a:t>
            </a:r>
          </a:p>
          <a:p>
            <a:pPr>
              <a:lnSpc>
                <a:spcPct val="120000"/>
              </a:lnSpc>
            </a:pPr>
            <a:r>
              <a:rPr lang="en-US" altLang="en-US">
                <a:solidFill>
                  <a:srgbClr val="FFFFFF"/>
                </a:solidFill>
                <a:latin typeface="Helvetica" charset="0"/>
              </a:rPr>
              <a:t>What is their multiplicity?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4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ChangeArrowheads="1"/>
          </p:cNvSpPr>
          <p:nvPr/>
        </p:nvSpPr>
        <p:spPr bwMode="auto">
          <a:xfrm>
            <a:off x="428625" y="792163"/>
            <a:ext cx="94297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just"/>
            <a:r>
              <a:rPr lang="en-US" altLang="en-US" sz="2000">
                <a:solidFill>
                  <a:srgbClr val="FFFF00"/>
                </a:solidFill>
                <a:latin typeface="Helvetica" charset="0"/>
              </a:rPr>
              <a:t>The shielding that a nucleus experiences is derived from several types of electronic circulations. </a:t>
            </a:r>
          </a:p>
          <a:p>
            <a:pPr algn="just"/>
            <a:endParaRPr lang="en-US" altLang="en-US" sz="800">
              <a:solidFill>
                <a:srgbClr val="FFFF00"/>
              </a:solidFill>
              <a:latin typeface="Helvetica" charset="0"/>
            </a:endParaRPr>
          </a:p>
          <a:p>
            <a:pPr algn="just"/>
            <a:r>
              <a:rPr lang="en-US" altLang="en-US" sz="2000">
                <a:solidFill>
                  <a:srgbClr val="FFFF00"/>
                </a:solidFill>
                <a:latin typeface="Helvetica" charset="0"/>
              </a:rPr>
              <a:t>1.  Local diamagnetic effects or diamagnetic and paramagnetic effects of neighboring atoms.</a:t>
            </a:r>
          </a:p>
        </p:txBody>
      </p:sp>
      <p:grpSp>
        <p:nvGrpSpPr>
          <p:cNvPr id="31746" name="Group 7"/>
          <p:cNvGrpSpPr>
            <a:grpSpLocks/>
          </p:cNvGrpSpPr>
          <p:nvPr/>
        </p:nvGrpSpPr>
        <p:grpSpPr bwMode="auto">
          <a:xfrm>
            <a:off x="342900" y="76200"/>
            <a:ext cx="9553575" cy="620713"/>
            <a:chOff x="216" y="48"/>
            <a:chExt cx="6018" cy="391"/>
          </a:xfrm>
        </p:grpSpPr>
        <p:sp>
          <p:nvSpPr>
            <p:cNvPr id="31758" name="Text Box 8"/>
            <p:cNvSpPr txBox="1">
              <a:spLocks noChangeArrowheads="1"/>
            </p:cNvSpPr>
            <p:nvPr/>
          </p:nvSpPr>
          <p:spPr bwMode="auto">
            <a:xfrm>
              <a:off x="1392" y="48"/>
              <a:ext cx="340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200">
                  <a:solidFill>
                    <a:srgbClr val="FFFFFF"/>
                  </a:solidFill>
                  <a:latin typeface="Helvetica" charset="0"/>
                </a:rPr>
                <a:t>Chemical Shift and Structure</a:t>
              </a:r>
              <a:endParaRPr lang="en-US" altLang="en-US">
                <a:solidFill>
                  <a:srgbClr val="FFFFFF"/>
                </a:solidFill>
                <a:latin typeface="Helvetica" charset="0"/>
              </a:endParaRPr>
            </a:p>
          </p:txBody>
        </p:sp>
        <p:grpSp>
          <p:nvGrpSpPr>
            <p:cNvPr id="31759" name="Group 9"/>
            <p:cNvGrpSpPr>
              <a:grpSpLocks/>
            </p:cNvGrpSpPr>
            <p:nvPr/>
          </p:nvGrpSpPr>
          <p:grpSpPr bwMode="auto">
            <a:xfrm>
              <a:off x="216" y="384"/>
              <a:ext cx="6018" cy="55"/>
              <a:chOff x="192" y="576"/>
              <a:chExt cx="5349" cy="55"/>
            </a:xfrm>
          </p:grpSpPr>
          <p:sp>
            <p:nvSpPr>
              <p:cNvPr id="31760" name="Freeform 10"/>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31761" name="Freeform 11"/>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grpSp>
        <p:nvGrpSpPr>
          <p:cNvPr id="31747" name="Group 24"/>
          <p:cNvGrpSpPr>
            <a:grpSpLocks/>
          </p:cNvGrpSpPr>
          <p:nvPr/>
        </p:nvGrpSpPr>
        <p:grpSpPr bwMode="auto">
          <a:xfrm>
            <a:off x="331788" y="2692400"/>
            <a:ext cx="5251450" cy="3922713"/>
            <a:chOff x="209" y="1696"/>
            <a:chExt cx="3308" cy="2471"/>
          </a:xfrm>
        </p:grpSpPr>
        <p:pic>
          <p:nvPicPr>
            <p:cNvPr id="31754" name="Picture 12"/>
            <p:cNvPicPr>
              <a:picLocks noChangeAspect="1" noChangeArrowheads="1"/>
            </p:cNvPicPr>
            <p:nvPr/>
          </p:nvPicPr>
          <p:blipFill>
            <a:blip r:embed="rId3">
              <a:extLst>
                <a:ext uri="{28A0092B-C50C-407E-A947-70E740481C1C}">
                  <a14:useLocalDpi xmlns:a14="http://schemas.microsoft.com/office/drawing/2010/main" val="0"/>
                </a:ext>
              </a:extLst>
            </a:blip>
            <a:srcRect l="9514" r="9514"/>
            <a:stretch>
              <a:fillRect/>
            </a:stretch>
          </p:blipFill>
          <p:spPr bwMode="auto">
            <a:xfrm>
              <a:off x="209" y="1696"/>
              <a:ext cx="3308" cy="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14"/>
            <p:cNvSpPr txBox="1">
              <a:spLocks noChangeArrowheads="1"/>
            </p:cNvSpPr>
            <p:nvPr/>
          </p:nvSpPr>
          <p:spPr bwMode="auto">
            <a:xfrm>
              <a:off x="2499" y="2251"/>
              <a:ext cx="981" cy="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1600"/>
                <a:t>Electron Current</a:t>
              </a:r>
            </a:p>
          </p:txBody>
        </p:sp>
        <p:sp>
          <p:nvSpPr>
            <p:cNvPr id="31756" name="Text Box 16"/>
            <p:cNvSpPr txBox="1">
              <a:spLocks noChangeArrowheads="1"/>
            </p:cNvSpPr>
            <p:nvPr/>
          </p:nvSpPr>
          <p:spPr bwMode="auto">
            <a:xfrm>
              <a:off x="291" y="3680"/>
              <a:ext cx="1136" cy="3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spcBef>
                  <a:spcPct val="50000"/>
                </a:spcBef>
              </a:pPr>
              <a:r>
                <a:rPr lang="en-US" altLang="en-US" sz="1600"/>
                <a:t>Induced magnetic field</a:t>
              </a:r>
            </a:p>
          </p:txBody>
        </p:sp>
        <p:sp>
          <p:nvSpPr>
            <p:cNvPr id="31757" name="Text Box 17"/>
            <p:cNvSpPr txBox="1">
              <a:spLocks noChangeArrowheads="1"/>
            </p:cNvSpPr>
            <p:nvPr/>
          </p:nvSpPr>
          <p:spPr bwMode="auto">
            <a:xfrm>
              <a:off x="1789" y="3753"/>
              <a:ext cx="140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1600"/>
                <a:t>Applied</a:t>
              </a:r>
              <a:r>
                <a:rPr lang="en-US" altLang="en-US" sz="1800"/>
                <a:t> magnetic field</a:t>
              </a:r>
            </a:p>
          </p:txBody>
        </p:sp>
      </p:grpSp>
      <p:grpSp>
        <p:nvGrpSpPr>
          <p:cNvPr id="822298" name="Group 26"/>
          <p:cNvGrpSpPr>
            <a:grpSpLocks/>
          </p:cNvGrpSpPr>
          <p:nvPr/>
        </p:nvGrpSpPr>
        <p:grpSpPr bwMode="auto">
          <a:xfrm>
            <a:off x="1657350" y="1955800"/>
            <a:ext cx="8629650" cy="3571875"/>
            <a:chOff x="1044" y="1439"/>
            <a:chExt cx="5436" cy="2250"/>
          </a:xfrm>
        </p:grpSpPr>
        <p:sp>
          <p:nvSpPr>
            <p:cNvPr id="31751" name="Line 18"/>
            <p:cNvSpPr>
              <a:spLocks noChangeShapeType="1"/>
            </p:cNvSpPr>
            <p:nvPr/>
          </p:nvSpPr>
          <p:spPr bwMode="auto">
            <a:xfrm>
              <a:off x="1096" y="2763"/>
              <a:ext cx="873"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52" name="Rectangle 20"/>
            <p:cNvSpPr>
              <a:spLocks noChangeArrowheads="1"/>
            </p:cNvSpPr>
            <p:nvPr/>
          </p:nvSpPr>
          <p:spPr bwMode="auto">
            <a:xfrm>
              <a:off x="3716" y="1439"/>
              <a:ext cx="2764"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FFFF00"/>
                  </a:solidFill>
                  <a:latin typeface="Helvetica" charset="0"/>
                </a:rPr>
                <a:t>The magnitude of the induced field depends on:</a:t>
              </a:r>
            </a:p>
            <a:p>
              <a:pPr lvl="1"/>
              <a:endParaRPr lang="en-US" altLang="en-US" sz="800">
                <a:solidFill>
                  <a:srgbClr val="FFFF00"/>
                </a:solidFill>
              </a:endParaRPr>
            </a:p>
            <a:p>
              <a:pPr lvl="1"/>
              <a:r>
                <a:rPr lang="en-US" altLang="en-US" sz="2000">
                  <a:solidFill>
                    <a:srgbClr val="FFFFFF"/>
                  </a:solidFill>
                </a:rPr>
                <a:t>The type of bonds containing the electrons.</a:t>
              </a:r>
              <a:endParaRPr lang="en-US" altLang="en-US" sz="2000">
                <a:solidFill>
                  <a:srgbClr val="FFFF00"/>
                </a:solidFill>
                <a:latin typeface="Helvetica" charset="0"/>
              </a:endParaRPr>
            </a:p>
          </p:txBody>
        </p:sp>
        <p:sp>
          <p:nvSpPr>
            <p:cNvPr id="31753" name="Text Box 22"/>
            <p:cNvSpPr txBox="1">
              <a:spLocks noChangeArrowheads="1"/>
            </p:cNvSpPr>
            <p:nvPr/>
          </p:nvSpPr>
          <p:spPr bwMode="auto">
            <a:xfrm>
              <a:off x="1044" y="2855"/>
              <a:ext cx="1062"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2000"/>
                <a:t>Chemical bond between atoms A and B.</a:t>
              </a:r>
            </a:p>
          </p:txBody>
        </p:sp>
      </p:grpSp>
      <p:sp>
        <p:nvSpPr>
          <p:cNvPr id="822299" name="Rectangle 27"/>
          <p:cNvSpPr>
            <a:spLocks noChangeArrowheads="1"/>
          </p:cNvSpPr>
          <p:nvPr/>
        </p:nvSpPr>
        <p:spPr bwMode="auto">
          <a:xfrm>
            <a:off x="6375400" y="3279775"/>
            <a:ext cx="356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000">
                <a:solidFill>
                  <a:srgbClr val="FFFFFF"/>
                </a:solidFill>
              </a:rPr>
              <a:t>The electronegativity of the atoms involved.</a:t>
            </a:r>
          </a:p>
        </p:txBody>
      </p:sp>
      <p:pic>
        <p:nvPicPr>
          <p:cNvPr id="3175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063" y="3971925"/>
            <a:ext cx="3043237"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2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2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99"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5741" name="Group 365"/>
          <p:cNvGrpSpPr>
            <a:grpSpLocks/>
          </p:cNvGrpSpPr>
          <p:nvPr/>
        </p:nvGrpSpPr>
        <p:grpSpPr bwMode="auto">
          <a:xfrm>
            <a:off x="579438" y="2174875"/>
            <a:ext cx="9021762" cy="4614863"/>
            <a:chOff x="1142" y="2573"/>
            <a:chExt cx="3790" cy="1454"/>
          </a:xfrm>
        </p:grpSpPr>
        <p:sp>
          <p:nvSpPr>
            <p:cNvPr id="142360" name="Line 8"/>
            <p:cNvSpPr>
              <a:spLocks noChangeShapeType="1"/>
            </p:cNvSpPr>
            <p:nvPr/>
          </p:nvSpPr>
          <p:spPr bwMode="auto">
            <a:xfrm>
              <a:off x="1144" y="3838"/>
              <a:ext cx="3788"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1" name="Line 11"/>
            <p:cNvSpPr>
              <a:spLocks noChangeShapeType="1"/>
            </p:cNvSpPr>
            <p:nvPr/>
          </p:nvSpPr>
          <p:spPr bwMode="auto">
            <a:xfrm>
              <a:off x="119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2" name="Line 12"/>
            <p:cNvSpPr>
              <a:spLocks noChangeShapeType="1"/>
            </p:cNvSpPr>
            <p:nvPr/>
          </p:nvSpPr>
          <p:spPr bwMode="auto">
            <a:xfrm>
              <a:off x="123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3" name="Line 13"/>
            <p:cNvSpPr>
              <a:spLocks noChangeShapeType="1"/>
            </p:cNvSpPr>
            <p:nvPr/>
          </p:nvSpPr>
          <p:spPr bwMode="auto">
            <a:xfrm>
              <a:off x="125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4" name="Line 14"/>
            <p:cNvSpPr>
              <a:spLocks noChangeShapeType="1"/>
            </p:cNvSpPr>
            <p:nvPr/>
          </p:nvSpPr>
          <p:spPr bwMode="auto">
            <a:xfrm>
              <a:off x="1288"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5" name="Line 15"/>
            <p:cNvSpPr>
              <a:spLocks noChangeShapeType="1"/>
            </p:cNvSpPr>
            <p:nvPr/>
          </p:nvSpPr>
          <p:spPr bwMode="auto">
            <a:xfrm>
              <a:off x="131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6" name="Line 16"/>
            <p:cNvSpPr>
              <a:spLocks noChangeShapeType="1"/>
            </p:cNvSpPr>
            <p:nvPr/>
          </p:nvSpPr>
          <p:spPr bwMode="auto">
            <a:xfrm>
              <a:off x="134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7" name="Line 17"/>
            <p:cNvSpPr>
              <a:spLocks noChangeShapeType="1"/>
            </p:cNvSpPr>
            <p:nvPr/>
          </p:nvSpPr>
          <p:spPr bwMode="auto">
            <a:xfrm>
              <a:off x="137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8" name="Line 18"/>
            <p:cNvSpPr>
              <a:spLocks noChangeShapeType="1"/>
            </p:cNvSpPr>
            <p:nvPr/>
          </p:nvSpPr>
          <p:spPr bwMode="auto">
            <a:xfrm>
              <a:off x="1405"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69" name="Line 19"/>
            <p:cNvSpPr>
              <a:spLocks noChangeShapeType="1"/>
            </p:cNvSpPr>
            <p:nvPr/>
          </p:nvSpPr>
          <p:spPr bwMode="auto">
            <a:xfrm>
              <a:off x="1434"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0" name="Rectangle 20"/>
            <p:cNvSpPr>
              <a:spLocks noChangeArrowheads="1"/>
            </p:cNvSpPr>
            <p:nvPr/>
          </p:nvSpPr>
          <p:spPr bwMode="auto">
            <a:xfrm>
              <a:off x="1375"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3.60</a:t>
              </a:r>
              <a:endParaRPr lang="en-US" altLang="en-US" sz="1600">
                <a:solidFill>
                  <a:srgbClr val="FFFFFF"/>
                </a:solidFill>
                <a:latin typeface="Times" charset="0"/>
              </a:endParaRPr>
            </a:p>
          </p:txBody>
        </p:sp>
        <p:sp>
          <p:nvSpPr>
            <p:cNvPr id="142371" name="Line 21"/>
            <p:cNvSpPr>
              <a:spLocks noChangeShapeType="1"/>
            </p:cNvSpPr>
            <p:nvPr/>
          </p:nvSpPr>
          <p:spPr bwMode="auto">
            <a:xfrm>
              <a:off x="146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2" name="Line 22"/>
            <p:cNvSpPr>
              <a:spLocks noChangeShapeType="1"/>
            </p:cNvSpPr>
            <p:nvPr/>
          </p:nvSpPr>
          <p:spPr bwMode="auto">
            <a:xfrm>
              <a:off x="149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3" name="Line 23"/>
            <p:cNvSpPr>
              <a:spLocks noChangeShapeType="1"/>
            </p:cNvSpPr>
            <p:nvPr/>
          </p:nvSpPr>
          <p:spPr bwMode="auto">
            <a:xfrm>
              <a:off x="1522"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4" name="Line 24"/>
            <p:cNvSpPr>
              <a:spLocks noChangeShapeType="1"/>
            </p:cNvSpPr>
            <p:nvPr/>
          </p:nvSpPr>
          <p:spPr bwMode="auto">
            <a:xfrm>
              <a:off x="155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5" name="Line 25"/>
            <p:cNvSpPr>
              <a:spLocks noChangeShapeType="1"/>
            </p:cNvSpPr>
            <p:nvPr/>
          </p:nvSpPr>
          <p:spPr bwMode="auto">
            <a:xfrm>
              <a:off x="1579"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6" name="Line 26"/>
            <p:cNvSpPr>
              <a:spLocks noChangeShapeType="1"/>
            </p:cNvSpPr>
            <p:nvPr/>
          </p:nvSpPr>
          <p:spPr bwMode="auto">
            <a:xfrm>
              <a:off x="161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7" name="Line 27"/>
            <p:cNvSpPr>
              <a:spLocks noChangeShapeType="1"/>
            </p:cNvSpPr>
            <p:nvPr/>
          </p:nvSpPr>
          <p:spPr bwMode="auto">
            <a:xfrm>
              <a:off x="163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8" name="Line 28"/>
            <p:cNvSpPr>
              <a:spLocks noChangeShapeType="1"/>
            </p:cNvSpPr>
            <p:nvPr/>
          </p:nvSpPr>
          <p:spPr bwMode="auto">
            <a:xfrm>
              <a:off x="166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79" name="Line 29"/>
            <p:cNvSpPr>
              <a:spLocks noChangeShapeType="1"/>
            </p:cNvSpPr>
            <p:nvPr/>
          </p:nvSpPr>
          <p:spPr bwMode="auto">
            <a:xfrm>
              <a:off x="169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0" name="Line 30"/>
            <p:cNvSpPr>
              <a:spLocks noChangeShapeType="1"/>
            </p:cNvSpPr>
            <p:nvPr/>
          </p:nvSpPr>
          <p:spPr bwMode="auto">
            <a:xfrm>
              <a:off x="1727"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1" name="Rectangle 31"/>
            <p:cNvSpPr>
              <a:spLocks noChangeArrowheads="1"/>
            </p:cNvSpPr>
            <p:nvPr/>
          </p:nvSpPr>
          <p:spPr bwMode="auto">
            <a:xfrm>
              <a:off x="1668"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3.55</a:t>
              </a:r>
              <a:endParaRPr lang="en-US" altLang="en-US" sz="1600">
                <a:solidFill>
                  <a:srgbClr val="FFFFFF"/>
                </a:solidFill>
                <a:latin typeface="Times" charset="0"/>
              </a:endParaRPr>
            </a:p>
          </p:txBody>
        </p:sp>
        <p:sp>
          <p:nvSpPr>
            <p:cNvPr id="142382" name="Line 32"/>
            <p:cNvSpPr>
              <a:spLocks noChangeShapeType="1"/>
            </p:cNvSpPr>
            <p:nvPr/>
          </p:nvSpPr>
          <p:spPr bwMode="auto">
            <a:xfrm>
              <a:off x="175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3" name="Line 33"/>
            <p:cNvSpPr>
              <a:spLocks noChangeShapeType="1"/>
            </p:cNvSpPr>
            <p:nvPr/>
          </p:nvSpPr>
          <p:spPr bwMode="auto">
            <a:xfrm>
              <a:off x="1785"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4" name="Line 34"/>
            <p:cNvSpPr>
              <a:spLocks noChangeShapeType="1"/>
            </p:cNvSpPr>
            <p:nvPr/>
          </p:nvSpPr>
          <p:spPr bwMode="auto">
            <a:xfrm>
              <a:off x="181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5" name="Line 35"/>
            <p:cNvSpPr>
              <a:spLocks noChangeShapeType="1"/>
            </p:cNvSpPr>
            <p:nvPr/>
          </p:nvSpPr>
          <p:spPr bwMode="auto">
            <a:xfrm>
              <a:off x="184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6" name="Line 36"/>
            <p:cNvSpPr>
              <a:spLocks noChangeShapeType="1"/>
            </p:cNvSpPr>
            <p:nvPr/>
          </p:nvSpPr>
          <p:spPr bwMode="auto">
            <a:xfrm>
              <a:off x="1873"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7" name="Line 37"/>
            <p:cNvSpPr>
              <a:spLocks noChangeShapeType="1"/>
            </p:cNvSpPr>
            <p:nvPr/>
          </p:nvSpPr>
          <p:spPr bwMode="auto">
            <a:xfrm>
              <a:off x="1902"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8" name="Line 38"/>
            <p:cNvSpPr>
              <a:spLocks noChangeShapeType="1"/>
            </p:cNvSpPr>
            <p:nvPr/>
          </p:nvSpPr>
          <p:spPr bwMode="auto">
            <a:xfrm>
              <a:off x="193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89" name="Line 39"/>
            <p:cNvSpPr>
              <a:spLocks noChangeShapeType="1"/>
            </p:cNvSpPr>
            <p:nvPr/>
          </p:nvSpPr>
          <p:spPr bwMode="auto">
            <a:xfrm>
              <a:off x="196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0" name="Line 40"/>
            <p:cNvSpPr>
              <a:spLocks noChangeShapeType="1"/>
            </p:cNvSpPr>
            <p:nvPr/>
          </p:nvSpPr>
          <p:spPr bwMode="auto">
            <a:xfrm>
              <a:off x="199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1" name="Line 41"/>
            <p:cNvSpPr>
              <a:spLocks noChangeShapeType="1"/>
            </p:cNvSpPr>
            <p:nvPr/>
          </p:nvSpPr>
          <p:spPr bwMode="auto">
            <a:xfrm>
              <a:off x="2019"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2" name="Rectangle 42"/>
            <p:cNvSpPr>
              <a:spLocks noChangeArrowheads="1"/>
            </p:cNvSpPr>
            <p:nvPr/>
          </p:nvSpPr>
          <p:spPr bwMode="auto">
            <a:xfrm>
              <a:off x="1960"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3.50</a:t>
              </a:r>
              <a:endParaRPr lang="en-US" altLang="en-US" sz="1600">
                <a:solidFill>
                  <a:srgbClr val="FFFFFF"/>
                </a:solidFill>
                <a:latin typeface="Times" charset="0"/>
              </a:endParaRPr>
            </a:p>
          </p:txBody>
        </p:sp>
        <p:sp>
          <p:nvSpPr>
            <p:cNvPr id="142393" name="Line 43"/>
            <p:cNvSpPr>
              <a:spLocks noChangeShapeType="1"/>
            </p:cNvSpPr>
            <p:nvPr/>
          </p:nvSpPr>
          <p:spPr bwMode="auto">
            <a:xfrm>
              <a:off x="204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4" name="Line 44"/>
            <p:cNvSpPr>
              <a:spLocks noChangeShapeType="1"/>
            </p:cNvSpPr>
            <p:nvPr/>
          </p:nvSpPr>
          <p:spPr bwMode="auto">
            <a:xfrm>
              <a:off x="207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5" name="Line 45"/>
            <p:cNvSpPr>
              <a:spLocks noChangeShapeType="1"/>
            </p:cNvSpPr>
            <p:nvPr/>
          </p:nvSpPr>
          <p:spPr bwMode="auto">
            <a:xfrm>
              <a:off x="210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6" name="Line 46"/>
            <p:cNvSpPr>
              <a:spLocks noChangeShapeType="1"/>
            </p:cNvSpPr>
            <p:nvPr/>
          </p:nvSpPr>
          <p:spPr bwMode="auto">
            <a:xfrm>
              <a:off x="213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7" name="Line 47"/>
            <p:cNvSpPr>
              <a:spLocks noChangeShapeType="1"/>
            </p:cNvSpPr>
            <p:nvPr/>
          </p:nvSpPr>
          <p:spPr bwMode="auto">
            <a:xfrm>
              <a:off x="2165"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8" name="Line 48"/>
            <p:cNvSpPr>
              <a:spLocks noChangeShapeType="1"/>
            </p:cNvSpPr>
            <p:nvPr/>
          </p:nvSpPr>
          <p:spPr bwMode="auto">
            <a:xfrm>
              <a:off x="219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99" name="Line 49"/>
            <p:cNvSpPr>
              <a:spLocks noChangeShapeType="1"/>
            </p:cNvSpPr>
            <p:nvPr/>
          </p:nvSpPr>
          <p:spPr bwMode="auto">
            <a:xfrm>
              <a:off x="222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0" name="Line 50"/>
            <p:cNvSpPr>
              <a:spLocks noChangeShapeType="1"/>
            </p:cNvSpPr>
            <p:nvPr/>
          </p:nvSpPr>
          <p:spPr bwMode="auto">
            <a:xfrm>
              <a:off x="225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1" name="Line 51"/>
            <p:cNvSpPr>
              <a:spLocks noChangeShapeType="1"/>
            </p:cNvSpPr>
            <p:nvPr/>
          </p:nvSpPr>
          <p:spPr bwMode="auto">
            <a:xfrm>
              <a:off x="2282"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2" name="Line 52"/>
            <p:cNvSpPr>
              <a:spLocks noChangeShapeType="1"/>
            </p:cNvSpPr>
            <p:nvPr/>
          </p:nvSpPr>
          <p:spPr bwMode="auto">
            <a:xfrm>
              <a:off x="2313"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3" name="Rectangle 53"/>
            <p:cNvSpPr>
              <a:spLocks noChangeArrowheads="1"/>
            </p:cNvSpPr>
            <p:nvPr/>
          </p:nvSpPr>
          <p:spPr bwMode="auto">
            <a:xfrm>
              <a:off x="2254"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3.45</a:t>
              </a:r>
              <a:endParaRPr lang="en-US" altLang="en-US" sz="1600">
                <a:solidFill>
                  <a:srgbClr val="FFFFFF"/>
                </a:solidFill>
                <a:latin typeface="Times" charset="0"/>
              </a:endParaRPr>
            </a:p>
          </p:txBody>
        </p:sp>
        <p:sp>
          <p:nvSpPr>
            <p:cNvPr id="142404" name="Line 54"/>
            <p:cNvSpPr>
              <a:spLocks noChangeShapeType="1"/>
            </p:cNvSpPr>
            <p:nvPr/>
          </p:nvSpPr>
          <p:spPr bwMode="auto">
            <a:xfrm>
              <a:off x="234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5" name="Line 55"/>
            <p:cNvSpPr>
              <a:spLocks noChangeShapeType="1"/>
            </p:cNvSpPr>
            <p:nvPr/>
          </p:nvSpPr>
          <p:spPr bwMode="auto">
            <a:xfrm>
              <a:off x="237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6" name="Line 56"/>
            <p:cNvSpPr>
              <a:spLocks noChangeShapeType="1"/>
            </p:cNvSpPr>
            <p:nvPr/>
          </p:nvSpPr>
          <p:spPr bwMode="auto">
            <a:xfrm>
              <a:off x="239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7" name="Line 57"/>
            <p:cNvSpPr>
              <a:spLocks noChangeShapeType="1"/>
            </p:cNvSpPr>
            <p:nvPr/>
          </p:nvSpPr>
          <p:spPr bwMode="auto">
            <a:xfrm>
              <a:off x="242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8" name="Line 58"/>
            <p:cNvSpPr>
              <a:spLocks noChangeShapeType="1"/>
            </p:cNvSpPr>
            <p:nvPr/>
          </p:nvSpPr>
          <p:spPr bwMode="auto">
            <a:xfrm>
              <a:off x="2458"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09" name="Line 59"/>
            <p:cNvSpPr>
              <a:spLocks noChangeShapeType="1"/>
            </p:cNvSpPr>
            <p:nvPr/>
          </p:nvSpPr>
          <p:spPr bwMode="auto">
            <a:xfrm>
              <a:off x="248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0" name="Line 60"/>
            <p:cNvSpPr>
              <a:spLocks noChangeShapeType="1"/>
            </p:cNvSpPr>
            <p:nvPr/>
          </p:nvSpPr>
          <p:spPr bwMode="auto">
            <a:xfrm>
              <a:off x="251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1" name="Line 61"/>
            <p:cNvSpPr>
              <a:spLocks noChangeShapeType="1"/>
            </p:cNvSpPr>
            <p:nvPr/>
          </p:nvSpPr>
          <p:spPr bwMode="auto">
            <a:xfrm>
              <a:off x="2545"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2" name="Line 62"/>
            <p:cNvSpPr>
              <a:spLocks noChangeShapeType="1"/>
            </p:cNvSpPr>
            <p:nvPr/>
          </p:nvSpPr>
          <p:spPr bwMode="auto">
            <a:xfrm>
              <a:off x="257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3" name="Line 63"/>
            <p:cNvSpPr>
              <a:spLocks noChangeShapeType="1"/>
            </p:cNvSpPr>
            <p:nvPr/>
          </p:nvSpPr>
          <p:spPr bwMode="auto">
            <a:xfrm>
              <a:off x="2604"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4" name="Rectangle 64"/>
            <p:cNvSpPr>
              <a:spLocks noChangeArrowheads="1"/>
            </p:cNvSpPr>
            <p:nvPr/>
          </p:nvSpPr>
          <p:spPr bwMode="auto">
            <a:xfrm>
              <a:off x="2545"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3.40</a:t>
              </a:r>
              <a:endParaRPr lang="en-US" altLang="en-US" sz="1600">
                <a:solidFill>
                  <a:srgbClr val="FFFFFF"/>
                </a:solidFill>
                <a:latin typeface="Times" charset="0"/>
              </a:endParaRPr>
            </a:p>
          </p:txBody>
        </p:sp>
        <p:sp>
          <p:nvSpPr>
            <p:cNvPr id="142415" name="Line 65"/>
            <p:cNvSpPr>
              <a:spLocks noChangeShapeType="1"/>
            </p:cNvSpPr>
            <p:nvPr/>
          </p:nvSpPr>
          <p:spPr bwMode="auto">
            <a:xfrm>
              <a:off x="263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6" name="Line 66"/>
            <p:cNvSpPr>
              <a:spLocks noChangeShapeType="1"/>
            </p:cNvSpPr>
            <p:nvPr/>
          </p:nvSpPr>
          <p:spPr bwMode="auto">
            <a:xfrm>
              <a:off x="2662"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7" name="Line 67"/>
            <p:cNvSpPr>
              <a:spLocks noChangeShapeType="1"/>
            </p:cNvSpPr>
            <p:nvPr/>
          </p:nvSpPr>
          <p:spPr bwMode="auto">
            <a:xfrm>
              <a:off x="269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8" name="Line 68"/>
            <p:cNvSpPr>
              <a:spLocks noChangeShapeType="1"/>
            </p:cNvSpPr>
            <p:nvPr/>
          </p:nvSpPr>
          <p:spPr bwMode="auto">
            <a:xfrm>
              <a:off x="272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19" name="Line 69"/>
            <p:cNvSpPr>
              <a:spLocks noChangeShapeType="1"/>
            </p:cNvSpPr>
            <p:nvPr/>
          </p:nvSpPr>
          <p:spPr bwMode="auto">
            <a:xfrm>
              <a:off x="2750"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0" name="Line 70"/>
            <p:cNvSpPr>
              <a:spLocks noChangeShapeType="1"/>
            </p:cNvSpPr>
            <p:nvPr/>
          </p:nvSpPr>
          <p:spPr bwMode="auto">
            <a:xfrm>
              <a:off x="277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1" name="Line 71"/>
            <p:cNvSpPr>
              <a:spLocks noChangeShapeType="1"/>
            </p:cNvSpPr>
            <p:nvPr/>
          </p:nvSpPr>
          <p:spPr bwMode="auto">
            <a:xfrm>
              <a:off x="281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2" name="Line 72"/>
            <p:cNvSpPr>
              <a:spLocks noChangeShapeType="1"/>
            </p:cNvSpPr>
            <p:nvPr/>
          </p:nvSpPr>
          <p:spPr bwMode="auto">
            <a:xfrm>
              <a:off x="283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3" name="Line 73"/>
            <p:cNvSpPr>
              <a:spLocks noChangeShapeType="1"/>
            </p:cNvSpPr>
            <p:nvPr/>
          </p:nvSpPr>
          <p:spPr bwMode="auto">
            <a:xfrm>
              <a:off x="286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4" name="Line 74"/>
            <p:cNvSpPr>
              <a:spLocks noChangeShapeType="1"/>
            </p:cNvSpPr>
            <p:nvPr/>
          </p:nvSpPr>
          <p:spPr bwMode="auto">
            <a:xfrm>
              <a:off x="2896"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5" name="Rectangle 75"/>
            <p:cNvSpPr>
              <a:spLocks noChangeArrowheads="1"/>
            </p:cNvSpPr>
            <p:nvPr/>
          </p:nvSpPr>
          <p:spPr bwMode="auto">
            <a:xfrm>
              <a:off x="2837"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3.35</a:t>
              </a:r>
              <a:endParaRPr lang="en-US" altLang="en-US" sz="1600">
                <a:solidFill>
                  <a:srgbClr val="FFFFFF"/>
                </a:solidFill>
                <a:latin typeface="Times" charset="0"/>
              </a:endParaRPr>
            </a:p>
          </p:txBody>
        </p:sp>
        <p:sp>
          <p:nvSpPr>
            <p:cNvPr id="142426" name="Line 76"/>
            <p:cNvSpPr>
              <a:spLocks noChangeShapeType="1"/>
            </p:cNvSpPr>
            <p:nvPr/>
          </p:nvSpPr>
          <p:spPr bwMode="auto">
            <a:xfrm>
              <a:off x="292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7" name="Line 77"/>
            <p:cNvSpPr>
              <a:spLocks noChangeShapeType="1"/>
            </p:cNvSpPr>
            <p:nvPr/>
          </p:nvSpPr>
          <p:spPr bwMode="auto">
            <a:xfrm>
              <a:off x="295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8" name="Line 78"/>
            <p:cNvSpPr>
              <a:spLocks noChangeShapeType="1"/>
            </p:cNvSpPr>
            <p:nvPr/>
          </p:nvSpPr>
          <p:spPr bwMode="auto">
            <a:xfrm>
              <a:off x="298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29" name="Line 79"/>
            <p:cNvSpPr>
              <a:spLocks noChangeShapeType="1"/>
            </p:cNvSpPr>
            <p:nvPr/>
          </p:nvSpPr>
          <p:spPr bwMode="auto">
            <a:xfrm>
              <a:off x="301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0" name="Line 80"/>
            <p:cNvSpPr>
              <a:spLocks noChangeShapeType="1"/>
            </p:cNvSpPr>
            <p:nvPr/>
          </p:nvSpPr>
          <p:spPr bwMode="auto">
            <a:xfrm>
              <a:off x="3044"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1" name="Line 81"/>
            <p:cNvSpPr>
              <a:spLocks noChangeShapeType="1"/>
            </p:cNvSpPr>
            <p:nvPr/>
          </p:nvSpPr>
          <p:spPr bwMode="auto">
            <a:xfrm>
              <a:off x="307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2" name="Line 82"/>
            <p:cNvSpPr>
              <a:spLocks noChangeShapeType="1"/>
            </p:cNvSpPr>
            <p:nvPr/>
          </p:nvSpPr>
          <p:spPr bwMode="auto">
            <a:xfrm>
              <a:off x="310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3" name="Line 83"/>
            <p:cNvSpPr>
              <a:spLocks noChangeShapeType="1"/>
            </p:cNvSpPr>
            <p:nvPr/>
          </p:nvSpPr>
          <p:spPr bwMode="auto">
            <a:xfrm>
              <a:off x="313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4" name="Line 84"/>
            <p:cNvSpPr>
              <a:spLocks noChangeShapeType="1"/>
            </p:cNvSpPr>
            <p:nvPr/>
          </p:nvSpPr>
          <p:spPr bwMode="auto">
            <a:xfrm>
              <a:off x="315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5" name="Line 85"/>
            <p:cNvSpPr>
              <a:spLocks noChangeShapeType="1"/>
            </p:cNvSpPr>
            <p:nvPr/>
          </p:nvSpPr>
          <p:spPr bwMode="auto">
            <a:xfrm>
              <a:off x="3190"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6" name="Rectangle 86"/>
            <p:cNvSpPr>
              <a:spLocks noChangeArrowheads="1"/>
            </p:cNvSpPr>
            <p:nvPr/>
          </p:nvSpPr>
          <p:spPr bwMode="auto">
            <a:xfrm>
              <a:off x="3131"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3.30</a:t>
              </a:r>
              <a:endParaRPr lang="en-US" altLang="en-US" sz="1600">
                <a:solidFill>
                  <a:srgbClr val="FFFFFF"/>
                </a:solidFill>
                <a:latin typeface="Times" charset="0"/>
              </a:endParaRPr>
            </a:p>
          </p:txBody>
        </p:sp>
        <p:sp>
          <p:nvSpPr>
            <p:cNvPr id="142437" name="Line 87"/>
            <p:cNvSpPr>
              <a:spLocks noChangeShapeType="1"/>
            </p:cNvSpPr>
            <p:nvPr/>
          </p:nvSpPr>
          <p:spPr bwMode="auto">
            <a:xfrm>
              <a:off x="321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8" name="Line 88"/>
            <p:cNvSpPr>
              <a:spLocks noChangeShapeType="1"/>
            </p:cNvSpPr>
            <p:nvPr/>
          </p:nvSpPr>
          <p:spPr bwMode="auto">
            <a:xfrm>
              <a:off x="324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39" name="Line 89"/>
            <p:cNvSpPr>
              <a:spLocks noChangeShapeType="1"/>
            </p:cNvSpPr>
            <p:nvPr/>
          </p:nvSpPr>
          <p:spPr bwMode="auto">
            <a:xfrm>
              <a:off x="327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0" name="Line 90"/>
            <p:cNvSpPr>
              <a:spLocks noChangeShapeType="1"/>
            </p:cNvSpPr>
            <p:nvPr/>
          </p:nvSpPr>
          <p:spPr bwMode="auto">
            <a:xfrm>
              <a:off x="330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1" name="Line 91"/>
            <p:cNvSpPr>
              <a:spLocks noChangeShapeType="1"/>
            </p:cNvSpPr>
            <p:nvPr/>
          </p:nvSpPr>
          <p:spPr bwMode="auto">
            <a:xfrm>
              <a:off x="3336"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2" name="Line 92"/>
            <p:cNvSpPr>
              <a:spLocks noChangeShapeType="1"/>
            </p:cNvSpPr>
            <p:nvPr/>
          </p:nvSpPr>
          <p:spPr bwMode="auto">
            <a:xfrm>
              <a:off x="336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3" name="Line 93"/>
            <p:cNvSpPr>
              <a:spLocks noChangeShapeType="1"/>
            </p:cNvSpPr>
            <p:nvPr/>
          </p:nvSpPr>
          <p:spPr bwMode="auto">
            <a:xfrm>
              <a:off x="339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4" name="Line 94"/>
            <p:cNvSpPr>
              <a:spLocks noChangeShapeType="1"/>
            </p:cNvSpPr>
            <p:nvPr/>
          </p:nvSpPr>
          <p:spPr bwMode="auto">
            <a:xfrm>
              <a:off x="342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5" name="Line 95"/>
            <p:cNvSpPr>
              <a:spLocks noChangeShapeType="1"/>
            </p:cNvSpPr>
            <p:nvPr/>
          </p:nvSpPr>
          <p:spPr bwMode="auto">
            <a:xfrm>
              <a:off x="345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6" name="Line 96"/>
            <p:cNvSpPr>
              <a:spLocks noChangeShapeType="1"/>
            </p:cNvSpPr>
            <p:nvPr/>
          </p:nvSpPr>
          <p:spPr bwMode="auto">
            <a:xfrm>
              <a:off x="3481"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7" name="Rectangle 97"/>
            <p:cNvSpPr>
              <a:spLocks noChangeArrowheads="1"/>
            </p:cNvSpPr>
            <p:nvPr/>
          </p:nvSpPr>
          <p:spPr bwMode="auto">
            <a:xfrm>
              <a:off x="3422"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3.25</a:t>
              </a:r>
              <a:endParaRPr lang="en-US" altLang="en-US" sz="1600">
                <a:solidFill>
                  <a:srgbClr val="FFFFFF"/>
                </a:solidFill>
                <a:latin typeface="Times" charset="0"/>
              </a:endParaRPr>
            </a:p>
          </p:txBody>
        </p:sp>
        <p:sp>
          <p:nvSpPr>
            <p:cNvPr id="142448" name="Line 98"/>
            <p:cNvSpPr>
              <a:spLocks noChangeShapeType="1"/>
            </p:cNvSpPr>
            <p:nvPr/>
          </p:nvSpPr>
          <p:spPr bwMode="auto">
            <a:xfrm>
              <a:off x="351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49" name="Line 99"/>
            <p:cNvSpPr>
              <a:spLocks noChangeShapeType="1"/>
            </p:cNvSpPr>
            <p:nvPr/>
          </p:nvSpPr>
          <p:spPr bwMode="auto">
            <a:xfrm>
              <a:off x="354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0" name="Line 100"/>
            <p:cNvSpPr>
              <a:spLocks noChangeShapeType="1"/>
            </p:cNvSpPr>
            <p:nvPr/>
          </p:nvSpPr>
          <p:spPr bwMode="auto">
            <a:xfrm>
              <a:off x="357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1" name="Line 101"/>
            <p:cNvSpPr>
              <a:spLocks noChangeShapeType="1"/>
            </p:cNvSpPr>
            <p:nvPr/>
          </p:nvSpPr>
          <p:spPr bwMode="auto">
            <a:xfrm>
              <a:off x="359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2" name="Line 102"/>
            <p:cNvSpPr>
              <a:spLocks noChangeShapeType="1"/>
            </p:cNvSpPr>
            <p:nvPr/>
          </p:nvSpPr>
          <p:spPr bwMode="auto">
            <a:xfrm>
              <a:off x="3627"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3" name="Line 103"/>
            <p:cNvSpPr>
              <a:spLocks noChangeShapeType="1"/>
            </p:cNvSpPr>
            <p:nvPr/>
          </p:nvSpPr>
          <p:spPr bwMode="auto">
            <a:xfrm>
              <a:off x="365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4" name="Line 104"/>
            <p:cNvSpPr>
              <a:spLocks noChangeShapeType="1"/>
            </p:cNvSpPr>
            <p:nvPr/>
          </p:nvSpPr>
          <p:spPr bwMode="auto">
            <a:xfrm>
              <a:off x="368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5" name="Line 105"/>
            <p:cNvSpPr>
              <a:spLocks noChangeShapeType="1"/>
            </p:cNvSpPr>
            <p:nvPr/>
          </p:nvSpPr>
          <p:spPr bwMode="auto">
            <a:xfrm>
              <a:off x="371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6" name="Line 106"/>
            <p:cNvSpPr>
              <a:spLocks noChangeShapeType="1"/>
            </p:cNvSpPr>
            <p:nvPr/>
          </p:nvSpPr>
          <p:spPr bwMode="auto">
            <a:xfrm>
              <a:off x="374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7" name="Line 107"/>
            <p:cNvSpPr>
              <a:spLocks noChangeShapeType="1"/>
            </p:cNvSpPr>
            <p:nvPr/>
          </p:nvSpPr>
          <p:spPr bwMode="auto">
            <a:xfrm>
              <a:off x="3775"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58" name="Rectangle 108"/>
            <p:cNvSpPr>
              <a:spLocks noChangeArrowheads="1"/>
            </p:cNvSpPr>
            <p:nvPr/>
          </p:nvSpPr>
          <p:spPr bwMode="auto">
            <a:xfrm>
              <a:off x="3716"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3.20</a:t>
              </a:r>
              <a:endParaRPr lang="en-US" altLang="en-US" sz="1600">
                <a:solidFill>
                  <a:srgbClr val="FFFFFF"/>
                </a:solidFill>
                <a:latin typeface="Times" charset="0"/>
              </a:endParaRPr>
            </a:p>
          </p:txBody>
        </p:sp>
        <p:sp>
          <p:nvSpPr>
            <p:cNvPr id="142459" name="Line 109"/>
            <p:cNvSpPr>
              <a:spLocks noChangeShapeType="1"/>
            </p:cNvSpPr>
            <p:nvPr/>
          </p:nvSpPr>
          <p:spPr bwMode="auto">
            <a:xfrm>
              <a:off x="380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0" name="Line 110"/>
            <p:cNvSpPr>
              <a:spLocks noChangeShapeType="1"/>
            </p:cNvSpPr>
            <p:nvPr/>
          </p:nvSpPr>
          <p:spPr bwMode="auto">
            <a:xfrm>
              <a:off x="383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1" name="Line 111"/>
            <p:cNvSpPr>
              <a:spLocks noChangeShapeType="1"/>
            </p:cNvSpPr>
            <p:nvPr/>
          </p:nvSpPr>
          <p:spPr bwMode="auto">
            <a:xfrm>
              <a:off x="386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2" name="Line 112"/>
            <p:cNvSpPr>
              <a:spLocks noChangeShapeType="1"/>
            </p:cNvSpPr>
            <p:nvPr/>
          </p:nvSpPr>
          <p:spPr bwMode="auto">
            <a:xfrm>
              <a:off x="389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3" name="Line 113"/>
            <p:cNvSpPr>
              <a:spLocks noChangeShapeType="1"/>
            </p:cNvSpPr>
            <p:nvPr/>
          </p:nvSpPr>
          <p:spPr bwMode="auto">
            <a:xfrm>
              <a:off x="3921"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4" name="Line 114"/>
            <p:cNvSpPr>
              <a:spLocks noChangeShapeType="1"/>
            </p:cNvSpPr>
            <p:nvPr/>
          </p:nvSpPr>
          <p:spPr bwMode="auto">
            <a:xfrm>
              <a:off x="395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5" name="Line 115"/>
            <p:cNvSpPr>
              <a:spLocks noChangeShapeType="1"/>
            </p:cNvSpPr>
            <p:nvPr/>
          </p:nvSpPr>
          <p:spPr bwMode="auto">
            <a:xfrm>
              <a:off x="397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6" name="Line 116"/>
            <p:cNvSpPr>
              <a:spLocks noChangeShapeType="1"/>
            </p:cNvSpPr>
            <p:nvPr/>
          </p:nvSpPr>
          <p:spPr bwMode="auto">
            <a:xfrm>
              <a:off x="400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7" name="Line 117"/>
            <p:cNvSpPr>
              <a:spLocks noChangeShapeType="1"/>
            </p:cNvSpPr>
            <p:nvPr/>
          </p:nvSpPr>
          <p:spPr bwMode="auto">
            <a:xfrm>
              <a:off x="403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8" name="Line 118"/>
            <p:cNvSpPr>
              <a:spLocks noChangeShapeType="1"/>
            </p:cNvSpPr>
            <p:nvPr/>
          </p:nvSpPr>
          <p:spPr bwMode="auto">
            <a:xfrm>
              <a:off x="4067"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69" name="Rectangle 119"/>
            <p:cNvSpPr>
              <a:spLocks noChangeArrowheads="1"/>
            </p:cNvSpPr>
            <p:nvPr/>
          </p:nvSpPr>
          <p:spPr bwMode="auto">
            <a:xfrm>
              <a:off x="4008"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3.15</a:t>
              </a:r>
              <a:endParaRPr lang="en-US" altLang="en-US" sz="1600">
                <a:solidFill>
                  <a:srgbClr val="FFFFFF"/>
                </a:solidFill>
                <a:latin typeface="Times" charset="0"/>
              </a:endParaRPr>
            </a:p>
          </p:txBody>
        </p:sp>
        <p:sp>
          <p:nvSpPr>
            <p:cNvPr id="142470" name="Line 120"/>
            <p:cNvSpPr>
              <a:spLocks noChangeShapeType="1"/>
            </p:cNvSpPr>
            <p:nvPr/>
          </p:nvSpPr>
          <p:spPr bwMode="auto">
            <a:xfrm>
              <a:off x="409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1" name="Line 121"/>
            <p:cNvSpPr>
              <a:spLocks noChangeShapeType="1"/>
            </p:cNvSpPr>
            <p:nvPr/>
          </p:nvSpPr>
          <p:spPr bwMode="auto">
            <a:xfrm>
              <a:off x="412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2" name="Line 122"/>
            <p:cNvSpPr>
              <a:spLocks noChangeShapeType="1"/>
            </p:cNvSpPr>
            <p:nvPr/>
          </p:nvSpPr>
          <p:spPr bwMode="auto">
            <a:xfrm>
              <a:off x="4155"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3" name="Line 123"/>
            <p:cNvSpPr>
              <a:spLocks noChangeShapeType="1"/>
            </p:cNvSpPr>
            <p:nvPr/>
          </p:nvSpPr>
          <p:spPr bwMode="auto">
            <a:xfrm>
              <a:off x="418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4" name="Line 124"/>
            <p:cNvSpPr>
              <a:spLocks noChangeShapeType="1"/>
            </p:cNvSpPr>
            <p:nvPr/>
          </p:nvSpPr>
          <p:spPr bwMode="auto">
            <a:xfrm>
              <a:off x="4213"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5" name="Line 125"/>
            <p:cNvSpPr>
              <a:spLocks noChangeShapeType="1"/>
            </p:cNvSpPr>
            <p:nvPr/>
          </p:nvSpPr>
          <p:spPr bwMode="auto">
            <a:xfrm>
              <a:off x="424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6" name="Line 126"/>
            <p:cNvSpPr>
              <a:spLocks noChangeShapeType="1"/>
            </p:cNvSpPr>
            <p:nvPr/>
          </p:nvSpPr>
          <p:spPr bwMode="auto">
            <a:xfrm>
              <a:off x="4272"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7" name="Line 127"/>
            <p:cNvSpPr>
              <a:spLocks noChangeShapeType="1"/>
            </p:cNvSpPr>
            <p:nvPr/>
          </p:nvSpPr>
          <p:spPr bwMode="auto">
            <a:xfrm>
              <a:off x="430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8" name="Line 128"/>
            <p:cNvSpPr>
              <a:spLocks noChangeShapeType="1"/>
            </p:cNvSpPr>
            <p:nvPr/>
          </p:nvSpPr>
          <p:spPr bwMode="auto">
            <a:xfrm>
              <a:off x="433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79" name="Line 129"/>
            <p:cNvSpPr>
              <a:spLocks noChangeShapeType="1"/>
            </p:cNvSpPr>
            <p:nvPr/>
          </p:nvSpPr>
          <p:spPr bwMode="auto">
            <a:xfrm>
              <a:off x="4359"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0" name="Rectangle 130"/>
            <p:cNvSpPr>
              <a:spLocks noChangeArrowheads="1"/>
            </p:cNvSpPr>
            <p:nvPr/>
          </p:nvSpPr>
          <p:spPr bwMode="auto">
            <a:xfrm>
              <a:off x="4300"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3.10</a:t>
              </a:r>
              <a:endParaRPr lang="en-US" altLang="en-US" sz="1600">
                <a:solidFill>
                  <a:srgbClr val="FFFFFF"/>
                </a:solidFill>
                <a:latin typeface="Times" charset="0"/>
              </a:endParaRPr>
            </a:p>
          </p:txBody>
        </p:sp>
        <p:sp>
          <p:nvSpPr>
            <p:cNvPr id="142481" name="Line 131"/>
            <p:cNvSpPr>
              <a:spLocks noChangeShapeType="1"/>
            </p:cNvSpPr>
            <p:nvPr/>
          </p:nvSpPr>
          <p:spPr bwMode="auto">
            <a:xfrm>
              <a:off x="438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2" name="Line 132"/>
            <p:cNvSpPr>
              <a:spLocks noChangeShapeType="1"/>
            </p:cNvSpPr>
            <p:nvPr/>
          </p:nvSpPr>
          <p:spPr bwMode="auto">
            <a:xfrm>
              <a:off x="4418"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3" name="Line 133"/>
            <p:cNvSpPr>
              <a:spLocks noChangeShapeType="1"/>
            </p:cNvSpPr>
            <p:nvPr/>
          </p:nvSpPr>
          <p:spPr bwMode="auto">
            <a:xfrm>
              <a:off x="444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4" name="Line 134"/>
            <p:cNvSpPr>
              <a:spLocks noChangeShapeType="1"/>
            </p:cNvSpPr>
            <p:nvPr/>
          </p:nvSpPr>
          <p:spPr bwMode="auto">
            <a:xfrm>
              <a:off x="447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5" name="Line 135"/>
            <p:cNvSpPr>
              <a:spLocks noChangeShapeType="1"/>
            </p:cNvSpPr>
            <p:nvPr/>
          </p:nvSpPr>
          <p:spPr bwMode="auto">
            <a:xfrm>
              <a:off x="4506"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6" name="Line 136"/>
            <p:cNvSpPr>
              <a:spLocks noChangeShapeType="1"/>
            </p:cNvSpPr>
            <p:nvPr/>
          </p:nvSpPr>
          <p:spPr bwMode="auto">
            <a:xfrm>
              <a:off x="4535"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7" name="Line 137"/>
            <p:cNvSpPr>
              <a:spLocks noChangeShapeType="1"/>
            </p:cNvSpPr>
            <p:nvPr/>
          </p:nvSpPr>
          <p:spPr bwMode="auto">
            <a:xfrm>
              <a:off x="4564"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8" name="Line 138"/>
            <p:cNvSpPr>
              <a:spLocks noChangeShapeType="1"/>
            </p:cNvSpPr>
            <p:nvPr/>
          </p:nvSpPr>
          <p:spPr bwMode="auto">
            <a:xfrm>
              <a:off x="459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89" name="Line 139"/>
            <p:cNvSpPr>
              <a:spLocks noChangeShapeType="1"/>
            </p:cNvSpPr>
            <p:nvPr/>
          </p:nvSpPr>
          <p:spPr bwMode="auto">
            <a:xfrm>
              <a:off x="4623"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0" name="Line 140"/>
            <p:cNvSpPr>
              <a:spLocks noChangeShapeType="1"/>
            </p:cNvSpPr>
            <p:nvPr/>
          </p:nvSpPr>
          <p:spPr bwMode="auto">
            <a:xfrm>
              <a:off x="4652" y="3838"/>
              <a:ext cx="1" cy="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1" name="Rectangle 141"/>
            <p:cNvSpPr>
              <a:spLocks noChangeArrowheads="1"/>
            </p:cNvSpPr>
            <p:nvPr/>
          </p:nvSpPr>
          <p:spPr bwMode="auto">
            <a:xfrm>
              <a:off x="4593" y="3875"/>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3.05</a:t>
              </a:r>
              <a:endParaRPr lang="en-US" altLang="en-US" sz="1600">
                <a:solidFill>
                  <a:srgbClr val="FFFFFF"/>
                </a:solidFill>
                <a:latin typeface="Times" charset="0"/>
              </a:endParaRPr>
            </a:p>
          </p:txBody>
        </p:sp>
        <p:sp>
          <p:nvSpPr>
            <p:cNvPr id="142492" name="Line 142"/>
            <p:cNvSpPr>
              <a:spLocks noChangeShapeType="1"/>
            </p:cNvSpPr>
            <p:nvPr/>
          </p:nvSpPr>
          <p:spPr bwMode="auto">
            <a:xfrm>
              <a:off x="4681"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3" name="Line 143"/>
            <p:cNvSpPr>
              <a:spLocks noChangeShapeType="1"/>
            </p:cNvSpPr>
            <p:nvPr/>
          </p:nvSpPr>
          <p:spPr bwMode="auto">
            <a:xfrm>
              <a:off x="4710"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4" name="Line 144"/>
            <p:cNvSpPr>
              <a:spLocks noChangeShapeType="1"/>
            </p:cNvSpPr>
            <p:nvPr/>
          </p:nvSpPr>
          <p:spPr bwMode="auto">
            <a:xfrm>
              <a:off x="473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5" name="Line 145"/>
            <p:cNvSpPr>
              <a:spLocks noChangeShapeType="1"/>
            </p:cNvSpPr>
            <p:nvPr/>
          </p:nvSpPr>
          <p:spPr bwMode="auto">
            <a:xfrm>
              <a:off x="4769"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6" name="Line 146"/>
            <p:cNvSpPr>
              <a:spLocks noChangeShapeType="1"/>
            </p:cNvSpPr>
            <p:nvPr/>
          </p:nvSpPr>
          <p:spPr bwMode="auto">
            <a:xfrm>
              <a:off x="4798" y="3838"/>
              <a:ext cx="1" cy="2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7" name="Line 147"/>
            <p:cNvSpPr>
              <a:spLocks noChangeShapeType="1"/>
            </p:cNvSpPr>
            <p:nvPr/>
          </p:nvSpPr>
          <p:spPr bwMode="auto">
            <a:xfrm>
              <a:off x="4827"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8" name="Line 148"/>
            <p:cNvSpPr>
              <a:spLocks noChangeShapeType="1"/>
            </p:cNvSpPr>
            <p:nvPr/>
          </p:nvSpPr>
          <p:spPr bwMode="auto">
            <a:xfrm>
              <a:off x="485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99" name="Line 149"/>
            <p:cNvSpPr>
              <a:spLocks noChangeShapeType="1"/>
            </p:cNvSpPr>
            <p:nvPr/>
          </p:nvSpPr>
          <p:spPr bwMode="auto">
            <a:xfrm>
              <a:off x="4886"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500" name="Line 150"/>
            <p:cNvSpPr>
              <a:spLocks noChangeShapeType="1"/>
            </p:cNvSpPr>
            <p:nvPr/>
          </p:nvSpPr>
          <p:spPr bwMode="auto">
            <a:xfrm>
              <a:off x="4915" y="3838"/>
              <a:ext cx="1" cy="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501" name="Rectangle 151"/>
            <p:cNvSpPr>
              <a:spLocks noChangeArrowheads="1"/>
            </p:cNvSpPr>
            <p:nvPr/>
          </p:nvSpPr>
          <p:spPr bwMode="auto">
            <a:xfrm>
              <a:off x="2749" y="3950"/>
              <a:ext cx="7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latin typeface="Arial" charset="0"/>
                </a:rPr>
                <a:t>Chemical Shift (ppm)</a:t>
              </a:r>
              <a:endParaRPr lang="en-US" altLang="en-US" sz="1600">
                <a:solidFill>
                  <a:srgbClr val="FFFFFF"/>
                </a:solidFill>
                <a:latin typeface="Times" charset="0"/>
              </a:endParaRPr>
            </a:p>
          </p:txBody>
        </p:sp>
        <p:sp>
          <p:nvSpPr>
            <p:cNvPr id="142502" name="Freeform 364"/>
            <p:cNvSpPr>
              <a:spLocks/>
            </p:cNvSpPr>
            <p:nvPr/>
          </p:nvSpPr>
          <p:spPr bwMode="auto">
            <a:xfrm>
              <a:off x="1142" y="2573"/>
              <a:ext cx="3790" cy="1111"/>
            </a:xfrm>
            <a:custGeom>
              <a:avLst/>
              <a:gdLst>
                <a:gd name="T0" fmla="*/ 3739 w 3790"/>
                <a:gd name="T1" fmla="*/ 1109 h 1111"/>
                <a:gd name="T2" fmla="*/ 3677 w 3790"/>
                <a:gd name="T3" fmla="*/ 1109 h 1111"/>
                <a:gd name="T4" fmla="*/ 3616 w 3790"/>
                <a:gd name="T5" fmla="*/ 1109 h 1111"/>
                <a:gd name="T6" fmla="*/ 3556 w 3790"/>
                <a:gd name="T7" fmla="*/ 1109 h 1111"/>
                <a:gd name="T8" fmla="*/ 3495 w 3790"/>
                <a:gd name="T9" fmla="*/ 1109 h 1111"/>
                <a:gd name="T10" fmla="*/ 3433 w 3790"/>
                <a:gd name="T11" fmla="*/ 1109 h 1111"/>
                <a:gd name="T12" fmla="*/ 3374 w 3790"/>
                <a:gd name="T13" fmla="*/ 1109 h 1111"/>
                <a:gd name="T14" fmla="*/ 3313 w 3790"/>
                <a:gd name="T15" fmla="*/ 1109 h 1111"/>
                <a:gd name="T16" fmla="*/ 3251 w 3790"/>
                <a:gd name="T17" fmla="*/ 1109 h 1111"/>
                <a:gd name="T18" fmla="*/ 3192 w 3790"/>
                <a:gd name="T19" fmla="*/ 1109 h 1111"/>
                <a:gd name="T20" fmla="*/ 3130 w 3790"/>
                <a:gd name="T21" fmla="*/ 1109 h 1111"/>
                <a:gd name="T22" fmla="*/ 3069 w 3790"/>
                <a:gd name="T23" fmla="*/ 1107 h 1111"/>
                <a:gd name="T24" fmla="*/ 3009 w 3790"/>
                <a:gd name="T25" fmla="*/ 1107 h 1111"/>
                <a:gd name="T26" fmla="*/ 2948 w 3790"/>
                <a:gd name="T27" fmla="*/ 1109 h 1111"/>
                <a:gd name="T28" fmla="*/ 2886 w 3790"/>
                <a:gd name="T29" fmla="*/ 1109 h 1111"/>
                <a:gd name="T30" fmla="*/ 2827 w 3790"/>
                <a:gd name="T31" fmla="*/ 1109 h 1111"/>
                <a:gd name="T32" fmla="*/ 2766 w 3790"/>
                <a:gd name="T33" fmla="*/ 1109 h 1111"/>
                <a:gd name="T34" fmla="*/ 2706 w 3790"/>
                <a:gd name="T35" fmla="*/ 1109 h 1111"/>
                <a:gd name="T36" fmla="*/ 2645 w 3790"/>
                <a:gd name="T37" fmla="*/ 1109 h 1111"/>
                <a:gd name="T38" fmla="*/ 2583 w 3790"/>
                <a:gd name="T39" fmla="*/ 1107 h 1111"/>
                <a:gd name="T40" fmla="*/ 2524 w 3790"/>
                <a:gd name="T41" fmla="*/ 1107 h 1111"/>
                <a:gd name="T42" fmla="*/ 2462 w 3790"/>
                <a:gd name="T43" fmla="*/ 1105 h 1111"/>
                <a:gd name="T44" fmla="*/ 2401 w 3790"/>
                <a:gd name="T45" fmla="*/ 1101 h 1111"/>
                <a:gd name="T46" fmla="*/ 2341 w 3790"/>
                <a:gd name="T47" fmla="*/ 723 h 1111"/>
                <a:gd name="T48" fmla="*/ 2280 w 3790"/>
                <a:gd name="T49" fmla="*/ 631 h 1111"/>
                <a:gd name="T50" fmla="*/ 2219 w 3790"/>
                <a:gd name="T51" fmla="*/ 1047 h 1111"/>
                <a:gd name="T52" fmla="*/ 2159 w 3790"/>
                <a:gd name="T53" fmla="*/ 1099 h 1111"/>
                <a:gd name="T54" fmla="*/ 2098 w 3790"/>
                <a:gd name="T55" fmla="*/ 1105 h 1111"/>
                <a:gd name="T56" fmla="*/ 2036 w 3790"/>
                <a:gd name="T57" fmla="*/ 1109 h 1111"/>
                <a:gd name="T58" fmla="*/ 1977 w 3790"/>
                <a:gd name="T59" fmla="*/ 1111 h 1111"/>
                <a:gd name="T60" fmla="*/ 1915 w 3790"/>
                <a:gd name="T61" fmla="*/ 1109 h 1111"/>
                <a:gd name="T62" fmla="*/ 1854 w 3790"/>
                <a:gd name="T63" fmla="*/ 1109 h 1111"/>
                <a:gd name="T64" fmla="*/ 1794 w 3790"/>
                <a:gd name="T65" fmla="*/ 1109 h 1111"/>
                <a:gd name="T66" fmla="*/ 1733 w 3790"/>
                <a:gd name="T67" fmla="*/ 1111 h 1111"/>
                <a:gd name="T68" fmla="*/ 1673 w 3790"/>
                <a:gd name="T69" fmla="*/ 1109 h 1111"/>
                <a:gd name="T70" fmla="*/ 1612 w 3790"/>
                <a:gd name="T71" fmla="*/ 1109 h 1111"/>
                <a:gd name="T72" fmla="*/ 1551 w 3790"/>
                <a:gd name="T73" fmla="*/ 1109 h 1111"/>
                <a:gd name="T74" fmla="*/ 1491 w 3790"/>
                <a:gd name="T75" fmla="*/ 1105 h 1111"/>
                <a:gd name="T76" fmla="*/ 1430 w 3790"/>
                <a:gd name="T77" fmla="*/ 1017 h 1111"/>
                <a:gd name="T78" fmla="*/ 1368 w 3790"/>
                <a:gd name="T79" fmla="*/ 1072 h 1111"/>
                <a:gd name="T80" fmla="*/ 1309 w 3790"/>
                <a:gd name="T81" fmla="*/ 1068 h 1111"/>
                <a:gd name="T82" fmla="*/ 1247 w 3790"/>
                <a:gd name="T83" fmla="*/ 823 h 1111"/>
                <a:gd name="T84" fmla="*/ 1186 w 3790"/>
                <a:gd name="T85" fmla="*/ 1105 h 1111"/>
                <a:gd name="T86" fmla="*/ 1126 w 3790"/>
                <a:gd name="T87" fmla="*/ 1107 h 1111"/>
                <a:gd name="T88" fmla="*/ 1065 w 3790"/>
                <a:gd name="T89" fmla="*/ 1107 h 1111"/>
                <a:gd name="T90" fmla="*/ 1004 w 3790"/>
                <a:gd name="T91" fmla="*/ 1109 h 1111"/>
                <a:gd name="T92" fmla="*/ 944 w 3790"/>
                <a:gd name="T93" fmla="*/ 1109 h 1111"/>
                <a:gd name="T94" fmla="*/ 883 w 3790"/>
                <a:gd name="T95" fmla="*/ 1109 h 1111"/>
                <a:gd name="T96" fmla="*/ 821 w 3790"/>
                <a:gd name="T97" fmla="*/ 1109 h 1111"/>
                <a:gd name="T98" fmla="*/ 762 w 3790"/>
                <a:gd name="T99" fmla="*/ 1109 h 1111"/>
                <a:gd name="T100" fmla="*/ 700 w 3790"/>
                <a:gd name="T101" fmla="*/ 1109 h 1111"/>
                <a:gd name="T102" fmla="*/ 641 w 3790"/>
                <a:gd name="T103" fmla="*/ 1109 h 1111"/>
                <a:gd name="T104" fmla="*/ 579 w 3790"/>
                <a:gd name="T105" fmla="*/ 1107 h 1111"/>
                <a:gd name="T106" fmla="*/ 518 w 3790"/>
                <a:gd name="T107" fmla="*/ 1109 h 1111"/>
                <a:gd name="T108" fmla="*/ 459 w 3790"/>
                <a:gd name="T109" fmla="*/ 1109 h 1111"/>
                <a:gd name="T110" fmla="*/ 397 w 3790"/>
                <a:gd name="T111" fmla="*/ 1109 h 1111"/>
                <a:gd name="T112" fmla="*/ 336 w 3790"/>
                <a:gd name="T113" fmla="*/ 1109 h 1111"/>
                <a:gd name="T114" fmla="*/ 276 w 3790"/>
                <a:gd name="T115" fmla="*/ 1109 h 1111"/>
                <a:gd name="T116" fmla="*/ 215 w 3790"/>
                <a:gd name="T117" fmla="*/ 1109 h 1111"/>
                <a:gd name="T118" fmla="*/ 153 w 3790"/>
                <a:gd name="T119" fmla="*/ 1109 h 1111"/>
                <a:gd name="T120" fmla="*/ 94 w 3790"/>
                <a:gd name="T121" fmla="*/ 1109 h 1111"/>
                <a:gd name="T122" fmla="*/ 32 w 3790"/>
                <a:gd name="T123" fmla="*/ 1109 h 1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90" h="1111">
                  <a:moveTo>
                    <a:pt x="3790" y="1109"/>
                  </a:moveTo>
                  <a:lnTo>
                    <a:pt x="3790" y="1109"/>
                  </a:lnTo>
                  <a:lnTo>
                    <a:pt x="3788" y="1109"/>
                  </a:lnTo>
                  <a:lnTo>
                    <a:pt x="3785" y="1109"/>
                  </a:lnTo>
                  <a:lnTo>
                    <a:pt x="3781" y="1109"/>
                  </a:lnTo>
                  <a:lnTo>
                    <a:pt x="3777" y="1109"/>
                  </a:lnTo>
                  <a:lnTo>
                    <a:pt x="3773" y="1109"/>
                  </a:lnTo>
                  <a:lnTo>
                    <a:pt x="3769" y="1109"/>
                  </a:lnTo>
                  <a:lnTo>
                    <a:pt x="3765" y="1109"/>
                  </a:lnTo>
                  <a:lnTo>
                    <a:pt x="3764" y="1109"/>
                  </a:lnTo>
                  <a:lnTo>
                    <a:pt x="3760" y="1109"/>
                  </a:lnTo>
                  <a:lnTo>
                    <a:pt x="3756" y="1109"/>
                  </a:lnTo>
                  <a:lnTo>
                    <a:pt x="3752" y="1109"/>
                  </a:lnTo>
                  <a:lnTo>
                    <a:pt x="3748" y="1109"/>
                  </a:lnTo>
                  <a:lnTo>
                    <a:pt x="3744" y="1109"/>
                  </a:lnTo>
                  <a:lnTo>
                    <a:pt x="3741" y="1109"/>
                  </a:lnTo>
                  <a:lnTo>
                    <a:pt x="3739" y="1109"/>
                  </a:lnTo>
                  <a:lnTo>
                    <a:pt x="3735" y="1109"/>
                  </a:lnTo>
                  <a:lnTo>
                    <a:pt x="3731" y="1109"/>
                  </a:lnTo>
                  <a:lnTo>
                    <a:pt x="3727" y="1109"/>
                  </a:lnTo>
                  <a:lnTo>
                    <a:pt x="3723" y="1109"/>
                  </a:lnTo>
                  <a:lnTo>
                    <a:pt x="3719" y="1109"/>
                  </a:lnTo>
                  <a:lnTo>
                    <a:pt x="3716" y="1109"/>
                  </a:lnTo>
                  <a:lnTo>
                    <a:pt x="3714" y="1109"/>
                  </a:lnTo>
                  <a:lnTo>
                    <a:pt x="3710" y="1109"/>
                  </a:lnTo>
                  <a:lnTo>
                    <a:pt x="3706" y="1109"/>
                  </a:lnTo>
                  <a:lnTo>
                    <a:pt x="3702" y="1109"/>
                  </a:lnTo>
                  <a:lnTo>
                    <a:pt x="3698" y="1109"/>
                  </a:lnTo>
                  <a:lnTo>
                    <a:pt x="3694" y="1109"/>
                  </a:lnTo>
                  <a:lnTo>
                    <a:pt x="3691" y="1109"/>
                  </a:lnTo>
                  <a:lnTo>
                    <a:pt x="3687" y="1109"/>
                  </a:lnTo>
                  <a:lnTo>
                    <a:pt x="3685" y="1109"/>
                  </a:lnTo>
                  <a:lnTo>
                    <a:pt x="3681" y="1109"/>
                  </a:lnTo>
                  <a:lnTo>
                    <a:pt x="3677" y="1109"/>
                  </a:lnTo>
                  <a:lnTo>
                    <a:pt x="3673" y="1109"/>
                  </a:lnTo>
                  <a:lnTo>
                    <a:pt x="3669" y="1109"/>
                  </a:lnTo>
                  <a:lnTo>
                    <a:pt x="3666" y="1109"/>
                  </a:lnTo>
                  <a:lnTo>
                    <a:pt x="3662" y="1109"/>
                  </a:lnTo>
                  <a:lnTo>
                    <a:pt x="3660" y="1109"/>
                  </a:lnTo>
                  <a:lnTo>
                    <a:pt x="3656" y="1109"/>
                  </a:lnTo>
                  <a:lnTo>
                    <a:pt x="3652" y="1109"/>
                  </a:lnTo>
                  <a:lnTo>
                    <a:pt x="3648" y="1111"/>
                  </a:lnTo>
                  <a:lnTo>
                    <a:pt x="3645" y="1109"/>
                  </a:lnTo>
                  <a:lnTo>
                    <a:pt x="3641" y="1109"/>
                  </a:lnTo>
                  <a:lnTo>
                    <a:pt x="3637" y="1109"/>
                  </a:lnTo>
                  <a:lnTo>
                    <a:pt x="3635" y="1109"/>
                  </a:lnTo>
                  <a:lnTo>
                    <a:pt x="3631" y="1109"/>
                  </a:lnTo>
                  <a:lnTo>
                    <a:pt x="3627" y="1109"/>
                  </a:lnTo>
                  <a:lnTo>
                    <a:pt x="3623" y="1109"/>
                  </a:lnTo>
                  <a:lnTo>
                    <a:pt x="3620" y="1109"/>
                  </a:lnTo>
                  <a:lnTo>
                    <a:pt x="3616" y="1109"/>
                  </a:lnTo>
                  <a:lnTo>
                    <a:pt x="3612" y="1109"/>
                  </a:lnTo>
                  <a:lnTo>
                    <a:pt x="3610" y="1109"/>
                  </a:lnTo>
                  <a:lnTo>
                    <a:pt x="3606" y="1109"/>
                  </a:lnTo>
                  <a:lnTo>
                    <a:pt x="3602" y="1111"/>
                  </a:lnTo>
                  <a:lnTo>
                    <a:pt x="3598" y="1109"/>
                  </a:lnTo>
                  <a:lnTo>
                    <a:pt x="3595" y="1109"/>
                  </a:lnTo>
                  <a:lnTo>
                    <a:pt x="3591" y="1109"/>
                  </a:lnTo>
                  <a:lnTo>
                    <a:pt x="3587" y="1109"/>
                  </a:lnTo>
                  <a:lnTo>
                    <a:pt x="3585" y="1109"/>
                  </a:lnTo>
                  <a:lnTo>
                    <a:pt x="3581" y="1109"/>
                  </a:lnTo>
                  <a:lnTo>
                    <a:pt x="3577" y="1109"/>
                  </a:lnTo>
                  <a:lnTo>
                    <a:pt x="3574" y="1109"/>
                  </a:lnTo>
                  <a:lnTo>
                    <a:pt x="3570" y="1109"/>
                  </a:lnTo>
                  <a:lnTo>
                    <a:pt x="3566" y="1109"/>
                  </a:lnTo>
                  <a:lnTo>
                    <a:pt x="3562" y="1109"/>
                  </a:lnTo>
                  <a:lnTo>
                    <a:pt x="3558" y="1109"/>
                  </a:lnTo>
                  <a:lnTo>
                    <a:pt x="3556" y="1109"/>
                  </a:lnTo>
                  <a:lnTo>
                    <a:pt x="3552" y="1109"/>
                  </a:lnTo>
                  <a:lnTo>
                    <a:pt x="3549" y="1109"/>
                  </a:lnTo>
                  <a:lnTo>
                    <a:pt x="3545" y="1109"/>
                  </a:lnTo>
                  <a:lnTo>
                    <a:pt x="3541" y="1109"/>
                  </a:lnTo>
                  <a:lnTo>
                    <a:pt x="3537" y="1109"/>
                  </a:lnTo>
                  <a:lnTo>
                    <a:pt x="3533" y="1109"/>
                  </a:lnTo>
                  <a:lnTo>
                    <a:pt x="3531" y="1109"/>
                  </a:lnTo>
                  <a:lnTo>
                    <a:pt x="3527" y="1109"/>
                  </a:lnTo>
                  <a:lnTo>
                    <a:pt x="3524" y="1109"/>
                  </a:lnTo>
                  <a:lnTo>
                    <a:pt x="3520" y="1109"/>
                  </a:lnTo>
                  <a:lnTo>
                    <a:pt x="3516" y="1109"/>
                  </a:lnTo>
                  <a:lnTo>
                    <a:pt x="3512" y="1109"/>
                  </a:lnTo>
                  <a:lnTo>
                    <a:pt x="3508" y="1109"/>
                  </a:lnTo>
                  <a:lnTo>
                    <a:pt x="3506" y="1109"/>
                  </a:lnTo>
                  <a:lnTo>
                    <a:pt x="3503" y="1109"/>
                  </a:lnTo>
                  <a:lnTo>
                    <a:pt x="3499" y="1109"/>
                  </a:lnTo>
                  <a:lnTo>
                    <a:pt x="3495" y="1109"/>
                  </a:lnTo>
                  <a:lnTo>
                    <a:pt x="3491" y="1109"/>
                  </a:lnTo>
                  <a:lnTo>
                    <a:pt x="3487" y="1109"/>
                  </a:lnTo>
                  <a:lnTo>
                    <a:pt x="3483" y="1109"/>
                  </a:lnTo>
                  <a:lnTo>
                    <a:pt x="3481" y="1109"/>
                  </a:lnTo>
                  <a:lnTo>
                    <a:pt x="3478" y="1109"/>
                  </a:lnTo>
                  <a:lnTo>
                    <a:pt x="3474" y="1109"/>
                  </a:lnTo>
                  <a:lnTo>
                    <a:pt x="3470" y="1109"/>
                  </a:lnTo>
                  <a:lnTo>
                    <a:pt x="3466" y="1109"/>
                  </a:lnTo>
                  <a:lnTo>
                    <a:pt x="3462" y="1109"/>
                  </a:lnTo>
                  <a:lnTo>
                    <a:pt x="3458" y="1109"/>
                  </a:lnTo>
                  <a:lnTo>
                    <a:pt x="3455" y="1109"/>
                  </a:lnTo>
                  <a:lnTo>
                    <a:pt x="3453" y="1109"/>
                  </a:lnTo>
                  <a:lnTo>
                    <a:pt x="3449" y="1109"/>
                  </a:lnTo>
                  <a:lnTo>
                    <a:pt x="3445" y="1109"/>
                  </a:lnTo>
                  <a:lnTo>
                    <a:pt x="3441" y="1109"/>
                  </a:lnTo>
                  <a:lnTo>
                    <a:pt x="3437" y="1109"/>
                  </a:lnTo>
                  <a:lnTo>
                    <a:pt x="3433" y="1109"/>
                  </a:lnTo>
                  <a:lnTo>
                    <a:pt x="3430" y="1109"/>
                  </a:lnTo>
                  <a:lnTo>
                    <a:pt x="3428" y="1109"/>
                  </a:lnTo>
                  <a:lnTo>
                    <a:pt x="3424" y="1109"/>
                  </a:lnTo>
                  <a:lnTo>
                    <a:pt x="3420" y="1111"/>
                  </a:lnTo>
                  <a:lnTo>
                    <a:pt x="3416" y="1109"/>
                  </a:lnTo>
                  <a:lnTo>
                    <a:pt x="3412" y="1109"/>
                  </a:lnTo>
                  <a:lnTo>
                    <a:pt x="3408" y="1109"/>
                  </a:lnTo>
                  <a:lnTo>
                    <a:pt x="3405" y="1109"/>
                  </a:lnTo>
                  <a:lnTo>
                    <a:pt x="3403" y="1109"/>
                  </a:lnTo>
                  <a:lnTo>
                    <a:pt x="3399" y="1109"/>
                  </a:lnTo>
                  <a:lnTo>
                    <a:pt x="3395" y="1109"/>
                  </a:lnTo>
                  <a:lnTo>
                    <a:pt x="3391" y="1109"/>
                  </a:lnTo>
                  <a:lnTo>
                    <a:pt x="3387" y="1109"/>
                  </a:lnTo>
                  <a:lnTo>
                    <a:pt x="3384" y="1109"/>
                  </a:lnTo>
                  <a:lnTo>
                    <a:pt x="3380" y="1109"/>
                  </a:lnTo>
                  <a:lnTo>
                    <a:pt x="3378" y="1109"/>
                  </a:lnTo>
                  <a:lnTo>
                    <a:pt x="3374" y="1109"/>
                  </a:lnTo>
                  <a:lnTo>
                    <a:pt x="3370" y="1109"/>
                  </a:lnTo>
                  <a:lnTo>
                    <a:pt x="3366" y="1109"/>
                  </a:lnTo>
                  <a:lnTo>
                    <a:pt x="3362" y="1109"/>
                  </a:lnTo>
                  <a:lnTo>
                    <a:pt x="3359" y="1109"/>
                  </a:lnTo>
                  <a:lnTo>
                    <a:pt x="3355" y="1109"/>
                  </a:lnTo>
                  <a:lnTo>
                    <a:pt x="3353" y="1109"/>
                  </a:lnTo>
                  <a:lnTo>
                    <a:pt x="3349" y="1109"/>
                  </a:lnTo>
                  <a:lnTo>
                    <a:pt x="3345" y="1109"/>
                  </a:lnTo>
                  <a:lnTo>
                    <a:pt x="3341" y="1109"/>
                  </a:lnTo>
                  <a:lnTo>
                    <a:pt x="3337" y="1109"/>
                  </a:lnTo>
                  <a:lnTo>
                    <a:pt x="3334" y="1109"/>
                  </a:lnTo>
                  <a:lnTo>
                    <a:pt x="3330" y="1109"/>
                  </a:lnTo>
                  <a:lnTo>
                    <a:pt x="3326" y="1109"/>
                  </a:lnTo>
                  <a:lnTo>
                    <a:pt x="3324" y="1109"/>
                  </a:lnTo>
                  <a:lnTo>
                    <a:pt x="3320" y="1109"/>
                  </a:lnTo>
                  <a:lnTo>
                    <a:pt x="3316" y="1109"/>
                  </a:lnTo>
                  <a:lnTo>
                    <a:pt x="3313" y="1109"/>
                  </a:lnTo>
                  <a:lnTo>
                    <a:pt x="3309" y="1109"/>
                  </a:lnTo>
                  <a:lnTo>
                    <a:pt x="3305" y="1109"/>
                  </a:lnTo>
                  <a:lnTo>
                    <a:pt x="3301" y="1109"/>
                  </a:lnTo>
                  <a:lnTo>
                    <a:pt x="3299" y="1109"/>
                  </a:lnTo>
                  <a:lnTo>
                    <a:pt x="3295" y="1109"/>
                  </a:lnTo>
                  <a:lnTo>
                    <a:pt x="3291" y="1109"/>
                  </a:lnTo>
                  <a:lnTo>
                    <a:pt x="3288" y="1109"/>
                  </a:lnTo>
                  <a:lnTo>
                    <a:pt x="3284" y="1109"/>
                  </a:lnTo>
                  <a:lnTo>
                    <a:pt x="3280" y="1109"/>
                  </a:lnTo>
                  <a:lnTo>
                    <a:pt x="3276" y="1109"/>
                  </a:lnTo>
                  <a:lnTo>
                    <a:pt x="3274" y="1109"/>
                  </a:lnTo>
                  <a:lnTo>
                    <a:pt x="3270" y="1109"/>
                  </a:lnTo>
                  <a:lnTo>
                    <a:pt x="3266" y="1109"/>
                  </a:lnTo>
                  <a:lnTo>
                    <a:pt x="3263" y="1109"/>
                  </a:lnTo>
                  <a:lnTo>
                    <a:pt x="3259" y="1109"/>
                  </a:lnTo>
                  <a:lnTo>
                    <a:pt x="3255" y="1109"/>
                  </a:lnTo>
                  <a:lnTo>
                    <a:pt x="3251" y="1109"/>
                  </a:lnTo>
                  <a:lnTo>
                    <a:pt x="3249" y="1109"/>
                  </a:lnTo>
                  <a:lnTo>
                    <a:pt x="3245" y="1109"/>
                  </a:lnTo>
                  <a:lnTo>
                    <a:pt x="3241" y="1109"/>
                  </a:lnTo>
                  <a:lnTo>
                    <a:pt x="3238" y="1109"/>
                  </a:lnTo>
                  <a:lnTo>
                    <a:pt x="3234" y="1109"/>
                  </a:lnTo>
                  <a:lnTo>
                    <a:pt x="3230" y="1109"/>
                  </a:lnTo>
                  <a:lnTo>
                    <a:pt x="3226" y="1109"/>
                  </a:lnTo>
                  <a:lnTo>
                    <a:pt x="3222" y="1109"/>
                  </a:lnTo>
                  <a:lnTo>
                    <a:pt x="3220" y="1109"/>
                  </a:lnTo>
                  <a:lnTo>
                    <a:pt x="3217" y="1109"/>
                  </a:lnTo>
                  <a:lnTo>
                    <a:pt x="3213" y="1109"/>
                  </a:lnTo>
                  <a:lnTo>
                    <a:pt x="3209" y="1109"/>
                  </a:lnTo>
                  <a:lnTo>
                    <a:pt x="3205" y="1109"/>
                  </a:lnTo>
                  <a:lnTo>
                    <a:pt x="3201" y="1109"/>
                  </a:lnTo>
                  <a:lnTo>
                    <a:pt x="3197" y="1109"/>
                  </a:lnTo>
                  <a:lnTo>
                    <a:pt x="3195" y="1109"/>
                  </a:lnTo>
                  <a:lnTo>
                    <a:pt x="3192" y="1109"/>
                  </a:lnTo>
                  <a:lnTo>
                    <a:pt x="3188" y="1109"/>
                  </a:lnTo>
                  <a:lnTo>
                    <a:pt x="3184" y="1109"/>
                  </a:lnTo>
                  <a:lnTo>
                    <a:pt x="3180" y="1107"/>
                  </a:lnTo>
                  <a:lnTo>
                    <a:pt x="3176" y="1109"/>
                  </a:lnTo>
                  <a:lnTo>
                    <a:pt x="3172" y="1107"/>
                  </a:lnTo>
                  <a:lnTo>
                    <a:pt x="3170" y="1107"/>
                  </a:lnTo>
                  <a:lnTo>
                    <a:pt x="3167" y="1107"/>
                  </a:lnTo>
                  <a:lnTo>
                    <a:pt x="3163" y="1107"/>
                  </a:lnTo>
                  <a:lnTo>
                    <a:pt x="3159" y="1107"/>
                  </a:lnTo>
                  <a:lnTo>
                    <a:pt x="3155" y="1107"/>
                  </a:lnTo>
                  <a:lnTo>
                    <a:pt x="3151" y="1107"/>
                  </a:lnTo>
                  <a:lnTo>
                    <a:pt x="3147" y="1109"/>
                  </a:lnTo>
                  <a:lnTo>
                    <a:pt x="3146" y="1109"/>
                  </a:lnTo>
                  <a:lnTo>
                    <a:pt x="3142" y="1109"/>
                  </a:lnTo>
                  <a:lnTo>
                    <a:pt x="3138" y="1109"/>
                  </a:lnTo>
                  <a:lnTo>
                    <a:pt x="3134" y="1109"/>
                  </a:lnTo>
                  <a:lnTo>
                    <a:pt x="3130" y="1109"/>
                  </a:lnTo>
                  <a:lnTo>
                    <a:pt x="3126" y="1109"/>
                  </a:lnTo>
                  <a:lnTo>
                    <a:pt x="3122" y="1109"/>
                  </a:lnTo>
                  <a:lnTo>
                    <a:pt x="3119" y="1109"/>
                  </a:lnTo>
                  <a:lnTo>
                    <a:pt x="3117" y="1109"/>
                  </a:lnTo>
                  <a:lnTo>
                    <a:pt x="3113" y="1109"/>
                  </a:lnTo>
                  <a:lnTo>
                    <a:pt x="3109" y="1109"/>
                  </a:lnTo>
                  <a:lnTo>
                    <a:pt x="3105" y="1109"/>
                  </a:lnTo>
                  <a:lnTo>
                    <a:pt x="3101" y="1109"/>
                  </a:lnTo>
                  <a:lnTo>
                    <a:pt x="3098" y="1107"/>
                  </a:lnTo>
                  <a:lnTo>
                    <a:pt x="3094" y="1107"/>
                  </a:lnTo>
                  <a:lnTo>
                    <a:pt x="3092" y="1105"/>
                  </a:lnTo>
                  <a:lnTo>
                    <a:pt x="3088" y="1105"/>
                  </a:lnTo>
                  <a:lnTo>
                    <a:pt x="3084" y="1103"/>
                  </a:lnTo>
                  <a:lnTo>
                    <a:pt x="3080" y="1103"/>
                  </a:lnTo>
                  <a:lnTo>
                    <a:pt x="3076" y="1105"/>
                  </a:lnTo>
                  <a:lnTo>
                    <a:pt x="3073" y="1105"/>
                  </a:lnTo>
                  <a:lnTo>
                    <a:pt x="3069" y="1107"/>
                  </a:lnTo>
                  <a:lnTo>
                    <a:pt x="3067" y="1107"/>
                  </a:lnTo>
                  <a:lnTo>
                    <a:pt x="3063" y="1109"/>
                  </a:lnTo>
                  <a:lnTo>
                    <a:pt x="3059" y="1109"/>
                  </a:lnTo>
                  <a:lnTo>
                    <a:pt x="3055" y="1109"/>
                  </a:lnTo>
                  <a:lnTo>
                    <a:pt x="3051" y="1109"/>
                  </a:lnTo>
                  <a:lnTo>
                    <a:pt x="3048" y="1109"/>
                  </a:lnTo>
                  <a:lnTo>
                    <a:pt x="3044" y="1109"/>
                  </a:lnTo>
                  <a:lnTo>
                    <a:pt x="3042" y="1109"/>
                  </a:lnTo>
                  <a:lnTo>
                    <a:pt x="3038" y="1109"/>
                  </a:lnTo>
                  <a:lnTo>
                    <a:pt x="3034" y="1109"/>
                  </a:lnTo>
                  <a:lnTo>
                    <a:pt x="3030" y="1109"/>
                  </a:lnTo>
                  <a:lnTo>
                    <a:pt x="3027" y="1109"/>
                  </a:lnTo>
                  <a:lnTo>
                    <a:pt x="3023" y="1109"/>
                  </a:lnTo>
                  <a:lnTo>
                    <a:pt x="3019" y="1109"/>
                  </a:lnTo>
                  <a:lnTo>
                    <a:pt x="3017" y="1109"/>
                  </a:lnTo>
                  <a:lnTo>
                    <a:pt x="3013" y="1107"/>
                  </a:lnTo>
                  <a:lnTo>
                    <a:pt x="3009" y="1107"/>
                  </a:lnTo>
                  <a:lnTo>
                    <a:pt x="3005" y="1105"/>
                  </a:lnTo>
                  <a:lnTo>
                    <a:pt x="3002" y="1107"/>
                  </a:lnTo>
                  <a:lnTo>
                    <a:pt x="2998" y="1105"/>
                  </a:lnTo>
                  <a:lnTo>
                    <a:pt x="2994" y="1107"/>
                  </a:lnTo>
                  <a:lnTo>
                    <a:pt x="2990" y="1107"/>
                  </a:lnTo>
                  <a:lnTo>
                    <a:pt x="2988" y="1109"/>
                  </a:lnTo>
                  <a:lnTo>
                    <a:pt x="2984" y="1109"/>
                  </a:lnTo>
                  <a:lnTo>
                    <a:pt x="2980" y="1109"/>
                  </a:lnTo>
                  <a:lnTo>
                    <a:pt x="2977" y="1109"/>
                  </a:lnTo>
                  <a:lnTo>
                    <a:pt x="2973" y="1109"/>
                  </a:lnTo>
                  <a:lnTo>
                    <a:pt x="2969" y="1109"/>
                  </a:lnTo>
                  <a:lnTo>
                    <a:pt x="2965" y="1109"/>
                  </a:lnTo>
                  <a:lnTo>
                    <a:pt x="2963" y="1109"/>
                  </a:lnTo>
                  <a:lnTo>
                    <a:pt x="2959" y="1109"/>
                  </a:lnTo>
                  <a:lnTo>
                    <a:pt x="2956" y="1109"/>
                  </a:lnTo>
                  <a:lnTo>
                    <a:pt x="2952" y="1109"/>
                  </a:lnTo>
                  <a:lnTo>
                    <a:pt x="2948" y="1109"/>
                  </a:lnTo>
                  <a:lnTo>
                    <a:pt x="2944" y="1109"/>
                  </a:lnTo>
                  <a:lnTo>
                    <a:pt x="2940" y="1109"/>
                  </a:lnTo>
                  <a:lnTo>
                    <a:pt x="2938" y="1109"/>
                  </a:lnTo>
                  <a:lnTo>
                    <a:pt x="2934" y="1109"/>
                  </a:lnTo>
                  <a:lnTo>
                    <a:pt x="2931" y="1109"/>
                  </a:lnTo>
                  <a:lnTo>
                    <a:pt x="2927" y="1109"/>
                  </a:lnTo>
                  <a:lnTo>
                    <a:pt x="2923" y="1109"/>
                  </a:lnTo>
                  <a:lnTo>
                    <a:pt x="2919" y="1109"/>
                  </a:lnTo>
                  <a:lnTo>
                    <a:pt x="2915" y="1109"/>
                  </a:lnTo>
                  <a:lnTo>
                    <a:pt x="2913" y="1109"/>
                  </a:lnTo>
                  <a:lnTo>
                    <a:pt x="2909" y="1109"/>
                  </a:lnTo>
                  <a:lnTo>
                    <a:pt x="2906" y="1109"/>
                  </a:lnTo>
                  <a:lnTo>
                    <a:pt x="2902" y="1109"/>
                  </a:lnTo>
                  <a:lnTo>
                    <a:pt x="2898" y="1109"/>
                  </a:lnTo>
                  <a:lnTo>
                    <a:pt x="2894" y="1109"/>
                  </a:lnTo>
                  <a:lnTo>
                    <a:pt x="2890" y="1109"/>
                  </a:lnTo>
                  <a:lnTo>
                    <a:pt x="2886" y="1109"/>
                  </a:lnTo>
                  <a:lnTo>
                    <a:pt x="2885" y="1109"/>
                  </a:lnTo>
                  <a:lnTo>
                    <a:pt x="2881" y="1109"/>
                  </a:lnTo>
                  <a:lnTo>
                    <a:pt x="2877" y="1109"/>
                  </a:lnTo>
                  <a:lnTo>
                    <a:pt x="2873" y="1109"/>
                  </a:lnTo>
                  <a:lnTo>
                    <a:pt x="2869" y="1109"/>
                  </a:lnTo>
                  <a:lnTo>
                    <a:pt x="2865" y="1109"/>
                  </a:lnTo>
                  <a:lnTo>
                    <a:pt x="2861" y="1109"/>
                  </a:lnTo>
                  <a:lnTo>
                    <a:pt x="2860" y="1109"/>
                  </a:lnTo>
                  <a:lnTo>
                    <a:pt x="2856" y="1109"/>
                  </a:lnTo>
                  <a:lnTo>
                    <a:pt x="2852" y="1109"/>
                  </a:lnTo>
                  <a:lnTo>
                    <a:pt x="2848" y="1109"/>
                  </a:lnTo>
                  <a:lnTo>
                    <a:pt x="2844" y="1109"/>
                  </a:lnTo>
                  <a:lnTo>
                    <a:pt x="2840" y="1109"/>
                  </a:lnTo>
                  <a:lnTo>
                    <a:pt x="2837" y="1109"/>
                  </a:lnTo>
                  <a:lnTo>
                    <a:pt x="2835" y="1109"/>
                  </a:lnTo>
                  <a:lnTo>
                    <a:pt x="2831" y="1109"/>
                  </a:lnTo>
                  <a:lnTo>
                    <a:pt x="2827" y="1109"/>
                  </a:lnTo>
                  <a:lnTo>
                    <a:pt x="2823" y="1109"/>
                  </a:lnTo>
                  <a:lnTo>
                    <a:pt x="2819" y="1109"/>
                  </a:lnTo>
                  <a:lnTo>
                    <a:pt x="2815" y="1109"/>
                  </a:lnTo>
                  <a:lnTo>
                    <a:pt x="2812" y="1109"/>
                  </a:lnTo>
                  <a:lnTo>
                    <a:pt x="2810" y="1109"/>
                  </a:lnTo>
                  <a:lnTo>
                    <a:pt x="2806" y="1109"/>
                  </a:lnTo>
                  <a:lnTo>
                    <a:pt x="2802" y="1109"/>
                  </a:lnTo>
                  <a:lnTo>
                    <a:pt x="2798" y="1109"/>
                  </a:lnTo>
                  <a:lnTo>
                    <a:pt x="2794" y="1109"/>
                  </a:lnTo>
                  <a:lnTo>
                    <a:pt x="2790" y="1109"/>
                  </a:lnTo>
                  <a:lnTo>
                    <a:pt x="2787" y="1109"/>
                  </a:lnTo>
                  <a:lnTo>
                    <a:pt x="2785" y="1109"/>
                  </a:lnTo>
                  <a:lnTo>
                    <a:pt x="2781" y="1109"/>
                  </a:lnTo>
                  <a:lnTo>
                    <a:pt x="2777" y="1109"/>
                  </a:lnTo>
                  <a:lnTo>
                    <a:pt x="2773" y="1109"/>
                  </a:lnTo>
                  <a:lnTo>
                    <a:pt x="2769" y="1109"/>
                  </a:lnTo>
                  <a:lnTo>
                    <a:pt x="2766" y="1109"/>
                  </a:lnTo>
                  <a:lnTo>
                    <a:pt x="2762" y="1109"/>
                  </a:lnTo>
                  <a:lnTo>
                    <a:pt x="2758" y="1109"/>
                  </a:lnTo>
                  <a:lnTo>
                    <a:pt x="2756" y="1109"/>
                  </a:lnTo>
                  <a:lnTo>
                    <a:pt x="2752" y="1109"/>
                  </a:lnTo>
                  <a:lnTo>
                    <a:pt x="2748" y="1109"/>
                  </a:lnTo>
                  <a:lnTo>
                    <a:pt x="2744" y="1109"/>
                  </a:lnTo>
                  <a:lnTo>
                    <a:pt x="2741" y="1109"/>
                  </a:lnTo>
                  <a:lnTo>
                    <a:pt x="2737" y="1109"/>
                  </a:lnTo>
                  <a:lnTo>
                    <a:pt x="2733" y="1109"/>
                  </a:lnTo>
                  <a:lnTo>
                    <a:pt x="2731" y="1109"/>
                  </a:lnTo>
                  <a:lnTo>
                    <a:pt x="2727" y="1109"/>
                  </a:lnTo>
                  <a:lnTo>
                    <a:pt x="2723" y="1109"/>
                  </a:lnTo>
                  <a:lnTo>
                    <a:pt x="2719" y="1107"/>
                  </a:lnTo>
                  <a:lnTo>
                    <a:pt x="2716" y="1109"/>
                  </a:lnTo>
                  <a:lnTo>
                    <a:pt x="2712" y="1109"/>
                  </a:lnTo>
                  <a:lnTo>
                    <a:pt x="2708" y="1109"/>
                  </a:lnTo>
                  <a:lnTo>
                    <a:pt x="2706" y="1109"/>
                  </a:lnTo>
                  <a:lnTo>
                    <a:pt x="2702" y="1109"/>
                  </a:lnTo>
                  <a:lnTo>
                    <a:pt x="2698" y="1109"/>
                  </a:lnTo>
                  <a:lnTo>
                    <a:pt x="2694" y="1109"/>
                  </a:lnTo>
                  <a:lnTo>
                    <a:pt x="2691" y="1109"/>
                  </a:lnTo>
                  <a:lnTo>
                    <a:pt x="2687" y="1109"/>
                  </a:lnTo>
                  <a:lnTo>
                    <a:pt x="2683" y="1109"/>
                  </a:lnTo>
                  <a:lnTo>
                    <a:pt x="2681" y="1109"/>
                  </a:lnTo>
                  <a:lnTo>
                    <a:pt x="2677" y="1109"/>
                  </a:lnTo>
                  <a:lnTo>
                    <a:pt x="2673" y="1109"/>
                  </a:lnTo>
                  <a:lnTo>
                    <a:pt x="2670" y="1109"/>
                  </a:lnTo>
                  <a:lnTo>
                    <a:pt x="2666" y="1107"/>
                  </a:lnTo>
                  <a:lnTo>
                    <a:pt x="2662" y="1109"/>
                  </a:lnTo>
                  <a:lnTo>
                    <a:pt x="2658" y="1107"/>
                  </a:lnTo>
                  <a:lnTo>
                    <a:pt x="2654" y="1109"/>
                  </a:lnTo>
                  <a:lnTo>
                    <a:pt x="2652" y="1109"/>
                  </a:lnTo>
                  <a:lnTo>
                    <a:pt x="2648" y="1109"/>
                  </a:lnTo>
                  <a:lnTo>
                    <a:pt x="2645" y="1109"/>
                  </a:lnTo>
                  <a:lnTo>
                    <a:pt x="2641" y="1107"/>
                  </a:lnTo>
                  <a:lnTo>
                    <a:pt x="2637" y="1109"/>
                  </a:lnTo>
                  <a:lnTo>
                    <a:pt x="2633" y="1109"/>
                  </a:lnTo>
                  <a:lnTo>
                    <a:pt x="2629" y="1107"/>
                  </a:lnTo>
                  <a:lnTo>
                    <a:pt x="2627" y="1107"/>
                  </a:lnTo>
                  <a:lnTo>
                    <a:pt x="2623" y="1109"/>
                  </a:lnTo>
                  <a:lnTo>
                    <a:pt x="2620" y="1107"/>
                  </a:lnTo>
                  <a:lnTo>
                    <a:pt x="2616" y="1107"/>
                  </a:lnTo>
                  <a:lnTo>
                    <a:pt x="2612" y="1107"/>
                  </a:lnTo>
                  <a:lnTo>
                    <a:pt x="2608" y="1107"/>
                  </a:lnTo>
                  <a:lnTo>
                    <a:pt x="2604" y="1107"/>
                  </a:lnTo>
                  <a:lnTo>
                    <a:pt x="2602" y="1107"/>
                  </a:lnTo>
                  <a:lnTo>
                    <a:pt x="2599" y="1107"/>
                  </a:lnTo>
                  <a:lnTo>
                    <a:pt x="2595" y="1107"/>
                  </a:lnTo>
                  <a:lnTo>
                    <a:pt x="2591" y="1109"/>
                  </a:lnTo>
                  <a:lnTo>
                    <a:pt x="2587" y="1109"/>
                  </a:lnTo>
                  <a:lnTo>
                    <a:pt x="2583" y="1107"/>
                  </a:lnTo>
                  <a:lnTo>
                    <a:pt x="2579" y="1107"/>
                  </a:lnTo>
                  <a:lnTo>
                    <a:pt x="2577" y="1109"/>
                  </a:lnTo>
                  <a:lnTo>
                    <a:pt x="2574" y="1107"/>
                  </a:lnTo>
                  <a:lnTo>
                    <a:pt x="2570" y="1109"/>
                  </a:lnTo>
                  <a:lnTo>
                    <a:pt x="2566" y="1109"/>
                  </a:lnTo>
                  <a:lnTo>
                    <a:pt x="2562" y="1107"/>
                  </a:lnTo>
                  <a:lnTo>
                    <a:pt x="2558" y="1107"/>
                  </a:lnTo>
                  <a:lnTo>
                    <a:pt x="2554" y="1107"/>
                  </a:lnTo>
                  <a:lnTo>
                    <a:pt x="2551" y="1107"/>
                  </a:lnTo>
                  <a:lnTo>
                    <a:pt x="2549" y="1107"/>
                  </a:lnTo>
                  <a:lnTo>
                    <a:pt x="2545" y="1107"/>
                  </a:lnTo>
                  <a:lnTo>
                    <a:pt x="2541" y="1107"/>
                  </a:lnTo>
                  <a:lnTo>
                    <a:pt x="2537" y="1107"/>
                  </a:lnTo>
                  <a:lnTo>
                    <a:pt x="2533" y="1107"/>
                  </a:lnTo>
                  <a:lnTo>
                    <a:pt x="2529" y="1107"/>
                  </a:lnTo>
                  <a:lnTo>
                    <a:pt x="2526" y="1107"/>
                  </a:lnTo>
                  <a:lnTo>
                    <a:pt x="2524" y="1107"/>
                  </a:lnTo>
                  <a:lnTo>
                    <a:pt x="2520" y="1107"/>
                  </a:lnTo>
                  <a:lnTo>
                    <a:pt x="2516" y="1107"/>
                  </a:lnTo>
                  <a:lnTo>
                    <a:pt x="2512" y="1107"/>
                  </a:lnTo>
                  <a:lnTo>
                    <a:pt x="2508" y="1107"/>
                  </a:lnTo>
                  <a:lnTo>
                    <a:pt x="2504" y="1107"/>
                  </a:lnTo>
                  <a:lnTo>
                    <a:pt x="2501" y="1107"/>
                  </a:lnTo>
                  <a:lnTo>
                    <a:pt x="2499" y="1107"/>
                  </a:lnTo>
                  <a:lnTo>
                    <a:pt x="2495" y="1107"/>
                  </a:lnTo>
                  <a:lnTo>
                    <a:pt x="2491" y="1107"/>
                  </a:lnTo>
                  <a:lnTo>
                    <a:pt x="2487" y="1107"/>
                  </a:lnTo>
                  <a:lnTo>
                    <a:pt x="2483" y="1107"/>
                  </a:lnTo>
                  <a:lnTo>
                    <a:pt x="2480" y="1107"/>
                  </a:lnTo>
                  <a:lnTo>
                    <a:pt x="2476" y="1107"/>
                  </a:lnTo>
                  <a:lnTo>
                    <a:pt x="2474" y="1105"/>
                  </a:lnTo>
                  <a:lnTo>
                    <a:pt x="2470" y="1107"/>
                  </a:lnTo>
                  <a:lnTo>
                    <a:pt x="2466" y="1105"/>
                  </a:lnTo>
                  <a:lnTo>
                    <a:pt x="2462" y="1105"/>
                  </a:lnTo>
                  <a:lnTo>
                    <a:pt x="2458" y="1105"/>
                  </a:lnTo>
                  <a:lnTo>
                    <a:pt x="2455" y="1105"/>
                  </a:lnTo>
                  <a:lnTo>
                    <a:pt x="2451" y="1105"/>
                  </a:lnTo>
                  <a:lnTo>
                    <a:pt x="2449" y="1103"/>
                  </a:lnTo>
                  <a:lnTo>
                    <a:pt x="2445" y="1103"/>
                  </a:lnTo>
                  <a:lnTo>
                    <a:pt x="2441" y="1103"/>
                  </a:lnTo>
                  <a:lnTo>
                    <a:pt x="2437" y="1103"/>
                  </a:lnTo>
                  <a:lnTo>
                    <a:pt x="2433" y="1103"/>
                  </a:lnTo>
                  <a:lnTo>
                    <a:pt x="2430" y="1103"/>
                  </a:lnTo>
                  <a:lnTo>
                    <a:pt x="2426" y="1103"/>
                  </a:lnTo>
                  <a:lnTo>
                    <a:pt x="2422" y="1105"/>
                  </a:lnTo>
                  <a:lnTo>
                    <a:pt x="2420" y="1105"/>
                  </a:lnTo>
                  <a:lnTo>
                    <a:pt x="2416" y="1105"/>
                  </a:lnTo>
                  <a:lnTo>
                    <a:pt x="2412" y="1105"/>
                  </a:lnTo>
                  <a:lnTo>
                    <a:pt x="2409" y="1103"/>
                  </a:lnTo>
                  <a:lnTo>
                    <a:pt x="2405" y="1105"/>
                  </a:lnTo>
                  <a:lnTo>
                    <a:pt x="2401" y="1101"/>
                  </a:lnTo>
                  <a:lnTo>
                    <a:pt x="2397" y="1101"/>
                  </a:lnTo>
                  <a:lnTo>
                    <a:pt x="2395" y="1101"/>
                  </a:lnTo>
                  <a:lnTo>
                    <a:pt x="2391" y="1099"/>
                  </a:lnTo>
                  <a:lnTo>
                    <a:pt x="2387" y="1097"/>
                  </a:lnTo>
                  <a:lnTo>
                    <a:pt x="2384" y="1093"/>
                  </a:lnTo>
                  <a:lnTo>
                    <a:pt x="2380" y="1088"/>
                  </a:lnTo>
                  <a:lnTo>
                    <a:pt x="2376" y="1082"/>
                  </a:lnTo>
                  <a:lnTo>
                    <a:pt x="2372" y="1072"/>
                  </a:lnTo>
                  <a:lnTo>
                    <a:pt x="2370" y="1065"/>
                  </a:lnTo>
                  <a:lnTo>
                    <a:pt x="2366" y="1040"/>
                  </a:lnTo>
                  <a:lnTo>
                    <a:pt x="2362" y="999"/>
                  </a:lnTo>
                  <a:lnTo>
                    <a:pt x="2359" y="932"/>
                  </a:lnTo>
                  <a:lnTo>
                    <a:pt x="2355" y="811"/>
                  </a:lnTo>
                  <a:lnTo>
                    <a:pt x="2351" y="719"/>
                  </a:lnTo>
                  <a:lnTo>
                    <a:pt x="2347" y="621"/>
                  </a:lnTo>
                  <a:lnTo>
                    <a:pt x="2345" y="671"/>
                  </a:lnTo>
                  <a:lnTo>
                    <a:pt x="2341" y="723"/>
                  </a:lnTo>
                  <a:lnTo>
                    <a:pt x="2338" y="867"/>
                  </a:lnTo>
                  <a:lnTo>
                    <a:pt x="2334" y="955"/>
                  </a:lnTo>
                  <a:lnTo>
                    <a:pt x="2330" y="1024"/>
                  </a:lnTo>
                  <a:lnTo>
                    <a:pt x="2326" y="1059"/>
                  </a:lnTo>
                  <a:lnTo>
                    <a:pt x="2322" y="1076"/>
                  </a:lnTo>
                  <a:lnTo>
                    <a:pt x="2318" y="1086"/>
                  </a:lnTo>
                  <a:lnTo>
                    <a:pt x="2316" y="1084"/>
                  </a:lnTo>
                  <a:lnTo>
                    <a:pt x="2313" y="1084"/>
                  </a:lnTo>
                  <a:lnTo>
                    <a:pt x="2309" y="1078"/>
                  </a:lnTo>
                  <a:lnTo>
                    <a:pt x="2305" y="1070"/>
                  </a:lnTo>
                  <a:lnTo>
                    <a:pt x="2301" y="1061"/>
                  </a:lnTo>
                  <a:lnTo>
                    <a:pt x="2297" y="1043"/>
                  </a:lnTo>
                  <a:lnTo>
                    <a:pt x="2293" y="1026"/>
                  </a:lnTo>
                  <a:lnTo>
                    <a:pt x="2291" y="995"/>
                  </a:lnTo>
                  <a:lnTo>
                    <a:pt x="2288" y="932"/>
                  </a:lnTo>
                  <a:lnTo>
                    <a:pt x="2284" y="819"/>
                  </a:lnTo>
                  <a:lnTo>
                    <a:pt x="2280" y="631"/>
                  </a:lnTo>
                  <a:lnTo>
                    <a:pt x="2276" y="372"/>
                  </a:lnTo>
                  <a:lnTo>
                    <a:pt x="2272" y="145"/>
                  </a:lnTo>
                  <a:lnTo>
                    <a:pt x="2268" y="15"/>
                  </a:lnTo>
                  <a:lnTo>
                    <a:pt x="2266" y="109"/>
                  </a:lnTo>
                  <a:lnTo>
                    <a:pt x="2263" y="322"/>
                  </a:lnTo>
                  <a:lnTo>
                    <a:pt x="2259" y="592"/>
                  </a:lnTo>
                  <a:lnTo>
                    <a:pt x="2255" y="796"/>
                  </a:lnTo>
                  <a:lnTo>
                    <a:pt x="2251" y="915"/>
                  </a:lnTo>
                  <a:lnTo>
                    <a:pt x="2247" y="997"/>
                  </a:lnTo>
                  <a:lnTo>
                    <a:pt x="2243" y="1043"/>
                  </a:lnTo>
                  <a:lnTo>
                    <a:pt x="2242" y="1063"/>
                  </a:lnTo>
                  <a:lnTo>
                    <a:pt x="2238" y="1070"/>
                  </a:lnTo>
                  <a:lnTo>
                    <a:pt x="2234" y="1068"/>
                  </a:lnTo>
                  <a:lnTo>
                    <a:pt x="2230" y="1063"/>
                  </a:lnTo>
                  <a:lnTo>
                    <a:pt x="2226" y="1057"/>
                  </a:lnTo>
                  <a:lnTo>
                    <a:pt x="2222" y="1049"/>
                  </a:lnTo>
                  <a:lnTo>
                    <a:pt x="2219" y="1047"/>
                  </a:lnTo>
                  <a:lnTo>
                    <a:pt x="2217" y="1040"/>
                  </a:lnTo>
                  <a:lnTo>
                    <a:pt x="2213" y="1028"/>
                  </a:lnTo>
                  <a:lnTo>
                    <a:pt x="2209" y="995"/>
                  </a:lnTo>
                  <a:lnTo>
                    <a:pt x="2205" y="924"/>
                  </a:lnTo>
                  <a:lnTo>
                    <a:pt x="2201" y="807"/>
                  </a:lnTo>
                  <a:lnTo>
                    <a:pt x="2197" y="640"/>
                  </a:lnTo>
                  <a:lnTo>
                    <a:pt x="2194" y="489"/>
                  </a:lnTo>
                  <a:lnTo>
                    <a:pt x="2190" y="416"/>
                  </a:lnTo>
                  <a:lnTo>
                    <a:pt x="2188" y="504"/>
                  </a:lnTo>
                  <a:lnTo>
                    <a:pt x="2184" y="662"/>
                  </a:lnTo>
                  <a:lnTo>
                    <a:pt x="2180" y="844"/>
                  </a:lnTo>
                  <a:lnTo>
                    <a:pt x="2176" y="959"/>
                  </a:lnTo>
                  <a:lnTo>
                    <a:pt x="2172" y="1030"/>
                  </a:lnTo>
                  <a:lnTo>
                    <a:pt x="2169" y="1070"/>
                  </a:lnTo>
                  <a:lnTo>
                    <a:pt x="2165" y="1088"/>
                  </a:lnTo>
                  <a:lnTo>
                    <a:pt x="2163" y="1095"/>
                  </a:lnTo>
                  <a:lnTo>
                    <a:pt x="2159" y="1099"/>
                  </a:lnTo>
                  <a:lnTo>
                    <a:pt x="2155" y="1097"/>
                  </a:lnTo>
                  <a:lnTo>
                    <a:pt x="2151" y="1101"/>
                  </a:lnTo>
                  <a:lnTo>
                    <a:pt x="2148" y="1099"/>
                  </a:lnTo>
                  <a:lnTo>
                    <a:pt x="2144" y="1101"/>
                  </a:lnTo>
                  <a:lnTo>
                    <a:pt x="2140" y="1103"/>
                  </a:lnTo>
                  <a:lnTo>
                    <a:pt x="2138" y="1103"/>
                  </a:lnTo>
                  <a:lnTo>
                    <a:pt x="2134" y="1105"/>
                  </a:lnTo>
                  <a:lnTo>
                    <a:pt x="2130" y="1105"/>
                  </a:lnTo>
                  <a:lnTo>
                    <a:pt x="2126" y="1105"/>
                  </a:lnTo>
                  <a:lnTo>
                    <a:pt x="2123" y="1107"/>
                  </a:lnTo>
                  <a:lnTo>
                    <a:pt x="2119" y="1105"/>
                  </a:lnTo>
                  <a:lnTo>
                    <a:pt x="2115" y="1107"/>
                  </a:lnTo>
                  <a:lnTo>
                    <a:pt x="2113" y="1107"/>
                  </a:lnTo>
                  <a:lnTo>
                    <a:pt x="2109" y="1107"/>
                  </a:lnTo>
                  <a:lnTo>
                    <a:pt x="2105" y="1107"/>
                  </a:lnTo>
                  <a:lnTo>
                    <a:pt x="2101" y="1105"/>
                  </a:lnTo>
                  <a:lnTo>
                    <a:pt x="2098" y="1105"/>
                  </a:lnTo>
                  <a:lnTo>
                    <a:pt x="2094" y="1105"/>
                  </a:lnTo>
                  <a:lnTo>
                    <a:pt x="2090" y="1105"/>
                  </a:lnTo>
                  <a:lnTo>
                    <a:pt x="2086" y="1107"/>
                  </a:lnTo>
                  <a:lnTo>
                    <a:pt x="2084" y="1107"/>
                  </a:lnTo>
                  <a:lnTo>
                    <a:pt x="2080" y="1107"/>
                  </a:lnTo>
                  <a:lnTo>
                    <a:pt x="2076" y="1109"/>
                  </a:lnTo>
                  <a:lnTo>
                    <a:pt x="2073" y="1109"/>
                  </a:lnTo>
                  <a:lnTo>
                    <a:pt x="2069" y="1109"/>
                  </a:lnTo>
                  <a:lnTo>
                    <a:pt x="2065" y="1109"/>
                  </a:lnTo>
                  <a:lnTo>
                    <a:pt x="2061" y="1109"/>
                  </a:lnTo>
                  <a:lnTo>
                    <a:pt x="2059" y="1109"/>
                  </a:lnTo>
                  <a:lnTo>
                    <a:pt x="2055" y="1109"/>
                  </a:lnTo>
                  <a:lnTo>
                    <a:pt x="2052" y="1109"/>
                  </a:lnTo>
                  <a:lnTo>
                    <a:pt x="2048" y="1109"/>
                  </a:lnTo>
                  <a:lnTo>
                    <a:pt x="2044" y="1109"/>
                  </a:lnTo>
                  <a:lnTo>
                    <a:pt x="2040" y="1109"/>
                  </a:lnTo>
                  <a:lnTo>
                    <a:pt x="2036" y="1109"/>
                  </a:lnTo>
                  <a:lnTo>
                    <a:pt x="2034" y="1109"/>
                  </a:lnTo>
                  <a:lnTo>
                    <a:pt x="2030" y="1109"/>
                  </a:lnTo>
                  <a:lnTo>
                    <a:pt x="2027" y="1107"/>
                  </a:lnTo>
                  <a:lnTo>
                    <a:pt x="2023" y="1107"/>
                  </a:lnTo>
                  <a:lnTo>
                    <a:pt x="2019" y="1107"/>
                  </a:lnTo>
                  <a:lnTo>
                    <a:pt x="2015" y="1107"/>
                  </a:lnTo>
                  <a:lnTo>
                    <a:pt x="2011" y="1107"/>
                  </a:lnTo>
                  <a:lnTo>
                    <a:pt x="2009" y="1109"/>
                  </a:lnTo>
                  <a:lnTo>
                    <a:pt x="2005" y="1109"/>
                  </a:lnTo>
                  <a:lnTo>
                    <a:pt x="2002" y="1109"/>
                  </a:lnTo>
                  <a:lnTo>
                    <a:pt x="1998" y="1109"/>
                  </a:lnTo>
                  <a:lnTo>
                    <a:pt x="1994" y="1109"/>
                  </a:lnTo>
                  <a:lnTo>
                    <a:pt x="1990" y="1109"/>
                  </a:lnTo>
                  <a:lnTo>
                    <a:pt x="1986" y="1109"/>
                  </a:lnTo>
                  <a:lnTo>
                    <a:pt x="1982" y="1109"/>
                  </a:lnTo>
                  <a:lnTo>
                    <a:pt x="1981" y="1109"/>
                  </a:lnTo>
                  <a:lnTo>
                    <a:pt x="1977" y="1111"/>
                  </a:lnTo>
                  <a:lnTo>
                    <a:pt x="1973" y="1109"/>
                  </a:lnTo>
                  <a:lnTo>
                    <a:pt x="1969" y="1109"/>
                  </a:lnTo>
                  <a:lnTo>
                    <a:pt x="1965" y="1111"/>
                  </a:lnTo>
                  <a:lnTo>
                    <a:pt x="1961" y="1109"/>
                  </a:lnTo>
                  <a:lnTo>
                    <a:pt x="1957" y="1109"/>
                  </a:lnTo>
                  <a:lnTo>
                    <a:pt x="1956" y="1109"/>
                  </a:lnTo>
                  <a:lnTo>
                    <a:pt x="1952" y="1109"/>
                  </a:lnTo>
                  <a:lnTo>
                    <a:pt x="1948" y="1109"/>
                  </a:lnTo>
                  <a:lnTo>
                    <a:pt x="1944" y="1109"/>
                  </a:lnTo>
                  <a:lnTo>
                    <a:pt x="1940" y="1109"/>
                  </a:lnTo>
                  <a:lnTo>
                    <a:pt x="1936" y="1109"/>
                  </a:lnTo>
                  <a:lnTo>
                    <a:pt x="1933" y="1109"/>
                  </a:lnTo>
                  <a:lnTo>
                    <a:pt x="1931" y="1109"/>
                  </a:lnTo>
                  <a:lnTo>
                    <a:pt x="1927" y="1109"/>
                  </a:lnTo>
                  <a:lnTo>
                    <a:pt x="1923" y="1109"/>
                  </a:lnTo>
                  <a:lnTo>
                    <a:pt x="1919" y="1107"/>
                  </a:lnTo>
                  <a:lnTo>
                    <a:pt x="1915" y="1109"/>
                  </a:lnTo>
                  <a:lnTo>
                    <a:pt x="1911" y="1109"/>
                  </a:lnTo>
                  <a:lnTo>
                    <a:pt x="1908" y="1109"/>
                  </a:lnTo>
                  <a:lnTo>
                    <a:pt x="1906" y="1109"/>
                  </a:lnTo>
                  <a:lnTo>
                    <a:pt x="1902" y="1109"/>
                  </a:lnTo>
                  <a:lnTo>
                    <a:pt x="1898" y="1111"/>
                  </a:lnTo>
                  <a:lnTo>
                    <a:pt x="1894" y="1109"/>
                  </a:lnTo>
                  <a:lnTo>
                    <a:pt x="1890" y="1109"/>
                  </a:lnTo>
                  <a:lnTo>
                    <a:pt x="1886" y="1109"/>
                  </a:lnTo>
                  <a:lnTo>
                    <a:pt x="1883" y="1109"/>
                  </a:lnTo>
                  <a:lnTo>
                    <a:pt x="1881" y="1109"/>
                  </a:lnTo>
                  <a:lnTo>
                    <a:pt x="1877" y="1109"/>
                  </a:lnTo>
                  <a:lnTo>
                    <a:pt x="1873" y="1109"/>
                  </a:lnTo>
                  <a:lnTo>
                    <a:pt x="1869" y="1109"/>
                  </a:lnTo>
                  <a:lnTo>
                    <a:pt x="1865" y="1109"/>
                  </a:lnTo>
                  <a:lnTo>
                    <a:pt x="1862" y="1109"/>
                  </a:lnTo>
                  <a:lnTo>
                    <a:pt x="1858" y="1109"/>
                  </a:lnTo>
                  <a:lnTo>
                    <a:pt x="1854" y="1109"/>
                  </a:lnTo>
                  <a:lnTo>
                    <a:pt x="1852" y="1109"/>
                  </a:lnTo>
                  <a:lnTo>
                    <a:pt x="1848" y="1109"/>
                  </a:lnTo>
                  <a:lnTo>
                    <a:pt x="1844" y="1109"/>
                  </a:lnTo>
                  <a:lnTo>
                    <a:pt x="1840" y="1109"/>
                  </a:lnTo>
                  <a:lnTo>
                    <a:pt x="1837" y="1109"/>
                  </a:lnTo>
                  <a:lnTo>
                    <a:pt x="1833" y="1109"/>
                  </a:lnTo>
                  <a:lnTo>
                    <a:pt x="1829" y="1109"/>
                  </a:lnTo>
                  <a:lnTo>
                    <a:pt x="1827" y="1109"/>
                  </a:lnTo>
                  <a:lnTo>
                    <a:pt x="1823" y="1109"/>
                  </a:lnTo>
                  <a:lnTo>
                    <a:pt x="1819" y="1109"/>
                  </a:lnTo>
                  <a:lnTo>
                    <a:pt x="1815" y="1109"/>
                  </a:lnTo>
                  <a:lnTo>
                    <a:pt x="1812" y="1109"/>
                  </a:lnTo>
                  <a:lnTo>
                    <a:pt x="1808" y="1109"/>
                  </a:lnTo>
                  <a:lnTo>
                    <a:pt x="1804" y="1111"/>
                  </a:lnTo>
                  <a:lnTo>
                    <a:pt x="1802" y="1109"/>
                  </a:lnTo>
                  <a:lnTo>
                    <a:pt x="1798" y="1111"/>
                  </a:lnTo>
                  <a:lnTo>
                    <a:pt x="1794" y="1109"/>
                  </a:lnTo>
                  <a:lnTo>
                    <a:pt x="1791" y="1109"/>
                  </a:lnTo>
                  <a:lnTo>
                    <a:pt x="1787" y="1109"/>
                  </a:lnTo>
                  <a:lnTo>
                    <a:pt x="1783" y="1109"/>
                  </a:lnTo>
                  <a:lnTo>
                    <a:pt x="1779" y="1111"/>
                  </a:lnTo>
                  <a:lnTo>
                    <a:pt x="1777" y="1109"/>
                  </a:lnTo>
                  <a:lnTo>
                    <a:pt x="1773" y="1109"/>
                  </a:lnTo>
                  <a:lnTo>
                    <a:pt x="1769" y="1109"/>
                  </a:lnTo>
                  <a:lnTo>
                    <a:pt x="1766" y="1109"/>
                  </a:lnTo>
                  <a:lnTo>
                    <a:pt x="1762" y="1109"/>
                  </a:lnTo>
                  <a:lnTo>
                    <a:pt x="1758" y="1109"/>
                  </a:lnTo>
                  <a:lnTo>
                    <a:pt x="1754" y="1109"/>
                  </a:lnTo>
                  <a:lnTo>
                    <a:pt x="1750" y="1109"/>
                  </a:lnTo>
                  <a:lnTo>
                    <a:pt x="1748" y="1109"/>
                  </a:lnTo>
                  <a:lnTo>
                    <a:pt x="1744" y="1109"/>
                  </a:lnTo>
                  <a:lnTo>
                    <a:pt x="1741" y="1109"/>
                  </a:lnTo>
                  <a:lnTo>
                    <a:pt x="1737" y="1109"/>
                  </a:lnTo>
                  <a:lnTo>
                    <a:pt x="1733" y="1111"/>
                  </a:lnTo>
                  <a:lnTo>
                    <a:pt x="1729" y="1109"/>
                  </a:lnTo>
                  <a:lnTo>
                    <a:pt x="1725" y="1109"/>
                  </a:lnTo>
                  <a:lnTo>
                    <a:pt x="1723" y="1109"/>
                  </a:lnTo>
                  <a:lnTo>
                    <a:pt x="1720" y="1109"/>
                  </a:lnTo>
                  <a:lnTo>
                    <a:pt x="1716" y="1109"/>
                  </a:lnTo>
                  <a:lnTo>
                    <a:pt x="1712" y="1109"/>
                  </a:lnTo>
                  <a:lnTo>
                    <a:pt x="1708" y="1109"/>
                  </a:lnTo>
                  <a:lnTo>
                    <a:pt x="1704" y="1109"/>
                  </a:lnTo>
                  <a:lnTo>
                    <a:pt x="1700" y="1109"/>
                  </a:lnTo>
                  <a:lnTo>
                    <a:pt x="1698" y="1109"/>
                  </a:lnTo>
                  <a:lnTo>
                    <a:pt x="1695" y="1109"/>
                  </a:lnTo>
                  <a:lnTo>
                    <a:pt x="1691" y="1109"/>
                  </a:lnTo>
                  <a:lnTo>
                    <a:pt x="1687" y="1109"/>
                  </a:lnTo>
                  <a:lnTo>
                    <a:pt x="1683" y="1109"/>
                  </a:lnTo>
                  <a:lnTo>
                    <a:pt x="1679" y="1109"/>
                  </a:lnTo>
                  <a:lnTo>
                    <a:pt x="1675" y="1109"/>
                  </a:lnTo>
                  <a:lnTo>
                    <a:pt x="1673" y="1109"/>
                  </a:lnTo>
                  <a:lnTo>
                    <a:pt x="1670" y="1109"/>
                  </a:lnTo>
                  <a:lnTo>
                    <a:pt x="1666" y="1109"/>
                  </a:lnTo>
                  <a:lnTo>
                    <a:pt x="1662" y="1109"/>
                  </a:lnTo>
                  <a:lnTo>
                    <a:pt x="1658" y="1109"/>
                  </a:lnTo>
                  <a:lnTo>
                    <a:pt x="1654" y="1109"/>
                  </a:lnTo>
                  <a:lnTo>
                    <a:pt x="1650" y="1109"/>
                  </a:lnTo>
                  <a:lnTo>
                    <a:pt x="1647" y="1109"/>
                  </a:lnTo>
                  <a:lnTo>
                    <a:pt x="1645" y="1107"/>
                  </a:lnTo>
                  <a:lnTo>
                    <a:pt x="1641" y="1109"/>
                  </a:lnTo>
                  <a:lnTo>
                    <a:pt x="1637" y="1109"/>
                  </a:lnTo>
                  <a:lnTo>
                    <a:pt x="1633" y="1109"/>
                  </a:lnTo>
                  <a:lnTo>
                    <a:pt x="1629" y="1109"/>
                  </a:lnTo>
                  <a:lnTo>
                    <a:pt x="1625" y="1109"/>
                  </a:lnTo>
                  <a:lnTo>
                    <a:pt x="1622" y="1109"/>
                  </a:lnTo>
                  <a:lnTo>
                    <a:pt x="1620" y="1109"/>
                  </a:lnTo>
                  <a:lnTo>
                    <a:pt x="1616" y="1109"/>
                  </a:lnTo>
                  <a:lnTo>
                    <a:pt x="1612" y="1109"/>
                  </a:lnTo>
                  <a:lnTo>
                    <a:pt x="1608" y="1109"/>
                  </a:lnTo>
                  <a:lnTo>
                    <a:pt x="1604" y="1109"/>
                  </a:lnTo>
                  <a:lnTo>
                    <a:pt x="1601" y="1107"/>
                  </a:lnTo>
                  <a:lnTo>
                    <a:pt x="1597" y="1109"/>
                  </a:lnTo>
                  <a:lnTo>
                    <a:pt x="1595" y="1107"/>
                  </a:lnTo>
                  <a:lnTo>
                    <a:pt x="1591" y="1107"/>
                  </a:lnTo>
                  <a:lnTo>
                    <a:pt x="1587" y="1107"/>
                  </a:lnTo>
                  <a:lnTo>
                    <a:pt x="1583" y="1107"/>
                  </a:lnTo>
                  <a:lnTo>
                    <a:pt x="1579" y="1107"/>
                  </a:lnTo>
                  <a:lnTo>
                    <a:pt x="1576" y="1107"/>
                  </a:lnTo>
                  <a:lnTo>
                    <a:pt x="1572" y="1107"/>
                  </a:lnTo>
                  <a:lnTo>
                    <a:pt x="1570" y="1107"/>
                  </a:lnTo>
                  <a:lnTo>
                    <a:pt x="1566" y="1107"/>
                  </a:lnTo>
                  <a:lnTo>
                    <a:pt x="1562" y="1107"/>
                  </a:lnTo>
                  <a:lnTo>
                    <a:pt x="1558" y="1107"/>
                  </a:lnTo>
                  <a:lnTo>
                    <a:pt x="1554" y="1107"/>
                  </a:lnTo>
                  <a:lnTo>
                    <a:pt x="1551" y="1109"/>
                  </a:lnTo>
                  <a:lnTo>
                    <a:pt x="1547" y="1109"/>
                  </a:lnTo>
                  <a:lnTo>
                    <a:pt x="1545" y="1107"/>
                  </a:lnTo>
                  <a:lnTo>
                    <a:pt x="1541" y="1109"/>
                  </a:lnTo>
                  <a:lnTo>
                    <a:pt x="1537" y="1107"/>
                  </a:lnTo>
                  <a:lnTo>
                    <a:pt x="1533" y="1107"/>
                  </a:lnTo>
                  <a:lnTo>
                    <a:pt x="1529" y="1107"/>
                  </a:lnTo>
                  <a:lnTo>
                    <a:pt x="1526" y="1107"/>
                  </a:lnTo>
                  <a:lnTo>
                    <a:pt x="1522" y="1107"/>
                  </a:lnTo>
                  <a:lnTo>
                    <a:pt x="1518" y="1105"/>
                  </a:lnTo>
                  <a:lnTo>
                    <a:pt x="1516" y="1107"/>
                  </a:lnTo>
                  <a:lnTo>
                    <a:pt x="1512" y="1105"/>
                  </a:lnTo>
                  <a:lnTo>
                    <a:pt x="1508" y="1105"/>
                  </a:lnTo>
                  <a:lnTo>
                    <a:pt x="1505" y="1107"/>
                  </a:lnTo>
                  <a:lnTo>
                    <a:pt x="1501" y="1105"/>
                  </a:lnTo>
                  <a:lnTo>
                    <a:pt x="1497" y="1105"/>
                  </a:lnTo>
                  <a:lnTo>
                    <a:pt x="1493" y="1105"/>
                  </a:lnTo>
                  <a:lnTo>
                    <a:pt x="1491" y="1105"/>
                  </a:lnTo>
                  <a:lnTo>
                    <a:pt x="1487" y="1105"/>
                  </a:lnTo>
                  <a:lnTo>
                    <a:pt x="1483" y="1105"/>
                  </a:lnTo>
                  <a:lnTo>
                    <a:pt x="1480" y="1103"/>
                  </a:lnTo>
                  <a:lnTo>
                    <a:pt x="1476" y="1103"/>
                  </a:lnTo>
                  <a:lnTo>
                    <a:pt x="1472" y="1101"/>
                  </a:lnTo>
                  <a:lnTo>
                    <a:pt x="1468" y="1103"/>
                  </a:lnTo>
                  <a:lnTo>
                    <a:pt x="1466" y="1101"/>
                  </a:lnTo>
                  <a:lnTo>
                    <a:pt x="1462" y="1101"/>
                  </a:lnTo>
                  <a:lnTo>
                    <a:pt x="1458" y="1103"/>
                  </a:lnTo>
                  <a:lnTo>
                    <a:pt x="1455" y="1099"/>
                  </a:lnTo>
                  <a:lnTo>
                    <a:pt x="1451" y="1099"/>
                  </a:lnTo>
                  <a:lnTo>
                    <a:pt x="1447" y="1095"/>
                  </a:lnTo>
                  <a:lnTo>
                    <a:pt x="1443" y="1088"/>
                  </a:lnTo>
                  <a:lnTo>
                    <a:pt x="1441" y="1078"/>
                  </a:lnTo>
                  <a:lnTo>
                    <a:pt x="1437" y="1065"/>
                  </a:lnTo>
                  <a:lnTo>
                    <a:pt x="1434" y="1051"/>
                  </a:lnTo>
                  <a:lnTo>
                    <a:pt x="1430" y="1017"/>
                  </a:lnTo>
                  <a:lnTo>
                    <a:pt x="1426" y="946"/>
                  </a:lnTo>
                  <a:lnTo>
                    <a:pt x="1422" y="832"/>
                  </a:lnTo>
                  <a:lnTo>
                    <a:pt x="1418" y="654"/>
                  </a:lnTo>
                  <a:lnTo>
                    <a:pt x="1414" y="497"/>
                  </a:lnTo>
                  <a:lnTo>
                    <a:pt x="1412" y="383"/>
                  </a:lnTo>
                  <a:lnTo>
                    <a:pt x="1409" y="468"/>
                  </a:lnTo>
                  <a:lnTo>
                    <a:pt x="1405" y="612"/>
                  </a:lnTo>
                  <a:lnTo>
                    <a:pt x="1401" y="821"/>
                  </a:lnTo>
                  <a:lnTo>
                    <a:pt x="1397" y="940"/>
                  </a:lnTo>
                  <a:lnTo>
                    <a:pt x="1393" y="1017"/>
                  </a:lnTo>
                  <a:lnTo>
                    <a:pt x="1389" y="1061"/>
                  </a:lnTo>
                  <a:lnTo>
                    <a:pt x="1387" y="1076"/>
                  </a:lnTo>
                  <a:lnTo>
                    <a:pt x="1384" y="1086"/>
                  </a:lnTo>
                  <a:lnTo>
                    <a:pt x="1380" y="1088"/>
                  </a:lnTo>
                  <a:lnTo>
                    <a:pt x="1376" y="1082"/>
                  </a:lnTo>
                  <a:lnTo>
                    <a:pt x="1372" y="1084"/>
                  </a:lnTo>
                  <a:lnTo>
                    <a:pt x="1368" y="1072"/>
                  </a:lnTo>
                  <a:lnTo>
                    <a:pt x="1364" y="1061"/>
                  </a:lnTo>
                  <a:lnTo>
                    <a:pt x="1363" y="1041"/>
                  </a:lnTo>
                  <a:lnTo>
                    <a:pt x="1359" y="1020"/>
                  </a:lnTo>
                  <a:lnTo>
                    <a:pt x="1355" y="978"/>
                  </a:lnTo>
                  <a:lnTo>
                    <a:pt x="1351" y="903"/>
                  </a:lnTo>
                  <a:lnTo>
                    <a:pt x="1347" y="782"/>
                  </a:lnTo>
                  <a:lnTo>
                    <a:pt x="1343" y="579"/>
                  </a:lnTo>
                  <a:lnTo>
                    <a:pt x="1339" y="333"/>
                  </a:lnTo>
                  <a:lnTo>
                    <a:pt x="1338" y="72"/>
                  </a:lnTo>
                  <a:lnTo>
                    <a:pt x="1334" y="0"/>
                  </a:lnTo>
                  <a:lnTo>
                    <a:pt x="1330" y="92"/>
                  </a:lnTo>
                  <a:lnTo>
                    <a:pt x="1326" y="358"/>
                  </a:lnTo>
                  <a:lnTo>
                    <a:pt x="1322" y="642"/>
                  </a:lnTo>
                  <a:lnTo>
                    <a:pt x="1318" y="842"/>
                  </a:lnTo>
                  <a:lnTo>
                    <a:pt x="1315" y="969"/>
                  </a:lnTo>
                  <a:lnTo>
                    <a:pt x="1313" y="1034"/>
                  </a:lnTo>
                  <a:lnTo>
                    <a:pt x="1309" y="1068"/>
                  </a:lnTo>
                  <a:lnTo>
                    <a:pt x="1305" y="1080"/>
                  </a:lnTo>
                  <a:lnTo>
                    <a:pt x="1301" y="1086"/>
                  </a:lnTo>
                  <a:lnTo>
                    <a:pt x="1297" y="1084"/>
                  </a:lnTo>
                  <a:lnTo>
                    <a:pt x="1293" y="1084"/>
                  </a:lnTo>
                  <a:lnTo>
                    <a:pt x="1290" y="1082"/>
                  </a:lnTo>
                  <a:lnTo>
                    <a:pt x="1286" y="1076"/>
                  </a:lnTo>
                  <a:lnTo>
                    <a:pt x="1284" y="1070"/>
                  </a:lnTo>
                  <a:lnTo>
                    <a:pt x="1280" y="1068"/>
                  </a:lnTo>
                  <a:lnTo>
                    <a:pt x="1276" y="1047"/>
                  </a:lnTo>
                  <a:lnTo>
                    <a:pt x="1272" y="1017"/>
                  </a:lnTo>
                  <a:lnTo>
                    <a:pt x="1268" y="959"/>
                  </a:lnTo>
                  <a:lnTo>
                    <a:pt x="1265" y="846"/>
                  </a:lnTo>
                  <a:lnTo>
                    <a:pt x="1261" y="750"/>
                  </a:lnTo>
                  <a:lnTo>
                    <a:pt x="1259" y="623"/>
                  </a:lnTo>
                  <a:lnTo>
                    <a:pt x="1255" y="640"/>
                  </a:lnTo>
                  <a:lnTo>
                    <a:pt x="1251" y="679"/>
                  </a:lnTo>
                  <a:lnTo>
                    <a:pt x="1247" y="823"/>
                  </a:lnTo>
                  <a:lnTo>
                    <a:pt x="1244" y="932"/>
                  </a:lnTo>
                  <a:lnTo>
                    <a:pt x="1240" y="1015"/>
                  </a:lnTo>
                  <a:lnTo>
                    <a:pt x="1236" y="1057"/>
                  </a:lnTo>
                  <a:lnTo>
                    <a:pt x="1234" y="1080"/>
                  </a:lnTo>
                  <a:lnTo>
                    <a:pt x="1230" y="1093"/>
                  </a:lnTo>
                  <a:lnTo>
                    <a:pt x="1226" y="1095"/>
                  </a:lnTo>
                  <a:lnTo>
                    <a:pt x="1222" y="1101"/>
                  </a:lnTo>
                  <a:lnTo>
                    <a:pt x="1219" y="1097"/>
                  </a:lnTo>
                  <a:lnTo>
                    <a:pt x="1215" y="1101"/>
                  </a:lnTo>
                  <a:lnTo>
                    <a:pt x="1211" y="1101"/>
                  </a:lnTo>
                  <a:lnTo>
                    <a:pt x="1209" y="1101"/>
                  </a:lnTo>
                  <a:lnTo>
                    <a:pt x="1205" y="1103"/>
                  </a:lnTo>
                  <a:lnTo>
                    <a:pt x="1201" y="1103"/>
                  </a:lnTo>
                  <a:lnTo>
                    <a:pt x="1197" y="1105"/>
                  </a:lnTo>
                  <a:lnTo>
                    <a:pt x="1194" y="1105"/>
                  </a:lnTo>
                  <a:lnTo>
                    <a:pt x="1190" y="1105"/>
                  </a:lnTo>
                  <a:lnTo>
                    <a:pt x="1186" y="1105"/>
                  </a:lnTo>
                  <a:lnTo>
                    <a:pt x="1182" y="1105"/>
                  </a:lnTo>
                  <a:lnTo>
                    <a:pt x="1180" y="1105"/>
                  </a:lnTo>
                  <a:lnTo>
                    <a:pt x="1176" y="1107"/>
                  </a:lnTo>
                  <a:lnTo>
                    <a:pt x="1173" y="1105"/>
                  </a:lnTo>
                  <a:lnTo>
                    <a:pt x="1169" y="1105"/>
                  </a:lnTo>
                  <a:lnTo>
                    <a:pt x="1165" y="1103"/>
                  </a:lnTo>
                  <a:lnTo>
                    <a:pt x="1161" y="1105"/>
                  </a:lnTo>
                  <a:lnTo>
                    <a:pt x="1157" y="1105"/>
                  </a:lnTo>
                  <a:lnTo>
                    <a:pt x="1155" y="1105"/>
                  </a:lnTo>
                  <a:lnTo>
                    <a:pt x="1151" y="1105"/>
                  </a:lnTo>
                  <a:lnTo>
                    <a:pt x="1148" y="1107"/>
                  </a:lnTo>
                  <a:lnTo>
                    <a:pt x="1144" y="1107"/>
                  </a:lnTo>
                  <a:lnTo>
                    <a:pt x="1140" y="1109"/>
                  </a:lnTo>
                  <a:lnTo>
                    <a:pt x="1136" y="1107"/>
                  </a:lnTo>
                  <a:lnTo>
                    <a:pt x="1132" y="1107"/>
                  </a:lnTo>
                  <a:lnTo>
                    <a:pt x="1130" y="1107"/>
                  </a:lnTo>
                  <a:lnTo>
                    <a:pt x="1126" y="1107"/>
                  </a:lnTo>
                  <a:lnTo>
                    <a:pt x="1123" y="1109"/>
                  </a:lnTo>
                  <a:lnTo>
                    <a:pt x="1119" y="1109"/>
                  </a:lnTo>
                  <a:lnTo>
                    <a:pt x="1115" y="1107"/>
                  </a:lnTo>
                  <a:lnTo>
                    <a:pt x="1111" y="1109"/>
                  </a:lnTo>
                  <a:lnTo>
                    <a:pt x="1107" y="1107"/>
                  </a:lnTo>
                  <a:lnTo>
                    <a:pt x="1105" y="1109"/>
                  </a:lnTo>
                  <a:lnTo>
                    <a:pt x="1101" y="1109"/>
                  </a:lnTo>
                  <a:lnTo>
                    <a:pt x="1098" y="1109"/>
                  </a:lnTo>
                  <a:lnTo>
                    <a:pt x="1094" y="1109"/>
                  </a:lnTo>
                  <a:lnTo>
                    <a:pt x="1090" y="1107"/>
                  </a:lnTo>
                  <a:lnTo>
                    <a:pt x="1086" y="1107"/>
                  </a:lnTo>
                  <a:lnTo>
                    <a:pt x="1082" y="1107"/>
                  </a:lnTo>
                  <a:lnTo>
                    <a:pt x="1078" y="1107"/>
                  </a:lnTo>
                  <a:lnTo>
                    <a:pt x="1077" y="1107"/>
                  </a:lnTo>
                  <a:lnTo>
                    <a:pt x="1073" y="1107"/>
                  </a:lnTo>
                  <a:lnTo>
                    <a:pt x="1069" y="1107"/>
                  </a:lnTo>
                  <a:lnTo>
                    <a:pt x="1065" y="1107"/>
                  </a:lnTo>
                  <a:lnTo>
                    <a:pt x="1061" y="1107"/>
                  </a:lnTo>
                  <a:lnTo>
                    <a:pt x="1057" y="1109"/>
                  </a:lnTo>
                  <a:lnTo>
                    <a:pt x="1054" y="1107"/>
                  </a:lnTo>
                  <a:lnTo>
                    <a:pt x="1052" y="1109"/>
                  </a:lnTo>
                  <a:lnTo>
                    <a:pt x="1048" y="1109"/>
                  </a:lnTo>
                  <a:lnTo>
                    <a:pt x="1044" y="1109"/>
                  </a:lnTo>
                  <a:lnTo>
                    <a:pt x="1040" y="1109"/>
                  </a:lnTo>
                  <a:lnTo>
                    <a:pt x="1036" y="1109"/>
                  </a:lnTo>
                  <a:lnTo>
                    <a:pt x="1032" y="1109"/>
                  </a:lnTo>
                  <a:lnTo>
                    <a:pt x="1029" y="1109"/>
                  </a:lnTo>
                  <a:lnTo>
                    <a:pt x="1027" y="1109"/>
                  </a:lnTo>
                  <a:lnTo>
                    <a:pt x="1023" y="1109"/>
                  </a:lnTo>
                  <a:lnTo>
                    <a:pt x="1019" y="1109"/>
                  </a:lnTo>
                  <a:lnTo>
                    <a:pt x="1015" y="1109"/>
                  </a:lnTo>
                  <a:lnTo>
                    <a:pt x="1011" y="1109"/>
                  </a:lnTo>
                  <a:lnTo>
                    <a:pt x="1007" y="1109"/>
                  </a:lnTo>
                  <a:lnTo>
                    <a:pt x="1004" y="1109"/>
                  </a:lnTo>
                  <a:lnTo>
                    <a:pt x="1002" y="1109"/>
                  </a:lnTo>
                  <a:lnTo>
                    <a:pt x="998" y="1109"/>
                  </a:lnTo>
                  <a:lnTo>
                    <a:pt x="994" y="1109"/>
                  </a:lnTo>
                  <a:lnTo>
                    <a:pt x="990" y="1109"/>
                  </a:lnTo>
                  <a:lnTo>
                    <a:pt x="986" y="1109"/>
                  </a:lnTo>
                  <a:lnTo>
                    <a:pt x="982" y="1107"/>
                  </a:lnTo>
                  <a:lnTo>
                    <a:pt x="979" y="1109"/>
                  </a:lnTo>
                  <a:lnTo>
                    <a:pt x="977" y="1107"/>
                  </a:lnTo>
                  <a:lnTo>
                    <a:pt x="973" y="1107"/>
                  </a:lnTo>
                  <a:lnTo>
                    <a:pt x="969" y="1109"/>
                  </a:lnTo>
                  <a:lnTo>
                    <a:pt x="965" y="1109"/>
                  </a:lnTo>
                  <a:lnTo>
                    <a:pt x="961" y="1109"/>
                  </a:lnTo>
                  <a:lnTo>
                    <a:pt x="958" y="1109"/>
                  </a:lnTo>
                  <a:lnTo>
                    <a:pt x="954" y="1109"/>
                  </a:lnTo>
                  <a:lnTo>
                    <a:pt x="950" y="1109"/>
                  </a:lnTo>
                  <a:lnTo>
                    <a:pt x="948" y="1109"/>
                  </a:lnTo>
                  <a:lnTo>
                    <a:pt x="944" y="1109"/>
                  </a:lnTo>
                  <a:lnTo>
                    <a:pt x="940" y="1109"/>
                  </a:lnTo>
                  <a:lnTo>
                    <a:pt x="936" y="1109"/>
                  </a:lnTo>
                  <a:lnTo>
                    <a:pt x="933" y="1109"/>
                  </a:lnTo>
                  <a:lnTo>
                    <a:pt x="929" y="1111"/>
                  </a:lnTo>
                  <a:lnTo>
                    <a:pt x="925" y="1109"/>
                  </a:lnTo>
                  <a:lnTo>
                    <a:pt x="923" y="1109"/>
                  </a:lnTo>
                  <a:lnTo>
                    <a:pt x="919" y="1109"/>
                  </a:lnTo>
                  <a:lnTo>
                    <a:pt x="915" y="1109"/>
                  </a:lnTo>
                  <a:lnTo>
                    <a:pt x="911" y="1109"/>
                  </a:lnTo>
                  <a:lnTo>
                    <a:pt x="908" y="1109"/>
                  </a:lnTo>
                  <a:lnTo>
                    <a:pt x="904" y="1109"/>
                  </a:lnTo>
                  <a:lnTo>
                    <a:pt x="900" y="1109"/>
                  </a:lnTo>
                  <a:lnTo>
                    <a:pt x="898" y="1109"/>
                  </a:lnTo>
                  <a:lnTo>
                    <a:pt x="894" y="1109"/>
                  </a:lnTo>
                  <a:lnTo>
                    <a:pt x="890" y="1109"/>
                  </a:lnTo>
                  <a:lnTo>
                    <a:pt x="887" y="1109"/>
                  </a:lnTo>
                  <a:lnTo>
                    <a:pt x="883" y="1109"/>
                  </a:lnTo>
                  <a:lnTo>
                    <a:pt x="879" y="1109"/>
                  </a:lnTo>
                  <a:lnTo>
                    <a:pt x="875" y="1109"/>
                  </a:lnTo>
                  <a:lnTo>
                    <a:pt x="873" y="1109"/>
                  </a:lnTo>
                  <a:lnTo>
                    <a:pt x="869" y="1109"/>
                  </a:lnTo>
                  <a:lnTo>
                    <a:pt x="865" y="1109"/>
                  </a:lnTo>
                  <a:lnTo>
                    <a:pt x="862" y="1109"/>
                  </a:lnTo>
                  <a:lnTo>
                    <a:pt x="858" y="1109"/>
                  </a:lnTo>
                  <a:lnTo>
                    <a:pt x="854" y="1109"/>
                  </a:lnTo>
                  <a:lnTo>
                    <a:pt x="850" y="1109"/>
                  </a:lnTo>
                  <a:lnTo>
                    <a:pt x="846" y="1109"/>
                  </a:lnTo>
                  <a:lnTo>
                    <a:pt x="844" y="1109"/>
                  </a:lnTo>
                  <a:lnTo>
                    <a:pt x="840" y="1109"/>
                  </a:lnTo>
                  <a:lnTo>
                    <a:pt x="837" y="1109"/>
                  </a:lnTo>
                  <a:lnTo>
                    <a:pt x="833" y="1109"/>
                  </a:lnTo>
                  <a:lnTo>
                    <a:pt x="829" y="1109"/>
                  </a:lnTo>
                  <a:lnTo>
                    <a:pt x="825" y="1109"/>
                  </a:lnTo>
                  <a:lnTo>
                    <a:pt x="821" y="1109"/>
                  </a:lnTo>
                  <a:lnTo>
                    <a:pt x="819" y="1109"/>
                  </a:lnTo>
                  <a:lnTo>
                    <a:pt x="816" y="1109"/>
                  </a:lnTo>
                  <a:lnTo>
                    <a:pt x="812" y="1109"/>
                  </a:lnTo>
                  <a:lnTo>
                    <a:pt x="808" y="1109"/>
                  </a:lnTo>
                  <a:lnTo>
                    <a:pt x="804" y="1109"/>
                  </a:lnTo>
                  <a:lnTo>
                    <a:pt x="800" y="1111"/>
                  </a:lnTo>
                  <a:lnTo>
                    <a:pt x="796" y="1109"/>
                  </a:lnTo>
                  <a:lnTo>
                    <a:pt x="794" y="1109"/>
                  </a:lnTo>
                  <a:lnTo>
                    <a:pt x="791" y="1109"/>
                  </a:lnTo>
                  <a:lnTo>
                    <a:pt x="787" y="1109"/>
                  </a:lnTo>
                  <a:lnTo>
                    <a:pt x="783" y="1109"/>
                  </a:lnTo>
                  <a:lnTo>
                    <a:pt x="779" y="1109"/>
                  </a:lnTo>
                  <a:lnTo>
                    <a:pt x="775" y="1109"/>
                  </a:lnTo>
                  <a:lnTo>
                    <a:pt x="771" y="1109"/>
                  </a:lnTo>
                  <a:lnTo>
                    <a:pt x="769" y="1109"/>
                  </a:lnTo>
                  <a:lnTo>
                    <a:pt x="766" y="1109"/>
                  </a:lnTo>
                  <a:lnTo>
                    <a:pt x="762" y="1109"/>
                  </a:lnTo>
                  <a:lnTo>
                    <a:pt x="758" y="1109"/>
                  </a:lnTo>
                  <a:lnTo>
                    <a:pt x="754" y="1109"/>
                  </a:lnTo>
                  <a:lnTo>
                    <a:pt x="750" y="1109"/>
                  </a:lnTo>
                  <a:lnTo>
                    <a:pt x="746" y="1109"/>
                  </a:lnTo>
                  <a:lnTo>
                    <a:pt x="745" y="1109"/>
                  </a:lnTo>
                  <a:lnTo>
                    <a:pt x="741" y="1109"/>
                  </a:lnTo>
                  <a:lnTo>
                    <a:pt x="737" y="1109"/>
                  </a:lnTo>
                  <a:lnTo>
                    <a:pt x="733" y="1109"/>
                  </a:lnTo>
                  <a:lnTo>
                    <a:pt x="729" y="1109"/>
                  </a:lnTo>
                  <a:lnTo>
                    <a:pt x="725" y="1111"/>
                  </a:lnTo>
                  <a:lnTo>
                    <a:pt x="721" y="1109"/>
                  </a:lnTo>
                  <a:lnTo>
                    <a:pt x="718" y="1109"/>
                  </a:lnTo>
                  <a:lnTo>
                    <a:pt x="716" y="1109"/>
                  </a:lnTo>
                  <a:lnTo>
                    <a:pt x="712" y="1109"/>
                  </a:lnTo>
                  <a:lnTo>
                    <a:pt x="708" y="1109"/>
                  </a:lnTo>
                  <a:lnTo>
                    <a:pt x="704" y="1109"/>
                  </a:lnTo>
                  <a:lnTo>
                    <a:pt x="700" y="1109"/>
                  </a:lnTo>
                  <a:lnTo>
                    <a:pt x="697" y="1109"/>
                  </a:lnTo>
                  <a:lnTo>
                    <a:pt x="693" y="1109"/>
                  </a:lnTo>
                  <a:lnTo>
                    <a:pt x="691" y="1109"/>
                  </a:lnTo>
                  <a:lnTo>
                    <a:pt x="687" y="1109"/>
                  </a:lnTo>
                  <a:lnTo>
                    <a:pt x="683" y="1109"/>
                  </a:lnTo>
                  <a:lnTo>
                    <a:pt x="679" y="1109"/>
                  </a:lnTo>
                  <a:lnTo>
                    <a:pt x="675" y="1109"/>
                  </a:lnTo>
                  <a:lnTo>
                    <a:pt x="672" y="1109"/>
                  </a:lnTo>
                  <a:lnTo>
                    <a:pt x="668" y="1111"/>
                  </a:lnTo>
                  <a:lnTo>
                    <a:pt x="666" y="1109"/>
                  </a:lnTo>
                  <a:lnTo>
                    <a:pt x="662" y="1109"/>
                  </a:lnTo>
                  <a:lnTo>
                    <a:pt x="658" y="1109"/>
                  </a:lnTo>
                  <a:lnTo>
                    <a:pt x="654" y="1109"/>
                  </a:lnTo>
                  <a:lnTo>
                    <a:pt x="650" y="1109"/>
                  </a:lnTo>
                  <a:lnTo>
                    <a:pt x="647" y="1109"/>
                  </a:lnTo>
                  <a:lnTo>
                    <a:pt x="643" y="1109"/>
                  </a:lnTo>
                  <a:lnTo>
                    <a:pt x="641" y="1109"/>
                  </a:lnTo>
                  <a:lnTo>
                    <a:pt x="637" y="1109"/>
                  </a:lnTo>
                  <a:lnTo>
                    <a:pt x="633" y="1109"/>
                  </a:lnTo>
                  <a:lnTo>
                    <a:pt x="629" y="1109"/>
                  </a:lnTo>
                  <a:lnTo>
                    <a:pt x="626" y="1107"/>
                  </a:lnTo>
                  <a:lnTo>
                    <a:pt x="622" y="1109"/>
                  </a:lnTo>
                  <a:lnTo>
                    <a:pt x="618" y="1109"/>
                  </a:lnTo>
                  <a:lnTo>
                    <a:pt x="614" y="1109"/>
                  </a:lnTo>
                  <a:lnTo>
                    <a:pt x="612" y="1109"/>
                  </a:lnTo>
                  <a:lnTo>
                    <a:pt x="608" y="1109"/>
                  </a:lnTo>
                  <a:lnTo>
                    <a:pt x="604" y="1109"/>
                  </a:lnTo>
                  <a:lnTo>
                    <a:pt x="601" y="1109"/>
                  </a:lnTo>
                  <a:lnTo>
                    <a:pt x="597" y="1109"/>
                  </a:lnTo>
                  <a:lnTo>
                    <a:pt x="593" y="1109"/>
                  </a:lnTo>
                  <a:lnTo>
                    <a:pt x="589" y="1109"/>
                  </a:lnTo>
                  <a:lnTo>
                    <a:pt x="587" y="1109"/>
                  </a:lnTo>
                  <a:lnTo>
                    <a:pt x="583" y="1109"/>
                  </a:lnTo>
                  <a:lnTo>
                    <a:pt x="579" y="1107"/>
                  </a:lnTo>
                  <a:lnTo>
                    <a:pt x="576" y="1107"/>
                  </a:lnTo>
                  <a:lnTo>
                    <a:pt x="572" y="1107"/>
                  </a:lnTo>
                  <a:lnTo>
                    <a:pt x="568" y="1105"/>
                  </a:lnTo>
                  <a:lnTo>
                    <a:pt x="564" y="1107"/>
                  </a:lnTo>
                  <a:lnTo>
                    <a:pt x="562" y="1107"/>
                  </a:lnTo>
                  <a:lnTo>
                    <a:pt x="558" y="1107"/>
                  </a:lnTo>
                  <a:lnTo>
                    <a:pt x="555" y="1109"/>
                  </a:lnTo>
                  <a:lnTo>
                    <a:pt x="551" y="1109"/>
                  </a:lnTo>
                  <a:lnTo>
                    <a:pt x="547" y="1107"/>
                  </a:lnTo>
                  <a:lnTo>
                    <a:pt x="543" y="1109"/>
                  </a:lnTo>
                  <a:lnTo>
                    <a:pt x="539" y="1109"/>
                  </a:lnTo>
                  <a:lnTo>
                    <a:pt x="537" y="1109"/>
                  </a:lnTo>
                  <a:lnTo>
                    <a:pt x="533" y="1109"/>
                  </a:lnTo>
                  <a:lnTo>
                    <a:pt x="530" y="1109"/>
                  </a:lnTo>
                  <a:lnTo>
                    <a:pt x="526" y="1109"/>
                  </a:lnTo>
                  <a:lnTo>
                    <a:pt x="522" y="1109"/>
                  </a:lnTo>
                  <a:lnTo>
                    <a:pt x="518" y="1109"/>
                  </a:lnTo>
                  <a:lnTo>
                    <a:pt x="514" y="1109"/>
                  </a:lnTo>
                  <a:lnTo>
                    <a:pt x="510" y="1109"/>
                  </a:lnTo>
                  <a:lnTo>
                    <a:pt x="508" y="1109"/>
                  </a:lnTo>
                  <a:lnTo>
                    <a:pt x="505" y="1107"/>
                  </a:lnTo>
                  <a:lnTo>
                    <a:pt x="501" y="1107"/>
                  </a:lnTo>
                  <a:lnTo>
                    <a:pt x="497" y="1105"/>
                  </a:lnTo>
                  <a:lnTo>
                    <a:pt x="493" y="1103"/>
                  </a:lnTo>
                  <a:lnTo>
                    <a:pt x="489" y="1103"/>
                  </a:lnTo>
                  <a:lnTo>
                    <a:pt x="485" y="1105"/>
                  </a:lnTo>
                  <a:lnTo>
                    <a:pt x="483" y="1105"/>
                  </a:lnTo>
                  <a:lnTo>
                    <a:pt x="480" y="1107"/>
                  </a:lnTo>
                  <a:lnTo>
                    <a:pt x="476" y="1107"/>
                  </a:lnTo>
                  <a:lnTo>
                    <a:pt x="472" y="1109"/>
                  </a:lnTo>
                  <a:lnTo>
                    <a:pt x="468" y="1109"/>
                  </a:lnTo>
                  <a:lnTo>
                    <a:pt x="464" y="1109"/>
                  </a:lnTo>
                  <a:lnTo>
                    <a:pt x="460" y="1109"/>
                  </a:lnTo>
                  <a:lnTo>
                    <a:pt x="459" y="1109"/>
                  </a:lnTo>
                  <a:lnTo>
                    <a:pt x="455" y="1109"/>
                  </a:lnTo>
                  <a:lnTo>
                    <a:pt x="451" y="1109"/>
                  </a:lnTo>
                  <a:lnTo>
                    <a:pt x="447" y="1109"/>
                  </a:lnTo>
                  <a:lnTo>
                    <a:pt x="443" y="1109"/>
                  </a:lnTo>
                  <a:lnTo>
                    <a:pt x="439" y="1109"/>
                  </a:lnTo>
                  <a:lnTo>
                    <a:pt x="436" y="1109"/>
                  </a:lnTo>
                  <a:lnTo>
                    <a:pt x="434" y="1109"/>
                  </a:lnTo>
                  <a:lnTo>
                    <a:pt x="430" y="1109"/>
                  </a:lnTo>
                  <a:lnTo>
                    <a:pt x="426" y="1109"/>
                  </a:lnTo>
                  <a:lnTo>
                    <a:pt x="422" y="1107"/>
                  </a:lnTo>
                  <a:lnTo>
                    <a:pt x="418" y="1107"/>
                  </a:lnTo>
                  <a:lnTo>
                    <a:pt x="414" y="1105"/>
                  </a:lnTo>
                  <a:lnTo>
                    <a:pt x="411" y="1107"/>
                  </a:lnTo>
                  <a:lnTo>
                    <a:pt x="409" y="1107"/>
                  </a:lnTo>
                  <a:lnTo>
                    <a:pt x="405" y="1109"/>
                  </a:lnTo>
                  <a:lnTo>
                    <a:pt x="401" y="1109"/>
                  </a:lnTo>
                  <a:lnTo>
                    <a:pt x="397" y="1109"/>
                  </a:lnTo>
                  <a:lnTo>
                    <a:pt x="393" y="1109"/>
                  </a:lnTo>
                  <a:lnTo>
                    <a:pt x="389" y="1109"/>
                  </a:lnTo>
                  <a:lnTo>
                    <a:pt x="386" y="1109"/>
                  </a:lnTo>
                  <a:lnTo>
                    <a:pt x="382" y="1109"/>
                  </a:lnTo>
                  <a:lnTo>
                    <a:pt x="380" y="1109"/>
                  </a:lnTo>
                  <a:lnTo>
                    <a:pt x="376" y="1109"/>
                  </a:lnTo>
                  <a:lnTo>
                    <a:pt x="372" y="1109"/>
                  </a:lnTo>
                  <a:lnTo>
                    <a:pt x="368" y="1109"/>
                  </a:lnTo>
                  <a:lnTo>
                    <a:pt x="364" y="1109"/>
                  </a:lnTo>
                  <a:lnTo>
                    <a:pt x="361" y="1109"/>
                  </a:lnTo>
                  <a:lnTo>
                    <a:pt x="357" y="1109"/>
                  </a:lnTo>
                  <a:lnTo>
                    <a:pt x="355" y="1109"/>
                  </a:lnTo>
                  <a:lnTo>
                    <a:pt x="351" y="1109"/>
                  </a:lnTo>
                  <a:lnTo>
                    <a:pt x="347" y="1109"/>
                  </a:lnTo>
                  <a:lnTo>
                    <a:pt x="343" y="1109"/>
                  </a:lnTo>
                  <a:lnTo>
                    <a:pt x="340" y="1109"/>
                  </a:lnTo>
                  <a:lnTo>
                    <a:pt x="336" y="1109"/>
                  </a:lnTo>
                  <a:lnTo>
                    <a:pt x="332" y="1109"/>
                  </a:lnTo>
                  <a:lnTo>
                    <a:pt x="330" y="1109"/>
                  </a:lnTo>
                  <a:lnTo>
                    <a:pt x="326" y="1109"/>
                  </a:lnTo>
                  <a:lnTo>
                    <a:pt x="322" y="1109"/>
                  </a:lnTo>
                  <a:lnTo>
                    <a:pt x="318" y="1109"/>
                  </a:lnTo>
                  <a:lnTo>
                    <a:pt x="315" y="1109"/>
                  </a:lnTo>
                  <a:lnTo>
                    <a:pt x="311" y="1109"/>
                  </a:lnTo>
                  <a:lnTo>
                    <a:pt x="307" y="1111"/>
                  </a:lnTo>
                  <a:lnTo>
                    <a:pt x="305" y="1109"/>
                  </a:lnTo>
                  <a:lnTo>
                    <a:pt x="301" y="1109"/>
                  </a:lnTo>
                  <a:lnTo>
                    <a:pt x="297" y="1109"/>
                  </a:lnTo>
                  <a:lnTo>
                    <a:pt x="293" y="1109"/>
                  </a:lnTo>
                  <a:lnTo>
                    <a:pt x="290" y="1109"/>
                  </a:lnTo>
                  <a:lnTo>
                    <a:pt x="286" y="1109"/>
                  </a:lnTo>
                  <a:lnTo>
                    <a:pt x="282" y="1109"/>
                  </a:lnTo>
                  <a:lnTo>
                    <a:pt x="278" y="1109"/>
                  </a:lnTo>
                  <a:lnTo>
                    <a:pt x="276" y="1109"/>
                  </a:lnTo>
                  <a:lnTo>
                    <a:pt x="272" y="1109"/>
                  </a:lnTo>
                  <a:lnTo>
                    <a:pt x="269" y="1109"/>
                  </a:lnTo>
                  <a:lnTo>
                    <a:pt x="265" y="1109"/>
                  </a:lnTo>
                  <a:lnTo>
                    <a:pt x="261" y="1109"/>
                  </a:lnTo>
                  <a:lnTo>
                    <a:pt x="257" y="1109"/>
                  </a:lnTo>
                  <a:lnTo>
                    <a:pt x="253" y="1111"/>
                  </a:lnTo>
                  <a:lnTo>
                    <a:pt x="251" y="1109"/>
                  </a:lnTo>
                  <a:lnTo>
                    <a:pt x="247" y="1109"/>
                  </a:lnTo>
                  <a:lnTo>
                    <a:pt x="244" y="1109"/>
                  </a:lnTo>
                  <a:lnTo>
                    <a:pt x="240" y="1109"/>
                  </a:lnTo>
                  <a:lnTo>
                    <a:pt x="236" y="1109"/>
                  </a:lnTo>
                  <a:lnTo>
                    <a:pt x="232" y="1109"/>
                  </a:lnTo>
                  <a:lnTo>
                    <a:pt x="228" y="1109"/>
                  </a:lnTo>
                  <a:lnTo>
                    <a:pt x="226" y="1109"/>
                  </a:lnTo>
                  <a:lnTo>
                    <a:pt x="222" y="1109"/>
                  </a:lnTo>
                  <a:lnTo>
                    <a:pt x="219" y="1109"/>
                  </a:lnTo>
                  <a:lnTo>
                    <a:pt x="215" y="1109"/>
                  </a:lnTo>
                  <a:lnTo>
                    <a:pt x="211" y="1109"/>
                  </a:lnTo>
                  <a:lnTo>
                    <a:pt x="207" y="1109"/>
                  </a:lnTo>
                  <a:lnTo>
                    <a:pt x="203" y="1109"/>
                  </a:lnTo>
                  <a:lnTo>
                    <a:pt x="201" y="1109"/>
                  </a:lnTo>
                  <a:lnTo>
                    <a:pt x="198" y="1109"/>
                  </a:lnTo>
                  <a:lnTo>
                    <a:pt x="194" y="1109"/>
                  </a:lnTo>
                  <a:lnTo>
                    <a:pt x="190" y="1109"/>
                  </a:lnTo>
                  <a:lnTo>
                    <a:pt x="186" y="1109"/>
                  </a:lnTo>
                  <a:lnTo>
                    <a:pt x="182" y="1109"/>
                  </a:lnTo>
                  <a:lnTo>
                    <a:pt x="178" y="1109"/>
                  </a:lnTo>
                  <a:lnTo>
                    <a:pt x="176" y="1109"/>
                  </a:lnTo>
                  <a:lnTo>
                    <a:pt x="173" y="1109"/>
                  </a:lnTo>
                  <a:lnTo>
                    <a:pt x="169" y="1109"/>
                  </a:lnTo>
                  <a:lnTo>
                    <a:pt x="165" y="1109"/>
                  </a:lnTo>
                  <a:lnTo>
                    <a:pt x="161" y="1109"/>
                  </a:lnTo>
                  <a:lnTo>
                    <a:pt x="157" y="1109"/>
                  </a:lnTo>
                  <a:lnTo>
                    <a:pt x="153" y="1109"/>
                  </a:lnTo>
                  <a:lnTo>
                    <a:pt x="150" y="1109"/>
                  </a:lnTo>
                  <a:lnTo>
                    <a:pt x="148" y="1109"/>
                  </a:lnTo>
                  <a:lnTo>
                    <a:pt x="144" y="1109"/>
                  </a:lnTo>
                  <a:lnTo>
                    <a:pt x="140" y="1109"/>
                  </a:lnTo>
                  <a:lnTo>
                    <a:pt x="136" y="1109"/>
                  </a:lnTo>
                  <a:lnTo>
                    <a:pt x="132" y="1111"/>
                  </a:lnTo>
                  <a:lnTo>
                    <a:pt x="128" y="1109"/>
                  </a:lnTo>
                  <a:lnTo>
                    <a:pt x="125" y="1109"/>
                  </a:lnTo>
                  <a:lnTo>
                    <a:pt x="123" y="1109"/>
                  </a:lnTo>
                  <a:lnTo>
                    <a:pt x="119" y="1109"/>
                  </a:lnTo>
                  <a:lnTo>
                    <a:pt x="115" y="1109"/>
                  </a:lnTo>
                  <a:lnTo>
                    <a:pt x="111" y="1109"/>
                  </a:lnTo>
                  <a:lnTo>
                    <a:pt x="107" y="1111"/>
                  </a:lnTo>
                  <a:lnTo>
                    <a:pt x="103" y="1109"/>
                  </a:lnTo>
                  <a:lnTo>
                    <a:pt x="100" y="1109"/>
                  </a:lnTo>
                  <a:lnTo>
                    <a:pt x="98" y="1109"/>
                  </a:lnTo>
                  <a:lnTo>
                    <a:pt x="94" y="1109"/>
                  </a:lnTo>
                  <a:lnTo>
                    <a:pt x="90" y="1111"/>
                  </a:lnTo>
                  <a:lnTo>
                    <a:pt x="86" y="1109"/>
                  </a:lnTo>
                  <a:lnTo>
                    <a:pt x="82" y="1109"/>
                  </a:lnTo>
                  <a:lnTo>
                    <a:pt x="79" y="1109"/>
                  </a:lnTo>
                  <a:lnTo>
                    <a:pt x="75" y="1109"/>
                  </a:lnTo>
                  <a:lnTo>
                    <a:pt x="73" y="1109"/>
                  </a:lnTo>
                  <a:lnTo>
                    <a:pt x="69" y="1109"/>
                  </a:lnTo>
                  <a:lnTo>
                    <a:pt x="65" y="1109"/>
                  </a:lnTo>
                  <a:lnTo>
                    <a:pt x="61" y="1109"/>
                  </a:lnTo>
                  <a:lnTo>
                    <a:pt x="57" y="1109"/>
                  </a:lnTo>
                  <a:lnTo>
                    <a:pt x="54" y="1109"/>
                  </a:lnTo>
                  <a:lnTo>
                    <a:pt x="50" y="1109"/>
                  </a:lnTo>
                  <a:lnTo>
                    <a:pt x="46" y="1109"/>
                  </a:lnTo>
                  <a:lnTo>
                    <a:pt x="44" y="1109"/>
                  </a:lnTo>
                  <a:lnTo>
                    <a:pt x="40" y="1109"/>
                  </a:lnTo>
                  <a:lnTo>
                    <a:pt x="36" y="1109"/>
                  </a:lnTo>
                  <a:lnTo>
                    <a:pt x="32" y="1109"/>
                  </a:lnTo>
                  <a:lnTo>
                    <a:pt x="29" y="1109"/>
                  </a:lnTo>
                  <a:lnTo>
                    <a:pt x="25" y="1109"/>
                  </a:lnTo>
                  <a:lnTo>
                    <a:pt x="21" y="1109"/>
                  </a:lnTo>
                  <a:lnTo>
                    <a:pt x="19" y="1109"/>
                  </a:lnTo>
                  <a:lnTo>
                    <a:pt x="15" y="1109"/>
                  </a:lnTo>
                  <a:lnTo>
                    <a:pt x="11" y="1109"/>
                  </a:lnTo>
                  <a:lnTo>
                    <a:pt x="8" y="1109"/>
                  </a:lnTo>
                  <a:lnTo>
                    <a:pt x="4" y="1109"/>
                  </a:lnTo>
                  <a:lnTo>
                    <a:pt x="0" y="1109"/>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2338" name="Text Box 3"/>
          <p:cNvSpPr txBox="1">
            <a:spLocks noChangeArrowheads="1"/>
          </p:cNvSpPr>
          <p:nvPr/>
        </p:nvSpPr>
        <p:spPr bwMode="auto">
          <a:xfrm>
            <a:off x="433388" y="828675"/>
            <a:ext cx="1562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3200">
                <a:solidFill>
                  <a:srgbClr val="FFFF00"/>
                </a:solidFill>
                <a:latin typeface="Arial" charset="0"/>
              </a:rPr>
              <a:t>Taurine</a:t>
            </a:r>
            <a:endParaRPr lang="en-US" altLang="en-US" sz="1800">
              <a:solidFill>
                <a:srgbClr val="000000"/>
              </a:solidFill>
              <a:latin typeface="Arial" charset="0"/>
            </a:endParaRPr>
          </a:p>
        </p:txBody>
      </p:sp>
      <p:sp>
        <p:nvSpPr>
          <p:cNvPr id="142339" name="Rectangle 4"/>
          <p:cNvSpPr>
            <a:spLocks noChangeArrowheads="1"/>
          </p:cNvSpPr>
          <p:nvPr/>
        </p:nvSpPr>
        <p:spPr bwMode="auto">
          <a:xfrm>
            <a:off x="1506538" y="0"/>
            <a:ext cx="10721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600">
                <a:solidFill>
                  <a:srgbClr val="FFFFFF"/>
                </a:solidFill>
                <a:latin typeface="Times New Roman" charset="0"/>
              </a:rPr>
              <a:t>Identification of </a:t>
            </a:r>
            <a:r>
              <a:rPr lang="en-US" altLang="en-US" sz="3600" i="1">
                <a:solidFill>
                  <a:srgbClr val="FFFFFF"/>
                </a:solidFill>
                <a:latin typeface="Times New Roman" charset="0"/>
              </a:rPr>
              <a:t>In Vivo</a:t>
            </a:r>
            <a:r>
              <a:rPr lang="en-US" altLang="en-US" sz="3600">
                <a:solidFill>
                  <a:srgbClr val="FFFFFF"/>
                </a:solidFill>
                <a:latin typeface="Times New Roman" charset="0"/>
              </a:rPr>
              <a:t> Metabolites</a:t>
            </a:r>
          </a:p>
        </p:txBody>
      </p:sp>
      <p:grpSp>
        <p:nvGrpSpPr>
          <p:cNvPr id="142340" name="Group 5"/>
          <p:cNvGrpSpPr>
            <a:grpSpLocks/>
          </p:cNvGrpSpPr>
          <p:nvPr/>
        </p:nvGrpSpPr>
        <p:grpSpPr bwMode="auto">
          <a:xfrm>
            <a:off x="436563" y="609600"/>
            <a:ext cx="9553575" cy="87313"/>
            <a:chOff x="192" y="576"/>
            <a:chExt cx="5349" cy="55"/>
          </a:xfrm>
        </p:grpSpPr>
        <p:sp>
          <p:nvSpPr>
            <p:cNvPr id="142358" name="Freeform 6"/>
            <p:cNvSpPr>
              <a:spLocks noChangeAspect="1"/>
            </p:cNvSpPr>
            <p:nvPr/>
          </p:nvSpPr>
          <p:spPr bwMode="auto">
            <a:xfrm>
              <a:off x="192" y="576"/>
              <a:ext cx="5349" cy="6"/>
            </a:xfrm>
            <a:custGeom>
              <a:avLst/>
              <a:gdLst>
                <a:gd name="T0" fmla="*/ 0 w 4279"/>
                <a:gd name="T1" fmla="*/ 0 h 5"/>
                <a:gd name="T2" fmla="*/ 31 w 4279"/>
                <a:gd name="T3" fmla="*/ 0 h 5"/>
                <a:gd name="T4" fmla="*/ 25515 w 4279"/>
                <a:gd name="T5" fmla="*/ 0 h 5"/>
                <a:gd name="T6" fmla="*/ 25515 w 4279"/>
                <a:gd name="T7" fmla="*/ 20 h 5"/>
                <a:gd name="T8" fmla="*/ 25486 w 4279"/>
                <a:gd name="T9" fmla="*/ 20 h 5"/>
                <a:gd name="T10" fmla="*/ 0 w 4279"/>
                <a:gd name="T11" fmla="*/ 2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42359" name="Freeform 7"/>
            <p:cNvSpPr>
              <a:spLocks noChangeAspect="1"/>
            </p:cNvSpPr>
            <p:nvPr/>
          </p:nvSpPr>
          <p:spPr bwMode="auto">
            <a:xfrm>
              <a:off x="198" y="624"/>
              <a:ext cx="5337" cy="7"/>
            </a:xfrm>
            <a:custGeom>
              <a:avLst/>
              <a:gdLst>
                <a:gd name="T0" fmla="*/ 0 w 4269"/>
                <a:gd name="T1" fmla="*/ 0 h 5"/>
                <a:gd name="T2" fmla="*/ 25 w 4269"/>
                <a:gd name="T3" fmla="*/ 0 h 5"/>
                <a:gd name="T4" fmla="*/ 25475 w 4269"/>
                <a:gd name="T5" fmla="*/ 0 h 5"/>
                <a:gd name="T6" fmla="*/ 25475 w 4269"/>
                <a:gd name="T7" fmla="*/ 77 h 5"/>
                <a:gd name="T8" fmla="*/ 25452 w 4269"/>
                <a:gd name="T9" fmla="*/ 77 h 5"/>
                <a:gd name="T10" fmla="*/ 0 w 4269"/>
                <a:gd name="T11" fmla="*/ 77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42341" name="Text Box 370"/>
          <p:cNvSpPr txBox="1">
            <a:spLocks noChangeArrowheads="1"/>
          </p:cNvSpPr>
          <p:nvPr/>
        </p:nvSpPr>
        <p:spPr bwMode="auto">
          <a:xfrm>
            <a:off x="3887788" y="828675"/>
            <a:ext cx="51371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20000"/>
              </a:lnSpc>
            </a:pPr>
            <a:r>
              <a:rPr lang="en-US" altLang="en-US" sz="2200">
                <a:solidFill>
                  <a:srgbClr val="FFFFFF"/>
                </a:solidFill>
                <a:latin typeface="Helvetica" charset="0"/>
              </a:rPr>
              <a:t>How many chemically different protons?</a:t>
            </a:r>
          </a:p>
          <a:p>
            <a:pPr>
              <a:lnSpc>
                <a:spcPct val="120000"/>
              </a:lnSpc>
            </a:pPr>
            <a:r>
              <a:rPr lang="en-US" altLang="en-US" sz="2200">
                <a:solidFill>
                  <a:srgbClr val="FFFFFF"/>
                </a:solidFill>
                <a:latin typeface="Helvetica" charset="0"/>
              </a:rPr>
              <a:t>Where would they resonate?</a:t>
            </a:r>
          </a:p>
          <a:p>
            <a:pPr>
              <a:lnSpc>
                <a:spcPct val="120000"/>
              </a:lnSpc>
            </a:pPr>
            <a:r>
              <a:rPr lang="en-US" altLang="en-US" sz="2200">
                <a:solidFill>
                  <a:srgbClr val="FFFFFF"/>
                </a:solidFill>
                <a:latin typeface="Helvetica" charset="0"/>
              </a:rPr>
              <a:t>What is their multiplicity?</a:t>
            </a:r>
          </a:p>
        </p:txBody>
      </p:sp>
      <p:grpSp>
        <p:nvGrpSpPr>
          <p:cNvPr id="142342" name="Group 388"/>
          <p:cNvGrpSpPr>
            <a:grpSpLocks/>
          </p:cNvGrpSpPr>
          <p:nvPr/>
        </p:nvGrpSpPr>
        <p:grpSpPr bwMode="auto">
          <a:xfrm>
            <a:off x="346075" y="1595438"/>
            <a:ext cx="1830388" cy="1533525"/>
            <a:chOff x="218" y="1005"/>
            <a:chExt cx="1153" cy="966"/>
          </a:xfrm>
        </p:grpSpPr>
        <p:sp>
          <p:nvSpPr>
            <p:cNvPr id="142343" name="Rectangle 372"/>
            <p:cNvSpPr>
              <a:spLocks noChangeAspect="1" noChangeArrowheads="1"/>
            </p:cNvSpPr>
            <p:nvPr/>
          </p:nvSpPr>
          <p:spPr bwMode="auto">
            <a:xfrm>
              <a:off x="711" y="100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H</a:t>
              </a:r>
              <a:endParaRPr lang="en-US" altLang="en-US" sz="1800">
                <a:solidFill>
                  <a:srgbClr val="FFFF00"/>
                </a:solidFill>
                <a:latin typeface="Times" charset="0"/>
              </a:endParaRPr>
            </a:p>
          </p:txBody>
        </p:sp>
        <p:sp>
          <p:nvSpPr>
            <p:cNvPr id="142344" name="Rectangle 374"/>
            <p:cNvSpPr>
              <a:spLocks noChangeAspect="1" noChangeArrowheads="1"/>
            </p:cNvSpPr>
            <p:nvPr/>
          </p:nvSpPr>
          <p:spPr bwMode="auto">
            <a:xfrm>
              <a:off x="999" y="168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N</a:t>
              </a:r>
              <a:endParaRPr lang="en-US" altLang="en-US" sz="1800">
                <a:solidFill>
                  <a:srgbClr val="FFFF00"/>
                </a:solidFill>
                <a:latin typeface="Times" charset="0"/>
              </a:endParaRPr>
            </a:p>
          </p:txBody>
        </p:sp>
        <p:sp>
          <p:nvSpPr>
            <p:cNvPr id="142345" name="Rectangle 375"/>
            <p:cNvSpPr>
              <a:spLocks noChangeAspect="1" noChangeArrowheads="1"/>
            </p:cNvSpPr>
            <p:nvPr/>
          </p:nvSpPr>
          <p:spPr bwMode="auto">
            <a:xfrm>
              <a:off x="1142" y="168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H</a:t>
              </a:r>
              <a:endParaRPr lang="en-US" altLang="en-US" sz="1800">
                <a:solidFill>
                  <a:srgbClr val="FFFF00"/>
                </a:solidFill>
                <a:latin typeface="Times" charset="0"/>
              </a:endParaRPr>
            </a:p>
          </p:txBody>
        </p:sp>
        <p:sp>
          <p:nvSpPr>
            <p:cNvPr id="142346" name="Rectangle 376"/>
            <p:cNvSpPr>
              <a:spLocks noChangeAspect="1" noChangeArrowheads="1"/>
            </p:cNvSpPr>
            <p:nvPr/>
          </p:nvSpPr>
          <p:spPr bwMode="auto">
            <a:xfrm>
              <a:off x="1291" y="179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3</a:t>
              </a:r>
              <a:endParaRPr lang="en-US" altLang="en-US" sz="1800">
                <a:solidFill>
                  <a:srgbClr val="FFFF00"/>
                </a:solidFill>
                <a:latin typeface="Times" charset="0"/>
              </a:endParaRPr>
            </a:p>
          </p:txBody>
        </p:sp>
        <p:sp>
          <p:nvSpPr>
            <p:cNvPr id="142347" name="Rectangle 377"/>
            <p:cNvSpPr>
              <a:spLocks noChangeAspect="1" noChangeArrowheads="1"/>
            </p:cNvSpPr>
            <p:nvPr/>
          </p:nvSpPr>
          <p:spPr bwMode="auto">
            <a:xfrm>
              <a:off x="999" y="1376"/>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C</a:t>
              </a:r>
              <a:endParaRPr lang="en-US" altLang="en-US" sz="1800">
                <a:solidFill>
                  <a:srgbClr val="FFFF00"/>
                </a:solidFill>
                <a:latin typeface="Times" charset="0"/>
              </a:endParaRPr>
            </a:p>
          </p:txBody>
        </p:sp>
        <p:sp>
          <p:nvSpPr>
            <p:cNvPr id="142348" name="Rectangle 378"/>
            <p:cNvSpPr>
              <a:spLocks noChangeAspect="1" noChangeArrowheads="1"/>
            </p:cNvSpPr>
            <p:nvPr/>
          </p:nvSpPr>
          <p:spPr bwMode="auto">
            <a:xfrm>
              <a:off x="1142" y="1376"/>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H</a:t>
              </a:r>
              <a:endParaRPr lang="en-US" altLang="en-US" sz="1800">
                <a:solidFill>
                  <a:srgbClr val="FFFF00"/>
                </a:solidFill>
                <a:latin typeface="Times" charset="0"/>
              </a:endParaRPr>
            </a:p>
          </p:txBody>
        </p:sp>
        <p:sp>
          <p:nvSpPr>
            <p:cNvPr id="142349" name="Rectangle 379"/>
            <p:cNvSpPr>
              <a:spLocks noChangeAspect="1" noChangeArrowheads="1"/>
            </p:cNvSpPr>
            <p:nvPr/>
          </p:nvSpPr>
          <p:spPr bwMode="auto">
            <a:xfrm>
              <a:off x="1291" y="149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2</a:t>
              </a:r>
              <a:endParaRPr lang="en-US" altLang="en-US" sz="1800">
                <a:solidFill>
                  <a:srgbClr val="FFFF00"/>
                </a:solidFill>
                <a:latin typeface="Times" charset="0"/>
              </a:endParaRPr>
            </a:p>
          </p:txBody>
        </p:sp>
        <p:sp>
          <p:nvSpPr>
            <p:cNvPr id="142350" name="Rectangle 380"/>
            <p:cNvSpPr>
              <a:spLocks noChangeAspect="1" noChangeArrowheads="1"/>
            </p:cNvSpPr>
            <p:nvPr/>
          </p:nvSpPr>
          <p:spPr bwMode="auto">
            <a:xfrm>
              <a:off x="711" y="1211"/>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C</a:t>
              </a:r>
              <a:endParaRPr lang="en-US" altLang="en-US" sz="1800">
                <a:solidFill>
                  <a:srgbClr val="FFFF00"/>
                </a:solidFill>
                <a:latin typeface="Times" charset="0"/>
              </a:endParaRPr>
            </a:p>
          </p:txBody>
        </p:sp>
        <p:sp>
          <p:nvSpPr>
            <p:cNvPr id="142351" name="Rectangle 381"/>
            <p:cNvSpPr>
              <a:spLocks noChangeAspect="1" noChangeArrowheads="1"/>
            </p:cNvSpPr>
            <p:nvPr/>
          </p:nvSpPr>
          <p:spPr bwMode="auto">
            <a:xfrm>
              <a:off x="859" y="1127"/>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2</a:t>
              </a:r>
              <a:endParaRPr lang="en-US" altLang="en-US" sz="1800">
                <a:solidFill>
                  <a:srgbClr val="FFFF00"/>
                </a:solidFill>
                <a:latin typeface="Times" charset="0"/>
              </a:endParaRPr>
            </a:p>
          </p:txBody>
        </p:sp>
        <p:sp>
          <p:nvSpPr>
            <p:cNvPr id="142352" name="Rectangle 382"/>
            <p:cNvSpPr>
              <a:spLocks noChangeAspect="1" noChangeArrowheads="1"/>
            </p:cNvSpPr>
            <p:nvPr/>
          </p:nvSpPr>
          <p:spPr bwMode="auto">
            <a:xfrm>
              <a:off x="218" y="1382"/>
              <a:ext cx="1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O</a:t>
              </a:r>
              <a:endParaRPr lang="en-US" altLang="en-US" sz="1800">
                <a:solidFill>
                  <a:srgbClr val="FFFF00"/>
                </a:solidFill>
                <a:latin typeface="Times" charset="0"/>
              </a:endParaRPr>
            </a:p>
          </p:txBody>
        </p:sp>
        <p:sp>
          <p:nvSpPr>
            <p:cNvPr id="142353" name="Rectangle 383"/>
            <p:cNvSpPr>
              <a:spLocks noChangeAspect="1" noChangeArrowheads="1"/>
            </p:cNvSpPr>
            <p:nvPr/>
          </p:nvSpPr>
          <p:spPr bwMode="auto">
            <a:xfrm>
              <a:off x="375" y="149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3</a:t>
              </a:r>
              <a:endParaRPr lang="en-US" altLang="en-US" sz="1800">
                <a:solidFill>
                  <a:srgbClr val="FFFF00"/>
                </a:solidFill>
                <a:latin typeface="Times" charset="0"/>
              </a:endParaRPr>
            </a:p>
          </p:txBody>
        </p:sp>
        <p:sp>
          <p:nvSpPr>
            <p:cNvPr id="142354" name="Rectangle 384"/>
            <p:cNvSpPr>
              <a:spLocks noChangeAspect="1" noChangeArrowheads="1"/>
            </p:cNvSpPr>
            <p:nvPr/>
          </p:nvSpPr>
          <p:spPr bwMode="auto">
            <a:xfrm>
              <a:off x="451" y="138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800">
                  <a:solidFill>
                    <a:srgbClr val="FFFF00"/>
                  </a:solidFill>
                  <a:latin typeface="Arial" charset="0"/>
                </a:rPr>
                <a:t>S</a:t>
              </a:r>
              <a:endParaRPr lang="en-US" altLang="en-US" sz="1800">
                <a:solidFill>
                  <a:srgbClr val="FFFF00"/>
                </a:solidFill>
                <a:latin typeface="Times" charset="0"/>
              </a:endParaRPr>
            </a:p>
          </p:txBody>
        </p:sp>
        <p:sp>
          <p:nvSpPr>
            <p:cNvPr id="142355" name="Line 385"/>
            <p:cNvSpPr>
              <a:spLocks noChangeAspect="1" noChangeShapeType="1"/>
            </p:cNvSpPr>
            <p:nvPr/>
          </p:nvSpPr>
          <p:spPr bwMode="auto">
            <a:xfrm>
              <a:off x="1066" y="1555"/>
              <a:ext cx="2" cy="138"/>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6" name="Line 386"/>
            <p:cNvSpPr>
              <a:spLocks noChangeAspect="1" noChangeShapeType="1"/>
            </p:cNvSpPr>
            <p:nvPr/>
          </p:nvSpPr>
          <p:spPr bwMode="auto">
            <a:xfrm flipH="1">
              <a:off x="604" y="1363"/>
              <a:ext cx="83" cy="54"/>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7" name="Line 387"/>
            <p:cNvSpPr>
              <a:spLocks noChangeAspect="1" noChangeShapeType="1"/>
            </p:cNvSpPr>
            <p:nvPr/>
          </p:nvSpPr>
          <p:spPr bwMode="auto">
            <a:xfrm flipH="1" flipV="1">
              <a:off x="874" y="1360"/>
              <a:ext cx="103" cy="63"/>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5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title"/>
          </p:nvPr>
        </p:nvSpPr>
        <p:spPr>
          <a:xfrm>
            <a:off x="771525" y="-304800"/>
            <a:ext cx="8743950" cy="1143000"/>
          </a:xfrm>
        </p:spPr>
        <p:txBody>
          <a:bodyPr/>
          <a:lstStyle/>
          <a:p>
            <a:pPr>
              <a:defRPr/>
            </a:pPr>
            <a:r>
              <a:rPr lang="en-US" sz="3200" smtClean="0">
                <a:cs typeface="+mj-cs"/>
              </a:rPr>
              <a:t>Phospholipid Metabolites</a:t>
            </a:r>
          </a:p>
        </p:txBody>
      </p:sp>
      <p:grpSp>
        <p:nvGrpSpPr>
          <p:cNvPr id="144386" name="Group 18"/>
          <p:cNvGrpSpPr>
            <a:grpSpLocks/>
          </p:cNvGrpSpPr>
          <p:nvPr/>
        </p:nvGrpSpPr>
        <p:grpSpPr bwMode="auto">
          <a:xfrm>
            <a:off x="2946400" y="792163"/>
            <a:ext cx="7294563" cy="5845175"/>
            <a:chOff x="1064" y="499"/>
            <a:chExt cx="4595" cy="3682"/>
          </a:xfrm>
        </p:grpSpPr>
        <p:pic>
          <p:nvPicPr>
            <p:cNvPr id="144418" name="Picture 4" descr="RO1-01"/>
            <p:cNvPicPr>
              <a:picLocks noChangeAspect="1" noChangeArrowheads="1"/>
            </p:cNvPicPr>
            <p:nvPr/>
          </p:nvPicPr>
          <p:blipFill>
            <a:blip r:embed="rId3">
              <a:extLst>
                <a:ext uri="{28A0092B-C50C-407E-A947-70E740481C1C}">
                  <a14:useLocalDpi xmlns:a14="http://schemas.microsoft.com/office/drawing/2010/main" val="0"/>
                </a:ext>
              </a:extLst>
            </a:blip>
            <a:srcRect l="5545" t="4619" b="4619"/>
            <a:stretch>
              <a:fillRect/>
            </a:stretch>
          </p:blipFill>
          <p:spPr bwMode="auto">
            <a:xfrm>
              <a:off x="1064" y="499"/>
              <a:ext cx="4595" cy="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144419" name="Oval 5"/>
            <p:cNvSpPr>
              <a:spLocks noChangeArrowheads="1"/>
            </p:cNvSpPr>
            <p:nvPr/>
          </p:nvSpPr>
          <p:spPr bwMode="auto">
            <a:xfrm>
              <a:off x="2442" y="1808"/>
              <a:ext cx="432" cy="24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44420" name="Oval 6"/>
            <p:cNvSpPr>
              <a:spLocks noChangeArrowheads="1"/>
            </p:cNvSpPr>
            <p:nvPr/>
          </p:nvSpPr>
          <p:spPr bwMode="auto">
            <a:xfrm>
              <a:off x="4755" y="1792"/>
              <a:ext cx="432" cy="240"/>
            </a:xfrm>
            <a:prstGeom prst="ellipse">
              <a:avLst/>
            </a:prstGeom>
            <a:noFill/>
            <a:ln w="285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44421" name="Oval 7"/>
            <p:cNvSpPr>
              <a:spLocks noChangeArrowheads="1"/>
            </p:cNvSpPr>
            <p:nvPr/>
          </p:nvSpPr>
          <p:spPr bwMode="auto">
            <a:xfrm>
              <a:off x="3484" y="1808"/>
              <a:ext cx="432" cy="240"/>
            </a:xfrm>
            <a:prstGeom prst="ellipse">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44422" name="Oval 9"/>
            <p:cNvSpPr>
              <a:spLocks noChangeArrowheads="1"/>
            </p:cNvSpPr>
            <p:nvPr/>
          </p:nvSpPr>
          <p:spPr bwMode="auto">
            <a:xfrm>
              <a:off x="2450" y="2480"/>
              <a:ext cx="432" cy="24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44423" name="Oval 10"/>
            <p:cNvSpPr>
              <a:spLocks noChangeArrowheads="1"/>
            </p:cNvSpPr>
            <p:nvPr/>
          </p:nvSpPr>
          <p:spPr bwMode="auto">
            <a:xfrm>
              <a:off x="4467" y="2464"/>
              <a:ext cx="432" cy="240"/>
            </a:xfrm>
            <a:prstGeom prst="ellipse">
              <a:avLst/>
            </a:prstGeom>
            <a:noFill/>
            <a:ln w="28575">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44424" name="Oval 11"/>
            <p:cNvSpPr>
              <a:spLocks noChangeArrowheads="1"/>
            </p:cNvSpPr>
            <p:nvPr/>
          </p:nvSpPr>
          <p:spPr bwMode="auto">
            <a:xfrm>
              <a:off x="3492" y="2480"/>
              <a:ext cx="432" cy="240"/>
            </a:xfrm>
            <a:prstGeom prst="ellipse">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sp>
          <p:nvSpPr>
            <p:cNvPr id="144425" name="Oval 12"/>
            <p:cNvSpPr>
              <a:spLocks noChangeArrowheads="1"/>
            </p:cNvSpPr>
            <p:nvPr/>
          </p:nvSpPr>
          <p:spPr bwMode="auto">
            <a:xfrm>
              <a:off x="3411" y="960"/>
              <a:ext cx="592" cy="240"/>
            </a:xfrm>
            <a:prstGeom prst="ellipse">
              <a:avLst/>
            </a:prstGeom>
            <a:noFill/>
            <a:ln w="28575">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endParaRPr lang="en-US" altLang="en-US">
                <a:solidFill>
                  <a:srgbClr val="FFFF00"/>
                </a:solidFill>
              </a:endParaRPr>
            </a:p>
          </p:txBody>
        </p:sp>
        <p:sp>
          <p:nvSpPr>
            <p:cNvPr id="144426" name="Oval 14"/>
            <p:cNvSpPr>
              <a:spLocks noChangeArrowheads="1"/>
            </p:cNvSpPr>
            <p:nvPr/>
          </p:nvSpPr>
          <p:spPr bwMode="auto">
            <a:xfrm>
              <a:off x="3331" y="3608"/>
              <a:ext cx="592" cy="240"/>
            </a:xfrm>
            <a:prstGeom prst="ellipse">
              <a:avLst/>
            </a:prstGeom>
            <a:noFill/>
            <a:ln w="28575">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endParaRPr lang="en-US" altLang="en-US">
                <a:solidFill>
                  <a:srgbClr val="FFFF00"/>
                </a:solidFill>
              </a:endParaRPr>
            </a:p>
          </p:txBody>
        </p:sp>
      </p:grpSp>
      <p:grpSp>
        <p:nvGrpSpPr>
          <p:cNvPr id="144387" name="Group 15"/>
          <p:cNvGrpSpPr>
            <a:grpSpLocks/>
          </p:cNvGrpSpPr>
          <p:nvPr/>
        </p:nvGrpSpPr>
        <p:grpSpPr bwMode="auto">
          <a:xfrm>
            <a:off x="414338" y="495300"/>
            <a:ext cx="9553575" cy="87313"/>
            <a:chOff x="192" y="576"/>
            <a:chExt cx="5349" cy="55"/>
          </a:xfrm>
        </p:grpSpPr>
        <p:sp>
          <p:nvSpPr>
            <p:cNvPr id="144416" name="Freeform 16"/>
            <p:cNvSpPr>
              <a:spLocks noChangeAspect="1"/>
            </p:cNvSpPr>
            <p:nvPr/>
          </p:nvSpPr>
          <p:spPr bwMode="auto">
            <a:xfrm>
              <a:off x="192" y="576"/>
              <a:ext cx="5349" cy="6"/>
            </a:xfrm>
            <a:custGeom>
              <a:avLst/>
              <a:gdLst>
                <a:gd name="T0" fmla="*/ 0 w 4279"/>
                <a:gd name="T1" fmla="*/ 0 h 5"/>
                <a:gd name="T2" fmla="*/ 61 w 4279"/>
                <a:gd name="T3" fmla="*/ 0 h 5"/>
                <a:gd name="T4" fmla="*/ 49841 w 4279"/>
                <a:gd name="T5" fmla="*/ 0 h 5"/>
                <a:gd name="T6" fmla="*/ 49841 w 4279"/>
                <a:gd name="T7" fmla="*/ 35 h 5"/>
                <a:gd name="T8" fmla="*/ 49785 w 4279"/>
                <a:gd name="T9" fmla="*/ 35 h 5"/>
                <a:gd name="T10" fmla="*/ 0 w 4279"/>
                <a:gd name="T11" fmla="*/ 35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44417" name="Freeform 17"/>
            <p:cNvSpPr>
              <a:spLocks noChangeAspect="1"/>
            </p:cNvSpPr>
            <p:nvPr/>
          </p:nvSpPr>
          <p:spPr bwMode="auto">
            <a:xfrm>
              <a:off x="198" y="624"/>
              <a:ext cx="5337" cy="7"/>
            </a:xfrm>
            <a:custGeom>
              <a:avLst/>
              <a:gdLst>
                <a:gd name="T0" fmla="*/ 0 w 4269"/>
                <a:gd name="T1" fmla="*/ 0 h 5"/>
                <a:gd name="T2" fmla="*/ 49 w 4269"/>
                <a:gd name="T3" fmla="*/ 0 h 5"/>
                <a:gd name="T4" fmla="*/ 49777 w 4269"/>
                <a:gd name="T5" fmla="*/ 0 h 5"/>
                <a:gd name="T6" fmla="*/ 49777 w 4269"/>
                <a:gd name="T7" fmla="*/ 211 h 5"/>
                <a:gd name="T8" fmla="*/ 49731 w 4269"/>
                <a:gd name="T9" fmla="*/ 211 h 5"/>
                <a:gd name="T10" fmla="*/ 0 w 4269"/>
                <a:gd name="T11" fmla="*/ 211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grpSp>
        <p:nvGrpSpPr>
          <p:cNvPr id="144388" name="Group 49"/>
          <p:cNvGrpSpPr>
            <a:grpSpLocks/>
          </p:cNvGrpSpPr>
          <p:nvPr/>
        </p:nvGrpSpPr>
        <p:grpSpPr bwMode="auto">
          <a:xfrm>
            <a:off x="155575" y="663575"/>
            <a:ext cx="2398713" cy="3676650"/>
            <a:chOff x="98" y="418"/>
            <a:chExt cx="1511" cy="2316"/>
          </a:xfrm>
        </p:grpSpPr>
        <p:sp>
          <p:nvSpPr>
            <p:cNvPr id="144403" name="Text Box 20"/>
            <p:cNvSpPr txBox="1">
              <a:spLocks noChangeArrowheads="1"/>
            </p:cNvSpPr>
            <p:nvPr/>
          </p:nvSpPr>
          <p:spPr bwMode="auto">
            <a:xfrm>
              <a:off x="737" y="418"/>
              <a:ext cx="4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44404" name="Text Box 21"/>
            <p:cNvSpPr txBox="1">
              <a:spLocks noChangeArrowheads="1"/>
            </p:cNvSpPr>
            <p:nvPr/>
          </p:nvSpPr>
          <p:spPr bwMode="auto">
            <a:xfrm>
              <a:off x="1141" y="802"/>
              <a:ext cx="4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44405" name="Text Box 22"/>
            <p:cNvSpPr txBox="1">
              <a:spLocks noChangeArrowheads="1"/>
            </p:cNvSpPr>
            <p:nvPr/>
          </p:nvSpPr>
          <p:spPr bwMode="auto">
            <a:xfrm>
              <a:off x="98" y="802"/>
              <a:ext cx="4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44406" name="Text Box 23"/>
            <p:cNvSpPr txBox="1">
              <a:spLocks noChangeArrowheads="1"/>
            </p:cNvSpPr>
            <p:nvPr/>
          </p:nvSpPr>
          <p:spPr bwMode="auto">
            <a:xfrm>
              <a:off x="727" y="1186"/>
              <a:ext cx="4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2</a:t>
              </a:r>
              <a:endParaRPr lang="en-US" altLang="en-US">
                <a:solidFill>
                  <a:srgbClr val="FFFF00"/>
                </a:solidFill>
                <a:latin typeface="Helvetica" charset="0"/>
              </a:endParaRPr>
            </a:p>
          </p:txBody>
        </p:sp>
        <p:sp>
          <p:nvSpPr>
            <p:cNvPr id="144407" name="Text Box 24"/>
            <p:cNvSpPr txBox="1">
              <a:spLocks noChangeArrowheads="1"/>
            </p:cNvSpPr>
            <p:nvPr/>
          </p:nvSpPr>
          <p:spPr bwMode="auto">
            <a:xfrm>
              <a:off x="729" y="802"/>
              <a:ext cx="3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N</a:t>
              </a:r>
              <a:r>
                <a:rPr lang="en-US" altLang="en-US" baseline="70000">
                  <a:solidFill>
                    <a:srgbClr val="FFFF00"/>
                  </a:solidFill>
                  <a:latin typeface="Helvetica" charset="0"/>
                </a:rPr>
                <a:t>+</a:t>
              </a:r>
              <a:endParaRPr lang="en-US" altLang="en-US">
                <a:solidFill>
                  <a:srgbClr val="FFFF00"/>
                </a:solidFill>
                <a:latin typeface="Helvetica" charset="0"/>
              </a:endParaRPr>
            </a:p>
          </p:txBody>
        </p:sp>
        <p:sp>
          <p:nvSpPr>
            <p:cNvPr id="144408" name="Line 25"/>
            <p:cNvSpPr>
              <a:spLocks noChangeShapeType="1"/>
            </p:cNvSpPr>
            <p:nvPr/>
          </p:nvSpPr>
          <p:spPr bwMode="auto">
            <a:xfrm>
              <a:off x="584" y="946"/>
              <a:ext cx="16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9" name="Line 26"/>
            <p:cNvSpPr>
              <a:spLocks noChangeShapeType="1"/>
            </p:cNvSpPr>
            <p:nvPr/>
          </p:nvSpPr>
          <p:spPr bwMode="auto">
            <a:xfrm>
              <a:off x="998" y="946"/>
              <a:ext cx="16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0" name="Line 27"/>
            <p:cNvSpPr>
              <a:spLocks noChangeShapeType="1"/>
            </p:cNvSpPr>
            <p:nvPr/>
          </p:nvSpPr>
          <p:spPr bwMode="auto">
            <a:xfrm>
              <a:off x="854" y="682"/>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1" name="Line 28"/>
            <p:cNvSpPr>
              <a:spLocks noChangeShapeType="1"/>
            </p:cNvSpPr>
            <p:nvPr/>
          </p:nvSpPr>
          <p:spPr bwMode="auto">
            <a:xfrm>
              <a:off x="854" y="1050"/>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2" name="Line 29"/>
            <p:cNvSpPr>
              <a:spLocks noChangeShapeType="1"/>
            </p:cNvSpPr>
            <p:nvPr/>
          </p:nvSpPr>
          <p:spPr bwMode="auto">
            <a:xfrm>
              <a:off x="854" y="1442"/>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3" name="Text Box 30"/>
            <p:cNvSpPr txBox="1">
              <a:spLocks noChangeArrowheads="1"/>
            </p:cNvSpPr>
            <p:nvPr/>
          </p:nvSpPr>
          <p:spPr bwMode="auto">
            <a:xfrm>
              <a:off x="728" y="1570"/>
              <a:ext cx="4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2</a:t>
              </a:r>
              <a:endParaRPr lang="en-US" altLang="en-US">
                <a:solidFill>
                  <a:srgbClr val="FFFF00"/>
                </a:solidFill>
                <a:latin typeface="Helvetica" charset="0"/>
              </a:endParaRPr>
            </a:p>
          </p:txBody>
        </p:sp>
        <p:sp>
          <p:nvSpPr>
            <p:cNvPr id="144414" name="Line 31"/>
            <p:cNvSpPr>
              <a:spLocks noChangeShapeType="1"/>
            </p:cNvSpPr>
            <p:nvPr/>
          </p:nvSpPr>
          <p:spPr bwMode="auto">
            <a:xfrm>
              <a:off x="854" y="1842"/>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5" name="Text Box 32"/>
            <p:cNvSpPr txBox="1">
              <a:spLocks noChangeArrowheads="1"/>
            </p:cNvSpPr>
            <p:nvPr/>
          </p:nvSpPr>
          <p:spPr bwMode="auto">
            <a:xfrm>
              <a:off x="729" y="1978"/>
              <a:ext cx="407"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OR</a:t>
              </a:r>
            </a:p>
            <a:p>
              <a:endParaRPr lang="en-US" altLang="en-US">
                <a:solidFill>
                  <a:srgbClr val="FFFF00"/>
                </a:solidFill>
                <a:latin typeface="Helvetica" charset="0"/>
              </a:endParaRPr>
            </a:p>
            <a:p>
              <a:endParaRPr lang="en-US" altLang="en-US">
                <a:solidFill>
                  <a:srgbClr val="FFFF00"/>
                </a:solidFill>
                <a:latin typeface="Helvetica" charset="0"/>
              </a:endParaRPr>
            </a:p>
          </p:txBody>
        </p:sp>
      </p:grpSp>
      <p:sp>
        <p:nvSpPr>
          <p:cNvPr id="144389" name="Text Box 34"/>
          <p:cNvSpPr txBox="1">
            <a:spLocks noChangeArrowheads="1"/>
          </p:cNvSpPr>
          <p:nvPr/>
        </p:nvSpPr>
        <p:spPr bwMode="auto">
          <a:xfrm>
            <a:off x="1131888" y="35623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FFFF00"/>
              </a:solidFill>
              <a:latin typeface="Helvetica" charset="0"/>
            </a:endParaRPr>
          </a:p>
        </p:txBody>
      </p:sp>
      <p:grpSp>
        <p:nvGrpSpPr>
          <p:cNvPr id="144390" name="Group 47"/>
          <p:cNvGrpSpPr>
            <a:grpSpLocks/>
          </p:cNvGrpSpPr>
          <p:nvPr/>
        </p:nvGrpSpPr>
        <p:grpSpPr bwMode="auto">
          <a:xfrm>
            <a:off x="549275" y="3587750"/>
            <a:ext cx="1630363" cy="3067050"/>
            <a:chOff x="346" y="2628"/>
            <a:chExt cx="1027" cy="1932"/>
          </a:xfrm>
        </p:grpSpPr>
        <p:sp>
          <p:nvSpPr>
            <p:cNvPr id="144392" name="Text Box 35"/>
            <p:cNvSpPr txBox="1">
              <a:spLocks noChangeArrowheads="1"/>
            </p:cNvSpPr>
            <p:nvPr/>
          </p:nvSpPr>
          <p:spPr bwMode="auto">
            <a:xfrm>
              <a:off x="1117" y="2628"/>
              <a:ext cx="2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H</a:t>
              </a:r>
            </a:p>
          </p:txBody>
        </p:sp>
        <p:sp>
          <p:nvSpPr>
            <p:cNvPr id="144393" name="Text Box 36"/>
            <p:cNvSpPr txBox="1">
              <a:spLocks noChangeArrowheads="1"/>
            </p:cNvSpPr>
            <p:nvPr/>
          </p:nvSpPr>
          <p:spPr bwMode="auto">
            <a:xfrm>
              <a:off x="346" y="2628"/>
              <a:ext cx="2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H</a:t>
              </a:r>
            </a:p>
          </p:txBody>
        </p:sp>
        <p:sp>
          <p:nvSpPr>
            <p:cNvPr id="144394" name="Text Box 37"/>
            <p:cNvSpPr txBox="1">
              <a:spLocks noChangeArrowheads="1"/>
            </p:cNvSpPr>
            <p:nvPr/>
          </p:nvSpPr>
          <p:spPr bwMode="auto">
            <a:xfrm>
              <a:off x="703" y="3012"/>
              <a:ext cx="4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2</a:t>
              </a:r>
              <a:endParaRPr lang="en-US" altLang="en-US">
                <a:solidFill>
                  <a:srgbClr val="FFFF00"/>
                </a:solidFill>
                <a:latin typeface="Helvetica" charset="0"/>
              </a:endParaRPr>
            </a:p>
          </p:txBody>
        </p:sp>
        <p:sp>
          <p:nvSpPr>
            <p:cNvPr id="144395" name="Text Box 38"/>
            <p:cNvSpPr txBox="1">
              <a:spLocks noChangeArrowheads="1"/>
            </p:cNvSpPr>
            <p:nvPr/>
          </p:nvSpPr>
          <p:spPr bwMode="auto">
            <a:xfrm>
              <a:off x="705" y="2628"/>
              <a:ext cx="2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N</a:t>
              </a:r>
            </a:p>
          </p:txBody>
        </p:sp>
        <p:sp>
          <p:nvSpPr>
            <p:cNvPr id="144396" name="Line 39"/>
            <p:cNvSpPr>
              <a:spLocks noChangeShapeType="1"/>
            </p:cNvSpPr>
            <p:nvPr/>
          </p:nvSpPr>
          <p:spPr bwMode="auto">
            <a:xfrm>
              <a:off x="560" y="2772"/>
              <a:ext cx="16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7" name="Line 40"/>
            <p:cNvSpPr>
              <a:spLocks noChangeShapeType="1"/>
            </p:cNvSpPr>
            <p:nvPr/>
          </p:nvSpPr>
          <p:spPr bwMode="auto">
            <a:xfrm>
              <a:off x="974" y="2772"/>
              <a:ext cx="16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8" name="Line 42"/>
            <p:cNvSpPr>
              <a:spLocks noChangeShapeType="1"/>
            </p:cNvSpPr>
            <p:nvPr/>
          </p:nvSpPr>
          <p:spPr bwMode="auto">
            <a:xfrm>
              <a:off x="830" y="2876"/>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99" name="Line 43"/>
            <p:cNvSpPr>
              <a:spLocks noChangeShapeType="1"/>
            </p:cNvSpPr>
            <p:nvPr/>
          </p:nvSpPr>
          <p:spPr bwMode="auto">
            <a:xfrm>
              <a:off x="830" y="3268"/>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0" name="Text Box 44"/>
            <p:cNvSpPr txBox="1">
              <a:spLocks noChangeArrowheads="1"/>
            </p:cNvSpPr>
            <p:nvPr/>
          </p:nvSpPr>
          <p:spPr bwMode="auto">
            <a:xfrm>
              <a:off x="704" y="3396"/>
              <a:ext cx="4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2</a:t>
              </a:r>
              <a:endParaRPr lang="en-US" altLang="en-US">
                <a:solidFill>
                  <a:srgbClr val="FFFF00"/>
                </a:solidFill>
                <a:latin typeface="Helvetica" charset="0"/>
              </a:endParaRPr>
            </a:p>
          </p:txBody>
        </p:sp>
        <p:sp>
          <p:nvSpPr>
            <p:cNvPr id="144401" name="Line 45"/>
            <p:cNvSpPr>
              <a:spLocks noChangeShapeType="1"/>
            </p:cNvSpPr>
            <p:nvPr/>
          </p:nvSpPr>
          <p:spPr bwMode="auto">
            <a:xfrm>
              <a:off x="830" y="3668"/>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2" name="Text Box 46"/>
            <p:cNvSpPr txBox="1">
              <a:spLocks noChangeArrowheads="1"/>
            </p:cNvSpPr>
            <p:nvPr/>
          </p:nvSpPr>
          <p:spPr bwMode="auto">
            <a:xfrm>
              <a:off x="705" y="3804"/>
              <a:ext cx="407"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OR</a:t>
              </a:r>
            </a:p>
            <a:p>
              <a:endParaRPr lang="en-US" altLang="en-US">
                <a:solidFill>
                  <a:srgbClr val="FFFF00"/>
                </a:solidFill>
                <a:latin typeface="Helvetica" charset="0"/>
              </a:endParaRPr>
            </a:p>
            <a:p>
              <a:endParaRPr lang="en-US" altLang="en-US">
                <a:solidFill>
                  <a:srgbClr val="FFFF00"/>
                </a:solidFill>
                <a:latin typeface="Helvetica" charset="0"/>
              </a:endParaRPr>
            </a:p>
          </p:txBody>
        </p:sp>
      </p:grpSp>
      <p:sp>
        <p:nvSpPr>
          <p:cNvPr id="144391" name="Text Box 48"/>
          <p:cNvSpPr txBox="1">
            <a:spLocks noChangeArrowheads="1"/>
          </p:cNvSpPr>
          <p:nvPr/>
        </p:nvSpPr>
        <p:spPr bwMode="auto">
          <a:xfrm>
            <a:off x="85725" y="5748338"/>
            <a:ext cx="30591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200">
                <a:solidFill>
                  <a:srgbClr val="FFFF00"/>
                </a:solidFill>
              </a:rPr>
              <a:t>R = OH, Phosphate, glycerol phosphate, or glycerol phospho-lipid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p:cNvPicPr>
            <a:picLocks noChangeAspect="1" noChangeArrowheads="1"/>
          </p:cNvPicPr>
          <p:nvPr/>
        </p:nvPicPr>
        <p:blipFill>
          <a:blip r:embed="rId3">
            <a:extLst>
              <a:ext uri="{28A0092B-C50C-407E-A947-70E740481C1C}">
                <a14:useLocalDpi xmlns:a14="http://schemas.microsoft.com/office/drawing/2010/main" val="0"/>
              </a:ext>
            </a:extLst>
          </a:blip>
          <a:srcRect t="4749" b="4749"/>
          <a:stretch>
            <a:fillRect/>
          </a:stretch>
        </p:blipFill>
        <p:spPr bwMode="auto">
          <a:xfrm>
            <a:off x="63500" y="882650"/>
            <a:ext cx="101473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3"/>
          <p:cNvSpPr>
            <a:spLocks noChangeArrowheads="1"/>
          </p:cNvSpPr>
          <p:nvPr/>
        </p:nvSpPr>
        <p:spPr bwMode="auto">
          <a:xfrm>
            <a:off x="1916113" y="0"/>
            <a:ext cx="10721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600">
                <a:solidFill>
                  <a:srgbClr val="FFFFFF"/>
                </a:solidFill>
                <a:latin typeface="Times New Roman" charset="0"/>
              </a:rPr>
              <a:t>Phospholipid Metabolites</a:t>
            </a:r>
          </a:p>
        </p:txBody>
      </p:sp>
      <p:grpSp>
        <p:nvGrpSpPr>
          <p:cNvPr id="146435" name="Group 4"/>
          <p:cNvGrpSpPr>
            <a:grpSpLocks/>
          </p:cNvGrpSpPr>
          <p:nvPr/>
        </p:nvGrpSpPr>
        <p:grpSpPr bwMode="auto">
          <a:xfrm>
            <a:off x="368300" y="609600"/>
            <a:ext cx="9553575" cy="87313"/>
            <a:chOff x="192" y="576"/>
            <a:chExt cx="5349" cy="55"/>
          </a:xfrm>
        </p:grpSpPr>
        <p:sp>
          <p:nvSpPr>
            <p:cNvPr id="146436" name="Freeform 5"/>
            <p:cNvSpPr>
              <a:spLocks noChangeAspect="1"/>
            </p:cNvSpPr>
            <p:nvPr/>
          </p:nvSpPr>
          <p:spPr bwMode="auto">
            <a:xfrm>
              <a:off x="192" y="576"/>
              <a:ext cx="5349" cy="6"/>
            </a:xfrm>
            <a:custGeom>
              <a:avLst/>
              <a:gdLst>
                <a:gd name="T0" fmla="*/ 0 w 4279"/>
                <a:gd name="T1" fmla="*/ 0 h 5"/>
                <a:gd name="T2" fmla="*/ 31 w 4279"/>
                <a:gd name="T3" fmla="*/ 0 h 5"/>
                <a:gd name="T4" fmla="*/ 25515 w 4279"/>
                <a:gd name="T5" fmla="*/ 0 h 5"/>
                <a:gd name="T6" fmla="*/ 25515 w 4279"/>
                <a:gd name="T7" fmla="*/ 20 h 5"/>
                <a:gd name="T8" fmla="*/ 25486 w 4279"/>
                <a:gd name="T9" fmla="*/ 20 h 5"/>
                <a:gd name="T10" fmla="*/ 0 w 4279"/>
                <a:gd name="T11" fmla="*/ 2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46437" name="Freeform 6"/>
            <p:cNvSpPr>
              <a:spLocks noChangeAspect="1"/>
            </p:cNvSpPr>
            <p:nvPr/>
          </p:nvSpPr>
          <p:spPr bwMode="auto">
            <a:xfrm>
              <a:off x="198" y="624"/>
              <a:ext cx="5337" cy="7"/>
            </a:xfrm>
            <a:custGeom>
              <a:avLst/>
              <a:gdLst>
                <a:gd name="T0" fmla="*/ 0 w 4269"/>
                <a:gd name="T1" fmla="*/ 0 h 5"/>
                <a:gd name="T2" fmla="*/ 25 w 4269"/>
                <a:gd name="T3" fmla="*/ 0 h 5"/>
                <a:gd name="T4" fmla="*/ 25475 w 4269"/>
                <a:gd name="T5" fmla="*/ 0 h 5"/>
                <a:gd name="T6" fmla="*/ 25475 w 4269"/>
                <a:gd name="T7" fmla="*/ 77 h 5"/>
                <a:gd name="T8" fmla="*/ 25452 w 4269"/>
                <a:gd name="T9" fmla="*/ 77 h 5"/>
                <a:gd name="T10" fmla="*/ 0 w 4269"/>
                <a:gd name="T11" fmla="*/ 77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3"/>
          <p:cNvSpPr>
            <a:spLocks noChangeArrowheads="1"/>
          </p:cNvSpPr>
          <p:nvPr/>
        </p:nvSpPr>
        <p:spPr bwMode="auto">
          <a:xfrm>
            <a:off x="2220913" y="0"/>
            <a:ext cx="10721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600">
                <a:solidFill>
                  <a:srgbClr val="FFFFFF"/>
                </a:solidFill>
                <a:latin typeface="Times New Roman" charset="0"/>
              </a:rPr>
              <a:t>Phospholipid Metabolites</a:t>
            </a:r>
          </a:p>
        </p:txBody>
      </p:sp>
      <p:grpSp>
        <p:nvGrpSpPr>
          <p:cNvPr id="148482" name="Group 4"/>
          <p:cNvGrpSpPr>
            <a:grpSpLocks/>
          </p:cNvGrpSpPr>
          <p:nvPr/>
        </p:nvGrpSpPr>
        <p:grpSpPr bwMode="auto">
          <a:xfrm>
            <a:off x="368300" y="609600"/>
            <a:ext cx="9553575" cy="87313"/>
            <a:chOff x="192" y="576"/>
            <a:chExt cx="5349" cy="55"/>
          </a:xfrm>
        </p:grpSpPr>
        <p:sp>
          <p:nvSpPr>
            <p:cNvPr id="148484" name="Freeform 5"/>
            <p:cNvSpPr>
              <a:spLocks noChangeAspect="1"/>
            </p:cNvSpPr>
            <p:nvPr/>
          </p:nvSpPr>
          <p:spPr bwMode="auto">
            <a:xfrm>
              <a:off x="192" y="576"/>
              <a:ext cx="5349" cy="6"/>
            </a:xfrm>
            <a:custGeom>
              <a:avLst/>
              <a:gdLst>
                <a:gd name="T0" fmla="*/ 0 w 4279"/>
                <a:gd name="T1" fmla="*/ 0 h 5"/>
                <a:gd name="T2" fmla="*/ 31 w 4279"/>
                <a:gd name="T3" fmla="*/ 0 h 5"/>
                <a:gd name="T4" fmla="*/ 25515 w 4279"/>
                <a:gd name="T5" fmla="*/ 0 h 5"/>
                <a:gd name="T6" fmla="*/ 25515 w 4279"/>
                <a:gd name="T7" fmla="*/ 20 h 5"/>
                <a:gd name="T8" fmla="*/ 25486 w 4279"/>
                <a:gd name="T9" fmla="*/ 20 h 5"/>
                <a:gd name="T10" fmla="*/ 0 w 4279"/>
                <a:gd name="T11" fmla="*/ 2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48485" name="Freeform 6"/>
            <p:cNvSpPr>
              <a:spLocks noChangeAspect="1"/>
            </p:cNvSpPr>
            <p:nvPr/>
          </p:nvSpPr>
          <p:spPr bwMode="auto">
            <a:xfrm>
              <a:off x="198" y="624"/>
              <a:ext cx="5337" cy="7"/>
            </a:xfrm>
            <a:custGeom>
              <a:avLst/>
              <a:gdLst>
                <a:gd name="T0" fmla="*/ 0 w 4269"/>
                <a:gd name="T1" fmla="*/ 0 h 5"/>
                <a:gd name="T2" fmla="*/ 25 w 4269"/>
                <a:gd name="T3" fmla="*/ 0 h 5"/>
                <a:gd name="T4" fmla="*/ 25475 w 4269"/>
                <a:gd name="T5" fmla="*/ 0 h 5"/>
                <a:gd name="T6" fmla="*/ 25475 w 4269"/>
                <a:gd name="T7" fmla="*/ 77 h 5"/>
                <a:gd name="T8" fmla="*/ 25452 w 4269"/>
                <a:gd name="T9" fmla="*/ 77 h 5"/>
                <a:gd name="T10" fmla="*/ 0 w 4269"/>
                <a:gd name="T11" fmla="*/ 77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pic>
        <p:nvPicPr>
          <p:cNvPr id="148483" name="Picture 7"/>
          <p:cNvPicPr>
            <a:picLocks noChangeAspect="1" noChangeArrowheads="1"/>
          </p:cNvPicPr>
          <p:nvPr/>
        </p:nvPicPr>
        <p:blipFill>
          <a:blip r:embed="rId3">
            <a:extLst>
              <a:ext uri="{28A0092B-C50C-407E-A947-70E740481C1C}">
                <a14:useLocalDpi xmlns:a14="http://schemas.microsoft.com/office/drawing/2010/main" val="0"/>
              </a:ext>
            </a:extLst>
          </a:blip>
          <a:srcRect t="4900" b="11758"/>
          <a:stretch>
            <a:fillRect/>
          </a:stretch>
        </p:blipFill>
        <p:spPr bwMode="auto">
          <a:xfrm rot="10800000">
            <a:off x="120650" y="923925"/>
            <a:ext cx="99631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781" name="Group 357"/>
          <p:cNvGrpSpPr>
            <a:grpSpLocks/>
          </p:cNvGrpSpPr>
          <p:nvPr/>
        </p:nvGrpSpPr>
        <p:grpSpPr bwMode="auto">
          <a:xfrm>
            <a:off x="919163" y="866775"/>
            <a:ext cx="9118600" cy="5848350"/>
            <a:chOff x="579" y="546"/>
            <a:chExt cx="5744" cy="3684"/>
          </a:xfrm>
        </p:grpSpPr>
        <p:grpSp>
          <p:nvGrpSpPr>
            <p:cNvPr id="150550" name="Group 356"/>
            <p:cNvGrpSpPr>
              <a:grpSpLocks/>
            </p:cNvGrpSpPr>
            <p:nvPr/>
          </p:nvGrpSpPr>
          <p:grpSpPr bwMode="auto">
            <a:xfrm>
              <a:off x="582" y="3881"/>
              <a:ext cx="5741" cy="349"/>
              <a:chOff x="582" y="3881"/>
              <a:chExt cx="5741" cy="349"/>
            </a:xfrm>
          </p:grpSpPr>
          <p:sp>
            <p:nvSpPr>
              <p:cNvPr id="150552" name="Line 22"/>
              <p:cNvSpPr>
                <a:spLocks noChangeShapeType="1"/>
              </p:cNvSpPr>
              <p:nvPr/>
            </p:nvSpPr>
            <p:spPr bwMode="auto">
              <a:xfrm>
                <a:off x="582" y="3881"/>
                <a:ext cx="5668" cy="1"/>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3" name="Line 25"/>
              <p:cNvSpPr>
                <a:spLocks noChangeShapeType="1"/>
              </p:cNvSpPr>
              <p:nvPr/>
            </p:nvSpPr>
            <p:spPr bwMode="auto">
              <a:xfrm>
                <a:off x="68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4" name="Line 26"/>
              <p:cNvSpPr>
                <a:spLocks noChangeShapeType="1"/>
              </p:cNvSpPr>
              <p:nvPr/>
            </p:nvSpPr>
            <p:spPr bwMode="auto">
              <a:xfrm>
                <a:off x="730"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5" name="Line 27"/>
              <p:cNvSpPr>
                <a:spLocks noChangeShapeType="1"/>
              </p:cNvSpPr>
              <p:nvPr/>
            </p:nvSpPr>
            <p:spPr bwMode="auto">
              <a:xfrm>
                <a:off x="78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6" name="Line 28"/>
              <p:cNvSpPr>
                <a:spLocks noChangeShapeType="1"/>
              </p:cNvSpPr>
              <p:nvPr/>
            </p:nvSpPr>
            <p:spPr bwMode="auto">
              <a:xfrm>
                <a:off x="834"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7" name="Line 29"/>
              <p:cNvSpPr>
                <a:spLocks noChangeShapeType="1"/>
              </p:cNvSpPr>
              <p:nvPr/>
            </p:nvSpPr>
            <p:spPr bwMode="auto">
              <a:xfrm>
                <a:off x="88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8" name="Line 30"/>
              <p:cNvSpPr>
                <a:spLocks noChangeShapeType="1"/>
              </p:cNvSpPr>
              <p:nvPr/>
            </p:nvSpPr>
            <p:spPr bwMode="auto">
              <a:xfrm>
                <a:off x="93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9" name="Line 31"/>
              <p:cNvSpPr>
                <a:spLocks noChangeShapeType="1"/>
              </p:cNvSpPr>
              <p:nvPr/>
            </p:nvSpPr>
            <p:spPr bwMode="auto">
              <a:xfrm>
                <a:off x="988"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0" name="Line 32"/>
              <p:cNvSpPr>
                <a:spLocks noChangeShapeType="1"/>
              </p:cNvSpPr>
              <p:nvPr/>
            </p:nvSpPr>
            <p:spPr bwMode="auto">
              <a:xfrm>
                <a:off x="1040"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1" name="Line 33"/>
              <p:cNvSpPr>
                <a:spLocks noChangeShapeType="1"/>
              </p:cNvSpPr>
              <p:nvPr/>
            </p:nvSpPr>
            <p:spPr bwMode="auto">
              <a:xfrm>
                <a:off x="1092"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2" name="Rectangle 34"/>
              <p:cNvSpPr>
                <a:spLocks noChangeArrowheads="1"/>
              </p:cNvSpPr>
              <p:nvPr/>
            </p:nvSpPr>
            <p:spPr bwMode="auto">
              <a:xfrm>
                <a:off x="1029"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4.1</a:t>
                </a:r>
                <a:endParaRPr lang="en-US" altLang="en-US" sz="1800">
                  <a:solidFill>
                    <a:srgbClr val="FFFFFF"/>
                  </a:solidFill>
                  <a:latin typeface="Times" charset="0"/>
                </a:endParaRPr>
              </a:p>
            </p:txBody>
          </p:sp>
          <p:sp>
            <p:nvSpPr>
              <p:cNvPr id="150563" name="Line 35"/>
              <p:cNvSpPr>
                <a:spLocks noChangeShapeType="1"/>
              </p:cNvSpPr>
              <p:nvPr/>
            </p:nvSpPr>
            <p:spPr bwMode="auto">
              <a:xfrm>
                <a:off x="114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4" name="Line 36"/>
              <p:cNvSpPr>
                <a:spLocks noChangeShapeType="1"/>
              </p:cNvSpPr>
              <p:nvPr/>
            </p:nvSpPr>
            <p:spPr bwMode="auto">
              <a:xfrm>
                <a:off x="119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5" name="Line 37"/>
              <p:cNvSpPr>
                <a:spLocks noChangeShapeType="1"/>
              </p:cNvSpPr>
              <p:nvPr/>
            </p:nvSpPr>
            <p:spPr bwMode="auto">
              <a:xfrm>
                <a:off x="124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6" name="Line 38"/>
              <p:cNvSpPr>
                <a:spLocks noChangeShapeType="1"/>
              </p:cNvSpPr>
              <p:nvPr/>
            </p:nvSpPr>
            <p:spPr bwMode="auto">
              <a:xfrm>
                <a:off x="1298"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7" name="Line 39"/>
              <p:cNvSpPr>
                <a:spLocks noChangeShapeType="1"/>
              </p:cNvSpPr>
              <p:nvPr/>
            </p:nvSpPr>
            <p:spPr bwMode="auto">
              <a:xfrm>
                <a:off x="1350"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8" name="Line 40"/>
              <p:cNvSpPr>
                <a:spLocks noChangeShapeType="1"/>
              </p:cNvSpPr>
              <p:nvPr/>
            </p:nvSpPr>
            <p:spPr bwMode="auto">
              <a:xfrm>
                <a:off x="140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9" name="Line 41"/>
              <p:cNvSpPr>
                <a:spLocks noChangeShapeType="1"/>
              </p:cNvSpPr>
              <p:nvPr/>
            </p:nvSpPr>
            <p:spPr bwMode="auto">
              <a:xfrm>
                <a:off x="145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0" name="Line 42"/>
              <p:cNvSpPr>
                <a:spLocks noChangeShapeType="1"/>
              </p:cNvSpPr>
              <p:nvPr/>
            </p:nvSpPr>
            <p:spPr bwMode="auto">
              <a:xfrm>
                <a:off x="150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1" name="Line 43"/>
              <p:cNvSpPr>
                <a:spLocks noChangeShapeType="1"/>
              </p:cNvSpPr>
              <p:nvPr/>
            </p:nvSpPr>
            <p:spPr bwMode="auto">
              <a:xfrm>
                <a:off x="155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2" name="Line 44"/>
              <p:cNvSpPr>
                <a:spLocks noChangeShapeType="1"/>
              </p:cNvSpPr>
              <p:nvPr/>
            </p:nvSpPr>
            <p:spPr bwMode="auto">
              <a:xfrm>
                <a:off x="1608"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3" name="Rectangle 45"/>
              <p:cNvSpPr>
                <a:spLocks noChangeArrowheads="1"/>
              </p:cNvSpPr>
              <p:nvPr/>
            </p:nvSpPr>
            <p:spPr bwMode="auto">
              <a:xfrm>
                <a:off x="1545"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4.0</a:t>
                </a:r>
                <a:endParaRPr lang="en-US" altLang="en-US" sz="1800">
                  <a:solidFill>
                    <a:srgbClr val="FFFFFF"/>
                  </a:solidFill>
                  <a:latin typeface="Times" charset="0"/>
                </a:endParaRPr>
              </a:p>
            </p:txBody>
          </p:sp>
          <p:sp>
            <p:nvSpPr>
              <p:cNvPr id="150574" name="Line 46"/>
              <p:cNvSpPr>
                <a:spLocks noChangeShapeType="1"/>
              </p:cNvSpPr>
              <p:nvPr/>
            </p:nvSpPr>
            <p:spPr bwMode="auto">
              <a:xfrm>
                <a:off x="1660"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5" name="Line 47"/>
              <p:cNvSpPr>
                <a:spLocks noChangeShapeType="1"/>
              </p:cNvSpPr>
              <p:nvPr/>
            </p:nvSpPr>
            <p:spPr bwMode="auto">
              <a:xfrm>
                <a:off x="171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6" name="Line 48"/>
              <p:cNvSpPr>
                <a:spLocks noChangeShapeType="1"/>
              </p:cNvSpPr>
              <p:nvPr/>
            </p:nvSpPr>
            <p:spPr bwMode="auto">
              <a:xfrm>
                <a:off x="176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7" name="Line 49"/>
              <p:cNvSpPr>
                <a:spLocks noChangeShapeType="1"/>
              </p:cNvSpPr>
              <p:nvPr/>
            </p:nvSpPr>
            <p:spPr bwMode="auto">
              <a:xfrm>
                <a:off x="181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8" name="Line 50"/>
              <p:cNvSpPr>
                <a:spLocks noChangeShapeType="1"/>
              </p:cNvSpPr>
              <p:nvPr/>
            </p:nvSpPr>
            <p:spPr bwMode="auto">
              <a:xfrm>
                <a:off x="1866"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9" name="Line 51"/>
              <p:cNvSpPr>
                <a:spLocks noChangeShapeType="1"/>
              </p:cNvSpPr>
              <p:nvPr/>
            </p:nvSpPr>
            <p:spPr bwMode="auto">
              <a:xfrm>
                <a:off x="1918"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0" name="Line 52"/>
              <p:cNvSpPr>
                <a:spLocks noChangeShapeType="1"/>
              </p:cNvSpPr>
              <p:nvPr/>
            </p:nvSpPr>
            <p:spPr bwMode="auto">
              <a:xfrm>
                <a:off x="1970"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1" name="Line 53"/>
              <p:cNvSpPr>
                <a:spLocks noChangeShapeType="1"/>
              </p:cNvSpPr>
              <p:nvPr/>
            </p:nvSpPr>
            <p:spPr bwMode="auto">
              <a:xfrm>
                <a:off x="201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2" name="Line 54"/>
              <p:cNvSpPr>
                <a:spLocks noChangeShapeType="1"/>
              </p:cNvSpPr>
              <p:nvPr/>
            </p:nvSpPr>
            <p:spPr bwMode="auto">
              <a:xfrm>
                <a:off x="207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3" name="Line 55"/>
              <p:cNvSpPr>
                <a:spLocks noChangeShapeType="1"/>
              </p:cNvSpPr>
              <p:nvPr/>
            </p:nvSpPr>
            <p:spPr bwMode="auto">
              <a:xfrm>
                <a:off x="2124"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4" name="Rectangle 56"/>
              <p:cNvSpPr>
                <a:spLocks noChangeArrowheads="1"/>
              </p:cNvSpPr>
              <p:nvPr/>
            </p:nvSpPr>
            <p:spPr bwMode="auto">
              <a:xfrm>
                <a:off x="2061"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3.9</a:t>
                </a:r>
                <a:endParaRPr lang="en-US" altLang="en-US" sz="1800">
                  <a:solidFill>
                    <a:srgbClr val="FFFFFF"/>
                  </a:solidFill>
                  <a:latin typeface="Times" charset="0"/>
                </a:endParaRPr>
              </a:p>
            </p:txBody>
          </p:sp>
          <p:sp>
            <p:nvSpPr>
              <p:cNvPr id="150585" name="Line 57"/>
              <p:cNvSpPr>
                <a:spLocks noChangeShapeType="1"/>
              </p:cNvSpPr>
              <p:nvPr/>
            </p:nvSpPr>
            <p:spPr bwMode="auto">
              <a:xfrm>
                <a:off x="217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6" name="Line 58"/>
              <p:cNvSpPr>
                <a:spLocks noChangeShapeType="1"/>
              </p:cNvSpPr>
              <p:nvPr/>
            </p:nvSpPr>
            <p:spPr bwMode="auto">
              <a:xfrm>
                <a:off x="2228"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7" name="Line 59"/>
              <p:cNvSpPr>
                <a:spLocks noChangeShapeType="1"/>
              </p:cNvSpPr>
              <p:nvPr/>
            </p:nvSpPr>
            <p:spPr bwMode="auto">
              <a:xfrm>
                <a:off x="227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8" name="Line 60"/>
              <p:cNvSpPr>
                <a:spLocks noChangeShapeType="1"/>
              </p:cNvSpPr>
              <p:nvPr/>
            </p:nvSpPr>
            <p:spPr bwMode="auto">
              <a:xfrm>
                <a:off x="232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9" name="Line 61"/>
              <p:cNvSpPr>
                <a:spLocks noChangeShapeType="1"/>
              </p:cNvSpPr>
              <p:nvPr/>
            </p:nvSpPr>
            <p:spPr bwMode="auto">
              <a:xfrm>
                <a:off x="2381"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0" name="Line 62"/>
              <p:cNvSpPr>
                <a:spLocks noChangeShapeType="1"/>
              </p:cNvSpPr>
              <p:nvPr/>
            </p:nvSpPr>
            <p:spPr bwMode="auto">
              <a:xfrm>
                <a:off x="243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1" name="Line 63"/>
              <p:cNvSpPr>
                <a:spLocks noChangeShapeType="1"/>
              </p:cNvSpPr>
              <p:nvPr/>
            </p:nvSpPr>
            <p:spPr bwMode="auto">
              <a:xfrm>
                <a:off x="248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2" name="Line 64"/>
              <p:cNvSpPr>
                <a:spLocks noChangeShapeType="1"/>
              </p:cNvSpPr>
              <p:nvPr/>
            </p:nvSpPr>
            <p:spPr bwMode="auto">
              <a:xfrm>
                <a:off x="2535"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3" name="Line 65"/>
              <p:cNvSpPr>
                <a:spLocks noChangeShapeType="1"/>
              </p:cNvSpPr>
              <p:nvPr/>
            </p:nvSpPr>
            <p:spPr bwMode="auto">
              <a:xfrm>
                <a:off x="258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4" name="Line 66"/>
              <p:cNvSpPr>
                <a:spLocks noChangeShapeType="1"/>
              </p:cNvSpPr>
              <p:nvPr/>
            </p:nvSpPr>
            <p:spPr bwMode="auto">
              <a:xfrm>
                <a:off x="2639"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5" name="Rectangle 67"/>
              <p:cNvSpPr>
                <a:spLocks noChangeArrowheads="1"/>
              </p:cNvSpPr>
              <p:nvPr/>
            </p:nvSpPr>
            <p:spPr bwMode="auto">
              <a:xfrm>
                <a:off x="2577"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3.8</a:t>
                </a:r>
                <a:endParaRPr lang="en-US" altLang="en-US" sz="1800">
                  <a:solidFill>
                    <a:srgbClr val="FFFFFF"/>
                  </a:solidFill>
                  <a:latin typeface="Times" charset="0"/>
                </a:endParaRPr>
              </a:p>
            </p:txBody>
          </p:sp>
          <p:sp>
            <p:nvSpPr>
              <p:cNvPr id="150596" name="Line 68"/>
              <p:cNvSpPr>
                <a:spLocks noChangeShapeType="1"/>
              </p:cNvSpPr>
              <p:nvPr/>
            </p:nvSpPr>
            <p:spPr bwMode="auto">
              <a:xfrm>
                <a:off x="269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7" name="Line 69"/>
              <p:cNvSpPr>
                <a:spLocks noChangeShapeType="1"/>
              </p:cNvSpPr>
              <p:nvPr/>
            </p:nvSpPr>
            <p:spPr bwMode="auto">
              <a:xfrm>
                <a:off x="274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8" name="Line 70"/>
              <p:cNvSpPr>
                <a:spLocks noChangeShapeType="1"/>
              </p:cNvSpPr>
              <p:nvPr/>
            </p:nvSpPr>
            <p:spPr bwMode="auto">
              <a:xfrm>
                <a:off x="2793"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9" name="Line 71"/>
              <p:cNvSpPr>
                <a:spLocks noChangeShapeType="1"/>
              </p:cNvSpPr>
              <p:nvPr/>
            </p:nvSpPr>
            <p:spPr bwMode="auto">
              <a:xfrm>
                <a:off x="2845"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0" name="Line 72"/>
              <p:cNvSpPr>
                <a:spLocks noChangeShapeType="1"/>
              </p:cNvSpPr>
              <p:nvPr/>
            </p:nvSpPr>
            <p:spPr bwMode="auto">
              <a:xfrm>
                <a:off x="2897"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1" name="Line 73"/>
              <p:cNvSpPr>
                <a:spLocks noChangeShapeType="1"/>
              </p:cNvSpPr>
              <p:nvPr/>
            </p:nvSpPr>
            <p:spPr bwMode="auto">
              <a:xfrm>
                <a:off x="294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2" name="Line 74"/>
              <p:cNvSpPr>
                <a:spLocks noChangeShapeType="1"/>
              </p:cNvSpPr>
              <p:nvPr/>
            </p:nvSpPr>
            <p:spPr bwMode="auto">
              <a:xfrm>
                <a:off x="300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3" name="Line 75"/>
              <p:cNvSpPr>
                <a:spLocks noChangeShapeType="1"/>
              </p:cNvSpPr>
              <p:nvPr/>
            </p:nvSpPr>
            <p:spPr bwMode="auto">
              <a:xfrm>
                <a:off x="305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4" name="Line 76"/>
              <p:cNvSpPr>
                <a:spLocks noChangeShapeType="1"/>
              </p:cNvSpPr>
              <p:nvPr/>
            </p:nvSpPr>
            <p:spPr bwMode="auto">
              <a:xfrm>
                <a:off x="3103"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5" name="Line 77"/>
              <p:cNvSpPr>
                <a:spLocks noChangeShapeType="1"/>
              </p:cNvSpPr>
              <p:nvPr/>
            </p:nvSpPr>
            <p:spPr bwMode="auto">
              <a:xfrm>
                <a:off x="3155"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6" name="Rectangle 78"/>
              <p:cNvSpPr>
                <a:spLocks noChangeArrowheads="1"/>
              </p:cNvSpPr>
              <p:nvPr/>
            </p:nvSpPr>
            <p:spPr bwMode="auto">
              <a:xfrm>
                <a:off x="3092"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3.7</a:t>
                </a:r>
                <a:endParaRPr lang="en-US" altLang="en-US" sz="1800">
                  <a:solidFill>
                    <a:srgbClr val="FFFFFF"/>
                  </a:solidFill>
                  <a:latin typeface="Times" charset="0"/>
                </a:endParaRPr>
              </a:p>
            </p:txBody>
          </p:sp>
          <p:sp>
            <p:nvSpPr>
              <p:cNvPr id="150607" name="Line 79"/>
              <p:cNvSpPr>
                <a:spLocks noChangeShapeType="1"/>
              </p:cNvSpPr>
              <p:nvPr/>
            </p:nvSpPr>
            <p:spPr bwMode="auto">
              <a:xfrm>
                <a:off x="320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8" name="Line 80"/>
              <p:cNvSpPr>
                <a:spLocks noChangeShapeType="1"/>
              </p:cNvSpPr>
              <p:nvPr/>
            </p:nvSpPr>
            <p:spPr bwMode="auto">
              <a:xfrm>
                <a:off x="325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9" name="Line 81"/>
              <p:cNvSpPr>
                <a:spLocks noChangeShapeType="1"/>
              </p:cNvSpPr>
              <p:nvPr/>
            </p:nvSpPr>
            <p:spPr bwMode="auto">
              <a:xfrm>
                <a:off x="330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0" name="Line 82"/>
              <p:cNvSpPr>
                <a:spLocks noChangeShapeType="1"/>
              </p:cNvSpPr>
              <p:nvPr/>
            </p:nvSpPr>
            <p:spPr bwMode="auto">
              <a:xfrm>
                <a:off x="336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1" name="Line 83"/>
              <p:cNvSpPr>
                <a:spLocks noChangeShapeType="1"/>
              </p:cNvSpPr>
              <p:nvPr/>
            </p:nvSpPr>
            <p:spPr bwMode="auto">
              <a:xfrm>
                <a:off x="3413"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2" name="Line 84"/>
              <p:cNvSpPr>
                <a:spLocks noChangeShapeType="1"/>
              </p:cNvSpPr>
              <p:nvPr/>
            </p:nvSpPr>
            <p:spPr bwMode="auto">
              <a:xfrm>
                <a:off x="3465"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3" name="Line 85"/>
              <p:cNvSpPr>
                <a:spLocks noChangeShapeType="1"/>
              </p:cNvSpPr>
              <p:nvPr/>
            </p:nvSpPr>
            <p:spPr bwMode="auto">
              <a:xfrm>
                <a:off x="351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4" name="Line 86"/>
              <p:cNvSpPr>
                <a:spLocks noChangeShapeType="1"/>
              </p:cNvSpPr>
              <p:nvPr/>
            </p:nvSpPr>
            <p:spPr bwMode="auto">
              <a:xfrm>
                <a:off x="356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5" name="Line 87"/>
              <p:cNvSpPr>
                <a:spLocks noChangeShapeType="1"/>
              </p:cNvSpPr>
              <p:nvPr/>
            </p:nvSpPr>
            <p:spPr bwMode="auto">
              <a:xfrm>
                <a:off x="361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6" name="Line 88"/>
              <p:cNvSpPr>
                <a:spLocks noChangeShapeType="1"/>
              </p:cNvSpPr>
              <p:nvPr/>
            </p:nvSpPr>
            <p:spPr bwMode="auto">
              <a:xfrm>
                <a:off x="3671"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7" name="Rectangle 89"/>
              <p:cNvSpPr>
                <a:spLocks noChangeArrowheads="1"/>
              </p:cNvSpPr>
              <p:nvPr/>
            </p:nvSpPr>
            <p:spPr bwMode="auto">
              <a:xfrm>
                <a:off x="3608"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3.6</a:t>
                </a:r>
                <a:endParaRPr lang="en-US" altLang="en-US" sz="1800">
                  <a:solidFill>
                    <a:srgbClr val="FFFFFF"/>
                  </a:solidFill>
                  <a:latin typeface="Times" charset="0"/>
                </a:endParaRPr>
              </a:p>
            </p:txBody>
          </p:sp>
          <p:sp>
            <p:nvSpPr>
              <p:cNvPr id="150618" name="Line 90"/>
              <p:cNvSpPr>
                <a:spLocks noChangeShapeType="1"/>
              </p:cNvSpPr>
              <p:nvPr/>
            </p:nvSpPr>
            <p:spPr bwMode="auto">
              <a:xfrm>
                <a:off x="3723"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9" name="Line 91"/>
              <p:cNvSpPr>
                <a:spLocks noChangeShapeType="1"/>
              </p:cNvSpPr>
              <p:nvPr/>
            </p:nvSpPr>
            <p:spPr bwMode="auto">
              <a:xfrm>
                <a:off x="3775"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0" name="Line 92"/>
              <p:cNvSpPr>
                <a:spLocks noChangeShapeType="1"/>
              </p:cNvSpPr>
              <p:nvPr/>
            </p:nvSpPr>
            <p:spPr bwMode="auto">
              <a:xfrm>
                <a:off x="382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1" name="Line 93"/>
              <p:cNvSpPr>
                <a:spLocks noChangeShapeType="1"/>
              </p:cNvSpPr>
              <p:nvPr/>
            </p:nvSpPr>
            <p:spPr bwMode="auto">
              <a:xfrm>
                <a:off x="387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2" name="Line 94"/>
              <p:cNvSpPr>
                <a:spLocks noChangeShapeType="1"/>
              </p:cNvSpPr>
              <p:nvPr/>
            </p:nvSpPr>
            <p:spPr bwMode="auto">
              <a:xfrm>
                <a:off x="3929"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3" name="Line 95"/>
              <p:cNvSpPr>
                <a:spLocks noChangeShapeType="1"/>
              </p:cNvSpPr>
              <p:nvPr/>
            </p:nvSpPr>
            <p:spPr bwMode="auto">
              <a:xfrm>
                <a:off x="398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4" name="Line 96"/>
              <p:cNvSpPr>
                <a:spLocks noChangeShapeType="1"/>
              </p:cNvSpPr>
              <p:nvPr/>
            </p:nvSpPr>
            <p:spPr bwMode="auto">
              <a:xfrm>
                <a:off x="4033"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5" name="Line 97"/>
              <p:cNvSpPr>
                <a:spLocks noChangeShapeType="1"/>
              </p:cNvSpPr>
              <p:nvPr/>
            </p:nvSpPr>
            <p:spPr bwMode="auto">
              <a:xfrm>
                <a:off x="408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6" name="Line 98"/>
              <p:cNvSpPr>
                <a:spLocks noChangeShapeType="1"/>
              </p:cNvSpPr>
              <p:nvPr/>
            </p:nvSpPr>
            <p:spPr bwMode="auto">
              <a:xfrm>
                <a:off x="413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7" name="Line 99"/>
              <p:cNvSpPr>
                <a:spLocks noChangeShapeType="1"/>
              </p:cNvSpPr>
              <p:nvPr/>
            </p:nvSpPr>
            <p:spPr bwMode="auto">
              <a:xfrm>
                <a:off x="4187"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8" name="Rectangle 100"/>
              <p:cNvSpPr>
                <a:spLocks noChangeArrowheads="1"/>
              </p:cNvSpPr>
              <p:nvPr/>
            </p:nvSpPr>
            <p:spPr bwMode="auto">
              <a:xfrm>
                <a:off x="4124"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3.5</a:t>
                </a:r>
                <a:endParaRPr lang="en-US" altLang="en-US" sz="1800">
                  <a:solidFill>
                    <a:srgbClr val="FFFFFF"/>
                  </a:solidFill>
                  <a:latin typeface="Times" charset="0"/>
                </a:endParaRPr>
              </a:p>
            </p:txBody>
          </p:sp>
          <p:sp>
            <p:nvSpPr>
              <p:cNvPr id="150629" name="Line 101"/>
              <p:cNvSpPr>
                <a:spLocks noChangeShapeType="1"/>
              </p:cNvSpPr>
              <p:nvPr/>
            </p:nvSpPr>
            <p:spPr bwMode="auto">
              <a:xfrm>
                <a:off x="423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0" name="Line 102"/>
              <p:cNvSpPr>
                <a:spLocks noChangeShapeType="1"/>
              </p:cNvSpPr>
              <p:nvPr/>
            </p:nvSpPr>
            <p:spPr bwMode="auto">
              <a:xfrm>
                <a:off x="4291"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1" name="Line 103"/>
              <p:cNvSpPr>
                <a:spLocks noChangeShapeType="1"/>
              </p:cNvSpPr>
              <p:nvPr/>
            </p:nvSpPr>
            <p:spPr bwMode="auto">
              <a:xfrm>
                <a:off x="4340"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2" name="Line 104"/>
              <p:cNvSpPr>
                <a:spLocks noChangeShapeType="1"/>
              </p:cNvSpPr>
              <p:nvPr/>
            </p:nvSpPr>
            <p:spPr bwMode="auto">
              <a:xfrm>
                <a:off x="439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3" name="Line 105"/>
              <p:cNvSpPr>
                <a:spLocks noChangeShapeType="1"/>
              </p:cNvSpPr>
              <p:nvPr/>
            </p:nvSpPr>
            <p:spPr bwMode="auto">
              <a:xfrm>
                <a:off x="4444"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4" name="Line 106"/>
              <p:cNvSpPr>
                <a:spLocks noChangeShapeType="1"/>
              </p:cNvSpPr>
              <p:nvPr/>
            </p:nvSpPr>
            <p:spPr bwMode="auto">
              <a:xfrm>
                <a:off x="449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5" name="Line 107"/>
              <p:cNvSpPr>
                <a:spLocks noChangeShapeType="1"/>
              </p:cNvSpPr>
              <p:nvPr/>
            </p:nvSpPr>
            <p:spPr bwMode="auto">
              <a:xfrm>
                <a:off x="454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6" name="Line 108"/>
              <p:cNvSpPr>
                <a:spLocks noChangeShapeType="1"/>
              </p:cNvSpPr>
              <p:nvPr/>
            </p:nvSpPr>
            <p:spPr bwMode="auto">
              <a:xfrm>
                <a:off x="4598"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7" name="Line 109"/>
              <p:cNvSpPr>
                <a:spLocks noChangeShapeType="1"/>
              </p:cNvSpPr>
              <p:nvPr/>
            </p:nvSpPr>
            <p:spPr bwMode="auto">
              <a:xfrm>
                <a:off x="4650"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8" name="Line 110"/>
              <p:cNvSpPr>
                <a:spLocks noChangeShapeType="1"/>
              </p:cNvSpPr>
              <p:nvPr/>
            </p:nvSpPr>
            <p:spPr bwMode="auto">
              <a:xfrm>
                <a:off x="4702"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9" name="Rectangle 111"/>
              <p:cNvSpPr>
                <a:spLocks noChangeArrowheads="1"/>
              </p:cNvSpPr>
              <p:nvPr/>
            </p:nvSpPr>
            <p:spPr bwMode="auto">
              <a:xfrm>
                <a:off x="4639"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3.4</a:t>
                </a:r>
                <a:endParaRPr lang="en-US" altLang="en-US" sz="1800">
                  <a:solidFill>
                    <a:srgbClr val="FFFFFF"/>
                  </a:solidFill>
                  <a:latin typeface="Times" charset="0"/>
                </a:endParaRPr>
              </a:p>
            </p:txBody>
          </p:sp>
          <p:sp>
            <p:nvSpPr>
              <p:cNvPr id="150640" name="Line 112"/>
              <p:cNvSpPr>
                <a:spLocks noChangeShapeType="1"/>
              </p:cNvSpPr>
              <p:nvPr/>
            </p:nvSpPr>
            <p:spPr bwMode="auto">
              <a:xfrm>
                <a:off x="475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1" name="Line 113"/>
              <p:cNvSpPr>
                <a:spLocks noChangeShapeType="1"/>
              </p:cNvSpPr>
              <p:nvPr/>
            </p:nvSpPr>
            <p:spPr bwMode="auto">
              <a:xfrm>
                <a:off x="480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2" name="Line 114"/>
              <p:cNvSpPr>
                <a:spLocks noChangeShapeType="1"/>
              </p:cNvSpPr>
              <p:nvPr/>
            </p:nvSpPr>
            <p:spPr bwMode="auto">
              <a:xfrm>
                <a:off x="485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3" name="Line 115"/>
              <p:cNvSpPr>
                <a:spLocks noChangeShapeType="1"/>
              </p:cNvSpPr>
              <p:nvPr/>
            </p:nvSpPr>
            <p:spPr bwMode="auto">
              <a:xfrm>
                <a:off x="4908"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4" name="Line 116"/>
              <p:cNvSpPr>
                <a:spLocks noChangeShapeType="1"/>
              </p:cNvSpPr>
              <p:nvPr/>
            </p:nvSpPr>
            <p:spPr bwMode="auto">
              <a:xfrm>
                <a:off x="4960"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5" name="Line 117"/>
              <p:cNvSpPr>
                <a:spLocks noChangeShapeType="1"/>
              </p:cNvSpPr>
              <p:nvPr/>
            </p:nvSpPr>
            <p:spPr bwMode="auto">
              <a:xfrm>
                <a:off x="501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6" name="Line 118"/>
              <p:cNvSpPr>
                <a:spLocks noChangeShapeType="1"/>
              </p:cNvSpPr>
              <p:nvPr/>
            </p:nvSpPr>
            <p:spPr bwMode="auto">
              <a:xfrm>
                <a:off x="506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7" name="Line 119"/>
              <p:cNvSpPr>
                <a:spLocks noChangeShapeType="1"/>
              </p:cNvSpPr>
              <p:nvPr/>
            </p:nvSpPr>
            <p:spPr bwMode="auto">
              <a:xfrm>
                <a:off x="511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8" name="Line 120"/>
              <p:cNvSpPr>
                <a:spLocks noChangeShapeType="1"/>
              </p:cNvSpPr>
              <p:nvPr/>
            </p:nvSpPr>
            <p:spPr bwMode="auto">
              <a:xfrm>
                <a:off x="516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9" name="Line 121"/>
              <p:cNvSpPr>
                <a:spLocks noChangeShapeType="1"/>
              </p:cNvSpPr>
              <p:nvPr/>
            </p:nvSpPr>
            <p:spPr bwMode="auto">
              <a:xfrm>
                <a:off x="5218"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0" name="Rectangle 122"/>
              <p:cNvSpPr>
                <a:spLocks noChangeArrowheads="1"/>
              </p:cNvSpPr>
              <p:nvPr/>
            </p:nvSpPr>
            <p:spPr bwMode="auto">
              <a:xfrm>
                <a:off x="5155"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3.3</a:t>
                </a:r>
                <a:endParaRPr lang="en-US" altLang="en-US" sz="1800">
                  <a:solidFill>
                    <a:srgbClr val="FFFFFF"/>
                  </a:solidFill>
                  <a:latin typeface="Times" charset="0"/>
                </a:endParaRPr>
              </a:p>
            </p:txBody>
          </p:sp>
          <p:sp>
            <p:nvSpPr>
              <p:cNvPr id="150651" name="Line 123"/>
              <p:cNvSpPr>
                <a:spLocks noChangeShapeType="1"/>
              </p:cNvSpPr>
              <p:nvPr/>
            </p:nvSpPr>
            <p:spPr bwMode="auto">
              <a:xfrm>
                <a:off x="5270"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2" name="Line 124"/>
              <p:cNvSpPr>
                <a:spLocks noChangeShapeType="1"/>
              </p:cNvSpPr>
              <p:nvPr/>
            </p:nvSpPr>
            <p:spPr bwMode="auto">
              <a:xfrm>
                <a:off x="531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3" name="Line 125"/>
              <p:cNvSpPr>
                <a:spLocks noChangeShapeType="1"/>
              </p:cNvSpPr>
              <p:nvPr/>
            </p:nvSpPr>
            <p:spPr bwMode="auto">
              <a:xfrm>
                <a:off x="537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4" name="Line 126"/>
              <p:cNvSpPr>
                <a:spLocks noChangeShapeType="1"/>
              </p:cNvSpPr>
              <p:nvPr/>
            </p:nvSpPr>
            <p:spPr bwMode="auto">
              <a:xfrm>
                <a:off x="542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5" name="Line 127"/>
              <p:cNvSpPr>
                <a:spLocks noChangeShapeType="1"/>
              </p:cNvSpPr>
              <p:nvPr/>
            </p:nvSpPr>
            <p:spPr bwMode="auto">
              <a:xfrm>
                <a:off x="5476"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6" name="Line 128"/>
              <p:cNvSpPr>
                <a:spLocks noChangeShapeType="1"/>
              </p:cNvSpPr>
              <p:nvPr/>
            </p:nvSpPr>
            <p:spPr bwMode="auto">
              <a:xfrm>
                <a:off x="5528"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7" name="Line 129"/>
              <p:cNvSpPr>
                <a:spLocks noChangeShapeType="1"/>
              </p:cNvSpPr>
              <p:nvPr/>
            </p:nvSpPr>
            <p:spPr bwMode="auto">
              <a:xfrm>
                <a:off x="557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8" name="Line 130"/>
              <p:cNvSpPr>
                <a:spLocks noChangeShapeType="1"/>
              </p:cNvSpPr>
              <p:nvPr/>
            </p:nvSpPr>
            <p:spPr bwMode="auto">
              <a:xfrm>
                <a:off x="562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9" name="Line 131"/>
              <p:cNvSpPr>
                <a:spLocks noChangeShapeType="1"/>
              </p:cNvSpPr>
              <p:nvPr/>
            </p:nvSpPr>
            <p:spPr bwMode="auto">
              <a:xfrm>
                <a:off x="5682"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0" name="Line 132"/>
              <p:cNvSpPr>
                <a:spLocks noChangeShapeType="1"/>
              </p:cNvSpPr>
              <p:nvPr/>
            </p:nvSpPr>
            <p:spPr bwMode="auto">
              <a:xfrm>
                <a:off x="5734"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1" name="Rectangle 133"/>
              <p:cNvSpPr>
                <a:spLocks noChangeArrowheads="1"/>
              </p:cNvSpPr>
              <p:nvPr/>
            </p:nvSpPr>
            <p:spPr bwMode="auto">
              <a:xfrm>
                <a:off x="5671"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3.2</a:t>
                </a:r>
                <a:endParaRPr lang="en-US" altLang="en-US" sz="1800">
                  <a:solidFill>
                    <a:srgbClr val="FFFFFF"/>
                  </a:solidFill>
                  <a:latin typeface="Times" charset="0"/>
                </a:endParaRPr>
              </a:p>
            </p:txBody>
          </p:sp>
          <p:sp>
            <p:nvSpPr>
              <p:cNvPr id="150662" name="Line 134"/>
              <p:cNvSpPr>
                <a:spLocks noChangeShapeType="1"/>
              </p:cNvSpPr>
              <p:nvPr/>
            </p:nvSpPr>
            <p:spPr bwMode="auto">
              <a:xfrm>
                <a:off x="5786"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3" name="Line 135"/>
              <p:cNvSpPr>
                <a:spLocks noChangeShapeType="1"/>
              </p:cNvSpPr>
              <p:nvPr/>
            </p:nvSpPr>
            <p:spPr bwMode="auto">
              <a:xfrm>
                <a:off x="5835"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4" name="Line 136"/>
              <p:cNvSpPr>
                <a:spLocks noChangeShapeType="1"/>
              </p:cNvSpPr>
              <p:nvPr/>
            </p:nvSpPr>
            <p:spPr bwMode="auto">
              <a:xfrm>
                <a:off x="588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5" name="Line 137"/>
              <p:cNvSpPr>
                <a:spLocks noChangeShapeType="1"/>
              </p:cNvSpPr>
              <p:nvPr/>
            </p:nvSpPr>
            <p:spPr bwMode="auto">
              <a:xfrm>
                <a:off x="5939"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6" name="Line 138"/>
              <p:cNvSpPr>
                <a:spLocks noChangeShapeType="1"/>
              </p:cNvSpPr>
              <p:nvPr/>
            </p:nvSpPr>
            <p:spPr bwMode="auto">
              <a:xfrm>
                <a:off x="5992" y="3881"/>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7" name="Line 139"/>
              <p:cNvSpPr>
                <a:spLocks noChangeShapeType="1"/>
              </p:cNvSpPr>
              <p:nvPr/>
            </p:nvSpPr>
            <p:spPr bwMode="auto">
              <a:xfrm>
                <a:off x="6044"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8" name="Line 140"/>
              <p:cNvSpPr>
                <a:spLocks noChangeShapeType="1"/>
              </p:cNvSpPr>
              <p:nvPr/>
            </p:nvSpPr>
            <p:spPr bwMode="auto">
              <a:xfrm>
                <a:off x="6093"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9" name="Line 141"/>
              <p:cNvSpPr>
                <a:spLocks noChangeShapeType="1"/>
              </p:cNvSpPr>
              <p:nvPr/>
            </p:nvSpPr>
            <p:spPr bwMode="auto">
              <a:xfrm>
                <a:off x="6145"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0" name="Line 142"/>
              <p:cNvSpPr>
                <a:spLocks noChangeShapeType="1"/>
              </p:cNvSpPr>
              <p:nvPr/>
            </p:nvSpPr>
            <p:spPr bwMode="auto">
              <a:xfrm>
                <a:off x="6197" y="3881"/>
                <a:ext cx="1" cy="24"/>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1" name="Line 143"/>
              <p:cNvSpPr>
                <a:spLocks noChangeShapeType="1"/>
              </p:cNvSpPr>
              <p:nvPr/>
            </p:nvSpPr>
            <p:spPr bwMode="auto">
              <a:xfrm>
                <a:off x="6250" y="3881"/>
                <a:ext cx="1" cy="46"/>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2" name="Rectangle 144"/>
              <p:cNvSpPr>
                <a:spLocks noChangeArrowheads="1"/>
              </p:cNvSpPr>
              <p:nvPr/>
            </p:nvSpPr>
            <p:spPr bwMode="auto">
              <a:xfrm>
                <a:off x="6123" y="39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3.1</a:t>
                </a:r>
                <a:endParaRPr lang="en-US" altLang="en-US" sz="1800">
                  <a:solidFill>
                    <a:srgbClr val="FFFFFF"/>
                  </a:solidFill>
                  <a:latin typeface="Times" charset="0"/>
                </a:endParaRPr>
              </a:p>
            </p:txBody>
          </p:sp>
          <p:sp>
            <p:nvSpPr>
              <p:cNvPr id="150673" name="Rectangle 145"/>
              <p:cNvSpPr>
                <a:spLocks noChangeArrowheads="1"/>
              </p:cNvSpPr>
              <p:nvPr/>
            </p:nvSpPr>
            <p:spPr bwMode="auto">
              <a:xfrm>
                <a:off x="2979" y="4057"/>
                <a:ext cx="13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Chemical Shift (ppm)</a:t>
                </a:r>
                <a:endParaRPr lang="en-US" altLang="en-US" sz="1800">
                  <a:solidFill>
                    <a:srgbClr val="FFFFFF"/>
                  </a:solidFill>
                  <a:latin typeface="Times" charset="0"/>
                </a:endParaRPr>
              </a:p>
            </p:txBody>
          </p:sp>
        </p:grpSp>
        <p:sp>
          <p:nvSpPr>
            <p:cNvPr id="150551" name="Freeform 351"/>
            <p:cNvSpPr>
              <a:spLocks/>
            </p:cNvSpPr>
            <p:nvPr/>
          </p:nvSpPr>
          <p:spPr bwMode="auto">
            <a:xfrm>
              <a:off x="579" y="546"/>
              <a:ext cx="5671" cy="3172"/>
            </a:xfrm>
            <a:custGeom>
              <a:avLst/>
              <a:gdLst>
                <a:gd name="T0" fmla="*/ 5584 w 5671"/>
                <a:gd name="T1" fmla="*/ 920451 h 1411"/>
                <a:gd name="T2" fmla="*/ 5494 w 5671"/>
                <a:gd name="T3" fmla="*/ 919289 h 1411"/>
                <a:gd name="T4" fmla="*/ 5401 w 5671"/>
                <a:gd name="T5" fmla="*/ 920451 h 1411"/>
                <a:gd name="T6" fmla="*/ 5311 w 5671"/>
                <a:gd name="T7" fmla="*/ 920451 h 1411"/>
                <a:gd name="T8" fmla="*/ 5219 w 5671"/>
                <a:gd name="T9" fmla="*/ 920451 h 1411"/>
                <a:gd name="T10" fmla="*/ 5129 w 5671"/>
                <a:gd name="T11" fmla="*/ 910510 h 1411"/>
                <a:gd name="T12" fmla="*/ 5036 w 5671"/>
                <a:gd name="T13" fmla="*/ 904715 h 1411"/>
                <a:gd name="T14" fmla="*/ 4946 w 5671"/>
                <a:gd name="T15" fmla="*/ 919289 h 1411"/>
                <a:gd name="T16" fmla="*/ 4853 w 5671"/>
                <a:gd name="T17" fmla="*/ 919289 h 1411"/>
                <a:gd name="T18" fmla="*/ 4764 w 5671"/>
                <a:gd name="T19" fmla="*/ 920451 h 1411"/>
                <a:gd name="T20" fmla="*/ 4671 w 5671"/>
                <a:gd name="T21" fmla="*/ 920451 h 1411"/>
                <a:gd name="T22" fmla="*/ 4581 w 5671"/>
                <a:gd name="T23" fmla="*/ 920451 h 1411"/>
                <a:gd name="T24" fmla="*/ 4488 w 5671"/>
                <a:gd name="T25" fmla="*/ 920451 h 1411"/>
                <a:gd name="T26" fmla="*/ 4399 w 5671"/>
                <a:gd name="T27" fmla="*/ 920451 h 1411"/>
                <a:gd name="T28" fmla="*/ 4306 w 5671"/>
                <a:gd name="T29" fmla="*/ 920451 h 1411"/>
                <a:gd name="T30" fmla="*/ 4216 w 5671"/>
                <a:gd name="T31" fmla="*/ 920451 h 1411"/>
                <a:gd name="T32" fmla="*/ 4123 w 5671"/>
                <a:gd name="T33" fmla="*/ 920451 h 1411"/>
                <a:gd name="T34" fmla="*/ 4033 w 5671"/>
                <a:gd name="T35" fmla="*/ 920451 h 1411"/>
                <a:gd name="T36" fmla="*/ 3941 w 5671"/>
                <a:gd name="T37" fmla="*/ 920451 h 1411"/>
                <a:gd name="T38" fmla="*/ 3848 w 5671"/>
                <a:gd name="T39" fmla="*/ 920451 h 1411"/>
                <a:gd name="T40" fmla="*/ 3758 w 5671"/>
                <a:gd name="T41" fmla="*/ 920451 h 1411"/>
                <a:gd name="T42" fmla="*/ 3665 w 5671"/>
                <a:gd name="T43" fmla="*/ 920451 h 1411"/>
                <a:gd name="T44" fmla="*/ 3576 w 5671"/>
                <a:gd name="T45" fmla="*/ 920451 h 1411"/>
                <a:gd name="T46" fmla="*/ 3483 w 5671"/>
                <a:gd name="T47" fmla="*/ 907909 h 1411"/>
                <a:gd name="T48" fmla="*/ 3393 w 5671"/>
                <a:gd name="T49" fmla="*/ 904715 h 1411"/>
                <a:gd name="T50" fmla="*/ 3300 w 5671"/>
                <a:gd name="T51" fmla="*/ 920451 h 1411"/>
                <a:gd name="T52" fmla="*/ 3211 w 5671"/>
                <a:gd name="T53" fmla="*/ 920451 h 1411"/>
                <a:gd name="T54" fmla="*/ 3118 w 5671"/>
                <a:gd name="T55" fmla="*/ 920451 h 1411"/>
                <a:gd name="T56" fmla="*/ 3028 w 5671"/>
                <a:gd name="T57" fmla="*/ 920451 h 1411"/>
                <a:gd name="T58" fmla="*/ 2935 w 5671"/>
                <a:gd name="T59" fmla="*/ 920451 h 1411"/>
                <a:gd name="T60" fmla="*/ 2846 w 5671"/>
                <a:gd name="T61" fmla="*/ 920451 h 1411"/>
                <a:gd name="T62" fmla="*/ 2753 w 5671"/>
                <a:gd name="T63" fmla="*/ 920451 h 1411"/>
                <a:gd name="T64" fmla="*/ 2663 w 5671"/>
                <a:gd name="T65" fmla="*/ 920451 h 1411"/>
                <a:gd name="T66" fmla="*/ 2570 w 5671"/>
                <a:gd name="T67" fmla="*/ 920451 h 1411"/>
                <a:gd name="T68" fmla="*/ 2480 w 5671"/>
                <a:gd name="T69" fmla="*/ 920451 h 1411"/>
                <a:gd name="T70" fmla="*/ 2388 w 5671"/>
                <a:gd name="T71" fmla="*/ 920451 h 1411"/>
                <a:gd name="T72" fmla="*/ 2295 w 5671"/>
                <a:gd name="T73" fmla="*/ 920451 h 1411"/>
                <a:gd name="T74" fmla="*/ 2205 w 5671"/>
                <a:gd name="T75" fmla="*/ 920451 h 1411"/>
                <a:gd name="T76" fmla="*/ 2112 w 5671"/>
                <a:gd name="T77" fmla="*/ 920451 h 1411"/>
                <a:gd name="T78" fmla="*/ 2023 w 5671"/>
                <a:gd name="T79" fmla="*/ 920451 h 1411"/>
                <a:gd name="T80" fmla="*/ 1930 w 5671"/>
                <a:gd name="T81" fmla="*/ 920451 h 1411"/>
                <a:gd name="T82" fmla="*/ 1840 w 5671"/>
                <a:gd name="T83" fmla="*/ 920451 h 1411"/>
                <a:gd name="T84" fmla="*/ 1747 w 5671"/>
                <a:gd name="T85" fmla="*/ 920451 h 1411"/>
                <a:gd name="T86" fmla="*/ 1658 w 5671"/>
                <a:gd name="T87" fmla="*/ 920451 h 1411"/>
                <a:gd name="T88" fmla="*/ 1565 w 5671"/>
                <a:gd name="T89" fmla="*/ 920451 h 1411"/>
                <a:gd name="T90" fmla="*/ 1475 w 5671"/>
                <a:gd name="T91" fmla="*/ 920451 h 1411"/>
                <a:gd name="T92" fmla="*/ 1382 w 5671"/>
                <a:gd name="T93" fmla="*/ 920451 h 1411"/>
                <a:gd name="T94" fmla="*/ 1292 w 5671"/>
                <a:gd name="T95" fmla="*/ 920451 h 1411"/>
                <a:gd name="T96" fmla="*/ 1200 w 5671"/>
                <a:gd name="T97" fmla="*/ 920451 h 1411"/>
                <a:gd name="T98" fmla="*/ 1110 w 5671"/>
                <a:gd name="T99" fmla="*/ 920451 h 1411"/>
                <a:gd name="T100" fmla="*/ 1017 w 5671"/>
                <a:gd name="T101" fmla="*/ 920451 h 1411"/>
                <a:gd name="T102" fmla="*/ 927 w 5671"/>
                <a:gd name="T103" fmla="*/ 920451 h 1411"/>
                <a:gd name="T104" fmla="*/ 835 w 5671"/>
                <a:gd name="T105" fmla="*/ 920451 h 1411"/>
                <a:gd name="T106" fmla="*/ 742 w 5671"/>
                <a:gd name="T107" fmla="*/ 919289 h 1411"/>
                <a:gd name="T108" fmla="*/ 652 w 5671"/>
                <a:gd name="T109" fmla="*/ 885298 h 1411"/>
                <a:gd name="T110" fmla="*/ 559 w 5671"/>
                <a:gd name="T111" fmla="*/ 915766 h 1411"/>
                <a:gd name="T112" fmla="*/ 470 w 5671"/>
                <a:gd name="T113" fmla="*/ 920451 h 1411"/>
                <a:gd name="T114" fmla="*/ 377 w 5671"/>
                <a:gd name="T115" fmla="*/ 920451 h 1411"/>
                <a:gd name="T116" fmla="*/ 287 w 5671"/>
                <a:gd name="T117" fmla="*/ 920451 h 1411"/>
                <a:gd name="T118" fmla="*/ 194 w 5671"/>
                <a:gd name="T119" fmla="*/ 920451 h 1411"/>
                <a:gd name="T120" fmla="*/ 105 w 5671"/>
                <a:gd name="T121" fmla="*/ 920451 h 1411"/>
                <a:gd name="T122" fmla="*/ 12 w 5671"/>
                <a:gd name="T123" fmla="*/ 920451 h 14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71" h="1411">
                  <a:moveTo>
                    <a:pt x="5671" y="1411"/>
                  </a:moveTo>
                  <a:lnTo>
                    <a:pt x="5671" y="1411"/>
                  </a:lnTo>
                  <a:lnTo>
                    <a:pt x="5668" y="1411"/>
                  </a:lnTo>
                  <a:lnTo>
                    <a:pt x="5665" y="1411"/>
                  </a:lnTo>
                  <a:lnTo>
                    <a:pt x="5662" y="1411"/>
                  </a:lnTo>
                  <a:lnTo>
                    <a:pt x="5656" y="1411"/>
                  </a:lnTo>
                  <a:lnTo>
                    <a:pt x="5653" y="1411"/>
                  </a:lnTo>
                  <a:lnTo>
                    <a:pt x="5650" y="1411"/>
                  </a:lnTo>
                  <a:lnTo>
                    <a:pt x="5647" y="1411"/>
                  </a:lnTo>
                  <a:lnTo>
                    <a:pt x="5644" y="1411"/>
                  </a:lnTo>
                  <a:lnTo>
                    <a:pt x="5642" y="1411"/>
                  </a:lnTo>
                  <a:lnTo>
                    <a:pt x="5639" y="1411"/>
                  </a:lnTo>
                  <a:lnTo>
                    <a:pt x="5636" y="1411"/>
                  </a:lnTo>
                  <a:lnTo>
                    <a:pt x="5633" y="1411"/>
                  </a:lnTo>
                  <a:lnTo>
                    <a:pt x="5630" y="1411"/>
                  </a:lnTo>
                  <a:lnTo>
                    <a:pt x="5627" y="1411"/>
                  </a:lnTo>
                  <a:lnTo>
                    <a:pt x="5624" y="1411"/>
                  </a:lnTo>
                  <a:lnTo>
                    <a:pt x="5618" y="1411"/>
                  </a:lnTo>
                  <a:lnTo>
                    <a:pt x="5615" y="1411"/>
                  </a:lnTo>
                  <a:lnTo>
                    <a:pt x="5613" y="1411"/>
                  </a:lnTo>
                  <a:lnTo>
                    <a:pt x="5610" y="1411"/>
                  </a:lnTo>
                  <a:lnTo>
                    <a:pt x="5607" y="1411"/>
                  </a:lnTo>
                  <a:lnTo>
                    <a:pt x="5604" y="1411"/>
                  </a:lnTo>
                  <a:lnTo>
                    <a:pt x="5601" y="1411"/>
                  </a:lnTo>
                  <a:lnTo>
                    <a:pt x="5598" y="1411"/>
                  </a:lnTo>
                  <a:lnTo>
                    <a:pt x="5595" y="1411"/>
                  </a:lnTo>
                  <a:lnTo>
                    <a:pt x="5592" y="1411"/>
                  </a:lnTo>
                  <a:lnTo>
                    <a:pt x="5589" y="1411"/>
                  </a:lnTo>
                  <a:lnTo>
                    <a:pt x="5584" y="1411"/>
                  </a:lnTo>
                  <a:lnTo>
                    <a:pt x="5581" y="1411"/>
                  </a:lnTo>
                  <a:lnTo>
                    <a:pt x="5578" y="1411"/>
                  </a:lnTo>
                  <a:lnTo>
                    <a:pt x="5575" y="1411"/>
                  </a:lnTo>
                  <a:lnTo>
                    <a:pt x="5572" y="1411"/>
                  </a:lnTo>
                  <a:lnTo>
                    <a:pt x="5569" y="1411"/>
                  </a:lnTo>
                  <a:lnTo>
                    <a:pt x="5566" y="1411"/>
                  </a:lnTo>
                  <a:lnTo>
                    <a:pt x="5563" y="1411"/>
                  </a:lnTo>
                  <a:lnTo>
                    <a:pt x="5560" y="1411"/>
                  </a:lnTo>
                  <a:lnTo>
                    <a:pt x="5558" y="1411"/>
                  </a:lnTo>
                  <a:lnTo>
                    <a:pt x="5555" y="1411"/>
                  </a:lnTo>
                  <a:lnTo>
                    <a:pt x="5552" y="1411"/>
                  </a:lnTo>
                  <a:lnTo>
                    <a:pt x="5546" y="1411"/>
                  </a:lnTo>
                  <a:lnTo>
                    <a:pt x="5543" y="1411"/>
                  </a:lnTo>
                  <a:lnTo>
                    <a:pt x="5540" y="1411"/>
                  </a:lnTo>
                  <a:lnTo>
                    <a:pt x="5537" y="1411"/>
                  </a:lnTo>
                  <a:lnTo>
                    <a:pt x="5534" y="1411"/>
                  </a:lnTo>
                  <a:lnTo>
                    <a:pt x="5531" y="1411"/>
                  </a:lnTo>
                  <a:lnTo>
                    <a:pt x="5529" y="1411"/>
                  </a:lnTo>
                  <a:lnTo>
                    <a:pt x="5526" y="1411"/>
                  </a:lnTo>
                  <a:lnTo>
                    <a:pt x="5523" y="1411"/>
                  </a:lnTo>
                  <a:lnTo>
                    <a:pt x="5520" y="1411"/>
                  </a:lnTo>
                  <a:lnTo>
                    <a:pt x="5517" y="1411"/>
                  </a:lnTo>
                  <a:lnTo>
                    <a:pt x="5511" y="1411"/>
                  </a:lnTo>
                  <a:lnTo>
                    <a:pt x="5508" y="1411"/>
                  </a:lnTo>
                  <a:lnTo>
                    <a:pt x="5505" y="1411"/>
                  </a:lnTo>
                  <a:lnTo>
                    <a:pt x="5502" y="1411"/>
                  </a:lnTo>
                  <a:lnTo>
                    <a:pt x="5500" y="1409"/>
                  </a:lnTo>
                  <a:lnTo>
                    <a:pt x="5497" y="1409"/>
                  </a:lnTo>
                  <a:lnTo>
                    <a:pt x="5494" y="1409"/>
                  </a:lnTo>
                  <a:lnTo>
                    <a:pt x="5491" y="1409"/>
                  </a:lnTo>
                  <a:lnTo>
                    <a:pt x="5488" y="1409"/>
                  </a:lnTo>
                  <a:lnTo>
                    <a:pt x="5485" y="1409"/>
                  </a:lnTo>
                  <a:lnTo>
                    <a:pt x="5482" y="1411"/>
                  </a:lnTo>
                  <a:lnTo>
                    <a:pt x="5479" y="1411"/>
                  </a:lnTo>
                  <a:lnTo>
                    <a:pt x="5473" y="1411"/>
                  </a:lnTo>
                  <a:lnTo>
                    <a:pt x="5471" y="1411"/>
                  </a:lnTo>
                  <a:lnTo>
                    <a:pt x="5468" y="1411"/>
                  </a:lnTo>
                  <a:lnTo>
                    <a:pt x="5465" y="1411"/>
                  </a:lnTo>
                  <a:lnTo>
                    <a:pt x="5462" y="1411"/>
                  </a:lnTo>
                  <a:lnTo>
                    <a:pt x="5459" y="1411"/>
                  </a:lnTo>
                  <a:lnTo>
                    <a:pt x="5456" y="1411"/>
                  </a:lnTo>
                  <a:lnTo>
                    <a:pt x="5453" y="1411"/>
                  </a:lnTo>
                  <a:lnTo>
                    <a:pt x="5450" y="1411"/>
                  </a:lnTo>
                  <a:lnTo>
                    <a:pt x="5447" y="1411"/>
                  </a:lnTo>
                  <a:lnTo>
                    <a:pt x="5445" y="1411"/>
                  </a:lnTo>
                  <a:lnTo>
                    <a:pt x="5439" y="1411"/>
                  </a:lnTo>
                  <a:lnTo>
                    <a:pt x="5436" y="1411"/>
                  </a:lnTo>
                  <a:lnTo>
                    <a:pt x="5433" y="1411"/>
                  </a:lnTo>
                  <a:lnTo>
                    <a:pt x="5430" y="1411"/>
                  </a:lnTo>
                  <a:lnTo>
                    <a:pt x="5427" y="1411"/>
                  </a:lnTo>
                  <a:lnTo>
                    <a:pt x="5424" y="1411"/>
                  </a:lnTo>
                  <a:lnTo>
                    <a:pt x="5421" y="1411"/>
                  </a:lnTo>
                  <a:lnTo>
                    <a:pt x="5418" y="1411"/>
                  </a:lnTo>
                  <a:lnTo>
                    <a:pt x="5416" y="1411"/>
                  </a:lnTo>
                  <a:lnTo>
                    <a:pt x="5413" y="1411"/>
                  </a:lnTo>
                  <a:lnTo>
                    <a:pt x="5410" y="1411"/>
                  </a:lnTo>
                  <a:lnTo>
                    <a:pt x="5407" y="1411"/>
                  </a:lnTo>
                  <a:lnTo>
                    <a:pt x="5401" y="1411"/>
                  </a:lnTo>
                  <a:lnTo>
                    <a:pt x="5398" y="1411"/>
                  </a:lnTo>
                  <a:lnTo>
                    <a:pt x="5395" y="1411"/>
                  </a:lnTo>
                  <a:lnTo>
                    <a:pt x="5392" y="1411"/>
                  </a:lnTo>
                  <a:lnTo>
                    <a:pt x="5389" y="1411"/>
                  </a:lnTo>
                  <a:lnTo>
                    <a:pt x="5387" y="1411"/>
                  </a:lnTo>
                  <a:lnTo>
                    <a:pt x="5384" y="1411"/>
                  </a:lnTo>
                  <a:lnTo>
                    <a:pt x="5381" y="1411"/>
                  </a:lnTo>
                  <a:lnTo>
                    <a:pt x="5378" y="1411"/>
                  </a:lnTo>
                  <a:lnTo>
                    <a:pt x="5375" y="1411"/>
                  </a:lnTo>
                  <a:lnTo>
                    <a:pt x="5372" y="1411"/>
                  </a:lnTo>
                  <a:lnTo>
                    <a:pt x="5366" y="1411"/>
                  </a:lnTo>
                  <a:lnTo>
                    <a:pt x="5363" y="1411"/>
                  </a:lnTo>
                  <a:lnTo>
                    <a:pt x="5360" y="1411"/>
                  </a:lnTo>
                  <a:lnTo>
                    <a:pt x="5358" y="1411"/>
                  </a:lnTo>
                  <a:lnTo>
                    <a:pt x="5355" y="1411"/>
                  </a:lnTo>
                  <a:lnTo>
                    <a:pt x="5352" y="1411"/>
                  </a:lnTo>
                  <a:lnTo>
                    <a:pt x="5349" y="1411"/>
                  </a:lnTo>
                  <a:lnTo>
                    <a:pt x="5346" y="1411"/>
                  </a:lnTo>
                  <a:lnTo>
                    <a:pt x="5343" y="1411"/>
                  </a:lnTo>
                  <a:lnTo>
                    <a:pt x="5340" y="1411"/>
                  </a:lnTo>
                  <a:lnTo>
                    <a:pt x="5337" y="1411"/>
                  </a:lnTo>
                  <a:lnTo>
                    <a:pt x="5334" y="1411"/>
                  </a:lnTo>
                  <a:lnTo>
                    <a:pt x="5329" y="1411"/>
                  </a:lnTo>
                  <a:lnTo>
                    <a:pt x="5326" y="1411"/>
                  </a:lnTo>
                  <a:lnTo>
                    <a:pt x="5323" y="1411"/>
                  </a:lnTo>
                  <a:lnTo>
                    <a:pt x="5320" y="1411"/>
                  </a:lnTo>
                  <a:lnTo>
                    <a:pt x="5317" y="1411"/>
                  </a:lnTo>
                  <a:lnTo>
                    <a:pt x="5314" y="1411"/>
                  </a:lnTo>
                  <a:lnTo>
                    <a:pt x="5311" y="1411"/>
                  </a:lnTo>
                  <a:lnTo>
                    <a:pt x="5308" y="1411"/>
                  </a:lnTo>
                  <a:lnTo>
                    <a:pt x="5305" y="1411"/>
                  </a:lnTo>
                  <a:lnTo>
                    <a:pt x="5303" y="1411"/>
                  </a:lnTo>
                  <a:lnTo>
                    <a:pt x="5300" y="1411"/>
                  </a:lnTo>
                  <a:lnTo>
                    <a:pt x="5294" y="1411"/>
                  </a:lnTo>
                  <a:lnTo>
                    <a:pt x="5291" y="1411"/>
                  </a:lnTo>
                  <a:lnTo>
                    <a:pt x="5288" y="1409"/>
                  </a:lnTo>
                  <a:lnTo>
                    <a:pt x="5285" y="1409"/>
                  </a:lnTo>
                  <a:lnTo>
                    <a:pt x="5282" y="1409"/>
                  </a:lnTo>
                  <a:lnTo>
                    <a:pt x="5279" y="1409"/>
                  </a:lnTo>
                  <a:lnTo>
                    <a:pt x="5276" y="1409"/>
                  </a:lnTo>
                  <a:lnTo>
                    <a:pt x="5274" y="1409"/>
                  </a:lnTo>
                  <a:lnTo>
                    <a:pt x="5271" y="1409"/>
                  </a:lnTo>
                  <a:lnTo>
                    <a:pt x="5268" y="1411"/>
                  </a:lnTo>
                  <a:lnTo>
                    <a:pt x="5265" y="1411"/>
                  </a:lnTo>
                  <a:lnTo>
                    <a:pt x="5262" y="1411"/>
                  </a:lnTo>
                  <a:lnTo>
                    <a:pt x="5256" y="1411"/>
                  </a:lnTo>
                  <a:lnTo>
                    <a:pt x="5253" y="1411"/>
                  </a:lnTo>
                  <a:lnTo>
                    <a:pt x="5250" y="1411"/>
                  </a:lnTo>
                  <a:lnTo>
                    <a:pt x="5247" y="1411"/>
                  </a:lnTo>
                  <a:lnTo>
                    <a:pt x="5245" y="1411"/>
                  </a:lnTo>
                  <a:lnTo>
                    <a:pt x="5242" y="1411"/>
                  </a:lnTo>
                  <a:lnTo>
                    <a:pt x="5239" y="1411"/>
                  </a:lnTo>
                  <a:lnTo>
                    <a:pt x="5236" y="1411"/>
                  </a:lnTo>
                  <a:lnTo>
                    <a:pt x="5233" y="1411"/>
                  </a:lnTo>
                  <a:lnTo>
                    <a:pt x="5230" y="1411"/>
                  </a:lnTo>
                  <a:lnTo>
                    <a:pt x="5227" y="1411"/>
                  </a:lnTo>
                  <a:lnTo>
                    <a:pt x="5221" y="1411"/>
                  </a:lnTo>
                  <a:lnTo>
                    <a:pt x="5219" y="1411"/>
                  </a:lnTo>
                  <a:lnTo>
                    <a:pt x="5216" y="1411"/>
                  </a:lnTo>
                  <a:lnTo>
                    <a:pt x="5213" y="1411"/>
                  </a:lnTo>
                  <a:lnTo>
                    <a:pt x="5210" y="1411"/>
                  </a:lnTo>
                  <a:lnTo>
                    <a:pt x="5207" y="1409"/>
                  </a:lnTo>
                  <a:lnTo>
                    <a:pt x="5204" y="1411"/>
                  </a:lnTo>
                  <a:lnTo>
                    <a:pt x="5201" y="1409"/>
                  </a:lnTo>
                  <a:lnTo>
                    <a:pt x="5198" y="1409"/>
                  </a:lnTo>
                  <a:lnTo>
                    <a:pt x="5195" y="1409"/>
                  </a:lnTo>
                  <a:lnTo>
                    <a:pt x="5192" y="1409"/>
                  </a:lnTo>
                  <a:lnTo>
                    <a:pt x="5190" y="1409"/>
                  </a:lnTo>
                  <a:lnTo>
                    <a:pt x="5184" y="1409"/>
                  </a:lnTo>
                  <a:lnTo>
                    <a:pt x="5181" y="1409"/>
                  </a:lnTo>
                  <a:lnTo>
                    <a:pt x="5178" y="1409"/>
                  </a:lnTo>
                  <a:lnTo>
                    <a:pt x="5175" y="1409"/>
                  </a:lnTo>
                  <a:lnTo>
                    <a:pt x="5172" y="1409"/>
                  </a:lnTo>
                  <a:lnTo>
                    <a:pt x="5169" y="1409"/>
                  </a:lnTo>
                  <a:lnTo>
                    <a:pt x="5166" y="1409"/>
                  </a:lnTo>
                  <a:lnTo>
                    <a:pt x="5163" y="1409"/>
                  </a:lnTo>
                  <a:lnTo>
                    <a:pt x="5161" y="1406"/>
                  </a:lnTo>
                  <a:lnTo>
                    <a:pt x="5158" y="1406"/>
                  </a:lnTo>
                  <a:lnTo>
                    <a:pt x="5155" y="1406"/>
                  </a:lnTo>
                  <a:lnTo>
                    <a:pt x="5149" y="1406"/>
                  </a:lnTo>
                  <a:lnTo>
                    <a:pt x="5146" y="1406"/>
                  </a:lnTo>
                  <a:lnTo>
                    <a:pt x="5143" y="1404"/>
                  </a:lnTo>
                  <a:lnTo>
                    <a:pt x="5140" y="1404"/>
                  </a:lnTo>
                  <a:lnTo>
                    <a:pt x="5137" y="1404"/>
                  </a:lnTo>
                  <a:lnTo>
                    <a:pt x="5134" y="1401"/>
                  </a:lnTo>
                  <a:lnTo>
                    <a:pt x="5132" y="1399"/>
                  </a:lnTo>
                  <a:lnTo>
                    <a:pt x="5129" y="1396"/>
                  </a:lnTo>
                  <a:lnTo>
                    <a:pt x="5126" y="1394"/>
                  </a:lnTo>
                  <a:lnTo>
                    <a:pt x="5123" y="1389"/>
                  </a:lnTo>
                  <a:lnTo>
                    <a:pt x="5120" y="1384"/>
                  </a:lnTo>
                  <a:lnTo>
                    <a:pt x="5114" y="1377"/>
                  </a:lnTo>
                  <a:lnTo>
                    <a:pt x="5111" y="1370"/>
                  </a:lnTo>
                  <a:lnTo>
                    <a:pt x="5108" y="1362"/>
                  </a:lnTo>
                  <a:lnTo>
                    <a:pt x="5106" y="1352"/>
                  </a:lnTo>
                  <a:lnTo>
                    <a:pt x="5103" y="1338"/>
                  </a:lnTo>
                  <a:lnTo>
                    <a:pt x="5100" y="1321"/>
                  </a:lnTo>
                  <a:lnTo>
                    <a:pt x="5097" y="1301"/>
                  </a:lnTo>
                  <a:lnTo>
                    <a:pt x="5094" y="1269"/>
                  </a:lnTo>
                  <a:lnTo>
                    <a:pt x="5091" y="1201"/>
                  </a:lnTo>
                  <a:lnTo>
                    <a:pt x="5088" y="971"/>
                  </a:lnTo>
                  <a:lnTo>
                    <a:pt x="5085" y="455"/>
                  </a:lnTo>
                  <a:lnTo>
                    <a:pt x="5082" y="161"/>
                  </a:lnTo>
                  <a:lnTo>
                    <a:pt x="5077" y="0"/>
                  </a:lnTo>
                  <a:lnTo>
                    <a:pt x="5074" y="36"/>
                  </a:lnTo>
                  <a:lnTo>
                    <a:pt x="5071" y="156"/>
                  </a:lnTo>
                  <a:lnTo>
                    <a:pt x="5068" y="601"/>
                  </a:lnTo>
                  <a:lnTo>
                    <a:pt x="5065" y="1007"/>
                  </a:lnTo>
                  <a:lnTo>
                    <a:pt x="5062" y="1159"/>
                  </a:lnTo>
                  <a:lnTo>
                    <a:pt x="5059" y="1228"/>
                  </a:lnTo>
                  <a:lnTo>
                    <a:pt x="5056" y="1286"/>
                  </a:lnTo>
                  <a:lnTo>
                    <a:pt x="5053" y="1325"/>
                  </a:lnTo>
                  <a:lnTo>
                    <a:pt x="5050" y="1350"/>
                  </a:lnTo>
                  <a:lnTo>
                    <a:pt x="5048" y="1365"/>
                  </a:lnTo>
                  <a:lnTo>
                    <a:pt x="5042" y="1374"/>
                  </a:lnTo>
                  <a:lnTo>
                    <a:pt x="5039" y="1382"/>
                  </a:lnTo>
                  <a:lnTo>
                    <a:pt x="5036" y="1387"/>
                  </a:lnTo>
                  <a:lnTo>
                    <a:pt x="5033" y="1389"/>
                  </a:lnTo>
                  <a:lnTo>
                    <a:pt x="5030" y="1394"/>
                  </a:lnTo>
                  <a:lnTo>
                    <a:pt x="5027" y="1394"/>
                  </a:lnTo>
                  <a:lnTo>
                    <a:pt x="5024" y="1396"/>
                  </a:lnTo>
                  <a:lnTo>
                    <a:pt x="5021" y="1399"/>
                  </a:lnTo>
                  <a:lnTo>
                    <a:pt x="5019" y="1399"/>
                  </a:lnTo>
                  <a:lnTo>
                    <a:pt x="5016" y="1401"/>
                  </a:lnTo>
                  <a:lnTo>
                    <a:pt x="5013" y="1401"/>
                  </a:lnTo>
                  <a:lnTo>
                    <a:pt x="5010" y="1401"/>
                  </a:lnTo>
                  <a:lnTo>
                    <a:pt x="5004" y="1404"/>
                  </a:lnTo>
                  <a:lnTo>
                    <a:pt x="5001" y="1404"/>
                  </a:lnTo>
                  <a:lnTo>
                    <a:pt x="4998" y="1404"/>
                  </a:lnTo>
                  <a:lnTo>
                    <a:pt x="4995" y="1404"/>
                  </a:lnTo>
                  <a:lnTo>
                    <a:pt x="4993" y="1404"/>
                  </a:lnTo>
                  <a:lnTo>
                    <a:pt x="4990" y="1406"/>
                  </a:lnTo>
                  <a:lnTo>
                    <a:pt x="4987" y="1406"/>
                  </a:lnTo>
                  <a:lnTo>
                    <a:pt x="4984" y="1406"/>
                  </a:lnTo>
                  <a:lnTo>
                    <a:pt x="4981" y="1406"/>
                  </a:lnTo>
                  <a:lnTo>
                    <a:pt x="4978" y="1406"/>
                  </a:lnTo>
                  <a:lnTo>
                    <a:pt x="4975" y="1406"/>
                  </a:lnTo>
                  <a:lnTo>
                    <a:pt x="4969" y="1406"/>
                  </a:lnTo>
                  <a:lnTo>
                    <a:pt x="4966" y="1406"/>
                  </a:lnTo>
                  <a:lnTo>
                    <a:pt x="4964" y="1409"/>
                  </a:lnTo>
                  <a:lnTo>
                    <a:pt x="4961" y="1409"/>
                  </a:lnTo>
                  <a:lnTo>
                    <a:pt x="4958" y="1409"/>
                  </a:lnTo>
                  <a:lnTo>
                    <a:pt x="4955" y="1409"/>
                  </a:lnTo>
                  <a:lnTo>
                    <a:pt x="4952" y="1409"/>
                  </a:lnTo>
                  <a:lnTo>
                    <a:pt x="4949" y="1409"/>
                  </a:lnTo>
                  <a:lnTo>
                    <a:pt x="4946" y="1409"/>
                  </a:lnTo>
                  <a:lnTo>
                    <a:pt x="4943" y="1409"/>
                  </a:lnTo>
                  <a:lnTo>
                    <a:pt x="4940" y="1409"/>
                  </a:lnTo>
                  <a:lnTo>
                    <a:pt x="4937" y="1409"/>
                  </a:lnTo>
                  <a:lnTo>
                    <a:pt x="4932" y="1409"/>
                  </a:lnTo>
                  <a:lnTo>
                    <a:pt x="4929" y="1409"/>
                  </a:lnTo>
                  <a:lnTo>
                    <a:pt x="4926" y="1409"/>
                  </a:lnTo>
                  <a:lnTo>
                    <a:pt x="4923" y="1409"/>
                  </a:lnTo>
                  <a:lnTo>
                    <a:pt x="4920" y="1409"/>
                  </a:lnTo>
                  <a:lnTo>
                    <a:pt x="4917" y="1409"/>
                  </a:lnTo>
                  <a:lnTo>
                    <a:pt x="4914" y="1409"/>
                  </a:lnTo>
                  <a:lnTo>
                    <a:pt x="4911" y="1409"/>
                  </a:lnTo>
                  <a:lnTo>
                    <a:pt x="4908" y="1409"/>
                  </a:lnTo>
                  <a:lnTo>
                    <a:pt x="4906" y="1409"/>
                  </a:lnTo>
                  <a:lnTo>
                    <a:pt x="4903" y="1409"/>
                  </a:lnTo>
                  <a:lnTo>
                    <a:pt x="4897" y="1409"/>
                  </a:lnTo>
                  <a:lnTo>
                    <a:pt x="4894" y="1409"/>
                  </a:lnTo>
                  <a:lnTo>
                    <a:pt x="4891" y="1409"/>
                  </a:lnTo>
                  <a:lnTo>
                    <a:pt x="4888" y="1409"/>
                  </a:lnTo>
                  <a:lnTo>
                    <a:pt x="4885" y="1409"/>
                  </a:lnTo>
                  <a:lnTo>
                    <a:pt x="4882" y="1411"/>
                  </a:lnTo>
                  <a:lnTo>
                    <a:pt x="4880" y="1409"/>
                  </a:lnTo>
                  <a:lnTo>
                    <a:pt x="4877" y="1409"/>
                  </a:lnTo>
                  <a:lnTo>
                    <a:pt x="4874" y="1409"/>
                  </a:lnTo>
                  <a:lnTo>
                    <a:pt x="4871" y="1409"/>
                  </a:lnTo>
                  <a:lnTo>
                    <a:pt x="4868" y="1409"/>
                  </a:lnTo>
                  <a:lnTo>
                    <a:pt x="4865" y="1409"/>
                  </a:lnTo>
                  <a:lnTo>
                    <a:pt x="4859" y="1409"/>
                  </a:lnTo>
                  <a:lnTo>
                    <a:pt x="4856" y="1409"/>
                  </a:lnTo>
                  <a:lnTo>
                    <a:pt x="4853" y="1409"/>
                  </a:lnTo>
                  <a:lnTo>
                    <a:pt x="4851" y="1411"/>
                  </a:lnTo>
                  <a:lnTo>
                    <a:pt x="4848" y="1411"/>
                  </a:lnTo>
                  <a:lnTo>
                    <a:pt x="4845" y="1411"/>
                  </a:lnTo>
                  <a:lnTo>
                    <a:pt x="4842" y="1411"/>
                  </a:lnTo>
                  <a:lnTo>
                    <a:pt x="4839" y="1411"/>
                  </a:lnTo>
                  <a:lnTo>
                    <a:pt x="4836" y="1411"/>
                  </a:lnTo>
                  <a:lnTo>
                    <a:pt x="4833" y="1411"/>
                  </a:lnTo>
                  <a:lnTo>
                    <a:pt x="4830" y="1411"/>
                  </a:lnTo>
                  <a:lnTo>
                    <a:pt x="4824" y="1411"/>
                  </a:lnTo>
                  <a:lnTo>
                    <a:pt x="4822" y="1411"/>
                  </a:lnTo>
                  <a:lnTo>
                    <a:pt x="4819" y="1411"/>
                  </a:lnTo>
                  <a:lnTo>
                    <a:pt x="4816" y="1411"/>
                  </a:lnTo>
                  <a:lnTo>
                    <a:pt x="4813" y="1411"/>
                  </a:lnTo>
                  <a:lnTo>
                    <a:pt x="4810" y="1411"/>
                  </a:lnTo>
                  <a:lnTo>
                    <a:pt x="4807" y="1411"/>
                  </a:lnTo>
                  <a:lnTo>
                    <a:pt x="4804" y="1411"/>
                  </a:lnTo>
                  <a:lnTo>
                    <a:pt x="4801" y="1411"/>
                  </a:lnTo>
                  <a:lnTo>
                    <a:pt x="4798" y="1411"/>
                  </a:lnTo>
                  <a:lnTo>
                    <a:pt x="4795" y="1411"/>
                  </a:lnTo>
                  <a:lnTo>
                    <a:pt x="4793" y="1411"/>
                  </a:lnTo>
                  <a:lnTo>
                    <a:pt x="4787" y="1411"/>
                  </a:lnTo>
                  <a:lnTo>
                    <a:pt x="4784" y="1411"/>
                  </a:lnTo>
                  <a:lnTo>
                    <a:pt x="4781" y="1411"/>
                  </a:lnTo>
                  <a:lnTo>
                    <a:pt x="4778" y="1411"/>
                  </a:lnTo>
                  <a:lnTo>
                    <a:pt x="4775" y="1411"/>
                  </a:lnTo>
                  <a:lnTo>
                    <a:pt x="4772" y="1411"/>
                  </a:lnTo>
                  <a:lnTo>
                    <a:pt x="4769" y="1411"/>
                  </a:lnTo>
                  <a:lnTo>
                    <a:pt x="4767" y="1411"/>
                  </a:lnTo>
                  <a:lnTo>
                    <a:pt x="4764" y="1411"/>
                  </a:lnTo>
                  <a:lnTo>
                    <a:pt x="4761" y="1411"/>
                  </a:lnTo>
                  <a:lnTo>
                    <a:pt x="4758" y="1411"/>
                  </a:lnTo>
                  <a:lnTo>
                    <a:pt x="4752" y="1411"/>
                  </a:lnTo>
                  <a:lnTo>
                    <a:pt x="4749" y="1411"/>
                  </a:lnTo>
                  <a:lnTo>
                    <a:pt x="4746" y="1411"/>
                  </a:lnTo>
                  <a:lnTo>
                    <a:pt x="4743" y="1411"/>
                  </a:lnTo>
                  <a:lnTo>
                    <a:pt x="4740" y="1411"/>
                  </a:lnTo>
                  <a:lnTo>
                    <a:pt x="4738" y="1411"/>
                  </a:lnTo>
                  <a:lnTo>
                    <a:pt x="4735" y="1411"/>
                  </a:lnTo>
                  <a:lnTo>
                    <a:pt x="4732" y="1411"/>
                  </a:lnTo>
                  <a:lnTo>
                    <a:pt x="4729" y="1411"/>
                  </a:lnTo>
                  <a:lnTo>
                    <a:pt x="4726" y="1411"/>
                  </a:lnTo>
                  <a:lnTo>
                    <a:pt x="4723" y="1411"/>
                  </a:lnTo>
                  <a:lnTo>
                    <a:pt x="4720" y="1411"/>
                  </a:lnTo>
                  <a:lnTo>
                    <a:pt x="4714" y="1411"/>
                  </a:lnTo>
                  <a:lnTo>
                    <a:pt x="4711" y="1411"/>
                  </a:lnTo>
                  <a:lnTo>
                    <a:pt x="4709" y="1411"/>
                  </a:lnTo>
                  <a:lnTo>
                    <a:pt x="4706" y="1411"/>
                  </a:lnTo>
                  <a:lnTo>
                    <a:pt x="4703" y="1411"/>
                  </a:lnTo>
                  <a:lnTo>
                    <a:pt x="4700" y="1411"/>
                  </a:lnTo>
                  <a:lnTo>
                    <a:pt x="4697" y="1411"/>
                  </a:lnTo>
                  <a:lnTo>
                    <a:pt x="4694" y="1411"/>
                  </a:lnTo>
                  <a:lnTo>
                    <a:pt x="4691" y="1411"/>
                  </a:lnTo>
                  <a:lnTo>
                    <a:pt x="4688" y="1411"/>
                  </a:lnTo>
                  <a:lnTo>
                    <a:pt x="4685" y="1411"/>
                  </a:lnTo>
                  <a:lnTo>
                    <a:pt x="4680" y="1411"/>
                  </a:lnTo>
                  <a:lnTo>
                    <a:pt x="4677" y="1411"/>
                  </a:lnTo>
                  <a:lnTo>
                    <a:pt x="4674" y="1411"/>
                  </a:lnTo>
                  <a:lnTo>
                    <a:pt x="4671" y="1411"/>
                  </a:lnTo>
                  <a:lnTo>
                    <a:pt x="4668" y="1411"/>
                  </a:lnTo>
                  <a:lnTo>
                    <a:pt x="4665" y="1411"/>
                  </a:lnTo>
                  <a:lnTo>
                    <a:pt x="4662" y="1411"/>
                  </a:lnTo>
                  <a:lnTo>
                    <a:pt x="4659" y="1411"/>
                  </a:lnTo>
                  <a:lnTo>
                    <a:pt x="4656" y="1411"/>
                  </a:lnTo>
                  <a:lnTo>
                    <a:pt x="4654" y="1411"/>
                  </a:lnTo>
                  <a:lnTo>
                    <a:pt x="4651" y="1411"/>
                  </a:lnTo>
                  <a:lnTo>
                    <a:pt x="4648" y="1411"/>
                  </a:lnTo>
                  <a:lnTo>
                    <a:pt x="4642" y="1411"/>
                  </a:lnTo>
                  <a:lnTo>
                    <a:pt x="4639" y="1411"/>
                  </a:lnTo>
                  <a:lnTo>
                    <a:pt x="4636" y="1411"/>
                  </a:lnTo>
                  <a:lnTo>
                    <a:pt x="4633" y="1411"/>
                  </a:lnTo>
                  <a:lnTo>
                    <a:pt x="4630" y="1411"/>
                  </a:lnTo>
                  <a:lnTo>
                    <a:pt x="4627" y="1411"/>
                  </a:lnTo>
                  <a:lnTo>
                    <a:pt x="4625" y="1411"/>
                  </a:lnTo>
                  <a:lnTo>
                    <a:pt x="4622" y="1411"/>
                  </a:lnTo>
                  <a:lnTo>
                    <a:pt x="4619" y="1411"/>
                  </a:lnTo>
                  <a:lnTo>
                    <a:pt x="4616" y="1411"/>
                  </a:lnTo>
                  <a:lnTo>
                    <a:pt x="4613" y="1411"/>
                  </a:lnTo>
                  <a:lnTo>
                    <a:pt x="4607" y="1411"/>
                  </a:lnTo>
                  <a:lnTo>
                    <a:pt x="4604" y="1411"/>
                  </a:lnTo>
                  <a:lnTo>
                    <a:pt x="4601" y="1411"/>
                  </a:lnTo>
                  <a:lnTo>
                    <a:pt x="4598" y="1411"/>
                  </a:lnTo>
                  <a:lnTo>
                    <a:pt x="4596" y="1411"/>
                  </a:lnTo>
                  <a:lnTo>
                    <a:pt x="4593" y="1411"/>
                  </a:lnTo>
                  <a:lnTo>
                    <a:pt x="4590" y="1411"/>
                  </a:lnTo>
                  <a:lnTo>
                    <a:pt x="4587" y="1411"/>
                  </a:lnTo>
                  <a:lnTo>
                    <a:pt x="4584" y="1411"/>
                  </a:lnTo>
                  <a:lnTo>
                    <a:pt x="4581" y="1411"/>
                  </a:lnTo>
                  <a:lnTo>
                    <a:pt x="4578" y="1411"/>
                  </a:lnTo>
                  <a:lnTo>
                    <a:pt x="4575" y="1411"/>
                  </a:lnTo>
                  <a:lnTo>
                    <a:pt x="4569" y="1411"/>
                  </a:lnTo>
                  <a:lnTo>
                    <a:pt x="4567" y="1411"/>
                  </a:lnTo>
                  <a:lnTo>
                    <a:pt x="4564" y="1411"/>
                  </a:lnTo>
                  <a:lnTo>
                    <a:pt x="4561" y="1411"/>
                  </a:lnTo>
                  <a:lnTo>
                    <a:pt x="4558" y="1411"/>
                  </a:lnTo>
                  <a:lnTo>
                    <a:pt x="4555" y="1411"/>
                  </a:lnTo>
                  <a:lnTo>
                    <a:pt x="4552" y="1411"/>
                  </a:lnTo>
                  <a:lnTo>
                    <a:pt x="4549" y="1411"/>
                  </a:lnTo>
                  <a:lnTo>
                    <a:pt x="4546" y="1411"/>
                  </a:lnTo>
                  <a:lnTo>
                    <a:pt x="4543" y="1411"/>
                  </a:lnTo>
                  <a:lnTo>
                    <a:pt x="4541" y="1411"/>
                  </a:lnTo>
                  <a:lnTo>
                    <a:pt x="4535" y="1411"/>
                  </a:lnTo>
                  <a:lnTo>
                    <a:pt x="4532" y="1411"/>
                  </a:lnTo>
                  <a:lnTo>
                    <a:pt x="4529" y="1411"/>
                  </a:lnTo>
                  <a:lnTo>
                    <a:pt x="4526" y="1411"/>
                  </a:lnTo>
                  <a:lnTo>
                    <a:pt x="4523" y="1411"/>
                  </a:lnTo>
                  <a:lnTo>
                    <a:pt x="4520" y="1411"/>
                  </a:lnTo>
                  <a:lnTo>
                    <a:pt x="4517" y="1411"/>
                  </a:lnTo>
                  <a:lnTo>
                    <a:pt x="4514" y="1411"/>
                  </a:lnTo>
                  <a:lnTo>
                    <a:pt x="4512" y="1411"/>
                  </a:lnTo>
                  <a:lnTo>
                    <a:pt x="4509" y="1411"/>
                  </a:lnTo>
                  <a:lnTo>
                    <a:pt x="4506" y="1411"/>
                  </a:lnTo>
                  <a:lnTo>
                    <a:pt x="4500" y="1411"/>
                  </a:lnTo>
                  <a:lnTo>
                    <a:pt x="4497" y="1411"/>
                  </a:lnTo>
                  <a:lnTo>
                    <a:pt x="4494" y="1411"/>
                  </a:lnTo>
                  <a:lnTo>
                    <a:pt x="4491" y="1411"/>
                  </a:lnTo>
                  <a:lnTo>
                    <a:pt x="4488" y="1411"/>
                  </a:lnTo>
                  <a:lnTo>
                    <a:pt x="4485" y="1411"/>
                  </a:lnTo>
                  <a:lnTo>
                    <a:pt x="4483" y="1411"/>
                  </a:lnTo>
                  <a:lnTo>
                    <a:pt x="4480" y="1411"/>
                  </a:lnTo>
                  <a:lnTo>
                    <a:pt x="4477" y="1411"/>
                  </a:lnTo>
                  <a:lnTo>
                    <a:pt x="4474" y="1411"/>
                  </a:lnTo>
                  <a:lnTo>
                    <a:pt x="4471" y="1411"/>
                  </a:lnTo>
                  <a:lnTo>
                    <a:pt x="4468" y="1411"/>
                  </a:lnTo>
                  <a:lnTo>
                    <a:pt x="4462" y="1411"/>
                  </a:lnTo>
                  <a:lnTo>
                    <a:pt x="4459" y="1411"/>
                  </a:lnTo>
                  <a:lnTo>
                    <a:pt x="4456" y="1411"/>
                  </a:lnTo>
                  <a:lnTo>
                    <a:pt x="4454" y="1411"/>
                  </a:lnTo>
                  <a:lnTo>
                    <a:pt x="4451" y="1411"/>
                  </a:lnTo>
                  <a:lnTo>
                    <a:pt x="4448" y="1411"/>
                  </a:lnTo>
                  <a:lnTo>
                    <a:pt x="4445" y="1411"/>
                  </a:lnTo>
                  <a:lnTo>
                    <a:pt x="4442" y="1411"/>
                  </a:lnTo>
                  <a:lnTo>
                    <a:pt x="4439" y="1411"/>
                  </a:lnTo>
                  <a:lnTo>
                    <a:pt x="4436" y="1411"/>
                  </a:lnTo>
                  <a:lnTo>
                    <a:pt x="4433" y="1411"/>
                  </a:lnTo>
                  <a:lnTo>
                    <a:pt x="4428" y="1411"/>
                  </a:lnTo>
                  <a:lnTo>
                    <a:pt x="4425" y="1411"/>
                  </a:lnTo>
                  <a:lnTo>
                    <a:pt x="4422" y="1411"/>
                  </a:lnTo>
                  <a:lnTo>
                    <a:pt x="4419" y="1411"/>
                  </a:lnTo>
                  <a:lnTo>
                    <a:pt x="4416" y="1411"/>
                  </a:lnTo>
                  <a:lnTo>
                    <a:pt x="4413" y="1411"/>
                  </a:lnTo>
                  <a:lnTo>
                    <a:pt x="4410" y="1411"/>
                  </a:lnTo>
                  <a:lnTo>
                    <a:pt x="4407" y="1411"/>
                  </a:lnTo>
                  <a:lnTo>
                    <a:pt x="4404" y="1411"/>
                  </a:lnTo>
                  <a:lnTo>
                    <a:pt x="4401" y="1411"/>
                  </a:lnTo>
                  <a:lnTo>
                    <a:pt x="4399" y="1411"/>
                  </a:lnTo>
                  <a:lnTo>
                    <a:pt x="4396" y="1411"/>
                  </a:lnTo>
                  <a:lnTo>
                    <a:pt x="4390" y="1411"/>
                  </a:lnTo>
                  <a:lnTo>
                    <a:pt x="4387" y="1411"/>
                  </a:lnTo>
                  <a:lnTo>
                    <a:pt x="4384" y="1411"/>
                  </a:lnTo>
                  <a:lnTo>
                    <a:pt x="4381" y="1411"/>
                  </a:lnTo>
                  <a:lnTo>
                    <a:pt x="4378" y="1411"/>
                  </a:lnTo>
                  <a:lnTo>
                    <a:pt x="4375" y="1411"/>
                  </a:lnTo>
                  <a:lnTo>
                    <a:pt x="4372" y="1411"/>
                  </a:lnTo>
                  <a:lnTo>
                    <a:pt x="4370" y="1411"/>
                  </a:lnTo>
                  <a:lnTo>
                    <a:pt x="4367" y="1411"/>
                  </a:lnTo>
                  <a:lnTo>
                    <a:pt x="4364" y="1409"/>
                  </a:lnTo>
                  <a:lnTo>
                    <a:pt x="4361" y="1409"/>
                  </a:lnTo>
                  <a:lnTo>
                    <a:pt x="4355" y="1409"/>
                  </a:lnTo>
                  <a:lnTo>
                    <a:pt x="4352" y="1406"/>
                  </a:lnTo>
                  <a:lnTo>
                    <a:pt x="4349" y="1406"/>
                  </a:lnTo>
                  <a:lnTo>
                    <a:pt x="4346" y="1404"/>
                  </a:lnTo>
                  <a:lnTo>
                    <a:pt x="4343" y="1404"/>
                  </a:lnTo>
                  <a:lnTo>
                    <a:pt x="4341" y="1406"/>
                  </a:lnTo>
                  <a:lnTo>
                    <a:pt x="4338" y="1406"/>
                  </a:lnTo>
                  <a:lnTo>
                    <a:pt x="4335" y="1406"/>
                  </a:lnTo>
                  <a:lnTo>
                    <a:pt x="4332" y="1409"/>
                  </a:lnTo>
                  <a:lnTo>
                    <a:pt x="4329" y="1406"/>
                  </a:lnTo>
                  <a:lnTo>
                    <a:pt x="4326" y="1404"/>
                  </a:lnTo>
                  <a:lnTo>
                    <a:pt x="4323" y="1409"/>
                  </a:lnTo>
                  <a:lnTo>
                    <a:pt x="4317" y="1409"/>
                  </a:lnTo>
                  <a:lnTo>
                    <a:pt x="4315" y="1411"/>
                  </a:lnTo>
                  <a:lnTo>
                    <a:pt x="4312" y="1411"/>
                  </a:lnTo>
                  <a:lnTo>
                    <a:pt x="4309" y="1411"/>
                  </a:lnTo>
                  <a:lnTo>
                    <a:pt x="4306" y="1411"/>
                  </a:lnTo>
                  <a:lnTo>
                    <a:pt x="4303" y="1411"/>
                  </a:lnTo>
                  <a:lnTo>
                    <a:pt x="4300" y="1411"/>
                  </a:lnTo>
                  <a:lnTo>
                    <a:pt x="4297" y="1411"/>
                  </a:lnTo>
                  <a:lnTo>
                    <a:pt x="4294" y="1411"/>
                  </a:lnTo>
                  <a:lnTo>
                    <a:pt x="4291" y="1411"/>
                  </a:lnTo>
                  <a:lnTo>
                    <a:pt x="4288" y="1411"/>
                  </a:lnTo>
                  <a:lnTo>
                    <a:pt x="4283" y="1411"/>
                  </a:lnTo>
                  <a:lnTo>
                    <a:pt x="4280" y="1411"/>
                  </a:lnTo>
                  <a:lnTo>
                    <a:pt x="4277" y="1411"/>
                  </a:lnTo>
                  <a:lnTo>
                    <a:pt x="4274" y="1411"/>
                  </a:lnTo>
                  <a:lnTo>
                    <a:pt x="4271" y="1411"/>
                  </a:lnTo>
                  <a:lnTo>
                    <a:pt x="4268" y="1411"/>
                  </a:lnTo>
                  <a:lnTo>
                    <a:pt x="4265" y="1411"/>
                  </a:lnTo>
                  <a:lnTo>
                    <a:pt x="4262" y="1411"/>
                  </a:lnTo>
                  <a:lnTo>
                    <a:pt x="4259" y="1411"/>
                  </a:lnTo>
                  <a:lnTo>
                    <a:pt x="4257" y="1411"/>
                  </a:lnTo>
                  <a:lnTo>
                    <a:pt x="4254" y="1411"/>
                  </a:lnTo>
                  <a:lnTo>
                    <a:pt x="4251" y="1411"/>
                  </a:lnTo>
                  <a:lnTo>
                    <a:pt x="4245" y="1411"/>
                  </a:lnTo>
                  <a:lnTo>
                    <a:pt x="4242" y="1411"/>
                  </a:lnTo>
                  <a:lnTo>
                    <a:pt x="4239" y="1411"/>
                  </a:lnTo>
                  <a:lnTo>
                    <a:pt x="4236" y="1411"/>
                  </a:lnTo>
                  <a:lnTo>
                    <a:pt x="4233" y="1411"/>
                  </a:lnTo>
                  <a:lnTo>
                    <a:pt x="4230" y="1411"/>
                  </a:lnTo>
                  <a:lnTo>
                    <a:pt x="4228" y="1411"/>
                  </a:lnTo>
                  <a:lnTo>
                    <a:pt x="4225" y="1411"/>
                  </a:lnTo>
                  <a:lnTo>
                    <a:pt x="4222" y="1411"/>
                  </a:lnTo>
                  <a:lnTo>
                    <a:pt x="4219" y="1411"/>
                  </a:lnTo>
                  <a:lnTo>
                    <a:pt x="4216" y="1411"/>
                  </a:lnTo>
                  <a:lnTo>
                    <a:pt x="4210" y="1411"/>
                  </a:lnTo>
                  <a:lnTo>
                    <a:pt x="4207" y="1411"/>
                  </a:lnTo>
                  <a:lnTo>
                    <a:pt x="4204" y="1411"/>
                  </a:lnTo>
                  <a:lnTo>
                    <a:pt x="4202" y="1411"/>
                  </a:lnTo>
                  <a:lnTo>
                    <a:pt x="4199" y="1411"/>
                  </a:lnTo>
                  <a:lnTo>
                    <a:pt x="4196" y="1411"/>
                  </a:lnTo>
                  <a:lnTo>
                    <a:pt x="4193" y="1411"/>
                  </a:lnTo>
                  <a:lnTo>
                    <a:pt x="4190" y="1411"/>
                  </a:lnTo>
                  <a:lnTo>
                    <a:pt x="4187" y="1411"/>
                  </a:lnTo>
                  <a:lnTo>
                    <a:pt x="4184" y="1411"/>
                  </a:lnTo>
                  <a:lnTo>
                    <a:pt x="4181" y="1411"/>
                  </a:lnTo>
                  <a:lnTo>
                    <a:pt x="4178" y="1411"/>
                  </a:lnTo>
                  <a:lnTo>
                    <a:pt x="4173" y="1411"/>
                  </a:lnTo>
                  <a:lnTo>
                    <a:pt x="4170" y="1411"/>
                  </a:lnTo>
                  <a:lnTo>
                    <a:pt x="4167" y="1411"/>
                  </a:lnTo>
                  <a:lnTo>
                    <a:pt x="4164" y="1411"/>
                  </a:lnTo>
                  <a:lnTo>
                    <a:pt x="4161" y="1411"/>
                  </a:lnTo>
                  <a:lnTo>
                    <a:pt x="4158" y="1411"/>
                  </a:lnTo>
                  <a:lnTo>
                    <a:pt x="4155" y="1411"/>
                  </a:lnTo>
                  <a:lnTo>
                    <a:pt x="4152" y="1411"/>
                  </a:lnTo>
                  <a:lnTo>
                    <a:pt x="4149" y="1411"/>
                  </a:lnTo>
                  <a:lnTo>
                    <a:pt x="4146" y="1411"/>
                  </a:lnTo>
                  <a:lnTo>
                    <a:pt x="4144" y="1411"/>
                  </a:lnTo>
                  <a:lnTo>
                    <a:pt x="4138" y="1411"/>
                  </a:lnTo>
                  <a:lnTo>
                    <a:pt x="4135" y="1411"/>
                  </a:lnTo>
                  <a:lnTo>
                    <a:pt x="4132" y="1411"/>
                  </a:lnTo>
                  <a:lnTo>
                    <a:pt x="4129" y="1411"/>
                  </a:lnTo>
                  <a:lnTo>
                    <a:pt x="4126" y="1411"/>
                  </a:lnTo>
                  <a:lnTo>
                    <a:pt x="4123" y="1411"/>
                  </a:lnTo>
                  <a:lnTo>
                    <a:pt x="4120" y="1411"/>
                  </a:lnTo>
                  <a:lnTo>
                    <a:pt x="4117" y="1411"/>
                  </a:lnTo>
                  <a:lnTo>
                    <a:pt x="4115" y="1411"/>
                  </a:lnTo>
                  <a:lnTo>
                    <a:pt x="4112" y="1411"/>
                  </a:lnTo>
                  <a:lnTo>
                    <a:pt x="4109" y="1411"/>
                  </a:lnTo>
                  <a:lnTo>
                    <a:pt x="4106" y="1411"/>
                  </a:lnTo>
                  <a:lnTo>
                    <a:pt x="4100" y="1411"/>
                  </a:lnTo>
                  <a:lnTo>
                    <a:pt x="4097" y="1411"/>
                  </a:lnTo>
                  <a:lnTo>
                    <a:pt x="4094" y="1411"/>
                  </a:lnTo>
                  <a:lnTo>
                    <a:pt x="4091" y="1411"/>
                  </a:lnTo>
                  <a:lnTo>
                    <a:pt x="4089" y="1411"/>
                  </a:lnTo>
                  <a:lnTo>
                    <a:pt x="4086" y="1411"/>
                  </a:lnTo>
                  <a:lnTo>
                    <a:pt x="4083" y="1411"/>
                  </a:lnTo>
                  <a:lnTo>
                    <a:pt x="4080" y="1411"/>
                  </a:lnTo>
                  <a:lnTo>
                    <a:pt x="4077" y="1411"/>
                  </a:lnTo>
                  <a:lnTo>
                    <a:pt x="4074" y="1411"/>
                  </a:lnTo>
                  <a:lnTo>
                    <a:pt x="4071" y="1411"/>
                  </a:lnTo>
                  <a:lnTo>
                    <a:pt x="4065" y="1411"/>
                  </a:lnTo>
                  <a:lnTo>
                    <a:pt x="4062" y="1411"/>
                  </a:lnTo>
                  <a:lnTo>
                    <a:pt x="4060" y="1411"/>
                  </a:lnTo>
                  <a:lnTo>
                    <a:pt x="4057" y="1411"/>
                  </a:lnTo>
                  <a:lnTo>
                    <a:pt x="4054" y="1411"/>
                  </a:lnTo>
                  <a:lnTo>
                    <a:pt x="4051" y="1411"/>
                  </a:lnTo>
                  <a:lnTo>
                    <a:pt x="4048" y="1411"/>
                  </a:lnTo>
                  <a:lnTo>
                    <a:pt x="4045" y="1411"/>
                  </a:lnTo>
                  <a:lnTo>
                    <a:pt x="4042" y="1411"/>
                  </a:lnTo>
                  <a:lnTo>
                    <a:pt x="4039" y="1411"/>
                  </a:lnTo>
                  <a:lnTo>
                    <a:pt x="4036" y="1411"/>
                  </a:lnTo>
                  <a:lnTo>
                    <a:pt x="4033" y="1411"/>
                  </a:lnTo>
                  <a:lnTo>
                    <a:pt x="4028" y="1411"/>
                  </a:lnTo>
                  <a:lnTo>
                    <a:pt x="4025" y="1411"/>
                  </a:lnTo>
                  <a:lnTo>
                    <a:pt x="4022" y="1411"/>
                  </a:lnTo>
                  <a:lnTo>
                    <a:pt x="4019" y="1411"/>
                  </a:lnTo>
                  <a:lnTo>
                    <a:pt x="4016" y="1411"/>
                  </a:lnTo>
                  <a:lnTo>
                    <a:pt x="4013" y="1411"/>
                  </a:lnTo>
                  <a:lnTo>
                    <a:pt x="4010" y="1411"/>
                  </a:lnTo>
                  <a:lnTo>
                    <a:pt x="4007" y="1411"/>
                  </a:lnTo>
                  <a:lnTo>
                    <a:pt x="4004" y="1411"/>
                  </a:lnTo>
                  <a:lnTo>
                    <a:pt x="4002" y="1411"/>
                  </a:lnTo>
                  <a:lnTo>
                    <a:pt x="3999" y="1411"/>
                  </a:lnTo>
                  <a:lnTo>
                    <a:pt x="3993" y="1411"/>
                  </a:lnTo>
                  <a:lnTo>
                    <a:pt x="3990" y="1411"/>
                  </a:lnTo>
                  <a:lnTo>
                    <a:pt x="3987" y="1411"/>
                  </a:lnTo>
                  <a:lnTo>
                    <a:pt x="3984" y="1411"/>
                  </a:lnTo>
                  <a:lnTo>
                    <a:pt x="3981" y="1411"/>
                  </a:lnTo>
                  <a:lnTo>
                    <a:pt x="3978" y="1411"/>
                  </a:lnTo>
                  <a:lnTo>
                    <a:pt x="3976" y="1411"/>
                  </a:lnTo>
                  <a:lnTo>
                    <a:pt x="3973" y="1411"/>
                  </a:lnTo>
                  <a:lnTo>
                    <a:pt x="3970" y="1411"/>
                  </a:lnTo>
                  <a:lnTo>
                    <a:pt x="3967" y="1411"/>
                  </a:lnTo>
                  <a:lnTo>
                    <a:pt x="3964" y="1411"/>
                  </a:lnTo>
                  <a:lnTo>
                    <a:pt x="3958" y="1411"/>
                  </a:lnTo>
                  <a:lnTo>
                    <a:pt x="3955" y="1411"/>
                  </a:lnTo>
                  <a:lnTo>
                    <a:pt x="3952" y="1411"/>
                  </a:lnTo>
                  <a:lnTo>
                    <a:pt x="3949" y="1411"/>
                  </a:lnTo>
                  <a:lnTo>
                    <a:pt x="3947" y="1411"/>
                  </a:lnTo>
                  <a:lnTo>
                    <a:pt x="3944" y="1411"/>
                  </a:lnTo>
                  <a:lnTo>
                    <a:pt x="3941" y="1411"/>
                  </a:lnTo>
                  <a:lnTo>
                    <a:pt x="3938" y="1411"/>
                  </a:lnTo>
                  <a:lnTo>
                    <a:pt x="3935" y="1411"/>
                  </a:lnTo>
                  <a:lnTo>
                    <a:pt x="3932" y="1411"/>
                  </a:lnTo>
                  <a:lnTo>
                    <a:pt x="3929" y="1411"/>
                  </a:lnTo>
                  <a:lnTo>
                    <a:pt x="3926" y="1411"/>
                  </a:lnTo>
                  <a:lnTo>
                    <a:pt x="3920" y="1411"/>
                  </a:lnTo>
                  <a:lnTo>
                    <a:pt x="3918" y="1411"/>
                  </a:lnTo>
                  <a:lnTo>
                    <a:pt x="3915" y="1411"/>
                  </a:lnTo>
                  <a:lnTo>
                    <a:pt x="3912" y="1411"/>
                  </a:lnTo>
                  <a:lnTo>
                    <a:pt x="3909" y="1411"/>
                  </a:lnTo>
                  <a:lnTo>
                    <a:pt x="3906" y="1411"/>
                  </a:lnTo>
                  <a:lnTo>
                    <a:pt x="3903" y="1411"/>
                  </a:lnTo>
                  <a:lnTo>
                    <a:pt x="3900" y="1411"/>
                  </a:lnTo>
                  <a:lnTo>
                    <a:pt x="3897" y="1411"/>
                  </a:lnTo>
                  <a:lnTo>
                    <a:pt x="3894" y="1411"/>
                  </a:lnTo>
                  <a:lnTo>
                    <a:pt x="3891" y="1411"/>
                  </a:lnTo>
                  <a:lnTo>
                    <a:pt x="3886" y="1411"/>
                  </a:lnTo>
                  <a:lnTo>
                    <a:pt x="3883" y="1411"/>
                  </a:lnTo>
                  <a:lnTo>
                    <a:pt x="3880" y="1411"/>
                  </a:lnTo>
                  <a:lnTo>
                    <a:pt x="3877" y="1411"/>
                  </a:lnTo>
                  <a:lnTo>
                    <a:pt x="3874" y="1411"/>
                  </a:lnTo>
                  <a:lnTo>
                    <a:pt x="3871" y="1411"/>
                  </a:lnTo>
                  <a:lnTo>
                    <a:pt x="3868" y="1411"/>
                  </a:lnTo>
                  <a:lnTo>
                    <a:pt x="3865" y="1411"/>
                  </a:lnTo>
                  <a:lnTo>
                    <a:pt x="3863" y="1411"/>
                  </a:lnTo>
                  <a:lnTo>
                    <a:pt x="3860" y="1411"/>
                  </a:lnTo>
                  <a:lnTo>
                    <a:pt x="3857" y="1411"/>
                  </a:lnTo>
                  <a:lnTo>
                    <a:pt x="3854" y="1411"/>
                  </a:lnTo>
                  <a:lnTo>
                    <a:pt x="3848" y="1411"/>
                  </a:lnTo>
                  <a:lnTo>
                    <a:pt x="3845" y="1411"/>
                  </a:lnTo>
                  <a:lnTo>
                    <a:pt x="3842" y="1411"/>
                  </a:lnTo>
                  <a:lnTo>
                    <a:pt x="3839" y="1411"/>
                  </a:lnTo>
                  <a:lnTo>
                    <a:pt x="3836" y="1411"/>
                  </a:lnTo>
                  <a:lnTo>
                    <a:pt x="3834" y="1411"/>
                  </a:lnTo>
                  <a:lnTo>
                    <a:pt x="3831" y="1411"/>
                  </a:lnTo>
                  <a:lnTo>
                    <a:pt x="3828" y="1411"/>
                  </a:lnTo>
                  <a:lnTo>
                    <a:pt x="3825" y="1411"/>
                  </a:lnTo>
                  <a:lnTo>
                    <a:pt x="3822" y="1411"/>
                  </a:lnTo>
                  <a:lnTo>
                    <a:pt x="3819" y="1411"/>
                  </a:lnTo>
                  <a:lnTo>
                    <a:pt x="3813" y="1411"/>
                  </a:lnTo>
                  <a:lnTo>
                    <a:pt x="3810" y="1411"/>
                  </a:lnTo>
                  <a:lnTo>
                    <a:pt x="3807" y="1411"/>
                  </a:lnTo>
                  <a:lnTo>
                    <a:pt x="3805" y="1411"/>
                  </a:lnTo>
                  <a:lnTo>
                    <a:pt x="3802" y="1411"/>
                  </a:lnTo>
                  <a:lnTo>
                    <a:pt x="3799" y="1411"/>
                  </a:lnTo>
                  <a:lnTo>
                    <a:pt x="3796" y="1411"/>
                  </a:lnTo>
                  <a:lnTo>
                    <a:pt x="3793" y="1411"/>
                  </a:lnTo>
                  <a:lnTo>
                    <a:pt x="3790" y="1411"/>
                  </a:lnTo>
                  <a:lnTo>
                    <a:pt x="3787" y="1411"/>
                  </a:lnTo>
                  <a:lnTo>
                    <a:pt x="3784" y="1411"/>
                  </a:lnTo>
                  <a:lnTo>
                    <a:pt x="3781" y="1411"/>
                  </a:lnTo>
                  <a:lnTo>
                    <a:pt x="3776" y="1411"/>
                  </a:lnTo>
                  <a:lnTo>
                    <a:pt x="3773" y="1411"/>
                  </a:lnTo>
                  <a:lnTo>
                    <a:pt x="3770" y="1411"/>
                  </a:lnTo>
                  <a:lnTo>
                    <a:pt x="3767" y="1411"/>
                  </a:lnTo>
                  <a:lnTo>
                    <a:pt x="3764" y="1411"/>
                  </a:lnTo>
                  <a:lnTo>
                    <a:pt x="3761" y="1411"/>
                  </a:lnTo>
                  <a:lnTo>
                    <a:pt x="3758" y="1411"/>
                  </a:lnTo>
                  <a:lnTo>
                    <a:pt x="3755" y="1411"/>
                  </a:lnTo>
                  <a:lnTo>
                    <a:pt x="3752" y="1411"/>
                  </a:lnTo>
                  <a:lnTo>
                    <a:pt x="3750" y="1411"/>
                  </a:lnTo>
                  <a:lnTo>
                    <a:pt x="3747" y="1411"/>
                  </a:lnTo>
                  <a:lnTo>
                    <a:pt x="3741" y="1411"/>
                  </a:lnTo>
                  <a:lnTo>
                    <a:pt x="3738" y="1411"/>
                  </a:lnTo>
                  <a:lnTo>
                    <a:pt x="3735" y="1411"/>
                  </a:lnTo>
                  <a:lnTo>
                    <a:pt x="3732" y="1411"/>
                  </a:lnTo>
                  <a:lnTo>
                    <a:pt x="3729" y="1411"/>
                  </a:lnTo>
                  <a:lnTo>
                    <a:pt x="3726" y="1411"/>
                  </a:lnTo>
                  <a:lnTo>
                    <a:pt x="3723" y="1411"/>
                  </a:lnTo>
                  <a:lnTo>
                    <a:pt x="3721" y="1411"/>
                  </a:lnTo>
                  <a:lnTo>
                    <a:pt x="3718" y="1411"/>
                  </a:lnTo>
                  <a:lnTo>
                    <a:pt x="3715" y="1411"/>
                  </a:lnTo>
                  <a:lnTo>
                    <a:pt x="3712" y="1411"/>
                  </a:lnTo>
                  <a:lnTo>
                    <a:pt x="3709" y="1411"/>
                  </a:lnTo>
                  <a:lnTo>
                    <a:pt x="3703" y="1411"/>
                  </a:lnTo>
                  <a:lnTo>
                    <a:pt x="3700" y="1411"/>
                  </a:lnTo>
                  <a:lnTo>
                    <a:pt x="3697" y="1411"/>
                  </a:lnTo>
                  <a:lnTo>
                    <a:pt x="3694" y="1411"/>
                  </a:lnTo>
                  <a:lnTo>
                    <a:pt x="3692" y="1411"/>
                  </a:lnTo>
                  <a:lnTo>
                    <a:pt x="3689" y="1411"/>
                  </a:lnTo>
                  <a:lnTo>
                    <a:pt x="3686" y="1411"/>
                  </a:lnTo>
                  <a:lnTo>
                    <a:pt x="3683" y="1411"/>
                  </a:lnTo>
                  <a:lnTo>
                    <a:pt x="3680" y="1411"/>
                  </a:lnTo>
                  <a:lnTo>
                    <a:pt x="3677" y="1411"/>
                  </a:lnTo>
                  <a:lnTo>
                    <a:pt x="3674" y="1411"/>
                  </a:lnTo>
                  <a:lnTo>
                    <a:pt x="3668" y="1411"/>
                  </a:lnTo>
                  <a:lnTo>
                    <a:pt x="3665" y="1411"/>
                  </a:lnTo>
                  <a:lnTo>
                    <a:pt x="3663" y="1411"/>
                  </a:lnTo>
                  <a:lnTo>
                    <a:pt x="3660" y="1411"/>
                  </a:lnTo>
                  <a:lnTo>
                    <a:pt x="3657" y="1411"/>
                  </a:lnTo>
                  <a:lnTo>
                    <a:pt x="3654" y="1411"/>
                  </a:lnTo>
                  <a:lnTo>
                    <a:pt x="3651" y="1411"/>
                  </a:lnTo>
                  <a:lnTo>
                    <a:pt x="3648" y="1411"/>
                  </a:lnTo>
                  <a:lnTo>
                    <a:pt x="3645" y="1411"/>
                  </a:lnTo>
                  <a:lnTo>
                    <a:pt x="3642" y="1411"/>
                  </a:lnTo>
                  <a:lnTo>
                    <a:pt x="3639" y="1411"/>
                  </a:lnTo>
                  <a:lnTo>
                    <a:pt x="3637" y="1411"/>
                  </a:lnTo>
                  <a:lnTo>
                    <a:pt x="3631" y="1411"/>
                  </a:lnTo>
                  <a:lnTo>
                    <a:pt x="3628" y="1411"/>
                  </a:lnTo>
                  <a:lnTo>
                    <a:pt x="3625" y="1411"/>
                  </a:lnTo>
                  <a:lnTo>
                    <a:pt x="3622" y="1411"/>
                  </a:lnTo>
                  <a:lnTo>
                    <a:pt x="3619" y="1411"/>
                  </a:lnTo>
                  <a:lnTo>
                    <a:pt x="3616" y="1411"/>
                  </a:lnTo>
                  <a:lnTo>
                    <a:pt x="3613" y="1411"/>
                  </a:lnTo>
                  <a:lnTo>
                    <a:pt x="3610" y="1411"/>
                  </a:lnTo>
                  <a:lnTo>
                    <a:pt x="3608" y="1411"/>
                  </a:lnTo>
                  <a:lnTo>
                    <a:pt x="3605" y="1411"/>
                  </a:lnTo>
                  <a:lnTo>
                    <a:pt x="3602" y="1411"/>
                  </a:lnTo>
                  <a:lnTo>
                    <a:pt x="3596" y="1411"/>
                  </a:lnTo>
                  <a:lnTo>
                    <a:pt x="3593" y="1411"/>
                  </a:lnTo>
                  <a:lnTo>
                    <a:pt x="3590" y="1411"/>
                  </a:lnTo>
                  <a:lnTo>
                    <a:pt x="3587" y="1411"/>
                  </a:lnTo>
                  <a:lnTo>
                    <a:pt x="3584" y="1411"/>
                  </a:lnTo>
                  <a:lnTo>
                    <a:pt x="3581" y="1411"/>
                  </a:lnTo>
                  <a:lnTo>
                    <a:pt x="3579" y="1411"/>
                  </a:lnTo>
                  <a:lnTo>
                    <a:pt x="3576" y="1411"/>
                  </a:lnTo>
                  <a:lnTo>
                    <a:pt x="3573" y="1411"/>
                  </a:lnTo>
                  <a:lnTo>
                    <a:pt x="3570" y="1411"/>
                  </a:lnTo>
                  <a:lnTo>
                    <a:pt x="3567" y="1411"/>
                  </a:lnTo>
                  <a:lnTo>
                    <a:pt x="3564" y="1411"/>
                  </a:lnTo>
                  <a:lnTo>
                    <a:pt x="3558" y="1411"/>
                  </a:lnTo>
                  <a:lnTo>
                    <a:pt x="3555" y="1411"/>
                  </a:lnTo>
                  <a:lnTo>
                    <a:pt x="3552" y="1411"/>
                  </a:lnTo>
                  <a:lnTo>
                    <a:pt x="3550" y="1411"/>
                  </a:lnTo>
                  <a:lnTo>
                    <a:pt x="3547" y="1411"/>
                  </a:lnTo>
                  <a:lnTo>
                    <a:pt x="3544" y="1411"/>
                  </a:lnTo>
                  <a:lnTo>
                    <a:pt x="3541" y="1411"/>
                  </a:lnTo>
                  <a:lnTo>
                    <a:pt x="3538" y="1411"/>
                  </a:lnTo>
                  <a:lnTo>
                    <a:pt x="3535" y="1411"/>
                  </a:lnTo>
                  <a:lnTo>
                    <a:pt x="3532" y="1411"/>
                  </a:lnTo>
                  <a:lnTo>
                    <a:pt x="3529" y="1411"/>
                  </a:lnTo>
                  <a:lnTo>
                    <a:pt x="3524" y="1411"/>
                  </a:lnTo>
                  <a:lnTo>
                    <a:pt x="3521" y="1411"/>
                  </a:lnTo>
                  <a:lnTo>
                    <a:pt x="3518" y="1411"/>
                  </a:lnTo>
                  <a:lnTo>
                    <a:pt x="3515" y="1409"/>
                  </a:lnTo>
                  <a:lnTo>
                    <a:pt x="3512" y="1409"/>
                  </a:lnTo>
                  <a:lnTo>
                    <a:pt x="3509" y="1409"/>
                  </a:lnTo>
                  <a:lnTo>
                    <a:pt x="3506" y="1409"/>
                  </a:lnTo>
                  <a:lnTo>
                    <a:pt x="3503" y="1409"/>
                  </a:lnTo>
                  <a:lnTo>
                    <a:pt x="3500" y="1406"/>
                  </a:lnTo>
                  <a:lnTo>
                    <a:pt x="3497" y="1406"/>
                  </a:lnTo>
                  <a:lnTo>
                    <a:pt x="3495" y="1404"/>
                  </a:lnTo>
                  <a:lnTo>
                    <a:pt x="3492" y="1404"/>
                  </a:lnTo>
                  <a:lnTo>
                    <a:pt x="3486" y="1399"/>
                  </a:lnTo>
                  <a:lnTo>
                    <a:pt x="3483" y="1392"/>
                  </a:lnTo>
                  <a:lnTo>
                    <a:pt x="3480" y="1370"/>
                  </a:lnTo>
                  <a:lnTo>
                    <a:pt x="3477" y="1335"/>
                  </a:lnTo>
                  <a:lnTo>
                    <a:pt x="3474" y="1311"/>
                  </a:lnTo>
                  <a:lnTo>
                    <a:pt x="3471" y="1323"/>
                  </a:lnTo>
                  <a:lnTo>
                    <a:pt x="3468" y="1355"/>
                  </a:lnTo>
                  <a:lnTo>
                    <a:pt x="3466" y="1377"/>
                  </a:lnTo>
                  <a:lnTo>
                    <a:pt x="3463" y="1387"/>
                  </a:lnTo>
                  <a:lnTo>
                    <a:pt x="3460" y="1392"/>
                  </a:lnTo>
                  <a:lnTo>
                    <a:pt x="3457" y="1394"/>
                  </a:lnTo>
                  <a:lnTo>
                    <a:pt x="3451" y="1392"/>
                  </a:lnTo>
                  <a:lnTo>
                    <a:pt x="3448" y="1382"/>
                  </a:lnTo>
                  <a:lnTo>
                    <a:pt x="3445" y="1362"/>
                  </a:lnTo>
                  <a:lnTo>
                    <a:pt x="3442" y="1348"/>
                  </a:lnTo>
                  <a:lnTo>
                    <a:pt x="3439" y="1352"/>
                  </a:lnTo>
                  <a:lnTo>
                    <a:pt x="3437" y="1367"/>
                  </a:lnTo>
                  <a:lnTo>
                    <a:pt x="3434" y="1372"/>
                  </a:lnTo>
                  <a:lnTo>
                    <a:pt x="3431" y="1357"/>
                  </a:lnTo>
                  <a:lnTo>
                    <a:pt x="3428" y="1330"/>
                  </a:lnTo>
                  <a:lnTo>
                    <a:pt x="3425" y="1308"/>
                  </a:lnTo>
                  <a:lnTo>
                    <a:pt x="3422" y="1316"/>
                  </a:lnTo>
                  <a:lnTo>
                    <a:pt x="3416" y="1343"/>
                  </a:lnTo>
                  <a:lnTo>
                    <a:pt x="3413" y="1365"/>
                  </a:lnTo>
                  <a:lnTo>
                    <a:pt x="3411" y="1372"/>
                  </a:lnTo>
                  <a:lnTo>
                    <a:pt x="3408" y="1365"/>
                  </a:lnTo>
                  <a:lnTo>
                    <a:pt x="3405" y="1350"/>
                  </a:lnTo>
                  <a:lnTo>
                    <a:pt x="3402" y="1343"/>
                  </a:lnTo>
                  <a:lnTo>
                    <a:pt x="3399" y="1357"/>
                  </a:lnTo>
                  <a:lnTo>
                    <a:pt x="3396" y="1377"/>
                  </a:lnTo>
                  <a:lnTo>
                    <a:pt x="3393" y="1387"/>
                  </a:lnTo>
                  <a:lnTo>
                    <a:pt x="3390" y="1392"/>
                  </a:lnTo>
                  <a:lnTo>
                    <a:pt x="3387" y="1392"/>
                  </a:lnTo>
                  <a:lnTo>
                    <a:pt x="3384" y="1389"/>
                  </a:lnTo>
                  <a:lnTo>
                    <a:pt x="3379" y="1377"/>
                  </a:lnTo>
                  <a:lnTo>
                    <a:pt x="3376" y="1345"/>
                  </a:lnTo>
                  <a:lnTo>
                    <a:pt x="3373" y="1311"/>
                  </a:lnTo>
                  <a:lnTo>
                    <a:pt x="3370" y="1303"/>
                  </a:lnTo>
                  <a:lnTo>
                    <a:pt x="3367" y="1333"/>
                  </a:lnTo>
                  <a:lnTo>
                    <a:pt x="3364" y="1365"/>
                  </a:lnTo>
                  <a:lnTo>
                    <a:pt x="3361" y="1384"/>
                  </a:lnTo>
                  <a:lnTo>
                    <a:pt x="3358" y="1392"/>
                  </a:lnTo>
                  <a:lnTo>
                    <a:pt x="3355" y="1396"/>
                  </a:lnTo>
                  <a:lnTo>
                    <a:pt x="3353" y="1401"/>
                  </a:lnTo>
                  <a:lnTo>
                    <a:pt x="3350" y="1404"/>
                  </a:lnTo>
                  <a:lnTo>
                    <a:pt x="3344" y="1406"/>
                  </a:lnTo>
                  <a:lnTo>
                    <a:pt x="3341" y="1406"/>
                  </a:lnTo>
                  <a:lnTo>
                    <a:pt x="3338" y="1409"/>
                  </a:lnTo>
                  <a:lnTo>
                    <a:pt x="3335" y="1409"/>
                  </a:lnTo>
                  <a:lnTo>
                    <a:pt x="3332" y="1409"/>
                  </a:lnTo>
                  <a:lnTo>
                    <a:pt x="3329" y="1409"/>
                  </a:lnTo>
                  <a:lnTo>
                    <a:pt x="3326" y="1409"/>
                  </a:lnTo>
                  <a:lnTo>
                    <a:pt x="3324" y="1409"/>
                  </a:lnTo>
                  <a:lnTo>
                    <a:pt x="3321" y="1409"/>
                  </a:lnTo>
                  <a:lnTo>
                    <a:pt x="3318" y="1409"/>
                  </a:lnTo>
                  <a:lnTo>
                    <a:pt x="3315" y="1409"/>
                  </a:lnTo>
                  <a:lnTo>
                    <a:pt x="3312" y="1411"/>
                  </a:lnTo>
                  <a:lnTo>
                    <a:pt x="3306" y="1411"/>
                  </a:lnTo>
                  <a:lnTo>
                    <a:pt x="3303" y="1411"/>
                  </a:lnTo>
                  <a:lnTo>
                    <a:pt x="3300" y="1411"/>
                  </a:lnTo>
                  <a:lnTo>
                    <a:pt x="3298" y="1411"/>
                  </a:lnTo>
                  <a:lnTo>
                    <a:pt x="3295" y="1411"/>
                  </a:lnTo>
                  <a:lnTo>
                    <a:pt x="3292" y="1411"/>
                  </a:lnTo>
                  <a:lnTo>
                    <a:pt x="3289" y="1411"/>
                  </a:lnTo>
                  <a:lnTo>
                    <a:pt x="3286" y="1411"/>
                  </a:lnTo>
                  <a:lnTo>
                    <a:pt x="3283" y="1411"/>
                  </a:lnTo>
                  <a:lnTo>
                    <a:pt x="3280" y="1411"/>
                  </a:lnTo>
                  <a:lnTo>
                    <a:pt x="3277" y="1411"/>
                  </a:lnTo>
                  <a:lnTo>
                    <a:pt x="3271" y="1411"/>
                  </a:lnTo>
                  <a:lnTo>
                    <a:pt x="3269" y="1411"/>
                  </a:lnTo>
                  <a:lnTo>
                    <a:pt x="3266" y="1411"/>
                  </a:lnTo>
                  <a:lnTo>
                    <a:pt x="3263" y="1411"/>
                  </a:lnTo>
                  <a:lnTo>
                    <a:pt x="3260" y="1411"/>
                  </a:lnTo>
                  <a:lnTo>
                    <a:pt x="3257" y="1411"/>
                  </a:lnTo>
                  <a:lnTo>
                    <a:pt x="3254" y="1411"/>
                  </a:lnTo>
                  <a:lnTo>
                    <a:pt x="3251" y="1411"/>
                  </a:lnTo>
                  <a:lnTo>
                    <a:pt x="3248" y="1411"/>
                  </a:lnTo>
                  <a:lnTo>
                    <a:pt x="3245" y="1411"/>
                  </a:lnTo>
                  <a:lnTo>
                    <a:pt x="3242" y="1411"/>
                  </a:lnTo>
                  <a:lnTo>
                    <a:pt x="3240" y="1411"/>
                  </a:lnTo>
                  <a:lnTo>
                    <a:pt x="3234" y="1411"/>
                  </a:lnTo>
                  <a:lnTo>
                    <a:pt x="3231" y="1411"/>
                  </a:lnTo>
                  <a:lnTo>
                    <a:pt x="3228" y="1411"/>
                  </a:lnTo>
                  <a:lnTo>
                    <a:pt x="3225" y="1411"/>
                  </a:lnTo>
                  <a:lnTo>
                    <a:pt x="3222" y="1411"/>
                  </a:lnTo>
                  <a:lnTo>
                    <a:pt x="3219" y="1411"/>
                  </a:lnTo>
                  <a:lnTo>
                    <a:pt x="3216" y="1411"/>
                  </a:lnTo>
                  <a:lnTo>
                    <a:pt x="3213" y="1411"/>
                  </a:lnTo>
                  <a:lnTo>
                    <a:pt x="3211" y="1411"/>
                  </a:lnTo>
                  <a:lnTo>
                    <a:pt x="3208" y="1411"/>
                  </a:lnTo>
                  <a:lnTo>
                    <a:pt x="3205" y="1411"/>
                  </a:lnTo>
                  <a:lnTo>
                    <a:pt x="3199" y="1411"/>
                  </a:lnTo>
                  <a:lnTo>
                    <a:pt x="3196" y="1411"/>
                  </a:lnTo>
                  <a:lnTo>
                    <a:pt x="3193" y="1411"/>
                  </a:lnTo>
                  <a:lnTo>
                    <a:pt x="3190" y="1411"/>
                  </a:lnTo>
                  <a:lnTo>
                    <a:pt x="3187" y="1411"/>
                  </a:lnTo>
                  <a:lnTo>
                    <a:pt x="3185" y="1411"/>
                  </a:lnTo>
                  <a:lnTo>
                    <a:pt x="3182" y="1411"/>
                  </a:lnTo>
                  <a:lnTo>
                    <a:pt x="3179" y="1411"/>
                  </a:lnTo>
                  <a:lnTo>
                    <a:pt x="3176" y="1411"/>
                  </a:lnTo>
                  <a:lnTo>
                    <a:pt x="3173" y="1411"/>
                  </a:lnTo>
                  <a:lnTo>
                    <a:pt x="3170" y="1411"/>
                  </a:lnTo>
                  <a:lnTo>
                    <a:pt x="3167" y="1411"/>
                  </a:lnTo>
                  <a:lnTo>
                    <a:pt x="3161" y="1411"/>
                  </a:lnTo>
                  <a:lnTo>
                    <a:pt x="3158" y="1411"/>
                  </a:lnTo>
                  <a:lnTo>
                    <a:pt x="3156" y="1411"/>
                  </a:lnTo>
                  <a:lnTo>
                    <a:pt x="3153" y="1411"/>
                  </a:lnTo>
                  <a:lnTo>
                    <a:pt x="3150" y="1411"/>
                  </a:lnTo>
                  <a:lnTo>
                    <a:pt x="3147" y="1411"/>
                  </a:lnTo>
                  <a:lnTo>
                    <a:pt x="3144" y="1411"/>
                  </a:lnTo>
                  <a:lnTo>
                    <a:pt x="3141" y="1411"/>
                  </a:lnTo>
                  <a:lnTo>
                    <a:pt x="3138" y="1411"/>
                  </a:lnTo>
                  <a:lnTo>
                    <a:pt x="3135" y="1411"/>
                  </a:lnTo>
                  <a:lnTo>
                    <a:pt x="3132" y="1411"/>
                  </a:lnTo>
                  <a:lnTo>
                    <a:pt x="3127" y="1411"/>
                  </a:lnTo>
                  <a:lnTo>
                    <a:pt x="3124" y="1411"/>
                  </a:lnTo>
                  <a:lnTo>
                    <a:pt x="3121" y="1411"/>
                  </a:lnTo>
                  <a:lnTo>
                    <a:pt x="3118" y="1411"/>
                  </a:lnTo>
                  <a:lnTo>
                    <a:pt x="3115" y="1411"/>
                  </a:lnTo>
                  <a:lnTo>
                    <a:pt x="3112" y="1411"/>
                  </a:lnTo>
                  <a:lnTo>
                    <a:pt x="3109" y="1411"/>
                  </a:lnTo>
                  <a:lnTo>
                    <a:pt x="3106" y="1411"/>
                  </a:lnTo>
                  <a:lnTo>
                    <a:pt x="3103" y="1411"/>
                  </a:lnTo>
                  <a:lnTo>
                    <a:pt x="3100" y="1411"/>
                  </a:lnTo>
                  <a:lnTo>
                    <a:pt x="3098" y="1411"/>
                  </a:lnTo>
                  <a:lnTo>
                    <a:pt x="3095" y="1411"/>
                  </a:lnTo>
                  <a:lnTo>
                    <a:pt x="3089" y="1411"/>
                  </a:lnTo>
                  <a:lnTo>
                    <a:pt x="3086" y="1411"/>
                  </a:lnTo>
                  <a:lnTo>
                    <a:pt x="3083" y="1411"/>
                  </a:lnTo>
                  <a:lnTo>
                    <a:pt x="3080" y="1411"/>
                  </a:lnTo>
                  <a:lnTo>
                    <a:pt x="3077" y="1411"/>
                  </a:lnTo>
                  <a:lnTo>
                    <a:pt x="3074" y="1411"/>
                  </a:lnTo>
                  <a:lnTo>
                    <a:pt x="3072" y="1411"/>
                  </a:lnTo>
                  <a:lnTo>
                    <a:pt x="3069" y="1411"/>
                  </a:lnTo>
                  <a:lnTo>
                    <a:pt x="3066" y="1411"/>
                  </a:lnTo>
                  <a:lnTo>
                    <a:pt x="3063" y="1411"/>
                  </a:lnTo>
                  <a:lnTo>
                    <a:pt x="3060" y="1411"/>
                  </a:lnTo>
                  <a:lnTo>
                    <a:pt x="3054" y="1411"/>
                  </a:lnTo>
                  <a:lnTo>
                    <a:pt x="3051" y="1411"/>
                  </a:lnTo>
                  <a:lnTo>
                    <a:pt x="3048" y="1411"/>
                  </a:lnTo>
                  <a:lnTo>
                    <a:pt x="3045" y="1411"/>
                  </a:lnTo>
                  <a:lnTo>
                    <a:pt x="3043" y="1411"/>
                  </a:lnTo>
                  <a:lnTo>
                    <a:pt x="3040" y="1411"/>
                  </a:lnTo>
                  <a:lnTo>
                    <a:pt x="3037" y="1411"/>
                  </a:lnTo>
                  <a:lnTo>
                    <a:pt x="3034" y="1411"/>
                  </a:lnTo>
                  <a:lnTo>
                    <a:pt x="3031" y="1411"/>
                  </a:lnTo>
                  <a:lnTo>
                    <a:pt x="3028" y="1411"/>
                  </a:lnTo>
                  <a:lnTo>
                    <a:pt x="3025" y="1411"/>
                  </a:lnTo>
                  <a:lnTo>
                    <a:pt x="3022" y="1411"/>
                  </a:lnTo>
                  <a:lnTo>
                    <a:pt x="3016" y="1411"/>
                  </a:lnTo>
                  <a:lnTo>
                    <a:pt x="3014" y="1411"/>
                  </a:lnTo>
                  <a:lnTo>
                    <a:pt x="3011" y="1411"/>
                  </a:lnTo>
                  <a:lnTo>
                    <a:pt x="3008" y="1411"/>
                  </a:lnTo>
                  <a:lnTo>
                    <a:pt x="3005" y="1411"/>
                  </a:lnTo>
                  <a:lnTo>
                    <a:pt x="3002" y="1411"/>
                  </a:lnTo>
                  <a:lnTo>
                    <a:pt x="2999" y="1411"/>
                  </a:lnTo>
                  <a:lnTo>
                    <a:pt x="2996" y="1411"/>
                  </a:lnTo>
                  <a:lnTo>
                    <a:pt x="2993" y="1411"/>
                  </a:lnTo>
                  <a:lnTo>
                    <a:pt x="2990" y="1411"/>
                  </a:lnTo>
                  <a:lnTo>
                    <a:pt x="2987" y="1411"/>
                  </a:lnTo>
                  <a:lnTo>
                    <a:pt x="2982" y="1411"/>
                  </a:lnTo>
                  <a:lnTo>
                    <a:pt x="2979" y="1411"/>
                  </a:lnTo>
                  <a:lnTo>
                    <a:pt x="2976" y="1411"/>
                  </a:lnTo>
                  <a:lnTo>
                    <a:pt x="2973" y="1411"/>
                  </a:lnTo>
                  <a:lnTo>
                    <a:pt x="2970" y="1411"/>
                  </a:lnTo>
                  <a:lnTo>
                    <a:pt x="2967" y="1411"/>
                  </a:lnTo>
                  <a:lnTo>
                    <a:pt x="2964" y="1411"/>
                  </a:lnTo>
                  <a:lnTo>
                    <a:pt x="2961" y="1411"/>
                  </a:lnTo>
                  <a:lnTo>
                    <a:pt x="2959" y="1411"/>
                  </a:lnTo>
                  <a:lnTo>
                    <a:pt x="2956" y="1411"/>
                  </a:lnTo>
                  <a:lnTo>
                    <a:pt x="2953" y="1411"/>
                  </a:lnTo>
                  <a:lnTo>
                    <a:pt x="2950" y="1411"/>
                  </a:lnTo>
                  <a:lnTo>
                    <a:pt x="2944" y="1411"/>
                  </a:lnTo>
                  <a:lnTo>
                    <a:pt x="2941" y="1411"/>
                  </a:lnTo>
                  <a:lnTo>
                    <a:pt x="2938" y="1411"/>
                  </a:lnTo>
                  <a:lnTo>
                    <a:pt x="2935" y="1411"/>
                  </a:lnTo>
                  <a:lnTo>
                    <a:pt x="2932" y="1411"/>
                  </a:lnTo>
                  <a:lnTo>
                    <a:pt x="2930" y="1411"/>
                  </a:lnTo>
                  <a:lnTo>
                    <a:pt x="2927" y="1411"/>
                  </a:lnTo>
                  <a:lnTo>
                    <a:pt x="2924" y="1411"/>
                  </a:lnTo>
                  <a:lnTo>
                    <a:pt x="2921" y="1411"/>
                  </a:lnTo>
                  <a:lnTo>
                    <a:pt x="2918" y="1411"/>
                  </a:lnTo>
                  <a:lnTo>
                    <a:pt x="2915" y="1411"/>
                  </a:lnTo>
                  <a:lnTo>
                    <a:pt x="2909" y="1411"/>
                  </a:lnTo>
                  <a:lnTo>
                    <a:pt x="2906" y="1411"/>
                  </a:lnTo>
                  <a:lnTo>
                    <a:pt x="2903" y="1411"/>
                  </a:lnTo>
                  <a:lnTo>
                    <a:pt x="2901" y="1411"/>
                  </a:lnTo>
                  <a:lnTo>
                    <a:pt x="2898" y="1411"/>
                  </a:lnTo>
                  <a:lnTo>
                    <a:pt x="2895" y="1411"/>
                  </a:lnTo>
                  <a:lnTo>
                    <a:pt x="2892" y="1411"/>
                  </a:lnTo>
                  <a:lnTo>
                    <a:pt x="2889" y="1411"/>
                  </a:lnTo>
                  <a:lnTo>
                    <a:pt x="2886" y="1411"/>
                  </a:lnTo>
                  <a:lnTo>
                    <a:pt x="2883" y="1411"/>
                  </a:lnTo>
                  <a:lnTo>
                    <a:pt x="2880" y="1411"/>
                  </a:lnTo>
                  <a:lnTo>
                    <a:pt x="2874" y="1411"/>
                  </a:lnTo>
                  <a:lnTo>
                    <a:pt x="2872" y="1411"/>
                  </a:lnTo>
                  <a:lnTo>
                    <a:pt x="2869" y="1411"/>
                  </a:lnTo>
                  <a:lnTo>
                    <a:pt x="2866" y="1411"/>
                  </a:lnTo>
                  <a:lnTo>
                    <a:pt x="2863" y="1411"/>
                  </a:lnTo>
                  <a:lnTo>
                    <a:pt x="2860" y="1411"/>
                  </a:lnTo>
                  <a:lnTo>
                    <a:pt x="2857" y="1411"/>
                  </a:lnTo>
                  <a:lnTo>
                    <a:pt x="2854" y="1411"/>
                  </a:lnTo>
                  <a:lnTo>
                    <a:pt x="2851" y="1411"/>
                  </a:lnTo>
                  <a:lnTo>
                    <a:pt x="2848" y="1411"/>
                  </a:lnTo>
                  <a:lnTo>
                    <a:pt x="2846" y="1411"/>
                  </a:lnTo>
                  <a:lnTo>
                    <a:pt x="2843" y="1411"/>
                  </a:lnTo>
                  <a:lnTo>
                    <a:pt x="2837" y="1411"/>
                  </a:lnTo>
                  <a:lnTo>
                    <a:pt x="2834" y="1411"/>
                  </a:lnTo>
                  <a:lnTo>
                    <a:pt x="2831" y="1411"/>
                  </a:lnTo>
                  <a:lnTo>
                    <a:pt x="2828" y="1411"/>
                  </a:lnTo>
                  <a:lnTo>
                    <a:pt x="2825" y="1411"/>
                  </a:lnTo>
                  <a:lnTo>
                    <a:pt x="2822" y="1411"/>
                  </a:lnTo>
                  <a:lnTo>
                    <a:pt x="2819" y="1411"/>
                  </a:lnTo>
                  <a:lnTo>
                    <a:pt x="2817" y="1411"/>
                  </a:lnTo>
                  <a:lnTo>
                    <a:pt x="2814" y="1411"/>
                  </a:lnTo>
                  <a:lnTo>
                    <a:pt x="2811" y="1411"/>
                  </a:lnTo>
                  <a:lnTo>
                    <a:pt x="2808" y="1411"/>
                  </a:lnTo>
                  <a:lnTo>
                    <a:pt x="2802" y="1411"/>
                  </a:lnTo>
                  <a:lnTo>
                    <a:pt x="2799" y="1411"/>
                  </a:lnTo>
                  <a:lnTo>
                    <a:pt x="2796" y="1411"/>
                  </a:lnTo>
                  <a:lnTo>
                    <a:pt x="2793" y="1411"/>
                  </a:lnTo>
                  <a:lnTo>
                    <a:pt x="2790" y="1411"/>
                  </a:lnTo>
                  <a:lnTo>
                    <a:pt x="2788" y="1411"/>
                  </a:lnTo>
                  <a:lnTo>
                    <a:pt x="2785" y="1411"/>
                  </a:lnTo>
                  <a:lnTo>
                    <a:pt x="2782" y="1411"/>
                  </a:lnTo>
                  <a:lnTo>
                    <a:pt x="2779" y="1411"/>
                  </a:lnTo>
                  <a:lnTo>
                    <a:pt x="2776" y="1411"/>
                  </a:lnTo>
                  <a:lnTo>
                    <a:pt x="2773" y="1411"/>
                  </a:lnTo>
                  <a:lnTo>
                    <a:pt x="2770" y="1411"/>
                  </a:lnTo>
                  <a:lnTo>
                    <a:pt x="2764" y="1411"/>
                  </a:lnTo>
                  <a:lnTo>
                    <a:pt x="2761" y="1411"/>
                  </a:lnTo>
                  <a:lnTo>
                    <a:pt x="2759" y="1411"/>
                  </a:lnTo>
                  <a:lnTo>
                    <a:pt x="2756" y="1411"/>
                  </a:lnTo>
                  <a:lnTo>
                    <a:pt x="2753" y="1411"/>
                  </a:lnTo>
                  <a:lnTo>
                    <a:pt x="2750" y="1411"/>
                  </a:lnTo>
                  <a:lnTo>
                    <a:pt x="2747" y="1411"/>
                  </a:lnTo>
                  <a:lnTo>
                    <a:pt x="2744" y="1411"/>
                  </a:lnTo>
                  <a:lnTo>
                    <a:pt x="2741" y="1411"/>
                  </a:lnTo>
                  <a:lnTo>
                    <a:pt x="2738" y="1411"/>
                  </a:lnTo>
                  <a:lnTo>
                    <a:pt x="2735" y="1411"/>
                  </a:lnTo>
                  <a:lnTo>
                    <a:pt x="2730" y="1411"/>
                  </a:lnTo>
                  <a:lnTo>
                    <a:pt x="2727" y="1411"/>
                  </a:lnTo>
                  <a:lnTo>
                    <a:pt x="2724" y="1411"/>
                  </a:lnTo>
                  <a:lnTo>
                    <a:pt x="2721" y="1411"/>
                  </a:lnTo>
                  <a:lnTo>
                    <a:pt x="2718" y="1411"/>
                  </a:lnTo>
                  <a:lnTo>
                    <a:pt x="2715" y="1411"/>
                  </a:lnTo>
                  <a:lnTo>
                    <a:pt x="2712" y="1411"/>
                  </a:lnTo>
                  <a:lnTo>
                    <a:pt x="2709" y="1411"/>
                  </a:lnTo>
                  <a:lnTo>
                    <a:pt x="2706" y="1411"/>
                  </a:lnTo>
                  <a:lnTo>
                    <a:pt x="2704" y="1411"/>
                  </a:lnTo>
                  <a:lnTo>
                    <a:pt x="2701" y="1411"/>
                  </a:lnTo>
                  <a:lnTo>
                    <a:pt x="2698" y="1411"/>
                  </a:lnTo>
                  <a:lnTo>
                    <a:pt x="2692" y="1411"/>
                  </a:lnTo>
                  <a:lnTo>
                    <a:pt x="2689" y="1411"/>
                  </a:lnTo>
                  <a:lnTo>
                    <a:pt x="2686" y="1411"/>
                  </a:lnTo>
                  <a:lnTo>
                    <a:pt x="2683" y="1411"/>
                  </a:lnTo>
                  <a:lnTo>
                    <a:pt x="2680" y="1411"/>
                  </a:lnTo>
                  <a:lnTo>
                    <a:pt x="2677" y="1411"/>
                  </a:lnTo>
                  <a:lnTo>
                    <a:pt x="2675" y="1411"/>
                  </a:lnTo>
                  <a:lnTo>
                    <a:pt x="2672" y="1411"/>
                  </a:lnTo>
                  <a:lnTo>
                    <a:pt x="2669" y="1411"/>
                  </a:lnTo>
                  <a:lnTo>
                    <a:pt x="2666" y="1411"/>
                  </a:lnTo>
                  <a:lnTo>
                    <a:pt x="2663" y="1411"/>
                  </a:lnTo>
                  <a:lnTo>
                    <a:pt x="2657" y="1411"/>
                  </a:lnTo>
                  <a:lnTo>
                    <a:pt x="2654" y="1411"/>
                  </a:lnTo>
                  <a:lnTo>
                    <a:pt x="2651" y="1411"/>
                  </a:lnTo>
                  <a:lnTo>
                    <a:pt x="2648" y="1411"/>
                  </a:lnTo>
                  <a:lnTo>
                    <a:pt x="2646" y="1411"/>
                  </a:lnTo>
                  <a:lnTo>
                    <a:pt x="2643" y="1411"/>
                  </a:lnTo>
                  <a:lnTo>
                    <a:pt x="2640" y="1411"/>
                  </a:lnTo>
                  <a:lnTo>
                    <a:pt x="2637" y="1411"/>
                  </a:lnTo>
                  <a:lnTo>
                    <a:pt x="2634" y="1411"/>
                  </a:lnTo>
                  <a:lnTo>
                    <a:pt x="2631" y="1411"/>
                  </a:lnTo>
                  <a:lnTo>
                    <a:pt x="2628" y="1411"/>
                  </a:lnTo>
                  <a:lnTo>
                    <a:pt x="2625" y="1411"/>
                  </a:lnTo>
                  <a:lnTo>
                    <a:pt x="2620" y="1411"/>
                  </a:lnTo>
                  <a:lnTo>
                    <a:pt x="2617" y="1411"/>
                  </a:lnTo>
                  <a:lnTo>
                    <a:pt x="2614" y="1411"/>
                  </a:lnTo>
                  <a:lnTo>
                    <a:pt x="2611" y="1411"/>
                  </a:lnTo>
                  <a:lnTo>
                    <a:pt x="2608" y="1411"/>
                  </a:lnTo>
                  <a:lnTo>
                    <a:pt x="2605" y="1411"/>
                  </a:lnTo>
                  <a:lnTo>
                    <a:pt x="2602" y="1411"/>
                  </a:lnTo>
                  <a:lnTo>
                    <a:pt x="2599" y="1411"/>
                  </a:lnTo>
                  <a:lnTo>
                    <a:pt x="2596" y="1411"/>
                  </a:lnTo>
                  <a:lnTo>
                    <a:pt x="2593" y="1411"/>
                  </a:lnTo>
                  <a:lnTo>
                    <a:pt x="2591" y="1411"/>
                  </a:lnTo>
                  <a:lnTo>
                    <a:pt x="2585" y="1411"/>
                  </a:lnTo>
                  <a:lnTo>
                    <a:pt x="2582" y="1411"/>
                  </a:lnTo>
                  <a:lnTo>
                    <a:pt x="2579" y="1411"/>
                  </a:lnTo>
                  <a:lnTo>
                    <a:pt x="2576" y="1411"/>
                  </a:lnTo>
                  <a:lnTo>
                    <a:pt x="2573" y="1411"/>
                  </a:lnTo>
                  <a:lnTo>
                    <a:pt x="2570" y="1411"/>
                  </a:lnTo>
                  <a:lnTo>
                    <a:pt x="2567" y="1411"/>
                  </a:lnTo>
                  <a:lnTo>
                    <a:pt x="2564" y="1411"/>
                  </a:lnTo>
                  <a:lnTo>
                    <a:pt x="2562" y="1411"/>
                  </a:lnTo>
                  <a:lnTo>
                    <a:pt x="2559" y="1411"/>
                  </a:lnTo>
                  <a:lnTo>
                    <a:pt x="2556" y="1411"/>
                  </a:lnTo>
                  <a:lnTo>
                    <a:pt x="2553" y="1411"/>
                  </a:lnTo>
                  <a:lnTo>
                    <a:pt x="2547" y="1411"/>
                  </a:lnTo>
                  <a:lnTo>
                    <a:pt x="2544" y="1411"/>
                  </a:lnTo>
                  <a:lnTo>
                    <a:pt x="2541" y="1411"/>
                  </a:lnTo>
                  <a:lnTo>
                    <a:pt x="2538" y="1411"/>
                  </a:lnTo>
                  <a:lnTo>
                    <a:pt x="2535" y="1411"/>
                  </a:lnTo>
                  <a:lnTo>
                    <a:pt x="2533" y="1411"/>
                  </a:lnTo>
                  <a:lnTo>
                    <a:pt x="2530" y="1411"/>
                  </a:lnTo>
                  <a:lnTo>
                    <a:pt x="2527" y="1411"/>
                  </a:lnTo>
                  <a:lnTo>
                    <a:pt x="2524" y="1411"/>
                  </a:lnTo>
                  <a:lnTo>
                    <a:pt x="2521" y="1411"/>
                  </a:lnTo>
                  <a:lnTo>
                    <a:pt x="2518" y="1411"/>
                  </a:lnTo>
                  <a:lnTo>
                    <a:pt x="2512" y="1411"/>
                  </a:lnTo>
                  <a:lnTo>
                    <a:pt x="2509" y="1411"/>
                  </a:lnTo>
                  <a:lnTo>
                    <a:pt x="2507" y="1411"/>
                  </a:lnTo>
                  <a:lnTo>
                    <a:pt x="2504" y="1411"/>
                  </a:lnTo>
                  <a:lnTo>
                    <a:pt x="2501" y="1411"/>
                  </a:lnTo>
                  <a:lnTo>
                    <a:pt x="2498" y="1411"/>
                  </a:lnTo>
                  <a:lnTo>
                    <a:pt x="2495" y="1411"/>
                  </a:lnTo>
                  <a:lnTo>
                    <a:pt x="2492" y="1411"/>
                  </a:lnTo>
                  <a:lnTo>
                    <a:pt x="2489" y="1411"/>
                  </a:lnTo>
                  <a:lnTo>
                    <a:pt x="2486" y="1411"/>
                  </a:lnTo>
                  <a:lnTo>
                    <a:pt x="2483" y="1411"/>
                  </a:lnTo>
                  <a:lnTo>
                    <a:pt x="2480" y="1411"/>
                  </a:lnTo>
                  <a:lnTo>
                    <a:pt x="2475" y="1411"/>
                  </a:lnTo>
                  <a:lnTo>
                    <a:pt x="2472" y="1411"/>
                  </a:lnTo>
                  <a:lnTo>
                    <a:pt x="2469" y="1411"/>
                  </a:lnTo>
                  <a:lnTo>
                    <a:pt x="2466" y="1411"/>
                  </a:lnTo>
                  <a:lnTo>
                    <a:pt x="2463" y="1411"/>
                  </a:lnTo>
                  <a:lnTo>
                    <a:pt x="2460" y="1411"/>
                  </a:lnTo>
                  <a:lnTo>
                    <a:pt x="2457" y="1411"/>
                  </a:lnTo>
                  <a:lnTo>
                    <a:pt x="2454" y="1411"/>
                  </a:lnTo>
                  <a:lnTo>
                    <a:pt x="2451" y="1411"/>
                  </a:lnTo>
                  <a:lnTo>
                    <a:pt x="2449" y="1411"/>
                  </a:lnTo>
                  <a:lnTo>
                    <a:pt x="2446" y="1411"/>
                  </a:lnTo>
                  <a:lnTo>
                    <a:pt x="2440" y="1411"/>
                  </a:lnTo>
                  <a:lnTo>
                    <a:pt x="2437" y="1411"/>
                  </a:lnTo>
                  <a:lnTo>
                    <a:pt x="2434" y="1411"/>
                  </a:lnTo>
                  <a:lnTo>
                    <a:pt x="2431" y="1411"/>
                  </a:lnTo>
                  <a:lnTo>
                    <a:pt x="2428" y="1411"/>
                  </a:lnTo>
                  <a:lnTo>
                    <a:pt x="2425" y="1411"/>
                  </a:lnTo>
                  <a:lnTo>
                    <a:pt x="2422" y="1411"/>
                  </a:lnTo>
                  <a:lnTo>
                    <a:pt x="2420" y="1411"/>
                  </a:lnTo>
                  <a:lnTo>
                    <a:pt x="2417" y="1411"/>
                  </a:lnTo>
                  <a:lnTo>
                    <a:pt x="2414" y="1411"/>
                  </a:lnTo>
                  <a:lnTo>
                    <a:pt x="2411" y="1411"/>
                  </a:lnTo>
                  <a:lnTo>
                    <a:pt x="2408" y="1411"/>
                  </a:lnTo>
                  <a:lnTo>
                    <a:pt x="2402" y="1411"/>
                  </a:lnTo>
                  <a:lnTo>
                    <a:pt x="2399" y="1411"/>
                  </a:lnTo>
                  <a:lnTo>
                    <a:pt x="2396" y="1411"/>
                  </a:lnTo>
                  <a:lnTo>
                    <a:pt x="2394" y="1411"/>
                  </a:lnTo>
                  <a:lnTo>
                    <a:pt x="2391" y="1411"/>
                  </a:lnTo>
                  <a:lnTo>
                    <a:pt x="2388" y="1411"/>
                  </a:lnTo>
                  <a:lnTo>
                    <a:pt x="2385" y="1411"/>
                  </a:lnTo>
                  <a:lnTo>
                    <a:pt x="2382" y="1411"/>
                  </a:lnTo>
                  <a:lnTo>
                    <a:pt x="2379" y="1411"/>
                  </a:lnTo>
                  <a:lnTo>
                    <a:pt x="2376" y="1411"/>
                  </a:lnTo>
                  <a:lnTo>
                    <a:pt x="2373" y="1411"/>
                  </a:lnTo>
                  <a:lnTo>
                    <a:pt x="2367" y="1411"/>
                  </a:lnTo>
                  <a:lnTo>
                    <a:pt x="2365" y="1411"/>
                  </a:lnTo>
                  <a:lnTo>
                    <a:pt x="2362" y="1411"/>
                  </a:lnTo>
                  <a:lnTo>
                    <a:pt x="2359" y="1411"/>
                  </a:lnTo>
                  <a:lnTo>
                    <a:pt x="2356" y="1411"/>
                  </a:lnTo>
                  <a:lnTo>
                    <a:pt x="2353" y="1411"/>
                  </a:lnTo>
                  <a:lnTo>
                    <a:pt x="2350" y="1411"/>
                  </a:lnTo>
                  <a:lnTo>
                    <a:pt x="2347" y="1411"/>
                  </a:lnTo>
                  <a:lnTo>
                    <a:pt x="2344" y="1411"/>
                  </a:lnTo>
                  <a:lnTo>
                    <a:pt x="2341" y="1411"/>
                  </a:lnTo>
                  <a:lnTo>
                    <a:pt x="2338" y="1411"/>
                  </a:lnTo>
                  <a:lnTo>
                    <a:pt x="2336" y="1411"/>
                  </a:lnTo>
                  <a:lnTo>
                    <a:pt x="2330" y="1411"/>
                  </a:lnTo>
                  <a:lnTo>
                    <a:pt x="2327" y="1411"/>
                  </a:lnTo>
                  <a:lnTo>
                    <a:pt x="2324" y="1411"/>
                  </a:lnTo>
                  <a:lnTo>
                    <a:pt x="2321" y="1411"/>
                  </a:lnTo>
                  <a:lnTo>
                    <a:pt x="2318" y="1411"/>
                  </a:lnTo>
                  <a:lnTo>
                    <a:pt x="2315" y="1411"/>
                  </a:lnTo>
                  <a:lnTo>
                    <a:pt x="2312" y="1411"/>
                  </a:lnTo>
                  <a:lnTo>
                    <a:pt x="2309" y="1411"/>
                  </a:lnTo>
                  <a:lnTo>
                    <a:pt x="2307" y="1411"/>
                  </a:lnTo>
                  <a:lnTo>
                    <a:pt x="2304" y="1411"/>
                  </a:lnTo>
                  <a:lnTo>
                    <a:pt x="2301" y="1411"/>
                  </a:lnTo>
                  <a:lnTo>
                    <a:pt x="2295" y="1411"/>
                  </a:lnTo>
                  <a:lnTo>
                    <a:pt x="2292" y="1411"/>
                  </a:lnTo>
                  <a:lnTo>
                    <a:pt x="2289" y="1411"/>
                  </a:lnTo>
                  <a:lnTo>
                    <a:pt x="2286" y="1411"/>
                  </a:lnTo>
                  <a:lnTo>
                    <a:pt x="2283" y="1411"/>
                  </a:lnTo>
                  <a:lnTo>
                    <a:pt x="2281" y="1411"/>
                  </a:lnTo>
                  <a:lnTo>
                    <a:pt x="2278" y="1411"/>
                  </a:lnTo>
                  <a:lnTo>
                    <a:pt x="2275" y="1411"/>
                  </a:lnTo>
                  <a:lnTo>
                    <a:pt x="2272" y="1411"/>
                  </a:lnTo>
                  <a:lnTo>
                    <a:pt x="2269" y="1411"/>
                  </a:lnTo>
                  <a:lnTo>
                    <a:pt x="2266" y="1411"/>
                  </a:lnTo>
                  <a:lnTo>
                    <a:pt x="2260" y="1411"/>
                  </a:lnTo>
                  <a:lnTo>
                    <a:pt x="2257" y="1411"/>
                  </a:lnTo>
                  <a:lnTo>
                    <a:pt x="2254" y="1411"/>
                  </a:lnTo>
                  <a:lnTo>
                    <a:pt x="2252" y="1411"/>
                  </a:lnTo>
                  <a:lnTo>
                    <a:pt x="2249" y="1411"/>
                  </a:lnTo>
                  <a:lnTo>
                    <a:pt x="2246" y="1411"/>
                  </a:lnTo>
                  <a:lnTo>
                    <a:pt x="2243" y="1411"/>
                  </a:lnTo>
                  <a:lnTo>
                    <a:pt x="2240" y="1411"/>
                  </a:lnTo>
                  <a:lnTo>
                    <a:pt x="2237" y="1411"/>
                  </a:lnTo>
                  <a:lnTo>
                    <a:pt x="2234" y="1411"/>
                  </a:lnTo>
                  <a:lnTo>
                    <a:pt x="2231" y="1411"/>
                  </a:lnTo>
                  <a:lnTo>
                    <a:pt x="2228" y="1411"/>
                  </a:lnTo>
                  <a:lnTo>
                    <a:pt x="2223" y="1411"/>
                  </a:lnTo>
                  <a:lnTo>
                    <a:pt x="2220" y="1411"/>
                  </a:lnTo>
                  <a:lnTo>
                    <a:pt x="2217" y="1411"/>
                  </a:lnTo>
                  <a:lnTo>
                    <a:pt x="2214" y="1411"/>
                  </a:lnTo>
                  <a:lnTo>
                    <a:pt x="2211" y="1411"/>
                  </a:lnTo>
                  <a:lnTo>
                    <a:pt x="2208" y="1411"/>
                  </a:lnTo>
                  <a:lnTo>
                    <a:pt x="2205" y="1411"/>
                  </a:lnTo>
                  <a:lnTo>
                    <a:pt x="2202" y="1411"/>
                  </a:lnTo>
                  <a:lnTo>
                    <a:pt x="2199" y="1411"/>
                  </a:lnTo>
                  <a:lnTo>
                    <a:pt x="2196" y="1411"/>
                  </a:lnTo>
                  <a:lnTo>
                    <a:pt x="2194" y="1411"/>
                  </a:lnTo>
                  <a:lnTo>
                    <a:pt x="2188" y="1411"/>
                  </a:lnTo>
                  <a:lnTo>
                    <a:pt x="2185" y="1411"/>
                  </a:lnTo>
                  <a:lnTo>
                    <a:pt x="2182" y="1411"/>
                  </a:lnTo>
                  <a:lnTo>
                    <a:pt x="2179" y="1411"/>
                  </a:lnTo>
                  <a:lnTo>
                    <a:pt x="2176" y="1411"/>
                  </a:lnTo>
                  <a:lnTo>
                    <a:pt x="2173" y="1411"/>
                  </a:lnTo>
                  <a:lnTo>
                    <a:pt x="2170" y="1411"/>
                  </a:lnTo>
                  <a:lnTo>
                    <a:pt x="2168" y="1411"/>
                  </a:lnTo>
                  <a:lnTo>
                    <a:pt x="2165" y="1411"/>
                  </a:lnTo>
                  <a:lnTo>
                    <a:pt x="2162" y="1411"/>
                  </a:lnTo>
                  <a:lnTo>
                    <a:pt x="2159" y="1411"/>
                  </a:lnTo>
                  <a:lnTo>
                    <a:pt x="2156" y="1411"/>
                  </a:lnTo>
                  <a:lnTo>
                    <a:pt x="2150" y="1411"/>
                  </a:lnTo>
                  <a:lnTo>
                    <a:pt x="2147" y="1411"/>
                  </a:lnTo>
                  <a:lnTo>
                    <a:pt x="2144" y="1411"/>
                  </a:lnTo>
                  <a:lnTo>
                    <a:pt x="2141" y="1411"/>
                  </a:lnTo>
                  <a:lnTo>
                    <a:pt x="2139" y="1411"/>
                  </a:lnTo>
                  <a:lnTo>
                    <a:pt x="2136" y="1411"/>
                  </a:lnTo>
                  <a:lnTo>
                    <a:pt x="2133" y="1411"/>
                  </a:lnTo>
                  <a:lnTo>
                    <a:pt x="2130" y="1411"/>
                  </a:lnTo>
                  <a:lnTo>
                    <a:pt x="2127" y="1411"/>
                  </a:lnTo>
                  <a:lnTo>
                    <a:pt x="2124" y="1411"/>
                  </a:lnTo>
                  <a:lnTo>
                    <a:pt x="2121" y="1411"/>
                  </a:lnTo>
                  <a:lnTo>
                    <a:pt x="2115" y="1411"/>
                  </a:lnTo>
                  <a:lnTo>
                    <a:pt x="2112" y="1411"/>
                  </a:lnTo>
                  <a:lnTo>
                    <a:pt x="2110" y="1411"/>
                  </a:lnTo>
                  <a:lnTo>
                    <a:pt x="2107" y="1411"/>
                  </a:lnTo>
                  <a:lnTo>
                    <a:pt x="2104" y="1411"/>
                  </a:lnTo>
                  <a:lnTo>
                    <a:pt x="2101" y="1411"/>
                  </a:lnTo>
                  <a:lnTo>
                    <a:pt x="2098" y="1411"/>
                  </a:lnTo>
                  <a:lnTo>
                    <a:pt x="2095" y="1411"/>
                  </a:lnTo>
                  <a:lnTo>
                    <a:pt x="2092" y="1411"/>
                  </a:lnTo>
                  <a:lnTo>
                    <a:pt x="2089" y="1411"/>
                  </a:lnTo>
                  <a:lnTo>
                    <a:pt x="2086" y="1411"/>
                  </a:lnTo>
                  <a:lnTo>
                    <a:pt x="2083" y="1411"/>
                  </a:lnTo>
                  <a:lnTo>
                    <a:pt x="2078" y="1411"/>
                  </a:lnTo>
                  <a:lnTo>
                    <a:pt x="2075" y="1411"/>
                  </a:lnTo>
                  <a:lnTo>
                    <a:pt x="2072" y="1411"/>
                  </a:lnTo>
                  <a:lnTo>
                    <a:pt x="2069" y="1411"/>
                  </a:lnTo>
                  <a:lnTo>
                    <a:pt x="2066" y="1411"/>
                  </a:lnTo>
                  <a:lnTo>
                    <a:pt x="2063" y="1411"/>
                  </a:lnTo>
                  <a:lnTo>
                    <a:pt x="2060" y="1411"/>
                  </a:lnTo>
                  <a:lnTo>
                    <a:pt x="2057" y="1411"/>
                  </a:lnTo>
                  <a:lnTo>
                    <a:pt x="2055" y="1411"/>
                  </a:lnTo>
                  <a:lnTo>
                    <a:pt x="2052" y="1411"/>
                  </a:lnTo>
                  <a:lnTo>
                    <a:pt x="2049" y="1411"/>
                  </a:lnTo>
                  <a:lnTo>
                    <a:pt x="2043" y="1411"/>
                  </a:lnTo>
                  <a:lnTo>
                    <a:pt x="2040" y="1411"/>
                  </a:lnTo>
                  <a:lnTo>
                    <a:pt x="2037" y="1411"/>
                  </a:lnTo>
                  <a:lnTo>
                    <a:pt x="2034" y="1411"/>
                  </a:lnTo>
                  <a:lnTo>
                    <a:pt x="2031" y="1411"/>
                  </a:lnTo>
                  <a:lnTo>
                    <a:pt x="2028" y="1411"/>
                  </a:lnTo>
                  <a:lnTo>
                    <a:pt x="2026" y="1411"/>
                  </a:lnTo>
                  <a:lnTo>
                    <a:pt x="2023" y="1411"/>
                  </a:lnTo>
                  <a:lnTo>
                    <a:pt x="2020" y="1411"/>
                  </a:lnTo>
                  <a:lnTo>
                    <a:pt x="2017" y="1411"/>
                  </a:lnTo>
                  <a:lnTo>
                    <a:pt x="2014" y="1411"/>
                  </a:lnTo>
                  <a:lnTo>
                    <a:pt x="2011" y="1411"/>
                  </a:lnTo>
                  <a:lnTo>
                    <a:pt x="2005" y="1411"/>
                  </a:lnTo>
                  <a:lnTo>
                    <a:pt x="2002" y="1411"/>
                  </a:lnTo>
                  <a:lnTo>
                    <a:pt x="1999" y="1411"/>
                  </a:lnTo>
                  <a:lnTo>
                    <a:pt x="1997" y="1411"/>
                  </a:lnTo>
                  <a:lnTo>
                    <a:pt x="1994" y="1411"/>
                  </a:lnTo>
                  <a:lnTo>
                    <a:pt x="1991" y="1411"/>
                  </a:lnTo>
                  <a:lnTo>
                    <a:pt x="1988" y="1411"/>
                  </a:lnTo>
                  <a:lnTo>
                    <a:pt x="1985" y="1411"/>
                  </a:lnTo>
                  <a:lnTo>
                    <a:pt x="1982" y="1411"/>
                  </a:lnTo>
                  <a:lnTo>
                    <a:pt x="1979" y="1411"/>
                  </a:lnTo>
                  <a:lnTo>
                    <a:pt x="1976" y="1411"/>
                  </a:lnTo>
                  <a:lnTo>
                    <a:pt x="1970" y="1411"/>
                  </a:lnTo>
                  <a:lnTo>
                    <a:pt x="1968" y="1411"/>
                  </a:lnTo>
                  <a:lnTo>
                    <a:pt x="1965" y="1411"/>
                  </a:lnTo>
                  <a:lnTo>
                    <a:pt x="1962" y="1411"/>
                  </a:lnTo>
                  <a:lnTo>
                    <a:pt x="1959" y="1411"/>
                  </a:lnTo>
                  <a:lnTo>
                    <a:pt x="1956" y="1411"/>
                  </a:lnTo>
                  <a:lnTo>
                    <a:pt x="1953" y="1411"/>
                  </a:lnTo>
                  <a:lnTo>
                    <a:pt x="1950" y="1411"/>
                  </a:lnTo>
                  <a:lnTo>
                    <a:pt x="1947" y="1411"/>
                  </a:lnTo>
                  <a:lnTo>
                    <a:pt x="1944" y="1411"/>
                  </a:lnTo>
                  <a:lnTo>
                    <a:pt x="1942" y="1411"/>
                  </a:lnTo>
                  <a:lnTo>
                    <a:pt x="1939" y="1411"/>
                  </a:lnTo>
                  <a:lnTo>
                    <a:pt x="1933" y="1411"/>
                  </a:lnTo>
                  <a:lnTo>
                    <a:pt x="1930" y="1411"/>
                  </a:lnTo>
                  <a:lnTo>
                    <a:pt x="1927" y="1411"/>
                  </a:lnTo>
                  <a:lnTo>
                    <a:pt x="1924" y="1411"/>
                  </a:lnTo>
                  <a:lnTo>
                    <a:pt x="1921" y="1411"/>
                  </a:lnTo>
                  <a:lnTo>
                    <a:pt x="1918" y="1411"/>
                  </a:lnTo>
                  <a:lnTo>
                    <a:pt x="1915" y="1411"/>
                  </a:lnTo>
                  <a:lnTo>
                    <a:pt x="1913" y="1411"/>
                  </a:lnTo>
                  <a:lnTo>
                    <a:pt x="1910" y="1411"/>
                  </a:lnTo>
                  <a:lnTo>
                    <a:pt x="1907" y="1411"/>
                  </a:lnTo>
                  <a:lnTo>
                    <a:pt x="1904" y="1411"/>
                  </a:lnTo>
                  <a:lnTo>
                    <a:pt x="1898" y="1411"/>
                  </a:lnTo>
                  <a:lnTo>
                    <a:pt x="1895" y="1411"/>
                  </a:lnTo>
                  <a:lnTo>
                    <a:pt x="1892" y="1411"/>
                  </a:lnTo>
                  <a:lnTo>
                    <a:pt x="1889" y="1411"/>
                  </a:lnTo>
                  <a:lnTo>
                    <a:pt x="1886" y="1411"/>
                  </a:lnTo>
                  <a:lnTo>
                    <a:pt x="1884" y="1411"/>
                  </a:lnTo>
                  <a:lnTo>
                    <a:pt x="1881" y="1411"/>
                  </a:lnTo>
                  <a:lnTo>
                    <a:pt x="1878" y="1411"/>
                  </a:lnTo>
                  <a:lnTo>
                    <a:pt x="1875" y="1411"/>
                  </a:lnTo>
                  <a:lnTo>
                    <a:pt x="1872" y="1411"/>
                  </a:lnTo>
                  <a:lnTo>
                    <a:pt x="1869" y="1411"/>
                  </a:lnTo>
                  <a:lnTo>
                    <a:pt x="1866" y="1411"/>
                  </a:lnTo>
                  <a:lnTo>
                    <a:pt x="1860" y="1411"/>
                  </a:lnTo>
                  <a:lnTo>
                    <a:pt x="1857" y="1411"/>
                  </a:lnTo>
                  <a:lnTo>
                    <a:pt x="1855" y="1411"/>
                  </a:lnTo>
                  <a:lnTo>
                    <a:pt x="1852" y="1411"/>
                  </a:lnTo>
                  <a:lnTo>
                    <a:pt x="1849" y="1411"/>
                  </a:lnTo>
                  <a:lnTo>
                    <a:pt x="1846" y="1411"/>
                  </a:lnTo>
                  <a:lnTo>
                    <a:pt x="1843" y="1411"/>
                  </a:lnTo>
                  <a:lnTo>
                    <a:pt x="1840" y="1411"/>
                  </a:lnTo>
                  <a:lnTo>
                    <a:pt x="1837" y="1411"/>
                  </a:lnTo>
                  <a:lnTo>
                    <a:pt x="1834" y="1411"/>
                  </a:lnTo>
                  <a:lnTo>
                    <a:pt x="1831" y="1411"/>
                  </a:lnTo>
                  <a:lnTo>
                    <a:pt x="1826" y="1411"/>
                  </a:lnTo>
                  <a:lnTo>
                    <a:pt x="1823" y="1411"/>
                  </a:lnTo>
                  <a:lnTo>
                    <a:pt x="1820" y="1411"/>
                  </a:lnTo>
                  <a:lnTo>
                    <a:pt x="1817" y="1411"/>
                  </a:lnTo>
                  <a:lnTo>
                    <a:pt x="1814" y="1411"/>
                  </a:lnTo>
                  <a:lnTo>
                    <a:pt x="1811" y="1411"/>
                  </a:lnTo>
                  <a:lnTo>
                    <a:pt x="1808" y="1411"/>
                  </a:lnTo>
                  <a:lnTo>
                    <a:pt x="1805" y="1411"/>
                  </a:lnTo>
                  <a:lnTo>
                    <a:pt x="1802" y="1411"/>
                  </a:lnTo>
                  <a:lnTo>
                    <a:pt x="1800" y="1411"/>
                  </a:lnTo>
                  <a:lnTo>
                    <a:pt x="1797" y="1411"/>
                  </a:lnTo>
                  <a:lnTo>
                    <a:pt x="1794" y="1411"/>
                  </a:lnTo>
                  <a:lnTo>
                    <a:pt x="1788" y="1411"/>
                  </a:lnTo>
                  <a:lnTo>
                    <a:pt x="1785" y="1411"/>
                  </a:lnTo>
                  <a:lnTo>
                    <a:pt x="1782" y="1411"/>
                  </a:lnTo>
                  <a:lnTo>
                    <a:pt x="1779" y="1411"/>
                  </a:lnTo>
                  <a:lnTo>
                    <a:pt x="1776" y="1411"/>
                  </a:lnTo>
                  <a:lnTo>
                    <a:pt x="1773" y="1411"/>
                  </a:lnTo>
                  <a:lnTo>
                    <a:pt x="1771" y="1411"/>
                  </a:lnTo>
                  <a:lnTo>
                    <a:pt x="1768" y="1411"/>
                  </a:lnTo>
                  <a:lnTo>
                    <a:pt x="1765" y="1411"/>
                  </a:lnTo>
                  <a:lnTo>
                    <a:pt x="1762" y="1411"/>
                  </a:lnTo>
                  <a:lnTo>
                    <a:pt x="1759" y="1411"/>
                  </a:lnTo>
                  <a:lnTo>
                    <a:pt x="1753" y="1411"/>
                  </a:lnTo>
                  <a:lnTo>
                    <a:pt x="1750" y="1411"/>
                  </a:lnTo>
                  <a:lnTo>
                    <a:pt x="1747" y="1411"/>
                  </a:lnTo>
                  <a:lnTo>
                    <a:pt x="1744" y="1411"/>
                  </a:lnTo>
                  <a:lnTo>
                    <a:pt x="1742" y="1411"/>
                  </a:lnTo>
                  <a:lnTo>
                    <a:pt x="1739" y="1411"/>
                  </a:lnTo>
                  <a:lnTo>
                    <a:pt x="1736" y="1411"/>
                  </a:lnTo>
                  <a:lnTo>
                    <a:pt x="1733" y="1411"/>
                  </a:lnTo>
                  <a:lnTo>
                    <a:pt x="1730" y="1411"/>
                  </a:lnTo>
                  <a:lnTo>
                    <a:pt x="1727" y="1411"/>
                  </a:lnTo>
                  <a:lnTo>
                    <a:pt x="1724" y="1411"/>
                  </a:lnTo>
                  <a:lnTo>
                    <a:pt x="1718" y="1411"/>
                  </a:lnTo>
                  <a:lnTo>
                    <a:pt x="1716" y="1411"/>
                  </a:lnTo>
                  <a:lnTo>
                    <a:pt x="1713" y="1411"/>
                  </a:lnTo>
                  <a:lnTo>
                    <a:pt x="1710" y="1411"/>
                  </a:lnTo>
                  <a:lnTo>
                    <a:pt x="1707" y="1411"/>
                  </a:lnTo>
                  <a:lnTo>
                    <a:pt x="1704" y="1411"/>
                  </a:lnTo>
                  <a:lnTo>
                    <a:pt x="1701" y="1411"/>
                  </a:lnTo>
                  <a:lnTo>
                    <a:pt x="1698" y="1411"/>
                  </a:lnTo>
                  <a:lnTo>
                    <a:pt x="1695" y="1411"/>
                  </a:lnTo>
                  <a:lnTo>
                    <a:pt x="1692" y="1411"/>
                  </a:lnTo>
                  <a:lnTo>
                    <a:pt x="1689" y="1411"/>
                  </a:lnTo>
                  <a:lnTo>
                    <a:pt x="1687" y="1411"/>
                  </a:lnTo>
                  <a:lnTo>
                    <a:pt x="1681" y="1411"/>
                  </a:lnTo>
                  <a:lnTo>
                    <a:pt x="1678" y="1411"/>
                  </a:lnTo>
                  <a:lnTo>
                    <a:pt x="1675" y="1411"/>
                  </a:lnTo>
                  <a:lnTo>
                    <a:pt x="1672" y="1411"/>
                  </a:lnTo>
                  <a:lnTo>
                    <a:pt x="1669" y="1411"/>
                  </a:lnTo>
                  <a:lnTo>
                    <a:pt x="1666" y="1411"/>
                  </a:lnTo>
                  <a:lnTo>
                    <a:pt x="1663" y="1411"/>
                  </a:lnTo>
                  <a:lnTo>
                    <a:pt x="1660" y="1411"/>
                  </a:lnTo>
                  <a:lnTo>
                    <a:pt x="1658" y="1411"/>
                  </a:lnTo>
                  <a:lnTo>
                    <a:pt x="1655" y="1411"/>
                  </a:lnTo>
                  <a:lnTo>
                    <a:pt x="1652" y="1411"/>
                  </a:lnTo>
                  <a:lnTo>
                    <a:pt x="1646" y="1411"/>
                  </a:lnTo>
                  <a:lnTo>
                    <a:pt x="1643" y="1411"/>
                  </a:lnTo>
                  <a:lnTo>
                    <a:pt x="1640" y="1411"/>
                  </a:lnTo>
                  <a:lnTo>
                    <a:pt x="1637" y="1411"/>
                  </a:lnTo>
                  <a:lnTo>
                    <a:pt x="1634" y="1411"/>
                  </a:lnTo>
                  <a:lnTo>
                    <a:pt x="1631" y="1411"/>
                  </a:lnTo>
                  <a:lnTo>
                    <a:pt x="1629" y="1411"/>
                  </a:lnTo>
                  <a:lnTo>
                    <a:pt x="1626" y="1411"/>
                  </a:lnTo>
                  <a:lnTo>
                    <a:pt x="1623" y="1411"/>
                  </a:lnTo>
                  <a:lnTo>
                    <a:pt x="1620" y="1411"/>
                  </a:lnTo>
                  <a:lnTo>
                    <a:pt x="1617" y="1411"/>
                  </a:lnTo>
                  <a:lnTo>
                    <a:pt x="1614" y="1411"/>
                  </a:lnTo>
                  <a:lnTo>
                    <a:pt x="1608" y="1411"/>
                  </a:lnTo>
                  <a:lnTo>
                    <a:pt x="1605" y="1411"/>
                  </a:lnTo>
                  <a:lnTo>
                    <a:pt x="1603" y="1411"/>
                  </a:lnTo>
                  <a:lnTo>
                    <a:pt x="1600" y="1411"/>
                  </a:lnTo>
                  <a:lnTo>
                    <a:pt x="1597" y="1411"/>
                  </a:lnTo>
                  <a:lnTo>
                    <a:pt x="1594" y="1411"/>
                  </a:lnTo>
                  <a:lnTo>
                    <a:pt x="1591" y="1411"/>
                  </a:lnTo>
                  <a:lnTo>
                    <a:pt x="1588" y="1411"/>
                  </a:lnTo>
                  <a:lnTo>
                    <a:pt x="1585" y="1411"/>
                  </a:lnTo>
                  <a:lnTo>
                    <a:pt x="1582" y="1411"/>
                  </a:lnTo>
                  <a:lnTo>
                    <a:pt x="1579" y="1411"/>
                  </a:lnTo>
                  <a:lnTo>
                    <a:pt x="1574" y="1411"/>
                  </a:lnTo>
                  <a:lnTo>
                    <a:pt x="1571" y="1411"/>
                  </a:lnTo>
                  <a:lnTo>
                    <a:pt x="1568" y="1411"/>
                  </a:lnTo>
                  <a:lnTo>
                    <a:pt x="1565" y="1411"/>
                  </a:lnTo>
                  <a:lnTo>
                    <a:pt x="1562" y="1411"/>
                  </a:lnTo>
                  <a:lnTo>
                    <a:pt x="1559" y="1411"/>
                  </a:lnTo>
                  <a:lnTo>
                    <a:pt x="1556" y="1411"/>
                  </a:lnTo>
                  <a:lnTo>
                    <a:pt x="1553" y="1411"/>
                  </a:lnTo>
                  <a:lnTo>
                    <a:pt x="1550" y="1411"/>
                  </a:lnTo>
                  <a:lnTo>
                    <a:pt x="1547" y="1411"/>
                  </a:lnTo>
                  <a:lnTo>
                    <a:pt x="1545" y="1411"/>
                  </a:lnTo>
                  <a:lnTo>
                    <a:pt x="1542" y="1411"/>
                  </a:lnTo>
                  <a:lnTo>
                    <a:pt x="1536" y="1411"/>
                  </a:lnTo>
                  <a:lnTo>
                    <a:pt x="1533" y="1411"/>
                  </a:lnTo>
                  <a:lnTo>
                    <a:pt x="1530" y="1411"/>
                  </a:lnTo>
                  <a:lnTo>
                    <a:pt x="1527" y="1411"/>
                  </a:lnTo>
                  <a:lnTo>
                    <a:pt x="1524" y="1411"/>
                  </a:lnTo>
                  <a:lnTo>
                    <a:pt x="1521" y="1411"/>
                  </a:lnTo>
                  <a:lnTo>
                    <a:pt x="1518" y="1411"/>
                  </a:lnTo>
                  <a:lnTo>
                    <a:pt x="1516" y="1411"/>
                  </a:lnTo>
                  <a:lnTo>
                    <a:pt x="1513" y="1411"/>
                  </a:lnTo>
                  <a:lnTo>
                    <a:pt x="1510" y="1411"/>
                  </a:lnTo>
                  <a:lnTo>
                    <a:pt x="1507" y="1411"/>
                  </a:lnTo>
                  <a:lnTo>
                    <a:pt x="1501" y="1411"/>
                  </a:lnTo>
                  <a:lnTo>
                    <a:pt x="1498" y="1411"/>
                  </a:lnTo>
                  <a:lnTo>
                    <a:pt x="1495" y="1411"/>
                  </a:lnTo>
                  <a:lnTo>
                    <a:pt x="1492" y="1411"/>
                  </a:lnTo>
                  <a:lnTo>
                    <a:pt x="1490" y="1411"/>
                  </a:lnTo>
                  <a:lnTo>
                    <a:pt x="1487" y="1411"/>
                  </a:lnTo>
                  <a:lnTo>
                    <a:pt x="1484" y="1411"/>
                  </a:lnTo>
                  <a:lnTo>
                    <a:pt x="1481" y="1411"/>
                  </a:lnTo>
                  <a:lnTo>
                    <a:pt x="1478" y="1411"/>
                  </a:lnTo>
                  <a:lnTo>
                    <a:pt x="1475" y="1411"/>
                  </a:lnTo>
                  <a:lnTo>
                    <a:pt x="1472" y="1411"/>
                  </a:lnTo>
                  <a:lnTo>
                    <a:pt x="1469" y="1411"/>
                  </a:lnTo>
                  <a:lnTo>
                    <a:pt x="1463" y="1411"/>
                  </a:lnTo>
                  <a:lnTo>
                    <a:pt x="1461" y="1411"/>
                  </a:lnTo>
                  <a:lnTo>
                    <a:pt x="1458" y="1411"/>
                  </a:lnTo>
                  <a:lnTo>
                    <a:pt x="1455" y="1411"/>
                  </a:lnTo>
                  <a:lnTo>
                    <a:pt x="1452" y="1411"/>
                  </a:lnTo>
                  <a:lnTo>
                    <a:pt x="1449" y="1411"/>
                  </a:lnTo>
                  <a:lnTo>
                    <a:pt x="1446" y="1411"/>
                  </a:lnTo>
                  <a:lnTo>
                    <a:pt x="1443" y="1411"/>
                  </a:lnTo>
                  <a:lnTo>
                    <a:pt x="1440" y="1411"/>
                  </a:lnTo>
                  <a:lnTo>
                    <a:pt x="1437" y="1411"/>
                  </a:lnTo>
                  <a:lnTo>
                    <a:pt x="1434" y="1411"/>
                  </a:lnTo>
                  <a:lnTo>
                    <a:pt x="1429" y="1411"/>
                  </a:lnTo>
                  <a:lnTo>
                    <a:pt x="1426" y="1411"/>
                  </a:lnTo>
                  <a:lnTo>
                    <a:pt x="1423" y="1411"/>
                  </a:lnTo>
                  <a:lnTo>
                    <a:pt x="1420" y="1411"/>
                  </a:lnTo>
                  <a:lnTo>
                    <a:pt x="1417" y="1411"/>
                  </a:lnTo>
                  <a:lnTo>
                    <a:pt x="1414" y="1411"/>
                  </a:lnTo>
                  <a:lnTo>
                    <a:pt x="1411" y="1411"/>
                  </a:lnTo>
                  <a:lnTo>
                    <a:pt x="1408" y="1411"/>
                  </a:lnTo>
                  <a:lnTo>
                    <a:pt x="1405" y="1411"/>
                  </a:lnTo>
                  <a:lnTo>
                    <a:pt x="1403" y="1411"/>
                  </a:lnTo>
                  <a:lnTo>
                    <a:pt x="1400" y="1411"/>
                  </a:lnTo>
                  <a:lnTo>
                    <a:pt x="1397" y="1411"/>
                  </a:lnTo>
                  <a:lnTo>
                    <a:pt x="1391" y="1411"/>
                  </a:lnTo>
                  <a:lnTo>
                    <a:pt x="1388" y="1411"/>
                  </a:lnTo>
                  <a:lnTo>
                    <a:pt x="1385" y="1411"/>
                  </a:lnTo>
                  <a:lnTo>
                    <a:pt x="1382" y="1411"/>
                  </a:lnTo>
                  <a:lnTo>
                    <a:pt x="1379" y="1411"/>
                  </a:lnTo>
                  <a:lnTo>
                    <a:pt x="1377" y="1411"/>
                  </a:lnTo>
                  <a:lnTo>
                    <a:pt x="1374" y="1411"/>
                  </a:lnTo>
                  <a:lnTo>
                    <a:pt x="1371" y="1411"/>
                  </a:lnTo>
                  <a:lnTo>
                    <a:pt x="1368" y="1411"/>
                  </a:lnTo>
                  <a:lnTo>
                    <a:pt x="1365" y="1411"/>
                  </a:lnTo>
                  <a:lnTo>
                    <a:pt x="1362" y="1411"/>
                  </a:lnTo>
                  <a:lnTo>
                    <a:pt x="1356" y="1411"/>
                  </a:lnTo>
                  <a:lnTo>
                    <a:pt x="1353" y="1411"/>
                  </a:lnTo>
                  <a:lnTo>
                    <a:pt x="1350" y="1411"/>
                  </a:lnTo>
                  <a:lnTo>
                    <a:pt x="1348" y="1411"/>
                  </a:lnTo>
                  <a:lnTo>
                    <a:pt x="1345" y="1411"/>
                  </a:lnTo>
                  <a:lnTo>
                    <a:pt x="1342" y="1411"/>
                  </a:lnTo>
                  <a:lnTo>
                    <a:pt x="1339" y="1411"/>
                  </a:lnTo>
                  <a:lnTo>
                    <a:pt x="1336" y="1411"/>
                  </a:lnTo>
                  <a:lnTo>
                    <a:pt x="1333" y="1411"/>
                  </a:lnTo>
                  <a:lnTo>
                    <a:pt x="1330" y="1411"/>
                  </a:lnTo>
                  <a:lnTo>
                    <a:pt x="1327" y="1411"/>
                  </a:lnTo>
                  <a:lnTo>
                    <a:pt x="1324" y="1411"/>
                  </a:lnTo>
                  <a:lnTo>
                    <a:pt x="1319" y="1411"/>
                  </a:lnTo>
                  <a:lnTo>
                    <a:pt x="1316" y="1411"/>
                  </a:lnTo>
                  <a:lnTo>
                    <a:pt x="1313" y="1411"/>
                  </a:lnTo>
                  <a:lnTo>
                    <a:pt x="1310" y="1411"/>
                  </a:lnTo>
                  <a:lnTo>
                    <a:pt x="1307" y="1411"/>
                  </a:lnTo>
                  <a:lnTo>
                    <a:pt x="1304" y="1411"/>
                  </a:lnTo>
                  <a:lnTo>
                    <a:pt x="1301" y="1411"/>
                  </a:lnTo>
                  <a:lnTo>
                    <a:pt x="1298" y="1411"/>
                  </a:lnTo>
                  <a:lnTo>
                    <a:pt x="1295" y="1411"/>
                  </a:lnTo>
                  <a:lnTo>
                    <a:pt x="1292" y="1411"/>
                  </a:lnTo>
                  <a:lnTo>
                    <a:pt x="1290" y="1411"/>
                  </a:lnTo>
                  <a:lnTo>
                    <a:pt x="1284" y="1411"/>
                  </a:lnTo>
                  <a:lnTo>
                    <a:pt x="1281" y="1411"/>
                  </a:lnTo>
                  <a:lnTo>
                    <a:pt x="1278" y="1411"/>
                  </a:lnTo>
                  <a:lnTo>
                    <a:pt x="1275" y="1411"/>
                  </a:lnTo>
                  <a:lnTo>
                    <a:pt x="1272" y="1411"/>
                  </a:lnTo>
                  <a:lnTo>
                    <a:pt x="1269" y="1411"/>
                  </a:lnTo>
                  <a:lnTo>
                    <a:pt x="1266" y="1411"/>
                  </a:lnTo>
                  <a:lnTo>
                    <a:pt x="1264" y="1411"/>
                  </a:lnTo>
                  <a:lnTo>
                    <a:pt x="1261" y="1411"/>
                  </a:lnTo>
                  <a:lnTo>
                    <a:pt x="1258" y="1411"/>
                  </a:lnTo>
                  <a:lnTo>
                    <a:pt x="1255" y="1411"/>
                  </a:lnTo>
                  <a:lnTo>
                    <a:pt x="1252" y="1411"/>
                  </a:lnTo>
                  <a:lnTo>
                    <a:pt x="1246" y="1411"/>
                  </a:lnTo>
                  <a:lnTo>
                    <a:pt x="1243" y="1411"/>
                  </a:lnTo>
                  <a:lnTo>
                    <a:pt x="1240" y="1411"/>
                  </a:lnTo>
                  <a:lnTo>
                    <a:pt x="1237" y="1411"/>
                  </a:lnTo>
                  <a:lnTo>
                    <a:pt x="1235" y="1411"/>
                  </a:lnTo>
                  <a:lnTo>
                    <a:pt x="1232" y="1411"/>
                  </a:lnTo>
                  <a:lnTo>
                    <a:pt x="1229" y="1411"/>
                  </a:lnTo>
                  <a:lnTo>
                    <a:pt x="1226" y="1411"/>
                  </a:lnTo>
                  <a:lnTo>
                    <a:pt x="1223" y="1411"/>
                  </a:lnTo>
                  <a:lnTo>
                    <a:pt x="1220" y="1411"/>
                  </a:lnTo>
                  <a:lnTo>
                    <a:pt x="1217" y="1411"/>
                  </a:lnTo>
                  <a:lnTo>
                    <a:pt x="1211" y="1411"/>
                  </a:lnTo>
                  <a:lnTo>
                    <a:pt x="1208" y="1411"/>
                  </a:lnTo>
                  <a:lnTo>
                    <a:pt x="1206" y="1411"/>
                  </a:lnTo>
                  <a:lnTo>
                    <a:pt x="1203" y="1411"/>
                  </a:lnTo>
                  <a:lnTo>
                    <a:pt x="1200" y="1411"/>
                  </a:lnTo>
                  <a:lnTo>
                    <a:pt x="1197" y="1411"/>
                  </a:lnTo>
                  <a:lnTo>
                    <a:pt x="1194" y="1411"/>
                  </a:lnTo>
                  <a:lnTo>
                    <a:pt x="1191" y="1411"/>
                  </a:lnTo>
                  <a:lnTo>
                    <a:pt x="1188" y="1411"/>
                  </a:lnTo>
                  <a:lnTo>
                    <a:pt x="1185" y="1411"/>
                  </a:lnTo>
                  <a:lnTo>
                    <a:pt x="1182" y="1411"/>
                  </a:lnTo>
                  <a:lnTo>
                    <a:pt x="1177" y="1411"/>
                  </a:lnTo>
                  <a:lnTo>
                    <a:pt x="1174" y="1411"/>
                  </a:lnTo>
                  <a:lnTo>
                    <a:pt x="1171" y="1411"/>
                  </a:lnTo>
                  <a:lnTo>
                    <a:pt x="1168" y="1411"/>
                  </a:lnTo>
                  <a:lnTo>
                    <a:pt x="1165" y="1411"/>
                  </a:lnTo>
                  <a:lnTo>
                    <a:pt x="1162" y="1411"/>
                  </a:lnTo>
                  <a:lnTo>
                    <a:pt x="1159" y="1411"/>
                  </a:lnTo>
                  <a:lnTo>
                    <a:pt x="1156" y="1411"/>
                  </a:lnTo>
                  <a:lnTo>
                    <a:pt x="1153" y="1411"/>
                  </a:lnTo>
                  <a:lnTo>
                    <a:pt x="1151" y="1411"/>
                  </a:lnTo>
                  <a:lnTo>
                    <a:pt x="1148" y="1411"/>
                  </a:lnTo>
                  <a:lnTo>
                    <a:pt x="1145" y="1411"/>
                  </a:lnTo>
                  <a:lnTo>
                    <a:pt x="1139" y="1411"/>
                  </a:lnTo>
                  <a:lnTo>
                    <a:pt x="1136" y="1411"/>
                  </a:lnTo>
                  <a:lnTo>
                    <a:pt x="1133" y="1411"/>
                  </a:lnTo>
                  <a:lnTo>
                    <a:pt x="1130" y="1411"/>
                  </a:lnTo>
                  <a:lnTo>
                    <a:pt x="1127" y="1411"/>
                  </a:lnTo>
                  <a:lnTo>
                    <a:pt x="1124" y="1411"/>
                  </a:lnTo>
                  <a:lnTo>
                    <a:pt x="1122" y="1411"/>
                  </a:lnTo>
                  <a:lnTo>
                    <a:pt x="1119" y="1411"/>
                  </a:lnTo>
                  <a:lnTo>
                    <a:pt x="1116" y="1411"/>
                  </a:lnTo>
                  <a:lnTo>
                    <a:pt x="1113" y="1411"/>
                  </a:lnTo>
                  <a:lnTo>
                    <a:pt x="1110" y="1411"/>
                  </a:lnTo>
                  <a:lnTo>
                    <a:pt x="1104" y="1411"/>
                  </a:lnTo>
                  <a:lnTo>
                    <a:pt x="1101" y="1411"/>
                  </a:lnTo>
                  <a:lnTo>
                    <a:pt x="1098" y="1411"/>
                  </a:lnTo>
                  <a:lnTo>
                    <a:pt x="1095" y="1411"/>
                  </a:lnTo>
                  <a:lnTo>
                    <a:pt x="1093" y="1411"/>
                  </a:lnTo>
                  <a:lnTo>
                    <a:pt x="1090" y="1411"/>
                  </a:lnTo>
                  <a:lnTo>
                    <a:pt x="1087" y="1411"/>
                  </a:lnTo>
                  <a:lnTo>
                    <a:pt x="1084" y="1411"/>
                  </a:lnTo>
                  <a:lnTo>
                    <a:pt x="1081" y="1411"/>
                  </a:lnTo>
                  <a:lnTo>
                    <a:pt x="1078" y="1411"/>
                  </a:lnTo>
                  <a:lnTo>
                    <a:pt x="1075" y="1411"/>
                  </a:lnTo>
                  <a:lnTo>
                    <a:pt x="1072" y="1411"/>
                  </a:lnTo>
                  <a:lnTo>
                    <a:pt x="1066" y="1411"/>
                  </a:lnTo>
                  <a:lnTo>
                    <a:pt x="1064" y="1411"/>
                  </a:lnTo>
                  <a:lnTo>
                    <a:pt x="1061" y="1411"/>
                  </a:lnTo>
                  <a:lnTo>
                    <a:pt x="1058" y="1411"/>
                  </a:lnTo>
                  <a:lnTo>
                    <a:pt x="1055" y="1411"/>
                  </a:lnTo>
                  <a:lnTo>
                    <a:pt x="1052" y="1411"/>
                  </a:lnTo>
                  <a:lnTo>
                    <a:pt x="1049" y="1411"/>
                  </a:lnTo>
                  <a:lnTo>
                    <a:pt x="1046" y="1411"/>
                  </a:lnTo>
                  <a:lnTo>
                    <a:pt x="1043" y="1411"/>
                  </a:lnTo>
                  <a:lnTo>
                    <a:pt x="1040" y="1411"/>
                  </a:lnTo>
                  <a:lnTo>
                    <a:pt x="1038" y="1411"/>
                  </a:lnTo>
                  <a:lnTo>
                    <a:pt x="1032" y="1411"/>
                  </a:lnTo>
                  <a:lnTo>
                    <a:pt x="1029" y="1411"/>
                  </a:lnTo>
                  <a:lnTo>
                    <a:pt x="1026" y="1411"/>
                  </a:lnTo>
                  <a:lnTo>
                    <a:pt x="1023" y="1411"/>
                  </a:lnTo>
                  <a:lnTo>
                    <a:pt x="1020" y="1411"/>
                  </a:lnTo>
                  <a:lnTo>
                    <a:pt x="1017" y="1411"/>
                  </a:lnTo>
                  <a:lnTo>
                    <a:pt x="1014" y="1411"/>
                  </a:lnTo>
                  <a:lnTo>
                    <a:pt x="1011" y="1411"/>
                  </a:lnTo>
                  <a:lnTo>
                    <a:pt x="1009" y="1411"/>
                  </a:lnTo>
                  <a:lnTo>
                    <a:pt x="1006" y="1411"/>
                  </a:lnTo>
                  <a:lnTo>
                    <a:pt x="1003" y="1411"/>
                  </a:lnTo>
                  <a:lnTo>
                    <a:pt x="1000" y="1411"/>
                  </a:lnTo>
                  <a:lnTo>
                    <a:pt x="994" y="1411"/>
                  </a:lnTo>
                  <a:lnTo>
                    <a:pt x="991" y="1411"/>
                  </a:lnTo>
                  <a:lnTo>
                    <a:pt x="988" y="1411"/>
                  </a:lnTo>
                  <a:lnTo>
                    <a:pt x="985" y="1411"/>
                  </a:lnTo>
                  <a:lnTo>
                    <a:pt x="982" y="1411"/>
                  </a:lnTo>
                  <a:lnTo>
                    <a:pt x="980" y="1411"/>
                  </a:lnTo>
                  <a:lnTo>
                    <a:pt x="977" y="1411"/>
                  </a:lnTo>
                  <a:lnTo>
                    <a:pt x="974" y="1411"/>
                  </a:lnTo>
                  <a:lnTo>
                    <a:pt x="971" y="1411"/>
                  </a:lnTo>
                  <a:lnTo>
                    <a:pt x="968" y="1411"/>
                  </a:lnTo>
                  <a:lnTo>
                    <a:pt x="965" y="1411"/>
                  </a:lnTo>
                  <a:lnTo>
                    <a:pt x="959" y="1411"/>
                  </a:lnTo>
                  <a:lnTo>
                    <a:pt x="956" y="1411"/>
                  </a:lnTo>
                  <a:lnTo>
                    <a:pt x="953" y="1411"/>
                  </a:lnTo>
                  <a:lnTo>
                    <a:pt x="951" y="1411"/>
                  </a:lnTo>
                  <a:lnTo>
                    <a:pt x="948" y="1411"/>
                  </a:lnTo>
                  <a:lnTo>
                    <a:pt x="945" y="1411"/>
                  </a:lnTo>
                  <a:lnTo>
                    <a:pt x="942" y="1411"/>
                  </a:lnTo>
                  <a:lnTo>
                    <a:pt x="939" y="1411"/>
                  </a:lnTo>
                  <a:lnTo>
                    <a:pt x="936" y="1411"/>
                  </a:lnTo>
                  <a:lnTo>
                    <a:pt x="933" y="1411"/>
                  </a:lnTo>
                  <a:lnTo>
                    <a:pt x="930" y="1411"/>
                  </a:lnTo>
                  <a:lnTo>
                    <a:pt x="927" y="1411"/>
                  </a:lnTo>
                  <a:lnTo>
                    <a:pt x="922" y="1411"/>
                  </a:lnTo>
                  <a:lnTo>
                    <a:pt x="919" y="1411"/>
                  </a:lnTo>
                  <a:lnTo>
                    <a:pt x="916" y="1411"/>
                  </a:lnTo>
                  <a:lnTo>
                    <a:pt x="913" y="1411"/>
                  </a:lnTo>
                  <a:lnTo>
                    <a:pt x="910" y="1411"/>
                  </a:lnTo>
                  <a:lnTo>
                    <a:pt x="907" y="1411"/>
                  </a:lnTo>
                  <a:lnTo>
                    <a:pt x="904" y="1411"/>
                  </a:lnTo>
                  <a:lnTo>
                    <a:pt x="901" y="1411"/>
                  </a:lnTo>
                  <a:lnTo>
                    <a:pt x="898" y="1411"/>
                  </a:lnTo>
                  <a:lnTo>
                    <a:pt x="896" y="1411"/>
                  </a:lnTo>
                  <a:lnTo>
                    <a:pt x="893" y="1411"/>
                  </a:lnTo>
                  <a:lnTo>
                    <a:pt x="887" y="1411"/>
                  </a:lnTo>
                  <a:lnTo>
                    <a:pt x="884" y="1411"/>
                  </a:lnTo>
                  <a:lnTo>
                    <a:pt x="881" y="1411"/>
                  </a:lnTo>
                  <a:lnTo>
                    <a:pt x="878" y="1411"/>
                  </a:lnTo>
                  <a:lnTo>
                    <a:pt x="875" y="1411"/>
                  </a:lnTo>
                  <a:lnTo>
                    <a:pt x="872" y="1411"/>
                  </a:lnTo>
                  <a:lnTo>
                    <a:pt x="869" y="1411"/>
                  </a:lnTo>
                  <a:lnTo>
                    <a:pt x="867" y="1411"/>
                  </a:lnTo>
                  <a:lnTo>
                    <a:pt x="864" y="1411"/>
                  </a:lnTo>
                  <a:lnTo>
                    <a:pt x="861" y="1411"/>
                  </a:lnTo>
                  <a:lnTo>
                    <a:pt x="858" y="1411"/>
                  </a:lnTo>
                  <a:lnTo>
                    <a:pt x="855" y="1411"/>
                  </a:lnTo>
                  <a:lnTo>
                    <a:pt x="849" y="1411"/>
                  </a:lnTo>
                  <a:lnTo>
                    <a:pt x="846" y="1411"/>
                  </a:lnTo>
                  <a:lnTo>
                    <a:pt x="843" y="1411"/>
                  </a:lnTo>
                  <a:lnTo>
                    <a:pt x="840" y="1411"/>
                  </a:lnTo>
                  <a:lnTo>
                    <a:pt x="838" y="1411"/>
                  </a:lnTo>
                  <a:lnTo>
                    <a:pt x="835" y="1411"/>
                  </a:lnTo>
                  <a:lnTo>
                    <a:pt x="832" y="1411"/>
                  </a:lnTo>
                  <a:lnTo>
                    <a:pt x="829" y="1411"/>
                  </a:lnTo>
                  <a:lnTo>
                    <a:pt x="826" y="1411"/>
                  </a:lnTo>
                  <a:lnTo>
                    <a:pt x="823" y="1411"/>
                  </a:lnTo>
                  <a:lnTo>
                    <a:pt x="820" y="1411"/>
                  </a:lnTo>
                  <a:lnTo>
                    <a:pt x="814" y="1411"/>
                  </a:lnTo>
                  <a:lnTo>
                    <a:pt x="812" y="1411"/>
                  </a:lnTo>
                  <a:lnTo>
                    <a:pt x="809" y="1411"/>
                  </a:lnTo>
                  <a:lnTo>
                    <a:pt x="806" y="1411"/>
                  </a:lnTo>
                  <a:lnTo>
                    <a:pt x="803" y="1411"/>
                  </a:lnTo>
                  <a:lnTo>
                    <a:pt x="800" y="1411"/>
                  </a:lnTo>
                  <a:lnTo>
                    <a:pt x="797" y="1411"/>
                  </a:lnTo>
                  <a:lnTo>
                    <a:pt x="794" y="1411"/>
                  </a:lnTo>
                  <a:lnTo>
                    <a:pt x="791" y="1411"/>
                  </a:lnTo>
                  <a:lnTo>
                    <a:pt x="788" y="1411"/>
                  </a:lnTo>
                  <a:lnTo>
                    <a:pt x="785" y="1411"/>
                  </a:lnTo>
                  <a:lnTo>
                    <a:pt x="783" y="1411"/>
                  </a:lnTo>
                  <a:lnTo>
                    <a:pt x="777" y="1411"/>
                  </a:lnTo>
                  <a:lnTo>
                    <a:pt x="774" y="1411"/>
                  </a:lnTo>
                  <a:lnTo>
                    <a:pt x="771" y="1411"/>
                  </a:lnTo>
                  <a:lnTo>
                    <a:pt x="768" y="1411"/>
                  </a:lnTo>
                  <a:lnTo>
                    <a:pt x="765" y="1411"/>
                  </a:lnTo>
                  <a:lnTo>
                    <a:pt x="762" y="1411"/>
                  </a:lnTo>
                  <a:lnTo>
                    <a:pt x="759" y="1411"/>
                  </a:lnTo>
                  <a:lnTo>
                    <a:pt x="756" y="1411"/>
                  </a:lnTo>
                  <a:lnTo>
                    <a:pt x="754" y="1411"/>
                  </a:lnTo>
                  <a:lnTo>
                    <a:pt x="751" y="1411"/>
                  </a:lnTo>
                  <a:lnTo>
                    <a:pt x="748" y="1409"/>
                  </a:lnTo>
                  <a:lnTo>
                    <a:pt x="742" y="1409"/>
                  </a:lnTo>
                  <a:lnTo>
                    <a:pt x="739" y="1406"/>
                  </a:lnTo>
                  <a:lnTo>
                    <a:pt x="736" y="1404"/>
                  </a:lnTo>
                  <a:lnTo>
                    <a:pt x="733" y="1392"/>
                  </a:lnTo>
                  <a:lnTo>
                    <a:pt x="730" y="1362"/>
                  </a:lnTo>
                  <a:lnTo>
                    <a:pt x="727" y="1370"/>
                  </a:lnTo>
                  <a:lnTo>
                    <a:pt x="725" y="1392"/>
                  </a:lnTo>
                  <a:lnTo>
                    <a:pt x="722" y="1399"/>
                  </a:lnTo>
                  <a:lnTo>
                    <a:pt x="719" y="1399"/>
                  </a:lnTo>
                  <a:lnTo>
                    <a:pt x="716" y="1401"/>
                  </a:lnTo>
                  <a:lnTo>
                    <a:pt x="713" y="1401"/>
                  </a:lnTo>
                  <a:lnTo>
                    <a:pt x="710" y="1396"/>
                  </a:lnTo>
                  <a:lnTo>
                    <a:pt x="704" y="1382"/>
                  </a:lnTo>
                  <a:lnTo>
                    <a:pt x="701" y="1343"/>
                  </a:lnTo>
                  <a:lnTo>
                    <a:pt x="699" y="1340"/>
                  </a:lnTo>
                  <a:lnTo>
                    <a:pt x="696" y="1372"/>
                  </a:lnTo>
                  <a:lnTo>
                    <a:pt x="693" y="1389"/>
                  </a:lnTo>
                  <a:lnTo>
                    <a:pt x="690" y="1392"/>
                  </a:lnTo>
                  <a:lnTo>
                    <a:pt x="687" y="1392"/>
                  </a:lnTo>
                  <a:lnTo>
                    <a:pt x="684" y="1382"/>
                  </a:lnTo>
                  <a:lnTo>
                    <a:pt x="681" y="1360"/>
                  </a:lnTo>
                  <a:lnTo>
                    <a:pt x="678" y="1338"/>
                  </a:lnTo>
                  <a:lnTo>
                    <a:pt x="675" y="1318"/>
                  </a:lnTo>
                  <a:lnTo>
                    <a:pt x="670" y="1328"/>
                  </a:lnTo>
                  <a:lnTo>
                    <a:pt x="667" y="1365"/>
                  </a:lnTo>
                  <a:lnTo>
                    <a:pt x="664" y="1379"/>
                  </a:lnTo>
                  <a:lnTo>
                    <a:pt x="661" y="1372"/>
                  </a:lnTo>
                  <a:lnTo>
                    <a:pt x="658" y="1362"/>
                  </a:lnTo>
                  <a:lnTo>
                    <a:pt x="655" y="1372"/>
                  </a:lnTo>
                  <a:lnTo>
                    <a:pt x="652" y="1357"/>
                  </a:lnTo>
                  <a:lnTo>
                    <a:pt x="649" y="1352"/>
                  </a:lnTo>
                  <a:lnTo>
                    <a:pt x="646" y="1362"/>
                  </a:lnTo>
                  <a:lnTo>
                    <a:pt x="643" y="1360"/>
                  </a:lnTo>
                  <a:lnTo>
                    <a:pt x="641" y="1377"/>
                  </a:lnTo>
                  <a:lnTo>
                    <a:pt x="635" y="1382"/>
                  </a:lnTo>
                  <a:lnTo>
                    <a:pt x="632" y="1365"/>
                  </a:lnTo>
                  <a:lnTo>
                    <a:pt x="629" y="1338"/>
                  </a:lnTo>
                  <a:lnTo>
                    <a:pt x="626" y="1328"/>
                  </a:lnTo>
                  <a:lnTo>
                    <a:pt x="623" y="1338"/>
                  </a:lnTo>
                  <a:lnTo>
                    <a:pt x="620" y="1350"/>
                  </a:lnTo>
                  <a:lnTo>
                    <a:pt x="617" y="1374"/>
                  </a:lnTo>
                  <a:lnTo>
                    <a:pt x="614" y="1384"/>
                  </a:lnTo>
                  <a:lnTo>
                    <a:pt x="612" y="1389"/>
                  </a:lnTo>
                  <a:lnTo>
                    <a:pt x="609" y="1389"/>
                  </a:lnTo>
                  <a:lnTo>
                    <a:pt x="606" y="1372"/>
                  </a:lnTo>
                  <a:lnTo>
                    <a:pt x="603" y="1345"/>
                  </a:lnTo>
                  <a:lnTo>
                    <a:pt x="597" y="1348"/>
                  </a:lnTo>
                  <a:lnTo>
                    <a:pt x="594" y="1379"/>
                  </a:lnTo>
                  <a:lnTo>
                    <a:pt x="591" y="1392"/>
                  </a:lnTo>
                  <a:lnTo>
                    <a:pt x="588" y="1396"/>
                  </a:lnTo>
                  <a:lnTo>
                    <a:pt x="586" y="1399"/>
                  </a:lnTo>
                  <a:lnTo>
                    <a:pt x="583" y="1401"/>
                  </a:lnTo>
                  <a:lnTo>
                    <a:pt x="580" y="1399"/>
                  </a:lnTo>
                  <a:lnTo>
                    <a:pt x="577" y="1394"/>
                  </a:lnTo>
                  <a:lnTo>
                    <a:pt x="574" y="1372"/>
                  </a:lnTo>
                  <a:lnTo>
                    <a:pt x="571" y="1362"/>
                  </a:lnTo>
                  <a:lnTo>
                    <a:pt x="568" y="1387"/>
                  </a:lnTo>
                  <a:lnTo>
                    <a:pt x="562" y="1399"/>
                  </a:lnTo>
                  <a:lnTo>
                    <a:pt x="559" y="1404"/>
                  </a:lnTo>
                  <a:lnTo>
                    <a:pt x="557" y="1404"/>
                  </a:lnTo>
                  <a:lnTo>
                    <a:pt x="554" y="1406"/>
                  </a:lnTo>
                  <a:lnTo>
                    <a:pt x="551" y="1409"/>
                  </a:lnTo>
                  <a:lnTo>
                    <a:pt x="548" y="1409"/>
                  </a:lnTo>
                  <a:lnTo>
                    <a:pt x="545" y="1409"/>
                  </a:lnTo>
                  <a:lnTo>
                    <a:pt x="542" y="1409"/>
                  </a:lnTo>
                  <a:lnTo>
                    <a:pt x="539" y="1409"/>
                  </a:lnTo>
                  <a:lnTo>
                    <a:pt x="536" y="1409"/>
                  </a:lnTo>
                  <a:lnTo>
                    <a:pt x="533" y="1409"/>
                  </a:lnTo>
                  <a:lnTo>
                    <a:pt x="530" y="1409"/>
                  </a:lnTo>
                  <a:lnTo>
                    <a:pt x="525" y="1409"/>
                  </a:lnTo>
                  <a:lnTo>
                    <a:pt x="522" y="1409"/>
                  </a:lnTo>
                  <a:lnTo>
                    <a:pt x="519" y="1409"/>
                  </a:lnTo>
                  <a:lnTo>
                    <a:pt x="516" y="1409"/>
                  </a:lnTo>
                  <a:lnTo>
                    <a:pt x="513" y="1411"/>
                  </a:lnTo>
                  <a:lnTo>
                    <a:pt x="510" y="1411"/>
                  </a:lnTo>
                  <a:lnTo>
                    <a:pt x="507" y="1411"/>
                  </a:lnTo>
                  <a:lnTo>
                    <a:pt x="504" y="1411"/>
                  </a:lnTo>
                  <a:lnTo>
                    <a:pt x="501" y="1411"/>
                  </a:lnTo>
                  <a:lnTo>
                    <a:pt x="499" y="1411"/>
                  </a:lnTo>
                  <a:lnTo>
                    <a:pt x="496" y="1411"/>
                  </a:lnTo>
                  <a:lnTo>
                    <a:pt x="490" y="1411"/>
                  </a:lnTo>
                  <a:lnTo>
                    <a:pt x="487" y="1411"/>
                  </a:lnTo>
                  <a:lnTo>
                    <a:pt x="484" y="1411"/>
                  </a:lnTo>
                  <a:lnTo>
                    <a:pt x="481" y="1411"/>
                  </a:lnTo>
                  <a:lnTo>
                    <a:pt x="478" y="1411"/>
                  </a:lnTo>
                  <a:lnTo>
                    <a:pt x="475" y="1411"/>
                  </a:lnTo>
                  <a:lnTo>
                    <a:pt x="473" y="1411"/>
                  </a:lnTo>
                  <a:lnTo>
                    <a:pt x="470" y="1411"/>
                  </a:lnTo>
                  <a:lnTo>
                    <a:pt x="467" y="1411"/>
                  </a:lnTo>
                  <a:lnTo>
                    <a:pt x="464" y="1411"/>
                  </a:lnTo>
                  <a:lnTo>
                    <a:pt x="461" y="1411"/>
                  </a:lnTo>
                  <a:lnTo>
                    <a:pt x="458" y="1411"/>
                  </a:lnTo>
                  <a:lnTo>
                    <a:pt x="452" y="1411"/>
                  </a:lnTo>
                  <a:lnTo>
                    <a:pt x="449" y="1411"/>
                  </a:lnTo>
                  <a:lnTo>
                    <a:pt x="446" y="1411"/>
                  </a:lnTo>
                  <a:lnTo>
                    <a:pt x="444" y="1411"/>
                  </a:lnTo>
                  <a:lnTo>
                    <a:pt x="441" y="1411"/>
                  </a:lnTo>
                  <a:lnTo>
                    <a:pt x="438" y="1411"/>
                  </a:lnTo>
                  <a:lnTo>
                    <a:pt x="435" y="1411"/>
                  </a:lnTo>
                  <a:lnTo>
                    <a:pt x="432" y="1411"/>
                  </a:lnTo>
                  <a:lnTo>
                    <a:pt x="429" y="1411"/>
                  </a:lnTo>
                  <a:lnTo>
                    <a:pt x="426" y="1411"/>
                  </a:lnTo>
                  <a:lnTo>
                    <a:pt x="423" y="1411"/>
                  </a:lnTo>
                  <a:lnTo>
                    <a:pt x="417" y="1411"/>
                  </a:lnTo>
                  <a:lnTo>
                    <a:pt x="415" y="1411"/>
                  </a:lnTo>
                  <a:lnTo>
                    <a:pt x="412" y="1411"/>
                  </a:lnTo>
                  <a:lnTo>
                    <a:pt x="409" y="1411"/>
                  </a:lnTo>
                  <a:lnTo>
                    <a:pt x="406" y="1411"/>
                  </a:lnTo>
                  <a:lnTo>
                    <a:pt x="403" y="1411"/>
                  </a:lnTo>
                  <a:lnTo>
                    <a:pt x="400" y="1411"/>
                  </a:lnTo>
                  <a:lnTo>
                    <a:pt x="397" y="1411"/>
                  </a:lnTo>
                  <a:lnTo>
                    <a:pt x="394" y="1411"/>
                  </a:lnTo>
                  <a:lnTo>
                    <a:pt x="391" y="1411"/>
                  </a:lnTo>
                  <a:lnTo>
                    <a:pt x="388" y="1411"/>
                  </a:lnTo>
                  <a:lnTo>
                    <a:pt x="386" y="1411"/>
                  </a:lnTo>
                  <a:lnTo>
                    <a:pt x="380" y="1411"/>
                  </a:lnTo>
                  <a:lnTo>
                    <a:pt x="377" y="1411"/>
                  </a:lnTo>
                  <a:lnTo>
                    <a:pt x="374" y="1411"/>
                  </a:lnTo>
                  <a:lnTo>
                    <a:pt x="371" y="1411"/>
                  </a:lnTo>
                  <a:lnTo>
                    <a:pt x="368" y="1411"/>
                  </a:lnTo>
                  <a:lnTo>
                    <a:pt x="365" y="1411"/>
                  </a:lnTo>
                  <a:lnTo>
                    <a:pt x="362" y="1411"/>
                  </a:lnTo>
                  <a:lnTo>
                    <a:pt x="360" y="1411"/>
                  </a:lnTo>
                  <a:lnTo>
                    <a:pt x="357" y="1411"/>
                  </a:lnTo>
                  <a:lnTo>
                    <a:pt x="354" y="1411"/>
                  </a:lnTo>
                  <a:lnTo>
                    <a:pt x="351" y="1411"/>
                  </a:lnTo>
                  <a:lnTo>
                    <a:pt x="345" y="1411"/>
                  </a:lnTo>
                  <a:lnTo>
                    <a:pt x="342" y="1411"/>
                  </a:lnTo>
                  <a:lnTo>
                    <a:pt x="339" y="1411"/>
                  </a:lnTo>
                  <a:lnTo>
                    <a:pt x="336" y="1411"/>
                  </a:lnTo>
                  <a:lnTo>
                    <a:pt x="333" y="1411"/>
                  </a:lnTo>
                  <a:lnTo>
                    <a:pt x="331" y="1411"/>
                  </a:lnTo>
                  <a:lnTo>
                    <a:pt x="328" y="1411"/>
                  </a:lnTo>
                  <a:lnTo>
                    <a:pt x="325" y="1411"/>
                  </a:lnTo>
                  <a:lnTo>
                    <a:pt x="322" y="1411"/>
                  </a:lnTo>
                  <a:lnTo>
                    <a:pt x="319" y="1411"/>
                  </a:lnTo>
                  <a:lnTo>
                    <a:pt x="316" y="1411"/>
                  </a:lnTo>
                  <a:lnTo>
                    <a:pt x="313" y="1411"/>
                  </a:lnTo>
                  <a:lnTo>
                    <a:pt x="307" y="1411"/>
                  </a:lnTo>
                  <a:lnTo>
                    <a:pt x="304" y="1411"/>
                  </a:lnTo>
                  <a:lnTo>
                    <a:pt x="302" y="1411"/>
                  </a:lnTo>
                  <a:lnTo>
                    <a:pt x="299" y="1411"/>
                  </a:lnTo>
                  <a:lnTo>
                    <a:pt x="296" y="1411"/>
                  </a:lnTo>
                  <a:lnTo>
                    <a:pt x="293" y="1411"/>
                  </a:lnTo>
                  <a:lnTo>
                    <a:pt x="290" y="1411"/>
                  </a:lnTo>
                  <a:lnTo>
                    <a:pt x="287" y="1411"/>
                  </a:lnTo>
                  <a:lnTo>
                    <a:pt x="284" y="1411"/>
                  </a:lnTo>
                  <a:lnTo>
                    <a:pt x="281" y="1411"/>
                  </a:lnTo>
                  <a:lnTo>
                    <a:pt x="278" y="1411"/>
                  </a:lnTo>
                  <a:lnTo>
                    <a:pt x="273" y="1411"/>
                  </a:lnTo>
                  <a:lnTo>
                    <a:pt x="270" y="1411"/>
                  </a:lnTo>
                  <a:lnTo>
                    <a:pt x="267" y="1411"/>
                  </a:lnTo>
                  <a:lnTo>
                    <a:pt x="264" y="1411"/>
                  </a:lnTo>
                  <a:lnTo>
                    <a:pt x="261" y="1411"/>
                  </a:lnTo>
                  <a:lnTo>
                    <a:pt x="258" y="1411"/>
                  </a:lnTo>
                  <a:lnTo>
                    <a:pt x="255" y="1411"/>
                  </a:lnTo>
                  <a:lnTo>
                    <a:pt x="252" y="1411"/>
                  </a:lnTo>
                  <a:lnTo>
                    <a:pt x="249" y="1411"/>
                  </a:lnTo>
                  <a:lnTo>
                    <a:pt x="247" y="1411"/>
                  </a:lnTo>
                  <a:lnTo>
                    <a:pt x="244" y="1411"/>
                  </a:lnTo>
                  <a:lnTo>
                    <a:pt x="241" y="1411"/>
                  </a:lnTo>
                  <a:lnTo>
                    <a:pt x="235" y="1411"/>
                  </a:lnTo>
                  <a:lnTo>
                    <a:pt x="232" y="1411"/>
                  </a:lnTo>
                  <a:lnTo>
                    <a:pt x="229" y="1411"/>
                  </a:lnTo>
                  <a:lnTo>
                    <a:pt x="226" y="1411"/>
                  </a:lnTo>
                  <a:lnTo>
                    <a:pt x="223" y="1411"/>
                  </a:lnTo>
                  <a:lnTo>
                    <a:pt x="220" y="1411"/>
                  </a:lnTo>
                  <a:lnTo>
                    <a:pt x="218" y="1411"/>
                  </a:lnTo>
                  <a:lnTo>
                    <a:pt x="215" y="1411"/>
                  </a:lnTo>
                  <a:lnTo>
                    <a:pt x="212" y="1411"/>
                  </a:lnTo>
                  <a:lnTo>
                    <a:pt x="209" y="1411"/>
                  </a:lnTo>
                  <a:lnTo>
                    <a:pt x="206" y="1411"/>
                  </a:lnTo>
                  <a:lnTo>
                    <a:pt x="200" y="1411"/>
                  </a:lnTo>
                  <a:lnTo>
                    <a:pt x="197" y="1411"/>
                  </a:lnTo>
                  <a:lnTo>
                    <a:pt x="194" y="1411"/>
                  </a:lnTo>
                  <a:lnTo>
                    <a:pt x="191" y="1411"/>
                  </a:lnTo>
                  <a:lnTo>
                    <a:pt x="189" y="1411"/>
                  </a:lnTo>
                  <a:lnTo>
                    <a:pt x="186" y="1411"/>
                  </a:lnTo>
                  <a:lnTo>
                    <a:pt x="183" y="1411"/>
                  </a:lnTo>
                  <a:lnTo>
                    <a:pt x="180" y="1411"/>
                  </a:lnTo>
                  <a:lnTo>
                    <a:pt x="177" y="1411"/>
                  </a:lnTo>
                  <a:lnTo>
                    <a:pt x="174" y="1411"/>
                  </a:lnTo>
                  <a:lnTo>
                    <a:pt x="171" y="1411"/>
                  </a:lnTo>
                  <a:lnTo>
                    <a:pt x="168" y="1411"/>
                  </a:lnTo>
                  <a:lnTo>
                    <a:pt x="162" y="1411"/>
                  </a:lnTo>
                  <a:lnTo>
                    <a:pt x="160" y="1411"/>
                  </a:lnTo>
                  <a:lnTo>
                    <a:pt x="157" y="1411"/>
                  </a:lnTo>
                  <a:lnTo>
                    <a:pt x="154" y="1411"/>
                  </a:lnTo>
                  <a:lnTo>
                    <a:pt x="151" y="1411"/>
                  </a:lnTo>
                  <a:lnTo>
                    <a:pt x="148" y="1411"/>
                  </a:lnTo>
                  <a:lnTo>
                    <a:pt x="145" y="1411"/>
                  </a:lnTo>
                  <a:lnTo>
                    <a:pt x="142" y="1411"/>
                  </a:lnTo>
                  <a:lnTo>
                    <a:pt x="139" y="1411"/>
                  </a:lnTo>
                  <a:lnTo>
                    <a:pt x="136" y="1411"/>
                  </a:lnTo>
                  <a:lnTo>
                    <a:pt x="134" y="1411"/>
                  </a:lnTo>
                  <a:lnTo>
                    <a:pt x="128" y="1411"/>
                  </a:lnTo>
                  <a:lnTo>
                    <a:pt x="125" y="1411"/>
                  </a:lnTo>
                  <a:lnTo>
                    <a:pt x="122" y="1411"/>
                  </a:lnTo>
                  <a:lnTo>
                    <a:pt x="119" y="1411"/>
                  </a:lnTo>
                  <a:lnTo>
                    <a:pt x="116" y="1411"/>
                  </a:lnTo>
                  <a:lnTo>
                    <a:pt x="113" y="1411"/>
                  </a:lnTo>
                  <a:lnTo>
                    <a:pt x="110" y="1411"/>
                  </a:lnTo>
                  <a:lnTo>
                    <a:pt x="107" y="1411"/>
                  </a:lnTo>
                  <a:lnTo>
                    <a:pt x="105" y="1411"/>
                  </a:lnTo>
                  <a:lnTo>
                    <a:pt x="102" y="1411"/>
                  </a:lnTo>
                  <a:lnTo>
                    <a:pt x="99" y="1411"/>
                  </a:lnTo>
                  <a:lnTo>
                    <a:pt x="93" y="1411"/>
                  </a:lnTo>
                  <a:lnTo>
                    <a:pt x="90" y="1411"/>
                  </a:lnTo>
                  <a:lnTo>
                    <a:pt x="87" y="1411"/>
                  </a:lnTo>
                  <a:lnTo>
                    <a:pt x="84" y="1411"/>
                  </a:lnTo>
                  <a:lnTo>
                    <a:pt x="81" y="1411"/>
                  </a:lnTo>
                  <a:lnTo>
                    <a:pt x="78" y="1411"/>
                  </a:lnTo>
                  <a:lnTo>
                    <a:pt x="76" y="1411"/>
                  </a:lnTo>
                  <a:lnTo>
                    <a:pt x="73" y="1411"/>
                  </a:lnTo>
                  <a:lnTo>
                    <a:pt x="70" y="1411"/>
                  </a:lnTo>
                  <a:lnTo>
                    <a:pt x="67" y="1411"/>
                  </a:lnTo>
                  <a:lnTo>
                    <a:pt x="64" y="1411"/>
                  </a:lnTo>
                  <a:lnTo>
                    <a:pt x="61" y="1411"/>
                  </a:lnTo>
                  <a:lnTo>
                    <a:pt x="55" y="1411"/>
                  </a:lnTo>
                  <a:lnTo>
                    <a:pt x="52" y="1411"/>
                  </a:lnTo>
                  <a:lnTo>
                    <a:pt x="49" y="1411"/>
                  </a:lnTo>
                  <a:lnTo>
                    <a:pt x="47" y="1411"/>
                  </a:lnTo>
                  <a:lnTo>
                    <a:pt x="44" y="1411"/>
                  </a:lnTo>
                  <a:lnTo>
                    <a:pt x="41" y="1411"/>
                  </a:lnTo>
                  <a:lnTo>
                    <a:pt x="38" y="1411"/>
                  </a:lnTo>
                  <a:lnTo>
                    <a:pt x="35" y="1411"/>
                  </a:lnTo>
                  <a:lnTo>
                    <a:pt x="32" y="1411"/>
                  </a:lnTo>
                  <a:lnTo>
                    <a:pt x="29" y="1411"/>
                  </a:lnTo>
                  <a:lnTo>
                    <a:pt x="26" y="1411"/>
                  </a:lnTo>
                  <a:lnTo>
                    <a:pt x="21" y="1411"/>
                  </a:lnTo>
                  <a:lnTo>
                    <a:pt x="18" y="1411"/>
                  </a:lnTo>
                  <a:lnTo>
                    <a:pt x="15" y="1411"/>
                  </a:lnTo>
                  <a:lnTo>
                    <a:pt x="12" y="1411"/>
                  </a:lnTo>
                  <a:lnTo>
                    <a:pt x="9" y="1411"/>
                  </a:lnTo>
                  <a:lnTo>
                    <a:pt x="6" y="1411"/>
                  </a:lnTo>
                  <a:lnTo>
                    <a:pt x="3" y="1411"/>
                  </a:lnTo>
                  <a:lnTo>
                    <a:pt x="0" y="1411"/>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0530" name="Text Box 3"/>
          <p:cNvSpPr txBox="1">
            <a:spLocks noChangeArrowheads="1"/>
          </p:cNvSpPr>
          <p:nvPr/>
        </p:nvSpPr>
        <p:spPr bwMode="auto">
          <a:xfrm>
            <a:off x="2260600" y="1068388"/>
            <a:ext cx="1471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3200">
                <a:solidFill>
                  <a:srgbClr val="FFFF00"/>
                </a:solidFill>
                <a:latin typeface="Helvetica" charset="0"/>
              </a:rPr>
              <a:t>choline</a:t>
            </a:r>
            <a:endParaRPr lang="en-US" altLang="en-US" sz="1800">
              <a:solidFill>
                <a:srgbClr val="000000"/>
              </a:solidFill>
              <a:latin typeface="Arial" charset="0"/>
            </a:endParaRPr>
          </a:p>
        </p:txBody>
      </p:sp>
      <p:grpSp>
        <p:nvGrpSpPr>
          <p:cNvPr id="150531" name="Group 352"/>
          <p:cNvGrpSpPr>
            <a:grpSpLocks/>
          </p:cNvGrpSpPr>
          <p:nvPr/>
        </p:nvGrpSpPr>
        <p:grpSpPr bwMode="auto">
          <a:xfrm>
            <a:off x="3216275" y="1057275"/>
            <a:ext cx="2393950" cy="2933700"/>
            <a:chOff x="2026" y="666"/>
            <a:chExt cx="1508" cy="1848"/>
          </a:xfrm>
        </p:grpSpPr>
        <p:sp>
          <p:nvSpPr>
            <p:cNvPr id="150537" name="Text Box 5"/>
            <p:cNvSpPr txBox="1">
              <a:spLocks noChangeArrowheads="1"/>
            </p:cNvSpPr>
            <p:nvPr/>
          </p:nvSpPr>
          <p:spPr bwMode="auto">
            <a:xfrm>
              <a:off x="2665" y="666"/>
              <a:ext cx="4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50538" name="Text Box 6"/>
            <p:cNvSpPr txBox="1">
              <a:spLocks noChangeArrowheads="1"/>
            </p:cNvSpPr>
            <p:nvPr/>
          </p:nvSpPr>
          <p:spPr bwMode="auto">
            <a:xfrm>
              <a:off x="3069" y="1050"/>
              <a:ext cx="4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50539" name="Text Box 7"/>
            <p:cNvSpPr txBox="1">
              <a:spLocks noChangeArrowheads="1"/>
            </p:cNvSpPr>
            <p:nvPr/>
          </p:nvSpPr>
          <p:spPr bwMode="auto">
            <a:xfrm>
              <a:off x="2026" y="1050"/>
              <a:ext cx="4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50540" name="Text Box 8"/>
            <p:cNvSpPr txBox="1">
              <a:spLocks noChangeArrowheads="1"/>
            </p:cNvSpPr>
            <p:nvPr/>
          </p:nvSpPr>
          <p:spPr bwMode="auto">
            <a:xfrm>
              <a:off x="2655" y="1434"/>
              <a:ext cx="4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2</a:t>
              </a:r>
              <a:endParaRPr lang="en-US" altLang="en-US">
                <a:solidFill>
                  <a:srgbClr val="FFFF00"/>
                </a:solidFill>
                <a:latin typeface="Helvetica" charset="0"/>
              </a:endParaRPr>
            </a:p>
          </p:txBody>
        </p:sp>
        <p:sp>
          <p:nvSpPr>
            <p:cNvPr id="150541" name="Text Box 9"/>
            <p:cNvSpPr txBox="1">
              <a:spLocks noChangeArrowheads="1"/>
            </p:cNvSpPr>
            <p:nvPr/>
          </p:nvSpPr>
          <p:spPr bwMode="auto">
            <a:xfrm>
              <a:off x="2657" y="1050"/>
              <a:ext cx="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N</a:t>
              </a:r>
              <a:r>
                <a:rPr lang="en-US" altLang="en-US" baseline="70000">
                  <a:solidFill>
                    <a:srgbClr val="FFFF00"/>
                  </a:solidFill>
                  <a:latin typeface="Helvetica" charset="0"/>
                </a:rPr>
                <a:t>+</a:t>
              </a:r>
              <a:endParaRPr lang="en-US" altLang="en-US">
                <a:solidFill>
                  <a:srgbClr val="FFFF00"/>
                </a:solidFill>
                <a:latin typeface="Helvetica" charset="0"/>
              </a:endParaRPr>
            </a:p>
          </p:txBody>
        </p:sp>
        <p:sp>
          <p:nvSpPr>
            <p:cNvPr id="150542" name="Line 10"/>
            <p:cNvSpPr>
              <a:spLocks noChangeShapeType="1"/>
            </p:cNvSpPr>
            <p:nvPr/>
          </p:nvSpPr>
          <p:spPr bwMode="auto">
            <a:xfrm>
              <a:off x="2512" y="1194"/>
              <a:ext cx="16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43" name="Line 11"/>
            <p:cNvSpPr>
              <a:spLocks noChangeShapeType="1"/>
            </p:cNvSpPr>
            <p:nvPr/>
          </p:nvSpPr>
          <p:spPr bwMode="auto">
            <a:xfrm>
              <a:off x="2926" y="1194"/>
              <a:ext cx="16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44" name="Line 12"/>
            <p:cNvSpPr>
              <a:spLocks noChangeShapeType="1"/>
            </p:cNvSpPr>
            <p:nvPr/>
          </p:nvSpPr>
          <p:spPr bwMode="auto">
            <a:xfrm>
              <a:off x="2782" y="930"/>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45" name="Line 13"/>
            <p:cNvSpPr>
              <a:spLocks noChangeShapeType="1"/>
            </p:cNvSpPr>
            <p:nvPr/>
          </p:nvSpPr>
          <p:spPr bwMode="auto">
            <a:xfrm>
              <a:off x="2782" y="1298"/>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46" name="Line 14"/>
            <p:cNvSpPr>
              <a:spLocks noChangeShapeType="1"/>
            </p:cNvSpPr>
            <p:nvPr/>
          </p:nvSpPr>
          <p:spPr bwMode="auto">
            <a:xfrm>
              <a:off x="2782" y="1690"/>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47" name="Text Box 15"/>
            <p:cNvSpPr txBox="1">
              <a:spLocks noChangeArrowheads="1"/>
            </p:cNvSpPr>
            <p:nvPr/>
          </p:nvSpPr>
          <p:spPr bwMode="auto">
            <a:xfrm>
              <a:off x="2656" y="1818"/>
              <a:ext cx="4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2</a:t>
              </a:r>
              <a:endParaRPr lang="en-US" altLang="en-US">
                <a:solidFill>
                  <a:srgbClr val="FFFF00"/>
                </a:solidFill>
                <a:latin typeface="Helvetica" charset="0"/>
              </a:endParaRPr>
            </a:p>
          </p:txBody>
        </p:sp>
        <p:sp>
          <p:nvSpPr>
            <p:cNvPr id="150548" name="Line 16"/>
            <p:cNvSpPr>
              <a:spLocks noChangeShapeType="1"/>
            </p:cNvSpPr>
            <p:nvPr/>
          </p:nvSpPr>
          <p:spPr bwMode="auto">
            <a:xfrm>
              <a:off x="2782" y="2090"/>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49" name="Text Box 17"/>
            <p:cNvSpPr txBox="1">
              <a:spLocks noChangeArrowheads="1"/>
            </p:cNvSpPr>
            <p:nvPr/>
          </p:nvSpPr>
          <p:spPr bwMode="auto">
            <a:xfrm>
              <a:off x="2657" y="2226"/>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OH</a:t>
              </a:r>
            </a:p>
          </p:txBody>
        </p:sp>
      </p:grpSp>
      <p:sp>
        <p:nvSpPr>
          <p:cNvPr id="150532" name="Rectangle 18"/>
          <p:cNvSpPr>
            <a:spLocks noChangeArrowheads="1"/>
          </p:cNvSpPr>
          <p:nvPr/>
        </p:nvSpPr>
        <p:spPr bwMode="auto">
          <a:xfrm>
            <a:off x="1365250" y="0"/>
            <a:ext cx="10721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600">
                <a:solidFill>
                  <a:srgbClr val="FFFFFF"/>
                </a:solidFill>
                <a:latin typeface="Times New Roman" charset="0"/>
              </a:rPr>
              <a:t>Identification of </a:t>
            </a:r>
            <a:r>
              <a:rPr lang="en-US" altLang="en-US" sz="3600" i="1">
                <a:solidFill>
                  <a:srgbClr val="FFFFFF"/>
                </a:solidFill>
                <a:latin typeface="Times New Roman" charset="0"/>
              </a:rPr>
              <a:t>In Vivo</a:t>
            </a:r>
            <a:r>
              <a:rPr lang="en-US" altLang="en-US" sz="3600">
                <a:solidFill>
                  <a:srgbClr val="FFFFFF"/>
                </a:solidFill>
                <a:latin typeface="Times New Roman" charset="0"/>
              </a:rPr>
              <a:t> Metabolites</a:t>
            </a:r>
          </a:p>
        </p:txBody>
      </p:sp>
      <p:grpSp>
        <p:nvGrpSpPr>
          <p:cNvPr id="150533" name="Group 353"/>
          <p:cNvGrpSpPr>
            <a:grpSpLocks/>
          </p:cNvGrpSpPr>
          <p:nvPr/>
        </p:nvGrpSpPr>
        <p:grpSpPr bwMode="auto">
          <a:xfrm>
            <a:off x="261938" y="609600"/>
            <a:ext cx="9553575" cy="87313"/>
            <a:chOff x="192" y="576"/>
            <a:chExt cx="5349" cy="55"/>
          </a:xfrm>
        </p:grpSpPr>
        <p:sp>
          <p:nvSpPr>
            <p:cNvPr id="150535" name="Freeform 354"/>
            <p:cNvSpPr>
              <a:spLocks noChangeAspect="1"/>
            </p:cNvSpPr>
            <p:nvPr/>
          </p:nvSpPr>
          <p:spPr bwMode="auto">
            <a:xfrm>
              <a:off x="192" y="576"/>
              <a:ext cx="5349" cy="6"/>
            </a:xfrm>
            <a:custGeom>
              <a:avLst/>
              <a:gdLst>
                <a:gd name="T0" fmla="*/ 0 w 4279"/>
                <a:gd name="T1" fmla="*/ 0 h 5"/>
                <a:gd name="T2" fmla="*/ 31 w 4279"/>
                <a:gd name="T3" fmla="*/ 0 h 5"/>
                <a:gd name="T4" fmla="*/ 25515 w 4279"/>
                <a:gd name="T5" fmla="*/ 0 h 5"/>
                <a:gd name="T6" fmla="*/ 25515 w 4279"/>
                <a:gd name="T7" fmla="*/ 20 h 5"/>
                <a:gd name="T8" fmla="*/ 25486 w 4279"/>
                <a:gd name="T9" fmla="*/ 20 h 5"/>
                <a:gd name="T10" fmla="*/ 0 w 4279"/>
                <a:gd name="T11" fmla="*/ 2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50536" name="Freeform 355"/>
            <p:cNvSpPr>
              <a:spLocks noChangeAspect="1"/>
            </p:cNvSpPr>
            <p:nvPr/>
          </p:nvSpPr>
          <p:spPr bwMode="auto">
            <a:xfrm>
              <a:off x="198" y="624"/>
              <a:ext cx="5337" cy="7"/>
            </a:xfrm>
            <a:custGeom>
              <a:avLst/>
              <a:gdLst>
                <a:gd name="T0" fmla="*/ 0 w 4269"/>
                <a:gd name="T1" fmla="*/ 0 h 5"/>
                <a:gd name="T2" fmla="*/ 25 w 4269"/>
                <a:gd name="T3" fmla="*/ 0 h 5"/>
                <a:gd name="T4" fmla="*/ 25475 w 4269"/>
                <a:gd name="T5" fmla="*/ 0 h 5"/>
                <a:gd name="T6" fmla="*/ 25475 w 4269"/>
                <a:gd name="T7" fmla="*/ 77 h 5"/>
                <a:gd name="T8" fmla="*/ 25452 w 4269"/>
                <a:gd name="T9" fmla="*/ 77 h 5"/>
                <a:gd name="T10" fmla="*/ 0 w 4269"/>
                <a:gd name="T11" fmla="*/ 77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50534" name="Text Box 252"/>
          <p:cNvSpPr txBox="1">
            <a:spLocks noChangeArrowheads="1"/>
          </p:cNvSpPr>
          <p:nvPr/>
        </p:nvSpPr>
        <p:spPr bwMode="auto">
          <a:xfrm>
            <a:off x="209550" y="2300288"/>
            <a:ext cx="352425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20000"/>
              </a:lnSpc>
            </a:pPr>
            <a:r>
              <a:rPr lang="en-US" altLang="en-US">
                <a:solidFill>
                  <a:srgbClr val="FFFFFF"/>
                </a:solidFill>
                <a:latin typeface="Helvetica" charset="0"/>
              </a:rPr>
              <a:t>How many chemically different protons?</a:t>
            </a:r>
          </a:p>
          <a:p>
            <a:pPr>
              <a:lnSpc>
                <a:spcPct val="120000"/>
              </a:lnSpc>
            </a:pPr>
            <a:r>
              <a:rPr lang="en-US" altLang="en-US">
                <a:solidFill>
                  <a:srgbClr val="FFFFFF"/>
                </a:solidFill>
                <a:latin typeface="Helvetica" charset="0"/>
              </a:rPr>
              <a:t>Where would they resonate?</a:t>
            </a:r>
          </a:p>
          <a:p>
            <a:pPr>
              <a:lnSpc>
                <a:spcPct val="120000"/>
              </a:lnSpc>
            </a:pPr>
            <a:r>
              <a:rPr lang="en-US" altLang="en-US">
                <a:solidFill>
                  <a:srgbClr val="FFFFFF"/>
                </a:solidFill>
                <a:latin typeface="Helvetica" charset="0"/>
              </a:rPr>
              <a:t>What is their multiplicity?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7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7" name="Group 426"/>
          <p:cNvGrpSpPr>
            <a:grpSpLocks/>
          </p:cNvGrpSpPr>
          <p:nvPr/>
        </p:nvGrpSpPr>
        <p:grpSpPr bwMode="auto">
          <a:xfrm>
            <a:off x="2460625" y="-3086100"/>
            <a:ext cx="7392988" cy="9769475"/>
            <a:chOff x="270" y="-1944"/>
            <a:chExt cx="5937" cy="6154"/>
          </a:xfrm>
        </p:grpSpPr>
        <p:sp>
          <p:nvSpPr>
            <p:cNvPr id="152593" name="Line 4"/>
            <p:cNvSpPr>
              <a:spLocks noChangeShapeType="1"/>
            </p:cNvSpPr>
            <p:nvPr/>
          </p:nvSpPr>
          <p:spPr bwMode="auto">
            <a:xfrm>
              <a:off x="273" y="3974"/>
              <a:ext cx="593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4" name="Line 5"/>
            <p:cNvSpPr>
              <a:spLocks noChangeShapeType="1"/>
            </p:cNvSpPr>
            <p:nvPr/>
          </p:nvSpPr>
          <p:spPr bwMode="auto">
            <a:xfrm>
              <a:off x="365"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5" name="Line 6"/>
            <p:cNvSpPr>
              <a:spLocks noChangeShapeType="1"/>
            </p:cNvSpPr>
            <p:nvPr/>
          </p:nvSpPr>
          <p:spPr bwMode="auto">
            <a:xfrm>
              <a:off x="414"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6" name="Line 7"/>
            <p:cNvSpPr>
              <a:spLocks noChangeShapeType="1"/>
            </p:cNvSpPr>
            <p:nvPr/>
          </p:nvSpPr>
          <p:spPr bwMode="auto">
            <a:xfrm>
              <a:off x="46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7" name="Line 8"/>
            <p:cNvSpPr>
              <a:spLocks noChangeShapeType="1"/>
            </p:cNvSpPr>
            <p:nvPr/>
          </p:nvSpPr>
          <p:spPr bwMode="auto">
            <a:xfrm>
              <a:off x="507" y="3974"/>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8" name="Line 9"/>
            <p:cNvSpPr>
              <a:spLocks noChangeShapeType="1"/>
            </p:cNvSpPr>
            <p:nvPr/>
          </p:nvSpPr>
          <p:spPr bwMode="auto">
            <a:xfrm>
              <a:off x="556"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9" name="Line 10"/>
            <p:cNvSpPr>
              <a:spLocks noChangeShapeType="1"/>
            </p:cNvSpPr>
            <p:nvPr/>
          </p:nvSpPr>
          <p:spPr bwMode="auto">
            <a:xfrm>
              <a:off x="60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0" name="Line 11"/>
            <p:cNvSpPr>
              <a:spLocks noChangeShapeType="1"/>
            </p:cNvSpPr>
            <p:nvPr/>
          </p:nvSpPr>
          <p:spPr bwMode="auto">
            <a:xfrm>
              <a:off x="649"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1" name="Line 12"/>
            <p:cNvSpPr>
              <a:spLocks noChangeShapeType="1"/>
            </p:cNvSpPr>
            <p:nvPr/>
          </p:nvSpPr>
          <p:spPr bwMode="auto">
            <a:xfrm>
              <a:off x="69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2" name="Line 13"/>
            <p:cNvSpPr>
              <a:spLocks noChangeShapeType="1"/>
            </p:cNvSpPr>
            <p:nvPr/>
          </p:nvSpPr>
          <p:spPr bwMode="auto">
            <a:xfrm>
              <a:off x="747" y="3974"/>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3" name="Rectangle 14"/>
            <p:cNvSpPr>
              <a:spLocks noChangeArrowheads="1"/>
            </p:cNvSpPr>
            <p:nvPr/>
          </p:nvSpPr>
          <p:spPr bwMode="auto">
            <a:xfrm>
              <a:off x="681"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4.3</a:t>
              </a:r>
            </a:p>
          </p:txBody>
        </p:sp>
        <p:sp>
          <p:nvSpPr>
            <p:cNvPr id="152604" name="Line 15"/>
            <p:cNvSpPr>
              <a:spLocks noChangeShapeType="1"/>
            </p:cNvSpPr>
            <p:nvPr/>
          </p:nvSpPr>
          <p:spPr bwMode="auto">
            <a:xfrm>
              <a:off x="79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5" name="Line 16"/>
            <p:cNvSpPr>
              <a:spLocks noChangeShapeType="1"/>
            </p:cNvSpPr>
            <p:nvPr/>
          </p:nvSpPr>
          <p:spPr bwMode="auto">
            <a:xfrm>
              <a:off x="840"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6" name="Line 17"/>
            <p:cNvSpPr>
              <a:spLocks noChangeShapeType="1"/>
            </p:cNvSpPr>
            <p:nvPr/>
          </p:nvSpPr>
          <p:spPr bwMode="auto">
            <a:xfrm>
              <a:off x="889"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7" name="Line 18"/>
            <p:cNvSpPr>
              <a:spLocks noChangeShapeType="1"/>
            </p:cNvSpPr>
            <p:nvPr/>
          </p:nvSpPr>
          <p:spPr bwMode="auto">
            <a:xfrm>
              <a:off x="935"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8" name="Line 19"/>
            <p:cNvSpPr>
              <a:spLocks noChangeShapeType="1"/>
            </p:cNvSpPr>
            <p:nvPr/>
          </p:nvSpPr>
          <p:spPr bwMode="auto">
            <a:xfrm>
              <a:off x="983" y="3974"/>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09" name="Line 20"/>
            <p:cNvSpPr>
              <a:spLocks noChangeShapeType="1"/>
            </p:cNvSpPr>
            <p:nvPr/>
          </p:nvSpPr>
          <p:spPr bwMode="auto">
            <a:xfrm>
              <a:off x="1029"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0" name="Line 21"/>
            <p:cNvSpPr>
              <a:spLocks noChangeShapeType="1"/>
            </p:cNvSpPr>
            <p:nvPr/>
          </p:nvSpPr>
          <p:spPr bwMode="auto">
            <a:xfrm>
              <a:off x="1078"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1" name="Line 22"/>
            <p:cNvSpPr>
              <a:spLocks noChangeShapeType="1"/>
            </p:cNvSpPr>
            <p:nvPr/>
          </p:nvSpPr>
          <p:spPr bwMode="auto">
            <a:xfrm>
              <a:off x="1126"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2" name="Line 23"/>
            <p:cNvSpPr>
              <a:spLocks noChangeShapeType="1"/>
            </p:cNvSpPr>
            <p:nvPr/>
          </p:nvSpPr>
          <p:spPr bwMode="auto">
            <a:xfrm>
              <a:off x="1171"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3" name="Line 24"/>
            <p:cNvSpPr>
              <a:spLocks noChangeShapeType="1"/>
            </p:cNvSpPr>
            <p:nvPr/>
          </p:nvSpPr>
          <p:spPr bwMode="auto">
            <a:xfrm>
              <a:off x="1220" y="3974"/>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4" name="Rectangle 25"/>
            <p:cNvSpPr>
              <a:spLocks noChangeArrowheads="1"/>
            </p:cNvSpPr>
            <p:nvPr/>
          </p:nvSpPr>
          <p:spPr bwMode="auto">
            <a:xfrm>
              <a:off x="1153"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4.2</a:t>
              </a:r>
            </a:p>
          </p:txBody>
        </p:sp>
        <p:sp>
          <p:nvSpPr>
            <p:cNvPr id="152615" name="Line 26"/>
            <p:cNvSpPr>
              <a:spLocks noChangeShapeType="1"/>
            </p:cNvSpPr>
            <p:nvPr/>
          </p:nvSpPr>
          <p:spPr bwMode="auto">
            <a:xfrm>
              <a:off x="1269"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6" name="Line 27"/>
            <p:cNvSpPr>
              <a:spLocks noChangeShapeType="1"/>
            </p:cNvSpPr>
            <p:nvPr/>
          </p:nvSpPr>
          <p:spPr bwMode="auto">
            <a:xfrm>
              <a:off x="1315"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7" name="Line 28"/>
            <p:cNvSpPr>
              <a:spLocks noChangeShapeType="1"/>
            </p:cNvSpPr>
            <p:nvPr/>
          </p:nvSpPr>
          <p:spPr bwMode="auto">
            <a:xfrm>
              <a:off x="1362"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8" name="Line 29"/>
            <p:cNvSpPr>
              <a:spLocks noChangeShapeType="1"/>
            </p:cNvSpPr>
            <p:nvPr/>
          </p:nvSpPr>
          <p:spPr bwMode="auto">
            <a:xfrm>
              <a:off x="141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19" name="Line 30"/>
            <p:cNvSpPr>
              <a:spLocks noChangeShapeType="1"/>
            </p:cNvSpPr>
            <p:nvPr/>
          </p:nvSpPr>
          <p:spPr bwMode="auto">
            <a:xfrm>
              <a:off x="1457" y="3974"/>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0" name="Line 31"/>
            <p:cNvSpPr>
              <a:spLocks noChangeShapeType="1"/>
            </p:cNvSpPr>
            <p:nvPr/>
          </p:nvSpPr>
          <p:spPr bwMode="auto">
            <a:xfrm>
              <a:off x="1506"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1" name="Line 32"/>
            <p:cNvSpPr>
              <a:spLocks noChangeShapeType="1"/>
            </p:cNvSpPr>
            <p:nvPr/>
          </p:nvSpPr>
          <p:spPr bwMode="auto">
            <a:xfrm>
              <a:off x="155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2" name="Line 33"/>
            <p:cNvSpPr>
              <a:spLocks noChangeShapeType="1"/>
            </p:cNvSpPr>
            <p:nvPr/>
          </p:nvSpPr>
          <p:spPr bwMode="auto">
            <a:xfrm>
              <a:off x="1599"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3" name="Line 34"/>
            <p:cNvSpPr>
              <a:spLocks noChangeShapeType="1"/>
            </p:cNvSpPr>
            <p:nvPr/>
          </p:nvSpPr>
          <p:spPr bwMode="auto">
            <a:xfrm>
              <a:off x="164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4" name="Line 35"/>
            <p:cNvSpPr>
              <a:spLocks noChangeShapeType="1"/>
            </p:cNvSpPr>
            <p:nvPr/>
          </p:nvSpPr>
          <p:spPr bwMode="auto">
            <a:xfrm>
              <a:off x="1695" y="3974"/>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5" name="Rectangle 36"/>
            <p:cNvSpPr>
              <a:spLocks noChangeArrowheads="1"/>
            </p:cNvSpPr>
            <p:nvPr/>
          </p:nvSpPr>
          <p:spPr bwMode="auto">
            <a:xfrm>
              <a:off x="1632"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4.1</a:t>
              </a:r>
            </a:p>
          </p:txBody>
        </p:sp>
        <p:sp>
          <p:nvSpPr>
            <p:cNvPr id="152626" name="Line 37"/>
            <p:cNvSpPr>
              <a:spLocks noChangeShapeType="1"/>
            </p:cNvSpPr>
            <p:nvPr/>
          </p:nvSpPr>
          <p:spPr bwMode="auto">
            <a:xfrm>
              <a:off x="174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7" name="Line 38"/>
            <p:cNvSpPr>
              <a:spLocks noChangeShapeType="1"/>
            </p:cNvSpPr>
            <p:nvPr/>
          </p:nvSpPr>
          <p:spPr bwMode="auto">
            <a:xfrm>
              <a:off x="1790"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8" name="Line 39"/>
            <p:cNvSpPr>
              <a:spLocks noChangeShapeType="1"/>
            </p:cNvSpPr>
            <p:nvPr/>
          </p:nvSpPr>
          <p:spPr bwMode="auto">
            <a:xfrm>
              <a:off x="1839"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29" name="Line 40"/>
            <p:cNvSpPr>
              <a:spLocks noChangeShapeType="1"/>
            </p:cNvSpPr>
            <p:nvPr/>
          </p:nvSpPr>
          <p:spPr bwMode="auto">
            <a:xfrm>
              <a:off x="188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0" name="Line 41"/>
            <p:cNvSpPr>
              <a:spLocks noChangeShapeType="1"/>
            </p:cNvSpPr>
            <p:nvPr/>
          </p:nvSpPr>
          <p:spPr bwMode="auto">
            <a:xfrm>
              <a:off x="1932" y="3974"/>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1" name="Line 42"/>
            <p:cNvSpPr>
              <a:spLocks noChangeShapeType="1"/>
            </p:cNvSpPr>
            <p:nvPr/>
          </p:nvSpPr>
          <p:spPr bwMode="auto">
            <a:xfrm>
              <a:off x="198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2" name="Line 43"/>
            <p:cNvSpPr>
              <a:spLocks noChangeShapeType="1"/>
            </p:cNvSpPr>
            <p:nvPr/>
          </p:nvSpPr>
          <p:spPr bwMode="auto">
            <a:xfrm>
              <a:off x="2027"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3" name="Line 44"/>
            <p:cNvSpPr>
              <a:spLocks noChangeShapeType="1"/>
            </p:cNvSpPr>
            <p:nvPr/>
          </p:nvSpPr>
          <p:spPr bwMode="auto">
            <a:xfrm>
              <a:off x="2075"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4" name="Line 45"/>
            <p:cNvSpPr>
              <a:spLocks noChangeShapeType="1"/>
            </p:cNvSpPr>
            <p:nvPr/>
          </p:nvSpPr>
          <p:spPr bwMode="auto">
            <a:xfrm>
              <a:off x="2124"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5" name="Line 46"/>
            <p:cNvSpPr>
              <a:spLocks noChangeShapeType="1"/>
            </p:cNvSpPr>
            <p:nvPr/>
          </p:nvSpPr>
          <p:spPr bwMode="auto">
            <a:xfrm>
              <a:off x="2169" y="3974"/>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6" name="Rectangle 47"/>
            <p:cNvSpPr>
              <a:spLocks noChangeArrowheads="1"/>
            </p:cNvSpPr>
            <p:nvPr/>
          </p:nvSpPr>
          <p:spPr bwMode="auto">
            <a:xfrm>
              <a:off x="2103"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4.0</a:t>
              </a:r>
            </a:p>
          </p:txBody>
        </p:sp>
        <p:sp>
          <p:nvSpPr>
            <p:cNvPr id="152637" name="Line 48"/>
            <p:cNvSpPr>
              <a:spLocks noChangeShapeType="1"/>
            </p:cNvSpPr>
            <p:nvPr/>
          </p:nvSpPr>
          <p:spPr bwMode="auto">
            <a:xfrm>
              <a:off x="221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8" name="Line 49"/>
            <p:cNvSpPr>
              <a:spLocks noChangeShapeType="1"/>
            </p:cNvSpPr>
            <p:nvPr/>
          </p:nvSpPr>
          <p:spPr bwMode="auto">
            <a:xfrm>
              <a:off x="2266"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39" name="Line 50"/>
            <p:cNvSpPr>
              <a:spLocks noChangeShapeType="1"/>
            </p:cNvSpPr>
            <p:nvPr/>
          </p:nvSpPr>
          <p:spPr bwMode="auto">
            <a:xfrm>
              <a:off x="2312"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0" name="Line 51"/>
            <p:cNvSpPr>
              <a:spLocks noChangeShapeType="1"/>
            </p:cNvSpPr>
            <p:nvPr/>
          </p:nvSpPr>
          <p:spPr bwMode="auto">
            <a:xfrm>
              <a:off x="2361"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1" name="Line 52"/>
            <p:cNvSpPr>
              <a:spLocks noChangeShapeType="1"/>
            </p:cNvSpPr>
            <p:nvPr/>
          </p:nvSpPr>
          <p:spPr bwMode="auto">
            <a:xfrm>
              <a:off x="2408" y="3974"/>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2" name="Line 53"/>
            <p:cNvSpPr>
              <a:spLocks noChangeShapeType="1"/>
            </p:cNvSpPr>
            <p:nvPr/>
          </p:nvSpPr>
          <p:spPr bwMode="auto">
            <a:xfrm>
              <a:off x="2454"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3" name="Line 54"/>
            <p:cNvSpPr>
              <a:spLocks noChangeShapeType="1"/>
            </p:cNvSpPr>
            <p:nvPr/>
          </p:nvSpPr>
          <p:spPr bwMode="auto">
            <a:xfrm>
              <a:off x="2503"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4" name="Line 55"/>
            <p:cNvSpPr>
              <a:spLocks noChangeShapeType="1"/>
            </p:cNvSpPr>
            <p:nvPr/>
          </p:nvSpPr>
          <p:spPr bwMode="auto">
            <a:xfrm>
              <a:off x="2549"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5" name="Line 56"/>
            <p:cNvSpPr>
              <a:spLocks noChangeShapeType="1"/>
            </p:cNvSpPr>
            <p:nvPr/>
          </p:nvSpPr>
          <p:spPr bwMode="auto">
            <a:xfrm>
              <a:off x="2596"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6" name="Line 57"/>
            <p:cNvSpPr>
              <a:spLocks noChangeShapeType="1"/>
            </p:cNvSpPr>
            <p:nvPr/>
          </p:nvSpPr>
          <p:spPr bwMode="auto">
            <a:xfrm>
              <a:off x="2645" y="3974"/>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7" name="Rectangle 58"/>
            <p:cNvSpPr>
              <a:spLocks noChangeArrowheads="1"/>
            </p:cNvSpPr>
            <p:nvPr/>
          </p:nvSpPr>
          <p:spPr bwMode="auto">
            <a:xfrm>
              <a:off x="2579"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3.9</a:t>
              </a:r>
            </a:p>
          </p:txBody>
        </p:sp>
        <p:sp>
          <p:nvSpPr>
            <p:cNvPr id="152648" name="Line 59"/>
            <p:cNvSpPr>
              <a:spLocks noChangeShapeType="1"/>
            </p:cNvSpPr>
            <p:nvPr/>
          </p:nvSpPr>
          <p:spPr bwMode="auto">
            <a:xfrm>
              <a:off x="269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49" name="Line 60"/>
            <p:cNvSpPr>
              <a:spLocks noChangeShapeType="1"/>
            </p:cNvSpPr>
            <p:nvPr/>
          </p:nvSpPr>
          <p:spPr bwMode="auto">
            <a:xfrm>
              <a:off x="2740"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0" name="Line 61"/>
            <p:cNvSpPr>
              <a:spLocks noChangeShapeType="1"/>
            </p:cNvSpPr>
            <p:nvPr/>
          </p:nvSpPr>
          <p:spPr bwMode="auto">
            <a:xfrm>
              <a:off x="2787"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1" name="Line 62"/>
            <p:cNvSpPr>
              <a:spLocks noChangeShapeType="1"/>
            </p:cNvSpPr>
            <p:nvPr/>
          </p:nvSpPr>
          <p:spPr bwMode="auto">
            <a:xfrm>
              <a:off x="283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2" name="Line 63"/>
            <p:cNvSpPr>
              <a:spLocks noChangeShapeType="1"/>
            </p:cNvSpPr>
            <p:nvPr/>
          </p:nvSpPr>
          <p:spPr bwMode="auto">
            <a:xfrm>
              <a:off x="2882" y="3974"/>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3" name="Line 64"/>
            <p:cNvSpPr>
              <a:spLocks noChangeShapeType="1"/>
            </p:cNvSpPr>
            <p:nvPr/>
          </p:nvSpPr>
          <p:spPr bwMode="auto">
            <a:xfrm>
              <a:off x="293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4" name="Line 65"/>
            <p:cNvSpPr>
              <a:spLocks noChangeShapeType="1"/>
            </p:cNvSpPr>
            <p:nvPr/>
          </p:nvSpPr>
          <p:spPr bwMode="auto">
            <a:xfrm>
              <a:off x="2975"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5" name="Line 66"/>
            <p:cNvSpPr>
              <a:spLocks noChangeShapeType="1"/>
            </p:cNvSpPr>
            <p:nvPr/>
          </p:nvSpPr>
          <p:spPr bwMode="auto">
            <a:xfrm>
              <a:off x="3024"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6" name="Line 67"/>
            <p:cNvSpPr>
              <a:spLocks noChangeShapeType="1"/>
            </p:cNvSpPr>
            <p:nvPr/>
          </p:nvSpPr>
          <p:spPr bwMode="auto">
            <a:xfrm>
              <a:off x="307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7" name="Line 68"/>
            <p:cNvSpPr>
              <a:spLocks noChangeShapeType="1"/>
            </p:cNvSpPr>
            <p:nvPr/>
          </p:nvSpPr>
          <p:spPr bwMode="auto">
            <a:xfrm>
              <a:off x="3119" y="3974"/>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58" name="Rectangle 69"/>
            <p:cNvSpPr>
              <a:spLocks noChangeArrowheads="1"/>
            </p:cNvSpPr>
            <p:nvPr/>
          </p:nvSpPr>
          <p:spPr bwMode="auto">
            <a:xfrm>
              <a:off x="3054"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3.8</a:t>
              </a:r>
            </a:p>
          </p:txBody>
        </p:sp>
        <p:sp>
          <p:nvSpPr>
            <p:cNvPr id="152659" name="Line 70"/>
            <p:cNvSpPr>
              <a:spLocks noChangeShapeType="1"/>
            </p:cNvSpPr>
            <p:nvPr/>
          </p:nvSpPr>
          <p:spPr bwMode="auto">
            <a:xfrm>
              <a:off x="3167"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0" name="Line 71"/>
            <p:cNvSpPr>
              <a:spLocks noChangeShapeType="1"/>
            </p:cNvSpPr>
            <p:nvPr/>
          </p:nvSpPr>
          <p:spPr bwMode="auto">
            <a:xfrm>
              <a:off x="3216"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1" name="Line 72"/>
            <p:cNvSpPr>
              <a:spLocks noChangeShapeType="1"/>
            </p:cNvSpPr>
            <p:nvPr/>
          </p:nvSpPr>
          <p:spPr bwMode="auto">
            <a:xfrm>
              <a:off x="326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2" name="Line 73"/>
            <p:cNvSpPr>
              <a:spLocks noChangeShapeType="1"/>
            </p:cNvSpPr>
            <p:nvPr/>
          </p:nvSpPr>
          <p:spPr bwMode="auto">
            <a:xfrm>
              <a:off x="3309"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3" name="Line 74"/>
            <p:cNvSpPr>
              <a:spLocks noChangeShapeType="1"/>
            </p:cNvSpPr>
            <p:nvPr/>
          </p:nvSpPr>
          <p:spPr bwMode="auto">
            <a:xfrm>
              <a:off x="3358" y="3974"/>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4" name="Line 75"/>
            <p:cNvSpPr>
              <a:spLocks noChangeShapeType="1"/>
            </p:cNvSpPr>
            <p:nvPr/>
          </p:nvSpPr>
          <p:spPr bwMode="auto">
            <a:xfrm>
              <a:off x="3404"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5" name="Line 76"/>
            <p:cNvSpPr>
              <a:spLocks noChangeShapeType="1"/>
            </p:cNvSpPr>
            <p:nvPr/>
          </p:nvSpPr>
          <p:spPr bwMode="auto">
            <a:xfrm>
              <a:off x="3453"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6" name="Line 77"/>
            <p:cNvSpPr>
              <a:spLocks noChangeShapeType="1"/>
            </p:cNvSpPr>
            <p:nvPr/>
          </p:nvSpPr>
          <p:spPr bwMode="auto">
            <a:xfrm>
              <a:off x="3500"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7" name="Line 78"/>
            <p:cNvSpPr>
              <a:spLocks noChangeShapeType="1"/>
            </p:cNvSpPr>
            <p:nvPr/>
          </p:nvSpPr>
          <p:spPr bwMode="auto">
            <a:xfrm>
              <a:off x="3546"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8" name="Line 79"/>
            <p:cNvSpPr>
              <a:spLocks noChangeShapeType="1"/>
            </p:cNvSpPr>
            <p:nvPr/>
          </p:nvSpPr>
          <p:spPr bwMode="auto">
            <a:xfrm>
              <a:off x="3595" y="3974"/>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69" name="Rectangle 80"/>
            <p:cNvSpPr>
              <a:spLocks noChangeArrowheads="1"/>
            </p:cNvSpPr>
            <p:nvPr/>
          </p:nvSpPr>
          <p:spPr bwMode="auto">
            <a:xfrm>
              <a:off x="3529"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3.7</a:t>
              </a:r>
            </a:p>
          </p:txBody>
        </p:sp>
        <p:sp>
          <p:nvSpPr>
            <p:cNvPr id="152670" name="Line 81"/>
            <p:cNvSpPr>
              <a:spLocks noChangeShapeType="1"/>
            </p:cNvSpPr>
            <p:nvPr/>
          </p:nvSpPr>
          <p:spPr bwMode="auto">
            <a:xfrm>
              <a:off x="3644"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1" name="Line 82"/>
            <p:cNvSpPr>
              <a:spLocks noChangeShapeType="1"/>
            </p:cNvSpPr>
            <p:nvPr/>
          </p:nvSpPr>
          <p:spPr bwMode="auto">
            <a:xfrm>
              <a:off x="368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2" name="Line 83"/>
            <p:cNvSpPr>
              <a:spLocks noChangeShapeType="1"/>
            </p:cNvSpPr>
            <p:nvPr/>
          </p:nvSpPr>
          <p:spPr bwMode="auto">
            <a:xfrm>
              <a:off x="3737"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3" name="Line 84"/>
            <p:cNvSpPr>
              <a:spLocks noChangeShapeType="1"/>
            </p:cNvSpPr>
            <p:nvPr/>
          </p:nvSpPr>
          <p:spPr bwMode="auto">
            <a:xfrm>
              <a:off x="3786"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4" name="Line 85"/>
            <p:cNvSpPr>
              <a:spLocks noChangeShapeType="1"/>
            </p:cNvSpPr>
            <p:nvPr/>
          </p:nvSpPr>
          <p:spPr bwMode="auto">
            <a:xfrm>
              <a:off x="3832" y="3974"/>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5" name="Line 86"/>
            <p:cNvSpPr>
              <a:spLocks noChangeShapeType="1"/>
            </p:cNvSpPr>
            <p:nvPr/>
          </p:nvSpPr>
          <p:spPr bwMode="auto">
            <a:xfrm>
              <a:off x="3879"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6" name="Line 87"/>
            <p:cNvSpPr>
              <a:spLocks noChangeShapeType="1"/>
            </p:cNvSpPr>
            <p:nvPr/>
          </p:nvSpPr>
          <p:spPr bwMode="auto">
            <a:xfrm>
              <a:off x="392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7" name="Line 88"/>
            <p:cNvSpPr>
              <a:spLocks noChangeShapeType="1"/>
            </p:cNvSpPr>
            <p:nvPr/>
          </p:nvSpPr>
          <p:spPr bwMode="auto">
            <a:xfrm>
              <a:off x="3974"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8" name="Line 89"/>
            <p:cNvSpPr>
              <a:spLocks noChangeShapeType="1"/>
            </p:cNvSpPr>
            <p:nvPr/>
          </p:nvSpPr>
          <p:spPr bwMode="auto">
            <a:xfrm>
              <a:off x="402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79" name="Line 90"/>
            <p:cNvSpPr>
              <a:spLocks noChangeShapeType="1"/>
            </p:cNvSpPr>
            <p:nvPr/>
          </p:nvSpPr>
          <p:spPr bwMode="auto">
            <a:xfrm>
              <a:off x="4067" y="3974"/>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0" name="Rectangle 91"/>
            <p:cNvSpPr>
              <a:spLocks noChangeArrowheads="1"/>
            </p:cNvSpPr>
            <p:nvPr/>
          </p:nvSpPr>
          <p:spPr bwMode="auto">
            <a:xfrm>
              <a:off x="4003"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3.6</a:t>
              </a:r>
            </a:p>
          </p:txBody>
        </p:sp>
        <p:sp>
          <p:nvSpPr>
            <p:cNvPr id="152681" name="Line 92"/>
            <p:cNvSpPr>
              <a:spLocks noChangeShapeType="1"/>
            </p:cNvSpPr>
            <p:nvPr/>
          </p:nvSpPr>
          <p:spPr bwMode="auto">
            <a:xfrm>
              <a:off x="4116"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2" name="Line 93"/>
            <p:cNvSpPr>
              <a:spLocks noChangeShapeType="1"/>
            </p:cNvSpPr>
            <p:nvPr/>
          </p:nvSpPr>
          <p:spPr bwMode="auto">
            <a:xfrm>
              <a:off x="4165"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3" name="Line 94"/>
            <p:cNvSpPr>
              <a:spLocks noChangeShapeType="1"/>
            </p:cNvSpPr>
            <p:nvPr/>
          </p:nvSpPr>
          <p:spPr bwMode="auto">
            <a:xfrm>
              <a:off x="421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4" name="Line 95"/>
            <p:cNvSpPr>
              <a:spLocks noChangeShapeType="1"/>
            </p:cNvSpPr>
            <p:nvPr/>
          </p:nvSpPr>
          <p:spPr bwMode="auto">
            <a:xfrm>
              <a:off x="4259"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5" name="Line 96"/>
            <p:cNvSpPr>
              <a:spLocks noChangeShapeType="1"/>
            </p:cNvSpPr>
            <p:nvPr/>
          </p:nvSpPr>
          <p:spPr bwMode="auto">
            <a:xfrm>
              <a:off x="4308" y="3974"/>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6" name="Line 97"/>
            <p:cNvSpPr>
              <a:spLocks noChangeShapeType="1"/>
            </p:cNvSpPr>
            <p:nvPr/>
          </p:nvSpPr>
          <p:spPr bwMode="auto">
            <a:xfrm>
              <a:off x="435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7" name="Line 98"/>
            <p:cNvSpPr>
              <a:spLocks noChangeShapeType="1"/>
            </p:cNvSpPr>
            <p:nvPr/>
          </p:nvSpPr>
          <p:spPr bwMode="auto">
            <a:xfrm>
              <a:off x="4401"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8" name="Line 99"/>
            <p:cNvSpPr>
              <a:spLocks noChangeShapeType="1"/>
            </p:cNvSpPr>
            <p:nvPr/>
          </p:nvSpPr>
          <p:spPr bwMode="auto">
            <a:xfrm>
              <a:off x="4450"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9" name="Line 100"/>
            <p:cNvSpPr>
              <a:spLocks noChangeShapeType="1"/>
            </p:cNvSpPr>
            <p:nvPr/>
          </p:nvSpPr>
          <p:spPr bwMode="auto">
            <a:xfrm>
              <a:off x="4496"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0" name="Line 101"/>
            <p:cNvSpPr>
              <a:spLocks noChangeShapeType="1"/>
            </p:cNvSpPr>
            <p:nvPr/>
          </p:nvSpPr>
          <p:spPr bwMode="auto">
            <a:xfrm>
              <a:off x="4545" y="3974"/>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1" name="Rectangle 102"/>
            <p:cNvSpPr>
              <a:spLocks noChangeArrowheads="1"/>
            </p:cNvSpPr>
            <p:nvPr/>
          </p:nvSpPr>
          <p:spPr bwMode="auto">
            <a:xfrm>
              <a:off x="4478"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3.5</a:t>
              </a:r>
            </a:p>
          </p:txBody>
        </p:sp>
        <p:sp>
          <p:nvSpPr>
            <p:cNvPr id="152692" name="Line 103"/>
            <p:cNvSpPr>
              <a:spLocks noChangeShapeType="1"/>
            </p:cNvSpPr>
            <p:nvPr/>
          </p:nvSpPr>
          <p:spPr bwMode="auto">
            <a:xfrm>
              <a:off x="4592"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3" name="Line 104"/>
            <p:cNvSpPr>
              <a:spLocks noChangeShapeType="1"/>
            </p:cNvSpPr>
            <p:nvPr/>
          </p:nvSpPr>
          <p:spPr bwMode="auto">
            <a:xfrm>
              <a:off x="4638"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4" name="Line 105"/>
            <p:cNvSpPr>
              <a:spLocks noChangeShapeType="1"/>
            </p:cNvSpPr>
            <p:nvPr/>
          </p:nvSpPr>
          <p:spPr bwMode="auto">
            <a:xfrm>
              <a:off x="4687"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5" name="Line 106"/>
            <p:cNvSpPr>
              <a:spLocks noChangeShapeType="1"/>
            </p:cNvSpPr>
            <p:nvPr/>
          </p:nvSpPr>
          <p:spPr bwMode="auto">
            <a:xfrm>
              <a:off x="4736"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6" name="Line 107"/>
            <p:cNvSpPr>
              <a:spLocks noChangeShapeType="1"/>
            </p:cNvSpPr>
            <p:nvPr/>
          </p:nvSpPr>
          <p:spPr bwMode="auto">
            <a:xfrm>
              <a:off x="4780" y="3974"/>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7" name="Line 108"/>
            <p:cNvSpPr>
              <a:spLocks noChangeShapeType="1"/>
            </p:cNvSpPr>
            <p:nvPr/>
          </p:nvSpPr>
          <p:spPr bwMode="auto">
            <a:xfrm>
              <a:off x="4829"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8" name="Line 109"/>
            <p:cNvSpPr>
              <a:spLocks noChangeShapeType="1"/>
            </p:cNvSpPr>
            <p:nvPr/>
          </p:nvSpPr>
          <p:spPr bwMode="auto">
            <a:xfrm>
              <a:off x="487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9" name="Line 110"/>
            <p:cNvSpPr>
              <a:spLocks noChangeShapeType="1"/>
            </p:cNvSpPr>
            <p:nvPr/>
          </p:nvSpPr>
          <p:spPr bwMode="auto">
            <a:xfrm>
              <a:off x="4924"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0" name="Line 111"/>
            <p:cNvSpPr>
              <a:spLocks noChangeShapeType="1"/>
            </p:cNvSpPr>
            <p:nvPr/>
          </p:nvSpPr>
          <p:spPr bwMode="auto">
            <a:xfrm>
              <a:off x="497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1" name="Line 112"/>
            <p:cNvSpPr>
              <a:spLocks noChangeShapeType="1"/>
            </p:cNvSpPr>
            <p:nvPr/>
          </p:nvSpPr>
          <p:spPr bwMode="auto">
            <a:xfrm>
              <a:off x="5020" y="3974"/>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2" name="Rectangle 113"/>
            <p:cNvSpPr>
              <a:spLocks noChangeArrowheads="1"/>
            </p:cNvSpPr>
            <p:nvPr/>
          </p:nvSpPr>
          <p:spPr bwMode="auto">
            <a:xfrm>
              <a:off x="4954"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3.4</a:t>
              </a:r>
            </a:p>
          </p:txBody>
        </p:sp>
        <p:sp>
          <p:nvSpPr>
            <p:cNvPr id="152703" name="Line 114"/>
            <p:cNvSpPr>
              <a:spLocks noChangeShapeType="1"/>
            </p:cNvSpPr>
            <p:nvPr/>
          </p:nvSpPr>
          <p:spPr bwMode="auto">
            <a:xfrm>
              <a:off x="5066"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4" name="Line 115"/>
            <p:cNvSpPr>
              <a:spLocks noChangeShapeType="1"/>
            </p:cNvSpPr>
            <p:nvPr/>
          </p:nvSpPr>
          <p:spPr bwMode="auto">
            <a:xfrm>
              <a:off x="511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5" name="Line 116"/>
            <p:cNvSpPr>
              <a:spLocks noChangeShapeType="1"/>
            </p:cNvSpPr>
            <p:nvPr/>
          </p:nvSpPr>
          <p:spPr bwMode="auto">
            <a:xfrm>
              <a:off x="5162"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6" name="Line 117"/>
            <p:cNvSpPr>
              <a:spLocks noChangeShapeType="1"/>
            </p:cNvSpPr>
            <p:nvPr/>
          </p:nvSpPr>
          <p:spPr bwMode="auto">
            <a:xfrm>
              <a:off x="520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7" name="Line 118"/>
            <p:cNvSpPr>
              <a:spLocks noChangeShapeType="1"/>
            </p:cNvSpPr>
            <p:nvPr/>
          </p:nvSpPr>
          <p:spPr bwMode="auto">
            <a:xfrm>
              <a:off x="5257" y="3974"/>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8" name="Line 119"/>
            <p:cNvSpPr>
              <a:spLocks noChangeShapeType="1"/>
            </p:cNvSpPr>
            <p:nvPr/>
          </p:nvSpPr>
          <p:spPr bwMode="auto">
            <a:xfrm>
              <a:off x="5305"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9" name="Line 120"/>
            <p:cNvSpPr>
              <a:spLocks noChangeShapeType="1"/>
            </p:cNvSpPr>
            <p:nvPr/>
          </p:nvSpPr>
          <p:spPr bwMode="auto">
            <a:xfrm>
              <a:off x="5351"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0" name="Line 121"/>
            <p:cNvSpPr>
              <a:spLocks noChangeShapeType="1"/>
            </p:cNvSpPr>
            <p:nvPr/>
          </p:nvSpPr>
          <p:spPr bwMode="auto">
            <a:xfrm>
              <a:off x="5399"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1" name="Line 122"/>
            <p:cNvSpPr>
              <a:spLocks noChangeShapeType="1"/>
            </p:cNvSpPr>
            <p:nvPr/>
          </p:nvSpPr>
          <p:spPr bwMode="auto">
            <a:xfrm>
              <a:off x="544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2" name="Line 123"/>
            <p:cNvSpPr>
              <a:spLocks noChangeShapeType="1"/>
            </p:cNvSpPr>
            <p:nvPr/>
          </p:nvSpPr>
          <p:spPr bwMode="auto">
            <a:xfrm>
              <a:off x="5493" y="3974"/>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3" name="Rectangle 124"/>
            <p:cNvSpPr>
              <a:spLocks noChangeArrowheads="1"/>
            </p:cNvSpPr>
            <p:nvPr/>
          </p:nvSpPr>
          <p:spPr bwMode="auto">
            <a:xfrm>
              <a:off x="5428"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3.3</a:t>
              </a:r>
            </a:p>
          </p:txBody>
        </p:sp>
        <p:sp>
          <p:nvSpPr>
            <p:cNvPr id="152714" name="Line 125"/>
            <p:cNvSpPr>
              <a:spLocks noChangeShapeType="1"/>
            </p:cNvSpPr>
            <p:nvPr/>
          </p:nvSpPr>
          <p:spPr bwMode="auto">
            <a:xfrm>
              <a:off x="5542"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5" name="Line 126"/>
            <p:cNvSpPr>
              <a:spLocks noChangeShapeType="1"/>
            </p:cNvSpPr>
            <p:nvPr/>
          </p:nvSpPr>
          <p:spPr bwMode="auto">
            <a:xfrm>
              <a:off x="5588"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6" name="Line 127"/>
            <p:cNvSpPr>
              <a:spLocks noChangeShapeType="1"/>
            </p:cNvSpPr>
            <p:nvPr/>
          </p:nvSpPr>
          <p:spPr bwMode="auto">
            <a:xfrm>
              <a:off x="5637"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7" name="Line 128"/>
            <p:cNvSpPr>
              <a:spLocks noChangeShapeType="1"/>
            </p:cNvSpPr>
            <p:nvPr/>
          </p:nvSpPr>
          <p:spPr bwMode="auto">
            <a:xfrm>
              <a:off x="5684"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8" name="Line 129"/>
            <p:cNvSpPr>
              <a:spLocks noChangeShapeType="1"/>
            </p:cNvSpPr>
            <p:nvPr/>
          </p:nvSpPr>
          <p:spPr bwMode="auto">
            <a:xfrm>
              <a:off x="5730" y="3974"/>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9" name="Line 130"/>
            <p:cNvSpPr>
              <a:spLocks noChangeShapeType="1"/>
            </p:cNvSpPr>
            <p:nvPr/>
          </p:nvSpPr>
          <p:spPr bwMode="auto">
            <a:xfrm>
              <a:off x="5779" y="3974"/>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0" name="Line 131"/>
            <p:cNvSpPr>
              <a:spLocks noChangeShapeType="1"/>
            </p:cNvSpPr>
            <p:nvPr/>
          </p:nvSpPr>
          <p:spPr bwMode="auto">
            <a:xfrm>
              <a:off x="5826"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1" name="Line 132"/>
            <p:cNvSpPr>
              <a:spLocks noChangeShapeType="1"/>
            </p:cNvSpPr>
            <p:nvPr/>
          </p:nvSpPr>
          <p:spPr bwMode="auto">
            <a:xfrm>
              <a:off x="5872"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2" name="Line 133"/>
            <p:cNvSpPr>
              <a:spLocks noChangeShapeType="1"/>
            </p:cNvSpPr>
            <p:nvPr/>
          </p:nvSpPr>
          <p:spPr bwMode="auto">
            <a:xfrm>
              <a:off x="5921"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3" name="Line 134"/>
            <p:cNvSpPr>
              <a:spLocks noChangeShapeType="1"/>
            </p:cNvSpPr>
            <p:nvPr/>
          </p:nvSpPr>
          <p:spPr bwMode="auto">
            <a:xfrm>
              <a:off x="5970" y="3974"/>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4" name="Rectangle 135"/>
            <p:cNvSpPr>
              <a:spLocks noChangeArrowheads="1"/>
            </p:cNvSpPr>
            <p:nvPr/>
          </p:nvSpPr>
          <p:spPr bwMode="auto">
            <a:xfrm>
              <a:off x="5902" y="4014"/>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3.2</a:t>
              </a:r>
            </a:p>
          </p:txBody>
        </p:sp>
        <p:sp>
          <p:nvSpPr>
            <p:cNvPr id="152725" name="Line 136"/>
            <p:cNvSpPr>
              <a:spLocks noChangeShapeType="1"/>
            </p:cNvSpPr>
            <p:nvPr/>
          </p:nvSpPr>
          <p:spPr bwMode="auto">
            <a:xfrm>
              <a:off x="6014"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6" name="Line 137"/>
            <p:cNvSpPr>
              <a:spLocks noChangeShapeType="1"/>
            </p:cNvSpPr>
            <p:nvPr/>
          </p:nvSpPr>
          <p:spPr bwMode="auto">
            <a:xfrm>
              <a:off x="6063"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7" name="Line 138"/>
            <p:cNvSpPr>
              <a:spLocks noChangeShapeType="1"/>
            </p:cNvSpPr>
            <p:nvPr/>
          </p:nvSpPr>
          <p:spPr bwMode="auto">
            <a:xfrm>
              <a:off x="6112"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8" name="Line 139"/>
            <p:cNvSpPr>
              <a:spLocks noChangeShapeType="1"/>
            </p:cNvSpPr>
            <p:nvPr/>
          </p:nvSpPr>
          <p:spPr bwMode="auto">
            <a:xfrm>
              <a:off x="6158" y="3974"/>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9" name="Line 140"/>
            <p:cNvSpPr>
              <a:spLocks noChangeShapeType="1"/>
            </p:cNvSpPr>
            <p:nvPr/>
          </p:nvSpPr>
          <p:spPr bwMode="auto">
            <a:xfrm>
              <a:off x="6205" y="3974"/>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30" name="Rectangle 141"/>
            <p:cNvSpPr>
              <a:spLocks noChangeArrowheads="1"/>
            </p:cNvSpPr>
            <p:nvPr/>
          </p:nvSpPr>
          <p:spPr bwMode="auto">
            <a:xfrm>
              <a:off x="2783" y="4094"/>
              <a:ext cx="11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Chemical Shift (ppm)</a:t>
              </a:r>
            </a:p>
          </p:txBody>
        </p:sp>
        <p:sp>
          <p:nvSpPr>
            <p:cNvPr id="152731" name="Freeform 142"/>
            <p:cNvSpPr>
              <a:spLocks/>
            </p:cNvSpPr>
            <p:nvPr/>
          </p:nvSpPr>
          <p:spPr bwMode="auto">
            <a:xfrm>
              <a:off x="270" y="717"/>
              <a:ext cx="5935" cy="3177"/>
            </a:xfrm>
            <a:custGeom>
              <a:avLst/>
              <a:gdLst>
                <a:gd name="T0" fmla="*/ 567211 w 3756"/>
                <a:gd name="T1" fmla="*/ 174545 h 2128"/>
                <a:gd name="T2" fmla="*/ 557664 w 3756"/>
                <a:gd name="T3" fmla="*/ 140 h 2128"/>
                <a:gd name="T4" fmla="*/ 548665 w 3756"/>
                <a:gd name="T5" fmla="*/ 174389 h 2128"/>
                <a:gd name="T6" fmla="*/ 539153 w 3756"/>
                <a:gd name="T7" fmla="*/ 174545 h 2128"/>
                <a:gd name="T8" fmla="*/ 530124 w 3756"/>
                <a:gd name="T9" fmla="*/ 174626 h 2128"/>
                <a:gd name="T10" fmla="*/ 520717 w 3756"/>
                <a:gd name="T11" fmla="*/ 174626 h 2128"/>
                <a:gd name="T12" fmla="*/ 511510 w 3756"/>
                <a:gd name="T13" fmla="*/ 174763 h 2128"/>
                <a:gd name="T14" fmla="*/ 502176 w 3756"/>
                <a:gd name="T15" fmla="*/ 174763 h 2128"/>
                <a:gd name="T16" fmla="*/ 492651 w 3756"/>
                <a:gd name="T17" fmla="*/ 174223 h 2128"/>
                <a:gd name="T18" fmla="*/ 483630 w 3756"/>
                <a:gd name="T19" fmla="*/ 174763 h 2128"/>
                <a:gd name="T20" fmla="*/ 474160 w 3756"/>
                <a:gd name="T21" fmla="*/ 174763 h 2128"/>
                <a:gd name="T22" fmla="*/ 465141 w 3756"/>
                <a:gd name="T23" fmla="*/ 174763 h 2128"/>
                <a:gd name="T24" fmla="*/ 455612 w 3756"/>
                <a:gd name="T25" fmla="*/ 174763 h 2128"/>
                <a:gd name="T26" fmla="*/ 446495 w 3756"/>
                <a:gd name="T27" fmla="*/ 174763 h 2128"/>
                <a:gd name="T28" fmla="*/ 437191 w 3756"/>
                <a:gd name="T29" fmla="*/ 174763 h 2128"/>
                <a:gd name="T30" fmla="*/ 427906 w 3756"/>
                <a:gd name="T31" fmla="*/ 174763 h 2128"/>
                <a:gd name="T32" fmla="*/ 418653 w 3756"/>
                <a:gd name="T33" fmla="*/ 174626 h 2128"/>
                <a:gd name="T34" fmla="*/ 409125 w 3756"/>
                <a:gd name="T35" fmla="*/ 168726 h 2128"/>
                <a:gd name="T36" fmla="*/ 400138 w 3756"/>
                <a:gd name="T37" fmla="*/ 174626 h 2128"/>
                <a:gd name="T38" fmla="*/ 390585 w 3756"/>
                <a:gd name="T39" fmla="*/ 174626 h 2128"/>
                <a:gd name="T40" fmla="*/ 381515 w 3756"/>
                <a:gd name="T41" fmla="*/ 174763 h 2128"/>
                <a:gd name="T42" fmla="*/ 371987 w 3756"/>
                <a:gd name="T43" fmla="*/ 174763 h 2128"/>
                <a:gd name="T44" fmla="*/ 362967 w 3756"/>
                <a:gd name="T45" fmla="*/ 174763 h 2128"/>
                <a:gd name="T46" fmla="*/ 353447 w 3756"/>
                <a:gd name="T47" fmla="*/ 174763 h 2128"/>
                <a:gd name="T48" fmla="*/ 344134 w 3756"/>
                <a:gd name="T49" fmla="*/ 174763 h 2128"/>
                <a:gd name="T50" fmla="*/ 335051 w 3756"/>
                <a:gd name="T51" fmla="*/ 174763 h 2128"/>
                <a:gd name="T52" fmla="*/ 325527 w 3756"/>
                <a:gd name="T53" fmla="*/ 174763 h 2128"/>
                <a:gd name="T54" fmla="*/ 316424 w 3756"/>
                <a:gd name="T55" fmla="*/ 174763 h 2128"/>
                <a:gd name="T56" fmla="*/ 306951 w 3756"/>
                <a:gd name="T57" fmla="*/ 174763 h 2128"/>
                <a:gd name="T58" fmla="*/ 297913 w 3756"/>
                <a:gd name="T59" fmla="*/ 174763 h 2128"/>
                <a:gd name="T60" fmla="*/ 288389 w 3756"/>
                <a:gd name="T61" fmla="*/ 174763 h 2128"/>
                <a:gd name="T62" fmla="*/ 279051 w 3756"/>
                <a:gd name="T63" fmla="*/ 174763 h 2128"/>
                <a:gd name="T64" fmla="*/ 269598 w 3756"/>
                <a:gd name="T65" fmla="*/ 174763 h 2128"/>
                <a:gd name="T66" fmla="*/ 260133 w 3756"/>
                <a:gd name="T67" fmla="*/ 174763 h 2128"/>
                <a:gd name="T68" fmla="*/ 251105 w 3756"/>
                <a:gd name="T69" fmla="*/ 174763 h 2128"/>
                <a:gd name="T70" fmla="*/ 241662 w 3756"/>
                <a:gd name="T71" fmla="*/ 174763 h 2128"/>
                <a:gd name="T72" fmla="*/ 232660 w 3756"/>
                <a:gd name="T73" fmla="*/ 174763 h 2128"/>
                <a:gd name="T74" fmla="*/ 223133 w 3756"/>
                <a:gd name="T75" fmla="*/ 174763 h 2128"/>
                <a:gd name="T76" fmla="*/ 214058 w 3756"/>
                <a:gd name="T77" fmla="*/ 174763 h 2128"/>
                <a:gd name="T78" fmla="*/ 204532 w 3756"/>
                <a:gd name="T79" fmla="*/ 174763 h 2128"/>
                <a:gd name="T80" fmla="*/ 195542 w 3756"/>
                <a:gd name="T81" fmla="*/ 174763 h 2128"/>
                <a:gd name="T82" fmla="*/ 186025 w 3756"/>
                <a:gd name="T83" fmla="*/ 174763 h 2128"/>
                <a:gd name="T84" fmla="*/ 176599 w 3756"/>
                <a:gd name="T85" fmla="*/ 174763 h 2128"/>
                <a:gd name="T86" fmla="*/ 167476 w 3756"/>
                <a:gd name="T87" fmla="*/ 173215 h 2128"/>
                <a:gd name="T88" fmla="*/ 158055 w 3756"/>
                <a:gd name="T89" fmla="*/ 170273 h 2128"/>
                <a:gd name="T90" fmla="*/ 149056 w 3756"/>
                <a:gd name="T91" fmla="*/ 174626 h 2128"/>
                <a:gd name="T92" fmla="*/ 139528 w 3756"/>
                <a:gd name="T93" fmla="*/ 174763 h 2128"/>
                <a:gd name="T94" fmla="*/ 130507 w 3756"/>
                <a:gd name="T95" fmla="*/ 174763 h 2128"/>
                <a:gd name="T96" fmla="*/ 120990 w 3756"/>
                <a:gd name="T97" fmla="*/ 174763 h 2128"/>
                <a:gd name="T98" fmla="*/ 111965 w 3756"/>
                <a:gd name="T99" fmla="*/ 174763 h 2128"/>
                <a:gd name="T100" fmla="*/ 102488 w 3756"/>
                <a:gd name="T101" fmla="*/ 174763 h 2128"/>
                <a:gd name="T102" fmla="*/ 93053 w 3756"/>
                <a:gd name="T103" fmla="*/ 174763 h 2128"/>
                <a:gd name="T104" fmla="*/ 83818 w 3756"/>
                <a:gd name="T105" fmla="*/ 174763 h 2128"/>
                <a:gd name="T106" fmla="*/ 74543 w 3756"/>
                <a:gd name="T107" fmla="*/ 174763 h 2128"/>
                <a:gd name="T108" fmla="*/ 65302 w 3756"/>
                <a:gd name="T109" fmla="*/ 174763 h 2128"/>
                <a:gd name="T110" fmla="*/ 55999 w 3756"/>
                <a:gd name="T111" fmla="*/ 174763 h 2128"/>
                <a:gd name="T112" fmla="*/ 46981 w 3756"/>
                <a:gd name="T113" fmla="*/ 174763 h 2128"/>
                <a:gd name="T114" fmla="*/ 37460 w 3756"/>
                <a:gd name="T115" fmla="*/ 174763 h 2128"/>
                <a:gd name="T116" fmla="*/ 28284 w 3756"/>
                <a:gd name="T117" fmla="*/ 174763 h 2128"/>
                <a:gd name="T118" fmla="*/ 18837 w 3756"/>
                <a:gd name="T119" fmla="*/ 174763 h 2128"/>
                <a:gd name="T120" fmla="*/ 9523 w 3756"/>
                <a:gd name="T121" fmla="*/ 174763 h 2128"/>
                <a:gd name="T122" fmla="*/ 324 w 3756"/>
                <a:gd name="T123" fmla="*/ 174763 h 21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56" h="2128">
                  <a:moveTo>
                    <a:pt x="3756" y="2126"/>
                  </a:moveTo>
                  <a:lnTo>
                    <a:pt x="3756" y="2126"/>
                  </a:lnTo>
                  <a:lnTo>
                    <a:pt x="3754" y="2126"/>
                  </a:lnTo>
                  <a:lnTo>
                    <a:pt x="3753" y="2126"/>
                  </a:lnTo>
                  <a:lnTo>
                    <a:pt x="3751" y="2126"/>
                  </a:lnTo>
                  <a:lnTo>
                    <a:pt x="3749" y="2128"/>
                  </a:lnTo>
                  <a:lnTo>
                    <a:pt x="3747" y="2126"/>
                  </a:lnTo>
                  <a:lnTo>
                    <a:pt x="3745" y="2128"/>
                  </a:lnTo>
                  <a:lnTo>
                    <a:pt x="3743" y="2128"/>
                  </a:lnTo>
                  <a:lnTo>
                    <a:pt x="3741" y="2128"/>
                  </a:lnTo>
                  <a:lnTo>
                    <a:pt x="3739" y="2128"/>
                  </a:lnTo>
                  <a:lnTo>
                    <a:pt x="3737" y="2128"/>
                  </a:lnTo>
                  <a:lnTo>
                    <a:pt x="3735" y="2128"/>
                  </a:lnTo>
                  <a:lnTo>
                    <a:pt x="3733" y="2128"/>
                  </a:lnTo>
                  <a:lnTo>
                    <a:pt x="3731" y="2128"/>
                  </a:lnTo>
                  <a:lnTo>
                    <a:pt x="3730" y="2128"/>
                  </a:lnTo>
                  <a:lnTo>
                    <a:pt x="3728" y="2126"/>
                  </a:lnTo>
                  <a:lnTo>
                    <a:pt x="3726" y="2128"/>
                  </a:lnTo>
                  <a:lnTo>
                    <a:pt x="3724" y="2128"/>
                  </a:lnTo>
                  <a:lnTo>
                    <a:pt x="3722" y="2126"/>
                  </a:lnTo>
                  <a:lnTo>
                    <a:pt x="3720" y="2128"/>
                  </a:lnTo>
                  <a:lnTo>
                    <a:pt x="3718" y="2126"/>
                  </a:lnTo>
                  <a:lnTo>
                    <a:pt x="3716" y="2126"/>
                  </a:lnTo>
                  <a:lnTo>
                    <a:pt x="3714" y="2126"/>
                  </a:lnTo>
                  <a:lnTo>
                    <a:pt x="3712" y="2126"/>
                  </a:lnTo>
                  <a:lnTo>
                    <a:pt x="3710" y="2126"/>
                  </a:lnTo>
                  <a:lnTo>
                    <a:pt x="3708" y="2126"/>
                  </a:lnTo>
                  <a:lnTo>
                    <a:pt x="3707" y="2126"/>
                  </a:lnTo>
                  <a:lnTo>
                    <a:pt x="3705" y="2125"/>
                  </a:lnTo>
                  <a:lnTo>
                    <a:pt x="3703" y="2126"/>
                  </a:lnTo>
                  <a:lnTo>
                    <a:pt x="3701" y="2125"/>
                  </a:lnTo>
                  <a:lnTo>
                    <a:pt x="3699" y="2125"/>
                  </a:lnTo>
                  <a:lnTo>
                    <a:pt x="3697" y="2125"/>
                  </a:lnTo>
                  <a:lnTo>
                    <a:pt x="3695" y="2123"/>
                  </a:lnTo>
                  <a:lnTo>
                    <a:pt x="3693" y="2125"/>
                  </a:lnTo>
                  <a:lnTo>
                    <a:pt x="3691" y="2123"/>
                  </a:lnTo>
                  <a:lnTo>
                    <a:pt x="3689" y="2123"/>
                  </a:lnTo>
                  <a:lnTo>
                    <a:pt x="3687" y="2123"/>
                  </a:lnTo>
                  <a:lnTo>
                    <a:pt x="3685" y="2121"/>
                  </a:lnTo>
                  <a:lnTo>
                    <a:pt x="3683" y="2121"/>
                  </a:lnTo>
                  <a:lnTo>
                    <a:pt x="3682" y="2121"/>
                  </a:lnTo>
                  <a:lnTo>
                    <a:pt x="3680" y="2119"/>
                  </a:lnTo>
                  <a:lnTo>
                    <a:pt x="3678" y="2119"/>
                  </a:lnTo>
                  <a:lnTo>
                    <a:pt x="3676" y="2117"/>
                  </a:lnTo>
                  <a:lnTo>
                    <a:pt x="3674" y="2115"/>
                  </a:lnTo>
                  <a:lnTo>
                    <a:pt x="3674" y="2113"/>
                  </a:lnTo>
                  <a:lnTo>
                    <a:pt x="3672" y="2109"/>
                  </a:lnTo>
                  <a:lnTo>
                    <a:pt x="3670" y="2107"/>
                  </a:lnTo>
                  <a:lnTo>
                    <a:pt x="3668" y="2101"/>
                  </a:lnTo>
                  <a:lnTo>
                    <a:pt x="3666" y="2096"/>
                  </a:lnTo>
                  <a:lnTo>
                    <a:pt x="3664" y="2092"/>
                  </a:lnTo>
                  <a:lnTo>
                    <a:pt x="3662" y="2084"/>
                  </a:lnTo>
                  <a:lnTo>
                    <a:pt x="3660" y="2078"/>
                  </a:lnTo>
                  <a:lnTo>
                    <a:pt x="3659" y="2071"/>
                  </a:lnTo>
                  <a:lnTo>
                    <a:pt x="3657" y="2059"/>
                  </a:lnTo>
                  <a:lnTo>
                    <a:pt x="3655" y="2052"/>
                  </a:lnTo>
                  <a:lnTo>
                    <a:pt x="3653" y="2029"/>
                  </a:lnTo>
                  <a:lnTo>
                    <a:pt x="3651" y="2006"/>
                  </a:lnTo>
                  <a:lnTo>
                    <a:pt x="3649" y="1977"/>
                  </a:lnTo>
                  <a:lnTo>
                    <a:pt x="3647" y="1925"/>
                  </a:lnTo>
                  <a:lnTo>
                    <a:pt x="3645" y="1839"/>
                  </a:lnTo>
                  <a:lnTo>
                    <a:pt x="3643" y="1566"/>
                  </a:lnTo>
                  <a:lnTo>
                    <a:pt x="3641" y="795"/>
                  </a:lnTo>
                  <a:lnTo>
                    <a:pt x="3639" y="250"/>
                  </a:lnTo>
                  <a:lnTo>
                    <a:pt x="3637" y="2"/>
                  </a:lnTo>
                  <a:lnTo>
                    <a:pt x="3635" y="0"/>
                  </a:lnTo>
                  <a:lnTo>
                    <a:pt x="3634" y="160"/>
                  </a:lnTo>
                  <a:lnTo>
                    <a:pt x="3632" y="760"/>
                  </a:lnTo>
                  <a:lnTo>
                    <a:pt x="3632" y="1472"/>
                  </a:lnTo>
                  <a:lnTo>
                    <a:pt x="3630" y="1737"/>
                  </a:lnTo>
                  <a:lnTo>
                    <a:pt x="3628" y="1844"/>
                  </a:lnTo>
                  <a:lnTo>
                    <a:pt x="3626" y="1929"/>
                  </a:lnTo>
                  <a:lnTo>
                    <a:pt x="3624" y="1986"/>
                  </a:lnTo>
                  <a:lnTo>
                    <a:pt x="3622" y="2023"/>
                  </a:lnTo>
                  <a:lnTo>
                    <a:pt x="3620" y="2052"/>
                  </a:lnTo>
                  <a:lnTo>
                    <a:pt x="3618" y="2065"/>
                  </a:lnTo>
                  <a:lnTo>
                    <a:pt x="3616" y="2077"/>
                  </a:lnTo>
                  <a:lnTo>
                    <a:pt x="3614" y="2086"/>
                  </a:lnTo>
                  <a:lnTo>
                    <a:pt x="3612" y="2090"/>
                  </a:lnTo>
                  <a:lnTo>
                    <a:pt x="3611" y="2098"/>
                  </a:lnTo>
                  <a:lnTo>
                    <a:pt x="3609" y="2100"/>
                  </a:lnTo>
                  <a:lnTo>
                    <a:pt x="3607" y="2101"/>
                  </a:lnTo>
                  <a:lnTo>
                    <a:pt x="3605" y="2107"/>
                  </a:lnTo>
                  <a:lnTo>
                    <a:pt x="3603" y="2107"/>
                  </a:lnTo>
                  <a:lnTo>
                    <a:pt x="3601" y="2109"/>
                  </a:lnTo>
                  <a:lnTo>
                    <a:pt x="3599" y="2111"/>
                  </a:lnTo>
                  <a:lnTo>
                    <a:pt x="3597" y="2111"/>
                  </a:lnTo>
                  <a:lnTo>
                    <a:pt x="3595" y="2115"/>
                  </a:lnTo>
                  <a:lnTo>
                    <a:pt x="3593" y="2115"/>
                  </a:lnTo>
                  <a:lnTo>
                    <a:pt x="3591" y="2117"/>
                  </a:lnTo>
                  <a:lnTo>
                    <a:pt x="3589" y="2117"/>
                  </a:lnTo>
                  <a:lnTo>
                    <a:pt x="3588" y="2119"/>
                  </a:lnTo>
                  <a:lnTo>
                    <a:pt x="3586" y="2119"/>
                  </a:lnTo>
                  <a:lnTo>
                    <a:pt x="3584" y="2121"/>
                  </a:lnTo>
                  <a:lnTo>
                    <a:pt x="3582" y="2121"/>
                  </a:lnTo>
                  <a:lnTo>
                    <a:pt x="3580" y="2121"/>
                  </a:lnTo>
                  <a:lnTo>
                    <a:pt x="3578" y="2123"/>
                  </a:lnTo>
                  <a:lnTo>
                    <a:pt x="3576" y="2123"/>
                  </a:lnTo>
                  <a:lnTo>
                    <a:pt x="3574" y="2123"/>
                  </a:lnTo>
                  <a:lnTo>
                    <a:pt x="3572" y="2123"/>
                  </a:lnTo>
                  <a:lnTo>
                    <a:pt x="3570" y="2123"/>
                  </a:lnTo>
                  <a:lnTo>
                    <a:pt x="3568" y="2123"/>
                  </a:lnTo>
                  <a:lnTo>
                    <a:pt x="3566" y="2123"/>
                  </a:lnTo>
                  <a:lnTo>
                    <a:pt x="3564" y="2123"/>
                  </a:lnTo>
                  <a:lnTo>
                    <a:pt x="3563" y="2125"/>
                  </a:lnTo>
                  <a:lnTo>
                    <a:pt x="3561" y="2123"/>
                  </a:lnTo>
                  <a:lnTo>
                    <a:pt x="3559" y="2125"/>
                  </a:lnTo>
                  <a:lnTo>
                    <a:pt x="3557" y="2125"/>
                  </a:lnTo>
                  <a:lnTo>
                    <a:pt x="3555" y="2125"/>
                  </a:lnTo>
                  <a:lnTo>
                    <a:pt x="3553" y="2125"/>
                  </a:lnTo>
                  <a:lnTo>
                    <a:pt x="3551" y="2125"/>
                  </a:lnTo>
                  <a:lnTo>
                    <a:pt x="3549" y="2125"/>
                  </a:lnTo>
                  <a:lnTo>
                    <a:pt x="3547" y="2125"/>
                  </a:lnTo>
                  <a:lnTo>
                    <a:pt x="3545" y="2125"/>
                  </a:lnTo>
                  <a:lnTo>
                    <a:pt x="3543" y="2125"/>
                  </a:lnTo>
                  <a:lnTo>
                    <a:pt x="3541" y="2125"/>
                  </a:lnTo>
                  <a:lnTo>
                    <a:pt x="3540" y="2126"/>
                  </a:lnTo>
                  <a:lnTo>
                    <a:pt x="3538" y="2125"/>
                  </a:lnTo>
                  <a:lnTo>
                    <a:pt x="3536" y="2126"/>
                  </a:lnTo>
                  <a:lnTo>
                    <a:pt x="3534" y="2126"/>
                  </a:lnTo>
                  <a:lnTo>
                    <a:pt x="3532" y="2125"/>
                  </a:lnTo>
                  <a:lnTo>
                    <a:pt x="3530" y="2126"/>
                  </a:lnTo>
                  <a:lnTo>
                    <a:pt x="3528" y="2125"/>
                  </a:lnTo>
                  <a:lnTo>
                    <a:pt x="3526" y="2126"/>
                  </a:lnTo>
                  <a:lnTo>
                    <a:pt x="3524" y="2126"/>
                  </a:lnTo>
                  <a:lnTo>
                    <a:pt x="3522" y="2125"/>
                  </a:lnTo>
                  <a:lnTo>
                    <a:pt x="3520" y="2125"/>
                  </a:lnTo>
                  <a:lnTo>
                    <a:pt x="3518" y="2125"/>
                  </a:lnTo>
                  <a:lnTo>
                    <a:pt x="3516" y="2125"/>
                  </a:lnTo>
                  <a:lnTo>
                    <a:pt x="3515" y="2125"/>
                  </a:lnTo>
                  <a:lnTo>
                    <a:pt x="3513" y="2125"/>
                  </a:lnTo>
                  <a:lnTo>
                    <a:pt x="3511" y="2126"/>
                  </a:lnTo>
                  <a:lnTo>
                    <a:pt x="3509" y="2126"/>
                  </a:lnTo>
                  <a:lnTo>
                    <a:pt x="3507" y="2126"/>
                  </a:lnTo>
                  <a:lnTo>
                    <a:pt x="3505" y="2126"/>
                  </a:lnTo>
                  <a:lnTo>
                    <a:pt x="3503" y="2126"/>
                  </a:lnTo>
                  <a:lnTo>
                    <a:pt x="3501" y="2126"/>
                  </a:lnTo>
                  <a:lnTo>
                    <a:pt x="3499" y="2126"/>
                  </a:lnTo>
                  <a:lnTo>
                    <a:pt x="3497" y="2126"/>
                  </a:lnTo>
                  <a:lnTo>
                    <a:pt x="3495" y="2126"/>
                  </a:lnTo>
                  <a:lnTo>
                    <a:pt x="3493" y="2126"/>
                  </a:lnTo>
                  <a:lnTo>
                    <a:pt x="3492" y="2126"/>
                  </a:lnTo>
                  <a:lnTo>
                    <a:pt x="3490" y="2126"/>
                  </a:lnTo>
                  <a:lnTo>
                    <a:pt x="3488" y="2126"/>
                  </a:lnTo>
                  <a:lnTo>
                    <a:pt x="3486" y="2126"/>
                  </a:lnTo>
                  <a:lnTo>
                    <a:pt x="3484" y="2126"/>
                  </a:lnTo>
                  <a:lnTo>
                    <a:pt x="3482" y="2126"/>
                  </a:lnTo>
                  <a:lnTo>
                    <a:pt x="3480" y="2126"/>
                  </a:lnTo>
                  <a:lnTo>
                    <a:pt x="3478" y="2126"/>
                  </a:lnTo>
                  <a:lnTo>
                    <a:pt x="3476" y="2126"/>
                  </a:lnTo>
                  <a:lnTo>
                    <a:pt x="3474" y="2126"/>
                  </a:lnTo>
                  <a:lnTo>
                    <a:pt x="3472" y="2126"/>
                  </a:lnTo>
                  <a:lnTo>
                    <a:pt x="3470" y="2126"/>
                  </a:lnTo>
                  <a:lnTo>
                    <a:pt x="3469" y="2126"/>
                  </a:lnTo>
                  <a:lnTo>
                    <a:pt x="3467" y="2126"/>
                  </a:lnTo>
                  <a:lnTo>
                    <a:pt x="3465" y="2126"/>
                  </a:lnTo>
                  <a:lnTo>
                    <a:pt x="3463" y="2126"/>
                  </a:lnTo>
                  <a:lnTo>
                    <a:pt x="3461" y="2126"/>
                  </a:lnTo>
                  <a:lnTo>
                    <a:pt x="3459" y="2126"/>
                  </a:lnTo>
                  <a:lnTo>
                    <a:pt x="3457" y="2126"/>
                  </a:lnTo>
                  <a:lnTo>
                    <a:pt x="3455" y="2126"/>
                  </a:lnTo>
                  <a:lnTo>
                    <a:pt x="3453" y="2126"/>
                  </a:lnTo>
                  <a:lnTo>
                    <a:pt x="3451" y="2126"/>
                  </a:lnTo>
                  <a:lnTo>
                    <a:pt x="3449" y="2126"/>
                  </a:lnTo>
                  <a:lnTo>
                    <a:pt x="3447" y="2126"/>
                  </a:lnTo>
                  <a:lnTo>
                    <a:pt x="3445" y="2126"/>
                  </a:lnTo>
                  <a:lnTo>
                    <a:pt x="3444" y="2126"/>
                  </a:lnTo>
                  <a:lnTo>
                    <a:pt x="3442" y="2126"/>
                  </a:lnTo>
                  <a:lnTo>
                    <a:pt x="3440" y="2128"/>
                  </a:lnTo>
                  <a:lnTo>
                    <a:pt x="3438" y="2126"/>
                  </a:lnTo>
                  <a:lnTo>
                    <a:pt x="3436" y="2128"/>
                  </a:lnTo>
                  <a:lnTo>
                    <a:pt x="3434" y="2126"/>
                  </a:lnTo>
                  <a:lnTo>
                    <a:pt x="3432" y="2126"/>
                  </a:lnTo>
                  <a:lnTo>
                    <a:pt x="3430" y="2128"/>
                  </a:lnTo>
                  <a:lnTo>
                    <a:pt x="3428" y="2128"/>
                  </a:lnTo>
                  <a:lnTo>
                    <a:pt x="3426" y="2128"/>
                  </a:lnTo>
                  <a:lnTo>
                    <a:pt x="3424" y="2128"/>
                  </a:lnTo>
                  <a:lnTo>
                    <a:pt x="3422" y="2128"/>
                  </a:lnTo>
                  <a:lnTo>
                    <a:pt x="3421" y="2128"/>
                  </a:lnTo>
                  <a:lnTo>
                    <a:pt x="3419" y="2128"/>
                  </a:lnTo>
                  <a:lnTo>
                    <a:pt x="3417" y="2128"/>
                  </a:lnTo>
                  <a:lnTo>
                    <a:pt x="3415" y="2128"/>
                  </a:lnTo>
                  <a:lnTo>
                    <a:pt x="3413" y="2128"/>
                  </a:lnTo>
                  <a:lnTo>
                    <a:pt x="3411" y="2128"/>
                  </a:lnTo>
                  <a:lnTo>
                    <a:pt x="3409" y="2128"/>
                  </a:lnTo>
                  <a:lnTo>
                    <a:pt x="3407" y="2128"/>
                  </a:lnTo>
                  <a:lnTo>
                    <a:pt x="3405" y="2126"/>
                  </a:lnTo>
                  <a:lnTo>
                    <a:pt x="3403" y="2126"/>
                  </a:lnTo>
                  <a:lnTo>
                    <a:pt x="3401" y="2126"/>
                  </a:lnTo>
                  <a:lnTo>
                    <a:pt x="3399" y="2126"/>
                  </a:lnTo>
                  <a:lnTo>
                    <a:pt x="3397" y="2126"/>
                  </a:lnTo>
                  <a:lnTo>
                    <a:pt x="3396" y="2126"/>
                  </a:lnTo>
                  <a:lnTo>
                    <a:pt x="3394" y="2126"/>
                  </a:lnTo>
                  <a:lnTo>
                    <a:pt x="3392" y="2126"/>
                  </a:lnTo>
                  <a:lnTo>
                    <a:pt x="3390" y="2126"/>
                  </a:lnTo>
                  <a:lnTo>
                    <a:pt x="3388" y="2126"/>
                  </a:lnTo>
                  <a:lnTo>
                    <a:pt x="3386" y="2126"/>
                  </a:lnTo>
                  <a:lnTo>
                    <a:pt x="3384" y="2128"/>
                  </a:lnTo>
                  <a:lnTo>
                    <a:pt x="3382" y="2128"/>
                  </a:lnTo>
                  <a:lnTo>
                    <a:pt x="3380" y="2128"/>
                  </a:lnTo>
                  <a:lnTo>
                    <a:pt x="3378" y="2128"/>
                  </a:lnTo>
                  <a:lnTo>
                    <a:pt x="3376" y="2128"/>
                  </a:lnTo>
                  <a:lnTo>
                    <a:pt x="3374" y="2128"/>
                  </a:lnTo>
                  <a:lnTo>
                    <a:pt x="3373" y="2126"/>
                  </a:lnTo>
                  <a:lnTo>
                    <a:pt x="3371" y="2128"/>
                  </a:lnTo>
                  <a:lnTo>
                    <a:pt x="3369" y="2128"/>
                  </a:lnTo>
                  <a:lnTo>
                    <a:pt x="3367" y="2128"/>
                  </a:lnTo>
                  <a:lnTo>
                    <a:pt x="3365" y="2128"/>
                  </a:lnTo>
                  <a:lnTo>
                    <a:pt x="3363" y="2128"/>
                  </a:lnTo>
                  <a:lnTo>
                    <a:pt x="3361" y="2128"/>
                  </a:lnTo>
                  <a:lnTo>
                    <a:pt x="3359" y="2128"/>
                  </a:lnTo>
                  <a:lnTo>
                    <a:pt x="3357" y="2128"/>
                  </a:lnTo>
                  <a:lnTo>
                    <a:pt x="3355" y="2128"/>
                  </a:lnTo>
                  <a:lnTo>
                    <a:pt x="3353" y="2128"/>
                  </a:lnTo>
                  <a:lnTo>
                    <a:pt x="3351" y="2128"/>
                  </a:lnTo>
                  <a:lnTo>
                    <a:pt x="3350" y="2128"/>
                  </a:lnTo>
                  <a:lnTo>
                    <a:pt x="3348" y="2128"/>
                  </a:lnTo>
                  <a:lnTo>
                    <a:pt x="3346" y="2128"/>
                  </a:lnTo>
                  <a:lnTo>
                    <a:pt x="3344" y="2128"/>
                  </a:lnTo>
                  <a:lnTo>
                    <a:pt x="3342" y="2128"/>
                  </a:lnTo>
                  <a:lnTo>
                    <a:pt x="3340" y="2128"/>
                  </a:lnTo>
                  <a:lnTo>
                    <a:pt x="3338" y="2128"/>
                  </a:lnTo>
                  <a:lnTo>
                    <a:pt x="3336" y="2128"/>
                  </a:lnTo>
                  <a:lnTo>
                    <a:pt x="3334" y="2128"/>
                  </a:lnTo>
                  <a:lnTo>
                    <a:pt x="3332" y="2128"/>
                  </a:lnTo>
                  <a:lnTo>
                    <a:pt x="3330" y="2128"/>
                  </a:lnTo>
                  <a:lnTo>
                    <a:pt x="3328" y="2128"/>
                  </a:lnTo>
                  <a:lnTo>
                    <a:pt x="3326" y="2128"/>
                  </a:lnTo>
                  <a:lnTo>
                    <a:pt x="3325" y="2128"/>
                  </a:lnTo>
                  <a:lnTo>
                    <a:pt x="3323" y="2128"/>
                  </a:lnTo>
                  <a:lnTo>
                    <a:pt x="3321" y="2128"/>
                  </a:lnTo>
                  <a:lnTo>
                    <a:pt x="3319" y="2128"/>
                  </a:lnTo>
                  <a:lnTo>
                    <a:pt x="3317" y="2128"/>
                  </a:lnTo>
                  <a:lnTo>
                    <a:pt x="3315" y="2128"/>
                  </a:lnTo>
                  <a:lnTo>
                    <a:pt x="3313" y="2128"/>
                  </a:lnTo>
                  <a:lnTo>
                    <a:pt x="3311" y="2128"/>
                  </a:lnTo>
                  <a:lnTo>
                    <a:pt x="3309" y="2128"/>
                  </a:lnTo>
                  <a:lnTo>
                    <a:pt x="3307" y="2128"/>
                  </a:lnTo>
                  <a:lnTo>
                    <a:pt x="3305" y="2128"/>
                  </a:lnTo>
                  <a:lnTo>
                    <a:pt x="3303" y="2128"/>
                  </a:lnTo>
                  <a:lnTo>
                    <a:pt x="3302" y="2128"/>
                  </a:lnTo>
                  <a:lnTo>
                    <a:pt x="3300" y="2128"/>
                  </a:lnTo>
                  <a:lnTo>
                    <a:pt x="3298" y="2128"/>
                  </a:lnTo>
                  <a:lnTo>
                    <a:pt x="3296" y="2128"/>
                  </a:lnTo>
                  <a:lnTo>
                    <a:pt x="3294" y="2128"/>
                  </a:lnTo>
                  <a:lnTo>
                    <a:pt x="3292" y="2128"/>
                  </a:lnTo>
                  <a:lnTo>
                    <a:pt x="3290" y="2128"/>
                  </a:lnTo>
                  <a:lnTo>
                    <a:pt x="3288" y="2128"/>
                  </a:lnTo>
                  <a:lnTo>
                    <a:pt x="3286" y="2128"/>
                  </a:lnTo>
                  <a:lnTo>
                    <a:pt x="3284" y="2128"/>
                  </a:lnTo>
                  <a:lnTo>
                    <a:pt x="3282" y="2128"/>
                  </a:lnTo>
                  <a:lnTo>
                    <a:pt x="3280" y="2128"/>
                  </a:lnTo>
                  <a:lnTo>
                    <a:pt x="3279" y="2128"/>
                  </a:lnTo>
                  <a:lnTo>
                    <a:pt x="3277" y="2128"/>
                  </a:lnTo>
                  <a:lnTo>
                    <a:pt x="3275" y="2128"/>
                  </a:lnTo>
                  <a:lnTo>
                    <a:pt x="3273" y="2128"/>
                  </a:lnTo>
                  <a:lnTo>
                    <a:pt x="3271" y="2128"/>
                  </a:lnTo>
                  <a:lnTo>
                    <a:pt x="3269" y="2128"/>
                  </a:lnTo>
                  <a:lnTo>
                    <a:pt x="3267" y="2128"/>
                  </a:lnTo>
                  <a:lnTo>
                    <a:pt x="3265" y="2128"/>
                  </a:lnTo>
                  <a:lnTo>
                    <a:pt x="3263" y="2128"/>
                  </a:lnTo>
                  <a:lnTo>
                    <a:pt x="3261" y="2128"/>
                  </a:lnTo>
                  <a:lnTo>
                    <a:pt x="3259" y="2128"/>
                  </a:lnTo>
                  <a:lnTo>
                    <a:pt x="3257" y="2128"/>
                  </a:lnTo>
                  <a:lnTo>
                    <a:pt x="3255" y="2128"/>
                  </a:lnTo>
                  <a:lnTo>
                    <a:pt x="3254" y="2128"/>
                  </a:lnTo>
                  <a:lnTo>
                    <a:pt x="3252" y="2128"/>
                  </a:lnTo>
                  <a:lnTo>
                    <a:pt x="3250" y="2128"/>
                  </a:lnTo>
                  <a:lnTo>
                    <a:pt x="3248" y="2128"/>
                  </a:lnTo>
                  <a:lnTo>
                    <a:pt x="3246" y="2128"/>
                  </a:lnTo>
                  <a:lnTo>
                    <a:pt x="3244" y="2128"/>
                  </a:lnTo>
                  <a:lnTo>
                    <a:pt x="3242" y="2128"/>
                  </a:lnTo>
                  <a:lnTo>
                    <a:pt x="3240" y="2128"/>
                  </a:lnTo>
                  <a:lnTo>
                    <a:pt x="3238" y="2128"/>
                  </a:lnTo>
                  <a:lnTo>
                    <a:pt x="3236" y="2128"/>
                  </a:lnTo>
                  <a:lnTo>
                    <a:pt x="3234" y="2128"/>
                  </a:lnTo>
                  <a:lnTo>
                    <a:pt x="3232" y="2128"/>
                  </a:lnTo>
                  <a:lnTo>
                    <a:pt x="3231" y="2128"/>
                  </a:lnTo>
                  <a:lnTo>
                    <a:pt x="3229" y="2128"/>
                  </a:lnTo>
                  <a:lnTo>
                    <a:pt x="3227" y="2128"/>
                  </a:lnTo>
                  <a:lnTo>
                    <a:pt x="3225" y="2126"/>
                  </a:lnTo>
                  <a:lnTo>
                    <a:pt x="3223" y="2126"/>
                  </a:lnTo>
                  <a:lnTo>
                    <a:pt x="3221" y="2126"/>
                  </a:lnTo>
                  <a:lnTo>
                    <a:pt x="3219" y="2126"/>
                  </a:lnTo>
                  <a:lnTo>
                    <a:pt x="3217" y="2125"/>
                  </a:lnTo>
                  <a:lnTo>
                    <a:pt x="3215" y="2123"/>
                  </a:lnTo>
                  <a:lnTo>
                    <a:pt x="3213" y="2121"/>
                  </a:lnTo>
                  <a:lnTo>
                    <a:pt x="3211" y="2119"/>
                  </a:lnTo>
                  <a:lnTo>
                    <a:pt x="3209" y="2119"/>
                  </a:lnTo>
                  <a:lnTo>
                    <a:pt x="3207" y="2121"/>
                  </a:lnTo>
                  <a:lnTo>
                    <a:pt x="3206" y="2123"/>
                  </a:lnTo>
                  <a:lnTo>
                    <a:pt x="3204" y="2123"/>
                  </a:lnTo>
                  <a:lnTo>
                    <a:pt x="3202" y="2121"/>
                  </a:lnTo>
                  <a:lnTo>
                    <a:pt x="3200" y="2117"/>
                  </a:lnTo>
                  <a:lnTo>
                    <a:pt x="3198" y="2126"/>
                  </a:lnTo>
                  <a:lnTo>
                    <a:pt x="3196" y="2126"/>
                  </a:lnTo>
                  <a:lnTo>
                    <a:pt x="3194" y="2126"/>
                  </a:lnTo>
                  <a:lnTo>
                    <a:pt x="3192" y="2126"/>
                  </a:lnTo>
                  <a:lnTo>
                    <a:pt x="3190" y="2126"/>
                  </a:lnTo>
                  <a:lnTo>
                    <a:pt x="3188" y="2128"/>
                  </a:lnTo>
                  <a:lnTo>
                    <a:pt x="3186" y="2128"/>
                  </a:lnTo>
                  <a:lnTo>
                    <a:pt x="3184" y="2128"/>
                  </a:lnTo>
                  <a:lnTo>
                    <a:pt x="3183" y="2128"/>
                  </a:lnTo>
                  <a:lnTo>
                    <a:pt x="3181" y="2128"/>
                  </a:lnTo>
                  <a:lnTo>
                    <a:pt x="3179" y="2128"/>
                  </a:lnTo>
                  <a:lnTo>
                    <a:pt x="3177" y="2128"/>
                  </a:lnTo>
                  <a:lnTo>
                    <a:pt x="3175" y="2128"/>
                  </a:lnTo>
                  <a:lnTo>
                    <a:pt x="3173" y="2128"/>
                  </a:lnTo>
                  <a:lnTo>
                    <a:pt x="3171" y="2128"/>
                  </a:lnTo>
                  <a:lnTo>
                    <a:pt x="3169" y="2128"/>
                  </a:lnTo>
                  <a:lnTo>
                    <a:pt x="3167" y="2128"/>
                  </a:lnTo>
                  <a:lnTo>
                    <a:pt x="3165" y="2128"/>
                  </a:lnTo>
                  <a:lnTo>
                    <a:pt x="3163" y="2128"/>
                  </a:lnTo>
                  <a:lnTo>
                    <a:pt x="3161" y="2128"/>
                  </a:lnTo>
                  <a:lnTo>
                    <a:pt x="3160" y="2128"/>
                  </a:lnTo>
                  <a:lnTo>
                    <a:pt x="3158" y="2128"/>
                  </a:lnTo>
                  <a:lnTo>
                    <a:pt x="3156" y="2128"/>
                  </a:lnTo>
                  <a:lnTo>
                    <a:pt x="3154" y="2128"/>
                  </a:lnTo>
                  <a:lnTo>
                    <a:pt x="3152" y="2128"/>
                  </a:lnTo>
                  <a:lnTo>
                    <a:pt x="3150" y="2128"/>
                  </a:lnTo>
                  <a:lnTo>
                    <a:pt x="3148" y="2128"/>
                  </a:lnTo>
                  <a:lnTo>
                    <a:pt x="3146" y="2126"/>
                  </a:lnTo>
                  <a:lnTo>
                    <a:pt x="3144" y="2126"/>
                  </a:lnTo>
                  <a:lnTo>
                    <a:pt x="3142" y="2126"/>
                  </a:lnTo>
                  <a:lnTo>
                    <a:pt x="3140" y="2128"/>
                  </a:lnTo>
                  <a:lnTo>
                    <a:pt x="3138" y="2128"/>
                  </a:lnTo>
                  <a:lnTo>
                    <a:pt x="3136" y="2128"/>
                  </a:lnTo>
                  <a:lnTo>
                    <a:pt x="3135" y="2128"/>
                  </a:lnTo>
                  <a:lnTo>
                    <a:pt x="3133" y="2128"/>
                  </a:lnTo>
                  <a:lnTo>
                    <a:pt x="3131" y="2128"/>
                  </a:lnTo>
                  <a:lnTo>
                    <a:pt x="3129" y="2128"/>
                  </a:lnTo>
                  <a:lnTo>
                    <a:pt x="3127" y="2128"/>
                  </a:lnTo>
                  <a:lnTo>
                    <a:pt x="3125" y="2128"/>
                  </a:lnTo>
                  <a:lnTo>
                    <a:pt x="3123" y="2128"/>
                  </a:lnTo>
                  <a:lnTo>
                    <a:pt x="3121" y="2128"/>
                  </a:lnTo>
                  <a:lnTo>
                    <a:pt x="3119" y="2128"/>
                  </a:lnTo>
                  <a:lnTo>
                    <a:pt x="3117" y="2128"/>
                  </a:lnTo>
                  <a:lnTo>
                    <a:pt x="3115" y="2126"/>
                  </a:lnTo>
                  <a:lnTo>
                    <a:pt x="3113" y="2126"/>
                  </a:lnTo>
                  <a:lnTo>
                    <a:pt x="3112" y="2128"/>
                  </a:lnTo>
                  <a:lnTo>
                    <a:pt x="3110" y="2128"/>
                  </a:lnTo>
                  <a:lnTo>
                    <a:pt x="3108" y="2128"/>
                  </a:lnTo>
                  <a:lnTo>
                    <a:pt x="3106" y="2128"/>
                  </a:lnTo>
                  <a:lnTo>
                    <a:pt x="3104" y="2128"/>
                  </a:lnTo>
                  <a:lnTo>
                    <a:pt x="3102" y="2128"/>
                  </a:lnTo>
                  <a:lnTo>
                    <a:pt x="3100" y="2128"/>
                  </a:lnTo>
                  <a:lnTo>
                    <a:pt x="3098" y="2128"/>
                  </a:lnTo>
                  <a:lnTo>
                    <a:pt x="3096" y="2128"/>
                  </a:lnTo>
                  <a:lnTo>
                    <a:pt x="3094" y="2128"/>
                  </a:lnTo>
                  <a:lnTo>
                    <a:pt x="3092" y="2128"/>
                  </a:lnTo>
                  <a:lnTo>
                    <a:pt x="3090" y="2128"/>
                  </a:lnTo>
                  <a:lnTo>
                    <a:pt x="3088" y="2128"/>
                  </a:lnTo>
                  <a:lnTo>
                    <a:pt x="3087" y="2128"/>
                  </a:lnTo>
                  <a:lnTo>
                    <a:pt x="3085" y="2126"/>
                  </a:lnTo>
                  <a:lnTo>
                    <a:pt x="3083" y="2126"/>
                  </a:lnTo>
                  <a:lnTo>
                    <a:pt x="3081" y="2128"/>
                  </a:lnTo>
                  <a:lnTo>
                    <a:pt x="3079" y="2128"/>
                  </a:lnTo>
                  <a:lnTo>
                    <a:pt x="3077" y="2128"/>
                  </a:lnTo>
                  <a:lnTo>
                    <a:pt x="3075" y="2128"/>
                  </a:lnTo>
                  <a:lnTo>
                    <a:pt x="3073" y="2128"/>
                  </a:lnTo>
                  <a:lnTo>
                    <a:pt x="3071" y="2128"/>
                  </a:lnTo>
                  <a:lnTo>
                    <a:pt x="3069" y="2128"/>
                  </a:lnTo>
                  <a:lnTo>
                    <a:pt x="3067" y="2128"/>
                  </a:lnTo>
                  <a:lnTo>
                    <a:pt x="3065" y="2128"/>
                  </a:lnTo>
                  <a:lnTo>
                    <a:pt x="3064" y="2128"/>
                  </a:lnTo>
                  <a:lnTo>
                    <a:pt x="3062" y="2128"/>
                  </a:lnTo>
                  <a:lnTo>
                    <a:pt x="3060" y="2128"/>
                  </a:lnTo>
                  <a:lnTo>
                    <a:pt x="3058" y="2128"/>
                  </a:lnTo>
                  <a:lnTo>
                    <a:pt x="3056" y="2128"/>
                  </a:lnTo>
                  <a:lnTo>
                    <a:pt x="3054" y="2128"/>
                  </a:lnTo>
                  <a:lnTo>
                    <a:pt x="3052" y="2128"/>
                  </a:lnTo>
                  <a:lnTo>
                    <a:pt x="3050" y="2128"/>
                  </a:lnTo>
                  <a:lnTo>
                    <a:pt x="3048" y="2128"/>
                  </a:lnTo>
                  <a:lnTo>
                    <a:pt x="3046" y="2128"/>
                  </a:lnTo>
                  <a:lnTo>
                    <a:pt x="3044" y="2128"/>
                  </a:lnTo>
                  <a:lnTo>
                    <a:pt x="3042" y="2128"/>
                  </a:lnTo>
                  <a:lnTo>
                    <a:pt x="3041" y="2128"/>
                  </a:lnTo>
                  <a:lnTo>
                    <a:pt x="3039" y="2128"/>
                  </a:lnTo>
                  <a:lnTo>
                    <a:pt x="3037" y="2128"/>
                  </a:lnTo>
                  <a:lnTo>
                    <a:pt x="3035" y="2128"/>
                  </a:lnTo>
                  <a:lnTo>
                    <a:pt x="3033" y="2128"/>
                  </a:lnTo>
                  <a:lnTo>
                    <a:pt x="3031" y="2128"/>
                  </a:lnTo>
                  <a:lnTo>
                    <a:pt x="3029" y="2128"/>
                  </a:lnTo>
                  <a:lnTo>
                    <a:pt x="3027" y="2128"/>
                  </a:lnTo>
                  <a:lnTo>
                    <a:pt x="3025" y="2128"/>
                  </a:lnTo>
                  <a:lnTo>
                    <a:pt x="3023" y="2128"/>
                  </a:lnTo>
                  <a:lnTo>
                    <a:pt x="3021" y="2128"/>
                  </a:lnTo>
                  <a:lnTo>
                    <a:pt x="3019" y="2128"/>
                  </a:lnTo>
                  <a:lnTo>
                    <a:pt x="3017" y="2128"/>
                  </a:lnTo>
                  <a:lnTo>
                    <a:pt x="3016" y="2128"/>
                  </a:lnTo>
                  <a:lnTo>
                    <a:pt x="3014" y="2128"/>
                  </a:lnTo>
                  <a:lnTo>
                    <a:pt x="3012" y="2128"/>
                  </a:lnTo>
                  <a:lnTo>
                    <a:pt x="3010" y="2128"/>
                  </a:lnTo>
                  <a:lnTo>
                    <a:pt x="3008" y="2128"/>
                  </a:lnTo>
                  <a:lnTo>
                    <a:pt x="3006" y="2128"/>
                  </a:lnTo>
                  <a:lnTo>
                    <a:pt x="3004" y="2128"/>
                  </a:lnTo>
                  <a:lnTo>
                    <a:pt x="3002" y="2128"/>
                  </a:lnTo>
                  <a:lnTo>
                    <a:pt x="3000" y="2128"/>
                  </a:lnTo>
                  <a:lnTo>
                    <a:pt x="2998" y="2128"/>
                  </a:lnTo>
                  <a:lnTo>
                    <a:pt x="2996" y="2128"/>
                  </a:lnTo>
                  <a:lnTo>
                    <a:pt x="2994" y="2128"/>
                  </a:lnTo>
                  <a:lnTo>
                    <a:pt x="2993" y="2128"/>
                  </a:lnTo>
                  <a:lnTo>
                    <a:pt x="2991" y="2128"/>
                  </a:lnTo>
                  <a:lnTo>
                    <a:pt x="2989" y="2128"/>
                  </a:lnTo>
                  <a:lnTo>
                    <a:pt x="2987" y="2128"/>
                  </a:lnTo>
                  <a:lnTo>
                    <a:pt x="2985" y="2128"/>
                  </a:lnTo>
                  <a:lnTo>
                    <a:pt x="2983" y="2128"/>
                  </a:lnTo>
                  <a:lnTo>
                    <a:pt x="2981" y="2128"/>
                  </a:lnTo>
                  <a:lnTo>
                    <a:pt x="2979" y="2128"/>
                  </a:lnTo>
                  <a:lnTo>
                    <a:pt x="2977" y="2128"/>
                  </a:lnTo>
                  <a:lnTo>
                    <a:pt x="2975" y="2128"/>
                  </a:lnTo>
                  <a:lnTo>
                    <a:pt x="2973" y="2128"/>
                  </a:lnTo>
                  <a:lnTo>
                    <a:pt x="2971" y="2128"/>
                  </a:lnTo>
                  <a:lnTo>
                    <a:pt x="2969" y="2128"/>
                  </a:lnTo>
                  <a:lnTo>
                    <a:pt x="2968" y="2128"/>
                  </a:lnTo>
                  <a:lnTo>
                    <a:pt x="2966" y="2128"/>
                  </a:lnTo>
                  <a:lnTo>
                    <a:pt x="2964" y="2128"/>
                  </a:lnTo>
                  <a:lnTo>
                    <a:pt x="2962" y="2128"/>
                  </a:lnTo>
                  <a:lnTo>
                    <a:pt x="2960" y="2128"/>
                  </a:lnTo>
                  <a:lnTo>
                    <a:pt x="2958" y="2128"/>
                  </a:lnTo>
                  <a:lnTo>
                    <a:pt x="2956" y="2128"/>
                  </a:lnTo>
                  <a:lnTo>
                    <a:pt x="2954" y="2128"/>
                  </a:lnTo>
                  <a:lnTo>
                    <a:pt x="2952" y="2128"/>
                  </a:lnTo>
                  <a:lnTo>
                    <a:pt x="2950" y="2128"/>
                  </a:lnTo>
                  <a:lnTo>
                    <a:pt x="2948" y="2128"/>
                  </a:lnTo>
                  <a:lnTo>
                    <a:pt x="2946" y="2128"/>
                  </a:lnTo>
                  <a:lnTo>
                    <a:pt x="2945" y="2128"/>
                  </a:lnTo>
                  <a:lnTo>
                    <a:pt x="2943" y="2128"/>
                  </a:lnTo>
                  <a:lnTo>
                    <a:pt x="2941" y="2128"/>
                  </a:lnTo>
                  <a:lnTo>
                    <a:pt x="2939" y="2128"/>
                  </a:lnTo>
                  <a:lnTo>
                    <a:pt x="2937" y="2128"/>
                  </a:lnTo>
                  <a:lnTo>
                    <a:pt x="2935" y="2128"/>
                  </a:lnTo>
                  <a:lnTo>
                    <a:pt x="2933" y="2128"/>
                  </a:lnTo>
                  <a:lnTo>
                    <a:pt x="2931" y="2128"/>
                  </a:lnTo>
                  <a:lnTo>
                    <a:pt x="2929" y="2128"/>
                  </a:lnTo>
                  <a:lnTo>
                    <a:pt x="2927" y="2128"/>
                  </a:lnTo>
                  <a:lnTo>
                    <a:pt x="2925" y="2128"/>
                  </a:lnTo>
                  <a:lnTo>
                    <a:pt x="2923" y="2128"/>
                  </a:lnTo>
                  <a:lnTo>
                    <a:pt x="2922" y="2128"/>
                  </a:lnTo>
                  <a:lnTo>
                    <a:pt x="2920" y="2128"/>
                  </a:lnTo>
                  <a:lnTo>
                    <a:pt x="2918" y="2128"/>
                  </a:lnTo>
                  <a:lnTo>
                    <a:pt x="2916" y="2128"/>
                  </a:lnTo>
                  <a:lnTo>
                    <a:pt x="2914" y="2128"/>
                  </a:lnTo>
                  <a:lnTo>
                    <a:pt x="2912" y="2128"/>
                  </a:lnTo>
                  <a:lnTo>
                    <a:pt x="2910" y="2128"/>
                  </a:lnTo>
                  <a:lnTo>
                    <a:pt x="2908" y="2128"/>
                  </a:lnTo>
                  <a:lnTo>
                    <a:pt x="2906" y="2128"/>
                  </a:lnTo>
                  <a:lnTo>
                    <a:pt x="2904" y="2128"/>
                  </a:lnTo>
                  <a:lnTo>
                    <a:pt x="2902" y="2128"/>
                  </a:lnTo>
                  <a:lnTo>
                    <a:pt x="2900" y="2128"/>
                  </a:lnTo>
                  <a:lnTo>
                    <a:pt x="2898" y="2128"/>
                  </a:lnTo>
                  <a:lnTo>
                    <a:pt x="2897" y="2128"/>
                  </a:lnTo>
                  <a:lnTo>
                    <a:pt x="2895" y="2128"/>
                  </a:lnTo>
                  <a:lnTo>
                    <a:pt x="2893" y="2128"/>
                  </a:lnTo>
                  <a:lnTo>
                    <a:pt x="2891" y="2128"/>
                  </a:lnTo>
                  <a:lnTo>
                    <a:pt x="2889" y="2128"/>
                  </a:lnTo>
                  <a:lnTo>
                    <a:pt x="2887" y="2128"/>
                  </a:lnTo>
                  <a:lnTo>
                    <a:pt x="2885" y="2128"/>
                  </a:lnTo>
                  <a:lnTo>
                    <a:pt x="2883" y="2128"/>
                  </a:lnTo>
                  <a:lnTo>
                    <a:pt x="2881" y="2128"/>
                  </a:lnTo>
                  <a:lnTo>
                    <a:pt x="2879" y="2128"/>
                  </a:lnTo>
                  <a:lnTo>
                    <a:pt x="2877" y="2128"/>
                  </a:lnTo>
                  <a:lnTo>
                    <a:pt x="2875" y="2128"/>
                  </a:lnTo>
                  <a:lnTo>
                    <a:pt x="2874" y="2128"/>
                  </a:lnTo>
                  <a:lnTo>
                    <a:pt x="2872" y="2128"/>
                  </a:lnTo>
                  <a:lnTo>
                    <a:pt x="2870" y="2128"/>
                  </a:lnTo>
                  <a:lnTo>
                    <a:pt x="2868" y="2128"/>
                  </a:lnTo>
                  <a:lnTo>
                    <a:pt x="2866" y="2128"/>
                  </a:lnTo>
                  <a:lnTo>
                    <a:pt x="2864" y="2128"/>
                  </a:lnTo>
                  <a:lnTo>
                    <a:pt x="2862" y="2128"/>
                  </a:lnTo>
                  <a:lnTo>
                    <a:pt x="2860" y="2128"/>
                  </a:lnTo>
                  <a:lnTo>
                    <a:pt x="2858" y="2128"/>
                  </a:lnTo>
                  <a:lnTo>
                    <a:pt x="2856" y="2128"/>
                  </a:lnTo>
                  <a:lnTo>
                    <a:pt x="2854" y="2128"/>
                  </a:lnTo>
                  <a:lnTo>
                    <a:pt x="2852" y="2128"/>
                  </a:lnTo>
                  <a:lnTo>
                    <a:pt x="2851" y="2128"/>
                  </a:lnTo>
                  <a:lnTo>
                    <a:pt x="2849" y="2128"/>
                  </a:lnTo>
                  <a:lnTo>
                    <a:pt x="2847" y="2128"/>
                  </a:lnTo>
                  <a:lnTo>
                    <a:pt x="2845" y="2128"/>
                  </a:lnTo>
                  <a:lnTo>
                    <a:pt x="2843" y="2128"/>
                  </a:lnTo>
                  <a:lnTo>
                    <a:pt x="2841" y="2128"/>
                  </a:lnTo>
                  <a:lnTo>
                    <a:pt x="2839" y="2128"/>
                  </a:lnTo>
                  <a:lnTo>
                    <a:pt x="2837" y="2128"/>
                  </a:lnTo>
                  <a:lnTo>
                    <a:pt x="2835" y="2128"/>
                  </a:lnTo>
                  <a:lnTo>
                    <a:pt x="2833" y="2128"/>
                  </a:lnTo>
                  <a:lnTo>
                    <a:pt x="2831" y="2128"/>
                  </a:lnTo>
                  <a:lnTo>
                    <a:pt x="2829" y="2128"/>
                  </a:lnTo>
                  <a:lnTo>
                    <a:pt x="2827" y="2128"/>
                  </a:lnTo>
                  <a:lnTo>
                    <a:pt x="2826" y="2128"/>
                  </a:lnTo>
                  <a:lnTo>
                    <a:pt x="2824" y="2128"/>
                  </a:lnTo>
                  <a:lnTo>
                    <a:pt x="2822" y="2128"/>
                  </a:lnTo>
                  <a:lnTo>
                    <a:pt x="2820" y="2128"/>
                  </a:lnTo>
                  <a:lnTo>
                    <a:pt x="2818" y="2128"/>
                  </a:lnTo>
                  <a:lnTo>
                    <a:pt x="2816" y="2128"/>
                  </a:lnTo>
                  <a:lnTo>
                    <a:pt x="2814" y="2128"/>
                  </a:lnTo>
                  <a:lnTo>
                    <a:pt x="2812" y="2128"/>
                  </a:lnTo>
                  <a:lnTo>
                    <a:pt x="2810" y="2128"/>
                  </a:lnTo>
                  <a:lnTo>
                    <a:pt x="2808" y="2128"/>
                  </a:lnTo>
                  <a:lnTo>
                    <a:pt x="2806" y="2128"/>
                  </a:lnTo>
                  <a:lnTo>
                    <a:pt x="2804" y="2128"/>
                  </a:lnTo>
                  <a:lnTo>
                    <a:pt x="2803" y="2128"/>
                  </a:lnTo>
                  <a:lnTo>
                    <a:pt x="2801" y="2128"/>
                  </a:lnTo>
                  <a:lnTo>
                    <a:pt x="2799" y="2128"/>
                  </a:lnTo>
                  <a:lnTo>
                    <a:pt x="2797" y="2128"/>
                  </a:lnTo>
                  <a:lnTo>
                    <a:pt x="2795" y="2128"/>
                  </a:lnTo>
                  <a:lnTo>
                    <a:pt x="2793" y="2128"/>
                  </a:lnTo>
                  <a:lnTo>
                    <a:pt x="2791" y="2128"/>
                  </a:lnTo>
                  <a:lnTo>
                    <a:pt x="2789" y="2128"/>
                  </a:lnTo>
                  <a:lnTo>
                    <a:pt x="2787" y="2128"/>
                  </a:lnTo>
                  <a:lnTo>
                    <a:pt x="2785" y="2128"/>
                  </a:lnTo>
                  <a:lnTo>
                    <a:pt x="2783" y="2128"/>
                  </a:lnTo>
                  <a:lnTo>
                    <a:pt x="2781" y="2128"/>
                  </a:lnTo>
                  <a:lnTo>
                    <a:pt x="2779" y="2128"/>
                  </a:lnTo>
                  <a:lnTo>
                    <a:pt x="2778" y="2128"/>
                  </a:lnTo>
                  <a:lnTo>
                    <a:pt x="2776" y="2128"/>
                  </a:lnTo>
                  <a:lnTo>
                    <a:pt x="2774" y="2128"/>
                  </a:lnTo>
                  <a:lnTo>
                    <a:pt x="2772" y="2128"/>
                  </a:lnTo>
                  <a:lnTo>
                    <a:pt x="2770" y="2128"/>
                  </a:lnTo>
                  <a:lnTo>
                    <a:pt x="2768" y="2128"/>
                  </a:lnTo>
                  <a:lnTo>
                    <a:pt x="2766" y="2128"/>
                  </a:lnTo>
                  <a:lnTo>
                    <a:pt x="2764" y="2128"/>
                  </a:lnTo>
                  <a:lnTo>
                    <a:pt x="2762" y="2128"/>
                  </a:lnTo>
                  <a:lnTo>
                    <a:pt x="2760" y="2128"/>
                  </a:lnTo>
                  <a:lnTo>
                    <a:pt x="2758" y="2128"/>
                  </a:lnTo>
                  <a:lnTo>
                    <a:pt x="2756" y="2128"/>
                  </a:lnTo>
                  <a:lnTo>
                    <a:pt x="2755" y="2128"/>
                  </a:lnTo>
                  <a:lnTo>
                    <a:pt x="2753" y="2128"/>
                  </a:lnTo>
                  <a:lnTo>
                    <a:pt x="2751" y="2128"/>
                  </a:lnTo>
                  <a:lnTo>
                    <a:pt x="2749" y="2128"/>
                  </a:lnTo>
                  <a:lnTo>
                    <a:pt x="2747" y="2128"/>
                  </a:lnTo>
                  <a:lnTo>
                    <a:pt x="2745" y="2128"/>
                  </a:lnTo>
                  <a:lnTo>
                    <a:pt x="2743" y="2128"/>
                  </a:lnTo>
                  <a:lnTo>
                    <a:pt x="2741" y="2128"/>
                  </a:lnTo>
                  <a:lnTo>
                    <a:pt x="2739" y="2128"/>
                  </a:lnTo>
                  <a:lnTo>
                    <a:pt x="2737" y="2128"/>
                  </a:lnTo>
                  <a:lnTo>
                    <a:pt x="2735" y="2126"/>
                  </a:lnTo>
                  <a:lnTo>
                    <a:pt x="2733" y="2126"/>
                  </a:lnTo>
                  <a:lnTo>
                    <a:pt x="2732" y="2126"/>
                  </a:lnTo>
                  <a:lnTo>
                    <a:pt x="2730" y="2126"/>
                  </a:lnTo>
                  <a:lnTo>
                    <a:pt x="2728" y="2126"/>
                  </a:lnTo>
                  <a:lnTo>
                    <a:pt x="2726" y="2126"/>
                  </a:lnTo>
                  <a:lnTo>
                    <a:pt x="2724" y="2125"/>
                  </a:lnTo>
                  <a:lnTo>
                    <a:pt x="2722" y="2125"/>
                  </a:lnTo>
                  <a:lnTo>
                    <a:pt x="2720" y="2125"/>
                  </a:lnTo>
                  <a:lnTo>
                    <a:pt x="2718" y="2123"/>
                  </a:lnTo>
                  <a:lnTo>
                    <a:pt x="2716" y="2121"/>
                  </a:lnTo>
                  <a:lnTo>
                    <a:pt x="2714" y="2119"/>
                  </a:lnTo>
                  <a:lnTo>
                    <a:pt x="2712" y="2117"/>
                  </a:lnTo>
                  <a:lnTo>
                    <a:pt x="2710" y="2111"/>
                  </a:lnTo>
                  <a:lnTo>
                    <a:pt x="2708" y="2100"/>
                  </a:lnTo>
                  <a:lnTo>
                    <a:pt x="2707" y="2071"/>
                  </a:lnTo>
                  <a:lnTo>
                    <a:pt x="2707" y="2019"/>
                  </a:lnTo>
                  <a:lnTo>
                    <a:pt x="2705" y="1975"/>
                  </a:lnTo>
                  <a:lnTo>
                    <a:pt x="2703" y="1984"/>
                  </a:lnTo>
                  <a:lnTo>
                    <a:pt x="2701" y="2032"/>
                  </a:lnTo>
                  <a:lnTo>
                    <a:pt x="2699" y="2071"/>
                  </a:lnTo>
                  <a:lnTo>
                    <a:pt x="2697" y="2090"/>
                  </a:lnTo>
                  <a:lnTo>
                    <a:pt x="2695" y="2098"/>
                  </a:lnTo>
                  <a:lnTo>
                    <a:pt x="2693" y="2101"/>
                  </a:lnTo>
                  <a:lnTo>
                    <a:pt x="2691" y="2100"/>
                  </a:lnTo>
                  <a:lnTo>
                    <a:pt x="2689" y="2088"/>
                  </a:lnTo>
                  <a:lnTo>
                    <a:pt x="2687" y="2059"/>
                  </a:lnTo>
                  <a:lnTo>
                    <a:pt x="2685" y="2030"/>
                  </a:lnTo>
                  <a:lnTo>
                    <a:pt x="2684" y="2032"/>
                  </a:lnTo>
                  <a:lnTo>
                    <a:pt x="2682" y="2057"/>
                  </a:lnTo>
                  <a:lnTo>
                    <a:pt x="2680" y="2069"/>
                  </a:lnTo>
                  <a:lnTo>
                    <a:pt x="2678" y="2054"/>
                  </a:lnTo>
                  <a:lnTo>
                    <a:pt x="2676" y="2011"/>
                  </a:lnTo>
                  <a:lnTo>
                    <a:pt x="2674" y="1973"/>
                  </a:lnTo>
                  <a:lnTo>
                    <a:pt x="2672" y="1975"/>
                  </a:lnTo>
                  <a:lnTo>
                    <a:pt x="2670" y="2015"/>
                  </a:lnTo>
                  <a:lnTo>
                    <a:pt x="2668" y="2054"/>
                  </a:lnTo>
                  <a:lnTo>
                    <a:pt x="2666" y="2071"/>
                  </a:lnTo>
                  <a:lnTo>
                    <a:pt x="2664" y="2063"/>
                  </a:lnTo>
                  <a:lnTo>
                    <a:pt x="2664" y="2038"/>
                  </a:lnTo>
                  <a:lnTo>
                    <a:pt x="2662" y="2023"/>
                  </a:lnTo>
                  <a:lnTo>
                    <a:pt x="2660" y="2042"/>
                  </a:lnTo>
                  <a:lnTo>
                    <a:pt x="2659" y="2073"/>
                  </a:lnTo>
                  <a:lnTo>
                    <a:pt x="2657" y="2092"/>
                  </a:lnTo>
                  <a:lnTo>
                    <a:pt x="2655" y="2098"/>
                  </a:lnTo>
                  <a:lnTo>
                    <a:pt x="2653" y="2100"/>
                  </a:lnTo>
                  <a:lnTo>
                    <a:pt x="2651" y="2096"/>
                  </a:lnTo>
                  <a:lnTo>
                    <a:pt x="2649" y="2080"/>
                  </a:lnTo>
                  <a:lnTo>
                    <a:pt x="2647" y="2038"/>
                  </a:lnTo>
                  <a:lnTo>
                    <a:pt x="2645" y="1981"/>
                  </a:lnTo>
                  <a:lnTo>
                    <a:pt x="2643" y="1958"/>
                  </a:lnTo>
                  <a:lnTo>
                    <a:pt x="2641" y="1998"/>
                  </a:lnTo>
                  <a:lnTo>
                    <a:pt x="2639" y="2052"/>
                  </a:lnTo>
                  <a:lnTo>
                    <a:pt x="2637" y="2084"/>
                  </a:lnTo>
                  <a:lnTo>
                    <a:pt x="2636" y="2100"/>
                  </a:lnTo>
                  <a:lnTo>
                    <a:pt x="2634" y="2107"/>
                  </a:lnTo>
                  <a:lnTo>
                    <a:pt x="2632" y="2113"/>
                  </a:lnTo>
                  <a:lnTo>
                    <a:pt x="2630" y="2117"/>
                  </a:lnTo>
                  <a:lnTo>
                    <a:pt x="2628" y="2121"/>
                  </a:lnTo>
                  <a:lnTo>
                    <a:pt x="2626" y="2121"/>
                  </a:lnTo>
                  <a:lnTo>
                    <a:pt x="2624" y="2123"/>
                  </a:lnTo>
                  <a:lnTo>
                    <a:pt x="2622" y="2123"/>
                  </a:lnTo>
                  <a:lnTo>
                    <a:pt x="2622" y="2125"/>
                  </a:lnTo>
                  <a:lnTo>
                    <a:pt x="2620" y="2125"/>
                  </a:lnTo>
                  <a:lnTo>
                    <a:pt x="2618" y="2125"/>
                  </a:lnTo>
                  <a:lnTo>
                    <a:pt x="2616" y="2125"/>
                  </a:lnTo>
                  <a:lnTo>
                    <a:pt x="2614" y="2125"/>
                  </a:lnTo>
                  <a:lnTo>
                    <a:pt x="2613" y="2126"/>
                  </a:lnTo>
                  <a:lnTo>
                    <a:pt x="2611" y="2126"/>
                  </a:lnTo>
                  <a:lnTo>
                    <a:pt x="2609" y="2126"/>
                  </a:lnTo>
                  <a:lnTo>
                    <a:pt x="2607" y="2126"/>
                  </a:lnTo>
                  <a:lnTo>
                    <a:pt x="2605" y="2126"/>
                  </a:lnTo>
                  <a:lnTo>
                    <a:pt x="2603" y="2126"/>
                  </a:lnTo>
                  <a:lnTo>
                    <a:pt x="2601" y="2126"/>
                  </a:lnTo>
                  <a:lnTo>
                    <a:pt x="2599" y="2126"/>
                  </a:lnTo>
                  <a:lnTo>
                    <a:pt x="2597" y="2126"/>
                  </a:lnTo>
                  <a:lnTo>
                    <a:pt x="2595" y="2126"/>
                  </a:lnTo>
                  <a:lnTo>
                    <a:pt x="2593" y="2126"/>
                  </a:lnTo>
                  <a:lnTo>
                    <a:pt x="2591" y="2126"/>
                  </a:lnTo>
                  <a:lnTo>
                    <a:pt x="2589" y="2126"/>
                  </a:lnTo>
                  <a:lnTo>
                    <a:pt x="2588" y="2126"/>
                  </a:lnTo>
                  <a:lnTo>
                    <a:pt x="2586" y="2126"/>
                  </a:lnTo>
                  <a:lnTo>
                    <a:pt x="2584" y="2126"/>
                  </a:lnTo>
                  <a:lnTo>
                    <a:pt x="2582" y="2126"/>
                  </a:lnTo>
                  <a:lnTo>
                    <a:pt x="2580" y="2126"/>
                  </a:lnTo>
                  <a:lnTo>
                    <a:pt x="2578" y="2126"/>
                  </a:lnTo>
                  <a:lnTo>
                    <a:pt x="2576" y="2126"/>
                  </a:lnTo>
                  <a:lnTo>
                    <a:pt x="2574" y="2126"/>
                  </a:lnTo>
                  <a:lnTo>
                    <a:pt x="2572" y="2126"/>
                  </a:lnTo>
                  <a:lnTo>
                    <a:pt x="2570" y="2126"/>
                  </a:lnTo>
                  <a:lnTo>
                    <a:pt x="2568" y="2126"/>
                  </a:lnTo>
                  <a:lnTo>
                    <a:pt x="2566" y="2126"/>
                  </a:lnTo>
                  <a:lnTo>
                    <a:pt x="2565" y="2126"/>
                  </a:lnTo>
                  <a:lnTo>
                    <a:pt x="2563" y="2126"/>
                  </a:lnTo>
                  <a:lnTo>
                    <a:pt x="2561" y="2126"/>
                  </a:lnTo>
                  <a:lnTo>
                    <a:pt x="2559" y="2126"/>
                  </a:lnTo>
                  <a:lnTo>
                    <a:pt x="2557" y="2126"/>
                  </a:lnTo>
                  <a:lnTo>
                    <a:pt x="2555" y="2126"/>
                  </a:lnTo>
                  <a:lnTo>
                    <a:pt x="2553" y="2126"/>
                  </a:lnTo>
                  <a:lnTo>
                    <a:pt x="2551" y="2126"/>
                  </a:lnTo>
                  <a:lnTo>
                    <a:pt x="2549" y="2128"/>
                  </a:lnTo>
                  <a:lnTo>
                    <a:pt x="2547" y="2126"/>
                  </a:lnTo>
                  <a:lnTo>
                    <a:pt x="2545" y="2126"/>
                  </a:lnTo>
                  <a:lnTo>
                    <a:pt x="2543" y="2126"/>
                  </a:lnTo>
                  <a:lnTo>
                    <a:pt x="2542" y="2126"/>
                  </a:lnTo>
                  <a:lnTo>
                    <a:pt x="2540" y="2126"/>
                  </a:lnTo>
                  <a:lnTo>
                    <a:pt x="2538" y="2126"/>
                  </a:lnTo>
                  <a:lnTo>
                    <a:pt x="2536" y="2126"/>
                  </a:lnTo>
                  <a:lnTo>
                    <a:pt x="2534" y="2126"/>
                  </a:lnTo>
                  <a:lnTo>
                    <a:pt x="2532" y="2126"/>
                  </a:lnTo>
                  <a:lnTo>
                    <a:pt x="2530" y="2126"/>
                  </a:lnTo>
                  <a:lnTo>
                    <a:pt x="2528" y="2126"/>
                  </a:lnTo>
                  <a:lnTo>
                    <a:pt x="2526" y="2126"/>
                  </a:lnTo>
                  <a:lnTo>
                    <a:pt x="2524" y="2126"/>
                  </a:lnTo>
                  <a:lnTo>
                    <a:pt x="2522" y="2128"/>
                  </a:lnTo>
                  <a:lnTo>
                    <a:pt x="2520" y="2126"/>
                  </a:lnTo>
                  <a:lnTo>
                    <a:pt x="2518" y="2128"/>
                  </a:lnTo>
                  <a:lnTo>
                    <a:pt x="2517" y="2128"/>
                  </a:lnTo>
                  <a:lnTo>
                    <a:pt x="2515" y="2128"/>
                  </a:lnTo>
                  <a:lnTo>
                    <a:pt x="2513" y="2128"/>
                  </a:lnTo>
                  <a:lnTo>
                    <a:pt x="2511" y="2128"/>
                  </a:lnTo>
                  <a:lnTo>
                    <a:pt x="2509" y="2128"/>
                  </a:lnTo>
                  <a:lnTo>
                    <a:pt x="2507" y="2128"/>
                  </a:lnTo>
                  <a:lnTo>
                    <a:pt x="2505" y="2126"/>
                  </a:lnTo>
                  <a:lnTo>
                    <a:pt x="2503" y="2126"/>
                  </a:lnTo>
                  <a:lnTo>
                    <a:pt x="2501" y="2126"/>
                  </a:lnTo>
                  <a:lnTo>
                    <a:pt x="2499" y="2126"/>
                  </a:lnTo>
                  <a:lnTo>
                    <a:pt x="2497" y="2128"/>
                  </a:lnTo>
                  <a:lnTo>
                    <a:pt x="2495" y="2128"/>
                  </a:lnTo>
                  <a:lnTo>
                    <a:pt x="2494" y="2128"/>
                  </a:lnTo>
                  <a:lnTo>
                    <a:pt x="2492" y="2128"/>
                  </a:lnTo>
                  <a:lnTo>
                    <a:pt x="2490" y="2128"/>
                  </a:lnTo>
                  <a:lnTo>
                    <a:pt x="2488" y="2128"/>
                  </a:lnTo>
                  <a:lnTo>
                    <a:pt x="2486" y="2128"/>
                  </a:lnTo>
                  <a:lnTo>
                    <a:pt x="2484" y="2128"/>
                  </a:lnTo>
                  <a:lnTo>
                    <a:pt x="2482" y="2128"/>
                  </a:lnTo>
                  <a:lnTo>
                    <a:pt x="2480" y="2128"/>
                  </a:lnTo>
                  <a:lnTo>
                    <a:pt x="2478" y="2128"/>
                  </a:lnTo>
                  <a:lnTo>
                    <a:pt x="2476" y="2128"/>
                  </a:lnTo>
                  <a:lnTo>
                    <a:pt x="2474" y="2128"/>
                  </a:lnTo>
                  <a:lnTo>
                    <a:pt x="2472" y="2128"/>
                  </a:lnTo>
                  <a:lnTo>
                    <a:pt x="2470" y="2128"/>
                  </a:lnTo>
                  <a:lnTo>
                    <a:pt x="2469" y="2128"/>
                  </a:lnTo>
                  <a:lnTo>
                    <a:pt x="2467" y="2128"/>
                  </a:lnTo>
                  <a:lnTo>
                    <a:pt x="2465" y="2128"/>
                  </a:lnTo>
                  <a:lnTo>
                    <a:pt x="2463" y="2128"/>
                  </a:lnTo>
                  <a:lnTo>
                    <a:pt x="2461" y="2128"/>
                  </a:lnTo>
                  <a:lnTo>
                    <a:pt x="2459" y="2128"/>
                  </a:lnTo>
                  <a:lnTo>
                    <a:pt x="2457" y="2128"/>
                  </a:lnTo>
                  <a:lnTo>
                    <a:pt x="2455" y="2128"/>
                  </a:lnTo>
                  <a:lnTo>
                    <a:pt x="2453" y="2128"/>
                  </a:lnTo>
                  <a:lnTo>
                    <a:pt x="2451" y="2128"/>
                  </a:lnTo>
                  <a:lnTo>
                    <a:pt x="2449" y="2128"/>
                  </a:lnTo>
                  <a:lnTo>
                    <a:pt x="2447" y="2128"/>
                  </a:lnTo>
                  <a:lnTo>
                    <a:pt x="2446" y="2128"/>
                  </a:lnTo>
                  <a:lnTo>
                    <a:pt x="2444" y="2128"/>
                  </a:lnTo>
                  <a:lnTo>
                    <a:pt x="2442" y="2128"/>
                  </a:lnTo>
                  <a:lnTo>
                    <a:pt x="2440" y="2128"/>
                  </a:lnTo>
                  <a:lnTo>
                    <a:pt x="2438" y="2128"/>
                  </a:lnTo>
                  <a:lnTo>
                    <a:pt x="2436" y="2128"/>
                  </a:lnTo>
                  <a:lnTo>
                    <a:pt x="2434" y="2128"/>
                  </a:lnTo>
                  <a:lnTo>
                    <a:pt x="2432" y="2128"/>
                  </a:lnTo>
                  <a:lnTo>
                    <a:pt x="2430" y="2128"/>
                  </a:lnTo>
                  <a:lnTo>
                    <a:pt x="2428" y="2128"/>
                  </a:lnTo>
                  <a:lnTo>
                    <a:pt x="2426" y="2128"/>
                  </a:lnTo>
                  <a:lnTo>
                    <a:pt x="2424" y="2128"/>
                  </a:lnTo>
                  <a:lnTo>
                    <a:pt x="2423" y="2128"/>
                  </a:lnTo>
                  <a:lnTo>
                    <a:pt x="2421" y="2128"/>
                  </a:lnTo>
                  <a:lnTo>
                    <a:pt x="2419" y="2128"/>
                  </a:lnTo>
                  <a:lnTo>
                    <a:pt x="2417" y="2128"/>
                  </a:lnTo>
                  <a:lnTo>
                    <a:pt x="2415" y="2128"/>
                  </a:lnTo>
                  <a:lnTo>
                    <a:pt x="2413" y="2128"/>
                  </a:lnTo>
                  <a:lnTo>
                    <a:pt x="2411" y="2128"/>
                  </a:lnTo>
                  <a:lnTo>
                    <a:pt x="2409" y="2128"/>
                  </a:lnTo>
                  <a:lnTo>
                    <a:pt x="2407" y="2128"/>
                  </a:lnTo>
                  <a:lnTo>
                    <a:pt x="2405" y="2128"/>
                  </a:lnTo>
                  <a:lnTo>
                    <a:pt x="2403" y="2128"/>
                  </a:lnTo>
                  <a:lnTo>
                    <a:pt x="2401" y="2128"/>
                  </a:lnTo>
                  <a:lnTo>
                    <a:pt x="2399" y="2128"/>
                  </a:lnTo>
                  <a:lnTo>
                    <a:pt x="2398" y="2128"/>
                  </a:lnTo>
                  <a:lnTo>
                    <a:pt x="2396" y="2128"/>
                  </a:lnTo>
                  <a:lnTo>
                    <a:pt x="2394" y="2128"/>
                  </a:lnTo>
                  <a:lnTo>
                    <a:pt x="2392" y="2128"/>
                  </a:lnTo>
                  <a:lnTo>
                    <a:pt x="2390" y="2128"/>
                  </a:lnTo>
                  <a:lnTo>
                    <a:pt x="2388" y="2128"/>
                  </a:lnTo>
                  <a:lnTo>
                    <a:pt x="2386" y="2128"/>
                  </a:lnTo>
                  <a:lnTo>
                    <a:pt x="2384" y="2128"/>
                  </a:lnTo>
                  <a:lnTo>
                    <a:pt x="2382" y="2128"/>
                  </a:lnTo>
                  <a:lnTo>
                    <a:pt x="2380" y="2128"/>
                  </a:lnTo>
                  <a:lnTo>
                    <a:pt x="2378" y="2128"/>
                  </a:lnTo>
                  <a:lnTo>
                    <a:pt x="2376" y="2128"/>
                  </a:lnTo>
                  <a:lnTo>
                    <a:pt x="2375" y="2128"/>
                  </a:lnTo>
                  <a:lnTo>
                    <a:pt x="2373" y="2128"/>
                  </a:lnTo>
                  <a:lnTo>
                    <a:pt x="2371" y="2128"/>
                  </a:lnTo>
                  <a:lnTo>
                    <a:pt x="2369" y="2128"/>
                  </a:lnTo>
                  <a:lnTo>
                    <a:pt x="2367" y="2128"/>
                  </a:lnTo>
                  <a:lnTo>
                    <a:pt x="2365" y="2128"/>
                  </a:lnTo>
                  <a:lnTo>
                    <a:pt x="2363" y="2128"/>
                  </a:lnTo>
                  <a:lnTo>
                    <a:pt x="2361" y="2128"/>
                  </a:lnTo>
                  <a:lnTo>
                    <a:pt x="2359" y="2128"/>
                  </a:lnTo>
                  <a:lnTo>
                    <a:pt x="2357" y="2128"/>
                  </a:lnTo>
                  <a:lnTo>
                    <a:pt x="2355" y="2128"/>
                  </a:lnTo>
                  <a:lnTo>
                    <a:pt x="2353" y="2128"/>
                  </a:lnTo>
                  <a:lnTo>
                    <a:pt x="2351" y="2128"/>
                  </a:lnTo>
                  <a:lnTo>
                    <a:pt x="2350" y="2128"/>
                  </a:lnTo>
                  <a:lnTo>
                    <a:pt x="2348" y="2128"/>
                  </a:lnTo>
                  <a:lnTo>
                    <a:pt x="2346" y="2128"/>
                  </a:lnTo>
                  <a:lnTo>
                    <a:pt x="2344" y="2128"/>
                  </a:lnTo>
                  <a:lnTo>
                    <a:pt x="2342" y="2128"/>
                  </a:lnTo>
                  <a:lnTo>
                    <a:pt x="2340" y="2128"/>
                  </a:lnTo>
                  <a:lnTo>
                    <a:pt x="2338" y="2128"/>
                  </a:lnTo>
                  <a:lnTo>
                    <a:pt x="2336" y="2128"/>
                  </a:lnTo>
                  <a:lnTo>
                    <a:pt x="2334" y="2128"/>
                  </a:lnTo>
                  <a:lnTo>
                    <a:pt x="2332" y="2128"/>
                  </a:lnTo>
                  <a:lnTo>
                    <a:pt x="2330" y="2128"/>
                  </a:lnTo>
                  <a:lnTo>
                    <a:pt x="2328" y="2128"/>
                  </a:lnTo>
                  <a:lnTo>
                    <a:pt x="2327" y="2128"/>
                  </a:lnTo>
                  <a:lnTo>
                    <a:pt x="2325" y="2128"/>
                  </a:lnTo>
                  <a:lnTo>
                    <a:pt x="2323" y="2128"/>
                  </a:lnTo>
                  <a:lnTo>
                    <a:pt x="2321" y="2128"/>
                  </a:lnTo>
                  <a:lnTo>
                    <a:pt x="2319" y="2128"/>
                  </a:lnTo>
                  <a:lnTo>
                    <a:pt x="2317" y="2128"/>
                  </a:lnTo>
                  <a:lnTo>
                    <a:pt x="2315" y="2128"/>
                  </a:lnTo>
                  <a:lnTo>
                    <a:pt x="2313" y="2128"/>
                  </a:lnTo>
                  <a:lnTo>
                    <a:pt x="2311" y="2128"/>
                  </a:lnTo>
                  <a:lnTo>
                    <a:pt x="2309" y="2128"/>
                  </a:lnTo>
                  <a:lnTo>
                    <a:pt x="2307" y="2128"/>
                  </a:lnTo>
                  <a:lnTo>
                    <a:pt x="2305" y="2128"/>
                  </a:lnTo>
                  <a:lnTo>
                    <a:pt x="2304" y="2128"/>
                  </a:lnTo>
                  <a:lnTo>
                    <a:pt x="2302" y="2128"/>
                  </a:lnTo>
                  <a:lnTo>
                    <a:pt x="2300" y="2128"/>
                  </a:lnTo>
                  <a:lnTo>
                    <a:pt x="2298" y="2128"/>
                  </a:lnTo>
                  <a:lnTo>
                    <a:pt x="2296" y="2128"/>
                  </a:lnTo>
                  <a:lnTo>
                    <a:pt x="2294" y="2128"/>
                  </a:lnTo>
                  <a:lnTo>
                    <a:pt x="2292" y="2128"/>
                  </a:lnTo>
                  <a:lnTo>
                    <a:pt x="2290" y="2128"/>
                  </a:lnTo>
                  <a:lnTo>
                    <a:pt x="2288" y="2128"/>
                  </a:lnTo>
                  <a:lnTo>
                    <a:pt x="2286" y="2128"/>
                  </a:lnTo>
                  <a:lnTo>
                    <a:pt x="2284" y="2128"/>
                  </a:lnTo>
                  <a:lnTo>
                    <a:pt x="2282" y="2128"/>
                  </a:lnTo>
                  <a:lnTo>
                    <a:pt x="2280" y="2128"/>
                  </a:lnTo>
                  <a:lnTo>
                    <a:pt x="2279" y="2128"/>
                  </a:lnTo>
                  <a:lnTo>
                    <a:pt x="2277" y="2128"/>
                  </a:lnTo>
                  <a:lnTo>
                    <a:pt x="2275" y="2128"/>
                  </a:lnTo>
                  <a:lnTo>
                    <a:pt x="2273" y="2128"/>
                  </a:lnTo>
                  <a:lnTo>
                    <a:pt x="2271" y="2128"/>
                  </a:lnTo>
                  <a:lnTo>
                    <a:pt x="2269" y="2128"/>
                  </a:lnTo>
                  <a:lnTo>
                    <a:pt x="2267" y="2128"/>
                  </a:lnTo>
                  <a:lnTo>
                    <a:pt x="2265" y="2128"/>
                  </a:lnTo>
                  <a:lnTo>
                    <a:pt x="2263" y="2128"/>
                  </a:lnTo>
                  <a:lnTo>
                    <a:pt x="2261" y="2128"/>
                  </a:lnTo>
                  <a:lnTo>
                    <a:pt x="2259" y="2128"/>
                  </a:lnTo>
                  <a:lnTo>
                    <a:pt x="2257" y="2128"/>
                  </a:lnTo>
                  <a:lnTo>
                    <a:pt x="2256" y="2128"/>
                  </a:lnTo>
                  <a:lnTo>
                    <a:pt x="2254" y="2128"/>
                  </a:lnTo>
                  <a:lnTo>
                    <a:pt x="2252" y="2128"/>
                  </a:lnTo>
                  <a:lnTo>
                    <a:pt x="2250" y="2128"/>
                  </a:lnTo>
                  <a:lnTo>
                    <a:pt x="2248" y="2128"/>
                  </a:lnTo>
                  <a:lnTo>
                    <a:pt x="2246" y="2128"/>
                  </a:lnTo>
                  <a:lnTo>
                    <a:pt x="2244" y="2128"/>
                  </a:lnTo>
                  <a:lnTo>
                    <a:pt x="2242" y="2128"/>
                  </a:lnTo>
                  <a:lnTo>
                    <a:pt x="2240" y="2128"/>
                  </a:lnTo>
                  <a:lnTo>
                    <a:pt x="2238" y="2128"/>
                  </a:lnTo>
                  <a:lnTo>
                    <a:pt x="2236" y="2128"/>
                  </a:lnTo>
                  <a:lnTo>
                    <a:pt x="2234" y="2128"/>
                  </a:lnTo>
                  <a:lnTo>
                    <a:pt x="2232" y="2128"/>
                  </a:lnTo>
                  <a:lnTo>
                    <a:pt x="2231" y="2128"/>
                  </a:lnTo>
                  <a:lnTo>
                    <a:pt x="2229" y="2128"/>
                  </a:lnTo>
                  <a:lnTo>
                    <a:pt x="2227" y="2128"/>
                  </a:lnTo>
                  <a:lnTo>
                    <a:pt x="2225" y="2128"/>
                  </a:lnTo>
                  <a:lnTo>
                    <a:pt x="2223" y="2128"/>
                  </a:lnTo>
                  <a:lnTo>
                    <a:pt x="2221" y="2128"/>
                  </a:lnTo>
                  <a:lnTo>
                    <a:pt x="2219" y="2128"/>
                  </a:lnTo>
                  <a:lnTo>
                    <a:pt x="2217" y="2128"/>
                  </a:lnTo>
                  <a:lnTo>
                    <a:pt x="2215" y="2128"/>
                  </a:lnTo>
                  <a:lnTo>
                    <a:pt x="2213" y="2128"/>
                  </a:lnTo>
                  <a:lnTo>
                    <a:pt x="2211" y="2128"/>
                  </a:lnTo>
                  <a:lnTo>
                    <a:pt x="2209" y="2128"/>
                  </a:lnTo>
                  <a:lnTo>
                    <a:pt x="2208" y="2128"/>
                  </a:lnTo>
                  <a:lnTo>
                    <a:pt x="2206" y="2128"/>
                  </a:lnTo>
                  <a:lnTo>
                    <a:pt x="2204" y="2128"/>
                  </a:lnTo>
                  <a:lnTo>
                    <a:pt x="2202" y="2128"/>
                  </a:lnTo>
                  <a:lnTo>
                    <a:pt x="2200" y="2128"/>
                  </a:lnTo>
                  <a:lnTo>
                    <a:pt x="2198" y="2128"/>
                  </a:lnTo>
                  <a:lnTo>
                    <a:pt x="2196" y="2128"/>
                  </a:lnTo>
                  <a:lnTo>
                    <a:pt x="2194" y="2128"/>
                  </a:lnTo>
                  <a:lnTo>
                    <a:pt x="2192" y="2128"/>
                  </a:lnTo>
                  <a:lnTo>
                    <a:pt x="2190" y="2128"/>
                  </a:lnTo>
                  <a:lnTo>
                    <a:pt x="2188" y="2128"/>
                  </a:lnTo>
                  <a:lnTo>
                    <a:pt x="2186" y="2128"/>
                  </a:lnTo>
                  <a:lnTo>
                    <a:pt x="2185" y="2128"/>
                  </a:lnTo>
                  <a:lnTo>
                    <a:pt x="2183" y="2128"/>
                  </a:lnTo>
                  <a:lnTo>
                    <a:pt x="2181" y="2128"/>
                  </a:lnTo>
                  <a:lnTo>
                    <a:pt x="2179" y="2128"/>
                  </a:lnTo>
                  <a:lnTo>
                    <a:pt x="2177" y="2128"/>
                  </a:lnTo>
                  <a:lnTo>
                    <a:pt x="2175" y="2128"/>
                  </a:lnTo>
                  <a:lnTo>
                    <a:pt x="2173" y="2128"/>
                  </a:lnTo>
                  <a:lnTo>
                    <a:pt x="2171" y="2128"/>
                  </a:lnTo>
                  <a:lnTo>
                    <a:pt x="2169" y="2128"/>
                  </a:lnTo>
                  <a:lnTo>
                    <a:pt x="2167" y="2128"/>
                  </a:lnTo>
                  <a:lnTo>
                    <a:pt x="2165" y="2128"/>
                  </a:lnTo>
                  <a:lnTo>
                    <a:pt x="2163" y="2128"/>
                  </a:lnTo>
                  <a:lnTo>
                    <a:pt x="2161" y="2128"/>
                  </a:lnTo>
                  <a:lnTo>
                    <a:pt x="2160" y="2128"/>
                  </a:lnTo>
                  <a:lnTo>
                    <a:pt x="2158" y="2128"/>
                  </a:lnTo>
                  <a:lnTo>
                    <a:pt x="2156" y="2128"/>
                  </a:lnTo>
                  <a:lnTo>
                    <a:pt x="2154" y="2128"/>
                  </a:lnTo>
                  <a:lnTo>
                    <a:pt x="2152" y="2128"/>
                  </a:lnTo>
                  <a:lnTo>
                    <a:pt x="2150" y="2128"/>
                  </a:lnTo>
                  <a:lnTo>
                    <a:pt x="2148" y="2128"/>
                  </a:lnTo>
                  <a:lnTo>
                    <a:pt x="2146" y="2128"/>
                  </a:lnTo>
                  <a:lnTo>
                    <a:pt x="2144" y="2128"/>
                  </a:lnTo>
                  <a:lnTo>
                    <a:pt x="2142" y="2128"/>
                  </a:lnTo>
                  <a:lnTo>
                    <a:pt x="2140" y="2128"/>
                  </a:lnTo>
                  <a:lnTo>
                    <a:pt x="2138" y="2128"/>
                  </a:lnTo>
                  <a:lnTo>
                    <a:pt x="2137" y="2128"/>
                  </a:lnTo>
                  <a:lnTo>
                    <a:pt x="2135" y="2128"/>
                  </a:lnTo>
                  <a:lnTo>
                    <a:pt x="2133" y="2128"/>
                  </a:lnTo>
                  <a:lnTo>
                    <a:pt x="2131" y="2128"/>
                  </a:lnTo>
                  <a:lnTo>
                    <a:pt x="2129" y="2128"/>
                  </a:lnTo>
                  <a:lnTo>
                    <a:pt x="2127" y="2128"/>
                  </a:lnTo>
                  <a:lnTo>
                    <a:pt x="2125" y="2128"/>
                  </a:lnTo>
                  <a:lnTo>
                    <a:pt x="2123" y="2128"/>
                  </a:lnTo>
                  <a:lnTo>
                    <a:pt x="2121" y="2128"/>
                  </a:lnTo>
                  <a:lnTo>
                    <a:pt x="2119" y="2128"/>
                  </a:lnTo>
                  <a:lnTo>
                    <a:pt x="2117" y="2128"/>
                  </a:lnTo>
                  <a:lnTo>
                    <a:pt x="2115" y="2128"/>
                  </a:lnTo>
                  <a:lnTo>
                    <a:pt x="2114" y="2128"/>
                  </a:lnTo>
                  <a:lnTo>
                    <a:pt x="2112" y="2128"/>
                  </a:lnTo>
                  <a:lnTo>
                    <a:pt x="2110" y="2128"/>
                  </a:lnTo>
                  <a:lnTo>
                    <a:pt x="2108" y="2128"/>
                  </a:lnTo>
                  <a:lnTo>
                    <a:pt x="2106" y="2128"/>
                  </a:lnTo>
                  <a:lnTo>
                    <a:pt x="2104" y="2128"/>
                  </a:lnTo>
                  <a:lnTo>
                    <a:pt x="2102" y="2128"/>
                  </a:lnTo>
                  <a:lnTo>
                    <a:pt x="2100" y="2128"/>
                  </a:lnTo>
                  <a:lnTo>
                    <a:pt x="2098" y="2128"/>
                  </a:lnTo>
                  <a:lnTo>
                    <a:pt x="2096" y="2128"/>
                  </a:lnTo>
                  <a:lnTo>
                    <a:pt x="2094" y="2128"/>
                  </a:lnTo>
                  <a:lnTo>
                    <a:pt x="2092" y="2128"/>
                  </a:lnTo>
                  <a:lnTo>
                    <a:pt x="2090" y="2128"/>
                  </a:lnTo>
                  <a:lnTo>
                    <a:pt x="2089" y="2128"/>
                  </a:lnTo>
                  <a:lnTo>
                    <a:pt x="2087" y="2128"/>
                  </a:lnTo>
                  <a:lnTo>
                    <a:pt x="2085" y="2128"/>
                  </a:lnTo>
                  <a:lnTo>
                    <a:pt x="2083" y="2128"/>
                  </a:lnTo>
                  <a:lnTo>
                    <a:pt x="2081" y="2128"/>
                  </a:lnTo>
                  <a:lnTo>
                    <a:pt x="2079" y="2128"/>
                  </a:lnTo>
                  <a:lnTo>
                    <a:pt x="2077" y="2128"/>
                  </a:lnTo>
                  <a:lnTo>
                    <a:pt x="2075" y="2128"/>
                  </a:lnTo>
                  <a:lnTo>
                    <a:pt x="2073" y="2128"/>
                  </a:lnTo>
                  <a:lnTo>
                    <a:pt x="2071" y="2128"/>
                  </a:lnTo>
                  <a:lnTo>
                    <a:pt x="2069" y="2128"/>
                  </a:lnTo>
                  <a:lnTo>
                    <a:pt x="2067" y="2128"/>
                  </a:lnTo>
                  <a:lnTo>
                    <a:pt x="2066" y="2128"/>
                  </a:lnTo>
                  <a:lnTo>
                    <a:pt x="2064" y="2128"/>
                  </a:lnTo>
                  <a:lnTo>
                    <a:pt x="2062" y="2128"/>
                  </a:lnTo>
                  <a:lnTo>
                    <a:pt x="2060" y="2128"/>
                  </a:lnTo>
                  <a:lnTo>
                    <a:pt x="2058" y="2128"/>
                  </a:lnTo>
                  <a:lnTo>
                    <a:pt x="2056" y="2128"/>
                  </a:lnTo>
                  <a:lnTo>
                    <a:pt x="2054" y="2128"/>
                  </a:lnTo>
                  <a:lnTo>
                    <a:pt x="2052" y="2128"/>
                  </a:lnTo>
                  <a:lnTo>
                    <a:pt x="2050" y="2128"/>
                  </a:lnTo>
                  <a:lnTo>
                    <a:pt x="2048" y="2128"/>
                  </a:lnTo>
                  <a:lnTo>
                    <a:pt x="2046" y="2128"/>
                  </a:lnTo>
                  <a:lnTo>
                    <a:pt x="2044" y="2128"/>
                  </a:lnTo>
                  <a:lnTo>
                    <a:pt x="2042" y="2128"/>
                  </a:lnTo>
                  <a:lnTo>
                    <a:pt x="2041" y="2128"/>
                  </a:lnTo>
                  <a:lnTo>
                    <a:pt x="2039" y="2128"/>
                  </a:lnTo>
                  <a:lnTo>
                    <a:pt x="2037" y="2128"/>
                  </a:lnTo>
                  <a:lnTo>
                    <a:pt x="2035" y="2128"/>
                  </a:lnTo>
                  <a:lnTo>
                    <a:pt x="2033" y="2128"/>
                  </a:lnTo>
                  <a:lnTo>
                    <a:pt x="2031" y="2128"/>
                  </a:lnTo>
                  <a:lnTo>
                    <a:pt x="2029" y="2128"/>
                  </a:lnTo>
                  <a:lnTo>
                    <a:pt x="2027" y="2128"/>
                  </a:lnTo>
                  <a:lnTo>
                    <a:pt x="2025" y="2128"/>
                  </a:lnTo>
                  <a:lnTo>
                    <a:pt x="2023" y="2128"/>
                  </a:lnTo>
                  <a:lnTo>
                    <a:pt x="2021" y="2128"/>
                  </a:lnTo>
                  <a:lnTo>
                    <a:pt x="2019" y="2128"/>
                  </a:lnTo>
                  <a:lnTo>
                    <a:pt x="2018" y="2128"/>
                  </a:lnTo>
                  <a:lnTo>
                    <a:pt x="2016" y="2128"/>
                  </a:lnTo>
                  <a:lnTo>
                    <a:pt x="2014" y="2128"/>
                  </a:lnTo>
                  <a:lnTo>
                    <a:pt x="2012" y="2128"/>
                  </a:lnTo>
                  <a:lnTo>
                    <a:pt x="2010" y="2128"/>
                  </a:lnTo>
                  <a:lnTo>
                    <a:pt x="2008" y="2128"/>
                  </a:lnTo>
                  <a:lnTo>
                    <a:pt x="2006" y="2128"/>
                  </a:lnTo>
                  <a:lnTo>
                    <a:pt x="2004" y="2128"/>
                  </a:lnTo>
                  <a:lnTo>
                    <a:pt x="2002" y="2128"/>
                  </a:lnTo>
                  <a:lnTo>
                    <a:pt x="2000" y="2128"/>
                  </a:lnTo>
                  <a:lnTo>
                    <a:pt x="1998" y="2128"/>
                  </a:lnTo>
                  <a:lnTo>
                    <a:pt x="1996" y="2128"/>
                  </a:lnTo>
                  <a:lnTo>
                    <a:pt x="1995" y="2128"/>
                  </a:lnTo>
                  <a:lnTo>
                    <a:pt x="1993" y="2128"/>
                  </a:lnTo>
                  <a:lnTo>
                    <a:pt x="1991" y="2128"/>
                  </a:lnTo>
                  <a:lnTo>
                    <a:pt x="1989" y="2128"/>
                  </a:lnTo>
                  <a:lnTo>
                    <a:pt x="1987" y="2128"/>
                  </a:lnTo>
                  <a:lnTo>
                    <a:pt x="1985" y="2128"/>
                  </a:lnTo>
                  <a:lnTo>
                    <a:pt x="1983" y="2128"/>
                  </a:lnTo>
                  <a:lnTo>
                    <a:pt x="1981" y="2128"/>
                  </a:lnTo>
                  <a:lnTo>
                    <a:pt x="1979" y="2128"/>
                  </a:lnTo>
                  <a:lnTo>
                    <a:pt x="1977" y="2128"/>
                  </a:lnTo>
                  <a:lnTo>
                    <a:pt x="1975" y="2128"/>
                  </a:lnTo>
                  <a:lnTo>
                    <a:pt x="1973" y="2128"/>
                  </a:lnTo>
                  <a:lnTo>
                    <a:pt x="1971" y="2128"/>
                  </a:lnTo>
                  <a:lnTo>
                    <a:pt x="1970" y="2128"/>
                  </a:lnTo>
                  <a:lnTo>
                    <a:pt x="1968" y="2128"/>
                  </a:lnTo>
                  <a:lnTo>
                    <a:pt x="1966" y="2128"/>
                  </a:lnTo>
                  <a:lnTo>
                    <a:pt x="1964" y="2128"/>
                  </a:lnTo>
                  <a:lnTo>
                    <a:pt x="1962" y="2128"/>
                  </a:lnTo>
                  <a:lnTo>
                    <a:pt x="1960" y="2128"/>
                  </a:lnTo>
                  <a:lnTo>
                    <a:pt x="1958" y="2128"/>
                  </a:lnTo>
                  <a:lnTo>
                    <a:pt x="1956" y="2128"/>
                  </a:lnTo>
                  <a:lnTo>
                    <a:pt x="1954" y="2128"/>
                  </a:lnTo>
                  <a:lnTo>
                    <a:pt x="1952" y="2128"/>
                  </a:lnTo>
                  <a:lnTo>
                    <a:pt x="1950" y="2128"/>
                  </a:lnTo>
                  <a:lnTo>
                    <a:pt x="1948" y="2128"/>
                  </a:lnTo>
                  <a:lnTo>
                    <a:pt x="1947" y="2128"/>
                  </a:lnTo>
                  <a:lnTo>
                    <a:pt x="1945" y="2128"/>
                  </a:lnTo>
                  <a:lnTo>
                    <a:pt x="1943" y="2128"/>
                  </a:lnTo>
                  <a:lnTo>
                    <a:pt x="1941" y="2128"/>
                  </a:lnTo>
                  <a:lnTo>
                    <a:pt x="1939" y="2128"/>
                  </a:lnTo>
                  <a:lnTo>
                    <a:pt x="1937" y="2128"/>
                  </a:lnTo>
                  <a:lnTo>
                    <a:pt x="1935" y="2128"/>
                  </a:lnTo>
                  <a:lnTo>
                    <a:pt x="1933" y="2128"/>
                  </a:lnTo>
                  <a:lnTo>
                    <a:pt x="1931" y="2128"/>
                  </a:lnTo>
                  <a:lnTo>
                    <a:pt x="1929" y="2128"/>
                  </a:lnTo>
                  <a:lnTo>
                    <a:pt x="1927" y="2128"/>
                  </a:lnTo>
                  <a:lnTo>
                    <a:pt x="1925" y="2128"/>
                  </a:lnTo>
                  <a:lnTo>
                    <a:pt x="1923" y="2128"/>
                  </a:lnTo>
                  <a:lnTo>
                    <a:pt x="1922" y="2128"/>
                  </a:lnTo>
                  <a:lnTo>
                    <a:pt x="1920" y="2128"/>
                  </a:lnTo>
                  <a:lnTo>
                    <a:pt x="1918" y="2128"/>
                  </a:lnTo>
                  <a:lnTo>
                    <a:pt x="1916" y="2128"/>
                  </a:lnTo>
                  <a:lnTo>
                    <a:pt x="1914" y="2128"/>
                  </a:lnTo>
                  <a:lnTo>
                    <a:pt x="1912" y="2128"/>
                  </a:lnTo>
                  <a:lnTo>
                    <a:pt x="1910" y="2128"/>
                  </a:lnTo>
                  <a:lnTo>
                    <a:pt x="1908" y="2128"/>
                  </a:lnTo>
                  <a:lnTo>
                    <a:pt x="1906" y="2128"/>
                  </a:lnTo>
                  <a:lnTo>
                    <a:pt x="1904" y="2128"/>
                  </a:lnTo>
                  <a:lnTo>
                    <a:pt x="1902" y="2128"/>
                  </a:lnTo>
                  <a:lnTo>
                    <a:pt x="1900" y="2128"/>
                  </a:lnTo>
                  <a:lnTo>
                    <a:pt x="1899" y="2128"/>
                  </a:lnTo>
                  <a:lnTo>
                    <a:pt x="1897" y="2128"/>
                  </a:lnTo>
                  <a:lnTo>
                    <a:pt x="1895" y="2128"/>
                  </a:lnTo>
                  <a:lnTo>
                    <a:pt x="1893" y="2128"/>
                  </a:lnTo>
                  <a:lnTo>
                    <a:pt x="1891" y="2128"/>
                  </a:lnTo>
                  <a:lnTo>
                    <a:pt x="1889" y="2128"/>
                  </a:lnTo>
                  <a:lnTo>
                    <a:pt x="1887" y="2128"/>
                  </a:lnTo>
                  <a:lnTo>
                    <a:pt x="1885" y="2128"/>
                  </a:lnTo>
                  <a:lnTo>
                    <a:pt x="1883" y="2128"/>
                  </a:lnTo>
                  <a:lnTo>
                    <a:pt x="1881" y="2128"/>
                  </a:lnTo>
                  <a:lnTo>
                    <a:pt x="1879" y="2128"/>
                  </a:lnTo>
                  <a:lnTo>
                    <a:pt x="1876" y="2128"/>
                  </a:lnTo>
                  <a:lnTo>
                    <a:pt x="1874" y="2128"/>
                  </a:lnTo>
                  <a:lnTo>
                    <a:pt x="1872" y="2128"/>
                  </a:lnTo>
                  <a:lnTo>
                    <a:pt x="1870" y="2128"/>
                  </a:lnTo>
                  <a:lnTo>
                    <a:pt x="1868" y="2128"/>
                  </a:lnTo>
                  <a:lnTo>
                    <a:pt x="1866" y="2128"/>
                  </a:lnTo>
                  <a:lnTo>
                    <a:pt x="1864" y="2128"/>
                  </a:lnTo>
                  <a:lnTo>
                    <a:pt x="1862" y="2128"/>
                  </a:lnTo>
                  <a:lnTo>
                    <a:pt x="1860" y="2128"/>
                  </a:lnTo>
                  <a:lnTo>
                    <a:pt x="1858" y="2128"/>
                  </a:lnTo>
                  <a:lnTo>
                    <a:pt x="1856" y="2128"/>
                  </a:lnTo>
                  <a:lnTo>
                    <a:pt x="1854" y="2128"/>
                  </a:lnTo>
                  <a:lnTo>
                    <a:pt x="1852" y="2128"/>
                  </a:lnTo>
                  <a:lnTo>
                    <a:pt x="1851" y="2128"/>
                  </a:lnTo>
                  <a:lnTo>
                    <a:pt x="1849" y="2128"/>
                  </a:lnTo>
                  <a:lnTo>
                    <a:pt x="1847" y="2128"/>
                  </a:lnTo>
                  <a:lnTo>
                    <a:pt x="1845" y="2128"/>
                  </a:lnTo>
                  <a:lnTo>
                    <a:pt x="1843" y="2128"/>
                  </a:lnTo>
                  <a:lnTo>
                    <a:pt x="1841" y="2128"/>
                  </a:lnTo>
                  <a:lnTo>
                    <a:pt x="1839" y="2128"/>
                  </a:lnTo>
                  <a:lnTo>
                    <a:pt x="1837" y="2128"/>
                  </a:lnTo>
                  <a:lnTo>
                    <a:pt x="1835" y="2128"/>
                  </a:lnTo>
                  <a:lnTo>
                    <a:pt x="1833" y="2128"/>
                  </a:lnTo>
                  <a:lnTo>
                    <a:pt x="1831" y="2128"/>
                  </a:lnTo>
                  <a:lnTo>
                    <a:pt x="1829" y="2128"/>
                  </a:lnTo>
                  <a:lnTo>
                    <a:pt x="1828" y="2128"/>
                  </a:lnTo>
                  <a:lnTo>
                    <a:pt x="1826" y="2128"/>
                  </a:lnTo>
                  <a:lnTo>
                    <a:pt x="1824" y="2128"/>
                  </a:lnTo>
                  <a:lnTo>
                    <a:pt x="1822" y="2128"/>
                  </a:lnTo>
                  <a:lnTo>
                    <a:pt x="1820" y="2128"/>
                  </a:lnTo>
                  <a:lnTo>
                    <a:pt x="1818" y="2128"/>
                  </a:lnTo>
                  <a:lnTo>
                    <a:pt x="1816" y="2128"/>
                  </a:lnTo>
                  <a:lnTo>
                    <a:pt x="1814" y="2128"/>
                  </a:lnTo>
                  <a:lnTo>
                    <a:pt x="1812" y="2128"/>
                  </a:lnTo>
                  <a:lnTo>
                    <a:pt x="1810" y="2128"/>
                  </a:lnTo>
                  <a:lnTo>
                    <a:pt x="1808" y="2128"/>
                  </a:lnTo>
                  <a:lnTo>
                    <a:pt x="1806" y="2128"/>
                  </a:lnTo>
                  <a:lnTo>
                    <a:pt x="1804" y="2128"/>
                  </a:lnTo>
                  <a:lnTo>
                    <a:pt x="1803" y="2128"/>
                  </a:lnTo>
                  <a:lnTo>
                    <a:pt x="1801" y="2128"/>
                  </a:lnTo>
                  <a:lnTo>
                    <a:pt x="1799" y="2128"/>
                  </a:lnTo>
                  <a:lnTo>
                    <a:pt x="1797" y="2128"/>
                  </a:lnTo>
                  <a:lnTo>
                    <a:pt x="1795" y="2128"/>
                  </a:lnTo>
                  <a:lnTo>
                    <a:pt x="1793" y="2128"/>
                  </a:lnTo>
                  <a:lnTo>
                    <a:pt x="1791" y="2128"/>
                  </a:lnTo>
                  <a:lnTo>
                    <a:pt x="1789" y="2128"/>
                  </a:lnTo>
                  <a:lnTo>
                    <a:pt x="1787" y="2128"/>
                  </a:lnTo>
                  <a:lnTo>
                    <a:pt x="1785" y="2128"/>
                  </a:lnTo>
                  <a:lnTo>
                    <a:pt x="1783" y="2128"/>
                  </a:lnTo>
                  <a:lnTo>
                    <a:pt x="1781" y="2128"/>
                  </a:lnTo>
                  <a:lnTo>
                    <a:pt x="1780" y="2128"/>
                  </a:lnTo>
                  <a:lnTo>
                    <a:pt x="1778" y="2128"/>
                  </a:lnTo>
                  <a:lnTo>
                    <a:pt x="1776" y="2128"/>
                  </a:lnTo>
                  <a:lnTo>
                    <a:pt x="1774" y="2128"/>
                  </a:lnTo>
                  <a:lnTo>
                    <a:pt x="1772" y="2128"/>
                  </a:lnTo>
                  <a:lnTo>
                    <a:pt x="1770" y="2128"/>
                  </a:lnTo>
                  <a:lnTo>
                    <a:pt x="1768" y="2128"/>
                  </a:lnTo>
                  <a:lnTo>
                    <a:pt x="1766" y="2128"/>
                  </a:lnTo>
                  <a:lnTo>
                    <a:pt x="1764" y="2128"/>
                  </a:lnTo>
                  <a:lnTo>
                    <a:pt x="1762" y="2128"/>
                  </a:lnTo>
                  <a:lnTo>
                    <a:pt x="1760" y="2128"/>
                  </a:lnTo>
                  <a:lnTo>
                    <a:pt x="1758" y="2128"/>
                  </a:lnTo>
                  <a:lnTo>
                    <a:pt x="1757" y="2128"/>
                  </a:lnTo>
                  <a:lnTo>
                    <a:pt x="1755" y="2128"/>
                  </a:lnTo>
                  <a:lnTo>
                    <a:pt x="1753" y="2128"/>
                  </a:lnTo>
                  <a:lnTo>
                    <a:pt x="1751" y="2128"/>
                  </a:lnTo>
                  <a:lnTo>
                    <a:pt x="1749" y="2128"/>
                  </a:lnTo>
                  <a:lnTo>
                    <a:pt x="1747" y="2128"/>
                  </a:lnTo>
                  <a:lnTo>
                    <a:pt x="1745" y="2128"/>
                  </a:lnTo>
                  <a:lnTo>
                    <a:pt x="1743" y="2128"/>
                  </a:lnTo>
                  <a:lnTo>
                    <a:pt x="1741" y="2128"/>
                  </a:lnTo>
                  <a:lnTo>
                    <a:pt x="1739" y="2128"/>
                  </a:lnTo>
                  <a:lnTo>
                    <a:pt x="1737" y="2128"/>
                  </a:lnTo>
                  <a:lnTo>
                    <a:pt x="1735" y="2128"/>
                  </a:lnTo>
                  <a:lnTo>
                    <a:pt x="1733" y="2128"/>
                  </a:lnTo>
                  <a:lnTo>
                    <a:pt x="1732" y="2128"/>
                  </a:lnTo>
                  <a:lnTo>
                    <a:pt x="1730" y="2128"/>
                  </a:lnTo>
                  <a:lnTo>
                    <a:pt x="1728" y="2128"/>
                  </a:lnTo>
                  <a:lnTo>
                    <a:pt x="1726" y="2128"/>
                  </a:lnTo>
                  <a:lnTo>
                    <a:pt x="1724" y="2128"/>
                  </a:lnTo>
                  <a:lnTo>
                    <a:pt x="1722" y="2128"/>
                  </a:lnTo>
                  <a:lnTo>
                    <a:pt x="1720" y="2128"/>
                  </a:lnTo>
                  <a:lnTo>
                    <a:pt x="1718" y="2128"/>
                  </a:lnTo>
                  <a:lnTo>
                    <a:pt x="1716" y="2128"/>
                  </a:lnTo>
                  <a:lnTo>
                    <a:pt x="1714" y="2128"/>
                  </a:lnTo>
                  <a:lnTo>
                    <a:pt x="1712" y="2128"/>
                  </a:lnTo>
                  <a:lnTo>
                    <a:pt x="1710" y="2128"/>
                  </a:lnTo>
                  <a:lnTo>
                    <a:pt x="1709" y="2128"/>
                  </a:lnTo>
                  <a:lnTo>
                    <a:pt x="1707" y="2128"/>
                  </a:lnTo>
                  <a:lnTo>
                    <a:pt x="1705" y="2128"/>
                  </a:lnTo>
                  <a:lnTo>
                    <a:pt x="1703" y="2128"/>
                  </a:lnTo>
                  <a:lnTo>
                    <a:pt x="1701" y="2128"/>
                  </a:lnTo>
                  <a:lnTo>
                    <a:pt x="1699" y="2128"/>
                  </a:lnTo>
                  <a:lnTo>
                    <a:pt x="1697" y="2128"/>
                  </a:lnTo>
                  <a:lnTo>
                    <a:pt x="1695" y="2128"/>
                  </a:lnTo>
                  <a:lnTo>
                    <a:pt x="1693" y="2128"/>
                  </a:lnTo>
                  <a:lnTo>
                    <a:pt x="1691" y="2128"/>
                  </a:lnTo>
                  <a:lnTo>
                    <a:pt x="1689" y="2128"/>
                  </a:lnTo>
                  <a:lnTo>
                    <a:pt x="1687" y="2128"/>
                  </a:lnTo>
                  <a:lnTo>
                    <a:pt x="1686" y="2128"/>
                  </a:lnTo>
                  <a:lnTo>
                    <a:pt x="1684" y="2128"/>
                  </a:lnTo>
                  <a:lnTo>
                    <a:pt x="1682" y="2128"/>
                  </a:lnTo>
                  <a:lnTo>
                    <a:pt x="1680" y="2128"/>
                  </a:lnTo>
                  <a:lnTo>
                    <a:pt x="1678" y="2128"/>
                  </a:lnTo>
                  <a:lnTo>
                    <a:pt x="1676" y="2128"/>
                  </a:lnTo>
                  <a:lnTo>
                    <a:pt x="1674" y="2128"/>
                  </a:lnTo>
                  <a:lnTo>
                    <a:pt x="1672" y="2128"/>
                  </a:lnTo>
                  <a:lnTo>
                    <a:pt x="1670" y="2128"/>
                  </a:lnTo>
                  <a:lnTo>
                    <a:pt x="1668" y="2128"/>
                  </a:lnTo>
                  <a:lnTo>
                    <a:pt x="1666" y="2128"/>
                  </a:lnTo>
                  <a:lnTo>
                    <a:pt x="1664" y="2128"/>
                  </a:lnTo>
                  <a:lnTo>
                    <a:pt x="1662" y="2128"/>
                  </a:lnTo>
                  <a:lnTo>
                    <a:pt x="1661" y="2128"/>
                  </a:lnTo>
                  <a:lnTo>
                    <a:pt x="1659" y="2128"/>
                  </a:lnTo>
                  <a:lnTo>
                    <a:pt x="1657" y="2128"/>
                  </a:lnTo>
                  <a:lnTo>
                    <a:pt x="1655" y="2128"/>
                  </a:lnTo>
                  <a:lnTo>
                    <a:pt x="1653" y="2128"/>
                  </a:lnTo>
                  <a:lnTo>
                    <a:pt x="1651" y="2128"/>
                  </a:lnTo>
                  <a:lnTo>
                    <a:pt x="1649" y="2128"/>
                  </a:lnTo>
                  <a:lnTo>
                    <a:pt x="1647" y="2128"/>
                  </a:lnTo>
                  <a:lnTo>
                    <a:pt x="1645" y="2128"/>
                  </a:lnTo>
                  <a:lnTo>
                    <a:pt x="1643" y="2128"/>
                  </a:lnTo>
                  <a:lnTo>
                    <a:pt x="1641" y="2128"/>
                  </a:lnTo>
                  <a:lnTo>
                    <a:pt x="1639" y="2128"/>
                  </a:lnTo>
                  <a:lnTo>
                    <a:pt x="1638" y="2128"/>
                  </a:lnTo>
                  <a:lnTo>
                    <a:pt x="1636" y="2128"/>
                  </a:lnTo>
                  <a:lnTo>
                    <a:pt x="1634" y="2128"/>
                  </a:lnTo>
                  <a:lnTo>
                    <a:pt x="1632" y="2128"/>
                  </a:lnTo>
                  <a:lnTo>
                    <a:pt x="1630" y="2128"/>
                  </a:lnTo>
                  <a:lnTo>
                    <a:pt x="1628" y="2128"/>
                  </a:lnTo>
                  <a:lnTo>
                    <a:pt x="1626" y="2128"/>
                  </a:lnTo>
                  <a:lnTo>
                    <a:pt x="1624" y="2128"/>
                  </a:lnTo>
                  <a:lnTo>
                    <a:pt x="1622" y="2128"/>
                  </a:lnTo>
                  <a:lnTo>
                    <a:pt x="1620" y="2128"/>
                  </a:lnTo>
                  <a:lnTo>
                    <a:pt x="1618" y="2128"/>
                  </a:lnTo>
                  <a:lnTo>
                    <a:pt x="1616" y="2128"/>
                  </a:lnTo>
                  <a:lnTo>
                    <a:pt x="1614" y="2128"/>
                  </a:lnTo>
                  <a:lnTo>
                    <a:pt x="1613" y="2128"/>
                  </a:lnTo>
                  <a:lnTo>
                    <a:pt x="1611" y="2128"/>
                  </a:lnTo>
                  <a:lnTo>
                    <a:pt x="1609" y="2128"/>
                  </a:lnTo>
                  <a:lnTo>
                    <a:pt x="1607" y="2128"/>
                  </a:lnTo>
                  <a:lnTo>
                    <a:pt x="1605" y="2128"/>
                  </a:lnTo>
                  <a:lnTo>
                    <a:pt x="1603" y="2128"/>
                  </a:lnTo>
                  <a:lnTo>
                    <a:pt x="1601" y="2128"/>
                  </a:lnTo>
                  <a:lnTo>
                    <a:pt x="1599" y="2128"/>
                  </a:lnTo>
                  <a:lnTo>
                    <a:pt x="1597" y="2128"/>
                  </a:lnTo>
                  <a:lnTo>
                    <a:pt x="1595" y="2128"/>
                  </a:lnTo>
                  <a:lnTo>
                    <a:pt x="1593" y="2128"/>
                  </a:lnTo>
                  <a:lnTo>
                    <a:pt x="1591" y="2128"/>
                  </a:lnTo>
                  <a:lnTo>
                    <a:pt x="1590" y="2128"/>
                  </a:lnTo>
                  <a:lnTo>
                    <a:pt x="1588" y="2128"/>
                  </a:lnTo>
                  <a:lnTo>
                    <a:pt x="1586" y="2128"/>
                  </a:lnTo>
                  <a:lnTo>
                    <a:pt x="1584" y="2128"/>
                  </a:lnTo>
                  <a:lnTo>
                    <a:pt x="1582" y="2128"/>
                  </a:lnTo>
                  <a:lnTo>
                    <a:pt x="1580" y="2128"/>
                  </a:lnTo>
                  <a:lnTo>
                    <a:pt x="1578" y="2128"/>
                  </a:lnTo>
                  <a:lnTo>
                    <a:pt x="1576" y="2128"/>
                  </a:lnTo>
                  <a:lnTo>
                    <a:pt x="1574" y="2128"/>
                  </a:lnTo>
                  <a:lnTo>
                    <a:pt x="1572" y="2128"/>
                  </a:lnTo>
                  <a:lnTo>
                    <a:pt x="1570" y="2128"/>
                  </a:lnTo>
                  <a:lnTo>
                    <a:pt x="1568" y="2128"/>
                  </a:lnTo>
                  <a:lnTo>
                    <a:pt x="1567" y="2128"/>
                  </a:lnTo>
                  <a:lnTo>
                    <a:pt x="1565" y="2128"/>
                  </a:lnTo>
                  <a:lnTo>
                    <a:pt x="1563" y="2128"/>
                  </a:lnTo>
                  <a:lnTo>
                    <a:pt x="1561" y="2128"/>
                  </a:lnTo>
                  <a:lnTo>
                    <a:pt x="1559" y="2128"/>
                  </a:lnTo>
                  <a:lnTo>
                    <a:pt x="1557" y="2128"/>
                  </a:lnTo>
                  <a:lnTo>
                    <a:pt x="1555" y="2128"/>
                  </a:lnTo>
                  <a:lnTo>
                    <a:pt x="1553" y="2128"/>
                  </a:lnTo>
                  <a:lnTo>
                    <a:pt x="1551" y="2128"/>
                  </a:lnTo>
                  <a:lnTo>
                    <a:pt x="1549" y="2128"/>
                  </a:lnTo>
                  <a:lnTo>
                    <a:pt x="1547" y="2128"/>
                  </a:lnTo>
                  <a:lnTo>
                    <a:pt x="1545" y="2128"/>
                  </a:lnTo>
                  <a:lnTo>
                    <a:pt x="1543" y="2128"/>
                  </a:lnTo>
                  <a:lnTo>
                    <a:pt x="1542" y="2128"/>
                  </a:lnTo>
                  <a:lnTo>
                    <a:pt x="1540" y="2128"/>
                  </a:lnTo>
                  <a:lnTo>
                    <a:pt x="1538" y="2128"/>
                  </a:lnTo>
                  <a:lnTo>
                    <a:pt x="1536" y="2128"/>
                  </a:lnTo>
                  <a:lnTo>
                    <a:pt x="1534" y="2128"/>
                  </a:lnTo>
                  <a:lnTo>
                    <a:pt x="1532" y="2128"/>
                  </a:lnTo>
                  <a:lnTo>
                    <a:pt x="1530" y="2128"/>
                  </a:lnTo>
                  <a:lnTo>
                    <a:pt x="1528" y="2128"/>
                  </a:lnTo>
                  <a:lnTo>
                    <a:pt x="1526" y="2128"/>
                  </a:lnTo>
                  <a:lnTo>
                    <a:pt x="1524" y="2128"/>
                  </a:lnTo>
                  <a:lnTo>
                    <a:pt x="1522" y="2128"/>
                  </a:lnTo>
                  <a:lnTo>
                    <a:pt x="1520" y="2128"/>
                  </a:lnTo>
                  <a:lnTo>
                    <a:pt x="1519" y="2128"/>
                  </a:lnTo>
                  <a:lnTo>
                    <a:pt x="1517" y="2128"/>
                  </a:lnTo>
                  <a:lnTo>
                    <a:pt x="1515" y="2128"/>
                  </a:lnTo>
                  <a:lnTo>
                    <a:pt x="1513" y="2128"/>
                  </a:lnTo>
                  <a:lnTo>
                    <a:pt x="1511" y="2128"/>
                  </a:lnTo>
                  <a:lnTo>
                    <a:pt x="1509" y="2128"/>
                  </a:lnTo>
                  <a:lnTo>
                    <a:pt x="1507" y="2128"/>
                  </a:lnTo>
                  <a:lnTo>
                    <a:pt x="1505" y="2128"/>
                  </a:lnTo>
                  <a:lnTo>
                    <a:pt x="1503" y="2128"/>
                  </a:lnTo>
                  <a:lnTo>
                    <a:pt x="1501" y="2128"/>
                  </a:lnTo>
                  <a:lnTo>
                    <a:pt x="1499" y="2128"/>
                  </a:lnTo>
                  <a:lnTo>
                    <a:pt x="1497" y="2128"/>
                  </a:lnTo>
                  <a:lnTo>
                    <a:pt x="1495" y="2128"/>
                  </a:lnTo>
                  <a:lnTo>
                    <a:pt x="1494" y="2128"/>
                  </a:lnTo>
                  <a:lnTo>
                    <a:pt x="1492" y="2128"/>
                  </a:lnTo>
                  <a:lnTo>
                    <a:pt x="1490" y="2128"/>
                  </a:lnTo>
                  <a:lnTo>
                    <a:pt x="1488" y="2128"/>
                  </a:lnTo>
                  <a:lnTo>
                    <a:pt x="1486" y="2128"/>
                  </a:lnTo>
                  <a:lnTo>
                    <a:pt x="1484" y="2128"/>
                  </a:lnTo>
                  <a:lnTo>
                    <a:pt x="1482" y="2128"/>
                  </a:lnTo>
                  <a:lnTo>
                    <a:pt x="1480" y="2128"/>
                  </a:lnTo>
                  <a:lnTo>
                    <a:pt x="1478" y="2128"/>
                  </a:lnTo>
                  <a:lnTo>
                    <a:pt x="1476" y="2128"/>
                  </a:lnTo>
                  <a:lnTo>
                    <a:pt x="1474" y="2128"/>
                  </a:lnTo>
                  <a:lnTo>
                    <a:pt x="1472" y="2128"/>
                  </a:lnTo>
                  <a:lnTo>
                    <a:pt x="1471" y="2128"/>
                  </a:lnTo>
                  <a:lnTo>
                    <a:pt x="1469" y="2128"/>
                  </a:lnTo>
                  <a:lnTo>
                    <a:pt x="1467" y="2128"/>
                  </a:lnTo>
                  <a:lnTo>
                    <a:pt x="1465" y="2128"/>
                  </a:lnTo>
                  <a:lnTo>
                    <a:pt x="1463" y="2128"/>
                  </a:lnTo>
                  <a:lnTo>
                    <a:pt x="1461" y="2128"/>
                  </a:lnTo>
                  <a:lnTo>
                    <a:pt x="1459" y="2128"/>
                  </a:lnTo>
                  <a:lnTo>
                    <a:pt x="1457" y="2128"/>
                  </a:lnTo>
                  <a:lnTo>
                    <a:pt x="1455" y="2128"/>
                  </a:lnTo>
                  <a:lnTo>
                    <a:pt x="1453" y="2128"/>
                  </a:lnTo>
                  <a:lnTo>
                    <a:pt x="1451" y="2128"/>
                  </a:lnTo>
                  <a:lnTo>
                    <a:pt x="1449" y="2128"/>
                  </a:lnTo>
                  <a:lnTo>
                    <a:pt x="1448" y="2128"/>
                  </a:lnTo>
                  <a:lnTo>
                    <a:pt x="1446" y="2128"/>
                  </a:lnTo>
                  <a:lnTo>
                    <a:pt x="1444" y="2128"/>
                  </a:lnTo>
                  <a:lnTo>
                    <a:pt x="1442" y="2128"/>
                  </a:lnTo>
                  <a:lnTo>
                    <a:pt x="1440" y="2128"/>
                  </a:lnTo>
                  <a:lnTo>
                    <a:pt x="1438" y="2128"/>
                  </a:lnTo>
                  <a:lnTo>
                    <a:pt x="1436" y="2128"/>
                  </a:lnTo>
                  <a:lnTo>
                    <a:pt x="1434" y="2128"/>
                  </a:lnTo>
                  <a:lnTo>
                    <a:pt x="1432" y="2128"/>
                  </a:lnTo>
                  <a:lnTo>
                    <a:pt x="1430" y="2128"/>
                  </a:lnTo>
                  <a:lnTo>
                    <a:pt x="1428" y="2128"/>
                  </a:lnTo>
                  <a:lnTo>
                    <a:pt x="1426" y="2128"/>
                  </a:lnTo>
                  <a:lnTo>
                    <a:pt x="1424" y="2128"/>
                  </a:lnTo>
                  <a:lnTo>
                    <a:pt x="1423" y="2128"/>
                  </a:lnTo>
                  <a:lnTo>
                    <a:pt x="1421" y="2128"/>
                  </a:lnTo>
                  <a:lnTo>
                    <a:pt x="1419" y="2128"/>
                  </a:lnTo>
                  <a:lnTo>
                    <a:pt x="1417" y="2128"/>
                  </a:lnTo>
                  <a:lnTo>
                    <a:pt x="1415" y="2128"/>
                  </a:lnTo>
                  <a:lnTo>
                    <a:pt x="1413" y="2128"/>
                  </a:lnTo>
                  <a:lnTo>
                    <a:pt x="1411" y="2128"/>
                  </a:lnTo>
                  <a:lnTo>
                    <a:pt x="1409" y="2128"/>
                  </a:lnTo>
                  <a:lnTo>
                    <a:pt x="1407" y="2128"/>
                  </a:lnTo>
                  <a:lnTo>
                    <a:pt x="1405" y="2128"/>
                  </a:lnTo>
                  <a:lnTo>
                    <a:pt x="1403" y="2128"/>
                  </a:lnTo>
                  <a:lnTo>
                    <a:pt x="1401" y="2128"/>
                  </a:lnTo>
                  <a:lnTo>
                    <a:pt x="1400" y="2128"/>
                  </a:lnTo>
                  <a:lnTo>
                    <a:pt x="1398" y="2128"/>
                  </a:lnTo>
                  <a:lnTo>
                    <a:pt x="1396" y="2128"/>
                  </a:lnTo>
                  <a:lnTo>
                    <a:pt x="1394" y="2128"/>
                  </a:lnTo>
                  <a:lnTo>
                    <a:pt x="1392" y="2128"/>
                  </a:lnTo>
                  <a:lnTo>
                    <a:pt x="1390" y="2128"/>
                  </a:lnTo>
                  <a:lnTo>
                    <a:pt x="1388" y="2128"/>
                  </a:lnTo>
                  <a:lnTo>
                    <a:pt x="1386" y="2128"/>
                  </a:lnTo>
                  <a:lnTo>
                    <a:pt x="1384" y="2128"/>
                  </a:lnTo>
                  <a:lnTo>
                    <a:pt x="1382" y="2128"/>
                  </a:lnTo>
                  <a:lnTo>
                    <a:pt x="1380" y="2128"/>
                  </a:lnTo>
                  <a:lnTo>
                    <a:pt x="1378" y="2128"/>
                  </a:lnTo>
                  <a:lnTo>
                    <a:pt x="1376" y="2128"/>
                  </a:lnTo>
                  <a:lnTo>
                    <a:pt x="1375" y="2128"/>
                  </a:lnTo>
                  <a:lnTo>
                    <a:pt x="1373" y="2128"/>
                  </a:lnTo>
                  <a:lnTo>
                    <a:pt x="1371" y="2128"/>
                  </a:lnTo>
                  <a:lnTo>
                    <a:pt x="1369" y="2128"/>
                  </a:lnTo>
                  <a:lnTo>
                    <a:pt x="1367" y="2128"/>
                  </a:lnTo>
                  <a:lnTo>
                    <a:pt x="1365" y="2128"/>
                  </a:lnTo>
                  <a:lnTo>
                    <a:pt x="1363" y="2128"/>
                  </a:lnTo>
                  <a:lnTo>
                    <a:pt x="1361" y="2128"/>
                  </a:lnTo>
                  <a:lnTo>
                    <a:pt x="1359" y="2128"/>
                  </a:lnTo>
                  <a:lnTo>
                    <a:pt x="1357" y="2128"/>
                  </a:lnTo>
                  <a:lnTo>
                    <a:pt x="1355" y="2128"/>
                  </a:lnTo>
                  <a:lnTo>
                    <a:pt x="1353" y="2128"/>
                  </a:lnTo>
                  <a:lnTo>
                    <a:pt x="1352" y="2128"/>
                  </a:lnTo>
                  <a:lnTo>
                    <a:pt x="1350" y="2128"/>
                  </a:lnTo>
                  <a:lnTo>
                    <a:pt x="1348" y="2128"/>
                  </a:lnTo>
                  <a:lnTo>
                    <a:pt x="1346" y="2128"/>
                  </a:lnTo>
                  <a:lnTo>
                    <a:pt x="1344" y="2128"/>
                  </a:lnTo>
                  <a:lnTo>
                    <a:pt x="1342" y="2128"/>
                  </a:lnTo>
                  <a:lnTo>
                    <a:pt x="1340" y="2128"/>
                  </a:lnTo>
                  <a:lnTo>
                    <a:pt x="1338" y="2128"/>
                  </a:lnTo>
                  <a:lnTo>
                    <a:pt x="1336" y="2128"/>
                  </a:lnTo>
                  <a:lnTo>
                    <a:pt x="1334" y="2128"/>
                  </a:lnTo>
                  <a:lnTo>
                    <a:pt x="1332" y="2128"/>
                  </a:lnTo>
                  <a:lnTo>
                    <a:pt x="1330" y="2128"/>
                  </a:lnTo>
                  <a:lnTo>
                    <a:pt x="1329" y="2128"/>
                  </a:lnTo>
                  <a:lnTo>
                    <a:pt x="1327" y="2128"/>
                  </a:lnTo>
                  <a:lnTo>
                    <a:pt x="1325" y="2128"/>
                  </a:lnTo>
                  <a:lnTo>
                    <a:pt x="1323" y="2128"/>
                  </a:lnTo>
                  <a:lnTo>
                    <a:pt x="1321" y="2128"/>
                  </a:lnTo>
                  <a:lnTo>
                    <a:pt x="1319" y="2128"/>
                  </a:lnTo>
                  <a:lnTo>
                    <a:pt x="1317" y="2128"/>
                  </a:lnTo>
                  <a:lnTo>
                    <a:pt x="1315" y="2128"/>
                  </a:lnTo>
                  <a:lnTo>
                    <a:pt x="1313" y="2128"/>
                  </a:lnTo>
                  <a:lnTo>
                    <a:pt x="1311" y="2128"/>
                  </a:lnTo>
                  <a:lnTo>
                    <a:pt x="1309" y="2128"/>
                  </a:lnTo>
                  <a:lnTo>
                    <a:pt x="1307" y="2128"/>
                  </a:lnTo>
                  <a:lnTo>
                    <a:pt x="1305" y="2128"/>
                  </a:lnTo>
                  <a:lnTo>
                    <a:pt x="1304" y="2128"/>
                  </a:lnTo>
                  <a:lnTo>
                    <a:pt x="1302" y="2128"/>
                  </a:lnTo>
                  <a:lnTo>
                    <a:pt x="1300" y="2128"/>
                  </a:lnTo>
                  <a:lnTo>
                    <a:pt x="1298" y="2128"/>
                  </a:lnTo>
                  <a:lnTo>
                    <a:pt x="1296" y="2128"/>
                  </a:lnTo>
                  <a:lnTo>
                    <a:pt x="1294" y="2128"/>
                  </a:lnTo>
                  <a:lnTo>
                    <a:pt x="1292" y="2128"/>
                  </a:lnTo>
                  <a:lnTo>
                    <a:pt x="1290" y="2128"/>
                  </a:lnTo>
                  <a:lnTo>
                    <a:pt x="1288" y="2128"/>
                  </a:lnTo>
                  <a:lnTo>
                    <a:pt x="1286" y="2128"/>
                  </a:lnTo>
                  <a:lnTo>
                    <a:pt x="1284" y="2128"/>
                  </a:lnTo>
                  <a:lnTo>
                    <a:pt x="1282" y="2128"/>
                  </a:lnTo>
                  <a:lnTo>
                    <a:pt x="1281" y="2128"/>
                  </a:lnTo>
                  <a:lnTo>
                    <a:pt x="1279" y="2128"/>
                  </a:lnTo>
                  <a:lnTo>
                    <a:pt x="1277" y="2128"/>
                  </a:lnTo>
                  <a:lnTo>
                    <a:pt x="1275" y="2128"/>
                  </a:lnTo>
                  <a:lnTo>
                    <a:pt x="1273" y="2128"/>
                  </a:lnTo>
                  <a:lnTo>
                    <a:pt x="1271" y="2128"/>
                  </a:lnTo>
                  <a:lnTo>
                    <a:pt x="1269" y="2128"/>
                  </a:lnTo>
                  <a:lnTo>
                    <a:pt x="1267" y="2128"/>
                  </a:lnTo>
                  <a:lnTo>
                    <a:pt x="1265" y="2128"/>
                  </a:lnTo>
                  <a:lnTo>
                    <a:pt x="1263" y="2128"/>
                  </a:lnTo>
                  <a:lnTo>
                    <a:pt x="1261" y="2128"/>
                  </a:lnTo>
                  <a:lnTo>
                    <a:pt x="1259" y="2128"/>
                  </a:lnTo>
                  <a:lnTo>
                    <a:pt x="1258" y="2128"/>
                  </a:lnTo>
                  <a:lnTo>
                    <a:pt x="1256" y="2128"/>
                  </a:lnTo>
                  <a:lnTo>
                    <a:pt x="1254" y="2128"/>
                  </a:lnTo>
                  <a:lnTo>
                    <a:pt x="1252" y="2128"/>
                  </a:lnTo>
                  <a:lnTo>
                    <a:pt x="1250" y="2128"/>
                  </a:lnTo>
                  <a:lnTo>
                    <a:pt x="1248" y="2128"/>
                  </a:lnTo>
                  <a:lnTo>
                    <a:pt x="1246" y="2128"/>
                  </a:lnTo>
                  <a:lnTo>
                    <a:pt x="1244" y="2128"/>
                  </a:lnTo>
                  <a:lnTo>
                    <a:pt x="1242" y="2128"/>
                  </a:lnTo>
                  <a:lnTo>
                    <a:pt x="1240" y="2128"/>
                  </a:lnTo>
                  <a:lnTo>
                    <a:pt x="1238" y="2128"/>
                  </a:lnTo>
                  <a:lnTo>
                    <a:pt x="1236" y="2128"/>
                  </a:lnTo>
                  <a:lnTo>
                    <a:pt x="1234" y="2128"/>
                  </a:lnTo>
                  <a:lnTo>
                    <a:pt x="1233" y="2128"/>
                  </a:lnTo>
                  <a:lnTo>
                    <a:pt x="1231" y="2128"/>
                  </a:lnTo>
                  <a:lnTo>
                    <a:pt x="1229" y="2128"/>
                  </a:lnTo>
                  <a:lnTo>
                    <a:pt x="1227" y="2128"/>
                  </a:lnTo>
                  <a:lnTo>
                    <a:pt x="1225" y="2128"/>
                  </a:lnTo>
                  <a:lnTo>
                    <a:pt x="1223" y="2128"/>
                  </a:lnTo>
                  <a:lnTo>
                    <a:pt x="1221" y="2128"/>
                  </a:lnTo>
                  <a:lnTo>
                    <a:pt x="1219" y="2128"/>
                  </a:lnTo>
                  <a:lnTo>
                    <a:pt x="1217" y="2128"/>
                  </a:lnTo>
                  <a:lnTo>
                    <a:pt x="1215" y="2128"/>
                  </a:lnTo>
                  <a:lnTo>
                    <a:pt x="1213" y="2128"/>
                  </a:lnTo>
                  <a:lnTo>
                    <a:pt x="1211" y="2128"/>
                  </a:lnTo>
                  <a:lnTo>
                    <a:pt x="1210" y="2128"/>
                  </a:lnTo>
                  <a:lnTo>
                    <a:pt x="1208" y="2128"/>
                  </a:lnTo>
                  <a:lnTo>
                    <a:pt x="1206" y="2128"/>
                  </a:lnTo>
                  <a:lnTo>
                    <a:pt x="1204" y="2128"/>
                  </a:lnTo>
                  <a:lnTo>
                    <a:pt x="1202" y="2128"/>
                  </a:lnTo>
                  <a:lnTo>
                    <a:pt x="1200" y="2128"/>
                  </a:lnTo>
                  <a:lnTo>
                    <a:pt x="1198" y="2128"/>
                  </a:lnTo>
                  <a:lnTo>
                    <a:pt x="1196" y="2128"/>
                  </a:lnTo>
                  <a:lnTo>
                    <a:pt x="1194" y="2128"/>
                  </a:lnTo>
                  <a:lnTo>
                    <a:pt x="1192" y="2128"/>
                  </a:lnTo>
                  <a:lnTo>
                    <a:pt x="1190" y="2128"/>
                  </a:lnTo>
                  <a:lnTo>
                    <a:pt x="1188" y="2128"/>
                  </a:lnTo>
                  <a:lnTo>
                    <a:pt x="1186" y="2128"/>
                  </a:lnTo>
                  <a:lnTo>
                    <a:pt x="1185" y="2128"/>
                  </a:lnTo>
                  <a:lnTo>
                    <a:pt x="1183" y="2128"/>
                  </a:lnTo>
                  <a:lnTo>
                    <a:pt x="1181" y="2128"/>
                  </a:lnTo>
                  <a:lnTo>
                    <a:pt x="1179" y="2128"/>
                  </a:lnTo>
                  <a:lnTo>
                    <a:pt x="1177" y="2128"/>
                  </a:lnTo>
                  <a:lnTo>
                    <a:pt x="1175" y="2128"/>
                  </a:lnTo>
                  <a:lnTo>
                    <a:pt x="1173" y="2128"/>
                  </a:lnTo>
                  <a:lnTo>
                    <a:pt x="1171" y="2128"/>
                  </a:lnTo>
                  <a:lnTo>
                    <a:pt x="1169" y="2128"/>
                  </a:lnTo>
                  <a:lnTo>
                    <a:pt x="1167" y="2128"/>
                  </a:lnTo>
                  <a:lnTo>
                    <a:pt x="1165" y="2128"/>
                  </a:lnTo>
                  <a:lnTo>
                    <a:pt x="1163" y="2128"/>
                  </a:lnTo>
                  <a:lnTo>
                    <a:pt x="1162" y="2128"/>
                  </a:lnTo>
                  <a:lnTo>
                    <a:pt x="1160" y="2128"/>
                  </a:lnTo>
                  <a:lnTo>
                    <a:pt x="1158" y="2128"/>
                  </a:lnTo>
                  <a:lnTo>
                    <a:pt x="1156" y="2128"/>
                  </a:lnTo>
                  <a:lnTo>
                    <a:pt x="1154" y="2128"/>
                  </a:lnTo>
                  <a:lnTo>
                    <a:pt x="1152" y="2128"/>
                  </a:lnTo>
                  <a:lnTo>
                    <a:pt x="1150" y="2128"/>
                  </a:lnTo>
                  <a:lnTo>
                    <a:pt x="1148" y="2128"/>
                  </a:lnTo>
                  <a:lnTo>
                    <a:pt x="1146" y="2128"/>
                  </a:lnTo>
                  <a:lnTo>
                    <a:pt x="1144" y="2128"/>
                  </a:lnTo>
                  <a:lnTo>
                    <a:pt x="1142" y="2128"/>
                  </a:lnTo>
                  <a:lnTo>
                    <a:pt x="1140" y="2128"/>
                  </a:lnTo>
                  <a:lnTo>
                    <a:pt x="1139" y="2128"/>
                  </a:lnTo>
                  <a:lnTo>
                    <a:pt x="1137" y="2128"/>
                  </a:lnTo>
                  <a:lnTo>
                    <a:pt x="1135" y="2128"/>
                  </a:lnTo>
                  <a:lnTo>
                    <a:pt x="1133" y="2128"/>
                  </a:lnTo>
                  <a:lnTo>
                    <a:pt x="1131" y="2128"/>
                  </a:lnTo>
                  <a:lnTo>
                    <a:pt x="1129" y="2128"/>
                  </a:lnTo>
                  <a:lnTo>
                    <a:pt x="1127" y="2128"/>
                  </a:lnTo>
                  <a:lnTo>
                    <a:pt x="1125" y="2128"/>
                  </a:lnTo>
                  <a:lnTo>
                    <a:pt x="1123" y="2128"/>
                  </a:lnTo>
                  <a:lnTo>
                    <a:pt x="1121" y="2128"/>
                  </a:lnTo>
                  <a:lnTo>
                    <a:pt x="1119" y="2126"/>
                  </a:lnTo>
                  <a:lnTo>
                    <a:pt x="1117" y="2126"/>
                  </a:lnTo>
                  <a:lnTo>
                    <a:pt x="1115" y="2126"/>
                  </a:lnTo>
                  <a:lnTo>
                    <a:pt x="1114" y="2126"/>
                  </a:lnTo>
                  <a:lnTo>
                    <a:pt x="1112" y="2125"/>
                  </a:lnTo>
                  <a:lnTo>
                    <a:pt x="1110" y="2123"/>
                  </a:lnTo>
                  <a:lnTo>
                    <a:pt x="1110" y="2117"/>
                  </a:lnTo>
                  <a:lnTo>
                    <a:pt x="1108" y="2105"/>
                  </a:lnTo>
                  <a:lnTo>
                    <a:pt x="1106" y="2059"/>
                  </a:lnTo>
                  <a:lnTo>
                    <a:pt x="1104" y="2057"/>
                  </a:lnTo>
                  <a:lnTo>
                    <a:pt x="1102" y="2096"/>
                  </a:lnTo>
                  <a:lnTo>
                    <a:pt x="1100" y="2107"/>
                  </a:lnTo>
                  <a:lnTo>
                    <a:pt x="1098" y="2111"/>
                  </a:lnTo>
                  <a:lnTo>
                    <a:pt x="1096" y="2113"/>
                  </a:lnTo>
                  <a:lnTo>
                    <a:pt x="1094" y="2113"/>
                  </a:lnTo>
                  <a:lnTo>
                    <a:pt x="1092" y="2109"/>
                  </a:lnTo>
                  <a:lnTo>
                    <a:pt x="1091" y="2092"/>
                  </a:lnTo>
                  <a:lnTo>
                    <a:pt x="1089" y="2034"/>
                  </a:lnTo>
                  <a:lnTo>
                    <a:pt x="1087" y="2011"/>
                  </a:lnTo>
                  <a:lnTo>
                    <a:pt x="1085" y="2063"/>
                  </a:lnTo>
                  <a:lnTo>
                    <a:pt x="1083" y="2092"/>
                  </a:lnTo>
                  <a:lnTo>
                    <a:pt x="1081" y="2098"/>
                  </a:lnTo>
                  <a:lnTo>
                    <a:pt x="1079" y="2098"/>
                  </a:lnTo>
                  <a:lnTo>
                    <a:pt x="1077" y="2088"/>
                  </a:lnTo>
                  <a:lnTo>
                    <a:pt x="1075" y="2057"/>
                  </a:lnTo>
                  <a:lnTo>
                    <a:pt x="1073" y="2019"/>
                  </a:lnTo>
                  <a:lnTo>
                    <a:pt x="1071" y="1988"/>
                  </a:lnTo>
                  <a:lnTo>
                    <a:pt x="1069" y="1990"/>
                  </a:lnTo>
                  <a:lnTo>
                    <a:pt x="1067" y="2050"/>
                  </a:lnTo>
                  <a:lnTo>
                    <a:pt x="1067" y="2078"/>
                  </a:lnTo>
                  <a:lnTo>
                    <a:pt x="1066" y="2073"/>
                  </a:lnTo>
                  <a:lnTo>
                    <a:pt x="1064" y="2052"/>
                  </a:lnTo>
                  <a:lnTo>
                    <a:pt x="1062" y="2069"/>
                  </a:lnTo>
                  <a:lnTo>
                    <a:pt x="1060" y="2052"/>
                  </a:lnTo>
                  <a:lnTo>
                    <a:pt x="1058" y="2034"/>
                  </a:lnTo>
                  <a:lnTo>
                    <a:pt x="1056" y="2054"/>
                  </a:lnTo>
                  <a:lnTo>
                    <a:pt x="1054" y="2048"/>
                  </a:lnTo>
                  <a:lnTo>
                    <a:pt x="1052" y="2071"/>
                  </a:lnTo>
                  <a:lnTo>
                    <a:pt x="1050" y="2084"/>
                  </a:lnTo>
                  <a:lnTo>
                    <a:pt x="1048" y="2067"/>
                  </a:lnTo>
                  <a:lnTo>
                    <a:pt x="1046" y="2019"/>
                  </a:lnTo>
                  <a:lnTo>
                    <a:pt x="1044" y="2000"/>
                  </a:lnTo>
                  <a:lnTo>
                    <a:pt x="1043" y="2013"/>
                  </a:lnTo>
                  <a:lnTo>
                    <a:pt x="1041" y="2029"/>
                  </a:lnTo>
                  <a:lnTo>
                    <a:pt x="1039" y="2065"/>
                  </a:lnTo>
                  <a:lnTo>
                    <a:pt x="1037" y="2086"/>
                  </a:lnTo>
                  <a:lnTo>
                    <a:pt x="1035" y="2096"/>
                  </a:lnTo>
                  <a:lnTo>
                    <a:pt x="1033" y="2094"/>
                  </a:lnTo>
                  <a:lnTo>
                    <a:pt x="1031" y="2073"/>
                  </a:lnTo>
                  <a:lnTo>
                    <a:pt x="1029" y="2032"/>
                  </a:lnTo>
                  <a:lnTo>
                    <a:pt x="1027" y="2019"/>
                  </a:lnTo>
                  <a:lnTo>
                    <a:pt x="1025" y="2071"/>
                  </a:lnTo>
                  <a:lnTo>
                    <a:pt x="1025" y="2098"/>
                  </a:lnTo>
                  <a:lnTo>
                    <a:pt x="1023" y="2105"/>
                  </a:lnTo>
                  <a:lnTo>
                    <a:pt x="1021" y="2109"/>
                  </a:lnTo>
                  <a:lnTo>
                    <a:pt x="1020" y="2111"/>
                  </a:lnTo>
                  <a:lnTo>
                    <a:pt x="1018" y="2111"/>
                  </a:lnTo>
                  <a:lnTo>
                    <a:pt x="1016" y="2103"/>
                  </a:lnTo>
                  <a:lnTo>
                    <a:pt x="1014" y="2077"/>
                  </a:lnTo>
                  <a:lnTo>
                    <a:pt x="1012" y="2048"/>
                  </a:lnTo>
                  <a:lnTo>
                    <a:pt x="1010" y="2086"/>
                  </a:lnTo>
                  <a:lnTo>
                    <a:pt x="1008" y="2107"/>
                  </a:lnTo>
                  <a:lnTo>
                    <a:pt x="1006" y="2115"/>
                  </a:lnTo>
                  <a:lnTo>
                    <a:pt x="1004" y="2117"/>
                  </a:lnTo>
                  <a:lnTo>
                    <a:pt x="1002" y="2121"/>
                  </a:lnTo>
                  <a:lnTo>
                    <a:pt x="1000" y="2123"/>
                  </a:lnTo>
                  <a:lnTo>
                    <a:pt x="998" y="2123"/>
                  </a:lnTo>
                  <a:lnTo>
                    <a:pt x="996" y="2125"/>
                  </a:lnTo>
                  <a:lnTo>
                    <a:pt x="995" y="2125"/>
                  </a:lnTo>
                  <a:lnTo>
                    <a:pt x="993" y="2125"/>
                  </a:lnTo>
                  <a:lnTo>
                    <a:pt x="991" y="2125"/>
                  </a:lnTo>
                  <a:lnTo>
                    <a:pt x="989" y="2125"/>
                  </a:lnTo>
                  <a:lnTo>
                    <a:pt x="987" y="2125"/>
                  </a:lnTo>
                  <a:lnTo>
                    <a:pt x="985" y="2126"/>
                  </a:lnTo>
                  <a:lnTo>
                    <a:pt x="983" y="2126"/>
                  </a:lnTo>
                  <a:lnTo>
                    <a:pt x="981" y="2126"/>
                  </a:lnTo>
                  <a:lnTo>
                    <a:pt x="979" y="2126"/>
                  </a:lnTo>
                  <a:lnTo>
                    <a:pt x="977" y="2126"/>
                  </a:lnTo>
                  <a:lnTo>
                    <a:pt x="975" y="2126"/>
                  </a:lnTo>
                  <a:lnTo>
                    <a:pt x="973" y="2126"/>
                  </a:lnTo>
                  <a:lnTo>
                    <a:pt x="972" y="2126"/>
                  </a:lnTo>
                  <a:lnTo>
                    <a:pt x="970" y="2126"/>
                  </a:lnTo>
                  <a:lnTo>
                    <a:pt x="968" y="2126"/>
                  </a:lnTo>
                  <a:lnTo>
                    <a:pt x="966" y="2126"/>
                  </a:lnTo>
                  <a:lnTo>
                    <a:pt x="964" y="2126"/>
                  </a:lnTo>
                  <a:lnTo>
                    <a:pt x="962" y="2126"/>
                  </a:lnTo>
                  <a:lnTo>
                    <a:pt x="960" y="2126"/>
                  </a:lnTo>
                  <a:lnTo>
                    <a:pt x="958" y="2126"/>
                  </a:lnTo>
                  <a:lnTo>
                    <a:pt x="956" y="2126"/>
                  </a:lnTo>
                  <a:lnTo>
                    <a:pt x="954" y="2126"/>
                  </a:lnTo>
                  <a:lnTo>
                    <a:pt x="952" y="2126"/>
                  </a:lnTo>
                  <a:lnTo>
                    <a:pt x="950" y="2126"/>
                  </a:lnTo>
                  <a:lnTo>
                    <a:pt x="948" y="2126"/>
                  </a:lnTo>
                  <a:lnTo>
                    <a:pt x="947" y="2126"/>
                  </a:lnTo>
                  <a:lnTo>
                    <a:pt x="945" y="2126"/>
                  </a:lnTo>
                  <a:lnTo>
                    <a:pt x="943" y="2126"/>
                  </a:lnTo>
                  <a:lnTo>
                    <a:pt x="941" y="2126"/>
                  </a:lnTo>
                  <a:lnTo>
                    <a:pt x="939" y="2126"/>
                  </a:lnTo>
                  <a:lnTo>
                    <a:pt x="937" y="2126"/>
                  </a:lnTo>
                  <a:lnTo>
                    <a:pt x="935" y="2126"/>
                  </a:lnTo>
                  <a:lnTo>
                    <a:pt x="933" y="2126"/>
                  </a:lnTo>
                  <a:lnTo>
                    <a:pt x="931" y="2126"/>
                  </a:lnTo>
                  <a:lnTo>
                    <a:pt x="929" y="2126"/>
                  </a:lnTo>
                  <a:lnTo>
                    <a:pt x="927" y="2126"/>
                  </a:lnTo>
                  <a:lnTo>
                    <a:pt x="925" y="2126"/>
                  </a:lnTo>
                  <a:lnTo>
                    <a:pt x="924" y="2126"/>
                  </a:lnTo>
                  <a:lnTo>
                    <a:pt x="922" y="2126"/>
                  </a:lnTo>
                  <a:lnTo>
                    <a:pt x="920" y="2126"/>
                  </a:lnTo>
                  <a:lnTo>
                    <a:pt x="918" y="2126"/>
                  </a:lnTo>
                  <a:lnTo>
                    <a:pt x="916" y="2128"/>
                  </a:lnTo>
                  <a:lnTo>
                    <a:pt x="914" y="2128"/>
                  </a:lnTo>
                  <a:lnTo>
                    <a:pt x="912" y="2126"/>
                  </a:lnTo>
                  <a:lnTo>
                    <a:pt x="910" y="2128"/>
                  </a:lnTo>
                  <a:lnTo>
                    <a:pt x="908" y="2126"/>
                  </a:lnTo>
                  <a:lnTo>
                    <a:pt x="906" y="2128"/>
                  </a:lnTo>
                  <a:lnTo>
                    <a:pt x="904" y="2128"/>
                  </a:lnTo>
                  <a:lnTo>
                    <a:pt x="902" y="2126"/>
                  </a:lnTo>
                  <a:lnTo>
                    <a:pt x="901" y="2128"/>
                  </a:lnTo>
                  <a:lnTo>
                    <a:pt x="899" y="2128"/>
                  </a:lnTo>
                  <a:lnTo>
                    <a:pt x="897" y="2128"/>
                  </a:lnTo>
                  <a:lnTo>
                    <a:pt x="895" y="2128"/>
                  </a:lnTo>
                  <a:lnTo>
                    <a:pt x="893" y="2128"/>
                  </a:lnTo>
                  <a:lnTo>
                    <a:pt x="891" y="2128"/>
                  </a:lnTo>
                  <a:lnTo>
                    <a:pt x="889" y="2128"/>
                  </a:lnTo>
                  <a:lnTo>
                    <a:pt x="887" y="2128"/>
                  </a:lnTo>
                  <a:lnTo>
                    <a:pt x="885" y="2128"/>
                  </a:lnTo>
                  <a:lnTo>
                    <a:pt x="883" y="2128"/>
                  </a:lnTo>
                  <a:lnTo>
                    <a:pt x="881" y="2128"/>
                  </a:lnTo>
                  <a:lnTo>
                    <a:pt x="879" y="2128"/>
                  </a:lnTo>
                  <a:lnTo>
                    <a:pt x="877" y="2128"/>
                  </a:lnTo>
                  <a:lnTo>
                    <a:pt x="876" y="2128"/>
                  </a:lnTo>
                  <a:lnTo>
                    <a:pt x="874" y="2128"/>
                  </a:lnTo>
                  <a:lnTo>
                    <a:pt x="872" y="2128"/>
                  </a:lnTo>
                  <a:lnTo>
                    <a:pt x="870" y="2128"/>
                  </a:lnTo>
                  <a:lnTo>
                    <a:pt x="868" y="2128"/>
                  </a:lnTo>
                  <a:lnTo>
                    <a:pt x="866" y="2128"/>
                  </a:lnTo>
                  <a:lnTo>
                    <a:pt x="864" y="2128"/>
                  </a:lnTo>
                  <a:lnTo>
                    <a:pt x="862" y="2128"/>
                  </a:lnTo>
                  <a:lnTo>
                    <a:pt x="860" y="2128"/>
                  </a:lnTo>
                  <a:lnTo>
                    <a:pt x="858" y="2128"/>
                  </a:lnTo>
                  <a:lnTo>
                    <a:pt x="856" y="2128"/>
                  </a:lnTo>
                  <a:lnTo>
                    <a:pt x="854" y="2128"/>
                  </a:lnTo>
                  <a:lnTo>
                    <a:pt x="853" y="2128"/>
                  </a:lnTo>
                  <a:lnTo>
                    <a:pt x="851" y="2128"/>
                  </a:lnTo>
                  <a:lnTo>
                    <a:pt x="849" y="2128"/>
                  </a:lnTo>
                  <a:lnTo>
                    <a:pt x="847" y="2128"/>
                  </a:lnTo>
                  <a:lnTo>
                    <a:pt x="845" y="2128"/>
                  </a:lnTo>
                  <a:lnTo>
                    <a:pt x="843" y="2128"/>
                  </a:lnTo>
                  <a:lnTo>
                    <a:pt x="841" y="2128"/>
                  </a:lnTo>
                  <a:lnTo>
                    <a:pt x="839" y="2128"/>
                  </a:lnTo>
                  <a:lnTo>
                    <a:pt x="837" y="2128"/>
                  </a:lnTo>
                  <a:lnTo>
                    <a:pt x="835" y="2128"/>
                  </a:lnTo>
                  <a:lnTo>
                    <a:pt x="833" y="2128"/>
                  </a:lnTo>
                  <a:lnTo>
                    <a:pt x="831" y="2128"/>
                  </a:lnTo>
                  <a:lnTo>
                    <a:pt x="830" y="2128"/>
                  </a:lnTo>
                  <a:lnTo>
                    <a:pt x="828" y="2128"/>
                  </a:lnTo>
                  <a:lnTo>
                    <a:pt x="826" y="2128"/>
                  </a:lnTo>
                  <a:lnTo>
                    <a:pt x="824" y="2128"/>
                  </a:lnTo>
                  <a:lnTo>
                    <a:pt x="822" y="2128"/>
                  </a:lnTo>
                  <a:lnTo>
                    <a:pt x="820" y="2128"/>
                  </a:lnTo>
                  <a:lnTo>
                    <a:pt x="818" y="2128"/>
                  </a:lnTo>
                  <a:lnTo>
                    <a:pt x="816" y="2128"/>
                  </a:lnTo>
                  <a:lnTo>
                    <a:pt x="814" y="2128"/>
                  </a:lnTo>
                  <a:lnTo>
                    <a:pt x="812" y="2128"/>
                  </a:lnTo>
                  <a:lnTo>
                    <a:pt x="810" y="2128"/>
                  </a:lnTo>
                  <a:lnTo>
                    <a:pt x="808" y="2128"/>
                  </a:lnTo>
                  <a:lnTo>
                    <a:pt x="806" y="2128"/>
                  </a:lnTo>
                  <a:lnTo>
                    <a:pt x="805" y="2128"/>
                  </a:lnTo>
                  <a:lnTo>
                    <a:pt x="803" y="2128"/>
                  </a:lnTo>
                  <a:lnTo>
                    <a:pt x="801" y="2128"/>
                  </a:lnTo>
                  <a:lnTo>
                    <a:pt x="799" y="2128"/>
                  </a:lnTo>
                  <a:lnTo>
                    <a:pt x="797" y="2128"/>
                  </a:lnTo>
                  <a:lnTo>
                    <a:pt x="795" y="2128"/>
                  </a:lnTo>
                  <a:lnTo>
                    <a:pt x="793" y="2128"/>
                  </a:lnTo>
                  <a:lnTo>
                    <a:pt x="791" y="2128"/>
                  </a:lnTo>
                  <a:lnTo>
                    <a:pt x="789" y="2128"/>
                  </a:lnTo>
                  <a:lnTo>
                    <a:pt x="787" y="2128"/>
                  </a:lnTo>
                  <a:lnTo>
                    <a:pt x="785" y="2128"/>
                  </a:lnTo>
                  <a:lnTo>
                    <a:pt x="783" y="2128"/>
                  </a:lnTo>
                  <a:lnTo>
                    <a:pt x="782" y="2128"/>
                  </a:lnTo>
                  <a:lnTo>
                    <a:pt x="780" y="2128"/>
                  </a:lnTo>
                  <a:lnTo>
                    <a:pt x="778" y="2128"/>
                  </a:lnTo>
                  <a:lnTo>
                    <a:pt x="776" y="2128"/>
                  </a:lnTo>
                  <a:lnTo>
                    <a:pt x="774" y="2128"/>
                  </a:lnTo>
                  <a:lnTo>
                    <a:pt x="772" y="2128"/>
                  </a:lnTo>
                  <a:lnTo>
                    <a:pt x="770" y="2128"/>
                  </a:lnTo>
                  <a:lnTo>
                    <a:pt x="768" y="2128"/>
                  </a:lnTo>
                  <a:lnTo>
                    <a:pt x="766" y="2128"/>
                  </a:lnTo>
                  <a:lnTo>
                    <a:pt x="764" y="2128"/>
                  </a:lnTo>
                  <a:lnTo>
                    <a:pt x="762" y="2128"/>
                  </a:lnTo>
                  <a:lnTo>
                    <a:pt x="760" y="2128"/>
                  </a:lnTo>
                  <a:lnTo>
                    <a:pt x="758" y="2128"/>
                  </a:lnTo>
                  <a:lnTo>
                    <a:pt x="757" y="2128"/>
                  </a:lnTo>
                  <a:lnTo>
                    <a:pt x="755" y="2128"/>
                  </a:lnTo>
                  <a:lnTo>
                    <a:pt x="753" y="2128"/>
                  </a:lnTo>
                  <a:lnTo>
                    <a:pt x="751" y="2128"/>
                  </a:lnTo>
                  <a:lnTo>
                    <a:pt x="749" y="2128"/>
                  </a:lnTo>
                  <a:lnTo>
                    <a:pt x="747" y="2128"/>
                  </a:lnTo>
                  <a:lnTo>
                    <a:pt x="745" y="2128"/>
                  </a:lnTo>
                  <a:lnTo>
                    <a:pt x="743" y="2128"/>
                  </a:lnTo>
                  <a:lnTo>
                    <a:pt x="741" y="2128"/>
                  </a:lnTo>
                  <a:lnTo>
                    <a:pt x="739" y="2128"/>
                  </a:lnTo>
                  <a:lnTo>
                    <a:pt x="737" y="2128"/>
                  </a:lnTo>
                  <a:lnTo>
                    <a:pt x="735" y="2128"/>
                  </a:lnTo>
                  <a:lnTo>
                    <a:pt x="734" y="2128"/>
                  </a:lnTo>
                  <a:lnTo>
                    <a:pt x="732" y="2128"/>
                  </a:lnTo>
                  <a:lnTo>
                    <a:pt x="730" y="2128"/>
                  </a:lnTo>
                  <a:lnTo>
                    <a:pt x="728" y="2128"/>
                  </a:lnTo>
                  <a:lnTo>
                    <a:pt x="726" y="2128"/>
                  </a:lnTo>
                  <a:lnTo>
                    <a:pt x="724" y="2128"/>
                  </a:lnTo>
                  <a:lnTo>
                    <a:pt x="722" y="2128"/>
                  </a:lnTo>
                  <a:lnTo>
                    <a:pt x="720" y="2128"/>
                  </a:lnTo>
                  <a:lnTo>
                    <a:pt x="718" y="2128"/>
                  </a:lnTo>
                  <a:lnTo>
                    <a:pt x="716" y="2128"/>
                  </a:lnTo>
                  <a:lnTo>
                    <a:pt x="714" y="2128"/>
                  </a:lnTo>
                  <a:lnTo>
                    <a:pt x="712" y="2128"/>
                  </a:lnTo>
                  <a:lnTo>
                    <a:pt x="711" y="2128"/>
                  </a:lnTo>
                  <a:lnTo>
                    <a:pt x="709" y="2128"/>
                  </a:lnTo>
                  <a:lnTo>
                    <a:pt x="707" y="2128"/>
                  </a:lnTo>
                  <a:lnTo>
                    <a:pt x="705" y="2128"/>
                  </a:lnTo>
                  <a:lnTo>
                    <a:pt x="703" y="2128"/>
                  </a:lnTo>
                  <a:lnTo>
                    <a:pt x="701" y="2128"/>
                  </a:lnTo>
                  <a:lnTo>
                    <a:pt x="699" y="2128"/>
                  </a:lnTo>
                  <a:lnTo>
                    <a:pt x="697" y="2128"/>
                  </a:lnTo>
                  <a:lnTo>
                    <a:pt x="695" y="2128"/>
                  </a:lnTo>
                  <a:lnTo>
                    <a:pt x="693" y="2128"/>
                  </a:lnTo>
                  <a:lnTo>
                    <a:pt x="691" y="2128"/>
                  </a:lnTo>
                  <a:lnTo>
                    <a:pt x="689" y="2128"/>
                  </a:lnTo>
                  <a:lnTo>
                    <a:pt x="687" y="2128"/>
                  </a:lnTo>
                  <a:lnTo>
                    <a:pt x="686" y="2128"/>
                  </a:lnTo>
                  <a:lnTo>
                    <a:pt x="684" y="2128"/>
                  </a:lnTo>
                  <a:lnTo>
                    <a:pt x="682" y="2128"/>
                  </a:lnTo>
                  <a:lnTo>
                    <a:pt x="680" y="2128"/>
                  </a:lnTo>
                  <a:lnTo>
                    <a:pt x="678" y="2128"/>
                  </a:lnTo>
                  <a:lnTo>
                    <a:pt x="676" y="2128"/>
                  </a:lnTo>
                  <a:lnTo>
                    <a:pt x="674" y="2128"/>
                  </a:lnTo>
                  <a:lnTo>
                    <a:pt x="672" y="2128"/>
                  </a:lnTo>
                  <a:lnTo>
                    <a:pt x="670" y="2128"/>
                  </a:lnTo>
                  <a:lnTo>
                    <a:pt x="668" y="2128"/>
                  </a:lnTo>
                  <a:lnTo>
                    <a:pt x="666" y="2128"/>
                  </a:lnTo>
                  <a:lnTo>
                    <a:pt x="664" y="2128"/>
                  </a:lnTo>
                  <a:lnTo>
                    <a:pt x="663" y="2128"/>
                  </a:lnTo>
                  <a:lnTo>
                    <a:pt x="661" y="2128"/>
                  </a:lnTo>
                  <a:lnTo>
                    <a:pt x="659" y="2128"/>
                  </a:lnTo>
                  <a:lnTo>
                    <a:pt x="657" y="2128"/>
                  </a:lnTo>
                  <a:lnTo>
                    <a:pt x="655" y="2128"/>
                  </a:lnTo>
                  <a:lnTo>
                    <a:pt x="653" y="2128"/>
                  </a:lnTo>
                  <a:lnTo>
                    <a:pt x="651" y="2128"/>
                  </a:lnTo>
                  <a:lnTo>
                    <a:pt x="649" y="2128"/>
                  </a:lnTo>
                  <a:lnTo>
                    <a:pt x="647" y="2128"/>
                  </a:lnTo>
                  <a:lnTo>
                    <a:pt x="645" y="2126"/>
                  </a:lnTo>
                  <a:lnTo>
                    <a:pt x="643" y="2128"/>
                  </a:lnTo>
                  <a:lnTo>
                    <a:pt x="641" y="2128"/>
                  </a:lnTo>
                  <a:lnTo>
                    <a:pt x="639" y="2128"/>
                  </a:lnTo>
                  <a:lnTo>
                    <a:pt x="638" y="2128"/>
                  </a:lnTo>
                  <a:lnTo>
                    <a:pt x="636" y="2128"/>
                  </a:lnTo>
                  <a:lnTo>
                    <a:pt x="634" y="2128"/>
                  </a:lnTo>
                  <a:lnTo>
                    <a:pt x="632" y="2128"/>
                  </a:lnTo>
                  <a:lnTo>
                    <a:pt x="630" y="2128"/>
                  </a:lnTo>
                  <a:lnTo>
                    <a:pt x="628" y="2128"/>
                  </a:lnTo>
                  <a:lnTo>
                    <a:pt x="626" y="2128"/>
                  </a:lnTo>
                  <a:lnTo>
                    <a:pt x="624" y="2128"/>
                  </a:lnTo>
                  <a:lnTo>
                    <a:pt x="622" y="2128"/>
                  </a:lnTo>
                  <a:lnTo>
                    <a:pt x="620" y="2128"/>
                  </a:lnTo>
                  <a:lnTo>
                    <a:pt x="618" y="2128"/>
                  </a:lnTo>
                  <a:lnTo>
                    <a:pt x="616" y="2128"/>
                  </a:lnTo>
                  <a:lnTo>
                    <a:pt x="615" y="2128"/>
                  </a:lnTo>
                  <a:lnTo>
                    <a:pt x="613" y="2128"/>
                  </a:lnTo>
                  <a:lnTo>
                    <a:pt x="611" y="2128"/>
                  </a:lnTo>
                  <a:lnTo>
                    <a:pt x="609" y="2128"/>
                  </a:lnTo>
                  <a:lnTo>
                    <a:pt x="607" y="2128"/>
                  </a:lnTo>
                  <a:lnTo>
                    <a:pt x="605" y="2128"/>
                  </a:lnTo>
                  <a:lnTo>
                    <a:pt x="603" y="2128"/>
                  </a:lnTo>
                  <a:lnTo>
                    <a:pt x="601" y="2128"/>
                  </a:lnTo>
                  <a:lnTo>
                    <a:pt x="599" y="2128"/>
                  </a:lnTo>
                  <a:lnTo>
                    <a:pt x="597" y="2128"/>
                  </a:lnTo>
                  <a:lnTo>
                    <a:pt x="595" y="2128"/>
                  </a:lnTo>
                  <a:lnTo>
                    <a:pt x="593" y="2128"/>
                  </a:lnTo>
                  <a:lnTo>
                    <a:pt x="592" y="2128"/>
                  </a:lnTo>
                  <a:lnTo>
                    <a:pt x="590" y="2128"/>
                  </a:lnTo>
                  <a:lnTo>
                    <a:pt x="588" y="2128"/>
                  </a:lnTo>
                  <a:lnTo>
                    <a:pt x="586" y="2128"/>
                  </a:lnTo>
                  <a:lnTo>
                    <a:pt x="584" y="2128"/>
                  </a:lnTo>
                  <a:lnTo>
                    <a:pt x="582" y="2128"/>
                  </a:lnTo>
                  <a:lnTo>
                    <a:pt x="580" y="2128"/>
                  </a:lnTo>
                  <a:lnTo>
                    <a:pt x="578" y="2128"/>
                  </a:lnTo>
                  <a:lnTo>
                    <a:pt x="576" y="2128"/>
                  </a:lnTo>
                  <a:lnTo>
                    <a:pt x="574" y="2128"/>
                  </a:lnTo>
                  <a:lnTo>
                    <a:pt x="572" y="2128"/>
                  </a:lnTo>
                  <a:lnTo>
                    <a:pt x="570" y="2128"/>
                  </a:lnTo>
                  <a:lnTo>
                    <a:pt x="568" y="2128"/>
                  </a:lnTo>
                  <a:lnTo>
                    <a:pt x="567" y="2128"/>
                  </a:lnTo>
                  <a:lnTo>
                    <a:pt x="565" y="2128"/>
                  </a:lnTo>
                  <a:lnTo>
                    <a:pt x="563" y="2128"/>
                  </a:lnTo>
                  <a:lnTo>
                    <a:pt x="561" y="2128"/>
                  </a:lnTo>
                  <a:lnTo>
                    <a:pt x="559" y="2128"/>
                  </a:lnTo>
                  <a:lnTo>
                    <a:pt x="557" y="2128"/>
                  </a:lnTo>
                  <a:lnTo>
                    <a:pt x="555" y="2128"/>
                  </a:lnTo>
                  <a:lnTo>
                    <a:pt x="553" y="2128"/>
                  </a:lnTo>
                  <a:lnTo>
                    <a:pt x="551" y="2128"/>
                  </a:lnTo>
                  <a:lnTo>
                    <a:pt x="549" y="2128"/>
                  </a:lnTo>
                  <a:lnTo>
                    <a:pt x="547" y="2128"/>
                  </a:lnTo>
                  <a:lnTo>
                    <a:pt x="545" y="2128"/>
                  </a:lnTo>
                  <a:lnTo>
                    <a:pt x="544" y="2128"/>
                  </a:lnTo>
                  <a:lnTo>
                    <a:pt x="542" y="2128"/>
                  </a:lnTo>
                  <a:lnTo>
                    <a:pt x="540" y="2128"/>
                  </a:lnTo>
                  <a:lnTo>
                    <a:pt x="538" y="2128"/>
                  </a:lnTo>
                  <a:lnTo>
                    <a:pt x="536" y="2128"/>
                  </a:lnTo>
                  <a:lnTo>
                    <a:pt x="534" y="2128"/>
                  </a:lnTo>
                  <a:lnTo>
                    <a:pt x="532" y="2128"/>
                  </a:lnTo>
                  <a:lnTo>
                    <a:pt x="530" y="2128"/>
                  </a:lnTo>
                  <a:lnTo>
                    <a:pt x="528" y="2128"/>
                  </a:lnTo>
                  <a:lnTo>
                    <a:pt x="526" y="2128"/>
                  </a:lnTo>
                  <a:lnTo>
                    <a:pt x="524" y="2128"/>
                  </a:lnTo>
                  <a:lnTo>
                    <a:pt x="522" y="2128"/>
                  </a:lnTo>
                  <a:lnTo>
                    <a:pt x="521" y="2128"/>
                  </a:lnTo>
                  <a:lnTo>
                    <a:pt x="519" y="2128"/>
                  </a:lnTo>
                  <a:lnTo>
                    <a:pt x="517" y="2128"/>
                  </a:lnTo>
                  <a:lnTo>
                    <a:pt x="515" y="2128"/>
                  </a:lnTo>
                  <a:lnTo>
                    <a:pt x="513" y="2128"/>
                  </a:lnTo>
                  <a:lnTo>
                    <a:pt x="511" y="2128"/>
                  </a:lnTo>
                  <a:lnTo>
                    <a:pt x="509" y="2128"/>
                  </a:lnTo>
                  <a:lnTo>
                    <a:pt x="507" y="2128"/>
                  </a:lnTo>
                  <a:lnTo>
                    <a:pt x="505" y="2128"/>
                  </a:lnTo>
                  <a:lnTo>
                    <a:pt x="503" y="2128"/>
                  </a:lnTo>
                  <a:lnTo>
                    <a:pt x="501" y="2128"/>
                  </a:lnTo>
                  <a:lnTo>
                    <a:pt x="499" y="2128"/>
                  </a:lnTo>
                  <a:lnTo>
                    <a:pt x="497" y="2128"/>
                  </a:lnTo>
                  <a:lnTo>
                    <a:pt x="496" y="2128"/>
                  </a:lnTo>
                  <a:lnTo>
                    <a:pt x="494" y="2128"/>
                  </a:lnTo>
                  <a:lnTo>
                    <a:pt x="492" y="2128"/>
                  </a:lnTo>
                  <a:lnTo>
                    <a:pt x="490" y="2128"/>
                  </a:lnTo>
                  <a:lnTo>
                    <a:pt x="488" y="2128"/>
                  </a:lnTo>
                  <a:lnTo>
                    <a:pt x="486" y="2128"/>
                  </a:lnTo>
                  <a:lnTo>
                    <a:pt x="484" y="2128"/>
                  </a:lnTo>
                  <a:lnTo>
                    <a:pt x="482" y="2128"/>
                  </a:lnTo>
                  <a:lnTo>
                    <a:pt x="480" y="2128"/>
                  </a:lnTo>
                  <a:lnTo>
                    <a:pt x="478" y="2128"/>
                  </a:lnTo>
                  <a:lnTo>
                    <a:pt x="476" y="2128"/>
                  </a:lnTo>
                  <a:lnTo>
                    <a:pt x="474" y="2128"/>
                  </a:lnTo>
                  <a:lnTo>
                    <a:pt x="473" y="2128"/>
                  </a:lnTo>
                  <a:lnTo>
                    <a:pt x="471" y="2128"/>
                  </a:lnTo>
                  <a:lnTo>
                    <a:pt x="469" y="2128"/>
                  </a:lnTo>
                  <a:lnTo>
                    <a:pt x="467" y="2128"/>
                  </a:lnTo>
                  <a:lnTo>
                    <a:pt x="465" y="2128"/>
                  </a:lnTo>
                  <a:lnTo>
                    <a:pt x="463" y="2128"/>
                  </a:lnTo>
                  <a:lnTo>
                    <a:pt x="461" y="2128"/>
                  </a:lnTo>
                  <a:lnTo>
                    <a:pt x="459" y="2128"/>
                  </a:lnTo>
                  <a:lnTo>
                    <a:pt x="457" y="2128"/>
                  </a:lnTo>
                  <a:lnTo>
                    <a:pt x="455" y="2128"/>
                  </a:lnTo>
                  <a:lnTo>
                    <a:pt x="453" y="2128"/>
                  </a:lnTo>
                  <a:lnTo>
                    <a:pt x="451" y="2128"/>
                  </a:lnTo>
                  <a:lnTo>
                    <a:pt x="449" y="2128"/>
                  </a:lnTo>
                  <a:lnTo>
                    <a:pt x="448" y="2128"/>
                  </a:lnTo>
                  <a:lnTo>
                    <a:pt x="446" y="2128"/>
                  </a:lnTo>
                  <a:lnTo>
                    <a:pt x="444" y="2128"/>
                  </a:lnTo>
                  <a:lnTo>
                    <a:pt x="442" y="2128"/>
                  </a:lnTo>
                  <a:lnTo>
                    <a:pt x="440" y="2128"/>
                  </a:lnTo>
                  <a:lnTo>
                    <a:pt x="438" y="2128"/>
                  </a:lnTo>
                  <a:lnTo>
                    <a:pt x="436" y="2128"/>
                  </a:lnTo>
                  <a:lnTo>
                    <a:pt x="434" y="2128"/>
                  </a:lnTo>
                  <a:lnTo>
                    <a:pt x="432" y="2128"/>
                  </a:lnTo>
                  <a:lnTo>
                    <a:pt x="430" y="2128"/>
                  </a:lnTo>
                  <a:lnTo>
                    <a:pt x="428" y="2128"/>
                  </a:lnTo>
                  <a:lnTo>
                    <a:pt x="426" y="2128"/>
                  </a:lnTo>
                  <a:lnTo>
                    <a:pt x="425" y="2128"/>
                  </a:lnTo>
                  <a:lnTo>
                    <a:pt x="423" y="2128"/>
                  </a:lnTo>
                  <a:lnTo>
                    <a:pt x="421" y="2128"/>
                  </a:lnTo>
                  <a:lnTo>
                    <a:pt x="419" y="2128"/>
                  </a:lnTo>
                  <a:lnTo>
                    <a:pt x="417" y="2128"/>
                  </a:lnTo>
                  <a:lnTo>
                    <a:pt x="415" y="2128"/>
                  </a:lnTo>
                  <a:lnTo>
                    <a:pt x="413" y="2128"/>
                  </a:lnTo>
                  <a:lnTo>
                    <a:pt x="411" y="2128"/>
                  </a:lnTo>
                  <a:lnTo>
                    <a:pt x="409" y="2128"/>
                  </a:lnTo>
                  <a:lnTo>
                    <a:pt x="407" y="2128"/>
                  </a:lnTo>
                  <a:lnTo>
                    <a:pt x="405" y="2128"/>
                  </a:lnTo>
                  <a:lnTo>
                    <a:pt x="403" y="2128"/>
                  </a:lnTo>
                  <a:lnTo>
                    <a:pt x="402" y="2128"/>
                  </a:lnTo>
                  <a:lnTo>
                    <a:pt x="400" y="2128"/>
                  </a:lnTo>
                  <a:lnTo>
                    <a:pt x="398" y="2128"/>
                  </a:lnTo>
                  <a:lnTo>
                    <a:pt x="396" y="2128"/>
                  </a:lnTo>
                  <a:lnTo>
                    <a:pt x="394" y="2128"/>
                  </a:lnTo>
                  <a:lnTo>
                    <a:pt x="392" y="2128"/>
                  </a:lnTo>
                  <a:lnTo>
                    <a:pt x="390" y="2128"/>
                  </a:lnTo>
                  <a:lnTo>
                    <a:pt x="388" y="2128"/>
                  </a:lnTo>
                  <a:lnTo>
                    <a:pt x="386" y="2128"/>
                  </a:lnTo>
                  <a:lnTo>
                    <a:pt x="384" y="2128"/>
                  </a:lnTo>
                  <a:lnTo>
                    <a:pt x="382" y="2128"/>
                  </a:lnTo>
                  <a:lnTo>
                    <a:pt x="380" y="2128"/>
                  </a:lnTo>
                  <a:lnTo>
                    <a:pt x="378" y="2128"/>
                  </a:lnTo>
                  <a:lnTo>
                    <a:pt x="377" y="2128"/>
                  </a:lnTo>
                  <a:lnTo>
                    <a:pt x="375" y="2128"/>
                  </a:lnTo>
                  <a:lnTo>
                    <a:pt x="373" y="2128"/>
                  </a:lnTo>
                  <a:lnTo>
                    <a:pt x="371" y="2128"/>
                  </a:lnTo>
                  <a:lnTo>
                    <a:pt x="369" y="2128"/>
                  </a:lnTo>
                  <a:lnTo>
                    <a:pt x="367" y="2128"/>
                  </a:lnTo>
                  <a:lnTo>
                    <a:pt x="365" y="2128"/>
                  </a:lnTo>
                  <a:lnTo>
                    <a:pt x="363" y="2128"/>
                  </a:lnTo>
                  <a:lnTo>
                    <a:pt x="361" y="2128"/>
                  </a:lnTo>
                  <a:lnTo>
                    <a:pt x="359" y="2128"/>
                  </a:lnTo>
                  <a:lnTo>
                    <a:pt x="357" y="2128"/>
                  </a:lnTo>
                  <a:lnTo>
                    <a:pt x="355" y="2128"/>
                  </a:lnTo>
                  <a:lnTo>
                    <a:pt x="354" y="2128"/>
                  </a:lnTo>
                  <a:lnTo>
                    <a:pt x="352" y="2128"/>
                  </a:lnTo>
                  <a:lnTo>
                    <a:pt x="350" y="2128"/>
                  </a:lnTo>
                  <a:lnTo>
                    <a:pt x="348" y="2128"/>
                  </a:lnTo>
                  <a:lnTo>
                    <a:pt x="346" y="2128"/>
                  </a:lnTo>
                  <a:lnTo>
                    <a:pt x="344" y="2128"/>
                  </a:lnTo>
                  <a:lnTo>
                    <a:pt x="342" y="2128"/>
                  </a:lnTo>
                  <a:lnTo>
                    <a:pt x="340" y="2128"/>
                  </a:lnTo>
                  <a:lnTo>
                    <a:pt x="338" y="2128"/>
                  </a:lnTo>
                  <a:lnTo>
                    <a:pt x="336" y="2128"/>
                  </a:lnTo>
                  <a:lnTo>
                    <a:pt x="334" y="2128"/>
                  </a:lnTo>
                  <a:lnTo>
                    <a:pt x="332" y="2128"/>
                  </a:lnTo>
                  <a:lnTo>
                    <a:pt x="330" y="2128"/>
                  </a:lnTo>
                  <a:lnTo>
                    <a:pt x="329" y="2128"/>
                  </a:lnTo>
                  <a:lnTo>
                    <a:pt x="327" y="2128"/>
                  </a:lnTo>
                  <a:lnTo>
                    <a:pt x="325" y="2128"/>
                  </a:lnTo>
                  <a:lnTo>
                    <a:pt x="323" y="2128"/>
                  </a:lnTo>
                  <a:lnTo>
                    <a:pt x="321" y="2128"/>
                  </a:lnTo>
                  <a:lnTo>
                    <a:pt x="319" y="2128"/>
                  </a:lnTo>
                  <a:lnTo>
                    <a:pt x="317" y="2128"/>
                  </a:lnTo>
                  <a:lnTo>
                    <a:pt x="315" y="2128"/>
                  </a:lnTo>
                  <a:lnTo>
                    <a:pt x="313" y="2128"/>
                  </a:lnTo>
                  <a:lnTo>
                    <a:pt x="311" y="2128"/>
                  </a:lnTo>
                  <a:lnTo>
                    <a:pt x="309" y="2128"/>
                  </a:lnTo>
                  <a:lnTo>
                    <a:pt x="307" y="2128"/>
                  </a:lnTo>
                  <a:lnTo>
                    <a:pt x="306" y="2128"/>
                  </a:lnTo>
                  <a:lnTo>
                    <a:pt x="304" y="2128"/>
                  </a:lnTo>
                  <a:lnTo>
                    <a:pt x="302" y="2128"/>
                  </a:lnTo>
                  <a:lnTo>
                    <a:pt x="300" y="2128"/>
                  </a:lnTo>
                  <a:lnTo>
                    <a:pt x="298" y="2128"/>
                  </a:lnTo>
                  <a:lnTo>
                    <a:pt x="296" y="2128"/>
                  </a:lnTo>
                  <a:lnTo>
                    <a:pt x="294" y="2128"/>
                  </a:lnTo>
                  <a:lnTo>
                    <a:pt x="292" y="2128"/>
                  </a:lnTo>
                  <a:lnTo>
                    <a:pt x="290" y="2128"/>
                  </a:lnTo>
                  <a:lnTo>
                    <a:pt x="288" y="2128"/>
                  </a:lnTo>
                  <a:lnTo>
                    <a:pt x="286" y="2128"/>
                  </a:lnTo>
                  <a:lnTo>
                    <a:pt x="284" y="2128"/>
                  </a:lnTo>
                  <a:lnTo>
                    <a:pt x="283" y="2128"/>
                  </a:lnTo>
                  <a:lnTo>
                    <a:pt x="281" y="2128"/>
                  </a:lnTo>
                  <a:lnTo>
                    <a:pt x="279" y="2128"/>
                  </a:lnTo>
                  <a:lnTo>
                    <a:pt x="277" y="2128"/>
                  </a:lnTo>
                  <a:lnTo>
                    <a:pt x="275" y="2128"/>
                  </a:lnTo>
                  <a:lnTo>
                    <a:pt x="273" y="2128"/>
                  </a:lnTo>
                  <a:lnTo>
                    <a:pt x="271" y="2128"/>
                  </a:lnTo>
                  <a:lnTo>
                    <a:pt x="269" y="2128"/>
                  </a:lnTo>
                  <a:lnTo>
                    <a:pt x="267" y="2128"/>
                  </a:lnTo>
                  <a:lnTo>
                    <a:pt x="265" y="2128"/>
                  </a:lnTo>
                  <a:lnTo>
                    <a:pt x="263" y="2128"/>
                  </a:lnTo>
                  <a:lnTo>
                    <a:pt x="261" y="2128"/>
                  </a:lnTo>
                  <a:lnTo>
                    <a:pt x="259" y="2128"/>
                  </a:lnTo>
                  <a:lnTo>
                    <a:pt x="258" y="2128"/>
                  </a:lnTo>
                  <a:lnTo>
                    <a:pt x="256" y="2128"/>
                  </a:lnTo>
                  <a:lnTo>
                    <a:pt x="254" y="2128"/>
                  </a:lnTo>
                  <a:lnTo>
                    <a:pt x="252" y="2128"/>
                  </a:lnTo>
                  <a:lnTo>
                    <a:pt x="250" y="2128"/>
                  </a:lnTo>
                  <a:lnTo>
                    <a:pt x="248" y="2128"/>
                  </a:lnTo>
                  <a:lnTo>
                    <a:pt x="246" y="2128"/>
                  </a:lnTo>
                  <a:lnTo>
                    <a:pt x="244" y="2128"/>
                  </a:lnTo>
                  <a:lnTo>
                    <a:pt x="242" y="2128"/>
                  </a:lnTo>
                  <a:lnTo>
                    <a:pt x="240" y="2128"/>
                  </a:lnTo>
                  <a:lnTo>
                    <a:pt x="238" y="2128"/>
                  </a:lnTo>
                  <a:lnTo>
                    <a:pt x="236" y="2128"/>
                  </a:lnTo>
                  <a:lnTo>
                    <a:pt x="235" y="2128"/>
                  </a:lnTo>
                  <a:lnTo>
                    <a:pt x="233" y="2128"/>
                  </a:lnTo>
                  <a:lnTo>
                    <a:pt x="231" y="2128"/>
                  </a:lnTo>
                  <a:lnTo>
                    <a:pt x="229" y="2128"/>
                  </a:lnTo>
                  <a:lnTo>
                    <a:pt x="227" y="2128"/>
                  </a:lnTo>
                  <a:lnTo>
                    <a:pt x="225" y="2128"/>
                  </a:lnTo>
                  <a:lnTo>
                    <a:pt x="223" y="2128"/>
                  </a:lnTo>
                  <a:lnTo>
                    <a:pt x="221" y="2128"/>
                  </a:lnTo>
                  <a:lnTo>
                    <a:pt x="219" y="2128"/>
                  </a:lnTo>
                  <a:lnTo>
                    <a:pt x="217" y="2128"/>
                  </a:lnTo>
                  <a:lnTo>
                    <a:pt x="215" y="2128"/>
                  </a:lnTo>
                  <a:lnTo>
                    <a:pt x="213" y="2128"/>
                  </a:lnTo>
                  <a:lnTo>
                    <a:pt x="211" y="2128"/>
                  </a:lnTo>
                  <a:lnTo>
                    <a:pt x="210" y="2128"/>
                  </a:lnTo>
                  <a:lnTo>
                    <a:pt x="208" y="2128"/>
                  </a:lnTo>
                  <a:lnTo>
                    <a:pt x="206" y="2128"/>
                  </a:lnTo>
                  <a:lnTo>
                    <a:pt x="204" y="2128"/>
                  </a:lnTo>
                  <a:lnTo>
                    <a:pt x="202" y="2128"/>
                  </a:lnTo>
                  <a:lnTo>
                    <a:pt x="200" y="2128"/>
                  </a:lnTo>
                  <a:lnTo>
                    <a:pt x="198" y="2128"/>
                  </a:lnTo>
                  <a:lnTo>
                    <a:pt x="196" y="2128"/>
                  </a:lnTo>
                  <a:lnTo>
                    <a:pt x="194" y="2128"/>
                  </a:lnTo>
                  <a:lnTo>
                    <a:pt x="192" y="2128"/>
                  </a:lnTo>
                  <a:lnTo>
                    <a:pt x="190" y="2128"/>
                  </a:lnTo>
                  <a:lnTo>
                    <a:pt x="188" y="2128"/>
                  </a:lnTo>
                  <a:lnTo>
                    <a:pt x="187" y="2128"/>
                  </a:lnTo>
                  <a:lnTo>
                    <a:pt x="185" y="2128"/>
                  </a:lnTo>
                  <a:lnTo>
                    <a:pt x="183" y="2128"/>
                  </a:lnTo>
                  <a:lnTo>
                    <a:pt x="181" y="2128"/>
                  </a:lnTo>
                  <a:lnTo>
                    <a:pt x="179" y="2128"/>
                  </a:lnTo>
                  <a:lnTo>
                    <a:pt x="177" y="2128"/>
                  </a:lnTo>
                  <a:lnTo>
                    <a:pt x="175" y="2128"/>
                  </a:lnTo>
                  <a:lnTo>
                    <a:pt x="173" y="2128"/>
                  </a:lnTo>
                  <a:lnTo>
                    <a:pt x="171" y="2128"/>
                  </a:lnTo>
                  <a:lnTo>
                    <a:pt x="169" y="2128"/>
                  </a:lnTo>
                  <a:lnTo>
                    <a:pt x="167" y="2128"/>
                  </a:lnTo>
                  <a:lnTo>
                    <a:pt x="165" y="2128"/>
                  </a:lnTo>
                  <a:lnTo>
                    <a:pt x="164" y="2128"/>
                  </a:lnTo>
                  <a:lnTo>
                    <a:pt x="162" y="2128"/>
                  </a:lnTo>
                  <a:lnTo>
                    <a:pt x="160" y="2128"/>
                  </a:lnTo>
                  <a:lnTo>
                    <a:pt x="158" y="2128"/>
                  </a:lnTo>
                  <a:lnTo>
                    <a:pt x="156" y="2128"/>
                  </a:lnTo>
                  <a:lnTo>
                    <a:pt x="154" y="2128"/>
                  </a:lnTo>
                  <a:lnTo>
                    <a:pt x="152" y="2128"/>
                  </a:lnTo>
                  <a:lnTo>
                    <a:pt x="150" y="2128"/>
                  </a:lnTo>
                  <a:lnTo>
                    <a:pt x="148" y="2128"/>
                  </a:lnTo>
                  <a:lnTo>
                    <a:pt x="146" y="2128"/>
                  </a:lnTo>
                  <a:lnTo>
                    <a:pt x="144" y="2128"/>
                  </a:lnTo>
                  <a:lnTo>
                    <a:pt x="142" y="2128"/>
                  </a:lnTo>
                  <a:lnTo>
                    <a:pt x="140" y="2128"/>
                  </a:lnTo>
                  <a:lnTo>
                    <a:pt x="139" y="2128"/>
                  </a:lnTo>
                  <a:lnTo>
                    <a:pt x="137" y="2128"/>
                  </a:lnTo>
                  <a:lnTo>
                    <a:pt x="135" y="2128"/>
                  </a:lnTo>
                  <a:lnTo>
                    <a:pt x="133" y="2128"/>
                  </a:lnTo>
                  <a:lnTo>
                    <a:pt x="131" y="2128"/>
                  </a:lnTo>
                  <a:lnTo>
                    <a:pt x="129" y="2128"/>
                  </a:lnTo>
                  <a:lnTo>
                    <a:pt x="127" y="2128"/>
                  </a:lnTo>
                  <a:lnTo>
                    <a:pt x="125" y="2128"/>
                  </a:lnTo>
                  <a:lnTo>
                    <a:pt x="123" y="2128"/>
                  </a:lnTo>
                  <a:lnTo>
                    <a:pt x="121" y="2128"/>
                  </a:lnTo>
                  <a:lnTo>
                    <a:pt x="119" y="2128"/>
                  </a:lnTo>
                  <a:lnTo>
                    <a:pt x="117" y="2128"/>
                  </a:lnTo>
                  <a:lnTo>
                    <a:pt x="116" y="2128"/>
                  </a:lnTo>
                  <a:lnTo>
                    <a:pt x="114" y="2128"/>
                  </a:lnTo>
                  <a:lnTo>
                    <a:pt x="112" y="2128"/>
                  </a:lnTo>
                  <a:lnTo>
                    <a:pt x="110" y="2128"/>
                  </a:lnTo>
                  <a:lnTo>
                    <a:pt x="108" y="2128"/>
                  </a:lnTo>
                  <a:lnTo>
                    <a:pt x="106" y="2128"/>
                  </a:lnTo>
                  <a:lnTo>
                    <a:pt x="104" y="2128"/>
                  </a:lnTo>
                  <a:lnTo>
                    <a:pt x="102" y="2128"/>
                  </a:lnTo>
                  <a:lnTo>
                    <a:pt x="100" y="2128"/>
                  </a:lnTo>
                  <a:lnTo>
                    <a:pt x="98" y="2128"/>
                  </a:lnTo>
                  <a:lnTo>
                    <a:pt x="96" y="2128"/>
                  </a:lnTo>
                  <a:lnTo>
                    <a:pt x="94" y="2128"/>
                  </a:lnTo>
                  <a:lnTo>
                    <a:pt x="93" y="2128"/>
                  </a:lnTo>
                  <a:lnTo>
                    <a:pt x="91" y="2128"/>
                  </a:lnTo>
                  <a:lnTo>
                    <a:pt x="89" y="2128"/>
                  </a:lnTo>
                  <a:lnTo>
                    <a:pt x="87" y="2128"/>
                  </a:lnTo>
                  <a:lnTo>
                    <a:pt x="85" y="2128"/>
                  </a:lnTo>
                  <a:lnTo>
                    <a:pt x="83" y="2128"/>
                  </a:lnTo>
                  <a:lnTo>
                    <a:pt x="81" y="2128"/>
                  </a:lnTo>
                  <a:lnTo>
                    <a:pt x="79" y="2128"/>
                  </a:lnTo>
                  <a:lnTo>
                    <a:pt x="77" y="2128"/>
                  </a:lnTo>
                  <a:lnTo>
                    <a:pt x="75" y="2128"/>
                  </a:lnTo>
                  <a:lnTo>
                    <a:pt x="73" y="2128"/>
                  </a:lnTo>
                  <a:lnTo>
                    <a:pt x="71" y="2128"/>
                  </a:lnTo>
                  <a:lnTo>
                    <a:pt x="69" y="2128"/>
                  </a:lnTo>
                  <a:lnTo>
                    <a:pt x="68" y="2128"/>
                  </a:lnTo>
                  <a:lnTo>
                    <a:pt x="66" y="2128"/>
                  </a:lnTo>
                  <a:lnTo>
                    <a:pt x="64" y="2128"/>
                  </a:lnTo>
                  <a:lnTo>
                    <a:pt x="62" y="2128"/>
                  </a:lnTo>
                  <a:lnTo>
                    <a:pt x="60" y="2128"/>
                  </a:lnTo>
                  <a:lnTo>
                    <a:pt x="58" y="2128"/>
                  </a:lnTo>
                  <a:lnTo>
                    <a:pt x="56" y="2128"/>
                  </a:lnTo>
                  <a:lnTo>
                    <a:pt x="54" y="2128"/>
                  </a:lnTo>
                  <a:lnTo>
                    <a:pt x="52" y="2128"/>
                  </a:lnTo>
                  <a:lnTo>
                    <a:pt x="50" y="2128"/>
                  </a:lnTo>
                  <a:lnTo>
                    <a:pt x="48" y="2128"/>
                  </a:lnTo>
                  <a:lnTo>
                    <a:pt x="46" y="2128"/>
                  </a:lnTo>
                  <a:lnTo>
                    <a:pt x="45" y="2128"/>
                  </a:lnTo>
                  <a:lnTo>
                    <a:pt x="43" y="2128"/>
                  </a:lnTo>
                  <a:lnTo>
                    <a:pt x="41" y="2128"/>
                  </a:lnTo>
                  <a:lnTo>
                    <a:pt x="39" y="2128"/>
                  </a:lnTo>
                  <a:lnTo>
                    <a:pt x="37" y="2128"/>
                  </a:lnTo>
                  <a:lnTo>
                    <a:pt x="35" y="2128"/>
                  </a:lnTo>
                  <a:lnTo>
                    <a:pt x="33" y="2128"/>
                  </a:lnTo>
                  <a:lnTo>
                    <a:pt x="31" y="2128"/>
                  </a:lnTo>
                  <a:lnTo>
                    <a:pt x="29" y="2128"/>
                  </a:lnTo>
                  <a:lnTo>
                    <a:pt x="27" y="2128"/>
                  </a:lnTo>
                  <a:lnTo>
                    <a:pt x="25" y="2128"/>
                  </a:lnTo>
                  <a:lnTo>
                    <a:pt x="23" y="2128"/>
                  </a:lnTo>
                  <a:lnTo>
                    <a:pt x="21" y="2128"/>
                  </a:lnTo>
                  <a:lnTo>
                    <a:pt x="20" y="2128"/>
                  </a:lnTo>
                  <a:lnTo>
                    <a:pt x="18" y="2128"/>
                  </a:lnTo>
                  <a:lnTo>
                    <a:pt x="16" y="2128"/>
                  </a:lnTo>
                  <a:lnTo>
                    <a:pt x="14" y="2128"/>
                  </a:lnTo>
                  <a:lnTo>
                    <a:pt x="12" y="2128"/>
                  </a:lnTo>
                  <a:lnTo>
                    <a:pt x="10" y="2128"/>
                  </a:lnTo>
                  <a:lnTo>
                    <a:pt x="8" y="2128"/>
                  </a:lnTo>
                  <a:lnTo>
                    <a:pt x="6" y="2128"/>
                  </a:lnTo>
                  <a:lnTo>
                    <a:pt x="4" y="2128"/>
                  </a:lnTo>
                  <a:lnTo>
                    <a:pt x="2" y="2128"/>
                  </a:lnTo>
                  <a:lnTo>
                    <a:pt x="0" y="2128"/>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732" name="Text Box 143"/>
            <p:cNvSpPr txBox="1">
              <a:spLocks noChangeArrowheads="1"/>
            </p:cNvSpPr>
            <p:nvPr/>
          </p:nvSpPr>
          <p:spPr bwMode="auto">
            <a:xfrm>
              <a:off x="2808" y="3177"/>
              <a:ext cx="4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FFFFFF"/>
                  </a:solidFill>
                  <a:latin typeface="Arial" charset="0"/>
                </a:rPr>
                <a:t>Cho</a:t>
              </a:r>
            </a:p>
          </p:txBody>
        </p:sp>
        <p:sp>
          <p:nvSpPr>
            <p:cNvPr id="152733" name="Rectangle 155"/>
            <p:cNvSpPr>
              <a:spLocks noChangeArrowheads="1"/>
            </p:cNvSpPr>
            <p:nvPr/>
          </p:nvSpPr>
          <p:spPr bwMode="auto">
            <a:xfrm>
              <a:off x="679"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4.3</a:t>
              </a:r>
            </a:p>
          </p:txBody>
        </p:sp>
        <p:sp>
          <p:nvSpPr>
            <p:cNvPr id="152734" name="Rectangle 166"/>
            <p:cNvSpPr>
              <a:spLocks noChangeArrowheads="1"/>
            </p:cNvSpPr>
            <p:nvPr/>
          </p:nvSpPr>
          <p:spPr bwMode="auto">
            <a:xfrm>
              <a:off x="1153"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4.2</a:t>
              </a:r>
            </a:p>
          </p:txBody>
        </p:sp>
        <p:sp>
          <p:nvSpPr>
            <p:cNvPr id="152735" name="Rectangle 177"/>
            <p:cNvSpPr>
              <a:spLocks noChangeArrowheads="1"/>
            </p:cNvSpPr>
            <p:nvPr/>
          </p:nvSpPr>
          <p:spPr bwMode="auto">
            <a:xfrm>
              <a:off x="1632"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4.1</a:t>
              </a:r>
            </a:p>
          </p:txBody>
        </p:sp>
        <p:sp>
          <p:nvSpPr>
            <p:cNvPr id="152736" name="Rectangle 188"/>
            <p:cNvSpPr>
              <a:spLocks noChangeArrowheads="1"/>
            </p:cNvSpPr>
            <p:nvPr/>
          </p:nvSpPr>
          <p:spPr bwMode="auto">
            <a:xfrm>
              <a:off x="2103"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4.0</a:t>
              </a:r>
            </a:p>
          </p:txBody>
        </p:sp>
        <p:sp>
          <p:nvSpPr>
            <p:cNvPr id="152737" name="Rectangle 199"/>
            <p:cNvSpPr>
              <a:spLocks noChangeArrowheads="1"/>
            </p:cNvSpPr>
            <p:nvPr/>
          </p:nvSpPr>
          <p:spPr bwMode="auto">
            <a:xfrm>
              <a:off x="2581"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3.9</a:t>
              </a:r>
            </a:p>
          </p:txBody>
        </p:sp>
        <p:sp>
          <p:nvSpPr>
            <p:cNvPr id="152738" name="Rectangle 210"/>
            <p:cNvSpPr>
              <a:spLocks noChangeArrowheads="1"/>
            </p:cNvSpPr>
            <p:nvPr/>
          </p:nvSpPr>
          <p:spPr bwMode="auto">
            <a:xfrm>
              <a:off x="3053"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3.8</a:t>
              </a:r>
            </a:p>
          </p:txBody>
        </p:sp>
        <p:sp>
          <p:nvSpPr>
            <p:cNvPr id="152739" name="Rectangle 221"/>
            <p:cNvSpPr>
              <a:spLocks noChangeArrowheads="1"/>
            </p:cNvSpPr>
            <p:nvPr/>
          </p:nvSpPr>
          <p:spPr bwMode="auto">
            <a:xfrm>
              <a:off x="3529"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3.7</a:t>
              </a:r>
            </a:p>
          </p:txBody>
        </p:sp>
        <p:sp>
          <p:nvSpPr>
            <p:cNvPr id="152740" name="Rectangle 232"/>
            <p:cNvSpPr>
              <a:spLocks noChangeArrowheads="1"/>
            </p:cNvSpPr>
            <p:nvPr/>
          </p:nvSpPr>
          <p:spPr bwMode="auto">
            <a:xfrm>
              <a:off x="4003"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3.6</a:t>
              </a:r>
            </a:p>
          </p:txBody>
        </p:sp>
        <p:sp>
          <p:nvSpPr>
            <p:cNvPr id="152741" name="Rectangle 243"/>
            <p:cNvSpPr>
              <a:spLocks noChangeArrowheads="1"/>
            </p:cNvSpPr>
            <p:nvPr/>
          </p:nvSpPr>
          <p:spPr bwMode="auto">
            <a:xfrm>
              <a:off x="4480"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3.5</a:t>
              </a:r>
            </a:p>
          </p:txBody>
        </p:sp>
        <p:sp>
          <p:nvSpPr>
            <p:cNvPr id="152742" name="Rectangle 254"/>
            <p:cNvSpPr>
              <a:spLocks noChangeArrowheads="1"/>
            </p:cNvSpPr>
            <p:nvPr/>
          </p:nvSpPr>
          <p:spPr bwMode="auto">
            <a:xfrm>
              <a:off x="4954"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3.4</a:t>
              </a:r>
            </a:p>
          </p:txBody>
        </p:sp>
        <p:sp>
          <p:nvSpPr>
            <p:cNvPr id="152743" name="Rectangle 265"/>
            <p:cNvSpPr>
              <a:spLocks noChangeArrowheads="1"/>
            </p:cNvSpPr>
            <p:nvPr/>
          </p:nvSpPr>
          <p:spPr bwMode="auto">
            <a:xfrm>
              <a:off x="5428"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3.3</a:t>
              </a:r>
            </a:p>
          </p:txBody>
        </p:sp>
        <p:sp>
          <p:nvSpPr>
            <p:cNvPr id="152744" name="Rectangle 276"/>
            <p:cNvSpPr>
              <a:spLocks noChangeArrowheads="1"/>
            </p:cNvSpPr>
            <p:nvPr/>
          </p:nvSpPr>
          <p:spPr bwMode="auto">
            <a:xfrm>
              <a:off x="5904" y="134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3.2</a:t>
              </a:r>
            </a:p>
          </p:txBody>
        </p:sp>
        <p:grpSp>
          <p:nvGrpSpPr>
            <p:cNvPr id="152745" name="Group 424"/>
            <p:cNvGrpSpPr>
              <a:grpSpLocks/>
            </p:cNvGrpSpPr>
            <p:nvPr/>
          </p:nvGrpSpPr>
          <p:grpSpPr bwMode="auto">
            <a:xfrm>
              <a:off x="273" y="1302"/>
              <a:ext cx="5933" cy="40"/>
              <a:chOff x="273" y="1302"/>
              <a:chExt cx="5933" cy="40"/>
            </a:xfrm>
          </p:grpSpPr>
          <p:sp>
            <p:nvSpPr>
              <p:cNvPr id="152888" name="Line 145"/>
              <p:cNvSpPr>
                <a:spLocks noChangeShapeType="1"/>
              </p:cNvSpPr>
              <p:nvPr/>
            </p:nvSpPr>
            <p:spPr bwMode="auto">
              <a:xfrm>
                <a:off x="273" y="1302"/>
                <a:ext cx="593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89" name="Line 146"/>
              <p:cNvSpPr>
                <a:spLocks noChangeShapeType="1"/>
              </p:cNvSpPr>
              <p:nvPr/>
            </p:nvSpPr>
            <p:spPr bwMode="auto">
              <a:xfrm>
                <a:off x="365"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0" name="Line 147"/>
              <p:cNvSpPr>
                <a:spLocks noChangeShapeType="1"/>
              </p:cNvSpPr>
              <p:nvPr/>
            </p:nvSpPr>
            <p:spPr bwMode="auto">
              <a:xfrm>
                <a:off x="414"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1" name="Line 148"/>
              <p:cNvSpPr>
                <a:spLocks noChangeShapeType="1"/>
              </p:cNvSpPr>
              <p:nvPr/>
            </p:nvSpPr>
            <p:spPr bwMode="auto">
              <a:xfrm>
                <a:off x="461"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2" name="Line 149"/>
              <p:cNvSpPr>
                <a:spLocks noChangeShapeType="1"/>
              </p:cNvSpPr>
              <p:nvPr/>
            </p:nvSpPr>
            <p:spPr bwMode="auto">
              <a:xfrm>
                <a:off x="507" y="1302"/>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3" name="Line 150"/>
              <p:cNvSpPr>
                <a:spLocks noChangeShapeType="1"/>
              </p:cNvSpPr>
              <p:nvPr/>
            </p:nvSpPr>
            <p:spPr bwMode="auto">
              <a:xfrm>
                <a:off x="556"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4" name="Line 151"/>
              <p:cNvSpPr>
                <a:spLocks noChangeShapeType="1"/>
              </p:cNvSpPr>
              <p:nvPr/>
            </p:nvSpPr>
            <p:spPr bwMode="auto">
              <a:xfrm>
                <a:off x="603"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5" name="Line 152"/>
              <p:cNvSpPr>
                <a:spLocks noChangeShapeType="1"/>
              </p:cNvSpPr>
              <p:nvPr/>
            </p:nvSpPr>
            <p:spPr bwMode="auto">
              <a:xfrm>
                <a:off x="64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6" name="Line 153"/>
              <p:cNvSpPr>
                <a:spLocks noChangeShapeType="1"/>
              </p:cNvSpPr>
              <p:nvPr/>
            </p:nvSpPr>
            <p:spPr bwMode="auto">
              <a:xfrm>
                <a:off x="698"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7" name="Line 154"/>
              <p:cNvSpPr>
                <a:spLocks noChangeShapeType="1"/>
              </p:cNvSpPr>
              <p:nvPr/>
            </p:nvSpPr>
            <p:spPr bwMode="auto">
              <a:xfrm>
                <a:off x="747" y="1302"/>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8" name="Line 156"/>
              <p:cNvSpPr>
                <a:spLocks noChangeShapeType="1"/>
              </p:cNvSpPr>
              <p:nvPr/>
            </p:nvSpPr>
            <p:spPr bwMode="auto">
              <a:xfrm>
                <a:off x="792"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99" name="Line 157"/>
              <p:cNvSpPr>
                <a:spLocks noChangeShapeType="1"/>
              </p:cNvSpPr>
              <p:nvPr/>
            </p:nvSpPr>
            <p:spPr bwMode="auto">
              <a:xfrm>
                <a:off x="841"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0" name="Line 158"/>
              <p:cNvSpPr>
                <a:spLocks noChangeShapeType="1"/>
              </p:cNvSpPr>
              <p:nvPr/>
            </p:nvSpPr>
            <p:spPr bwMode="auto">
              <a:xfrm>
                <a:off x="890"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1" name="Line 159"/>
              <p:cNvSpPr>
                <a:spLocks noChangeShapeType="1"/>
              </p:cNvSpPr>
              <p:nvPr/>
            </p:nvSpPr>
            <p:spPr bwMode="auto">
              <a:xfrm>
                <a:off x="935"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2" name="Line 160"/>
              <p:cNvSpPr>
                <a:spLocks noChangeShapeType="1"/>
              </p:cNvSpPr>
              <p:nvPr/>
            </p:nvSpPr>
            <p:spPr bwMode="auto">
              <a:xfrm>
                <a:off x="983" y="1302"/>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3" name="Line 161"/>
              <p:cNvSpPr>
                <a:spLocks noChangeShapeType="1"/>
              </p:cNvSpPr>
              <p:nvPr/>
            </p:nvSpPr>
            <p:spPr bwMode="auto">
              <a:xfrm>
                <a:off x="1029"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4" name="Line 162"/>
              <p:cNvSpPr>
                <a:spLocks noChangeShapeType="1"/>
              </p:cNvSpPr>
              <p:nvPr/>
            </p:nvSpPr>
            <p:spPr bwMode="auto">
              <a:xfrm>
                <a:off x="1078"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5" name="Line 163"/>
              <p:cNvSpPr>
                <a:spLocks noChangeShapeType="1"/>
              </p:cNvSpPr>
              <p:nvPr/>
            </p:nvSpPr>
            <p:spPr bwMode="auto">
              <a:xfrm>
                <a:off x="1127"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6" name="Line 164"/>
              <p:cNvSpPr>
                <a:spLocks noChangeShapeType="1"/>
              </p:cNvSpPr>
              <p:nvPr/>
            </p:nvSpPr>
            <p:spPr bwMode="auto">
              <a:xfrm>
                <a:off x="1171"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7" name="Line 165"/>
              <p:cNvSpPr>
                <a:spLocks noChangeShapeType="1"/>
              </p:cNvSpPr>
              <p:nvPr/>
            </p:nvSpPr>
            <p:spPr bwMode="auto">
              <a:xfrm>
                <a:off x="1220" y="1302"/>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8" name="Line 167"/>
              <p:cNvSpPr>
                <a:spLocks noChangeShapeType="1"/>
              </p:cNvSpPr>
              <p:nvPr/>
            </p:nvSpPr>
            <p:spPr bwMode="auto">
              <a:xfrm>
                <a:off x="1269"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09" name="Line 168"/>
              <p:cNvSpPr>
                <a:spLocks noChangeShapeType="1"/>
              </p:cNvSpPr>
              <p:nvPr/>
            </p:nvSpPr>
            <p:spPr bwMode="auto">
              <a:xfrm>
                <a:off x="1315"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0" name="Line 169"/>
              <p:cNvSpPr>
                <a:spLocks noChangeShapeType="1"/>
              </p:cNvSpPr>
              <p:nvPr/>
            </p:nvSpPr>
            <p:spPr bwMode="auto">
              <a:xfrm>
                <a:off x="1362"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1" name="Line 170"/>
              <p:cNvSpPr>
                <a:spLocks noChangeShapeType="1"/>
              </p:cNvSpPr>
              <p:nvPr/>
            </p:nvSpPr>
            <p:spPr bwMode="auto">
              <a:xfrm>
                <a:off x="1411"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2" name="Line 171"/>
              <p:cNvSpPr>
                <a:spLocks noChangeShapeType="1"/>
              </p:cNvSpPr>
              <p:nvPr/>
            </p:nvSpPr>
            <p:spPr bwMode="auto">
              <a:xfrm>
                <a:off x="1457" y="1302"/>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3" name="Line 172"/>
              <p:cNvSpPr>
                <a:spLocks noChangeShapeType="1"/>
              </p:cNvSpPr>
              <p:nvPr/>
            </p:nvSpPr>
            <p:spPr bwMode="auto">
              <a:xfrm>
                <a:off x="1506"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4" name="Line 173"/>
              <p:cNvSpPr>
                <a:spLocks noChangeShapeType="1"/>
              </p:cNvSpPr>
              <p:nvPr/>
            </p:nvSpPr>
            <p:spPr bwMode="auto">
              <a:xfrm>
                <a:off x="1553"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5" name="Line 174"/>
              <p:cNvSpPr>
                <a:spLocks noChangeShapeType="1"/>
              </p:cNvSpPr>
              <p:nvPr/>
            </p:nvSpPr>
            <p:spPr bwMode="auto">
              <a:xfrm>
                <a:off x="159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6" name="Line 175"/>
              <p:cNvSpPr>
                <a:spLocks noChangeShapeType="1"/>
              </p:cNvSpPr>
              <p:nvPr/>
            </p:nvSpPr>
            <p:spPr bwMode="auto">
              <a:xfrm>
                <a:off x="1648"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7" name="Line 176"/>
              <p:cNvSpPr>
                <a:spLocks noChangeShapeType="1"/>
              </p:cNvSpPr>
              <p:nvPr/>
            </p:nvSpPr>
            <p:spPr bwMode="auto">
              <a:xfrm>
                <a:off x="1696" y="1302"/>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8" name="Line 178"/>
              <p:cNvSpPr>
                <a:spLocks noChangeShapeType="1"/>
              </p:cNvSpPr>
              <p:nvPr/>
            </p:nvSpPr>
            <p:spPr bwMode="auto">
              <a:xfrm>
                <a:off x="1741"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9" name="Line 179"/>
              <p:cNvSpPr>
                <a:spLocks noChangeShapeType="1"/>
              </p:cNvSpPr>
              <p:nvPr/>
            </p:nvSpPr>
            <p:spPr bwMode="auto">
              <a:xfrm>
                <a:off x="1790"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0" name="Line 180"/>
              <p:cNvSpPr>
                <a:spLocks noChangeShapeType="1"/>
              </p:cNvSpPr>
              <p:nvPr/>
            </p:nvSpPr>
            <p:spPr bwMode="auto">
              <a:xfrm>
                <a:off x="183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1" name="Line 181"/>
              <p:cNvSpPr>
                <a:spLocks noChangeShapeType="1"/>
              </p:cNvSpPr>
              <p:nvPr/>
            </p:nvSpPr>
            <p:spPr bwMode="auto">
              <a:xfrm>
                <a:off x="1884"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2" name="Line 182"/>
              <p:cNvSpPr>
                <a:spLocks noChangeShapeType="1"/>
              </p:cNvSpPr>
              <p:nvPr/>
            </p:nvSpPr>
            <p:spPr bwMode="auto">
              <a:xfrm>
                <a:off x="1933" y="1302"/>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3" name="Line 183"/>
              <p:cNvSpPr>
                <a:spLocks noChangeShapeType="1"/>
              </p:cNvSpPr>
              <p:nvPr/>
            </p:nvSpPr>
            <p:spPr bwMode="auto">
              <a:xfrm>
                <a:off x="1982"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4" name="Line 184"/>
              <p:cNvSpPr>
                <a:spLocks noChangeShapeType="1"/>
              </p:cNvSpPr>
              <p:nvPr/>
            </p:nvSpPr>
            <p:spPr bwMode="auto">
              <a:xfrm>
                <a:off x="2027"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5" name="Line 185"/>
              <p:cNvSpPr>
                <a:spLocks noChangeShapeType="1"/>
              </p:cNvSpPr>
              <p:nvPr/>
            </p:nvSpPr>
            <p:spPr bwMode="auto">
              <a:xfrm>
                <a:off x="2075"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6" name="Line 186"/>
              <p:cNvSpPr>
                <a:spLocks noChangeShapeType="1"/>
              </p:cNvSpPr>
              <p:nvPr/>
            </p:nvSpPr>
            <p:spPr bwMode="auto">
              <a:xfrm>
                <a:off x="2124"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7" name="Line 187"/>
              <p:cNvSpPr>
                <a:spLocks noChangeShapeType="1"/>
              </p:cNvSpPr>
              <p:nvPr/>
            </p:nvSpPr>
            <p:spPr bwMode="auto">
              <a:xfrm>
                <a:off x="2170" y="1302"/>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8" name="Line 189"/>
              <p:cNvSpPr>
                <a:spLocks noChangeShapeType="1"/>
              </p:cNvSpPr>
              <p:nvPr/>
            </p:nvSpPr>
            <p:spPr bwMode="auto">
              <a:xfrm>
                <a:off x="2219"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29" name="Line 190"/>
              <p:cNvSpPr>
                <a:spLocks noChangeShapeType="1"/>
              </p:cNvSpPr>
              <p:nvPr/>
            </p:nvSpPr>
            <p:spPr bwMode="auto">
              <a:xfrm>
                <a:off x="2266"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0" name="Line 191"/>
              <p:cNvSpPr>
                <a:spLocks noChangeShapeType="1"/>
              </p:cNvSpPr>
              <p:nvPr/>
            </p:nvSpPr>
            <p:spPr bwMode="auto">
              <a:xfrm>
                <a:off x="2312"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1" name="Line 192"/>
              <p:cNvSpPr>
                <a:spLocks noChangeShapeType="1"/>
              </p:cNvSpPr>
              <p:nvPr/>
            </p:nvSpPr>
            <p:spPr bwMode="auto">
              <a:xfrm>
                <a:off x="2361"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2" name="Line 193"/>
              <p:cNvSpPr>
                <a:spLocks noChangeShapeType="1"/>
              </p:cNvSpPr>
              <p:nvPr/>
            </p:nvSpPr>
            <p:spPr bwMode="auto">
              <a:xfrm>
                <a:off x="2408" y="1302"/>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3" name="Line 194"/>
              <p:cNvSpPr>
                <a:spLocks noChangeShapeType="1"/>
              </p:cNvSpPr>
              <p:nvPr/>
            </p:nvSpPr>
            <p:spPr bwMode="auto">
              <a:xfrm>
                <a:off x="2454"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4" name="Line 195"/>
              <p:cNvSpPr>
                <a:spLocks noChangeShapeType="1"/>
              </p:cNvSpPr>
              <p:nvPr/>
            </p:nvSpPr>
            <p:spPr bwMode="auto">
              <a:xfrm>
                <a:off x="2503"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5" name="Line 196"/>
              <p:cNvSpPr>
                <a:spLocks noChangeShapeType="1"/>
              </p:cNvSpPr>
              <p:nvPr/>
            </p:nvSpPr>
            <p:spPr bwMode="auto">
              <a:xfrm>
                <a:off x="254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6" name="Line 197"/>
              <p:cNvSpPr>
                <a:spLocks noChangeShapeType="1"/>
              </p:cNvSpPr>
              <p:nvPr/>
            </p:nvSpPr>
            <p:spPr bwMode="auto">
              <a:xfrm>
                <a:off x="2596"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7" name="Line 198"/>
              <p:cNvSpPr>
                <a:spLocks noChangeShapeType="1"/>
              </p:cNvSpPr>
              <p:nvPr/>
            </p:nvSpPr>
            <p:spPr bwMode="auto">
              <a:xfrm>
                <a:off x="2645" y="1302"/>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8" name="Line 200"/>
              <p:cNvSpPr>
                <a:spLocks noChangeShapeType="1"/>
              </p:cNvSpPr>
              <p:nvPr/>
            </p:nvSpPr>
            <p:spPr bwMode="auto">
              <a:xfrm>
                <a:off x="2691"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39" name="Line 201"/>
              <p:cNvSpPr>
                <a:spLocks noChangeShapeType="1"/>
              </p:cNvSpPr>
              <p:nvPr/>
            </p:nvSpPr>
            <p:spPr bwMode="auto">
              <a:xfrm>
                <a:off x="2740"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0" name="Line 202"/>
              <p:cNvSpPr>
                <a:spLocks noChangeShapeType="1"/>
              </p:cNvSpPr>
              <p:nvPr/>
            </p:nvSpPr>
            <p:spPr bwMode="auto">
              <a:xfrm>
                <a:off x="2788"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1" name="Line 203"/>
              <p:cNvSpPr>
                <a:spLocks noChangeShapeType="1"/>
              </p:cNvSpPr>
              <p:nvPr/>
            </p:nvSpPr>
            <p:spPr bwMode="auto">
              <a:xfrm>
                <a:off x="2833"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2" name="Line 204"/>
              <p:cNvSpPr>
                <a:spLocks noChangeShapeType="1"/>
              </p:cNvSpPr>
              <p:nvPr/>
            </p:nvSpPr>
            <p:spPr bwMode="auto">
              <a:xfrm>
                <a:off x="2882" y="1302"/>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3" name="Line 205"/>
              <p:cNvSpPr>
                <a:spLocks noChangeShapeType="1"/>
              </p:cNvSpPr>
              <p:nvPr/>
            </p:nvSpPr>
            <p:spPr bwMode="auto">
              <a:xfrm>
                <a:off x="2931"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4" name="Line 206"/>
              <p:cNvSpPr>
                <a:spLocks noChangeShapeType="1"/>
              </p:cNvSpPr>
              <p:nvPr/>
            </p:nvSpPr>
            <p:spPr bwMode="auto">
              <a:xfrm>
                <a:off x="2976"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5" name="Line 207"/>
              <p:cNvSpPr>
                <a:spLocks noChangeShapeType="1"/>
              </p:cNvSpPr>
              <p:nvPr/>
            </p:nvSpPr>
            <p:spPr bwMode="auto">
              <a:xfrm>
                <a:off x="3025"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6" name="Line 208"/>
              <p:cNvSpPr>
                <a:spLocks noChangeShapeType="1"/>
              </p:cNvSpPr>
              <p:nvPr/>
            </p:nvSpPr>
            <p:spPr bwMode="auto">
              <a:xfrm>
                <a:off x="3074"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7" name="Line 209"/>
              <p:cNvSpPr>
                <a:spLocks noChangeShapeType="1"/>
              </p:cNvSpPr>
              <p:nvPr/>
            </p:nvSpPr>
            <p:spPr bwMode="auto">
              <a:xfrm>
                <a:off x="3119" y="1302"/>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8" name="Line 211"/>
              <p:cNvSpPr>
                <a:spLocks noChangeShapeType="1"/>
              </p:cNvSpPr>
              <p:nvPr/>
            </p:nvSpPr>
            <p:spPr bwMode="auto">
              <a:xfrm>
                <a:off x="3167"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49" name="Line 212"/>
              <p:cNvSpPr>
                <a:spLocks noChangeShapeType="1"/>
              </p:cNvSpPr>
              <p:nvPr/>
            </p:nvSpPr>
            <p:spPr bwMode="auto">
              <a:xfrm>
                <a:off x="3216"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0" name="Line 213"/>
              <p:cNvSpPr>
                <a:spLocks noChangeShapeType="1"/>
              </p:cNvSpPr>
              <p:nvPr/>
            </p:nvSpPr>
            <p:spPr bwMode="auto">
              <a:xfrm>
                <a:off x="3262"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1" name="Line 214"/>
              <p:cNvSpPr>
                <a:spLocks noChangeShapeType="1"/>
              </p:cNvSpPr>
              <p:nvPr/>
            </p:nvSpPr>
            <p:spPr bwMode="auto">
              <a:xfrm>
                <a:off x="330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2" name="Line 215"/>
              <p:cNvSpPr>
                <a:spLocks noChangeShapeType="1"/>
              </p:cNvSpPr>
              <p:nvPr/>
            </p:nvSpPr>
            <p:spPr bwMode="auto">
              <a:xfrm>
                <a:off x="3358" y="1302"/>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3" name="Line 216"/>
              <p:cNvSpPr>
                <a:spLocks noChangeShapeType="1"/>
              </p:cNvSpPr>
              <p:nvPr/>
            </p:nvSpPr>
            <p:spPr bwMode="auto">
              <a:xfrm>
                <a:off x="3404"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4" name="Line 217"/>
              <p:cNvSpPr>
                <a:spLocks noChangeShapeType="1"/>
              </p:cNvSpPr>
              <p:nvPr/>
            </p:nvSpPr>
            <p:spPr bwMode="auto">
              <a:xfrm>
                <a:off x="3453"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5" name="Line 218"/>
              <p:cNvSpPr>
                <a:spLocks noChangeShapeType="1"/>
              </p:cNvSpPr>
              <p:nvPr/>
            </p:nvSpPr>
            <p:spPr bwMode="auto">
              <a:xfrm>
                <a:off x="3500"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6" name="Line 219"/>
              <p:cNvSpPr>
                <a:spLocks noChangeShapeType="1"/>
              </p:cNvSpPr>
              <p:nvPr/>
            </p:nvSpPr>
            <p:spPr bwMode="auto">
              <a:xfrm>
                <a:off x="3546"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7" name="Line 220"/>
              <p:cNvSpPr>
                <a:spLocks noChangeShapeType="1"/>
              </p:cNvSpPr>
              <p:nvPr/>
            </p:nvSpPr>
            <p:spPr bwMode="auto">
              <a:xfrm>
                <a:off x="3595" y="1302"/>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8" name="Line 222"/>
              <p:cNvSpPr>
                <a:spLocks noChangeShapeType="1"/>
              </p:cNvSpPr>
              <p:nvPr/>
            </p:nvSpPr>
            <p:spPr bwMode="auto">
              <a:xfrm>
                <a:off x="3644"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59" name="Line 223"/>
              <p:cNvSpPr>
                <a:spLocks noChangeShapeType="1"/>
              </p:cNvSpPr>
              <p:nvPr/>
            </p:nvSpPr>
            <p:spPr bwMode="auto">
              <a:xfrm>
                <a:off x="3688"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0" name="Line 224"/>
              <p:cNvSpPr>
                <a:spLocks noChangeShapeType="1"/>
              </p:cNvSpPr>
              <p:nvPr/>
            </p:nvSpPr>
            <p:spPr bwMode="auto">
              <a:xfrm>
                <a:off x="3737"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1" name="Line 225"/>
              <p:cNvSpPr>
                <a:spLocks noChangeShapeType="1"/>
              </p:cNvSpPr>
              <p:nvPr/>
            </p:nvSpPr>
            <p:spPr bwMode="auto">
              <a:xfrm>
                <a:off x="3786"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2" name="Line 226"/>
              <p:cNvSpPr>
                <a:spLocks noChangeShapeType="1"/>
              </p:cNvSpPr>
              <p:nvPr/>
            </p:nvSpPr>
            <p:spPr bwMode="auto">
              <a:xfrm>
                <a:off x="3832" y="1302"/>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3" name="Line 227"/>
              <p:cNvSpPr>
                <a:spLocks noChangeShapeType="1"/>
              </p:cNvSpPr>
              <p:nvPr/>
            </p:nvSpPr>
            <p:spPr bwMode="auto">
              <a:xfrm>
                <a:off x="3880"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4" name="Line 228"/>
              <p:cNvSpPr>
                <a:spLocks noChangeShapeType="1"/>
              </p:cNvSpPr>
              <p:nvPr/>
            </p:nvSpPr>
            <p:spPr bwMode="auto">
              <a:xfrm>
                <a:off x="3929"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5" name="Line 229"/>
              <p:cNvSpPr>
                <a:spLocks noChangeShapeType="1"/>
              </p:cNvSpPr>
              <p:nvPr/>
            </p:nvSpPr>
            <p:spPr bwMode="auto">
              <a:xfrm>
                <a:off x="3974"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6" name="Line 230"/>
              <p:cNvSpPr>
                <a:spLocks noChangeShapeType="1"/>
              </p:cNvSpPr>
              <p:nvPr/>
            </p:nvSpPr>
            <p:spPr bwMode="auto">
              <a:xfrm>
                <a:off x="4023"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7" name="Line 231"/>
              <p:cNvSpPr>
                <a:spLocks noChangeShapeType="1"/>
              </p:cNvSpPr>
              <p:nvPr/>
            </p:nvSpPr>
            <p:spPr bwMode="auto">
              <a:xfrm>
                <a:off x="4068" y="1302"/>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8" name="Line 233"/>
              <p:cNvSpPr>
                <a:spLocks noChangeShapeType="1"/>
              </p:cNvSpPr>
              <p:nvPr/>
            </p:nvSpPr>
            <p:spPr bwMode="auto">
              <a:xfrm>
                <a:off x="4117"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69" name="Line 234"/>
              <p:cNvSpPr>
                <a:spLocks noChangeShapeType="1"/>
              </p:cNvSpPr>
              <p:nvPr/>
            </p:nvSpPr>
            <p:spPr bwMode="auto">
              <a:xfrm>
                <a:off x="4166"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0" name="Line 235"/>
              <p:cNvSpPr>
                <a:spLocks noChangeShapeType="1"/>
              </p:cNvSpPr>
              <p:nvPr/>
            </p:nvSpPr>
            <p:spPr bwMode="auto">
              <a:xfrm>
                <a:off x="4212"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1" name="Line 236"/>
              <p:cNvSpPr>
                <a:spLocks noChangeShapeType="1"/>
              </p:cNvSpPr>
              <p:nvPr/>
            </p:nvSpPr>
            <p:spPr bwMode="auto">
              <a:xfrm>
                <a:off x="425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2" name="Line 237"/>
              <p:cNvSpPr>
                <a:spLocks noChangeShapeType="1"/>
              </p:cNvSpPr>
              <p:nvPr/>
            </p:nvSpPr>
            <p:spPr bwMode="auto">
              <a:xfrm>
                <a:off x="4308" y="1302"/>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3" name="Line 238"/>
              <p:cNvSpPr>
                <a:spLocks noChangeShapeType="1"/>
              </p:cNvSpPr>
              <p:nvPr/>
            </p:nvSpPr>
            <p:spPr bwMode="auto">
              <a:xfrm>
                <a:off x="4354"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4" name="Line 239"/>
              <p:cNvSpPr>
                <a:spLocks noChangeShapeType="1"/>
              </p:cNvSpPr>
              <p:nvPr/>
            </p:nvSpPr>
            <p:spPr bwMode="auto">
              <a:xfrm>
                <a:off x="4401"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5" name="Line 240"/>
              <p:cNvSpPr>
                <a:spLocks noChangeShapeType="1"/>
              </p:cNvSpPr>
              <p:nvPr/>
            </p:nvSpPr>
            <p:spPr bwMode="auto">
              <a:xfrm>
                <a:off x="4450"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6" name="Line 241"/>
              <p:cNvSpPr>
                <a:spLocks noChangeShapeType="1"/>
              </p:cNvSpPr>
              <p:nvPr/>
            </p:nvSpPr>
            <p:spPr bwMode="auto">
              <a:xfrm>
                <a:off x="4496"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7" name="Line 242"/>
              <p:cNvSpPr>
                <a:spLocks noChangeShapeType="1"/>
              </p:cNvSpPr>
              <p:nvPr/>
            </p:nvSpPr>
            <p:spPr bwMode="auto">
              <a:xfrm>
                <a:off x="4545" y="1302"/>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8" name="Line 244"/>
              <p:cNvSpPr>
                <a:spLocks noChangeShapeType="1"/>
              </p:cNvSpPr>
              <p:nvPr/>
            </p:nvSpPr>
            <p:spPr bwMode="auto">
              <a:xfrm>
                <a:off x="4592"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79" name="Line 245"/>
              <p:cNvSpPr>
                <a:spLocks noChangeShapeType="1"/>
              </p:cNvSpPr>
              <p:nvPr/>
            </p:nvSpPr>
            <p:spPr bwMode="auto">
              <a:xfrm>
                <a:off x="4638"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0" name="Line 246"/>
              <p:cNvSpPr>
                <a:spLocks noChangeShapeType="1"/>
              </p:cNvSpPr>
              <p:nvPr/>
            </p:nvSpPr>
            <p:spPr bwMode="auto">
              <a:xfrm>
                <a:off x="4687"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1" name="Line 247"/>
              <p:cNvSpPr>
                <a:spLocks noChangeShapeType="1"/>
              </p:cNvSpPr>
              <p:nvPr/>
            </p:nvSpPr>
            <p:spPr bwMode="auto">
              <a:xfrm>
                <a:off x="4736"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2" name="Line 248"/>
              <p:cNvSpPr>
                <a:spLocks noChangeShapeType="1"/>
              </p:cNvSpPr>
              <p:nvPr/>
            </p:nvSpPr>
            <p:spPr bwMode="auto">
              <a:xfrm>
                <a:off x="4780" y="1302"/>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3" name="Line 249"/>
              <p:cNvSpPr>
                <a:spLocks noChangeShapeType="1"/>
              </p:cNvSpPr>
              <p:nvPr/>
            </p:nvSpPr>
            <p:spPr bwMode="auto">
              <a:xfrm>
                <a:off x="482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4" name="Line 250"/>
              <p:cNvSpPr>
                <a:spLocks noChangeShapeType="1"/>
              </p:cNvSpPr>
              <p:nvPr/>
            </p:nvSpPr>
            <p:spPr bwMode="auto">
              <a:xfrm>
                <a:off x="4878"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5" name="Line 251"/>
              <p:cNvSpPr>
                <a:spLocks noChangeShapeType="1"/>
              </p:cNvSpPr>
              <p:nvPr/>
            </p:nvSpPr>
            <p:spPr bwMode="auto">
              <a:xfrm>
                <a:off x="4924"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6" name="Line 252"/>
              <p:cNvSpPr>
                <a:spLocks noChangeShapeType="1"/>
              </p:cNvSpPr>
              <p:nvPr/>
            </p:nvSpPr>
            <p:spPr bwMode="auto">
              <a:xfrm>
                <a:off x="4972"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7" name="Line 253"/>
              <p:cNvSpPr>
                <a:spLocks noChangeShapeType="1"/>
              </p:cNvSpPr>
              <p:nvPr/>
            </p:nvSpPr>
            <p:spPr bwMode="auto">
              <a:xfrm>
                <a:off x="5021" y="1302"/>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8" name="Line 255"/>
              <p:cNvSpPr>
                <a:spLocks noChangeShapeType="1"/>
              </p:cNvSpPr>
              <p:nvPr/>
            </p:nvSpPr>
            <p:spPr bwMode="auto">
              <a:xfrm>
                <a:off x="5067"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89" name="Line 256"/>
              <p:cNvSpPr>
                <a:spLocks noChangeShapeType="1"/>
              </p:cNvSpPr>
              <p:nvPr/>
            </p:nvSpPr>
            <p:spPr bwMode="auto">
              <a:xfrm>
                <a:off x="5114"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0" name="Line 257"/>
              <p:cNvSpPr>
                <a:spLocks noChangeShapeType="1"/>
              </p:cNvSpPr>
              <p:nvPr/>
            </p:nvSpPr>
            <p:spPr bwMode="auto">
              <a:xfrm>
                <a:off x="5163"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1" name="Line 258"/>
              <p:cNvSpPr>
                <a:spLocks noChangeShapeType="1"/>
              </p:cNvSpPr>
              <p:nvPr/>
            </p:nvSpPr>
            <p:spPr bwMode="auto">
              <a:xfrm>
                <a:off x="5209"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2" name="Line 259"/>
              <p:cNvSpPr>
                <a:spLocks noChangeShapeType="1"/>
              </p:cNvSpPr>
              <p:nvPr/>
            </p:nvSpPr>
            <p:spPr bwMode="auto">
              <a:xfrm>
                <a:off x="5258" y="1302"/>
                <a:ext cx="1"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3" name="Line 260"/>
              <p:cNvSpPr>
                <a:spLocks noChangeShapeType="1"/>
              </p:cNvSpPr>
              <p:nvPr/>
            </p:nvSpPr>
            <p:spPr bwMode="auto">
              <a:xfrm>
                <a:off x="5305"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4" name="Line 261"/>
              <p:cNvSpPr>
                <a:spLocks noChangeShapeType="1"/>
              </p:cNvSpPr>
              <p:nvPr/>
            </p:nvSpPr>
            <p:spPr bwMode="auto">
              <a:xfrm>
                <a:off x="5351"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5" name="Line 262"/>
              <p:cNvSpPr>
                <a:spLocks noChangeShapeType="1"/>
              </p:cNvSpPr>
              <p:nvPr/>
            </p:nvSpPr>
            <p:spPr bwMode="auto">
              <a:xfrm>
                <a:off x="5400"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6" name="Line 263"/>
              <p:cNvSpPr>
                <a:spLocks noChangeShapeType="1"/>
              </p:cNvSpPr>
              <p:nvPr/>
            </p:nvSpPr>
            <p:spPr bwMode="auto">
              <a:xfrm>
                <a:off x="544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7" name="Line 264"/>
              <p:cNvSpPr>
                <a:spLocks noChangeShapeType="1"/>
              </p:cNvSpPr>
              <p:nvPr/>
            </p:nvSpPr>
            <p:spPr bwMode="auto">
              <a:xfrm>
                <a:off x="5493" y="1302"/>
                <a:ext cx="2"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8" name="Line 266"/>
              <p:cNvSpPr>
                <a:spLocks noChangeShapeType="1"/>
              </p:cNvSpPr>
              <p:nvPr/>
            </p:nvSpPr>
            <p:spPr bwMode="auto">
              <a:xfrm>
                <a:off x="5542"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99" name="Line 267"/>
              <p:cNvSpPr>
                <a:spLocks noChangeShapeType="1"/>
              </p:cNvSpPr>
              <p:nvPr/>
            </p:nvSpPr>
            <p:spPr bwMode="auto">
              <a:xfrm>
                <a:off x="5588"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0" name="Line 268"/>
              <p:cNvSpPr>
                <a:spLocks noChangeShapeType="1"/>
              </p:cNvSpPr>
              <p:nvPr/>
            </p:nvSpPr>
            <p:spPr bwMode="auto">
              <a:xfrm>
                <a:off x="5637"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1" name="Line 269"/>
              <p:cNvSpPr>
                <a:spLocks noChangeShapeType="1"/>
              </p:cNvSpPr>
              <p:nvPr/>
            </p:nvSpPr>
            <p:spPr bwMode="auto">
              <a:xfrm>
                <a:off x="5684"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2" name="Line 270"/>
              <p:cNvSpPr>
                <a:spLocks noChangeShapeType="1"/>
              </p:cNvSpPr>
              <p:nvPr/>
            </p:nvSpPr>
            <p:spPr bwMode="auto">
              <a:xfrm>
                <a:off x="5730" y="1302"/>
                <a:ext cx="2" cy="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3" name="Line 271"/>
              <p:cNvSpPr>
                <a:spLocks noChangeShapeType="1"/>
              </p:cNvSpPr>
              <p:nvPr/>
            </p:nvSpPr>
            <p:spPr bwMode="auto">
              <a:xfrm>
                <a:off x="5779" y="1302"/>
                <a:ext cx="2"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4" name="Line 272"/>
              <p:cNvSpPr>
                <a:spLocks noChangeShapeType="1"/>
              </p:cNvSpPr>
              <p:nvPr/>
            </p:nvSpPr>
            <p:spPr bwMode="auto">
              <a:xfrm>
                <a:off x="5827"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5" name="Line 273"/>
              <p:cNvSpPr>
                <a:spLocks noChangeShapeType="1"/>
              </p:cNvSpPr>
              <p:nvPr/>
            </p:nvSpPr>
            <p:spPr bwMode="auto">
              <a:xfrm>
                <a:off x="5873"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6" name="Line 274"/>
              <p:cNvSpPr>
                <a:spLocks noChangeShapeType="1"/>
              </p:cNvSpPr>
              <p:nvPr/>
            </p:nvSpPr>
            <p:spPr bwMode="auto">
              <a:xfrm>
                <a:off x="5922"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7" name="Line 275"/>
              <p:cNvSpPr>
                <a:spLocks noChangeShapeType="1"/>
              </p:cNvSpPr>
              <p:nvPr/>
            </p:nvSpPr>
            <p:spPr bwMode="auto">
              <a:xfrm>
                <a:off x="5971" y="1302"/>
                <a:ext cx="1"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8" name="Line 277"/>
              <p:cNvSpPr>
                <a:spLocks noChangeShapeType="1"/>
              </p:cNvSpPr>
              <p:nvPr/>
            </p:nvSpPr>
            <p:spPr bwMode="auto">
              <a:xfrm>
                <a:off x="6015"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09" name="Line 278"/>
              <p:cNvSpPr>
                <a:spLocks noChangeShapeType="1"/>
              </p:cNvSpPr>
              <p:nvPr/>
            </p:nvSpPr>
            <p:spPr bwMode="auto">
              <a:xfrm>
                <a:off x="6064"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10" name="Line 279"/>
              <p:cNvSpPr>
                <a:spLocks noChangeShapeType="1"/>
              </p:cNvSpPr>
              <p:nvPr/>
            </p:nvSpPr>
            <p:spPr bwMode="auto">
              <a:xfrm>
                <a:off x="6113"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11" name="Line 280"/>
              <p:cNvSpPr>
                <a:spLocks noChangeShapeType="1"/>
              </p:cNvSpPr>
              <p:nvPr/>
            </p:nvSpPr>
            <p:spPr bwMode="auto">
              <a:xfrm>
                <a:off x="6159" y="1302"/>
                <a:ext cx="1" cy="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2746" name="Freeform 282"/>
            <p:cNvSpPr>
              <a:spLocks/>
            </p:cNvSpPr>
            <p:nvPr/>
          </p:nvSpPr>
          <p:spPr bwMode="auto">
            <a:xfrm>
              <a:off x="270" y="-1944"/>
              <a:ext cx="5936" cy="3126"/>
            </a:xfrm>
            <a:custGeom>
              <a:avLst/>
              <a:gdLst>
                <a:gd name="T0" fmla="*/ 568544 w 3756"/>
                <a:gd name="T1" fmla="*/ 171849 h 2094"/>
                <a:gd name="T2" fmla="*/ 559016 w 3756"/>
                <a:gd name="T3" fmla="*/ 171516 h 2094"/>
                <a:gd name="T4" fmla="*/ 549984 w 3756"/>
                <a:gd name="T5" fmla="*/ 169774 h 2094"/>
                <a:gd name="T6" fmla="*/ 540438 w 3756"/>
                <a:gd name="T7" fmla="*/ 167723 h 2094"/>
                <a:gd name="T8" fmla="*/ 531411 w 3756"/>
                <a:gd name="T9" fmla="*/ 170860 h 2094"/>
                <a:gd name="T10" fmla="*/ 521884 w 3756"/>
                <a:gd name="T11" fmla="*/ 171015 h 2094"/>
                <a:gd name="T12" fmla="*/ 512479 w 3756"/>
                <a:gd name="T13" fmla="*/ 171516 h 2094"/>
                <a:gd name="T14" fmla="*/ 503439 w 3756"/>
                <a:gd name="T15" fmla="*/ 171516 h 2094"/>
                <a:gd name="T16" fmla="*/ 493908 w 3756"/>
                <a:gd name="T17" fmla="*/ 171516 h 2094"/>
                <a:gd name="T18" fmla="*/ 484849 w 3756"/>
                <a:gd name="T19" fmla="*/ 171678 h 2094"/>
                <a:gd name="T20" fmla="*/ 475283 w 3756"/>
                <a:gd name="T21" fmla="*/ 171516 h 2094"/>
                <a:gd name="T22" fmla="*/ 466284 w 3756"/>
                <a:gd name="T23" fmla="*/ 171678 h 2094"/>
                <a:gd name="T24" fmla="*/ 456739 w 3756"/>
                <a:gd name="T25" fmla="*/ 171678 h 2094"/>
                <a:gd name="T26" fmla="*/ 447311 w 3756"/>
                <a:gd name="T27" fmla="*/ 171678 h 2094"/>
                <a:gd name="T28" fmla="*/ 438102 w 3756"/>
                <a:gd name="T29" fmla="*/ 171678 h 2094"/>
                <a:gd name="T30" fmla="*/ 428732 w 3756"/>
                <a:gd name="T31" fmla="*/ 171516 h 2094"/>
                <a:gd name="T32" fmla="*/ 419738 w 3756"/>
                <a:gd name="T33" fmla="*/ 171516 h 2094"/>
                <a:gd name="T34" fmla="*/ 410181 w 3756"/>
                <a:gd name="T35" fmla="*/ 171325 h 2094"/>
                <a:gd name="T36" fmla="*/ 401105 w 3756"/>
                <a:gd name="T37" fmla="*/ 171516 h 2094"/>
                <a:gd name="T38" fmla="*/ 391528 w 3756"/>
                <a:gd name="T39" fmla="*/ 171678 h 2094"/>
                <a:gd name="T40" fmla="*/ 382202 w 3756"/>
                <a:gd name="T41" fmla="*/ 171325 h 2094"/>
                <a:gd name="T42" fmla="*/ 372677 w 3756"/>
                <a:gd name="T43" fmla="*/ 170639 h 2094"/>
                <a:gd name="T44" fmla="*/ 363360 w 3756"/>
                <a:gd name="T45" fmla="*/ 170779 h 2094"/>
                <a:gd name="T46" fmla="*/ 354093 w 3756"/>
                <a:gd name="T47" fmla="*/ 171325 h 2094"/>
                <a:gd name="T48" fmla="*/ 344710 w 3756"/>
                <a:gd name="T49" fmla="*/ 166520 h 2094"/>
                <a:gd name="T50" fmla="*/ 335608 w 3756"/>
                <a:gd name="T51" fmla="*/ 164996 h 2094"/>
                <a:gd name="T52" fmla="*/ 326094 w 3756"/>
                <a:gd name="T53" fmla="*/ 164503 h 2094"/>
                <a:gd name="T54" fmla="*/ 317075 w 3756"/>
                <a:gd name="T55" fmla="*/ 171516 h 2094"/>
                <a:gd name="T56" fmla="*/ 307514 w 3756"/>
                <a:gd name="T57" fmla="*/ 171678 h 2094"/>
                <a:gd name="T58" fmla="*/ 298505 w 3756"/>
                <a:gd name="T59" fmla="*/ 171516 h 2094"/>
                <a:gd name="T60" fmla="*/ 289001 w 3756"/>
                <a:gd name="T61" fmla="*/ 171516 h 2094"/>
                <a:gd name="T62" fmla="*/ 279550 w 3756"/>
                <a:gd name="T63" fmla="*/ 171516 h 2094"/>
                <a:gd name="T64" fmla="*/ 270440 w 3756"/>
                <a:gd name="T65" fmla="*/ 171516 h 2094"/>
                <a:gd name="T66" fmla="*/ 260971 w 3756"/>
                <a:gd name="T67" fmla="*/ 171015 h 2094"/>
                <a:gd name="T68" fmla="*/ 251762 w 3756"/>
                <a:gd name="T69" fmla="*/ 169968 h 2094"/>
                <a:gd name="T70" fmla="*/ 242470 w 3756"/>
                <a:gd name="T71" fmla="*/ 170300 h 2094"/>
                <a:gd name="T72" fmla="*/ 233431 w 3756"/>
                <a:gd name="T73" fmla="*/ 168976 h 2094"/>
                <a:gd name="T74" fmla="*/ 223890 w 3756"/>
                <a:gd name="T75" fmla="*/ 167871 h 2094"/>
                <a:gd name="T76" fmla="*/ 214712 w 3756"/>
                <a:gd name="T77" fmla="*/ 167871 h 2094"/>
                <a:gd name="T78" fmla="*/ 205182 w 3756"/>
                <a:gd name="T79" fmla="*/ 171325 h 2094"/>
                <a:gd name="T80" fmla="*/ 195923 w 3756"/>
                <a:gd name="T81" fmla="*/ 171678 h 2094"/>
                <a:gd name="T82" fmla="*/ 186390 w 3756"/>
                <a:gd name="T83" fmla="*/ 171678 h 2094"/>
                <a:gd name="T84" fmla="*/ 177004 w 3756"/>
                <a:gd name="T85" fmla="*/ 171678 h 2094"/>
                <a:gd name="T86" fmla="*/ 167762 w 3756"/>
                <a:gd name="T87" fmla="*/ 171325 h 2094"/>
                <a:gd name="T88" fmla="*/ 158312 w 3756"/>
                <a:gd name="T89" fmla="*/ 171181 h 2094"/>
                <a:gd name="T90" fmla="*/ 149336 w 3756"/>
                <a:gd name="T91" fmla="*/ 171325 h 2094"/>
                <a:gd name="T92" fmla="*/ 139795 w 3756"/>
                <a:gd name="T93" fmla="*/ 171181 h 2094"/>
                <a:gd name="T94" fmla="*/ 130764 w 3756"/>
                <a:gd name="T95" fmla="*/ 171516 h 2094"/>
                <a:gd name="T96" fmla="*/ 121230 w 3756"/>
                <a:gd name="T97" fmla="*/ 171516 h 2094"/>
                <a:gd name="T98" fmla="*/ 111891 w 3756"/>
                <a:gd name="T99" fmla="*/ 171516 h 2094"/>
                <a:gd name="T100" fmla="*/ 102668 w 3756"/>
                <a:gd name="T101" fmla="*/ 171516 h 2094"/>
                <a:gd name="T102" fmla="*/ 93257 w 3756"/>
                <a:gd name="T103" fmla="*/ 171516 h 2094"/>
                <a:gd name="T104" fmla="*/ 83953 w 3756"/>
                <a:gd name="T105" fmla="*/ 171516 h 2094"/>
                <a:gd name="T106" fmla="*/ 74688 w 3756"/>
                <a:gd name="T107" fmla="*/ 171516 h 2094"/>
                <a:gd name="T108" fmla="*/ 65454 w 3756"/>
                <a:gd name="T109" fmla="*/ 171325 h 2094"/>
                <a:gd name="T110" fmla="*/ 56076 w 3756"/>
                <a:gd name="T111" fmla="*/ 171181 h 2094"/>
                <a:gd name="T112" fmla="*/ 47057 w 3756"/>
                <a:gd name="T113" fmla="*/ 168546 h 2094"/>
                <a:gd name="T114" fmla="*/ 37535 w 3756"/>
                <a:gd name="T115" fmla="*/ 167062 h 2094"/>
                <a:gd name="T116" fmla="*/ 28093 w 3756"/>
                <a:gd name="T117" fmla="*/ 171516 h 2094"/>
                <a:gd name="T118" fmla="*/ 18873 w 3756"/>
                <a:gd name="T119" fmla="*/ 171678 h 2094"/>
                <a:gd name="T120" fmla="*/ 9533 w 3756"/>
                <a:gd name="T121" fmla="*/ 171678 h 2094"/>
                <a:gd name="T122" fmla="*/ 324 w 3756"/>
                <a:gd name="T123" fmla="*/ 171516 h 20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56" h="2094">
                  <a:moveTo>
                    <a:pt x="3756" y="2092"/>
                  </a:moveTo>
                  <a:lnTo>
                    <a:pt x="3756" y="2092"/>
                  </a:lnTo>
                  <a:lnTo>
                    <a:pt x="3754" y="2094"/>
                  </a:lnTo>
                  <a:lnTo>
                    <a:pt x="3753" y="2094"/>
                  </a:lnTo>
                  <a:lnTo>
                    <a:pt x="3751" y="2094"/>
                  </a:lnTo>
                  <a:lnTo>
                    <a:pt x="3749" y="2094"/>
                  </a:lnTo>
                  <a:lnTo>
                    <a:pt x="3747" y="2094"/>
                  </a:lnTo>
                  <a:lnTo>
                    <a:pt x="3745" y="2094"/>
                  </a:lnTo>
                  <a:lnTo>
                    <a:pt x="3743" y="2094"/>
                  </a:lnTo>
                  <a:lnTo>
                    <a:pt x="3741" y="2094"/>
                  </a:lnTo>
                  <a:lnTo>
                    <a:pt x="3739" y="2094"/>
                  </a:lnTo>
                  <a:lnTo>
                    <a:pt x="3737" y="2094"/>
                  </a:lnTo>
                  <a:lnTo>
                    <a:pt x="3735" y="2094"/>
                  </a:lnTo>
                  <a:lnTo>
                    <a:pt x="3733" y="2094"/>
                  </a:lnTo>
                  <a:lnTo>
                    <a:pt x="3731" y="2094"/>
                  </a:lnTo>
                  <a:lnTo>
                    <a:pt x="3730" y="2094"/>
                  </a:lnTo>
                  <a:lnTo>
                    <a:pt x="3728" y="2094"/>
                  </a:lnTo>
                  <a:lnTo>
                    <a:pt x="3726" y="2094"/>
                  </a:lnTo>
                  <a:lnTo>
                    <a:pt x="3724" y="2094"/>
                  </a:lnTo>
                  <a:lnTo>
                    <a:pt x="3722" y="2094"/>
                  </a:lnTo>
                  <a:lnTo>
                    <a:pt x="3720" y="2094"/>
                  </a:lnTo>
                  <a:lnTo>
                    <a:pt x="3718" y="2094"/>
                  </a:lnTo>
                  <a:lnTo>
                    <a:pt x="3716" y="2094"/>
                  </a:lnTo>
                  <a:lnTo>
                    <a:pt x="3714" y="2094"/>
                  </a:lnTo>
                  <a:lnTo>
                    <a:pt x="3712" y="2094"/>
                  </a:lnTo>
                  <a:lnTo>
                    <a:pt x="3710" y="2094"/>
                  </a:lnTo>
                  <a:lnTo>
                    <a:pt x="3708" y="2094"/>
                  </a:lnTo>
                  <a:lnTo>
                    <a:pt x="3707" y="2094"/>
                  </a:lnTo>
                  <a:lnTo>
                    <a:pt x="3705" y="2094"/>
                  </a:lnTo>
                  <a:lnTo>
                    <a:pt x="3703" y="2094"/>
                  </a:lnTo>
                  <a:lnTo>
                    <a:pt x="3701" y="2094"/>
                  </a:lnTo>
                  <a:lnTo>
                    <a:pt x="3699" y="2094"/>
                  </a:lnTo>
                  <a:lnTo>
                    <a:pt x="3697" y="2094"/>
                  </a:lnTo>
                  <a:lnTo>
                    <a:pt x="3695" y="2094"/>
                  </a:lnTo>
                  <a:lnTo>
                    <a:pt x="3693" y="2094"/>
                  </a:lnTo>
                  <a:lnTo>
                    <a:pt x="3691" y="2094"/>
                  </a:lnTo>
                  <a:lnTo>
                    <a:pt x="3689" y="2094"/>
                  </a:lnTo>
                  <a:lnTo>
                    <a:pt x="3687" y="2094"/>
                  </a:lnTo>
                  <a:lnTo>
                    <a:pt x="3685" y="2094"/>
                  </a:lnTo>
                  <a:lnTo>
                    <a:pt x="3683" y="2094"/>
                  </a:lnTo>
                  <a:lnTo>
                    <a:pt x="3682" y="2094"/>
                  </a:lnTo>
                  <a:lnTo>
                    <a:pt x="3680" y="2094"/>
                  </a:lnTo>
                  <a:lnTo>
                    <a:pt x="3678" y="2094"/>
                  </a:lnTo>
                  <a:lnTo>
                    <a:pt x="3676" y="2094"/>
                  </a:lnTo>
                  <a:lnTo>
                    <a:pt x="3674" y="2094"/>
                  </a:lnTo>
                  <a:lnTo>
                    <a:pt x="3672" y="2094"/>
                  </a:lnTo>
                  <a:lnTo>
                    <a:pt x="3670" y="2094"/>
                  </a:lnTo>
                  <a:lnTo>
                    <a:pt x="3668" y="2092"/>
                  </a:lnTo>
                  <a:lnTo>
                    <a:pt x="3666" y="2090"/>
                  </a:lnTo>
                  <a:lnTo>
                    <a:pt x="3664" y="2090"/>
                  </a:lnTo>
                  <a:lnTo>
                    <a:pt x="3662" y="2092"/>
                  </a:lnTo>
                  <a:lnTo>
                    <a:pt x="3660" y="2092"/>
                  </a:lnTo>
                  <a:lnTo>
                    <a:pt x="3659" y="2092"/>
                  </a:lnTo>
                  <a:lnTo>
                    <a:pt x="3657" y="2092"/>
                  </a:lnTo>
                  <a:lnTo>
                    <a:pt x="3655" y="2092"/>
                  </a:lnTo>
                  <a:lnTo>
                    <a:pt x="3653" y="2092"/>
                  </a:lnTo>
                  <a:lnTo>
                    <a:pt x="3651" y="2092"/>
                  </a:lnTo>
                  <a:lnTo>
                    <a:pt x="3649" y="2092"/>
                  </a:lnTo>
                  <a:lnTo>
                    <a:pt x="3647" y="2092"/>
                  </a:lnTo>
                  <a:lnTo>
                    <a:pt x="3645" y="2092"/>
                  </a:lnTo>
                  <a:lnTo>
                    <a:pt x="3643" y="2090"/>
                  </a:lnTo>
                  <a:lnTo>
                    <a:pt x="3641" y="2090"/>
                  </a:lnTo>
                  <a:lnTo>
                    <a:pt x="3639" y="2090"/>
                  </a:lnTo>
                  <a:lnTo>
                    <a:pt x="3637" y="2088"/>
                  </a:lnTo>
                  <a:lnTo>
                    <a:pt x="3635" y="2086"/>
                  </a:lnTo>
                  <a:lnTo>
                    <a:pt x="3634" y="2084"/>
                  </a:lnTo>
                  <a:lnTo>
                    <a:pt x="3632" y="2081"/>
                  </a:lnTo>
                  <a:lnTo>
                    <a:pt x="3630" y="2063"/>
                  </a:lnTo>
                  <a:lnTo>
                    <a:pt x="3628" y="2023"/>
                  </a:lnTo>
                  <a:lnTo>
                    <a:pt x="3626" y="2004"/>
                  </a:lnTo>
                  <a:lnTo>
                    <a:pt x="3626" y="1988"/>
                  </a:lnTo>
                  <a:lnTo>
                    <a:pt x="3624" y="1994"/>
                  </a:lnTo>
                  <a:lnTo>
                    <a:pt x="3622" y="2004"/>
                  </a:lnTo>
                  <a:lnTo>
                    <a:pt x="3620" y="2042"/>
                  </a:lnTo>
                  <a:lnTo>
                    <a:pt x="3618" y="2067"/>
                  </a:lnTo>
                  <a:lnTo>
                    <a:pt x="3616" y="2077"/>
                  </a:lnTo>
                  <a:lnTo>
                    <a:pt x="3614" y="2082"/>
                  </a:lnTo>
                  <a:lnTo>
                    <a:pt x="3612" y="2084"/>
                  </a:lnTo>
                  <a:lnTo>
                    <a:pt x="3611" y="2086"/>
                  </a:lnTo>
                  <a:lnTo>
                    <a:pt x="3609" y="2086"/>
                  </a:lnTo>
                  <a:lnTo>
                    <a:pt x="3607" y="2088"/>
                  </a:lnTo>
                  <a:lnTo>
                    <a:pt x="3605" y="2088"/>
                  </a:lnTo>
                  <a:lnTo>
                    <a:pt x="3603" y="2088"/>
                  </a:lnTo>
                  <a:lnTo>
                    <a:pt x="3601" y="2088"/>
                  </a:lnTo>
                  <a:lnTo>
                    <a:pt x="3599" y="2088"/>
                  </a:lnTo>
                  <a:lnTo>
                    <a:pt x="3597" y="2086"/>
                  </a:lnTo>
                  <a:lnTo>
                    <a:pt x="3595" y="2086"/>
                  </a:lnTo>
                  <a:lnTo>
                    <a:pt x="3593" y="2084"/>
                  </a:lnTo>
                  <a:lnTo>
                    <a:pt x="3591" y="2084"/>
                  </a:lnTo>
                  <a:lnTo>
                    <a:pt x="3589" y="2082"/>
                  </a:lnTo>
                  <a:lnTo>
                    <a:pt x="3588" y="2082"/>
                  </a:lnTo>
                  <a:lnTo>
                    <a:pt x="3586" y="2081"/>
                  </a:lnTo>
                  <a:lnTo>
                    <a:pt x="3584" y="2079"/>
                  </a:lnTo>
                  <a:lnTo>
                    <a:pt x="3584" y="2077"/>
                  </a:lnTo>
                  <a:lnTo>
                    <a:pt x="3582" y="2073"/>
                  </a:lnTo>
                  <a:lnTo>
                    <a:pt x="3580" y="2069"/>
                  </a:lnTo>
                  <a:lnTo>
                    <a:pt x="3578" y="2065"/>
                  </a:lnTo>
                  <a:lnTo>
                    <a:pt x="3576" y="2061"/>
                  </a:lnTo>
                  <a:lnTo>
                    <a:pt x="3574" y="2056"/>
                  </a:lnTo>
                  <a:lnTo>
                    <a:pt x="3572" y="2050"/>
                  </a:lnTo>
                  <a:lnTo>
                    <a:pt x="3570" y="2042"/>
                  </a:lnTo>
                  <a:lnTo>
                    <a:pt x="3568" y="2034"/>
                  </a:lnTo>
                  <a:lnTo>
                    <a:pt x="3566" y="2025"/>
                  </a:lnTo>
                  <a:lnTo>
                    <a:pt x="3564" y="2013"/>
                  </a:lnTo>
                  <a:lnTo>
                    <a:pt x="3563" y="1998"/>
                  </a:lnTo>
                  <a:lnTo>
                    <a:pt x="3561" y="1975"/>
                  </a:lnTo>
                  <a:lnTo>
                    <a:pt x="3559" y="1942"/>
                  </a:lnTo>
                  <a:lnTo>
                    <a:pt x="3557" y="1898"/>
                  </a:lnTo>
                  <a:lnTo>
                    <a:pt x="3555" y="1831"/>
                  </a:lnTo>
                  <a:lnTo>
                    <a:pt x="3553" y="1729"/>
                  </a:lnTo>
                  <a:lnTo>
                    <a:pt x="3551" y="1545"/>
                  </a:lnTo>
                  <a:lnTo>
                    <a:pt x="3549" y="1196"/>
                  </a:lnTo>
                  <a:lnTo>
                    <a:pt x="3547" y="607"/>
                  </a:lnTo>
                  <a:lnTo>
                    <a:pt x="3545" y="0"/>
                  </a:lnTo>
                  <a:lnTo>
                    <a:pt x="3543" y="37"/>
                  </a:lnTo>
                  <a:lnTo>
                    <a:pt x="3541" y="611"/>
                  </a:lnTo>
                  <a:lnTo>
                    <a:pt x="3541" y="1117"/>
                  </a:lnTo>
                  <a:lnTo>
                    <a:pt x="3540" y="1438"/>
                  </a:lnTo>
                  <a:lnTo>
                    <a:pt x="3538" y="1637"/>
                  </a:lnTo>
                  <a:lnTo>
                    <a:pt x="3536" y="1764"/>
                  </a:lnTo>
                  <a:lnTo>
                    <a:pt x="3534" y="1848"/>
                  </a:lnTo>
                  <a:lnTo>
                    <a:pt x="3532" y="1908"/>
                  </a:lnTo>
                  <a:lnTo>
                    <a:pt x="3530" y="1952"/>
                  </a:lnTo>
                  <a:lnTo>
                    <a:pt x="3528" y="1981"/>
                  </a:lnTo>
                  <a:lnTo>
                    <a:pt x="3526" y="2002"/>
                  </a:lnTo>
                  <a:lnTo>
                    <a:pt x="3524" y="2017"/>
                  </a:lnTo>
                  <a:lnTo>
                    <a:pt x="3522" y="2029"/>
                  </a:lnTo>
                  <a:lnTo>
                    <a:pt x="3520" y="2036"/>
                  </a:lnTo>
                  <a:lnTo>
                    <a:pt x="3518" y="2044"/>
                  </a:lnTo>
                  <a:lnTo>
                    <a:pt x="3516" y="2050"/>
                  </a:lnTo>
                  <a:lnTo>
                    <a:pt x="3515" y="2054"/>
                  </a:lnTo>
                  <a:lnTo>
                    <a:pt x="3513" y="2058"/>
                  </a:lnTo>
                  <a:lnTo>
                    <a:pt x="3511" y="2061"/>
                  </a:lnTo>
                  <a:lnTo>
                    <a:pt x="3509" y="2063"/>
                  </a:lnTo>
                  <a:lnTo>
                    <a:pt x="3507" y="2065"/>
                  </a:lnTo>
                  <a:lnTo>
                    <a:pt x="3505" y="2067"/>
                  </a:lnTo>
                  <a:lnTo>
                    <a:pt x="3503" y="2069"/>
                  </a:lnTo>
                  <a:lnTo>
                    <a:pt x="3501" y="2071"/>
                  </a:lnTo>
                  <a:lnTo>
                    <a:pt x="3499" y="2073"/>
                  </a:lnTo>
                  <a:lnTo>
                    <a:pt x="3499" y="2075"/>
                  </a:lnTo>
                  <a:lnTo>
                    <a:pt x="3497" y="2075"/>
                  </a:lnTo>
                  <a:lnTo>
                    <a:pt x="3495" y="2077"/>
                  </a:lnTo>
                  <a:lnTo>
                    <a:pt x="3493" y="2077"/>
                  </a:lnTo>
                  <a:lnTo>
                    <a:pt x="3492" y="2077"/>
                  </a:lnTo>
                  <a:lnTo>
                    <a:pt x="3490" y="2079"/>
                  </a:lnTo>
                  <a:lnTo>
                    <a:pt x="3488" y="2079"/>
                  </a:lnTo>
                  <a:lnTo>
                    <a:pt x="3486" y="2081"/>
                  </a:lnTo>
                  <a:lnTo>
                    <a:pt x="3484" y="2081"/>
                  </a:lnTo>
                  <a:lnTo>
                    <a:pt x="3482" y="2081"/>
                  </a:lnTo>
                  <a:lnTo>
                    <a:pt x="3480" y="2081"/>
                  </a:lnTo>
                  <a:lnTo>
                    <a:pt x="3478" y="2082"/>
                  </a:lnTo>
                  <a:lnTo>
                    <a:pt x="3476" y="2082"/>
                  </a:lnTo>
                  <a:lnTo>
                    <a:pt x="3474" y="2082"/>
                  </a:lnTo>
                  <a:lnTo>
                    <a:pt x="3472" y="2082"/>
                  </a:lnTo>
                  <a:lnTo>
                    <a:pt x="3470" y="2082"/>
                  </a:lnTo>
                  <a:lnTo>
                    <a:pt x="3469" y="2082"/>
                  </a:lnTo>
                  <a:lnTo>
                    <a:pt x="3467" y="2082"/>
                  </a:lnTo>
                  <a:lnTo>
                    <a:pt x="3465" y="2082"/>
                  </a:lnTo>
                  <a:lnTo>
                    <a:pt x="3463" y="2082"/>
                  </a:lnTo>
                  <a:lnTo>
                    <a:pt x="3461" y="2082"/>
                  </a:lnTo>
                  <a:lnTo>
                    <a:pt x="3459" y="2082"/>
                  </a:lnTo>
                  <a:lnTo>
                    <a:pt x="3457" y="2082"/>
                  </a:lnTo>
                  <a:lnTo>
                    <a:pt x="3455" y="2082"/>
                  </a:lnTo>
                  <a:lnTo>
                    <a:pt x="3453" y="2082"/>
                  </a:lnTo>
                  <a:lnTo>
                    <a:pt x="3451" y="2082"/>
                  </a:lnTo>
                  <a:lnTo>
                    <a:pt x="3449" y="2082"/>
                  </a:lnTo>
                  <a:lnTo>
                    <a:pt x="3447" y="2084"/>
                  </a:lnTo>
                  <a:lnTo>
                    <a:pt x="3445" y="2084"/>
                  </a:lnTo>
                  <a:lnTo>
                    <a:pt x="3444" y="2084"/>
                  </a:lnTo>
                  <a:lnTo>
                    <a:pt x="3442" y="2084"/>
                  </a:lnTo>
                  <a:lnTo>
                    <a:pt x="3440" y="2084"/>
                  </a:lnTo>
                  <a:lnTo>
                    <a:pt x="3438" y="2084"/>
                  </a:lnTo>
                  <a:lnTo>
                    <a:pt x="3436" y="2084"/>
                  </a:lnTo>
                  <a:lnTo>
                    <a:pt x="3434" y="2082"/>
                  </a:lnTo>
                  <a:lnTo>
                    <a:pt x="3432" y="2082"/>
                  </a:lnTo>
                  <a:lnTo>
                    <a:pt x="3430" y="2082"/>
                  </a:lnTo>
                  <a:lnTo>
                    <a:pt x="3428" y="2081"/>
                  </a:lnTo>
                  <a:lnTo>
                    <a:pt x="3426" y="2081"/>
                  </a:lnTo>
                  <a:lnTo>
                    <a:pt x="3424" y="2081"/>
                  </a:lnTo>
                  <a:lnTo>
                    <a:pt x="3422" y="2081"/>
                  </a:lnTo>
                  <a:lnTo>
                    <a:pt x="3421" y="2081"/>
                  </a:lnTo>
                  <a:lnTo>
                    <a:pt x="3419" y="2082"/>
                  </a:lnTo>
                  <a:lnTo>
                    <a:pt x="3417" y="2082"/>
                  </a:lnTo>
                  <a:lnTo>
                    <a:pt x="3417" y="2084"/>
                  </a:lnTo>
                  <a:lnTo>
                    <a:pt x="3415" y="2084"/>
                  </a:lnTo>
                  <a:lnTo>
                    <a:pt x="3413" y="2084"/>
                  </a:lnTo>
                  <a:lnTo>
                    <a:pt x="3411" y="2084"/>
                  </a:lnTo>
                  <a:lnTo>
                    <a:pt x="3409" y="2084"/>
                  </a:lnTo>
                  <a:lnTo>
                    <a:pt x="3407" y="2086"/>
                  </a:lnTo>
                  <a:lnTo>
                    <a:pt x="3405" y="2084"/>
                  </a:lnTo>
                  <a:lnTo>
                    <a:pt x="3403" y="2084"/>
                  </a:lnTo>
                  <a:lnTo>
                    <a:pt x="3401" y="2084"/>
                  </a:lnTo>
                  <a:lnTo>
                    <a:pt x="3399" y="2084"/>
                  </a:lnTo>
                  <a:lnTo>
                    <a:pt x="3397" y="2084"/>
                  </a:lnTo>
                  <a:lnTo>
                    <a:pt x="3396" y="2084"/>
                  </a:lnTo>
                  <a:lnTo>
                    <a:pt x="3394" y="2084"/>
                  </a:lnTo>
                  <a:lnTo>
                    <a:pt x="3392" y="2084"/>
                  </a:lnTo>
                  <a:lnTo>
                    <a:pt x="3390" y="2086"/>
                  </a:lnTo>
                  <a:lnTo>
                    <a:pt x="3388" y="2086"/>
                  </a:lnTo>
                  <a:lnTo>
                    <a:pt x="3386" y="2086"/>
                  </a:lnTo>
                  <a:lnTo>
                    <a:pt x="3384" y="2088"/>
                  </a:lnTo>
                  <a:lnTo>
                    <a:pt x="3382" y="2088"/>
                  </a:lnTo>
                  <a:lnTo>
                    <a:pt x="3380" y="2088"/>
                  </a:lnTo>
                  <a:lnTo>
                    <a:pt x="3378" y="2088"/>
                  </a:lnTo>
                  <a:lnTo>
                    <a:pt x="3376" y="2088"/>
                  </a:lnTo>
                  <a:lnTo>
                    <a:pt x="3374" y="2088"/>
                  </a:lnTo>
                  <a:lnTo>
                    <a:pt x="3373" y="2088"/>
                  </a:lnTo>
                  <a:lnTo>
                    <a:pt x="3371" y="2090"/>
                  </a:lnTo>
                  <a:lnTo>
                    <a:pt x="3369" y="2088"/>
                  </a:lnTo>
                  <a:lnTo>
                    <a:pt x="3367" y="2090"/>
                  </a:lnTo>
                  <a:lnTo>
                    <a:pt x="3365" y="2088"/>
                  </a:lnTo>
                  <a:lnTo>
                    <a:pt x="3363" y="2090"/>
                  </a:lnTo>
                  <a:lnTo>
                    <a:pt x="3361" y="2090"/>
                  </a:lnTo>
                  <a:lnTo>
                    <a:pt x="3359" y="2090"/>
                  </a:lnTo>
                  <a:lnTo>
                    <a:pt x="3357" y="2090"/>
                  </a:lnTo>
                  <a:lnTo>
                    <a:pt x="3355" y="2090"/>
                  </a:lnTo>
                  <a:lnTo>
                    <a:pt x="3353" y="2090"/>
                  </a:lnTo>
                  <a:lnTo>
                    <a:pt x="3351" y="2090"/>
                  </a:lnTo>
                  <a:lnTo>
                    <a:pt x="3350" y="2090"/>
                  </a:lnTo>
                  <a:lnTo>
                    <a:pt x="3348" y="2090"/>
                  </a:lnTo>
                  <a:lnTo>
                    <a:pt x="3346" y="2090"/>
                  </a:lnTo>
                  <a:lnTo>
                    <a:pt x="3344" y="2090"/>
                  </a:lnTo>
                  <a:lnTo>
                    <a:pt x="3342" y="2090"/>
                  </a:lnTo>
                  <a:lnTo>
                    <a:pt x="3340" y="2090"/>
                  </a:lnTo>
                  <a:lnTo>
                    <a:pt x="3338" y="2090"/>
                  </a:lnTo>
                  <a:lnTo>
                    <a:pt x="3336" y="2090"/>
                  </a:lnTo>
                  <a:lnTo>
                    <a:pt x="3334" y="2090"/>
                  </a:lnTo>
                  <a:lnTo>
                    <a:pt x="3332" y="2090"/>
                  </a:lnTo>
                  <a:lnTo>
                    <a:pt x="3330" y="2090"/>
                  </a:lnTo>
                  <a:lnTo>
                    <a:pt x="3328" y="2090"/>
                  </a:lnTo>
                  <a:lnTo>
                    <a:pt x="3326" y="2090"/>
                  </a:lnTo>
                  <a:lnTo>
                    <a:pt x="3325" y="2090"/>
                  </a:lnTo>
                  <a:lnTo>
                    <a:pt x="3323" y="2090"/>
                  </a:lnTo>
                  <a:lnTo>
                    <a:pt x="3321" y="2090"/>
                  </a:lnTo>
                  <a:lnTo>
                    <a:pt x="3319" y="2090"/>
                  </a:lnTo>
                  <a:lnTo>
                    <a:pt x="3317" y="2090"/>
                  </a:lnTo>
                  <a:lnTo>
                    <a:pt x="3315" y="2090"/>
                  </a:lnTo>
                  <a:lnTo>
                    <a:pt x="3313" y="2090"/>
                  </a:lnTo>
                  <a:lnTo>
                    <a:pt x="3311" y="2090"/>
                  </a:lnTo>
                  <a:lnTo>
                    <a:pt x="3309" y="2090"/>
                  </a:lnTo>
                  <a:lnTo>
                    <a:pt x="3307" y="2090"/>
                  </a:lnTo>
                  <a:lnTo>
                    <a:pt x="3305" y="2090"/>
                  </a:lnTo>
                  <a:lnTo>
                    <a:pt x="3303" y="2090"/>
                  </a:lnTo>
                  <a:lnTo>
                    <a:pt x="3302" y="2090"/>
                  </a:lnTo>
                  <a:lnTo>
                    <a:pt x="3300" y="2090"/>
                  </a:lnTo>
                  <a:lnTo>
                    <a:pt x="3298" y="2090"/>
                  </a:lnTo>
                  <a:lnTo>
                    <a:pt x="3296" y="2090"/>
                  </a:lnTo>
                  <a:lnTo>
                    <a:pt x="3294" y="2090"/>
                  </a:lnTo>
                  <a:lnTo>
                    <a:pt x="3292" y="2090"/>
                  </a:lnTo>
                  <a:lnTo>
                    <a:pt x="3290" y="2090"/>
                  </a:lnTo>
                  <a:lnTo>
                    <a:pt x="3288" y="2090"/>
                  </a:lnTo>
                  <a:lnTo>
                    <a:pt x="3286" y="2090"/>
                  </a:lnTo>
                  <a:lnTo>
                    <a:pt x="3284" y="2090"/>
                  </a:lnTo>
                  <a:lnTo>
                    <a:pt x="3282" y="2090"/>
                  </a:lnTo>
                  <a:lnTo>
                    <a:pt x="3280" y="2090"/>
                  </a:lnTo>
                  <a:lnTo>
                    <a:pt x="3279" y="2090"/>
                  </a:lnTo>
                  <a:lnTo>
                    <a:pt x="3277" y="2090"/>
                  </a:lnTo>
                  <a:lnTo>
                    <a:pt x="3275" y="2090"/>
                  </a:lnTo>
                  <a:lnTo>
                    <a:pt x="3273" y="2090"/>
                  </a:lnTo>
                  <a:lnTo>
                    <a:pt x="3271" y="2090"/>
                  </a:lnTo>
                  <a:lnTo>
                    <a:pt x="3269" y="2090"/>
                  </a:lnTo>
                  <a:lnTo>
                    <a:pt x="3267" y="2090"/>
                  </a:lnTo>
                  <a:lnTo>
                    <a:pt x="3265" y="2090"/>
                  </a:lnTo>
                  <a:lnTo>
                    <a:pt x="3263" y="2090"/>
                  </a:lnTo>
                  <a:lnTo>
                    <a:pt x="3261" y="2090"/>
                  </a:lnTo>
                  <a:lnTo>
                    <a:pt x="3259" y="2090"/>
                  </a:lnTo>
                  <a:lnTo>
                    <a:pt x="3257" y="2090"/>
                  </a:lnTo>
                  <a:lnTo>
                    <a:pt x="3255" y="2090"/>
                  </a:lnTo>
                  <a:lnTo>
                    <a:pt x="3254" y="2090"/>
                  </a:lnTo>
                  <a:lnTo>
                    <a:pt x="3252" y="2090"/>
                  </a:lnTo>
                  <a:lnTo>
                    <a:pt x="3250" y="2090"/>
                  </a:lnTo>
                  <a:lnTo>
                    <a:pt x="3248" y="2090"/>
                  </a:lnTo>
                  <a:lnTo>
                    <a:pt x="3246" y="2090"/>
                  </a:lnTo>
                  <a:lnTo>
                    <a:pt x="3244" y="2090"/>
                  </a:lnTo>
                  <a:lnTo>
                    <a:pt x="3242" y="2090"/>
                  </a:lnTo>
                  <a:lnTo>
                    <a:pt x="3240" y="2090"/>
                  </a:lnTo>
                  <a:lnTo>
                    <a:pt x="3238" y="2090"/>
                  </a:lnTo>
                  <a:lnTo>
                    <a:pt x="3236" y="2090"/>
                  </a:lnTo>
                  <a:lnTo>
                    <a:pt x="3234" y="2090"/>
                  </a:lnTo>
                  <a:lnTo>
                    <a:pt x="3232" y="2090"/>
                  </a:lnTo>
                  <a:lnTo>
                    <a:pt x="3231" y="2090"/>
                  </a:lnTo>
                  <a:lnTo>
                    <a:pt x="3229" y="2090"/>
                  </a:lnTo>
                  <a:lnTo>
                    <a:pt x="3227" y="2090"/>
                  </a:lnTo>
                  <a:lnTo>
                    <a:pt x="3225" y="2090"/>
                  </a:lnTo>
                  <a:lnTo>
                    <a:pt x="3223" y="2090"/>
                  </a:lnTo>
                  <a:lnTo>
                    <a:pt x="3221" y="2090"/>
                  </a:lnTo>
                  <a:lnTo>
                    <a:pt x="3219" y="2090"/>
                  </a:lnTo>
                  <a:lnTo>
                    <a:pt x="3217" y="2090"/>
                  </a:lnTo>
                  <a:lnTo>
                    <a:pt x="3215" y="2090"/>
                  </a:lnTo>
                  <a:lnTo>
                    <a:pt x="3213" y="2090"/>
                  </a:lnTo>
                  <a:lnTo>
                    <a:pt x="3211" y="2090"/>
                  </a:lnTo>
                  <a:lnTo>
                    <a:pt x="3209" y="2090"/>
                  </a:lnTo>
                  <a:lnTo>
                    <a:pt x="3207" y="2092"/>
                  </a:lnTo>
                  <a:lnTo>
                    <a:pt x="3206" y="2090"/>
                  </a:lnTo>
                  <a:lnTo>
                    <a:pt x="3204" y="2092"/>
                  </a:lnTo>
                  <a:lnTo>
                    <a:pt x="3202" y="2090"/>
                  </a:lnTo>
                  <a:lnTo>
                    <a:pt x="3200" y="2090"/>
                  </a:lnTo>
                  <a:lnTo>
                    <a:pt x="3198" y="2090"/>
                  </a:lnTo>
                  <a:lnTo>
                    <a:pt x="3196" y="2090"/>
                  </a:lnTo>
                  <a:lnTo>
                    <a:pt x="3194" y="2090"/>
                  </a:lnTo>
                  <a:lnTo>
                    <a:pt x="3192" y="2090"/>
                  </a:lnTo>
                  <a:lnTo>
                    <a:pt x="3190" y="2090"/>
                  </a:lnTo>
                  <a:lnTo>
                    <a:pt x="3188" y="2090"/>
                  </a:lnTo>
                  <a:lnTo>
                    <a:pt x="3186" y="2092"/>
                  </a:lnTo>
                  <a:lnTo>
                    <a:pt x="3184" y="2090"/>
                  </a:lnTo>
                  <a:lnTo>
                    <a:pt x="3183" y="2090"/>
                  </a:lnTo>
                  <a:lnTo>
                    <a:pt x="3181" y="2090"/>
                  </a:lnTo>
                  <a:lnTo>
                    <a:pt x="3179" y="2090"/>
                  </a:lnTo>
                  <a:lnTo>
                    <a:pt x="3177" y="2090"/>
                  </a:lnTo>
                  <a:lnTo>
                    <a:pt x="3175" y="2090"/>
                  </a:lnTo>
                  <a:lnTo>
                    <a:pt x="3173" y="2090"/>
                  </a:lnTo>
                  <a:lnTo>
                    <a:pt x="3171" y="2090"/>
                  </a:lnTo>
                  <a:lnTo>
                    <a:pt x="3169" y="2090"/>
                  </a:lnTo>
                  <a:lnTo>
                    <a:pt x="3167" y="2090"/>
                  </a:lnTo>
                  <a:lnTo>
                    <a:pt x="3165" y="2090"/>
                  </a:lnTo>
                  <a:lnTo>
                    <a:pt x="3163" y="2090"/>
                  </a:lnTo>
                  <a:lnTo>
                    <a:pt x="3161" y="2092"/>
                  </a:lnTo>
                  <a:lnTo>
                    <a:pt x="3160" y="2090"/>
                  </a:lnTo>
                  <a:lnTo>
                    <a:pt x="3158" y="2090"/>
                  </a:lnTo>
                  <a:lnTo>
                    <a:pt x="3156" y="2092"/>
                  </a:lnTo>
                  <a:lnTo>
                    <a:pt x="3154" y="2090"/>
                  </a:lnTo>
                  <a:lnTo>
                    <a:pt x="3152" y="2092"/>
                  </a:lnTo>
                  <a:lnTo>
                    <a:pt x="3150" y="2090"/>
                  </a:lnTo>
                  <a:lnTo>
                    <a:pt x="3148" y="2090"/>
                  </a:lnTo>
                  <a:lnTo>
                    <a:pt x="3146" y="2090"/>
                  </a:lnTo>
                  <a:lnTo>
                    <a:pt x="3144" y="2090"/>
                  </a:lnTo>
                  <a:lnTo>
                    <a:pt x="3142" y="2090"/>
                  </a:lnTo>
                  <a:lnTo>
                    <a:pt x="3140" y="2090"/>
                  </a:lnTo>
                  <a:lnTo>
                    <a:pt x="3138" y="2090"/>
                  </a:lnTo>
                  <a:lnTo>
                    <a:pt x="3136" y="2090"/>
                  </a:lnTo>
                  <a:lnTo>
                    <a:pt x="3135" y="2090"/>
                  </a:lnTo>
                  <a:lnTo>
                    <a:pt x="3133" y="2090"/>
                  </a:lnTo>
                  <a:lnTo>
                    <a:pt x="3131" y="2090"/>
                  </a:lnTo>
                  <a:lnTo>
                    <a:pt x="3129" y="2090"/>
                  </a:lnTo>
                  <a:lnTo>
                    <a:pt x="3127" y="2090"/>
                  </a:lnTo>
                  <a:lnTo>
                    <a:pt x="3125" y="2088"/>
                  </a:lnTo>
                  <a:lnTo>
                    <a:pt x="3123" y="2086"/>
                  </a:lnTo>
                  <a:lnTo>
                    <a:pt x="3121" y="2086"/>
                  </a:lnTo>
                  <a:lnTo>
                    <a:pt x="3121" y="2084"/>
                  </a:lnTo>
                  <a:lnTo>
                    <a:pt x="3119" y="2084"/>
                  </a:lnTo>
                  <a:lnTo>
                    <a:pt x="3117" y="2084"/>
                  </a:lnTo>
                  <a:lnTo>
                    <a:pt x="3115" y="2084"/>
                  </a:lnTo>
                  <a:lnTo>
                    <a:pt x="3113" y="2086"/>
                  </a:lnTo>
                  <a:lnTo>
                    <a:pt x="3112" y="2086"/>
                  </a:lnTo>
                  <a:lnTo>
                    <a:pt x="3110" y="2088"/>
                  </a:lnTo>
                  <a:lnTo>
                    <a:pt x="3108" y="2088"/>
                  </a:lnTo>
                  <a:lnTo>
                    <a:pt x="3106" y="2090"/>
                  </a:lnTo>
                  <a:lnTo>
                    <a:pt x="3104" y="2090"/>
                  </a:lnTo>
                  <a:lnTo>
                    <a:pt x="3102" y="2090"/>
                  </a:lnTo>
                  <a:lnTo>
                    <a:pt x="3100" y="2090"/>
                  </a:lnTo>
                  <a:lnTo>
                    <a:pt x="3098" y="2090"/>
                  </a:lnTo>
                  <a:lnTo>
                    <a:pt x="3096" y="2090"/>
                  </a:lnTo>
                  <a:lnTo>
                    <a:pt x="3094" y="2090"/>
                  </a:lnTo>
                  <a:lnTo>
                    <a:pt x="3092" y="2090"/>
                  </a:lnTo>
                  <a:lnTo>
                    <a:pt x="3090" y="2090"/>
                  </a:lnTo>
                  <a:lnTo>
                    <a:pt x="3088" y="2090"/>
                  </a:lnTo>
                  <a:lnTo>
                    <a:pt x="3087" y="2090"/>
                  </a:lnTo>
                  <a:lnTo>
                    <a:pt x="3085" y="2090"/>
                  </a:lnTo>
                  <a:lnTo>
                    <a:pt x="3083" y="2090"/>
                  </a:lnTo>
                  <a:lnTo>
                    <a:pt x="3081" y="2090"/>
                  </a:lnTo>
                  <a:lnTo>
                    <a:pt x="3079" y="2090"/>
                  </a:lnTo>
                  <a:lnTo>
                    <a:pt x="3077" y="2090"/>
                  </a:lnTo>
                  <a:lnTo>
                    <a:pt x="3075" y="2090"/>
                  </a:lnTo>
                  <a:lnTo>
                    <a:pt x="3073" y="2090"/>
                  </a:lnTo>
                  <a:lnTo>
                    <a:pt x="3071" y="2090"/>
                  </a:lnTo>
                  <a:lnTo>
                    <a:pt x="3069" y="2090"/>
                  </a:lnTo>
                  <a:lnTo>
                    <a:pt x="3067" y="2090"/>
                  </a:lnTo>
                  <a:lnTo>
                    <a:pt x="3065" y="2090"/>
                  </a:lnTo>
                  <a:lnTo>
                    <a:pt x="3064" y="2090"/>
                  </a:lnTo>
                  <a:lnTo>
                    <a:pt x="3062" y="2090"/>
                  </a:lnTo>
                  <a:lnTo>
                    <a:pt x="3060" y="2090"/>
                  </a:lnTo>
                  <a:lnTo>
                    <a:pt x="3058" y="2090"/>
                  </a:lnTo>
                  <a:lnTo>
                    <a:pt x="3056" y="2090"/>
                  </a:lnTo>
                  <a:lnTo>
                    <a:pt x="3054" y="2090"/>
                  </a:lnTo>
                  <a:lnTo>
                    <a:pt x="3052" y="2090"/>
                  </a:lnTo>
                  <a:lnTo>
                    <a:pt x="3050" y="2090"/>
                  </a:lnTo>
                  <a:lnTo>
                    <a:pt x="3048" y="2090"/>
                  </a:lnTo>
                  <a:lnTo>
                    <a:pt x="3046" y="2090"/>
                  </a:lnTo>
                  <a:lnTo>
                    <a:pt x="3044" y="2092"/>
                  </a:lnTo>
                  <a:lnTo>
                    <a:pt x="3042" y="2090"/>
                  </a:lnTo>
                  <a:lnTo>
                    <a:pt x="3041" y="2090"/>
                  </a:lnTo>
                  <a:lnTo>
                    <a:pt x="3039" y="2090"/>
                  </a:lnTo>
                  <a:lnTo>
                    <a:pt x="3039" y="2092"/>
                  </a:lnTo>
                  <a:lnTo>
                    <a:pt x="3037" y="2092"/>
                  </a:lnTo>
                  <a:lnTo>
                    <a:pt x="3035" y="2092"/>
                  </a:lnTo>
                  <a:lnTo>
                    <a:pt x="3033" y="2090"/>
                  </a:lnTo>
                  <a:lnTo>
                    <a:pt x="3031" y="2092"/>
                  </a:lnTo>
                  <a:lnTo>
                    <a:pt x="3029" y="2092"/>
                  </a:lnTo>
                  <a:lnTo>
                    <a:pt x="3027" y="2092"/>
                  </a:lnTo>
                  <a:lnTo>
                    <a:pt x="3025" y="2092"/>
                  </a:lnTo>
                  <a:lnTo>
                    <a:pt x="3023" y="2092"/>
                  </a:lnTo>
                  <a:lnTo>
                    <a:pt x="3021" y="2092"/>
                  </a:lnTo>
                  <a:lnTo>
                    <a:pt x="3019" y="2092"/>
                  </a:lnTo>
                  <a:lnTo>
                    <a:pt x="3017" y="2092"/>
                  </a:lnTo>
                  <a:lnTo>
                    <a:pt x="3016" y="2092"/>
                  </a:lnTo>
                  <a:lnTo>
                    <a:pt x="3014" y="2092"/>
                  </a:lnTo>
                  <a:lnTo>
                    <a:pt x="3012" y="2092"/>
                  </a:lnTo>
                  <a:lnTo>
                    <a:pt x="3010" y="2092"/>
                  </a:lnTo>
                  <a:lnTo>
                    <a:pt x="3008" y="2092"/>
                  </a:lnTo>
                  <a:lnTo>
                    <a:pt x="3006" y="2092"/>
                  </a:lnTo>
                  <a:lnTo>
                    <a:pt x="3004" y="2092"/>
                  </a:lnTo>
                  <a:lnTo>
                    <a:pt x="3002" y="2092"/>
                  </a:lnTo>
                  <a:lnTo>
                    <a:pt x="3000" y="2092"/>
                  </a:lnTo>
                  <a:lnTo>
                    <a:pt x="2998" y="2092"/>
                  </a:lnTo>
                  <a:lnTo>
                    <a:pt x="2996" y="2092"/>
                  </a:lnTo>
                  <a:lnTo>
                    <a:pt x="2994" y="2092"/>
                  </a:lnTo>
                  <a:lnTo>
                    <a:pt x="2993" y="2092"/>
                  </a:lnTo>
                  <a:lnTo>
                    <a:pt x="2991" y="2092"/>
                  </a:lnTo>
                  <a:lnTo>
                    <a:pt x="2989" y="2092"/>
                  </a:lnTo>
                  <a:lnTo>
                    <a:pt x="2987" y="2092"/>
                  </a:lnTo>
                  <a:lnTo>
                    <a:pt x="2985" y="2092"/>
                  </a:lnTo>
                  <a:lnTo>
                    <a:pt x="2983" y="2092"/>
                  </a:lnTo>
                  <a:lnTo>
                    <a:pt x="2981" y="2092"/>
                  </a:lnTo>
                  <a:lnTo>
                    <a:pt x="2979" y="2092"/>
                  </a:lnTo>
                  <a:lnTo>
                    <a:pt x="2977" y="2092"/>
                  </a:lnTo>
                  <a:lnTo>
                    <a:pt x="2975" y="2092"/>
                  </a:lnTo>
                  <a:lnTo>
                    <a:pt x="2973" y="2092"/>
                  </a:lnTo>
                  <a:lnTo>
                    <a:pt x="2971" y="2092"/>
                  </a:lnTo>
                  <a:lnTo>
                    <a:pt x="2969" y="2092"/>
                  </a:lnTo>
                  <a:lnTo>
                    <a:pt x="2968" y="2092"/>
                  </a:lnTo>
                  <a:lnTo>
                    <a:pt x="2966" y="2092"/>
                  </a:lnTo>
                  <a:lnTo>
                    <a:pt x="2964" y="2092"/>
                  </a:lnTo>
                  <a:lnTo>
                    <a:pt x="2962" y="2092"/>
                  </a:lnTo>
                  <a:lnTo>
                    <a:pt x="2960" y="2092"/>
                  </a:lnTo>
                  <a:lnTo>
                    <a:pt x="2958" y="2092"/>
                  </a:lnTo>
                  <a:lnTo>
                    <a:pt x="2956" y="2092"/>
                  </a:lnTo>
                  <a:lnTo>
                    <a:pt x="2954" y="2092"/>
                  </a:lnTo>
                  <a:lnTo>
                    <a:pt x="2952" y="2090"/>
                  </a:lnTo>
                  <a:lnTo>
                    <a:pt x="2950" y="2090"/>
                  </a:lnTo>
                  <a:lnTo>
                    <a:pt x="2948" y="2090"/>
                  </a:lnTo>
                  <a:lnTo>
                    <a:pt x="2946" y="2090"/>
                  </a:lnTo>
                  <a:lnTo>
                    <a:pt x="2945" y="2090"/>
                  </a:lnTo>
                  <a:lnTo>
                    <a:pt x="2943" y="2090"/>
                  </a:lnTo>
                  <a:lnTo>
                    <a:pt x="2941" y="2092"/>
                  </a:lnTo>
                  <a:lnTo>
                    <a:pt x="2939" y="2090"/>
                  </a:lnTo>
                  <a:lnTo>
                    <a:pt x="2937" y="2092"/>
                  </a:lnTo>
                  <a:lnTo>
                    <a:pt x="2935" y="2090"/>
                  </a:lnTo>
                  <a:lnTo>
                    <a:pt x="2933" y="2090"/>
                  </a:lnTo>
                  <a:lnTo>
                    <a:pt x="2931" y="2092"/>
                  </a:lnTo>
                  <a:lnTo>
                    <a:pt x="2929" y="2090"/>
                  </a:lnTo>
                  <a:lnTo>
                    <a:pt x="2927" y="2090"/>
                  </a:lnTo>
                  <a:lnTo>
                    <a:pt x="2925" y="2090"/>
                  </a:lnTo>
                  <a:lnTo>
                    <a:pt x="2923" y="2090"/>
                  </a:lnTo>
                  <a:lnTo>
                    <a:pt x="2922" y="2090"/>
                  </a:lnTo>
                  <a:lnTo>
                    <a:pt x="2920" y="2092"/>
                  </a:lnTo>
                  <a:lnTo>
                    <a:pt x="2918" y="2092"/>
                  </a:lnTo>
                  <a:lnTo>
                    <a:pt x="2916" y="2092"/>
                  </a:lnTo>
                  <a:lnTo>
                    <a:pt x="2914" y="2092"/>
                  </a:lnTo>
                  <a:lnTo>
                    <a:pt x="2912" y="2092"/>
                  </a:lnTo>
                  <a:lnTo>
                    <a:pt x="2910" y="2092"/>
                  </a:lnTo>
                  <a:lnTo>
                    <a:pt x="2908" y="2092"/>
                  </a:lnTo>
                  <a:lnTo>
                    <a:pt x="2906" y="2092"/>
                  </a:lnTo>
                  <a:lnTo>
                    <a:pt x="2904" y="2092"/>
                  </a:lnTo>
                  <a:lnTo>
                    <a:pt x="2902" y="2092"/>
                  </a:lnTo>
                  <a:lnTo>
                    <a:pt x="2900" y="2092"/>
                  </a:lnTo>
                  <a:lnTo>
                    <a:pt x="2898" y="2092"/>
                  </a:lnTo>
                  <a:lnTo>
                    <a:pt x="2897" y="2092"/>
                  </a:lnTo>
                  <a:lnTo>
                    <a:pt x="2895" y="2092"/>
                  </a:lnTo>
                  <a:lnTo>
                    <a:pt x="2893" y="2090"/>
                  </a:lnTo>
                  <a:lnTo>
                    <a:pt x="2891" y="2092"/>
                  </a:lnTo>
                  <a:lnTo>
                    <a:pt x="2889" y="2092"/>
                  </a:lnTo>
                  <a:lnTo>
                    <a:pt x="2887" y="2090"/>
                  </a:lnTo>
                  <a:lnTo>
                    <a:pt x="2885" y="2092"/>
                  </a:lnTo>
                  <a:lnTo>
                    <a:pt x="2883" y="2092"/>
                  </a:lnTo>
                  <a:lnTo>
                    <a:pt x="2881" y="2092"/>
                  </a:lnTo>
                  <a:lnTo>
                    <a:pt x="2879" y="2092"/>
                  </a:lnTo>
                  <a:lnTo>
                    <a:pt x="2877" y="2092"/>
                  </a:lnTo>
                  <a:lnTo>
                    <a:pt x="2875" y="2090"/>
                  </a:lnTo>
                  <a:lnTo>
                    <a:pt x="2874" y="2090"/>
                  </a:lnTo>
                  <a:lnTo>
                    <a:pt x="2872" y="2092"/>
                  </a:lnTo>
                  <a:lnTo>
                    <a:pt x="2870" y="2090"/>
                  </a:lnTo>
                  <a:lnTo>
                    <a:pt x="2868" y="2090"/>
                  </a:lnTo>
                  <a:lnTo>
                    <a:pt x="2866" y="2090"/>
                  </a:lnTo>
                  <a:lnTo>
                    <a:pt x="2864" y="2090"/>
                  </a:lnTo>
                  <a:lnTo>
                    <a:pt x="2862" y="2090"/>
                  </a:lnTo>
                  <a:lnTo>
                    <a:pt x="2860" y="2090"/>
                  </a:lnTo>
                  <a:lnTo>
                    <a:pt x="2858" y="2092"/>
                  </a:lnTo>
                  <a:lnTo>
                    <a:pt x="2856" y="2092"/>
                  </a:lnTo>
                  <a:lnTo>
                    <a:pt x="2854" y="2090"/>
                  </a:lnTo>
                  <a:lnTo>
                    <a:pt x="2852" y="2092"/>
                  </a:lnTo>
                  <a:lnTo>
                    <a:pt x="2851" y="2090"/>
                  </a:lnTo>
                  <a:lnTo>
                    <a:pt x="2849" y="2092"/>
                  </a:lnTo>
                  <a:lnTo>
                    <a:pt x="2847" y="2090"/>
                  </a:lnTo>
                  <a:lnTo>
                    <a:pt x="2845" y="2092"/>
                  </a:lnTo>
                  <a:lnTo>
                    <a:pt x="2843" y="2092"/>
                  </a:lnTo>
                  <a:lnTo>
                    <a:pt x="2841" y="2092"/>
                  </a:lnTo>
                  <a:lnTo>
                    <a:pt x="2839" y="2090"/>
                  </a:lnTo>
                  <a:lnTo>
                    <a:pt x="2837" y="2092"/>
                  </a:lnTo>
                  <a:lnTo>
                    <a:pt x="2835" y="2092"/>
                  </a:lnTo>
                  <a:lnTo>
                    <a:pt x="2833" y="2092"/>
                  </a:lnTo>
                  <a:lnTo>
                    <a:pt x="2831" y="2092"/>
                  </a:lnTo>
                  <a:lnTo>
                    <a:pt x="2829" y="2092"/>
                  </a:lnTo>
                  <a:lnTo>
                    <a:pt x="2827" y="2092"/>
                  </a:lnTo>
                  <a:lnTo>
                    <a:pt x="2826" y="2090"/>
                  </a:lnTo>
                  <a:lnTo>
                    <a:pt x="2824" y="2092"/>
                  </a:lnTo>
                  <a:lnTo>
                    <a:pt x="2822" y="2092"/>
                  </a:lnTo>
                  <a:lnTo>
                    <a:pt x="2820" y="2090"/>
                  </a:lnTo>
                  <a:lnTo>
                    <a:pt x="2818" y="2092"/>
                  </a:lnTo>
                  <a:lnTo>
                    <a:pt x="2816" y="2090"/>
                  </a:lnTo>
                  <a:lnTo>
                    <a:pt x="2814" y="2092"/>
                  </a:lnTo>
                  <a:lnTo>
                    <a:pt x="2812" y="2092"/>
                  </a:lnTo>
                  <a:lnTo>
                    <a:pt x="2810" y="2092"/>
                  </a:lnTo>
                  <a:lnTo>
                    <a:pt x="2808" y="2092"/>
                  </a:lnTo>
                  <a:lnTo>
                    <a:pt x="2806" y="2092"/>
                  </a:lnTo>
                  <a:lnTo>
                    <a:pt x="2804" y="2092"/>
                  </a:lnTo>
                  <a:lnTo>
                    <a:pt x="2803" y="2092"/>
                  </a:lnTo>
                  <a:lnTo>
                    <a:pt x="2801" y="2092"/>
                  </a:lnTo>
                  <a:lnTo>
                    <a:pt x="2799" y="2092"/>
                  </a:lnTo>
                  <a:lnTo>
                    <a:pt x="2797" y="2090"/>
                  </a:lnTo>
                  <a:lnTo>
                    <a:pt x="2795" y="2092"/>
                  </a:lnTo>
                  <a:lnTo>
                    <a:pt x="2793" y="2092"/>
                  </a:lnTo>
                  <a:lnTo>
                    <a:pt x="2791" y="2090"/>
                  </a:lnTo>
                  <a:lnTo>
                    <a:pt x="2789" y="2092"/>
                  </a:lnTo>
                  <a:lnTo>
                    <a:pt x="2787" y="2090"/>
                  </a:lnTo>
                  <a:lnTo>
                    <a:pt x="2785" y="2092"/>
                  </a:lnTo>
                  <a:lnTo>
                    <a:pt x="2785" y="2090"/>
                  </a:lnTo>
                  <a:lnTo>
                    <a:pt x="2783" y="2090"/>
                  </a:lnTo>
                  <a:lnTo>
                    <a:pt x="2781" y="2090"/>
                  </a:lnTo>
                  <a:lnTo>
                    <a:pt x="2779" y="2092"/>
                  </a:lnTo>
                  <a:lnTo>
                    <a:pt x="2778" y="2092"/>
                  </a:lnTo>
                  <a:lnTo>
                    <a:pt x="2776" y="2092"/>
                  </a:lnTo>
                  <a:lnTo>
                    <a:pt x="2774" y="2092"/>
                  </a:lnTo>
                  <a:lnTo>
                    <a:pt x="2772" y="2092"/>
                  </a:lnTo>
                  <a:lnTo>
                    <a:pt x="2770" y="2090"/>
                  </a:lnTo>
                  <a:lnTo>
                    <a:pt x="2768" y="2092"/>
                  </a:lnTo>
                  <a:lnTo>
                    <a:pt x="2766" y="2092"/>
                  </a:lnTo>
                  <a:lnTo>
                    <a:pt x="2764" y="2092"/>
                  </a:lnTo>
                  <a:lnTo>
                    <a:pt x="2762" y="2092"/>
                  </a:lnTo>
                  <a:lnTo>
                    <a:pt x="2760" y="2090"/>
                  </a:lnTo>
                  <a:lnTo>
                    <a:pt x="2758" y="2090"/>
                  </a:lnTo>
                  <a:lnTo>
                    <a:pt x="2756" y="2090"/>
                  </a:lnTo>
                  <a:lnTo>
                    <a:pt x="2755" y="2090"/>
                  </a:lnTo>
                  <a:lnTo>
                    <a:pt x="2753" y="2090"/>
                  </a:lnTo>
                  <a:lnTo>
                    <a:pt x="2751" y="2090"/>
                  </a:lnTo>
                  <a:lnTo>
                    <a:pt x="2749" y="2090"/>
                  </a:lnTo>
                  <a:lnTo>
                    <a:pt x="2747" y="2090"/>
                  </a:lnTo>
                  <a:lnTo>
                    <a:pt x="2745" y="2090"/>
                  </a:lnTo>
                  <a:lnTo>
                    <a:pt x="2743" y="2090"/>
                  </a:lnTo>
                  <a:lnTo>
                    <a:pt x="2741" y="2090"/>
                  </a:lnTo>
                  <a:lnTo>
                    <a:pt x="2739" y="2090"/>
                  </a:lnTo>
                  <a:lnTo>
                    <a:pt x="2737" y="2090"/>
                  </a:lnTo>
                  <a:lnTo>
                    <a:pt x="2735" y="2090"/>
                  </a:lnTo>
                  <a:lnTo>
                    <a:pt x="2733" y="2090"/>
                  </a:lnTo>
                  <a:lnTo>
                    <a:pt x="2732" y="2090"/>
                  </a:lnTo>
                  <a:lnTo>
                    <a:pt x="2730" y="2090"/>
                  </a:lnTo>
                  <a:lnTo>
                    <a:pt x="2728" y="2090"/>
                  </a:lnTo>
                  <a:lnTo>
                    <a:pt x="2726" y="2090"/>
                  </a:lnTo>
                  <a:lnTo>
                    <a:pt x="2724" y="2090"/>
                  </a:lnTo>
                  <a:lnTo>
                    <a:pt x="2722" y="2090"/>
                  </a:lnTo>
                  <a:lnTo>
                    <a:pt x="2720" y="2090"/>
                  </a:lnTo>
                  <a:lnTo>
                    <a:pt x="2718" y="2090"/>
                  </a:lnTo>
                  <a:lnTo>
                    <a:pt x="2716" y="2090"/>
                  </a:lnTo>
                  <a:lnTo>
                    <a:pt x="2714" y="2090"/>
                  </a:lnTo>
                  <a:lnTo>
                    <a:pt x="2712" y="2090"/>
                  </a:lnTo>
                  <a:lnTo>
                    <a:pt x="2710" y="2090"/>
                  </a:lnTo>
                  <a:lnTo>
                    <a:pt x="2708" y="2090"/>
                  </a:lnTo>
                  <a:lnTo>
                    <a:pt x="2707" y="2090"/>
                  </a:lnTo>
                  <a:lnTo>
                    <a:pt x="2705" y="2090"/>
                  </a:lnTo>
                  <a:lnTo>
                    <a:pt x="2703" y="2090"/>
                  </a:lnTo>
                  <a:lnTo>
                    <a:pt x="2701" y="2090"/>
                  </a:lnTo>
                  <a:lnTo>
                    <a:pt x="2699" y="2090"/>
                  </a:lnTo>
                  <a:lnTo>
                    <a:pt x="2697" y="2088"/>
                  </a:lnTo>
                  <a:lnTo>
                    <a:pt x="2695" y="2084"/>
                  </a:lnTo>
                  <a:lnTo>
                    <a:pt x="2693" y="2084"/>
                  </a:lnTo>
                  <a:lnTo>
                    <a:pt x="2691" y="2086"/>
                  </a:lnTo>
                  <a:lnTo>
                    <a:pt x="2689" y="2088"/>
                  </a:lnTo>
                  <a:lnTo>
                    <a:pt x="2687" y="2088"/>
                  </a:lnTo>
                  <a:lnTo>
                    <a:pt x="2685" y="2090"/>
                  </a:lnTo>
                  <a:lnTo>
                    <a:pt x="2684" y="2090"/>
                  </a:lnTo>
                  <a:lnTo>
                    <a:pt x="2682" y="2090"/>
                  </a:lnTo>
                  <a:lnTo>
                    <a:pt x="2680" y="2090"/>
                  </a:lnTo>
                  <a:lnTo>
                    <a:pt x="2678" y="2088"/>
                  </a:lnTo>
                  <a:lnTo>
                    <a:pt x="2676" y="2086"/>
                  </a:lnTo>
                  <a:lnTo>
                    <a:pt x="2674" y="2086"/>
                  </a:lnTo>
                  <a:lnTo>
                    <a:pt x="2672" y="2086"/>
                  </a:lnTo>
                  <a:lnTo>
                    <a:pt x="2670" y="2088"/>
                  </a:lnTo>
                  <a:lnTo>
                    <a:pt x="2668" y="2088"/>
                  </a:lnTo>
                  <a:lnTo>
                    <a:pt x="2666" y="2086"/>
                  </a:lnTo>
                  <a:lnTo>
                    <a:pt x="2664" y="2084"/>
                  </a:lnTo>
                  <a:lnTo>
                    <a:pt x="2662" y="2082"/>
                  </a:lnTo>
                  <a:lnTo>
                    <a:pt x="2660" y="2084"/>
                  </a:lnTo>
                  <a:lnTo>
                    <a:pt x="2660" y="2086"/>
                  </a:lnTo>
                  <a:lnTo>
                    <a:pt x="2659" y="2088"/>
                  </a:lnTo>
                  <a:lnTo>
                    <a:pt x="2657" y="2088"/>
                  </a:lnTo>
                  <a:lnTo>
                    <a:pt x="2655" y="2088"/>
                  </a:lnTo>
                  <a:lnTo>
                    <a:pt x="2653" y="2086"/>
                  </a:lnTo>
                  <a:lnTo>
                    <a:pt x="2651" y="2086"/>
                  </a:lnTo>
                  <a:lnTo>
                    <a:pt x="2649" y="2088"/>
                  </a:lnTo>
                  <a:lnTo>
                    <a:pt x="2647" y="2088"/>
                  </a:lnTo>
                  <a:lnTo>
                    <a:pt x="2645" y="2090"/>
                  </a:lnTo>
                  <a:lnTo>
                    <a:pt x="2643" y="2090"/>
                  </a:lnTo>
                  <a:lnTo>
                    <a:pt x="2641" y="2090"/>
                  </a:lnTo>
                  <a:lnTo>
                    <a:pt x="2639" y="2090"/>
                  </a:lnTo>
                  <a:lnTo>
                    <a:pt x="2637" y="2088"/>
                  </a:lnTo>
                  <a:lnTo>
                    <a:pt x="2636" y="2086"/>
                  </a:lnTo>
                  <a:lnTo>
                    <a:pt x="2634" y="2084"/>
                  </a:lnTo>
                  <a:lnTo>
                    <a:pt x="2632" y="2084"/>
                  </a:lnTo>
                  <a:lnTo>
                    <a:pt x="2630" y="2086"/>
                  </a:lnTo>
                  <a:lnTo>
                    <a:pt x="2628" y="2088"/>
                  </a:lnTo>
                  <a:lnTo>
                    <a:pt x="2626" y="2088"/>
                  </a:lnTo>
                  <a:lnTo>
                    <a:pt x="2624" y="2090"/>
                  </a:lnTo>
                  <a:lnTo>
                    <a:pt x="2622" y="2090"/>
                  </a:lnTo>
                  <a:lnTo>
                    <a:pt x="2620" y="2090"/>
                  </a:lnTo>
                  <a:lnTo>
                    <a:pt x="2618" y="2090"/>
                  </a:lnTo>
                  <a:lnTo>
                    <a:pt x="2616" y="2090"/>
                  </a:lnTo>
                  <a:lnTo>
                    <a:pt x="2614" y="2090"/>
                  </a:lnTo>
                  <a:lnTo>
                    <a:pt x="2613" y="2090"/>
                  </a:lnTo>
                  <a:lnTo>
                    <a:pt x="2611" y="2090"/>
                  </a:lnTo>
                  <a:lnTo>
                    <a:pt x="2609" y="2090"/>
                  </a:lnTo>
                  <a:lnTo>
                    <a:pt x="2607" y="2090"/>
                  </a:lnTo>
                  <a:lnTo>
                    <a:pt x="2605" y="2090"/>
                  </a:lnTo>
                  <a:lnTo>
                    <a:pt x="2603" y="2090"/>
                  </a:lnTo>
                  <a:lnTo>
                    <a:pt x="2601" y="2090"/>
                  </a:lnTo>
                  <a:lnTo>
                    <a:pt x="2599" y="2090"/>
                  </a:lnTo>
                  <a:lnTo>
                    <a:pt x="2597" y="2090"/>
                  </a:lnTo>
                  <a:lnTo>
                    <a:pt x="2595" y="2090"/>
                  </a:lnTo>
                  <a:lnTo>
                    <a:pt x="2593" y="2090"/>
                  </a:lnTo>
                  <a:lnTo>
                    <a:pt x="2591" y="2090"/>
                  </a:lnTo>
                  <a:lnTo>
                    <a:pt x="2589" y="2090"/>
                  </a:lnTo>
                  <a:lnTo>
                    <a:pt x="2588" y="2090"/>
                  </a:lnTo>
                  <a:lnTo>
                    <a:pt x="2586" y="2090"/>
                  </a:lnTo>
                  <a:lnTo>
                    <a:pt x="2584" y="2090"/>
                  </a:lnTo>
                  <a:lnTo>
                    <a:pt x="2582" y="2090"/>
                  </a:lnTo>
                  <a:lnTo>
                    <a:pt x="2580" y="2090"/>
                  </a:lnTo>
                  <a:lnTo>
                    <a:pt x="2578" y="2090"/>
                  </a:lnTo>
                  <a:lnTo>
                    <a:pt x="2576" y="2092"/>
                  </a:lnTo>
                  <a:lnTo>
                    <a:pt x="2574" y="2090"/>
                  </a:lnTo>
                  <a:lnTo>
                    <a:pt x="2572" y="2092"/>
                  </a:lnTo>
                  <a:lnTo>
                    <a:pt x="2570" y="2092"/>
                  </a:lnTo>
                  <a:lnTo>
                    <a:pt x="2568" y="2092"/>
                  </a:lnTo>
                  <a:lnTo>
                    <a:pt x="2566" y="2092"/>
                  </a:lnTo>
                  <a:lnTo>
                    <a:pt x="2565" y="2092"/>
                  </a:lnTo>
                  <a:lnTo>
                    <a:pt x="2563" y="2092"/>
                  </a:lnTo>
                  <a:lnTo>
                    <a:pt x="2561" y="2092"/>
                  </a:lnTo>
                  <a:lnTo>
                    <a:pt x="2559" y="2092"/>
                  </a:lnTo>
                  <a:lnTo>
                    <a:pt x="2557" y="2092"/>
                  </a:lnTo>
                  <a:lnTo>
                    <a:pt x="2555" y="2092"/>
                  </a:lnTo>
                  <a:lnTo>
                    <a:pt x="2553" y="2092"/>
                  </a:lnTo>
                  <a:lnTo>
                    <a:pt x="2551" y="2092"/>
                  </a:lnTo>
                  <a:lnTo>
                    <a:pt x="2549" y="2092"/>
                  </a:lnTo>
                  <a:lnTo>
                    <a:pt x="2547" y="2092"/>
                  </a:lnTo>
                  <a:lnTo>
                    <a:pt x="2545" y="2092"/>
                  </a:lnTo>
                  <a:lnTo>
                    <a:pt x="2543" y="2090"/>
                  </a:lnTo>
                  <a:lnTo>
                    <a:pt x="2542" y="2092"/>
                  </a:lnTo>
                  <a:lnTo>
                    <a:pt x="2540" y="2090"/>
                  </a:lnTo>
                  <a:lnTo>
                    <a:pt x="2538" y="2090"/>
                  </a:lnTo>
                  <a:lnTo>
                    <a:pt x="2536" y="2090"/>
                  </a:lnTo>
                  <a:lnTo>
                    <a:pt x="2534" y="2090"/>
                  </a:lnTo>
                  <a:lnTo>
                    <a:pt x="2532" y="2090"/>
                  </a:lnTo>
                  <a:lnTo>
                    <a:pt x="2530" y="2090"/>
                  </a:lnTo>
                  <a:lnTo>
                    <a:pt x="2528" y="2090"/>
                  </a:lnTo>
                  <a:lnTo>
                    <a:pt x="2526" y="2090"/>
                  </a:lnTo>
                  <a:lnTo>
                    <a:pt x="2524" y="2090"/>
                  </a:lnTo>
                  <a:lnTo>
                    <a:pt x="2522" y="2090"/>
                  </a:lnTo>
                  <a:lnTo>
                    <a:pt x="2520" y="2090"/>
                  </a:lnTo>
                  <a:lnTo>
                    <a:pt x="2518" y="2090"/>
                  </a:lnTo>
                  <a:lnTo>
                    <a:pt x="2517" y="2090"/>
                  </a:lnTo>
                  <a:lnTo>
                    <a:pt x="2515" y="2090"/>
                  </a:lnTo>
                  <a:lnTo>
                    <a:pt x="2513" y="2092"/>
                  </a:lnTo>
                  <a:lnTo>
                    <a:pt x="2511" y="2090"/>
                  </a:lnTo>
                  <a:lnTo>
                    <a:pt x="2509" y="2090"/>
                  </a:lnTo>
                  <a:lnTo>
                    <a:pt x="2507" y="2090"/>
                  </a:lnTo>
                  <a:lnTo>
                    <a:pt x="2503" y="2090"/>
                  </a:lnTo>
                  <a:lnTo>
                    <a:pt x="2501" y="2090"/>
                  </a:lnTo>
                  <a:lnTo>
                    <a:pt x="2499" y="2090"/>
                  </a:lnTo>
                  <a:lnTo>
                    <a:pt x="2497" y="2090"/>
                  </a:lnTo>
                  <a:lnTo>
                    <a:pt x="2495" y="2090"/>
                  </a:lnTo>
                  <a:lnTo>
                    <a:pt x="2494" y="2090"/>
                  </a:lnTo>
                  <a:lnTo>
                    <a:pt x="2492" y="2090"/>
                  </a:lnTo>
                  <a:lnTo>
                    <a:pt x="2490" y="2088"/>
                  </a:lnTo>
                  <a:lnTo>
                    <a:pt x="2488" y="2088"/>
                  </a:lnTo>
                  <a:lnTo>
                    <a:pt x="2486" y="2088"/>
                  </a:lnTo>
                  <a:lnTo>
                    <a:pt x="2484" y="2088"/>
                  </a:lnTo>
                  <a:lnTo>
                    <a:pt x="2482" y="2088"/>
                  </a:lnTo>
                  <a:lnTo>
                    <a:pt x="2480" y="2088"/>
                  </a:lnTo>
                  <a:lnTo>
                    <a:pt x="2478" y="2088"/>
                  </a:lnTo>
                  <a:lnTo>
                    <a:pt x="2476" y="2088"/>
                  </a:lnTo>
                  <a:lnTo>
                    <a:pt x="2474" y="2086"/>
                  </a:lnTo>
                  <a:lnTo>
                    <a:pt x="2472" y="2086"/>
                  </a:lnTo>
                  <a:lnTo>
                    <a:pt x="2470" y="2086"/>
                  </a:lnTo>
                  <a:lnTo>
                    <a:pt x="2469" y="2086"/>
                  </a:lnTo>
                  <a:lnTo>
                    <a:pt x="2467" y="2086"/>
                  </a:lnTo>
                  <a:lnTo>
                    <a:pt x="2465" y="2084"/>
                  </a:lnTo>
                  <a:lnTo>
                    <a:pt x="2463" y="2084"/>
                  </a:lnTo>
                  <a:lnTo>
                    <a:pt x="2461" y="2082"/>
                  </a:lnTo>
                  <a:lnTo>
                    <a:pt x="2459" y="2079"/>
                  </a:lnTo>
                  <a:lnTo>
                    <a:pt x="2457" y="2071"/>
                  </a:lnTo>
                  <a:lnTo>
                    <a:pt x="2455" y="2061"/>
                  </a:lnTo>
                  <a:lnTo>
                    <a:pt x="2453" y="2054"/>
                  </a:lnTo>
                  <a:lnTo>
                    <a:pt x="2451" y="2059"/>
                  </a:lnTo>
                  <a:lnTo>
                    <a:pt x="2449" y="2067"/>
                  </a:lnTo>
                  <a:lnTo>
                    <a:pt x="2449" y="2073"/>
                  </a:lnTo>
                  <a:lnTo>
                    <a:pt x="2447" y="2077"/>
                  </a:lnTo>
                  <a:lnTo>
                    <a:pt x="2446" y="2079"/>
                  </a:lnTo>
                  <a:lnTo>
                    <a:pt x="2444" y="2081"/>
                  </a:lnTo>
                  <a:lnTo>
                    <a:pt x="2442" y="2084"/>
                  </a:lnTo>
                  <a:lnTo>
                    <a:pt x="2440" y="2084"/>
                  </a:lnTo>
                  <a:lnTo>
                    <a:pt x="2438" y="2084"/>
                  </a:lnTo>
                  <a:lnTo>
                    <a:pt x="2436" y="2084"/>
                  </a:lnTo>
                  <a:lnTo>
                    <a:pt x="2434" y="2084"/>
                  </a:lnTo>
                  <a:lnTo>
                    <a:pt x="2432" y="2082"/>
                  </a:lnTo>
                  <a:lnTo>
                    <a:pt x="2430" y="2081"/>
                  </a:lnTo>
                  <a:lnTo>
                    <a:pt x="2428" y="2081"/>
                  </a:lnTo>
                  <a:lnTo>
                    <a:pt x="2426" y="2079"/>
                  </a:lnTo>
                  <a:lnTo>
                    <a:pt x="2424" y="2077"/>
                  </a:lnTo>
                  <a:lnTo>
                    <a:pt x="2423" y="2071"/>
                  </a:lnTo>
                  <a:lnTo>
                    <a:pt x="2421" y="2063"/>
                  </a:lnTo>
                  <a:lnTo>
                    <a:pt x="2419" y="2054"/>
                  </a:lnTo>
                  <a:lnTo>
                    <a:pt x="2417" y="2050"/>
                  </a:lnTo>
                  <a:lnTo>
                    <a:pt x="2415" y="2059"/>
                  </a:lnTo>
                  <a:lnTo>
                    <a:pt x="2413" y="2069"/>
                  </a:lnTo>
                  <a:lnTo>
                    <a:pt x="2411" y="2075"/>
                  </a:lnTo>
                  <a:lnTo>
                    <a:pt x="2409" y="2079"/>
                  </a:lnTo>
                  <a:lnTo>
                    <a:pt x="2407" y="2081"/>
                  </a:lnTo>
                  <a:lnTo>
                    <a:pt x="2407" y="2082"/>
                  </a:lnTo>
                  <a:lnTo>
                    <a:pt x="2405" y="2082"/>
                  </a:lnTo>
                  <a:lnTo>
                    <a:pt x="2403" y="2082"/>
                  </a:lnTo>
                  <a:lnTo>
                    <a:pt x="2401" y="2082"/>
                  </a:lnTo>
                  <a:lnTo>
                    <a:pt x="2399" y="2082"/>
                  </a:lnTo>
                  <a:lnTo>
                    <a:pt x="2398" y="2081"/>
                  </a:lnTo>
                  <a:lnTo>
                    <a:pt x="2396" y="2079"/>
                  </a:lnTo>
                  <a:lnTo>
                    <a:pt x="2394" y="2077"/>
                  </a:lnTo>
                  <a:lnTo>
                    <a:pt x="2392" y="2073"/>
                  </a:lnTo>
                  <a:lnTo>
                    <a:pt x="2390" y="2067"/>
                  </a:lnTo>
                  <a:lnTo>
                    <a:pt x="2388" y="2058"/>
                  </a:lnTo>
                  <a:lnTo>
                    <a:pt x="2386" y="2038"/>
                  </a:lnTo>
                  <a:lnTo>
                    <a:pt x="2384" y="2017"/>
                  </a:lnTo>
                  <a:lnTo>
                    <a:pt x="2382" y="2013"/>
                  </a:lnTo>
                  <a:lnTo>
                    <a:pt x="2380" y="2031"/>
                  </a:lnTo>
                  <a:lnTo>
                    <a:pt x="2378" y="2048"/>
                  </a:lnTo>
                  <a:lnTo>
                    <a:pt x="2376" y="2061"/>
                  </a:lnTo>
                  <a:lnTo>
                    <a:pt x="2375" y="2069"/>
                  </a:lnTo>
                  <a:lnTo>
                    <a:pt x="2373" y="2075"/>
                  </a:lnTo>
                  <a:lnTo>
                    <a:pt x="2371" y="2079"/>
                  </a:lnTo>
                  <a:lnTo>
                    <a:pt x="2369" y="2079"/>
                  </a:lnTo>
                  <a:lnTo>
                    <a:pt x="2367" y="2081"/>
                  </a:lnTo>
                  <a:lnTo>
                    <a:pt x="2365" y="2081"/>
                  </a:lnTo>
                  <a:lnTo>
                    <a:pt x="2363" y="2081"/>
                  </a:lnTo>
                  <a:lnTo>
                    <a:pt x="2361" y="2079"/>
                  </a:lnTo>
                  <a:lnTo>
                    <a:pt x="2359" y="2077"/>
                  </a:lnTo>
                  <a:lnTo>
                    <a:pt x="2357" y="2073"/>
                  </a:lnTo>
                  <a:lnTo>
                    <a:pt x="2355" y="2065"/>
                  </a:lnTo>
                  <a:lnTo>
                    <a:pt x="2353" y="2056"/>
                  </a:lnTo>
                  <a:lnTo>
                    <a:pt x="2351" y="2038"/>
                  </a:lnTo>
                  <a:lnTo>
                    <a:pt x="2350" y="2021"/>
                  </a:lnTo>
                  <a:lnTo>
                    <a:pt x="2348" y="2013"/>
                  </a:lnTo>
                  <a:lnTo>
                    <a:pt x="2346" y="2025"/>
                  </a:lnTo>
                  <a:lnTo>
                    <a:pt x="2344" y="2044"/>
                  </a:lnTo>
                  <a:lnTo>
                    <a:pt x="2342" y="2059"/>
                  </a:lnTo>
                  <a:lnTo>
                    <a:pt x="2340" y="2069"/>
                  </a:lnTo>
                  <a:lnTo>
                    <a:pt x="2338" y="2077"/>
                  </a:lnTo>
                  <a:lnTo>
                    <a:pt x="2336" y="2081"/>
                  </a:lnTo>
                  <a:lnTo>
                    <a:pt x="2334" y="2082"/>
                  </a:lnTo>
                  <a:lnTo>
                    <a:pt x="2332" y="2084"/>
                  </a:lnTo>
                  <a:lnTo>
                    <a:pt x="2330" y="2086"/>
                  </a:lnTo>
                  <a:lnTo>
                    <a:pt x="2328" y="2086"/>
                  </a:lnTo>
                  <a:lnTo>
                    <a:pt x="2327" y="2088"/>
                  </a:lnTo>
                  <a:lnTo>
                    <a:pt x="2325" y="2088"/>
                  </a:lnTo>
                  <a:lnTo>
                    <a:pt x="2323" y="2088"/>
                  </a:lnTo>
                  <a:lnTo>
                    <a:pt x="2321" y="2088"/>
                  </a:lnTo>
                  <a:lnTo>
                    <a:pt x="2319" y="2088"/>
                  </a:lnTo>
                  <a:lnTo>
                    <a:pt x="2317" y="2090"/>
                  </a:lnTo>
                  <a:lnTo>
                    <a:pt x="2315" y="2090"/>
                  </a:lnTo>
                  <a:lnTo>
                    <a:pt x="2313" y="2090"/>
                  </a:lnTo>
                  <a:lnTo>
                    <a:pt x="2311" y="2088"/>
                  </a:lnTo>
                  <a:lnTo>
                    <a:pt x="2309" y="2088"/>
                  </a:lnTo>
                  <a:lnTo>
                    <a:pt x="2307" y="2088"/>
                  </a:lnTo>
                  <a:lnTo>
                    <a:pt x="2305" y="2088"/>
                  </a:lnTo>
                  <a:lnTo>
                    <a:pt x="2304" y="2088"/>
                  </a:lnTo>
                  <a:lnTo>
                    <a:pt x="2302" y="2088"/>
                  </a:lnTo>
                  <a:lnTo>
                    <a:pt x="2300" y="2088"/>
                  </a:lnTo>
                  <a:lnTo>
                    <a:pt x="2298" y="2088"/>
                  </a:lnTo>
                  <a:lnTo>
                    <a:pt x="2296" y="2088"/>
                  </a:lnTo>
                  <a:lnTo>
                    <a:pt x="2294" y="2088"/>
                  </a:lnTo>
                  <a:lnTo>
                    <a:pt x="2292" y="2088"/>
                  </a:lnTo>
                  <a:lnTo>
                    <a:pt x="2290" y="2088"/>
                  </a:lnTo>
                  <a:lnTo>
                    <a:pt x="2288" y="2088"/>
                  </a:lnTo>
                  <a:lnTo>
                    <a:pt x="2286" y="2088"/>
                  </a:lnTo>
                  <a:lnTo>
                    <a:pt x="2284" y="2088"/>
                  </a:lnTo>
                  <a:lnTo>
                    <a:pt x="2282" y="2088"/>
                  </a:lnTo>
                  <a:lnTo>
                    <a:pt x="2280" y="2088"/>
                  </a:lnTo>
                  <a:lnTo>
                    <a:pt x="2279" y="2088"/>
                  </a:lnTo>
                  <a:lnTo>
                    <a:pt x="2277" y="2088"/>
                  </a:lnTo>
                  <a:lnTo>
                    <a:pt x="2275" y="2088"/>
                  </a:lnTo>
                  <a:lnTo>
                    <a:pt x="2273" y="2088"/>
                  </a:lnTo>
                  <a:lnTo>
                    <a:pt x="2271" y="2086"/>
                  </a:lnTo>
                  <a:lnTo>
                    <a:pt x="2269" y="2086"/>
                  </a:lnTo>
                  <a:lnTo>
                    <a:pt x="2267" y="2086"/>
                  </a:lnTo>
                  <a:lnTo>
                    <a:pt x="2265" y="2084"/>
                  </a:lnTo>
                  <a:lnTo>
                    <a:pt x="2263" y="2084"/>
                  </a:lnTo>
                  <a:lnTo>
                    <a:pt x="2261" y="2084"/>
                  </a:lnTo>
                  <a:lnTo>
                    <a:pt x="2259" y="2082"/>
                  </a:lnTo>
                  <a:lnTo>
                    <a:pt x="2257" y="2082"/>
                  </a:lnTo>
                  <a:lnTo>
                    <a:pt x="2256" y="2081"/>
                  </a:lnTo>
                  <a:lnTo>
                    <a:pt x="2254" y="2079"/>
                  </a:lnTo>
                  <a:lnTo>
                    <a:pt x="2252" y="2075"/>
                  </a:lnTo>
                  <a:lnTo>
                    <a:pt x="2250" y="2069"/>
                  </a:lnTo>
                  <a:lnTo>
                    <a:pt x="2248" y="2059"/>
                  </a:lnTo>
                  <a:lnTo>
                    <a:pt x="2246" y="2044"/>
                  </a:lnTo>
                  <a:lnTo>
                    <a:pt x="2244" y="2029"/>
                  </a:lnTo>
                  <a:lnTo>
                    <a:pt x="2242" y="2025"/>
                  </a:lnTo>
                  <a:lnTo>
                    <a:pt x="2240" y="2034"/>
                  </a:lnTo>
                  <a:lnTo>
                    <a:pt x="2240" y="2048"/>
                  </a:lnTo>
                  <a:lnTo>
                    <a:pt x="2238" y="2056"/>
                  </a:lnTo>
                  <a:lnTo>
                    <a:pt x="2236" y="2059"/>
                  </a:lnTo>
                  <a:lnTo>
                    <a:pt x="2234" y="2063"/>
                  </a:lnTo>
                  <a:lnTo>
                    <a:pt x="2232" y="2065"/>
                  </a:lnTo>
                  <a:lnTo>
                    <a:pt x="2231" y="2067"/>
                  </a:lnTo>
                  <a:lnTo>
                    <a:pt x="2229" y="2067"/>
                  </a:lnTo>
                  <a:lnTo>
                    <a:pt x="2227" y="2063"/>
                  </a:lnTo>
                  <a:lnTo>
                    <a:pt x="2225" y="2061"/>
                  </a:lnTo>
                  <a:lnTo>
                    <a:pt x="2223" y="2058"/>
                  </a:lnTo>
                  <a:lnTo>
                    <a:pt x="2221" y="2048"/>
                  </a:lnTo>
                  <a:lnTo>
                    <a:pt x="2219" y="2033"/>
                  </a:lnTo>
                  <a:lnTo>
                    <a:pt x="2217" y="2013"/>
                  </a:lnTo>
                  <a:lnTo>
                    <a:pt x="2215" y="2015"/>
                  </a:lnTo>
                  <a:lnTo>
                    <a:pt x="2213" y="2034"/>
                  </a:lnTo>
                  <a:lnTo>
                    <a:pt x="2211" y="2052"/>
                  </a:lnTo>
                  <a:lnTo>
                    <a:pt x="2209" y="2061"/>
                  </a:lnTo>
                  <a:lnTo>
                    <a:pt x="2208" y="2065"/>
                  </a:lnTo>
                  <a:lnTo>
                    <a:pt x="2206" y="2069"/>
                  </a:lnTo>
                  <a:lnTo>
                    <a:pt x="2204" y="2071"/>
                  </a:lnTo>
                  <a:lnTo>
                    <a:pt x="2202" y="2073"/>
                  </a:lnTo>
                  <a:lnTo>
                    <a:pt x="2200" y="2073"/>
                  </a:lnTo>
                  <a:lnTo>
                    <a:pt x="2198" y="2073"/>
                  </a:lnTo>
                  <a:lnTo>
                    <a:pt x="2196" y="2071"/>
                  </a:lnTo>
                  <a:lnTo>
                    <a:pt x="2194" y="2067"/>
                  </a:lnTo>
                  <a:lnTo>
                    <a:pt x="2192" y="2063"/>
                  </a:lnTo>
                  <a:lnTo>
                    <a:pt x="2190" y="2056"/>
                  </a:lnTo>
                  <a:lnTo>
                    <a:pt x="2188" y="2044"/>
                  </a:lnTo>
                  <a:lnTo>
                    <a:pt x="2186" y="2027"/>
                  </a:lnTo>
                  <a:lnTo>
                    <a:pt x="2185" y="2011"/>
                  </a:lnTo>
                  <a:lnTo>
                    <a:pt x="2183" y="2000"/>
                  </a:lnTo>
                  <a:lnTo>
                    <a:pt x="2181" y="1994"/>
                  </a:lnTo>
                  <a:lnTo>
                    <a:pt x="2179" y="1990"/>
                  </a:lnTo>
                  <a:lnTo>
                    <a:pt x="2177" y="1988"/>
                  </a:lnTo>
                  <a:lnTo>
                    <a:pt x="2175" y="1985"/>
                  </a:lnTo>
                  <a:lnTo>
                    <a:pt x="2173" y="1983"/>
                  </a:lnTo>
                  <a:lnTo>
                    <a:pt x="2171" y="1988"/>
                  </a:lnTo>
                  <a:lnTo>
                    <a:pt x="2169" y="1998"/>
                  </a:lnTo>
                  <a:lnTo>
                    <a:pt x="2167" y="2004"/>
                  </a:lnTo>
                  <a:lnTo>
                    <a:pt x="2165" y="2010"/>
                  </a:lnTo>
                  <a:lnTo>
                    <a:pt x="2163" y="2011"/>
                  </a:lnTo>
                  <a:lnTo>
                    <a:pt x="2161" y="2015"/>
                  </a:lnTo>
                  <a:lnTo>
                    <a:pt x="2160" y="2013"/>
                  </a:lnTo>
                  <a:lnTo>
                    <a:pt x="2158" y="2008"/>
                  </a:lnTo>
                  <a:lnTo>
                    <a:pt x="2156" y="2000"/>
                  </a:lnTo>
                  <a:lnTo>
                    <a:pt x="2156" y="1990"/>
                  </a:lnTo>
                  <a:lnTo>
                    <a:pt x="2154" y="1988"/>
                  </a:lnTo>
                  <a:lnTo>
                    <a:pt x="2152" y="1985"/>
                  </a:lnTo>
                  <a:lnTo>
                    <a:pt x="2150" y="1983"/>
                  </a:lnTo>
                  <a:lnTo>
                    <a:pt x="2148" y="1981"/>
                  </a:lnTo>
                  <a:lnTo>
                    <a:pt x="2146" y="1983"/>
                  </a:lnTo>
                  <a:lnTo>
                    <a:pt x="2144" y="1994"/>
                  </a:lnTo>
                  <a:lnTo>
                    <a:pt x="2142" y="2006"/>
                  </a:lnTo>
                  <a:lnTo>
                    <a:pt x="2140" y="2010"/>
                  </a:lnTo>
                  <a:lnTo>
                    <a:pt x="2138" y="2011"/>
                  </a:lnTo>
                  <a:lnTo>
                    <a:pt x="2137" y="2013"/>
                  </a:lnTo>
                  <a:lnTo>
                    <a:pt x="2135" y="2017"/>
                  </a:lnTo>
                  <a:lnTo>
                    <a:pt x="2133" y="2017"/>
                  </a:lnTo>
                  <a:lnTo>
                    <a:pt x="2131" y="2013"/>
                  </a:lnTo>
                  <a:lnTo>
                    <a:pt x="2129" y="2004"/>
                  </a:lnTo>
                  <a:lnTo>
                    <a:pt x="2127" y="2000"/>
                  </a:lnTo>
                  <a:lnTo>
                    <a:pt x="2125" y="2002"/>
                  </a:lnTo>
                  <a:lnTo>
                    <a:pt x="2123" y="2004"/>
                  </a:lnTo>
                  <a:lnTo>
                    <a:pt x="2121" y="2013"/>
                  </a:lnTo>
                  <a:lnTo>
                    <a:pt x="2119" y="2031"/>
                  </a:lnTo>
                  <a:lnTo>
                    <a:pt x="2117" y="2048"/>
                  </a:lnTo>
                  <a:lnTo>
                    <a:pt x="2115" y="2061"/>
                  </a:lnTo>
                  <a:lnTo>
                    <a:pt x="2114" y="2071"/>
                  </a:lnTo>
                  <a:lnTo>
                    <a:pt x="2114" y="2077"/>
                  </a:lnTo>
                  <a:lnTo>
                    <a:pt x="2112" y="2081"/>
                  </a:lnTo>
                  <a:lnTo>
                    <a:pt x="2110" y="2082"/>
                  </a:lnTo>
                  <a:lnTo>
                    <a:pt x="2108" y="2084"/>
                  </a:lnTo>
                  <a:lnTo>
                    <a:pt x="2106" y="2086"/>
                  </a:lnTo>
                  <a:lnTo>
                    <a:pt x="2104" y="2086"/>
                  </a:lnTo>
                  <a:lnTo>
                    <a:pt x="2102" y="2088"/>
                  </a:lnTo>
                  <a:lnTo>
                    <a:pt x="2100" y="2088"/>
                  </a:lnTo>
                  <a:lnTo>
                    <a:pt x="2098" y="2088"/>
                  </a:lnTo>
                  <a:lnTo>
                    <a:pt x="2096" y="2088"/>
                  </a:lnTo>
                  <a:lnTo>
                    <a:pt x="2094" y="2088"/>
                  </a:lnTo>
                  <a:lnTo>
                    <a:pt x="2092" y="2090"/>
                  </a:lnTo>
                  <a:lnTo>
                    <a:pt x="2090" y="2090"/>
                  </a:lnTo>
                  <a:lnTo>
                    <a:pt x="2089" y="2088"/>
                  </a:lnTo>
                  <a:lnTo>
                    <a:pt x="2087" y="2090"/>
                  </a:lnTo>
                  <a:lnTo>
                    <a:pt x="2085" y="2090"/>
                  </a:lnTo>
                  <a:lnTo>
                    <a:pt x="2083" y="2090"/>
                  </a:lnTo>
                  <a:lnTo>
                    <a:pt x="2081" y="2090"/>
                  </a:lnTo>
                  <a:lnTo>
                    <a:pt x="2079" y="2090"/>
                  </a:lnTo>
                  <a:lnTo>
                    <a:pt x="2077" y="2090"/>
                  </a:lnTo>
                  <a:lnTo>
                    <a:pt x="2075" y="2090"/>
                  </a:lnTo>
                  <a:lnTo>
                    <a:pt x="2073" y="2090"/>
                  </a:lnTo>
                  <a:lnTo>
                    <a:pt x="2071" y="2090"/>
                  </a:lnTo>
                  <a:lnTo>
                    <a:pt x="2069" y="2090"/>
                  </a:lnTo>
                  <a:lnTo>
                    <a:pt x="2067" y="2090"/>
                  </a:lnTo>
                  <a:lnTo>
                    <a:pt x="2066" y="2092"/>
                  </a:lnTo>
                  <a:lnTo>
                    <a:pt x="2064" y="2090"/>
                  </a:lnTo>
                  <a:lnTo>
                    <a:pt x="2062" y="2090"/>
                  </a:lnTo>
                  <a:lnTo>
                    <a:pt x="2060" y="2090"/>
                  </a:lnTo>
                  <a:lnTo>
                    <a:pt x="2058" y="2090"/>
                  </a:lnTo>
                  <a:lnTo>
                    <a:pt x="2056" y="2092"/>
                  </a:lnTo>
                  <a:lnTo>
                    <a:pt x="2054" y="2090"/>
                  </a:lnTo>
                  <a:lnTo>
                    <a:pt x="2052" y="2090"/>
                  </a:lnTo>
                  <a:lnTo>
                    <a:pt x="2050" y="2090"/>
                  </a:lnTo>
                  <a:lnTo>
                    <a:pt x="2048" y="2092"/>
                  </a:lnTo>
                  <a:lnTo>
                    <a:pt x="2046" y="2092"/>
                  </a:lnTo>
                  <a:lnTo>
                    <a:pt x="2044" y="2092"/>
                  </a:lnTo>
                  <a:lnTo>
                    <a:pt x="2042" y="2090"/>
                  </a:lnTo>
                  <a:lnTo>
                    <a:pt x="2041" y="2090"/>
                  </a:lnTo>
                  <a:lnTo>
                    <a:pt x="2039" y="2092"/>
                  </a:lnTo>
                  <a:lnTo>
                    <a:pt x="2037" y="2092"/>
                  </a:lnTo>
                  <a:lnTo>
                    <a:pt x="2035" y="2092"/>
                  </a:lnTo>
                  <a:lnTo>
                    <a:pt x="2033" y="2092"/>
                  </a:lnTo>
                  <a:lnTo>
                    <a:pt x="2031" y="2092"/>
                  </a:lnTo>
                  <a:lnTo>
                    <a:pt x="2029" y="2092"/>
                  </a:lnTo>
                  <a:lnTo>
                    <a:pt x="2027" y="2092"/>
                  </a:lnTo>
                  <a:lnTo>
                    <a:pt x="2025" y="2092"/>
                  </a:lnTo>
                  <a:lnTo>
                    <a:pt x="2023" y="2090"/>
                  </a:lnTo>
                  <a:lnTo>
                    <a:pt x="2021" y="2092"/>
                  </a:lnTo>
                  <a:lnTo>
                    <a:pt x="2019" y="2092"/>
                  </a:lnTo>
                  <a:lnTo>
                    <a:pt x="2018" y="2092"/>
                  </a:lnTo>
                  <a:lnTo>
                    <a:pt x="2016" y="2090"/>
                  </a:lnTo>
                  <a:lnTo>
                    <a:pt x="2014" y="2092"/>
                  </a:lnTo>
                  <a:lnTo>
                    <a:pt x="2012" y="2090"/>
                  </a:lnTo>
                  <a:lnTo>
                    <a:pt x="2010" y="2090"/>
                  </a:lnTo>
                  <a:lnTo>
                    <a:pt x="2008" y="2090"/>
                  </a:lnTo>
                  <a:lnTo>
                    <a:pt x="2006" y="2092"/>
                  </a:lnTo>
                  <a:lnTo>
                    <a:pt x="2004" y="2092"/>
                  </a:lnTo>
                  <a:lnTo>
                    <a:pt x="2002" y="2092"/>
                  </a:lnTo>
                  <a:lnTo>
                    <a:pt x="2000" y="2092"/>
                  </a:lnTo>
                  <a:lnTo>
                    <a:pt x="1998" y="2092"/>
                  </a:lnTo>
                  <a:lnTo>
                    <a:pt x="1996" y="2092"/>
                  </a:lnTo>
                  <a:lnTo>
                    <a:pt x="1995" y="2090"/>
                  </a:lnTo>
                  <a:lnTo>
                    <a:pt x="1993" y="2090"/>
                  </a:lnTo>
                  <a:lnTo>
                    <a:pt x="1991" y="2090"/>
                  </a:lnTo>
                  <a:lnTo>
                    <a:pt x="1989" y="2090"/>
                  </a:lnTo>
                  <a:lnTo>
                    <a:pt x="1987" y="2090"/>
                  </a:lnTo>
                  <a:lnTo>
                    <a:pt x="1985" y="2090"/>
                  </a:lnTo>
                  <a:lnTo>
                    <a:pt x="1983" y="2090"/>
                  </a:lnTo>
                  <a:lnTo>
                    <a:pt x="1981" y="2090"/>
                  </a:lnTo>
                  <a:lnTo>
                    <a:pt x="1979" y="2090"/>
                  </a:lnTo>
                  <a:lnTo>
                    <a:pt x="1977" y="2090"/>
                  </a:lnTo>
                  <a:lnTo>
                    <a:pt x="1975" y="2090"/>
                  </a:lnTo>
                  <a:lnTo>
                    <a:pt x="1973" y="2090"/>
                  </a:lnTo>
                  <a:lnTo>
                    <a:pt x="1971" y="2090"/>
                  </a:lnTo>
                  <a:lnTo>
                    <a:pt x="1970" y="2090"/>
                  </a:lnTo>
                  <a:lnTo>
                    <a:pt x="1968" y="2090"/>
                  </a:lnTo>
                  <a:lnTo>
                    <a:pt x="1966" y="2090"/>
                  </a:lnTo>
                  <a:lnTo>
                    <a:pt x="1964" y="2090"/>
                  </a:lnTo>
                  <a:lnTo>
                    <a:pt x="1962" y="2090"/>
                  </a:lnTo>
                  <a:lnTo>
                    <a:pt x="1960" y="2090"/>
                  </a:lnTo>
                  <a:lnTo>
                    <a:pt x="1958" y="2090"/>
                  </a:lnTo>
                  <a:lnTo>
                    <a:pt x="1956" y="2090"/>
                  </a:lnTo>
                  <a:lnTo>
                    <a:pt x="1954" y="2090"/>
                  </a:lnTo>
                  <a:lnTo>
                    <a:pt x="1952" y="2090"/>
                  </a:lnTo>
                  <a:lnTo>
                    <a:pt x="1950" y="2090"/>
                  </a:lnTo>
                  <a:lnTo>
                    <a:pt x="1948" y="2090"/>
                  </a:lnTo>
                  <a:lnTo>
                    <a:pt x="1947" y="2090"/>
                  </a:lnTo>
                  <a:lnTo>
                    <a:pt x="1945" y="2090"/>
                  </a:lnTo>
                  <a:lnTo>
                    <a:pt x="1943" y="2090"/>
                  </a:lnTo>
                  <a:lnTo>
                    <a:pt x="1941" y="2090"/>
                  </a:lnTo>
                  <a:lnTo>
                    <a:pt x="1939" y="2090"/>
                  </a:lnTo>
                  <a:lnTo>
                    <a:pt x="1937" y="2090"/>
                  </a:lnTo>
                  <a:lnTo>
                    <a:pt x="1935" y="2090"/>
                  </a:lnTo>
                  <a:lnTo>
                    <a:pt x="1933" y="2090"/>
                  </a:lnTo>
                  <a:lnTo>
                    <a:pt x="1931" y="2090"/>
                  </a:lnTo>
                  <a:lnTo>
                    <a:pt x="1929" y="2090"/>
                  </a:lnTo>
                  <a:lnTo>
                    <a:pt x="1927" y="2090"/>
                  </a:lnTo>
                  <a:lnTo>
                    <a:pt x="1925" y="2090"/>
                  </a:lnTo>
                  <a:lnTo>
                    <a:pt x="1923" y="2090"/>
                  </a:lnTo>
                  <a:lnTo>
                    <a:pt x="1922" y="2090"/>
                  </a:lnTo>
                  <a:lnTo>
                    <a:pt x="1920" y="2090"/>
                  </a:lnTo>
                  <a:lnTo>
                    <a:pt x="1918" y="2090"/>
                  </a:lnTo>
                  <a:lnTo>
                    <a:pt x="1916" y="2090"/>
                  </a:lnTo>
                  <a:lnTo>
                    <a:pt x="1914" y="2090"/>
                  </a:lnTo>
                  <a:lnTo>
                    <a:pt x="1912" y="2090"/>
                  </a:lnTo>
                  <a:lnTo>
                    <a:pt x="1910" y="2090"/>
                  </a:lnTo>
                  <a:lnTo>
                    <a:pt x="1908" y="2090"/>
                  </a:lnTo>
                  <a:lnTo>
                    <a:pt x="1906" y="2090"/>
                  </a:lnTo>
                  <a:lnTo>
                    <a:pt x="1904" y="2090"/>
                  </a:lnTo>
                  <a:lnTo>
                    <a:pt x="1902" y="2090"/>
                  </a:lnTo>
                  <a:lnTo>
                    <a:pt x="1900" y="2090"/>
                  </a:lnTo>
                  <a:lnTo>
                    <a:pt x="1899" y="2090"/>
                  </a:lnTo>
                  <a:lnTo>
                    <a:pt x="1897" y="2090"/>
                  </a:lnTo>
                  <a:lnTo>
                    <a:pt x="1895" y="2090"/>
                  </a:lnTo>
                  <a:lnTo>
                    <a:pt x="1893" y="2090"/>
                  </a:lnTo>
                  <a:lnTo>
                    <a:pt x="1891" y="2090"/>
                  </a:lnTo>
                  <a:lnTo>
                    <a:pt x="1889" y="2090"/>
                  </a:lnTo>
                  <a:lnTo>
                    <a:pt x="1887" y="2090"/>
                  </a:lnTo>
                  <a:lnTo>
                    <a:pt x="1885" y="2090"/>
                  </a:lnTo>
                  <a:lnTo>
                    <a:pt x="1883" y="2090"/>
                  </a:lnTo>
                  <a:lnTo>
                    <a:pt x="1881" y="2090"/>
                  </a:lnTo>
                  <a:lnTo>
                    <a:pt x="1879" y="2090"/>
                  </a:lnTo>
                  <a:lnTo>
                    <a:pt x="1877" y="2090"/>
                  </a:lnTo>
                  <a:lnTo>
                    <a:pt x="1876" y="2090"/>
                  </a:lnTo>
                  <a:lnTo>
                    <a:pt x="1874" y="2090"/>
                  </a:lnTo>
                  <a:lnTo>
                    <a:pt x="1872" y="2090"/>
                  </a:lnTo>
                  <a:lnTo>
                    <a:pt x="1870" y="2090"/>
                  </a:lnTo>
                  <a:lnTo>
                    <a:pt x="1868" y="2090"/>
                  </a:lnTo>
                  <a:lnTo>
                    <a:pt x="1866" y="2090"/>
                  </a:lnTo>
                  <a:lnTo>
                    <a:pt x="1864" y="2090"/>
                  </a:lnTo>
                  <a:lnTo>
                    <a:pt x="1862" y="2090"/>
                  </a:lnTo>
                  <a:lnTo>
                    <a:pt x="1860" y="2090"/>
                  </a:lnTo>
                  <a:lnTo>
                    <a:pt x="1858" y="2090"/>
                  </a:lnTo>
                  <a:lnTo>
                    <a:pt x="1856" y="2090"/>
                  </a:lnTo>
                  <a:lnTo>
                    <a:pt x="1854" y="2090"/>
                  </a:lnTo>
                  <a:lnTo>
                    <a:pt x="1852" y="2090"/>
                  </a:lnTo>
                  <a:lnTo>
                    <a:pt x="1851" y="2090"/>
                  </a:lnTo>
                  <a:lnTo>
                    <a:pt x="1849" y="2090"/>
                  </a:lnTo>
                  <a:lnTo>
                    <a:pt x="1847" y="2090"/>
                  </a:lnTo>
                  <a:lnTo>
                    <a:pt x="1845" y="2090"/>
                  </a:lnTo>
                  <a:lnTo>
                    <a:pt x="1843" y="2090"/>
                  </a:lnTo>
                  <a:lnTo>
                    <a:pt x="1841" y="2090"/>
                  </a:lnTo>
                  <a:lnTo>
                    <a:pt x="1839" y="2090"/>
                  </a:lnTo>
                  <a:lnTo>
                    <a:pt x="1837" y="2090"/>
                  </a:lnTo>
                  <a:lnTo>
                    <a:pt x="1835" y="2090"/>
                  </a:lnTo>
                  <a:lnTo>
                    <a:pt x="1833" y="2090"/>
                  </a:lnTo>
                  <a:lnTo>
                    <a:pt x="1831" y="2090"/>
                  </a:lnTo>
                  <a:lnTo>
                    <a:pt x="1829" y="2090"/>
                  </a:lnTo>
                  <a:lnTo>
                    <a:pt x="1828" y="2090"/>
                  </a:lnTo>
                  <a:lnTo>
                    <a:pt x="1826" y="2090"/>
                  </a:lnTo>
                  <a:lnTo>
                    <a:pt x="1824" y="2090"/>
                  </a:lnTo>
                  <a:lnTo>
                    <a:pt x="1822" y="2090"/>
                  </a:lnTo>
                  <a:lnTo>
                    <a:pt x="1820" y="2090"/>
                  </a:lnTo>
                  <a:lnTo>
                    <a:pt x="1818" y="2090"/>
                  </a:lnTo>
                  <a:lnTo>
                    <a:pt x="1816" y="2090"/>
                  </a:lnTo>
                  <a:lnTo>
                    <a:pt x="1814" y="2090"/>
                  </a:lnTo>
                  <a:lnTo>
                    <a:pt x="1812" y="2090"/>
                  </a:lnTo>
                  <a:lnTo>
                    <a:pt x="1810" y="2090"/>
                  </a:lnTo>
                  <a:lnTo>
                    <a:pt x="1808" y="2090"/>
                  </a:lnTo>
                  <a:lnTo>
                    <a:pt x="1806" y="2090"/>
                  </a:lnTo>
                  <a:lnTo>
                    <a:pt x="1804" y="2090"/>
                  </a:lnTo>
                  <a:lnTo>
                    <a:pt x="1803" y="2090"/>
                  </a:lnTo>
                  <a:lnTo>
                    <a:pt x="1801" y="2090"/>
                  </a:lnTo>
                  <a:lnTo>
                    <a:pt x="1799" y="2090"/>
                  </a:lnTo>
                  <a:lnTo>
                    <a:pt x="1797" y="2090"/>
                  </a:lnTo>
                  <a:lnTo>
                    <a:pt x="1795" y="2090"/>
                  </a:lnTo>
                  <a:lnTo>
                    <a:pt x="1793" y="2090"/>
                  </a:lnTo>
                  <a:lnTo>
                    <a:pt x="1791" y="2090"/>
                  </a:lnTo>
                  <a:lnTo>
                    <a:pt x="1789" y="2090"/>
                  </a:lnTo>
                  <a:lnTo>
                    <a:pt x="1787" y="2090"/>
                  </a:lnTo>
                  <a:lnTo>
                    <a:pt x="1785" y="2090"/>
                  </a:lnTo>
                  <a:lnTo>
                    <a:pt x="1783" y="2090"/>
                  </a:lnTo>
                  <a:lnTo>
                    <a:pt x="1781" y="2090"/>
                  </a:lnTo>
                  <a:lnTo>
                    <a:pt x="1780" y="2090"/>
                  </a:lnTo>
                  <a:lnTo>
                    <a:pt x="1778" y="2090"/>
                  </a:lnTo>
                  <a:lnTo>
                    <a:pt x="1776" y="2090"/>
                  </a:lnTo>
                  <a:lnTo>
                    <a:pt x="1774" y="2090"/>
                  </a:lnTo>
                  <a:lnTo>
                    <a:pt x="1772" y="2090"/>
                  </a:lnTo>
                  <a:lnTo>
                    <a:pt x="1770" y="2090"/>
                  </a:lnTo>
                  <a:lnTo>
                    <a:pt x="1768" y="2090"/>
                  </a:lnTo>
                  <a:lnTo>
                    <a:pt x="1766" y="2090"/>
                  </a:lnTo>
                  <a:lnTo>
                    <a:pt x="1764" y="2090"/>
                  </a:lnTo>
                  <a:lnTo>
                    <a:pt x="1762" y="2090"/>
                  </a:lnTo>
                  <a:lnTo>
                    <a:pt x="1760" y="2090"/>
                  </a:lnTo>
                  <a:lnTo>
                    <a:pt x="1758" y="2090"/>
                  </a:lnTo>
                  <a:lnTo>
                    <a:pt x="1757" y="2090"/>
                  </a:lnTo>
                  <a:lnTo>
                    <a:pt x="1755" y="2090"/>
                  </a:lnTo>
                  <a:lnTo>
                    <a:pt x="1753" y="2090"/>
                  </a:lnTo>
                  <a:lnTo>
                    <a:pt x="1751" y="2090"/>
                  </a:lnTo>
                  <a:lnTo>
                    <a:pt x="1749" y="2090"/>
                  </a:lnTo>
                  <a:lnTo>
                    <a:pt x="1747" y="2088"/>
                  </a:lnTo>
                  <a:lnTo>
                    <a:pt x="1745" y="2090"/>
                  </a:lnTo>
                  <a:lnTo>
                    <a:pt x="1743" y="2090"/>
                  </a:lnTo>
                  <a:lnTo>
                    <a:pt x="1741" y="2090"/>
                  </a:lnTo>
                  <a:lnTo>
                    <a:pt x="1739" y="2088"/>
                  </a:lnTo>
                  <a:lnTo>
                    <a:pt x="1737" y="2088"/>
                  </a:lnTo>
                  <a:lnTo>
                    <a:pt x="1735" y="2088"/>
                  </a:lnTo>
                  <a:lnTo>
                    <a:pt x="1733" y="2088"/>
                  </a:lnTo>
                  <a:lnTo>
                    <a:pt x="1732" y="2088"/>
                  </a:lnTo>
                  <a:lnTo>
                    <a:pt x="1730" y="2088"/>
                  </a:lnTo>
                  <a:lnTo>
                    <a:pt x="1728" y="2088"/>
                  </a:lnTo>
                  <a:lnTo>
                    <a:pt x="1726" y="2088"/>
                  </a:lnTo>
                  <a:lnTo>
                    <a:pt x="1724" y="2088"/>
                  </a:lnTo>
                  <a:lnTo>
                    <a:pt x="1722" y="2088"/>
                  </a:lnTo>
                  <a:lnTo>
                    <a:pt x="1720" y="2088"/>
                  </a:lnTo>
                  <a:lnTo>
                    <a:pt x="1718" y="2088"/>
                  </a:lnTo>
                  <a:lnTo>
                    <a:pt x="1716" y="2088"/>
                  </a:lnTo>
                  <a:lnTo>
                    <a:pt x="1714" y="2086"/>
                  </a:lnTo>
                  <a:lnTo>
                    <a:pt x="1712" y="2086"/>
                  </a:lnTo>
                  <a:lnTo>
                    <a:pt x="1710" y="2086"/>
                  </a:lnTo>
                  <a:lnTo>
                    <a:pt x="1709" y="2086"/>
                  </a:lnTo>
                  <a:lnTo>
                    <a:pt x="1707" y="2086"/>
                  </a:lnTo>
                  <a:lnTo>
                    <a:pt x="1705" y="2086"/>
                  </a:lnTo>
                  <a:lnTo>
                    <a:pt x="1703" y="2086"/>
                  </a:lnTo>
                  <a:lnTo>
                    <a:pt x="1701" y="2084"/>
                  </a:lnTo>
                  <a:lnTo>
                    <a:pt x="1699" y="2084"/>
                  </a:lnTo>
                  <a:lnTo>
                    <a:pt x="1697" y="2082"/>
                  </a:lnTo>
                  <a:lnTo>
                    <a:pt x="1695" y="2079"/>
                  </a:lnTo>
                  <a:lnTo>
                    <a:pt x="1693" y="2075"/>
                  </a:lnTo>
                  <a:lnTo>
                    <a:pt x="1693" y="2073"/>
                  </a:lnTo>
                  <a:lnTo>
                    <a:pt x="1691" y="2077"/>
                  </a:lnTo>
                  <a:lnTo>
                    <a:pt x="1689" y="2081"/>
                  </a:lnTo>
                  <a:lnTo>
                    <a:pt x="1687" y="2082"/>
                  </a:lnTo>
                  <a:lnTo>
                    <a:pt x="1686" y="2082"/>
                  </a:lnTo>
                  <a:lnTo>
                    <a:pt x="1684" y="2082"/>
                  </a:lnTo>
                  <a:lnTo>
                    <a:pt x="1682" y="2082"/>
                  </a:lnTo>
                  <a:lnTo>
                    <a:pt x="1680" y="2084"/>
                  </a:lnTo>
                  <a:lnTo>
                    <a:pt x="1678" y="2084"/>
                  </a:lnTo>
                  <a:lnTo>
                    <a:pt x="1676" y="2084"/>
                  </a:lnTo>
                  <a:lnTo>
                    <a:pt x="1674" y="2082"/>
                  </a:lnTo>
                  <a:lnTo>
                    <a:pt x="1672" y="2082"/>
                  </a:lnTo>
                  <a:lnTo>
                    <a:pt x="1670" y="2079"/>
                  </a:lnTo>
                  <a:lnTo>
                    <a:pt x="1668" y="2077"/>
                  </a:lnTo>
                  <a:lnTo>
                    <a:pt x="1666" y="2075"/>
                  </a:lnTo>
                  <a:lnTo>
                    <a:pt x="1664" y="2065"/>
                  </a:lnTo>
                  <a:lnTo>
                    <a:pt x="1662" y="2046"/>
                  </a:lnTo>
                  <a:lnTo>
                    <a:pt x="1661" y="2040"/>
                  </a:lnTo>
                  <a:lnTo>
                    <a:pt x="1659" y="2050"/>
                  </a:lnTo>
                  <a:lnTo>
                    <a:pt x="1657" y="2063"/>
                  </a:lnTo>
                  <a:lnTo>
                    <a:pt x="1655" y="2071"/>
                  </a:lnTo>
                  <a:lnTo>
                    <a:pt x="1653" y="2077"/>
                  </a:lnTo>
                  <a:lnTo>
                    <a:pt x="1651" y="2081"/>
                  </a:lnTo>
                  <a:lnTo>
                    <a:pt x="1651" y="2082"/>
                  </a:lnTo>
                  <a:lnTo>
                    <a:pt x="1649" y="2082"/>
                  </a:lnTo>
                  <a:lnTo>
                    <a:pt x="1647" y="2081"/>
                  </a:lnTo>
                  <a:lnTo>
                    <a:pt x="1645" y="2081"/>
                  </a:lnTo>
                  <a:lnTo>
                    <a:pt x="1643" y="2079"/>
                  </a:lnTo>
                  <a:lnTo>
                    <a:pt x="1641" y="2077"/>
                  </a:lnTo>
                  <a:lnTo>
                    <a:pt x="1639" y="2071"/>
                  </a:lnTo>
                  <a:lnTo>
                    <a:pt x="1638" y="2061"/>
                  </a:lnTo>
                  <a:lnTo>
                    <a:pt x="1636" y="2048"/>
                  </a:lnTo>
                  <a:lnTo>
                    <a:pt x="1634" y="2054"/>
                  </a:lnTo>
                  <a:lnTo>
                    <a:pt x="1632" y="2063"/>
                  </a:lnTo>
                  <a:lnTo>
                    <a:pt x="1630" y="2061"/>
                  </a:lnTo>
                  <a:lnTo>
                    <a:pt x="1628" y="2048"/>
                  </a:lnTo>
                  <a:lnTo>
                    <a:pt x="1626" y="2046"/>
                  </a:lnTo>
                  <a:lnTo>
                    <a:pt x="1624" y="2063"/>
                  </a:lnTo>
                  <a:lnTo>
                    <a:pt x="1622" y="2073"/>
                  </a:lnTo>
                  <a:lnTo>
                    <a:pt x="1620" y="2077"/>
                  </a:lnTo>
                  <a:lnTo>
                    <a:pt x="1618" y="2079"/>
                  </a:lnTo>
                  <a:lnTo>
                    <a:pt x="1616" y="2077"/>
                  </a:lnTo>
                  <a:lnTo>
                    <a:pt x="1614" y="2075"/>
                  </a:lnTo>
                  <a:lnTo>
                    <a:pt x="1613" y="2073"/>
                  </a:lnTo>
                  <a:lnTo>
                    <a:pt x="1611" y="2071"/>
                  </a:lnTo>
                  <a:lnTo>
                    <a:pt x="1609" y="2069"/>
                  </a:lnTo>
                  <a:lnTo>
                    <a:pt x="1609" y="2061"/>
                  </a:lnTo>
                  <a:lnTo>
                    <a:pt x="1607" y="2052"/>
                  </a:lnTo>
                  <a:lnTo>
                    <a:pt x="1605" y="2038"/>
                  </a:lnTo>
                  <a:lnTo>
                    <a:pt x="1603" y="2034"/>
                  </a:lnTo>
                  <a:lnTo>
                    <a:pt x="1601" y="2044"/>
                  </a:lnTo>
                  <a:lnTo>
                    <a:pt x="1599" y="2058"/>
                  </a:lnTo>
                  <a:lnTo>
                    <a:pt x="1597" y="2069"/>
                  </a:lnTo>
                  <a:lnTo>
                    <a:pt x="1595" y="2075"/>
                  </a:lnTo>
                  <a:lnTo>
                    <a:pt x="1593" y="2077"/>
                  </a:lnTo>
                  <a:lnTo>
                    <a:pt x="1591" y="2079"/>
                  </a:lnTo>
                  <a:lnTo>
                    <a:pt x="1590" y="2079"/>
                  </a:lnTo>
                  <a:lnTo>
                    <a:pt x="1588" y="2077"/>
                  </a:lnTo>
                  <a:lnTo>
                    <a:pt x="1586" y="2077"/>
                  </a:lnTo>
                  <a:lnTo>
                    <a:pt x="1584" y="2077"/>
                  </a:lnTo>
                  <a:lnTo>
                    <a:pt x="1582" y="2077"/>
                  </a:lnTo>
                  <a:lnTo>
                    <a:pt x="1580" y="2077"/>
                  </a:lnTo>
                  <a:lnTo>
                    <a:pt x="1578" y="2075"/>
                  </a:lnTo>
                  <a:lnTo>
                    <a:pt x="1576" y="2073"/>
                  </a:lnTo>
                  <a:lnTo>
                    <a:pt x="1574" y="2069"/>
                  </a:lnTo>
                  <a:lnTo>
                    <a:pt x="1572" y="2059"/>
                  </a:lnTo>
                  <a:lnTo>
                    <a:pt x="1570" y="2044"/>
                  </a:lnTo>
                  <a:lnTo>
                    <a:pt x="1568" y="2029"/>
                  </a:lnTo>
                  <a:lnTo>
                    <a:pt x="1567" y="2034"/>
                  </a:lnTo>
                  <a:lnTo>
                    <a:pt x="1567" y="2052"/>
                  </a:lnTo>
                  <a:lnTo>
                    <a:pt x="1565" y="2063"/>
                  </a:lnTo>
                  <a:lnTo>
                    <a:pt x="1563" y="2067"/>
                  </a:lnTo>
                  <a:lnTo>
                    <a:pt x="1561" y="2069"/>
                  </a:lnTo>
                  <a:lnTo>
                    <a:pt x="1559" y="2067"/>
                  </a:lnTo>
                  <a:lnTo>
                    <a:pt x="1557" y="2067"/>
                  </a:lnTo>
                  <a:lnTo>
                    <a:pt x="1555" y="2067"/>
                  </a:lnTo>
                  <a:lnTo>
                    <a:pt x="1553" y="2067"/>
                  </a:lnTo>
                  <a:lnTo>
                    <a:pt x="1551" y="2065"/>
                  </a:lnTo>
                  <a:lnTo>
                    <a:pt x="1549" y="2067"/>
                  </a:lnTo>
                  <a:lnTo>
                    <a:pt x="1547" y="2071"/>
                  </a:lnTo>
                  <a:lnTo>
                    <a:pt x="1545" y="2073"/>
                  </a:lnTo>
                  <a:lnTo>
                    <a:pt x="1543" y="2073"/>
                  </a:lnTo>
                  <a:lnTo>
                    <a:pt x="1542" y="2073"/>
                  </a:lnTo>
                  <a:lnTo>
                    <a:pt x="1540" y="2069"/>
                  </a:lnTo>
                  <a:lnTo>
                    <a:pt x="1538" y="2065"/>
                  </a:lnTo>
                  <a:lnTo>
                    <a:pt x="1536" y="2061"/>
                  </a:lnTo>
                  <a:lnTo>
                    <a:pt x="1534" y="2058"/>
                  </a:lnTo>
                  <a:lnTo>
                    <a:pt x="1532" y="2056"/>
                  </a:lnTo>
                  <a:lnTo>
                    <a:pt x="1530" y="2056"/>
                  </a:lnTo>
                  <a:lnTo>
                    <a:pt x="1528" y="2056"/>
                  </a:lnTo>
                  <a:lnTo>
                    <a:pt x="1526" y="2058"/>
                  </a:lnTo>
                  <a:lnTo>
                    <a:pt x="1524" y="2056"/>
                  </a:lnTo>
                  <a:lnTo>
                    <a:pt x="1522" y="2058"/>
                  </a:lnTo>
                  <a:lnTo>
                    <a:pt x="1520" y="2059"/>
                  </a:lnTo>
                  <a:lnTo>
                    <a:pt x="1519" y="2059"/>
                  </a:lnTo>
                  <a:lnTo>
                    <a:pt x="1517" y="2059"/>
                  </a:lnTo>
                  <a:lnTo>
                    <a:pt x="1515" y="2061"/>
                  </a:lnTo>
                  <a:lnTo>
                    <a:pt x="1513" y="2061"/>
                  </a:lnTo>
                  <a:lnTo>
                    <a:pt x="1511" y="2059"/>
                  </a:lnTo>
                  <a:lnTo>
                    <a:pt x="1509" y="2054"/>
                  </a:lnTo>
                  <a:lnTo>
                    <a:pt x="1507" y="2050"/>
                  </a:lnTo>
                  <a:lnTo>
                    <a:pt x="1505" y="2046"/>
                  </a:lnTo>
                  <a:lnTo>
                    <a:pt x="1503" y="2046"/>
                  </a:lnTo>
                  <a:lnTo>
                    <a:pt x="1501" y="2044"/>
                  </a:lnTo>
                  <a:lnTo>
                    <a:pt x="1499" y="2044"/>
                  </a:lnTo>
                  <a:lnTo>
                    <a:pt x="1497" y="2046"/>
                  </a:lnTo>
                  <a:lnTo>
                    <a:pt x="1495" y="2048"/>
                  </a:lnTo>
                  <a:lnTo>
                    <a:pt x="1494" y="2052"/>
                  </a:lnTo>
                  <a:lnTo>
                    <a:pt x="1492" y="2056"/>
                  </a:lnTo>
                  <a:lnTo>
                    <a:pt x="1490" y="2059"/>
                  </a:lnTo>
                  <a:lnTo>
                    <a:pt x="1488" y="2063"/>
                  </a:lnTo>
                  <a:lnTo>
                    <a:pt x="1486" y="2065"/>
                  </a:lnTo>
                  <a:lnTo>
                    <a:pt x="1484" y="2067"/>
                  </a:lnTo>
                  <a:lnTo>
                    <a:pt x="1482" y="2067"/>
                  </a:lnTo>
                  <a:lnTo>
                    <a:pt x="1482" y="2065"/>
                  </a:lnTo>
                  <a:lnTo>
                    <a:pt x="1480" y="2061"/>
                  </a:lnTo>
                  <a:lnTo>
                    <a:pt x="1478" y="2058"/>
                  </a:lnTo>
                  <a:lnTo>
                    <a:pt x="1476" y="2054"/>
                  </a:lnTo>
                  <a:lnTo>
                    <a:pt x="1474" y="2048"/>
                  </a:lnTo>
                  <a:lnTo>
                    <a:pt x="1472" y="2042"/>
                  </a:lnTo>
                  <a:lnTo>
                    <a:pt x="1471" y="2040"/>
                  </a:lnTo>
                  <a:lnTo>
                    <a:pt x="1469" y="2042"/>
                  </a:lnTo>
                  <a:lnTo>
                    <a:pt x="1467" y="2048"/>
                  </a:lnTo>
                  <a:lnTo>
                    <a:pt x="1465" y="2052"/>
                  </a:lnTo>
                  <a:lnTo>
                    <a:pt x="1463" y="2056"/>
                  </a:lnTo>
                  <a:lnTo>
                    <a:pt x="1461" y="2056"/>
                  </a:lnTo>
                  <a:lnTo>
                    <a:pt x="1459" y="2054"/>
                  </a:lnTo>
                  <a:lnTo>
                    <a:pt x="1457" y="2046"/>
                  </a:lnTo>
                  <a:lnTo>
                    <a:pt x="1455" y="2033"/>
                  </a:lnTo>
                  <a:lnTo>
                    <a:pt x="1453" y="2029"/>
                  </a:lnTo>
                  <a:lnTo>
                    <a:pt x="1451" y="2034"/>
                  </a:lnTo>
                  <a:lnTo>
                    <a:pt x="1449" y="2044"/>
                  </a:lnTo>
                  <a:lnTo>
                    <a:pt x="1448" y="2052"/>
                  </a:lnTo>
                  <a:lnTo>
                    <a:pt x="1446" y="2056"/>
                  </a:lnTo>
                  <a:lnTo>
                    <a:pt x="1444" y="2058"/>
                  </a:lnTo>
                  <a:lnTo>
                    <a:pt x="1442" y="2061"/>
                  </a:lnTo>
                  <a:lnTo>
                    <a:pt x="1440" y="2063"/>
                  </a:lnTo>
                  <a:lnTo>
                    <a:pt x="1438" y="2059"/>
                  </a:lnTo>
                  <a:lnTo>
                    <a:pt x="1436" y="2059"/>
                  </a:lnTo>
                  <a:lnTo>
                    <a:pt x="1434" y="2059"/>
                  </a:lnTo>
                  <a:lnTo>
                    <a:pt x="1432" y="2065"/>
                  </a:lnTo>
                  <a:lnTo>
                    <a:pt x="1430" y="2069"/>
                  </a:lnTo>
                  <a:lnTo>
                    <a:pt x="1428" y="2067"/>
                  </a:lnTo>
                  <a:lnTo>
                    <a:pt x="1426" y="2061"/>
                  </a:lnTo>
                  <a:lnTo>
                    <a:pt x="1424" y="2050"/>
                  </a:lnTo>
                  <a:lnTo>
                    <a:pt x="1423" y="2034"/>
                  </a:lnTo>
                  <a:lnTo>
                    <a:pt x="1421" y="2038"/>
                  </a:lnTo>
                  <a:lnTo>
                    <a:pt x="1419" y="2056"/>
                  </a:lnTo>
                  <a:lnTo>
                    <a:pt x="1417" y="2069"/>
                  </a:lnTo>
                  <a:lnTo>
                    <a:pt x="1415" y="2075"/>
                  </a:lnTo>
                  <a:lnTo>
                    <a:pt x="1413" y="2079"/>
                  </a:lnTo>
                  <a:lnTo>
                    <a:pt x="1411" y="2079"/>
                  </a:lnTo>
                  <a:lnTo>
                    <a:pt x="1409" y="2079"/>
                  </a:lnTo>
                  <a:lnTo>
                    <a:pt x="1407" y="2077"/>
                  </a:lnTo>
                  <a:lnTo>
                    <a:pt x="1405" y="2071"/>
                  </a:lnTo>
                  <a:lnTo>
                    <a:pt x="1403" y="2061"/>
                  </a:lnTo>
                  <a:lnTo>
                    <a:pt x="1401" y="2056"/>
                  </a:lnTo>
                  <a:lnTo>
                    <a:pt x="1400" y="2058"/>
                  </a:lnTo>
                  <a:lnTo>
                    <a:pt x="1400" y="2056"/>
                  </a:lnTo>
                  <a:lnTo>
                    <a:pt x="1398" y="2046"/>
                  </a:lnTo>
                  <a:lnTo>
                    <a:pt x="1396" y="2058"/>
                  </a:lnTo>
                  <a:lnTo>
                    <a:pt x="1394" y="2073"/>
                  </a:lnTo>
                  <a:lnTo>
                    <a:pt x="1392" y="2079"/>
                  </a:lnTo>
                  <a:lnTo>
                    <a:pt x="1390" y="2082"/>
                  </a:lnTo>
                  <a:lnTo>
                    <a:pt x="1388" y="2084"/>
                  </a:lnTo>
                  <a:lnTo>
                    <a:pt x="1386" y="2084"/>
                  </a:lnTo>
                  <a:lnTo>
                    <a:pt x="1384" y="2084"/>
                  </a:lnTo>
                  <a:lnTo>
                    <a:pt x="1382" y="2084"/>
                  </a:lnTo>
                  <a:lnTo>
                    <a:pt x="1380" y="2081"/>
                  </a:lnTo>
                  <a:lnTo>
                    <a:pt x="1378" y="2077"/>
                  </a:lnTo>
                  <a:lnTo>
                    <a:pt x="1376" y="2067"/>
                  </a:lnTo>
                  <a:lnTo>
                    <a:pt x="1375" y="2065"/>
                  </a:lnTo>
                  <a:lnTo>
                    <a:pt x="1373" y="2073"/>
                  </a:lnTo>
                  <a:lnTo>
                    <a:pt x="1371" y="2077"/>
                  </a:lnTo>
                  <a:lnTo>
                    <a:pt x="1369" y="2077"/>
                  </a:lnTo>
                  <a:lnTo>
                    <a:pt x="1367" y="2073"/>
                  </a:lnTo>
                  <a:lnTo>
                    <a:pt x="1365" y="2063"/>
                  </a:lnTo>
                  <a:lnTo>
                    <a:pt x="1363" y="2056"/>
                  </a:lnTo>
                  <a:lnTo>
                    <a:pt x="1361" y="2067"/>
                  </a:lnTo>
                  <a:lnTo>
                    <a:pt x="1359" y="2077"/>
                  </a:lnTo>
                  <a:lnTo>
                    <a:pt x="1357" y="2082"/>
                  </a:lnTo>
                  <a:lnTo>
                    <a:pt x="1357" y="2084"/>
                  </a:lnTo>
                  <a:lnTo>
                    <a:pt x="1355" y="2086"/>
                  </a:lnTo>
                  <a:lnTo>
                    <a:pt x="1353" y="2086"/>
                  </a:lnTo>
                  <a:lnTo>
                    <a:pt x="1352" y="2084"/>
                  </a:lnTo>
                  <a:lnTo>
                    <a:pt x="1350" y="2082"/>
                  </a:lnTo>
                  <a:lnTo>
                    <a:pt x="1348" y="2079"/>
                  </a:lnTo>
                  <a:lnTo>
                    <a:pt x="1346" y="2073"/>
                  </a:lnTo>
                  <a:lnTo>
                    <a:pt x="1344" y="2071"/>
                  </a:lnTo>
                  <a:lnTo>
                    <a:pt x="1342" y="2077"/>
                  </a:lnTo>
                  <a:lnTo>
                    <a:pt x="1340" y="2082"/>
                  </a:lnTo>
                  <a:lnTo>
                    <a:pt x="1338" y="2086"/>
                  </a:lnTo>
                  <a:lnTo>
                    <a:pt x="1336" y="2088"/>
                  </a:lnTo>
                  <a:lnTo>
                    <a:pt x="1334" y="2090"/>
                  </a:lnTo>
                  <a:lnTo>
                    <a:pt x="1332" y="2090"/>
                  </a:lnTo>
                  <a:lnTo>
                    <a:pt x="1330" y="2090"/>
                  </a:lnTo>
                  <a:lnTo>
                    <a:pt x="1329" y="2092"/>
                  </a:lnTo>
                  <a:lnTo>
                    <a:pt x="1327" y="2092"/>
                  </a:lnTo>
                  <a:lnTo>
                    <a:pt x="1325" y="2092"/>
                  </a:lnTo>
                  <a:lnTo>
                    <a:pt x="1323" y="2092"/>
                  </a:lnTo>
                  <a:lnTo>
                    <a:pt x="1321" y="2092"/>
                  </a:lnTo>
                  <a:lnTo>
                    <a:pt x="1319" y="2092"/>
                  </a:lnTo>
                  <a:lnTo>
                    <a:pt x="1317" y="2092"/>
                  </a:lnTo>
                  <a:lnTo>
                    <a:pt x="1315" y="2092"/>
                  </a:lnTo>
                  <a:lnTo>
                    <a:pt x="1313" y="2092"/>
                  </a:lnTo>
                  <a:lnTo>
                    <a:pt x="1311" y="2092"/>
                  </a:lnTo>
                  <a:lnTo>
                    <a:pt x="1309" y="2092"/>
                  </a:lnTo>
                  <a:lnTo>
                    <a:pt x="1307" y="2092"/>
                  </a:lnTo>
                  <a:lnTo>
                    <a:pt x="1305" y="2092"/>
                  </a:lnTo>
                  <a:lnTo>
                    <a:pt x="1304" y="2092"/>
                  </a:lnTo>
                  <a:lnTo>
                    <a:pt x="1302" y="2092"/>
                  </a:lnTo>
                  <a:lnTo>
                    <a:pt x="1300" y="2092"/>
                  </a:lnTo>
                  <a:lnTo>
                    <a:pt x="1298" y="2092"/>
                  </a:lnTo>
                  <a:lnTo>
                    <a:pt x="1296" y="2092"/>
                  </a:lnTo>
                  <a:lnTo>
                    <a:pt x="1294" y="2092"/>
                  </a:lnTo>
                  <a:lnTo>
                    <a:pt x="1292" y="2092"/>
                  </a:lnTo>
                  <a:lnTo>
                    <a:pt x="1290" y="2092"/>
                  </a:lnTo>
                  <a:lnTo>
                    <a:pt x="1288" y="2092"/>
                  </a:lnTo>
                  <a:lnTo>
                    <a:pt x="1286" y="2092"/>
                  </a:lnTo>
                  <a:lnTo>
                    <a:pt x="1284" y="2092"/>
                  </a:lnTo>
                  <a:lnTo>
                    <a:pt x="1282" y="2092"/>
                  </a:lnTo>
                  <a:lnTo>
                    <a:pt x="1281" y="2092"/>
                  </a:lnTo>
                  <a:lnTo>
                    <a:pt x="1279" y="2092"/>
                  </a:lnTo>
                  <a:lnTo>
                    <a:pt x="1277" y="2092"/>
                  </a:lnTo>
                  <a:lnTo>
                    <a:pt x="1275" y="2092"/>
                  </a:lnTo>
                  <a:lnTo>
                    <a:pt x="1273" y="2092"/>
                  </a:lnTo>
                  <a:lnTo>
                    <a:pt x="1271" y="2092"/>
                  </a:lnTo>
                  <a:lnTo>
                    <a:pt x="1269" y="2092"/>
                  </a:lnTo>
                  <a:lnTo>
                    <a:pt x="1267" y="2092"/>
                  </a:lnTo>
                  <a:lnTo>
                    <a:pt x="1265" y="2092"/>
                  </a:lnTo>
                  <a:lnTo>
                    <a:pt x="1263" y="2092"/>
                  </a:lnTo>
                  <a:lnTo>
                    <a:pt x="1261" y="2092"/>
                  </a:lnTo>
                  <a:lnTo>
                    <a:pt x="1259" y="2092"/>
                  </a:lnTo>
                  <a:lnTo>
                    <a:pt x="1258" y="2092"/>
                  </a:lnTo>
                  <a:lnTo>
                    <a:pt x="1256" y="2092"/>
                  </a:lnTo>
                  <a:lnTo>
                    <a:pt x="1254" y="2092"/>
                  </a:lnTo>
                  <a:lnTo>
                    <a:pt x="1250" y="2092"/>
                  </a:lnTo>
                  <a:lnTo>
                    <a:pt x="1248" y="2092"/>
                  </a:lnTo>
                  <a:lnTo>
                    <a:pt x="1246" y="2092"/>
                  </a:lnTo>
                  <a:lnTo>
                    <a:pt x="1244" y="2092"/>
                  </a:lnTo>
                  <a:lnTo>
                    <a:pt x="1242" y="2092"/>
                  </a:lnTo>
                  <a:lnTo>
                    <a:pt x="1240" y="2092"/>
                  </a:lnTo>
                  <a:lnTo>
                    <a:pt x="1238" y="2092"/>
                  </a:lnTo>
                  <a:lnTo>
                    <a:pt x="1236" y="2092"/>
                  </a:lnTo>
                  <a:lnTo>
                    <a:pt x="1234" y="2092"/>
                  </a:lnTo>
                  <a:lnTo>
                    <a:pt x="1233" y="2092"/>
                  </a:lnTo>
                  <a:lnTo>
                    <a:pt x="1231" y="2092"/>
                  </a:lnTo>
                  <a:lnTo>
                    <a:pt x="1229" y="2092"/>
                  </a:lnTo>
                  <a:lnTo>
                    <a:pt x="1227" y="2092"/>
                  </a:lnTo>
                  <a:lnTo>
                    <a:pt x="1225" y="2092"/>
                  </a:lnTo>
                  <a:lnTo>
                    <a:pt x="1223" y="2092"/>
                  </a:lnTo>
                  <a:lnTo>
                    <a:pt x="1221" y="2092"/>
                  </a:lnTo>
                  <a:lnTo>
                    <a:pt x="1219" y="2092"/>
                  </a:lnTo>
                  <a:lnTo>
                    <a:pt x="1217" y="2092"/>
                  </a:lnTo>
                  <a:lnTo>
                    <a:pt x="1215" y="2092"/>
                  </a:lnTo>
                  <a:lnTo>
                    <a:pt x="1213" y="2092"/>
                  </a:lnTo>
                  <a:lnTo>
                    <a:pt x="1211" y="2092"/>
                  </a:lnTo>
                  <a:lnTo>
                    <a:pt x="1210" y="2092"/>
                  </a:lnTo>
                  <a:lnTo>
                    <a:pt x="1208" y="2092"/>
                  </a:lnTo>
                  <a:lnTo>
                    <a:pt x="1206" y="2092"/>
                  </a:lnTo>
                  <a:lnTo>
                    <a:pt x="1204" y="2092"/>
                  </a:lnTo>
                  <a:lnTo>
                    <a:pt x="1202" y="2092"/>
                  </a:lnTo>
                  <a:lnTo>
                    <a:pt x="1200" y="2092"/>
                  </a:lnTo>
                  <a:lnTo>
                    <a:pt x="1198" y="2092"/>
                  </a:lnTo>
                  <a:lnTo>
                    <a:pt x="1196" y="2092"/>
                  </a:lnTo>
                  <a:lnTo>
                    <a:pt x="1194" y="2092"/>
                  </a:lnTo>
                  <a:lnTo>
                    <a:pt x="1192" y="2092"/>
                  </a:lnTo>
                  <a:lnTo>
                    <a:pt x="1190" y="2092"/>
                  </a:lnTo>
                  <a:lnTo>
                    <a:pt x="1188" y="2092"/>
                  </a:lnTo>
                  <a:lnTo>
                    <a:pt x="1186" y="2092"/>
                  </a:lnTo>
                  <a:lnTo>
                    <a:pt x="1185" y="2092"/>
                  </a:lnTo>
                  <a:lnTo>
                    <a:pt x="1183" y="2092"/>
                  </a:lnTo>
                  <a:lnTo>
                    <a:pt x="1181" y="2092"/>
                  </a:lnTo>
                  <a:lnTo>
                    <a:pt x="1179" y="2092"/>
                  </a:lnTo>
                  <a:lnTo>
                    <a:pt x="1177" y="2092"/>
                  </a:lnTo>
                  <a:lnTo>
                    <a:pt x="1175" y="2092"/>
                  </a:lnTo>
                  <a:lnTo>
                    <a:pt x="1173" y="2092"/>
                  </a:lnTo>
                  <a:lnTo>
                    <a:pt x="1171" y="2092"/>
                  </a:lnTo>
                  <a:lnTo>
                    <a:pt x="1169" y="2092"/>
                  </a:lnTo>
                  <a:lnTo>
                    <a:pt x="1167" y="2092"/>
                  </a:lnTo>
                  <a:lnTo>
                    <a:pt x="1165" y="2092"/>
                  </a:lnTo>
                  <a:lnTo>
                    <a:pt x="1163" y="2092"/>
                  </a:lnTo>
                  <a:lnTo>
                    <a:pt x="1162" y="2092"/>
                  </a:lnTo>
                  <a:lnTo>
                    <a:pt x="1160" y="2092"/>
                  </a:lnTo>
                  <a:lnTo>
                    <a:pt x="1158" y="2092"/>
                  </a:lnTo>
                  <a:lnTo>
                    <a:pt x="1156" y="2092"/>
                  </a:lnTo>
                  <a:lnTo>
                    <a:pt x="1154" y="2092"/>
                  </a:lnTo>
                  <a:lnTo>
                    <a:pt x="1152" y="2092"/>
                  </a:lnTo>
                  <a:lnTo>
                    <a:pt x="1150" y="2092"/>
                  </a:lnTo>
                  <a:lnTo>
                    <a:pt x="1148" y="2092"/>
                  </a:lnTo>
                  <a:lnTo>
                    <a:pt x="1146" y="2092"/>
                  </a:lnTo>
                  <a:lnTo>
                    <a:pt x="1144" y="2092"/>
                  </a:lnTo>
                  <a:lnTo>
                    <a:pt x="1142" y="2092"/>
                  </a:lnTo>
                  <a:lnTo>
                    <a:pt x="1140" y="2092"/>
                  </a:lnTo>
                  <a:lnTo>
                    <a:pt x="1139" y="2092"/>
                  </a:lnTo>
                  <a:lnTo>
                    <a:pt x="1137" y="2092"/>
                  </a:lnTo>
                  <a:lnTo>
                    <a:pt x="1135" y="2090"/>
                  </a:lnTo>
                  <a:lnTo>
                    <a:pt x="1133" y="2090"/>
                  </a:lnTo>
                  <a:lnTo>
                    <a:pt x="1131" y="2090"/>
                  </a:lnTo>
                  <a:lnTo>
                    <a:pt x="1129" y="2090"/>
                  </a:lnTo>
                  <a:lnTo>
                    <a:pt x="1127" y="2090"/>
                  </a:lnTo>
                  <a:lnTo>
                    <a:pt x="1125" y="2090"/>
                  </a:lnTo>
                  <a:lnTo>
                    <a:pt x="1123" y="2090"/>
                  </a:lnTo>
                  <a:lnTo>
                    <a:pt x="1121" y="2092"/>
                  </a:lnTo>
                  <a:lnTo>
                    <a:pt x="1119" y="2090"/>
                  </a:lnTo>
                  <a:lnTo>
                    <a:pt x="1117" y="2090"/>
                  </a:lnTo>
                  <a:lnTo>
                    <a:pt x="1115" y="2090"/>
                  </a:lnTo>
                  <a:lnTo>
                    <a:pt x="1114" y="2090"/>
                  </a:lnTo>
                  <a:lnTo>
                    <a:pt x="1112" y="2090"/>
                  </a:lnTo>
                  <a:lnTo>
                    <a:pt x="1110" y="2090"/>
                  </a:lnTo>
                  <a:lnTo>
                    <a:pt x="1108" y="2090"/>
                  </a:lnTo>
                  <a:lnTo>
                    <a:pt x="1106" y="2090"/>
                  </a:lnTo>
                  <a:lnTo>
                    <a:pt x="1104" y="2090"/>
                  </a:lnTo>
                  <a:lnTo>
                    <a:pt x="1102" y="2090"/>
                  </a:lnTo>
                  <a:lnTo>
                    <a:pt x="1100" y="2090"/>
                  </a:lnTo>
                  <a:lnTo>
                    <a:pt x="1098" y="2090"/>
                  </a:lnTo>
                  <a:lnTo>
                    <a:pt x="1096" y="2090"/>
                  </a:lnTo>
                  <a:lnTo>
                    <a:pt x="1094" y="2090"/>
                  </a:lnTo>
                  <a:lnTo>
                    <a:pt x="1092" y="2088"/>
                  </a:lnTo>
                  <a:lnTo>
                    <a:pt x="1091" y="2088"/>
                  </a:lnTo>
                  <a:lnTo>
                    <a:pt x="1089" y="2086"/>
                  </a:lnTo>
                  <a:lnTo>
                    <a:pt x="1087" y="2088"/>
                  </a:lnTo>
                  <a:lnTo>
                    <a:pt x="1085" y="2090"/>
                  </a:lnTo>
                  <a:lnTo>
                    <a:pt x="1083" y="2090"/>
                  </a:lnTo>
                  <a:lnTo>
                    <a:pt x="1081" y="2090"/>
                  </a:lnTo>
                  <a:lnTo>
                    <a:pt x="1079" y="2090"/>
                  </a:lnTo>
                  <a:lnTo>
                    <a:pt x="1077" y="2088"/>
                  </a:lnTo>
                  <a:lnTo>
                    <a:pt x="1075" y="2088"/>
                  </a:lnTo>
                  <a:lnTo>
                    <a:pt x="1073" y="2086"/>
                  </a:lnTo>
                  <a:lnTo>
                    <a:pt x="1071" y="2086"/>
                  </a:lnTo>
                  <a:lnTo>
                    <a:pt x="1069" y="2086"/>
                  </a:lnTo>
                  <a:lnTo>
                    <a:pt x="1067" y="2088"/>
                  </a:lnTo>
                  <a:lnTo>
                    <a:pt x="1066" y="2088"/>
                  </a:lnTo>
                  <a:lnTo>
                    <a:pt x="1064" y="2088"/>
                  </a:lnTo>
                  <a:lnTo>
                    <a:pt x="1062" y="2088"/>
                  </a:lnTo>
                  <a:lnTo>
                    <a:pt x="1062" y="2086"/>
                  </a:lnTo>
                  <a:lnTo>
                    <a:pt x="1060" y="2084"/>
                  </a:lnTo>
                  <a:lnTo>
                    <a:pt x="1058" y="2084"/>
                  </a:lnTo>
                  <a:lnTo>
                    <a:pt x="1056" y="2084"/>
                  </a:lnTo>
                  <a:lnTo>
                    <a:pt x="1054" y="2086"/>
                  </a:lnTo>
                  <a:lnTo>
                    <a:pt x="1052" y="2086"/>
                  </a:lnTo>
                  <a:lnTo>
                    <a:pt x="1050" y="2088"/>
                  </a:lnTo>
                  <a:lnTo>
                    <a:pt x="1048" y="2086"/>
                  </a:lnTo>
                  <a:lnTo>
                    <a:pt x="1046" y="2088"/>
                  </a:lnTo>
                  <a:lnTo>
                    <a:pt x="1044" y="2086"/>
                  </a:lnTo>
                  <a:lnTo>
                    <a:pt x="1043" y="2086"/>
                  </a:lnTo>
                  <a:lnTo>
                    <a:pt x="1041" y="2086"/>
                  </a:lnTo>
                  <a:lnTo>
                    <a:pt x="1039" y="2088"/>
                  </a:lnTo>
                  <a:lnTo>
                    <a:pt x="1037" y="2088"/>
                  </a:lnTo>
                  <a:lnTo>
                    <a:pt x="1035" y="2088"/>
                  </a:lnTo>
                  <a:lnTo>
                    <a:pt x="1033" y="2088"/>
                  </a:lnTo>
                  <a:lnTo>
                    <a:pt x="1031" y="2086"/>
                  </a:lnTo>
                  <a:lnTo>
                    <a:pt x="1029" y="2084"/>
                  </a:lnTo>
                  <a:lnTo>
                    <a:pt x="1027" y="2086"/>
                  </a:lnTo>
                  <a:lnTo>
                    <a:pt x="1025" y="2086"/>
                  </a:lnTo>
                  <a:lnTo>
                    <a:pt x="1023" y="2088"/>
                  </a:lnTo>
                  <a:lnTo>
                    <a:pt x="1021" y="2088"/>
                  </a:lnTo>
                  <a:lnTo>
                    <a:pt x="1020" y="2088"/>
                  </a:lnTo>
                  <a:lnTo>
                    <a:pt x="1018" y="2088"/>
                  </a:lnTo>
                  <a:lnTo>
                    <a:pt x="1016" y="2086"/>
                  </a:lnTo>
                  <a:lnTo>
                    <a:pt x="1014" y="2086"/>
                  </a:lnTo>
                  <a:lnTo>
                    <a:pt x="1012" y="2088"/>
                  </a:lnTo>
                  <a:lnTo>
                    <a:pt x="1010" y="2090"/>
                  </a:lnTo>
                  <a:lnTo>
                    <a:pt x="1008" y="2090"/>
                  </a:lnTo>
                  <a:lnTo>
                    <a:pt x="1006" y="2090"/>
                  </a:lnTo>
                  <a:lnTo>
                    <a:pt x="1004" y="2090"/>
                  </a:lnTo>
                  <a:lnTo>
                    <a:pt x="1002" y="2090"/>
                  </a:lnTo>
                  <a:lnTo>
                    <a:pt x="1000" y="2090"/>
                  </a:lnTo>
                  <a:lnTo>
                    <a:pt x="998" y="2088"/>
                  </a:lnTo>
                  <a:lnTo>
                    <a:pt x="996" y="2088"/>
                  </a:lnTo>
                  <a:lnTo>
                    <a:pt x="995" y="2088"/>
                  </a:lnTo>
                  <a:lnTo>
                    <a:pt x="993" y="2090"/>
                  </a:lnTo>
                  <a:lnTo>
                    <a:pt x="991" y="2090"/>
                  </a:lnTo>
                  <a:lnTo>
                    <a:pt x="989" y="2090"/>
                  </a:lnTo>
                  <a:lnTo>
                    <a:pt x="987" y="2090"/>
                  </a:lnTo>
                  <a:lnTo>
                    <a:pt x="985" y="2090"/>
                  </a:lnTo>
                  <a:lnTo>
                    <a:pt x="983" y="2090"/>
                  </a:lnTo>
                  <a:lnTo>
                    <a:pt x="981" y="2090"/>
                  </a:lnTo>
                  <a:lnTo>
                    <a:pt x="979" y="2090"/>
                  </a:lnTo>
                  <a:lnTo>
                    <a:pt x="977" y="2090"/>
                  </a:lnTo>
                  <a:lnTo>
                    <a:pt x="975" y="2090"/>
                  </a:lnTo>
                  <a:lnTo>
                    <a:pt x="973" y="2088"/>
                  </a:lnTo>
                  <a:lnTo>
                    <a:pt x="972" y="2088"/>
                  </a:lnTo>
                  <a:lnTo>
                    <a:pt x="970" y="2088"/>
                  </a:lnTo>
                  <a:lnTo>
                    <a:pt x="968" y="2088"/>
                  </a:lnTo>
                  <a:lnTo>
                    <a:pt x="966" y="2088"/>
                  </a:lnTo>
                  <a:lnTo>
                    <a:pt x="964" y="2088"/>
                  </a:lnTo>
                  <a:lnTo>
                    <a:pt x="962" y="2088"/>
                  </a:lnTo>
                  <a:lnTo>
                    <a:pt x="960" y="2090"/>
                  </a:lnTo>
                  <a:lnTo>
                    <a:pt x="958" y="2090"/>
                  </a:lnTo>
                  <a:lnTo>
                    <a:pt x="956" y="2090"/>
                  </a:lnTo>
                  <a:lnTo>
                    <a:pt x="954" y="2090"/>
                  </a:lnTo>
                  <a:lnTo>
                    <a:pt x="952" y="2090"/>
                  </a:lnTo>
                  <a:lnTo>
                    <a:pt x="950" y="2090"/>
                  </a:lnTo>
                  <a:lnTo>
                    <a:pt x="948" y="2090"/>
                  </a:lnTo>
                  <a:lnTo>
                    <a:pt x="947" y="2088"/>
                  </a:lnTo>
                  <a:lnTo>
                    <a:pt x="945" y="2088"/>
                  </a:lnTo>
                  <a:lnTo>
                    <a:pt x="943" y="2088"/>
                  </a:lnTo>
                  <a:lnTo>
                    <a:pt x="941" y="2088"/>
                  </a:lnTo>
                  <a:lnTo>
                    <a:pt x="939" y="2086"/>
                  </a:lnTo>
                  <a:lnTo>
                    <a:pt x="937" y="2086"/>
                  </a:lnTo>
                  <a:lnTo>
                    <a:pt x="937" y="2084"/>
                  </a:lnTo>
                  <a:lnTo>
                    <a:pt x="935" y="2084"/>
                  </a:lnTo>
                  <a:lnTo>
                    <a:pt x="933" y="2086"/>
                  </a:lnTo>
                  <a:lnTo>
                    <a:pt x="931" y="2086"/>
                  </a:lnTo>
                  <a:lnTo>
                    <a:pt x="929" y="2088"/>
                  </a:lnTo>
                  <a:lnTo>
                    <a:pt x="927" y="2088"/>
                  </a:lnTo>
                  <a:lnTo>
                    <a:pt x="925" y="2088"/>
                  </a:lnTo>
                  <a:lnTo>
                    <a:pt x="924" y="2088"/>
                  </a:lnTo>
                  <a:lnTo>
                    <a:pt x="922" y="2088"/>
                  </a:lnTo>
                  <a:lnTo>
                    <a:pt x="920" y="2088"/>
                  </a:lnTo>
                  <a:lnTo>
                    <a:pt x="918" y="2088"/>
                  </a:lnTo>
                  <a:lnTo>
                    <a:pt x="916" y="2088"/>
                  </a:lnTo>
                  <a:lnTo>
                    <a:pt x="914" y="2088"/>
                  </a:lnTo>
                  <a:lnTo>
                    <a:pt x="912" y="2086"/>
                  </a:lnTo>
                  <a:lnTo>
                    <a:pt x="910" y="2086"/>
                  </a:lnTo>
                  <a:lnTo>
                    <a:pt x="908" y="2084"/>
                  </a:lnTo>
                  <a:lnTo>
                    <a:pt x="906" y="2086"/>
                  </a:lnTo>
                  <a:lnTo>
                    <a:pt x="904" y="2086"/>
                  </a:lnTo>
                  <a:lnTo>
                    <a:pt x="902" y="2086"/>
                  </a:lnTo>
                  <a:lnTo>
                    <a:pt x="901" y="2086"/>
                  </a:lnTo>
                  <a:lnTo>
                    <a:pt x="899" y="2088"/>
                  </a:lnTo>
                  <a:lnTo>
                    <a:pt x="897" y="2088"/>
                  </a:lnTo>
                  <a:lnTo>
                    <a:pt x="895" y="2088"/>
                  </a:lnTo>
                  <a:lnTo>
                    <a:pt x="895" y="2090"/>
                  </a:lnTo>
                  <a:lnTo>
                    <a:pt x="893" y="2090"/>
                  </a:lnTo>
                  <a:lnTo>
                    <a:pt x="891" y="2090"/>
                  </a:lnTo>
                  <a:lnTo>
                    <a:pt x="889" y="2090"/>
                  </a:lnTo>
                  <a:lnTo>
                    <a:pt x="887" y="2090"/>
                  </a:lnTo>
                  <a:lnTo>
                    <a:pt x="885" y="2090"/>
                  </a:lnTo>
                  <a:lnTo>
                    <a:pt x="883" y="2090"/>
                  </a:lnTo>
                  <a:lnTo>
                    <a:pt x="881" y="2090"/>
                  </a:lnTo>
                  <a:lnTo>
                    <a:pt x="879" y="2090"/>
                  </a:lnTo>
                  <a:lnTo>
                    <a:pt x="877" y="2088"/>
                  </a:lnTo>
                  <a:lnTo>
                    <a:pt x="876" y="2088"/>
                  </a:lnTo>
                  <a:lnTo>
                    <a:pt x="874" y="2088"/>
                  </a:lnTo>
                  <a:lnTo>
                    <a:pt x="872" y="2088"/>
                  </a:lnTo>
                  <a:lnTo>
                    <a:pt x="870" y="2088"/>
                  </a:lnTo>
                  <a:lnTo>
                    <a:pt x="868" y="2090"/>
                  </a:lnTo>
                  <a:lnTo>
                    <a:pt x="866" y="2090"/>
                  </a:lnTo>
                  <a:lnTo>
                    <a:pt x="864" y="2090"/>
                  </a:lnTo>
                  <a:lnTo>
                    <a:pt x="862" y="2090"/>
                  </a:lnTo>
                  <a:lnTo>
                    <a:pt x="860" y="2090"/>
                  </a:lnTo>
                  <a:lnTo>
                    <a:pt x="858" y="2090"/>
                  </a:lnTo>
                  <a:lnTo>
                    <a:pt x="856" y="2090"/>
                  </a:lnTo>
                  <a:lnTo>
                    <a:pt x="854" y="2090"/>
                  </a:lnTo>
                  <a:lnTo>
                    <a:pt x="853" y="2090"/>
                  </a:lnTo>
                  <a:lnTo>
                    <a:pt x="851" y="2090"/>
                  </a:lnTo>
                  <a:lnTo>
                    <a:pt x="849" y="2090"/>
                  </a:lnTo>
                  <a:lnTo>
                    <a:pt x="847" y="2090"/>
                  </a:lnTo>
                  <a:lnTo>
                    <a:pt x="845" y="2090"/>
                  </a:lnTo>
                  <a:lnTo>
                    <a:pt x="843" y="2090"/>
                  </a:lnTo>
                  <a:lnTo>
                    <a:pt x="841" y="2090"/>
                  </a:lnTo>
                  <a:lnTo>
                    <a:pt x="839" y="2090"/>
                  </a:lnTo>
                  <a:lnTo>
                    <a:pt x="837" y="2090"/>
                  </a:lnTo>
                  <a:lnTo>
                    <a:pt x="835" y="2090"/>
                  </a:lnTo>
                  <a:lnTo>
                    <a:pt x="833" y="2090"/>
                  </a:lnTo>
                  <a:lnTo>
                    <a:pt x="831" y="2090"/>
                  </a:lnTo>
                  <a:lnTo>
                    <a:pt x="830" y="2090"/>
                  </a:lnTo>
                  <a:lnTo>
                    <a:pt x="828" y="2090"/>
                  </a:lnTo>
                  <a:lnTo>
                    <a:pt x="826" y="2090"/>
                  </a:lnTo>
                  <a:lnTo>
                    <a:pt x="824" y="2090"/>
                  </a:lnTo>
                  <a:lnTo>
                    <a:pt x="822" y="2090"/>
                  </a:lnTo>
                  <a:lnTo>
                    <a:pt x="820" y="2090"/>
                  </a:lnTo>
                  <a:lnTo>
                    <a:pt x="818" y="2090"/>
                  </a:lnTo>
                  <a:lnTo>
                    <a:pt x="816" y="2090"/>
                  </a:lnTo>
                  <a:lnTo>
                    <a:pt x="814" y="2090"/>
                  </a:lnTo>
                  <a:lnTo>
                    <a:pt x="812" y="2090"/>
                  </a:lnTo>
                  <a:lnTo>
                    <a:pt x="810" y="2090"/>
                  </a:lnTo>
                  <a:lnTo>
                    <a:pt x="808" y="2090"/>
                  </a:lnTo>
                  <a:lnTo>
                    <a:pt x="806" y="2090"/>
                  </a:lnTo>
                  <a:lnTo>
                    <a:pt x="805" y="2090"/>
                  </a:lnTo>
                  <a:lnTo>
                    <a:pt x="803" y="2090"/>
                  </a:lnTo>
                  <a:lnTo>
                    <a:pt x="801" y="2090"/>
                  </a:lnTo>
                  <a:lnTo>
                    <a:pt x="799" y="2092"/>
                  </a:lnTo>
                  <a:lnTo>
                    <a:pt x="797" y="2090"/>
                  </a:lnTo>
                  <a:lnTo>
                    <a:pt x="795" y="2090"/>
                  </a:lnTo>
                  <a:lnTo>
                    <a:pt x="793" y="2090"/>
                  </a:lnTo>
                  <a:lnTo>
                    <a:pt x="791" y="2090"/>
                  </a:lnTo>
                  <a:lnTo>
                    <a:pt x="789" y="2090"/>
                  </a:lnTo>
                  <a:lnTo>
                    <a:pt x="787" y="2090"/>
                  </a:lnTo>
                  <a:lnTo>
                    <a:pt x="785" y="2090"/>
                  </a:lnTo>
                  <a:lnTo>
                    <a:pt x="783" y="2090"/>
                  </a:lnTo>
                  <a:lnTo>
                    <a:pt x="782" y="2090"/>
                  </a:lnTo>
                  <a:lnTo>
                    <a:pt x="780" y="2090"/>
                  </a:lnTo>
                  <a:lnTo>
                    <a:pt x="778" y="2090"/>
                  </a:lnTo>
                  <a:lnTo>
                    <a:pt x="776" y="2090"/>
                  </a:lnTo>
                  <a:lnTo>
                    <a:pt x="774" y="2090"/>
                  </a:lnTo>
                  <a:lnTo>
                    <a:pt x="772" y="2090"/>
                  </a:lnTo>
                  <a:lnTo>
                    <a:pt x="770" y="2090"/>
                  </a:lnTo>
                  <a:lnTo>
                    <a:pt x="768" y="2090"/>
                  </a:lnTo>
                  <a:lnTo>
                    <a:pt x="766" y="2090"/>
                  </a:lnTo>
                  <a:lnTo>
                    <a:pt x="764" y="2090"/>
                  </a:lnTo>
                  <a:lnTo>
                    <a:pt x="762" y="2090"/>
                  </a:lnTo>
                  <a:lnTo>
                    <a:pt x="760" y="2090"/>
                  </a:lnTo>
                  <a:lnTo>
                    <a:pt x="758" y="2090"/>
                  </a:lnTo>
                  <a:lnTo>
                    <a:pt x="757" y="2090"/>
                  </a:lnTo>
                  <a:lnTo>
                    <a:pt x="755" y="2090"/>
                  </a:lnTo>
                  <a:lnTo>
                    <a:pt x="753" y="2090"/>
                  </a:lnTo>
                  <a:lnTo>
                    <a:pt x="751" y="2092"/>
                  </a:lnTo>
                  <a:lnTo>
                    <a:pt x="749" y="2090"/>
                  </a:lnTo>
                  <a:lnTo>
                    <a:pt x="747" y="2090"/>
                  </a:lnTo>
                  <a:lnTo>
                    <a:pt x="745" y="2090"/>
                  </a:lnTo>
                  <a:lnTo>
                    <a:pt x="743" y="2090"/>
                  </a:lnTo>
                  <a:lnTo>
                    <a:pt x="741" y="2090"/>
                  </a:lnTo>
                  <a:lnTo>
                    <a:pt x="739" y="2090"/>
                  </a:lnTo>
                  <a:lnTo>
                    <a:pt x="737" y="2090"/>
                  </a:lnTo>
                  <a:lnTo>
                    <a:pt x="735" y="2090"/>
                  </a:lnTo>
                  <a:lnTo>
                    <a:pt x="734" y="2090"/>
                  </a:lnTo>
                  <a:lnTo>
                    <a:pt x="732" y="2090"/>
                  </a:lnTo>
                  <a:lnTo>
                    <a:pt x="730" y="2090"/>
                  </a:lnTo>
                  <a:lnTo>
                    <a:pt x="728" y="2090"/>
                  </a:lnTo>
                  <a:lnTo>
                    <a:pt x="726" y="2090"/>
                  </a:lnTo>
                  <a:lnTo>
                    <a:pt x="724" y="2090"/>
                  </a:lnTo>
                  <a:lnTo>
                    <a:pt x="722" y="2090"/>
                  </a:lnTo>
                  <a:lnTo>
                    <a:pt x="720" y="2090"/>
                  </a:lnTo>
                  <a:lnTo>
                    <a:pt x="718" y="2090"/>
                  </a:lnTo>
                  <a:lnTo>
                    <a:pt x="716" y="2090"/>
                  </a:lnTo>
                  <a:lnTo>
                    <a:pt x="714" y="2090"/>
                  </a:lnTo>
                  <a:lnTo>
                    <a:pt x="712" y="2090"/>
                  </a:lnTo>
                  <a:lnTo>
                    <a:pt x="711" y="2090"/>
                  </a:lnTo>
                  <a:lnTo>
                    <a:pt x="709" y="2090"/>
                  </a:lnTo>
                  <a:lnTo>
                    <a:pt x="707" y="2090"/>
                  </a:lnTo>
                  <a:lnTo>
                    <a:pt x="705" y="2090"/>
                  </a:lnTo>
                  <a:lnTo>
                    <a:pt x="703" y="2090"/>
                  </a:lnTo>
                  <a:lnTo>
                    <a:pt x="701" y="2090"/>
                  </a:lnTo>
                  <a:lnTo>
                    <a:pt x="699" y="2090"/>
                  </a:lnTo>
                  <a:lnTo>
                    <a:pt x="697" y="2090"/>
                  </a:lnTo>
                  <a:lnTo>
                    <a:pt x="695" y="2090"/>
                  </a:lnTo>
                  <a:lnTo>
                    <a:pt x="693" y="2090"/>
                  </a:lnTo>
                  <a:lnTo>
                    <a:pt x="691" y="2090"/>
                  </a:lnTo>
                  <a:lnTo>
                    <a:pt x="689" y="2090"/>
                  </a:lnTo>
                  <a:lnTo>
                    <a:pt x="687" y="2090"/>
                  </a:lnTo>
                  <a:lnTo>
                    <a:pt x="686" y="2090"/>
                  </a:lnTo>
                  <a:lnTo>
                    <a:pt x="684" y="2090"/>
                  </a:lnTo>
                  <a:lnTo>
                    <a:pt x="682" y="2090"/>
                  </a:lnTo>
                  <a:lnTo>
                    <a:pt x="680" y="2090"/>
                  </a:lnTo>
                  <a:lnTo>
                    <a:pt x="678" y="2090"/>
                  </a:lnTo>
                  <a:lnTo>
                    <a:pt x="676" y="2090"/>
                  </a:lnTo>
                  <a:lnTo>
                    <a:pt x="674" y="2090"/>
                  </a:lnTo>
                  <a:lnTo>
                    <a:pt x="672" y="2090"/>
                  </a:lnTo>
                  <a:lnTo>
                    <a:pt x="670" y="2090"/>
                  </a:lnTo>
                  <a:lnTo>
                    <a:pt x="668" y="2090"/>
                  </a:lnTo>
                  <a:lnTo>
                    <a:pt x="666" y="2090"/>
                  </a:lnTo>
                  <a:lnTo>
                    <a:pt x="664" y="2090"/>
                  </a:lnTo>
                  <a:lnTo>
                    <a:pt x="663" y="2090"/>
                  </a:lnTo>
                  <a:lnTo>
                    <a:pt x="661" y="2090"/>
                  </a:lnTo>
                  <a:lnTo>
                    <a:pt x="659" y="2090"/>
                  </a:lnTo>
                  <a:lnTo>
                    <a:pt x="657" y="2090"/>
                  </a:lnTo>
                  <a:lnTo>
                    <a:pt x="655" y="2090"/>
                  </a:lnTo>
                  <a:lnTo>
                    <a:pt x="653" y="2090"/>
                  </a:lnTo>
                  <a:lnTo>
                    <a:pt x="651" y="2090"/>
                  </a:lnTo>
                  <a:lnTo>
                    <a:pt x="649" y="2090"/>
                  </a:lnTo>
                  <a:lnTo>
                    <a:pt x="647" y="2090"/>
                  </a:lnTo>
                  <a:lnTo>
                    <a:pt x="645" y="2090"/>
                  </a:lnTo>
                  <a:lnTo>
                    <a:pt x="643" y="2090"/>
                  </a:lnTo>
                  <a:lnTo>
                    <a:pt x="641" y="2090"/>
                  </a:lnTo>
                  <a:lnTo>
                    <a:pt x="639" y="2090"/>
                  </a:lnTo>
                  <a:lnTo>
                    <a:pt x="638" y="2090"/>
                  </a:lnTo>
                  <a:lnTo>
                    <a:pt x="636" y="2090"/>
                  </a:lnTo>
                  <a:lnTo>
                    <a:pt x="634" y="2090"/>
                  </a:lnTo>
                  <a:lnTo>
                    <a:pt x="632" y="2090"/>
                  </a:lnTo>
                  <a:lnTo>
                    <a:pt x="630" y="2090"/>
                  </a:lnTo>
                  <a:lnTo>
                    <a:pt x="628" y="2090"/>
                  </a:lnTo>
                  <a:lnTo>
                    <a:pt x="626" y="2090"/>
                  </a:lnTo>
                  <a:lnTo>
                    <a:pt x="624" y="2090"/>
                  </a:lnTo>
                  <a:lnTo>
                    <a:pt x="622" y="2090"/>
                  </a:lnTo>
                  <a:lnTo>
                    <a:pt x="620" y="2090"/>
                  </a:lnTo>
                  <a:lnTo>
                    <a:pt x="618" y="2090"/>
                  </a:lnTo>
                  <a:lnTo>
                    <a:pt x="616" y="2090"/>
                  </a:lnTo>
                  <a:lnTo>
                    <a:pt x="615" y="2090"/>
                  </a:lnTo>
                  <a:lnTo>
                    <a:pt x="613" y="2090"/>
                  </a:lnTo>
                  <a:lnTo>
                    <a:pt x="611" y="2090"/>
                  </a:lnTo>
                  <a:lnTo>
                    <a:pt x="609" y="2090"/>
                  </a:lnTo>
                  <a:lnTo>
                    <a:pt x="607" y="2090"/>
                  </a:lnTo>
                  <a:lnTo>
                    <a:pt x="605" y="2090"/>
                  </a:lnTo>
                  <a:lnTo>
                    <a:pt x="603" y="2090"/>
                  </a:lnTo>
                  <a:lnTo>
                    <a:pt x="601" y="2090"/>
                  </a:lnTo>
                  <a:lnTo>
                    <a:pt x="599" y="2090"/>
                  </a:lnTo>
                  <a:lnTo>
                    <a:pt x="597" y="2090"/>
                  </a:lnTo>
                  <a:lnTo>
                    <a:pt x="595" y="2090"/>
                  </a:lnTo>
                  <a:lnTo>
                    <a:pt x="593" y="2090"/>
                  </a:lnTo>
                  <a:lnTo>
                    <a:pt x="592" y="2090"/>
                  </a:lnTo>
                  <a:lnTo>
                    <a:pt x="590" y="2090"/>
                  </a:lnTo>
                  <a:lnTo>
                    <a:pt x="588" y="2090"/>
                  </a:lnTo>
                  <a:lnTo>
                    <a:pt x="586" y="2090"/>
                  </a:lnTo>
                  <a:lnTo>
                    <a:pt x="584" y="2090"/>
                  </a:lnTo>
                  <a:lnTo>
                    <a:pt x="582" y="2090"/>
                  </a:lnTo>
                  <a:lnTo>
                    <a:pt x="580" y="2090"/>
                  </a:lnTo>
                  <a:lnTo>
                    <a:pt x="578" y="2090"/>
                  </a:lnTo>
                  <a:lnTo>
                    <a:pt x="576" y="2090"/>
                  </a:lnTo>
                  <a:lnTo>
                    <a:pt x="574" y="2090"/>
                  </a:lnTo>
                  <a:lnTo>
                    <a:pt x="572" y="2090"/>
                  </a:lnTo>
                  <a:lnTo>
                    <a:pt x="570" y="2090"/>
                  </a:lnTo>
                  <a:lnTo>
                    <a:pt x="568" y="2090"/>
                  </a:lnTo>
                  <a:lnTo>
                    <a:pt x="567" y="2090"/>
                  </a:lnTo>
                  <a:lnTo>
                    <a:pt x="565" y="2090"/>
                  </a:lnTo>
                  <a:lnTo>
                    <a:pt x="563" y="2090"/>
                  </a:lnTo>
                  <a:lnTo>
                    <a:pt x="561" y="2090"/>
                  </a:lnTo>
                  <a:lnTo>
                    <a:pt x="559" y="2090"/>
                  </a:lnTo>
                  <a:lnTo>
                    <a:pt x="557" y="2090"/>
                  </a:lnTo>
                  <a:lnTo>
                    <a:pt x="555" y="2090"/>
                  </a:lnTo>
                  <a:lnTo>
                    <a:pt x="553" y="2090"/>
                  </a:lnTo>
                  <a:lnTo>
                    <a:pt x="551" y="2090"/>
                  </a:lnTo>
                  <a:lnTo>
                    <a:pt x="549" y="2090"/>
                  </a:lnTo>
                  <a:lnTo>
                    <a:pt x="547" y="2090"/>
                  </a:lnTo>
                  <a:lnTo>
                    <a:pt x="545" y="2090"/>
                  </a:lnTo>
                  <a:lnTo>
                    <a:pt x="544" y="2090"/>
                  </a:lnTo>
                  <a:lnTo>
                    <a:pt x="542" y="2090"/>
                  </a:lnTo>
                  <a:lnTo>
                    <a:pt x="540" y="2090"/>
                  </a:lnTo>
                  <a:lnTo>
                    <a:pt x="538" y="2090"/>
                  </a:lnTo>
                  <a:lnTo>
                    <a:pt x="536" y="2090"/>
                  </a:lnTo>
                  <a:lnTo>
                    <a:pt x="534" y="2090"/>
                  </a:lnTo>
                  <a:lnTo>
                    <a:pt x="532" y="2090"/>
                  </a:lnTo>
                  <a:lnTo>
                    <a:pt x="530" y="2090"/>
                  </a:lnTo>
                  <a:lnTo>
                    <a:pt x="528" y="2090"/>
                  </a:lnTo>
                  <a:lnTo>
                    <a:pt x="526" y="2090"/>
                  </a:lnTo>
                  <a:lnTo>
                    <a:pt x="524" y="2090"/>
                  </a:lnTo>
                  <a:lnTo>
                    <a:pt x="522" y="2090"/>
                  </a:lnTo>
                  <a:lnTo>
                    <a:pt x="521" y="2090"/>
                  </a:lnTo>
                  <a:lnTo>
                    <a:pt x="519" y="2090"/>
                  </a:lnTo>
                  <a:lnTo>
                    <a:pt x="517" y="2090"/>
                  </a:lnTo>
                  <a:lnTo>
                    <a:pt x="515" y="2090"/>
                  </a:lnTo>
                  <a:lnTo>
                    <a:pt x="513" y="2090"/>
                  </a:lnTo>
                  <a:lnTo>
                    <a:pt x="511" y="2090"/>
                  </a:lnTo>
                  <a:lnTo>
                    <a:pt x="509" y="2090"/>
                  </a:lnTo>
                  <a:lnTo>
                    <a:pt x="507" y="2090"/>
                  </a:lnTo>
                  <a:lnTo>
                    <a:pt x="505" y="2090"/>
                  </a:lnTo>
                  <a:lnTo>
                    <a:pt x="503" y="2090"/>
                  </a:lnTo>
                  <a:lnTo>
                    <a:pt x="501" y="2090"/>
                  </a:lnTo>
                  <a:lnTo>
                    <a:pt x="499" y="2090"/>
                  </a:lnTo>
                  <a:lnTo>
                    <a:pt x="497" y="2090"/>
                  </a:lnTo>
                  <a:lnTo>
                    <a:pt x="496" y="2090"/>
                  </a:lnTo>
                  <a:lnTo>
                    <a:pt x="494" y="2090"/>
                  </a:lnTo>
                  <a:lnTo>
                    <a:pt x="492" y="2090"/>
                  </a:lnTo>
                  <a:lnTo>
                    <a:pt x="490" y="2090"/>
                  </a:lnTo>
                  <a:lnTo>
                    <a:pt x="488" y="2090"/>
                  </a:lnTo>
                  <a:lnTo>
                    <a:pt x="486" y="2090"/>
                  </a:lnTo>
                  <a:lnTo>
                    <a:pt x="484" y="2090"/>
                  </a:lnTo>
                  <a:lnTo>
                    <a:pt x="482" y="2090"/>
                  </a:lnTo>
                  <a:lnTo>
                    <a:pt x="480" y="2090"/>
                  </a:lnTo>
                  <a:lnTo>
                    <a:pt x="478" y="2090"/>
                  </a:lnTo>
                  <a:lnTo>
                    <a:pt x="476" y="2090"/>
                  </a:lnTo>
                  <a:lnTo>
                    <a:pt x="474" y="2090"/>
                  </a:lnTo>
                  <a:lnTo>
                    <a:pt x="473" y="2090"/>
                  </a:lnTo>
                  <a:lnTo>
                    <a:pt x="471" y="2090"/>
                  </a:lnTo>
                  <a:lnTo>
                    <a:pt x="469" y="2090"/>
                  </a:lnTo>
                  <a:lnTo>
                    <a:pt x="467" y="2090"/>
                  </a:lnTo>
                  <a:lnTo>
                    <a:pt x="465" y="2088"/>
                  </a:lnTo>
                  <a:lnTo>
                    <a:pt x="463" y="2088"/>
                  </a:lnTo>
                  <a:lnTo>
                    <a:pt x="461" y="2090"/>
                  </a:lnTo>
                  <a:lnTo>
                    <a:pt x="459" y="2090"/>
                  </a:lnTo>
                  <a:lnTo>
                    <a:pt x="457" y="2090"/>
                  </a:lnTo>
                  <a:lnTo>
                    <a:pt x="455" y="2090"/>
                  </a:lnTo>
                  <a:lnTo>
                    <a:pt x="453" y="2090"/>
                  </a:lnTo>
                  <a:lnTo>
                    <a:pt x="451" y="2088"/>
                  </a:lnTo>
                  <a:lnTo>
                    <a:pt x="449" y="2088"/>
                  </a:lnTo>
                  <a:lnTo>
                    <a:pt x="448" y="2090"/>
                  </a:lnTo>
                  <a:lnTo>
                    <a:pt x="446" y="2090"/>
                  </a:lnTo>
                  <a:lnTo>
                    <a:pt x="444" y="2090"/>
                  </a:lnTo>
                  <a:lnTo>
                    <a:pt x="442" y="2088"/>
                  </a:lnTo>
                  <a:lnTo>
                    <a:pt x="440" y="2088"/>
                  </a:lnTo>
                  <a:lnTo>
                    <a:pt x="438" y="2088"/>
                  </a:lnTo>
                  <a:lnTo>
                    <a:pt x="436" y="2088"/>
                  </a:lnTo>
                  <a:lnTo>
                    <a:pt x="434" y="2088"/>
                  </a:lnTo>
                  <a:lnTo>
                    <a:pt x="432" y="2088"/>
                  </a:lnTo>
                  <a:lnTo>
                    <a:pt x="430" y="2088"/>
                  </a:lnTo>
                  <a:lnTo>
                    <a:pt x="428" y="2088"/>
                  </a:lnTo>
                  <a:lnTo>
                    <a:pt x="426" y="2088"/>
                  </a:lnTo>
                  <a:lnTo>
                    <a:pt x="425" y="2088"/>
                  </a:lnTo>
                  <a:lnTo>
                    <a:pt x="423" y="2088"/>
                  </a:lnTo>
                  <a:lnTo>
                    <a:pt x="421" y="2088"/>
                  </a:lnTo>
                  <a:lnTo>
                    <a:pt x="419" y="2088"/>
                  </a:lnTo>
                  <a:lnTo>
                    <a:pt x="417" y="2088"/>
                  </a:lnTo>
                  <a:lnTo>
                    <a:pt x="415" y="2088"/>
                  </a:lnTo>
                  <a:lnTo>
                    <a:pt x="413" y="2088"/>
                  </a:lnTo>
                  <a:lnTo>
                    <a:pt x="411" y="2088"/>
                  </a:lnTo>
                  <a:lnTo>
                    <a:pt x="409" y="2088"/>
                  </a:lnTo>
                  <a:lnTo>
                    <a:pt x="407" y="2088"/>
                  </a:lnTo>
                  <a:lnTo>
                    <a:pt x="405" y="2088"/>
                  </a:lnTo>
                  <a:lnTo>
                    <a:pt x="403" y="2088"/>
                  </a:lnTo>
                  <a:lnTo>
                    <a:pt x="402" y="2088"/>
                  </a:lnTo>
                  <a:lnTo>
                    <a:pt x="400" y="2088"/>
                  </a:lnTo>
                  <a:lnTo>
                    <a:pt x="398" y="2088"/>
                  </a:lnTo>
                  <a:lnTo>
                    <a:pt x="396" y="2088"/>
                  </a:lnTo>
                  <a:lnTo>
                    <a:pt x="394" y="2088"/>
                  </a:lnTo>
                  <a:lnTo>
                    <a:pt x="392" y="2088"/>
                  </a:lnTo>
                  <a:lnTo>
                    <a:pt x="390" y="2088"/>
                  </a:lnTo>
                  <a:lnTo>
                    <a:pt x="388" y="2088"/>
                  </a:lnTo>
                  <a:lnTo>
                    <a:pt x="386" y="2088"/>
                  </a:lnTo>
                  <a:lnTo>
                    <a:pt x="384" y="2088"/>
                  </a:lnTo>
                  <a:lnTo>
                    <a:pt x="382" y="2088"/>
                  </a:lnTo>
                  <a:lnTo>
                    <a:pt x="380" y="2088"/>
                  </a:lnTo>
                  <a:lnTo>
                    <a:pt x="378" y="2088"/>
                  </a:lnTo>
                  <a:lnTo>
                    <a:pt x="377" y="2088"/>
                  </a:lnTo>
                  <a:lnTo>
                    <a:pt x="375" y="2088"/>
                  </a:lnTo>
                  <a:lnTo>
                    <a:pt x="373" y="2088"/>
                  </a:lnTo>
                  <a:lnTo>
                    <a:pt x="371" y="2088"/>
                  </a:lnTo>
                  <a:lnTo>
                    <a:pt x="369" y="2088"/>
                  </a:lnTo>
                  <a:lnTo>
                    <a:pt x="367" y="2088"/>
                  </a:lnTo>
                  <a:lnTo>
                    <a:pt x="365" y="2086"/>
                  </a:lnTo>
                  <a:lnTo>
                    <a:pt x="363" y="2086"/>
                  </a:lnTo>
                  <a:lnTo>
                    <a:pt x="361" y="2086"/>
                  </a:lnTo>
                  <a:lnTo>
                    <a:pt x="359" y="2086"/>
                  </a:lnTo>
                  <a:lnTo>
                    <a:pt x="357" y="2086"/>
                  </a:lnTo>
                  <a:lnTo>
                    <a:pt x="355" y="2086"/>
                  </a:lnTo>
                  <a:lnTo>
                    <a:pt x="354" y="2086"/>
                  </a:lnTo>
                  <a:lnTo>
                    <a:pt x="352" y="2086"/>
                  </a:lnTo>
                  <a:lnTo>
                    <a:pt x="350" y="2086"/>
                  </a:lnTo>
                  <a:lnTo>
                    <a:pt x="348" y="2086"/>
                  </a:lnTo>
                  <a:lnTo>
                    <a:pt x="346" y="2086"/>
                  </a:lnTo>
                  <a:lnTo>
                    <a:pt x="344" y="2086"/>
                  </a:lnTo>
                  <a:lnTo>
                    <a:pt x="342" y="2084"/>
                  </a:lnTo>
                  <a:lnTo>
                    <a:pt x="340" y="2084"/>
                  </a:lnTo>
                  <a:lnTo>
                    <a:pt x="338" y="2084"/>
                  </a:lnTo>
                  <a:lnTo>
                    <a:pt x="336" y="2082"/>
                  </a:lnTo>
                  <a:lnTo>
                    <a:pt x="334" y="2082"/>
                  </a:lnTo>
                  <a:lnTo>
                    <a:pt x="332" y="2081"/>
                  </a:lnTo>
                  <a:lnTo>
                    <a:pt x="330" y="2081"/>
                  </a:lnTo>
                  <a:lnTo>
                    <a:pt x="329" y="2079"/>
                  </a:lnTo>
                  <a:lnTo>
                    <a:pt x="327" y="2077"/>
                  </a:lnTo>
                  <a:lnTo>
                    <a:pt x="325" y="2075"/>
                  </a:lnTo>
                  <a:lnTo>
                    <a:pt x="323" y="2071"/>
                  </a:lnTo>
                  <a:lnTo>
                    <a:pt x="321" y="2069"/>
                  </a:lnTo>
                  <a:lnTo>
                    <a:pt x="319" y="2069"/>
                  </a:lnTo>
                  <a:lnTo>
                    <a:pt x="317" y="2069"/>
                  </a:lnTo>
                  <a:lnTo>
                    <a:pt x="315" y="2067"/>
                  </a:lnTo>
                  <a:lnTo>
                    <a:pt x="313" y="2067"/>
                  </a:lnTo>
                  <a:lnTo>
                    <a:pt x="311" y="2065"/>
                  </a:lnTo>
                  <a:lnTo>
                    <a:pt x="309" y="2061"/>
                  </a:lnTo>
                  <a:lnTo>
                    <a:pt x="307" y="2058"/>
                  </a:lnTo>
                  <a:lnTo>
                    <a:pt x="306" y="2056"/>
                  </a:lnTo>
                  <a:lnTo>
                    <a:pt x="306" y="2054"/>
                  </a:lnTo>
                  <a:lnTo>
                    <a:pt x="304" y="2054"/>
                  </a:lnTo>
                  <a:lnTo>
                    <a:pt x="302" y="2054"/>
                  </a:lnTo>
                  <a:lnTo>
                    <a:pt x="300" y="2054"/>
                  </a:lnTo>
                  <a:lnTo>
                    <a:pt x="298" y="2052"/>
                  </a:lnTo>
                  <a:lnTo>
                    <a:pt x="296" y="2048"/>
                  </a:lnTo>
                  <a:lnTo>
                    <a:pt x="294" y="2044"/>
                  </a:lnTo>
                  <a:lnTo>
                    <a:pt x="292" y="2040"/>
                  </a:lnTo>
                  <a:lnTo>
                    <a:pt x="290" y="2038"/>
                  </a:lnTo>
                  <a:lnTo>
                    <a:pt x="288" y="2038"/>
                  </a:lnTo>
                  <a:lnTo>
                    <a:pt x="286" y="2038"/>
                  </a:lnTo>
                  <a:lnTo>
                    <a:pt x="284" y="2038"/>
                  </a:lnTo>
                  <a:lnTo>
                    <a:pt x="283" y="2036"/>
                  </a:lnTo>
                  <a:lnTo>
                    <a:pt x="281" y="2034"/>
                  </a:lnTo>
                  <a:lnTo>
                    <a:pt x="279" y="2033"/>
                  </a:lnTo>
                  <a:lnTo>
                    <a:pt x="277" y="2031"/>
                  </a:lnTo>
                  <a:lnTo>
                    <a:pt x="275" y="2031"/>
                  </a:lnTo>
                  <a:lnTo>
                    <a:pt x="273" y="2029"/>
                  </a:lnTo>
                  <a:lnTo>
                    <a:pt x="271" y="2029"/>
                  </a:lnTo>
                  <a:lnTo>
                    <a:pt x="269" y="2027"/>
                  </a:lnTo>
                  <a:lnTo>
                    <a:pt x="267" y="2025"/>
                  </a:lnTo>
                  <a:lnTo>
                    <a:pt x="265" y="2025"/>
                  </a:lnTo>
                  <a:lnTo>
                    <a:pt x="263" y="2025"/>
                  </a:lnTo>
                  <a:lnTo>
                    <a:pt x="261" y="2025"/>
                  </a:lnTo>
                  <a:lnTo>
                    <a:pt x="259" y="2025"/>
                  </a:lnTo>
                  <a:lnTo>
                    <a:pt x="258" y="2025"/>
                  </a:lnTo>
                  <a:lnTo>
                    <a:pt x="256" y="2027"/>
                  </a:lnTo>
                  <a:lnTo>
                    <a:pt x="254" y="2027"/>
                  </a:lnTo>
                  <a:lnTo>
                    <a:pt x="252" y="2029"/>
                  </a:lnTo>
                  <a:lnTo>
                    <a:pt x="250" y="2031"/>
                  </a:lnTo>
                  <a:lnTo>
                    <a:pt x="248" y="2033"/>
                  </a:lnTo>
                  <a:lnTo>
                    <a:pt x="246" y="2036"/>
                  </a:lnTo>
                  <a:lnTo>
                    <a:pt x="244" y="2036"/>
                  </a:lnTo>
                  <a:lnTo>
                    <a:pt x="242" y="2038"/>
                  </a:lnTo>
                  <a:lnTo>
                    <a:pt x="240" y="2040"/>
                  </a:lnTo>
                  <a:lnTo>
                    <a:pt x="238" y="2042"/>
                  </a:lnTo>
                  <a:lnTo>
                    <a:pt x="236" y="2044"/>
                  </a:lnTo>
                  <a:lnTo>
                    <a:pt x="235" y="2046"/>
                  </a:lnTo>
                  <a:lnTo>
                    <a:pt x="233" y="2048"/>
                  </a:lnTo>
                  <a:lnTo>
                    <a:pt x="231" y="2048"/>
                  </a:lnTo>
                  <a:lnTo>
                    <a:pt x="229" y="2050"/>
                  </a:lnTo>
                  <a:lnTo>
                    <a:pt x="227" y="2052"/>
                  </a:lnTo>
                  <a:lnTo>
                    <a:pt x="225" y="2054"/>
                  </a:lnTo>
                  <a:lnTo>
                    <a:pt x="223" y="2058"/>
                  </a:lnTo>
                  <a:lnTo>
                    <a:pt x="221" y="2061"/>
                  </a:lnTo>
                  <a:lnTo>
                    <a:pt x="221" y="2065"/>
                  </a:lnTo>
                  <a:lnTo>
                    <a:pt x="219" y="2065"/>
                  </a:lnTo>
                  <a:lnTo>
                    <a:pt x="217" y="2065"/>
                  </a:lnTo>
                  <a:lnTo>
                    <a:pt x="215" y="2065"/>
                  </a:lnTo>
                  <a:lnTo>
                    <a:pt x="213" y="2067"/>
                  </a:lnTo>
                  <a:lnTo>
                    <a:pt x="211" y="2069"/>
                  </a:lnTo>
                  <a:lnTo>
                    <a:pt x="210" y="2073"/>
                  </a:lnTo>
                  <a:lnTo>
                    <a:pt x="208" y="2075"/>
                  </a:lnTo>
                  <a:lnTo>
                    <a:pt x="206" y="2077"/>
                  </a:lnTo>
                  <a:lnTo>
                    <a:pt x="204" y="2079"/>
                  </a:lnTo>
                  <a:lnTo>
                    <a:pt x="202" y="2079"/>
                  </a:lnTo>
                  <a:lnTo>
                    <a:pt x="200" y="2081"/>
                  </a:lnTo>
                  <a:lnTo>
                    <a:pt x="198" y="2081"/>
                  </a:lnTo>
                  <a:lnTo>
                    <a:pt x="196" y="2081"/>
                  </a:lnTo>
                  <a:lnTo>
                    <a:pt x="194" y="2082"/>
                  </a:lnTo>
                  <a:lnTo>
                    <a:pt x="192" y="2086"/>
                  </a:lnTo>
                  <a:lnTo>
                    <a:pt x="190" y="2088"/>
                  </a:lnTo>
                  <a:lnTo>
                    <a:pt x="188" y="2088"/>
                  </a:lnTo>
                  <a:lnTo>
                    <a:pt x="187" y="2090"/>
                  </a:lnTo>
                  <a:lnTo>
                    <a:pt x="185" y="2090"/>
                  </a:lnTo>
                  <a:lnTo>
                    <a:pt x="183" y="2090"/>
                  </a:lnTo>
                  <a:lnTo>
                    <a:pt x="181" y="2092"/>
                  </a:lnTo>
                  <a:lnTo>
                    <a:pt x="179" y="2092"/>
                  </a:lnTo>
                  <a:lnTo>
                    <a:pt x="177" y="2092"/>
                  </a:lnTo>
                  <a:lnTo>
                    <a:pt x="175" y="2092"/>
                  </a:lnTo>
                  <a:lnTo>
                    <a:pt x="173" y="2092"/>
                  </a:lnTo>
                  <a:lnTo>
                    <a:pt x="171" y="2092"/>
                  </a:lnTo>
                  <a:lnTo>
                    <a:pt x="169" y="2092"/>
                  </a:lnTo>
                  <a:lnTo>
                    <a:pt x="167" y="2092"/>
                  </a:lnTo>
                  <a:lnTo>
                    <a:pt x="165" y="2092"/>
                  </a:lnTo>
                  <a:lnTo>
                    <a:pt x="164" y="2092"/>
                  </a:lnTo>
                  <a:lnTo>
                    <a:pt x="162" y="2092"/>
                  </a:lnTo>
                  <a:lnTo>
                    <a:pt x="160" y="2092"/>
                  </a:lnTo>
                  <a:lnTo>
                    <a:pt x="158" y="2092"/>
                  </a:lnTo>
                  <a:lnTo>
                    <a:pt x="156" y="2092"/>
                  </a:lnTo>
                  <a:lnTo>
                    <a:pt x="154" y="2092"/>
                  </a:lnTo>
                  <a:lnTo>
                    <a:pt x="152" y="2092"/>
                  </a:lnTo>
                  <a:lnTo>
                    <a:pt x="150" y="2092"/>
                  </a:lnTo>
                  <a:lnTo>
                    <a:pt x="148" y="2092"/>
                  </a:lnTo>
                  <a:lnTo>
                    <a:pt x="146" y="2092"/>
                  </a:lnTo>
                  <a:lnTo>
                    <a:pt x="144" y="2092"/>
                  </a:lnTo>
                  <a:lnTo>
                    <a:pt x="142" y="2092"/>
                  </a:lnTo>
                  <a:lnTo>
                    <a:pt x="140" y="2092"/>
                  </a:lnTo>
                  <a:lnTo>
                    <a:pt x="139" y="2092"/>
                  </a:lnTo>
                  <a:lnTo>
                    <a:pt x="137" y="2092"/>
                  </a:lnTo>
                  <a:lnTo>
                    <a:pt x="135" y="2092"/>
                  </a:lnTo>
                  <a:lnTo>
                    <a:pt x="133" y="2092"/>
                  </a:lnTo>
                  <a:lnTo>
                    <a:pt x="131" y="2092"/>
                  </a:lnTo>
                  <a:lnTo>
                    <a:pt x="129" y="2092"/>
                  </a:lnTo>
                  <a:lnTo>
                    <a:pt x="127" y="2092"/>
                  </a:lnTo>
                  <a:lnTo>
                    <a:pt x="125" y="2092"/>
                  </a:lnTo>
                  <a:lnTo>
                    <a:pt x="123" y="2092"/>
                  </a:lnTo>
                  <a:lnTo>
                    <a:pt x="121" y="2092"/>
                  </a:lnTo>
                  <a:lnTo>
                    <a:pt x="119" y="2092"/>
                  </a:lnTo>
                  <a:lnTo>
                    <a:pt x="117" y="2092"/>
                  </a:lnTo>
                  <a:lnTo>
                    <a:pt x="116" y="2092"/>
                  </a:lnTo>
                  <a:lnTo>
                    <a:pt x="114" y="2092"/>
                  </a:lnTo>
                  <a:lnTo>
                    <a:pt x="112" y="2092"/>
                  </a:lnTo>
                  <a:lnTo>
                    <a:pt x="110" y="2092"/>
                  </a:lnTo>
                  <a:lnTo>
                    <a:pt x="108" y="2092"/>
                  </a:lnTo>
                  <a:lnTo>
                    <a:pt x="106" y="2092"/>
                  </a:lnTo>
                  <a:lnTo>
                    <a:pt x="104" y="2092"/>
                  </a:lnTo>
                  <a:lnTo>
                    <a:pt x="102" y="2092"/>
                  </a:lnTo>
                  <a:lnTo>
                    <a:pt x="100" y="2092"/>
                  </a:lnTo>
                  <a:lnTo>
                    <a:pt x="98" y="2092"/>
                  </a:lnTo>
                  <a:lnTo>
                    <a:pt x="96" y="2092"/>
                  </a:lnTo>
                  <a:lnTo>
                    <a:pt x="94" y="2092"/>
                  </a:lnTo>
                  <a:lnTo>
                    <a:pt x="93" y="2092"/>
                  </a:lnTo>
                  <a:lnTo>
                    <a:pt x="91" y="2092"/>
                  </a:lnTo>
                  <a:lnTo>
                    <a:pt x="89" y="2092"/>
                  </a:lnTo>
                  <a:lnTo>
                    <a:pt x="87" y="2092"/>
                  </a:lnTo>
                  <a:lnTo>
                    <a:pt x="85" y="2092"/>
                  </a:lnTo>
                  <a:lnTo>
                    <a:pt x="83" y="2092"/>
                  </a:lnTo>
                  <a:lnTo>
                    <a:pt x="81" y="2092"/>
                  </a:lnTo>
                  <a:lnTo>
                    <a:pt x="79" y="2092"/>
                  </a:lnTo>
                  <a:lnTo>
                    <a:pt x="77" y="2092"/>
                  </a:lnTo>
                  <a:lnTo>
                    <a:pt x="75" y="2092"/>
                  </a:lnTo>
                  <a:lnTo>
                    <a:pt x="73" y="2092"/>
                  </a:lnTo>
                  <a:lnTo>
                    <a:pt x="71" y="2092"/>
                  </a:lnTo>
                  <a:lnTo>
                    <a:pt x="69" y="2092"/>
                  </a:lnTo>
                  <a:lnTo>
                    <a:pt x="68" y="2092"/>
                  </a:lnTo>
                  <a:lnTo>
                    <a:pt x="66" y="2092"/>
                  </a:lnTo>
                  <a:lnTo>
                    <a:pt x="64" y="2092"/>
                  </a:lnTo>
                  <a:lnTo>
                    <a:pt x="62" y="2092"/>
                  </a:lnTo>
                  <a:lnTo>
                    <a:pt x="60" y="2092"/>
                  </a:lnTo>
                  <a:lnTo>
                    <a:pt x="58" y="2090"/>
                  </a:lnTo>
                  <a:lnTo>
                    <a:pt x="56" y="2092"/>
                  </a:lnTo>
                  <a:lnTo>
                    <a:pt x="54" y="2092"/>
                  </a:lnTo>
                  <a:lnTo>
                    <a:pt x="52" y="2092"/>
                  </a:lnTo>
                  <a:lnTo>
                    <a:pt x="50" y="2092"/>
                  </a:lnTo>
                  <a:lnTo>
                    <a:pt x="48" y="2092"/>
                  </a:lnTo>
                  <a:lnTo>
                    <a:pt x="46" y="2092"/>
                  </a:lnTo>
                  <a:lnTo>
                    <a:pt x="45" y="2092"/>
                  </a:lnTo>
                  <a:lnTo>
                    <a:pt x="43" y="2092"/>
                  </a:lnTo>
                  <a:lnTo>
                    <a:pt x="41" y="2090"/>
                  </a:lnTo>
                  <a:lnTo>
                    <a:pt x="39" y="2092"/>
                  </a:lnTo>
                  <a:lnTo>
                    <a:pt x="37" y="2092"/>
                  </a:lnTo>
                  <a:lnTo>
                    <a:pt x="35" y="2092"/>
                  </a:lnTo>
                  <a:lnTo>
                    <a:pt x="33" y="2090"/>
                  </a:lnTo>
                  <a:lnTo>
                    <a:pt x="31" y="2092"/>
                  </a:lnTo>
                  <a:lnTo>
                    <a:pt x="29" y="2092"/>
                  </a:lnTo>
                  <a:lnTo>
                    <a:pt x="27" y="2090"/>
                  </a:lnTo>
                  <a:lnTo>
                    <a:pt x="25" y="2092"/>
                  </a:lnTo>
                  <a:lnTo>
                    <a:pt x="23" y="2090"/>
                  </a:lnTo>
                  <a:lnTo>
                    <a:pt x="21" y="2092"/>
                  </a:lnTo>
                  <a:lnTo>
                    <a:pt x="20" y="2092"/>
                  </a:lnTo>
                  <a:lnTo>
                    <a:pt x="18" y="2092"/>
                  </a:lnTo>
                  <a:lnTo>
                    <a:pt x="16" y="2092"/>
                  </a:lnTo>
                  <a:lnTo>
                    <a:pt x="14" y="2090"/>
                  </a:lnTo>
                  <a:lnTo>
                    <a:pt x="12" y="2090"/>
                  </a:lnTo>
                  <a:lnTo>
                    <a:pt x="10" y="2090"/>
                  </a:lnTo>
                  <a:lnTo>
                    <a:pt x="8" y="2092"/>
                  </a:lnTo>
                  <a:lnTo>
                    <a:pt x="6" y="2090"/>
                  </a:lnTo>
                  <a:lnTo>
                    <a:pt x="4" y="2090"/>
                  </a:lnTo>
                  <a:lnTo>
                    <a:pt x="2" y="2090"/>
                  </a:lnTo>
                  <a:lnTo>
                    <a:pt x="0" y="209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747" name="Text Box 283"/>
            <p:cNvSpPr txBox="1">
              <a:spLocks noChangeArrowheads="1"/>
            </p:cNvSpPr>
            <p:nvPr/>
          </p:nvSpPr>
          <p:spPr bwMode="auto">
            <a:xfrm>
              <a:off x="2724" y="340"/>
              <a:ext cx="5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FFFFFF"/>
                  </a:solidFill>
                  <a:latin typeface="Arial" charset="0"/>
                </a:rPr>
                <a:t>GPC</a:t>
              </a:r>
            </a:p>
          </p:txBody>
        </p:sp>
        <p:grpSp>
          <p:nvGrpSpPr>
            <p:cNvPr id="152748" name="Group 425"/>
            <p:cNvGrpSpPr>
              <a:grpSpLocks/>
            </p:cNvGrpSpPr>
            <p:nvPr/>
          </p:nvGrpSpPr>
          <p:grpSpPr bwMode="auto">
            <a:xfrm>
              <a:off x="278" y="2569"/>
              <a:ext cx="5921" cy="159"/>
              <a:chOff x="278" y="2569"/>
              <a:chExt cx="5921" cy="159"/>
            </a:xfrm>
          </p:grpSpPr>
          <p:sp>
            <p:nvSpPr>
              <p:cNvPr id="152751" name="Line 284"/>
              <p:cNvSpPr>
                <a:spLocks noChangeShapeType="1"/>
              </p:cNvSpPr>
              <p:nvPr/>
            </p:nvSpPr>
            <p:spPr bwMode="auto">
              <a:xfrm>
                <a:off x="278" y="2569"/>
                <a:ext cx="592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2" name="Line 285"/>
              <p:cNvSpPr>
                <a:spLocks noChangeShapeType="1"/>
              </p:cNvSpPr>
              <p:nvPr/>
            </p:nvSpPr>
            <p:spPr bwMode="auto">
              <a:xfrm>
                <a:off x="368"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3" name="Line 286"/>
              <p:cNvSpPr>
                <a:spLocks noChangeShapeType="1"/>
              </p:cNvSpPr>
              <p:nvPr/>
            </p:nvSpPr>
            <p:spPr bwMode="auto">
              <a:xfrm>
                <a:off x="417"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4" name="Line 287"/>
              <p:cNvSpPr>
                <a:spLocks noChangeShapeType="1"/>
              </p:cNvSpPr>
              <p:nvPr/>
            </p:nvSpPr>
            <p:spPr bwMode="auto">
              <a:xfrm>
                <a:off x="46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5" name="Line 288"/>
              <p:cNvSpPr>
                <a:spLocks noChangeShapeType="1"/>
              </p:cNvSpPr>
              <p:nvPr/>
            </p:nvSpPr>
            <p:spPr bwMode="auto">
              <a:xfrm>
                <a:off x="511"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6" name="Line 289"/>
              <p:cNvSpPr>
                <a:spLocks noChangeShapeType="1"/>
              </p:cNvSpPr>
              <p:nvPr/>
            </p:nvSpPr>
            <p:spPr bwMode="auto">
              <a:xfrm>
                <a:off x="559"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7" name="Line 290"/>
              <p:cNvSpPr>
                <a:spLocks noChangeShapeType="1"/>
              </p:cNvSpPr>
              <p:nvPr/>
            </p:nvSpPr>
            <p:spPr bwMode="auto">
              <a:xfrm>
                <a:off x="608"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8" name="Line 291"/>
              <p:cNvSpPr>
                <a:spLocks noChangeShapeType="1"/>
              </p:cNvSpPr>
              <p:nvPr/>
            </p:nvSpPr>
            <p:spPr bwMode="auto">
              <a:xfrm>
                <a:off x="653"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9" name="Line 292"/>
              <p:cNvSpPr>
                <a:spLocks noChangeShapeType="1"/>
              </p:cNvSpPr>
              <p:nvPr/>
            </p:nvSpPr>
            <p:spPr bwMode="auto">
              <a:xfrm>
                <a:off x="701"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0" name="Line 293"/>
              <p:cNvSpPr>
                <a:spLocks noChangeShapeType="1"/>
              </p:cNvSpPr>
              <p:nvPr/>
            </p:nvSpPr>
            <p:spPr bwMode="auto">
              <a:xfrm>
                <a:off x="749"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1" name="Rectangle 294"/>
              <p:cNvSpPr>
                <a:spLocks noChangeArrowheads="1"/>
              </p:cNvSpPr>
              <p:nvPr/>
            </p:nvSpPr>
            <p:spPr bwMode="auto">
              <a:xfrm>
                <a:off x="682"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4.3</a:t>
                </a:r>
              </a:p>
            </p:txBody>
          </p:sp>
          <p:sp>
            <p:nvSpPr>
              <p:cNvPr id="152762" name="Line 295"/>
              <p:cNvSpPr>
                <a:spLocks noChangeShapeType="1"/>
              </p:cNvSpPr>
              <p:nvPr/>
            </p:nvSpPr>
            <p:spPr bwMode="auto">
              <a:xfrm>
                <a:off x="795"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3" name="Line 296"/>
              <p:cNvSpPr>
                <a:spLocks noChangeShapeType="1"/>
              </p:cNvSpPr>
              <p:nvPr/>
            </p:nvSpPr>
            <p:spPr bwMode="auto">
              <a:xfrm>
                <a:off x="843"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4" name="Line 297"/>
              <p:cNvSpPr>
                <a:spLocks noChangeShapeType="1"/>
              </p:cNvSpPr>
              <p:nvPr/>
            </p:nvSpPr>
            <p:spPr bwMode="auto">
              <a:xfrm>
                <a:off x="892"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5" name="Line 298"/>
              <p:cNvSpPr>
                <a:spLocks noChangeShapeType="1"/>
              </p:cNvSpPr>
              <p:nvPr/>
            </p:nvSpPr>
            <p:spPr bwMode="auto">
              <a:xfrm>
                <a:off x="937"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6" name="Line 299"/>
              <p:cNvSpPr>
                <a:spLocks noChangeShapeType="1"/>
              </p:cNvSpPr>
              <p:nvPr/>
            </p:nvSpPr>
            <p:spPr bwMode="auto">
              <a:xfrm>
                <a:off x="986"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7" name="Line 300"/>
              <p:cNvSpPr>
                <a:spLocks noChangeShapeType="1"/>
              </p:cNvSpPr>
              <p:nvPr/>
            </p:nvSpPr>
            <p:spPr bwMode="auto">
              <a:xfrm>
                <a:off x="1032"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8" name="Line 301"/>
              <p:cNvSpPr>
                <a:spLocks noChangeShapeType="1"/>
              </p:cNvSpPr>
              <p:nvPr/>
            </p:nvSpPr>
            <p:spPr bwMode="auto">
              <a:xfrm>
                <a:off x="1079"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69" name="Line 302"/>
              <p:cNvSpPr>
                <a:spLocks noChangeShapeType="1"/>
              </p:cNvSpPr>
              <p:nvPr/>
            </p:nvSpPr>
            <p:spPr bwMode="auto">
              <a:xfrm>
                <a:off x="1128"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0" name="Line 303"/>
              <p:cNvSpPr>
                <a:spLocks noChangeShapeType="1"/>
              </p:cNvSpPr>
              <p:nvPr/>
            </p:nvSpPr>
            <p:spPr bwMode="auto">
              <a:xfrm>
                <a:off x="1172" y="2569"/>
                <a:ext cx="3"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1" name="Line 304"/>
              <p:cNvSpPr>
                <a:spLocks noChangeShapeType="1"/>
              </p:cNvSpPr>
              <p:nvPr/>
            </p:nvSpPr>
            <p:spPr bwMode="auto">
              <a:xfrm>
                <a:off x="1222"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2" name="Rectangle 305"/>
              <p:cNvSpPr>
                <a:spLocks noChangeArrowheads="1"/>
              </p:cNvSpPr>
              <p:nvPr/>
            </p:nvSpPr>
            <p:spPr bwMode="auto">
              <a:xfrm>
                <a:off x="1155"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4.2</a:t>
                </a:r>
              </a:p>
            </p:txBody>
          </p:sp>
          <p:sp>
            <p:nvSpPr>
              <p:cNvPr id="152773" name="Line 306"/>
              <p:cNvSpPr>
                <a:spLocks noChangeShapeType="1"/>
              </p:cNvSpPr>
              <p:nvPr/>
            </p:nvSpPr>
            <p:spPr bwMode="auto">
              <a:xfrm>
                <a:off x="1270"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4" name="Line 307"/>
              <p:cNvSpPr>
                <a:spLocks noChangeShapeType="1"/>
              </p:cNvSpPr>
              <p:nvPr/>
            </p:nvSpPr>
            <p:spPr bwMode="auto">
              <a:xfrm>
                <a:off x="131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5" name="Line 308"/>
              <p:cNvSpPr>
                <a:spLocks noChangeShapeType="1"/>
              </p:cNvSpPr>
              <p:nvPr/>
            </p:nvSpPr>
            <p:spPr bwMode="auto">
              <a:xfrm>
                <a:off x="136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6" name="Line 309"/>
              <p:cNvSpPr>
                <a:spLocks noChangeShapeType="1"/>
              </p:cNvSpPr>
              <p:nvPr/>
            </p:nvSpPr>
            <p:spPr bwMode="auto">
              <a:xfrm>
                <a:off x="1413"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7" name="Line 310"/>
              <p:cNvSpPr>
                <a:spLocks noChangeShapeType="1"/>
              </p:cNvSpPr>
              <p:nvPr/>
            </p:nvSpPr>
            <p:spPr bwMode="auto">
              <a:xfrm>
                <a:off x="1458"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8" name="Line 311"/>
              <p:cNvSpPr>
                <a:spLocks noChangeShapeType="1"/>
              </p:cNvSpPr>
              <p:nvPr/>
            </p:nvSpPr>
            <p:spPr bwMode="auto">
              <a:xfrm>
                <a:off x="1506"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79" name="Line 312"/>
              <p:cNvSpPr>
                <a:spLocks noChangeShapeType="1"/>
              </p:cNvSpPr>
              <p:nvPr/>
            </p:nvSpPr>
            <p:spPr bwMode="auto">
              <a:xfrm>
                <a:off x="1554"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0" name="Line 313"/>
              <p:cNvSpPr>
                <a:spLocks noChangeShapeType="1"/>
              </p:cNvSpPr>
              <p:nvPr/>
            </p:nvSpPr>
            <p:spPr bwMode="auto">
              <a:xfrm>
                <a:off x="1600"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1" name="Line 314"/>
              <p:cNvSpPr>
                <a:spLocks noChangeShapeType="1"/>
              </p:cNvSpPr>
              <p:nvPr/>
            </p:nvSpPr>
            <p:spPr bwMode="auto">
              <a:xfrm>
                <a:off x="1649"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2" name="Line 315"/>
              <p:cNvSpPr>
                <a:spLocks noChangeShapeType="1"/>
              </p:cNvSpPr>
              <p:nvPr/>
            </p:nvSpPr>
            <p:spPr bwMode="auto">
              <a:xfrm>
                <a:off x="1697"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3" name="Rectangle 316"/>
              <p:cNvSpPr>
                <a:spLocks noChangeArrowheads="1"/>
              </p:cNvSpPr>
              <p:nvPr/>
            </p:nvSpPr>
            <p:spPr bwMode="auto">
              <a:xfrm>
                <a:off x="1630"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4.1</a:t>
                </a:r>
              </a:p>
            </p:txBody>
          </p:sp>
          <p:sp>
            <p:nvSpPr>
              <p:cNvPr id="152784" name="Line 317"/>
              <p:cNvSpPr>
                <a:spLocks noChangeShapeType="1"/>
              </p:cNvSpPr>
              <p:nvPr/>
            </p:nvSpPr>
            <p:spPr bwMode="auto">
              <a:xfrm>
                <a:off x="1743"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5" name="Line 318"/>
              <p:cNvSpPr>
                <a:spLocks noChangeShapeType="1"/>
              </p:cNvSpPr>
              <p:nvPr/>
            </p:nvSpPr>
            <p:spPr bwMode="auto">
              <a:xfrm>
                <a:off x="1790"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6" name="Line 319"/>
              <p:cNvSpPr>
                <a:spLocks noChangeShapeType="1"/>
              </p:cNvSpPr>
              <p:nvPr/>
            </p:nvSpPr>
            <p:spPr bwMode="auto">
              <a:xfrm>
                <a:off x="1839"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7" name="Line 320"/>
              <p:cNvSpPr>
                <a:spLocks noChangeShapeType="1"/>
              </p:cNvSpPr>
              <p:nvPr/>
            </p:nvSpPr>
            <p:spPr bwMode="auto">
              <a:xfrm>
                <a:off x="1886"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8" name="Line 321"/>
              <p:cNvSpPr>
                <a:spLocks noChangeShapeType="1"/>
              </p:cNvSpPr>
              <p:nvPr/>
            </p:nvSpPr>
            <p:spPr bwMode="auto">
              <a:xfrm>
                <a:off x="1933"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89" name="Line 322"/>
              <p:cNvSpPr>
                <a:spLocks noChangeShapeType="1"/>
              </p:cNvSpPr>
              <p:nvPr/>
            </p:nvSpPr>
            <p:spPr bwMode="auto">
              <a:xfrm>
                <a:off x="1981"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0" name="Line 323"/>
              <p:cNvSpPr>
                <a:spLocks noChangeShapeType="1"/>
              </p:cNvSpPr>
              <p:nvPr/>
            </p:nvSpPr>
            <p:spPr bwMode="auto">
              <a:xfrm>
                <a:off x="2026"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1" name="Line 324"/>
              <p:cNvSpPr>
                <a:spLocks noChangeShapeType="1"/>
              </p:cNvSpPr>
              <p:nvPr/>
            </p:nvSpPr>
            <p:spPr bwMode="auto">
              <a:xfrm>
                <a:off x="2076"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2" name="Line 325"/>
              <p:cNvSpPr>
                <a:spLocks noChangeShapeType="1"/>
              </p:cNvSpPr>
              <p:nvPr/>
            </p:nvSpPr>
            <p:spPr bwMode="auto">
              <a:xfrm>
                <a:off x="2124"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3" name="Line 326"/>
              <p:cNvSpPr>
                <a:spLocks noChangeShapeType="1"/>
              </p:cNvSpPr>
              <p:nvPr/>
            </p:nvSpPr>
            <p:spPr bwMode="auto">
              <a:xfrm>
                <a:off x="2169"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4" name="Rectangle 327"/>
              <p:cNvSpPr>
                <a:spLocks noChangeArrowheads="1"/>
              </p:cNvSpPr>
              <p:nvPr/>
            </p:nvSpPr>
            <p:spPr bwMode="auto">
              <a:xfrm>
                <a:off x="2102"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4.0</a:t>
                </a:r>
              </a:p>
            </p:txBody>
          </p:sp>
          <p:sp>
            <p:nvSpPr>
              <p:cNvPr id="152795" name="Line 328"/>
              <p:cNvSpPr>
                <a:spLocks noChangeShapeType="1"/>
              </p:cNvSpPr>
              <p:nvPr/>
            </p:nvSpPr>
            <p:spPr bwMode="auto">
              <a:xfrm>
                <a:off x="2217"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6" name="Line 329"/>
              <p:cNvSpPr>
                <a:spLocks noChangeShapeType="1"/>
              </p:cNvSpPr>
              <p:nvPr/>
            </p:nvSpPr>
            <p:spPr bwMode="auto">
              <a:xfrm>
                <a:off x="2267"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7" name="Line 330"/>
              <p:cNvSpPr>
                <a:spLocks noChangeShapeType="1"/>
              </p:cNvSpPr>
              <p:nvPr/>
            </p:nvSpPr>
            <p:spPr bwMode="auto">
              <a:xfrm>
                <a:off x="2311"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8" name="Line 331"/>
              <p:cNvSpPr>
                <a:spLocks noChangeShapeType="1"/>
              </p:cNvSpPr>
              <p:nvPr/>
            </p:nvSpPr>
            <p:spPr bwMode="auto">
              <a:xfrm>
                <a:off x="2360"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99" name="Line 332"/>
              <p:cNvSpPr>
                <a:spLocks noChangeShapeType="1"/>
              </p:cNvSpPr>
              <p:nvPr/>
            </p:nvSpPr>
            <p:spPr bwMode="auto">
              <a:xfrm>
                <a:off x="2408"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0" name="Line 333"/>
              <p:cNvSpPr>
                <a:spLocks noChangeShapeType="1"/>
              </p:cNvSpPr>
              <p:nvPr/>
            </p:nvSpPr>
            <p:spPr bwMode="auto">
              <a:xfrm>
                <a:off x="2454"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1" name="Line 334"/>
              <p:cNvSpPr>
                <a:spLocks noChangeShapeType="1"/>
              </p:cNvSpPr>
              <p:nvPr/>
            </p:nvSpPr>
            <p:spPr bwMode="auto">
              <a:xfrm>
                <a:off x="2503"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2" name="Line 335"/>
              <p:cNvSpPr>
                <a:spLocks noChangeShapeType="1"/>
              </p:cNvSpPr>
              <p:nvPr/>
            </p:nvSpPr>
            <p:spPr bwMode="auto">
              <a:xfrm>
                <a:off x="2547"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3" name="Line 336"/>
              <p:cNvSpPr>
                <a:spLocks noChangeShapeType="1"/>
              </p:cNvSpPr>
              <p:nvPr/>
            </p:nvSpPr>
            <p:spPr bwMode="auto">
              <a:xfrm>
                <a:off x="2597"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4" name="Line 337"/>
              <p:cNvSpPr>
                <a:spLocks noChangeShapeType="1"/>
              </p:cNvSpPr>
              <p:nvPr/>
            </p:nvSpPr>
            <p:spPr bwMode="auto">
              <a:xfrm>
                <a:off x="2645"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5" name="Rectangle 338"/>
              <p:cNvSpPr>
                <a:spLocks noChangeArrowheads="1"/>
              </p:cNvSpPr>
              <p:nvPr/>
            </p:nvSpPr>
            <p:spPr bwMode="auto">
              <a:xfrm>
                <a:off x="2579"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3.9</a:t>
                </a:r>
              </a:p>
            </p:txBody>
          </p:sp>
          <p:sp>
            <p:nvSpPr>
              <p:cNvPr id="152806" name="Line 339"/>
              <p:cNvSpPr>
                <a:spLocks noChangeShapeType="1"/>
              </p:cNvSpPr>
              <p:nvPr/>
            </p:nvSpPr>
            <p:spPr bwMode="auto">
              <a:xfrm>
                <a:off x="2690"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7" name="Line 340"/>
              <p:cNvSpPr>
                <a:spLocks noChangeShapeType="1"/>
              </p:cNvSpPr>
              <p:nvPr/>
            </p:nvSpPr>
            <p:spPr bwMode="auto">
              <a:xfrm>
                <a:off x="2738" y="2569"/>
                <a:ext cx="3"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8" name="Line 341"/>
              <p:cNvSpPr>
                <a:spLocks noChangeShapeType="1"/>
              </p:cNvSpPr>
              <p:nvPr/>
            </p:nvSpPr>
            <p:spPr bwMode="auto">
              <a:xfrm>
                <a:off x="2787"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09" name="Line 342"/>
              <p:cNvSpPr>
                <a:spLocks noChangeShapeType="1"/>
              </p:cNvSpPr>
              <p:nvPr/>
            </p:nvSpPr>
            <p:spPr bwMode="auto">
              <a:xfrm>
                <a:off x="2832"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0" name="Line 343"/>
              <p:cNvSpPr>
                <a:spLocks noChangeShapeType="1"/>
              </p:cNvSpPr>
              <p:nvPr/>
            </p:nvSpPr>
            <p:spPr bwMode="auto">
              <a:xfrm>
                <a:off x="2881"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1" name="Line 344"/>
              <p:cNvSpPr>
                <a:spLocks noChangeShapeType="1"/>
              </p:cNvSpPr>
              <p:nvPr/>
            </p:nvSpPr>
            <p:spPr bwMode="auto">
              <a:xfrm>
                <a:off x="2929"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2" name="Line 345"/>
              <p:cNvSpPr>
                <a:spLocks noChangeShapeType="1"/>
              </p:cNvSpPr>
              <p:nvPr/>
            </p:nvSpPr>
            <p:spPr bwMode="auto">
              <a:xfrm>
                <a:off x="297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3" name="Line 346"/>
              <p:cNvSpPr>
                <a:spLocks noChangeShapeType="1"/>
              </p:cNvSpPr>
              <p:nvPr/>
            </p:nvSpPr>
            <p:spPr bwMode="auto">
              <a:xfrm>
                <a:off x="3022"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4" name="Line 347"/>
              <p:cNvSpPr>
                <a:spLocks noChangeShapeType="1"/>
              </p:cNvSpPr>
              <p:nvPr/>
            </p:nvSpPr>
            <p:spPr bwMode="auto">
              <a:xfrm>
                <a:off x="3071"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5" name="Line 348"/>
              <p:cNvSpPr>
                <a:spLocks noChangeShapeType="1"/>
              </p:cNvSpPr>
              <p:nvPr/>
            </p:nvSpPr>
            <p:spPr bwMode="auto">
              <a:xfrm>
                <a:off x="3118"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6" name="Rectangle 349"/>
              <p:cNvSpPr>
                <a:spLocks noChangeArrowheads="1"/>
              </p:cNvSpPr>
              <p:nvPr/>
            </p:nvSpPr>
            <p:spPr bwMode="auto">
              <a:xfrm>
                <a:off x="3050"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3.8</a:t>
                </a:r>
              </a:p>
            </p:txBody>
          </p:sp>
          <p:sp>
            <p:nvSpPr>
              <p:cNvPr id="152817" name="Line 350"/>
              <p:cNvSpPr>
                <a:spLocks noChangeShapeType="1"/>
              </p:cNvSpPr>
              <p:nvPr/>
            </p:nvSpPr>
            <p:spPr bwMode="auto">
              <a:xfrm>
                <a:off x="316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8" name="Line 351"/>
              <p:cNvSpPr>
                <a:spLocks noChangeShapeType="1"/>
              </p:cNvSpPr>
              <p:nvPr/>
            </p:nvSpPr>
            <p:spPr bwMode="auto">
              <a:xfrm>
                <a:off x="3214"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19" name="Line 352"/>
              <p:cNvSpPr>
                <a:spLocks noChangeShapeType="1"/>
              </p:cNvSpPr>
              <p:nvPr/>
            </p:nvSpPr>
            <p:spPr bwMode="auto">
              <a:xfrm>
                <a:off x="3258"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0" name="Line 353"/>
              <p:cNvSpPr>
                <a:spLocks noChangeShapeType="1"/>
              </p:cNvSpPr>
              <p:nvPr/>
            </p:nvSpPr>
            <p:spPr bwMode="auto">
              <a:xfrm>
                <a:off x="3308"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1" name="Line 354"/>
              <p:cNvSpPr>
                <a:spLocks noChangeShapeType="1"/>
              </p:cNvSpPr>
              <p:nvPr/>
            </p:nvSpPr>
            <p:spPr bwMode="auto">
              <a:xfrm>
                <a:off x="3356"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2" name="Line 355"/>
              <p:cNvSpPr>
                <a:spLocks noChangeShapeType="1"/>
              </p:cNvSpPr>
              <p:nvPr/>
            </p:nvSpPr>
            <p:spPr bwMode="auto">
              <a:xfrm>
                <a:off x="3401"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3" name="Line 356"/>
              <p:cNvSpPr>
                <a:spLocks noChangeShapeType="1"/>
              </p:cNvSpPr>
              <p:nvPr/>
            </p:nvSpPr>
            <p:spPr bwMode="auto">
              <a:xfrm>
                <a:off x="3449" y="2569"/>
                <a:ext cx="3"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4" name="Line 357"/>
              <p:cNvSpPr>
                <a:spLocks noChangeShapeType="1"/>
              </p:cNvSpPr>
              <p:nvPr/>
            </p:nvSpPr>
            <p:spPr bwMode="auto">
              <a:xfrm>
                <a:off x="3499"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5" name="Line 358"/>
              <p:cNvSpPr>
                <a:spLocks noChangeShapeType="1"/>
              </p:cNvSpPr>
              <p:nvPr/>
            </p:nvSpPr>
            <p:spPr bwMode="auto">
              <a:xfrm>
                <a:off x="3544"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6" name="Line 359"/>
              <p:cNvSpPr>
                <a:spLocks noChangeShapeType="1"/>
              </p:cNvSpPr>
              <p:nvPr/>
            </p:nvSpPr>
            <p:spPr bwMode="auto">
              <a:xfrm>
                <a:off x="3592"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7" name="Rectangle 360"/>
              <p:cNvSpPr>
                <a:spLocks noChangeArrowheads="1"/>
              </p:cNvSpPr>
              <p:nvPr/>
            </p:nvSpPr>
            <p:spPr bwMode="auto">
              <a:xfrm>
                <a:off x="3525"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3.7</a:t>
                </a:r>
              </a:p>
            </p:txBody>
          </p:sp>
          <p:sp>
            <p:nvSpPr>
              <p:cNvPr id="152828" name="Line 361"/>
              <p:cNvSpPr>
                <a:spLocks noChangeShapeType="1"/>
              </p:cNvSpPr>
              <p:nvPr/>
            </p:nvSpPr>
            <p:spPr bwMode="auto">
              <a:xfrm>
                <a:off x="3640"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29" name="Line 362"/>
              <p:cNvSpPr>
                <a:spLocks noChangeShapeType="1"/>
              </p:cNvSpPr>
              <p:nvPr/>
            </p:nvSpPr>
            <p:spPr bwMode="auto">
              <a:xfrm>
                <a:off x="3686"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0" name="Line 363"/>
              <p:cNvSpPr>
                <a:spLocks noChangeShapeType="1"/>
              </p:cNvSpPr>
              <p:nvPr/>
            </p:nvSpPr>
            <p:spPr bwMode="auto">
              <a:xfrm>
                <a:off x="373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1" name="Line 364"/>
              <p:cNvSpPr>
                <a:spLocks noChangeShapeType="1"/>
              </p:cNvSpPr>
              <p:nvPr/>
            </p:nvSpPr>
            <p:spPr bwMode="auto">
              <a:xfrm>
                <a:off x="3782"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2" name="Line 365"/>
              <p:cNvSpPr>
                <a:spLocks noChangeShapeType="1"/>
              </p:cNvSpPr>
              <p:nvPr/>
            </p:nvSpPr>
            <p:spPr bwMode="auto">
              <a:xfrm>
                <a:off x="3829"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3" name="Line 366"/>
              <p:cNvSpPr>
                <a:spLocks noChangeShapeType="1"/>
              </p:cNvSpPr>
              <p:nvPr/>
            </p:nvSpPr>
            <p:spPr bwMode="auto">
              <a:xfrm>
                <a:off x="3876"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4" name="Line 367"/>
              <p:cNvSpPr>
                <a:spLocks noChangeShapeType="1"/>
              </p:cNvSpPr>
              <p:nvPr/>
            </p:nvSpPr>
            <p:spPr bwMode="auto">
              <a:xfrm>
                <a:off x="392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5" name="Line 368"/>
              <p:cNvSpPr>
                <a:spLocks noChangeShapeType="1"/>
              </p:cNvSpPr>
              <p:nvPr/>
            </p:nvSpPr>
            <p:spPr bwMode="auto">
              <a:xfrm>
                <a:off x="3970" y="2569"/>
                <a:ext cx="3"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6" name="Line 369"/>
              <p:cNvSpPr>
                <a:spLocks noChangeShapeType="1"/>
              </p:cNvSpPr>
              <p:nvPr/>
            </p:nvSpPr>
            <p:spPr bwMode="auto">
              <a:xfrm>
                <a:off x="4019"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7" name="Line 370"/>
              <p:cNvSpPr>
                <a:spLocks noChangeShapeType="1"/>
              </p:cNvSpPr>
              <p:nvPr/>
            </p:nvSpPr>
            <p:spPr bwMode="auto">
              <a:xfrm>
                <a:off x="4065"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38" name="Rectangle 371"/>
              <p:cNvSpPr>
                <a:spLocks noChangeArrowheads="1"/>
              </p:cNvSpPr>
              <p:nvPr/>
            </p:nvSpPr>
            <p:spPr bwMode="auto">
              <a:xfrm>
                <a:off x="3998"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3.6</a:t>
                </a:r>
              </a:p>
            </p:txBody>
          </p:sp>
          <p:sp>
            <p:nvSpPr>
              <p:cNvPr id="152839" name="Line 372"/>
              <p:cNvSpPr>
                <a:spLocks noChangeShapeType="1"/>
              </p:cNvSpPr>
              <p:nvPr/>
            </p:nvSpPr>
            <p:spPr bwMode="auto">
              <a:xfrm>
                <a:off x="4112"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0" name="Line 373"/>
              <p:cNvSpPr>
                <a:spLocks noChangeShapeType="1"/>
              </p:cNvSpPr>
              <p:nvPr/>
            </p:nvSpPr>
            <p:spPr bwMode="auto">
              <a:xfrm>
                <a:off x="4160" y="2569"/>
                <a:ext cx="3"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1" name="Line 374"/>
              <p:cNvSpPr>
                <a:spLocks noChangeShapeType="1"/>
              </p:cNvSpPr>
              <p:nvPr/>
            </p:nvSpPr>
            <p:spPr bwMode="auto">
              <a:xfrm>
                <a:off x="4207"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2" name="Line 375"/>
              <p:cNvSpPr>
                <a:spLocks noChangeShapeType="1"/>
              </p:cNvSpPr>
              <p:nvPr/>
            </p:nvSpPr>
            <p:spPr bwMode="auto">
              <a:xfrm>
                <a:off x="425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3" name="Line 376"/>
              <p:cNvSpPr>
                <a:spLocks noChangeShapeType="1"/>
              </p:cNvSpPr>
              <p:nvPr/>
            </p:nvSpPr>
            <p:spPr bwMode="auto">
              <a:xfrm>
                <a:off x="4303" y="2569"/>
                <a:ext cx="2"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4" name="Line 377"/>
              <p:cNvSpPr>
                <a:spLocks noChangeShapeType="1"/>
              </p:cNvSpPr>
              <p:nvPr/>
            </p:nvSpPr>
            <p:spPr bwMode="auto">
              <a:xfrm>
                <a:off x="4350"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5" name="Line 378"/>
              <p:cNvSpPr>
                <a:spLocks noChangeShapeType="1"/>
              </p:cNvSpPr>
              <p:nvPr/>
            </p:nvSpPr>
            <p:spPr bwMode="auto">
              <a:xfrm>
                <a:off x="4397"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6" name="Line 379"/>
              <p:cNvSpPr>
                <a:spLocks noChangeShapeType="1"/>
              </p:cNvSpPr>
              <p:nvPr/>
            </p:nvSpPr>
            <p:spPr bwMode="auto">
              <a:xfrm>
                <a:off x="4446"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7" name="Line 380"/>
              <p:cNvSpPr>
                <a:spLocks noChangeShapeType="1"/>
              </p:cNvSpPr>
              <p:nvPr/>
            </p:nvSpPr>
            <p:spPr bwMode="auto">
              <a:xfrm>
                <a:off x="4490"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8" name="Line 381"/>
              <p:cNvSpPr>
                <a:spLocks noChangeShapeType="1"/>
              </p:cNvSpPr>
              <p:nvPr/>
            </p:nvSpPr>
            <p:spPr bwMode="auto">
              <a:xfrm>
                <a:off x="4540"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49" name="Rectangle 382"/>
              <p:cNvSpPr>
                <a:spLocks noChangeArrowheads="1"/>
              </p:cNvSpPr>
              <p:nvPr/>
            </p:nvSpPr>
            <p:spPr bwMode="auto">
              <a:xfrm>
                <a:off x="4472"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3.5</a:t>
                </a:r>
              </a:p>
            </p:txBody>
          </p:sp>
          <p:sp>
            <p:nvSpPr>
              <p:cNvPr id="152850" name="Line 383"/>
              <p:cNvSpPr>
                <a:spLocks noChangeShapeType="1"/>
              </p:cNvSpPr>
              <p:nvPr/>
            </p:nvSpPr>
            <p:spPr bwMode="auto">
              <a:xfrm>
                <a:off x="4588"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1" name="Line 384"/>
              <p:cNvSpPr>
                <a:spLocks noChangeShapeType="1"/>
              </p:cNvSpPr>
              <p:nvPr/>
            </p:nvSpPr>
            <p:spPr bwMode="auto">
              <a:xfrm>
                <a:off x="4633"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2" name="Line 385"/>
              <p:cNvSpPr>
                <a:spLocks noChangeShapeType="1"/>
              </p:cNvSpPr>
              <p:nvPr/>
            </p:nvSpPr>
            <p:spPr bwMode="auto">
              <a:xfrm>
                <a:off x="4683"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3" name="Line 386"/>
              <p:cNvSpPr>
                <a:spLocks noChangeShapeType="1"/>
              </p:cNvSpPr>
              <p:nvPr/>
            </p:nvSpPr>
            <p:spPr bwMode="auto">
              <a:xfrm>
                <a:off x="4731"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4" name="Line 387"/>
              <p:cNvSpPr>
                <a:spLocks noChangeShapeType="1"/>
              </p:cNvSpPr>
              <p:nvPr/>
            </p:nvSpPr>
            <p:spPr bwMode="auto">
              <a:xfrm>
                <a:off x="4776"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5" name="Line 388"/>
              <p:cNvSpPr>
                <a:spLocks noChangeShapeType="1"/>
              </p:cNvSpPr>
              <p:nvPr/>
            </p:nvSpPr>
            <p:spPr bwMode="auto">
              <a:xfrm>
                <a:off x="4824"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6" name="Line 389"/>
              <p:cNvSpPr>
                <a:spLocks noChangeShapeType="1"/>
              </p:cNvSpPr>
              <p:nvPr/>
            </p:nvSpPr>
            <p:spPr bwMode="auto">
              <a:xfrm>
                <a:off x="4872"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7" name="Line 390"/>
              <p:cNvSpPr>
                <a:spLocks noChangeShapeType="1"/>
              </p:cNvSpPr>
              <p:nvPr/>
            </p:nvSpPr>
            <p:spPr bwMode="auto">
              <a:xfrm>
                <a:off x="4918"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8" name="Line 391"/>
              <p:cNvSpPr>
                <a:spLocks noChangeShapeType="1"/>
              </p:cNvSpPr>
              <p:nvPr/>
            </p:nvSpPr>
            <p:spPr bwMode="auto">
              <a:xfrm>
                <a:off x="4967"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59" name="Line 392"/>
              <p:cNvSpPr>
                <a:spLocks noChangeShapeType="1"/>
              </p:cNvSpPr>
              <p:nvPr/>
            </p:nvSpPr>
            <p:spPr bwMode="auto">
              <a:xfrm>
                <a:off x="5014" y="2569"/>
                <a:ext cx="2"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0" name="Rectangle 393"/>
              <p:cNvSpPr>
                <a:spLocks noChangeArrowheads="1"/>
              </p:cNvSpPr>
              <p:nvPr/>
            </p:nvSpPr>
            <p:spPr bwMode="auto">
              <a:xfrm>
                <a:off x="4949"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3.4</a:t>
                </a:r>
              </a:p>
            </p:txBody>
          </p:sp>
          <p:sp>
            <p:nvSpPr>
              <p:cNvPr id="152861" name="Line 394"/>
              <p:cNvSpPr>
                <a:spLocks noChangeShapeType="1"/>
              </p:cNvSpPr>
              <p:nvPr/>
            </p:nvSpPr>
            <p:spPr bwMode="auto">
              <a:xfrm>
                <a:off x="5061"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2" name="Line 395"/>
              <p:cNvSpPr>
                <a:spLocks noChangeShapeType="1"/>
              </p:cNvSpPr>
              <p:nvPr/>
            </p:nvSpPr>
            <p:spPr bwMode="auto">
              <a:xfrm>
                <a:off x="5108"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3" name="Line 396"/>
              <p:cNvSpPr>
                <a:spLocks noChangeShapeType="1"/>
              </p:cNvSpPr>
              <p:nvPr/>
            </p:nvSpPr>
            <p:spPr bwMode="auto">
              <a:xfrm>
                <a:off x="5157"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4" name="Line 397"/>
              <p:cNvSpPr>
                <a:spLocks noChangeShapeType="1"/>
              </p:cNvSpPr>
              <p:nvPr/>
            </p:nvSpPr>
            <p:spPr bwMode="auto">
              <a:xfrm>
                <a:off x="5203"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5" name="Line 398"/>
              <p:cNvSpPr>
                <a:spLocks noChangeShapeType="1"/>
              </p:cNvSpPr>
              <p:nvPr/>
            </p:nvSpPr>
            <p:spPr bwMode="auto">
              <a:xfrm>
                <a:off x="5251"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6" name="Line 399"/>
              <p:cNvSpPr>
                <a:spLocks noChangeShapeType="1"/>
              </p:cNvSpPr>
              <p:nvPr/>
            </p:nvSpPr>
            <p:spPr bwMode="auto">
              <a:xfrm>
                <a:off x="5299"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7" name="Line 400"/>
              <p:cNvSpPr>
                <a:spLocks noChangeShapeType="1"/>
              </p:cNvSpPr>
              <p:nvPr/>
            </p:nvSpPr>
            <p:spPr bwMode="auto">
              <a:xfrm>
                <a:off x="5344"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8" name="Line 401"/>
              <p:cNvSpPr>
                <a:spLocks noChangeShapeType="1"/>
              </p:cNvSpPr>
              <p:nvPr/>
            </p:nvSpPr>
            <p:spPr bwMode="auto">
              <a:xfrm>
                <a:off x="5394"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69" name="Line 402"/>
              <p:cNvSpPr>
                <a:spLocks noChangeShapeType="1"/>
              </p:cNvSpPr>
              <p:nvPr/>
            </p:nvSpPr>
            <p:spPr bwMode="auto">
              <a:xfrm>
                <a:off x="5442"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0" name="Line 403"/>
              <p:cNvSpPr>
                <a:spLocks noChangeShapeType="1"/>
              </p:cNvSpPr>
              <p:nvPr/>
            </p:nvSpPr>
            <p:spPr bwMode="auto">
              <a:xfrm>
                <a:off x="5487"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1" name="Rectangle 404"/>
              <p:cNvSpPr>
                <a:spLocks noChangeArrowheads="1"/>
              </p:cNvSpPr>
              <p:nvPr/>
            </p:nvSpPr>
            <p:spPr bwMode="auto">
              <a:xfrm>
                <a:off x="5422"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3.3</a:t>
                </a:r>
              </a:p>
            </p:txBody>
          </p:sp>
          <p:sp>
            <p:nvSpPr>
              <p:cNvPr id="152872" name="Line 405"/>
              <p:cNvSpPr>
                <a:spLocks noChangeShapeType="1"/>
              </p:cNvSpPr>
              <p:nvPr/>
            </p:nvSpPr>
            <p:spPr bwMode="auto">
              <a:xfrm>
                <a:off x="553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3" name="Line 406"/>
              <p:cNvSpPr>
                <a:spLocks noChangeShapeType="1"/>
              </p:cNvSpPr>
              <p:nvPr/>
            </p:nvSpPr>
            <p:spPr bwMode="auto">
              <a:xfrm>
                <a:off x="5580"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4" name="Line 407"/>
              <p:cNvSpPr>
                <a:spLocks noChangeShapeType="1"/>
              </p:cNvSpPr>
              <p:nvPr/>
            </p:nvSpPr>
            <p:spPr bwMode="auto">
              <a:xfrm>
                <a:off x="5629"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5" name="Line 408"/>
              <p:cNvSpPr>
                <a:spLocks noChangeShapeType="1"/>
              </p:cNvSpPr>
              <p:nvPr/>
            </p:nvSpPr>
            <p:spPr bwMode="auto">
              <a:xfrm>
                <a:off x="5678"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6" name="Line 409"/>
              <p:cNvSpPr>
                <a:spLocks noChangeShapeType="1"/>
              </p:cNvSpPr>
              <p:nvPr/>
            </p:nvSpPr>
            <p:spPr bwMode="auto">
              <a:xfrm>
                <a:off x="5723"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7" name="Line 410"/>
              <p:cNvSpPr>
                <a:spLocks noChangeShapeType="1"/>
              </p:cNvSpPr>
              <p:nvPr/>
            </p:nvSpPr>
            <p:spPr bwMode="auto">
              <a:xfrm>
                <a:off x="5772"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8" name="Line 411"/>
              <p:cNvSpPr>
                <a:spLocks noChangeShapeType="1"/>
              </p:cNvSpPr>
              <p:nvPr/>
            </p:nvSpPr>
            <p:spPr bwMode="auto">
              <a:xfrm>
                <a:off x="5821"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79" name="Line 412"/>
              <p:cNvSpPr>
                <a:spLocks noChangeShapeType="1"/>
              </p:cNvSpPr>
              <p:nvPr/>
            </p:nvSpPr>
            <p:spPr bwMode="auto">
              <a:xfrm>
                <a:off x="586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80" name="Line 413"/>
              <p:cNvSpPr>
                <a:spLocks noChangeShapeType="1"/>
              </p:cNvSpPr>
              <p:nvPr/>
            </p:nvSpPr>
            <p:spPr bwMode="auto">
              <a:xfrm>
                <a:off x="5914"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81" name="Line 414"/>
              <p:cNvSpPr>
                <a:spLocks noChangeShapeType="1"/>
              </p:cNvSpPr>
              <p:nvPr/>
            </p:nvSpPr>
            <p:spPr bwMode="auto">
              <a:xfrm>
                <a:off x="5962" y="2569"/>
                <a:ext cx="1" cy="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82" name="Rectangle 415"/>
              <p:cNvSpPr>
                <a:spLocks noChangeArrowheads="1"/>
              </p:cNvSpPr>
              <p:nvPr/>
            </p:nvSpPr>
            <p:spPr bwMode="auto">
              <a:xfrm>
                <a:off x="5896" y="2612"/>
                <a:ext cx="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eaLnBrk="1" hangingPunct="1">
                  <a:spcBef>
                    <a:spcPct val="0"/>
                  </a:spcBef>
                  <a:buClrTx/>
                  <a:buSzTx/>
                  <a:buFontTx/>
                  <a:buNone/>
                </a:pPr>
                <a:r>
                  <a:rPr lang="en-US" altLang="en-US" sz="1200">
                    <a:solidFill>
                      <a:srgbClr val="FFFFFF"/>
                    </a:solidFill>
                    <a:latin typeface="Arial" charset="0"/>
                  </a:rPr>
                  <a:t>3.2</a:t>
                </a:r>
              </a:p>
            </p:txBody>
          </p:sp>
          <p:sp>
            <p:nvSpPr>
              <p:cNvPr id="152883" name="Line 416"/>
              <p:cNvSpPr>
                <a:spLocks noChangeShapeType="1"/>
              </p:cNvSpPr>
              <p:nvPr/>
            </p:nvSpPr>
            <p:spPr bwMode="auto">
              <a:xfrm>
                <a:off x="6008"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84" name="Line 417"/>
              <p:cNvSpPr>
                <a:spLocks noChangeShapeType="1"/>
              </p:cNvSpPr>
              <p:nvPr/>
            </p:nvSpPr>
            <p:spPr bwMode="auto">
              <a:xfrm>
                <a:off x="6056" y="2569"/>
                <a:ext cx="2"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85" name="Line 418"/>
              <p:cNvSpPr>
                <a:spLocks noChangeShapeType="1"/>
              </p:cNvSpPr>
              <p:nvPr/>
            </p:nvSpPr>
            <p:spPr bwMode="auto">
              <a:xfrm>
                <a:off x="6105"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86" name="Line 419"/>
              <p:cNvSpPr>
                <a:spLocks noChangeShapeType="1"/>
              </p:cNvSpPr>
              <p:nvPr/>
            </p:nvSpPr>
            <p:spPr bwMode="auto">
              <a:xfrm>
                <a:off x="6151" y="2569"/>
                <a:ext cx="1"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87" name="Line 420"/>
              <p:cNvSpPr>
                <a:spLocks noChangeShapeType="1"/>
              </p:cNvSpPr>
              <p:nvPr/>
            </p:nvSpPr>
            <p:spPr bwMode="auto">
              <a:xfrm>
                <a:off x="6198" y="2569"/>
                <a:ext cx="1" cy="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2749" name="Freeform 422"/>
            <p:cNvSpPr>
              <a:spLocks/>
            </p:cNvSpPr>
            <p:nvPr/>
          </p:nvSpPr>
          <p:spPr bwMode="auto">
            <a:xfrm>
              <a:off x="275" y="-911"/>
              <a:ext cx="5923" cy="3327"/>
            </a:xfrm>
            <a:custGeom>
              <a:avLst/>
              <a:gdLst>
                <a:gd name="T0" fmla="*/ 222593 w 4115"/>
                <a:gd name="T1" fmla="*/ 182198 h 2229"/>
                <a:gd name="T2" fmla="*/ 219076 w 4115"/>
                <a:gd name="T3" fmla="*/ 181839 h 2229"/>
                <a:gd name="T4" fmla="*/ 215351 w 4115"/>
                <a:gd name="T5" fmla="*/ 34097 h 2229"/>
                <a:gd name="T6" fmla="*/ 211682 w 4115"/>
                <a:gd name="T7" fmla="*/ 181839 h 2229"/>
                <a:gd name="T8" fmla="*/ 208065 w 4115"/>
                <a:gd name="T9" fmla="*/ 182425 h 2229"/>
                <a:gd name="T10" fmla="*/ 204354 w 4115"/>
                <a:gd name="T11" fmla="*/ 182425 h 2229"/>
                <a:gd name="T12" fmla="*/ 200813 w 4115"/>
                <a:gd name="T13" fmla="*/ 182425 h 2229"/>
                <a:gd name="T14" fmla="*/ 197113 w 4115"/>
                <a:gd name="T15" fmla="*/ 182592 h 2229"/>
                <a:gd name="T16" fmla="*/ 193476 w 4115"/>
                <a:gd name="T17" fmla="*/ 182592 h 2229"/>
                <a:gd name="T18" fmla="*/ 189825 w 4115"/>
                <a:gd name="T19" fmla="*/ 182042 h 2229"/>
                <a:gd name="T20" fmla="*/ 186247 w 4115"/>
                <a:gd name="T21" fmla="*/ 182592 h 2229"/>
                <a:gd name="T22" fmla="*/ 182565 w 4115"/>
                <a:gd name="T23" fmla="*/ 182592 h 2229"/>
                <a:gd name="T24" fmla="*/ 178821 w 4115"/>
                <a:gd name="T25" fmla="*/ 182592 h 2229"/>
                <a:gd name="T26" fmla="*/ 175279 w 4115"/>
                <a:gd name="T27" fmla="*/ 182592 h 2229"/>
                <a:gd name="T28" fmla="*/ 171587 w 4115"/>
                <a:gd name="T29" fmla="*/ 182592 h 2229"/>
                <a:gd name="T30" fmla="*/ 168028 w 4115"/>
                <a:gd name="T31" fmla="*/ 182592 h 2229"/>
                <a:gd name="T32" fmla="*/ 164282 w 4115"/>
                <a:gd name="T33" fmla="*/ 182592 h 2229"/>
                <a:gd name="T34" fmla="*/ 160720 w 4115"/>
                <a:gd name="T35" fmla="*/ 182425 h 2229"/>
                <a:gd name="T36" fmla="*/ 157041 w 4115"/>
                <a:gd name="T37" fmla="*/ 182592 h 2229"/>
                <a:gd name="T38" fmla="*/ 153437 w 4115"/>
                <a:gd name="T39" fmla="*/ 182592 h 2229"/>
                <a:gd name="T40" fmla="*/ 149690 w 4115"/>
                <a:gd name="T41" fmla="*/ 182198 h 2229"/>
                <a:gd name="T42" fmla="*/ 146045 w 4115"/>
                <a:gd name="T43" fmla="*/ 176546 h 2229"/>
                <a:gd name="T44" fmla="*/ 142454 w 4115"/>
                <a:gd name="T45" fmla="*/ 182425 h 2229"/>
                <a:gd name="T46" fmla="*/ 138803 w 4115"/>
                <a:gd name="T47" fmla="*/ 182425 h 2229"/>
                <a:gd name="T48" fmla="*/ 135155 w 4115"/>
                <a:gd name="T49" fmla="*/ 182592 h 2229"/>
                <a:gd name="T50" fmla="*/ 131452 w 4115"/>
                <a:gd name="T51" fmla="*/ 182592 h 2229"/>
                <a:gd name="T52" fmla="*/ 127891 w 4115"/>
                <a:gd name="T53" fmla="*/ 182425 h 2229"/>
                <a:gd name="T54" fmla="*/ 124209 w 4115"/>
                <a:gd name="T55" fmla="*/ 182592 h 2229"/>
                <a:gd name="T56" fmla="*/ 120491 w 4115"/>
                <a:gd name="T57" fmla="*/ 182425 h 2229"/>
                <a:gd name="T58" fmla="*/ 116908 w 4115"/>
                <a:gd name="T59" fmla="*/ 182592 h 2229"/>
                <a:gd name="T60" fmla="*/ 113264 w 4115"/>
                <a:gd name="T61" fmla="*/ 182592 h 2229"/>
                <a:gd name="T62" fmla="*/ 109539 w 4115"/>
                <a:gd name="T63" fmla="*/ 182592 h 2229"/>
                <a:gd name="T64" fmla="*/ 105809 w 4115"/>
                <a:gd name="T65" fmla="*/ 182592 h 2229"/>
                <a:gd name="T66" fmla="*/ 102251 w 4115"/>
                <a:gd name="T67" fmla="*/ 182592 h 2229"/>
                <a:gd name="T68" fmla="*/ 98545 w 4115"/>
                <a:gd name="T69" fmla="*/ 182592 h 2229"/>
                <a:gd name="T70" fmla="*/ 95008 w 4115"/>
                <a:gd name="T71" fmla="*/ 182592 h 2229"/>
                <a:gd name="T72" fmla="*/ 91275 w 4115"/>
                <a:gd name="T73" fmla="*/ 182592 h 2229"/>
                <a:gd name="T74" fmla="*/ 87682 w 4115"/>
                <a:gd name="T75" fmla="*/ 182592 h 2229"/>
                <a:gd name="T76" fmla="*/ 84017 w 4115"/>
                <a:gd name="T77" fmla="*/ 182592 h 2229"/>
                <a:gd name="T78" fmla="*/ 80265 w 4115"/>
                <a:gd name="T79" fmla="*/ 182592 h 2229"/>
                <a:gd name="T80" fmla="*/ 76704 w 4115"/>
                <a:gd name="T81" fmla="*/ 182592 h 2229"/>
                <a:gd name="T82" fmla="*/ 73036 w 4115"/>
                <a:gd name="T83" fmla="*/ 182592 h 2229"/>
                <a:gd name="T84" fmla="*/ 69421 w 4115"/>
                <a:gd name="T85" fmla="*/ 182592 h 2229"/>
                <a:gd name="T86" fmla="*/ 65671 w 4115"/>
                <a:gd name="T87" fmla="*/ 182592 h 2229"/>
                <a:gd name="T88" fmla="*/ 62135 w 4115"/>
                <a:gd name="T89" fmla="*/ 182592 h 2229"/>
                <a:gd name="T90" fmla="*/ 58443 w 4115"/>
                <a:gd name="T91" fmla="*/ 182592 h 2229"/>
                <a:gd name="T92" fmla="*/ 54765 w 4115"/>
                <a:gd name="T93" fmla="*/ 182592 h 2229"/>
                <a:gd name="T94" fmla="*/ 51161 w 4115"/>
                <a:gd name="T95" fmla="*/ 182592 h 2229"/>
                <a:gd name="T96" fmla="*/ 47498 w 4115"/>
                <a:gd name="T97" fmla="*/ 178745 h 2229"/>
                <a:gd name="T98" fmla="*/ 43895 w 4115"/>
                <a:gd name="T99" fmla="*/ 177583 h 2229"/>
                <a:gd name="T100" fmla="*/ 40240 w 4115"/>
                <a:gd name="T101" fmla="*/ 182198 h 2229"/>
                <a:gd name="T102" fmla="*/ 36646 w 4115"/>
                <a:gd name="T103" fmla="*/ 182425 h 2229"/>
                <a:gd name="T104" fmla="*/ 32913 w 4115"/>
                <a:gd name="T105" fmla="*/ 182592 h 2229"/>
                <a:gd name="T106" fmla="*/ 29347 w 4115"/>
                <a:gd name="T107" fmla="*/ 182592 h 2229"/>
                <a:gd name="T108" fmla="*/ 25647 w 4115"/>
                <a:gd name="T109" fmla="*/ 182592 h 2229"/>
                <a:gd name="T110" fmla="*/ 21903 w 4115"/>
                <a:gd name="T111" fmla="*/ 182592 h 2229"/>
                <a:gd name="T112" fmla="*/ 18353 w 4115"/>
                <a:gd name="T113" fmla="*/ 182592 h 2229"/>
                <a:gd name="T114" fmla="*/ 14673 w 4115"/>
                <a:gd name="T115" fmla="*/ 182592 h 2229"/>
                <a:gd name="T116" fmla="*/ 11109 w 4115"/>
                <a:gd name="T117" fmla="*/ 182592 h 2229"/>
                <a:gd name="T118" fmla="*/ 7370 w 4115"/>
                <a:gd name="T119" fmla="*/ 182592 h 2229"/>
                <a:gd name="T120" fmla="*/ 3763 w 4115"/>
                <a:gd name="T121" fmla="*/ 182592 h 2229"/>
                <a:gd name="T122" fmla="*/ 117 w 4115"/>
                <a:gd name="T123" fmla="*/ 182592 h 2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15" h="2229">
                  <a:moveTo>
                    <a:pt x="4115" y="2227"/>
                  </a:moveTo>
                  <a:lnTo>
                    <a:pt x="4115" y="2227"/>
                  </a:lnTo>
                  <a:lnTo>
                    <a:pt x="4113" y="2227"/>
                  </a:lnTo>
                  <a:lnTo>
                    <a:pt x="4111" y="2227"/>
                  </a:lnTo>
                  <a:lnTo>
                    <a:pt x="4109" y="2227"/>
                  </a:lnTo>
                  <a:lnTo>
                    <a:pt x="4107" y="2227"/>
                  </a:lnTo>
                  <a:lnTo>
                    <a:pt x="4105" y="2227"/>
                  </a:lnTo>
                  <a:lnTo>
                    <a:pt x="4103" y="2227"/>
                  </a:lnTo>
                  <a:lnTo>
                    <a:pt x="4101" y="2227"/>
                  </a:lnTo>
                  <a:lnTo>
                    <a:pt x="4099" y="2227"/>
                  </a:lnTo>
                  <a:lnTo>
                    <a:pt x="4097" y="2227"/>
                  </a:lnTo>
                  <a:lnTo>
                    <a:pt x="4094" y="2227"/>
                  </a:lnTo>
                  <a:lnTo>
                    <a:pt x="4092" y="2227"/>
                  </a:lnTo>
                  <a:lnTo>
                    <a:pt x="4090" y="2227"/>
                  </a:lnTo>
                  <a:lnTo>
                    <a:pt x="4088" y="2227"/>
                  </a:lnTo>
                  <a:lnTo>
                    <a:pt x="4086" y="2227"/>
                  </a:lnTo>
                  <a:lnTo>
                    <a:pt x="4084" y="2227"/>
                  </a:lnTo>
                  <a:lnTo>
                    <a:pt x="4082" y="2227"/>
                  </a:lnTo>
                  <a:lnTo>
                    <a:pt x="4080" y="2227"/>
                  </a:lnTo>
                  <a:lnTo>
                    <a:pt x="4078" y="2227"/>
                  </a:lnTo>
                  <a:lnTo>
                    <a:pt x="4076" y="2227"/>
                  </a:lnTo>
                  <a:lnTo>
                    <a:pt x="4073" y="2227"/>
                  </a:lnTo>
                  <a:lnTo>
                    <a:pt x="4071" y="2227"/>
                  </a:lnTo>
                  <a:lnTo>
                    <a:pt x="4069" y="2227"/>
                  </a:lnTo>
                  <a:lnTo>
                    <a:pt x="4067" y="2227"/>
                  </a:lnTo>
                  <a:lnTo>
                    <a:pt x="4065" y="2227"/>
                  </a:lnTo>
                  <a:lnTo>
                    <a:pt x="4063" y="2227"/>
                  </a:lnTo>
                  <a:lnTo>
                    <a:pt x="4061" y="2227"/>
                  </a:lnTo>
                  <a:lnTo>
                    <a:pt x="4059" y="2227"/>
                  </a:lnTo>
                  <a:lnTo>
                    <a:pt x="4057" y="2227"/>
                  </a:lnTo>
                  <a:lnTo>
                    <a:pt x="4054" y="2227"/>
                  </a:lnTo>
                  <a:lnTo>
                    <a:pt x="4052" y="2224"/>
                  </a:lnTo>
                  <a:lnTo>
                    <a:pt x="4050" y="2224"/>
                  </a:lnTo>
                  <a:lnTo>
                    <a:pt x="4048" y="2222"/>
                  </a:lnTo>
                  <a:lnTo>
                    <a:pt x="4046" y="2222"/>
                  </a:lnTo>
                  <a:lnTo>
                    <a:pt x="4044" y="2222"/>
                  </a:lnTo>
                  <a:lnTo>
                    <a:pt x="4042" y="2224"/>
                  </a:lnTo>
                  <a:lnTo>
                    <a:pt x="4040" y="2224"/>
                  </a:lnTo>
                  <a:lnTo>
                    <a:pt x="4038" y="2224"/>
                  </a:lnTo>
                  <a:lnTo>
                    <a:pt x="4036" y="2224"/>
                  </a:lnTo>
                  <a:lnTo>
                    <a:pt x="4033" y="2224"/>
                  </a:lnTo>
                  <a:lnTo>
                    <a:pt x="4031" y="2224"/>
                  </a:lnTo>
                  <a:lnTo>
                    <a:pt x="4029" y="2224"/>
                  </a:lnTo>
                  <a:lnTo>
                    <a:pt x="4027" y="2224"/>
                  </a:lnTo>
                  <a:lnTo>
                    <a:pt x="4025" y="2224"/>
                  </a:lnTo>
                  <a:lnTo>
                    <a:pt x="4023" y="2224"/>
                  </a:lnTo>
                  <a:lnTo>
                    <a:pt x="4021" y="2224"/>
                  </a:lnTo>
                  <a:lnTo>
                    <a:pt x="4019" y="2224"/>
                  </a:lnTo>
                  <a:lnTo>
                    <a:pt x="4017" y="2224"/>
                  </a:lnTo>
                  <a:lnTo>
                    <a:pt x="4015" y="2224"/>
                  </a:lnTo>
                  <a:lnTo>
                    <a:pt x="4012" y="2224"/>
                  </a:lnTo>
                  <a:lnTo>
                    <a:pt x="4010" y="2224"/>
                  </a:lnTo>
                  <a:lnTo>
                    <a:pt x="4008" y="2224"/>
                  </a:lnTo>
                  <a:lnTo>
                    <a:pt x="4006" y="2224"/>
                  </a:lnTo>
                  <a:lnTo>
                    <a:pt x="4004" y="2222"/>
                  </a:lnTo>
                  <a:lnTo>
                    <a:pt x="4002" y="2222"/>
                  </a:lnTo>
                  <a:lnTo>
                    <a:pt x="4000" y="2222"/>
                  </a:lnTo>
                  <a:lnTo>
                    <a:pt x="3998" y="2222"/>
                  </a:lnTo>
                  <a:lnTo>
                    <a:pt x="3996" y="2222"/>
                  </a:lnTo>
                  <a:lnTo>
                    <a:pt x="3994" y="2222"/>
                  </a:lnTo>
                  <a:lnTo>
                    <a:pt x="3991" y="2222"/>
                  </a:lnTo>
                  <a:lnTo>
                    <a:pt x="3989" y="2222"/>
                  </a:lnTo>
                  <a:lnTo>
                    <a:pt x="3989" y="2220"/>
                  </a:lnTo>
                  <a:lnTo>
                    <a:pt x="3987" y="2220"/>
                  </a:lnTo>
                  <a:lnTo>
                    <a:pt x="3985" y="2218"/>
                  </a:lnTo>
                  <a:lnTo>
                    <a:pt x="3983" y="2218"/>
                  </a:lnTo>
                  <a:lnTo>
                    <a:pt x="3981" y="2216"/>
                  </a:lnTo>
                  <a:lnTo>
                    <a:pt x="3979" y="2216"/>
                  </a:lnTo>
                  <a:lnTo>
                    <a:pt x="3977" y="2216"/>
                  </a:lnTo>
                  <a:lnTo>
                    <a:pt x="3975" y="2216"/>
                  </a:lnTo>
                  <a:lnTo>
                    <a:pt x="3972" y="2216"/>
                  </a:lnTo>
                  <a:lnTo>
                    <a:pt x="3970" y="2216"/>
                  </a:lnTo>
                  <a:lnTo>
                    <a:pt x="3968" y="2216"/>
                  </a:lnTo>
                  <a:lnTo>
                    <a:pt x="3966" y="2214"/>
                  </a:lnTo>
                  <a:lnTo>
                    <a:pt x="3964" y="2214"/>
                  </a:lnTo>
                  <a:lnTo>
                    <a:pt x="3962" y="2212"/>
                  </a:lnTo>
                  <a:lnTo>
                    <a:pt x="3960" y="2212"/>
                  </a:lnTo>
                  <a:lnTo>
                    <a:pt x="3958" y="2210"/>
                  </a:lnTo>
                  <a:lnTo>
                    <a:pt x="3956" y="2208"/>
                  </a:lnTo>
                  <a:lnTo>
                    <a:pt x="3954" y="2206"/>
                  </a:lnTo>
                  <a:lnTo>
                    <a:pt x="3951" y="2203"/>
                  </a:lnTo>
                  <a:lnTo>
                    <a:pt x="3949" y="2199"/>
                  </a:lnTo>
                  <a:lnTo>
                    <a:pt x="3947" y="2195"/>
                  </a:lnTo>
                  <a:lnTo>
                    <a:pt x="3945" y="2191"/>
                  </a:lnTo>
                  <a:lnTo>
                    <a:pt x="3943" y="2185"/>
                  </a:lnTo>
                  <a:lnTo>
                    <a:pt x="3943" y="2176"/>
                  </a:lnTo>
                  <a:lnTo>
                    <a:pt x="3941" y="2163"/>
                  </a:lnTo>
                  <a:lnTo>
                    <a:pt x="3939" y="2145"/>
                  </a:lnTo>
                  <a:lnTo>
                    <a:pt x="3937" y="2115"/>
                  </a:lnTo>
                  <a:lnTo>
                    <a:pt x="3935" y="2077"/>
                  </a:lnTo>
                  <a:lnTo>
                    <a:pt x="3933" y="2025"/>
                  </a:lnTo>
                  <a:lnTo>
                    <a:pt x="3930" y="1964"/>
                  </a:lnTo>
                  <a:lnTo>
                    <a:pt x="3928" y="1880"/>
                  </a:lnTo>
                  <a:lnTo>
                    <a:pt x="3926" y="1737"/>
                  </a:lnTo>
                  <a:lnTo>
                    <a:pt x="3924" y="1463"/>
                  </a:lnTo>
                  <a:lnTo>
                    <a:pt x="3922" y="990"/>
                  </a:lnTo>
                  <a:lnTo>
                    <a:pt x="3920" y="416"/>
                  </a:lnTo>
                  <a:lnTo>
                    <a:pt x="3918" y="0"/>
                  </a:lnTo>
                  <a:lnTo>
                    <a:pt x="3916" y="44"/>
                  </a:lnTo>
                  <a:lnTo>
                    <a:pt x="3914" y="503"/>
                  </a:lnTo>
                  <a:lnTo>
                    <a:pt x="3911" y="1053"/>
                  </a:lnTo>
                  <a:lnTo>
                    <a:pt x="3909" y="1465"/>
                  </a:lnTo>
                  <a:lnTo>
                    <a:pt x="3907" y="1699"/>
                  </a:lnTo>
                  <a:lnTo>
                    <a:pt x="3905" y="1840"/>
                  </a:lnTo>
                  <a:lnTo>
                    <a:pt x="3903" y="1939"/>
                  </a:lnTo>
                  <a:lnTo>
                    <a:pt x="3901" y="2012"/>
                  </a:lnTo>
                  <a:lnTo>
                    <a:pt x="3899" y="2067"/>
                  </a:lnTo>
                  <a:lnTo>
                    <a:pt x="3899" y="2103"/>
                  </a:lnTo>
                  <a:lnTo>
                    <a:pt x="3897" y="2128"/>
                  </a:lnTo>
                  <a:lnTo>
                    <a:pt x="3895" y="2147"/>
                  </a:lnTo>
                  <a:lnTo>
                    <a:pt x="3893" y="2159"/>
                  </a:lnTo>
                  <a:lnTo>
                    <a:pt x="3890" y="2168"/>
                  </a:lnTo>
                  <a:lnTo>
                    <a:pt x="3888" y="2176"/>
                  </a:lnTo>
                  <a:lnTo>
                    <a:pt x="3886" y="2182"/>
                  </a:lnTo>
                  <a:lnTo>
                    <a:pt x="3884" y="2189"/>
                  </a:lnTo>
                  <a:lnTo>
                    <a:pt x="3882" y="2195"/>
                  </a:lnTo>
                  <a:lnTo>
                    <a:pt x="3880" y="2199"/>
                  </a:lnTo>
                  <a:lnTo>
                    <a:pt x="3878" y="2203"/>
                  </a:lnTo>
                  <a:lnTo>
                    <a:pt x="3876" y="2206"/>
                  </a:lnTo>
                  <a:lnTo>
                    <a:pt x="3874" y="2208"/>
                  </a:lnTo>
                  <a:lnTo>
                    <a:pt x="3872" y="2210"/>
                  </a:lnTo>
                  <a:lnTo>
                    <a:pt x="3869" y="2212"/>
                  </a:lnTo>
                  <a:lnTo>
                    <a:pt x="3867" y="2214"/>
                  </a:lnTo>
                  <a:lnTo>
                    <a:pt x="3865" y="2214"/>
                  </a:lnTo>
                  <a:lnTo>
                    <a:pt x="3863" y="2216"/>
                  </a:lnTo>
                  <a:lnTo>
                    <a:pt x="3861" y="2216"/>
                  </a:lnTo>
                  <a:lnTo>
                    <a:pt x="3859" y="2218"/>
                  </a:lnTo>
                  <a:lnTo>
                    <a:pt x="3857" y="2218"/>
                  </a:lnTo>
                  <a:lnTo>
                    <a:pt x="3855" y="2218"/>
                  </a:lnTo>
                  <a:lnTo>
                    <a:pt x="3853" y="2220"/>
                  </a:lnTo>
                  <a:lnTo>
                    <a:pt x="3851" y="2220"/>
                  </a:lnTo>
                  <a:lnTo>
                    <a:pt x="3848" y="2222"/>
                  </a:lnTo>
                  <a:lnTo>
                    <a:pt x="3846" y="2222"/>
                  </a:lnTo>
                  <a:lnTo>
                    <a:pt x="3844" y="2222"/>
                  </a:lnTo>
                  <a:lnTo>
                    <a:pt x="3842" y="2222"/>
                  </a:lnTo>
                  <a:lnTo>
                    <a:pt x="3840" y="2222"/>
                  </a:lnTo>
                  <a:lnTo>
                    <a:pt x="3838" y="2222"/>
                  </a:lnTo>
                  <a:lnTo>
                    <a:pt x="3836" y="2224"/>
                  </a:lnTo>
                  <a:lnTo>
                    <a:pt x="3834" y="2224"/>
                  </a:lnTo>
                  <a:lnTo>
                    <a:pt x="3832" y="2224"/>
                  </a:lnTo>
                  <a:lnTo>
                    <a:pt x="3829" y="2224"/>
                  </a:lnTo>
                  <a:lnTo>
                    <a:pt x="3827" y="2224"/>
                  </a:lnTo>
                  <a:lnTo>
                    <a:pt x="3825" y="2224"/>
                  </a:lnTo>
                  <a:lnTo>
                    <a:pt x="3823" y="2224"/>
                  </a:lnTo>
                  <a:lnTo>
                    <a:pt x="3821" y="2224"/>
                  </a:lnTo>
                  <a:lnTo>
                    <a:pt x="3819" y="2227"/>
                  </a:lnTo>
                  <a:lnTo>
                    <a:pt x="3817" y="2227"/>
                  </a:lnTo>
                  <a:lnTo>
                    <a:pt x="3815" y="2227"/>
                  </a:lnTo>
                  <a:lnTo>
                    <a:pt x="3813" y="2227"/>
                  </a:lnTo>
                  <a:lnTo>
                    <a:pt x="3811" y="2227"/>
                  </a:lnTo>
                  <a:lnTo>
                    <a:pt x="3808" y="2227"/>
                  </a:lnTo>
                  <a:lnTo>
                    <a:pt x="3806" y="2227"/>
                  </a:lnTo>
                  <a:lnTo>
                    <a:pt x="3804" y="2227"/>
                  </a:lnTo>
                  <a:lnTo>
                    <a:pt x="3802" y="2227"/>
                  </a:lnTo>
                  <a:lnTo>
                    <a:pt x="3800" y="2227"/>
                  </a:lnTo>
                  <a:lnTo>
                    <a:pt x="3798" y="2227"/>
                  </a:lnTo>
                  <a:lnTo>
                    <a:pt x="3796" y="2227"/>
                  </a:lnTo>
                  <a:lnTo>
                    <a:pt x="3794" y="2227"/>
                  </a:lnTo>
                  <a:lnTo>
                    <a:pt x="3792" y="2227"/>
                  </a:lnTo>
                  <a:lnTo>
                    <a:pt x="3790" y="2227"/>
                  </a:lnTo>
                  <a:lnTo>
                    <a:pt x="3787" y="2227"/>
                  </a:lnTo>
                  <a:lnTo>
                    <a:pt x="3785" y="2227"/>
                  </a:lnTo>
                  <a:lnTo>
                    <a:pt x="3783" y="2224"/>
                  </a:lnTo>
                  <a:lnTo>
                    <a:pt x="3781" y="2224"/>
                  </a:lnTo>
                  <a:lnTo>
                    <a:pt x="3779" y="2224"/>
                  </a:lnTo>
                  <a:lnTo>
                    <a:pt x="3777" y="2227"/>
                  </a:lnTo>
                  <a:lnTo>
                    <a:pt x="3775" y="2227"/>
                  </a:lnTo>
                  <a:lnTo>
                    <a:pt x="3773" y="2227"/>
                  </a:lnTo>
                  <a:lnTo>
                    <a:pt x="3771" y="2227"/>
                  </a:lnTo>
                  <a:lnTo>
                    <a:pt x="3768" y="2227"/>
                  </a:lnTo>
                  <a:lnTo>
                    <a:pt x="3766" y="2227"/>
                  </a:lnTo>
                  <a:lnTo>
                    <a:pt x="3764" y="2227"/>
                  </a:lnTo>
                  <a:lnTo>
                    <a:pt x="3762" y="2227"/>
                  </a:lnTo>
                  <a:lnTo>
                    <a:pt x="3760" y="2227"/>
                  </a:lnTo>
                  <a:lnTo>
                    <a:pt x="3758" y="2227"/>
                  </a:lnTo>
                  <a:lnTo>
                    <a:pt x="3756" y="2227"/>
                  </a:lnTo>
                  <a:lnTo>
                    <a:pt x="3754" y="2227"/>
                  </a:lnTo>
                  <a:lnTo>
                    <a:pt x="3752" y="2227"/>
                  </a:lnTo>
                  <a:lnTo>
                    <a:pt x="3750" y="2227"/>
                  </a:lnTo>
                  <a:lnTo>
                    <a:pt x="3747" y="2227"/>
                  </a:lnTo>
                  <a:lnTo>
                    <a:pt x="3745" y="2227"/>
                  </a:lnTo>
                  <a:lnTo>
                    <a:pt x="3743" y="2227"/>
                  </a:lnTo>
                  <a:lnTo>
                    <a:pt x="3741" y="2227"/>
                  </a:lnTo>
                  <a:lnTo>
                    <a:pt x="3739" y="2227"/>
                  </a:lnTo>
                  <a:lnTo>
                    <a:pt x="3737" y="2227"/>
                  </a:lnTo>
                  <a:lnTo>
                    <a:pt x="3735" y="2227"/>
                  </a:lnTo>
                  <a:lnTo>
                    <a:pt x="3733" y="2227"/>
                  </a:lnTo>
                  <a:lnTo>
                    <a:pt x="3731" y="2229"/>
                  </a:lnTo>
                  <a:lnTo>
                    <a:pt x="3729" y="2227"/>
                  </a:lnTo>
                  <a:lnTo>
                    <a:pt x="3726" y="2227"/>
                  </a:lnTo>
                  <a:lnTo>
                    <a:pt x="3724" y="2227"/>
                  </a:lnTo>
                  <a:lnTo>
                    <a:pt x="3722" y="2227"/>
                  </a:lnTo>
                  <a:lnTo>
                    <a:pt x="3720" y="2227"/>
                  </a:lnTo>
                  <a:lnTo>
                    <a:pt x="3718" y="2229"/>
                  </a:lnTo>
                  <a:lnTo>
                    <a:pt x="3716" y="2229"/>
                  </a:lnTo>
                  <a:lnTo>
                    <a:pt x="3714" y="2227"/>
                  </a:lnTo>
                  <a:lnTo>
                    <a:pt x="3712" y="2229"/>
                  </a:lnTo>
                  <a:lnTo>
                    <a:pt x="3710" y="2229"/>
                  </a:lnTo>
                  <a:lnTo>
                    <a:pt x="3707" y="2229"/>
                  </a:lnTo>
                  <a:lnTo>
                    <a:pt x="3705" y="2229"/>
                  </a:lnTo>
                  <a:lnTo>
                    <a:pt x="3703" y="2229"/>
                  </a:lnTo>
                  <a:lnTo>
                    <a:pt x="3701" y="2229"/>
                  </a:lnTo>
                  <a:lnTo>
                    <a:pt x="3699" y="2229"/>
                  </a:lnTo>
                  <a:lnTo>
                    <a:pt x="3697" y="2229"/>
                  </a:lnTo>
                  <a:lnTo>
                    <a:pt x="3695" y="2229"/>
                  </a:lnTo>
                  <a:lnTo>
                    <a:pt x="3693" y="2229"/>
                  </a:lnTo>
                  <a:lnTo>
                    <a:pt x="3691" y="2229"/>
                  </a:lnTo>
                  <a:lnTo>
                    <a:pt x="3689" y="2229"/>
                  </a:lnTo>
                  <a:lnTo>
                    <a:pt x="3686" y="2229"/>
                  </a:lnTo>
                  <a:lnTo>
                    <a:pt x="3684" y="2229"/>
                  </a:lnTo>
                  <a:lnTo>
                    <a:pt x="3682" y="2229"/>
                  </a:lnTo>
                  <a:lnTo>
                    <a:pt x="3680" y="2229"/>
                  </a:lnTo>
                  <a:lnTo>
                    <a:pt x="3678" y="2229"/>
                  </a:lnTo>
                  <a:lnTo>
                    <a:pt x="3676" y="2229"/>
                  </a:lnTo>
                  <a:lnTo>
                    <a:pt x="3674" y="2229"/>
                  </a:lnTo>
                  <a:lnTo>
                    <a:pt x="3672" y="2229"/>
                  </a:lnTo>
                  <a:lnTo>
                    <a:pt x="3670" y="2229"/>
                  </a:lnTo>
                  <a:lnTo>
                    <a:pt x="3668" y="2229"/>
                  </a:lnTo>
                  <a:lnTo>
                    <a:pt x="3665" y="2229"/>
                  </a:lnTo>
                  <a:lnTo>
                    <a:pt x="3663" y="2229"/>
                  </a:lnTo>
                  <a:lnTo>
                    <a:pt x="3661" y="2229"/>
                  </a:lnTo>
                  <a:lnTo>
                    <a:pt x="3659" y="2229"/>
                  </a:lnTo>
                  <a:lnTo>
                    <a:pt x="3657" y="2229"/>
                  </a:lnTo>
                  <a:lnTo>
                    <a:pt x="3655" y="2227"/>
                  </a:lnTo>
                  <a:lnTo>
                    <a:pt x="3653" y="2227"/>
                  </a:lnTo>
                  <a:lnTo>
                    <a:pt x="3651" y="2227"/>
                  </a:lnTo>
                  <a:lnTo>
                    <a:pt x="3649" y="2227"/>
                  </a:lnTo>
                  <a:lnTo>
                    <a:pt x="3647" y="2227"/>
                  </a:lnTo>
                  <a:lnTo>
                    <a:pt x="3644" y="2227"/>
                  </a:lnTo>
                  <a:lnTo>
                    <a:pt x="3642" y="2227"/>
                  </a:lnTo>
                  <a:lnTo>
                    <a:pt x="3640" y="2227"/>
                  </a:lnTo>
                  <a:lnTo>
                    <a:pt x="3638" y="2227"/>
                  </a:lnTo>
                  <a:lnTo>
                    <a:pt x="3636" y="2229"/>
                  </a:lnTo>
                  <a:lnTo>
                    <a:pt x="3634" y="2229"/>
                  </a:lnTo>
                  <a:lnTo>
                    <a:pt x="3632" y="2229"/>
                  </a:lnTo>
                  <a:lnTo>
                    <a:pt x="3630" y="2229"/>
                  </a:lnTo>
                  <a:lnTo>
                    <a:pt x="3628" y="2229"/>
                  </a:lnTo>
                  <a:lnTo>
                    <a:pt x="3625" y="2229"/>
                  </a:lnTo>
                  <a:lnTo>
                    <a:pt x="3623" y="2229"/>
                  </a:lnTo>
                  <a:lnTo>
                    <a:pt x="3621" y="2229"/>
                  </a:lnTo>
                  <a:lnTo>
                    <a:pt x="3619" y="2229"/>
                  </a:lnTo>
                  <a:lnTo>
                    <a:pt x="3617" y="2229"/>
                  </a:lnTo>
                  <a:lnTo>
                    <a:pt x="3615" y="2229"/>
                  </a:lnTo>
                  <a:lnTo>
                    <a:pt x="3613" y="2229"/>
                  </a:lnTo>
                  <a:lnTo>
                    <a:pt x="3611" y="2229"/>
                  </a:lnTo>
                  <a:lnTo>
                    <a:pt x="3609" y="2229"/>
                  </a:lnTo>
                  <a:lnTo>
                    <a:pt x="3607" y="2229"/>
                  </a:lnTo>
                  <a:lnTo>
                    <a:pt x="3604" y="2229"/>
                  </a:lnTo>
                  <a:lnTo>
                    <a:pt x="3602" y="2229"/>
                  </a:lnTo>
                  <a:lnTo>
                    <a:pt x="3600" y="2229"/>
                  </a:lnTo>
                  <a:lnTo>
                    <a:pt x="3598" y="2229"/>
                  </a:lnTo>
                  <a:lnTo>
                    <a:pt x="3596" y="2229"/>
                  </a:lnTo>
                  <a:lnTo>
                    <a:pt x="3594" y="2229"/>
                  </a:lnTo>
                  <a:lnTo>
                    <a:pt x="3592" y="2229"/>
                  </a:lnTo>
                  <a:lnTo>
                    <a:pt x="3590" y="2229"/>
                  </a:lnTo>
                  <a:lnTo>
                    <a:pt x="3588" y="2229"/>
                  </a:lnTo>
                  <a:lnTo>
                    <a:pt x="3586" y="2229"/>
                  </a:lnTo>
                  <a:lnTo>
                    <a:pt x="3583" y="2229"/>
                  </a:lnTo>
                  <a:lnTo>
                    <a:pt x="3581" y="2229"/>
                  </a:lnTo>
                  <a:lnTo>
                    <a:pt x="3579" y="2229"/>
                  </a:lnTo>
                  <a:lnTo>
                    <a:pt x="3577" y="2229"/>
                  </a:lnTo>
                  <a:lnTo>
                    <a:pt x="3575" y="2229"/>
                  </a:lnTo>
                  <a:lnTo>
                    <a:pt x="3573" y="2229"/>
                  </a:lnTo>
                  <a:lnTo>
                    <a:pt x="3571" y="2229"/>
                  </a:lnTo>
                  <a:lnTo>
                    <a:pt x="3569" y="2229"/>
                  </a:lnTo>
                  <a:lnTo>
                    <a:pt x="3567" y="2229"/>
                  </a:lnTo>
                  <a:lnTo>
                    <a:pt x="3564" y="2229"/>
                  </a:lnTo>
                  <a:lnTo>
                    <a:pt x="3562" y="2229"/>
                  </a:lnTo>
                  <a:lnTo>
                    <a:pt x="3560" y="2229"/>
                  </a:lnTo>
                  <a:lnTo>
                    <a:pt x="3558" y="2229"/>
                  </a:lnTo>
                  <a:lnTo>
                    <a:pt x="3556" y="2229"/>
                  </a:lnTo>
                  <a:lnTo>
                    <a:pt x="3554" y="2229"/>
                  </a:lnTo>
                  <a:lnTo>
                    <a:pt x="3552" y="2229"/>
                  </a:lnTo>
                  <a:lnTo>
                    <a:pt x="3550" y="2229"/>
                  </a:lnTo>
                  <a:lnTo>
                    <a:pt x="3548" y="2229"/>
                  </a:lnTo>
                  <a:lnTo>
                    <a:pt x="3546" y="2229"/>
                  </a:lnTo>
                  <a:lnTo>
                    <a:pt x="3543" y="2229"/>
                  </a:lnTo>
                  <a:lnTo>
                    <a:pt x="3541" y="2229"/>
                  </a:lnTo>
                  <a:lnTo>
                    <a:pt x="3539" y="2229"/>
                  </a:lnTo>
                  <a:lnTo>
                    <a:pt x="3537" y="2229"/>
                  </a:lnTo>
                  <a:lnTo>
                    <a:pt x="3535" y="2229"/>
                  </a:lnTo>
                  <a:lnTo>
                    <a:pt x="3533" y="2229"/>
                  </a:lnTo>
                  <a:lnTo>
                    <a:pt x="3531" y="2229"/>
                  </a:lnTo>
                  <a:lnTo>
                    <a:pt x="3529" y="2229"/>
                  </a:lnTo>
                  <a:lnTo>
                    <a:pt x="3527" y="2229"/>
                  </a:lnTo>
                  <a:lnTo>
                    <a:pt x="3525" y="2229"/>
                  </a:lnTo>
                  <a:lnTo>
                    <a:pt x="3522" y="2229"/>
                  </a:lnTo>
                  <a:lnTo>
                    <a:pt x="3520" y="2229"/>
                  </a:lnTo>
                  <a:lnTo>
                    <a:pt x="3518" y="2229"/>
                  </a:lnTo>
                  <a:lnTo>
                    <a:pt x="3516" y="2229"/>
                  </a:lnTo>
                  <a:lnTo>
                    <a:pt x="3514" y="2229"/>
                  </a:lnTo>
                  <a:lnTo>
                    <a:pt x="3512" y="2229"/>
                  </a:lnTo>
                  <a:lnTo>
                    <a:pt x="3510" y="2229"/>
                  </a:lnTo>
                  <a:lnTo>
                    <a:pt x="3508" y="2229"/>
                  </a:lnTo>
                  <a:lnTo>
                    <a:pt x="3506" y="2229"/>
                  </a:lnTo>
                  <a:lnTo>
                    <a:pt x="3504" y="2227"/>
                  </a:lnTo>
                  <a:lnTo>
                    <a:pt x="3501" y="2227"/>
                  </a:lnTo>
                  <a:lnTo>
                    <a:pt x="3499" y="2227"/>
                  </a:lnTo>
                  <a:lnTo>
                    <a:pt x="3497" y="2227"/>
                  </a:lnTo>
                  <a:lnTo>
                    <a:pt x="3495" y="2227"/>
                  </a:lnTo>
                  <a:lnTo>
                    <a:pt x="3493" y="2227"/>
                  </a:lnTo>
                  <a:lnTo>
                    <a:pt x="3491" y="2229"/>
                  </a:lnTo>
                  <a:lnTo>
                    <a:pt x="3489" y="2229"/>
                  </a:lnTo>
                  <a:lnTo>
                    <a:pt x="3487" y="2229"/>
                  </a:lnTo>
                  <a:lnTo>
                    <a:pt x="3485" y="2229"/>
                  </a:lnTo>
                  <a:lnTo>
                    <a:pt x="3482" y="2229"/>
                  </a:lnTo>
                  <a:lnTo>
                    <a:pt x="3480" y="2229"/>
                  </a:lnTo>
                  <a:lnTo>
                    <a:pt x="3478" y="2229"/>
                  </a:lnTo>
                  <a:lnTo>
                    <a:pt x="3476" y="2229"/>
                  </a:lnTo>
                  <a:lnTo>
                    <a:pt x="3474" y="2229"/>
                  </a:lnTo>
                  <a:lnTo>
                    <a:pt x="3472" y="2229"/>
                  </a:lnTo>
                  <a:lnTo>
                    <a:pt x="3470" y="2227"/>
                  </a:lnTo>
                  <a:lnTo>
                    <a:pt x="3468" y="2227"/>
                  </a:lnTo>
                  <a:lnTo>
                    <a:pt x="3466" y="2227"/>
                  </a:lnTo>
                  <a:lnTo>
                    <a:pt x="3464" y="2227"/>
                  </a:lnTo>
                  <a:lnTo>
                    <a:pt x="3461" y="2227"/>
                  </a:lnTo>
                  <a:lnTo>
                    <a:pt x="3459" y="2224"/>
                  </a:lnTo>
                  <a:lnTo>
                    <a:pt x="3457" y="2224"/>
                  </a:lnTo>
                  <a:lnTo>
                    <a:pt x="3455" y="2222"/>
                  </a:lnTo>
                  <a:lnTo>
                    <a:pt x="3453" y="2220"/>
                  </a:lnTo>
                  <a:lnTo>
                    <a:pt x="3451" y="2220"/>
                  </a:lnTo>
                  <a:lnTo>
                    <a:pt x="3449" y="2220"/>
                  </a:lnTo>
                  <a:lnTo>
                    <a:pt x="3447" y="2220"/>
                  </a:lnTo>
                  <a:lnTo>
                    <a:pt x="3445" y="2220"/>
                  </a:lnTo>
                  <a:lnTo>
                    <a:pt x="3443" y="2222"/>
                  </a:lnTo>
                  <a:lnTo>
                    <a:pt x="3440" y="2224"/>
                  </a:lnTo>
                  <a:lnTo>
                    <a:pt x="3438" y="2224"/>
                  </a:lnTo>
                  <a:lnTo>
                    <a:pt x="3438" y="2227"/>
                  </a:lnTo>
                  <a:lnTo>
                    <a:pt x="3436" y="2227"/>
                  </a:lnTo>
                  <a:lnTo>
                    <a:pt x="3434" y="2227"/>
                  </a:lnTo>
                  <a:lnTo>
                    <a:pt x="3432" y="2227"/>
                  </a:lnTo>
                  <a:lnTo>
                    <a:pt x="3430" y="2227"/>
                  </a:lnTo>
                  <a:lnTo>
                    <a:pt x="3428" y="2227"/>
                  </a:lnTo>
                  <a:lnTo>
                    <a:pt x="3426" y="2227"/>
                  </a:lnTo>
                  <a:lnTo>
                    <a:pt x="3424" y="2229"/>
                  </a:lnTo>
                  <a:lnTo>
                    <a:pt x="3421" y="2227"/>
                  </a:lnTo>
                  <a:lnTo>
                    <a:pt x="3419" y="2229"/>
                  </a:lnTo>
                  <a:lnTo>
                    <a:pt x="3417" y="2229"/>
                  </a:lnTo>
                  <a:lnTo>
                    <a:pt x="3415" y="2229"/>
                  </a:lnTo>
                  <a:lnTo>
                    <a:pt x="3413" y="2229"/>
                  </a:lnTo>
                  <a:lnTo>
                    <a:pt x="3411" y="2229"/>
                  </a:lnTo>
                  <a:lnTo>
                    <a:pt x="3409" y="2229"/>
                  </a:lnTo>
                  <a:lnTo>
                    <a:pt x="3407" y="2229"/>
                  </a:lnTo>
                  <a:lnTo>
                    <a:pt x="3405" y="2229"/>
                  </a:lnTo>
                  <a:lnTo>
                    <a:pt x="3403" y="2229"/>
                  </a:lnTo>
                  <a:lnTo>
                    <a:pt x="3400" y="2229"/>
                  </a:lnTo>
                  <a:lnTo>
                    <a:pt x="3398" y="2229"/>
                  </a:lnTo>
                  <a:lnTo>
                    <a:pt x="3396" y="2229"/>
                  </a:lnTo>
                  <a:lnTo>
                    <a:pt x="3394" y="2229"/>
                  </a:lnTo>
                  <a:lnTo>
                    <a:pt x="3392" y="2229"/>
                  </a:lnTo>
                  <a:lnTo>
                    <a:pt x="3390" y="2229"/>
                  </a:lnTo>
                  <a:lnTo>
                    <a:pt x="3388" y="2229"/>
                  </a:lnTo>
                  <a:lnTo>
                    <a:pt x="3386" y="2229"/>
                  </a:lnTo>
                  <a:lnTo>
                    <a:pt x="3384" y="2229"/>
                  </a:lnTo>
                  <a:lnTo>
                    <a:pt x="3382" y="2229"/>
                  </a:lnTo>
                  <a:lnTo>
                    <a:pt x="3379" y="2229"/>
                  </a:lnTo>
                  <a:lnTo>
                    <a:pt x="3377" y="2229"/>
                  </a:lnTo>
                  <a:lnTo>
                    <a:pt x="3375" y="2229"/>
                  </a:lnTo>
                  <a:lnTo>
                    <a:pt x="3373" y="2229"/>
                  </a:lnTo>
                  <a:lnTo>
                    <a:pt x="3371" y="2229"/>
                  </a:lnTo>
                  <a:lnTo>
                    <a:pt x="3369" y="2229"/>
                  </a:lnTo>
                  <a:lnTo>
                    <a:pt x="3367" y="2229"/>
                  </a:lnTo>
                  <a:lnTo>
                    <a:pt x="3365" y="2229"/>
                  </a:lnTo>
                  <a:lnTo>
                    <a:pt x="3363" y="2229"/>
                  </a:lnTo>
                  <a:lnTo>
                    <a:pt x="3360" y="2229"/>
                  </a:lnTo>
                  <a:lnTo>
                    <a:pt x="3358" y="2229"/>
                  </a:lnTo>
                  <a:lnTo>
                    <a:pt x="3356" y="2229"/>
                  </a:lnTo>
                  <a:lnTo>
                    <a:pt x="3354" y="2229"/>
                  </a:lnTo>
                  <a:lnTo>
                    <a:pt x="3352" y="2229"/>
                  </a:lnTo>
                  <a:lnTo>
                    <a:pt x="3350" y="2229"/>
                  </a:lnTo>
                  <a:lnTo>
                    <a:pt x="3348" y="2229"/>
                  </a:lnTo>
                  <a:lnTo>
                    <a:pt x="3346" y="2229"/>
                  </a:lnTo>
                  <a:lnTo>
                    <a:pt x="3344" y="2229"/>
                  </a:lnTo>
                  <a:lnTo>
                    <a:pt x="3342" y="2229"/>
                  </a:lnTo>
                  <a:lnTo>
                    <a:pt x="3339" y="2229"/>
                  </a:lnTo>
                  <a:lnTo>
                    <a:pt x="3337" y="2229"/>
                  </a:lnTo>
                  <a:lnTo>
                    <a:pt x="3335" y="2229"/>
                  </a:lnTo>
                  <a:lnTo>
                    <a:pt x="3333" y="2229"/>
                  </a:lnTo>
                  <a:lnTo>
                    <a:pt x="3331" y="2229"/>
                  </a:lnTo>
                  <a:lnTo>
                    <a:pt x="3329" y="2229"/>
                  </a:lnTo>
                  <a:lnTo>
                    <a:pt x="3327" y="2229"/>
                  </a:lnTo>
                  <a:lnTo>
                    <a:pt x="3325" y="2229"/>
                  </a:lnTo>
                  <a:lnTo>
                    <a:pt x="3323" y="2229"/>
                  </a:lnTo>
                  <a:lnTo>
                    <a:pt x="3321" y="2229"/>
                  </a:lnTo>
                  <a:lnTo>
                    <a:pt x="3318" y="2229"/>
                  </a:lnTo>
                  <a:lnTo>
                    <a:pt x="3316" y="2229"/>
                  </a:lnTo>
                  <a:lnTo>
                    <a:pt x="3314" y="2229"/>
                  </a:lnTo>
                  <a:lnTo>
                    <a:pt x="3312" y="2229"/>
                  </a:lnTo>
                  <a:lnTo>
                    <a:pt x="3310" y="2229"/>
                  </a:lnTo>
                  <a:lnTo>
                    <a:pt x="3308" y="2229"/>
                  </a:lnTo>
                  <a:lnTo>
                    <a:pt x="3306" y="2229"/>
                  </a:lnTo>
                  <a:lnTo>
                    <a:pt x="3304" y="2229"/>
                  </a:lnTo>
                  <a:lnTo>
                    <a:pt x="3302" y="2229"/>
                  </a:lnTo>
                  <a:lnTo>
                    <a:pt x="3300" y="2229"/>
                  </a:lnTo>
                  <a:lnTo>
                    <a:pt x="3297" y="2229"/>
                  </a:lnTo>
                  <a:lnTo>
                    <a:pt x="3295" y="2229"/>
                  </a:lnTo>
                  <a:lnTo>
                    <a:pt x="3293" y="2229"/>
                  </a:lnTo>
                  <a:lnTo>
                    <a:pt x="3291" y="2229"/>
                  </a:lnTo>
                  <a:lnTo>
                    <a:pt x="3289" y="2229"/>
                  </a:lnTo>
                  <a:lnTo>
                    <a:pt x="3287" y="2229"/>
                  </a:lnTo>
                  <a:lnTo>
                    <a:pt x="3285" y="2229"/>
                  </a:lnTo>
                  <a:lnTo>
                    <a:pt x="3283" y="2229"/>
                  </a:lnTo>
                  <a:lnTo>
                    <a:pt x="3281" y="2229"/>
                  </a:lnTo>
                  <a:lnTo>
                    <a:pt x="3278" y="2229"/>
                  </a:lnTo>
                  <a:lnTo>
                    <a:pt x="3276" y="2229"/>
                  </a:lnTo>
                  <a:lnTo>
                    <a:pt x="3274" y="2229"/>
                  </a:lnTo>
                  <a:lnTo>
                    <a:pt x="3272" y="2229"/>
                  </a:lnTo>
                  <a:lnTo>
                    <a:pt x="3270" y="2229"/>
                  </a:lnTo>
                  <a:lnTo>
                    <a:pt x="3268" y="2229"/>
                  </a:lnTo>
                  <a:lnTo>
                    <a:pt x="3266" y="2229"/>
                  </a:lnTo>
                  <a:lnTo>
                    <a:pt x="3264" y="2229"/>
                  </a:lnTo>
                  <a:lnTo>
                    <a:pt x="3262" y="2229"/>
                  </a:lnTo>
                  <a:lnTo>
                    <a:pt x="3260" y="2229"/>
                  </a:lnTo>
                  <a:lnTo>
                    <a:pt x="3257" y="2229"/>
                  </a:lnTo>
                  <a:lnTo>
                    <a:pt x="3255" y="2229"/>
                  </a:lnTo>
                  <a:lnTo>
                    <a:pt x="3253" y="2229"/>
                  </a:lnTo>
                  <a:lnTo>
                    <a:pt x="3251" y="2229"/>
                  </a:lnTo>
                  <a:lnTo>
                    <a:pt x="3249" y="2229"/>
                  </a:lnTo>
                  <a:lnTo>
                    <a:pt x="3247" y="2229"/>
                  </a:lnTo>
                  <a:lnTo>
                    <a:pt x="3245" y="2229"/>
                  </a:lnTo>
                  <a:lnTo>
                    <a:pt x="3243" y="2229"/>
                  </a:lnTo>
                  <a:lnTo>
                    <a:pt x="3241" y="2229"/>
                  </a:lnTo>
                  <a:lnTo>
                    <a:pt x="3239" y="2229"/>
                  </a:lnTo>
                  <a:lnTo>
                    <a:pt x="3236" y="2229"/>
                  </a:lnTo>
                  <a:lnTo>
                    <a:pt x="3234" y="2229"/>
                  </a:lnTo>
                  <a:lnTo>
                    <a:pt x="3232" y="2229"/>
                  </a:lnTo>
                  <a:lnTo>
                    <a:pt x="3230" y="2229"/>
                  </a:lnTo>
                  <a:lnTo>
                    <a:pt x="3228" y="2229"/>
                  </a:lnTo>
                  <a:lnTo>
                    <a:pt x="3226" y="2229"/>
                  </a:lnTo>
                  <a:lnTo>
                    <a:pt x="3224" y="2229"/>
                  </a:lnTo>
                  <a:lnTo>
                    <a:pt x="3222" y="2229"/>
                  </a:lnTo>
                  <a:lnTo>
                    <a:pt x="3220" y="2229"/>
                  </a:lnTo>
                  <a:lnTo>
                    <a:pt x="3217" y="2229"/>
                  </a:lnTo>
                  <a:lnTo>
                    <a:pt x="3215" y="2229"/>
                  </a:lnTo>
                  <a:lnTo>
                    <a:pt x="3213" y="2229"/>
                  </a:lnTo>
                  <a:lnTo>
                    <a:pt x="3211" y="2229"/>
                  </a:lnTo>
                  <a:lnTo>
                    <a:pt x="3209" y="2229"/>
                  </a:lnTo>
                  <a:lnTo>
                    <a:pt x="3207" y="2229"/>
                  </a:lnTo>
                  <a:lnTo>
                    <a:pt x="3205" y="2229"/>
                  </a:lnTo>
                  <a:lnTo>
                    <a:pt x="3203" y="2229"/>
                  </a:lnTo>
                  <a:lnTo>
                    <a:pt x="3201" y="2229"/>
                  </a:lnTo>
                  <a:lnTo>
                    <a:pt x="3199" y="2229"/>
                  </a:lnTo>
                  <a:lnTo>
                    <a:pt x="3196" y="2229"/>
                  </a:lnTo>
                  <a:lnTo>
                    <a:pt x="3194" y="2229"/>
                  </a:lnTo>
                  <a:lnTo>
                    <a:pt x="3192" y="2229"/>
                  </a:lnTo>
                  <a:lnTo>
                    <a:pt x="3190" y="2229"/>
                  </a:lnTo>
                  <a:lnTo>
                    <a:pt x="3188" y="2227"/>
                  </a:lnTo>
                  <a:lnTo>
                    <a:pt x="3186" y="2227"/>
                  </a:lnTo>
                  <a:lnTo>
                    <a:pt x="3184" y="2227"/>
                  </a:lnTo>
                  <a:lnTo>
                    <a:pt x="3182" y="2227"/>
                  </a:lnTo>
                  <a:lnTo>
                    <a:pt x="3180" y="2227"/>
                  </a:lnTo>
                  <a:lnTo>
                    <a:pt x="3178" y="2227"/>
                  </a:lnTo>
                  <a:lnTo>
                    <a:pt x="3175" y="2229"/>
                  </a:lnTo>
                  <a:lnTo>
                    <a:pt x="3173" y="2229"/>
                  </a:lnTo>
                  <a:lnTo>
                    <a:pt x="3171" y="2229"/>
                  </a:lnTo>
                  <a:lnTo>
                    <a:pt x="3169" y="2229"/>
                  </a:lnTo>
                  <a:lnTo>
                    <a:pt x="3167" y="2229"/>
                  </a:lnTo>
                  <a:lnTo>
                    <a:pt x="3165" y="2229"/>
                  </a:lnTo>
                  <a:lnTo>
                    <a:pt x="3163" y="2229"/>
                  </a:lnTo>
                  <a:lnTo>
                    <a:pt x="3161" y="2229"/>
                  </a:lnTo>
                  <a:lnTo>
                    <a:pt x="3159" y="2229"/>
                  </a:lnTo>
                  <a:lnTo>
                    <a:pt x="3156" y="2229"/>
                  </a:lnTo>
                  <a:lnTo>
                    <a:pt x="3154" y="2229"/>
                  </a:lnTo>
                  <a:lnTo>
                    <a:pt x="3152" y="2227"/>
                  </a:lnTo>
                  <a:lnTo>
                    <a:pt x="3150" y="2227"/>
                  </a:lnTo>
                  <a:lnTo>
                    <a:pt x="3148" y="2229"/>
                  </a:lnTo>
                  <a:lnTo>
                    <a:pt x="3146" y="2229"/>
                  </a:lnTo>
                  <a:lnTo>
                    <a:pt x="3144" y="2229"/>
                  </a:lnTo>
                  <a:lnTo>
                    <a:pt x="3142" y="2229"/>
                  </a:lnTo>
                  <a:lnTo>
                    <a:pt x="3140" y="2229"/>
                  </a:lnTo>
                  <a:lnTo>
                    <a:pt x="3138" y="2229"/>
                  </a:lnTo>
                  <a:lnTo>
                    <a:pt x="3135" y="2229"/>
                  </a:lnTo>
                  <a:lnTo>
                    <a:pt x="3133" y="2229"/>
                  </a:lnTo>
                  <a:lnTo>
                    <a:pt x="3131" y="2229"/>
                  </a:lnTo>
                  <a:lnTo>
                    <a:pt x="3129" y="2229"/>
                  </a:lnTo>
                  <a:lnTo>
                    <a:pt x="3127" y="2229"/>
                  </a:lnTo>
                  <a:lnTo>
                    <a:pt x="3125" y="2229"/>
                  </a:lnTo>
                  <a:lnTo>
                    <a:pt x="3123" y="2229"/>
                  </a:lnTo>
                  <a:lnTo>
                    <a:pt x="3121" y="2229"/>
                  </a:lnTo>
                  <a:lnTo>
                    <a:pt x="3119" y="2229"/>
                  </a:lnTo>
                  <a:lnTo>
                    <a:pt x="3117" y="2229"/>
                  </a:lnTo>
                  <a:lnTo>
                    <a:pt x="3114" y="2229"/>
                  </a:lnTo>
                  <a:lnTo>
                    <a:pt x="3112" y="2229"/>
                  </a:lnTo>
                  <a:lnTo>
                    <a:pt x="3110" y="2229"/>
                  </a:lnTo>
                  <a:lnTo>
                    <a:pt x="3108" y="2229"/>
                  </a:lnTo>
                  <a:lnTo>
                    <a:pt x="3106" y="2229"/>
                  </a:lnTo>
                  <a:lnTo>
                    <a:pt x="3104" y="2229"/>
                  </a:lnTo>
                  <a:lnTo>
                    <a:pt x="3102" y="2229"/>
                  </a:lnTo>
                  <a:lnTo>
                    <a:pt x="3100" y="2229"/>
                  </a:lnTo>
                  <a:lnTo>
                    <a:pt x="3098" y="2229"/>
                  </a:lnTo>
                  <a:lnTo>
                    <a:pt x="3096" y="2229"/>
                  </a:lnTo>
                  <a:lnTo>
                    <a:pt x="3093" y="2229"/>
                  </a:lnTo>
                  <a:lnTo>
                    <a:pt x="3091" y="2229"/>
                  </a:lnTo>
                  <a:lnTo>
                    <a:pt x="3089" y="2229"/>
                  </a:lnTo>
                  <a:lnTo>
                    <a:pt x="3087" y="2229"/>
                  </a:lnTo>
                  <a:lnTo>
                    <a:pt x="3085" y="2229"/>
                  </a:lnTo>
                  <a:lnTo>
                    <a:pt x="3083" y="2229"/>
                  </a:lnTo>
                  <a:lnTo>
                    <a:pt x="3081" y="2229"/>
                  </a:lnTo>
                  <a:lnTo>
                    <a:pt x="3079" y="2229"/>
                  </a:lnTo>
                  <a:lnTo>
                    <a:pt x="3077" y="2229"/>
                  </a:lnTo>
                  <a:lnTo>
                    <a:pt x="3074" y="2229"/>
                  </a:lnTo>
                  <a:lnTo>
                    <a:pt x="3072" y="2229"/>
                  </a:lnTo>
                  <a:lnTo>
                    <a:pt x="3070" y="2229"/>
                  </a:lnTo>
                  <a:lnTo>
                    <a:pt x="3068" y="2229"/>
                  </a:lnTo>
                  <a:lnTo>
                    <a:pt x="3066" y="2229"/>
                  </a:lnTo>
                  <a:lnTo>
                    <a:pt x="3064" y="2229"/>
                  </a:lnTo>
                  <a:lnTo>
                    <a:pt x="3062" y="2229"/>
                  </a:lnTo>
                  <a:lnTo>
                    <a:pt x="3060" y="2229"/>
                  </a:lnTo>
                  <a:lnTo>
                    <a:pt x="3058" y="2229"/>
                  </a:lnTo>
                  <a:lnTo>
                    <a:pt x="3056" y="2229"/>
                  </a:lnTo>
                  <a:lnTo>
                    <a:pt x="3053" y="2229"/>
                  </a:lnTo>
                  <a:lnTo>
                    <a:pt x="3051" y="2229"/>
                  </a:lnTo>
                  <a:lnTo>
                    <a:pt x="3049" y="2229"/>
                  </a:lnTo>
                  <a:lnTo>
                    <a:pt x="3047" y="2229"/>
                  </a:lnTo>
                  <a:lnTo>
                    <a:pt x="3045" y="2229"/>
                  </a:lnTo>
                  <a:lnTo>
                    <a:pt x="3043" y="2229"/>
                  </a:lnTo>
                  <a:lnTo>
                    <a:pt x="3041" y="2229"/>
                  </a:lnTo>
                  <a:lnTo>
                    <a:pt x="3039" y="2229"/>
                  </a:lnTo>
                  <a:lnTo>
                    <a:pt x="3037" y="2229"/>
                  </a:lnTo>
                  <a:lnTo>
                    <a:pt x="3035" y="2229"/>
                  </a:lnTo>
                  <a:lnTo>
                    <a:pt x="3032" y="2229"/>
                  </a:lnTo>
                  <a:lnTo>
                    <a:pt x="3030" y="2229"/>
                  </a:lnTo>
                  <a:lnTo>
                    <a:pt x="3028" y="2229"/>
                  </a:lnTo>
                  <a:lnTo>
                    <a:pt x="3026" y="2229"/>
                  </a:lnTo>
                  <a:lnTo>
                    <a:pt x="3024" y="2229"/>
                  </a:lnTo>
                  <a:lnTo>
                    <a:pt x="3022" y="2229"/>
                  </a:lnTo>
                  <a:lnTo>
                    <a:pt x="3020" y="2229"/>
                  </a:lnTo>
                  <a:lnTo>
                    <a:pt x="3018" y="2229"/>
                  </a:lnTo>
                  <a:lnTo>
                    <a:pt x="3016" y="2229"/>
                  </a:lnTo>
                  <a:lnTo>
                    <a:pt x="3013" y="2229"/>
                  </a:lnTo>
                  <a:lnTo>
                    <a:pt x="3011" y="2229"/>
                  </a:lnTo>
                  <a:lnTo>
                    <a:pt x="3009" y="2229"/>
                  </a:lnTo>
                  <a:lnTo>
                    <a:pt x="3007" y="2229"/>
                  </a:lnTo>
                  <a:lnTo>
                    <a:pt x="3005" y="2229"/>
                  </a:lnTo>
                  <a:lnTo>
                    <a:pt x="3003" y="2229"/>
                  </a:lnTo>
                  <a:lnTo>
                    <a:pt x="3001" y="2229"/>
                  </a:lnTo>
                  <a:lnTo>
                    <a:pt x="2999" y="2229"/>
                  </a:lnTo>
                  <a:lnTo>
                    <a:pt x="2997" y="2229"/>
                  </a:lnTo>
                  <a:lnTo>
                    <a:pt x="2995" y="2229"/>
                  </a:lnTo>
                  <a:lnTo>
                    <a:pt x="2992" y="2229"/>
                  </a:lnTo>
                  <a:lnTo>
                    <a:pt x="2990" y="2229"/>
                  </a:lnTo>
                  <a:lnTo>
                    <a:pt x="2988" y="2229"/>
                  </a:lnTo>
                  <a:lnTo>
                    <a:pt x="2986" y="2229"/>
                  </a:lnTo>
                  <a:lnTo>
                    <a:pt x="2984" y="2229"/>
                  </a:lnTo>
                  <a:lnTo>
                    <a:pt x="2982" y="2229"/>
                  </a:lnTo>
                  <a:lnTo>
                    <a:pt x="2980" y="2229"/>
                  </a:lnTo>
                  <a:lnTo>
                    <a:pt x="2978" y="2229"/>
                  </a:lnTo>
                  <a:lnTo>
                    <a:pt x="2976" y="2229"/>
                  </a:lnTo>
                  <a:lnTo>
                    <a:pt x="2974" y="2229"/>
                  </a:lnTo>
                  <a:lnTo>
                    <a:pt x="2971" y="2229"/>
                  </a:lnTo>
                  <a:lnTo>
                    <a:pt x="2969" y="2229"/>
                  </a:lnTo>
                  <a:lnTo>
                    <a:pt x="2967" y="2229"/>
                  </a:lnTo>
                  <a:lnTo>
                    <a:pt x="2965" y="2229"/>
                  </a:lnTo>
                  <a:lnTo>
                    <a:pt x="2963" y="2229"/>
                  </a:lnTo>
                  <a:lnTo>
                    <a:pt x="2961" y="2229"/>
                  </a:lnTo>
                  <a:lnTo>
                    <a:pt x="2959" y="2229"/>
                  </a:lnTo>
                  <a:lnTo>
                    <a:pt x="2957" y="2229"/>
                  </a:lnTo>
                  <a:lnTo>
                    <a:pt x="2955" y="2229"/>
                  </a:lnTo>
                  <a:lnTo>
                    <a:pt x="2953" y="2229"/>
                  </a:lnTo>
                  <a:lnTo>
                    <a:pt x="2950" y="2229"/>
                  </a:lnTo>
                  <a:lnTo>
                    <a:pt x="2948" y="2229"/>
                  </a:lnTo>
                  <a:lnTo>
                    <a:pt x="2946" y="2229"/>
                  </a:lnTo>
                  <a:lnTo>
                    <a:pt x="2944" y="2229"/>
                  </a:lnTo>
                  <a:lnTo>
                    <a:pt x="2942" y="2227"/>
                  </a:lnTo>
                  <a:lnTo>
                    <a:pt x="2940" y="2227"/>
                  </a:lnTo>
                  <a:lnTo>
                    <a:pt x="2938" y="2227"/>
                  </a:lnTo>
                  <a:lnTo>
                    <a:pt x="2936" y="2227"/>
                  </a:lnTo>
                  <a:lnTo>
                    <a:pt x="2934" y="2227"/>
                  </a:lnTo>
                  <a:lnTo>
                    <a:pt x="2931" y="2227"/>
                  </a:lnTo>
                  <a:lnTo>
                    <a:pt x="2931" y="2229"/>
                  </a:lnTo>
                  <a:lnTo>
                    <a:pt x="2929" y="2229"/>
                  </a:lnTo>
                  <a:lnTo>
                    <a:pt x="2927" y="2227"/>
                  </a:lnTo>
                  <a:lnTo>
                    <a:pt x="2925" y="2227"/>
                  </a:lnTo>
                  <a:lnTo>
                    <a:pt x="2923" y="2227"/>
                  </a:lnTo>
                  <a:lnTo>
                    <a:pt x="2921" y="2229"/>
                  </a:lnTo>
                  <a:lnTo>
                    <a:pt x="2919" y="2229"/>
                  </a:lnTo>
                  <a:lnTo>
                    <a:pt x="2917" y="2229"/>
                  </a:lnTo>
                  <a:lnTo>
                    <a:pt x="2915" y="2229"/>
                  </a:lnTo>
                  <a:lnTo>
                    <a:pt x="2913" y="2227"/>
                  </a:lnTo>
                  <a:lnTo>
                    <a:pt x="2910" y="2229"/>
                  </a:lnTo>
                  <a:lnTo>
                    <a:pt x="2908" y="2229"/>
                  </a:lnTo>
                  <a:lnTo>
                    <a:pt x="2906" y="2229"/>
                  </a:lnTo>
                  <a:lnTo>
                    <a:pt x="2904" y="2229"/>
                  </a:lnTo>
                  <a:lnTo>
                    <a:pt x="2902" y="2229"/>
                  </a:lnTo>
                  <a:lnTo>
                    <a:pt x="2900" y="2229"/>
                  </a:lnTo>
                  <a:lnTo>
                    <a:pt x="2898" y="2229"/>
                  </a:lnTo>
                  <a:lnTo>
                    <a:pt x="2896" y="2229"/>
                  </a:lnTo>
                  <a:lnTo>
                    <a:pt x="2894" y="2229"/>
                  </a:lnTo>
                  <a:lnTo>
                    <a:pt x="2892" y="2229"/>
                  </a:lnTo>
                  <a:lnTo>
                    <a:pt x="2889" y="2229"/>
                  </a:lnTo>
                  <a:lnTo>
                    <a:pt x="2887" y="2229"/>
                  </a:lnTo>
                  <a:lnTo>
                    <a:pt x="2885" y="2229"/>
                  </a:lnTo>
                  <a:lnTo>
                    <a:pt x="2883" y="2229"/>
                  </a:lnTo>
                  <a:lnTo>
                    <a:pt x="2881" y="2229"/>
                  </a:lnTo>
                  <a:lnTo>
                    <a:pt x="2879" y="2229"/>
                  </a:lnTo>
                  <a:lnTo>
                    <a:pt x="2877" y="2229"/>
                  </a:lnTo>
                  <a:lnTo>
                    <a:pt x="2875" y="2229"/>
                  </a:lnTo>
                  <a:lnTo>
                    <a:pt x="2873" y="2229"/>
                  </a:lnTo>
                  <a:lnTo>
                    <a:pt x="2870" y="2229"/>
                  </a:lnTo>
                  <a:lnTo>
                    <a:pt x="2868" y="2229"/>
                  </a:lnTo>
                  <a:lnTo>
                    <a:pt x="2866" y="2229"/>
                  </a:lnTo>
                  <a:lnTo>
                    <a:pt x="2864" y="2229"/>
                  </a:lnTo>
                  <a:lnTo>
                    <a:pt x="2862" y="2229"/>
                  </a:lnTo>
                  <a:lnTo>
                    <a:pt x="2860" y="2229"/>
                  </a:lnTo>
                  <a:lnTo>
                    <a:pt x="2858" y="2229"/>
                  </a:lnTo>
                  <a:lnTo>
                    <a:pt x="2856" y="2229"/>
                  </a:lnTo>
                  <a:lnTo>
                    <a:pt x="2854" y="2229"/>
                  </a:lnTo>
                  <a:lnTo>
                    <a:pt x="2852" y="2229"/>
                  </a:lnTo>
                  <a:lnTo>
                    <a:pt x="2849" y="2229"/>
                  </a:lnTo>
                  <a:lnTo>
                    <a:pt x="2847" y="2229"/>
                  </a:lnTo>
                  <a:lnTo>
                    <a:pt x="2845" y="2229"/>
                  </a:lnTo>
                  <a:lnTo>
                    <a:pt x="2843" y="2229"/>
                  </a:lnTo>
                  <a:lnTo>
                    <a:pt x="2841" y="2229"/>
                  </a:lnTo>
                  <a:lnTo>
                    <a:pt x="2839" y="2229"/>
                  </a:lnTo>
                  <a:lnTo>
                    <a:pt x="2839" y="2227"/>
                  </a:lnTo>
                  <a:lnTo>
                    <a:pt x="2837" y="2227"/>
                  </a:lnTo>
                  <a:lnTo>
                    <a:pt x="2835" y="2227"/>
                  </a:lnTo>
                  <a:lnTo>
                    <a:pt x="2833" y="2227"/>
                  </a:lnTo>
                  <a:lnTo>
                    <a:pt x="2831" y="2229"/>
                  </a:lnTo>
                  <a:lnTo>
                    <a:pt x="2828" y="2227"/>
                  </a:lnTo>
                  <a:lnTo>
                    <a:pt x="2826" y="2227"/>
                  </a:lnTo>
                  <a:lnTo>
                    <a:pt x="2824" y="2227"/>
                  </a:lnTo>
                  <a:lnTo>
                    <a:pt x="2822" y="2227"/>
                  </a:lnTo>
                  <a:lnTo>
                    <a:pt x="2820" y="2229"/>
                  </a:lnTo>
                  <a:lnTo>
                    <a:pt x="2818" y="2229"/>
                  </a:lnTo>
                  <a:lnTo>
                    <a:pt x="2816" y="2229"/>
                  </a:lnTo>
                  <a:lnTo>
                    <a:pt x="2814" y="2229"/>
                  </a:lnTo>
                  <a:lnTo>
                    <a:pt x="2812" y="2229"/>
                  </a:lnTo>
                  <a:lnTo>
                    <a:pt x="2809" y="2229"/>
                  </a:lnTo>
                  <a:lnTo>
                    <a:pt x="2807" y="2227"/>
                  </a:lnTo>
                  <a:lnTo>
                    <a:pt x="2805" y="2227"/>
                  </a:lnTo>
                  <a:lnTo>
                    <a:pt x="2803" y="2229"/>
                  </a:lnTo>
                  <a:lnTo>
                    <a:pt x="2801" y="2229"/>
                  </a:lnTo>
                  <a:lnTo>
                    <a:pt x="2799" y="2229"/>
                  </a:lnTo>
                  <a:lnTo>
                    <a:pt x="2797" y="2229"/>
                  </a:lnTo>
                  <a:lnTo>
                    <a:pt x="2795" y="2229"/>
                  </a:lnTo>
                  <a:lnTo>
                    <a:pt x="2793" y="2229"/>
                  </a:lnTo>
                  <a:lnTo>
                    <a:pt x="2791" y="2229"/>
                  </a:lnTo>
                  <a:lnTo>
                    <a:pt x="2788" y="2229"/>
                  </a:lnTo>
                  <a:lnTo>
                    <a:pt x="2786" y="2229"/>
                  </a:lnTo>
                  <a:lnTo>
                    <a:pt x="2784" y="2229"/>
                  </a:lnTo>
                  <a:lnTo>
                    <a:pt x="2782" y="2229"/>
                  </a:lnTo>
                  <a:lnTo>
                    <a:pt x="2780" y="2229"/>
                  </a:lnTo>
                  <a:lnTo>
                    <a:pt x="2778" y="2229"/>
                  </a:lnTo>
                  <a:lnTo>
                    <a:pt x="2776" y="2229"/>
                  </a:lnTo>
                  <a:lnTo>
                    <a:pt x="2774" y="2229"/>
                  </a:lnTo>
                  <a:lnTo>
                    <a:pt x="2772" y="2229"/>
                  </a:lnTo>
                  <a:lnTo>
                    <a:pt x="2770" y="2229"/>
                  </a:lnTo>
                  <a:lnTo>
                    <a:pt x="2767" y="2229"/>
                  </a:lnTo>
                  <a:lnTo>
                    <a:pt x="2765" y="2229"/>
                  </a:lnTo>
                  <a:lnTo>
                    <a:pt x="2763" y="2227"/>
                  </a:lnTo>
                  <a:lnTo>
                    <a:pt x="2761" y="2229"/>
                  </a:lnTo>
                  <a:lnTo>
                    <a:pt x="2759" y="2227"/>
                  </a:lnTo>
                  <a:lnTo>
                    <a:pt x="2757" y="2227"/>
                  </a:lnTo>
                  <a:lnTo>
                    <a:pt x="2755" y="2227"/>
                  </a:lnTo>
                  <a:lnTo>
                    <a:pt x="2753" y="2227"/>
                  </a:lnTo>
                  <a:lnTo>
                    <a:pt x="2751" y="2227"/>
                  </a:lnTo>
                  <a:lnTo>
                    <a:pt x="2749" y="2227"/>
                  </a:lnTo>
                  <a:lnTo>
                    <a:pt x="2746" y="2227"/>
                  </a:lnTo>
                  <a:lnTo>
                    <a:pt x="2744" y="2227"/>
                  </a:lnTo>
                  <a:lnTo>
                    <a:pt x="2742" y="2227"/>
                  </a:lnTo>
                  <a:lnTo>
                    <a:pt x="2740" y="2227"/>
                  </a:lnTo>
                  <a:lnTo>
                    <a:pt x="2738" y="2227"/>
                  </a:lnTo>
                  <a:lnTo>
                    <a:pt x="2736" y="2227"/>
                  </a:lnTo>
                  <a:lnTo>
                    <a:pt x="2734" y="2227"/>
                  </a:lnTo>
                  <a:lnTo>
                    <a:pt x="2732" y="2227"/>
                  </a:lnTo>
                  <a:lnTo>
                    <a:pt x="2730" y="2227"/>
                  </a:lnTo>
                  <a:lnTo>
                    <a:pt x="2727" y="2224"/>
                  </a:lnTo>
                  <a:lnTo>
                    <a:pt x="2725" y="2224"/>
                  </a:lnTo>
                  <a:lnTo>
                    <a:pt x="2723" y="2224"/>
                  </a:lnTo>
                  <a:lnTo>
                    <a:pt x="2721" y="2222"/>
                  </a:lnTo>
                  <a:lnTo>
                    <a:pt x="2719" y="2222"/>
                  </a:lnTo>
                  <a:lnTo>
                    <a:pt x="2717" y="2220"/>
                  </a:lnTo>
                  <a:lnTo>
                    <a:pt x="2715" y="2218"/>
                  </a:lnTo>
                  <a:lnTo>
                    <a:pt x="2713" y="2216"/>
                  </a:lnTo>
                  <a:lnTo>
                    <a:pt x="2711" y="2214"/>
                  </a:lnTo>
                  <a:lnTo>
                    <a:pt x="2709" y="2208"/>
                  </a:lnTo>
                  <a:lnTo>
                    <a:pt x="2706" y="2201"/>
                  </a:lnTo>
                  <a:lnTo>
                    <a:pt x="2704" y="2191"/>
                  </a:lnTo>
                  <a:lnTo>
                    <a:pt x="2702" y="2172"/>
                  </a:lnTo>
                  <a:lnTo>
                    <a:pt x="2700" y="2149"/>
                  </a:lnTo>
                  <a:lnTo>
                    <a:pt x="2700" y="2128"/>
                  </a:lnTo>
                  <a:lnTo>
                    <a:pt x="2698" y="2121"/>
                  </a:lnTo>
                  <a:lnTo>
                    <a:pt x="2696" y="2126"/>
                  </a:lnTo>
                  <a:lnTo>
                    <a:pt x="2694" y="2140"/>
                  </a:lnTo>
                  <a:lnTo>
                    <a:pt x="2692" y="2157"/>
                  </a:lnTo>
                  <a:lnTo>
                    <a:pt x="2690" y="2163"/>
                  </a:lnTo>
                  <a:lnTo>
                    <a:pt x="2688" y="2163"/>
                  </a:lnTo>
                  <a:lnTo>
                    <a:pt x="2685" y="2153"/>
                  </a:lnTo>
                  <a:lnTo>
                    <a:pt x="2683" y="2147"/>
                  </a:lnTo>
                  <a:lnTo>
                    <a:pt x="2681" y="2142"/>
                  </a:lnTo>
                  <a:lnTo>
                    <a:pt x="2679" y="2147"/>
                  </a:lnTo>
                  <a:lnTo>
                    <a:pt x="2677" y="2153"/>
                  </a:lnTo>
                  <a:lnTo>
                    <a:pt x="2675" y="2157"/>
                  </a:lnTo>
                  <a:lnTo>
                    <a:pt x="2673" y="2151"/>
                  </a:lnTo>
                  <a:lnTo>
                    <a:pt x="2671" y="2136"/>
                  </a:lnTo>
                  <a:lnTo>
                    <a:pt x="2669" y="2121"/>
                  </a:lnTo>
                  <a:lnTo>
                    <a:pt x="2666" y="2113"/>
                  </a:lnTo>
                  <a:lnTo>
                    <a:pt x="2664" y="2117"/>
                  </a:lnTo>
                  <a:lnTo>
                    <a:pt x="2662" y="2128"/>
                  </a:lnTo>
                  <a:lnTo>
                    <a:pt x="2660" y="2145"/>
                  </a:lnTo>
                  <a:lnTo>
                    <a:pt x="2658" y="2155"/>
                  </a:lnTo>
                  <a:lnTo>
                    <a:pt x="2656" y="2157"/>
                  </a:lnTo>
                  <a:lnTo>
                    <a:pt x="2654" y="2151"/>
                  </a:lnTo>
                  <a:lnTo>
                    <a:pt x="2654" y="2142"/>
                  </a:lnTo>
                  <a:lnTo>
                    <a:pt x="2652" y="2140"/>
                  </a:lnTo>
                  <a:lnTo>
                    <a:pt x="2650" y="2142"/>
                  </a:lnTo>
                  <a:lnTo>
                    <a:pt x="2648" y="2151"/>
                  </a:lnTo>
                  <a:lnTo>
                    <a:pt x="2645" y="2157"/>
                  </a:lnTo>
                  <a:lnTo>
                    <a:pt x="2643" y="2157"/>
                  </a:lnTo>
                  <a:lnTo>
                    <a:pt x="2641" y="2145"/>
                  </a:lnTo>
                  <a:lnTo>
                    <a:pt x="2639" y="2126"/>
                  </a:lnTo>
                  <a:lnTo>
                    <a:pt x="2637" y="2111"/>
                  </a:lnTo>
                  <a:lnTo>
                    <a:pt x="2635" y="2111"/>
                  </a:lnTo>
                  <a:lnTo>
                    <a:pt x="2633" y="2124"/>
                  </a:lnTo>
                  <a:lnTo>
                    <a:pt x="2631" y="2145"/>
                  </a:lnTo>
                  <a:lnTo>
                    <a:pt x="2629" y="2168"/>
                  </a:lnTo>
                  <a:lnTo>
                    <a:pt x="2627" y="2185"/>
                  </a:lnTo>
                  <a:lnTo>
                    <a:pt x="2624" y="2197"/>
                  </a:lnTo>
                  <a:lnTo>
                    <a:pt x="2622" y="2203"/>
                  </a:lnTo>
                  <a:lnTo>
                    <a:pt x="2620" y="2210"/>
                  </a:lnTo>
                  <a:lnTo>
                    <a:pt x="2618" y="2214"/>
                  </a:lnTo>
                  <a:lnTo>
                    <a:pt x="2616" y="2216"/>
                  </a:lnTo>
                  <a:lnTo>
                    <a:pt x="2614" y="2218"/>
                  </a:lnTo>
                  <a:lnTo>
                    <a:pt x="2612" y="2220"/>
                  </a:lnTo>
                  <a:lnTo>
                    <a:pt x="2610" y="2220"/>
                  </a:lnTo>
                  <a:lnTo>
                    <a:pt x="2608" y="2222"/>
                  </a:lnTo>
                  <a:lnTo>
                    <a:pt x="2606" y="2224"/>
                  </a:lnTo>
                  <a:lnTo>
                    <a:pt x="2603" y="2224"/>
                  </a:lnTo>
                  <a:lnTo>
                    <a:pt x="2601" y="2224"/>
                  </a:lnTo>
                  <a:lnTo>
                    <a:pt x="2599" y="2224"/>
                  </a:lnTo>
                  <a:lnTo>
                    <a:pt x="2597" y="2224"/>
                  </a:lnTo>
                  <a:lnTo>
                    <a:pt x="2595" y="2227"/>
                  </a:lnTo>
                  <a:lnTo>
                    <a:pt x="2593" y="2227"/>
                  </a:lnTo>
                  <a:lnTo>
                    <a:pt x="2591" y="2227"/>
                  </a:lnTo>
                  <a:lnTo>
                    <a:pt x="2589" y="2227"/>
                  </a:lnTo>
                  <a:lnTo>
                    <a:pt x="2587" y="2227"/>
                  </a:lnTo>
                  <a:lnTo>
                    <a:pt x="2584" y="2227"/>
                  </a:lnTo>
                  <a:lnTo>
                    <a:pt x="2582" y="2227"/>
                  </a:lnTo>
                  <a:lnTo>
                    <a:pt x="2580" y="2227"/>
                  </a:lnTo>
                  <a:lnTo>
                    <a:pt x="2578" y="2227"/>
                  </a:lnTo>
                  <a:lnTo>
                    <a:pt x="2576" y="2227"/>
                  </a:lnTo>
                  <a:lnTo>
                    <a:pt x="2574" y="2227"/>
                  </a:lnTo>
                  <a:lnTo>
                    <a:pt x="2572" y="2227"/>
                  </a:lnTo>
                  <a:lnTo>
                    <a:pt x="2570" y="2227"/>
                  </a:lnTo>
                  <a:lnTo>
                    <a:pt x="2568" y="2227"/>
                  </a:lnTo>
                  <a:lnTo>
                    <a:pt x="2566" y="2227"/>
                  </a:lnTo>
                  <a:lnTo>
                    <a:pt x="2563" y="2227"/>
                  </a:lnTo>
                  <a:lnTo>
                    <a:pt x="2561" y="2227"/>
                  </a:lnTo>
                  <a:lnTo>
                    <a:pt x="2559" y="2227"/>
                  </a:lnTo>
                  <a:lnTo>
                    <a:pt x="2557" y="2227"/>
                  </a:lnTo>
                  <a:lnTo>
                    <a:pt x="2555" y="2227"/>
                  </a:lnTo>
                  <a:lnTo>
                    <a:pt x="2553" y="2227"/>
                  </a:lnTo>
                  <a:lnTo>
                    <a:pt x="2551" y="2227"/>
                  </a:lnTo>
                  <a:lnTo>
                    <a:pt x="2549" y="2227"/>
                  </a:lnTo>
                  <a:lnTo>
                    <a:pt x="2547" y="2227"/>
                  </a:lnTo>
                  <a:lnTo>
                    <a:pt x="2545" y="2227"/>
                  </a:lnTo>
                  <a:lnTo>
                    <a:pt x="2542" y="2227"/>
                  </a:lnTo>
                  <a:lnTo>
                    <a:pt x="2540" y="2227"/>
                  </a:lnTo>
                  <a:lnTo>
                    <a:pt x="2538" y="2227"/>
                  </a:lnTo>
                  <a:lnTo>
                    <a:pt x="2536" y="2227"/>
                  </a:lnTo>
                  <a:lnTo>
                    <a:pt x="2534" y="2227"/>
                  </a:lnTo>
                  <a:lnTo>
                    <a:pt x="2532" y="2227"/>
                  </a:lnTo>
                  <a:lnTo>
                    <a:pt x="2530" y="2227"/>
                  </a:lnTo>
                  <a:lnTo>
                    <a:pt x="2528" y="2227"/>
                  </a:lnTo>
                  <a:lnTo>
                    <a:pt x="2526" y="2227"/>
                  </a:lnTo>
                  <a:lnTo>
                    <a:pt x="2523" y="2229"/>
                  </a:lnTo>
                  <a:lnTo>
                    <a:pt x="2521" y="2229"/>
                  </a:lnTo>
                  <a:lnTo>
                    <a:pt x="2519" y="2229"/>
                  </a:lnTo>
                  <a:lnTo>
                    <a:pt x="2517" y="2229"/>
                  </a:lnTo>
                  <a:lnTo>
                    <a:pt x="2515" y="2229"/>
                  </a:lnTo>
                  <a:lnTo>
                    <a:pt x="2513" y="2229"/>
                  </a:lnTo>
                  <a:lnTo>
                    <a:pt x="2511" y="2229"/>
                  </a:lnTo>
                  <a:lnTo>
                    <a:pt x="2509" y="2229"/>
                  </a:lnTo>
                  <a:lnTo>
                    <a:pt x="2507" y="2229"/>
                  </a:lnTo>
                  <a:lnTo>
                    <a:pt x="2505" y="2229"/>
                  </a:lnTo>
                  <a:lnTo>
                    <a:pt x="2502" y="2229"/>
                  </a:lnTo>
                  <a:lnTo>
                    <a:pt x="2500" y="2229"/>
                  </a:lnTo>
                  <a:lnTo>
                    <a:pt x="2498" y="2229"/>
                  </a:lnTo>
                  <a:lnTo>
                    <a:pt x="2496" y="2229"/>
                  </a:lnTo>
                  <a:lnTo>
                    <a:pt x="2494" y="2229"/>
                  </a:lnTo>
                  <a:lnTo>
                    <a:pt x="2492" y="2229"/>
                  </a:lnTo>
                  <a:lnTo>
                    <a:pt x="2490" y="2229"/>
                  </a:lnTo>
                  <a:lnTo>
                    <a:pt x="2488" y="2229"/>
                  </a:lnTo>
                  <a:lnTo>
                    <a:pt x="2486" y="2229"/>
                  </a:lnTo>
                  <a:lnTo>
                    <a:pt x="2484" y="2229"/>
                  </a:lnTo>
                  <a:lnTo>
                    <a:pt x="2481" y="2229"/>
                  </a:lnTo>
                  <a:lnTo>
                    <a:pt x="2479" y="2229"/>
                  </a:lnTo>
                  <a:lnTo>
                    <a:pt x="2477" y="2229"/>
                  </a:lnTo>
                  <a:lnTo>
                    <a:pt x="2475" y="2229"/>
                  </a:lnTo>
                  <a:lnTo>
                    <a:pt x="2473" y="2229"/>
                  </a:lnTo>
                  <a:lnTo>
                    <a:pt x="2471" y="2229"/>
                  </a:lnTo>
                  <a:lnTo>
                    <a:pt x="2469" y="2227"/>
                  </a:lnTo>
                  <a:lnTo>
                    <a:pt x="2467" y="2229"/>
                  </a:lnTo>
                  <a:lnTo>
                    <a:pt x="2465" y="2229"/>
                  </a:lnTo>
                  <a:lnTo>
                    <a:pt x="2462" y="2229"/>
                  </a:lnTo>
                  <a:lnTo>
                    <a:pt x="2460" y="2229"/>
                  </a:lnTo>
                  <a:lnTo>
                    <a:pt x="2458" y="2229"/>
                  </a:lnTo>
                  <a:lnTo>
                    <a:pt x="2456" y="2229"/>
                  </a:lnTo>
                  <a:lnTo>
                    <a:pt x="2454" y="2229"/>
                  </a:lnTo>
                  <a:lnTo>
                    <a:pt x="2452" y="2229"/>
                  </a:lnTo>
                  <a:lnTo>
                    <a:pt x="2450" y="2229"/>
                  </a:lnTo>
                  <a:lnTo>
                    <a:pt x="2448" y="2229"/>
                  </a:lnTo>
                  <a:lnTo>
                    <a:pt x="2446" y="2229"/>
                  </a:lnTo>
                  <a:lnTo>
                    <a:pt x="2444" y="2229"/>
                  </a:lnTo>
                  <a:lnTo>
                    <a:pt x="2441" y="2229"/>
                  </a:lnTo>
                  <a:lnTo>
                    <a:pt x="2439" y="2229"/>
                  </a:lnTo>
                  <a:lnTo>
                    <a:pt x="2437" y="2227"/>
                  </a:lnTo>
                  <a:lnTo>
                    <a:pt x="2435" y="2227"/>
                  </a:lnTo>
                  <a:lnTo>
                    <a:pt x="2433" y="2227"/>
                  </a:lnTo>
                  <a:lnTo>
                    <a:pt x="2431" y="2227"/>
                  </a:lnTo>
                  <a:lnTo>
                    <a:pt x="2429" y="2229"/>
                  </a:lnTo>
                  <a:lnTo>
                    <a:pt x="2427" y="2227"/>
                  </a:lnTo>
                  <a:lnTo>
                    <a:pt x="2425" y="2227"/>
                  </a:lnTo>
                  <a:lnTo>
                    <a:pt x="2423" y="2227"/>
                  </a:lnTo>
                  <a:lnTo>
                    <a:pt x="2420" y="2227"/>
                  </a:lnTo>
                  <a:lnTo>
                    <a:pt x="2418" y="2227"/>
                  </a:lnTo>
                  <a:lnTo>
                    <a:pt x="2416" y="2227"/>
                  </a:lnTo>
                  <a:lnTo>
                    <a:pt x="2414" y="2227"/>
                  </a:lnTo>
                  <a:lnTo>
                    <a:pt x="2412" y="2227"/>
                  </a:lnTo>
                  <a:lnTo>
                    <a:pt x="2410" y="2227"/>
                  </a:lnTo>
                  <a:lnTo>
                    <a:pt x="2408" y="2227"/>
                  </a:lnTo>
                  <a:lnTo>
                    <a:pt x="2406" y="2229"/>
                  </a:lnTo>
                  <a:lnTo>
                    <a:pt x="2404" y="2229"/>
                  </a:lnTo>
                  <a:lnTo>
                    <a:pt x="2402" y="2229"/>
                  </a:lnTo>
                  <a:lnTo>
                    <a:pt x="2399" y="2229"/>
                  </a:lnTo>
                  <a:lnTo>
                    <a:pt x="2397" y="2229"/>
                  </a:lnTo>
                  <a:lnTo>
                    <a:pt x="2395" y="2229"/>
                  </a:lnTo>
                  <a:lnTo>
                    <a:pt x="2393" y="2229"/>
                  </a:lnTo>
                  <a:lnTo>
                    <a:pt x="2391" y="2229"/>
                  </a:lnTo>
                  <a:lnTo>
                    <a:pt x="2389" y="2229"/>
                  </a:lnTo>
                  <a:lnTo>
                    <a:pt x="2387" y="2229"/>
                  </a:lnTo>
                  <a:lnTo>
                    <a:pt x="2385" y="2229"/>
                  </a:lnTo>
                  <a:lnTo>
                    <a:pt x="2383" y="2229"/>
                  </a:lnTo>
                  <a:lnTo>
                    <a:pt x="2380" y="2229"/>
                  </a:lnTo>
                  <a:lnTo>
                    <a:pt x="2378" y="2229"/>
                  </a:lnTo>
                  <a:lnTo>
                    <a:pt x="2376" y="2229"/>
                  </a:lnTo>
                  <a:lnTo>
                    <a:pt x="2374" y="2229"/>
                  </a:lnTo>
                  <a:lnTo>
                    <a:pt x="2372" y="2229"/>
                  </a:lnTo>
                  <a:lnTo>
                    <a:pt x="2370" y="2229"/>
                  </a:lnTo>
                  <a:lnTo>
                    <a:pt x="2368" y="2229"/>
                  </a:lnTo>
                  <a:lnTo>
                    <a:pt x="2366" y="2229"/>
                  </a:lnTo>
                  <a:lnTo>
                    <a:pt x="2364" y="2229"/>
                  </a:lnTo>
                  <a:lnTo>
                    <a:pt x="2362" y="2229"/>
                  </a:lnTo>
                  <a:lnTo>
                    <a:pt x="2359" y="2229"/>
                  </a:lnTo>
                  <a:lnTo>
                    <a:pt x="2357" y="2229"/>
                  </a:lnTo>
                  <a:lnTo>
                    <a:pt x="2355" y="2229"/>
                  </a:lnTo>
                  <a:lnTo>
                    <a:pt x="2353" y="2229"/>
                  </a:lnTo>
                  <a:lnTo>
                    <a:pt x="2351" y="2229"/>
                  </a:lnTo>
                  <a:lnTo>
                    <a:pt x="2349" y="2229"/>
                  </a:lnTo>
                  <a:lnTo>
                    <a:pt x="2347" y="2229"/>
                  </a:lnTo>
                  <a:lnTo>
                    <a:pt x="2345" y="2229"/>
                  </a:lnTo>
                  <a:lnTo>
                    <a:pt x="2343" y="2227"/>
                  </a:lnTo>
                  <a:lnTo>
                    <a:pt x="2341" y="2227"/>
                  </a:lnTo>
                  <a:lnTo>
                    <a:pt x="2338" y="2229"/>
                  </a:lnTo>
                  <a:lnTo>
                    <a:pt x="2336" y="2229"/>
                  </a:lnTo>
                  <a:lnTo>
                    <a:pt x="2334" y="2229"/>
                  </a:lnTo>
                  <a:lnTo>
                    <a:pt x="2332" y="2227"/>
                  </a:lnTo>
                  <a:lnTo>
                    <a:pt x="2330" y="2227"/>
                  </a:lnTo>
                  <a:lnTo>
                    <a:pt x="2328" y="2227"/>
                  </a:lnTo>
                  <a:lnTo>
                    <a:pt x="2326" y="2227"/>
                  </a:lnTo>
                  <a:lnTo>
                    <a:pt x="2324" y="2229"/>
                  </a:lnTo>
                  <a:lnTo>
                    <a:pt x="2322" y="2227"/>
                  </a:lnTo>
                  <a:lnTo>
                    <a:pt x="2319" y="2229"/>
                  </a:lnTo>
                  <a:lnTo>
                    <a:pt x="2317" y="2227"/>
                  </a:lnTo>
                  <a:lnTo>
                    <a:pt x="2315" y="2227"/>
                  </a:lnTo>
                  <a:lnTo>
                    <a:pt x="2313" y="2227"/>
                  </a:lnTo>
                  <a:lnTo>
                    <a:pt x="2311" y="2227"/>
                  </a:lnTo>
                  <a:lnTo>
                    <a:pt x="2309" y="2227"/>
                  </a:lnTo>
                  <a:lnTo>
                    <a:pt x="2307" y="2227"/>
                  </a:lnTo>
                  <a:lnTo>
                    <a:pt x="2305" y="2227"/>
                  </a:lnTo>
                  <a:lnTo>
                    <a:pt x="2303" y="2227"/>
                  </a:lnTo>
                  <a:lnTo>
                    <a:pt x="2301" y="2229"/>
                  </a:lnTo>
                  <a:lnTo>
                    <a:pt x="2298" y="2229"/>
                  </a:lnTo>
                  <a:lnTo>
                    <a:pt x="2296" y="2227"/>
                  </a:lnTo>
                  <a:lnTo>
                    <a:pt x="2294" y="2229"/>
                  </a:lnTo>
                  <a:lnTo>
                    <a:pt x="2292" y="2229"/>
                  </a:lnTo>
                  <a:lnTo>
                    <a:pt x="2290" y="2227"/>
                  </a:lnTo>
                  <a:lnTo>
                    <a:pt x="2288" y="2227"/>
                  </a:lnTo>
                  <a:lnTo>
                    <a:pt x="2286" y="2227"/>
                  </a:lnTo>
                  <a:lnTo>
                    <a:pt x="2284" y="2227"/>
                  </a:lnTo>
                  <a:lnTo>
                    <a:pt x="2282" y="2227"/>
                  </a:lnTo>
                  <a:lnTo>
                    <a:pt x="2280" y="2227"/>
                  </a:lnTo>
                  <a:lnTo>
                    <a:pt x="2277" y="2227"/>
                  </a:lnTo>
                  <a:lnTo>
                    <a:pt x="2275" y="2227"/>
                  </a:lnTo>
                  <a:lnTo>
                    <a:pt x="2273" y="2229"/>
                  </a:lnTo>
                  <a:lnTo>
                    <a:pt x="2271" y="2229"/>
                  </a:lnTo>
                  <a:lnTo>
                    <a:pt x="2269" y="2229"/>
                  </a:lnTo>
                  <a:lnTo>
                    <a:pt x="2267" y="2229"/>
                  </a:lnTo>
                  <a:lnTo>
                    <a:pt x="2265" y="2229"/>
                  </a:lnTo>
                  <a:lnTo>
                    <a:pt x="2263" y="2227"/>
                  </a:lnTo>
                  <a:lnTo>
                    <a:pt x="2261" y="2229"/>
                  </a:lnTo>
                  <a:lnTo>
                    <a:pt x="2259" y="2227"/>
                  </a:lnTo>
                  <a:lnTo>
                    <a:pt x="2256" y="2229"/>
                  </a:lnTo>
                  <a:lnTo>
                    <a:pt x="2254" y="2229"/>
                  </a:lnTo>
                  <a:lnTo>
                    <a:pt x="2252" y="2229"/>
                  </a:lnTo>
                  <a:lnTo>
                    <a:pt x="2250" y="2229"/>
                  </a:lnTo>
                  <a:lnTo>
                    <a:pt x="2248" y="2229"/>
                  </a:lnTo>
                  <a:lnTo>
                    <a:pt x="2246" y="2227"/>
                  </a:lnTo>
                  <a:lnTo>
                    <a:pt x="2244" y="2229"/>
                  </a:lnTo>
                  <a:lnTo>
                    <a:pt x="2242" y="2229"/>
                  </a:lnTo>
                  <a:lnTo>
                    <a:pt x="2240" y="2229"/>
                  </a:lnTo>
                  <a:lnTo>
                    <a:pt x="2240" y="2227"/>
                  </a:lnTo>
                  <a:lnTo>
                    <a:pt x="2237" y="2227"/>
                  </a:lnTo>
                  <a:lnTo>
                    <a:pt x="2235" y="2227"/>
                  </a:lnTo>
                  <a:lnTo>
                    <a:pt x="2233" y="2227"/>
                  </a:lnTo>
                  <a:lnTo>
                    <a:pt x="2231" y="2227"/>
                  </a:lnTo>
                  <a:lnTo>
                    <a:pt x="2229" y="2227"/>
                  </a:lnTo>
                  <a:lnTo>
                    <a:pt x="2227" y="2227"/>
                  </a:lnTo>
                  <a:lnTo>
                    <a:pt x="2225" y="2227"/>
                  </a:lnTo>
                  <a:lnTo>
                    <a:pt x="2223" y="2227"/>
                  </a:lnTo>
                  <a:lnTo>
                    <a:pt x="2221" y="2227"/>
                  </a:lnTo>
                  <a:lnTo>
                    <a:pt x="2219" y="2227"/>
                  </a:lnTo>
                  <a:lnTo>
                    <a:pt x="2216" y="2227"/>
                  </a:lnTo>
                  <a:lnTo>
                    <a:pt x="2214" y="2227"/>
                  </a:lnTo>
                  <a:lnTo>
                    <a:pt x="2212" y="2227"/>
                  </a:lnTo>
                  <a:lnTo>
                    <a:pt x="2210" y="2227"/>
                  </a:lnTo>
                  <a:lnTo>
                    <a:pt x="2208" y="2229"/>
                  </a:lnTo>
                  <a:lnTo>
                    <a:pt x="2206" y="2227"/>
                  </a:lnTo>
                  <a:lnTo>
                    <a:pt x="2204" y="2227"/>
                  </a:lnTo>
                  <a:lnTo>
                    <a:pt x="2202" y="2227"/>
                  </a:lnTo>
                  <a:lnTo>
                    <a:pt x="2200" y="2227"/>
                  </a:lnTo>
                  <a:lnTo>
                    <a:pt x="2198" y="2227"/>
                  </a:lnTo>
                  <a:lnTo>
                    <a:pt x="2195" y="2227"/>
                  </a:lnTo>
                  <a:lnTo>
                    <a:pt x="2193" y="2227"/>
                  </a:lnTo>
                  <a:lnTo>
                    <a:pt x="2191" y="2227"/>
                  </a:lnTo>
                  <a:lnTo>
                    <a:pt x="2189" y="2227"/>
                  </a:lnTo>
                  <a:lnTo>
                    <a:pt x="2187" y="2227"/>
                  </a:lnTo>
                  <a:lnTo>
                    <a:pt x="2185" y="2227"/>
                  </a:lnTo>
                  <a:lnTo>
                    <a:pt x="2183" y="2227"/>
                  </a:lnTo>
                  <a:lnTo>
                    <a:pt x="2181" y="2227"/>
                  </a:lnTo>
                  <a:lnTo>
                    <a:pt x="2179" y="2227"/>
                  </a:lnTo>
                  <a:lnTo>
                    <a:pt x="2176" y="2227"/>
                  </a:lnTo>
                  <a:lnTo>
                    <a:pt x="2174" y="2227"/>
                  </a:lnTo>
                  <a:lnTo>
                    <a:pt x="2172" y="2227"/>
                  </a:lnTo>
                  <a:lnTo>
                    <a:pt x="2170" y="2227"/>
                  </a:lnTo>
                  <a:lnTo>
                    <a:pt x="2168" y="2227"/>
                  </a:lnTo>
                  <a:lnTo>
                    <a:pt x="2166" y="2227"/>
                  </a:lnTo>
                  <a:lnTo>
                    <a:pt x="2164" y="2227"/>
                  </a:lnTo>
                  <a:lnTo>
                    <a:pt x="2162" y="2227"/>
                  </a:lnTo>
                  <a:lnTo>
                    <a:pt x="2160" y="2227"/>
                  </a:lnTo>
                  <a:lnTo>
                    <a:pt x="2158" y="2227"/>
                  </a:lnTo>
                  <a:lnTo>
                    <a:pt x="2155" y="2227"/>
                  </a:lnTo>
                  <a:lnTo>
                    <a:pt x="2153" y="2227"/>
                  </a:lnTo>
                  <a:lnTo>
                    <a:pt x="2151" y="2227"/>
                  </a:lnTo>
                  <a:lnTo>
                    <a:pt x="2149" y="2227"/>
                  </a:lnTo>
                  <a:lnTo>
                    <a:pt x="2147" y="2227"/>
                  </a:lnTo>
                  <a:lnTo>
                    <a:pt x="2147" y="2229"/>
                  </a:lnTo>
                  <a:lnTo>
                    <a:pt x="2145" y="2229"/>
                  </a:lnTo>
                  <a:lnTo>
                    <a:pt x="2143" y="2229"/>
                  </a:lnTo>
                  <a:lnTo>
                    <a:pt x="2141" y="2229"/>
                  </a:lnTo>
                  <a:lnTo>
                    <a:pt x="2139" y="2229"/>
                  </a:lnTo>
                  <a:lnTo>
                    <a:pt x="2137" y="2229"/>
                  </a:lnTo>
                  <a:lnTo>
                    <a:pt x="2134" y="2229"/>
                  </a:lnTo>
                  <a:lnTo>
                    <a:pt x="2132" y="2229"/>
                  </a:lnTo>
                  <a:lnTo>
                    <a:pt x="2130" y="2229"/>
                  </a:lnTo>
                  <a:lnTo>
                    <a:pt x="2128" y="2229"/>
                  </a:lnTo>
                  <a:lnTo>
                    <a:pt x="2126" y="2229"/>
                  </a:lnTo>
                  <a:lnTo>
                    <a:pt x="2124" y="2229"/>
                  </a:lnTo>
                  <a:lnTo>
                    <a:pt x="2122" y="2229"/>
                  </a:lnTo>
                  <a:lnTo>
                    <a:pt x="2120" y="2229"/>
                  </a:lnTo>
                  <a:lnTo>
                    <a:pt x="2118" y="2229"/>
                  </a:lnTo>
                  <a:lnTo>
                    <a:pt x="2115" y="2229"/>
                  </a:lnTo>
                  <a:lnTo>
                    <a:pt x="2113" y="2229"/>
                  </a:lnTo>
                  <a:lnTo>
                    <a:pt x="2111" y="2229"/>
                  </a:lnTo>
                  <a:lnTo>
                    <a:pt x="2109" y="2229"/>
                  </a:lnTo>
                  <a:lnTo>
                    <a:pt x="2107" y="2229"/>
                  </a:lnTo>
                  <a:lnTo>
                    <a:pt x="2105" y="2229"/>
                  </a:lnTo>
                  <a:lnTo>
                    <a:pt x="2103" y="2227"/>
                  </a:lnTo>
                  <a:lnTo>
                    <a:pt x="2101" y="2229"/>
                  </a:lnTo>
                  <a:lnTo>
                    <a:pt x="2099" y="2229"/>
                  </a:lnTo>
                  <a:lnTo>
                    <a:pt x="2097" y="2229"/>
                  </a:lnTo>
                  <a:lnTo>
                    <a:pt x="2094" y="2227"/>
                  </a:lnTo>
                  <a:lnTo>
                    <a:pt x="2092" y="2227"/>
                  </a:lnTo>
                  <a:lnTo>
                    <a:pt x="2090" y="2227"/>
                  </a:lnTo>
                  <a:lnTo>
                    <a:pt x="2088" y="2229"/>
                  </a:lnTo>
                  <a:lnTo>
                    <a:pt x="2086" y="2227"/>
                  </a:lnTo>
                  <a:lnTo>
                    <a:pt x="2084" y="2227"/>
                  </a:lnTo>
                  <a:lnTo>
                    <a:pt x="2082" y="2227"/>
                  </a:lnTo>
                  <a:lnTo>
                    <a:pt x="2080" y="2227"/>
                  </a:lnTo>
                  <a:lnTo>
                    <a:pt x="2078" y="2227"/>
                  </a:lnTo>
                  <a:lnTo>
                    <a:pt x="2076" y="2229"/>
                  </a:lnTo>
                  <a:lnTo>
                    <a:pt x="2073" y="2229"/>
                  </a:lnTo>
                  <a:lnTo>
                    <a:pt x="2071" y="2229"/>
                  </a:lnTo>
                  <a:lnTo>
                    <a:pt x="2069" y="2227"/>
                  </a:lnTo>
                  <a:lnTo>
                    <a:pt x="2067" y="2227"/>
                  </a:lnTo>
                  <a:lnTo>
                    <a:pt x="2065" y="2229"/>
                  </a:lnTo>
                  <a:lnTo>
                    <a:pt x="2063" y="2229"/>
                  </a:lnTo>
                  <a:lnTo>
                    <a:pt x="2061" y="2229"/>
                  </a:lnTo>
                  <a:lnTo>
                    <a:pt x="2057" y="2229"/>
                  </a:lnTo>
                  <a:lnTo>
                    <a:pt x="2055" y="2229"/>
                  </a:lnTo>
                  <a:lnTo>
                    <a:pt x="2052" y="2229"/>
                  </a:lnTo>
                  <a:lnTo>
                    <a:pt x="2050" y="2229"/>
                  </a:lnTo>
                  <a:lnTo>
                    <a:pt x="2048" y="2229"/>
                  </a:lnTo>
                  <a:lnTo>
                    <a:pt x="2046" y="2229"/>
                  </a:lnTo>
                  <a:lnTo>
                    <a:pt x="2044" y="2229"/>
                  </a:lnTo>
                  <a:lnTo>
                    <a:pt x="2042" y="2229"/>
                  </a:lnTo>
                  <a:lnTo>
                    <a:pt x="2040" y="2229"/>
                  </a:lnTo>
                  <a:lnTo>
                    <a:pt x="2038" y="2229"/>
                  </a:lnTo>
                  <a:lnTo>
                    <a:pt x="2036" y="2229"/>
                  </a:lnTo>
                  <a:lnTo>
                    <a:pt x="2033" y="2229"/>
                  </a:lnTo>
                  <a:lnTo>
                    <a:pt x="2031" y="2229"/>
                  </a:lnTo>
                  <a:lnTo>
                    <a:pt x="2029" y="2229"/>
                  </a:lnTo>
                  <a:lnTo>
                    <a:pt x="2027" y="2229"/>
                  </a:lnTo>
                  <a:lnTo>
                    <a:pt x="2025" y="2229"/>
                  </a:lnTo>
                  <a:lnTo>
                    <a:pt x="2023" y="2229"/>
                  </a:lnTo>
                  <a:lnTo>
                    <a:pt x="2021" y="2229"/>
                  </a:lnTo>
                  <a:lnTo>
                    <a:pt x="2019" y="2229"/>
                  </a:lnTo>
                  <a:lnTo>
                    <a:pt x="2017" y="2229"/>
                  </a:lnTo>
                  <a:lnTo>
                    <a:pt x="2015" y="2229"/>
                  </a:lnTo>
                  <a:lnTo>
                    <a:pt x="2012" y="2229"/>
                  </a:lnTo>
                  <a:lnTo>
                    <a:pt x="2010" y="2229"/>
                  </a:lnTo>
                  <a:lnTo>
                    <a:pt x="2008" y="2229"/>
                  </a:lnTo>
                  <a:lnTo>
                    <a:pt x="2006" y="2229"/>
                  </a:lnTo>
                  <a:lnTo>
                    <a:pt x="2004" y="2229"/>
                  </a:lnTo>
                  <a:lnTo>
                    <a:pt x="2002" y="2229"/>
                  </a:lnTo>
                  <a:lnTo>
                    <a:pt x="2000" y="2229"/>
                  </a:lnTo>
                  <a:lnTo>
                    <a:pt x="1998" y="2229"/>
                  </a:lnTo>
                  <a:lnTo>
                    <a:pt x="1996" y="2229"/>
                  </a:lnTo>
                  <a:lnTo>
                    <a:pt x="1994" y="2229"/>
                  </a:lnTo>
                  <a:lnTo>
                    <a:pt x="1991" y="2229"/>
                  </a:lnTo>
                  <a:lnTo>
                    <a:pt x="1989" y="2229"/>
                  </a:lnTo>
                  <a:lnTo>
                    <a:pt x="1987" y="2229"/>
                  </a:lnTo>
                  <a:lnTo>
                    <a:pt x="1985" y="2229"/>
                  </a:lnTo>
                  <a:lnTo>
                    <a:pt x="1983" y="2229"/>
                  </a:lnTo>
                  <a:lnTo>
                    <a:pt x="1981" y="2229"/>
                  </a:lnTo>
                  <a:lnTo>
                    <a:pt x="1979" y="2229"/>
                  </a:lnTo>
                  <a:lnTo>
                    <a:pt x="1977" y="2229"/>
                  </a:lnTo>
                  <a:lnTo>
                    <a:pt x="1975" y="2229"/>
                  </a:lnTo>
                  <a:lnTo>
                    <a:pt x="1972" y="2229"/>
                  </a:lnTo>
                  <a:lnTo>
                    <a:pt x="1970" y="2229"/>
                  </a:lnTo>
                  <a:lnTo>
                    <a:pt x="1968" y="2229"/>
                  </a:lnTo>
                  <a:lnTo>
                    <a:pt x="1966" y="2229"/>
                  </a:lnTo>
                  <a:lnTo>
                    <a:pt x="1964" y="2229"/>
                  </a:lnTo>
                  <a:lnTo>
                    <a:pt x="1962" y="2229"/>
                  </a:lnTo>
                  <a:lnTo>
                    <a:pt x="1960" y="2229"/>
                  </a:lnTo>
                  <a:lnTo>
                    <a:pt x="1958" y="2229"/>
                  </a:lnTo>
                  <a:lnTo>
                    <a:pt x="1956" y="2229"/>
                  </a:lnTo>
                  <a:lnTo>
                    <a:pt x="1954" y="2229"/>
                  </a:lnTo>
                  <a:lnTo>
                    <a:pt x="1951" y="2229"/>
                  </a:lnTo>
                  <a:lnTo>
                    <a:pt x="1949" y="2229"/>
                  </a:lnTo>
                  <a:lnTo>
                    <a:pt x="1947" y="2229"/>
                  </a:lnTo>
                  <a:lnTo>
                    <a:pt x="1945" y="2229"/>
                  </a:lnTo>
                  <a:lnTo>
                    <a:pt x="1943" y="2229"/>
                  </a:lnTo>
                  <a:lnTo>
                    <a:pt x="1941" y="2229"/>
                  </a:lnTo>
                  <a:lnTo>
                    <a:pt x="1939" y="2229"/>
                  </a:lnTo>
                  <a:lnTo>
                    <a:pt x="1937" y="2229"/>
                  </a:lnTo>
                  <a:lnTo>
                    <a:pt x="1935" y="2229"/>
                  </a:lnTo>
                  <a:lnTo>
                    <a:pt x="1933" y="2229"/>
                  </a:lnTo>
                  <a:lnTo>
                    <a:pt x="1930" y="2229"/>
                  </a:lnTo>
                  <a:lnTo>
                    <a:pt x="1928" y="2229"/>
                  </a:lnTo>
                  <a:lnTo>
                    <a:pt x="1926" y="2229"/>
                  </a:lnTo>
                  <a:lnTo>
                    <a:pt x="1924" y="2229"/>
                  </a:lnTo>
                  <a:lnTo>
                    <a:pt x="1922" y="2229"/>
                  </a:lnTo>
                  <a:lnTo>
                    <a:pt x="1920" y="2229"/>
                  </a:lnTo>
                  <a:lnTo>
                    <a:pt x="1918" y="2229"/>
                  </a:lnTo>
                  <a:lnTo>
                    <a:pt x="1916" y="2229"/>
                  </a:lnTo>
                  <a:lnTo>
                    <a:pt x="1914" y="2229"/>
                  </a:lnTo>
                  <a:lnTo>
                    <a:pt x="1912" y="2229"/>
                  </a:lnTo>
                  <a:lnTo>
                    <a:pt x="1909" y="2229"/>
                  </a:lnTo>
                  <a:lnTo>
                    <a:pt x="1907" y="2229"/>
                  </a:lnTo>
                  <a:lnTo>
                    <a:pt x="1905" y="2229"/>
                  </a:lnTo>
                  <a:lnTo>
                    <a:pt x="1903" y="2229"/>
                  </a:lnTo>
                  <a:lnTo>
                    <a:pt x="1901" y="2229"/>
                  </a:lnTo>
                  <a:lnTo>
                    <a:pt x="1899" y="2229"/>
                  </a:lnTo>
                  <a:lnTo>
                    <a:pt x="1897" y="2229"/>
                  </a:lnTo>
                  <a:lnTo>
                    <a:pt x="1895" y="2229"/>
                  </a:lnTo>
                  <a:lnTo>
                    <a:pt x="1893" y="2229"/>
                  </a:lnTo>
                  <a:lnTo>
                    <a:pt x="1890" y="2229"/>
                  </a:lnTo>
                  <a:lnTo>
                    <a:pt x="1888" y="2229"/>
                  </a:lnTo>
                  <a:lnTo>
                    <a:pt x="1886" y="2229"/>
                  </a:lnTo>
                  <a:lnTo>
                    <a:pt x="1884" y="2229"/>
                  </a:lnTo>
                  <a:lnTo>
                    <a:pt x="1882" y="2229"/>
                  </a:lnTo>
                  <a:lnTo>
                    <a:pt x="1880" y="2229"/>
                  </a:lnTo>
                  <a:lnTo>
                    <a:pt x="1878" y="2229"/>
                  </a:lnTo>
                  <a:lnTo>
                    <a:pt x="1876" y="2227"/>
                  </a:lnTo>
                  <a:lnTo>
                    <a:pt x="1874" y="2227"/>
                  </a:lnTo>
                  <a:lnTo>
                    <a:pt x="1872" y="2229"/>
                  </a:lnTo>
                  <a:lnTo>
                    <a:pt x="1872" y="2227"/>
                  </a:lnTo>
                  <a:lnTo>
                    <a:pt x="1869" y="2227"/>
                  </a:lnTo>
                  <a:lnTo>
                    <a:pt x="1867" y="2229"/>
                  </a:lnTo>
                  <a:lnTo>
                    <a:pt x="1865" y="2229"/>
                  </a:lnTo>
                  <a:lnTo>
                    <a:pt x="1863" y="2229"/>
                  </a:lnTo>
                  <a:lnTo>
                    <a:pt x="1861" y="2229"/>
                  </a:lnTo>
                  <a:lnTo>
                    <a:pt x="1859" y="2229"/>
                  </a:lnTo>
                  <a:lnTo>
                    <a:pt x="1857" y="2229"/>
                  </a:lnTo>
                  <a:lnTo>
                    <a:pt x="1855" y="2229"/>
                  </a:lnTo>
                  <a:lnTo>
                    <a:pt x="1853" y="2229"/>
                  </a:lnTo>
                  <a:lnTo>
                    <a:pt x="1851" y="2229"/>
                  </a:lnTo>
                  <a:lnTo>
                    <a:pt x="1848" y="2229"/>
                  </a:lnTo>
                  <a:lnTo>
                    <a:pt x="1846" y="2229"/>
                  </a:lnTo>
                  <a:lnTo>
                    <a:pt x="1844" y="2229"/>
                  </a:lnTo>
                  <a:lnTo>
                    <a:pt x="1842" y="2229"/>
                  </a:lnTo>
                  <a:lnTo>
                    <a:pt x="1840" y="2229"/>
                  </a:lnTo>
                  <a:lnTo>
                    <a:pt x="1838" y="2229"/>
                  </a:lnTo>
                  <a:lnTo>
                    <a:pt x="1836" y="2229"/>
                  </a:lnTo>
                  <a:lnTo>
                    <a:pt x="1834" y="2229"/>
                  </a:lnTo>
                  <a:lnTo>
                    <a:pt x="1832" y="2229"/>
                  </a:lnTo>
                  <a:lnTo>
                    <a:pt x="1829" y="2229"/>
                  </a:lnTo>
                  <a:lnTo>
                    <a:pt x="1827" y="2229"/>
                  </a:lnTo>
                  <a:lnTo>
                    <a:pt x="1825" y="2229"/>
                  </a:lnTo>
                  <a:lnTo>
                    <a:pt x="1823" y="2229"/>
                  </a:lnTo>
                  <a:lnTo>
                    <a:pt x="1821" y="2229"/>
                  </a:lnTo>
                  <a:lnTo>
                    <a:pt x="1819" y="2229"/>
                  </a:lnTo>
                  <a:lnTo>
                    <a:pt x="1817" y="2229"/>
                  </a:lnTo>
                  <a:lnTo>
                    <a:pt x="1815" y="2229"/>
                  </a:lnTo>
                  <a:lnTo>
                    <a:pt x="1813" y="2229"/>
                  </a:lnTo>
                  <a:lnTo>
                    <a:pt x="1811" y="2229"/>
                  </a:lnTo>
                  <a:lnTo>
                    <a:pt x="1808" y="2229"/>
                  </a:lnTo>
                  <a:lnTo>
                    <a:pt x="1806" y="2229"/>
                  </a:lnTo>
                  <a:lnTo>
                    <a:pt x="1804" y="2229"/>
                  </a:lnTo>
                  <a:lnTo>
                    <a:pt x="1802" y="2229"/>
                  </a:lnTo>
                  <a:lnTo>
                    <a:pt x="1800" y="2229"/>
                  </a:lnTo>
                  <a:lnTo>
                    <a:pt x="1798" y="2229"/>
                  </a:lnTo>
                  <a:lnTo>
                    <a:pt x="1796" y="2229"/>
                  </a:lnTo>
                  <a:lnTo>
                    <a:pt x="1794" y="2229"/>
                  </a:lnTo>
                  <a:lnTo>
                    <a:pt x="1792" y="2229"/>
                  </a:lnTo>
                  <a:lnTo>
                    <a:pt x="1790" y="2229"/>
                  </a:lnTo>
                  <a:lnTo>
                    <a:pt x="1787" y="2229"/>
                  </a:lnTo>
                  <a:lnTo>
                    <a:pt x="1785" y="2229"/>
                  </a:lnTo>
                  <a:lnTo>
                    <a:pt x="1783" y="2229"/>
                  </a:lnTo>
                  <a:lnTo>
                    <a:pt x="1781" y="2229"/>
                  </a:lnTo>
                  <a:lnTo>
                    <a:pt x="1779" y="2229"/>
                  </a:lnTo>
                  <a:lnTo>
                    <a:pt x="1777" y="2229"/>
                  </a:lnTo>
                  <a:lnTo>
                    <a:pt x="1775" y="2229"/>
                  </a:lnTo>
                  <a:lnTo>
                    <a:pt x="1773" y="2229"/>
                  </a:lnTo>
                  <a:lnTo>
                    <a:pt x="1771" y="2229"/>
                  </a:lnTo>
                  <a:lnTo>
                    <a:pt x="1768" y="2229"/>
                  </a:lnTo>
                  <a:lnTo>
                    <a:pt x="1766" y="2229"/>
                  </a:lnTo>
                  <a:lnTo>
                    <a:pt x="1764" y="2229"/>
                  </a:lnTo>
                  <a:lnTo>
                    <a:pt x="1762" y="2229"/>
                  </a:lnTo>
                  <a:lnTo>
                    <a:pt x="1760" y="2229"/>
                  </a:lnTo>
                  <a:lnTo>
                    <a:pt x="1758" y="2229"/>
                  </a:lnTo>
                  <a:lnTo>
                    <a:pt x="1756" y="2229"/>
                  </a:lnTo>
                  <a:lnTo>
                    <a:pt x="1754" y="2229"/>
                  </a:lnTo>
                  <a:lnTo>
                    <a:pt x="1752" y="2229"/>
                  </a:lnTo>
                  <a:lnTo>
                    <a:pt x="1750" y="2229"/>
                  </a:lnTo>
                  <a:lnTo>
                    <a:pt x="1747" y="2229"/>
                  </a:lnTo>
                  <a:lnTo>
                    <a:pt x="1745" y="2229"/>
                  </a:lnTo>
                  <a:lnTo>
                    <a:pt x="1743" y="2229"/>
                  </a:lnTo>
                  <a:lnTo>
                    <a:pt x="1741" y="2229"/>
                  </a:lnTo>
                  <a:lnTo>
                    <a:pt x="1739" y="2229"/>
                  </a:lnTo>
                  <a:lnTo>
                    <a:pt x="1737" y="2229"/>
                  </a:lnTo>
                  <a:lnTo>
                    <a:pt x="1735" y="2229"/>
                  </a:lnTo>
                  <a:lnTo>
                    <a:pt x="1733" y="2229"/>
                  </a:lnTo>
                  <a:lnTo>
                    <a:pt x="1731" y="2229"/>
                  </a:lnTo>
                  <a:lnTo>
                    <a:pt x="1729" y="2229"/>
                  </a:lnTo>
                  <a:lnTo>
                    <a:pt x="1726" y="2229"/>
                  </a:lnTo>
                  <a:lnTo>
                    <a:pt x="1724" y="2229"/>
                  </a:lnTo>
                  <a:lnTo>
                    <a:pt x="1722" y="2229"/>
                  </a:lnTo>
                  <a:lnTo>
                    <a:pt x="1720" y="2229"/>
                  </a:lnTo>
                  <a:lnTo>
                    <a:pt x="1718" y="2229"/>
                  </a:lnTo>
                  <a:lnTo>
                    <a:pt x="1716" y="2229"/>
                  </a:lnTo>
                  <a:lnTo>
                    <a:pt x="1714" y="2229"/>
                  </a:lnTo>
                  <a:lnTo>
                    <a:pt x="1712" y="2229"/>
                  </a:lnTo>
                  <a:lnTo>
                    <a:pt x="1710" y="2229"/>
                  </a:lnTo>
                  <a:lnTo>
                    <a:pt x="1708" y="2229"/>
                  </a:lnTo>
                  <a:lnTo>
                    <a:pt x="1705" y="2229"/>
                  </a:lnTo>
                  <a:lnTo>
                    <a:pt x="1703" y="2229"/>
                  </a:lnTo>
                  <a:lnTo>
                    <a:pt x="1701" y="2229"/>
                  </a:lnTo>
                  <a:lnTo>
                    <a:pt x="1699" y="2229"/>
                  </a:lnTo>
                  <a:lnTo>
                    <a:pt x="1697" y="2229"/>
                  </a:lnTo>
                  <a:lnTo>
                    <a:pt x="1695" y="2229"/>
                  </a:lnTo>
                  <a:lnTo>
                    <a:pt x="1693" y="2229"/>
                  </a:lnTo>
                  <a:lnTo>
                    <a:pt x="1691" y="2229"/>
                  </a:lnTo>
                  <a:lnTo>
                    <a:pt x="1689" y="2229"/>
                  </a:lnTo>
                  <a:lnTo>
                    <a:pt x="1686" y="2229"/>
                  </a:lnTo>
                  <a:lnTo>
                    <a:pt x="1684" y="2229"/>
                  </a:lnTo>
                  <a:lnTo>
                    <a:pt x="1682" y="2229"/>
                  </a:lnTo>
                  <a:lnTo>
                    <a:pt x="1680" y="2229"/>
                  </a:lnTo>
                  <a:lnTo>
                    <a:pt x="1678" y="2229"/>
                  </a:lnTo>
                  <a:lnTo>
                    <a:pt x="1676" y="2229"/>
                  </a:lnTo>
                  <a:lnTo>
                    <a:pt x="1674" y="2229"/>
                  </a:lnTo>
                  <a:lnTo>
                    <a:pt x="1672" y="2229"/>
                  </a:lnTo>
                  <a:lnTo>
                    <a:pt x="1670" y="2229"/>
                  </a:lnTo>
                  <a:lnTo>
                    <a:pt x="1668" y="2229"/>
                  </a:lnTo>
                  <a:lnTo>
                    <a:pt x="1665" y="2229"/>
                  </a:lnTo>
                  <a:lnTo>
                    <a:pt x="1663" y="2229"/>
                  </a:lnTo>
                  <a:lnTo>
                    <a:pt x="1661" y="2229"/>
                  </a:lnTo>
                  <a:lnTo>
                    <a:pt x="1659" y="2229"/>
                  </a:lnTo>
                  <a:lnTo>
                    <a:pt x="1657" y="2229"/>
                  </a:lnTo>
                  <a:lnTo>
                    <a:pt x="1655" y="2229"/>
                  </a:lnTo>
                  <a:lnTo>
                    <a:pt x="1653" y="2229"/>
                  </a:lnTo>
                  <a:lnTo>
                    <a:pt x="1651" y="2229"/>
                  </a:lnTo>
                  <a:lnTo>
                    <a:pt x="1649" y="2229"/>
                  </a:lnTo>
                  <a:lnTo>
                    <a:pt x="1647" y="2229"/>
                  </a:lnTo>
                  <a:lnTo>
                    <a:pt x="1644" y="2229"/>
                  </a:lnTo>
                  <a:lnTo>
                    <a:pt x="1642" y="2229"/>
                  </a:lnTo>
                  <a:lnTo>
                    <a:pt x="1640" y="2229"/>
                  </a:lnTo>
                  <a:lnTo>
                    <a:pt x="1638" y="2229"/>
                  </a:lnTo>
                  <a:lnTo>
                    <a:pt x="1636" y="2229"/>
                  </a:lnTo>
                  <a:lnTo>
                    <a:pt x="1634" y="2229"/>
                  </a:lnTo>
                  <a:lnTo>
                    <a:pt x="1632" y="2229"/>
                  </a:lnTo>
                  <a:lnTo>
                    <a:pt x="1630" y="2229"/>
                  </a:lnTo>
                  <a:lnTo>
                    <a:pt x="1628" y="2229"/>
                  </a:lnTo>
                  <a:lnTo>
                    <a:pt x="1625" y="2229"/>
                  </a:lnTo>
                  <a:lnTo>
                    <a:pt x="1623" y="2229"/>
                  </a:lnTo>
                  <a:lnTo>
                    <a:pt x="1621" y="2229"/>
                  </a:lnTo>
                  <a:lnTo>
                    <a:pt x="1619" y="2229"/>
                  </a:lnTo>
                  <a:lnTo>
                    <a:pt x="1617" y="2229"/>
                  </a:lnTo>
                  <a:lnTo>
                    <a:pt x="1615" y="2229"/>
                  </a:lnTo>
                  <a:lnTo>
                    <a:pt x="1613" y="2229"/>
                  </a:lnTo>
                  <a:lnTo>
                    <a:pt x="1611" y="2229"/>
                  </a:lnTo>
                  <a:lnTo>
                    <a:pt x="1609" y="2229"/>
                  </a:lnTo>
                  <a:lnTo>
                    <a:pt x="1607" y="2229"/>
                  </a:lnTo>
                  <a:lnTo>
                    <a:pt x="1604" y="2229"/>
                  </a:lnTo>
                  <a:lnTo>
                    <a:pt x="1602" y="2229"/>
                  </a:lnTo>
                  <a:lnTo>
                    <a:pt x="1600" y="2229"/>
                  </a:lnTo>
                  <a:lnTo>
                    <a:pt x="1598" y="2229"/>
                  </a:lnTo>
                  <a:lnTo>
                    <a:pt x="1596" y="2229"/>
                  </a:lnTo>
                  <a:lnTo>
                    <a:pt x="1594" y="2229"/>
                  </a:lnTo>
                  <a:lnTo>
                    <a:pt x="1592" y="2229"/>
                  </a:lnTo>
                  <a:lnTo>
                    <a:pt x="1590" y="2229"/>
                  </a:lnTo>
                  <a:lnTo>
                    <a:pt x="1588" y="2229"/>
                  </a:lnTo>
                  <a:lnTo>
                    <a:pt x="1586" y="2229"/>
                  </a:lnTo>
                  <a:lnTo>
                    <a:pt x="1583" y="2229"/>
                  </a:lnTo>
                  <a:lnTo>
                    <a:pt x="1581" y="2229"/>
                  </a:lnTo>
                  <a:lnTo>
                    <a:pt x="1579" y="2229"/>
                  </a:lnTo>
                  <a:lnTo>
                    <a:pt x="1577" y="2229"/>
                  </a:lnTo>
                  <a:lnTo>
                    <a:pt x="1575" y="2229"/>
                  </a:lnTo>
                  <a:lnTo>
                    <a:pt x="1573" y="2229"/>
                  </a:lnTo>
                  <a:lnTo>
                    <a:pt x="1571" y="2229"/>
                  </a:lnTo>
                  <a:lnTo>
                    <a:pt x="1569" y="2229"/>
                  </a:lnTo>
                  <a:lnTo>
                    <a:pt x="1567" y="2229"/>
                  </a:lnTo>
                  <a:lnTo>
                    <a:pt x="1564" y="2229"/>
                  </a:lnTo>
                  <a:lnTo>
                    <a:pt x="1562" y="2229"/>
                  </a:lnTo>
                  <a:lnTo>
                    <a:pt x="1560" y="2229"/>
                  </a:lnTo>
                  <a:lnTo>
                    <a:pt x="1558" y="2229"/>
                  </a:lnTo>
                  <a:lnTo>
                    <a:pt x="1556" y="2229"/>
                  </a:lnTo>
                  <a:lnTo>
                    <a:pt x="1554" y="2229"/>
                  </a:lnTo>
                  <a:lnTo>
                    <a:pt x="1552" y="2229"/>
                  </a:lnTo>
                  <a:lnTo>
                    <a:pt x="1550" y="2229"/>
                  </a:lnTo>
                  <a:lnTo>
                    <a:pt x="1548" y="2229"/>
                  </a:lnTo>
                  <a:lnTo>
                    <a:pt x="1546" y="2229"/>
                  </a:lnTo>
                  <a:lnTo>
                    <a:pt x="1543" y="2229"/>
                  </a:lnTo>
                  <a:lnTo>
                    <a:pt x="1541" y="2229"/>
                  </a:lnTo>
                  <a:lnTo>
                    <a:pt x="1539" y="2229"/>
                  </a:lnTo>
                  <a:lnTo>
                    <a:pt x="1537" y="2229"/>
                  </a:lnTo>
                  <a:lnTo>
                    <a:pt x="1535" y="2229"/>
                  </a:lnTo>
                  <a:lnTo>
                    <a:pt x="1533" y="2229"/>
                  </a:lnTo>
                  <a:lnTo>
                    <a:pt x="1531" y="2229"/>
                  </a:lnTo>
                  <a:lnTo>
                    <a:pt x="1529" y="2229"/>
                  </a:lnTo>
                  <a:lnTo>
                    <a:pt x="1527" y="2229"/>
                  </a:lnTo>
                  <a:lnTo>
                    <a:pt x="1525" y="2229"/>
                  </a:lnTo>
                  <a:lnTo>
                    <a:pt x="1522" y="2229"/>
                  </a:lnTo>
                  <a:lnTo>
                    <a:pt x="1520" y="2229"/>
                  </a:lnTo>
                  <a:lnTo>
                    <a:pt x="1518" y="2229"/>
                  </a:lnTo>
                  <a:lnTo>
                    <a:pt x="1516" y="2229"/>
                  </a:lnTo>
                  <a:lnTo>
                    <a:pt x="1514" y="2229"/>
                  </a:lnTo>
                  <a:lnTo>
                    <a:pt x="1512" y="2229"/>
                  </a:lnTo>
                  <a:lnTo>
                    <a:pt x="1510" y="2229"/>
                  </a:lnTo>
                  <a:lnTo>
                    <a:pt x="1508" y="2229"/>
                  </a:lnTo>
                  <a:lnTo>
                    <a:pt x="1506" y="2229"/>
                  </a:lnTo>
                  <a:lnTo>
                    <a:pt x="1504" y="2229"/>
                  </a:lnTo>
                  <a:lnTo>
                    <a:pt x="1501" y="2229"/>
                  </a:lnTo>
                  <a:lnTo>
                    <a:pt x="1499" y="2229"/>
                  </a:lnTo>
                  <a:lnTo>
                    <a:pt x="1497" y="2229"/>
                  </a:lnTo>
                  <a:lnTo>
                    <a:pt x="1495" y="2229"/>
                  </a:lnTo>
                  <a:lnTo>
                    <a:pt x="1493" y="2229"/>
                  </a:lnTo>
                  <a:lnTo>
                    <a:pt x="1491" y="2229"/>
                  </a:lnTo>
                  <a:lnTo>
                    <a:pt x="1489" y="2229"/>
                  </a:lnTo>
                  <a:lnTo>
                    <a:pt x="1487" y="2229"/>
                  </a:lnTo>
                  <a:lnTo>
                    <a:pt x="1485" y="2229"/>
                  </a:lnTo>
                  <a:lnTo>
                    <a:pt x="1482" y="2229"/>
                  </a:lnTo>
                  <a:lnTo>
                    <a:pt x="1480" y="2229"/>
                  </a:lnTo>
                  <a:lnTo>
                    <a:pt x="1478" y="2229"/>
                  </a:lnTo>
                  <a:lnTo>
                    <a:pt x="1476" y="2229"/>
                  </a:lnTo>
                  <a:lnTo>
                    <a:pt x="1474" y="2229"/>
                  </a:lnTo>
                  <a:lnTo>
                    <a:pt x="1472" y="2229"/>
                  </a:lnTo>
                  <a:lnTo>
                    <a:pt x="1470" y="2229"/>
                  </a:lnTo>
                  <a:lnTo>
                    <a:pt x="1468" y="2229"/>
                  </a:lnTo>
                  <a:lnTo>
                    <a:pt x="1466" y="2229"/>
                  </a:lnTo>
                  <a:lnTo>
                    <a:pt x="1464" y="2229"/>
                  </a:lnTo>
                  <a:lnTo>
                    <a:pt x="1461" y="2229"/>
                  </a:lnTo>
                  <a:lnTo>
                    <a:pt x="1459" y="2229"/>
                  </a:lnTo>
                  <a:lnTo>
                    <a:pt x="1457" y="2229"/>
                  </a:lnTo>
                  <a:lnTo>
                    <a:pt x="1455" y="2229"/>
                  </a:lnTo>
                  <a:lnTo>
                    <a:pt x="1453" y="2229"/>
                  </a:lnTo>
                  <a:lnTo>
                    <a:pt x="1451" y="2229"/>
                  </a:lnTo>
                  <a:lnTo>
                    <a:pt x="1449" y="2229"/>
                  </a:lnTo>
                  <a:lnTo>
                    <a:pt x="1447" y="2229"/>
                  </a:lnTo>
                  <a:lnTo>
                    <a:pt x="1445" y="2229"/>
                  </a:lnTo>
                  <a:lnTo>
                    <a:pt x="1443" y="2229"/>
                  </a:lnTo>
                  <a:lnTo>
                    <a:pt x="1440" y="2229"/>
                  </a:lnTo>
                  <a:lnTo>
                    <a:pt x="1438" y="2229"/>
                  </a:lnTo>
                  <a:lnTo>
                    <a:pt x="1436" y="2229"/>
                  </a:lnTo>
                  <a:lnTo>
                    <a:pt x="1434" y="2229"/>
                  </a:lnTo>
                  <a:lnTo>
                    <a:pt x="1432" y="2229"/>
                  </a:lnTo>
                  <a:lnTo>
                    <a:pt x="1430" y="2229"/>
                  </a:lnTo>
                  <a:lnTo>
                    <a:pt x="1428" y="2229"/>
                  </a:lnTo>
                  <a:lnTo>
                    <a:pt x="1426" y="2229"/>
                  </a:lnTo>
                  <a:lnTo>
                    <a:pt x="1424" y="2229"/>
                  </a:lnTo>
                  <a:lnTo>
                    <a:pt x="1421" y="2229"/>
                  </a:lnTo>
                  <a:lnTo>
                    <a:pt x="1419" y="2229"/>
                  </a:lnTo>
                  <a:lnTo>
                    <a:pt x="1417" y="2229"/>
                  </a:lnTo>
                  <a:lnTo>
                    <a:pt x="1415" y="2229"/>
                  </a:lnTo>
                  <a:lnTo>
                    <a:pt x="1413" y="2229"/>
                  </a:lnTo>
                  <a:lnTo>
                    <a:pt x="1411" y="2229"/>
                  </a:lnTo>
                  <a:lnTo>
                    <a:pt x="1409" y="2229"/>
                  </a:lnTo>
                  <a:lnTo>
                    <a:pt x="1407" y="2229"/>
                  </a:lnTo>
                  <a:lnTo>
                    <a:pt x="1405" y="2229"/>
                  </a:lnTo>
                  <a:lnTo>
                    <a:pt x="1403" y="2229"/>
                  </a:lnTo>
                  <a:lnTo>
                    <a:pt x="1400" y="2229"/>
                  </a:lnTo>
                  <a:lnTo>
                    <a:pt x="1398" y="2229"/>
                  </a:lnTo>
                  <a:lnTo>
                    <a:pt x="1396" y="2229"/>
                  </a:lnTo>
                  <a:lnTo>
                    <a:pt x="1394" y="2229"/>
                  </a:lnTo>
                  <a:lnTo>
                    <a:pt x="1392" y="2229"/>
                  </a:lnTo>
                  <a:lnTo>
                    <a:pt x="1390" y="2229"/>
                  </a:lnTo>
                  <a:lnTo>
                    <a:pt x="1388" y="2229"/>
                  </a:lnTo>
                  <a:lnTo>
                    <a:pt x="1386" y="2229"/>
                  </a:lnTo>
                  <a:lnTo>
                    <a:pt x="1384" y="2229"/>
                  </a:lnTo>
                  <a:lnTo>
                    <a:pt x="1382" y="2229"/>
                  </a:lnTo>
                  <a:lnTo>
                    <a:pt x="1379" y="2229"/>
                  </a:lnTo>
                  <a:lnTo>
                    <a:pt x="1377" y="2229"/>
                  </a:lnTo>
                  <a:lnTo>
                    <a:pt x="1375" y="2229"/>
                  </a:lnTo>
                  <a:lnTo>
                    <a:pt x="1373" y="2229"/>
                  </a:lnTo>
                  <a:lnTo>
                    <a:pt x="1371" y="2229"/>
                  </a:lnTo>
                  <a:lnTo>
                    <a:pt x="1369" y="2229"/>
                  </a:lnTo>
                  <a:lnTo>
                    <a:pt x="1367" y="2229"/>
                  </a:lnTo>
                  <a:lnTo>
                    <a:pt x="1365" y="2229"/>
                  </a:lnTo>
                  <a:lnTo>
                    <a:pt x="1363" y="2229"/>
                  </a:lnTo>
                  <a:lnTo>
                    <a:pt x="1361" y="2229"/>
                  </a:lnTo>
                  <a:lnTo>
                    <a:pt x="1358" y="2229"/>
                  </a:lnTo>
                  <a:lnTo>
                    <a:pt x="1356" y="2229"/>
                  </a:lnTo>
                  <a:lnTo>
                    <a:pt x="1354" y="2229"/>
                  </a:lnTo>
                  <a:lnTo>
                    <a:pt x="1352" y="2229"/>
                  </a:lnTo>
                  <a:lnTo>
                    <a:pt x="1350" y="2229"/>
                  </a:lnTo>
                  <a:lnTo>
                    <a:pt x="1348" y="2229"/>
                  </a:lnTo>
                  <a:lnTo>
                    <a:pt x="1346" y="2229"/>
                  </a:lnTo>
                  <a:lnTo>
                    <a:pt x="1344" y="2229"/>
                  </a:lnTo>
                  <a:lnTo>
                    <a:pt x="1342" y="2229"/>
                  </a:lnTo>
                  <a:lnTo>
                    <a:pt x="1339" y="2229"/>
                  </a:lnTo>
                  <a:lnTo>
                    <a:pt x="1337" y="2229"/>
                  </a:lnTo>
                  <a:lnTo>
                    <a:pt x="1335" y="2229"/>
                  </a:lnTo>
                  <a:lnTo>
                    <a:pt x="1333" y="2229"/>
                  </a:lnTo>
                  <a:lnTo>
                    <a:pt x="1331" y="2229"/>
                  </a:lnTo>
                  <a:lnTo>
                    <a:pt x="1329" y="2229"/>
                  </a:lnTo>
                  <a:lnTo>
                    <a:pt x="1327" y="2229"/>
                  </a:lnTo>
                  <a:lnTo>
                    <a:pt x="1325" y="2229"/>
                  </a:lnTo>
                  <a:lnTo>
                    <a:pt x="1323" y="2229"/>
                  </a:lnTo>
                  <a:lnTo>
                    <a:pt x="1321" y="2229"/>
                  </a:lnTo>
                  <a:lnTo>
                    <a:pt x="1318" y="2229"/>
                  </a:lnTo>
                  <a:lnTo>
                    <a:pt x="1316" y="2229"/>
                  </a:lnTo>
                  <a:lnTo>
                    <a:pt x="1314" y="2229"/>
                  </a:lnTo>
                  <a:lnTo>
                    <a:pt x="1312" y="2229"/>
                  </a:lnTo>
                  <a:lnTo>
                    <a:pt x="1310" y="2229"/>
                  </a:lnTo>
                  <a:lnTo>
                    <a:pt x="1308" y="2229"/>
                  </a:lnTo>
                  <a:lnTo>
                    <a:pt x="1306" y="2229"/>
                  </a:lnTo>
                  <a:lnTo>
                    <a:pt x="1304" y="2229"/>
                  </a:lnTo>
                  <a:lnTo>
                    <a:pt x="1302" y="2229"/>
                  </a:lnTo>
                  <a:lnTo>
                    <a:pt x="1300" y="2229"/>
                  </a:lnTo>
                  <a:lnTo>
                    <a:pt x="1297" y="2229"/>
                  </a:lnTo>
                  <a:lnTo>
                    <a:pt x="1295" y="2229"/>
                  </a:lnTo>
                  <a:lnTo>
                    <a:pt x="1293" y="2229"/>
                  </a:lnTo>
                  <a:lnTo>
                    <a:pt x="1291" y="2229"/>
                  </a:lnTo>
                  <a:lnTo>
                    <a:pt x="1289" y="2229"/>
                  </a:lnTo>
                  <a:lnTo>
                    <a:pt x="1287" y="2229"/>
                  </a:lnTo>
                  <a:lnTo>
                    <a:pt x="1285" y="2229"/>
                  </a:lnTo>
                  <a:lnTo>
                    <a:pt x="1283" y="2229"/>
                  </a:lnTo>
                  <a:lnTo>
                    <a:pt x="1281" y="2229"/>
                  </a:lnTo>
                  <a:lnTo>
                    <a:pt x="1278" y="2229"/>
                  </a:lnTo>
                  <a:lnTo>
                    <a:pt x="1276" y="2229"/>
                  </a:lnTo>
                  <a:lnTo>
                    <a:pt x="1274" y="2229"/>
                  </a:lnTo>
                  <a:lnTo>
                    <a:pt x="1272" y="2229"/>
                  </a:lnTo>
                  <a:lnTo>
                    <a:pt x="1270" y="2229"/>
                  </a:lnTo>
                  <a:lnTo>
                    <a:pt x="1268" y="2229"/>
                  </a:lnTo>
                  <a:lnTo>
                    <a:pt x="1266" y="2229"/>
                  </a:lnTo>
                  <a:lnTo>
                    <a:pt x="1264" y="2229"/>
                  </a:lnTo>
                  <a:lnTo>
                    <a:pt x="1262" y="2229"/>
                  </a:lnTo>
                  <a:lnTo>
                    <a:pt x="1260" y="2229"/>
                  </a:lnTo>
                  <a:lnTo>
                    <a:pt x="1257" y="2229"/>
                  </a:lnTo>
                  <a:lnTo>
                    <a:pt x="1255" y="2229"/>
                  </a:lnTo>
                  <a:lnTo>
                    <a:pt x="1253" y="2229"/>
                  </a:lnTo>
                  <a:lnTo>
                    <a:pt x="1251" y="2229"/>
                  </a:lnTo>
                  <a:lnTo>
                    <a:pt x="1249" y="2229"/>
                  </a:lnTo>
                  <a:lnTo>
                    <a:pt x="1247" y="2229"/>
                  </a:lnTo>
                  <a:lnTo>
                    <a:pt x="1245" y="2229"/>
                  </a:lnTo>
                  <a:lnTo>
                    <a:pt x="1243" y="2229"/>
                  </a:lnTo>
                  <a:lnTo>
                    <a:pt x="1241" y="2229"/>
                  </a:lnTo>
                  <a:lnTo>
                    <a:pt x="1239" y="2229"/>
                  </a:lnTo>
                  <a:lnTo>
                    <a:pt x="1236" y="2229"/>
                  </a:lnTo>
                  <a:lnTo>
                    <a:pt x="1234" y="2229"/>
                  </a:lnTo>
                  <a:lnTo>
                    <a:pt x="1232" y="2229"/>
                  </a:lnTo>
                  <a:lnTo>
                    <a:pt x="1230" y="2229"/>
                  </a:lnTo>
                  <a:lnTo>
                    <a:pt x="1228" y="2229"/>
                  </a:lnTo>
                  <a:lnTo>
                    <a:pt x="1226" y="2229"/>
                  </a:lnTo>
                  <a:lnTo>
                    <a:pt x="1224" y="2229"/>
                  </a:lnTo>
                  <a:lnTo>
                    <a:pt x="1222" y="2229"/>
                  </a:lnTo>
                  <a:lnTo>
                    <a:pt x="1220" y="2229"/>
                  </a:lnTo>
                  <a:lnTo>
                    <a:pt x="1217" y="2229"/>
                  </a:lnTo>
                  <a:lnTo>
                    <a:pt x="1215" y="2229"/>
                  </a:lnTo>
                  <a:lnTo>
                    <a:pt x="1213" y="2229"/>
                  </a:lnTo>
                  <a:lnTo>
                    <a:pt x="1211" y="2229"/>
                  </a:lnTo>
                  <a:lnTo>
                    <a:pt x="1209" y="2229"/>
                  </a:lnTo>
                  <a:lnTo>
                    <a:pt x="1207" y="2229"/>
                  </a:lnTo>
                  <a:lnTo>
                    <a:pt x="1205" y="2229"/>
                  </a:lnTo>
                  <a:lnTo>
                    <a:pt x="1203" y="2229"/>
                  </a:lnTo>
                  <a:lnTo>
                    <a:pt x="1201" y="2229"/>
                  </a:lnTo>
                  <a:lnTo>
                    <a:pt x="1199" y="2229"/>
                  </a:lnTo>
                  <a:lnTo>
                    <a:pt x="1196" y="2229"/>
                  </a:lnTo>
                  <a:lnTo>
                    <a:pt x="1194" y="2229"/>
                  </a:lnTo>
                  <a:lnTo>
                    <a:pt x="1192" y="2229"/>
                  </a:lnTo>
                  <a:lnTo>
                    <a:pt x="1190" y="2229"/>
                  </a:lnTo>
                  <a:lnTo>
                    <a:pt x="1188" y="2229"/>
                  </a:lnTo>
                  <a:lnTo>
                    <a:pt x="1186" y="2229"/>
                  </a:lnTo>
                  <a:lnTo>
                    <a:pt x="1184" y="2229"/>
                  </a:lnTo>
                  <a:lnTo>
                    <a:pt x="1182" y="2229"/>
                  </a:lnTo>
                  <a:lnTo>
                    <a:pt x="1180" y="2229"/>
                  </a:lnTo>
                  <a:lnTo>
                    <a:pt x="1178" y="2229"/>
                  </a:lnTo>
                  <a:lnTo>
                    <a:pt x="1175" y="2229"/>
                  </a:lnTo>
                  <a:lnTo>
                    <a:pt x="1173" y="2229"/>
                  </a:lnTo>
                  <a:lnTo>
                    <a:pt x="1171" y="2229"/>
                  </a:lnTo>
                  <a:lnTo>
                    <a:pt x="1169" y="2229"/>
                  </a:lnTo>
                  <a:lnTo>
                    <a:pt x="1167" y="2229"/>
                  </a:lnTo>
                  <a:lnTo>
                    <a:pt x="1165" y="2229"/>
                  </a:lnTo>
                  <a:lnTo>
                    <a:pt x="1163" y="2229"/>
                  </a:lnTo>
                  <a:lnTo>
                    <a:pt x="1161" y="2229"/>
                  </a:lnTo>
                  <a:lnTo>
                    <a:pt x="1159" y="2229"/>
                  </a:lnTo>
                  <a:lnTo>
                    <a:pt x="1157" y="2229"/>
                  </a:lnTo>
                  <a:lnTo>
                    <a:pt x="1154" y="2229"/>
                  </a:lnTo>
                  <a:lnTo>
                    <a:pt x="1152" y="2229"/>
                  </a:lnTo>
                  <a:lnTo>
                    <a:pt x="1150" y="2229"/>
                  </a:lnTo>
                  <a:lnTo>
                    <a:pt x="1148" y="2229"/>
                  </a:lnTo>
                  <a:lnTo>
                    <a:pt x="1146" y="2229"/>
                  </a:lnTo>
                  <a:lnTo>
                    <a:pt x="1144" y="2229"/>
                  </a:lnTo>
                  <a:lnTo>
                    <a:pt x="1142" y="2229"/>
                  </a:lnTo>
                  <a:lnTo>
                    <a:pt x="1140" y="2229"/>
                  </a:lnTo>
                  <a:lnTo>
                    <a:pt x="1138" y="2229"/>
                  </a:lnTo>
                  <a:lnTo>
                    <a:pt x="1135" y="2229"/>
                  </a:lnTo>
                  <a:lnTo>
                    <a:pt x="1133" y="2229"/>
                  </a:lnTo>
                  <a:lnTo>
                    <a:pt x="1131" y="2229"/>
                  </a:lnTo>
                  <a:lnTo>
                    <a:pt x="1129" y="2229"/>
                  </a:lnTo>
                  <a:lnTo>
                    <a:pt x="1127" y="2229"/>
                  </a:lnTo>
                  <a:lnTo>
                    <a:pt x="1125" y="2229"/>
                  </a:lnTo>
                  <a:lnTo>
                    <a:pt x="1123" y="2229"/>
                  </a:lnTo>
                  <a:lnTo>
                    <a:pt x="1121" y="2229"/>
                  </a:lnTo>
                  <a:lnTo>
                    <a:pt x="1119" y="2229"/>
                  </a:lnTo>
                  <a:lnTo>
                    <a:pt x="1117" y="2229"/>
                  </a:lnTo>
                  <a:lnTo>
                    <a:pt x="1114" y="2229"/>
                  </a:lnTo>
                  <a:lnTo>
                    <a:pt x="1112" y="2229"/>
                  </a:lnTo>
                  <a:lnTo>
                    <a:pt x="1110" y="2229"/>
                  </a:lnTo>
                  <a:lnTo>
                    <a:pt x="1108" y="2229"/>
                  </a:lnTo>
                  <a:lnTo>
                    <a:pt x="1106" y="2229"/>
                  </a:lnTo>
                  <a:lnTo>
                    <a:pt x="1104" y="2229"/>
                  </a:lnTo>
                  <a:lnTo>
                    <a:pt x="1102" y="2229"/>
                  </a:lnTo>
                  <a:lnTo>
                    <a:pt x="1100" y="2229"/>
                  </a:lnTo>
                  <a:lnTo>
                    <a:pt x="1098" y="2229"/>
                  </a:lnTo>
                  <a:lnTo>
                    <a:pt x="1096" y="2229"/>
                  </a:lnTo>
                  <a:lnTo>
                    <a:pt x="1093" y="2229"/>
                  </a:lnTo>
                  <a:lnTo>
                    <a:pt x="1091" y="2229"/>
                  </a:lnTo>
                  <a:lnTo>
                    <a:pt x="1089" y="2229"/>
                  </a:lnTo>
                  <a:lnTo>
                    <a:pt x="1087" y="2229"/>
                  </a:lnTo>
                  <a:lnTo>
                    <a:pt x="1085" y="2229"/>
                  </a:lnTo>
                  <a:lnTo>
                    <a:pt x="1083" y="2229"/>
                  </a:lnTo>
                  <a:lnTo>
                    <a:pt x="1081" y="2229"/>
                  </a:lnTo>
                  <a:lnTo>
                    <a:pt x="1079" y="2229"/>
                  </a:lnTo>
                  <a:lnTo>
                    <a:pt x="1077" y="2229"/>
                  </a:lnTo>
                  <a:lnTo>
                    <a:pt x="1074" y="2229"/>
                  </a:lnTo>
                  <a:lnTo>
                    <a:pt x="1072" y="2229"/>
                  </a:lnTo>
                  <a:lnTo>
                    <a:pt x="1070" y="2229"/>
                  </a:lnTo>
                  <a:lnTo>
                    <a:pt x="1068" y="2229"/>
                  </a:lnTo>
                  <a:lnTo>
                    <a:pt x="1066" y="2229"/>
                  </a:lnTo>
                  <a:lnTo>
                    <a:pt x="1064" y="2229"/>
                  </a:lnTo>
                  <a:lnTo>
                    <a:pt x="1062" y="2229"/>
                  </a:lnTo>
                  <a:lnTo>
                    <a:pt x="1060" y="2229"/>
                  </a:lnTo>
                  <a:lnTo>
                    <a:pt x="1058" y="2229"/>
                  </a:lnTo>
                  <a:lnTo>
                    <a:pt x="1056" y="2229"/>
                  </a:lnTo>
                  <a:lnTo>
                    <a:pt x="1053" y="2229"/>
                  </a:lnTo>
                  <a:lnTo>
                    <a:pt x="1051" y="2229"/>
                  </a:lnTo>
                  <a:lnTo>
                    <a:pt x="1049" y="2229"/>
                  </a:lnTo>
                  <a:lnTo>
                    <a:pt x="1047" y="2229"/>
                  </a:lnTo>
                  <a:lnTo>
                    <a:pt x="1045" y="2229"/>
                  </a:lnTo>
                  <a:lnTo>
                    <a:pt x="1043" y="2229"/>
                  </a:lnTo>
                  <a:lnTo>
                    <a:pt x="1041" y="2229"/>
                  </a:lnTo>
                  <a:lnTo>
                    <a:pt x="1039" y="2229"/>
                  </a:lnTo>
                  <a:lnTo>
                    <a:pt x="1037" y="2229"/>
                  </a:lnTo>
                  <a:lnTo>
                    <a:pt x="1035" y="2229"/>
                  </a:lnTo>
                  <a:lnTo>
                    <a:pt x="1032" y="2229"/>
                  </a:lnTo>
                  <a:lnTo>
                    <a:pt x="1030" y="2229"/>
                  </a:lnTo>
                  <a:lnTo>
                    <a:pt x="1028" y="2229"/>
                  </a:lnTo>
                  <a:lnTo>
                    <a:pt x="1026" y="2229"/>
                  </a:lnTo>
                  <a:lnTo>
                    <a:pt x="1024" y="2229"/>
                  </a:lnTo>
                  <a:lnTo>
                    <a:pt x="1022" y="2229"/>
                  </a:lnTo>
                  <a:lnTo>
                    <a:pt x="1020" y="2229"/>
                  </a:lnTo>
                  <a:lnTo>
                    <a:pt x="1018" y="2229"/>
                  </a:lnTo>
                  <a:lnTo>
                    <a:pt x="1016" y="2229"/>
                  </a:lnTo>
                  <a:lnTo>
                    <a:pt x="1014" y="2229"/>
                  </a:lnTo>
                  <a:lnTo>
                    <a:pt x="1011" y="2229"/>
                  </a:lnTo>
                  <a:lnTo>
                    <a:pt x="1009" y="2229"/>
                  </a:lnTo>
                  <a:lnTo>
                    <a:pt x="1007" y="2229"/>
                  </a:lnTo>
                  <a:lnTo>
                    <a:pt x="1005" y="2229"/>
                  </a:lnTo>
                  <a:lnTo>
                    <a:pt x="1003" y="2229"/>
                  </a:lnTo>
                  <a:lnTo>
                    <a:pt x="1001" y="2229"/>
                  </a:lnTo>
                  <a:lnTo>
                    <a:pt x="999" y="2229"/>
                  </a:lnTo>
                  <a:lnTo>
                    <a:pt x="997" y="2229"/>
                  </a:lnTo>
                  <a:lnTo>
                    <a:pt x="995" y="2229"/>
                  </a:lnTo>
                  <a:lnTo>
                    <a:pt x="992" y="2229"/>
                  </a:lnTo>
                  <a:lnTo>
                    <a:pt x="990" y="2229"/>
                  </a:lnTo>
                  <a:lnTo>
                    <a:pt x="988" y="2229"/>
                  </a:lnTo>
                  <a:lnTo>
                    <a:pt x="986" y="2229"/>
                  </a:lnTo>
                  <a:lnTo>
                    <a:pt x="984" y="2229"/>
                  </a:lnTo>
                  <a:lnTo>
                    <a:pt x="982" y="2229"/>
                  </a:lnTo>
                  <a:lnTo>
                    <a:pt x="980" y="2229"/>
                  </a:lnTo>
                  <a:lnTo>
                    <a:pt x="978" y="2229"/>
                  </a:lnTo>
                  <a:lnTo>
                    <a:pt x="976" y="2229"/>
                  </a:lnTo>
                  <a:lnTo>
                    <a:pt x="974" y="2229"/>
                  </a:lnTo>
                  <a:lnTo>
                    <a:pt x="971" y="2229"/>
                  </a:lnTo>
                  <a:lnTo>
                    <a:pt x="969" y="2229"/>
                  </a:lnTo>
                  <a:lnTo>
                    <a:pt x="967" y="2229"/>
                  </a:lnTo>
                  <a:lnTo>
                    <a:pt x="965" y="2229"/>
                  </a:lnTo>
                  <a:lnTo>
                    <a:pt x="963" y="2229"/>
                  </a:lnTo>
                  <a:lnTo>
                    <a:pt x="961" y="2229"/>
                  </a:lnTo>
                  <a:lnTo>
                    <a:pt x="959" y="2229"/>
                  </a:lnTo>
                  <a:lnTo>
                    <a:pt x="957" y="2229"/>
                  </a:lnTo>
                  <a:lnTo>
                    <a:pt x="955" y="2229"/>
                  </a:lnTo>
                  <a:lnTo>
                    <a:pt x="953" y="2229"/>
                  </a:lnTo>
                  <a:lnTo>
                    <a:pt x="950" y="2229"/>
                  </a:lnTo>
                  <a:lnTo>
                    <a:pt x="948" y="2229"/>
                  </a:lnTo>
                  <a:lnTo>
                    <a:pt x="946" y="2229"/>
                  </a:lnTo>
                  <a:lnTo>
                    <a:pt x="944" y="2229"/>
                  </a:lnTo>
                  <a:lnTo>
                    <a:pt x="942" y="2229"/>
                  </a:lnTo>
                  <a:lnTo>
                    <a:pt x="940" y="2229"/>
                  </a:lnTo>
                  <a:lnTo>
                    <a:pt x="938" y="2227"/>
                  </a:lnTo>
                  <a:lnTo>
                    <a:pt x="936" y="2227"/>
                  </a:lnTo>
                  <a:lnTo>
                    <a:pt x="934" y="2227"/>
                  </a:lnTo>
                  <a:lnTo>
                    <a:pt x="931" y="2229"/>
                  </a:lnTo>
                  <a:lnTo>
                    <a:pt x="929" y="2229"/>
                  </a:lnTo>
                  <a:lnTo>
                    <a:pt x="927" y="2227"/>
                  </a:lnTo>
                  <a:lnTo>
                    <a:pt x="925" y="2227"/>
                  </a:lnTo>
                  <a:lnTo>
                    <a:pt x="923" y="2227"/>
                  </a:lnTo>
                  <a:lnTo>
                    <a:pt x="921" y="2227"/>
                  </a:lnTo>
                  <a:lnTo>
                    <a:pt x="919" y="2227"/>
                  </a:lnTo>
                  <a:lnTo>
                    <a:pt x="917" y="2227"/>
                  </a:lnTo>
                  <a:lnTo>
                    <a:pt x="915" y="2227"/>
                  </a:lnTo>
                  <a:lnTo>
                    <a:pt x="913" y="2227"/>
                  </a:lnTo>
                  <a:lnTo>
                    <a:pt x="910" y="2224"/>
                  </a:lnTo>
                  <a:lnTo>
                    <a:pt x="908" y="2224"/>
                  </a:lnTo>
                  <a:lnTo>
                    <a:pt x="906" y="2224"/>
                  </a:lnTo>
                  <a:lnTo>
                    <a:pt x="904" y="2222"/>
                  </a:lnTo>
                  <a:lnTo>
                    <a:pt x="902" y="2218"/>
                  </a:lnTo>
                  <a:lnTo>
                    <a:pt x="900" y="2216"/>
                  </a:lnTo>
                  <a:lnTo>
                    <a:pt x="898" y="2212"/>
                  </a:lnTo>
                  <a:lnTo>
                    <a:pt x="896" y="2210"/>
                  </a:lnTo>
                  <a:lnTo>
                    <a:pt x="894" y="2210"/>
                  </a:lnTo>
                  <a:lnTo>
                    <a:pt x="892" y="2210"/>
                  </a:lnTo>
                  <a:lnTo>
                    <a:pt x="889" y="2212"/>
                  </a:lnTo>
                  <a:lnTo>
                    <a:pt x="887" y="2210"/>
                  </a:lnTo>
                  <a:lnTo>
                    <a:pt x="885" y="2210"/>
                  </a:lnTo>
                  <a:lnTo>
                    <a:pt x="883" y="2206"/>
                  </a:lnTo>
                  <a:lnTo>
                    <a:pt x="881" y="2201"/>
                  </a:lnTo>
                  <a:lnTo>
                    <a:pt x="879" y="2197"/>
                  </a:lnTo>
                  <a:lnTo>
                    <a:pt x="877" y="2195"/>
                  </a:lnTo>
                  <a:lnTo>
                    <a:pt x="875" y="2195"/>
                  </a:lnTo>
                  <a:lnTo>
                    <a:pt x="873" y="2195"/>
                  </a:lnTo>
                  <a:lnTo>
                    <a:pt x="870" y="2195"/>
                  </a:lnTo>
                  <a:lnTo>
                    <a:pt x="868" y="2193"/>
                  </a:lnTo>
                  <a:lnTo>
                    <a:pt x="866" y="2189"/>
                  </a:lnTo>
                  <a:lnTo>
                    <a:pt x="864" y="2182"/>
                  </a:lnTo>
                  <a:lnTo>
                    <a:pt x="862" y="2174"/>
                  </a:lnTo>
                  <a:lnTo>
                    <a:pt x="860" y="2170"/>
                  </a:lnTo>
                  <a:lnTo>
                    <a:pt x="858" y="2168"/>
                  </a:lnTo>
                  <a:lnTo>
                    <a:pt x="858" y="2170"/>
                  </a:lnTo>
                  <a:lnTo>
                    <a:pt x="856" y="2172"/>
                  </a:lnTo>
                  <a:lnTo>
                    <a:pt x="854" y="2174"/>
                  </a:lnTo>
                  <a:lnTo>
                    <a:pt x="852" y="2174"/>
                  </a:lnTo>
                  <a:lnTo>
                    <a:pt x="849" y="2170"/>
                  </a:lnTo>
                  <a:lnTo>
                    <a:pt x="847" y="2163"/>
                  </a:lnTo>
                  <a:lnTo>
                    <a:pt x="845" y="2159"/>
                  </a:lnTo>
                  <a:lnTo>
                    <a:pt x="843" y="2155"/>
                  </a:lnTo>
                  <a:lnTo>
                    <a:pt x="841" y="2157"/>
                  </a:lnTo>
                  <a:lnTo>
                    <a:pt x="839" y="2159"/>
                  </a:lnTo>
                  <a:lnTo>
                    <a:pt x="837" y="2161"/>
                  </a:lnTo>
                  <a:lnTo>
                    <a:pt x="835" y="2159"/>
                  </a:lnTo>
                  <a:lnTo>
                    <a:pt x="833" y="2155"/>
                  </a:lnTo>
                  <a:lnTo>
                    <a:pt x="831" y="2151"/>
                  </a:lnTo>
                  <a:lnTo>
                    <a:pt x="828" y="2149"/>
                  </a:lnTo>
                  <a:lnTo>
                    <a:pt x="826" y="2147"/>
                  </a:lnTo>
                  <a:lnTo>
                    <a:pt x="824" y="2149"/>
                  </a:lnTo>
                  <a:lnTo>
                    <a:pt x="822" y="2153"/>
                  </a:lnTo>
                  <a:lnTo>
                    <a:pt x="820" y="2157"/>
                  </a:lnTo>
                  <a:lnTo>
                    <a:pt x="818" y="2159"/>
                  </a:lnTo>
                  <a:lnTo>
                    <a:pt x="816" y="2159"/>
                  </a:lnTo>
                  <a:lnTo>
                    <a:pt x="814" y="2157"/>
                  </a:lnTo>
                  <a:lnTo>
                    <a:pt x="812" y="2155"/>
                  </a:lnTo>
                  <a:lnTo>
                    <a:pt x="812" y="2157"/>
                  </a:lnTo>
                  <a:lnTo>
                    <a:pt x="810" y="2161"/>
                  </a:lnTo>
                  <a:lnTo>
                    <a:pt x="807" y="2166"/>
                  </a:lnTo>
                  <a:lnTo>
                    <a:pt x="805" y="2170"/>
                  </a:lnTo>
                  <a:lnTo>
                    <a:pt x="803" y="2172"/>
                  </a:lnTo>
                  <a:lnTo>
                    <a:pt x="801" y="2172"/>
                  </a:lnTo>
                  <a:lnTo>
                    <a:pt x="799" y="2168"/>
                  </a:lnTo>
                  <a:lnTo>
                    <a:pt x="797" y="2166"/>
                  </a:lnTo>
                  <a:lnTo>
                    <a:pt x="795" y="2166"/>
                  </a:lnTo>
                  <a:lnTo>
                    <a:pt x="793" y="2170"/>
                  </a:lnTo>
                  <a:lnTo>
                    <a:pt x="791" y="2178"/>
                  </a:lnTo>
                  <a:lnTo>
                    <a:pt x="788" y="2182"/>
                  </a:lnTo>
                  <a:lnTo>
                    <a:pt x="786" y="2189"/>
                  </a:lnTo>
                  <a:lnTo>
                    <a:pt x="784" y="2191"/>
                  </a:lnTo>
                  <a:lnTo>
                    <a:pt x="782" y="2193"/>
                  </a:lnTo>
                  <a:lnTo>
                    <a:pt x="780" y="2191"/>
                  </a:lnTo>
                  <a:lnTo>
                    <a:pt x="778" y="2191"/>
                  </a:lnTo>
                  <a:lnTo>
                    <a:pt x="776" y="2193"/>
                  </a:lnTo>
                  <a:lnTo>
                    <a:pt x="774" y="2197"/>
                  </a:lnTo>
                  <a:lnTo>
                    <a:pt x="772" y="2201"/>
                  </a:lnTo>
                  <a:lnTo>
                    <a:pt x="770" y="2206"/>
                  </a:lnTo>
                  <a:lnTo>
                    <a:pt x="767" y="2208"/>
                  </a:lnTo>
                  <a:lnTo>
                    <a:pt x="765" y="2208"/>
                  </a:lnTo>
                  <a:lnTo>
                    <a:pt x="763" y="2208"/>
                  </a:lnTo>
                  <a:lnTo>
                    <a:pt x="761" y="2208"/>
                  </a:lnTo>
                  <a:lnTo>
                    <a:pt x="759" y="2210"/>
                  </a:lnTo>
                  <a:lnTo>
                    <a:pt x="757" y="2212"/>
                  </a:lnTo>
                  <a:lnTo>
                    <a:pt x="755" y="2214"/>
                  </a:lnTo>
                  <a:lnTo>
                    <a:pt x="753" y="2218"/>
                  </a:lnTo>
                  <a:lnTo>
                    <a:pt x="751" y="2220"/>
                  </a:lnTo>
                  <a:lnTo>
                    <a:pt x="749" y="2220"/>
                  </a:lnTo>
                  <a:lnTo>
                    <a:pt x="746" y="2222"/>
                  </a:lnTo>
                  <a:lnTo>
                    <a:pt x="744" y="2222"/>
                  </a:lnTo>
                  <a:lnTo>
                    <a:pt x="742" y="2222"/>
                  </a:lnTo>
                  <a:lnTo>
                    <a:pt x="740" y="2224"/>
                  </a:lnTo>
                  <a:lnTo>
                    <a:pt x="738" y="2224"/>
                  </a:lnTo>
                  <a:lnTo>
                    <a:pt x="736" y="2224"/>
                  </a:lnTo>
                  <a:lnTo>
                    <a:pt x="734" y="2224"/>
                  </a:lnTo>
                  <a:lnTo>
                    <a:pt x="732" y="2224"/>
                  </a:lnTo>
                  <a:lnTo>
                    <a:pt x="730" y="2227"/>
                  </a:lnTo>
                  <a:lnTo>
                    <a:pt x="727" y="2227"/>
                  </a:lnTo>
                  <a:lnTo>
                    <a:pt x="725" y="2227"/>
                  </a:lnTo>
                  <a:lnTo>
                    <a:pt x="723" y="2227"/>
                  </a:lnTo>
                  <a:lnTo>
                    <a:pt x="721" y="2227"/>
                  </a:lnTo>
                  <a:lnTo>
                    <a:pt x="719" y="2227"/>
                  </a:lnTo>
                  <a:lnTo>
                    <a:pt x="717" y="2227"/>
                  </a:lnTo>
                  <a:lnTo>
                    <a:pt x="715" y="2227"/>
                  </a:lnTo>
                  <a:lnTo>
                    <a:pt x="713" y="2227"/>
                  </a:lnTo>
                  <a:lnTo>
                    <a:pt x="711" y="2227"/>
                  </a:lnTo>
                  <a:lnTo>
                    <a:pt x="709" y="2227"/>
                  </a:lnTo>
                  <a:lnTo>
                    <a:pt x="706" y="2227"/>
                  </a:lnTo>
                  <a:lnTo>
                    <a:pt x="704" y="2227"/>
                  </a:lnTo>
                  <a:lnTo>
                    <a:pt x="702" y="2227"/>
                  </a:lnTo>
                  <a:lnTo>
                    <a:pt x="700" y="2227"/>
                  </a:lnTo>
                  <a:lnTo>
                    <a:pt x="698" y="2227"/>
                  </a:lnTo>
                  <a:lnTo>
                    <a:pt x="696" y="2227"/>
                  </a:lnTo>
                  <a:lnTo>
                    <a:pt x="694" y="2227"/>
                  </a:lnTo>
                  <a:lnTo>
                    <a:pt x="692" y="2227"/>
                  </a:lnTo>
                  <a:lnTo>
                    <a:pt x="690" y="2227"/>
                  </a:lnTo>
                  <a:lnTo>
                    <a:pt x="688" y="2227"/>
                  </a:lnTo>
                  <a:lnTo>
                    <a:pt x="685" y="2227"/>
                  </a:lnTo>
                  <a:lnTo>
                    <a:pt x="683" y="2227"/>
                  </a:lnTo>
                  <a:lnTo>
                    <a:pt x="681" y="2227"/>
                  </a:lnTo>
                  <a:lnTo>
                    <a:pt x="679" y="2227"/>
                  </a:lnTo>
                  <a:lnTo>
                    <a:pt x="677" y="2227"/>
                  </a:lnTo>
                  <a:lnTo>
                    <a:pt x="675" y="2227"/>
                  </a:lnTo>
                  <a:lnTo>
                    <a:pt x="673" y="2227"/>
                  </a:lnTo>
                  <a:lnTo>
                    <a:pt x="671" y="2227"/>
                  </a:lnTo>
                  <a:lnTo>
                    <a:pt x="669" y="2227"/>
                  </a:lnTo>
                  <a:lnTo>
                    <a:pt x="667" y="2227"/>
                  </a:lnTo>
                  <a:lnTo>
                    <a:pt x="664" y="2227"/>
                  </a:lnTo>
                  <a:lnTo>
                    <a:pt x="662" y="2227"/>
                  </a:lnTo>
                  <a:lnTo>
                    <a:pt x="660" y="2227"/>
                  </a:lnTo>
                  <a:lnTo>
                    <a:pt x="658" y="2227"/>
                  </a:lnTo>
                  <a:lnTo>
                    <a:pt x="656" y="2227"/>
                  </a:lnTo>
                  <a:lnTo>
                    <a:pt x="654" y="2227"/>
                  </a:lnTo>
                  <a:lnTo>
                    <a:pt x="652" y="2227"/>
                  </a:lnTo>
                  <a:lnTo>
                    <a:pt x="650" y="2227"/>
                  </a:lnTo>
                  <a:lnTo>
                    <a:pt x="648" y="2227"/>
                  </a:lnTo>
                  <a:lnTo>
                    <a:pt x="645" y="2227"/>
                  </a:lnTo>
                  <a:lnTo>
                    <a:pt x="643" y="2227"/>
                  </a:lnTo>
                  <a:lnTo>
                    <a:pt x="641" y="2227"/>
                  </a:lnTo>
                  <a:lnTo>
                    <a:pt x="639" y="2227"/>
                  </a:lnTo>
                  <a:lnTo>
                    <a:pt x="637" y="2227"/>
                  </a:lnTo>
                  <a:lnTo>
                    <a:pt x="635" y="2227"/>
                  </a:lnTo>
                  <a:lnTo>
                    <a:pt x="633" y="2227"/>
                  </a:lnTo>
                  <a:lnTo>
                    <a:pt x="631" y="2227"/>
                  </a:lnTo>
                  <a:lnTo>
                    <a:pt x="629" y="2227"/>
                  </a:lnTo>
                  <a:lnTo>
                    <a:pt x="627" y="2229"/>
                  </a:lnTo>
                  <a:lnTo>
                    <a:pt x="624" y="2229"/>
                  </a:lnTo>
                  <a:lnTo>
                    <a:pt x="622" y="2227"/>
                  </a:lnTo>
                  <a:lnTo>
                    <a:pt x="620" y="2229"/>
                  </a:lnTo>
                  <a:lnTo>
                    <a:pt x="618" y="2227"/>
                  </a:lnTo>
                  <a:lnTo>
                    <a:pt x="616" y="2229"/>
                  </a:lnTo>
                  <a:lnTo>
                    <a:pt x="614" y="2229"/>
                  </a:lnTo>
                  <a:lnTo>
                    <a:pt x="612" y="2229"/>
                  </a:lnTo>
                  <a:lnTo>
                    <a:pt x="610" y="2229"/>
                  </a:lnTo>
                  <a:lnTo>
                    <a:pt x="608" y="2229"/>
                  </a:lnTo>
                  <a:lnTo>
                    <a:pt x="606" y="2229"/>
                  </a:lnTo>
                  <a:lnTo>
                    <a:pt x="603" y="2229"/>
                  </a:lnTo>
                  <a:lnTo>
                    <a:pt x="601" y="2229"/>
                  </a:lnTo>
                  <a:lnTo>
                    <a:pt x="599" y="2229"/>
                  </a:lnTo>
                  <a:lnTo>
                    <a:pt x="597" y="2229"/>
                  </a:lnTo>
                  <a:lnTo>
                    <a:pt x="595" y="2229"/>
                  </a:lnTo>
                  <a:lnTo>
                    <a:pt x="593" y="2229"/>
                  </a:lnTo>
                  <a:lnTo>
                    <a:pt x="591" y="2229"/>
                  </a:lnTo>
                  <a:lnTo>
                    <a:pt x="589" y="2229"/>
                  </a:lnTo>
                  <a:lnTo>
                    <a:pt x="587" y="2229"/>
                  </a:lnTo>
                  <a:lnTo>
                    <a:pt x="584" y="2229"/>
                  </a:lnTo>
                  <a:lnTo>
                    <a:pt x="582" y="2229"/>
                  </a:lnTo>
                  <a:lnTo>
                    <a:pt x="580" y="2229"/>
                  </a:lnTo>
                  <a:lnTo>
                    <a:pt x="578" y="2229"/>
                  </a:lnTo>
                  <a:lnTo>
                    <a:pt x="576" y="2229"/>
                  </a:lnTo>
                  <a:lnTo>
                    <a:pt x="574" y="2229"/>
                  </a:lnTo>
                  <a:lnTo>
                    <a:pt x="572" y="2229"/>
                  </a:lnTo>
                  <a:lnTo>
                    <a:pt x="570" y="2229"/>
                  </a:lnTo>
                  <a:lnTo>
                    <a:pt x="568" y="2229"/>
                  </a:lnTo>
                  <a:lnTo>
                    <a:pt x="566" y="2229"/>
                  </a:lnTo>
                  <a:lnTo>
                    <a:pt x="563" y="2229"/>
                  </a:lnTo>
                  <a:lnTo>
                    <a:pt x="561" y="2229"/>
                  </a:lnTo>
                  <a:lnTo>
                    <a:pt x="559" y="2229"/>
                  </a:lnTo>
                  <a:lnTo>
                    <a:pt x="557" y="2229"/>
                  </a:lnTo>
                  <a:lnTo>
                    <a:pt x="555" y="2229"/>
                  </a:lnTo>
                  <a:lnTo>
                    <a:pt x="553" y="2229"/>
                  </a:lnTo>
                  <a:lnTo>
                    <a:pt x="551" y="2229"/>
                  </a:lnTo>
                  <a:lnTo>
                    <a:pt x="549" y="2229"/>
                  </a:lnTo>
                  <a:lnTo>
                    <a:pt x="547" y="2229"/>
                  </a:lnTo>
                  <a:lnTo>
                    <a:pt x="545" y="2229"/>
                  </a:lnTo>
                  <a:lnTo>
                    <a:pt x="542" y="2229"/>
                  </a:lnTo>
                  <a:lnTo>
                    <a:pt x="540" y="2229"/>
                  </a:lnTo>
                  <a:lnTo>
                    <a:pt x="538" y="2229"/>
                  </a:lnTo>
                  <a:lnTo>
                    <a:pt x="536" y="2229"/>
                  </a:lnTo>
                  <a:lnTo>
                    <a:pt x="534" y="2229"/>
                  </a:lnTo>
                  <a:lnTo>
                    <a:pt x="532" y="2229"/>
                  </a:lnTo>
                  <a:lnTo>
                    <a:pt x="530" y="2229"/>
                  </a:lnTo>
                  <a:lnTo>
                    <a:pt x="528" y="2229"/>
                  </a:lnTo>
                  <a:lnTo>
                    <a:pt x="526" y="2229"/>
                  </a:lnTo>
                  <a:lnTo>
                    <a:pt x="523" y="2229"/>
                  </a:lnTo>
                  <a:lnTo>
                    <a:pt x="521" y="2229"/>
                  </a:lnTo>
                  <a:lnTo>
                    <a:pt x="519" y="2229"/>
                  </a:lnTo>
                  <a:lnTo>
                    <a:pt x="517" y="2229"/>
                  </a:lnTo>
                  <a:lnTo>
                    <a:pt x="515" y="2229"/>
                  </a:lnTo>
                  <a:lnTo>
                    <a:pt x="513" y="2229"/>
                  </a:lnTo>
                  <a:lnTo>
                    <a:pt x="511" y="2229"/>
                  </a:lnTo>
                  <a:lnTo>
                    <a:pt x="509" y="2229"/>
                  </a:lnTo>
                  <a:lnTo>
                    <a:pt x="507" y="2229"/>
                  </a:lnTo>
                  <a:lnTo>
                    <a:pt x="505" y="2229"/>
                  </a:lnTo>
                  <a:lnTo>
                    <a:pt x="502" y="2229"/>
                  </a:lnTo>
                  <a:lnTo>
                    <a:pt x="500" y="2229"/>
                  </a:lnTo>
                  <a:lnTo>
                    <a:pt x="498" y="2229"/>
                  </a:lnTo>
                  <a:lnTo>
                    <a:pt x="496" y="2229"/>
                  </a:lnTo>
                  <a:lnTo>
                    <a:pt x="494" y="2229"/>
                  </a:lnTo>
                  <a:lnTo>
                    <a:pt x="492" y="2229"/>
                  </a:lnTo>
                  <a:lnTo>
                    <a:pt x="490" y="2229"/>
                  </a:lnTo>
                  <a:lnTo>
                    <a:pt x="488" y="2229"/>
                  </a:lnTo>
                  <a:lnTo>
                    <a:pt x="486" y="2229"/>
                  </a:lnTo>
                  <a:lnTo>
                    <a:pt x="484" y="2229"/>
                  </a:lnTo>
                  <a:lnTo>
                    <a:pt x="481" y="2229"/>
                  </a:lnTo>
                  <a:lnTo>
                    <a:pt x="479" y="2229"/>
                  </a:lnTo>
                  <a:lnTo>
                    <a:pt x="477" y="2229"/>
                  </a:lnTo>
                  <a:lnTo>
                    <a:pt x="475" y="2229"/>
                  </a:lnTo>
                  <a:lnTo>
                    <a:pt x="473" y="2229"/>
                  </a:lnTo>
                  <a:lnTo>
                    <a:pt x="471" y="2229"/>
                  </a:lnTo>
                  <a:lnTo>
                    <a:pt x="469" y="2229"/>
                  </a:lnTo>
                  <a:lnTo>
                    <a:pt x="467" y="2229"/>
                  </a:lnTo>
                  <a:lnTo>
                    <a:pt x="465" y="2229"/>
                  </a:lnTo>
                  <a:lnTo>
                    <a:pt x="463" y="2229"/>
                  </a:lnTo>
                  <a:lnTo>
                    <a:pt x="460" y="2229"/>
                  </a:lnTo>
                  <a:lnTo>
                    <a:pt x="458" y="2229"/>
                  </a:lnTo>
                  <a:lnTo>
                    <a:pt x="456" y="2229"/>
                  </a:lnTo>
                  <a:lnTo>
                    <a:pt x="454" y="2229"/>
                  </a:lnTo>
                  <a:lnTo>
                    <a:pt x="452" y="2229"/>
                  </a:lnTo>
                  <a:lnTo>
                    <a:pt x="450" y="2229"/>
                  </a:lnTo>
                  <a:lnTo>
                    <a:pt x="448" y="2229"/>
                  </a:lnTo>
                  <a:lnTo>
                    <a:pt x="446" y="2229"/>
                  </a:lnTo>
                  <a:lnTo>
                    <a:pt x="444" y="2229"/>
                  </a:lnTo>
                  <a:lnTo>
                    <a:pt x="441" y="2229"/>
                  </a:lnTo>
                  <a:lnTo>
                    <a:pt x="439" y="2229"/>
                  </a:lnTo>
                  <a:lnTo>
                    <a:pt x="437" y="2229"/>
                  </a:lnTo>
                  <a:lnTo>
                    <a:pt x="435" y="2229"/>
                  </a:lnTo>
                  <a:lnTo>
                    <a:pt x="433" y="2229"/>
                  </a:lnTo>
                  <a:lnTo>
                    <a:pt x="431" y="2229"/>
                  </a:lnTo>
                  <a:lnTo>
                    <a:pt x="429" y="2229"/>
                  </a:lnTo>
                  <a:lnTo>
                    <a:pt x="427" y="2229"/>
                  </a:lnTo>
                  <a:lnTo>
                    <a:pt x="425" y="2229"/>
                  </a:lnTo>
                  <a:lnTo>
                    <a:pt x="423" y="2229"/>
                  </a:lnTo>
                  <a:lnTo>
                    <a:pt x="420" y="2229"/>
                  </a:lnTo>
                  <a:lnTo>
                    <a:pt x="418" y="2229"/>
                  </a:lnTo>
                  <a:lnTo>
                    <a:pt x="416" y="2229"/>
                  </a:lnTo>
                  <a:lnTo>
                    <a:pt x="414" y="2229"/>
                  </a:lnTo>
                  <a:lnTo>
                    <a:pt x="412" y="2229"/>
                  </a:lnTo>
                  <a:lnTo>
                    <a:pt x="410" y="2229"/>
                  </a:lnTo>
                  <a:lnTo>
                    <a:pt x="408" y="2229"/>
                  </a:lnTo>
                  <a:lnTo>
                    <a:pt x="406" y="2229"/>
                  </a:lnTo>
                  <a:lnTo>
                    <a:pt x="404" y="2229"/>
                  </a:lnTo>
                  <a:lnTo>
                    <a:pt x="402" y="2229"/>
                  </a:lnTo>
                  <a:lnTo>
                    <a:pt x="399" y="2229"/>
                  </a:lnTo>
                  <a:lnTo>
                    <a:pt x="397" y="2229"/>
                  </a:lnTo>
                  <a:lnTo>
                    <a:pt x="395" y="2229"/>
                  </a:lnTo>
                  <a:lnTo>
                    <a:pt x="393" y="2229"/>
                  </a:lnTo>
                  <a:lnTo>
                    <a:pt x="391" y="2227"/>
                  </a:lnTo>
                  <a:lnTo>
                    <a:pt x="389" y="2229"/>
                  </a:lnTo>
                  <a:lnTo>
                    <a:pt x="387" y="2229"/>
                  </a:lnTo>
                  <a:lnTo>
                    <a:pt x="385" y="2229"/>
                  </a:lnTo>
                  <a:lnTo>
                    <a:pt x="383" y="2229"/>
                  </a:lnTo>
                  <a:lnTo>
                    <a:pt x="380" y="2229"/>
                  </a:lnTo>
                  <a:lnTo>
                    <a:pt x="378" y="2229"/>
                  </a:lnTo>
                  <a:lnTo>
                    <a:pt x="376" y="2229"/>
                  </a:lnTo>
                  <a:lnTo>
                    <a:pt x="374" y="2229"/>
                  </a:lnTo>
                  <a:lnTo>
                    <a:pt x="372" y="2229"/>
                  </a:lnTo>
                  <a:lnTo>
                    <a:pt x="370" y="2229"/>
                  </a:lnTo>
                  <a:lnTo>
                    <a:pt x="368" y="2229"/>
                  </a:lnTo>
                  <a:lnTo>
                    <a:pt x="366" y="2229"/>
                  </a:lnTo>
                  <a:lnTo>
                    <a:pt x="364" y="2229"/>
                  </a:lnTo>
                  <a:lnTo>
                    <a:pt x="362" y="2229"/>
                  </a:lnTo>
                  <a:lnTo>
                    <a:pt x="359" y="2229"/>
                  </a:lnTo>
                  <a:lnTo>
                    <a:pt x="357" y="2229"/>
                  </a:lnTo>
                  <a:lnTo>
                    <a:pt x="355" y="2229"/>
                  </a:lnTo>
                  <a:lnTo>
                    <a:pt x="353" y="2229"/>
                  </a:lnTo>
                  <a:lnTo>
                    <a:pt x="351" y="2229"/>
                  </a:lnTo>
                  <a:lnTo>
                    <a:pt x="349" y="2229"/>
                  </a:lnTo>
                  <a:lnTo>
                    <a:pt x="347" y="2229"/>
                  </a:lnTo>
                  <a:lnTo>
                    <a:pt x="345" y="2229"/>
                  </a:lnTo>
                  <a:lnTo>
                    <a:pt x="343" y="2229"/>
                  </a:lnTo>
                  <a:lnTo>
                    <a:pt x="341" y="2229"/>
                  </a:lnTo>
                  <a:lnTo>
                    <a:pt x="338" y="2229"/>
                  </a:lnTo>
                  <a:lnTo>
                    <a:pt x="336" y="2229"/>
                  </a:lnTo>
                  <a:lnTo>
                    <a:pt x="334" y="2229"/>
                  </a:lnTo>
                  <a:lnTo>
                    <a:pt x="332" y="2229"/>
                  </a:lnTo>
                  <a:lnTo>
                    <a:pt x="330" y="2229"/>
                  </a:lnTo>
                  <a:lnTo>
                    <a:pt x="328" y="2229"/>
                  </a:lnTo>
                  <a:lnTo>
                    <a:pt x="326" y="2229"/>
                  </a:lnTo>
                  <a:lnTo>
                    <a:pt x="324" y="2229"/>
                  </a:lnTo>
                  <a:lnTo>
                    <a:pt x="322" y="2229"/>
                  </a:lnTo>
                  <a:lnTo>
                    <a:pt x="319" y="2229"/>
                  </a:lnTo>
                  <a:lnTo>
                    <a:pt x="317" y="2229"/>
                  </a:lnTo>
                  <a:lnTo>
                    <a:pt x="315" y="2229"/>
                  </a:lnTo>
                  <a:lnTo>
                    <a:pt x="313" y="2229"/>
                  </a:lnTo>
                  <a:lnTo>
                    <a:pt x="311" y="2229"/>
                  </a:lnTo>
                  <a:lnTo>
                    <a:pt x="309" y="2229"/>
                  </a:lnTo>
                  <a:lnTo>
                    <a:pt x="307" y="2229"/>
                  </a:lnTo>
                  <a:lnTo>
                    <a:pt x="305" y="2229"/>
                  </a:lnTo>
                  <a:lnTo>
                    <a:pt x="303" y="2229"/>
                  </a:lnTo>
                  <a:lnTo>
                    <a:pt x="301" y="2229"/>
                  </a:lnTo>
                  <a:lnTo>
                    <a:pt x="298" y="2229"/>
                  </a:lnTo>
                  <a:lnTo>
                    <a:pt x="296" y="2229"/>
                  </a:lnTo>
                  <a:lnTo>
                    <a:pt x="294" y="2229"/>
                  </a:lnTo>
                  <a:lnTo>
                    <a:pt x="292" y="2229"/>
                  </a:lnTo>
                  <a:lnTo>
                    <a:pt x="290" y="2229"/>
                  </a:lnTo>
                  <a:lnTo>
                    <a:pt x="288" y="2229"/>
                  </a:lnTo>
                  <a:lnTo>
                    <a:pt x="286" y="2229"/>
                  </a:lnTo>
                  <a:lnTo>
                    <a:pt x="284" y="2229"/>
                  </a:lnTo>
                  <a:lnTo>
                    <a:pt x="282" y="2229"/>
                  </a:lnTo>
                  <a:lnTo>
                    <a:pt x="280" y="2229"/>
                  </a:lnTo>
                  <a:lnTo>
                    <a:pt x="277" y="2229"/>
                  </a:lnTo>
                  <a:lnTo>
                    <a:pt x="275" y="2229"/>
                  </a:lnTo>
                  <a:lnTo>
                    <a:pt x="273" y="2229"/>
                  </a:lnTo>
                  <a:lnTo>
                    <a:pt x="271" y="2229"/>
                  </a:lnTo>
                  <a:lnTo>
                    <a:pt x="269" y="2229"/>
                  </a:lnTo>
                  <a:lnTo>
                    <a:pt x="267" y="2229"/>
                  </a:lnTo>
                  <a:lnTo>
                    <a:pt x="265" y="2229"/>
                  </a:lnTo>
                  <a:lnTo>
                    <a:pt x="263" y="2229"/>
                  </a:lnTo>
                  <a:lnTo>
                    <a:pt x="261" y="2229"/>
                  </a:lnTo>
                  <a:lnTo>
                    <a:pt x="259" y="2229"/>
                  </a:lnTo>
                  <a:lnTo>
                    <a:pt x="256" y="2229"/>
                  </a:lnTo>
                  <a:lnTo>
                    <a:pt x="254" y="2229"/>
                  </a:lnTo>
                  <a:lnTo>
                    <a:pt x="252" y="2229"/>
                  </a:lnTo>
                  <a:lnTo>
                    <a:pt x="250" y="2229"/>
                  </a:lnTo>
                  <a:lnTo>
                    <a:pt x="248" y="2229"/>
                  </a:lnTo>
                  <a:lnTo>
                    <a:pt x="246" y="2229"/>
                  </a:lnTo>
                  <a:lnTo>
                    <a:pt x="244" y="2229"/>
                  </a:lnTo>
                  <a:lnTo>
                    <a:pt x="242" y="2229"/>
                  </a:lnTo>
                  <a:lnTo>
                    <a:pt x="240" y="2229"/>
                  </a:lnTo>
                  <a:lnTo>
                    <a:pt x="237" y="2229"/>
                  </a:lnTo>
                  <a:lnTo>
                    <a:pt x="235" y="2229"/>
                  </a:lnTo>
                  <a:lnTo>
                    <a:pt x="233" y="2229"/>
                  </a:lnTo>
                  <a:lnTo>
                    <a:pt x="231" y="2229"/>
                  </a:lnTo>
                  <a:lnTo>
                    <a:pt x="229" y="2229"/>
                  </a:lnTo>
                  <a:lnTo>
                    <a:pt x="227" y="2229"/>
                  </a:lnTo>
                  <a:lnTo>
                    <a:pt x="225" y="2229"/>
                  </a:lnTo>
                  <a:lnTo>
                    <a:pt x="223" y="2229"/>
                  </a:lnTo>
                  <a:lnTo>
                    <a:pt x="221" y="2229"/>
                  </a:lnTo>
                  <a:lnTo>
                    <a:pt x="219" y="2229"/>
                  </a:lnTo>
                  <a:lnTo>
                    <a:pt x="216" y="2229"/>
                  </a:lnTo>
                  <a:lnTo>
                    <a:pt x="214" y="2229"/>
                  </a:lnTo>
                  <a:lnTo>
                    <a:pt x="212" y="2229"/>
                  </a:lnTo>
                  <a:lnTo>
                    <a:pt x="210" y="2229"/>
                  </a:lnTo>
                  <a:lnTo>
                    <a:pt x="208" y="2229"/>
                  </a:lnTo>
                  <a:lnTo>
                    <a:pt x="206" y="2229"/>
                  </a:lnTo>
                  <a:lnTo>
                    <a:pt x="204" y="2229"/>
                  </a:lnTo>
                  <a:lnTo>
                    <a:pt x="202" y="2229"/>
                  </a:lnTo>
                  <a:lnTo>
                    <a:pt x="200" y="2229"/>
                  </a:lnTo>
                  <a:lnTo>
                    <a:pt x="198" y="2229"/>
                  </a:lnTo>
                  <a:lnTo>
                    <a:pt x="195" y="2229"/>
                  </a:lnTo>
                  <a:lnTo>
                    <a:pt x="193" y="2229"/>
                  </a:lnTo>
                  <a:lnTo>
                    <a:pt x="191" y="2229"/>
                  </a:lnTo>
                  <a:lnTo>
                    <a:pt x="189" y="2229"/>
                  </a:lnTo>
                  <a:lnTo>
                    <a:pt x="187" y="2229"/>
                  </a:lnTo>
                  <a:lnTo>
                    <a:pt x="185" y="2229"/>
                  </a:lnTo>
                  <a:lnTo>
                    <a:pt x="183" y="2229"/>
                  </a:lnTo>
                  <a:lnTo>
                    <a:pt x="181" y="2229"/>
                  </a:lnTo>
                  <a:lnTo>
                    <a:pt x="179" y="2229"/>
                  </a:lnTo>
                  <a:lnTo>
                    <a:pt x="176" y="2229"/>
                  </a:lnTo>
                  <a:lnTo>
                    <a:pt x="174" y="2229"/>
                  </a:lnTo>
                  <a:lnTo>
                    <a:pt x="172" y="2229"/>
                  </a:lnTo>
                  <a:lnTo>
                    <a:pt x="170" y="2229"/>
                  </a:lnTo>
                  <a:lnTo>
                    <a:pt x="168" y="2229"/>
                  </a:lnTo>
                  <a:lnTo>
                    <a:pt x="166" y="2229"/>
                  </a:lnTo>
                  <a:lnTo>
                    <a:pt x="164" y="2229"/>
                  </a:lnTo>
                  <a:lnTo>
                    <a:pt x="162" y="2229"/>
                  </a:lnTo>
                  <a:lnTo>
                    <a:pt x="160" y="2229"/>
                  </a:lnTo>
                  <a:lnTo>
                    <a:pt x="158" y="2229"/>
                  </a:lnTo>
                  <a:lnTo>
                    <a:pt x="155" y="2229"/>
                  </a:lnTo>
                  <a:lnTo>
                    <a:pt x="153" y="2229"/>
                  </a:lnTo>
                  <a:lnTo>
                    <a:pt x="151" y="2229"/>
                  </a:lnTo>
                  <a:lnTo>
                    <a:pt x="149" y="2229"/>
                  </a:lnTo>
                  <a:lnTo>
                    <a:pt x="147" y="2229"/>
                  </a:lnTo>
                  <a:lnTo>
                    <a:pt x="145" y="2229"/>
                  </a:lnTo>
                  <a:lnTo>
                    <a:pt x="143" y="2229"/>
                  </a:lnTo>
                  <a:lnTo>
                    <a:pt x="141" y="2229"/>
                  </a:lnTo>
                  <a:lnTo>
                    <a:pt x="139" y="2229"/>
                  </a:lnTo>
                  <a:lnTo>
                    <a:pt x="137" y="2229"/>
                  </a:lnTo>
                  <a:lnTo>
                    <a:pt x="134" y="2229"/>
                  </a:lnTo>
                  <a:lnTo>
                    <a:pt x="132" y="2229"/>
                  </a:lnTo>
                  <a:lnTo>
                    <a:pt x="130" y="2229"/>
                  </a:lnTo>
                  <a:lnTo>
                    <a:pt x="128" y="2229"/>
                  </a:lnTo>
                  <a:lnTo>
                    <a:pt x="126" y="2229"/>
                  </a:lnTo>
                  <a:lnTo>
                    <a:pt x="124" y="2229"/>
                  </a:lnTo>
                  <a:lnTo>
                    <a:pt x="122" y="2229"/>
                  </a:lnTo>
                  <a:lnTo>
                    <a:pt x="120" y="2229"/>
                  </a:lnTo>
                  <a:lnTo>
                    <a:pt x="118" y="2229"/>
                  </a:lnTo>
                  <a:lnTo>
                    <a:pt x="116" y="2229"/>
                  </a:lnTo>
                  <a:lnTo>
                    <a:pt x="113" y="2229"/>
                  </a:lnTo>
                  <a:lnTo>
                    <a:pt x="111" y="2229"/>
                  </a:lnTo>
                  <a:lnTo>
                    <a:pt x="109" y="2229"/>
                  </a:lnTo>
                  <a:lnTo>
                    <a:pt x="107" y="2229"/>
                  </a:lnTo>
                  <a:lnTo>
                    <a:pt x="105" y="2229"/>
                  </a:lnTo>
                  <a:lnTo>
                    <a:pt x="103" y="2229"/>
                  </a:lnTo>
                  <a:lnTo>
                    <a:pt x="101" y="2229"/>
                  </a:lnTo>
                  <a:lnTo>
                    <a:pt x="99" y="2229"/>
                  </a:lnTo>
                  <a:lnTo>
                    <a:pt x="97" y="2229"/>
                  </a:lnTo>
                  <a:lnTo>
                    <a:pt x="94" y="2229"/>
                  </a:lnTo>
                  <a:lnTo>
                    <a:pt x="92" y="2229"/>
                  </a:lnTo>
                  <a:lnTo>
                    <a:pt x="90" y="2229"/>
                  </a:lnTo>
                  <a:lnTo>
                    <a:pt x="88" y="2229"/>
                  </a:lnTo>
                  <a:lnTo>
                    <a:pt x="86" y="2229"/>
                  </a:lnTo>
                  <a:lnTo>
                    <a:pt x="84" y="2229"/>
                  </a:lnTo>
                  <a:lnTo>
                    <a:pt x="82" y="2229"/>
                  </a:lnTo>
                  <a:lnTo>
                    <a:pt x="80" y="2229"/>
                  </a:lnTo>
                  <a:lnTo>
                    <a:pt x="78" y="2229"/>
                  </a:lnTo>
                  <a:lnTo>
                    <a:pt x="76" y="2229"/>
                  </a:lnTo>
                  <a:lnTo>
                    <a:pt x="73" y="2229"/>
                  </a:lnTo>
                  <a:lnTo>
                    <a:pt x="71" y="2229"/>
                  </a:lnTo>
                  <a:lnTo>
                    <a:pt x="69" y="2229"/>
                  </a:lnTo>
                  <a:lnTo>
                    <a:pt x="67" y="2229"/>
                  </a:lnTo>
                  <a:lnTo>
                    <a:pt x="65" y="2229"/>
                  </a:lnTo>
                  <a:lnTo>
                    <a:pt x="63" y="2229"/>
                  </a:lnTo>
                  <a:lnTo>
                    <a:pt x="61" y="2229"/>
                  </a:lnTo>
                  <a:lnTo>
                    <a:pt x="59" y="2229"/>
                  </a:lnTo>
                  <a:lnTo>
                    <a:pt x="57" y="2229"/>
                  </a:lnTo>
                  <a:lnTo>
                    <a:pt x="55" y="2229"/>
                  </a:lnTo>
                  <a:lnTo>
                    <a:pt x="52" y="2229"/>
                  </a:lnTo>
                  <a:lnTo>
                    <a:pt x="50" y="2229"/>
                  </a:lnTo>
                  <a:lnTo>
                    <a:pt x="48" y="2229"/>
                  </a:lnTo>
                  <a:lnTo>
                    <a:pt x="46" y="2229"/>
                  </a:lnTo>
                  <a:lnTo>
                    <a:pt x="44" y="2229"/>
                  </a:lnTo>
                  <a:lnTo>
                    <a:pt x="42" y="2229"/>
                  </a:lnTo>
                  <a:lnTo>
                    <a:pt x="40" y="2229"/>
                  </a:lnTo>
                  <a:lnTo>
                    <a:pt x="38" y="2229"/>
                  </a:lnTo>
                  <a:lnTo>
                    <a:pt x="36" y="2229"/>
                  </a:lnTo>
                  <a:lnTo>
                    <a:pt x="33" y="2229"/>
                  </a:lnTo>
                  <a:lnTo>
                    <a:pt x="31" y="2229"/>
                  </a:lnTo>
                  <a:lnTo>
                    <a:pt x="29" y="2229"/>
                  </a:lnTo>
                  <a:lnTo>
                    <a:pt x="27" y="2229"/>
                  </a:lnTo>
                  <a:lnTo>
                    <a:pt x="25" y="2229"/>
                  </a:lnTo>
                  <a:lnTo>
                    <a:pt x="23" y="2229"/>
                  </a:lnTo>
                  <a:lnTo>
                    <a:pt x="21" y="2229"/>
                  </a:lnTo>
                  <a:lnTo>
                    <a:pt x="19" y="2229"/>
                  </a:lnTo>
                  <a:lnTo>
                    <a:pt x="17" y="2229"/>
                  </a:lnTo>
                  <a:lnTo>
                    <a:pt x="15" y="2229"/>
                  </a:lnTo>
                  <a:lnTo>
                    <a:pt x="12" y="2229"/>
                  </a:lnTo>
                  <a:lnTo>
                    <a:pt x="10" y="2229"/>
                  </a:lnTo>
                  <a:lnTo>
                    <a:pt x="8" y="2229"/>
                  </a:lnTo>
                  <a:lnTo>
                    <a:pt x="6" y="2229"/>
                  </a:lnTo>
                  <a:lnTo>
                    <a:pt x="4" y="2229"/>
                  </a:lnTo>
                  <a:lnTo>
                    <a:pt x="2" y="2229"/>
                  </a:lnTo>
                  <a:lnTo>
                    <a:pt x="0" y="2229"/>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750" name="Text Box 423"/>
            <p:cNvSpPr txBox="1">
              <a:spLocks noChangeArrowheads="1"/>
            </p:cNvSpPr>
            <p:nvPr/>
          </p:nvSpPr>
          <p:spPr bwMode="auto">
            <a:xfrm>
              <a:off x="2831" y="1776"/>
              <a:ext cx="4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1800">
                  <a:solidFill>
                    <a:srgbClr val="FFFFFF"/>
                  </a:solidFill>
                  <a:latin typeface="Arial" charset="0"/>
                </a:rPr>
                <a:t>PC</a:t>
              </a:r>
            </a:p>
          </p:txBody>
        </p:sp>
      </p:grpSp>
      <p:grpSp>
        <p:nvGrpSpPr>
          <p:cNvPr id="152578" name="Group 427"/>
          <p:cNvGrpSpPr>
            <a:grpSpLocks/>
          </p:cNvGrpSpPr>
          <p:nvPr/>
        </p:nvGrpSpPr>
        <p:grpSpPr bwMode="auto">
          <a:xfrm>
            <a:off x="34925" y="542925"/>
            <a:ext cx="2398713" cy="3676650"/>
            <a:chOff x="98" y="418"/>
            <a:chExt cx="1511" cy="2316"/>
          </a:xfrm>
        </p:grpSpPr>
        <p:sp>
          <p:nvSpPr>
            <p:cNvPr id="152580" name="Text Box 428"/>
            <p:cNvSpPr txBox="1">
              <a:spLocks noChangeArrowheads="1"/>
            </p:cNvSpPr>
            <p:nvPr/>
          </p:nvSpPr>
          <p:spPr bwMode="auto">
            <a:xfrm>
              <a:off x="737" y="418"/>
              <a:ext cx="4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52581" name="Text Box 429"/>
            <p:cNvSpPr txBox="1">
              <a:spLocks noChangeArrowheads="1"/>
            </p:cNvSpPr>
            <p:nvPr/>
          </p:nvSpPr>
          <p:spPr bwMode="auto">
            <a:xfrm>
              <a:off x="1141" y="802"/>
              <a:ext cx="4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52582" name="Text Box 430"/>
            <p:cNvSpPr txBox="1">
              <a:spLocks noChangeArrowheads="1"/>
            </p:cNvSpPr>
            <p:nvPr/>
          </p:nvSpPr>
          <p:spPr bwMode="auto">
            <a:xfrm>
              <a:off x="98" y="802"/>
              <a:ext cx="4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3</a:t>
              </a:r>
              <a:endParaRPr lang="en-US" altLang="en-US">
                <a:solidFill>
                  <a:srgbClr val="FFFF00"/>
                </a:solidFill>
                <a:latin typeface="Helvetica" charset="0"/>
              </a:endParaRPr>
            </a:p>
          </p:txBody>
        </p:sp>
        <p:sp>
          <p:nvSpPr>
            <p:cNvPr id="152583" name="Text Box 431"/>
            <p:cNvSpPr txBox="1">
              <a:spLocks noChangeArrowheads="1"/>
            </p:cNvSpPr>
            <p:nvPr/>
          </p:nvSpPr>
          <p:spPr bwMode="auto">
            <a:xfrm>
              <a:off x="727" y="1186"/>
              <a:ext cx="4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2</a:t>
              </a:r>
              <a:endParaRPr lang="en-US" altLang="en-US">
                <a:solidFill>
                  <a:srgbClr val="FFFF00"/>
                </a:solidFill>
                <a:latin typeface="Helvetica" charset="0"/>
              </a:endParaRPr>
            </a:p>
          </p:txBody>
        </p:sp>
        <p:sp>
          <p:nvSpPr>
            <p:cNvPr id="152584" name="Text Box 432"/>
            <p:cNvSpPr txBox="1">
              <a:spLocks noChangeArrowheads="1"/>
            </p:cNvSpPr>
            <p:nvPr/>
          </p:nvSpPr>
          <p:spPr bwMode="auto">
            <a:xfrm>
              <a:off x="729" y="802"/>
              <a:ext cx="3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N</a:t>
              </a:r>
              <a:r>
                <a:rPr lang="en-US" altLang="en-US" baseline="70000">
                  <a:solidFill>
                    <a:srgbClr val="FFFF00"/>
                  </a:solidFill>
                  <a:latin typeface="Helvetica" charset="0"/>
                </a:rPr>
                <a:t>+</a:t>
              </a:r>
              <a:endParaRPr lang="en-US" altLang="en-US">
                <a:solidFill>
                  <a:srgbClr val="FFFF00"/>
                </a:solidFill>
                <a:latin typeface="Helvetica" charset="0"/>
              </a:endParaRPr>
            </a:p>
          </p:txBody>
        </p:sp>
        <p:sp>
          <p:nvSpPr>
            <p:cNvPr id="152585" name="Line 433"/>
            <p:cNvSpPr>
              <a:spLocks noChangeShapeType="1"/>
            </p:cNvSpPr>
            <p:nvPr/>
          </p:nvSpPr>
          <p:spPr bwMode="auto">
            <a:xfrm>
              <a:off x="584" y="946"/>
              <a:ext cx="16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6" name="Line 434"/>
            <p:cNvSpPr>
              <a:spLocks noChangeShapeType="1"/>
            </p:cNvSpPr>
            <p:nvPr/>
          </p:nvSpPr>
          <p:spPr bwMode="auto">
            <a:xfrm>
              <a:off x="998" y="946"/>
              <a:ext cx="16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7" name="Line 435"/>
            <p:cNvSpPr>
              <a:spLocks noChangeShapeType="1"/>
            </p:cNvSpPr>
            <p:nvPr/>
          </p:nvSpPr>
          <p:spPr bwMode="auto">
            <a:xfrm>
              <a:off x="854" y="682"/>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8" name="Line 436"/>
            <p:cNvSpPr>
              <a:spLocks noChangeShapeType="1"/>
            </p:cNvSpPr>
            <p:nvPr/>
          </p:nvSpPr>
          <p:spPr bwMode="auto">
            <a:xfrm>
              <a:off x="854" y="1050"/>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89" name="Line 437"/>
            <p:cNvSpPr>
              <a:spLocks noChangeShapeType="1"/>
            </p:cNvSpPr>
            <p:nvPr/>
          </p:nvSpPr>
          <p:spPr bwMode="auto">
            <a:xfrm>
              <a:off x="854" y="1442"/>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90" name="Text Box 438"/>
            <p:cNvSpPr txBox="1">
              <a:spLocks noChangeArrowheads="1"/>
            </p:cNvSpPr>
            <p:nvPr/>
          </p:nvSpPr>
          <p:spPr bwMode="auto">
            <a:xfrm>
              <a:off x="728" y="1570"/>
              <a:ext cx="4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CH</a:t>
              </a:r>
              <a:r>
                <a:rPr lang="en-US" altLang="en-US" baseline="-25000">
                  <a:solidFill>
                    <a:srgbClr val="FFFF00"/>
                  </a:solidFill>
                  <a:latin typeface="Helvetica" charset="0"/>
                </a:rPr>
                <a:t>2</a:t>
              </a:r>
              <a:endParaRPr lang="en-US" altLang="en-US">
                <a:solidFill>
                  <a:srgbClr val="FFFF00"/>
                </a:solidFill>
                <a:latin typeface="Helvetica" charset="0"/>
              </a:endParaRPr>
            </a:p>
          </p:txBody>
        </p:sp>
        <p:sp>
          <p:nvSpPr>
            <p:cNvPr id="152591" name="Line 439"/>
            <p:cNvSpPr>
              <a:spLocks noChangeShapeType="1"/>
            </p:cNvSpPr>
            <p:nvPr/>
          </p:nvSpPr>
          <p:spPr bwMode="auto">
            <a:xfrm>
              <a:off x="854" y="1842"/>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592" name="Text Box 440"/>
            <p:cNvSpPr txBox="1">
              <a:spLocks noChangeArrowheads="1"/>
            </p:cNvSpPr>
            <p:nvPr/>
          </p:nvSpPr>
          <p:spPr bwMode="auto">
            <a:xfrm>
              <a:off x="729" y="1978"/>
              <a:ext cx="407"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Helvetica" charset="0"/>
                </a:rPr>
                <a:t>OR</a:t>
              </a:r>
            </a:p>
            <a:p>
              <a:endParaRPr lang="en-US" altLang="en-US">
                <a:solidFill>
                  <a:srgbClr val="FFFF00"/>
                </a:solidFill>
                <a:latin typeface="Helvetica" charset="0"/>
              </a:endParaRPr>
            </a:p>
            <a:p>
              <a:endParaRPr lang="en-US" altLang="en-US">
                <a:solidFill>
                  <a:srgbClr val="FFFF00"/>
                </a:solidFill>
                <a:latin typeface="Helvetica" charset="0"/>
              </a:endParaRPr>
            </a:p>
          </p:txBody>
        </p:sp>
      </p:grpSp>
      <p:sp>
        <p:nvSpPr>
          <p:cNvPr id="152579" name="Text Box 441"/>
          <p:cNvSpPr txBox="1">
            <a:spLocks noChangeArrowheads="1"/>
          </p:cNvSpPr>
          <p:nvPr/>
        </p:nvSpPr>
        <p:spPr bwMode="auto">
          <a:xfrm>
            <a:off x="85725" y="4764088"/>
            <a:ext cx="37322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200">
                <a:solidFill>
                  <a:srgbClr val="FFFF00"/>
                </a:solidFill>
              </a:rPr>
              <a:t>R = OH - Cho </a:t>
            </a:r>
          </a:p>
          <a:p>
            <a:r>
              <a:rPr lang="en-US" altLang="en-US" sz="2200">
                <a:solidFill>
                  <a:srgbClr val="FFFF00"/>
                </a:solidFill>
              </a:rPr>
              <a:t>R = OPO</a:t>
            </a:r>
            <a:r>
              <a:rPr lang="en-US" altLang="en-US" sz="2200" baseline="-25000">
                <a:solidFill>
                  <a:srgbClr val="FFFF00"/>
                </a:solidFill>
              </a:rPr>
              <a:t>3 </a:t>
            </a:r>
            <a:r>
              <a:rPr lang="en-US" altLang="en-US" sz="2200">
                <a:solidFill>
                  <a:srgbClr val="FFFF00"/>
                </a:solidFill>
              </a:rPr>
              <a:t>- PC</a:t>
            </a:r>
          </a:p>
          <a:p>
            <a:r>
              <a:rPr lang="en-US" altLang="en-US" sz="2200">
                <a:solidFill>
                  <a:srgbClr val="FFFF00"/>
                </a:solidFill>
              </a:rPr>
              <a:t>R = OPO</a:t>
            </a:r>
            <a:r>
              <a:rPr lang="en-US" altLang="en-US" sz="2200" baseline="-25000">
                <a:solidFill>
                  <a:srgbClr val="FFFF00"/>
                </a:solidFill>
              </a:rPr>
              <a:t>3</a:t>
            </a:r>
            <a:r>
              <a:rPr lang="en-US" altLang="en-US" sz="2200">
                <a:solidFill>
                  <a:srgbClr val="FFFF00"/>
                </a:solidFill>
              </a:rPr>
              <a:t>CH</a:t>
            </a:r>
            <a:r>
              <a:rPr lang="en-US" altLang="en-US" sz="2200" baseline="-25000">
                <a:solidFill>
                  <a:srgbClr val="FFFF00"/>
                </a:solidFill>
              </a:rPr>
              <a:t>2</a:t>
            </a:r>
            <a:r>
              <a:rPr lang="en-US" altLang="en-US" sz="2200">
                <a:solidFill>
                  <a:srgbClr val="FFFF00"/>
                </a:solidFill>
              </a:rPr>
              <a:t>CHOHCH</a:t>
            </a:r>
            <a:r>
              <a:rPr lang="en-US" altLang="en-US" sz="2200" baseline="-25000">
                <a:solidFill>
                  <a:srgbClr val="FFFF00"/>
                </a:solidFill>
              </a:rPr>
              <a:t>2</a:t>
            </a:r>
            <a:r>
              <a:rPr lang="en-US" altLang="en-US" sz="2200">
                <a:solidFill>
                  <a:srgbClr val="FFFF00"/>
                </a:solidFill>
              </a:rPr>
              <a:t>OH</a:t>
            </a:r>
            <a:endParaRPr lang="en-US" altLang="en-US" sz="2200" baseline="-25000">
              <a:solidFill>
                <a:srgbClr val="FFFF00"/>
              </a:solidFill>
            </a:endParaRP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2"/>
          <p:cNvSpPr txBox="1">
            <a:spLocks noChangeArrowheads="1"/>
          </p:cNvSpPr>
          <p:nvPr/>
        </p:nvSpPr>
        <p:spPr bwMode="auto">
          <a:xfrm>
            <a:off x="1960563" y="838200"/>
            <a:ext cx="130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Arginine</a:t>
            </a:r>
          </a:p>
        </p:txBody>
      </p:sp>
      <p:sp>
        <p:nvSpPr>
          <p:cNvPr id="154626" name="Line 3"/>
          <p:cNvSpPr>
            <a:spLocks noChangeShapeType="1"/>
          </p:cNvSpPr>
          <p:nvPr/>
        </p:nvSpPr>
        <p:spPr bwMode="auto">
          <a:xfrm>
            <a:off x="3514725" y="1066800"/>
            <a:ext cx="18002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27" name="Text Box 4"/>
          <p:cNvSpPr txBox="1">
            <a:spLocks noChangeArrowheads="1"/>
          </p:cNvSpPr>
          <p:nvPr/>
        </p:nvSpPr>
        <p:spPr bwMode="auto">
          <a:xfrm>
            <a:off x="5400675" y="8382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Ornithine</a:t>
            </a:r>
          </a:p>
        </p:txBody>
      </p:sp>
      <p:sp>
        <p:nvSpPr>
          <p:cNvPr id="154628" name="Text Box 5"/>
          <p:cNvSpPr txBox="1">
            <a:spLocks noChangeArrowheads="1"/>
          </p:cNvSpPr>
          <p:nvPr/>
        </p:nvSpPr>
        <p:spPr bwMode="auto">
          <a:xfrm>
            <a:off x="3751263" y="121285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800" i="1">
                <a:solidFill>
                  <a:srgbClr val="FFFFFF"/>
                </a:solidFill>
                <a:latin typeface="Helvetica" charset="0"/>
              </a:rPr>
              <a:t>Arginase</a:t>
            </a:r>
          </a:p>
        </p:txBody>
      </p:sp>
      <p:sp>
        <p:nvSpPr>
          <p:cNvPr id="154629" name="Line 6"/>
          <p:cNvSpPr>
            <a:spLocks noChangeShapeType="1"/>
          </p:cNvSpPr>
          <p:nvPr/>
        </p:nvSpPr>
        <p:spPr bwMode="auto">
          <a:xfrm>
            <a:off x="6018213" y="1371600"/>
            <a:ext cx="0" cy="688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30" name="Text Box 7"/>
          <p:cNvSpPr txBox="1">
            <a:spLocks noChangeArrowheads="1"/>
          </p:cNvSpPr>
          <p:nvPr/>
        </p:nvSpPr>
        <p:spPr bwMode="auto">
          <a:xfrm>
            <a:off x="6532563" y="1343025"/>
            <a:ext cx="1658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800" i="1">
                <a:solidFill>
                  <a:srgbClr val="FFFFFF"/>
                </a:solidFill>
                <a:latin typeface="Helvetica" charset="0"/>
              </a:rPr>
              <a:t>Ornithine</a:t>
            </a:r>
          </a:p>
          <a:p>
            <a:pPr algn="ctr"/>
            <a:r>
              <a:rPr lang="en-US" altLang="en-US" sz="1800" i="1">
                <a:solidFill>
                  <a:srgbClr val="FFFFFF"/>
                </a:solidFill>
                <a:latin typeface="Helvetica" charset="0"/>
              </a:rPr>
              <a:t>decarboxylase</a:t>
            </a:r>
          </a:p>
        </p:txBody>
      </p:sp>
      <p:sp>
        <p:nvSpPr>
          <p:cNvPr id="154631" name="Text Box 8"/>
          <p:cNvSpPr txBox="1">
            <a:spLocks noChangeArrowheads="1"/>
          </p:cNvSpPr>
          <p:nvPr/>
        </p:nvSpPr>
        <p:spPr bwMode="auto">
          <a:xfrm>
            <a:off x="3740150" y="2070100"/>
            <a:ext cx="401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H</a:t>
            </a:r>
            <a:r>
              <a:rPr lang="en-US" altLang="en-US" baseline="-25000">
                <a:solidFill>
                  <a:srgbClr val="FFFFFF"/>
                </a:solidFill>
                <a:latin typeface="Helvetica" charset="0"/>
              </a:rPr>
              <a:t>2</a:t>
            </a:r>
            <a:r>
              <a:rPr lang="en-US" altLang="en-US">
                <a:solidFill>
                  <a:srgbClr val="FFFFFF"/>
                </a:solidFill>
                <a:latin typeface="Helvetica" charset="0"/>
              </a:rPr>
              <a:t>N-CH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-NH</a:t>
            </a:r>
            <a:r>
              <a:rPr lang="en-US" altLang="en-US" baseline="-25000">
                <a:solidFill>
                  <a:srgbClr val="FFFFFF"/>
                </a:solidFill>
                <a:latin typeface="Helvetica" charset="0"/>
              </a:rPr>
              <a:t>2</a:t>
            </a:r>
            <a:endParaRPr lang="en-US" altLang="en-US">
              <a:solidFill>
                <a:srgbClr val="FFFFFF"/>
              </a:solidFill>
              <a:latin typeface="Helvetica" charset="0"/>
            </a:endParaRPr>
          </a:p>
        </p:txBody>
      </p:sp>
      <p:sp>
        <p:nvSpPr>
          <p:cNvPr id="154632" name="Text Box 9"/>
          <p:cNvSpPr txBox="1">
            <a:spLocks noChangeArrowheads="1"/>
          </p:cNvSpPr>
          <p:nvPr/>
        </p:nvSpPr>
        <p:spPr bwMode="auto">
          <a:xfrm>
            <a:off x="5143500" y="2527300"/>
            <a:ext cx="162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Putrescine</a:t>
            </a:r>
          </a:p>
        </p:txBody>
      </p:sp>
      <p:sp>
        <p:nvSpPr>
          <p:cNvPr id="154633" name="Line 10"/>
          <p:cNvSpPr>
            <a:spLocks noChangeShapeType="1"/>
          </p:cNvSpPr>
          <p:nvPr/>
        </p:nvSpPr>
        <p:spPr bwMode="auto">
          <a:xfrm flipH="1">
            <a:off x="6003925" y="3033713"/>
            <a:ext cx="1588" cy="6746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34" name="Text Box 11"/>
          <p:cNvSpPr txBox="1">
            <a:spLocks noChangeArrowheads="1"/>
          </p:cNvSpPr>
          <p:nvPr/>
        </p:nvSpPr>
        <p:spPr bwMode="auto">
          <a:xfrm>
            <a:off x="6634163" y="2933700"/>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800" i="1">
                <a:solidFill>
                  <a:srgbClr val="FFFFFF"/>
                </a:solidFill>
                <a:latin typeface="Helvetica" charset="0"/>
              </a:rPr>
              <a:t>Spermidine</a:t>
            </a:r>
          </a:p>
          <a:p>
            <a:pPr algn="ctr"/>
            <a:r>
              <a:rPr lang="en-US" altLang="en-US" sz="1800" i="1">
                <a:solidFill>
                  <a:srgbClr val="FFFFFF"/>
                </a:solidFill>
                <a:latin typeface="Helvetica" charset="0"/>
              </a:rPr>
              <a:t>synthase</a:t>
            </a:r>
          </a:p>
        </p:txBody>
      </p:sp>
      <p:sp>
        <p:nvSpPr>
          <p:cNvPr id="154635" name="Text Box 12"/>
          <p:cNvSpPr txBox="1">
            <a:spLocks noChangeArrowheads="1"/>
          </p:cNvSpPr>
          <p:nvPr/>
        </p:nvSpPr>
        <p:spPr bwMode="auto">
          <a:xfrm>
            <a:off x="2865438" y="3733800"/>
            <a:ext cx="5522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H</a:t>
            </a:r>
            <a:r>
              <a:rPr lang="en-US" altLang="en-US" baseline="-25000">
                <a:solidFill>
                  <a:srgbClr val="FFFFFF"/>
                </a:solidFill>
                <a:latin typeface="Helvetica" charset="0"/>
              </a:rPr>
              <a:t>2</a:t>
            </a:r>
            <a:r>
              <a:rPr lang="en-US" altLang="en-US">
                <a:solidFill>
                  <a:srgbClr val="FFFFFF"/>
                </a:solidFill>
                <a:latin typeface="Helvetica" charset="0"/>
              </a:rPr>
              <a:t>N-(CH</a:t>
            </a:r>
            <a:r>
              <a:rPr lang="en-US" altLang="en-US" baseline="-25000">
                <a:solidFill>
                  <a:srgbClr val="FFFFFF"/>
                </a:solidFill>
                <a:latin typeface="Helvetica" charset="0"/>
              </a:rPr>
              <a:t>2</a:t>
            </a:r>
            <a:r>
              <a:rPr lang="en-US" altLang="en-US">
                <a:solidFill>
                  <a:srgbClr val="FFFFFF"/>
                </a:solidFill>
                <a:latin typeface="Helvetica" charset="0"/>
              </a:rPr>
              <a:t>)</a:t>
            </a:r>
            <a:r>
              <a:rPr lang="en-US" altLang="en-US" baseline="-25000">
                <a:solidFill>
                  <a:srgbClr val="FFFFFF"/>
                </a:solidFill>
                <a:latin typeface="Helvetica" charset="0"/>
              </a:rPr>
              <a:t>3</a:t>
            </a:r>
            <a:r>
              <a:rPr lang="en-US" altLang="en-US">
                <a:solidFill>
                  <a:srgbClr val="FFFFFF"/>
                </a:solidFill>
                <a:latin typeface="Helvetica" charset="0"/>
              </a:rPr>
              <a:t>-HN-CH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-NH</a:t>
            </a:r>
            <a:r>
              <a:rPr lang="en-US" altLang="en-US" baseline="-25000">
                <a:solidFill>
                  <a:srgbClr val="FFFFFF"/>
                </a:solidFill>
                <a:latin typeface="Helvetica" charset="0"/>
              </a:rPr>
              <a:t>2</a:t>
            </a:r>
            <a:endParaRPr lang="en-US" altLang="en-US">
              <a:solidFill>
                <a:srgbClr val="FFFFFF"/>
              </a:solidFill>
              <a:latin typeface="Helvetica" charset="0"/>
            </a:endParaRPr>
          </a:p>
        </p:txBody>
      </p:sp>
      <p:sp>
        <p:nvSpPr>
          <p:cNvPr id="154636" name="Line 13"/>
          <p:cNvSpPr>
            <a:spLocks noChangeShapeType="1"/>
          </p:cNvSpPr>
          <p:nvPr/>
        </p:nvSpPr>
        <p:spPr bwMode="auto">
          <a:xfrm flipH="1">
            <a:off x="6003925" y="4745038"/>
            <a:ext cx="9525" cy="6651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37" name="Text Box 14"/>
          <p:cNvSpPr txBox="1">
            <a:spLocks noChangeArrowheads="1"/>
          </p:cNvSpPr>
          <p:nvPr/>
        </p:nvSpPr>
        <p:spPr bwMode="auto">
          <a:xfrm>
            <a:off x="6773863" y="4724400"/>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800" i="1">
                <a:solidFill>
                  <a:srgbClr val="FFFFFF"/>
                </a:solidFill>
                <a:latin typeface="Helvetica" charset="0"/>
              </a:rPr>
              <a:t>Spermine</a:t>
            </a:r>
          </a:p>
          <a:p>
            <a:pPr algn="ctr"/>
            <a:r>
              <a:rPr lang="en-US" altLang="en-US" sz="1800" i="1">
                <a:solidFill>
                  <a:srgbClr val="FFFFFF"/>
                </a:solidFill>
                <a:latin typeface="Helvetica" charset="0"/>
              </a:rPr>
              <a:t>synthase</a:t>
            </a:r>
          </a:p>
        </p:txBody>
      </p:sp>
      <p:sp>
        <p:nvSpPr>
          <p:cNvPr id="154638" name="Text Box 15"/>
          <p:cNvSpPr txBox="1">
            <a:spLocks noChangeArrowheads="1"/>
          </p:cNvSpPr>
          <p:nvPr/>
        </p:nvSpPr>
        <p:spPr bwMode="auto">
          <a:xfrm>
            <a:off x="2143125" y="5486400"/>
            <a:ext cx="703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H</a:t>
            </a:r>
            <a:r>
              <a:rPr lang="en-US" altLang="en-US" baseline="-25000">
                <a:solidFill>
                  <a:srgbClr val="FFFFFF"/>
                </a:solidFill>
                <a:latin typeface="Helvetica" charset="0"/>
              </a:rPr>
              <a:t>2</a:t>
            </a:r>
            <a:r>
              <a:rPr lang="en-US" altLang="en-US">
                <a:solidFill>
                  <a:srgbClr val="FFFFFF"/>
                </a:solidFill>
                <a:latin typeface="Helvetica" charset="0"/>
              </a:rPr>
              <a:t>N-(CH</a:t>
            </a:r>
            <a:r>
              <a:rPr lang="en-US" altLang="en-US" baseline="-25000">
                <a:solidFill>
                  <a:srgbClr val="FFFFFF"/>
                </a:solidFill>
                <a:latin typeface="Helvetica" charset="0"/>
              </a:rPr>
              <a:t>2</a:t>
            </a:r>
            <a:r>
              <a:rPr lang="en-US" altLang="en-US">
                <a:solidFill>
                  <a:srgbClr val="FFFFFF"/>
                </a:solidFill>
                <a:latin typeface="Helvetica" charset="0"/>
              </a:rPr>
              <a:t>)</a:t>
            </a:r>
            <a:r>
              <a:rPr lang="en-US" altLang="en-US" baseline="-25000">
                <a:solidFill>
                  <a:srgbClr val="FFFFFF"/>
                </a:solidFill>
                <a:latin typeface="Helvetica" charset="0"/>
              </a:rPr>
              <a:t>3</a:t>
            </a:r>
            <a:r>
              <a:rPr lang="en-US" altLang="en-US">
                <a:solidFill>
                  <a:srgbClr val="FFFFFF"/>
                </a:solidFill>
                <a:latin typeface="Helvetica" charset="0"/>
              </a:rPr>
              <a:t>-HN-CH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-NH-(CH</a:t>
            </a:r>
            <a:r>
              <a:rPr lang="en-US" altLang="en-US" baseline="-25000">
                <a:solidFill>
                  <a:srgbClr val="FFFFFF"/>
                </a:solidFill>
                <a:latin typeface="Helvetica" charset="0"/>
              </a:rPr>
              <a:t>2</a:t>
            </a:r>
            <a:r>
              <a:rPr lang="en-US" altLang="en-US">
                <a:solidFill>
                  <a:srgbClr val="FFFFFF"/>
                </a:solidFill>
                <a:latin typeface="Helvetica" charset="0"/>
              </a:rPr>
              <a:t>)</a:t>
            </a:r>
            <a:r>
              <a:rPr lang="en-US" altLang="en-US" baseline="-25000">
                <a:solidFill>
                  <a:srgbClr val="FFFFFF"/>
                </a:solidFill>
                <a:latin typeface="Helvetica" charset="0"/>
              </a:rPr>
              <a:t>3</a:t>
            </a:r>
            <a:r>
              <a:rPr lang="en-US" altLang="en-US">
                <a:solidFill>
                  <a:srgbClr val="FFFFFF"/>
                </a:solidFill>
                <a:latin typeface="Helvetica" charset="0"/>
              </a:rPr>
              <a:t>-NH</a:t>
            </a:r>
            <a:r>
              <a:rPr lang="en-US" altLang="en-US" baseline="-25000">
                <a:solidFill>
                  <a:srgbClr val="FFFFFF"/>
                </a:solidFill>
                <a:latin typeface="Helvetica" charset="0"/>
              </a:rPr>
              <a:t>2</a:t>
            </a:r>
            <a:endParaRPr lang="en-US" altLang="en-US">
              <a:solidFill>
                <a:srgbClr val="FFFFFF"/>
              </a:solidFill>
              <a:latin typeface="Helvetica" charset="0"/>
            </a:endParaRPr>
          </a:p>
        </p:txBody>
      </p:sp>
      <p:sp>
        <p:nvSpPr>
          <p:cNvPr id="154639" name="Text Box 16"/>
          <p:cNvSpPr txBox="1">
            <a:spLocks noChangeArrowheads="1"/>
          </p:cNvSpPr>
          <p:nvPr/>
        </p:nvSpPr>
        <p:spPr bwMode="auto">
          <a:xfrm>
            <a:off x="5013325" y="419100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Spermidine</a:t>
            </a:r>
          </a:p>
        </p:txBody>
      </p:sp>
      <p:sp>
        <p:nvSpPr>
          <p:cNvPr id="154640" name="Text Box 17"/>
          <p:cNvSpPr txBox="1">
            <a:spLocks noChangeArrowheads="1"/>
          </p:cNvSpPr>
          <p:nvPr/>
        </p:nvSpPr>
        <p:spPr bwMode="auto">
          <a:xfrm>
            <a:off x="5143500" y="5981700"/>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Spermine</a:t>
            </a:r>
          </a:p>
        </p:txBody>
      </p:sp>
      <p:sp>
        <p:nvSpPr>
          <p:cNvPr id="154641" name="Line 18"/>
          <p:cNvSpPr>
            <a:spLocks noChangeShapeType="1"/>
          </p:cNvSpPr>
          <p:nvPr/>
        </p:nvSpPr>
        <p:spPr bwMode="auto">
          <a:xfrm>
            <a:off x="2400300" y="3581400"/>
            <a:ext cx="6000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42" name="Line 19"/>
          <p:cNvSpPr>
            <a:spLocks noChangeShapeType="1"/>
          </p:cNvSpPr>
          <p:nvPr/>
        </p:nvSpPr>
        <p:spPr bwMode="auto">
          <a:xfrm>
            <a:off x="2400300" y="4343400"/>
            <a:ext cx="6000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43" name="Line 20"/>
          <p:cNvSpPr>
            <a:spLocks noChangeShapeType="1"/>
          </p:cNvSpPr>
          <p:nvPr/>
        </p:nvSpPr>
        <p:spPr bwMode="auto">
          <a:xfrm>
            <a:off x="2400300" y="3619500"/>
            <a:ext cx="0" cy="723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44" name="Line 21"/>
          <p:cNvSpPr>
            <a:spLocks noChangeShapeType="1"/>
          </p:cNvSpPr>
          <p:nvPr/>
        </p:nvSpPr>
        <p:spPr bwMode="auto">
          <a:xfrm flipH="1">
            <a:off x="2228850" y="3962400"/>
            <a:ext cx="1714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45" name="Text Box 22"/>
          <p:cNvSpPr txBox="1">
            <a:spLocks noChangeArrowheads="1"/>
          </p:cNvSpPr>
          <p:nvPr/>
        </p:nvSpPr>
        <p:spPr bwMode="auto">
          <a:xfrm>
            <a:off x="528638" y="3409950"/>
            <a:ext cx="15954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600">
                <a:solidFill>
                  <a:srgbClr val="FFFFFF"/>
                </a:solidFill>
                <a:latin typeface="Helvetica" charset="0"/>
              </a:rPr>
              <a:t>Decarboxylated</a:t>
            </a:r>
          </a:p>
          <a:p>
            <a:pPr algn="ctr"/>
            <a:r>
              <a:rPr lang="en-US" altLang="en-US" sz="1600">
                <a:solidFill>
                  <a:srgbClr val="FFFFFF"/>
                </a:solidFill>
                <a:latin typeface="Helvetica" charset="0"/>
              </a:rPr>
              <a:t>S-adenosyl-</a:t>
            </a:r>
          </a:p>
          <a:p>
            <a:pPr algn="ctr"/>
            <a:r>
              <a:rPr lang="en-US" altLang="en-US" sz="1600">
                <a:solidFill>
                  <a:srgbClr val="FFFFFF"/>
                </a:solidFill>
                <a:latin typeface="Helvetica" charset="0"/>
              </a:rPr>
              <a:t>methionine</a:t>
            </a:r>
          </a:p>
          <a:p>
            <a:pPr algn="ctr"/>
            <a:r>
              <a:rPr lang="en-US" altLang="en-US" sz="1600">
                <a:solidFill>
                  <a:srgbClr val="FFFFFF"/>
                </a:solidFill>
                <a:latin typeface="Helvetica" charset="0"/>
              </a:rPr>
              <a:t>(aminopropyl</a:t>
            </a:r>
          </a:p>
          <a:p>
            <a:pPr algn="ctr"/>
            <a:r>
              <a:rPr lang="en-US" altLang="en-US" sz="1600">
                <a:solidFill>
                  <a:srgbClr val="FFFFFF"/>
                </a:solidFill>
                <a:latin typeface="Helvetica" charset="0"/>
              </a:rPr>
              <a:t>donor)</a:t>
            </a:r>
          </a:p>
        </p:txBody>
      </p:sp>
      <p:sp>
        <p:nvSpPr>
          <p:cNvPr id="154646" name="Text Box 23"/>
          <p:cNvSpPr txBox="1">
            <a:spLocks noChangeArrowheads="1"/>
          </p:cNvSpPr>
          <p:nvPr/>
        </p:nvSpPr>
        <p:spPr bwMode="auto">
          <a:xfrm>
            <a:off x="2405063" y="88900"/>
            <a:ext cx="5627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3200">
                <a:solidFill>
                  <a:srgbClr val="FFFFFF"/>
                </a:solidFill>
                <a:latin typeface="Helvetica" charset="0"/>
              </a:rPr>
              <a:t>Polyamine Synthesis Pathway</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440"/>
          <p:cNvSpPr>
            <a:spLocks noChangeArrowheads="1"/>
          </p:cNvSpPr>
          <p:nvPr/>
        </p:nvSpPr>
        <p:spPr bwMode="auto">
          <a:xfrm>
            <a:off x="4810125" y="6537325"/>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Chemical Shift (ppm)</a:t>
            </a:r>
            <a:endParaRPr lang="en-US" altLang="en-US" sz="1800">
              <a:solidFill>
                <a:srgbClr val="FFFFFF"/>
              </a:solidFill>
              <a:latin typeface="Times" charset="0"/>
            </a:endParaRPr>
          </a:p>
        </p:txBody>
      </p:sp>
      <p:grpSp>
        <p:nvGrpSpPr>
          <p:cNvPr id="156674" name="Group 598"/>
          <p:cNvGrpSpPr>
            <a:grpSpLocks/>
          </p:cNvGrpSpPr>
          <p:nvPr/>
        </p:nvGrpSpPr>
        <p:grpSpPr bwMode="auto">
          <a:xfrm>
            <a:off x="1343025" y="47625"/>
            <a:ext cx="8353425" cy="2657475"/>
            <a:chOff x="846" y="30"/>
            <a:chExt cx="5262" cy="1674"/>
          </a:xfrm>
        </p:grpSpPr>
        <p:grpSp>
          <p:nvGrpSpPr>
            <p:cNvPr id="156779" name="Group 594"/>
            <p:cNvGrpSpPr>
              <a:grpSpLocks/>
            </p:cNvGrpSpPr>
            <p:nvPr/>
          </p:nvGrpSpPr>
          <p:grpSpPr bwMode="auto">
            <a:xfrm>
              <a:off x="849" y="1509"/>
              <a:ext cx="5259" cy="195"/>
              <a:chOff x="849" y="1509"/>
              <a:chExt cx="5259" cy="195"/>
            </a:xfrm>
          </p:grpSpPr>
          <p:sp>
            <p:nvSpPr>
              <p:cNvPr id="156782" name="Line 9"/>
              <p:cNvSpPr>
                <a:spLocks noChangeShapeType="1"/>
              </p:cNvSpPr>
              <p:nvPr/>
            </p:nvSpPr>
            <p:spPr bwMode="auto">
              <a:xfrm>
                <a:off x="849" y="1509"/>
                <a:ext cx="517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83" name="Line 11"/>
              <p:cNvSpPr>
                <a:spLocks noChangeShapeType="1"/>
              </p:cNvSpPr>
              <p:nvPr/>
            </p:nvSpPr>
            <p:spPr bwMode="auto">
              <a:xfrm>
                <a:off x="975"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84" name="Line 12"/>
              <p:cNvSpPr>
                <a:spLocks noChangeShapeType="1"/>
              </p:cNvSpPr>
              <p:nvPr/>
            </p:nvSpPr>
            <p:spPr bwMode="auto">
              <a:xfrm>
                <a:off x="1106"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85" name="Line 13"/>
              <p:cNvSpPr>
                <a:spLocks noChangeShapeType="1"/>
              </p:cNvSpPr>
              <p:nvPr/>
            </p:nvSpPr>
            <p:spPr bwMode="auto">
              <a:xfrm>
                <a:off x="1234"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86" name="Line 14"/>
              <p:cNvSpPr>
                <a:spLocks noChangeShapeType="1"/>
              </p:cNvSpPr>
              <p:nvPr/>
            </p:nvSpPr>
            <p:spPr bwMode="auto">
              <a:xfrm>
                <a:off x="1363"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87" name="Line 15"/>
              <p:cNvSpPr>
                <a:spLocks noChangeShapeType="1"/>
              </p:cNvSpPr>
              <p:nvPr/>
            </p:nvSpPr>
            <p:spPr bwMode="auto">
              <a:xfrm>
                <a:off x="1494" y="1509"/>
                <a:ext cx="1"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88" name="Line 16"/>
              <p:cNvSpPr>
                <a:spLocks noChangeShapeType="1"/>
              </p:cNvSpPr>
              <p:nvPr/>
            </p:nvSpPr>
            <p:spPr bwMode="auto">
              <a:xfrm>
                <a:off x="1622"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89" name="Line 17"/>
              <p:cNvSpPr>
                <a:spLocks noChangeShapeType="1"/>
              </p:cNvSpPr>
              <p:nvPr/>
            </p:nvSpPr>
            <p:spPr bwMode="auto">
              <a:xfrm>
                <a:off x="1753"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0" name="Line 18"/>
              <p:cNvSpPr>
                <a:spLocks noChangeShapeType="1"/>
              </p:cNvSpPr>
              <p:nvPr/>
            </p:nvSpPr>
            <p:spPr bwMode="auto">
              <a:xfrm>
                <a:off x="1882"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1" name="Line 19"/>
              <p:cNvSpPr>
                <a:spLocks noChangeShapeType="1"/>
              </p:cNvSpPr>
              <p:nvPr/>
            </p:nvSpPr>
            <p:spPr bwMode="auto">
              <a:xfrm>
                <a:off x="2010"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2" name="Line 20"/>
              <p:cNvSpPr>
                <a:spLocks noChangeShapeType="1"/>
              </p:cNvSpPr>
              <p:nvPr/>
            </p:nvSpPr>
            <p:spPr bwMode="auto">
              <a:xfrm>
                <a:off x="2141" y="1509"/>
                <a:ext cx="1" cy="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3" name="Rectangle 21"/>
              <p:cNvSpPr>
                <a:spLocks noChangeArrowheads="1"/>
              </p:cNvSpPr>
              <p:nvPr/>
            </p:nvSpPr>
            <p:spPr bwMode="auto">
              <a:xfrm>
                <a:off x="2084" y="1531"/>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3.0</a:t>
                </a:r>
                <a:endParaRPr lang="en-US" altLang="en-US" sz="1800">
                  <a:solidFill>
                    <a:srgbClr val="FFFFFF"/>
                  </a:solidFill>
                  <a:latin typeface="Times" charset="0"/>
                </a:endParaRPr>
              </a:p>
            </p:txBody>
          </p:sp>
          <p:sp>
            <p:nvSpPr>
              <p:cNvPr id="156794" name="Line 22"/>
              <p:cNvSpPr>
                <a:spLocks noChangeShapeType="1"/>
              </p:cNvSpPr>
              <p:nvPr/>
            </p:nvSpPr>
            <p:spPr bwMode="auto">
              <a:xfrm>
                <a:off x="2270"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5" name="Line 23"/>
              <p:cNvSpPr>
                <a:spLocks noChangeShapeType="1"/>
              </p:cNvSpPr>
              <p:nvPr/>
            </p:nvSpPr>
            <p:spPr bwMode="auto">
              <a:xfrm>
                <a:off x="2398"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6" name="Line 24"/>
              <p:cNvSpPr>
                <a:spLocks noChangeShapeType="1"/>
              </p:cNvSpPr>
              <p:nvPr/>
            </p:nvSpPr>
            <p:spPr bwMode="auto">
              <a:xfrm>
                <a:off x="2529"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7" name="Line 25"/>
              <p:cNvSpPr>
                <a:spLocks noChangeShapeType="1"/>
              </p:cNvSpPr>
              <p:nvPr/>
            </p:nvSpPr>
            <p:spPr bwMode="auto">
              <a:xfrm>
                <a:off x="2657"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8" name="Line 26"/>
              <p:cNvSpPr>
                <a:spLocks noChangeShapeType="1"/>
              </p:cNvSpPr>
              <p:nvPr/>
            </p:nvSpPr>
            <p:spPr bwMode="auto">
              <a:xfrm>
                <a:off x="2788" y="1509"/>
                <a:ext cx="1"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99" name="Line 27"/>
              <p:cNvSpPr>
                <a:spLocks noChangeShapeType="1"/>
              </p:cNvSpPr>
              <p:nvPr/>
            </p:nvSpPr>
            <p:spPr bwMode="auto">
              <a:xfrm>
                <a:off x="2917"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0" name="Line 28"/>
              <p:cNvSpPr>
                <a:spLocks noChangeShapeType="1"/>
              </p:cNvSpPr>
              <p:nvPr/>
            </p:nvSpPr>
            <p:spPr bwMode="auto">
              <a:xfrm>
                <a:off x="3045"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1" name="Line 29"/>
              <p:cNvSpPr>
                <a:spLocks noChangeShapeType="1"/>
              </p:cNvSpPr>
              <p:nvPr/>
            </p:nvSpPr>
            <p:spPr bwMode="auto">
              <a:xfrm>
                <a:off x="3176"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2" name="Line 30"/>
              <p:cNvSpPr>
                <a:spLocks noChangeShapeType="1"/>
              </p:cNvSpPr>
              <p:nvPr/>
            </p:nvSpPr>
            <p:spPr bwMode="auto">
              <a:xfrm>
                <a:off x="3305"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3" name="Line 31"/>
              <p:cNvSpPr>
                <a:spLocks noChangeShapeType="1"/>
              </p:cNvSpPr>
              <p:nvPr/>
            </p:nvSpPr>
            <p:spPr bwMode="auto">
              <a:xfrm>
                <a:off x="3433" y="1509"/>
                <a:ext cx="1" cy="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4" name="Rectangle 32"/>
              <p:cNvSpPr>
                <a:spLocks noChangeArrowheads="1"/>
              </p:cNvSpPr>
              <p:nvPr/>
            </p:nvSpPr>
            <p:spPr bwMode="auto">
              <a:xfrm>
                <a:off x="3376" y="1531"/>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2.5</a:t>
                </a:r>
                <a:endParaRPr lang="en-US" altLang="en-US" sz="1800">
                  <a:solidFill>
                    <a:srgbClr val="FFFFFF"/>
                  </a:solidFill>
                  <a:latin typeface="Times" charset="0"/>
                </a:endParaRPr>
              </a:p>
            </p:txBody>
          </p:sp>
          <p:sp>
            <p:nvSpPr>
              <p:cNvPr id="156805" name="Line 33"/>
              <p:cNvSpPr>
                <a:spLocks noChangeShapeType="1"/>
              </p:cNvSpPr>
              <p:nvPr/>
            </p:nvSpPr>
            <p:spPr bwMode="auto">
              <a:xfrm>
                <a:off x="3564"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6" name="Line 34"/>
              <p:cNvSpPr>
                <a:spLocks noChangeShapeType="1"/>
              </p:cNvSpPr>
              <p:nvPr/>
            </p:nvSpPr>
            <p:spPr bwMode="auto">
              <a:xfrm>
                <a:off x="3693"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7" name="Line 35"/>
              <p:cNvSpPr>
                <a:spLocks noChangeShapeType="1"/>
              </p:cNvSpPr>
              <p:nvPr/>
            </p:nvSpPr>
            <p:spPr bwMode="auto">
              <a:xfrm>
                <a:off x="3824"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8" name="Line 36"/>
              <p:cNvSpPr>
                <a:spLocks noChangeShapeType="1"/>
              </p:cNvSpPr>
              <p:nvPr/>
            </p:nvSpPr>
            <p:spPr bwMode="auto">
              <a:xfrm>
                <a:off x="3952"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09" name="Line 37"/>
              <p:cNvSpPr>
                <a:spLocks noChangeShapeType="1"/>
              </p:cNvSpPr>
              <p:nvPr/>
            </p:nvSpPr>
            <p:spPr bwMode="auto">
              <a:xfrm>
                <a:off x="4081" y="1509"/>
                <a:ext cx="1"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0" name="Line 38"/>
              <p:cNvSpPr>
                <a:spLocks noChangeShapeType="1"/>
              </p:cNvSpPr>
              <p:nvPr/>
            </p:nvSpPr>
            <p:spPr bwMode="auto">
              <a:xfrm>
                <a:off x="4212"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1" name="Line 39"/>
              <p:cNvSpPr>
                <a:spLocks noChangeShapeType="1"/>
              </p:cNvSpPr>
              <p:nvPr/>
            </p:nvSpPr>
            <p:spPr bwMode="auto">
              <a:xfrm>
                <a:off x="4340"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2" name="Line 40"/>
              <p:cNvSpPr>
                <a:spLocks noChangeShapeType="1"/>
              </p:cNvSpPr>
              <p:nvPr/>
            </p:nvSpPr>
            <p:spPr bwMode="auto">
              <a:xfrm>
                <a:off x="4469"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3" name="Line 41"/>
              <p:cNvSpPr>
                <a:spLocks noChangeShapeType="1"/>
              </p:cNvSpPr>
              <p:nvPr/>
            </p:nvSpPr>
            <p:spPr bwMode="auto">
              <a:xfrm>
                <a:off x="4600"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4" name="Line 42"/>
              <p:cNvSpPr>
                <a:spLocks noChangeShapeType="1"/>
              </p:cNvSpPr>
              <p:nvPr/>
            </p:nvSpPr>
            <p:spPr bwMode="auto">
              <a:xfrm>
                <a:off x="4728" y="1509"/>
                <a:ext cx="1" cy="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5" name="Rectangle 43"/>
              <p:cNvSpPr>
                <a:spLocks noChangeArrowheads="1"/>
              </p:cNvSpPr>
              <p:nvPr/>
            </p:nvSpPr>
            <p:spPr bwMode="auto">
              <a:xfrm>
                <a:off x="4671" y="1531"/>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2.0</a:t>
                </a:r>
                <a:endParaRPr lang="en-US" altLang="en-US" sz="1800">
                  <a:solidFill>
                    <a:srgbClr val="FFFFFF"/>
                  </a:solidFill>
                  <a:latin typeface="Times" charset="0"/>
                </a:endParaRPr>
              </a:p>
            </p:txBody>
          </p:sp>
          <p:sp>
            <p:nvSpPr>
              <p:cNvPr id="156816" name="Line 44"/>
              <p:cNvSpPr>
                <a:spLocks noChangeShapeType="1"/>
              </p:cNvSpPr>
              <p:nvPr/>
            </p:nvSpPr>
            <p:spPr bwMode="auto">
              <a:xfrm>
                <a:off x="4859"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7" name="Line 45"/>
              <p:cNvSpPr>
                <a:spLocks noChangeShapeType="1"/>
              </p:cNvSpPr>
              <p:nvPr/>
            </p:nvSpPr>
            <p:spPr bwMode="auto">
              <a:xfrm>
                <a:off x="4988"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8" name="Line 46"/>
              <p:cNvSpPr>
                <a:spLocks noChangeShapeType="1"/>
              </p:cNvSpPr>
              <p:nvPr/>
            </p:nvSpPr>
            <p:spPr bwMode="auto">
              <a:xfrm>
                <a:off x="5116"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19" name="Line 47"/>
              <p:cNvSpPr>
                <a:spLocks noChangeShapeType="1"/>
              </p:cNvSpPr>
              <p:nvPr/>
            </p:nvSpPr>
            <p:spPr bwMode="auto">
              <a:xfrm>
                <a:off x="5247"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20" name="Line 48"/>
              <p:cNvSpPr>
                <a:spLocks noChangeShapeType="1"/>
              </p:cNvSpPr>
              <p:nvPr/>
            </p:nvSpPr>
            <p:spPr bwMode="auto">
              <a:xfrm>
                <a:off x="5375" y="1509"/>
                <a:ext cx="1"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21" name="Line 49"/>
              <p:cNvSpPr>
                <a:spLocks noChangeShapeType="1"/>
              </p:cNvSpPr>
              <p:nvPr/>
            </p:nvSpPr>
            <p:spPr bwMode="auto">
              <a:xfrm>
                <a:off x="5507"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22" name="Line 50"/>
              <p:cNvSpPr>
                <a:spLocks noChangeShapeType="1"/>
              </p:cNvSpPr>
              <p:nvPr/>
            </p:nvSpPr>
            <p:spPr bwMode="auto">
              <a:xfrm>
                <a:off x="5635"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23" name="Line 51"/>
              <p:cNvSpPr>
                <a:spLocks noChangeShapeType="1"/>
              </p:cNvSpPr>
              <p:nvPr/>
            </p:nvSpPr>
            <p:spPr bwMode="auto">
              <a:xfrm>
                <a:off x="5763"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24" name="Line 52"/>
              <p:cNvSpPr>
                <a:spLocks noChangeShapeType="1"/>
              </p:cNvSpPr>
              <p:nvPr/>
            </p:nvSpPr>
            <p:spPr bwMode="auto">
              <a:xfrm>
                <a:off x="5894" y="1509"/>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25" name="Line 53"/>
              <p:cNvSpPr>
                <a:spLocks noChangeShapeType="1"/>
              </p:cNvSpPr>
              <p:nvPr/>
            </p:nvSpPr>
            <p:spPr bwMode="auto">
              <a:xfrm>
                <a:off x="6023" y="1509"/>
                <a:ext cx="1" cy="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26" name="Rectangle 54"/>
              <p:cNvSpPr>
                <a:spLocks noChangeArrowheads="1"/>
              </p:cNvSpPr>
              <p:nvPr/>
            </p:nvSpPr>
            <p:spPr bwMode="auto">
              <a:xfrm>
                <a:off x="5908" y="1531"/>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1.5</a:t>
                </a:r>
                <a:endParaRPr lang="en-US" altLang="en-US" sz="1800">
                  <a:solidFill>
                    <a:srgbClr val="FFFFFF"/>
                  </a:solidFill>
                  <a:latin typeface="Times" charset="0"/>
                </a:endParaRPr>
              </a:p>
            </p:txBody>
          </p:sp>
        </p:grpSp>
        <p:sp>
          <p:nvSpPr>
            <p:cNvPr id="156780" name="Freeform 206"/>
            <p:cNvSpPr>
              <a:spLocks/>
            </p:cNvSpPr>
            <p:nvPr/>
          </p:nvSpPr>
          <p:spPr bwMode="auto">
            <a:xfrm>
              <a:off x="846" y="30"/>
              <a:ext cx="5177" cy="1355"/>
            </a:xfrm>
            <a:custGeom>
              <a:avLst/>
              <a:gdLst>
                <a:gd name="T0" fmla="*/ 5098 w 5177"/>
                <a:gd name="T1" fmla="*/ 1353 h 1355"/>
                <a:gd name="T2" fmla="*/ 5014 w 5177"/>
                <a:gd name="T3" fmla="*/ 1353 h 1355"/>
                <a:gd name="T4" fmla="*/ 4933 w 5177"/>
                <a:gd name="T5" fmla="*/ 1353 h 1355"/>
                <a:gd name="T6" fmla="*/ 4849 w 5177"/>
                <a:gd name="T7" fmla="*/ 1350 h 1355"/>
                <a:gd name="T8" fmla="*/ 4765 w 5177"/>
                <a:gd name="T9" fmla="*/ 1349 h 1355"/>
                <a:gd name="T10" fmla="*/ 4682 w 5177"/>
                <a:gd name="T11" fmla="*/ 1350 h 1355"/>
                <a:gd name="T12" fmla="*/ 4598 w 5177"/>
                <a:gd name="T13" fmla="*/ 1347 h 1355"/>
                <a:gd name="T14" fmla="*/ 4514 w 5177"/>
                <a:gd name="T15" fmla="*/ 1185 h 1355"/>
                <a:gd name="T16" fmla="*/ 4430 w 5177"/>
                <a:gd name="T17" fmla="*/ 977 h 1355"/>
                <a:gd name="T18" fmla="*/ 4346 w 5177"/>
                <a:gd name="T19" fmla="*/ 1348 h 1355"/>
                <a:gd name="T20" fmla="*/ 4265 w 5177"/>
                <a:gd name="T21" fmla="*/ 1351 h 1355"/>
                <a:gd name="T22" fmla="*/ 4178 w 5177"/>
                <a:gd name="T23" fmla="*/ 1350 h 1355"/>
                <a:gd name="T24" fmla="*/ 4097 w 5177"/>
                <a:gd name="T25" fmla="*/ 1351 h 1355"/>
                <a:gd name="T26" fmla="*/ 4013 w 5177"/>
                <a:gd name="T27" fmla="*/ 1354 h 1355"/>
                <a:gd name="T28" fmla="*/ 3929 w 5177"/>
                <a:gd name="T29" fmla="*/ 1354 h 1355"/>
                <a:gd name="T30" fmla="*/ 3845 w 5177"/>
                <a:gd name="T31" fmla="*/ 1354 h 1355"/>
                <a:gd name="T32" fmla="*/ 3762 w 5177"/>
                <a:gd name="T33" fmla="*/ 1354 h 1355"/>
                <a:gd name="T34" fmla="*/ 3678 w 5177"/>
                <a:gd name="T35" fmla="*/ 1354 h 1355"/>
                <a:gd name="T36" fmla="*/ 3594 w 5177"/>
                <a:gd name="T37" fmla="*/ 1353 h 1355"/>
                <a:gd name="T38" fmla="*/ 3510 w 5177"/>
                <a:gd name="T39" fmla="*/ 1353 h 1355"/>
                <a:gd name="T40" fmla="*/ 3429 w 5177"/>
                <a:gd name="T41" fmla="*/ 1354 h 1355"/>
                <a:gd name="T42" fmla="*/ 3345 w 5177"/>
                <a:gd name="T43" fmla="*/ 1353 h 1355"/>
                <a:gd name="T44" fmla="*/ 3258 w 5177"/>
                <a:gd name="T45" fmla="*/ 1354 h 1355"/>
                <a:gd name="T46" fmla="*/ 3174 w 5177"/>
                <a:gd name="T47" fmla="*/ 1353 h 1355"/>
                <a:gd name="T48" fmla="*/ 3093 w 5177"/>
                <a:gd name="T49" fmla="*/ 1354 h 1355"/>
                <a:gd name="T50" fmla="*/ 3009 w 5177"/>
                <a:gd name="T51" fmla="*/ 1353 h 1355"/>
                <a:gd name="T52" fmla="*/ 2925 w 5177"/>
                <a:gd name="T53" fmla="*/ 1354 h 1355"/>
                <a:gd name="T54" fmla="*/ 2842 w 5177"/>
                <a:gd name="T55" fmla="*/ 1354 h 1355"/>
                <a:gd name="T56" fmla="*/ 2758 w 5177"/>
                <a:gd name="T57" fmla="*/ 1354 h 1355"/>
                <a:gd name="T58" fmla="*/ 2674 w 5177"/>
                <a:gd name="T59" fmla="*/ 1354 h 1355"/>
                <a:gd name="T60" fmla="*/ 2593 w 5177"/>
                <a:gd name="T61" fmla="*/ 1354 h 1355"/>
                <a:gd name="T62" fmla="*/ 2509 w 5177"/>
                <a:gd name="T63" fmla="*/ 1354 h 1355"/>
                <a:gd name="T64" fmla="*/ 2425 w 5177"/>
                <a:gd name="T65" fmla="*/ 1354 h 1355"/>
                <a:gd name="T66" fmla="*/ 2341 w 5177"/>
                <a:gd name="T67" fmla="*/ 1354 h 1355"/>
                <a:gd name="T68" fmla="*/ 2257 w 5177"/>
                <a:gd name="T69" fmla="*/ 1354 h 1355"/>
                <a:gd name="T70" fmla="*/ 2173 w 5177"/>
                <a:gd name="T71" fmla="*/ 1354 h 1355"/>
                <a:gd name="T72" fmla="*/ 2092 w 5177"/>
                <a:gd name="T73" fmla="*/ 1354 h 1355"/>
                <a:gd name="T74" fmla="*/ 2008 w 5177"/>
                <a:gd name="T75" fmla="*/ 1354 h 1355"/>
                <a:gd name="T76" fmla="*/ 1924 w 5177"/>
                <a:gd name="T77" fmla="*/ 1354 h 1355"/>
                <a:gd name="T78" fmla="*/ 1840 w 5177"/>
                <a:gd name="T79" fmla="*/ 1354 h 1355"/>
                <a:gd name="T80" fmla="*/ 1756 w 5177"/>
                <a:gd name="T81" fmla="*/ 1354 h 1355"/>
                <a:gd name="T82" fmla="*/ 1673 w 5177"/>
                <a:gd name="T83" fmla="*/ 1354 h 1355"/>
                <a:gd name="T84" fmla="*/ 1589 w 5177"/>
                <a:gd name="T85" fmla="*/ 1351 h 1355"/>
                <a:gd name="T86" fmla="*/ 1507 w 5177"/>
                <a:gd name="T87" fmla="*/ 1354 h 1355"/>
                <a:gd name="T88" fmla="*/ 1424 w 5177"/>
                <a:gd name="T89" fmla="*/ 1354 h 1355"/>
                <a:gd name="T90" fmla="*/ 1337 w 5177"/>
                <a:gd name="T91" fmla="*/ 1354 h 1355"/>
                <a:gd name="T92" fmla="*/ 1256 w 5177"/>
                <a:gd name="T93" fmla="*/ 1335 h 1355"/>
                <a:gd name="T94" fmla="*/ 1172 w 5177"/>
                <a:gd name="T95" fmla="*/ 442 h 1355"/>
                <a:gd name="T96" fmla="*/ 1088 w 5177"/>
                <a:gd name="T97" fmla="*/ 1326 h 1355"/>
                <a:gd name="T98" fmla="*/ 1004 w 5177"/>
                <a:gd name="T99" fmla="*/ 1348 h 1355"/>
                <a:gd name="T100" fmla="*/ 923 w 5177"/>
                <a:gd name="T101" fmla="*/ 1351 h 1355"/>
                <a:gd name="T102" fmla="*/ 836 w 5177"/>
                <a:gd name="T103" fmla="*/ 1349 h 1355"/>
                <a:gd name="T104" fmla="*/ 753 w 5177"/>
                <a:gd name="T105" fmla="*/ 1351 h 1355"/>
                <a:gd name="T106" fmla="*/ 671 w 5177"/>
                <a:gd name="T107" fmla="*/ 1353 h 1355"/>
                <a:gd name="T108" fmla="*/ 587 w 5177"/>
                <a:gd name="T109" fmla="*/ 1353 h 1355"/>
                <a:gd name="T110" fmla="*/ 504 w 5177"/>
                <a:gd name="T111" fmla="*/ 1353 h 1355"/>
                <a:gd name="T112" fmla="*/ 420 w 5177"/>
                <a:gd name="T113" fmla="*/ 1353 h 1355"/>
                <a:gd name="T114" fmla="*/ 336 w 5177"/>
                <a:gd name="T115" fmla="*/ 1353 h 1355"/>
                <a:gd name="T116" fmla="*/ 255 w 5177"/>
                <a:gd name="T117" fmla="*/ 1353 h 1355"/>
                <a:gd name="T118" fmla="*/ 168 w 5177"/>
                <a:gd name="T119" fmla="*/ 1353 h 1355"/>
                <a:gd name="T120" fmla="*/ 84 w 5177"/>
                <a:gd name="T121" fmla="*/ 1353 h 1355"/>
                <a:gd name="T122" fmla="*/ 3 w 5177"/>
                <a:gd name="T123" fmla="*/ 1353 h 13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177" h="1355">
                  <a:moveTo>
                    <a:pt x="5177" y="1353"/>
                  </a:moveTo>
                  <a:lnTo>
                    <a:pt x="5177" y="1353"/>
                  </a:lnTo>
                  <a:lnTo>
                    <a:pt x="5174" y="1353"/>
                  </a:lnTo>
                  <a:lnTo>
                    <a:pt x="5172" y="1353"/>
                  </a:lnTo>
                  <a:lnTo>
                    <a:pt x="5169" y="1353"/>
                  </a:lnTo>
                  <a:lnTo>
                    <a:pt x="5166" y="1353"/>
                  </a:lnTo>
                  <a:lnTo>
                    <a:pt x="5164" y="1354"/>
                  </a:lnTo>
                  <a:lnTo>
                    <a:pt x="5159" y="1353"/>
                  </a:lnTo>
                  <a:lnTo>
                    <a:pt x="5156" y="1353"/>
                  </a:lnTo>
                  <a:lnTo>
                    <a:pt x="5151" y="1353"/>
                  </a:lnTo>
                  <a:lnTo>
                    <a:pt x="5148" y="1353"/>
                  </a:lnTo>
                  <a:lnTo>
                    <a:pt x="5145" y="1353"/>
                  </a:lnTo>
                  <a:lnTo>
                    <a:pt x="5143" y="1353"/>
                  </a:lnTo>
                  <a:lnTo>
                    <a:pt x="5140" y="1353"/>
                  </a:lnTo>
                  <a:lnTo>
                    <a:pt x="5138" y="1353"/>
                  </a:lnTo>
                  <a:lnTo>
                    <a:pt x="5135" y="1353"/>
                  </a:lnTo>
                  <a:lnTo>
                    <a:pt x="5130" y="1353"/>
                  </a:lnTo>
                  <a:lnTo>
                    <a:pt x="5127" y="1353"/>
                  </a:lnTo>
                  <a:lnTo>
                    <a:pt x="5124" y="1353"/>
                  </a:lnTo>
                  <a:lnTo>
                    <a:pt x="5119" y="1353"/>
                  </a:lnTo>
                  <a:lnTo>
                    <a:pt x="5117" y="1353"/>
                  </a:lnTo>
                  <a:lnTo>
                    <a:pt x="5114" y="1353"/>
                  </a:lnTo>
                  <a:lnTo>
                    <a:pt x="5111" y="1353"/>
                  </a:lnTo>
                  <a:lnTo>
                    <a:pt x="5109" y="1353"/>
                  </a:lnTo>
                  <a:lnTo>
                    <a:pt x="5106" y="1353"/>
                  </a:lnTo>
                  <a:lnTo>
                    <a:pt x="5104" y="1353"/>
                  </a:lnTo>
                  <a:lnTo>
                    <a:pt x="5101" y="1353"/>
                  </a:lnTo>
                  <a:lnTo>
                    <a:pt x="5098" y="1353"/>
                  </a:lnTo>
                  <a:lnTo>
                    <a:pt x="5096" y="1353"/>
                  </a:lnTo>
                  <a:lnTo>
                    <a:pt x="5093" y="1353"/>
                  </a:lnTo>
                  <a:lnTo>
                    <a:pt x="5090" y="1353"/>
                  </a:lnTo>
                  <a:lnTo>
                    <a:pt x="5088" y="1353"/>
                  </a:lnTo>
                  <a:lnTo>
                    <a:pt x="5085" y="1353"/>
                  </a:lnTo>
                  <a:lnTo>
                    <a:pt x="5080" y="1353"/>
                  </a:lnTo>
                  <a:lnTo>
                    <a:pt x="5077" y="1353"/>
                  </a:lnTo>
                  <a:lnTo>
                    <a:pt x="5075" y="1353"/>
                  </a:lnTo>
                  <a:lnTo>
                    <a:pt x="5069" y="1353"/>
                  </a:lnTo>
                  <a:lnTo>
                    <a:pt x="5067" y="1353"/>
                  </a:lnTo>
                  <a:lnTo>
                    <a:pt x="5064" y="1353"/>
                  </a:lnTo>
                  <a:lnTo>
                    <a:pt x="5062" y="1353"/>
                  </a:lnTo>
                  <a:lnTo>
                    <a:pt x="5059" y="1353"/>
                  </a:lnTo>
                  <a:lnTo>
                    <a:pt x="5056" y="1353"/>
                  </a:lnTo>
                  <a:lnTo>
                    <a:pt x="5051" y="1353"/>
                  </a:lnTo>
                  <a:lnTo>
                    <a:pt x="5048" y="1353"/>
                  </a:lnTo>
                  <a:lnTo>
                    <a:pt x="5046" y="1353"/>
                  </a:lnTo>
                  <a:lnTo>
                    <a:pt x="5043" y="1353"/>
                  </a:lnTo>
                  <a:lnTo>
                    <a:pt x="5041" y="1353"/>
                  </a:lnTo>
                  <a:lnTo>
                    <a:pt x="5035" y="1353"/>
                  </a:lnTo>
                  <a:lnTo>
                    <a:pt x="5035" y="1351"/>
                  </a:lnTo>
                  <a:lnTo>
                    <a:pt x="5033" y="1353"/>
                  </a:lnTo>
                  <a:lnTo>
                    <a:pt x="5030" y="1351"/>
                  </a:lnTo>
                  <a:lnTo>
                    <a:pt x="5025" y="1353"/>
                  </a:lnTo>
                  <a:lnTo>
                    <a:pt x="5022" y="1353"/>
                  </a:lnTo>
                  <a:lnTo>
                    <a:pt x="5020" y="1353"/>
                  </a:lnTo>
                  <a:lnTo>
                    <a:pt x="5017" y="1353"/>
                  </a:lnTo>
                  <a:lnTo>
                    <a:pt x="5014" y="1353"/>
                  </a:lnTo>
                  <a:lnTo>
                    <a:pt x="5012" y="1353"/>
                  </a:lnTo>
                  <a:lnTo>
                    <a:pt x="5009" y="1353"/>
                  </a:lnTo>
                  <a:lnTo>
                    <a:pt x="5007" y="1353"/>
                  </a:lnTo>
                  <a:lnTo>
                    <a:pt x="5004" y="1353"/>
                  </a:lnTo>
                  <a:lnTo>
                    <a:pt x="5001" y="1353"/>
                  </a:lnTo>
                  <a:lnTo>
                    <a:pt x="4999" y="1353"/>
                  </a:lnTo>
                  <a:lnTo>
                    <a:pt x="4996" y="1353"/>
                  </a:lnTo>
                  <a:lnTo>
                    <a:pt x="4991" y="1353"/>
                  </a:lnTo>
                  <a:lnTo>
                    <a:pt x="4988" y="1353"/>
                  </a:lnTo>
                  <a:lnTo>
                    <a:pt x="4983" y="1353"/>
                  </a:lnTo>
                  <a:lnTo>
                    <a:pt x="4980" y="1353"/>
                  </a:lnTo>
                  <a:lnTo>
                    <a:pt x="4975" y="1353"/>
                  </a:lnTo>
                  <a:lnTo>
                    <a:pt x="4972" y="1353"/>
                  </a:lnTo>
                  <a:lnTo>
                    <a:pt x="4970" y="1353"/>
                  </a:lnTo>
                  <a:lnTo>
                    <a:pt x="4967" y="1353"/>
                  </a:lnTo>
                  <a:lnTo>
                    <a:pt x="4965" y="1353"/>
                  </a:lnTo>
                  <a:lnTo>
                    <a:pt x="4962" y="1353"/>
                  </a:lnTo>
                  <a:lnTo>
                    <a:pt x="4959" y="1353"/>
                  </a:lnTo>
                  <a:lnTo>
                    <a:pt x="4957" y="1353"/>
                  </a:lnTo>
                  <a:lnTo>
                    <a:pt x="4951" y="1353"/>
                  </a:lnTo>
                  <a:lnTo>
                    <a:pt x="4949" y="1353"/>
                  </a:lnTo>
                  <a:lnTo>
                    <a:pt x="4946" y="1353"/>
                  </a:lnTo>
                  <a:lnTo>
                    <a:pt x="4944" y="1353"/>
                  </a:lnTo>
                  <a:lnTo>
                    <a:pt x="4938" y="1353"/>
                  </a:lnTo>
                  <a:lnTo>
                    <a:pt x="4936" y="1353"/>
                  </a:lnTo>
                  <a:lnTo>
                    <a:pt x="4933" y="1353"/>
                  </a:lnTo>
                  <a:lnTo>
                    <a:pt x="4931" y="1353"/>
                  </a:lnTo>
                  <a:lnTo>
                    <a:pt x="4925" y="1353"/>
                  </a:lnTo>
                  <a:lnTo>
                    <a:pt x="4923" y="1351"/>
                  </a:lnTo>
                  <a:lnTo>
                    <a:pt x="4923" y="1353"/>
                  </a:lnTo>
                  <a:lnTo>
                    <a:pt x="4920" y="1353"/>
                  </a:lnTo>
                  <a:lnTo>
                    <a:pt x="4917" y="1351"/>
                  </a:lnTo>
                  <a:lnTo>
                    <a:pt x="4915" y="1351"/>
                  </a:lnTo>
                  <a:lnTo>
                    <a:pt x="4912" y="1353"/>
                  </a:lnTo>
                  <a:lnTo>
                    <a:pt x="4910" y="1353"/>
                  </a:lnTo>
                  <a:lnTo>
                    <a:pt x="4907" y="1353"/>
                  </a:lnTo>
                  <a:lnTo>
                    <a:pt x="4904" y="1353"/>
                  </a:lnTo>
                  <a:lnTo>
                    <a:pt x="4899" y="1351"/>
                  </a:lnTo>
                  <a:lnTo>
                    <a:pt x="4899" y="1353"/>
                  </a:lnTo>
                  <a:lnTo>
                    <a:pt x="4896" y="1351"/>
                  </a:lnTo>
                  <a:lnTo>
                    <a:pt x="4894" y="1351"/>
                  </a:lnTo>
                  <a:lnTo>
                    <a:pt x="4891" y="1351"/>
                  </a:lnTo>
                  <a:lnTo>
                    <a:pt x="4889" y="1351"/>
                  </a:lnTo>
                  <a:lnTo>
                    <a:pt x="4883" y="1351"/>
                  </a:lnTo>
                  <a:lnTo>
                    <a:pt x="4881" y="1353"/>
                  </a:lnTo>
                  <a:lnTo>
                    <a:pt x="4878" y="1351"/>
                  </a:lnTo>
                  <a:lnTo>
                    <a:pt x="4873" y="1353"/>
                  </a:lnTo>
                  <a:lnTo>
                    <a:pt x="4870" y="1351"/>
                  </a:lnTo>
                  <a:lnTo>
                    <a:pt x="4868" y="1351"/>
                  </a:lnTo>
                  <a:lnTo>
                    <a:pt x="4865" y="1351"/>
                  </a:lnTo>
                  <a:lnTo>
                    <a:pt x="4865" y="1350"/>
                  </a:lnTo>
                  <a:lnTo>
                    <a:pt x="4860" y="1350"/>
                  </a:lnTo>
                  <a:lnTo>
                    <a:pt x="4857" y="1350"/>
                  </a:lnTo>
                  <a:lnTo>
                    <a:pt x="4852" y="1350"/>
                  </a:lnTo>
                  <a:lnTo>
                    <a:pt x="4849" y="1350"/>
                  </a:lnTo>
                  <a:lnTo>
                    <a:pt x="4847" y="1350"/>
                  </a:lnTo>
                  <a:lnTo>
                    <a:pt x="4844" y="1350"/>
                  </a:lnTo>
                  <a:lnTo>
                    <a:pt x="4841" y="1350"/>
                  </a:lnTo>
                  <a:lnTo>
                    <a:pt x="4839" y="1350"/>
                  </a:lnTo>
                  <a:lnTo>
                    <a:pt x="4836" y="1350"/>
                  </a:lnTo>
                  <a:lnTo>
                    <a:pt x="4831" y="1350"/>
                  </a:lnTo>
                  <a:lnTo>
                    <a:pt x="4828" y="1350"/>
                  </a:lnTo>
                  <a:lnTo>
                    <a:pt x="4826" y="1350"/>
                  </a:lnTo>
                  <a:lnTo>
                    <a:pt x="4820" y="1350"/>
                  </a:lnTo>
                  <a:lnTo>
                    <a:pt x="4820" y="1349"/>
                  </a:lnTo>
                  <a:lnTo>
                    <a:pt x="4818" y="1349"/>
                  </a:lnTo>
                  <a:lnTo>
                    <a:pt x="4815" y="1349"/>
                  </a:lnTo>
                  <a:lnTo>
                    <a:pt x="4813" y="1348"/>
                  </a:lnTo>
                  <a:lnTo>
                    <a:pt x="4810" y="1348"/>
                  </a:lnTo>
                  <a:lnTo>
                    <a:pt x="4807" y="1348"/>
                  </a:lnTo>
                  <a:lnTo>
                    <a:pt x="4805" y="1349"/>
                  </a:lnTo>
                  <a:lnTo>
                    <a:pt x="4802" y="1349"/>
                  </a:lnTo>
                  <a:lnTo>
                    <a:pt x="4799" y="1350"/>
                  </a:lnTo>
                  <a:lnTo>
                    <a:pt x="4797" y="1350"/>
                  </a:lnTo>
                  <a:lnTo>
                    <a:pt x="4792" y="1350"/>
                  </a:lnTo>
                  <a:lnTo>
                    <a:pt x="4786" y="1350"/>
                  </a:lnTo>
                  <a:lnTo>
                    <a:pt x="4784" y="1350"/>
                  </a:lnTo>
                  <a:lnTo>
                    <a:pt x="4781" y="1349"/>
                  </a:lnTo>
                  <a:lnTo>
                    <a:pt x="4776" y="1349"/>
                  </a:lnTo>
                  <a:lnTo>
                    <a:pt x="4771" y="1348"/>
                  </a:lnTo>
                  <a:lnTo>
                    <a:pt x="4768" y="1349"/>
                  </a:lnTo>
                  <a:lnTo>
                    <a:pt x="4765" y="1349"/>
                  </a:lnTo>
                  <a:lnTo>
                    <a:pt x="4760" y="1349"/>
                  </a:lnTo>
                  <a:lnTo>
                    <a:pt x="4760" y="1350"/>
                  </a:lnTo>
                  <a:lnTo>
                    <a:pt x="4755" y="1350"/>
                  </a:lnTo>
                  <a:lnTo>
                    <a:pt x="4752" y="1350"/>
                  </a:lnTo>
                  <a:lnTo>
                    <a:pt x="4752" y="1351"/>
                  </a:lnTo>
                  <a:lnTo>
                    <a:pt x="4750" y="1350"/>
                  </a:lnTo>
                  <a:lnTo>
                    <a:pt x="4744" y="1351"/>
                  </a:lnTo>
                  <a:lnTo>
                    <a:pt x="4744" y="1350"/>
                  </a:lnTo>
                  <a:lnTo>
                    <a:pt x="4742" y="1351"/>
                  </a:lnTo>
                  <a:lnTo>
                    <a:pt x="4742" y="1350"/>
                  </a:lnTo>
                  <a:lnTo>
                    <a:pt x="4737" y="1351"/>
                  </a:lnTo>
                  <a:lnTo>
                    <a:pt x="4734" y="1350"/>
                  </a:lnTo>
                  <a:lnTo>
                    <a:pt x="4731" y="1350"/>
                  </a:lnTo>
                  <a:lnTo>
                    <a:pt x="4729" y="1350"/>
                  </a:lnTo>
                  <a:lnTo>
                    <a:pt x="4726" y="1350"/>
                  </a:lnTo>
                  <a:lnTo>
                    <a:pt x="4723" y="1351"/>
                  </a:lnTo>
                  <a:lnTo>
                    <a:pt x="4721" y="1351"/>
                  </a:lnTo>
                  <a:lnTo>
                    <a:pt x="4718" y="1351"/>
                  </a:lnTo>
                  <a:lnTo>
                    <a:pt x="4716" y="1351"/>
                  </a:lnTo>
                  <a:lnTo>
                    <a:pt x="4713" y="1351"/>
                  </a:lnTo>
                  <a:lnTo>
                    <a:pt x="4708" y="1351"/>
                  </a:lnTo>
                  <a:lnTo>
                    <a:pt x="4702" y="1351"/>
                  </a:lnTo>
                  <a:lnTo>
                    <a:pt x="4700" y="1350"/>
                  </a:lnTo>
                  <a:lnTo>
                    <a:pt x="4697" y="1351"/>
                  </a:lnTo>
                  <a:lnTo>
                    <a:pt x="4695" y="1351"/>
                  </a:lnTo>
                  <a:lnTo>
                    <a:pt x="4692" y="1350"/>
                  </a:lnTo>
                  <a:lnTo>
                    <a:pt x="4689" y="1350"/>
                  </a:lnTo>
                  <a:lnTo>
                    <a:pt x="4689" y="1351"/>
                  </a:lnTo>
                  <a:lnTo>
                    <a:pt x="4684" y="1351"/>
                  </a:lnTo>
                  <a:lnTo>
                    <a:pt x="4684" y="1350"/>
                  </a:lnTo>
                  <a:lnTo>
                    <a:pt x="4682" y="1350"/>
                  </a:lnTo>
                  <a:lnTo>
                    <a:pt x="4676" y="1350"/>
                  </a:lnTo>
                  <a:lnTo>
                    <a:pt x="4674" y="1350"/>
                  </a:lnTo>
                  <a:lnTo>
                    <a:pt x="4668" y="1350"/>
                  </a:lnTo>
                  <a:lnTo>
                    <a:pt x="4666" y="1350"/>
                  </a:lnTo>
                  <a:lnTo>
                    <a:pt x="4663" y="1350"/>
                  </a:lnTo>
                  <a:lnTo>
                    <a:pt x="4661" y="1350"/>
                  </a:lnTo>
                  <a:lnTo>
                    <a:pt x="4655" y="1350"/>
                  </a:lnTo>
                  <a:lnTo>
                    <a:pt x="4653" y="1350"/>
                  </a:lnTo>
                  <a:lnTo>
                    <a:pt x="4650" y="1350"/>
                  </a:lnTo>
                  <a:lnTo>
                    <a:pt x="4645" y="1350"/>
                  </a:lnTo>
                  <a:lnTo>
                    <a:pt x="4642" y="1350"/>
                  </a:lnTo>
                  <a:lnTo>
                    <a:pt x="4640" y="1349"/>
                  </a:lnTo>
                  <a:lnTo>
                    <a:pt x="4637" y="1350"/>
                  </a:lnTo>
                  <a:lnTo>
                    <a:pt x="4634" y="1349"/>
                  </a:lnTo>
                  <a:lnTo>
                    <a:pt x="4629" y="1349"/>
                  </a:lnTo>
                  <a:lnTo>
                    <a:pt x="4626" y="1350"/>
                  </a:lnTo>
                  <a:lnTo>
                    <a:pt x="4624" y="1349"/>
                  </a:lnTo>
                  <a:lnTo>
                    <a:pt x="4621" y="1349"/>
                  </a:lnTo>
                  <a:lnTo>
                    <a:pt x="4616" y="1349"/>
                  </a:lnTo>
                  <a:lnTo>
                    <a:pt x="4613" y="1349"/>
                  </a:lnTo>
                  <a:lnTo>
                    <a:pt x="4611" y="1348"/>
                  </a:lnTo>
                  <a:lnTo>
                    <a:pt x="4608" y="1349"/>
                  </a:lnTo>
                  <a:lnTo>
                    <a:pt x="4605" y="1348"/>
                  </a:lnTo>
                  <a:lnTo>
                    <a:pt x="4600" y="1348"/>
                  </a:lnTo>
                  <a:lnTo>
                    <a:pt x="4600" y="1347"/>
                  </a:lnTo>
                  <a:lnTo>
                    <a:pt x="4598" y="1347"/>
                  </a:lnTo>
                  <a:lnTo>
                    <a:pt x="4595" y="1347"/>
                  </a:lnTo>
                  <a:lnTo>
                    <a:pt x="4592" y="1347"/>
                  </a:lnTo>
                  <a:lnTo>
                    <a:pt x="4590" y="1346"/>
                  </a:lnTo>
                  <a:lnTo>
                    <a:pt x="4587" y="1346"/>
                  </a:lnTo>
                  <a:lnTo>
                    <a:pt x="4585" y="1344"/>
                  </a:lnTo>
                  <a:lnTo>
                    <a:pt x="4582" y="1342"/>
                  </a:lnTo>
                  <a:lnTo>
                    <a:pt x="4582" y="1340"/>
                  </a:lnTo>
                  <a:lnTo>
                    <a:pt x="4577" y="1334"/>
                  </a:lnTo>
                  <a:lnTo>
                    <a:pt x="4574" y="1333"/>
                  </a:lnTo>
                  <a:lnTo>
                    <a:pt x="4571" y="1331"/>
                  </a:lnTo>
                  <a:lnTo>
                    <a:pt x="4569" y="1331"/>
                  </a:lnTo>
                  <a:lnTo>
                    <a:pt x="4566" y="1332"/>
                  </a:lnTo>
                  <a:lnTo>
                    <a:pt x="4566" y="1333"/>
                  </a:lnTo>
                  <a:lnTo>
                    <a:pt x="4561" y="1334"/>
                  </a:lnTo>
                  <a:lnTo>
                    <a:pt x="4561" y="1333"/>
                  </a:lnTo>
                  <a:lnTo>
                    <a:pt x="4556" y="1327"/>
                  </a:lnTo>
                  <a:lnTo>
                    <a:pt x="4553" y="1321"/>
                  </a:lnTo>
                  <a:lnTo>
                    <a:pt x="4550" y="1307"/>
                  </a:lnTo>
                  <a:lnTo>
                    <a:pt x="4550" y="1300"/>
                  </a:lnTo>
                  <a:lnTo>
                    <a:pt x="4548" y="1298"/>
                  </a:lnTo>
                  <a:lnTo>
                    <a:pt x="4545" y="1300"/>
                  </a:lnTo>
                  <a:lnTo>
                    <a:pt x="4543" y="1306"/>
                  </a:lnTo>
                  <a:lnTo>
                    <a:pt x="4540" y="1307"/>
                  </a:lnTo>
                  <a:lnTo>
                    <a:pt x="4537" y="1308"/>
                  </a:lnTo>
                  <a:lnTo>
                    <a:pt x="4535" y="1306"/>
                  </a:lnTo>
                  <a:lnTo>
                    <a:pt x="4529" y="1283"/>
                  </a:lnTo>
                  <a:lnTo>
                    <a:pt x="4529" y="1272"/>
                  </a:lnTo>
                  <a:lnTo>
                    <a:pt x="4527" y="1264"/>
                  </a:lnTo>
                  <a:lnTo>
                    <a:pt x="4522" y="1268"/>
                  </a:lnTo>
                  <a:lnTo>
                    <a:pt x="4522" y="1265"/>
                  </a:lnTo>
                  <a:lnTo>
                    <a:pt x="4519" y="1257"/>
                  </a:lnTo>
                  <a:lnTo>
                    <a:pt x="4516" y="1224"/>
                  </a:lnTo>
                  <a:lnTo>
                    <a:pt x="4514" y="1185"/>
                  </a:lnTo>
                  <a:lnTo>
                    <a:pt x="4511" y="1034"/>
                  </a:lnTo>
                  <a:lnTo>
                    <a:pt x="4509" y="949"/>
                  </a:lnTo>
                  <a:lnTo>
                    <a:pt x="4509" y="901"/>
                  </a:lnTo>
                  <a:lnTo>
                    <a:pt x="4501" y="961"/>
                  </a:lnTo>
                  <a:lnTo>
                    <a:pt x="4501" y="948"/>
                  </a:lnTo>
                  <a:lnTo>
                    <a:pt x="4498" y="923"/>
                  </a:lnTo>
                  <a:lnTo>
                    <a:pt x="4495" y="833"/>
                  </a:lnTo>
                  <a:lnTo>
                    <a:pt x="4493" y="769"/>
                  </a:lnTo>
                  <a:lnTo>
                    <a:pt x="4490" y="669"/>
                  </a:lnTo>
                  <a:lnTo>
                    <a:pt x="4490" y="654"/>
                  </a:lnTo>
                  <a:lnTo>
                    <a:pt x="4485" y="683"/>
                  </a:lnTo>
                  <a:lnTo>
                    <a:pt x="4485" y="704"/>
                  </a:lnTo>
                  <a:lnTo>
                    <a:pt x="4480" y="730"/>
                  </a:lnTo>
                  <a:lnTo>
                    <a:pt x="4477" y="713"/>
                  </a:lnTo>
                  <a:lnTo>
                    <a:pt x="4474" y="507"/>
                  </a:lnTo>
                  <a:lnTo>
                    <a:pt x="4474" y="294"/>
                  </a:lnTo>
                  <a:lnTo>
                    <a:pt x="4469" y="0"/>
                  </a:lnTo>
                  <a:lnTo>
                    <a:pt x="4469" y="61"/>
                  </a:lnTo>
                  <a:lnTo>
                    <a:pt x="4467" y="409"/>
                  </a:lnTo>
                  <a:lnTo>
                    <a:pt x="4464" y="555"/>
                  </a:lnTo>
                  <a:lnTo>
                    <a:pt x="4461" y="684"/>
                  </a:lnTo>
                  <a:lnTo>
                    <a:pt x="4459" y="698"/>
                  </a:lnTo>
                  <a:lnTo>
                    <a:pt x="4453" y="668"/>
                  </a:lnTo>
                  <a:lnTo>
                    <a:pt x="4453" y="648"/>
                  </a:lnTo>
                  <a:lnTo>
                    <a:pt x="4451" y="636"/>
                  </a:lnTo>
                  <a:lnTo>
                    <a:pt x="4448" y="670"/>
                  </a:lnTo>
                  <a:lnTo>
                    <a:pt x="4446" y="776"/>
                  </a:lnTo>
                  <a:lnTo>
                    <a:pt x="4443" y="827"/>
                  </a:lnTo>
                  <a:lnTo>
                    <a:pt x="4440" y="911"/>
                  </a:lnTo>
                  <a:lnTo>
                    <a:pt x="4438" y="935"/>
                  </a:lnTo>
                  <a:lnTo>
                    <a:pt x="4435" y="896"/>
                  </a:lnTo>
                  <a:lnTo>
                    <a:pt x="4433" y="854"/>
                  </a:lnTo>
                  <a:lnTo>
                    <a:pt x="4430" y="977"/>
                  </a:lnTo>
                  <a:lnTo>
                    <a:pt x="4427" y="1060"/>
                  </a:lnTo>
                  <a:lnTo>
                    <a:pt x="4425" y="1176"/>
                  </a:lnTo>
                  <a:lnTo>
                    <a:pt x="4422" y="1208"/>
                  </a:lnTo>
                  <a:lnTo>
                    <a:pt x="4419" y="1244"/>
                  </a:lnTo>
                  <a:lnTo>
                    <a:pt x="4417" y="1251"/>
                  </a:lnTo>
                  <a:lnTo>
                    <a:pt x="4414" y="1250"/>
                  </a:lnTo>
                  <a:lnTo>
                    <a:pt x="4414" y="1253"/>
                  </a:lnTo>
                  <a:lnTo>
                    <a:pt x="4409" y="1270"/>
                  </a:lnTo>
                  <a:lnTo>
                    <a:pt x="4409" y="1280"/>
                  </a:lnTo>
                  <a:lnTo>
                    <a:pt x="4404" y="1303"/>
                  </a:lnTo>
                  <a:lnTo>
                    <a:pt x="4401" y="1305"/>
                  </a:lnTo>
                  <a:lnTo>
                    <a:pt x="4398" y="1304"/>
                  </a:lnTo>
                  <a:lnTo>
                    <a:pt x="4398" y="1301"/>
                  </a:lnTo>
                  <a:lnTo>
                    <a:pt x="4393" y="1293"/>
                  </a:lnTo>
                  <a:lnTo>
                    <a:pt x="4393" y="1292"/>
                  </a:lnTo>
                  <a:lnTo>
                    <a:pt x="4391" y="1299"/>
                  </a:lnTo>
                  <a:lnTo>
                    <a:pt x="4388" y="1307"/>
                  </a:lnTo>
                  <a:lnTo>
                    <a:pt x="4385" y="1321"/>
                  </a:lnTo>
                  <a:lnTo>
                    <a:pt x="4383" y="1326"/>
                  </a:lnTo>
                  <a:lnTo>
                    <a:pt x="4377" y="1332"/>
                  </a:lnTo>
                  <a:lnTo>
                    <a:pt x="4375" y="1332"/>
                  </a:lnTo>
                  <a:lnTo>
                    <a:pt x="4375" y="1331"/>
                  </a:lnTo>
                  <a:lnTo>
                    <a:pt x="4372" y="1329"/>
                  </a:lnTo>
                  <a:lnTo>
                    <a:pt x="4370" y="1329"/>
                  </a:lnTo>
                  <a:lnTo>
                    <a:pt x="4367" y="1331"/>
                  </a:lnTo>
                  <a:lnTo>
                    <a:pt x="4364" y="1333"/>
                  </a:lnTo>
                  <a:lnTo>
                    <a:pt x="4362" y="1335"/>
                  </a:lnTo>
                  <a:lnTo>
                    <a:pt x="4359" y="1340"/>
                  </a:lnTo>
                  <a:lnTo>
                    <a:pt x="4359" y="1342"/>
                  </a:lnTo>
                  <a:lnTo>
                    <a:pt x="4354" y="1346"/>
                  </a:lnTo>
                  <a:lnTo>
                    <a:pt x="4351" y="1346"/>
                  </a:lnTo>
                  <a:lnTo>
                    <a:pt x="4349" y="1347"/>
                  </a:lnTo>
                  <a:lnTo>
                    <a:pt x="4346" y="1348"/>
                  </a:lnTo>
                  <a:lnTo>
                    <a:pt x="4343" y="1348"/>
                  </a:lnTo>
                  <a:lnTo>
                    <a:pt x="4343" y="1349"/>
                  </a:lnTo>
                  <a:lnTo>
                    <a:pt x="4338" y="1349"/>
                  </a:lnTo>
                  <a:lnTo>
                    <a:pt x="4336" y="1349"/>
                  </a:lnTo>
                  <a:lnTo>
                    <a:pt x="4333" y="1350"/>
                  </a:lnTo>
                  <a:lnTo>
                    <a:pt x="4330" y="1350"/>
                  </a:lnTo>
                  <a:lnTo>
                    <a:pt x="4328" y="1350"/>
                  </a:lnTo>
                  <a:lnTo>
                    <a:pt x="4322" y="1351"/>
                  </a:lnTo>
                  <a:lnTo>
                    <a:pt x="4320" y="1351"/>
                  </a:lnTo>
                  <a:lnTo>
                    <a:pt x="4317" y="1351"/>
                  </a:lnTo>
                  <a:lnTo>
                    <a:pt x="4315" y="1351"/>
                  </a:lnTo>
                  <a:lnTo>
                    <a:pt x="4312" y="1351"/>
                  </a:lnTo>
                  <a:lnTo>
                    <a:pt x="4309" y="1351"/>
                  </a:lnTo>
                  <a:lnTo>
                    <a:pt x="4307" y="1351"/>
                  </a:lnTo>
                  <a:lnTo>
                    <a:pt x="4304" y="1351"/>
                  </a:lnTo>
                  <a:lnTo>
                    <a:pt x="4301" y="1351"/>
                  </a:lnTo>
                  <a:lnTo>
                    <a:pt x="4299" y="1351"/>
                  </a:lnTo>
                  <a:lnTo>
                    <a:pt x="4294" y="1351"/>
                  </a:lnTo>
                  <a:lnTo>
                    <a:pt x="4291" y="1351"/>
                  </a:lnTo>
                  <a:lnTo>
                    <a:pt x="4288" y="1351"/>
                  </a:lnTo>
                  <a:lnTo>
                    <a:pt x="4286" y="1351"/>
                  </a:lnTo>
                  <a:lnTo>
                    <a:pt x="4283" y="1353"/>
                  </a:lnTo>
                  <a:lnTo>
                    <a:pt x="4278" y="1351"/>
                  </a:lnTo>
                  <a:lnTo>
                    <a:pt x="4275" y="1353"/>
                  </a:lnTo>
                  <a:lnTo>
                    <a:pt x="4273" y="1351"/>
                  </a:lnTo>
                  <a:lnTo>
                    <a:pt x="4270" y="1353"/>
                  </a:lnTo>
                  <a:lnTo>
                    <a:pt x="4270" y="1351"/>
                  </a:lnTo>
                  <a:lnTo>
                    <a:pt x="4267" y="1353"/>
                  </a:lnTo>
                  <a:lnTo>
                    <a:pt x="4265" y="1351"/>
                  </a:lnTo>
                  <a:lnTo>
                    <a:pt x="4260" y="1351"/>
                  </a:lnTo>
                  <a:lnTo>
                    <a:pt x="4257" y="1353"/>
                  </a:lnTo>
                  <a:lnTo>
                    <a:pt x="4254" y="1353"/>
                  </a:lnTo>
                  <a:lnTo>
                    <a:pt x="4252" y="1353"/>
                  </a:lnTo>
                  <a:lnTo>
                    <a:pt x="4249" y="1353"/>
                  </a:lnTo>
                  <a:lnTo>
                    <a:pt x="4246" y="1353"/>
                  </a:lnTo>
                  <a:lnTo>
                    <a:pt x="4244" y="1353"/>
                  </a:lnTo>
                  <a:lnTo>
                    <a:pt x="4241" y="1353"/>
                  </a:lnTo>
                  <a:lnTo>
                    <a:pt x="4239" y="1353"/>
                  </a:lnTo>
                  <a:lnTo>
                    <a:pt x="4236" y="1353"/>
                  </a:lnTo>
                  <a:lnTo>
                    <a:pt x="4231" y="1353"/>
                  </a:lnTo>
                  <a:lnTo>
                    <a:pt x="4228" y="1353"/>
                  </a:lnTo>
                  <a:lnTo>
                    <a:pt x="4225" y="1353"/>
                  </a:lnTo>
                  <a:lnTo>
                    <a:pt x="4223" y="1351"/>
                  </a:lnTo>
                  <a:lnTo>
                    <a:pt x="4220" y="1351"/>
                  </a:lnTo>
                  <a:lnTo>
                    <a:pt x="4218" y="1353"/>
                  </a:lnTo>
                  <a:lnTo>
                    <a:pt x="4215" y="1351"/>
                  </a:lnTo>
                  <a:lnTo>
                    <a:pt x="4215" y="1353"/>
                  </a:lnTo>
                  <a:lnTo>
                    <a:pt x="4210" y="1353"/>
                  </a:lnTo>
                  <a:lnTo>
                    <a:pt x="4204" y="1353"/>
                  </a:lnTo>
                  <a:lnTo>
                    <a:pt x="4202" y="1353"/>
                  </a:lnTo>
                  <a:lnTo>
                    <a:pt x="4199" y="1353"/>
                  </a:lnTo>
                  <a:lnTo>
                    <a:pt x="4197" y="1353"/>
                  </a:lnTo>
                  <a:lnTo>
                    <a:pt x="4194" y="1353"/>
                  </a:lnTo>
                  <a:lnTo>
                    <a:pt x="4191" y="1351"/>
                  </a:lnTo>
                  <a:lnTo>
                    <a:pt x="4189" y="1351"/>
                  </a:lnTo>
                  <a:lnTo>
                    <a:pt x="4184" y="1350"/>
                  </a:lnTo>
                  <a:lnTo>
                    <a:pt x="4181" y="1350"/>
                  </a:lnTo>
                  <a:lnTo>
                    <a:pt x="4178" y="1350"/>
                  </a:lnTo>
                  <a:lnTo>
                    <a:pt x="4176" y="1350"/>
                  </a:lnTo>
                  <a:lnTo>
                    <a:pt x="4173" y="1350"/>
                  </a:lnTo>
                  <a:lnTo>
                    <a:pt x="4168" y="1350"/>
                  </a:lnTo>
                  <a:lnTo>
                    <a:pt x="4168" y="1351"/>
                  </a:lnTo>
                  <a:lnTo>
                    <a:pt x="4165" y="1351"/>
                  </a:lnTo>
                  <a:lnTo>
                    <a:pt x="4163" y="1351"/>
                  </a:lnTo>
                  <a:lnTo>
                    <a:pt x="4160" y="1351"/>
                  </a:lnTo>
                  <a:lnTo>
                    <a:pt x="4155" y="1351"/>
                  </a:lnTo>
                  <a:lnTo>
                    <a:pt x="4152" y="1351"/>
                  </a:lnTo>
                  <a:lnTo>
                    <a:pt x="4149" y="1350"/>
                  </a:lnTo>
                  <a:lnTo>
                    <a:pt x="4147" y="1350"/>
                  </a:lnTo>
                  <a:lnTo>
                    <a:pt x="4144" y="1349"/>
                  </a:lnTo>
                  <a:lnTo>
                    <a:pt x="4142" y="1349"/>
                  </a:lnTo>
                  <a:lnTo>
                    <a:pt x="4139" y="1349"/>
                  </a:lnTo>
                  <a:lnTo>
                    <a:pt x="4136" y="1349"/>
                  </a:lnTo>
                  <a:lnTo>
                    <a:pt x="4136" y="1350"/>
                  </a:lnTo>
                  <a:lnTo>
                    <a:pt x="4131" y="1350"/>
                  </a:lnTo>
                  <a:lnTo>
                    <a:pt x="4128" y="1350"/>
                  </a:lnTo>
                  <a:lnTo>
                    <a:pt x="4126" y="1351"/>
                  </a:lnTo>
                  <a:lnTo>
                    <a:pt x="4123" y="1351"/>
                  </a:lnTo>
                  <a:lnTo>
                    <a:pt x="4121" y="1351"/>
                  </a:lnTo>
                  <a:lnTo>
                    <a:pt x="4118" y="1351"/>
                  </a:lnTo>
                  <a:lnTo>
                    <a:pt x="4115" y="1351"/>
                  </a:lnTo>
                  <a:lnTo>
                    <a:pt x="4113" y="1351"/>
                  </a:lnTo>
                  <a:lnTo>
                    <a:pt x="4110" y="1351"/>
                  </a:lnTo>
                  <a:lnTo>
                    <a:pt x="4105" y="1351"/>
                  </a:lnTo>
                  <a:lnTo>
                    <a:pt x="4102" y="1351"/>
                  </a:lnTo>
                  <a:lnTo>
                    <a:pt x="4100" y="1350"/>
                  </a:lnTo>
                  <a:lnTo>
                    <a:pt x="4100" y="1351"/>
                  </a:lnTo>
                  <a:lnTo>
                    <a:pt x="4097" y="1351"/>
                  </a:lnTo>
                  <a:lnTo>
                    <a:pt x="4092" y="1351"/>
                  </a:lnTo>
                  <a:lnTo>
                    <a:pt x="4092" y="1350"/>
                  </a:lnTo>
                  <a:lnTo>
                    <a:pt x="4089" y="1351"/>
                  </a:lnTo>
                  <a:lnTo>
                    <a:pt x="4087" y="1351"/>
                  </a:lnTo>
                  <a:lnTo>
                    <a:pt x="4084" y="1351"/>
                  </a:lnTo>
                  <a:lnTo>
                    <a:pt x="4079" y="1353"/>
                  </a:lnTo>
                  <a:lnTo>
                    <a:pt x="4076" y="1350"/>
                  </a:lnTo>
                  <a:lnTo>
                    <a:pt x="4073" y="1350"/>
                  </a:lnTo>
                  <a:lnTo>
                    <a:pt x="4071" y="1351"/>
                  </a:lnTo>
                  <a:lnTo>
                    <a:pt x="4068" y="1353"/>
                  </a:lnTo>
                  <a:lnTo>
                    <a:pt x="4066" y="1353"/>
                  </a:lnTo>
                  <a:lnTo>
                    <a:pt x="4063" y="1353"/>
                  </a:lnTo>
                  <a:lnTo>
                    <a:pt x="4060" y="1351"/>
                  </a:lnTo>
                  <a:lnTo>
                    <a:pt x="4058" y="1351"/>
                  </a:lnTo>
                  <a:lnTo>
                    <a:pt x="4055" y="1353"/>
                  </a:lnTo>
                  <a:lnTo>
                    <a:pt x="4052" y="1353"/>
                  </a:lnTo>
                  <a:lnTo>
                    <a:pt x="4047" y="1353"/>
                  </a:lnTo>
                  <a:lnTo>
                    <a:pt x="4045" y="1353"/>
                  </a:lnTo>
                  <a:lnTo>
                    <a:pt x="4042" y="1353"/>
                  </a:lnTo>
                  <a:lnTo>
                    <a:pt x="4039" y="1354"/>
                  </a:lnTo>
                  <a:lnTo>
                    <a:pt x="4037" y="1354"/>
                  </a:lnTo>
                  <a:lnTo>
                    <a:pt x="4034" y="1353"/>
                  </a:lnTo>
                  <a:lnTo>
                    <a:pt x="4029" y="1354"/>
                  </a:lnTo>
                  <a:lnTo>
                    <a:pt x="4024" y="1354"/>
                  </a:lnTo>
                  <a:lnTo>
                    <a:pt x="4021" y="1354"/>
                  </a:lnTo>
                  <a:lnTo>
                    <a:pt x="4016" y="1354"/>
                  </a:lnTo>
                  <a:lnTo>
                    <a:pt x="4016" y="1353"/>
                  </a:lnTo>
                  <a:lnTo>
                    <a:pt x="4013" y="1354"/>
                  </a:lnTo>
                  <a:lnTo>
                    <a:pt x="4011" y="1354"/>
                  </a:lnTo>
                  <a:lnTo>
                    <a:pt x="4008" y="1354"/>
                  </a:lnTo>
                  <a:lnTo>
                    <a:pt x="4005" y="1354"/>
                  </a:lnTo>
                  <a:lnTo>
                    <a:pt x="4000" y="1354"/>
                  </a:lnTo>
                  <a:lnTo>
                    <a:pt x="3997" y="1354"/>
                  </a:lnTo>
                  <a:lnTo>
                    <a:pt x="3995" y="1353"/>
                  </a:lnTo>
                  <a:lnTo>
                    <a:pt x="3992" y="1354"/>
                  </a:lnTo>
                  <a:lnTo>
                    <a:pt x="3990" y="1354"/>
                  </a:lnTo>
                  <a:lnTo>
                    <a:pt x="3987" y="1353"/>
                  </a:lnTo>
                  <a:lnTo>
                    <a:pt x="3987" y="1354"/>
                  </a:lnTo>
                  <a:lnTo>
                    <a:pt x="3984" y="1354"/>
                  </a:lnTo>
                  <a:lnTo>
                    <a:pt x="3979" y="1353"/>
                  </a:lnTo>
                  <a:lnTo>
                    <a:pt x="3976" y="1353"/>
                  </a:lnTo>
                  <a:lnTo>
                    <a:pt x="3976" y="1354"/>
                  </a:lnTo>
                  <a:lnTo>
                    <a:pt x="3971" y="1354"/>
                  </a:lnTo>
                  <a:lnTo>
                    <a:pt x="3969" y="1354"/>
                  </a:lnTo>
                  <a:lnTo>
                    <a:pt x="3969" y="1353"/>
                  </a:lnTo>
                  <a:lnTo>
                    <a:pt x="3966" y="1354"/>
                  </a:lnTo>
                  <a:lnTo>
                    <a:pt x="3963" y="1354"/>
                  </a:lnTo>
                  <a:lnTo>
                    <a:pt x="3961" y="1353"/>
                  </a:lnTo>
                  <a:lnTo>
                    <a:pt x="3955" y="1354"/>
                  </a:lnTo>
                  <a:lnTo>
                    <a:pt x="3953" y="1354"/>
                  </a:lnTo>
                  <a:lnTo>
                    <a:pt x="3948" y="1353"/>
                  </a:lnTo>
                  <a:lnTo>
                    <a:pt x="3945" y="1354"/>
                  </a:lnTo>
                  <a:lnTo>
                    <a:pt x="3940" y="1354"/>
                  </a:lnTo>
                  <a:lnTo>
                    <a:pt x="3940" y="1353"/>
                  </a:lnTo>
                  <a:lnTo>
                    <a:pt x="3937" y="1354"/>
                  </a:lnTo>
                  <a:lnTo>
                    <a:pt x="3935" y="1353"/>
                  </a:lnTo>
                  <a:lnTo>
                    <a:pt x="3932" y="1353"/>
                  </a:lnTo>
                  <a:lnTo>
                    <a:pt x="3929" y="1354"/>
                  </a:lnTo>
                  <a:lnTo>
                    <a:pt x="3927" y="1354"/>
                  </a:lnTo>
                  <a:lnTo>
                    <a:pt x="3924" y="1354"/>
                  </a:lnTo>
                  <a:lnTo>
                    <a:pt x="3921" y="1354"/>
                  </a:lnTo>
                  <a:lnTo>
                    <a:pt x="3916" y="1354"/>
                  </a:lnTo>
                  <a:lnTo>
                    <a:pt x="3914" y="1354"/>
                  </a:lnTo>
                  <a:lnTo>
                    <a:pt x="3908" y="1354"/>
                  </a:lnTo>
                  <a:lnTo>
                    <a:pt x="3906" y="1353"/>
                  </a:lnTo>
                  <a:lnTo>
                    <a:pt x="3903" y="1354"/>
                  </a:lnTo>
                  <a:lnTo>
                    <a:pt x="3900" y="1353"/>
                  </a:lnTo>
                  <a:lnTo>
                    <a:pt x="3900" y="1354"/>
                  </a:lnTo>
                  <a:lnTo>
                    <a:pt x="3895" y="1353"/>
                  </a:lnTo>
                  <a:lnTo>
                    <a:pt x="3893" y="1354"/>
                  </a:lnTo>
                  <a:lnTo>
                    <a:pt x="3890" y="1354"/>
                  </a:lnTo>
                  <a:lnTo>
                    <a:pt x="3887" y="1354"/>
                  </a:lnTo>
                  <a:lnTo>
                    <a:pt x="3882" y="1353"/>
                  </a:lnTo>
                  <a:lnTo>
                    <a:pt x="3879" y="1354"/>
                  </a:lnTo>
                  <a:lnTo>
                    <a:pt x="3877" y="1353"/>
                  </a:lnTo>
                  <a:lnTo>
                    <a:pt x="3877" y="1354"/>
                  </a:lnTo>
                  <a:lnTo>
                    <a:pt x="3872" y="1354"/>
                  </a:lnTo>
                  <a:lnTo>
                    <a:pt x="3869" y="1354"/>
                  </a:lnTo>
                  <a:lnTo>
                    <a:pt x="3866" y="1354"/>
                  </a:lnTo>
                  <a:lnTo>
                    <a:pt x="3864" y="1354"/>
                  </a:lnTo>
                  <a:lnTo>
                    <a:pt x="3858" y="1353"/>
                  </a:lnTo>
                  <a:lnTo>
                    <a:pt x="3856" y="1354"/>
                  </a:lnTo>
                  <a:lnTo>
                    <a:pt x="3853" y="1354"/>
                  </a:lnTo>
                  <a:lnTo>
                    <a:pt x="3853" y="1353"/>
                  </a:lnTo>
                  <a:lnTo>
                    <a:pt x="3848" y="1354"/>
                  </a:lnTo>
                  <a:lnTo>
                    <a:pt x="3845" y="1354"/>
                  </a:lnTo>
                  <a:lnTo>
                    <a:pt x="3843" y="1354"/>
                  </a:lnTo>
                  <a:lnTo>
                    <a:pt x="3840" y="1354"/>
                  </a:lnTo>
                  <a:lnTo>
                    <a:pt x="3840" y="1353"/>
                  </a:lnTo>
                  <a:lnTo>
                    <a:pt x="3838" y="1353"/>
                  </a:lnTo>
                  <a:lnTo>
                    <a:pt x="3832" y="1354"/>
                  </a:lnTo>
                  <a:lnTo>
                    <a:pt x="3830" y="1354"/>
                  </a:lnTo>
                  <a:lnTo>
                    <a:pt x="3824" y="1354"/>
                  </a:lnTo>
                  <a:lnTo>
                    <a:pt x="3822" y="1354"/>
                  </a:lnTo>
                  <a:lnTo>
                    <a:pt x="3817" y="1354"/>
                  </a:lnTo>
                  <a:lnTo>
                    <a:pt x="3814" y="1353"/>
                  </a:lnTo>
                  <a:lnTo>
                    <a:pt x="3811" y="1354"/>
                  </a:lnTo>
                  <a:lnTo>
                    <a:pt x="3809" y="1354"/>
                  </a:lnTo>
                  <a:lnTo>
                    <a:pt x="3803" y="1354"/>
                  </a:lnTo>
                  <a:lnTo>
                    <a:pt x="3801" y="1353"/>
                  </a:lnTo>
                  <a:lnTo>
                    <a:pt x="3798" y="1354"/>
                  </a:lnTo>
                  <a:lnTo>
                    <a:pt x="3793" y="1354"/>
                  </a:lnTo>
                  <a:lnTo>
                    <a:pt x="3790" y="1354"/>
                  </a:lnTo>
                  <a:lnTo>
                    <a:pt x="3788" y="1354"/>
                  </a:lnTo>
                  <a:lnTo>
                    <a:pt x="3785" y="1354"/>
                  </a:lnTo>
                  <a:lnTo>
                    <a:pt x="3782" y="1354"/>
                  </a:lnTo>
                  <a:lnTo>
                    <a:pt x="3780" y="1353"/>
                  </a:lnTo>
                  <a:lnTo>
                    <a:pt x="3777" y="1354"/>
                  </a:lnTo>
                  <a:lnTo>
                    <a:pt x="3775" y="1354"/>
                  </a:lnTo>
                  <a:lnTo>
                    <a:pt x="3772" y="1353"/>
                  </a:lnTo>
                  <a:lnTo>
                    <a:pt x="3769" y="1354"/>
                  </a:lnTo>
                  <a:lnTo>
                    <a:pt x="3767" y="1353"/>
                  </a:lnTo>
                  <a:lnTo>
                    <a:pt x="3764" y="1353"/>
                  </a:lnTo>
                  <a:lnTo>
                    <a:pt x="3762" y="1354"/>
                  </a:lnTo>
                  <a:lnTo>
                    <a:pt x="3759" y="1353"/>
                  </a:lnTo>
                  <a:lnTo>
                    <a:pt x="3756" y="1354"/>
                  </a:lnTo>
                  <a:lnTo>
                    <a:pt x="3754" y="1354"/>
                  </a:lnTo>
                  <a:lnTo>
                    <a:pt x="3751" y="1354"/>
                  </a:lnTo>
                  <a:lnTo>
                    <a:pt x="3748" y="1354"/>
                  </a:lnTo>
                  <a:lnTo>
                    <a:pt x="3748" y="1353"/>
                  </a:lnTo>
                  <a:lnTo>
                    <a:pt x="3743" y="1354"/>
                  </a:lnTo>
                  <a:lnTo>
                    <a:pt x="3741" y="1354"/>
                  </a:lnTo>
                  <a:lnTo>
                    <a:pt x="3738" y="1354"/>
                  </a:lnTo>
                  <a:lnTo>
                    <a:pt x="3735" y="1353"/>
                  </a:lnTo>
                  <a:lnTo>
                    <a:pt x="3733" y="1354"/>
                  </a:lnTo>
                  <a:lnTo>
                    <a:pt x="3730" y="1354"/>
                  </a:lnTo>
                  <a:lnTo>
                    <a:pt x="3725" y="1353"/>
                  </a:lnTo>
                  <a:lnTo>
                    <a:pt x="3722" y="1354"/>
                  </a:lnTo>
                  <a:lnTo>
                    <a:pt x="3717" y="1354"/>
                  </a:lnTo>
                  <a:lnTo>
                    <a:pt x="3717" y="1353"/>
                  </a:lnTo>
                  <a:lnTo>
                    <a:pt x="3714" y="1354"/>
                  </a:lnTo>
                  <a:lnTo>
                    <a:pt x="3706" y="1354"/>
                  </a:lnTo>
                  <a:lnTo>
                    <a:pt x="3704" y="1354"/>
                  </a:lnTo>
                  <a:lnTo>
                    <a:pt x="3704" y="1353"/>
                  </a:lnTo>
                  <a:lnTo>
                    <a:pt x="3701" y="1354"/>
                  </a:lnTo>
                  <a:lnTo>
                    <a:pt x="3699" y="1354"/>
                  </a:lnTo>
                  <a:lnTo>
                    <a:pt x="3696" y="1354"/>
                  </a:lnTo>
                  <a:lnTo>
                    <a:pt x="3693" y="1354"/>
                  </a:lnTo>
                  <a:lnTo>
                    <a:pt x="3691" y="1353"/>
                  </a:lnTo>
                  <a:lnTo>
                    <a:pt x="3688" y="1354"/>
                  </a:lnTo>
                  <a:lnTo>
                    <a:pt x="3685" y="1354"/>
                  </a:lnTo>
                  <a:lnTo>
                    <a:pt x="3683" y="1353"/>
                  </a:lnTo>
                  <a:lnTo>
                    <a:pt x="3678" y="1354"/>
                  </a:lnTo>
                  <a:lnTo>
                    <a:pt x="3675" y="1354"/>
                  </a:lnTo>
                  <a:lnTo>
                    <a:pt x="3672" y="1354"/>
                  </a:lnTo>
                  <a:lnTo>
                    <a:pt x="3670" y="1353"/>
                  </a:lnTo>
                  <a:lnTo>
                    <a:pt x="3667" y="1353"/>
                  </a:lnTo>
                  <a:lnTo>
                    <a:pt x="3665" y="1354"/>
                  </a:lnTo>
                  <a:lnTo>
                    <a:pt x="3662" y="1354"/>
                  </a:lnTo>
                  <a:lnTo>
                    <a:pt x="3659" y="1354"/>
                  </a:lnTo>
                  <a:lnTo>
                    <a:pt x="3657" y="1354"/>
                  </a:lnTo>
                  <a:lnTo>
                    <a:pt x="3651" y="1353"/>
                  </a:lnTo>
                  <a:lnTo>
                    <a:pt x="3649" y="1354"/>
                  </a:lnTo>
                  <a:lnTo>
                    <a:pt x="3646" y="1353"/>
                  </a:lnTo>
                  <a:lnTo>
                    <a:pt x="3644" y="1354"/>
                  </a:lnTo>
                  <a:lnTo>
                    <a:pt x="3641" y="1354"/>
                  </a:lnTo>
                  <a:lnTo>
                    <a:pt x="3638" y="1354"/>
                  </a:lnTo>
                  <a:lnTo>
                    <a:pt x="3636" y="1353"/>
                  </a:lnTo>
                  <a:lnTo>
                    <a:pt x="3633" y="1354"/>
                  </a:lnTo>
                  <a:lnTo>
                    <a:pt x="3630" y="1354"/>
                  </a:lnTo>
                  <a:lnTo>
                    <a:pt x="3628" y="1354"/>
                  </a:lnTo>
                  <a:lnTo>
                    <a:pt x="3625" y="1354"/>
                  </a:lnTo>
                  <a:lnTo>
                    <a:pt x="3623" y="1354"/>
                  </a:lnTo>
                  <a:lnTo>
                    <a:pt x="3620" y="1354"/>
                  </a:lnTo>
                  <a:lnTo>
                    <a:pt x="3617" y="1354"/>
                  </a:lnTo>
                  <a:lnTo>
                    <a:pt x="3609" y="1353"/>
                  </a:lnTo>
                  <a:lnTo>
                    <a:pt x="3609" y="1354"/>
                  </a:lnTo>
                  <a:lnTo>
                    <a:pt x="3607" y="1353"/>
                  </a:lnTo>
                  <a:lnTo>
                    <a:pt x="3604" y="1354"/>
                  </a:lnTo>
                  <a:lnTo>
                    <a:pt x="3602" y="1354"/>
                  </a:lnTo>
                  <a:lnTo>
                    <a:pt x="3596" y="1354"/>
                  </a:lnTo>
                  <a:lnTo>
                    <a:pt x="3594" y="1353"/>
                  </a:lnTo>
                  <a:lnTo>
                    <a:pt x="3589" y="1354"/>
                  </a:lnTo>
                  <a:lnTo>
                    <a:pt x="3586" y="1353"/>
                  </a:lnTo>
                  <a:lnTo>
                    <a:pt x="3586" y="1354"/>
                  </a:lnTo>
                  <a:lnTo>
                    <a:pt x="3581" y="1354"/>
                  </a:lnTo>
                  <a:lnTo>
                    <a:pt x="3578" y="1353"/>
                  </a:lnTo>
                  <a:lnTo>
                    <a:pt x="3575" y="1354"/>
                  </a:lnTo>
                  <a:lnTo>
                    <a:pt x="3570" y="1353"/>
                  </a:lnTo>
                  <a:lnTo>
                    <a:pt x="3565" y="1354"/>
                  </a:lnTo>
                  <a:lnTo>
                    <a:pt x="3560" y="1354"/>
                  </a:lnTo>
                  <a:lnTo>
                    <a:pt x="3557" y="1353"/>
                  </a:lnTo>
                  <a:lnTo>
                    <a:pt x="3557" y="1354"/>
                  </a:lnTo>
                  <a:lnTo>
                    <a:pt x="3554" y="1354"/>
                  </a:lnTo>
                  <a:lnTo>
                    <a:pt x="3552" y="1353"/>
                  </a:lnTo>
                  <a:lnTo>
                    <a:pt x="3549" y="1354"/>
                  </a:lnTo>
                  <a:lnTo>
                    <a:pt x="3547" y="1354"/>
                  </a:lnTo>
                  <a:lnTo>
                    <a:pt x="3544" y="1354"/>
                  </a:lnTo>
                  <a:lnTo>
                    <a:pt x="3541" y="1354"/>
                  </a:lnTo>
                  <a:lnTo>
                    <a:pt x="3536" y="1354"/>
                  </a:lnTo>
                  <a:lnTo>
                    <a:pt x="3533" y="1353"/>
                  </a:lnTo>
                  <a:lnTo>
                    <a:pt x="3531" y="1354"/>
                  </a:lnTo>
                  <a:lnTo>
                    <a:pt x="3528" y="1353"/>
                  </a:lnTo>
                  <a:lnTo>
                    <a:pt x="3526" y="1353"/>
                  </a:lnTo>
                  <a:lnTo>
                    <a:pt x="3523" y="1353"/>
                  </a:lnTo>
                  <a:lnTo>
                    <a:pt x="3520" y="1353"/>
                  </a:lnTo>
                  <a:lnTo>
                    <a:pt x="3518" y="1353"/>
                  </a:lnTo>
                  <a:lnTo>
                    <a:pt x="3515" y="1353"/>
                  </a:lnTo>
                  <a:lnTo>
                    <a:pt x="3510" y="1353"/>
                  </a:lnTo>
                  <a:lnTo>
                    <a:pt x="3507" y="1353"/>
                  </a:lnTo>
                  <a:lnTo>
                    <a:pt x="3507" y="1354"/>
                  </a:lnTo>
                  <a:lnTo>
                    <a:pt x="3505" y="1353"/>
                  </a:lnTo>
                  <a:lnTo>
                    <a:pt x="3499" y="1353"/>
                  </a:lnTo>
                  <a:lnTo>
                    <a:pt x="3497" y="1354"/>
                  </a:lnTo>
                  <a:lnTo>
                    <a:pt x="3497" y="1353"/>
                  </a:lnTo>
                  <a:lnTo>
                    <a:pt x="3494" y="1354"/>
                  </a:lnTo>
                  <a:lnTo>
                    <a:pt x="3492" y="1354"/>
                  </a:lnTo>
                  <a:lnTo>
                    <a:pt x="3489" y="1353"/>
                  </a:lnTo>
                  <a:lnTo>
                    <a:pt x="3486" y="1353"/>
                  </a:lnTo>
                  <a:lnTo>
                    <a:pt x="3481" y="1354"/>
                  </a:lnTo>
                  <a:lnTo>
                    <a:pt x="3481" y="1353"/>
                  </a:lnTo>
                  <a:lnTo>
                    <a:pt x="3478" y="1354"/>
                  </a:lnTo>
                  <a:lnTo>
                    <a:pt x="3476" y="1353"/>
                  </a:lnTo>
                  <a:lnTo>
                    <a:pt x="3473" y="1354"/>
                  </a:lnTo>
                  <a:lnTo>
                    <a:pt x="3471" y="1354"/>
                  </a:lnTo>
                  <a:lnTo>
                    <a:pt x="3471" y="1353"/>
                  </a:lnTo>
                  <a:lnTo>
                    <a:pt x="3465" y="1354"/>
                  </a:lnTo>
                  <a:lnTo>
                    <a:pt x="3463" y="1354"/>
                  </a:lnTo>
                  <a:lnTo>
                    <a:pt x="3460" y="1354"/>
                  </a:lnTo>
                  <a:lnTo>
                    <a:pt x="3457" y="1353"/>
                  </a:lnTo>
                  <a:lnTo>
                    <a:pt x="3455" y="1353"/>
                  </a:lnTo>
                  <a:lnTo>
                    <a:pt x="3452" y="1354"/>
                  </a:lnTo>
                  <a:lnTo>
                    <a:pt x="3450" y="1353"/>
                  </a:lnTo>
                  <a:lnTo>
                    <a:pt x="3450" y="1354"/>
                  </a:lnTo>
                  <a:lnTo>
                    <a:pt x="3444" y="1353"/>
                  </a:lnTo>
                  <a:lnTo>
                    <a:pt x="3442" y="1354"/>
                  </a:lnTo>
                  <a:lnTo>
                    <a:pt x="3439" y="1354"/>
                  </a:lnTo>
                  <a:lnTo>
                    <a:pt x="3436" y="1354"/>
                  </a:lnTo>
                  <a:lnTo>
                    <a:pt x="3434" y="1353"/>
                  </a:lnTo>
                  <a:lnTo>
                    <a:pt x="3431" y="1354"/>
                  </a:lnTo>
                  <a:lnTo>
                    <a:pt x="3429" y="1354"/>
                  </a:lnTo>
                  <a:lnTo>
                    <a:pt x="3423" y="1354"/>
                  </a:lnTo>
                  <a:lnTo>
                    <a:pt x="3423" y="1353"/>
                  </a:lnTo>
                  <a:lnTo>
                    <a:pt x="3418" y="1353"/>
                  </a:lnTo>
                  <a:lnTo>
                    <a:pt x="3418" y="1354"/>
                  </a:lnTo>
                  <a:lnTo>
                    <a:pt x="3416" y="1354"/>
                  </a:lnTo>
                  <a:lnTo>
                    <a:pt x="3410" y="1354"/>
                  </a:lnTo>
                  <a:lnTo>
                    <a:pt x="3410" y="1353"/>
                  </a:lnTo>
                  <a:lnTo>
                    <a:pt x="3402" y="1354"/>
                  </a:lnTo>
                  <a:lnTo>
                    <a:pt x="3402" y="1353"/>
                  </a:lnTo>
                  <a:lnTo>
                    <a:pt x="3400" y="1354"/>
                  </a:lnTo>
                  <a:lnTo>
                    <a:pt x="3397" y="1354"/>
                  </a:lnTo>
                  <a:lnTo>
                    <a:pt x="3395" y="1353"/>
                  </a:lnTo>
                  <a:lnTo>
                    <a:pt x="3392" y="1354"/>
                  </a:lnTo>
                  <a:lnTo>
                    <a:pt x="3389" y="1353"/>
                  </a:lnTo>
                  <a:lnTo>
                    <a:pt x="3387" y="1354"/>
                  </a:lnTo>
                  <a:lnTo>
                    <a:pt x="3384" y="1354"/>
                  </a:lnTo>
                  <a:lnTo>
                    <a:pt x="3381" y="1353"/>
                  </a:lnTo>
                  <a:lnTo>
                    <a:pt x="3379" y="1354"/>
                  </a:lnTo>
                  <a:lnTo>
                    <a:pt x="3376" y="1354"/>
                  </a:lnTo>
                  <a:lnTo>
                    <a:pt x="3374" y="1354"/>
                  </a:lnTo>
                  <a:lnTo>
                    <a:pt x="3371" y="1353"/>
                  </a:lnTo>
                  <a:lnTo>
                    <a:pt x="3368" y="1354"/>
                  </a:lnTo>
                  <a:lnTo>
                    <a:pt x="3366" y="1354"/>
                  </a:lnTo>
                  <a:lnTo>
                    <a:pt x="3363" y="1353"/>
                  </a:lnTo>
                  <a:lnTo>
                    <a:pt x="3360" y="1354"/>
                  </a:lnTo>
                  <a:lnTo>
                    <a:pt x="3358" y="1353"/>
                  </a:lnTo>
                  <a:lnTo>
                    <a:pt x="3355" y="1354"/>
                  </a:lnTo>
                  <a:lnTo>
                    <a:pt x="3350" y="1354"/>
                  </a:lnTo>
                  <a:lnTo>
                    <a:pt x="3347" y="1354"/>
                  </a:lnTo>
                  <a:lnTo>
                    <a:pt x="3345" y="1353"/>
                  </a:lnTo>
                  <a:lnTo>
                    <a:pt x="3342" y="1354"/>
                  </a:lnTo>
                  <a:lnTo>
                    <a:pt x="3340" y="1353"/>
                  </a:lnTo>
                  <a:lnTo>
                    <a:pt x="3340" y="1354"/>
                  </a:lnTo>
                  <a:lnTo>
                    <a:pt x="3332" y="1354"/>
                  </a:lnTo>
                  <a:lnTo>
                    <a:pt x="3329" y="1354"/>
                  </a:lnTo>
                  <a:lnTo>
                    <a:pt x="3326" y="1354"/>
                  </a:lnTo>
                  <a:lnTo>
                    <a:pt x="3324" y="1354"/>
                  </a:lnTo>
                  <a:lnTo>
                    <a:pt x="3319" y="1353"/>
                  </a:lnTo>
                  <a:lnTo>
                    <a:pt x="3316" y="1354"/>
                  </a:lnTo>
                  <a:lnTo>
                    <a:pt x="3316" y="1353"/>
                  </a:lnTo>
                  <a:lnTo>
                    <a:pt x="3311" y="1354"/>
                  </a:lnTo>
                  <a:lnTo>
                    <a:pt x="3308" y="1354"/>
                  </a:lnTo>
                  <a:lnTo>
                    <a:pt x="3305" y="1354"/>
                  </a:lnTo>
                  <a:lnTo>
                    <a:pt x="3303" y="1354"/>
                  </a:lnTo>
                  <a:lnTo>
                    <a:pt x="3300" y="1354"/>
                  </a:lnTo>
                  <a:lnTo>
                    <a:pt x="3298" y="1354"/>
                  </a:lnTo>
                  <a:lnTo>
                    <a:pt x="3292" y="1354"/>
                  </a:lnTo>
                  <a:lnTo>
                    <a:pt x="3290" y="1354"/>
                  </a:lnTo>
                  <a:lnTo>
                    <a:pt x="3284" y="1354"/>
                  </a:lnTo>
                  <a:lnTo>
                    <a:pt x="3282" y="1354"/>
                  </a:lnTo>
                  <a:lnTo>
                    <a:pt x="3279" y="1353"/>
                  </a:lnTo>
                  <a:lnTo>
                    <a:pt x="3274" y="1353"/>
                  </a:lnTo>
                  <a:lnTo>
                    <a:pt x="3271" y="1354"/>
                  </a:lnTo>
                  <a:lnTo>
                    <a:pt x="3269" y="1354"/>
                  </a:lnTo>
                  <a:lnTo>
                    <a:pt x="3266" y="1354"/>
                  </a:lnTo>
                  <a:lnTo>
                    <a:pt x="3264" y="1354"/>
                  </a:lnTo>
                  <a:lnTo>
                    <a:pt x="3258" y="1354"/>
                  </a:lnTo>
                  <a:lnTo>
                    <a:pt x="3256" y="1354"/>
                  </a:lnTo>
                  <a:lnTo>
                    <a:pt x="3253" y="1353"/>
                  </a:lnTo>
                  <a:lnTo>
                    <a:pt x="3250" y="1354"/>
                  </a:lnTo>
                  <a:lnTo>
                    <a:pt x="3248" y="1354"/>
                  </a:lnTo>
                  <a:lnTo>
                    <a:pt x="3245" y="1354"/>
                  </a:lnTo>
                  <a:lnTo>
                    <a:pt x="3243" y="1354"/>
                  </a:lnTo>
                  <a:lnTo>
                    <a:pt x="3240" y="1354"/>
                  </a:lnTo>
                  <a:lnTo>
                    <a:pt x="3235" y="1354"/>
                  </a:lnTo>
                  <a:lnTo>
                    <a:pt x="3232" y="1354"/>
                  </a:lnTo>
                  <a:lnTo>
                    <a:pt x="3227" y="1354"/>
                  </a:lnTo>
                  <a:lnTo>
                    <a:pt x="3227" y="1353"/>
                  </a:lnTo>
                  <a:lnTo>
                    <a:pt x="3224" y="1354"/>
                  </a:lnTo>
                  <a:lnTo>
                    <a:pt x="3219" y="1354"/>
                  </a:lnTo>
                  <a:lnTo>
                    <a:pt x="3216" y="1354"/>
                  </a:lnTo>
                  <a:lnTo>
                    <a:pt x="3214" y="1354"/>
                  </a:lnTo>
                  <a:lnTo>
                    <a:pt x="3211" y="1354"/>
                  </a:lnTo>
                  <a:lnTo>
                    <a:pt x="3208" y="1354"/>
                  </a:lnTo>
                  <a:lnTo>
                    <a:pt x="3206" y="1354"/>
                  </a:lnTo>
                  <a:lnTo>
                    <a:pt x="3203" y="1354"/>
                  </a:lnTo>
                  <a:lnTo>
                    <a:pt x="3201" y="1354"/>
                  </a:lnTo>
                  <a:lnTo>
                    <a:pt x="3198" y="1353"/>
                  </a:lnTo>
                  <a:lnTo>
                    <a:pt x="3195" y="1354"/>
                  </a:lnTo>
                  <a:lnTo>
                    <a:pt x="3193" y="1354"/>
                  </a:lnTo>
                  <a:lnTo>
                    <a:pt x="3190" y="1354"/>
                  </a:lnTo>
                  <a:lnTo>
                    <a:pt x="3187" y="1354"/>
                  </a:lnTo>
                  <a:lnTo>
                    <a:pt x="3187" y="1353"/>
                  </a:lnTo>
                  <a:lnTo>
                    <a:pt x="3182" y="1353"/>
                  </a:lnTo>
                  <a:lnTo>
                    <a:pt x="3180" y="1354"/>
                  </a:lnTo>
                  <a:lnTo>
                    <a:pt x="3174" y="1353"/>
                  </a:lnTo>
                  <a:lnTo>
                    <a:pt x="3174" y="1354"/>
                  </a:lnTo>
                  <a:lnTo>
                    <a:pt x="3172" y="1354"/>
                  </a:lnTo>
                  <a:lnTo>
                    <a:pt x="3169" y="1353"/>
                  </a:lnTo>
                  <a:lnTo>
                    <a:pt x="3167" y="1353"/>
                  </a:lnTo>
                  <a:lnTo>
                    <a:pt x="3164" y="1354"/>
                  </a:lnTo>
                  <a:lnTo>
                    <a:pt x="3159" y="1353"/>
                  </a:lnTo>
                  <a:lnTo>
                    <a:pt x="3159" y="1354"/>
                  </a:lnTo>
                  <a:lnTo>
                    <a:pt x="3156" y="1354"/>
                  </a:lnTo>
                  <a:lnTo>
                    <a:pt x="3153" y="1354"/>
                  </a:lnTo>
                  <a:lnTo>
                    <a:pt x="3151" y="1354"/>
                  </a:lnTo>
                  <a:lnTo>
                    <a:pt x="3148" y="1354"/>
                  </a:lnTo>
                  <a:lnTo>
                    <a:pt x="3143" y="1354"/>
                  </a:lnTo>
                  <a:lnTo>
                    <a:pt x="3140" y="1354"/>
                  </a:lnTo>
                  <a:lnTo>
                    <a:pt x="3138" y="1353"/>
                  </a:lnTo>
                  <a:lnTo>
                    <a:pt x="3132" y="1354"/>
                  </a:lnTo>
                  <a:lnTo>
                    <a:pt x="3132" y="1353"/>
                  </a:lnTo>
                  <a:lnTo>
                    <a:pt x="3127" y="1354"/>
                  </a:lnTo>
                  <a:lnTo>
                    <a:pt x="3125" y="1354"/>
                  </a:lnTo>
                  <a:lnTo>
                    <a:pt x="3122" y="1354"/>
                  </a:lnTo>
                  <a:lnTo>
                    <a:pt x="3119" y="1353"/>
                  </a:lnTo>
                  <a:lnTo>
                    <a:pt x="3117" y="1354"/>
                  </a:lnTo>
                  <a:lnTo>
                    <a:pt x="3111" y="1353"/>
                  </a:lnTo>
                  <a:lnTo>
                    <a:pt x="3109" y="1354"/>
                  </a:lnTo>
                  <a:lnTo>
                    <a:pt x="3106" y="1353"/>
                  </a:lnTo>
                  <a:lnTo>
                    <a:pt x="3104" y="1354"/>
                  </a:lnTo>
                  <a:lnTo>
                    <a:pt x="3101" y="1354"/>
                  </a:lnTo>
                  <a:lnTo>
                    <a:pt x="3098" y="1354"/>
                  </a:lnTo>
                  <a:lnTo>
                    <a:pt x="3096" y="1353"/>
                  </a:lnTo>
                  <a:lnTo>
                    <a:pt x="3093" y="1354"/>
                  </a:lnTo>
                  <a:lnTo>
                    <a:pt x="3091" y="1354"/>
                  </a:lnTo>
                  <a:lnTo>
                    <a:pt x="3088" y="1354"/>
                  </a:lnTo>
                  <a:lnTo>
                    <a:pt x="3083" y="1354"/>
                  </a:lnTo>
                  <a:lnTo>
                    <a:pt x="3080" y="1354"/>
                  </a:lnTo>
                  <a:lnTo>
                    <a:pt x="3077" y="1354"/>
                  </a:lnTo>
                  <a:lnTo>
                    <a:pt x="3075" y="1354"/>
                  </a:lnTo>
                  <a:lnTo>
                    <a:pt x="3072" y="1354"/>
                  </a:lnTo>
                  <a:lnTo>
                    <a:pt x="3067" y="1354"/>
                  </a:lnTo>
                  <a:lnTo>
                    <a:pt x="3064" y="1353"/>
                  </a:lnTo>
                  <a:lnTo>
                    <a:pt x="3064" y="1354"/>
                  </a:lnTo>
                  <a:lnTo>
                    <a:pt x="3062" y="1353"/>
                  </a:lnTo>
                  <a:lnTo>
                    <a:pt x="3059" y="1354"/>
                  </a:lnTo>
                  <a:lnTo>
                    <a:pt x="3056" y="1354"/>
                  </a:lnTo>
                  <a:lnTo>
                    <a:pt x="3051" y="1354"/>
                  </a:lnTo>
                  <a:lnTo>
                    <a:pt x="3049" y="1354"/>
                  </a:lnTo>
                  <a:lnTo>
                    <a:pt x="3046" y="1354"/>
                  </a:lnTo>
                  <a:lnTo>
                    <a:pt x="3043" y="1353"/>
                  </a:lnTo>
                  <a:lnTo>
                    <a:pt x="3041" y="1353"/>
                  </a:lnTo>
                  <a:lnTo>
                    <a:pt x="3035" y="1354"/>
                  </a:lnTo>
                  <a:lnTo>
                    <a:pt x="3033" y="1354"/>
                  </a:lnTo>
                  <a:lnTo>
                    <a:pt x="3030" y="1354"/>
                  </a:lnTo>
                  <a:lnTo>
                    <a:pt x="3028" y="1354"/>
                  </a:lnTo>
                  <a:lnTo>
                    <a:pt x="3025" y="1354"/>
                  </a:lnTo>
                  <a:lnTo>
                    <a:pt x="3022" y="1354"/>
                  </a:lnTo>
                  <a:lnTo>
                    <a:pt x="3020" y="1354"/>
                  </a:lnTo>
                  <a:lnTo>
                    <a:pt x="3017" y="1354"/>
                  </a:lnTo>
                  <a:lnTo>
                    <a:pt x="3012" y="1354"/>
                  </a:lnTo>
                  <a:lnTo>
                    <a:pt x="3009" y="1353"/>
                  </a:lnTo>
                  <a:lnTo>
                    <a:pt x="3009" y="1354"/>
                  </a:lnTo>
                  <a:lnTo>
                    <a:pt x="3004" y="1353"/>
                  </a:lnTo>
                  <a:lnTo>
                    <a:pt x="3001" y="1354"/>
                  </a:lnTo>
                  <a:lnTo>
                    <a:pt x="3001" y="1353"/>
                  </a:lnTo>
                  <a:lnTo>
                    <a:pt x="2999" y="1354"/>
                  </a:lnTo>
                  <a:lnTo>
                    <a:pt x="2994" y="1354"/>
                  </a:lnTo>
                  <a:lnTo>
                    <a:pt x="2991" y="1353"/>
                  </a:lnTo>
                  <a:lnTo>
                    <a:pt x="2991" y="1354"/>
                  </a:lnTo>
                  <a:lnTo>
                    <a:pt x="2988" y="1354"/>
                  </a:lnTo>
                  <a:lnTo>
                    <a:pt x="2983" y="1354"/>
                  </a:lnTo>
                  <a:lnTo>
                    <a:pt x="2980" y="1354"/>
                  </a:lnTo>
                  <a:lnTo>
                    <a:pt x="2978" y="1353"/>
                  </a:lnTo>
                  <a:lnTo>
                    <a:pt x="2975" y="1354"/>
                  </a:lnTo>
                  <a:lnTo>
                    <a:pt x="2973" y="1354"/>
                  </a:lnTo>
                  <a:lnTo>
                    <a:pt x="2970" y="1354"/>
                  </a:lnTo>
                  <a:lnTo>
                    <a:pt x="2967" y="1353"/>
                  </a:lnTo>
                  <a:lnTo>
                    <a:pt x="2965" y="1353"/>
                  </a:lnTo>
                  <a:lnTo>
                    <a:pt x="2962" y="1354"/>
                  </a:lnTo>
                  <a:lnTo>
                    <a:pt x="2959" y="1354"/>
                  </a:lnTo>
                  <a:lnTo>
                    <a:pt x="2957" y="1354"/>
                  </a:lnTo>
                  <a:lnTo>
                    <a:pt x="2952" y="1353"/>
                  </a:lnTo>
                  <a:lnTo>
                    <a:pt x="2952" y="1354"/>
                  </a:lnTo>
                  <a:lnTo>
                    <a:pt x="2949" y="1353"/>
                  </a:lnTo>
                  <a:lnTo>
                    <a:pt x="2946" y="1354"/>
                  </a:lnTo>
                  <a:lnTo>
                    <a:pt x="2944" y="1354"/>
                  </a:lnTo>
                  <a:lnTo>
                    <a:pt x="2944" y="1353"/>
                  </a:lnTo>
                  <a:lnTo>
                    <a:pt x="2936" y="1354"/>
                  </a:lnTo>
                  <a:lnTo>
                    <a:pt x="2933" y="1354"/>
                  </a:lnTo>
                  <a:lnTo>
                    <a:pt x="2928" y="1354"/>
                  </a:lnTo>
                  <a:lnTo>
                    <a:pt x="2925" y="1354"/>
                  </a:lnTo>
                  <a:lnTo>
                    <a:pt x="2920" y="1354"/>
                  </a:lnTo>
                  <a:lnTo>
                    <a:pt x="2918" y="1354"/>
                  </a:lnTo>
                  <a:lnTo>
                    <a:pt x="2915" y="1354"/>
                  </a:lnTo>
                  <a:lnTo>
                    <a:pt x="2910" y="1353"/>
                  </a:lnTo>
                  <a:lnTo>
                    <a:pt x="2907" y="1353"/>
                  </a:lnTo>
                  <a:lnTo>
                    <a:pt x="2904" y="1354"/>
                  </a:lnTo>
                  <a:lnTo>
                    <a:pt x="2902" y="1353"/>
                  </a:lnTo>
                  <a:lnTo>
                    <a:pt x="2902" y="1354"/>
                  </a:lnTo>
                  <a:lnTo>
                    <a:pt x="2899" y="1353"/>
                  </a:lnTo>
                  <a:lnTo>
                    <a:pt x="2897" y="1354"/>
                  </a:lnTo>
                  <a:lnTo>
                    <a:pt x="2891" y="1354"/>
                  </a:lnTo>
                  <a:lnTo>
                    <a:pt x="2886" y="1354"/>
                  </a:lnTo>
                  <a:lnTo>
                    <a:pt x="2883" y="1354"/>
                  </a:lnTo>
                  <a:lnTo>
                    <a:pt x="2881" y="1354"/>
                  </a:lnTo>
                  <a:lnTo>
                    <a:pt x="2876" y="1354"/>
                  </a:lnTo>
                  <a:lnTo>
                    <a:pt x="2873" y="1353"/>
                  </a:lnTo>
                  <a:lnTo>
                    <a:pt x="2870" y="1354"/>
                  </a:lnTo>
                  <a:lnTo>
                    <a:pt x="2868" y="1354"/>
                  </a:lnTo>
                  <a:lnTo>
                    <a:pt x="2860" y="1354"/>
                  </a:lnTo>
                  <a:lnTo>
                    <a:pt x="2857" y="1354"/>
                  </a:lnTo>
                  <a:lnTo>
                    <a:pt x="2855" y="1354"/>
                  </a:lnTo>
                  <a:lnTo>
                    <a:pt x="2852" y="1354"/>
                  </a:lnTo>
                  <a:lnTo>
                    <a:pt x="2847" y="1354"/>
                  </a:lnTo>
                  <a:lnTo>
                    <a:pt x="2844" y="1354"/>
                  </a:lnTo>
                  <a:lnTo>
                    <a:pt x="2842" y="1354"/>
                  </a:lnTo>
                  <a:lnTo>
                    <a:pt x="2836" y="1354"/>
                  </a:lnTo>
                  <a:lnTo>
                    <a:pt x="2836" y="1353"/>
                  </a:lnTo>
                  <a:lnTo>
                    <a:pt x="2834" y="1354"/>
                  </a:lnTo>
                  <a:lnTo>
                    <a:pt x="2828" y="1354"/>
                  </a:lnTo>
                  <a:lnTo>
                    <a:pt x="2826" y="1354"/>
                  </a:lnTo>
                  <a:lnTo>
                    <a:pt x="2821" y="1354"/>
                  </a:lnTo>
                  <a:lnTo>
                    <a:pt x="2818" y="1353"/>
                  </a:lnTo>
                  <a:lnTo>
                    <a:pt x="2818" y="1354"/>
                  </a:lnTo>
                  <a:lnTo>
                    <a:pt x="2813" y="1353"/>
                  </a:lnTo>
                  <a:lnTo>
                    <a:pt x="2810" y="1354"/>
                  </a:lnTo>
                  <a:lnTo>
                    <a:pt x="2807" y="1354"/>
                  </a:lnTo>
                  <a:lnTo>
                    <a:pt x="2805" y="1354"/>
                  </a:lnTo>
                  <a:lnTo>
                    <a:pt x="2802" y="1354"/>
                  </a:lnTo>
                  <a:lnTo>
                    <a:pt x="2800" y="1353"/>
                  </a:lnTo>
                  <a:lnTo>
                    <a:pt x="2797" y="1354"/>
                  </a:lnTo>
                  <a:lnTo>
                    <a:pt x="2794" y="1354"/>
                  </a:lnTo>
                  <a:lnTo>
                    <a:pt x="2792" y="1354"/>
                  </a:lnTo>
                  <a:lnTo>
                    <a:pt x="2784" y="1354"/>
                  </a:lnTo>
                  <a:lnTo>
                    <a:pt x="2781" y="1354"/>
                  </a:lnTo>
                  <a:lnTo>
                    <a:pt x="2779" y="1354"/>
                  </a:lnTo>
                  <a:lnTo>
                    <a:pt x="2776" y="1354"/>
                  </a:lnTo>
                  <a:lnTo>
                    <a:pt x="2773" y="1354"/>
                  </a:lnTo>
                  <a:lnTo>
                    <a:pt x="2768" y="1354"/>
                  </a:lnTo>
                  <a:lnTo>
                    <a:pt x="2765" y="1354"/>
                  </a:lnTo>
                  <a:lnTo>
                    <a:pt x="2763" y="1354"/>
                  </a:lnTo>
                  <a:lnTo>
                    <a:pt x="2758" y="1354"/>
                  </a:lnTo>
                  <a:lnTo>
                    <a:pt x="2755" y="1354"/>
                  </a:lnTo>
                  <a:lnTo>
                    <a:pt x="2752" y="1354"/>
                  </a:lnTo>
                  <a:lnTo>
                    <a:pt x="2750" y="1354"/>
                  </a:lnTo>
                  <a:lnTo>
                    <a:pt x="2745" y="1354"/>
                  </a:lnTo>
                  <a:lnTo>
                    <a:pt x="2742" y="1354"/>
                  </a:lnTo>
                  <a:lnTo>
                    <a:pt x="2734" y="1354"/>
                  </a:lnTo>
                  <a:lnTo>
                    <a:pt x="2731" y="1354"/>
                  </a:lnTo>
                  <a:lnTo>
                    <a:pt x="2729" y="1354"/>
                  </a:lnTo>
                  <a:lnTo>
                    <a:pt x="2726" y="1354"/>
                  </a:lnTo>
                  <a:lnTo>
                    <a:pt x="2721" y="1354"/>
                  </a:lnTo>
                  <a:lnTo>
                    <a:pt x="2716" y="1354"/>
                  </a:lnTo>
                  <a:lnTo>
                    <a:pt x="2713" y="1354"/>
                  </a:lnTo>
                  <a:lnTo>
                    <a:pt x="2710" y="1353"/>
                  </a:lnTo>
                  <a:lnTo>
                    <a:pt x="2710" y="1354"/>
                  </a:lnTo>
                  <a:lnTo>
                    <a:pt x="2705" y="1354"/>
                  </a:lnTo>
                  <a:lnTo>
                    <a:pt x="2703" y="1354"/>
                  </a:lnTo>
                  <a:lnTo>
                    <a:pt x="2700" y="1354"/>
                  </a:lnTo>
                  <a:lnTo>
                    <a:pt x="2697" y="1354"/>
                  </a:lnTo>
                  <a:lnTo>
                    <a:pt x="2692" y="1354"/>
                  </a:lnTo>
                  <a:lnTo>
                    <a:pt x="2692" y="1353"/>
                  </a:lnTo>
                  <a:lnTo>
                    <a:pt x="2689" y="1354"/>
                  </a:lnTo>
                  <a:lnTo>
                    <a:pt x="2684" y="1354"/>
                  </a:lnTo>
                  <a:lnTo>
                    <a:pt x="2684" y="1353"/>
                  </a:lnTo>
                  <a:lnTo>
                    <a:pt x="2682" y="1353"/>
                  </a:lnTo>
                  <a:lnTo>
                    <a:pt x="2676" y="1354"/>
                  </a:lnTo>
                  <a:lnTo>
                    <a:pt x="2674" y="1354"/>
                  </a:lnTo>
                  <a:lnTo>
                    <a:pt x="2674" y="1353"/>
                  </a:lnTo>
                  <a:lnTo>
                    <a:pt x="2669" y="1354"/>
                  </a:lnTo>
                  <a:lnTo>
                    <a:pt x="2666" y="1354"/>
                  </a:lnTo>
                  <a:lnTo>
                    <a:pt x="2661" y="1354"/>
                  </a:lnTo>
                  <a:lnTo>
                    <a:pt x="2658" y="1354"/>
                  </a:lnTo>
                  <a:lnTo>
                    <a:pt x="2653" y="1354"/>
                  </a:lnTo>
                  <a:lnTo>
                    <a:pt x="2650" y="1353"/>
                  </a:lnTo>
                  <a:lnTo>
                    <a:pt x="2650" y="1354"/>
                  </a:lnTo>
                  <a:lnTo>
                    <a:pt x="2645" y="1354"/>
                  </a:lnTo>
                  <a:lnTo>
                    <a:pt x="2642" y="1354"/>
                  </a:lnTo>
                  <a:lnTo>
                    <a:pt x="2637" y="1354"/>
                  </a:lnTo>
                  <a:lnTo>
                    <a:pt x="2634" y="1354"/>
                  </a:lnTo>
                  <a:lnTo>
                    <a:pt x="2632" y="1354"/>
                  </a:lnTo>
                  <a:lnTo>
                    <a:pt x="2629" y="1354"/>
                  </a:lnTo>
                  <a:lnTo>
                    <a:pt x="2627" y="1354"/>
                  </a:lnTo>
                  <a:lnTo>
                    <a:pt x="2624" y="1354"/>
                  </a:lnTo>
                  <a:lnTo>
                    <a:pt x="2619" y="1354"/>
                  </a:lnTo>
                  <a:lnTo>
                    <a:pt x="2619" y="1353"/>
                  </a:lnTo>
                  <a:lnTo>
                    <a:pt x="2616" y="1354"/>
                  </a:lnTo>
                  <a:lnTo>
                    <a:pt x="2611" y="1354"/>
                  </a:lnTo>
                  <a:lnTo>
                    <a:pt x="2606" y="1354"/>
                  </a:lnTo>
                  <a:lnTo>
                    <a:pt x="2603" y="1354"/>
                  </a:lnTo>
                  <a:lnTo>
                    <a:pt x="2598" y="1354"/>
                  </a:lnTo>
                  <a:lnTo>
                    <a:pt x="2595" y="1354"/>
                  </a:lnTo>
                  <a:lnTo>
                    <a:pt x="2593" y="1354"/>
                  </a:lnTo>
                  <a:lnTo>
                    <a:pt x="2590" y="1354"/>
                  </a:lnTo>
                  <a:lnTo>
                    <a:pt x="2585" y="1353"/>
                  </a:lnTo>
                  <a:lnTo>
                    <a:pt x="2582" y="1354"/>
                  </a:lnTo>
                  <a:lnTo>
                    <a:pt x="2577" y="1354"/>
                  </a:lnTo>
                  <a:lnTo>
                    <a:pt x="2574" y="1354"/>
                  </a:lnTo>
                  <a:lnTo>
                    <a:pt x="2572" y="1354"/>
                  </a:lnTo>
                  <a:lnTo>
                    <a:pt x="2569" y="1354"/>
                  </a:lnTo>
                  <a:lnTo>
                    <a:pt x="2561" y="1354"/>
                  </a:lnTo>
                  <a:lnTo>
                    <a:pt x="2558" y="1353"/>
                  </a:lnTo>
                  <a:lnTo>
                    <a:pt x="2556" y="1354"/>
                  </a:lnTo>
                  <a:lnTo>
                    <a:pt x="2553" y="1354"/>
                  </a:lnTo>
                  <a:lnTo>
                    <a:pt x="2551" y="1354"/>
                  </a:lnTo>
                  <a:lnTo>
                    <a:pt x="2545" y="1354"/>
                  </a:lnTo>
                  <a:lnTo>
                    <a:pt x="2543" y="1354"/>
                  </a:lnTo>
                  <a:lnTo>
                    <a:pt x="2537" y="1354"/>
                  </a:lnTo>
                  <a:lnTo>
                    <a:pt x="2535" y="1354"/>
                  </a:lnTo>
                  <a:lnTo>
                    <a:pt x="2530" y="1354"/>
                  </a:lnTo>
                  <a:lnTo>
                    <a:pt x="2527" y="1353"/>
                  </a:lnTo>
                  <a:lnTo>
                    <a:pt x="2524" y="1354"/>
                  </a:lnTo>
                  <a:lnTo>
                    <a:pt x="2522" y="1354"/>
                  </a:lnTo>
                  <a:lnTo>
                    <a:pt x="2519" y="1354"/>
                  </a:lnTo>
                  <a:lnTo>
                    <a:pt x="2514" y="1353"/>
                  </a:lnTo>
                  <a:lnTo>
                    <a:pt x="2511" y="1354"/>
                  </a:lnTo>
                  <a:lnTo>
                    <a:pt x="2509" y="1354"/>
                  </a:lnTo>
                  <a:lnTo>
                    <a:pt x="2506" y="1353"/>
                  </a:lnTo>
                  <a:lnTo>
                    <a:pt x="2503" y="1354"/>
                  </a:lnTo>
                  <a:lnTo>
                    <a:pt x="2501" y="1354"/>
                  </a:lnTo>
                  <a:lnTo>
                    <a:pt x="2498" y="1354"/>
                  </a:lnTo>
                  <a:lnTo>
                    <a:pt x="2496" y="1354"/>
                  </a:lnTo>
                  <a:lnTo>
                    <a:pt x="2490" y="1354"/>
                  </a:lnTo>
                  <a:lnTo>
                    <a:pt x="2485" y="1354"/>
                  </a:lnTo>
                  <a:lnTo>
                    <a:pt x="2482" y="1354"/>
                  </a:lnTo>
                  <a:lnTo>
                    <a:pt x="2480" y="1354"/>
                  </a:lnTo>
                  <a:lnTo>
                    <a:pt x="2477" y="1354"/>
                  </a:lnTo>
                  <a:lnTo>
                    <a:pt x="2475" y="1354"/>
                  </a:lnTo>
                  <a:lnTo>
                    <a:pt x="2472" y="1354"/>
                  </a:lnTo>
                  <a:lnTo>
                    <a:pt x="2469" y="1354"/>
                  </a:lnTo>
                  <a:lnTo>
                    <a:pt x="2467" y="1354"/>
                  </a:lnTo>
                  <a:lnTo>
                    <a:pt x="2464" y="1354"/>
                  </a:lnTo>
                  <a:lnTo>
                    <a:pt x="2459" y="1353"/>
                  </a:lnTo>
                  <a:lnTo>
                    <a:pt x="2456" y="1354"/>
                  </a:lnTo>
                  <a:lnTo>
                    <a:pt x="2454" y="1354"/>
                  </a:lnTo>
                  <a:lnTo>
                    <a:pt x="2451" y="1354"/>
                  </a:lnTo>
                  <a:lnTo>
                    <a:pt x="2448" y="1354"/>
                  </a:lnTo>
                  <a:lnTo>
                    <a:pt x="2446" y="1354"/>
                  </a:lnTo>
                  <a:lnTo>
                    <a:pt x="2443" y="1354"/>
                  </a:lnTo>
                  <a:lnTo>
                    <a:pt x="2440" y="1354"/>
                  </a:lnTo>
                  <a:lnTo>
                    <a:pt x="2438" y="1354"/>
                  </a:lnTo>
                  <a:lnTo>
                    <a:pt x="2435" y="1354"/>
                  </a:lnTo>
                  <a:lnTo>
                    <a:pt x="2430" y="1354"/>
                  </a:lnTo>
                  <a:lnTo>
                    <a:pt x="2430" y="1353"/>
                  </a:lnTo>
                  <a:lnTo>
                    <a:pt x="2427" y="1354"/>
                  </a:lnTo>
                  <a:lnTo>
                    <a:pt x="2425" y="1354"/>
                  </a:lnTo>
                  <a:lnTo>
                    <a:pt x="2422" y="1354"/>
                  </a:lnTo>
                  <a:lnTo>
                    <a:pt x="2420" y="1354"/>
                  </a:lnTo>
                  <a:lnTo>
                    <a:pt x="2414" y="1354"/>
                  </a:lnTo>
                  <a:lnTo>
                    <a:pt x="2412" y="1354"/>
                  </a:lnTo>
                  <a:lnTo>
                    <a:pt x="2406" y="1354"/>
                  </a:lnTo>
                  <a:lnTo>
                    <a:pt x="2404" y="1353"/>
                  </a:lnTo>
                  <a:lnTo>
                    <a:pt x="2404" y="1354"/>
                  </a:lnTo>
                  <a:lnTo>
                    <a:pt x="2401" y="1354"/>
                  </a:lnTo>
                  <a:lnTo>
                    <a:pt x="2399" y="1354"/>
                  </a:lnTo>
                  <a:lnTo>
                    <a:pt x="2396" y="1354"/>
                  </a:lnTo>
                  <a:lnTo>
                    <a:pt x="2391" y="1354"/>
                  </a:lnTo>
                  <a:lnTo>
                    <a:pt x="2388" y="1354"/>
                  </a:lnTo>
                  <a:lnTo>
                    <a:pt x="2385" y="1354"/>
                  </a:lnTo>
                  <a:lnTo>
                    <a:pt x="2383" y="1354"/>
                  </a:lnTo>
                  <a:lnTo>
                    <a:pt x="2380" y="1353"/>
                  </a:lnTo>
                  <a:lnTo>
                    <a:pt x="2378" y="1354"/>
                  </a:lnTo>
                  <a:lnTo>
                    <a:pt x="2378" y="1353"/>
                  </a:lnTo>
                  <a:lnTo>
                    <a:pt x="2375" y="1354"/>
                  </a:lnTo>
                  <a:lnTo>
                    <a:pt x="2372" y="1354"/>
                  </a:lnTo>
                  <a:lnTo>
                    <a:pt x="2370" y="1354"/>
                  </a:lnTo>
                  <a:lnTo>
                    <a:pt x="2367" y="1353"/>
                  </a:lnTo>
                  <a:lnTo>
                    <a:pt x="2367" y="1354"/>
                  </a:lnTo>
                  <a:lnTo>
                    <a:pt x="2362" y="1354"/>
                  </a:lnTo>
                  <a:lnTo>
                    <a:pt x="2359" y="1354"/>
                  </a:lnTo>
                  <a:lnTo>
                    <a:pt x="2354" y="1354"/>
                  </a:lnTo>
                  <a:lnTo>
                    <a:pt x="2351" y="1354"/>
                  </a:lnTo>
                  <a:lnTo>
                    <a:pt x="2349" y="1354"/>
                  </a:lnTo>
                  <a:lnTo>
                    <a:pt x="2346" y="1354"/>
                  </a:lnTo>
                  <a:lnTo>
                    <a:pt x="2344" y="1354"/>
                  </a:lnTo>
                  <a:lnTo>
                    <a:pt x="2341" y="1354"/>
                  </a:lnTo>
                  <a:lnTo>
                    <a:pt x="2338" y="1353"/>
                  </a:lnTo>
                  <a:lnTo>
                    <a:pt x="2336" y="1354"/>
                  </a:lnTo>
                  <a:lnTo>
                    <a:pt x="2330" y="1354"/>
                  </a:lnTo>
                  <a:lnTo>
                    <a:pt x="2328" y="1354"/>
                  </a:lnTo>
                  <a:lnTo>
                    <a:pt x="2325" y="1354"/>
                  </a:lnTo>
                  <a:lnTo>
                    <a:pt x="2323" y="1354"/>
                  </a:lnTo>
                  <a:lnTo>
                    <a:pt x="2320" y="1354"/>
                  </a:lnTo>
                  <a:lnTo>
                    <a:pt x="2317" y="1354"/>
                  </a:lnTo>
                  <a:lnTo>
                    <a:pt x="2315" y="1354"/>
                  </a:lnTo>
                  <a:lnTo>
                    <a:pt x="2312" y="1354"/>
                  </a:lnTo>
                  <a:lnTo>
                    <a:pt x="2309" y="1354"/>
                  </a:lnTo>
                  <a:lnTo>
                    <a:pt x="2307" y="1354"/>
                  </a:lnTo>
                  <a:lnTo>
                    <a:pt x="2304" y="1354"/>
                  </a:lnTo>
                  <a:lnTo>
                    <a:pt x="2302" y="1354"/>
                  </a:lnTo>
                  <a:lnTo>
                    <a:pt x="2299" y="1354"/>
                  </a:lnTo>
                  <a:lnTo>
                    <a:pt x="2296" y="1354"/>
                  </a:lnTo>
                  <a:lnTo>
                    <a:pt x="2288" y="1354"/>
                  </a:lnTo>
                  <a:lnTo>
                    <a:pt x="2286" y="1353"/>
                  </a:lnTo>
                  <a:lnTo>
                    <a:pt x="2286" y="1354"/>
                  </a:lnTo>
                  <a:lnTo>
                    <a:pt x="2283" y="1354"/>
                  </a:lnTo>
                  <a:lnTo>
                    <a:pt x="2281" y="1354"/>
                  </a:lnTo>
                  <a:lnTo>
                    <a:pt x="2278" y="1354"/>
                  </a:lnTo>
                  <a:lnTo>
                    <a:pt x="2275" y="1354"/>
                  </a:lnTo>
                  <a:lnTo>
                    <a:pt x="2273" y="1354"/>
                  </a:lnTo>
                  <a:lnTo>
                    <a:pt x="2270" y="1354"/>
                  </a:lnTo>
                  <a:lnTo>
                    <a:pt x="2265" y="1354"/>
                  </a:lnTo>
                  <a:lnTo>
                    <a:pt x="2262" y="1354"/>
                  </a:lnTo>
                  <a:lnTo>
                    <a:pt x="2260" y="1354"/>
                  </a:lnTo>
                  <a:lnTo>
                    <a:pt x="2257" y="1354"/>
                  </a:lnTo>
                  <a:lnTo>
                    <a:pt x="2254" y="1354"/>
                  </a:lnTo>
                  <a:lnTo>
                    <a:pt x="2249" y="1354"/>
                  </a:lnTo>
                  <a:lnTo>
                    <a:pt x="2247" y="1354"/>
                  </a:lnTo>
                  <a:lnTo>
                    <a:pt x="2247" y="1353"/>
                  </a:lnTo>
                  <a:lnTo>
                    <a:pt x="2244" y="1354"/>
                  </a:lnTo>
                  <a:lnTo>
                    <a:pt x="2239" y="1354"/>
                  </a:lnTo>
                  <a:lnTo>
                    <a:pt x="2236" y="1354"/>
                  </a:lnTo>
                  <a:lnTo>
                    <a:pt x="2233" y="1354"/>
                  </a:lnTo>
                  <a:lnTo>
                    <a:pt x="2231" y="1354"/>
                  </a:lnTo>
                  <a:lnTo>
                    <a:pt x="2228" y="1354"/>
                  </a:lnTo>
                  <a:lnTo>
                    <a:pt x="2223" y="1354"/>
                  </a:lnTo>
                  <a:lnTo>
                    <a:pt x="2220" y="1354"/>
                  </a:lnTo>
                  <a:lnTo>
                    <a:pt x="2215" y="1354"/>
                  </a:lnTo>
                  <a:lnTo>
                    <a:pt x="2212" y="1354"/>
                  </a:lnTo>
                  <a:lnTo>
                    <a:pt x="2210" y="1354"/>
                  </a:lnTo>
                  <a:lnTo>
                    <a:pt x="2207" y="1354"/>
                  </a:lnTo>
                  <a:lnTo>
                    <a:pt x="2205" y="1354"/>
                  </a:lnTo>
                  <a:lnTo>
                    <a:pt x="2202" y="1354"/>
                  </a:lnTo>
                  <a:lnTo>
                    <a:pt x="2199" y="1354"/>
                  </a:lnTo>
                  <a:lnTo>
                    <a:pt x="2197" y="1354"/>
                  </a:lnTo>
                  <a:lnTo>
                    <a:pt x="2194" y="1354"/>
                  </a:lnTo>
                  <a:lnTo>
                    <a:pt x="2191" y="1354"/>
                  </a:lnTo>
                  <a:lnTo>
                    <a:pt x="2189" y="1354"/>
                  </a:lnTo>
                  <a:lnTo>
                    <a:pt x="2186" y="1354"/>
                  </a:lnTo>
                  <a:lnTo>
                    <a:pt x="2184" y="1354"/>
                  </a:lnTo>
                  <a:lnTo>
                    <a:pt x="2178" y="1354"/>
                  </a:lnTo>
                  <a:lnTo>
                    <a:pt x="2176" y="1354"/>
                  </a:lnTo>
                  <a:lnTo>
                    <a:pt x="2173" y="1354"/>
                  </a:lnTo>
                  <a:lnTo>
                    <a:pt x="2171" y="1354"/>
                  </a:lnTo>
                  <a:lnTo>
                    <a:pt x="2168" y="1354"/>
                  </a:lnTo>
                  <a:lnTo>
                    <a:pt x="2165" y="1354"/>
                  </a:lnTo>
                  <a:lnTo>
                    <a:pt x="2160" y="1354"/>
                  </a:lnTo>
                  <a:lnTo>
                    <a:pt x="2155" y="1354"/>
                  </a:lnTo>
                  <a:lnTo>
                    <a:pt x="2152" y="1354"/>
                  </a:lnTo>
                  <a:lnTo>
                    <a:pt x="2150" y="1354"/>
                  </a:lnTo>
                  <a:lnTo>
                    <a:pt x="2147" y="1354"/>
                  </a:lnTo>
                  <a:lnTo>
                    <a:pt x="2144" y="1354"/>
                  </a:lnTo>
                  <a:lnTo>
                    <a:pt x="2142" y="1354"/>
                  </a:lnTo>
                  <a:lnTo>
                    <a:pt x="2139" y="1354"/>
                  </a:lnTo>
                  <a:lnTo>
                    <a:pt x="2136" y="1354"/>
                  </a:lnTo>
                  <a:lnTo>
                    <a:pt x="2131" y="1354"/>
                  </a:lnTo>
                  <a:lnTo>
                    <a:pt x="2129" y="1354"/>
                  </a:lnTo>
                  <a:lnTo>
                    <a:pt x="2123" y="1354"/>
                  </a:lnTo>
                  <a:lnTo>
                    <a:pt x="2121" y="1354"/>
                  </a:lnTo>
                  <a:lnTo>
                    <a:pt x="2118" y="1354"/>
                  </a:lnTo>
                  <a:lnTo>
                    <a:pt x="2113" y="1354"/>
                  </a:lnTo>
                  <a:lnTo>
                    <a:pt x="2108" y="1354"/>
                  </a:lnTo>
                  <a:lnTo>
                    <a:pt x="2105" y="1354"/>
                  </a:lnTo>
                  <a:lnTo>
                    <a:pt x="2100" y="1354"/>
                  </a:lnTo>
                  <a:lnTo>
                    <a:pt x="2097" y="1354"/>
                  </a:lnTo>
                  <a:lnTo>
                    <a:pt x="2095" y="1354"/>
                  </a:lnTo>
                  <a:lnTo>
                    <a:pt x="2092" y="1354"/>
                  </a:lnTo>
                  <a:lnTo>
                    <a:pt x="2089" y="1354"/>
                  </a:lnTo>
                  <a:lnTo>
                    <a:pt x="2087" y="1354"/>
                  </a:lnTo>
                  <a:lnTo>
                    <a:pt x="2084" y="1354"/>
                  </a:lnTo>
                  <a:lnTo>
                    <a:pt x="2081" y="1354"/>
                  </a:lnTo>
                  <a:lnTo>
                    <a:pt x="2079" y="1354"/>
                  </a:lnTo>
                  <a:lnTo>
                    <a:pt x="2076" y="1354"/>
                  </a:lnTo>
                  <a:lnTo>
                    <a:pt x="2074" y="1354"/>
                  </a:lnTo>
                  <a:lnTo>
                    <a:pt x="2071" y="1354"/>
                  </a:lnTo>
                  <a:lnTo>
                    <a:pt x="2068" y="1354"/>
                  </a:lnTo>
                  <a:lnTo>
                    <a:pt x="2066" y="1354"/>
                  </a:lnTo>
                  <a:lnTo>
                    <a:pt x="2063" y="1354"/>
                  </a:lnTo>
                  <a:lnTo>
                    <a:pt x="2060" y="1354"/>
                  </a:lnTo>
                  <a:lnTo>
                    <a:pt x="2055" y="1354"/>
                  </a:lnTo>
                  <a:lnTo>
                    <a:pt x="2053" y="1354"/>
                  </a:lnTo>
                  <a:lnTo>
                    <a:pt x="2047" y="1354"/>
                  </a:lnTo>
                  <a:lnTo>
                    <a:pt x="2045" y="1354"/>
                  </a:lnTo>
                  <a:lnTo>
                    <a:pt x="2045" y="1353"/>
                  </a:lnTo>
                  <a:lnTo>
                    <a:pt x="2039" y="1350"/>
                  </a:lnTo>
                  <a:lnTo>
                    <a:pt x="2037" y="1350"/>
                  </a:lnTo>
                  <a:lnTo>
                    <a:pt x="2034" y="1353"/>
                  </a:lnTo>
                  <a:lnTo>
                    <a:pt x="2032" y="1353"/>
                  </a:lnTo>
                  <a:lnTo>
                    <a:pt x="2029" y="1354"/>
                  </a:lnTo>
                  <a:lnTo>
                    <a:pt x="2026" y="1354"/>
                  </a:lnTo>
                  <a:lnTo>
                    <a:pt x="2024" y="1354"/>
                  </a:lnTo>
                  <a:lnTo>
                    <a:pt x="2021" y="1354"/>
                  </a:lnTo>
                  <a:lnTo>
                    <a:pt x="2018" y="1354"/>
                  </a:lnTo>
                  <a:lnTo>
                    <a:pt x="2016" y="1354"/>
                  </a:lnTo>
                  <a:lnTo>
                    <a:pt x="2013" y="1354"/>
                  </a:lnTo>
                  <a:lnTo>
                    <a:pt x="2011" y="1354"/>
                  </a:lnTo>
                  <a:lnTo>
                    <a:pt x="2008" y="1354"/>
                  </a:lnTo>
                  <a:lnTo>
                    <a:pt x="2005" y="1354"/>
                  </a:lnTo>
                  <a:lnTo>
                    <a:pt x="2000" y="1354"/>
                  </a:lnTo>
                  <a:lnTo>
                    <a:pt x="2000" y="1353"/>
                  </a:lnTo>
                  <a:lnTo>
                    <a:pt x="1998" y="1354"/>
                  </a:lnTo>
                  <a:lnTo>
                    <a:pt x="1995" y="1354"/>
                  </a:lnTo>
                  <a:lnTo>
                    <a:pt x="1992" y="1354"/>
                  </a:lnTo>
                  <a:lnTo>
                    <a:pt x="1987" y="1354"/>
                  </a:lnTo>
                  <a:lnTo>
                    <a:pt x="1984" y="1354"/>
                  </a:lnTo>
                  <a:lnTo>
                    <a:pt x="1979" y="1354"/>
                  </a:lnTo>
                  <a:lnTo>
                    <a:pt x="1977" y="1354"/>
                  </a:lnTo>
                  <a:lnTo>
                    <a:pt x="1971" y="1354"/>
                  </a:lnTo>
                  <a:lnTo>
                    <a:pt x="1969" y="1354"/>
                  </a:lnTo>
                  <a:lnTo>
                    <a:pt x="1966" y="1354"/>
                  </a:lnTo>
                  <a:lnTo>
                    <a:pt x="1961" y="1354"/>
                  </a:lnTo>
                  <a:lnTo>
                    <a:pt x="1956" y="1354"/>
                  </a:lnTo>
                  <a:lnTo>
                    <a:pt x="1950" y="1354"/>
                  </a:lnTo>
                  <a:lnTo>
                    <a:pt x="1948" y="1354"/>
                  </a:lnTo>
                  <a:lnTo>
                    <a:pt x="1945" y="1354"/>
                  </a:lnTo>
                  <a:lnTo>
                    <a:pt x="1942" y="1354"/>
                  </a:lnTo>
                  <a:lnTo>
                    <a:pt x="1940" y="1354"/>
                  </a:lnTo>
                  <a:lnTo>
                    <a:pt x="1937" y="1354"/>
                  </a:lnTo>
                  <a:lnTo>
                    <a:pt x="1935" y="1354"/>
                  </a:lnTo>
                  <a:lnTo>
                    <a:pt x="1929" y="1354"/>
                  </a:lnTo>
                  <a:lnTo>
                    <a:pt x="1927" y="1354"/>
                  </a:lnTo>
                  <a:lnTo>
                    <a:pt x="1924" y="1354"/>
                  </a:lnTo>
                  <a:lnTo>
                    <a:pt x="1922" y="1354"/>
                  </a:lnTo>
                  <a:lnTo>
                    <a:pt x="1914" y="1354"/>
                  </a:lnTo>
                  <a:lnTo>
                    <a:pt x="1911" y="1354"/>
                  </a:lnTo>
                  <a:lnTo>
                    <a:pt x="1908" y="1354"/>
                  </a:lnTo>
                  <a:lnTo>
                    <a:pt x="1906" y="1354"/>
                  </a:lnTo>
                  <a:lnTo>
                    <a:pt x="1903" y="1354"/>
                  </a:lnTo>
                  <a:lnTo>
                    <a:pt x="1901" y="1354"/>
                  </a:lnTo>
                  <a:lnTo>
                    <a:pt x="1898" y="1354"/>
                  </a:lnTo>
                  <a:lnTo>
                    <a:pt x="1895" y="1354"/>
                  </a:lnTo>
                  <a:lnTo>
                    <a:pt x="1890" y="1354"/>
                  </a:lnTo>
                  <a:lnTo>
                    <a:pt x="1885" y="1354"/>
                  </a:lnTo>
                  <a:lnTo>
                    <a:pt x="1882" y="1354"/>
                  </a:lnTo>
                  <a:lnTo>
                    <a:pt x="1880" y="1354"/>
                  </a:lnTo>
                  <a:lnTo>
                    <a:pt x="1877" y="1354"/>
                  </a:lnTo>
                  <a:lnTo>
                    <a:pt x="1872" y="1354"/>
                  </a:lnTo>
                  <a:lnTo>
                    <a:pt x="1869" y="1354"/>
                  </a:lnTo>
                  <a:lnTo>
                    <a:pt x="1864" y="1354"/>
                  </a:lnTo>
                  <a:lnTo>
                    <a:pt x="1859" y="1354"/>
                  </a:lnTo>
                  <a:lnTo>
                    <a:pt x="1856" y="1354"/>
                  </a:lnTo>
                  <a:lnTo>
                    <a:pt x="1853" y="1354"/>
                  </a:lnTo>
                  <a:lnTo>
                    <a:pt x="1851" y="1354"/>
                  </a:lnTo>
                  <a:lnTo>
                    <a:pt x="1848" y="1354"/>
                  </a:lnTo>
                  <a:lnTo>
                    <a:pt x="1845" y="1354"/>
                  </a:lnTo>
                  <a:lnTo>
                    <a:pt x="1840" y="1354"/>
                  </a:lnTo>
                  <a:lnTo>
                    <a:pt x="1838" y="1354"/>
                  </a:lnTo>
                  <a:lnTo>
                    <a:pt x="1832" y="1354"/>
                  </a:lnTo>
                  <a:lnTo>
                    <a:pt x="1830" y="1354"/>
                  </a:lnTo>
                  <a:lnTo>
                    <a:pt x="1825" y="1354"/>
                  </a:lnTo>
                  <a:lnTo>
                    <a:pt x="1822" y="1354"/>
                  </a:lnTo>
                  <a:lnTo>
                    <a:pt x="1817" y="1354"/>
                  </a:lnTo>
                  <a:lnTo>
                    <a:pt x="1814" y="1354"/>
                  </a:lnTo>
                  <a:lnTo>
                    <a:pt x="1811" y="1354"/>
                  </a:lnTo>
                  <a:lnTo>
                    <a:pt x="1809" y="1354"/>
                  </a:lnTo>
                  <a:lnTo>
                    <a:pt x="1804" y="1354"/>
                  </a:lnTo>
                  <a:lnTo>
                    <a:pt x="1801" y="1354"/>
                  </a:lnTo>
                  <a:lnTo>
                    <a:pt x="1798" y="1354"/>
                  </a:lnTo>
                  <a:lnTo>
                    <a:pt x="1796" y="1354"/>
                  </a:lnTo>
                  <a:lnTo>
                    <a:pt x="1793" y="1354"/>
                  </a:lnTo>
                  <a:lnTo>
                    <a:pt x="1790" y="1354"/>
                  </a:lnTo>
                  <a:lnTo>
                    <a:pt x="1788" y="1354"/>
                  </a:lnTo>
                  <a:lnTo>
                    <a:pt x="1785" y="1354"/>
                  </a:lnTo>
                  <a:lnTo>
                    <a:pt x="1783" y="1354"/>
                  </a:lnTo>
                  <a:lnTo>
                    <a:pt x="1780" y="1354"/>
                  </a:lnTo>
                  <a:lnTo>
                    <a:pt x="1777" y="1354"/>
                  </a:lnTo>
                  <a:lnTo>
                    <a:pt x="1775" y="1354"/>
                  </a:lnTo>
                  <a:lnTo>
                    <a:pt x="1772" y="1354"/>
                  </a:lnTo>
                  <a:lnTo>
                    <a:pt x="1767" y="1354"/>
                  </a:lnTo>
                  <a:lnTo>
                    <a:pt x="1764" y="1354"/>
                  </a:lnTo>
                  <a:lnTo>
                    <a:pt x="1762" y="1354"/>
                  </a:lnTo>
                  <a:lnTo>
                    <a:pt x="1759" y="1354"/>
                  </a:lnTo>
                  <a:lnTo>
                    <a:pt x="1756" y="1354"/>
                  </a:lnTo>
                  <a:lnTo>
                    <a:pt x="1754" y="1354"/>
                  </a:lnTo>
                  <a:lnTo>
                    <a:pt x="1751" y="1354"/>
                  </a:lnTo>
                  <a:lnTo>
                    <a:pt x="1749" y="1354"/>
                  </a:lnTo>
                  <a:lnTo>
                    <a:pt x="1746" y="1354"/>
                  </a:lnTo>
                  <a:lnTo>
                    <a:pt x="1741" y="1354"/>
                  </a:lnTo>
                  <a:lnTo>
                    <a:pt x="1738" y="1354"/>
                  </a:lnTo>
                  <a:lnTo>
                    <a:pt x="1735" y="1354"/>
                  </a:lnTo>
                  <a:lnTo>
                    <a:pt x="1733" y="1354"/>
                  </a:lnTo>
                  <a:lnTo>
                    <a:pt x="1728" y="1354"/>
                  </a:lnTo>
                  <a:lnTo>
                    <a:pt x="1725" y="1354"/>
                  </a:lnTo>
                  <a:lnTo>
                    <a:pt x="1722" y="1354"/>
                  </a:lnTo>
                  <a:lnTo>
                    <a:pt x="1720" y="1354"/>
                  </a:lnTo>
                  <a:lnTo>
                    <a:pt x="1717" y="1354"/>
                  </a:lnTo>
                  <a:lnTo>
                    <a:pt x="1714" y="1354"/>
                  </a:lnTo>
                  <a:lnTo>
                    <a:pt x="1709" y="1354"/>
                  </a:lnTo>
                  <a:lnTo>
                    <a:pt x="1707" y="1354"/>
                  </a:lnTo>
                  <a:lnTo>
                    <a:pt x="1704" y="1354"/>
                  </a:lnTo>
                  <a:lnTo>
                    <a:pt x="1701" y="1354"/>
                  </a:lnTo>
                  <a:lnTo>
                    <a:pt x="1699" y="1354"/>
                  </a:lnTo>
                  <a:lnTo>
                    <a:pt x="1696" y="1354"/>
                  </a:lnTo>
                  <a:lnTo>
                    <a:pt x="1693" y="1354"/>
                  </a:lnTo>
                  <a:lnTo>
                    <a:pt x="1691" y="1354"/>
                  </a:lnTo>
                  <a:lnTo>
                    <a:pt x="1688" y="1354"/>
                  </a:lnTo>
                  <a:lnTo>
                    <a:pt x="1686" y="1354"/>
                  </a:lnTo>
                  <a:lnTo>
                    <a:pt x="1683" y="1354"/>
                  </a:lnTo>
                  <a:lnTo>
                    <a:pt x="1678" y="1354"/>
                  </a:lnTo>
                  <a:lnTo>
                    <a:pt x="1675" y="1354"/>
                  </a:lnTo>
                  <a:lnTo>
                    <a:pt x="1673" y="1354"/>
                  </a:lnTo>
                  <a:lnTo>
                    <a:pt x="1670" y="1354"/>
                  </a:lnTo>
                  <a:lnTo>
                    <a:pt x="1667" y="1354"/>
                  </a:lnTo>
                  <a:lnTo>
                    <a:pt x="1665" y="1354"/>
                  </a:lnTo>
                  <a:lnTo>
                    <a:pt x="1662" y="1354"/>
                  </a:lnTo>
                  <a:lnTo>
                    <a:pt x="1657" y="1354"/>
                  </a:lnTo>
                  <a:lnTo>
                    <a:pt x="1654" y="1354"/>
                  </a:lnTo>
                  <a:lnTo>
                    <a:pt x="1652" y="1355"/>
                  </a:lnTo>
                  <a:lnTo>
                    <a:pt x="1649" y="1354"/>
                  </a:lnTo>
                  <a:lnTo>
                    <a:pt x="1646" y="1354"/>
                  </a:lnTo>
                  <a:lnTo>
                    <a:pt x="1641" y="1354"/>
                  </a:lnTo>
                  <a:lnTo>
                    <a:pt x="1638" y="1354"/>
                  </a:lnTo>
                  <a:lnTo>
                    <a:pt x="1636" y="1354"/>
                  </a:lnTo>
                  <a:lnTo>
                    <a:pt x="1633" y="1354"/>
                  </a:lnTo>
                  <a:lnTo>
                    <a:pt x="1631" y="1354"/>
                  </a:lnTo>
                  <a:lnTo>
                    <a:pt x="1625" y="1354"/>
                  </a:lnTo>
                  <a:lnTo>
                    <a:pt x="1623" y="1354"/>
                  </a:lnTo>
                  <a:lnTo>
                    <a:pt x="1620" y="1354"/>
                  </a:lnTo>
                  <a:lnTo>
                    <a:pt x="1617" y="1354"/>
                  </a:lnTo>
                  <a:lnTo>
                    <a:pt x="1610" y="1354"/>
                  </a:lnTo>
                  <a:lnTo>
                    <a:pt x="1607" y="1354"/>
                  </a:lnTo>
                  <a:lnTo>
                    <a:pt x="1604" y="1354"/>
                  </a:lnTo>
                  <a:lnTo>
                    <a:pt x="1602" y="1354"/>
                  </a:lnTo>
                  <a:lnTo>
                    <a:pt x="1602" y="1353"/>
                  </a:lnTo>
                  <a:lnTo>
                    <a:pt x="1599" y="1353"/>
                  </a:lnTo>
                  <a:lnTo>
                    <a:pt x="1594" y="1351"/>
                  </a:lnTo>
                  <a:lnTo>
                    <a:pt x="1591" y="1351"/>
                  </a:lnTo>
                  <a:lnTo>
                    <a:pt x="1589" y="1351"/>
                  </a:lnTo>
                  <a:lnTo>
                    <a:pt x="1586" y="1351"/>
                  </a:lnTo>
                  <a:lnTo>
                    <a:pt x="1583" y="1351"/>
                  </a:lnTo>
                  <a:lnTo>
                    <a:pt x="1581" y="1351"/>
                  </a:lnTo>
                  <a:lnTo>
                    <a:pt x="1578" y="1351"/>
                  </a:lnTo>
                  <a:lnTo>
                    <a:pt x="1576" y="1351"/>
                  </a:lnTo>
                  <a:lnTo>
                    <a:pt x="1570" y="1351"/>
                  </a:lnTo>
                  <a:lnTo>
                    <a:pt x="1570" y="1350"/>
                  </a:lnTo>
                  <a:lnTo>
                    <a:pt x="1568" y="1351"/>
                  </a:lnTo>
                  <a:lnTo>
                    <a:pt x="1562" y="1350"/>
                  </a:lnTo>
                  <a:lnTo>
                    <a:pt x="1557" y="1348"/>
                  </a:lnTo>
                  <a:lnTo>
                    <a:pt x="1555" y="1347"/>
                  </a:lnTo>
                  <a:lnTo>
                    <a:pt x="1552" y="1348"/>
                  </a:lnTo>
                  <a:lnTo>
                    <a:pt x="1549" y="1349"/>
                  </a:lnTo>
                  <a:lnTo>
                    <a:pt x="1547" y="1350"/>
                  </a:lnTo>
                  <a:lnTo>
                    <a:pt x="1544" y="1350"/>
                  </a:lnTo>
                  <a:lnTo>
                    <a:pt x="1539" y="1350"/>
                  </a:lnTo>
                  <a:lnTo>
                    <a:pt x="1536" y="1350"/>
                  </a:lnTo>
                  <a:lnTo>
                    <a:pt x="1534" y="1351"/>
                  </a:lnTo>
                  <a:lnTo>
                    <a:pt x="1531" y="1351"/>
                  </a:lnTo>
                  <a:lnTo>
                    <a:pt x="1526" y="1351"/>
                  </a:lnTo>
                  <a:lnTo>
                    <a:pt x="1523" y="1351"/>
                  </a:lnTo>
                  <a:lnTo>
                    <a:pt x="1520" y="1351"/>
                  </a:lnTo>
                  <a:lnTo>
                    <a:pt x="1518" y="1351"/>
                  </a:lnTo>
                  <a:lnTo>
                    <a:pt x="1515" y="1351"/>
                  </a:lnTo>
                  <a:lnTo>
                    <a:pt x="1513" y="1353"/>
                  </a:lnTo>
                  <a:lnTo>
                    <a:pt x="1510" y="1353"/>
                  </a:lnTo>
                  <a:lnTo>
                    <a:pt x="1507" y="1354"/>
                  </a:lnTo>
                  <a:lnTo>
                    <a:pt x="1502" y="1354"/>
                  </a:lnTo>
                  <a:lnTo>
                    <a:pt x="1500" y="1354"/>
                  </a:lnTo>
                  <a:lnTo>
                    <a:pt x="1497" y="1354"/>
                  </a:lnTo>
                  <a:lnTo>
                    <a:pt x="1494" y="1354"/>
                  </a:lnTo>
                  <a:lnTo>
                    <a:pt x="1492" y="1354"/>
                  </a:lnTo>
                  <a:lnTo>
                    <a:pt x="1486" y="1354"/>
                  </a:lnTo>
                  <a:lnTo>
                    <a:pt x="1484" y="1354"/>
                  </a:lnTo>
                  <a:lnTo>
                    <a:pt x="1479" y="1354"/>
                  </a:lnTo>
                  <a:lnTo>
                    <a:pt x="1476" y="1354"/>
                  </a:lnTo>
                  <a:lnTo>
                    <a:pt x="1473" y="1354"/>
                  </a:lnTo>
                  <a:lnTo>
                    <a:pt x="1468" y="1354"/>
                  </a:lnTo>
                  <a:lnTo>
                    <a:pt x="1465" y="1354"/>
                  </a:lnTo>
                  <a:lnTo>
                    <a:pt x="1463" y="1354"/>
                  </a:lnTo>
                  <a:lnTo>
                    <a:pt x="1458" y="1354"/>
                  </a:lnTo>
                  <a:lnTo>
                    <a:pt x="1455" y="1355"/>
                  </a:lnTo>
                  <a:lnTo>
                    <a:pt x="1452" y="1354"/>
                  </a:lnTo>
                  <a:lnTo>
                    <a:pt x="1450" y="1354"/>
                  </a:lnTo>
                  <a:lnTo>
                    <a:pt x="1444" y="1355"/>
                  </a:lnTo>
                  <a:lnTo>
                    <a:pt x="1442" y="1354"/>
                  </a:lnTo>
                  <a:lnTo>
                    <a:pt x="1439" y="1354"/>
                  </a:lnTo>
                  <a:lnTo>
                    <a:pt x="1439" y="1355"/>
                  </a:lnTo>
                  <a:lnTo>
                    <a:pt x="1434" y="1355"/>
                  </a:lnTo>
                  <a:lnTo>
                    <a:pt x="1431" y="1354"/>
                  </a:lnTo>
                  <a:lnTo>
                    <a:pt x="1431" y="1355"/>
                  </a:lnTo>
                  <a:lnTo>
                    <a:pt x="1426" y="1354"/>
                  </a:lnTo>
                  <a:lnTo>
                    <a:pt x="1424" y="1354"/>
                  </a:lnTo>
                  <a:lnTo>
                    <a:pt x="1418" y="1355"/>
                  </a:lnTo>
                  <a:lnTo>
                    <a:pt x="1416" y="1354"/>
                  </a:lnTo>
                  <a:lnTo>
                    <a:pt x="1413" y="1354"/>
                  </a:lnTo>
                  <a:lnTo>
                    <a:pt x="1410" y="1354"/>
                  </a:lnTo>
                  <a:lnTo>
                    <a:pt x="1408" y="1354"/>
                  </a:lnTo>
                  <a:lnTo>
                    <a:pt x="1403" y="1354"/>
                  </a:lnTo>
                  <a:lnTo>
                    <a:pt x="1403" y="1355"/>
                  </a:lnTo>
                  <a:lnTo>
                    <a:pt x="1400" y="1354"/>
                  </a:lnTo>
                  <a:lnTo>
                    <a:pt x="1400" y="1355"/>
                  </a:lnTo>
                  <a:lnTo>
                    <a:pt x="1395" y="1355"/>
                  </a:lnTo>
                  <a:lnTo>
                    <a:pt x="1392" y="1354"/>
                  </a:lnTo>
                  <a:lnTo>
                    <a:pt x="1387" y="1355"/>
                  </a:lnTo>
                  <a:lnTo>
                    <a:pt x="1387" y="1354"/>
                  </a:lnTo>
                  <a:lnTo>
                    <a:pt x="1384" y="1354"/>
                  </a:lnTo>
                  <a:lnTo>
                    <a:pt x="1379" y="1354"/>
                  </a:lnTo>
                  <a:lnTo>
                    <a:pt x="1376" y="1355"/>
                  </a:lnTo>
                  <a:lnTo>
                    <a:pt x="1374" y="1354"/>
                  </a:lnTo>
                  <a:lnTo>
                    <a:pt x="1371" y="1354"/>
                  </a:lnTo>
                  <a:lnTo>
                    <a:pt x="1366" y="1355"/>
                  </a:lnTo>
                  <a:lnTo>
                    <a:pt x="1363" y="1354"/>
                  </a:lnTo>
                  <a:lnTo>
                    <a:pt x="1361" y="1354"/>
                  </a:lnTo>
                  <a:lnTo>
                    <a:pt x="1358" y="1354"/>
                  </a:lnTo>
                  <a:lnTo>
                    <a:pt x="1355" y="1354"/>
                  </a:lnTo>
                  <a:lnTo>
                    <a:pt x="1353" y="1354"/>
                  </a:lnTo>
                  <a:lnTo>
                    <a:pt x="1347" y="1354"/>
                  </a:lnTo>
                  <a:lnTo>
                    <a:pt x="1342" y="1354"/>
                  </a:lnTo>
                  <a:lnTo>
                    <a:pt x="1337" y="1354"/>
                  </a:lnTo>
                  <a:lnTo>
                    <a:pt x="1334" y="1354"/>
                  </a:lnTo>
                  <a:lnTo>
                    <a:pt x="1332" y="1354"/>
                  </a:lnTo>
                  <a:lnTo>
                    <a:pt x="1329" y="1354"/>
                  </a:lnTo>
                  <a:lnTo>
                    <a:pt x="1327" y="1353"/>
                  </a:lnTo>
                  <a:lnTo>
                    <a:pt x="1324" y="1353"/>
                  </a:lnTo>
                  <a:lnTo>
                    <a:pt x="1321" y="1353"/>
                  </a:lnTo>
                  <a:lnTo>
                    <a:pt x="1319" y="1353"/>
                  </a:lnTo>
                  <a:lnTo>
                    <a:pt x="1316" y="1353"/>
                  </a:lnTo>
                  <a:lnTo>
                    <a:pt x="1313" y="1353"/>
                  </a:lnTo>
                  <a:lnTo>
                    <a:pt x="1311" y="1353"/>
                  </a:lnTo>
                  <a:lnTo>
                    <a:pt x="1308" y="1353"/>
                  </a:lnTo>
                  <a:lnTo>
                    <a:pt x="1306" y="1351"/>
                  </a:lnTo>
                  <a:lnTo>
                    <a:pt x="1303" y="1351"/>
                  </a:lnTo>
                  <a:lnTo>
                    <a:pt x="1303" y="1350"/>
                  </a:lnTo>
                  <a:lnTo>
                    <a:pt x="1300" y="1350"/>
                  </a:lnTo>
                  <a:lnTo>
                    <a:pt x="1295" y="1349"/>
                  </a:lnTo>
                  <a:lnTo>
                    <a:pt x="1290" y="1344"/>
                  </a:lnTo>
                  <a:lnTo>
                    <a:pt x="1287" y="1343"/>
                  </a:lnTo>
                  <a:lnTo>
                    <a:pt x="1285" y="1342"/>
                  </a:lnTo>
                  <a:lnTo>
                    <a:pt x="1279" y="1343"/>
                  </a:lnTo>
                  <a:lnTo>
                    <a:pt x="1277" y="1343"/>
                  </a:lnTo>
                  <a:lnTo>
                    <a:pt x="1274" y="1343"/>
                  </a:lnTo>
                  <a:lnTo>
                    <a:pt x="1271" y="1341"/>
                  </a:lnTo>
                  <a:lnTo>
                    <a:pt x="1269" y="1339"/>
                  </a:lnTo>
                  <a:lnTo>
                    <a:pt x="1264" y="1337"/>
                  </a:lnTo>
                  <a:lnTo>
                    <a:pt x="1261" y="1337"/>
                  </a:lnTo>
                  <a:lnTo>
                    <a:pt x="1258" y="1337"/>
                  </a:lnTo>
                  <a:lnTo>
                    <a:pt x="1256" y="1335"/>
                  </a:lnTo>
                  <a:lnTo>
                    <a:pt x="1253" y="1332"/>
                  </a:lnTo>
                  <a:lnTo>
                    <a:pt x="1251" y="1324"/>
                  </a:lnTo>
                  <a:lnTo>
                    <a:pt x="1248" y="1319"/>
                  </a:lnTo>
                  <a:lnTo>
                    <a:pt x="1245" y="1310"/>
                  </a:lnTo>
                  <a:lnTo>
                    <a:pt x="1243" y="1304"/>
                  </a:lnTo>
                  <a:lnTo>
                    <a:pt x="1240" y="1280"/>
                  </a:lnTo>
                  <a:lnTo>
                    <a:pt x="1237" y="1269"/>
                  </a:lnTo>
                  <a:lnTo>
                    <a:pt x="1235" y="1251"/>
                  </a:lnTo>
                  <a:lnTo>
                    <a:pt x="1232" y="1250"/>
                  </a:lnTo>
                  <a:lnTo>
                    <a:pt x="1230" y="1256"/>
                  </a:lnTo>
                  <a:lnTo>
                    <a:pt x="1227" y="1257"/>
                  </a:lnTo>
                  <a:lnTo>
                    <a:pt x="1224" y="1246"/>
                  </a:lnTo>
                  <a:lnTo>
                    <a:pt x="1224" y="1227"/>
                  </a:lnTo>
                  <a:lnTo>
                    <a:pt x="1219" y="1114"/>
                  </a:lnTo>
                  <a:lnTo>
                    <a:pt x="1219" y="1015"/>
                  </a:lnTo>
                  <a:lnTo>
                    <a:pt x="1214" y="851"/>
                  </a:lnTo>
                  <a:lnTo>
                    <a:pt x="1211" y="854"/>
                  </a:lnTo>
                  <a:lnTo>
                    <a:pt x="1209" y="851"/>
                  </a:lnTo>
                  <a:lnTo>
                    <a:pt x="1209" y="853"/>
                  </a:lnTo>
                  <a:lnTo>
                    <a:pt x="1203" y="859"/>
                  </a:lnTo>
                  <a:lnTo>
                    <a:pt x="1203" y="858"/>
                  </a:lnTo>
                  <a:lnTo>
                    <a:pt x="1201" y="843"/>
                  </a:lnTo>
                  <a:lnTo>
                    <a:pt x="1198" y="827"/>
                  </a:lnTo>
                  <a:lnTo>
                    <a:pt x="1193" y="733"/>
                  </a:lnTo>
                  <a:lnTo>
                    <a:pt x="1193" y="698"/>
                  </a:lnTo>
                  <a:lnTo>
                    <a:pt x="1188" y="644"/>
                  </a:lnTo>
                  <a:lnTo>
                    <a:pt x="1188" y="623"/>
                  </a:lnTo>
                  <a:lnTo>
                    <a:pt x="1185" y="536"/>
                  </a:lnTo>
                  <a:lnTo>
                    <a:pt x="1182" y="425"/>
                  </a:lnTo>
                  <a:lnTo>
                    <a:pt x="1180" y="176"/>
                  </a:lnTo>
                  <a:lnTo>
                    <a:pt x="1177" y="154"/>
                  </a:lnTo>
                  <a:lnTo>
                    <a:pt x="1175" y="336"/>
                  </a:lnTo>
                  <a:lnTo>
                    <a:pt x="1172" y="442"/>
                  </a:lnTo>
                  <a:lnTo>
                    <a:pt x="1167" y="601"/>
                  </a:lnTo>
                  <a:lnTo>
                    <a:pt x="1167" y="628"/>
                  </a:lnTo>
                  <a:lnTo>
                    <a:pt x="1164" y="685"/>
                  </a:lnTo>
                  <a:lnTo>
                    <a:pt x="1161" y="719"/>
                  </a:lnTo>
                  <a:lnTo>
                    <a:pt x="1159" y="779"/>
                  </a:lnTo>
                  <a:lnTo>
                    <a:pt x="1156" y="803"/>
                  </a:lnTo>
                  <a:lnTo>
                    <a:pt x="1154" y="829"/>
                  </a:lnTo>
                  <a:lnTo>
                    <a:pt x="1151" y="834"/>
                  </a:lnTo>
                  <a:lnTo>
                    <a:pt x="1148" y="829"/>
                  </a:lnTo>
                  <a:lnTo>
                    <a:pt x="1146" y="839"/>
                  </a:lnTo>
                  <a:lnTo>
                    <a:pt x="1143" y="814"/>
                  </a:lnTo>
                  <a:lnTo>
                    <a:pt x="1140" y="812"/>
                  </a:lnTo>
                  <a:lnTo>
                    <a:pt x="1138" y="921"/>
                  </a:lnTo>
                  <a:lnTo>
                    <a:pt x="1135" y="1008"/>
                  </a:lnTo>
                  <a:lnTo>
                    <a:pt x="1133" y="1143"/>
                  </a:lnTo>
                  <a:lnTo>
                    <a:pt x="1133" y="1179"/>
                  </a:lnTo>
                  <a:lnTo>
                    <a:pt x="1127" y="1218"/>
                  </a:lnTo>
                  <a:lnTo>
                    <a:pt x="1125" y="1226"/>
                  </a:lnTo>
                  <a:lnTo>
                    <a:pt x="1125" y="1224"/>
                  </a:lnTo>
                  <a:lnTo>
                    <a:pt x="1122" y="1225"/>
                  </a:lnTo>
                  <a:lnTo>
                    <a:pt x="1117" y="1250"/>
                  </a:lnTo>
                  <a:lnTo>
                    <a:pt x="1117" y="1261"/>
                  </a:lnTo>
                  <a:lnTo>
                    <a:pt x="1112" y="1277"/>
                  </a:lnTo>
                  <a:lnTo>
                    <a:pt x="1112" y="1284"/>
                  </a:lnTo>
                  <a:lnTo>
                    <a:pt x="1109" y="1294"/>
                  </a:lnTo>
                  <a:lnTo>
                    <a:pt x="1106" y="1300"/>
                  </a:lnTo>
                  <a:lnTo>
                    <a:pt x="1104" y="1310"/>
                  </a:lnTo>
                  <a:lnTo>
                    <a:pt x="1101" y="1314"/>
                  </a:lnTo>
                  <a:lnTo>
                    <a:pt x="1098" y="1320"/>
                  </a:lnTo>
                  <a:lnTo>
                    <a:pt x="1096" y="1321"/>
                  </a:lnTo>
                  <a:lnTo>
                    <a:pt x="1093" y="1324"/>
                  </a:lnTo>
                  <a:lnTo>
                    <a:pt x="1091" y="1325"/>
                  </a:lnTo>
                  <a:lnTo>
                    <a:pt x="1088" y="1326"/>
                  </a:lnTo>
                  <a:lnTo>
                    <a:pt x="1085" y="1327"/>
                  </a:lnTo>
                  <a:lnTo>
                    <a:pt x="1083" y="1331"/>
                  </a:lnTo>
                  <a:lnTo>
                    <a:pt x="1080" y="1332"/>
                  </a:lnTo>
                  <a:lnTo>
                    <a:pt x="1078" y="1333"/>
                  </a:lnTo>
                  <a:lnTo>
                    <a:pt x="1072" y="1333"/>
                  </a:lnTo>
                  <a:lnTo>
                    <a:pt x="1072" y="1332"/>
                  </a:lnTo>
                  <a:lnTo>
                    <a:pt x="1067" y="1335"/>
                  </a:lnTo>
                  <a:lnTo>
                    <a:pt x="1064" y="1336"/>
                  </a:lnTo>
                  <a:lnTo>
                    <a:pt x="1062" y="1339"/>
                  </a:lnTo>
                  <a:lnTo>
                    <a:pt x="1059" y="1340"/>
                  </a:lnTo>
                  <a:lnTo>
                    <a:pt x="1059" y="1341"/>
                  </a:lnTo>
                  <a:lnTo>
                    <a:pt x="1054" y="1341"/>
                  </a:lnTo>
                  <a:lnTo>
                    <a:pt x="1051" y="1342"/>
                  </a:lnTo>
                  <a:lnTo>
                    <a:pt x="1049" y="1344"/>
                  </a:lnTo>
                  <a:lnTo>
                    <a:pt x="1046" y="1344"/>
                  </a:lnTo>
                  <a:lnTo>
                    <a:pt x="1041" y="1346"/>
                  </a:lnTo>
                  <a:lnTo>
                    <a:pt x="1038" y="1346"/>
                  </a:lnTo>
                  <a:lnTo>
                    <a:pt x="1036" y="1346"/>
                  </a:lnTo>
                  <a:lnTo>
                    <a:pt x="1033" y="1347"/>
                  </a:lnTo>
                  <a:lnTo>
                    <a:pt x="1030" y="1347"/>
                  </a:lnTo>
                  <a:lnTo>
                    <a:pt x="1028" y="1347"/>
                  </a:lnTo>
                  <a:lnTo>
                    <a:pt x="1025" y="1347"/>
                  </a:lnTo>
                  <a:lnTo>
                    <a:pt x="1022" y="1347"/>
                  </a:lnTo>
                  <a:lnTo>
                    <a:pt x="1020" y="1348"/>
                  </a:lnTo>
                  <a:lnTo>
                    <a:pt x="1012" y="1348"/>
                  </a:lnTo>
                  <a:lnTo>
                    <a:pt x="1009" y="1348"/>
                  </a:lnTo>
                  <a:lnTo>
                    <a:pt x="1004" y="1348"/>
                  </a:lnTo>
                  <a:lnTo>
                    <a:pt x="1002" y="1349"/>
                  </a:lnTo>
                  <a:lnTo>
                    <a:pt x="1002" y="1348"/>
                  </a:lnTo>
                  <a:lnTo>
                    <a:pt x="999" y="1348"/>
                  </a:lnTo>
                  <a:lnTo>
                    <a:pt x="996" y="1348"/>
                  </a:lnTo>
                  <a:lnTo>
                    <a:pt x="994" y="1349"/>
                  </a:lnTo>
                  <a:lnTo>
                    <a:pt x="988" y="1349"/>
                  </a:lnTo>
                  <a:lnTo>
                    <a:pt x="986" y="1349"/>
                  </a:lnTo>
                  <a:lnTo>
                    <a:pt x="983" y="1349"/>
                  </a:lnTo>
                  <a:lnTo>
                    <a:pt x="981" y="1349"/>
                  </a:lnTo>
                  <a:lnTo>
                    <a:pt x="978" y="1349"/>
                  </a:lnTo>
                  <a:lnTo>
                    <a:pt x="975" y="1349"/>
                  </a:lnTo>
                  <a:lnTo>
                    <a:pt x="973" y="1349"/>
                  </a:lnTo>
                  <a:lnTo>
                    <a:pt x="970" y="1349"/>
                  </a:lnTo>
                  <a:lnTo>
                    <a:pt x="965" y="1349"/>
                  </a:lnTo>
                  <a:lnTo>
                    <a:pt x="965" y="1350"/>
                  </a:lnTo>
                  <a:lnTo>
                    <a:pt x="960" y="1349"/>
                  </a:lnTo>
                  <a:lnTo>
                    <a:pt x="957" y="1349"/>
                  </a:lnTo>
                  <a:lnTo>
                    <a:pt x="957" y="1350"/>
                  </a:lnTo>
                  <a:lnTo>
                    <a:pt x="954" y="1350"/>
                  </a:lnTo>
                  <a:lnTo>
                    <a:pt x="952" y="1350"/>
                  </a:lnTo>
                  <a:lnTo>
                    <a:pt x="949" y="1350"/>
                  </a:lnTo>
                  <a:lnTo>
                    <a:pt x="944" y="1350"/>
                  </a:lnTo>
                  <a:lnTo>
                    <a:pt x="941" y="1350"/>
                  </a:lnTo>
                  <a:lnTo>
                    <a:pt x="939" y="1350"/>
                  </a:lnTo>
                  <a:lnTo>
                    <a:pt x="936" y="1350"/>
                  </a:lnTo>
                  <a:lnTo>
                    <a:pt x="933" y="1350"/>
                  </a:lnTo>
                  <a:lnTo>
                    <a:pt x="931" y="1350"/>
                  </a:lnTo>
                  <a:lnTo>
                    <a:pt x="928" y="1350"/>
                  </a:lnTo>
                  <a:lnTo>
                    <a:pt x="928" y="1351"/>
                  </a:lnTo>
                  <a:lnTo>
                    <a:pt x="925" y="1351"/>
                  </a:lnTo>
                  <a:lnTo>
                    <a:pt x="923" y="1351"/>
                  </a:lnTo>
                  <a:lnTo>
                    <a:pt x="920" y="1350"/>
                  </a:lnTo>
                  <a:lnTo>
                    <a:pt x="915" y="1351"/>
                  </a:lnTo>
                  <a:lnTo>
                    <a:pt x="912" y="1351"/>
                  </a:lnTo>
                  <a:lnTo>
                    <a:pt x="910" y="1351"/>
                  </a:lnTo>
                  <a:lnTo>
                    <a:pt x="905" y="1351"/>
                  </a:lnTo>
                  <a:lnTo>
                    <a:pt x="902" y="1350"/>
                  </a:lnTo>
                  <a:lnTo>
                    <a:pt x="899" y="1351"/>
                  </a:lnTo>
                  <a:lnTo>
                    <a:pt x="897" y="1351"/>
                  </a:lnTo>
                  <a:lnTo>
                    <a:pt x="894" y="1351"/>
                  </a:lnTo>
                  <a:lnTo>
                    <a:pt x="891" y="1351"/>
                  </a:lnTo>
                  <a:lnTo>
                    <a:pt x="886" y="1351"/>
                  </a:lnTo>
                  <a:lnTo>
                    <a:pt x="881" y="1351"/>
                  </a:lnTo>
                  <a:lnTo>
                    <a:pt x="878" y="1351"/>
                  </a:lnTo>
                  <a:lnTo>
                    <a:pt x="873" y="1351"/>
                  </a:lnTo>
                  <a:lnTo>
                    <a:pt x="870" y="1351"/>
                  </a:lnTo>
                  <a:lnTo>
                    <a:pt x="868" y="1351"/>
                  </a:lnTo>
                  <a:lnTo>
                    <a:pt x="865" y="1350"/>
                  </a:lnTo>
                  <a:lnTo>
                    <a:pt x="863" y="1351"/>
                  </a:lnTo>
                  <a:lnTo>
                    <a:pt x="860" y="1350"/>
                  </a:lnTo>
                  <a:lnTo>
                    <a:pt x="857" y="1350"/>
                  </a:lnTo>
                  <a:lnTo>
                    <a:pt x="855" y="1350"/>
                  </a:lnTo>
                  <a:lnTo>
                    <a:pt x="852" y="1349"/>
                  </a:lnTo>
                  <a:lnTo>
                    <a:pt x="849" y="1349"/>
                  </a:lnTo>
                  <a:lnTo>
                    <a:pt x="844" y="1349"/>
                  </a:lnTo>
                  <a:lnTo>
                    <a:pt x="842" y="1349"/>
                  </a:lnTo>
                  <a:lnTo>
                    <a:pt x="836" y="1349"/>
                  </a:lnTo>
                  <a:lnTo>
                    <a:pt x="834" y="1349"/>
                  </a:lnTo>
                  <a:lnTo>
                    <a:pt x="831" y="1348"/>
                  </a:lnTo>
                  <a:lnTo>
                    <a:pt x="829" y="1349"/>
                  </a:lnTo>
                  <a:lnTo>
                    <a:pt x="826" y="1348"/>
                  </a:lnTo>
                  <a:lnTo>
                    <a:pt x="823" y="1348"/>
                  </a:lnTo>
                  <a:lnTo>
                    <a:pt x="818" y="1347"/>
                  </a:lnTo>
                  <a:lnTo>
                    <a:pt x="818" y="1346"/>
                  </a:lnTo>
                  <a:lnTo>
                    <a:pt x="813" y="1344"/>
                  </a:lnTo>
                  <a:lnTo>
                    <a:pt x="810" y="1347"/>
                  </a:lnTo>
                  <a:lnTo>
                    <a:pt x="808" y="1347"/>
                  </a:lnTo>
                  <a:lnTo>
                    <a:pt x="805" y="1348"/>
                  </a:lnTo>
                  <a:lnTo>
                    <a:pt x="802" y="1348"/>
                  </a:lnTo>
                  <a:lnTo>
                    <a:pt x="802" y="1349"/>
                  </a:lnTo>
                  <a:lnTo>
                    <a:pt x="794" y="1349"/>
                  </a:lnTo>
                  <a:lnTo>
                    <a:pt x="792" y="1349"/>
                  </a:lnTo>
                  <a:lnTo>
                    <a:pt x="789" y="1349"/>
                  </a:lnTo>
                  <a:lnTo>
                    <a:pt x="787" y="1349"/>
                  </a:lnTo>
                  <a:lnTo>
                    <a:pt x="784" y="1349"/>
                  </a:lnTo>
                  <a:lnTo>
                    <a:pt x="781" y="1349"/>
                  </a:lnTo>
                  <a:lnTo>
                    <a:pt x="779" y="1349"/>
                  </a:lnTo>
                  <a:lnTo>
                    <a:pt x="773" y="1349"/>
                  </a:lnTo>
                  <a:lnTo>
                    <a:pt x="768" y="1350"/>
                  </a:lnTo>
                  <a:lnTo>
                    <a:pt x="766" y="1350"/>
                  </a:lnTo>
                  <a:lnTo>
                    <a:pt x="766" y="1351"/>
                  </a:lnTo>
                  <a:lnTo>
                    <a:pt x="760" y="1350"/>
                  </a:lnTo>
                  <a:lnTo>
                    <a:pt x="760" y="1351"/>
                  </a:lnTo>
                  <a:lnTo>
                    <a:pt x="758" y="1351"/>
                  </a:lnTo>
                  <a:lnTo>
                    <a:pt x="753" y="1351"/>
                  </a:lnTo>
                  <a:lnTo>
                    <a:pt x="750" y="1351"/>
                  </a:lnTo>
                  <a:lnTo>
                    <a:pt x="745" y="1351"/>
                  </a:lnTo>
                  <a:lnTo>
                    <a:pt x="742" y="1351"/>
                  </a:lnTo>
                  <a:lnTo>
                    <a:pt x="737" y="1351"/>
                  </a:lnTo>
                  <a:lnTo>
                    <a:pt x="734" y="1351"/>
                  </a:lnTo>
                  <a:lnTo>
                    <a:pt x="729" y="1351"/>
                  </a:lnTo>
                  <a:lnTo>
                    <a:pt x="726" y="1351"/>
                  </a:lnTo>
                  <a:lnTo>
                    <a:pt x="721" y="1351"/>
                  </a:lnTo>
                  <a:lnTo>
                    <a:pt x="721" y="1353"/>
                  </a:lnTo>
                  <a:lnTo>
                    <a:pt x="713" y="1353"/>
                  </a:lnTo>
                  <a:lnTo>
                    <a:pt x="713" y="1351"/>
                  </a:lnTo>
                  <a:lnTo>
                    <a:pt x="711" y="1353"/>
                  </a:lnTo>
                  <a:lnTo>
                    <a:pt x="711" y="1351"/>
                  </a:lnTo>
                  <a:lnTo>
                    <a:pt x="705" y="1351"/>
                  </a:lnTo>
                  <a:lnTo>
                    <a:pt x="705" y="1353"/>
                  </a:lnTo>
                  <a:lnTo>
                    <a:pt x="703" y="1353"/>
                  </a:lnTo>
                  <a:lnTo>
                    <a:pt x="697" y="1353"/>
                  </a:lnTo>
                  <a:lnTo>
                    <a:pt x="695" y="1353"/>
                  </a:lnTo>
                  <a:lnTo>
                    <a:pt x="690" y="1353"/>
                  </a:lnTo>
                  <a:lnTo>
                    <a:pt x="687" y="1353"/>
                  </a:lnTo>
                  <a:lnTo>
                    <a:pt x="684" y="1353"/>
                  </a:lnTo>
                  <a:lnTo>
                    <a:pt x="682" y="1351"/>
                  </a:lnTo>
                  <a:lnTo>
                    <a:pt x="682" y="1353"/>
                  </a:lnTo>
                  <a:lnTo>
                    <a:pt x="679" y="1351"/>
                  </a:lnTo>
                  <a:lnTo>
                    <a:pt x="676" y="1353"/>
                  </a:lnTo>
                  <a:lnTo>
                    <a:pt x="674" y="1353"/>
                  </a:lnTo>
                  <a:lnTo>
                    <a:pt x="671" y="1353"/>
                  </a:lnTo>
                  <a:lnTo>
                    <a:pt x="669" y="1353"/>
                  </a:lnTo>
                  <a:lnTo>
                    <a:pt x="666" y="1353"/>
                  </a:lnTo>
                  <a:lnTo>
                    <a:pt x="661" y="1353"/>
                  </a:lnTo>
                  <a:lnTo>
                    <a:pt x="658" y="1353"/>
                  </a:lnTo>
                  <a:lnTo>
                    <a:pt x="653" y="1353"/>
                  </a:lnTo>
                  <a:lnTo>
                    <a:pt x="650" y="1353"/>
                  </a:lnTo>
                  <a:lnTo>
                    <a:pt x="648" y="1353"/>
                  </a:lnTo>
                  <a:lnTo>
                    <a:pt x="645" y="1353"/>
                  </a:lnTo>
                  <a:lnTo>
                    <a:pt x="642" y="1353"/>
                  </a:lnTo>
                  <a:lnTo>
                    <a:pt x="640" y="1353"/>
                  </a:lnTo>
                  <a:lnTo>
                    <a:pt x="637" y="1353"/>
                  </a:lnTo>
                  <a:lnTo>
                    <a:pt x="635" y="1353"/>
                  </a:lnTo>
                  <a:lnTo>
                    <a:pt x="632" y="1351"/>
                  </a:lnTo>
                  <a:lnTo>
                    <a:pt x="629" y="1353"/>
                  </a:lnTo>
                  <a:lnTo>
                    <a:pt x="627" y="1353"/>
                  </a:lnTo>
                  <a:lnTo>
                    <a:pt x="627" y="1351"/>
                  </a:lnTo>
                  <a:lnTo>
                    <a:pt x="621" y="1353"/>
                  </a:lnTo>
                  <a:lnTo>
                    <a:pt x="619" y="1353"/>
                  </a:lnTo>
                  <a:lnTo>
                    <a:pt x="614" y="1353"/>
                  </a:lnTo>
                  <a:lnTo>
                    <a:pt x="611" y="1353"/>
                  </a:lnTo>
                  <a:lnTo>
                    <a:pt x="606" y="1351"/>
                  </a:lnTo>
                  <a:lnTo>
                    <a:pt x="603" y="1353"/>
                  </a:lnTo>
                  <a:lnTo>
                    <a:pt x="598" y="1353"/>
                  </a:lnTo>
                  <a:lnTo>
                    <a:pt x="595" y="1353"/>
                  </a:lnTo>
                  <a:lnTo>
                    <a:pt x="593" y="1353"/>
                  </a:lnTo>
                  <a:lnTo>
                    <a:pt x="590" y="1353"/>
                  </a:lnTo>
                  <a:lnTo>
                    <a:pt x="587" y="1353"/>
                  </a:lnTo>
                  <a:lnTo>
                    <a:pt x="582" y="1353"/>
                  </a:lnTo>
                  <a:lnTo>
                    <a:pt x="580" y="1353"/>
                  </a:lnTo>
                  <a:lnTo>
                    <a:pt x="574" y="1353"/>
                  </a:lnTo>
                  <a:lnTo>
                    <a:pt x="572" y="1353"/>
                  </a:lnTo>
                  <a:lnTo>
                    <a:pt x="569" y="1353"/>
                  </a:lnTo>
                  <a:lnTo>
                    <a:pt x="566" y="1353"/>
                  </a:lnTo>
                  <a:lnTo>
                    <a:pt x="564" y="1353"/>
                  </a:lnTo>
                  <a:lnTo>
                    <a:pt x="561" y="1353"/>
                  </a:lnTo>
                  <a:lnTo>
                    <a:pt x="559" y="1353"/>
                  </a:lnTo>
                  <a:lnTo>
                    <a:pt x="556" y="1353"/>
                  </a:lnTo>
                  <a:lnTo>
                    <a:pt x="553" y="1351"/>
                  </a:lnTo>
                  <a:lnTo>
                    <a:pt x="553" y="1353"/>
                  </a:lnTo>
                  <a:lnTo>
                    <a:pt x="551" y="1353"/>
                  </a:lnTo>
                  <a:lnTo>
                    <a:pt x="548" y="1353"/>
                  </a:lnTo>
                  <a:lnTo>
                    <a:pt x="543" y="1353"/>
                  </a:lnTo>
                  <a:lnTo>
                    <a:pt x="540" y="1351"/>
                  </a:lnTo>
                  <a:lnTo>
                    <a:pt x="538" y="1353"/>
                  </a:lnTo>
                  <a:lnTo>
                    <a:pt x="535" y="1353"/>
                  </a:lnTo>
                  <a:lnTo>
                    <a:pt x="532" y="1353"/>
                  </a:lnTo>
                  <a:lnTo>
                    <a:pt x="530" y="1353"/>
                  </a:lnTo>
                  <a:lnTo>
                    <a:pt x="527" y="1353"/>
                  </a:lnTo>
                  <a:lnTo>
                    <a:pt x="524" y="1351"/>
                  </a:lnTo>
                  <a:lnTo>
                    <a:pt x="522" y="1353"/>
                  </a:lnTo>
                  <a:lnTo>
                    <a:pt x="519" y="1353"/>
                  </a:lnTo>
                  <a:lnTo>
                    <a:pt x="514" y="1353"/>
                  </a:lnTo>
                  <a:lnTo>
                    <a:pt x="511" y="1353"/>
                  </a:lnTo>
                  <a:lnTo>
                    <a:pt x="509" y="1353"/>
                  </a:lnTo>
                  <a:lnTo>
                    <a:pt x="506" y="1353"/>
                  </a:lnTo>
                  <a:lnTo>
                    <a:pt x="504" y="1353"/>
                  </a:lnTo>
                  <a:lnTo>
                    <a:pt x="501" y="1353"/>
                  </a:lnTo>
                  <a:lnTo>
                    <a:pt x="496" y="1353"/>
                  </a:lnTo>
                  <a:lnTo>
                    <a:pt x="490" y="1353"/>
                  </a:lnTo>
                  <a:lnTo>
                    <a:pt x="488" y="1353"/>
                  </a:lnTo>
                  <a:lnTo>
                    <a:pt x="483" y="1353"/>
                  </a:lnTo>
                  <a:lnTo>
                    <a:pt x="477" y="1353"/>
                  </a:lnTo>
                  <a:lnTo>
                    <a:pt x="475" y="1353"/>
                  </a:lnTo>
                  <a:lnTo>
                    <a:pt x="472" y="1353"/>
                  </a:lnTo>
                  <a:lnTo>
                    <a:pt x="469" y="1353"/>
                  </a:lnTo>
                  <a:lnTo>
                    <a:pt x="467" y="1353"/>
                  </a:lnTo>
                  <a:lnTo>
                    <a:pt x="464" y="1353"/>
                  </a:lnTo>
                  <a:lnTo>
                    <a:pt x="462" y="1353"/>
                  </a:lnTo>
                  <a:lnTo>
                    <a:pt x="459" y="1353"/>
                  </a:lnTo>
                  <a:lnTo>
                    <a:pt x="454" y="1353"/>
                  </a:lnTo>
                  <a:lnTo>
                    <a:pt x="451" y="1353"/>
                  </a:lnTo>
                  <a:lnTo>
                    <a:pt x="446" y="1353"/>
                  </a:lnTo>
                  <a:lnTo>
                    <a:pt x="443" y="1353"/>
                  </a:lnTo>
                  <a:lnTo>
                    <a:pt x="438" y="1353"/>
                  </a:lnTo>
                  <a:lnTo>
                    <a:pt x="435" y="1353"/>
                  </a:lnTo>
                  <a:lnTo>
                    <a:pt x="433" y="1353"/>
                  </a:lnTo>
                  <a:lnTo>
                    <a:pt x="430" y="1353"/>
                  </a:lnTo>
                  <a:lnTo>
                    <a:pt x="427" y="1353"/>
                  </a:lnTo>
                  <a:lnTo>
                    <a:pt x="425" y="1353"/>
                  </a:lnTo>
                  <a:lnTo>
                    <a:pt x="422" y="1353"/>
                  </a:lnTo>
                  <a:lnTo>
                    <a:pt x="420" y="1353"/>
                  </a:lnTo>
                  <a:lnTo>
                    <a:pt x="417" y="1353"/>
                  </a:lnTo>
                  <a:lnTo>
                    <a:pt x="414" y="1353"/>
                  </a:lnTo>
                  <a:lnTo>
                    <a:pt x="412" y="1353"/>
                  </a:lnTo>
                  <a:lnTo>
                    <a:pt x="409" y="1353"/>
                  </a:lnTo>
                  <a:lnTo>
                    <a:pt x="407" y="1353"/>
                  </a:lnTo>
                  <a:lnTo>
                    <a:pt x="401" y="1353"/>
                  </a:lnTo>
                  <a:lnTo>
                    <a:pt x="399" y="1353"/>
                  </a:lnTo>
                  <a:lnTo>
                    <a:pt x="396" y="1353"/>
                  </a:lnTo>
                  <a:lnTo>
                    <a:pt x="391" y="1353"/>
                  </a:lnTo>
                  <a:lnTo>
                    <a:pt x="388" y="1353"/>
                  </a:lnTo>
                  <a:lnTo>
                    <a:pt x="383" y="1353"/>
                  </a:lnTo>
                  <a:lnTo>
                    <a:pt x="380" y="1353"/>
                  </a:lnTo>
                  <a:lnTo>
                    <a:pt x="378" y="1353"/>
                  </a:lnTo>
                  <a:lnTo>
                    <a:pt x="375" y="1353"/>
                  </a:lnTo>
                  <a:lnTo>
                    <a:pt x="372" y="1353"/>
                  </a:lnTo>
                  <a:lnTo>
                    <a:pt x="367" y="1354"/>
                  </a:lnTo>
                  <a:lnTo>
                    <a:pt x="367" y="1353"/>
                  </a:lnTo>
                  <a:lnTo>
                    <a:pt x="365" y="1353"/>
                  </a:lnTo>
                  <a:lnTo>
                    <a:pt x="359" y="1353"/>
                  </a:lnTo>
                  <a:lnTo>
                    <a:pt x="354" y="1353"/>
                  </a:lnTo>
                  <a:lnTo>
                    <a:pt x="351" y="1353"/>
                  </a:lnTo>
                  <a:lnTo>
                    <a:pt x="349" y="1353"/>
                  </a:lnTo>
                  <a:lnTo>
                    <a:pt x="346" y="1353"/>
                  </a:lnTo>
                  <a:lnTo>
                    <a:pt x="344" y="1353"/>
                  </a:lnTo>
                  <a:lnTo>
                    <a:pt x="338" y="1353"/>
                  </a:lnTo>
                  <a:lnTo>
                    <a:pt x="336" y="1353"/>
                  </a:lnTo>
                  <a:lnTo>
                    <a:pt x="331" y="1353"/>
                  </a:lnTo>
                  <a:lnTo>
                    <a:pt x="328" y="1353"/>
                  </a:lnTo>
                  <a:lnTo>
                    <a:pt x="323" y="1353"/>
                  </a:lnTo>
                  <a:lnTo>
                    <a:pt x="320" y="1353"/>
                  </a:lnTo>
                  <a:lnTo>
                    <a:pt x="315" y="1353"/>
                  </a:lnTo>
                  <a:lnTo>
                    <a:pt x="312" y="1353"/>
                  </a:lnTo>
                  <a:lnTo>
                    <a:pt x="307" y="1354"/>
                  </a:lnTo>
                  <a:lnTo>
                    <a:pt x="307" y="1353"/>
                  </a:lnTo>
                  <a:lnTo>
                    <a:pt x="304" y="1353"/>
                  </a:lnTo>
                  <a:lnTo>
                    <a:pt x="299" y="1353"/>
                  </a:lnTo>
                  <a:lnTo>
                    <a:pt x="296" y="1353"/>
                  </a:lnTo>
                  <a:lnTo>
                    <a:pt x="291" y="1353"/>
                  </a:lnTo>
                  <a:lnTo>
                    <a:pt x="289" y="1353"/>
                  </a:lnTo>
                  <a:lnTo>
                    <a:pt x="286" y="1353"/>
                  </a:lnTo>
                  <a:lnTo>
                    <a:pt x="283" y="1353"/>
                  </a:lnTo>
                  <a:lnTo>
                    <a:pt x="281" y="1354"/>
                  </a:lnTo>
                  <a:lnTo>
                    <a:pt x="281" y="1353"/>
                  </a:lnTo>
                  <a:lnTo>
                    <a:pt x="275" y="1353"/>
                  </a:lnTo>
                  <a:lnTo>
                    <a:pt x="273" y="1353"/>
                  </a:lnTo>
                  <a:lnTo>
                    <a:pt x="270" y="1353"/>
                  </a:lnTo>
                  <a:lnTo>
                    <a:pt x="268" y="1353"/>
                  </a:lnTo>
                  <a:lnTo>
                    <a:pt x="265" y="1353"/>
                  </a:lnTo>
                  <a:lnTo>
                    <a:pt x="262" y="1353"/>
                  </a:lnTo>
                  <a:lnTo>
                    <a:pt x="260" y="1353"/>
                  </a:lnTo>
                  <a:lnTo>
                    <a:pt x="257" y="1353"/>
                  </a:lnTo>
                  <a:lnTo>
                    <a:pt x="255" y="1353"/>
                  </a:lnTo>
                  <a:lnTo>
                    <a:pt x="247" y="1354"/>
                  </a:lnTo>
                  <a:lnTo>
                    <a:pt x="247" y="1353"/>
                  </a:lnTo>
                  <a:lnTo>
                    <a:pt x="244" y="1353"/>
                  </a:lnTo>
                  <a:lnTo>
                    <a:pt x="239" y="1353"/>
                  </a:lnTo>
                  <a:lnTo>
                    <a:pt x="236" y="1353"/>
                  </a:lnTo>
                  <a:lnTo>
                    <a:pt x="234" y="1353"/>
                  </a:lnTo>
                  <a:lnTo>
                    <a:pt x="228" y="1353"/>
                  </a:lnTo>
                  <a:lnTo>
                    <a:pt x="226" y="1353"/>
                  </a:lnTo>
                  <a:lnTo>
                    <a:pt x="223" y="1353"/>
                  </a:lnTo>
                  <a:lnTo>
                    <a:pt x="220" y="1353"/>
                  </a:lnTo>
                  <a:lnTo>
                    <a:pt x="215" y="1353"/>
                  </a:lnTo>
                  <a:lnTo>
                    <a:pt x="213" y="1354"/>
                  </a:lnTo>
                  <a:lnTo>
                    <a:pt x="210" y="1353"/>
                  </a:lnTo>
                  <a:lnTo>
                    <a:pt x="207" y="1353"/>
                  </a:lnTo>
                  <a:lnTo>
                    <a:pt x="205" y="1353"/>
                  </a:lnTo>
                  <a:lnTo>
                    <a:pt x="202" y="1353"/>
                  </a:lnTo>
                  <a:lnTo>
                    <a:pt x="199" y="1353"/>
                  </a:lnTo>
                  <a:lnTo>
                    <a:pt x="197" y="1353"/>
                  </a:lnTo>
                  <a:lnTo>
                    <a:pt x="192" y="1353"/>
                  </a:lnTo>
                  <a:lnTo>
                    <a:pt x="189" y="1353"/>
                  </a:lnTo>
                  <a:lnTo>
                    <a:pt x="186" y="1353"/>
                  </a:lnTo>
                  <a:lnTo>
                    <a:pt x="184" y="1353"/>
                  </a:lnTo>
                  <a:lnTo>
                    <a:pt x="181" y="1354"/>
                  </a:lnTo>
                  <a:lnTo>
                    <a:pt x="178" y="1353"/>
                  </a:lnTo>
                  <a:lnTo>
                    <a:pt x="176" y="1353"/>
                  </a:lnTo>
                  <a:lnTo>
                    <a:pt x="171" y="1353"/>
                  </a:lnTo>
                  <a:lnTo>
                    <a:pt x="168" y="1353"/>
                  </a:lnTo>
                  <a:lnTo>
                    <a:pt x="165" y="1353"/>
                  </a:lnTo>
                  <a:lnTo>
                    <a:pt x="163" y="1353"/>
                  </a:lnTo>
                  <a:lnTo>
                    <a:pt x="160" y="1353"/>
                  </a:lnTo>
                  <a:lnTo>
                    <a:pt x="158" y="1353"/>
                  </a:lnTo>
                  <a:lnTo>
                    <a:pt x="155" y="1353"/>
                  </a:lnTo>
                  <a:lnTo>
                    <a:pt x="152" y="1353"/>
                  </a:lnTo>
                  <a:lnTo>
                    <a:pt x="147" y="1353"/>
                  </a:lnTo>
                  <a:lnTo>
                    <a:pt x="144" y="1353"/>
                  </a:lnTo>
                  <a:lnTo>
                    <a:pt x="142" y="1353"/>
                  </a:lnTo>
                  <a:lnTo>
                    <a:pt x="139" y="1353"/>
                  </a:lnTo>
                  <a:lnTo>
                    <a:pt x="137" y="1353"/>
                  </a:lnTo>
                  <a:lnTo>
                    <a:pt x="131" y="1353"/>
                  </a:lnTo>
                  <a:lnTo>
                    <a:pt x="129" y="1354"/>
                  </a:lnTo>
                  <a:lnTo>
                    <a:pt x="126" y="1353"/>
                  </a:lnTo>
                  <a:lnTo>
                    <a:pt x="123" y="1353"/>
                  </a:lnTo>
                  <a:lnTo>
                    <a:pt x="121" y="1353"/>
                  </a:lnTo>
                  <a:lnTo>
                    <a:pt x="118" y="1353"/>
                  </a:lnTo>
                  <a:lnTo>
                    <a:pt x="116" y="1353"/>
                  </a:lnTo>
                  <a:lnTo>
                    <a:pt x="113" y="1353"/>
                  </a:lnTo>
                  <a:lnTo>
                    <a:pt x="108" y="1353"/>
                  </a:lnTo>
                  <a:lnTo>
                    <a:pt x="105" y="1353"/>
                  </a:lnTo>
                  <a:lnTo>
                    <a:pt x="100" y="1354"/>
                  </a:lnTo>
                  <a:lnTo>
                    <a:pt x="97" y="1354"/>
                  </a:lnTo>
                  <a:lnTo>
                    <a:pt x="97" y="1353"/>
                  </a:lnTo>
                  <a:lnTo>
                    <a:pt x="92" y="1353"/>
                  </a:lnTo>
                  <a:lnTo>
                    <a:pt x="89" y="1353"/>
                  </a:lnTo>
                  <a:lnTo>
                    <a:pt x="87" y="1353"/>
                  </a:lnTo>
                  <a:lnTo>
                    <a:pt x="84" y="1353"/>
                  </a:lnTo>
                  <a:lnTo>
                    <a:pt x="82" y="1353"/>
                  </a:lnTo>
                  <a:lnTo>
                    <a:pt x="82" y="1354"/>
                  </a:lnTo>
                  <a:lnTo>
                    <a:pt x="79" y="1353"/>
                  </a:lnTo>
                  <a:lnTo>
                    <a:pt x="76" y="1353"/>
                  </a:lnTo>
                  <a:lnTo>
                    <a:pt x="71" y="1353"/>
                  </a:lnTo>
                  <a:lnTo>
                    <a:pt x="68" y="1353"/>
                  </a:lnTo>
                  <a:lnTo>
                    <a:pt x="66" y="1353"/>
                  </a:lnTo>
                  <a:lnTo>
                    <a:pt x="61" y="1353"/>
                  </a:lnTo>
                  <a:lnTo>
                    <a:pt x="58" y="1353"/>
                  </a:lnTo>
                  <a:lnTo>
                    <a:pt x="55" y="1353"/>
                  </a:lnTo>
                  <a:lnTo>
                    <a:pt x="53" y="1353"/>
                  </a:lnTo>
                  <a:lnTo>
                    <a:pt x="47" y="1353"/>
                  </a:lnTo>
                  <a:lnTo>
                    <a:pt x="45" y="1354"/>
                  </a:lnTo>
                  <a:lnTo>
                    <a:pt x="40" y="1353"/>
                  </a:lnTo>
                  <a:lnTo>
                    <a:pt x="40" y="1354"/>
                  </a:lnTo>
                  <a:lnTo>
                    <a:pt x="37" y="1353"/>
                  </a:lnTo>
                  <a:lnTo>
                    <a:pt x="34" y="1353"/>
                  </a:lnTo>
                  <a:lnTo>
                    <a:pt x="32" y="1354"/>
                  </a:lnTo>
                  <a:lnTo>
                    <a:pt x="29" y="1353"/>
                  </a:lnTo>
                  <a:lnTo>
                    <a:pt x="29" y="1354"/>
                  </a:lnTo>
                  <a:lnTo>
                    <a:pt x="26" y="1353"/>
                  </a:lnTo>
                  <a:lnTo>
                    <a:pt x="21" y="1353"/>
                  </a:lnTo>
                  <a:lnTo>
                    <a:pt x="19" y="1354"/>
                  </a:lnTo>
                  <a:lnTo>
                    <a:pt x="16" y="1353"/>
                  </a:lnTo>
                  <a:lnTo>
                    <a:pt x="13" y="1354"/>
                  </a:lnTo>
                  <a:lnTo>
                    <a:pt x="11" y="1353"/>
                  </a:lnTo>
                  <a:lnTo>
                    <a:pt x="8" y="1353"/>
                  </a:lnTo>
                  <a:lnTo>
                    <a:pt x="5" y="1353"/>
                  </a:lnTo>
                  <a:lnTo>
                    <a:pt x="3" y="1353"/>
                  </a:lnTo>
                  <a:lnTo>
                    <a:pt x="0" y="1353"/>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781" name="Text Box 7"/>
            <p:cNvSpPr txBox="1">
              <a:spLocks noChangeArrowheads="1"/>
            </p:cNvSpPr>
            <p:nvPr/>
          </p:nvSpPr>
          <p:spPr bwMode="auto">
            <a:xfrm>
              <a:off x="2683" y="415"/>
              <a:ext cx="10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a:solidFill>
                    <a:srgbClr val="FFFFFF"/>
                  </a:solidFill>
                  <a:latin typeface="Arial" charset="0"/>
                </a:rPr>
                <a:t>putrescine</a:t>
              </a:r>
            </a:p>
          </p:txBody>
        </p:sp>
      </p:grpSp>
      <p:sp>
        <p:nvSpPr>
          <p:cNvPr id="156675" name="Text Box 600"/>
          <p:cNvSpPr txBox="1">
            <a:spLocks noChangeArrowheads="1"/>
          </p:cNvSpPr>
          <p:nvPr/>
        </p:nvSpPr>
        <p:spPr bwMode="auto">
          <a:xfrm>
            <a:off x="3600450" y="1327150"/>
            <a:ext cx="401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H</a:t>
            </a:r>
            <a:r>
              <a:rPr lang="en-US" altLang="en-US" baseline="-25000">
                <a:solidFill>
                  <a:srgbClr val="FFFFFF"/>
                </a:solidFill>
                <a:latin typeface="Helvetica" charset="0"/>
              </a:rPr>
              <a:t>2</a:t>
            </a:r>
            <a:r>
              <a:rPr lang="en-US" altLang="en-US">
                <a:solidFill>
                  <a:srgbClr val="FFFFFF"/>
                </a:solidFill>
                <a:latin typeface="Helvetica" charset="0"/>
              </a:rPr>
              <a:t>N-CH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-NH</a:t>
            </a:r>
            <a:r>
              <a:rPr lang="en-US" altLang="en-US" baseline="-25000">
                <a:solidFill>
                  <a:srgbClr val="FFFFFF"/>
                </a:solidFill>
                <a:latin typeface="Helvetica" charset="0"/>
              </a:rPr>
              <a:t>2</a:t>
            </a:r>
            <a:endParaRPr lang="en-US" altLang="en-US">
              <a:solidFill>
                <a:srgbClr val="FFFFFF"/>
              </a:solidFill>
              <a:latin typeface="Helvetica" charset="0"/>
            </a:endParaRPr>
          </a:p>
        </p:txBody>
      </p:sp>
      <p:grpSp>
        <p:nvGrpSpPr>
          <p:cNvPr id="1131098" name="Group 602"/>
          <p:cNvGrpSpPr>
            <a:grpSpLocks/>
          </p:cNvGrpSpPr>
          <p:nvPr/>
        </p:nvGrpSpPr>
        <p:grpSpPr bwMode="auto">
          <a:xfrm>
            <a:off x="1349375" y="2573338"/>
            <a:ext cx="8348663" cy="1841500"/>
            <a:chOff x="850" y="1621"/>
            <a:chExt cx="5259" cy="1160"/>
          </a:xfrm>
        </p:grpSpPr>
        <p:grpSp>
          <p:nvGrpSpPr>
            <p:cNvPr id="156729" name="Group 593"/>
            <p:cNvGrpSpPr>
              <a:grpSpLocks/>
            </p:cNvGrpSpPr>
            <p:nvPr/>
          </p:nvGrpSpPr>
          <p:grpSpPr bwMode="auto">
            <a:xfrm>
              <a:off x="850" y="2464"/>
              <a:ext cx="5259" cy="317"/>
              <a:chOff x="839" y="2585"/>
              <a:chExt cx="5259" cy="317"/>
            </a:xfrm>
          </p:grpSpPr>
          <p:sp>
            <p:nvSpPr>
              <p:cNvPr id="156733" name="Line 207"/>
              <p:cNvSpPr>
                <a:spLocks noChangeShapeType="1"/>
              </p:cNvSpPr>
              <p:nvPr/>
            </p:nvSpPr>
            <p:spPr bwMode="auto">
              <a:xfrm>
                <a:off x="839" y="2585"/>
                <a:ext cx="517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34" name="Line 209"/>
              <p:cNvSpPr>
                <a:spLocks noChangeShapeType="1"/>
              </p:cNvSpPr>
              <p:nvPr/>
            </p:nvSpPr>
            <p:spPr bwMode="auto">
              <a:xfrm>
                <a:off x="965"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35" name="Line 210"/>
              <p:cNvSpPr>
                <a:spLocks noChangeShapeType="1"/>
              </p:cNvSpPr>
              <p:nvPr/>
            </p:nvSpPr>
            <p:spPr bwMode="auto">
              <a:xfrm>
                <a:off x="1096"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36" name="Line 211"/>
              <p:cNvSpPr>
                <a:spLocks noChangeShapeType="1"/>
              </p:cNvSpPr>
              <p:nvPr/>
            </p:nvSpPr>
            <p:spPr bwMode="auto">
              <a:xfrm>
                <a:off x="1224"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37" name="Line 212"/>
              <p:cNvSpPr>
                <a:spLocks noChangeShapeType="1"/>
              </p:cNvSpPr>
              <p:nvPr/>
            </p:nvSpPr>
            <p:spPr bwMode="auto">
              <a:xfrm>
                <a:off x="1353"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38" name="Line 213"/>
              <p:cNvSpPr>
                <a:spLocks noChangeShapeType="1"/>
              </p:cNvSpPr>
              <p:nvPr/>
            </p:nvSpPr>
            <p:spPr bwMode="auto">
              <a:xfrm>
                <a:off x="1484" y="2585"/>
                <a:ext cx="1"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39" name="Line 214"/>
              <p:cNvSpPr>
                <a:spLocks noChangeShapeType="1"/>
              </p:cNvSpPr>
              <p:nvPr/>
            </p:nvSpPr>
            <p:spPr bwMode="auto">
              <a:xfrm>
                <a:off x="1612"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0" name="Line 215"/>
              <p:cNvSpPr>
                <a:spLocks noChangeShapeType="1"/>
              </p:cNvSpPr>
              <p:nvPr/>
            </p:nvSpPr>
            <p:spPr bwMode="auto">
              <a:xfrm>
                <a:off x="1743"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1" name="Line 216"/>
              <p:cNvSpPr>
                <a:spLocks noChangeShapeType="1"/>
              </p:cNvSpPr>
              <p:nvPr/>
            </p:nvSpPr>
            <p:spPr bwMode="auto">
              <a:xfrm>
                <a:off x="1872"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2" name="Line 217"/>
              <p:cNvSpPr>
                <a:spLocks noChangeShapeType="1"/>
              </p:cNvSpPr>
              <p:nvPr/>
            </p:nvSpPr>
            <p:spPr bwMode="auto">
              <a:xfrm>
                <a:off x="2000"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3" name="Line 218"/>
              <p:cNvSpPr>
                <a:spLocks noChangeShapeType="1"/>
              </p:cNvSpPr>
              <p:nvPr/>
            </p:nvSpPr>
            <p:spPr bwMode="auto">
              <a:xfrm>
                <a:off x="2131" y="2585"/>
                <a:ext cx="1" cy="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4" name="Rectangle 219"/>
              <p:cNvSpPr>
                <a:spLocks noChangeArrowheads="1"/>
              </p:cNvSpPr>
              <p:nvPr/>
            </p:nvSpPr>
            <p:spPr bwMode="auto">
              <a:xfrm>
                <a:off x="2074" y="2607"/>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3.0</a:t>
                </a:r>
                <a:endParaRPr lang="en-US" altLang="en-US" sz="1800">
                  <a:solidFill>
                    <a:srgbClr val="FFFFFF"/>
                  </a:solidFill>
                  <a:latin typeface="Times" charset="0"/>
                </a:endParaRPr>
              </a:p>
            </p:txBody>
          </p:sp>
          <p:sp>
            <p:nvSpPr>
              <p:cNvPr id="156745" name="Line 220"/>
              <p:cNvSpPr>
                <a:spLocks noChangeShapeType="1"/>
              </p:cNvSpPr>
              <p:nvPr/>
            </p:nvSpPr>
            <p:spPr bwMode="auto">
              <a:xfrm>
                <a:off x="2260"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6" name="Line 221"/>
              <p:cNvSpPr>
                <a:spLocks noChangeShapeType="1"/>
              </p:cNvSpPr>
              <p:nvPr/>
            </p:nvSpPr>
            <p:spPr bwMode="auto">
              <a:xfrm>
                <a:off x="2388"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7" name="Line 222"/>
              <p:cNvSpPr>
                <a:spLocks noChangeShapeType="1"/>
              </p:cNvSpPr>
              <p:nvPr/>
            </p:nvSpPr>
            <p:spPr bwMode="auto">
              <a:xfrm>
                <a:off x="2519"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8" name="Line 223"/>
              <p:cNvSpPr>
                <a:spLocks noChangeShapeType="1"/>
              </p:cNvSpPr>
              <p:nvPr/>
            </p:nvSpPr>
            <p:spPr bwMode="auto">
              <a:xfrm>
                <a:off x="2647"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49" name="Line 224"/>
              <p:cNvSpPr>
                <a:spLocks noChangeShapeType="1"/>
              </p:cNvSpPr>
              <p:nvPr/>
            </p:nvSpPr>
            <p:spPr bwMode="auto">
              <a:xfrm>
                <a:off x="2778" y="2585"/>
                <a:ext cx="1"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0" name="Line 225"/>
              <p:cNvSpPr>
                <a:spLocks noChangeShapeType="1"/>
              </p:cNvSpPr>
              <p:nvPr/>
            </p:nvSpPr>
            <p:spPr bwMode="auto">
              <a:xfrm>
                <a:off x="2907"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1" name="Line 226"/>
              <p:cNvSpPr>
                <a:spLocks noChangeShapeType="1"/>
              </p:cNvSpPr>
              <p:nvPr/>
            </p:nvSpPr>
            <p:spPr bwMode="auto">
              <a:xfrm>
                <a:off x="3035"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2" name="Line 227"/>
              <p:cNvSpPr>
                <a:spLocks noChangeShapeType="1"/>
              </p:cNvSpPr>
              <p:nvPr/>
            </p:nvSpPr>
            <p:spPr bwMode="auto">
              <a:xfrm>
                <a:off x="3166"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3" name="Line 228"/>
              <p:cNvSpPr>
                <a:spLocks noChangeShapeType="1"/>
              </p:cNvSpPr>
              <p:nvPr/>
            </p:nvSpPr>
            <p:spPr bwMode="auto">
              <a:xfrm>
                <a:off x="3295"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4" name="Line 229"/>
              <p:cNvSpPr>
                <a:spLocks noChangeShapeType="1"/>
              </p:cNvSpPr>
              <p:nvPr/>
            </p:nvSpPr>
            <p:spPr bwMode="auto">
              <a:xfrm>
                <a:off x="3423" y="2585"/>
                <a:ext cx="1" cy="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5" name="Rectangle 230"/>
              <p:cNvSpPr>
                <a:spLocks noChangeArrowheads="1"/>
              </p:cNvSpPr>
              <p:nvPr/>
            </p:nvSpPr>
            <p:spPr bwMode="auto">
              <a:xfrm>
                <a:off x="3366" y="2607"/>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2.5</a:t>
                </a:r>
                <a:endParaRPr lang="en-US" altLang="en-US" sz="1800">
                  <a:solidFill>
                    <a:srgbClr val="FFFFFF"/>
                  </a:solidFill>
                  <a:latin typeface="Times" charset="0"/>
                </a:endParaRPr>
              </a:p>
            </p:txBody>
          </p:sp>
          <p:sp>
            <p:nvSpPr>
              <p:cNvPr id="156756" name="Line 231"/>
              <p:cNvSpPr>
                <a:spLocks noChangeShapeType="1"/>
              </p:cNvSpPr>
              <p:nvPr/>
            </p:nvSpPr>
            <p:spPr bwMode="auto">
              <a:xfrm>
                <a:off x="3554"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7" name="Line 232"/>
              <p:cNvSpPr>
                <a:spLocks noChangeShapeType="1"/>
              </p:cNvSpPr>
              <p:nvPr/>
            </p:nvSpPr>
            <p:spPr bwMode="auto">
              <a:xfrm>
                <a:off x="3683"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8" name="Line 233"/>
              <p:cNvSpPr>
                <a:spLocks noChangeShapeType="1"/>
              </p:cNvSpPr>
              <p:nvPr/>
            </p:nvSpPr>
            <p:spPr bwMode="auto">
              <a:xfrm>
                <a:off x="3814"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59" name="Line 234"/>
              <p:cNvSpPr>
                <a:spLocks noChangeShapeType="1"/>
              </p:cNvSpPr>
              <p:nvPr/>
            </p:nvSpPr>
            <p:spPr bwMode="auto">
              <a:xfrm>
                <a:off x="3942"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0" name="Line 235"/>
              <p:cNvSpPr>
                <a:spLocks noChangeShapeType="1"/>
              </p:cNvSpPr>
              <p:nvPr/>
            </p:nvSpPr>
            <p:spPr bwMode="auto">
              <a:xfrm>
                <a:off x="4071" y="2585"/>
                <a:ext cx="1"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1" name="Line 236"/>
              <p:cNvSpPr>
                <a:spLocks noChangeShapeType="1"/>
              </p:cNvSpPr>
              <p:nvPr/>
            </p:nvSpPr>
            <p:spPr bwMode="auto">
              <a:xfrm>
                <a:off x="4202"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2" name="Line 237"/>
              <p:cNvSpPr>
                <a:spLocks noChangeShapeType="1"/>
              </p:cNvSpPr>
              <p:nvPr/>
            </p:nvSpPr>
            <p:spPr bwMode="auto">
              <a:xfrm>
                <a:off x="4330"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3" name="Line 238"/>
              <p:cNvSpPr>
                <a:spLocks noChangeShapeType="1"/>
              </p:cNvSpPr>
              <p:nvPr/>
            </p:nvSpPr>
            <p:spPr bwMode="auto">
              <a:xfrm>
                <a:off x="4459"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4" name="Line 239"/>
              <p:cNvSpPr>
                <a:spLocks noChangeShapeType="1"/>
              </p:cNvSpPr>
              <p:nvPr/>
            </p:nvSpPr>
            <p:spPr bwMode="auto">
              <a:xfrm>
                <a:off x="4590"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5" name="Line 240"/>
              <p:cNvSpPr>
                <a:spLocks noChangeShapeType="1"/>
              </p:cNvSpPr>
              <p:nvPr/>
            </p:nvSpPr>
            <p:spPr bwMode="auto">
              <a:xfrm>
                <a:off x="4718" y="2585"/>
                <a:ext cx="1" cy="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6" name="Rectangle 241"/>
              <p:cNvSpPr>
                <a:spLocks noChangeArrowheads="1"/>
              </p:cNvSpPr>
              <p:nvPr/>
            </p:nvSpPr>
            <p:spPr bwMode="auto">
              <a:xfrm>
                <a:off x="4661" y="2607"/>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2.0</a:t>
                </a:r>
                <a:endParaRPr lang="en-US" altLang="en-US" sz="1800">
                  <a:solidFill>
                    <a:srgbClr val="FFFFFF"/>
                  </a:solidFill>
                  <a:latin typeface="Times" charset="0"/>
                </a:endParaRPr>
              </a:p>
            </p:txBody>
          </p:sp>
          <p:sp>
            <p:nvSpPr>
              <p:cNvPr id="156767" name="Line 242"/>
              <p:cNvSpPr>
                <a:spLocks noChangeShapeType="1"/>
              </p:cNvSpPr>
              <p:nvPr/>
            </p:nvSpPr>
            <p:spPr bwMode="auto">
              <a:xfrm>
                <a:off x="4849"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8" name="Line 243"/>
              <p:cNvSpPr>
                <a:spLocks noChangeShapeType="1"/>
              </p:cNvSpPr>
              <p:nvPr/>
            </p:nvSpPr>
            <p:spPr bwMode="auto">
              <a:xfrm>
                <a:off x="4978"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69" name="Line 244"/>
              <p:cNvSpPr>
                <a:spLocks noChangeShapeType="1"/>
              </p:cNvSpPr>
              <p:nvPr/>
            </p:nvSpPr>
            <p:spPr bwMode="auto">
              <a:xfrm>
                <a:off x="5106"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70" name="Line 245"/>
              <p:cNvSpPr>
                <a:spLocks noChangeShapeType="1"/>
              </p:cNvSpPr>
              <p:nvPr/>
            </p:nvSpPr>
            <p:spPr bwMode="auto">
              <a:xfrm>
                <a:off x="5237"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71" name="Line 246"/>
              <p:cNvSpPr>
                <a:spLocks noChangeShapeType="1"/>
              </p:cNvSpPr>
              <p:nvPr/>
            </p:nvSpPr>
            <p:spPr bwMode="auto">
              <a:xfrm>
                <a:off x="5365" y="2585"/>
                <a:ext cx="1"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72" name="Line 247"/>
              <p:cNvSpPr>
                <a:spLocks noChangeShapeType="1"/>
              </p:cNvSpPr>
              <p:nvPr/>
            </p:nvSpPr>
            <p:spPr bwMode="auto">
              <a:xfrm>
                <a:off x="5497"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73" name="Line 248"/>
              <p:cNvSpPr>
                <a:spLocks noChangeShapeType="1"/>
              </p:cNvSpPr>
              <p:nvPr/>
            </p:nvSpPr>
            <p:spPr bwMode="auto">
              <a:xfrm>
                <a:off x="5625"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74" name="Line 249"/>
              <p:cNvSpPr>
                <a:spLocks noChangeShapeType="1"/>
              </p:cNvSpPr>
              <p:nvPr/>
            </p:nvSpPr>
            <p:spPr bwMode="auto">
              <a:xfrm>
                <a:off x="5753"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75" name="Line 250"/>
              <p:cNvSpPr>
                <a:spLocks noChangeShapeType="1"/>
              </p:cNvSpPr>
              <p:nvPr/>
            </p:nvSpPr>
            <p:spPr bwMode="auto">
              <a:xfrm>
                <a:off x="5884" y="2585"/>
                <a:ext cx="1" cy="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76" name="Line 251"/>
              <p:cNvSpPr>
                <a:spLocks noChangeShapeType="1"/>
              </p:cNvSpPr>
              <p:nvPr/>
            </p:nvSpPr>
            <p:spPr bwMode="auto">
              <a:xfrm>
                <a:off x="6013" y="2585"/>
                <a:ext cx="1" cy="2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77" name="Rectangle 252"/>
              <p:cNvSpPr>
                <a:spLocks noChangeArrowheads="1"/>
              </p:cNvSpPr>
              <p:nvPr/>
            </p:nvSpPr>
            <p:spPr bwMode="auto">
              <a:xfrm>
                <a:off x="5898" y="2607"/>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1.5</a:t>
                </a:r>
                <a:endParaRPr lang="en-US" altLang="en-US" sz="1800">
                  <a:solidFill>
                    <a:srgbClr val="FFFFFF"/>
                  </a:solidFill>
                  <a:latin typeface="Times" charset="0"/>
                </a:endParaRPr>
              </a:p>
            </p:txBody>
          </p:sp>
          <p:sp>
            <p:nvSpPr>
              <p:cNvPr id="156778" name="Rectangle 253"/>
              <p:cNvSpPr>
                <a:spLocks noChangeArrowheads="1"/>
              </p:cNvSpPr>
              <p:nvPr/>
            </p:nvSpPr>
            <p:spPr bwMode="auto">
              <a:xfrm>
                <a:off x="3031" y="2729"/>
                <a:ext cx="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endParaRPr lang="en-US" altLang="en-US" sz="1800">
                  <a:solidFill>
                    <a:srgbClr val="FFFFFF"/>
                  </a:solidFill>
                  <a:latin typeface="Times" charset="0"/>
                </a:endParaRPr>
              </a:p>
            </p:txBody>
          </p:sp>
        </p:grpSp>
        <p:sp>
          <p:nvSpPr>
            <p:cNvPr id="156730" name="Freeform 393"/>
            <p:cNvSpPr>
              <a:spLocks/>
            </p:cNvSpPr>
            <p:nvPr/>
          </p:nvSpPr>
          <p:spPr bwMode="auto">
            <a:xfrm>
              <a:off x="858" y="1621"/>
              <a:ext cx="5177" cy="753"/>
            </a:xfrm>
            <a:custGeom>
              <a:avLst/>
              <a:gdLst>
                <a:gd name="T0" fmla="*/ 5098 w 5177"/>
                <a:gd name="T1" fmla="*/ 751 h 753"/>
                <a:gd name="T2" fmla="*/ 5014 w 5177"/>
                <a:gd name="T3" fmla="*/ 751 h 753"/>
                <a:gd name="T4" fmla="*/ 4933 w 5177"/>
                <a:gd name="T5" fmla="*/ 751 h 753"/>
                <a:gd name="T6" fmla="*/ 4849 w 5177"/>
                <a:gd name="T7" fmla="*/ 751 h 753"/>
                <a:gd name="T8" fmla="*/ 4765 w 5177"/>
                <a:gd name="T9" fmla="*/ 751 h 753"/>
                <a:gd name="T10" fmla="*/ 4679 w 5177"/>
                <a:gd name="T11" fmla="*/ 749 h 753"/>
                <a:gd name="T12" fmla="*/ 4598 w 5177"/>
                <a:gd name="T13" fmla="*/ 749 h 753"/>
                <a:gd name="T14" fmla="*/ 4514 w 5177"/>
                <a:gd name="T15" fmla="*/ 724 h 753"/>
                <a:gd name="T16" fmla="*/ 4430 w 5177"/>
                <a:gd name="T17" fmla="*/ 541 h 753"/>
                <a:gd name="T18" fmla="*/ 4346 w 5177"/>
                <a:gd name="T19" fmla="*/ 575 h 753"/>
                <a:gd name="T20" fmla="*/ 4265 w 5177"/>
                <a:gd name="T21" fmla="*/ 724 h 753"/>
                <a:gd name="T22" fmla="*/ 4178 w 5177"/>
                <a:gd name="T23" fmla="*/ 749 h 753"/>
                <a:gd name="T24" fmla="*/ 4097 w 5177"/>
                <a:gd name="T25" fmla="*/ 749 h 753"/>
                <a:gd name="T26" fmla="*/ 4013 w 5177"/>
                <a:gd name="T27" fmla="*/ 749 h 753"/>
                <a:gd name="T28" fmla="*/ 3929 w 5177"/>
                <a:gd name="T29" fmla="*/ 749 h 753"/>
                <a:gd name="T30" fmla="*/ 3845 w 5177"/>
                <a:gd name="T31" fmla="*/ 751 h 753"/>
                <a:gd name="T32" fmla="*/ 3762 w 5177"/>
                <a:gd name="T33" fmla="*/ 751 h 753"/>
                <a:gd name="T34" fmla="*/ 3678 w 5177"/>
                <a:gd name="T35" fmla="*/ 749 h 753"/>
                <a:gd name="T36" fmla="*/ 3594 w 5177"/>
                <a:gd name="T37" fmla="*/ 716 h 753"/>
                <a:gd name="T38" fmla="*/ 3513 w 5177"/>
                <a:gd name="T39" fmla="*/ 652 h 753"/>
                <a:gd name="T40" fmla="*/ 3426 w 5177"/>
                <a:gd name="T41" fmla="*/ 745 h 753"/>
                <a:gd name="T42" fmla="*/ 3345 w 5177"/>
                <a:gd name="T43" fmla="*/ 749 h 753"/>
                <a:gd name="T44" fmla="*/ 3261 w 5177"/>
                <a:gd name="T45" fmla="*/ 751 h 753"/>
                <a:gd name="T46" fmla="*/ 3177 w 5177"/>
                <a:gd name="T47" fmla="*/ 749 h 753"/>
                <a:gd name="T48" fmla="*/ 3093 w 5177"/>
                <a:gd name="T49" fmla="*/ 751 h 753"/>
                <a:gd name="T50" fmla="*/ 3009 w 5177"/>
                <a:gd name="T51" fmla="*/ 751 h 753"/>
                <a:gd name="T52" fmla="*/ 2925 w 5177"/>
                <a:gd name="T53" fmla="*/ 751 h 753"/>
                <a:gd name="T54" fmla="*/ 2844 w 5177"/>
                <a:gd name="T55" fmla="*/ 751 h 753"/>
                <a:gd name="T56" fmla="*/ 2758 w 5177"/>
                <a:gd name="T57" fmla="*/ 751 h 753"/>
                <a:gd name="T58" fmla="*/ 2676 w 5177"/>
                <a:gd name="T59" fmla="*/ 752 h 753"/>
                <a:gd name="T60" fmla="*/ 2593 w 5177"/>
                <a:gd name="T61" fmla="*/ 751 h 753"/>
                <a:gd name="T62" fmla="*/ 2509 w 5177"/>
                <a:gd name="T63" fmla="*/ 751 h 753"/>
                <a:gd name="T64" fmla="*/ 2427 w 5177"/>
                <a:gd name="T65" fmla="*/ 752 h 753"/>
                <a:gd name="T66" fmla="*/ 2344 w 5177"/>
                <a:gd name="T67" fmla="*/ 752 h 753"/>
                <a:gd name="T68" fmla="*/ 2260 w 5177"/>
                <a:gd name="T69" fmla="*/ 751 h 753"/>
                <a:gd name="T70" fmla="*/ 2173 w 5177"/>
                <a:gd name="T71" fmla="*/ 752 h 753"/>
                <a:gd name="T72" fmla="*/ 2089 w 5177"/>
                <a:gd name="T73" fmla="*/ 752 h 753"/>
                <a:gd name="T74" fmla="*/ 2008 w 5177"/>
                <a:gd name="T75" fmla="*/ 752 h 753"/>
                <a:gd name="T76" fmla="*/ 1924 w 5177"/>
                <a:gd name="T77" fmla="*/ 752 h 753"/>
                <a:gd name="T78" fmla="*/ 1840 w 5177"/>
                <a:gd name="T79" fmla="*/ 752 h 753"/>
                <a:gd name="T80" fmla="*/ 1756 w 5177"/>
                <a:gd name="T81" fmla="*/ 752 h 753"/>
                <a:gd name="T82" fmla="*/ 1673 w 5177"/>
                <a:gd name="T83" fmla="*/ 752 h 753"/>
                <a:gd name="T84" fmla="*/ 1591 w 5177"/>
                <a:gd name="T85" fmla="*/ 752 h 753"/>
                <a:gd name="T86" fmla="*/ 1507 w 5177"/>
                <a:gd name="T87" fmla="*/ 752 h 753"/>
                <a:gd name="T88" fmla="*/ 1424 w 5177"/>
                <a:gd name="T89" fmla="*/ 749 h 753"/>
                <a:gd name="T90" fmla="*/ 1340 w 5177"/>
                <a:gd name="T91" fmla="*/ 751 h 753"/>
                <a:gd name="T92" fmla="*/ 1256 w 5177"/>
                <a:gd name="T93" fmla="*/ 749 h 753"/>
                <a:gd name="T94" fmla="*/ 1172 w 5177"/>
                <a:gd name="T95" fmla="*/ 649 h 753"/>
                <a:gd name="T96" fmla="*/ 1088 w 5177"/>
                <a:gd name="T97" fmla="*/ 695 h 753"/>
                <a:gd name="T98" fmla="*/ 1004 w 5177"/>
                <a:gd name="T99" fmla="*/ 223 h 753"/>
                <a:gd name="T100" fmla="*/ 920 w 5177"/>
                <a:gd name="T101" fmla="*/ 367 h 753"/>
                <a:gd name="T102" fmla="*/ 836 w 5177"/>
                <a:gd name="T103" fmla="*/ 738 h 753"/>
                <a:gd name="T104" fmla="*/ 753 w 5177"/>
                <a:gd name="T105" fmla="*/ 744 h 753"/>
                <a:gd name="T106" fmla="*/ 671 w 5177"/>
                <a:gd name="T107" fmla="*/ 744 h 753"/>
                <a:gd name="T108" fmla="*/ 587 w 5177"/>
                <a:gd name="T109" fmla="*/ 747 h 753"/>
                <a:gd name="T110" fmla="*/ 504 w 5177"/>
                <a:gd name="T111" fmla="*/ 748 h 753"/>
                <a:gd name="T112" fmla="*/ 420 w 5177"/>
                <a:gd name="T113" fmla="*/ 749 h 753"/>
                <a:gd name="T114" fmla="*/ 336 w 5177"/>
                <a:gd name="T115" fmla="*/ 749 h 753"/>
                <a:gd name="T116" fmla="*/ 252 w 5177"/>
                <a:gd name="T117" fmla="*/ 749 h 753"/>
                <a:gd name="T118" fmla="*/ 168 w 5177"/>
                <a:gd name="T119" fmla="*/ 749 h 753"/>
                <a:gd name="T120" fmla="*/ 84 w 5177"/>
                <a:gd name="T121" fmla="*/ 751 h 753"/>
                <a:gd name="T122" fmla="*/ 3 w 5177"/>
                <a:gd name="T123" fmla="*/ 749 h 7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177" h="753">
                  <a:moveTo>
                    <a:pt x="5177" y="751"/>
                  </a:moveTo>
                  <a:lnTo>
                    <a:pt x="5177" y="751"/>
                  </a:lnTo>
                  <a:lnTo>
                    <a:pt x="5174" y="751"/>
                  </a:lnTo>
                  <a:lnTo>
                    <a:pt x="5172" y="751"/>
                  </a:lnTo>
                  <a:lnTo>
                    <a:pt x="5169" y="751"/>
                  </a:lnTo>
                  <a:lnTo>
                    <a:pt x="5166" y="751"/>
                  </a:lnTo>
                  <a:lnTo>
                    <a:pt x="5164" y="751"/>
                  </a:lnTo>
                  <a:lnTo>
                    <a:pt x="5161" y="751"/>
                  </a:lnTo>
                  <a:lnTo>
                    <a:pt x="5156" y="751"/>
                  </a:lnTo>
                  <a:lnTo>
                    <a:pt x="5151" y="751"/>
                  </a:lnTo>
                  <a:lnTo>
                    <a:pt x="5148" y="751"/>
                  </a:lnTo>
                  <a:lnTo>
                    <a:pt x="5145" y="751"/>
                  </a:lnTo>
                  <a:lnTo>
                    <a:pt x="5143" y="751"/>
                  </a:lnTo>
                  <a:lnTo>
                    <a:pt x="5140" y="751"/>
                  </a:lnTo>
                  <a:lnTo>
                    <a:pt x="5135" y="751"/>
                  </a:lnTo>
                  <a:lnTo>
                    <a:pt x="5132" y="751"/>
                  </a:lnTo>
                  <a:lnTo>
                    <a:pt x="5130" y="751"/>
                  </a:lnTo>
                  <a:lnTo>
                    <a:pt x="5127" y="751"/>
                  </a:lnTo>
                  <a:lnTo>
                    <a:pt x="5124" y="751"/>
                  </a:lnTo>
                  <a:lnTo>
                    <a:pt x="5122" y="751"/>
                  </a:lnTo>
                  <a:lnTo>
                    <a:pt x="5119" y="751"/>
                  </a:lnTo>
                  <a:lnTo>
                    <a:pt x="5114" y="751"/>
                  </a:lnTo>
                  <a:lnTo>
                    <a:pt x="5111" y="751"/>
                  </a:lnTo>
                  <a:lnTo>
                    <a:pt x="5106" y="751"/>
                  </a:lnTo>
                  <a:lnTo>
                    <a:pt x="5104" y="751"/>
                  </a:lnTo>
                  <a:lnTo>
                    <a:pt x="5101" y="751"/>
                  </a:lnTo>
                  <a:lnTo>
                    <a:pt x="5098" y="751"/>
                  </a:lnTo>
                  <a:lnTo>
                    <a:pt x="5096" y="751"/>
                  </a:lnTo>
                  <a:lnTo>
                    <a:pt x="5093" y="751"/>
                  </a:lnTo>
                  <a:lnTo>
                    <a:pt x="5090" y="751"/>
                  </a:lnTo>
                  <a:lnTo>
                    <a:pt x="5088" y="751"/>
                  </a:lnTo>
                  <a:lnTo>
                    <a:pt x="5085" y="751"/>
                  </a:lnTo>
                  <a:lnTo>
                    <a:pt x="5083" y="751"/>
                  </a:lnTo>
                  <a:lnTo>
                    <a:pt x="5080" y="751"/>
                  </a:lnTo>
                  <a:lnTo>
                    <a:pt x="5075" y="751"/>
                  </a:lnTo>
                  <a:lnTo>
                    <a:pt x="5072" y="751"/>
                  </a:lnTo>
                  <a:lnTo>
                    <a:pt x="5069" y="751"/>
                  </a:lnTo>
                  <a:lnTo>
                    <a:pt x="5067" y="751"/>
                  </a:lnTo>
                  <a:lnTo>
                    <a:pt x="5064" y="751"/>
                  </a:lnTo>
                  <a:lnTo>
                    <a:pt x="5062" y="751"/>
                  </a:lnTo>
                  <a:lnTo>
                    <a:pt x="5059" y="751"/>
                  </a:lnTo>
                  <a:lnTo>
                    <a:pt x="5056" y="751"/>
                  </a:lnTo>
                  <a:lnTo>
                    <a:pt x="5051" y="751"/>
                  </a:lnTo>
                  <a:lnTo>
                    <a:pt x="5048" y="751"/>
                  </a:lnTo>
                  <a:lnTo>
                    <a:pt x="5043" y="751"/>
                  </a:lnTo>
                  <a:lnTo>
                    <a:pt x="5041" y="751"/>
                  </a:lnTo>
                  <a:lnTo>
                    <a:pt x="5035" y="751"/>
                  </a:lnTo>
                  <a:lnTo>
                    <a:pt x="5033" y="751"/>
                  </a:lnTo>
                  <a:lnTo>
                    <a:pt x="5030" y="751"/>
                  </a:lnTo>
                  <a:lnTo>
                    <a:pt x="5025" y="751"/>
                  </a:lnTo>
                  <a:lnTo>
                    <a:pt x="5022" y="751"/>
                  </a:lnTo>
                  <a:lnTo>
                    <a:pt x="5020" y="751"/>
                  </a:lnTo>
                  <a:lnTo>
                    <a:pt x="5017" y="751"/>
                  </a:lnTo>
                  <a:lnTo>
                    <a:pt x="5014" y="751"/>
                  </a:lnTo>
                  <a:lnTo>
                    <a:pt x="5012" y="752"/>
                  </a:lnTo>
                  <a:lnTo>
                    <a:pt x="5012" y="751"/>
                  </a:lnTo>
                  <a:lnTo>
                    <a:pt x="5007" y="751"/>
                  </a:lnTo>
                  <a:lnTo>
                    <a:pt x="5001" y="751"/>
                  </a:lnTo>
                  <a:lnTo>
                    <a:pt x="4999" y="751"/>
                  </a:lnTo>
                  <a:lnTo>
                    <a:pt x="4996" y="751"/>
                  </a:lnTo>
                  <a:lnTo>
                    <a:pt x="4993" y="751"/>
                  </a:lnTo>
                  <a:lnTo>
                    <a:pt x="4991" y="751"/>
                  </a:lnTo>
                  <a:lnTo>
                    <a:pt x="4988" y="751"/>
                  </a:lnTo>
                  <a:lnTo>
                    <a:pt x="4983" y="751"/>
                  </a:lnTo>
                  <a:lnTo>
                    <a:pt x="4980" y="751"/>
                  </a:lnTo>
                  <a:lnTo>
                    <a:pt x="4978" y="751"/>
                  </a:lnTo>
                  <a:lnTo>
                    <a:pt x="4975" y="751"/>
                  </a:lnTo>
                  <a:lnTo>
                    <a:pt x="4972" y="751"/>
                  </a:lnTo>
                  <a:lnTo>
                    <a:pt x="4970" y="751"/>
                  </a:lnTo>
                  <a:lnTo>
                    <a:pt x="4967" y="751"/>
                  </a:lnTo>
                  <a:lnTo>
                    <a:pt x="4965" y="751"/>
                  </a:lnTo>
                  <a:lnTo>
                    <a:pt x="4962" y="751"/>
                  </a:lnTo>
                  <a:lnTo>
                    <a:pt x="4959" y="751"/>
                  </a:lnTo>
                  <a:lnTo>
                    <a:pt x="4957" y="751"/>
                  </a:lnTo>
                  <a:lnTo>
                    <a:pt x="4951" y="752"/>
                  </a:lnTo>
                  <a:lnTo>
                    <a:pt x="4951" y="751"/>
                  </a:lnTo>
                  <a:lnTo>
                    <a:pt x="4949" y="751"/>
                  </a:lnTo>
                  <a:lnTo>
                    <a:pt x="4944" y="751"/>
                  </a:lnTo>
                  <a:lnTo>
                    <a:pt x="4941" y="751"/>
                  </a:lnTo>
                  <a:lnTo>
                    <a:pt x="4938" y="751"/>
                  </a:lnTo>
                  <a:lnTo>
                    <a:pt x="4936" y="751"/>
                  </a:lnTo>
                  <a:lnTo>
                    <a:pt x="4933" y="751"/>
                  </a:lnTo>
                  <a:lnTo>
                    <a:pt x="4931" y="751"/>
                  </a:lnTo>
                  <a:lnTo>
                    <a:pt x="4925" y="751"/>
                  </a:lnTo>
                  <a:lnTo>
                    <a:pt x="4923" y="751"/>
                  </a:lnTo>
                  <a:lnTo>
                    <a:pt x="4920" y="751"/>
                  </a:lnTo>
                  <a:lnTo>
                    <a:pt x="4915" y="751"/>
                  </a:lnTo>
                  <a:lnTo>
                    <a:pt x="4912" y="751"/>
                  </a:lnTo>
                  <a:lnTo>
                    <a:pt x="4910" y="751"/>
                  </a:lnTo>
                  <a:lnTo>
                    <a:pt x="4907" y="751"/>
                  </a:lnTo>
                  <a:lnTo>
                    <a:pt x="4904" y="751"/>
                  </a:lnTo>
                  <a:lnTo>
                    <a:pt x="4902" y="751"/>
                  </a:lnTo>
                  <a:lnTo>
                    <a:pt x="4899" y="751"/>
                  </a:lnTo>
                  <a:lnTo>
                    <a:pt x="4896" y="751"/>
                  </a:lnTo>
                  <a:lnTo>
                    <a:pt x="4891" y="751"/>
                  </a:lnTo>
                  <a:lnTo>
                    <a:pt x="4889" y="751"/>
                  </a:lnTo>
                  <a:lnTo>
                    <a:pt x="4886" y="751"/>
                  </a:lnTo>
                  <a:lnTo>
                    <a:pt x="4883" y="751"/>
                  </a:lnTo>
                  <a:lnTo>
                    <a:pt x="4875" y="751"/>
                  </a:lnTo>
                  <a:lnTo>
                    <a:pt x="4873" y="751"/>
                  </a:lnTo>
                  <a:lnTo>
                    <a:pt x="4870" y="751"/>
                  </a:lnTo>
                  <a:lnTo>
                    <a:pt x="4868" y="751"/>
                  </a:lnTo>
                  <a:lnTo>
                    <a:pt x="4865" y="751"/>
                  </a:lnTo>
                  <a:lnTo>
                    <a:pt x="4862" y="751"/>
                  </a:lnTo>
                  <a:lnTo>
                    <a:pt x="4860" y="751"/>
                  </a:lnTo>
                  <a:lnTo>
                    <a:pt x="4857" y="751"/>
                  </a:lnTo>
                  <a:lnTo>
                    <a:pt x="4852" y="751"/>
                  </a:lnTo>
                  <a:lnTo>
                    <a:pt x="4849" y="751"/>
                  </a:lnTo>
                  <a:lnTo>
                    <a:pt x="4847" y="751"/>
                  </a:lnTo>
                  <a:lnTo>
                    <a:pt x="4841" y="751"/>
                  </a:lnTo>
                  <a:lnTo>
                    <a:pt x="4839" y="751"/>
                  </a:lnTo>
                  <a:lnTo>
                    <a:pt x="4836" y="751"/>
                  </a:lnTo>
                  <a:lnTo>
                    <a:pt x="4834" y="751"/>
                  </a:lnTo>
                  <a:lnTo>
                    <a:pt x="4828" y="749"/>
                  </a:lnTo>
                  <a:lnTo>
                    <a:pt x="4826" y="749"/>
                  </a:lnTo>
                  <a:lnTo>
                    <a:pt x="4823" y="749"/>
                  </a:lnTo>
                  <a:lnTo>
                    <a:pt x="4820" y="751"/>
                  </a:lnTo>
                  <a:lnTo>
                    <a:pt x="4818" y="751"/>
                  </a:lnTo>
                  <a:lnTo>
                    <a:pt x="4815" y="749"/>
                  </a:lnTo>
                  <a:lnTo>
                    <a:pt x="4813" y="751"/>
                  </a:lnTo>
                  <a:lnTo>
                    <a:pt x="4810" y="751"/>
                  </a:lnTo>
                  <a:lnTo>
                    <a:pt x="4805" y="749"/>
                  </a:lnTo>
                  <a:lnTo>
                    <a:pt x="4805" y="751"/>
                  </a:lnTo>
                  <a:lnTo>
                    <a:pt x="4799" y="751"/>
                  </a:lnTo>
                  <a:lnTo>
                    <a:pt x="4797" y="749"/>
                  </a:lnTo>
                  <a:lnTo>
                    <a:pt x="4794" y="749"/>
                  </a:lnTo>
                  <a:lnTo>
                    <a:pt x="4792" y="749"/>
                  </a:lnTo>
                  <a:lnTo>
                    <a:pt x="4789" y="749"/>
                  </a:lnTo>
                  <a:lnTo>
                    <a:pt x="4786" y="749"/>
                  </a:lnTo>
                  <a:lnTo>
                    <a:pt x="4784" y="749"/>
                  </a:lnTo>
                  <a:lnTo>
                    <a:pt x="4781" y="749"/>
                  </a:lnTo>
                  <a:lnTo>
                    <a:pt x="4776" y="749"/>
                  </a:lnTo>
                  <a:lnTo>
                    <a:pt x="4773" y="749"/>
                  </a:lnTo>
                  <a:lnTo>
                    <a:pt x="4771" y="749"/>
                  </a:lnTo>
                  <a:lnTo>
                    <a:pt x="4768" y="749"/>
                  </a:lnTo>
                  <a:lnTo>
                    <a:pt x="4765" y="751"/>
                  </a:lnTo>
                  <a:lnTo>
                    <a:pt x="4763" y="751"/>
                  </a:lnTo>
                  <a:lnTo>
                    <a:pt x="4760" y="749"/>
                  </a:lnTo>
                  <a:lnTo>
                    <a:pt x="4758" y="749"/>
                  </a:lnTo>
                  <a:lnTo>
                    <a:pt x="4752" y="749"/>
                  </a:lnTo>
                  <a:lnTo>
                    <a:pt x="4750" y="749"/>
                  </a:lnTo>
                  <a:lnTo>
                    <a:pt x="4747" y="748"/>
                  </a:lnTo>
                  <a:lnTo>
                    <a:pt x="4744" y="749"/>
                  </a:lnTo>
                  <a:lnTo>
                    <a:pt x="4742" y="749"/>
                  </a:lnTo>
                  <a:lnTo>
                    <a:pt x="4737" y="749"/>
                  </a:lnTo>
                  <a:lnTo>
                    <a:pt x="4734" y="749"/>
                  </a:lnTo>
                  <a:lnTo>
                    <a:pt x="4731" y="751"/>
                  </a:lnTo>
                  <a:lnTo>
                    <a:pt x="4726" y="749"/>
                  </a:lnTo>
                  <a:lnTo>
                    <a:pt x="4721" y="749"/>
                  </a:lnTo>
                  <a:lnTo>
                    <a:pt x="4718" y="751"/>
                  </a:lnTo>
                  <a:lnTo>
                    <a:pt x="4716" y="749"/>
                  </a:lnTo>
                  <a:lnTo>
                    <a:pt x="4713" y="749"/>
                  </a:lnTo>
                  <a:lnTo>
                    <a:pt x="4710" y="749"/>
                  </a:lnTo>
                  <a:lnTo>
                    <a:pt x="4708" y="749"/>
                  </a:lnTo>
                  <a:lnTo>
                    <a:pt x="4705" y="749"/>
                  </a:lnTo>
                  <a:lnTo>
                    <a:pt x="4702" y="749"/>
                  </a:lnTo>
                  <a:lnTo>
                    <a:pt x="4700" y="749"/>
                  </a:lnTo>
                  <a:lnTo>
                    <a:pt x="4697" y="749"/>
                  </a:lnTo>
                  <a:lnTo>
                    <a:pt x="4692" y="749"/>
                  </a:lnTo>
                  <a:lnTo>
                    <a:pt x="4689" y="749"/>
                  </a:lnTo>
                  <a:lnTo>
                    <a:pt x="4687" y="749"/>
                  </a:lnTo>
                  <a:lnTo>
                    <a:pt x="4684" y="749"/>
                  </a:lnTo>
                  <a:lnTo>
                    <a:pt x="4679" y="749"/>
                  </a:lnTo>
                  <a:lnTo>
                    <a:pt x="4676" y="751"/>
                  </a:lnTo>
                  <a:lnTo>
                    <a:pt x="4676" y="749"/>
                  </a:lnTo>
                  <a:lnTo>
                    <a:pt x="4674" y="749"/>
                  </a:lnTo>
                  <a:lnTo>
                    <a:pt x="4671" y="749"/>
                  </a:lnTo>
                  <a:lnTo>
                    <a:pt x="4668" y="749"/>
                  </a:lnTo>
                  <a:lnTo>
                    <a:pt x="4666" y="749"/>
                  </a:lnTo>
                  <a:lnTo>
                    <a:pt x="4663" y="749"/>
                  </a:lnTo>
                  <a:lnTo>
                    <a:pt x="4661" y="749"/>
                  </a:lnTo>
                  <a:lnTo>
                    <a:pt x="4658" y="749"/>
                  </a:lnTo>
                  <a:lnTo>
                    <a:pt x="4655" y="749"/>
                  </a:lnTo>
                  <a:lnTo>
                    <a:pt x="4650" y="749"/>
                  </a:lnTo>
                  <a:lnTo>
                    <a:pt x="4647" y="749"/>
                  </a:lnTo>
                  <a:lnTo>
                    <a:pt x="4645" y="749"/>
                  </a:lnTo>
                  <a:lnTo>
                    <a:pt x="4642" y="749"/>
                  </a:lnTo>
                  <a:lnTo>
                    <a:pt x="4640" y="749"/>
                  </a:lnTo>
                  <a:lnTo>
                    <a:pt x="4637" y="749"/>
                  </a:lnTo>
                  <a:lnTo>
                    <a:pt x="4634" y="749"/>
                  </a:lnTo>
                  <a:lnTo>
                    <a:pt x="4629" y="749"/>
                  </a:lnTo>
                  <a:lnTo>
                    <a:pt x="4626" y="749"/>
                  </a:lnTo>
                  <a:lnTo>
                    <a:pt x="4621" y="749"/>
                  </a:lnTo>
                  <a:lnTo>
                    <a:pt x="4616" y="749"/>
                  </a:lnTo>
                  <a:lnTo>
                    <a:pt x="4613" y="749"/>
                  </a:lnTo>
                  <a:lnTo>
                    <a:pt x="4611" y="749"/>
                  </a:lnTo>
                  <a:lnTo>
                    <a:pt x="4608" y="749"/>
                  </a:lnTo>
                  <a:lnTo>
                    <a:pt x="4605" y="749"/>
                  </a:lnTo>
                  <a:lnTo>
                    <a:pt x="4603" y="749"/>
                  </a:lnTo>
                  <a:lnTo>
                    <a:pt x="4598" y="749"/>
                  </a:lnTo>
                  <a:lnTo>
                    <a:pt x="4592" y="749"/>
                  </a:lnTo>
                  <a:lnTo>
                    <a:pt x="4590" y="749"/>
                  </a:lnTo>
                  <a:lnTo>
                    <a:pt x="4585" y="749"/>
                  </a:lnTo>
                  <a:lnTo>
                    <a:pt x="4582" y="749"/>
                  </a:lnTo>
                  <a:lnTo>
                    <a:pt x="4577" y="749"/>
                  </a:lnTo>
                  <a:lnTo>
                    <a:pt x="4574" y="749"/>
                  </a:lnTo>
                  <a:lnTo>
                    <a:pt x="4569" y="748"/>
                  </a:lnTo>
                  <a:lnTo>
                    <a:pt x="4566" y="748"/>
                  </a:lnTo>
                  <a:lnTo>
                    <a:pt x="4564" y="748"/>
                  </a:lnTo>
                  <a:lnTo>
                    <a:pt x="4561" y="748"/>
                  </a:lnTo>
                  <a:lnTo>
                    <a:pt x="4556" y="748"/>
                  </a:lnTo>
                  <a:lnTo>
                    <a:pt x="4553" y="747"/>
                  </a:lnTo>
                  <a:lnTo>
                    <a:pt x="4550" y="746"/>
                  </a:lnTo>
                  <a:lnTo>
                    <a:pt x="4550" y="745"/>
                  </a:lnTo>
                  <a:lnTo>
                    <a:pt x="4545" y="742"/>
                  </a:lnTo>
                  <a:lnTo>
                    <a:pt x="4545" y="739"/>
                  </a:lnTo>
                  <a:lnTo>
                    <a:pt x="4543" y="732"/>
                  </a:lnTo>
                  <a:lnTo>
                    <a:pt x="4540" y="728"/>
                  </a:lnTo>
                  <a:lnTo>
                    <a:pt x="4537" y="726"/>
                  </a:lnTo>
                  <a:lnTo>
                    <a:pt x="4535" y="728"/>
                  </a:lnTo>
                  <a:lnTo>
                    <a:pt x="4532" y="730"/>
                  </a:lnTo>
                  <a:lnTo>
                    <a:pt x="4529" y="725"/>
                  </a:lnTo>
                  <a:lnTo>
                    <a:pt x="4527" y="719"/>
                  </a:lnTo>
                  <a:lnTo>
                    <a:pt x="4524" y="719"/>
                  </a:lnTo>
                  <a:lnTo>
                    <a:pt x="4522" y="723"/>
                  </a:lnTo>
                  <a:lnTo>
                    <a:pt x="4519" y="725"/>
                  </a:lnTo>
                  <a:lnTo>
                    <a:pt x="4516" y="726"/>
                  </a:lnTo>
                  <a:lnTo>
                    <a:pt x="4514" y="724"/>
                  </a:lnTo>
                  <a:lnTo>
                    <a:pt x="4511" y="716"/>
                  </a:lnTo>
                  <a:lnTo>
                    <a:pt x="4509" y="709"/>
                  </a:lnTo>
                  <a:lnTo>
                    <a:pt x="4506" y="682"/>
                  </a:lnTo>
                  <a:lnTo>
                    <a:pt x="4503" y="675"/>
                  </a:lnTo>
                  <a:lnTo>
                    <a:pt x="4501" y="669"/>
                  </a:lnTo>
                  <a:lnTo>
                    <a:pt x="4498" y="670"/>
                  </a:lnTo>
                  <a:lnTo>
                    <a:pt x="4495" y="677"/>
                  </a:lnTo>
                  <a:lnTo>
                    <a:pt x="4493" y="677"/>
                  </a:lnTo>
                  <a:lnTo>
                    <a:pt x="4490" y="671"/>
                  </a:lnTo>
                  <a:lnTo>
                    <a:pt x="4490" y="666"/>
                  </a:lnTo>
                  <a:lnTo>
                    <a:pt x="4485" y="652"/>
                  </a:lnTo>
                  <a:lnTo>
                    <a:pt x="4482" y="648"/>
                  </a:lnTo>
                  <a:lnTo>
                    <a:pt x="4480" y="654"/>
                  </a:lnTo>
                  <a:lnTo>
                    <a:pt x="4477" y="655"/>
                  </a:lnTo>
                  <a:lnTo>
                    <a:pt x="4474" y="649"/>
                  </a:lnTo>
                  <a:lnTo>
                    <a:pt x="4474" y="647"/>
                  </a:lnTo>
                  <a:lnTo>
                    <a:pt x="4469" y="645"/>
                  </a:lnTo>
                  <a:lnTo>
                    <a:pt x="4469" y="642"/>
                  </a:lnTo>
                  <a:lnTo>
                    <a:pt x="4467" y="630"/>
                  </a:lnTo>
                  <a:lnTo>
                    <a:pt x="4464" y="621"/>
                  </a:lnTo>
                  <a:lnTo>
                    <a:pt x="4461" y="601"/>
                  </a:lnTo>
                  <a:lnTo>
                    <a:pt x="4459" y="589"/>
                  </a:lnTo>
                  <a:lnTo>
                    <a:pt x="4453" y="563"/>
                  </a:lnTo>
                  <a:lnTo>
                    <a:pt x="4453" y="562"/>
                  </a:lnTo>
                  <a:lnTo>
                    <a:pt x="4451" y="561"/>
                  </a:lnTo>
                  <a:lnTo>
                    <a:pt x="4448" y="560"/>
                  </a:lnTo>
                  <a:lnTo>
                    <a:pt x="4446" y="567"/>
                  </a:lnTo>
                  <a:lnTo>
                    <a:pt x="4443" y="574"/>
                  </a:lnTo>
                  <a:lnTo>
                    <a:pt x="4440" y="587"/>
                  </a:lnTo>
                  <a:lnTo>
                    <a:pt x="4438" y="585"/>
                  </a:lnTo>
                  <a:lnTo>
                    <a:pt x="4435" y="572"/>
                  </a:lnTo>
                  <a:lnTo>
                    <a:pt x="4435" y="565"/>
                  </a:lnTo>
                  <a:lnTo>
                    <a:pt x="4430" y="541"/>
                  </a:lnTo>
                  <a:lnTo>
                    <a:pt x="4427" y="522"/>
                  </a:lnTo>
                  <a:lnTo>
                    <a:pt x="4425" y="468"/>
                  </a:lnTo>
                  <a:lnTo>
                    <a:pt x="4422" y="446"/>
                  </a:lnTo>
                  <a:lnTo>
                    <a:pt x="4419" y="423"/>
                  </a:lnTo>
                  <a:lnTo>
                    <a:pt x="4417" y="417"/>
                  </a:lnTo>
                  <a:lnTo>
                    <a:pt x="4414" y="415"/>
                  </a:lnTo>
                  <a:lnTo>
                    <a:pt x="4414" y="417"/>
                  </a:lnTo>
                  <a:lnTo>
                    <a:pt x="4409" y="429"/>
                  </a:lnTo>
                  <a:lnTo>
                    <a:pt x="4406" y="434"/>
                  </a:lnTo>
                  <a:lnTo>
                    <a:pt x="4404" y="416"/>
                  </a:lnTo>
                  <a:lnTo>
                    <a:pt x="4401" y="398"/>
                  </a:lnTo>
                  <a:lnTo>
                    <a:pt x="4398" y="384"/>
                  </a:lnTo>
                  <a:lnTo>
                    <a:pt x="4398" y="395"/>
                  </a:lnTo>
                  <a:lnTo>
                    <a:pt x="4393" y="426"/>
                  </a:lnTo>
                  <a:lnTo>
                    <a:pt x="4393" y="434"/>
                  </a:lnTo>
                  <a:lnTo>
                    <a:pt x="4391" y="438"/>
                  </a:lnTo>
                  <a:lnTo>
                    <a:pt x="4388" y="433"/>
                  </a:lnTo>
                  <a:lnTo>
                    <a:pt x="4385" y="427"/>
                  </a:lnTo>
                  <a:lnTo>
                    <a:pt x="4383" y="430"/>
                  </a:lnTo>
                  <a:lnTo>
                    <a:pt x="4377" y="459"/>
                  </a:lnTo>
                  <a:lnTo>
                    <a:pt x="4377" y="473"/>
                  </a:lnTo>
                  <a:lnTo>
                    <a:pt x="4375" y="496"/>
                  </a:lnTo>
                  <a:lnTo>
                    <a:pt x="4372" y="504"/>
                  </a:lnTo>
                  <a:lnTo>
                    <a:pt x="4370" y="523"/>
                  </a:lnTo>
                  <a:lnTo>
                    <a:pt x="4367" y="533"/>
                  </a:lnTo>
                  <a:lnTo>
                    <a:pt x="4364" y="556"/>
                  </a:lnTo>
                  <a:lnTo>
                    <a:pt x="4362" y="567"/>
                  </a:lnTo>
                  <a:lnTo>
                    <a:pt x="4359" y="580"/>
                  </a:lnTo>
                  <a:lnTo>
                    <a:pt x="4354" y="575"/>
                  </a:lnTo>
                  <a:lnTo>
                    <a:pt x="4351" y="574"/>
                  </a:lnTo>
                  <a:lnTo>
                    <a:pt x="4349" y="575"/>
                  </a:lnTo>
                  <a:lnTo>
                    <a:pt x="4346" y="575"/>
                  </a:lnTo>
                  <a:lnTo>
                    <a:pt x="4343" y="570"/>
                  </a:lnTo>
                  <a:lnTo>
                    <a:pt x="4343" y="569"/>
                  </a:lnTo>
                  <a:lnTo>
                    <a:pt x="4338" y="581"/>
                  </a:lnTo>
                  <a:lnTo>
                    <a:pt x="4338" y="594"/>
                  </a:lnTo>
                  <a:lnTo>
                    <a:pt x="4336" y="617"/>
                  </a:lnTo>
                  <a:lnTo>
                    <a:pt x="4333" y="624"/>
                  </a:lnTo>
                  <a:lnTo>
                    <a:pt x="4328" y="635"/>
                  </a:lnTo>
                  <a:lnTo>
                    <a:pt x="4325" y="635"/>
                  </a:lnTo>
                  <a:lnTo>
                    <a:pt x="4322" y="635"/>
                  </a:lnTo>
                  <a:lnTo>
                    <a:pt x="4322" y="638"/>
                  </a:lnTo>
                  <a:lnTo>
                    <a:pt x="4320" y="642"/>
                  </a:lnTo>
                  <a:lnTo>
                    <a:pt x="4317" y="645"/>
                  </a:lnTo>
                  <a:lnTo>
                    <a:pt x="4315" y="652"/>
                  </a:lnTo>
                  <a:lnTo>
                    <a:pt x="4312" y="656"/>
                  </a:lnTo>
                  <a:lnTo>
                    <a:pt x="4309" y="666"/>
                  </a:lnTo>
                  <a:lnTo>
                    <a:pt x="4307" y="669"/>
                  </a:lnTo>
                  <a:lnTo>
                    <a:pt x="4304" y="674"/>
                  </a:lnTo>
                  <a:lnTo>
                    <a:pt x="4301" y="670"/>
                  </a:lnTo>
                  <a:lnTo>
                    <a:pt x="4299" y="663"/>
                  </a:lnTo>
                  <a:lnTo>
                    <a:pt x="4296" y="663"/>
                  </a:lnTo>
                  <a:lnTo>
                    <a:pt x="4294" y="673"/>
                  </a:lnTo>
                  <a:lnTo>
                    <a:pt x="4291" y="680"/>
                  </a:lnTo>
                  <a:lnTo>
                    <a:pt x="4288" y="697"/>
                  </a:lnTo>
                  <a:lnTo>
                    <a:pt x="4286" y="705"/>
                  </a:lnTo>
                  <a:lnTo>
                    <a:pt x="4283" y="717"/>
                  </a:lnTo>
                  <a:lnTo>
                    <a:pt x="4283" y="720"/>
                  </a:lnTo>
                  <a:lnTo>
                    <a:pt x="4278" y="723"/>
                  </a:lnTo>
                  <a:lnTo>
                    <a:pt x="4275" y="720"/>
                  </a:lnTo>
                  <a:lnTo>
                    <a:pt x="4273" y="716"/>
                  </a:lnTo>
                  <a:lnTo>
                    <a:pt x="4270" y="716"/>
                  </a:lnTo>
                  <a:lnTo>
                    <a:pt x="4267" y="720"/>
                  </a:lnTo>
                  <a:lnTo>
                    <a:pt x="4267" y="723"/>
                  </a:lnTo>
                  <a:lnTo>
                    <a:pt x="4265" y="724"/>
                  </a:lnTo>
                  <a:lnTo>
                    <a:pt x="4260" y="721"/>
                  </a:lnTo>
                  <a:lnTo>
                    <a:pt x="4257" y="726"/>
                  </a:lnTo>
                  <a:lnTo>
                    <a:pt x="4254" y="731"/>
                  </a:lnTo>
                  <a:lnTo>
                    <a:pt x="4252" y="738"/>
                  </a:lnTo>
                  <a:lnTo>
                    <a:pt x="4252" y="740"/>
                  </a:lnTo>
                  <a:lnTo>
                    <a:pt x="4246" y="744"/>
                  </a:lnTo>
                  <a:lnTo>
                    <a:pt x="4246" y="745"/>
                  </a:lnTo>
                  <a:lnTo>
                    <a:pt x="4244" y="746"/>
                  </a:lnTo>
                  <a:lnTo>
                    <a:pt x="4241" y="746"/>
                  </a:lnTo>
                  <a:lnTo>
                    <a:pt x="4239" y="747"/>
                  </a:lnTo>
                  <a:lnTo>
                    <a:pt x="4236" y="747"/>
                  </a:lnTo>
                  <a:lnTo>
                    <a:pt x="4231" y="747"/>
                  </a:lnTo>
                  <a:lnTo>
                    <a:pt x="4228" y="747"/>
                  </a:lnTo>
                  <a:lnTo>
                    <a:pt x="4228" y="748"/>
                  </a:lnTo>
                  <a:lnTo>
                    <a:pt x="4223" y="747"/>
                  </a:lnTo>
                  <a:lnTo>
                    <a:pt x="4223" y="748"/>
                  </a:lnTo>
                  <a:lnTo>
                    <a:pt x="4220" y="748"/>
                  </a:lnTo>
                  <a:lnTo>
                    <a:pt x="4218" y="748"/>
                  </a:lnTo>
                  <a:lnTo>
                    <a:pt x="4215" y="748"/>
                  </a:lnTo>
                  <a:lnTo>
                    <a:pt x="4212" y="748"/>
                  </a:lnTo>
                  <a:lnTo>
                    <a:pt x="4210" y="748"/>
                  </a:lnTo>
                  <a:lnTo>
                    <a:pt x="4207" y="748"/>
                  </a:lnTo>
                  <a:lnTo>
                    <a:pt x="4204" y="748"/>
                  </a:lnTo>
                  <a:lnTo>
                    <a:pt x="4202" y="748"/>
                  </a:lnTo>
                  <a:lnTo>
                    <a:pt x="4199" y="749"/>
                  </a:lnTo>
                  <a:lnTo>
                    <a:pt x="4197" y="748"/>
                  </a:lnTo>
                  <a:lnTo>
                    <a:pt x="4194" y="748"/>
                  </a:lnTo>
                  <a:lnTo>
                    <a:pt x="4191" y="748"/>
                  </a:lnTo>
                  <a:lnTo>
                    <a:pt x="4186" y="749"/>
                  </a:lnTo>
                  <a:lnTo>
                    <a:pt x="4184" y="749"/>
                  </a:lnTo>
                  <a:lnTo>
                    <a:pt x="4178" y="749"/>
                  </a:lnTo>
                  <a:lnTo>
                    <a:pt x="4176" y="749"/>
                  </a:lnTo>
                  <a:lnTo>
                    <a:pt x="4170" y="749"/>
                  </a:lnTo>
                  <a:lnTo>
                    <a:pt x="4168" y="749"/>
                  </a:lnTo>
                  <a:lnTo>
                    <a:pt x="4165" y="749"/>
                  </a:lnTo>
                  <a:lnTo>
                    <a:pt x="4163" y="748"/>
                  </a:lnTo>
                  <a:lnTo>
                    <a:pt x="4160" y="748"/>
                  </a:lnTo>
                  <a:lnTo>
                    <a:pt x="4157" y="748"/>
                  </a:lnTo>
                  <a:lnTo>
                    <a:pt x="4155" y="748"/>
                  </a:lnTo>
                  <a:lnTo>
                    <a:pt x="4152" y="749"/>
                  </a:lnTo>
                  <a:lnTo>
                    <a:pt x="4147" y="748"/>
                  </a:lnTo>
                  <a:lnTo>
                    <a:pt x="4147" y="749"/>
                  </a:lnTo>
                  <a:lnTo>
                    <a:pt x="4144" y="748"/>
                  </a:lnTo>
                  <a:lnTo>
                    <a:pt x="4142" y="749"/>
                  </a:lnTo>
                  <a:lnTo>
                    <a:pt x="4139" y="749"/>
                  </a:lnTo>
                  <a:lnTo>
                    <a:pt x="4136" y="749"/>
                  </a:lnTo>
                  <a:lnTo>
                    <a:pt x="4131" y="749"/>
                  </a:lnTo>
                  <a:lnTo>
                    <a:pt x="4128" y="749"/>
                  </a:lnTo>
                  <a:lnTo>
                    <a:pt x="4126" y="749"/>
                  </a:lnTo>
                  <a:lnTo>
                    <a:pt x="4123" y="749"/>
                  </a:lnTo>
                  <a:lnTo>
                    <a:pt x="4121" y="748"/>
                  </a:lnTo>
                  <a:lnTo>
                    <a:pt x="4121" y="749"/>
                  </a:lnTo>
                  <a:lnTo>
                    <a:pt x="4118" y="748"/>
                  </a:lnTo>
                  <a:lnTo>
                    <a:pt x="4115" y="749"/>
                  </a:lnTo>
                  <a:lnTo>
                    <a:pt x="4113" y="748"/>
                  </a:lnTo>
                  <a:lnTo>
                    <a:pt x="4107" y="748"/>
                  </a:lnTo>
                  <a:lnTo>
                    <a:pt x="4107" y="749"/>
                  </a:lnTo>
                  <a:lnTo>
                    <a:pt x="4102" y="748"/>
                  </a:lnTo>
                  <a:lnTo>
                    <a:pt x="4102" y="749"/>
                  </a:lnTo>
                  <a:lnTo>
                    <a:pt x="4100" y="749"/>
                  </a:lnTo>
                  <a:lnTo>
                    <a:pt x="4097" y="749"/>
                  </a:lnTo>
                  <a:lnTo>
                    <a:pt x="4094" y="749"/>
                  </a:lnTo>
                  <a:lnTo>
                    <a:pt x="4092" y="749"/>
                  </a:lnTo>
                  <a:lnTo>
                    <a:pt x="4089" y="749"/>
                  </a:lnTo>
                  <a:lnTo>
                    <a:pt x="4087" y="749"/>
                  </a:lnTo>
                  <a:lnTo>
                    <a:pt x="4084" y="748"/>
                  </a:lnTo>
                  <a:lnTo>
                    <a:pt x="4084" y="749"/>
                  </a:lnTo>
                  <a:lnTo>
                    <a:pt x="4079" y="748"/>
                  </a:lnTo>
                  <a:lnTo>
                    <a:pt x="4076" y="749"/>
                  </a:lnTo>
                  <a:lnTo>
                    <a:pt x="4073" y="749"/>
                  </a:lnTo>
                  <a:lnTo>
                    <a:pt x="4071" y="748"/>
                  </a:lnTo>
                  <a:lnTo>
                    <a:pt x="4068" y="749"/>
                  </a:lnTo>
                  <a:lnTo>
                    <a:pt x="4066" y="749"/>
                  </a:lnTo>
                  <a:lnTo>
                    <a:pt x="4063" y="748"/>
                  </a:lnTo>
                  <a:lnTo>
                    <a:pt x="4060" y="749"/>
                  </a:lnTo>
                  <a:lnTo>
                    <a:pt x="4058" y="749"/>
                  </a:lnTo>
                  <a:lnTo>
                    <a:pt x="4055" y="749"/>
                  </a:lnTo>
                  <a:lnTo>
                    <a:pt x="4052" y="749"/>
                  </a:lnTo>
                  <a:lnTo>
                    <a:pt x="4050" y="749"/>
                  </a:lnTo>
                  <a:lnTo>
                    <a:pt x="4047" y="749"/>
                  </a:lnTo>
                  <a:lnTo>
                    <a:pt x="4045" y="749"/>
                  </a:lnTo>
                  <a:lnTo>
                    <a:pt x="4039" y="749"/>
                  </a:lnTo>
                  <a:lnTo>
                    <a:pt x="4037" y="749"/>
                  </a:lnTo>
                  <a:lnTo>
                    <a:pt x="4031" y="749"/>
                  </a:lnTo>
                  <a:lnTo>
                    <a:pt x="4026" y="749"/>
                  </a:lnTo>
                  <a:lnTo>
                    <a:pt x="4024" y="749"/>
                  </a:lnTo>
                  <a:lnTo>
                    <a:pt x="4024" y="748"/>
                  </a:lnTo>
                  <a:lnTo>
                    <a:pt x="4021" y="749"/>
                  </a:lnTo>
                  <a:lnTo>
                    <a:pt x="4016" y="749"/>
                  </a:lnTo>
                  <a:lnTo>
                    <a:pt x="4013" y="749"/>
                  </a:lnTo>
                  <a:lnTo>
                    <a:pt x="4011" y="749"/>
                  </a:lnTo>
                  <a:lnTo>
                    <a:pt x="4008" y="749"/>
                  </a:lnTo>
                  <a:lnTo>
                    <a:pt x="4003" y="751"/>
                  </a:lnTo>
                  <a:lnTo>
                    <a:pt x="4000" y="749"/>
                  </a:lnTo>
                  <a:lnTo>
                    <a:pt x="3997" y="749"/>
                  </a:lnTo>
                  <a:lnTo>
                    <a:pt x="3995" y="749"/>
                  </a:lnTo>
                  <a:lnTo>
                    <a:pt x="3992" y="749"/>
                  </a:lnTo>
                  <a:lnTo>
                    <a:pt x="3987" y="749"/>
                  </a:lnTo>
                  <a:lnTo>
                    <a:pt x="3984" y="749"/>
                  </a:lnTo>
                  <a:lnTo>
                    <a:pt x="3979" y="749"/>
                  </a:lnTo>
                  <a:lnTo>
                    <a:pt x="3976" y="749"/>
                  </a:lnTo>
                  <a:lnTo>
                    <a:pt x="3974" y="749"/>
                  </a:lnTo>
                  <a:lnTo>
                    <a:pt x="3971" y="749"/>
                  </a:lnTo>
                  <a:lnTo>
                    <a:pt x="3969" y="751"/>
                  </a:lnTo>
                  <a:lnTo>
                    <a:pt x="3969" y="749"/>
                  </a:lnTo>
                  <a:lnTo>
                    <a:pt x="3966" y="751"/>
                  </a:lnTo>
                  <a:lnTo>
                    <a:pt x="3961" y="749"/>
                  </a:lnTo>
                  <a:lnTo>
                    <a:pt x="3958" y="751"/>
                  </a:lnTo>
                  <a:lnTo>
                    <a:pt x="3955" y="749"/>
                  </a:lnTo>
                  <a:lnTo>
                    <a:pt x="3955" y="751"/>
                  </a:lnTo>
                  <a:lnTo>
                    <a:pt x="3950" y="751"/>
                  </a:lnTo>
                  <a:lnTo>
                    <a:pt x="3948" y="751"/>
                  </a:lnTo>
                  <a:lnTo>
                    <a:pt x="3945" y="749"/>
                  </a:lnTo>
                  <a:lnTo>
                    <a:pt x="3942" y="751"/>
                  </a:lnTo>
                  <a:lnTo>
                    <a:pt x="3940" y="751"/>
                  </a:lnTo>
                  <a:lnTo>
                    <a:pt x="3935" y="749"/>
                  </a:lnTo>
                  <a:lnTo>
                    <a:pt x="3932" y="751"/>
                  </a:lnTo>
                  <a:lnTo>
                    <a:pt x="3929" y="751"/>
                  </a:lnTo>
                  <a:lnTo>
                    <a:pt x="3929" y="749"/>
                  </a:lnTo>
                  <a:lnTo>
                    <a:pt x="3924" y="749"/>
                  </a:lnTo>
                  <a:lnTo>
                    <a:pt x="3921" y="749"/>
                  </a:lnTo>
                  <a:lnTo>
                    <a:pt x="3919" y="749"/>
                  </a:lnTo>
                  <a:lnTo>
                    <a:pt x="3916" y="749"/>
                  </a:lnTo>
                  <a:lnTo>
                    <a:pt x="3914" y="749"/>
                  </a:lnTo>
                  <a:lnTo>
                    <a:pt x="3911" y="751"/>
                  </a:lnTo>
                  <a:lnTo>
                    <a:pt x="3908" y="749"/>
                  </a:lnTo>
                  <a:lnTo>
                    <a:pt x="3903" y="751"/>
                  </a:lnTo>
                  <a:lnTo>
                    <a:pt x="3903" y="749"/>
                  </a:lnTo>
                  <a:lnTo>
                    <a:pt x="3900" y="751"/>
                  </a:lnTo>
                  <a:lnTo>
                    <a:pt x="3898" y="751"/>
                  </a:lnTo>
                  <a:lnTo>
                    <a:pt x="3895" y="751"/>
                  </a:lnTo>
                  <a:lnTo>
                    <a:pt x="3890" y="749"/>
                  </a:lnTo>
                  <a:lnTo>
                    <a:pt x="3887" y="751"/>
                  </a:lnTo>
                  <a:lnTo>
                    <a:pt x="3885" y="749"/>
                  </a:lnTo>
                  <a:lnTo>
                    <a:pt x="3882" y="749"/>
                  </a:lnTo>
                  <a:lnTo>
                    <a:pt x="3879" y="749"/>
                  </a:lnTo>
                  <a:lnTo>
                    <a:pt x="3877" y="749"/>
                  </a:lnTo>
                  <a:lnTo>
                    <a:pt x="3872" y="749"/>
                  </a:lnTo>
                  <a:lnTo>
                    <a:pt x="3869" y="749"/>
                  </a:lnTo>
                  <a:lnTo>
                    <a:pt x="3866" y="751"/>
                  </a:lnTo>
                  <a:lnTo>
                    <a:pt x="3864" y="749"/>
                  </a:lnTo>
                  <a:lnTo>
                    <a:pt x="3861" y="751"/>
                  </a:lnTo>
                  <a:lnTo>
                    <a:pt x="3858" y="751"/>
                  </a:lnTo>
                  <a:lnTo>
                    <a:pt x="3856" y="751"/>
                  </a:lnTo>
                  <a:lnTo>
                    <a:pt x="3853" y="751"/>
                  </a:lnTo>
                  <a:lnTo>
                    <a:pt x="3848" y="751"/>
                  </a:lnTo>
                  <a:lnTo>
                    <a:pt x="3845" y="751"/>
                  </a:lnTo>
                  <a:lnTo>
                    <a:pt x="3845" y="749"/>
                  </a:lnTo>
                  <a:lnTo>
                    <a:pt x="3840" y="749"/>
                  </a:lnTo>
                  <a:lnTo>
                    <a:pt x="3838" y="749"/>
                  </a:lnTo>
                  <a:lnTo>
                    <a:pt x="3835" y="751"/>
                  </a:lnTo>
                  <a:lnTo>
                    <a:pt x="3830" y="749"/>
                  </a:lnTo>
                  <a:lnTo>
                    <a:pt x="3830" y="751"/>
                  </a:lnTo>
                  <a:lnTo>
                    <a:pt x="3824" y="751"/>
                  </a:lnTo>
                  <a:lnTo>
                    <a:pt x="3822" y="751"/>
                  </a:lnTo>
                  <a:lnTo>
                    <a:pt x="3819" y="751"/>
                  </a:lnTo>
                  <a:lnTo>
                    <a:pt x="3814" y="751"/>
                  </a:lnTo>
                  <a:lnTo>
                    <a:pt x="3811" y="751"/>
                  </a:lnTo>
                  <a:lnTo>
                    <a:pt x="3809" y="751"/>
                  </a:lnTo>
                  <a:lnTo>
                    <a:pt x="3803" y="751"/>
                  </a:lnTo>
                  <a:lnTo>
                    <a:pt x="3801" y="751"/>
                  </a:lnTo>
                  <a:lnTo>
                    <a:pt x="3798" y="751"/>
                  </a:lnTo>
                  <a:lnTo>
                    <a:pt x="3796" y="751"/>
                  </a:lnTo>
                  <a:lnTo>
                    <a:pt x="3793" y="751"/>
                  </a:lnTo>
                  <a:lnTo>
                    <a:pt x="3788" y="751"/>
                  </a:lnTo>
                  <a:lnTo>
                    <a:pt x="3785" y="751"/>
                  </a:lnTo>
                  <a:lnTo>
                    <a:pt x="3780" y="751"/>
                  </a:lnTo>
                  <a:lnTo>
                    <a:pt x="3777" y="751"/>
                  </a:lnTo>
                  <a:lnTo>
                    <a:pt x="3775" y="751"/>
                  </a:lnTo>
                  <a:lnTo>
                    <a:pt x="3772" y="751"/>
                  </a:lnTo>
                  <a:lnTo>
                    <a:pt x="3769" y="751"/>
                  </a:lnTo>
                  <a:lnTo>
                    <a:pt x="3767" y="751"/>
                  </a:lnTo>
                  <a:lnTo>
                    <a:pt x="3764" y="751"/>
                  </a:lnTo>
                  <a:lnTo>
                    <a:pt x="3762" y="751"/>
                  </a:lnTo>
                  <a:lnTo>
                    <a:pt x="3756" y="751"/>
                  </a:lnTo>
                  <a:lnTo>
                    <a:pt x="3754" y="751"/>
                  </a:lnTo>
                  <a:lnTo>
                    <a:pt x="3751" y="751"/>
                  </a:lnTo>
                  <a:lnTo>
                    <a:pt x="3748" y="751"/>
                  </a:lnTo>
                  <a:lnTo>
                    <a:pt x="3743" y="751"/>
                  </a:lnTo>
                  <a:lnTo>
                    <a:pt x="3741" y="751"/>
                  </a:lnTo>
                  <a:lnTo>
                    <a:pt x="3738" y="751"/>
                  </a:lnTo>
                  <a:lnTo>
                    <a:pt x="3733" y="751"/>
                  </a:lnTo>
                  <a:lnTo>
                    <a:pt x="3730" y="751"/>
                  </a:lnTo>
                  <a:lnTo>
                    <a:pt x="3727" y="751"/>
                  </a:lnTo>
                  <a:lnTo>
                    <a:pt x="3725" y="751"/>
                  </a:lnTo>
                  <a:lnTo>
                    <a:pt x="3722" y="751"/>
                  </a:lnTo>
                  <a:lnTo>
                    <a:pt x="3720" y="751"/>
                  </a:lnTo>
                  <a:lnTo>
                    <a:pt x="3717" y="751"/>
                  </a:lnTo>
                  <a:lnTo>
                    <a:pt x="3714" y="751"/>
                  </a:lnTo>
                  <a:lnTo>
                    <a:pt x="3709" y="751"/>
                  </a:lnTo>
                  <a:lnTo>
                    <a:pt x="3701" y="751"/>
                  </a:lnTo>
                  <a:lnTo>
                    <a:pt x="3699" y="751"/>
                  </a:lnTo>
                  <a:lnTo>
                    <a:pt x="3696" y="751"/>
                  </a:lnTo>
                  <a:lnTo>
                    <a:pt x="3693" y="751"/>
                  </a:lnTo>
                  <a:lnTo>
                    <a:pt x="3688" y="751"/>
                  </a:lnTo>
                  <a:lnTo>
                    <a:pt x="3685" y="749"/>
                  </a:lnTo>
                  <a:lnTo>
                    <a:pt x="3683" y="749"/>
                  </a:lnTo>
                  <a:lnTo>
                    <a:pt x="3680" y="749"/>
                  </a:lnTo>
                  <a:lnTo>
                    <a:pt x="3678" y="749"/>
                  </a:lnTo>
                  <a:lnTo>
                    <a:pt x="3672" y="749"/>
                  </a:lnTo>
                  <a:lnTo>
                    <a:pt x="3670" y="749"/>
                  </a:lnTo>
                  <a:lnTo>
                    <a:pt x="3667" y="749"/>
                  </a:lnTo>
                  <a:lnTo>
                    <a:pt x="3662" y="749"/>
                  </a:lnTo>
                  <a:lnTo>
                    <a:pt x="3659" y="749"/>
                  </a:lnTo>
                  <a:lnTo>
                    <a:pt x="3657" y="749"/>
                  </a:lnTo>
                  <a:lnTo>
                    <a:pt x="3654" y="748"/>
                  </a:lnTo>
                  <a:lnTo>
                    <a:pt x="3651" y="749"/>
                  </a:lnTo>
                  <a:lnTo>
                    <a:pt x="3649" y="749"/>
                  </a:lnTo>
                  <a:lnTo>
                    <a:pt x="3646" y="748"/>
                  </a:lnTo>
                  <a:lnTo>
                    <a:pt x="3641" y="748"/>
                  </a:lnTo>
                  <a:lnTo>
                    <a:pt x="3641" y="747"/>
                  </a:lnTo>
                  <a:lnTo>
                    <a:pt x="3638" y="747"/>
                  </a:lnTo>
                  <a:lnTo>
                    <a:pt x="3633" y="745"/>
                  </a:lnTo>
                  <a:lnTo>
                    <a:pt x="3633" y="744"/>
                  </a:lnTo>
                  <a:lnTo>
                    <a:pt x="3630" y="741"/>
                  </a:lnTo>
                  <a:lnTo>
                    <a:pt x="3628" y="739"/>
                  </a:lnTo>
                  <a:lnTo>
                    <a:pt x="3625" y="732"/>
                  </a:lnTo>
                  <a:lnTo>
                    <a:pt x="3623" y="725"/>
                  </a:lnTo>
                  <a:lnTo>
                    <a:pt x="3620" y="702"/>
                  </a:lnTo>
                  <a:lnTo>
                    <a:pt x="3617" y="688"/>
                  </a:lnTo>
                  <a:lnTo>
                    <a:pt x="3615" y="671"/>
                  </a:lnTo>
                  <a:lnTo>
                    <a:pt x="3615" y="677"/>
                  </a:lnTo>
                  <a:lnTo>
                    <a:pt x="3609" y="711"/>
                  </a:lnTo>
                  <a:lnTo>
                    <a:pt x="3607" y="718"/>
                  </a:lnTo>
                  <a:lnTo>
                    <a:pt x="3604" y="726"/>
                  </a:lnTo>
                  <a:lnTo>
                    <a:pt x="3602" y="726"/>
                  </a:lnTo>
                  <a:lnTo>
                    <a:pt x="3599" y="726"/>
                  </a:lnTo>
                  <a:lnTo>
                    <a:pt x="3596" y="724"/>
                  </a:lnTo>
                  <a:lnTo>
                    <a:pt x="3594" y="716"/>
                  </a:lnTo>
                  <a:lnTo>
                    <a:pt x="3594" y="706"/>
                  </a:lnTo>
                  <a:lnTo>
                    <a:pt x="3589" y="681"/>
                  </a:lnTo>
                  <a:lnTo>
                    <a:pt x="3589" y="664"/>
                  </a:lnTo>
                  <a:lnTo>
                    <a:pt x="3583" y="619"/>
                  </a:lnTo>
                  <a:lnTo>
                    <a:pt x="3581" y="610"/>
                  </a:lnTo>
                  <a:lnTo>
                    <a:pt x="3578" y="588"/>
                  </a:lnTo>
                  <a:lnTo>
                    <a:pt x="3578" y="576"/>
                  </a:lnTo>
                  <a:lnTo>
                    <a:pt x="3575" y="570"/>
                  </a:lnTo>
                  <a:lnTo>
                    <a:pt x="3573" y="582"/>
                  </a:lnTo>
                  <a:lnTo>
                    <a:pt x="3570" y="603"/>
                  </a:lnTo>
                  <a:lnTo>
                    <a:pt x="3568" y="608"/>
                  </a:lnTo>
                  <a:lnTo>
                    <a:pt x="3565" y="618"/>
                  </a:lnTo>
                  <a:lnTo>
                    <a:pt x="3562" y="627"/>
                  </a:lnTo>
                  <a:lnTo>
                    <a:pt x="3557" y="656"/>
                  </a:lnTo>
                  <a:lnTo>
                    <a:pt x="3557" y="658"/>
                  </a:lnTo>
                  <a:lnTo>
                    <a:pt x="3554" y="642"/>
                  </a:lnTo>
                  <a:lnTo>
                    <a:pt x="3552" y="630"/>
                  </a:lnTo>
                  <a:lnTo>
                    <a:pt x="3549" y="611"/>
                  </a:lnTo>
                  <a:lnTo>
                    <a:pt x="3547" y="605"/>
                  </a:lnTo>
                  <a:lnTo>
                    <a:pt x="3544" y="596"/>
                  </a:lnTo>
                  <a:lnTo>
                    <a:pt x="3541" y="582"/>
                  </a:lnTo>
                  <a:lnTo>
                    <a:pt x="3539" y="516"/>
                  </a:lnTo>
                  <a:lnTo>
                    <a:pt x="3539" y="470"/>
                  </a:lnTo>
                  <a:lnTo>
                    <a:pt x="3533" y="423"/>
                  </a:lnTo>
                  <a:lnTo>
                    <a:pt x="3531" y="486"/>
                  </a:lnTo>
                  <a:lnTo>
                    <a:pt x="3528" y="569"/>
                  </a:lnTo>
                  <a:lnTo>
                    <a:pt x="3526" y="592"/>
                  </a:lnTo>
                  <a:lnTo>
                    <a:pt x="3523" y="605"/>
                  </a:lnTo>
                  <a:lnTo>
                    <a:pt x="3523" y="604"/>
                  </a:lnTo>
                  <a:lnTo>
                    <a:pt x="3518" y="615"/>
                  </a:lnTo>
                  <a:lnTo>
                    <a:pt x="3518" y="625"/>
                  </a:lnTo>
                  <a:lnTo>
                    <a:pt x="3515" y="647"/>
                  </a:lnTo>
                  <a:lnTo>
                    <a:pt x="3513" y="652"/>
                  </a:lnTo>
                  <a:lnTo>
                    <a:pt x="3507" y="632"/>
                  </a:lnTo>
                  <a:lnTo>
                    <a:pt x="3507" y="618"/>
                  </a:lnTo>
                  <a:lnTo>
                    <a:pt x="3502" y="595"/>
                  </a:lnTo>
                  <a:lnTo>
                    <a:pt x="3502" y="587"/>
                  </a:lnTo>
                  <a:lnTo>
                    <a:pt x="3497" y="567"/>
                  </a:lnTo>
                  <a:lnTo>
                    <a:pt x="3494" y="551"/>
                  </a:lnTo>
                  <a:lnTo>
                    <a:pt x="3494" y="556"/>
                  </a:lnTo>
                  <a:lnTo>
                    <a:pt x="3492" y="572"/>
                  </a:lnTo>
                  <a:lnTo>
                    <a:pt x="3489" y="602"/>
                  </a:lnTo>
                  <a:lnTo>
                    <a:pt x="3486" y="609"/>
                  </a:lnTo>
                  <a:lnTo>
                    <a:pt x="3481" y="637"/>
                  </a:lnTo>
                  <a:lnTo>
                    <a:pt x="3481" y="653"/>
                  </a:lnTo>
                  <a:lnTo>
                    <a:pt x="3478" y="685"/>
                  </a:lnTo>
                  <a:lnTo>
                    <a:pt x="3476" y="698"/>
                  </a:lnTo>
                  <a:lnTo>
                    <a:pt x="3473" y="713"/>
                  </a:lnTo>
                  <a:lnTo>
                    <a:pt x="3471" y="717"/>
                  </a:lnTo>
                  <a:lnTo>
                    <a:pt x="3468" y="720"/>
                  </a:lnTo>
                  <a:lnTo>
                    <a:pt x="3465" y="720"/>
                  </a:lnTo>
                  <a:lnTo>
                    <a:pt x="3463" y="716"/>
                  </a:lnTo>
                  <a:lnTo>
                    <a:pt x="3463" y="710"/>
                  </a:lnTo>
                  <a:lnTo>
                    <a:pt x="3457" y="674"/>
                  </a:lnTo>
                  <a:lnTo>
                    <a:pt x="3455" y="659"/>
                  </a:lnTo>
                  <a:lnTo>
                    <a:pt x="3452" y="666"/>
                  </a:lnTo>
                  <a:lnTo>
                    <a:pt x="3450" y="680"/>
                  </a:lnTo>
                  <a:lnTo>
                    <a:pt x="3447" y="710"/>
                  </a:lnTo>
                  <a:lnTo>
                    <a:pt x="3447" y="720"/>
                  </a:lnTo>
                  <a:lnTo>
                    <a:pt x="3442" y="732"/>
                  </a:lnTo>
                  <a:lnTo>
                    <a:pt x="3442" y="734"/>
                  </a:lnTo>
                  <a:lnTo>
                    <a:pt x="3439" y="739"/>
                  </a:lnTo>
                  <a:lnTo>
                    <a:pt x="3436" y="740"/>
                  </a:lnTo>
                  <a:lnTo>
                    <a:pt x="3431" y="744"/>
                  </a:lnTo>
                  <a:lnTo>
                    <a:pt x="3426" y="745"/>
                  </a:lnTo>
                  <a:lnTo>
                    <a:pt x="3423" y="746"/>
                  </a:lnTo>
                  <a:lnTo>
                    <a:pt x="3421" y="746"/>
                  </a:lnTo>
                  <a:lnTo>
                    <a:pt x="3418" y="747"/>
                  </a:lnTo>
                  <a:lnTo>
                    <a:pt x="3416" y="747"/>
                  </a:lnTo>
                  <a:lnTo>
                    <a:pt x="3413" y="747"/>
                  </a:lnTo>
                  <a:lnTo>
                    <a:pt x="3410" y="747"/>
                  </a:lnTo>
                  <a:lnTo>
                    <a:pt x="3408" y="748"/>
                  </a:lnTo>
                  <a:lnTo>
                    <a:pt x="3402" y="747"/>
                  </a:lnTo>
                  <a:lnTo>
                    <a:pt x="3402" y="748"/>
                  </a:lnTo>
                  <a:lnTo>
                    <a:pt x="3397" y="748"/>
                  </a:lnTo>
                  <a:lnTo>
                    <a:pt x="3395" y="748"/>
                  </a:lnTo>
                  <a:lnTo>
                    <a:pt x="3389" y="748"/>
                  </a:lnTo>
                  <a:lnTo>
                    <a:pt x="3389" y="749"/>
                  </a:lnTo>
                  <a:lnTo>
                    <a:pt x="3384" y="748"/>
                  </a:lnTo>
                  <a:lnTo>
                    <a:pt x="3381" y="749"/>
                  </a:lnTo>
                  <a:lnTo>
                    <a:pt x="3379" y="749"/>
                  </a:lnTo>
                  <a:lnTo>
                    <a:pt x="3376" y="749"/>
                  </a:lnTo>
                  <a:lnTo>
                    <a:pt x="3374" y="749"/>
                  </a:lnTo>
                  <a:lnTo>
                    <a:pt x="3368" y="749"/>
                  </a:lnTo>
                  <a:lnTo>
                    <a:pt x="3366" y="749"/>
                  </a:lnTo>
                  <a:lnTo>
                    <a:pt x="3363" y="749"/>
                  </a:lnTo>
                  <a:lnTo>
                    <a:pt x="3360" y="748"/>
                  </a:lnTo>
                  <a:lnTo>
                    <a:pt x="3355" y="749"/>
                  </a:lnTo>
                  <a:lnTo>
                    <a:pt x="3350" y="749"/>
                  </a:lnTo>
                  <a:lnTo>
                    <a:pt x="3347" y="751"/>
                  </a:lnTo>
                  <a:lnTo>
                    <a:pt x="3347" y="749"/>
                  </a:lnTo>
                  <a:lnTo>
                    <a:pt x="3345" y="749"/>
                  </a:lnTo>
                  <a:lnTo>
                    <a:pt x="3342" y="749"/>
                  </a:lnTo>
                  <a:lnTo>
                    <a:pt x="3337" y="749"/>
                  </a:lnTo>
                  <a:lnTo>
                    <a:pt x="3334" y="749"/>
                  </a:lnTo>
                  <a:lnTo>
                    <a:pt x="3332" y="749"/>
                  </a:lnTo>
                  <a:lnTo>
                    <a:pt x="3332" y="751"/>
                  </a:lnTo>
                  <a:lnTo>
                    <a:pt x="3329" y="749"/>
                  </a:lnTo>
                  <a:lnTo>
                    <a:pt x="3326" y="749"/>
                  </a:lnTo>
                  <a:lnTo>
                    <a:pt x="3324" y="749"/>
                  </a:lnTo>
                  <a:lnTo>
                    <a:pt x="3324" y="751"/>
                  </a:lnTo>
                  <a:lnTo>
                    <a:pt x="3319" y="751"/>
                  </a:lnTo>
                  <a:lnTo>
                    <a:pt x="3319" y="749"/>
                  </a:lnTo>
                  <a:lnTo>
                    <a:pt x="3311" y="749"/>
                  </a:lnTo>
                  <a:lnTo>
                    <a:pt x="3308" y="749"/>
                  </a:lnTo>
                  <a:lnTo>
                    <a:pt x="3308" y="751"/>
                  </a:lnTo>
                  <a:lnTo>
                    <a:pt x="3303" y="751"/>
                  </a:lnTo>
                  <a:lnTo>
                    <a:pt x="3300" y="751"/>
                  </a:lnTo>
                  <a:lnTo>
                    <a:pt x="3298" y="751"/>
                  </a:lnTo>
                  <a:lnTo>
                    <a:pt x="3295" y="751"/>
                  </a:lnTo>
                  <a:lnTo>
                    <a:pt x="3292" y="751"/>
                  </a:lnTo>
                  <a:lnTo>
                    <a:pt x="3290" y="749"/>
                  </a:lnTo>
                  <a:lnTo>
                    <a:pt x="3290" y="751"/>
                  </a:lnTo>
                  <a:lnTo>
                    <a:pt x="3287" y="749"/>
                  </a:lnTo>
                  <a:lnTo>
                    <a:pt x="3282" y="751"/>
                  </a:lnTo>
                  <a:lnTo>
                    <a:pt x="3279" y="749"/>
                  </a:lnTo>
                  <a:lnTo>
                    <a:pt x="3274" y="749"/>
                  </a:lnTo>
                  <a:lnTo>
                    <a:pt x="3271" y="749"/>
                  </a:lnTo>
                  <a:lnTo>
                    <a:pt x="3269" y="749"/>
                  </a:lnTo>
                  <a:lnTo>
                    <a:pt x="3266" y="749"/>
                  </a:lnTo>
                  <a:lnTo>
                    <a:pt x="3264" y="751"/>
                  </a:lnTo>
                  <a:lnTo>
                    <a:pt x="3261" y="751"/>
                  </a:lnTo>
                  <a:lnTo>
                    <a:pt x="3256" y="751"/>
                  </a:lnTo>
                  <a:lnTo>
                    <a:pt x="3256" y="749"/>
                  </a:lnTo>
                  <a:lnTo>
                    <a:pt x="3253" y="749"/>
                  </a:lnTo>
                  <a:lnTo>
                    <a:pt x="3250" y="749"/>
                  </a:lnTo>
                  <a:lnTo>
                    <a:pt x="3248" y="749"/>
                  </a:lnTo>
                  <a:lnTo>
                    <a:pt x="3245" y="749"/>
                  </a:lnTo>
                  <a:lnTo>
                    <a:pt x="3243" y="749"/>
                  </a:lnTo>
                  <a:lnTo>
                    <a:pt x="3240" y="749"/>
                  </a:lnTo>
                  <a:lnTo>
                    <a:pt x="3235" y="749"/>
                  </a:lnTo>
                  <a:lnTo>
                    <a:pt x="3232" y="749"/>
                  </a:lnTo>
                  <a:lnTo>
                    <a:pt x="3229" y="749"/>
                  </a:lnTo>
                  <a:lnTo>
                    <a:pt x="3227" y="751"/>
                  </a:lnTo>
                  <a:lnTo>
                    <a:pt x="3227" y="749"/>
                  </a:lnTo>
                  <a:lnTo>
                    <a:pt x="3224" y="749"/>
                  </a:lnTo>
                  <a:lnTo>
                    <a:pt x="3219" y="749"/>
                  </a:lnTo>
                  <a:lnTo>
                    <a:pt x="3216" y="749"/>
                  </a:lnTo>
                  <a:lnTo>
                    <a:pt x="3211" y="749"/>
                  </a:lnTo>
                  <a:lnTo>
                    <a:pt x="3208" y="749"/>
                  </a:lnTo>
                  <a:lnTo>
                    <a:pt x="3203" y="748"/>
                  </a:lnTo>
                  <a:lnTo>
                    <a:pt x="3201" y="748"/>
                  </a:lnTo>
                  <a:lnTo>
                    <a:pt x="3198" y="749"/>
                  </a:lnTo>
                  <a:lnTo>
                    <a:pt x="3195" y="749"/>
                  </a:lnTo>
                  <a:lnTo>
                    <a:pt x="3190" y="749"/>
                  </a:lnTo>
                  <a:lnTo>
                    <a:pt x="3185" y="749"/>
                  </a:lnTo>
                  <a:lnTo>
                    <a:pt x="3182" y="749"/>
                  </a:lnTo>
                  <a:lnTo>
                    <a:pt x="3180" y="749"/>
                  </a:lnTo>
                  <a:lnTo>
                    <a:pt x="3180" y="751"/>
                  </a:lnTo>
                  <a:lnTo>
                    <a:pt x="3177" y="749"/>
                  </a:lnTo>
                  <a:lnTo>
                    <a:pt x="3174" y="749"/>
                  </a:lnTo>
                  <a:lnTo>
                    <a:pt x="3172" y="749"/>
                  </a:lnTo>
                  <a:lnTo>
                    <a:pt x="3169" y="749"/>
                  </a:lnTo>
                  <a:lnTo>
                    <a:pt x="3167" y="749"/>
                  </a:lnTo>
                  <a:lnTo>
                    <a:pt x="3164" y="749"/>
                  </a:lnTo>
                  <a:lnTo>
                    <a:pt x="3161" y="749"/>
                  </a:lnTo>
                  <a:lnTo>
                    <a:pt x="3159" y="749"/>
                  </a:lnTo>
                  <a:lnTo>
                    <a:pt x="3156" y="749"/>
                  </a:lnTo>
                  <a:lnTo>
                    <a:pt x="3151" y="749"/>
                  </a:lnTo>
                  <a:lnTo>
                    <a:pt x="3151" y="751"/>
                  </a:lnTo>
                  <a:lnTo>
                    <a:pt x="3148" y="751"/>
                  </a:lnTo>
                  <a:lnTo>
                    <a:pt x="3146" y="751"/>
                  </a:lnTo>
                  <a:lnTo>
                    <a:pt x="3140" y="751"/>
                  </a:lnTo>
                  <a:lnTo>
                    <a:pt x="3138" y="751"/>
                  </a:lnTo>
                  <a:lnTo>
                    <a:pt x="3135" y="751"/>
                  </a:lnTo>
                  <a:lnTo>
                    <a:pt x="3132" y="751"/>
                  </a:lnTo>
                  <a:lnTo>
                    <a:pt x="3127" y="751"/>
                  </a:lnTo>
                  <a:lnTo>
                    <a:pt x="3125" y="751"/>
                  </a:lnTo>
                  <a:lnTo>
                    <a:pt x="3122" y="749"/>
                  </a:lnTo>
                  <a:lnTo>
                    <a:pt x="3119" y="751"/>
                  </a:lnTo>
                  <a:lnTo>
                    <a:pt x="3117" y="751"/>
                  </a:lnTo>
                  <a:lnTo>
                    <a:pt x="3114" y="751"/>
                  </a:lnTo>
                  <a:lnTo>
                    <a:pt x="3111" y="751"/>
                  </a:lnTo>
                  <a:lnTo>
                    <a:pt x="3106" y="751"/>
                  </a:lnTo>
                  <a:lnTo>
                    <a:pt x="3104" y="751"/>
                  </a:lnTo>
                  <a:lnTo>
                    <a:pt x="3101" y="751"/>
                  </a:lnTo>
                  <a:lnTo>
                    <a:pt x="3096" y="751"/>
                  </a:lnTo>
                  <a:lnTo>
                    <a:pt x="3093" y="751"/>
                  </a:lnTo>
                  <a:lnTo>
                    <a:pt x="3091" y="751"/>
                  </a:lnTo>
                  <a:lnTo>
                    <a:pt x="3088" y="751"/>
                  </a:lnTo>
                  <a:lnTo>
                    <a:pt x="3085" y="751"/>
                  </a:lnTo>
                  <a:lnTo>
                    <a:pt x="3080" y="751"/>
                  </a:lnTo>
                  <a:lnTo>
                    <a:pt x="3077" y="751"/>
                  </a:lnTo>
                  <a:lnTo>
                    <a:pt x="3075" y="751"/>
                  </a:lnTo>
                  <a:lnTo>
                    <a:pt x="3072" y="751"/>
                  </a:lnTo>
                  <a:lnTo>
                    <a:pt x="3070" y="751"/>
                  </a:lnTo>
                  <a:lnTo>
                    <a:pt x="3067" y="751"/>
                  </a:lnTo>
                  <a:lnTo>
                    <a:pt x="3064" y="751"/>
                  </a:lnTo>
                  <a:lnTo>
                    <a:pt x="3059" y="751"/>
                  </a:lnTo>
                  <a:lnTo>
                    <a:pt x="3056" y="751"/>
                  </a:lnTo>
                  <a:lnTo>
                    <a:pt x="3051" y="751"/>
                  </a:lnTo>
                  <a:lnTo>
                    <a:pt x="3049" y="751"/>
                  </a:lnTo>
                  <a:lnTo>
                    <a:pt x="3046" y="751"/>
                  </a:lnTo>
                  <a:lnTo>
                    <a:pt x="3043" y="751"/>
                  </a:lnTo>
                  <a:lnTo>
                    <a:pt x="3038" y="751"/>
                  </a:lnTo>
                  <a:lnTo>
                    <a:pt x="3035" y="751"/>
                  </a:lnTo>
                  <a:lnTo>
                    <a:pt x="3033" y="751"/>
                  </a:lnTo>
                  <a:lnTo>
                    <a:pt x="3030" y="751"/>
                  </a:lnTo>
                  <a:lnTo>
                    <a:pt x="3028" y="751"/>
                  </a:lnTo>
                  <a:lnTo>
                    <a:pt x="3025" y="751"/>
                  </a:lnTo>
                  <a:lnTo>
                    <a:pt x="3022" y="751"/>
                  </a:lnTo>
                  <a:lnTo>
                    <a:pt x="3020" y="751"/>
                  </a:lnTo>
                  <a:lnTo>
                    <a:pt x="3017" y="751"/>
                  </a:lnTo>
                  <a:lnTo>
                    <a:pt x="3012" y="751"/>
                  </a:lnTo>
                  <a:lnTo>
                    <a:pt x="3009" y="751"/>
                  </a:lnTo>
                  <a:lnTo>
                    <a:pt x="3004" y="751"/>
                  </a:lnTo>
                  <a:lnTo>
                    <a:pt x="3001" y="751"/>
                  </a:lnTo>
                  <a:lnTo>
                    <a:pt x="2996" y="751"/>
                  </a:lnTo>
                  <a:lnTo>
                    <a:pt x="2994" y="751"/>
                  </a:lnTo>
                  <a:lnTo>
                    <a:pt x="2988" y="752"/>
                  </a:lnTo>
                  <a:lnTo>
                    <a:pt x="2986" y="751"/>
                  </a:lnTo>
                  <a:lnTo>
                    <a:pt x="2983" y="751"/>
                  </a:lnTo>
                  <a:lnTo>
                    <a:pt x="2980" y="751"/>
                  </a:lnTo>
                  <a:lnTo>
                    <a:pt x="2978" y="751"/>
                  </a:lnTo>
                  <a:lnTo>
                    <a:pt x="2975" y="751"/>
                  </a:lnTo>
                  <a:lnTo>
                    <a:pt x="2973" y="751"/>
                  </a:lnTo>
                  <a:lnTo>
                    <a:pt x="2967" y="751"/>
                  </a:lnTo>
                  <a:lnTo>
                    <a:pt x="2965" y="751"/>
                  </a:lnTo>
                  <a:lnTo>
                    <a:pt x="2959" y="751"/>
                  </a:lnTo>
                  <a:lnTo>
                    <a:pt x="2957" y="751"/>
                  </a:lnTo>
                  <a:lnTo>
                    <a:pt x="2954" y="751"/>
                  </a:lnTo>
                  <a:lnTo>
                    <a:pt x="2952" y="751"/>
                  </a:lnTo>
                  <a:lnTo>
                    <a:pt x="2949" y="751"/>
                  </a:lnTo>
                  <a:lnTo>
                    <a:pt x="2944" y="751"/>
                  </a:lnTo>
                  <a:lnTo>
                    <a:pt x="2936" y="752"/>
                  </a:lnTo>
                  <a:lnTo>
                    <a:pt x="2936" y="751"/>
                  </a:lnTo>
                  <a:lnTo>
                    <a:pt x="2933" y="751"/>
                  </a:lnTo>
                  <a:lnTo>
                    <a:pt x="2931" y="751"/>
                  </a:lnTo>
                  <a:lnTo>
                    <a:pt x="2928" y="751"/>
                  </a:lnTo>
                  <a:lnTo>
                    <a:pt x="2925" y="751"/>
                  </a:lnTo>
                  <a:lnTo>
                    <a:pt x="2923" y="751"/>
                  </a:lnTo>
                  <a:lnTo>
                    <a:pt x="2920" y="751"/>
                  </a:lnTo>
                  <a:lnTo>
                    <a:pt x="2918" y="752"/>
                  </a:lnTo>
                  <a:lnTo>
                    <a:pt x="2915" y="751"/>
                  </a:lnTo>
                  <a:lnTo>
                    <a:pt x="2910" y="751"/>
                  </a:lnTo>
                  <a:lnTo>
                    <a:pt x="2904" y="751"/>
                  </a:lnTo>
                  <a:lnTo>
                    <a:pt x="2902" y="751"/>
                  </a:lnTo>
                  <a:lnTo>
                    <a:pt x="2899" y="751"/>
                  </a:lnTo>
                  <a:lnTo>
                    <a:pt x="2897" y="751"/>
                  </a:lnTo>
                  <a:lnTo>
                    <a:pt x="2894" y="751"/>
                  </a:lnTo>
                  <a:lnTo>
                    <a:pt x="2891" y="751"/>
                  </a:lnTo>
                  <a:lnTo>
                    <a:pt x="2889" y="752"/>
                  </a:lnTo>
                  <a:lnTo>
                    <a:pt x="2889" y="751"/>
                  </a:lnTo>
                  <a:lnTo>
                    <a:pt x="2883" y="751"/>
                  </a:lnTo>
                  <a:lnTo>
                    <a:pt x="2881" y="751"/>
                  </a:lnTo>
                  <a:lnTo>
                    <a:pt x="2878" y="751"/>
                  </a:lnTo>
                  <a:lnTo>
                    <a:pt x="2876" y="751"/>
                  </a:lnTo>
                  <a:lnTo>
                    <a:pt x="2873" y="751"/>
                  </a:lnTo>
                  <a:lnTo>
                    <a:pt x="2868" y="751"/>
                  </a:lnTo>
                  <a:lnTo>
                    <a:pt x="2860" y="751"/>
                  </a:lnTo>
                  <a:lnTo>
                    <a:pt x="2857" y="751"/>
                  </a:lnTo>
                  <a:lnTo>
                    <a:pt x="2855" y="751"/>
                  </a:lnTo>
                  <a:lnTo>
                    <a:pt x="2852" y="751"/>
                  </a:lnTo>
                  <a:lnTo>
                    <a:pt x="2849" y="751"/>
                  </a:lnTo>
                  <a:lnTo>
                    <a:pt x="2847" y="751"/>
                  </a:lnTo>
                  <a:lnTo>
                    <a:pt x="2844" y="752"/>
                  </a:lnTo>
                  <a:lnTo>
                    <a:pt x="2844" y="751"/>
                  </a:lnTo>
                  <a:lnTo>
                    <a:pt x="2842" y="752"/>
                  </a:lnTo>
                  <a:lnTo>
                    <a:pt x="2839" y="752"/>
                  </a:lnTo>
                  <a:lnTo>
                    <a:pt x="2834" y="751"/>
                  </a:lnTo>
                  <a:lnTo>
                    <a:pt x="2831" y="751"/>
                  </a:lnTo>
                  <a:lnTo>
                    <a:pt x="2828" y="751"/>
                  </a:lnTo>
                  <a:lnTo>
                    <a:pt x="2826" y="751"/>
                  </a:lnTo>
                  <a:lnTo>
                    <a:pt x="2821" y="751"/>
                  </a:lnTo>
                  <a:lnTo>
                    <a:pt x="2818" y="751"/>
                  </a:lnTo>
                  <a:lnTo>
                    <a:pt x="2815" y="751"/>
                  </a:lnTo>
                  <a:lnTo>
                    <a:pt x="2813" y="751"/>
                  </a:lnTo>
                  <a:lnTo>
                    <a:pt x="2810" y="751"/>
                  </a:lnTo>
                  <a:lnTo>
                    <a:pt x="2807" y="751"/>
                  </a:lnTo>
                  <a:lnTo>
                    <a:pt x="2805" y="751"/>
                  </a:lnTo>
                  <a:lnTo>
                    <a:pt x="2802" y="752"/>
                  </a:lnTo>
                  <a:lnTo>
                    <a:pt x="2800" y="751"/>
                  </a:lnTo>
                  <a:lnTo>
                    <a:pt x="2797" y="752"/>
                  </a:lnTo>
                  <a:lnTo>
                    <a:pt x="2797" y="751"/>
                  </a:lnTo>
                  <a:lnTo>
                    <a:pt x="2792" y="751"/>
                  </a:lnTo>
                  <a:lnTo>
                    <a:pt x="2792" y="752"/>
                  </a:lnTo>
                  <a:lnTo>
                    <a:pt x="2789" y="751"/>
                  </a:lnTo>
                  <a:lnTo>
                    <a:pt x="2786" y="751"/>
                  </a:lnTo>
                  <a:lnTo>
                    <a:pt x="2781" y="751"/>
                  </a:lnTo>
                  <a:lnTo>
                    <a:pt x="2779" y="751"/>
                  </a:lnTo>
                  <a:lnTo>
                    <a:pt x="2776" y="751"/>
                  </a:lnTo>
                  <a:lnTo>
                    <a:pt x="2773" y="752"/>
                  </a:lnTo>
                  <a:lnTo>
                    <a:pt x="2773" y="751"/>
                  </a:lnTo>
                  <a:lnTo>
                    <a:pt x="2768" y="751"/>
                  </a:lnTo>
                  <a:lnTo>
                    <a:pt x="2765" y="751"/>
                  </a:lnTo>
                  <a:lnTo>
                    <a:pt x="2763" y="751"/>
                  </a:lnTo>
                  <a:lnTo>
                    <a:pt x="2758" y="751"/>
                  </a:lnTo>
                  <a:lnTo>
                    <a:pt x="2755" y="751"/>
                  </a:lnTo>
                  <a:lnTo>
                    <a:pt x="2752" y="751"/>
                  </a:lnTo>
                  <a:lnTo>
                    <a:pt x="2750" y="751"/>
                  </a:lnTo>
                  <a:lnTo>
                    <a:pt x="2747" y="751"/>
                  </a:lnTo>
                  <a:lnTo>
                    <a:pt x="2745" y="751"/>
                  </a:lnTo>
                  <a:lnTo>
                    <a:pt x="2742" y="751"/>
                  </a:lnTo>
                  <a:lnTo>
                    <a:pt x="2737" y="751"/>
                  </a:lnTo>
                  <a:lnTo>
                    <a:pt x="2734" y="751"/>
                  </a:lnTo>
                  <a:lnTo>
                    <a:pt x="2731" y="751"/>
                  </a:lnTo>
                  <a:lnTo>
                    <a:pt x="2729" y="751"/>
                  </a:lnTo>
                  <a:lnTo>
                    <a:pt x="2726" y="751"/>
                  </a:lnTo>
                  <a:lnTo>
                    <a:pt x="2724" y="752"/>
                  </a:lnTo>
                  <a:lnTo>
                    <a:pt x="2721" y="751"/>
                  </a:lnTo>
                  <a:lnTo>
                    <a:pt x="2721" y="752"/>
                  </a:lnTo>
                  <a:lnTo>
                    <a:pt x="2718" y="751"/>
                  </a:lnTo>
                  <a:lnTo>
                    <a:pt x="2716" y="751"/>
                  </a:lnTo>
                  <a:lnTo>
                    <a:pt x="2710" y="752"/>
                  </a:lnTo>
                  <a:lnTo>
                    <a:pt x="2708" y="751"/>
                  </a:lnTo>
                  <a:lnTo>
                    <a:pt x="2705" y="752"/>
                  </a:lnTo>
                  <a:lnTo>
                    <a:pt x="2703" y="751"/>
                  </a:lnTo>
                  <a:lnTo>
                    <a:pt x="2700" y="751"/>
                  </a:lnTo>
                  <a:lnTo>
                    <a:pt x="2697" y="752"/>
                  </a:lnTo>
                  <a:lnTo>
                    <a:pt x="2695" y="751"/>
                  </a:lnTo>
                  <a:lnTo>
                    <a:pt x="2689" y="752"/>
                  </a:lnTo>
                  <a:lnTo>
                    <a:pt x="2687" y="751"/>
                  </a:lnTo>
                  <a:lnTo>
                    <a:pt x="2684" y="751"/>
                  </a:lnTo>
                  <a:lnTo>
                    <a:pt x="2682" y="751"/>
                  </a:lnTo>
                  <a:lnTo>
                    <a:pt x="2679" y="752"/>
                  </a:lnTo>
                  <a:lnTo>
                    <a:pt x="2676" y="751"/>
                  </a:lnTo>
                  <a:lnTo>
                    <a:pt x="2676" y="752"/>
                  </a:lnTo>
                  <a:lnTo>
                    <a:pt x="2674" y="751"/>
                  </a:lnTo>
                  <a:lnTo>
                    <a:pt x="2671" y="752"/>
                  </a:lnTo>
                  <a:lnTo>
                    <a:pt x="2669" y="751"/>
                  </a:lnTo>
                  <a:lnTo>
                    <a:pt x="2666" y="751"/>
                  </a:lnTo>
                  <a:lnTo>
                    <a:pt x="2661" y="752"/>
                  </a:lnTo>
                  <a:lnTo>
                    <a:pt x="2658" y="752"/>
                  </a:lnTo>
                  <a:lnTo>
                    <a:pt x="2658" y="751"/>
                  </a:lnTo>
                  <a:lnTo>
                    <a:pt x="2653" y="751"/>
                  </a:lnTo>
                  <a:lnTo>
                    <a:pt x="2650" y="751"/>
                  </a:lnTo>
                  <a:lnTo>
                    <a:pt x="2650" y="752"/>
                  </a:lnTo>
                  <a:lnTo>
                    <a:pt x="2645" y="751"/>
                  </a:lnTo>
                  <a:lnTo>
                    <a:pt x="2640" y="752"/>
                  </a:lnTo>
                  <a:lnTo>
                    <a:pt x="2637" y="752"/>
                  </a:lnTo>
                  <a:lnTo>
                    <a:pt x="2634" y="751"/>
                  </a:lnTo>
                  <a:lnTo>
                    <a:pt x="2632" y="751"/>
                  </a:lnTo>
                  <a:lnTo>
                    <a:pt x="2629" y="752"/>
                  </a:lnTo>
                  <a:lnTo>
                    <a:pt x="2629" y="751"/>
                  </a:lnTo>
                  <a:lnTo>
                    <a:pt x="2627" y="752"/>
                  </a:lnTo>
                  <a:lnTo>
                    <a:pt x="2624" y="751"/>
                  </a:lnTo>
                  <a:lnTo>
                    <a:pt x="2619" y="751"/>
                  </a:lnTo>
                  <a:lnTo>
                    <a:pt x="2613" y="752"/>
                  </a:lnTo>
                  <a:lnTo>
                    <a:pt x="2611" y="751"/>
                  </a:lnTo>
                  <a:lnTo>
                    <a:pt x="2611" y="752"/>
                  </a:lnTo>
                  <a:lnTo>
                    <a:pt x="2606" y="751"/>
                  </a:lnTo>
                  <a:lnTo>
                    <a:pt x="2603" y="752"/>
                  </a:lnTo>
                  <a:lnTo>
                    <a:pt x="2600" y="752"/>
                  </a:lnTo>
                  <a:lnTo>
                    <a:pt x="2598" y="751"/>
                  </a:lnTo>
                  <a:lnTo>
                    <a:pt x="2595" y="751"/>
                  </a:lnTo>
                  <a:lnTo>
                    <a:pt x="2593" y="751"/>
                  </a:lnTo>
                  <a:lnTo>
                    <a:pt x="2590" y="752"/>
                  </a:lnTo>
                  <a:lnTo>
                    <a:pt x="2587" y="751"/>
                  </a:lnTo>
                  <a:lnTo>
                    <a:pt x="2585" y="751"/>
                  </a:lnTo>
                  <a:lnTo>
                    <a:pt x="2582" y="752"/>
                  </a:lnTo>
                  <a:lnTo>
                    <a:pt x="2579" y="751"/>
                  </a:lnTo>
                  <a:lnTo>
                    <a:pt x="2577" y="752"/>
                  </a:lnTo>
                  <a:lnTo>
                    <a:pt x="2574" y="751"/>
                  </a:lnTo>
                  <a:lnTo>
                    <a:pt x="2574" y="752"/>
                  </a:lnTo>
                  <a:lnTo>
                    <a:pt x="2569" y="751"/>
                  </a:lnTo>
                  <a:lnTo>
                    <a:pt x="2566" y="752"/>
                  </a:lnTo>
                  <a:lnTo>
                    <a:pt x="2561" y="751"/>
                  </a:lnTo>
                  <a:lnTo>
                    <a:pt x="2558" y="751"/>
                  </a:lnTo>
                  <a:lnTo>
                    <a:pt x="2553" y="752"/>
                  </a:lnTo>
                  <a:lnTo>
                    <a:pt x="2553" y="751"/>
                  </a:lnTo>
                  <a:lnTo>
                    <a:pt x="2548" y="752"/>
                  </a:lnTo>
                  <a:lnTo>
                    <a:pt x="2545" y="751"/>
                  </a:lnTo>
                  <a:lnTo>
                    <a:pt x="2545" y="752"/>
                  </a:lnTo>
                  <a:lnTo>
                    <a:pt x="2543" y="752"/>
                  </a:lnTo>
                  <a:lnTo>
                    <a:pt x="2537" y="751"/>
                  </a:lnTo>
                  <a:lnTo>
                    <a:pt x="2535" y="752"/>
                  </a:lnTo>
                  <a:lnTo>
                    <a:pt x="2532" y="751"/>
                  </a:lnTo>
                  <a:lnTo>
                    <a:pt x="2527" y="751"/>
                  </a:lnTo>
                  <a:lnTo>
                    <a:pt x="2527" y="752"/>
                  </a:lnTo>
                  <a:lnTo>
                    <a:pt x="2522" y="751"/>
                  </a:lnTo>
                  <a:lnTo>
                    <a:pt x="2519" y="751"/>
                  </a:lnTo>
                  <a:lnTo>
                    <a:pt x="2516" y="752"/>
                  </a:lnTo>
                  <a:lnTo>
                    <a:pt x="2511" y="752"/>
                  </a:lnTo>
                  <a:lnTo>
                    <a:pt x="2511" y="751"/>
                  </a:lnTo>
                  <a:lnTo>
                    <a:pt x="2509" y="751"/>
                  </a:lnTo>
                  <a:lnTo>
                    <a:pt x="2506" y="751"/>
                  </a:lnTo>
                  <a:lnTo>
                    <a:pt x="2503" y="751"/>
                  </a:lnTo>
                  <a:lnTo>
                    <a:pt x="2503" y="752"/>
                  </a:lnTo>
                  <a:lnTo>
                    <a:pt x="2498" y="751"/>
                  </a:lnTo>
                  <a:lnTo>
                    <a:pt x="2496" y="752"/>
                  </a:lnTo>
                  <a:lnTo>
                    <a:pt x="2490" y="752"/>
                  </a:lnTo>
                  <a:lnTo>
                    <a:pt x="2485" y="752"/>
                  </a:lnTo>
                  <a:lnTo>
                    <a:pt x="2485" y="751"/>
                  </a:lnTo>
                  <a:lnTo>
                    <a:pt x="2482" y="752"/>
                  </a:lnTo>
                  <a:lnTo>
                    <a:pt x="2482" y="751"/>
                  </a:lnTo>
                  <a:lnTo>
                    <a:pt x="2477" y="751"/>
                  </a:lnTo>
                  <a:lnTo>
                    <a:pt x="2477" y="752"/>
                  </a:lnTo>
                  <a:lnTo>
                    <a:pt x="2475" y="752"/>
                  </a:lnTo>
                  <a:lnTo>
                    <a:pt x="2469" y="751"/>
                  </a:lnTo>
                  <a:lnTo>
                    <a:pt x="2469" y="752"/>
                  </a:lnTo>
                  <a:lnTo>
                    <a:pt x="2467" y="751"/>
                  </a:lnTo>
                  <a:lnTo>
                    <a:pt x="2464" y="752"/>
                  </a:lnTo>
                  <a:lnTo>
                    <a:pt x="2461" y="752"/>
                  </a:lnTo>
                  <a:lnTo>
                    <a:pt x="2459" y="752"/>
                  </a:lnTo>
                  <a:lnTo>
                    <a:pt x="2454" y="751"/>
                  </a:lnTo>
                  <a:lnTo>
                    <a:pt x="2451" y="752"/>
                  </a:lnTo>
                  <a:lnTo>
                    <a:pt x="2446" y="751"/>
                  </a:lnTo>
                  <a:lnTo>
                    <a:pt x="2446" y="752"/>
                  </a:lnTo>
                  <a:lnTo>
                    <a:pt x="2443" y="752"/>
                  </a:lnTo>
                  <a:lnTo>
                    <a:pt x="2443" y="751"/>
                  </a:lnTo>
                  <a:lnTo>
                    <a:pt x="2435" y="751"/>
                  </a:lnTo>
                  <a:lnTo>
                    <a:pt x="2435" y="752"/>
                  </a:lnTo>
                  <a:lnTo>
                    <a:pt x="2433" y="752"/>
                  </a:lnTo>
                  <a:lnTo>
                    <a:pt x="2430" y="751"/>
                  </a:lnTo>
                  <a:lnTo>
                    <a:pt x="2427" y="752"/>
                  </a:lnTo>
                  <a:lnTo>
                    <a:pt x="2422" y="752"/>
                  </a:lnTo>
                  <a:lnTo>
                    <a:pt x="2420" y="751"/>
                  </a:lnTo>
                  <a:lnTo>
                    <a:pt x="2414" y="751"/>
                  </a:lnTo>
                  <a:lnTo>
                    <a:pt x="2414" y="752"/>
                  </a:lnTo>
                  <a:lnTo>
                    <a:pt x="2412" y="751"/>
                  </a:lnTo>
                  <a:lnTo>
                    <a:pt x="2412" y="752"/>
                  </a:lnTo>
                  <a:lnTo>
                    <a:pt x="2406" y="751"/>
                  </a:lnTo>
                  <a:lnTo>
                    <a:pt x="2404" y="752"/>
                  </a:lnTo>
                  <a:lnTo>
                    <a:pt x="2401" y="752"/>
                  </a:lnTo>
                  <a:lnTo>
                    <a:pt x="2399" y="752"/>
                  </a:lnTo>
                  <a:lnTo>
                    <a:pt x="2396" y="751"/>
                  </a:lnTo>
                  <a:lnTo>
                    <a:pt x="2396" y="752"/>
                  </a:lnTo>
                  <a:lnTo>
                    <a:pt x="2391" y="752"/>
                  </a:lnTo>
                  <a:lnTo>
                    <a:pt x="2388" y="751"/>
                  </a:lnTo>
                  <a:lnTo>
                    <a:pt x="2385" y="752"/>
                  </a:lnTo>
                  <a:lnTo>
                    <a:pt x="2383" y="751"/>
                  </a:lnTo>
                  <a:lnTo>
                    <a:pt x="2378" y="751"/>
                  </a:lnTo>
                  <a:lnTo>
                    <a:pt x="2378" y="752"/>
                  </a:lnTo>
                  <a:lnTo>
                    <a:pt x="2375" y="752"/>
                  </a:lnTo>
                  <a:lnTo>
                    <a:pt x="2372" y="751"/>
                  </a:lnTo>
                  <a:lnTo>
                    <a:pt x="2370" y="752"/>
                  </a:lnTo>
                  <a:lnTo>
                    <a:pt x="2367" y="752"/>
                  </a:lnTo>
                  <a:lnTo>
                    <a:pt x="2359" y="752"/>
                  </a:lnTo>
                  <a:lnTo>
                    <a:pt x="2359" y="751"/>
                  </a:lnTo>
                  <a:lnTo>
                    <a:pt x="2354" y="752"/>
                  </a:lnTo>
                  <a:lnTo>
                    <a:pt x="2354" y="751"/>
                  </a:lnTo>
                  <a:lnTo>
                    <a:pt x="2351" y="751"/>
                  </a:lnTo>
                  <a:lnTo>
                    <a:pt x="2351" y="752"/>
                  </a:lnTo>
                  <a:lnTo>
                    <a:pt x="2346" y="752"/>
                  </a:lnTo>
                  <a:lnTo>
                    <a:pt x="2344" y="752"/>
                  </a:lnTo>
                  <a:lnTo>
                    <a:pt x="2338" y="751"/>
                  </a:lnTo>
                  <a:lnTo>
                    <a:pt x="2336" y="752"/>
                  </a:lnTo>
                  <a:lnTo>
                    <a:pt x="2336" y="751"/>
                  </a:lnTo>
                  <a:lnTo>
                    <a:pt x="2330" y="752"/>
                  </a:lnTo>
                  <a:lnTo>
                    <a:pt x="2328" y="751"/>
                  </a:lnTo>
                  <a:lnTo>
                    <a:pt x="2325" y="752"/>
                  </a:lnTo>
                  <a:lnTo>
                    <a:pt x="2323" y="752"/>
                  </a:lnTo>
                  <a:lnTo>
                    <a:pt x="2320" y="752"/>
                  </a:lnTo>
                  <a:lnTo>
                    <a:pt x="2315" y="752"/>
                  </a:lnTo>
                  <a:lnTo>
                    <a:pt x="2315" y="751"/>
                  </a:lnTo>
                  <a:lnTo>
                    <a:pt x="2309" y="752"/>
                  </a:lnTo>
                  <a:lnTo>
                    <a:pt x="2307" y="751"/>
                  </a:lnTo>
                  <a:lnTo>
                    <a:pt x="2307" y="752"/>
                  </a:lnTo>
                  <a:lnTo>
                    <a:pt x="2304" y="751"/>
                  </a:lnTo>
                  <a:lnTo>
                    <a:pt x="2302" y="752"/>
                  </a:lnTo>
                  <a:lnTo>
                    <a:pt x="2299" y="751"/>
                  </a:lnTo>
                  <a:lnTo>
                    <a:pt x="2296" y="752"/>
                  </a:lnTo>
                  <a:lnTo>
                    <a:pt x="2294" y="751"/>
                  </a:lnTo>
                  <a:lnTo>
                    <a:pt x="2288" y="752"/>
                  </a:lnTo>
                  <a:lnTo>
                    <a:pt x="2286" y="751"/>
                  </a:lnTo>
                  <a:lnTo>
                    <a:pt x="2286" y="752"/>
                  </a:lnTo>
                  <a:lnTo>
                    <a:pt x="2283" y="751"/>
                  </a:lnTo>
                  <a:lnTo>
                    <a:pt x="2281" y="752"/>
                  </a:lnTo>
                  <a:lnTo>
                    <a:pt x="2278" y="752"/>
                  </a:lnTo>
                  <a:lnTo>
                    <a:pt x="2275" y="752"/>
                  </a:lnTo>
                  <a:lnTo>
                    <a:pt x="2273" y="752"/>
                  </a:lnTo>
                  <a:lnTo>
                    <a:pt x="2270" y="751"/>
                  </a:lnTo>
                  <a:lnTo>
                    <a:pt x="2270" y="752"/>
                  </a:lnTo>
                  <a:lnTo>
                    <a:pt x="2267" y="751"/>
                  </a:lnTo>
                  <a:lnTo>
                    <a:pt x="2265" y="752"/>
                  </a:lnTo>
                  <a:lnTo>
                    <a:pt x="2260" y="752"/>
                  </a:lnTo>
                  <a:lnTo>
                    <a:pt x="2260" y="751"/>
                  </a:lnTo>
                  <a:lnTo>
                    <a:pt x="2254" y="751"/>
                  </a:lnTo>
                  <a:lnTo>
                    <a:pt x="2252" y="752"/>
                  </a:lnTo>
                  <a:lnTo>
                    <a:pt x="2247" y="752"/>
                  </a:lnTo>
                  <a:lnTo>
                    <a:pt x="2244" y="752"/>
                  </a:lnTo>
                  <a:lnTo>
                    <a:pt x="2241" y="752"/>
                  </a:lnTo>
                  <a:lnTo>
                    <a:pt x="2236" y="751"/>
                  </a:lnTo>
                  <a:lnTo>
                    <a:pt x="2236" y="752"/>
                  </a:lnTo>
                  <a:lnTo>
                    <a:pt x="2231" y="752"/>
                  </a:lnTo>
                  <a:lnTo>
                    <a:pt x="2228" y="752"/>
                  </a:lnTo>
                  <a:lnTo>
                    <a:pt x="2226" y="752"/>
                  </a:lnTo>
                  <a:lnTo>
                    <a:pt x="2223" y="752"/>
                  </a:lnTo>
                  <a:lnTo>
                    <a:pt x="2220" y="752"/>
                  </a:lnTo>
                  <a:lnTo>
                    <a:pt x="2218" y="752"/>
                  </a:lnTo>
                  <a:lnTo>
                    <a:pt x="2215" y="752"/>
                  </a:lnTo>
                  <a:lnTo>
                    <a:pt x="2210" y="752"/>
                  </a:lnTo>
                  <a:lnTo>
                    <a:pt x="2207" y="752"/>
                  </a:lnTo>
                  <a:lnTo>
                    <a:pt x="2205" y="752"/>
                  </a:lnTo>
                  <a:lnTo>
                    <a:pt x="2199" y="752"/>
                  </a:lnTo>
                  <a:lnTo>
                    <a:pt x="2197" y="752"/>
                  </a:lnTo>
                  <a:lnTo>
                    <a:pt x="2194" y="752"/>
                  </a:lnTo>
                  <a:lnTo>
                    <a:pt x="2189" y="752"/>
                  </a:lnTo>
                  <a:lnTo>
                    <a:pt x="2184" y="752"/>
                  </a:lnTo>
                  <a:lnTo>
                    <a:pt x="2181" y="752"/>
                  </a:lnTo>
                  <a:lnTo>
                    <a:pt x="2178" y="752"/>
                  </a:lnTo>
                  <a:lnTo>
                    <a:pt x="2176" y="752"/>
                  </a:lnTo>
                  <a:lnTo>
                    <a:pt x="2173" y="752"/>
                  </a:lnTo>
                  <a:lnTo>
                    <a:pt x="2171" y="751"/>
                  </a:lnTo>
                  <a:lnTo>
                    <a:pt x="2168" y="752"/>
                  </a:lnTo>
                  <a:lnTo>
                    <a:pt x="2163" y="752"/>
                  </a:lnTo>
                  <a:lnTo>
                    <a:pt x="2157" y="752"/>
                  </a:lnTo>
                  <a:lnTo>
                    <a:pt x="2155" y="752"/>
                  </a:lnTo>
                  <a:lnTo>
                    <a:pt x="2152" y="752"/>
                  </a:lnTo>
                  <a:lnTo>
                    <a:pt x="2150" y="751"/>
                  </a:lnTo>
                  <a:lnTo>
                    <a:pt x="2147" y="752"/>
                  </a:lnTo>
                  <a:lnTo>
                    <a:pt x="2144" y="752"/>
                  </a:lnTo>
                  <a:lnTo>
                    <a:pt x="2144" y="751"/>
                  </a:lnTo>
                  <a:lnTo>
                    <a:pt x="2139" y="752"/>
                  </a:lnTo>
                  <a:lnTo>
                    <a:pt x="2136" y="752"/>
                  </a:lnTo>
                  <a:lnTo>
                    <a:pt x="2131" y="752"/>
                  </a:lnTo>
                  <a:lnTo>
                    <a:pt x="2129" y="752"/>
                  </a:lnTo>
                  <a:lnTo>
                    <a:pt x="2126" y="752"/>
                  </a:lnTo>
                  <a:lnTo>
                    <a:pt x="2123" y="752"/>
                  </a:lnTo>
                  <a:lnTo>
                    <a:pt x="2115" y="752"/>
                  </a:lnTo>
                  <a:lnTo>
                    <a:pt x="2113" y="752"/>
                  </a:lnTo>
                  <a:lnTo>
                    <a:pt x="2108" y="752"/>
                  </a:lnTo>
                  <a:lnTo>
                    <a:pt x="2105" y="751"/>
                  </a:lnTo>
                  <a:lnTo>
                    <a:pt x="2102" y="752"/>
                  </a:lnTo>
                  <a:lnTo>
                    <a:pt x="2100" y="752"/>
                  </a:lnTo>
                  <a:lnTo>
                    <a:pt x="2097" y="752"/>
                  </a:lnTo>
                  <a:lnTo>
                    <a:pt x="2092" y="752"/>
                  </a:lnTo>
                  <a:lnTo>
                    <a:pt x="2089" y="752"/>
                  </a:lnTo>
                  <a:lnTo>
                    <a:pt x="2087" y="752"/>
                  </a:lnTo>
                  <a:lnTo>
                    <a:pt x="2084" y="751"/>
                  </a:lnTo>
                  <a:lnTo>
                    <a:pt x="2084" y="752"/>
                  </a:lnTo>
                  <a:lnTo>
                    <a:pt x="2079" y="752"/>
                  </a:lnTo>
                  <a:lnTo>
                    <a:pt x="2076" y="752"/>
                  </a:lnTo>
                  <a:lnTo>
                    <a:pt x="2071" y="752"/>
                  </a:lnTo>
                  <a:lnTo>
                    <a:pt x="2068" y="752"/>
                  </a:lnTo>
                  <a:lnTo>
                    <a:pt x="2066" y="752"/>
                  </a:lnTo>
                  <a:lnTo>
                    <a:pt x="2063" y="752"/>
                  </a:lnTo>
                  <a:lnTo>
                    <a:pt x="2060" y="752"/>
                  </a:lnTo>
                  <a:lnTo>
                    <a:pt x="2058" y="752"/>
                  </a:lnTo>
                  <a:lnTo>
                    <a:pt x="2055" y="752"/>
                  </a:lnTo>
                  <a:lnTo>
                    <a:pt x="2053" y="752"/>
                  </a:lnTo>
                  <a:lnTo>
                    <a:pt x="2050" y="752"/>
                  </a:lnTo>
                  <a:lnTo>
                    <a:pt x="2047" y="752"/>
                  </a:lnTo>
                  <a:lnTo>
                    <a:pt x="2045" y="752"/>
                  </a:lnTo>
                  <a:lnTo>
                    <a:pt x="2042" y="752"/>
                  </a:lnTo>
                  <a:lnTo>
                    <a:pt x="2037" y="752"/>
                  </a:lnTo>
                  <a:lnTo>
                    <a:pt x="2034" y="752"/>
                  </a:lnTo>
                  <a:lnTo>
                    <a:pt x="2032" y="752"/>
                  </a:lnTo>
                  <a:lnTo>
                    <a:pt x="2029" y="752"/>
                  </a:lnTo>
                  <a:lnTo>
                    <a:pt x="2026" y="752"/>
                  </a:lnTo>
                  <a:lnTo>
                    <a:pt x="2024" y="752"/>
                  </a:lnTo>
                  <a:lnTo>
                    <a:pt x="2021" y="752"/>
                  </a:lnTo>
                  <a:lnTo>
                    <a:pt x="2018" y="752"/>
                  </a:lnTo>
                  <a:lnTo>
                    <a:pt x="2016" y="752"/>
                  </a:lnTo>
                  <a:lnTo>
                    <a:pt x="2013" y="752"/>
                  </a:lnTo>
                  <a:lnTo>
                    <a:pt x="2008" y="752"/>
                  </a:lnTo>
                  <a:lnTo>
                    <a:pt x="2005" y="752"/>
                  </a:lnTo>
                  <a:lnTo>
                    <a:pt x="2000" y="752"/>
                  </a:lnTo>
                  <a:lnTo>
                    <a:pt x="1998" y="752"/>
                  </a:lnTo>
                  <a:lnTo>
                    <a:pt x="1995" y="752"/>
                  </a:lnTo>
                  <a:lnTo>
                    <a:pt x="1992" y="752"/>
                  </a:lnTo>
                  <a:lnTo>
                    <a:pt x="1990" y="752"/>
                  </a:lnTo>
                  <a:lnTo>
                    <a:pt x="1987" y="752"/>
                  </a:lnTo>
                  <a:lnTo>
                    <a:pt x="1984" y="752"/>
                  </a:lnTo>
                  <a:lnTo>
                    <a:pt x="1982" y="752"/>
                  </a:lnTo>
                  <a:lnTo>
                    <a:pt x="1979" y="752"/>
                  </a:lnTo>
                  <a:lnTo>
                    <a:pt x="1977" y="752"/>
                  </a:lnTo>
                  <a:lnTo>
                    <a:pt x="1974" y="752"/>
                  </a:lnTo>
                  <a:lnTo>
                    <a:pt x="1971" y="752"/>
                  </a:lnTo>
                  <a:lnTo>
                    <a:pt x="1969" y="752"/>
                  </a:lnTo>
                  <a:lnTo>
                    <a:pt x="1963" y="752"/>
                  </a:lnTo>
                  <a:lnTo>
                    <a:pt x="1961" y="752"/>
                  </a:lnTo>
                  <a:lnTo>
                    <a:pt x="1956" y="752"/>
                  </a:lnTo>
                  <a:lnTo>
                    <a:pt x="1950" y="751"/>
                  </a:lnTo>
                  <a:lnTo>
                    <a:pt x="1948" y="752"/>
                  </a:lnTo>
                  <a:lnTo>
                    <a:pt x="1945" y="752"/>
                  </a:lnTo>
                  <a:lnTo>
                    <a:pt x="1940" y="752"/>
                  </a:lnTo>
                  <a:lnTo>
                    <a:pt x="1937" y="752"/>
                  </a:lnTo>
                  <a:lnTo>
                    <a:pt x="1932" y="752"/>
                  </a:lnTo>
                  <a:lnTo>
                    <a:pt x="1929" y="752"/>
                  </a:lnTo>
                  <a:lnTo>
                    <a:pt x="1927" y="752"/>
                  </a:lnTo>
                  <a:lnTo>
                    <a:pt x="1924" y="752"/>
                  </a:lnTo>
                  <a:lnTo>
                    <a:pt x="1922" y="752"/>
                  </a:lnTo>
                  <a:lnTo>
                    <a:pt x="1919" y="752"/>
                  </a:lnTo>
                  <a:lnTo>
                    <a:pt x="1916" y="752"/>
                  </a:lnTo>
                  <a:lnTo>
                    <a:pt x="1914" y="752"/>
                  </a:lnTo>
                  <a:lnTo>
                    <a:pt x="1911" y="752"/>
                  </a:lnTo>
                  <a:lnTo>
                    <a:pt x="1908" y="752"/>
                  </a:lnTo>
                  <a:lnTo>
                    <a:pt x="1906" y="752"/>
                  </a:lnTo>
                  <a:lnTo>
                    <a:pt x="1903" y="752"/>
                  </a:lnTo>
                  <a:lnTo>
                    <a:pt x="1901" y="752"/>
                  </a:lnTo>
                  <a:lnTo>
                    <a:pt x="1898" y="752"/>
                  </a:lnTo>
                  <a:lnTo>
                    <a:pt x="1895" y="752"/>
                  </a:lnTo>
                  <a:lnTo>
                    <a:pt x="1893" y="752"/>
                  </a:lnTo>
                  <a:lnTo>
                    <a:pt x="1890" y="752"/>
                  </a:lnTo>
                  <a:lnTo>
                    <a:pt x="1885" y="752"/>
                  </a:lnTo>
                  <a:lnTo>
                    <a:pt x="1880" y="752"/>
                  </a:lnTo>
                  <a:lnTo>
                    <a:pt x="1877" y="752"/>
                  </a:lnTo>
                  <a:lnTo>
                    <a:pt x="1872" y="752"/>
                  </a:lnTo>
                  <a:lnTo>
                    <a:pt x="1869" y="752"/>
                  </a:lnTo>
                  <a:lnTo>
                    <a:pt x="1866" y="752"/>
                  </a:lnTo>
                  <a:lnTo>
                    <a:pt x="1864" y="752"/>
                  </a:lnTo>
                  <a:lnTo>
                    <a:pt x="1861" y="752"/>
                  </a:lnTo>
                  <a:lnTo>
                    <a:pt x="1859" y="752"/>
                  </a:lnTo>
                  <a:lnTo>
                    <a:pt x="1856" y="752"/>
                  </a:lnTo>
                  <a:lnTo>
                    <a:pt x="1853" y="752"/>
                  </a:lnTo>
                  <a:lnTo>
                    <a:pt x="1848" y="752"/>
                  </a:lnTo>
                  <a:lnTo>
                    <a:pt x="1845" y="752"/>
                  </a:lnTo>
                  <a:lnTo>
                    <a:pt x="1843" y="752"/>
                  </a:lnTo>
                  <a:lnTo>
                    <a:pt x="1840" y="752"/>
                  </a:lnTo>
                  <a:lnTo>
                    <a:pt x="1838" y="752"/>
                  </a:lnTo>
                  <a:lnTo>
                    <a:pt x="1832" y="752"/>
                  </a:lnTo>
                  <a:lnTo>
                    <a:pt x="1830" y="752"/>
                  </a:lnTo>
                  <a:lnTo>
                    <a:pt x="1827" y="752"/>
                  </a:lnTo>
                  <a:lnTo>
                    <a:pt x="1825" y="752"/>
                  </a:lnTo>
                  <a:lnTo>
                    <a:pt x="1819" y="752"/>
                  </a:lnTo>
                  <a:lnTo>
                    <a:pt x="1817" y="752"/>
                  </a:lnTo>
                  <a:lnTo>
                    <a:pt x="1814" y="752"/>
                  </a:lnTo>
                  <a:lnTo>
                    <a:pt x="1811" y="752"/>
                  </a:lnTo>
                  <a:lnTo>
                    <a:pt x="1809" y="752"/>
                  </a:lnTo>
                  <a:lnTo>
                    <a:pt x="1806" y="752"/>
                  </a:lnTo>
                  <a:lnTo>
                    <a:pt x="1801" y="752"/>
                  </a:lnTo>
                  <a:lnTo>
                    <a:pt x="1798" y="752"/>
                  </a:lnTo>
                  <a:lnTo>
                    <a:pt x="1796" y="752"/>
                  </a:lnTo>
                  <a:lnTo>
                    <a:pt x="1793" y="752"/>
                  </a:lnTo>
                  <a:lnTo>
                    <a:pt x="1790" y="752"/>
                  </a:lnTo>
                  <a:lnTo>
                    <a:pt x="1788" y="752"/>
                  </a:lnTo>
                  <a:lnTo>
                    <a:pt x="1785" y="752"/>
                  </a:lnTo>
                  <a:lnTo>
                    <a:pt x="1783" y="752"/>
                  </a:lnTo>
                  <a:lnTo>
                    <a:pt x="1777" y="752"/>
                  </a:lnTo>
                  <a:lnTo>
                    <a:pt x="1775" y="752"/>
                  </a:lnTo>
                  <a:lnTo>
                    <a:pt x="1772" y="752"/>
                  </a:lnTo>
                  <a:lnTo>
                    <a:pt x="1767" y="752"/>
                  </a:lnTo>
                  <a:lnTo>
                    <a:pt x="1764" y="752"/>
                  </a:lnTo>
                  <a:lnTo>
                    <a:pt x="1762" y="752"/>
                  </a:lnTo>
                  <a:lnTo>
                    <a:pt x="1759" y="752"/>
                  </a:lnTo>
                  <a:lnTo>
                    <a:pt x="1756" y="752"/>
                  </a:lnTo>
                  <a:lnTo>
                    <a:pt x="1754" y="752"/>
                  </a:lnTo>
                  <a:lnTo>
                    <a:pt x="1751" y="752"/>
                  </a:lnTo>
                  <a:lnTo>
                    <a:pt x="1749" y="752"/>
                  </a:lnTo>
                  <a:lnTo>
                    <a:pt x="1746" y="752"/>
                  </a:lnTo>
                  <a:lnTo>
                    <a:pt x="1743" y="752"/>
                  </a:lnTo>
                  <a:lnTo>
                    <a:pt x="1738" y="752"/>
                  </a:lnTo>
                  <a:lnTo>
                    <a:pt x="1733" y="752"/>
                  </a:lnTo>
                  <a:lnTo>
                    <a:pt x="1730" y="752"/>
                  </a:lnTo>
                  <a:lnTo>
                    <a:pt x="1725" y="752"/>
                  </a:lnTo>
                  <a:lnTo>
                    <a:pt x="1722" y="752"/>
                  </a:lnTo>
                  <a:lnTo>
                    <a:pt x="1720" y="752"/>
                  </a:lnTo>
                  <a:lnTo>
                    <a:pt x="1714" y="752"/>
                  </a:lnTo>
                  <a:lnTo>
                    <a:pt x="1712" y="752"/>
                  </a:lnTo>
                  <a:lnTo>
                    <a:pt x="1709" y="752"/>
                  </a:lnTo>
                  <a:lnTo>
                    <a:pt x="1707" y="752"/>
                  </a:lnTo>
                  <a:lnTo>
                    <a:pt x="1704" y="752"/>
                  </a:lnTo>
                  <a:lnTo>
                    <a:pt x="1701" y="752"/>
                  </a:lnTo>
                  <a:lnTo>
                    <a:pt x="1699" y="752"/>
                  </a:lnTo>
                  <a:lnTo>
                    <a:pt x="1696" y="752"/>
                  </a:lnTo>
                  <a:lnTo>
                    <a:pt x="1693" y="752"/>
                  </a:lnTo>
                  <a:lnTo>
                    <a:pt x="1691" y="752"/>
                  </a:lnTo>
                  <a:lnTo>
                    <a:pt x="1686" y="752"/>
                  </a:lnTo>
                  <a:lnTo>
                    <a:pt x="1683" y="752"/>
                  </a:lnTo>
                  <a:lnTo>
                    <a:pt x="1680" y="752"/>
                  </a:lnTo>
                  <a:lnTo>
                    <a:pt x="1678" y="752"/>
                  </a:lnTo>
                  <a:lnTo>
                    <a:pt x="1675" y="752"/>
                  </a:lnTo>
                  <a:lnTo>
                    <a:pt x="1673" y="752"/>
                  </a:lnTo>
                  <a:lnTo>
                    <a:pt x="1670" y="752"/>
                  </a:lnTo>
                  <a:lnTo>
                    <a:pt x="1667" y="752"/>
                  </a:lnTo>
                  <a:lnTo>
                    <a:pt x="1665" y="752"/>
                  </a:lnTo>
                  <a:lnTo>
                    <a:pt x="1662" y="752"/>
                  </a:lnTo>
                  <a:lnTo>
                    <a:pt x="1659" y="752"/>
                  </a:lnTo>
                  <a:lnTo>
                    <a:pt x="1657" y="752"/>
                  </a:lnTo>
                  <a:lnTo>
                    <a:pt x="1657" y="753"/>
                  </a:lnTo>
                  <a:lnTo>
                    <a:pt x="1654" y="752"/>
                  </a:lnTo>
                  <a:lnTo>
                    <a:pt x="1649" y="752"/>
                  </a:lnTo>
                  <a:lnTo>
                    <a:pt x="1646" y="752"/>
                  </a:lnTo>
                  <a:lnTo>
                    <a:pt x="1641" y="752"/>
                  </a:lnTo>
                  <a:lnTo>
                    <a:pt x="1638" y="752"/>
                  </a:lnTo>
                  <a:lnTo>
                    <a:pt x="1636" y="752"/>
                  </a:lnTo>
                  <a:lnTo>
                    <a:pt x="1633" y="752"/>
                  </a:lnTo>
                  <a:lnTo>
                    <a:pt x="1631" y="752"/>
                  </a:lnTo>
                  <a:lnTo>
                    <a:pt x="1628" y="752"/>
                  </a:lnTo>
                  <a:lnTo>
                    <a:pt x="1625" y="752"/>
                  </a:lnTo>
                  <a:lnTo>
                    <a:pt x="1623" y="752"/>
                  </a:lnTo>
                  <a:lnTo>
                    <a:pt x="1620" y="752"/>
                  </a:lnTo>
                  <a:lnTo>
                    <a:pt x="1615" y="752"/>
                  </a:lnTo>
                  <a:lnTo>
                    <a:pt x="1610" y="752"/>
                  </a:lnTo>
                  <a:lnTo>
                    <a:pt x="1607" y="752"/>
                  </a:lnTo>
                  <a:lnTo>
                    <a:pt x="1604" y="752"/>
                  </a:lnTo>
                  <a:lnTo>
                    <a:pt x="1602" y="752"/>
                  </a:lnTo>
                  <a:lnTo>
                    <a:pt x="1599" y="752"/>
                  </a:lnTo>
                  <a:lnTo>
                    <a:pt x="1596" y="752"/>
                  </a:lnTo>
                  <a:lnTo>
                    <a:pt x="1594" y="752"/>
                  </a:lnTo>
                  <a:lnTo>
                    <a:pt x="1591" y="752"/>
                  </a:lnTo>
                  <a:lnTo>
                    <a:pt x="1586" y="752"/>
                  </a:lnTo>
                  <a:lnTo>
                    <a:pt x="1583" y="752"/>
                  </a:lnTo>
                  <a:lnTo>
                    <a:pt x="1581" y="752"/>
                  </a:lnTo>
                  <a:lnTo>
                    <a:pt x="1576" y="752"/>
                  </a:lnTo>
                  <a:lnTo>
                    <a:pt x="1573" y="752"/>
                  </a:lnTo>
                  <a:lnTo>
                    <a:pt x="1570" y="752"/>
                  </a:lnTo>
                  <a:lnTo>
                    <a:pt x="1570" y="751"/>
                  </a:lnTo>
                  <a:lnTo>
                    <a:pt x="1568" y="751"/>
                  </a:lnTo>
                  <a:lnTo>
                    <a:pt x="1562" y="752"/>
                  </a:lnTo>
                  <a:lnTo>
                    <a:pt x="1562" y="751"/>
                  </a:lnTo>
                  <a:lnTo>
                    <a:pt x="1557" y="752"/>
                  </a:lnTo>
                  <a:lnTo>
                    <a:pt x="1555" y="752"/>
                  </a:lnTo>
                  <a:lnTo>
                    <a:pt x="1552" y="752"/>
                  </a:lnTo>
                  <a:lnTo>
                    <a:pt x="1549" y="752"/>
                  </a:lnTo>
                  <a:lnTo>
                    <a:pt x="1547" y="752"/>
                  </a:lnTo>
                  <a:lnTo>
                    <a:pt x="1541" y="751"/>
                  </a:lnTo>
                  <a:lnTo>
                    <a:pt x="1539" y="751"/>
                  </a:lnTo>
                  <a:lnTo>
                    <a:pt x="1536" y="751"/>
                  </a:lnTo>
                  <a:lnTo>
                    <a:pt x="1534" y="749"/>
                  </a:lnTo>
                  <a:lnTo>
                    <a:pt x="1531" y="749"/>
                  </a:lnTo>
                  <a:lnTo>
                    <a:pt x="1528" y="751"/>
                  </a:lnTo>
                  <a:lnTo>
                    <a:pt x="1526" y="751"/>
                  </a:lnTo>
                  <a:lnTo>
                    <a:pt x="1523" y="751"/>
                  </a:lnTo>
                  <a:lnTo>
                    <a:pt x="1523" y="752"/>
                  </a:lnTo>
                  <a:lnTo>
                    <a:pt x="1518" y="752"/>
                  </a:lnTo>
                  <a:lnTo>
                    <a:pt x="1515" y="752"/>
                  </a:lnTo>
                  <a:lnTo>
                    <a:pt x="1513" y="752"/>
                  </a:lnTo>
                  <a:lnTo>
                    <a:pt x="1510" y="752"/>
                  </a:lnTo>
                  <a:lnTo>
                    <a:pt x="1507" y="752"/>
                  </a:lnTo>
                  <a:lnTo>
                    <a:pt x="1502" y="752"/>
                  </a:lnTo>
                  <a:lnTo>
                    <a:pt x="1500" y="752"/>
                  </a:lnTo>
                  <a:lnTo>
                    <a:pt x="1497" y="751"/>
                  </a:lnTo>
                  <a:lnTo>
                    <a:pt x="1494" y="751"/>
                  </a:lnTo>
                  <a:lnTo>
                    <a:pt x="1489" y="752"/>
                  </a:lnTo>
                  <a:lnTo>
                    <a:pt x="1486" y="752"/>
                  </a:lnTo>
                  <a:lnTo>
                    <a:pt x="1484" y="752"/>
                  </a:lnTo>
                  <a:lnTo>
                    <a:pt x="1481" y="753"/>
                  </a:lnTo>
                  <a:lnTo>
                    <a:pt x="1479" y="752"/>
                  </a:lnTo>
                  <a:lnTo>
                    <a:pt x="1473" y="752"/>
                  </a:lnTo>
                  <a:lnTo>
                    <a:pt x="1471" y="753"/>
                  </a:lnTo>
                  <a:lnTo>
                    <a:pt x="1468" y="752"/>
                  </a:lnTo>
                  <a:lnTo>
                    <a:pt x="1465" y="752"/>
                  </a:lnTo>
                  <a:lnTo>
                    <a:pt x="1463" y="752"/>
                  </a:lnTo>
                  <a:lnTo>
                    <a:pt x="1460" y="752"/>
                  </a:lnTo>
                  <a:lnTo>
                    <a:pt x="1458" y="752"/>
                  </a:lnTo>
                  <a:lnTo>
                    <a:pt x="1455" y="751"/>
                  </a:lnTo>
                  <a:lnTo>
                    <a:pt x="1452" y="751"/>
                  </a:lnTo>
                  <a:lnTo>
                    <a:pt x="1450" y="751"/>
                  </a:lnTo>
                  <a:lnTo>
                    <a:pt x="1450" y="752"/>
                  </a:lnTo>
                  <a:lnTo>
                    <a:pt x="1447" y="752"/>
                  </a:lnTo>
                  <a:lnTo>
                    <a:pt x="1442" y="752"/>
                  </a:lnTo>
                  <a:lnTo>
                    <a:pt x="1439" y="752"/>
                  </a:lnTo>
                  <a:lnTo>
                    <a:pt x="1437" y="752"/>
                  </a:lnTo>
                  <a:lnTo>
                    <a:pt x="1434" y="752"/>
                  </a:lnTo>
                  <a:lnTo>
                    <a:pt x="1431" y="752"/>
                  </a:lnTo>
                  <a:lnTo>
                    <a:pt x="1426" y="752"/>
                  </a:lnTo>
                  <a:lnTo>
                    <a:pt x="1426" y="751"/>
                  </a:lnTo>
                  <a:lnTo>
                    <a:pt x="1424" y="749"/>
                  </a:lnTo>
                  <a:lnTo>
                    <a:pt x="1418" y="749"/>
                  </a:lnTo>
                  <a:lnTo>
                    <a:pt x="1416" y="749"/>
                  </a:lnTo>
                  <a:lnTo>
                    <a:pt x="1410" y="751"/>
                  </a:lnTo>
                  <a:lnTo>
                    <a:pt x="1408" y="751"/>
                  </a:lnTo>
                  <a:lnTo>
                    <a:pt x="1405" y="751"/>
                  </a:lnTo>
                  <a:lnTo>
                    <a:pt x="1403" y="752"/>
                  </a:lnTo>
                  <a:lnTo>
                    <a:pt x="1400" y="752"/>
                  </a:lnTo>
                  <a:lnTo>
                    <a:pt x="1397" y="752"/>
                  </a:lnTo>
                  <a:lnTo>
                    <a:pt x="1395" y="752"/>
                  </a:lnTo>
                  <a:lnTo>
                    <a:pt x="1392" y="751"/>
                  </a:lnTo>
                  <a:lnTo>
                    <a:pt x="1387" y="751"/>
                  </a:lnTo>
                  <a:lnTo>
                    <a:pt x="1384" y="751"/>
                  </a:lnTo>
                  <a:lnTo>
                    <a:pt x="1382" y="749"/>
                  </a:lnTo>
                  <a:lnTo>
                    <a:pt x="1379" y="749"/>
                  </a:lnTo>
                  <a:lnTo>
                    <a:pt x="1376" y="749"/>
                  </a:lnTo>
                  <a:lnTo>
                    <a:pt x="1371" y="751"/>
                  </a:lnTo>
                  <a:lnTo>
                    <a:pt x="1366" y="752"/>
                  </a:lnTo>
                  <a:lnTo>
                    <a:pt x="1363" y="752"/>
                  </a:lnTo>
                  <a:lnTo>
                    <a:pt x="1361" y="752"/>
                  </a:lnTo>
                  <a:lnTo>
                    <a:pt x="1358" y="752"/>
                  </a:lnTo>
                  <a:lnTo>
                    <a:pt x="1358" y="753"/>
                  </a:lnTo>
                  <a:lnTo>
                    <a:pt x="1353" y="752"/>
                  </a:lnTo>
                  <a:lnTo>
                    <a:pt x="1350" y="752"/>
                  </a:lnTo>
                  <a:lnTo>
                    <a:pt x="1347" y="752"/>
                  </a:lnTo>
                  <a:lnTo>
                    <a:pt x="1345" y="751"/>
                  </a:lnTo>
                  <a:lnTo>
                    <a:pt x="1340" y="749"/>
                  </a:lnTo>
                  <a:lnTo>
                    <a:pt x="1340" y="751"/>
                  </a:lnTo>
                  <a:lnTo>
                    <a:pt x="1334" y="751"/>
                  </a:lnTo>
                  <a:lnTo>
                    <a:pt x="1334" y="752"/>
                  </a:lnTo>
                  <a:lnTo>
                    <a:pt x="1332" y="752"/>
                  </a:lnTo>
                  <a:lnTo>
                    <a:pt x="1329" y="752"/>
                  </a:lnTo>
                  <a:lnTo>
                    <a:pt x="1327" y="753"/>
                  </a:lnTo>
                  <a:lnTo>
                    <a:pt x="1324" y="753"/>
                  </a:lnTo>
                  <a:lnTo>
                    <a:pt x="1319" y="753"/>
                  </a:lnTo>
                  <a:lnTo>
                    <a:pt x="1316" y="752"/>
                  </a:lnTo>
                  <a:lnTo>
                    <a:pt x="1311" y="752"/>
                  </a:lnTo>
                  <a:lnTo>
                    <a:pt x="1308" y="752"/>
                  </a:lnTo>
                  <a:lnTo>
                    <a:pt x="1306" y="752"/>
                  </a:lnTo>
                  <a:lnTo>
                    <a:pt x="1303" y="752"/>
                  </a:lnTo>
                  <a:lnTo>
                    <a:pt x="1300" y="751"/>
                  </a:lnTo>
                  <a:lnTo>
                    <a:pt x="1298" y="752"/>
                  </a:lnTo>
                  <a:lnTo>
                    <a:pt x="1295" y="751"/>
                  </a:lnTo>
                  <a:lnTo>
                    <a:pt x="1290" y="752"/>
                  </a:lnTo>
                  <a:lnTo>
                    <a:pt x="1287" y="752"/>
                  </a:lnTo>
                  <a:lnTo>
                    <a:pt x="1285" y="752"/>
                  </a:lnTo>
                  <a:lnTo>
                    <a:pt x="1279" y="752"/>
                  </a:lnTo>
                  <a:lnTo>
                    <a:pt x="1277" y="752"/>
                  </a:lnTo>
                  <a:lnTo>
                    <a:pt x="1274" y="752"/>
                  </a:lnTo>
                  <a:lnTo>
                    <a:pt x="1271" y="752"/>
                  </a:lnTo>
                  <a:lnTo>
                    <a:pt x="1269" y="752"/>
                  </a:lnTo>
                  <a:lnTo>
                    <a:pt x="1264" y="751"/>
                  </a:lnTo>
                  <a:lnTo>
                    <a:pt x="1264" y="749"/>
                  </a:lnTo>
                  <a:lnTo>
                    <a:pt x="1258" y="749"/>
                  </a:lnTo>
                  <a:lnTo>
                    <a:pt x="1256" y="749"/>
                  </a:lnTo>
                  <a:lnTo>
                    <a:pt x="1253" y="749"/>
                  </a:lnTo>
                  <a:lnTo>
                    <a:pt x="1251" y="749"/>
                  </a:lnTo>
                  <a:lnTo>
                    <a:pt x="1248" y="749"/>
                  </a:lnTo>
                  <a:lnTo>
                    <a:pt x="1245" y="751"/>
                  </a:lnTo>
                  <a:lnTo>
                    <a:pt x="1243" y="751"/>
                  </a:lnTo>
                  <a:lnTo>
                    <a:pt x="1240" y="751"/>
                  </a:lnTo>
                  <a:lnTo>
                    <a:pt x="1237" y="752"/>
                  </a:lnTo>
                  <a:lnTo>
                    <a:pt x="1235" y="752"/>
                  </a:lnTo>
                  <a:lnTo>
                    <a:pt x="1232" y="752"/>
                  </a:lnTo>
                  <a:lnTo>
                    <a:pt x="1227" y="752"/>
                  </a:lnTo>
                  <a:lnTo>
                    <a:pt x="1227" y="751"/>
                  </a:lnTo>
                  <a:lnTo>
                    <a:pt x="1224" y="751"/>
                  </a:lnTo>
                  <a:lnTo>
                    <a:pt x="1219" y="749"/>
                  </a:lnTo>
                  <a:lnTo>
                    <a:pt x="1219" y="748"/>
                  </a:lnTo>
                  <a:lnTo>
                    <a:pt x="1214" y="746"/>
                  </a:lnTo>
                  <a:lnTo>
                    <a:pt x="1211" y="745"/>
                  </a:lnTo>
                  <a:lnTo>
                    <a:pt x="1209" y="742"/>
                  </a:lnTo>
                  <a:lnTo>
                    <a:pt x="1209" y="741"/>
                  </a:lnTo>
                  <a:lnTo>
                    <a:pt x="1203" y="734"/>
                  </a:lnTo>
                  <a:lnTo>
                    <a:pt x="1203" y="730"/>
                  </a:lnTo>
                  <a:lnTo>
                    <a:pt x="1201" y="712"/>
                  </a:lnTo>
                  <a:lnTo>
                    <a:pt x="1198" y="696"/>
                  </a:lnTo>
                  <a:lnTo>
                    <a:pt x="1193" y="565"/>
                  </a:lnTo>
                  <a:lnTo>
                    <a:pt x="1193" y="499"/>
                  </a:lnTo>
                  <a:lnTo>
                    <a:pt x="1188" y="459"/>
                  </a:lnTo>
                  <a:lnTo>
                    <a:pt x="1188" y="487"/>
                  </a:lnTo>
                  <a:lnTo>
                    <a:pt x="1185" y="563"/>
                  </a:lnTo>
                  <a:lnTo>
                    <a:pt x="1182" y="591"/>
                  </a:lnTo>
                  <a:lnTo>
                    <a:pt x="1180" y="627"/>
                  </a:lnTo>
                  <a:lnTo>
                    <a:pt x="1177" y="637"/>
                  </a:lnTo>
                  <a:lnTo>
                    <a:pt x="1175" y="648"/>
                  </a:lnTo>
                  <a:lnTo>
                    <a:pt x="1172" y="649"/>
                  </a:lnTo>
                  <a:lnTo>
                    <a:pt x="1167" y="620"/>
                  </a:lnTo>
                  <a:lnTo>
                    <a:pt x="1167" y="598"/>
                  </a:lnTo>
                  <a:lnTo>
                    <a:pt x="1164" y="537"/>
                  </a:lnTo>
                  <a:lnTo>
                    <a:pt x="1161" y="491"/>
                  </a:lnTo>
                  <a:lnTo>
                    <a:pt x="1159" y="361"/>
                  </a:lnTo>
                  <a:lnTo>
                    <a:pt x="1156" y="287"/>
                  </a:lnTo>
                  <a:lnTo>
                    <a:pt x="1154" y="208"/>
                  </a:lnTo>
                  <a:lnTo>
                    <a:pt x="1151" y="225"/>
                  </a:lnTo>
                  <a:lnTo>
                    <a:pt x="1148" y="357"/>
                  </a:lnTo>
                  <a:lnTo>
                    <a:pt x="1148" y="437"/>
                  </a:lnTo>
                  <a:lnTo>
                    <a:pt x="1143" y="597"/>
                  </a:lnTo>
                  <a:lnTo>
                    <a:pt x="1140" y="624"/>
                  </a:lnTo>
                  <a:lnTo>
                    <a:pt x="1138" y="655"/>
                  </a:lnTo>
                  <a:lnTo>
                    <a:pt x="1135" y="664"/>
                  </a:lnTo>
                  <a:lnTo>
                    <a:pt x="1133" y="671"/>
                  </a:lnTo>
                  <a:lnTo>
                    <a:pt x="1127" y="662"/>
                  </a:lnTo>
                  <a:lnTo>
                    <a:pt x="1127" y="652"/>
                  </a:lnTo>
                  <a:lnTo>
                    <a:pt x="1125" y="610"/>
                  </a:lnTo>
                  <a:lnTo>
                    <a:pt x="1122" y="572"/>
                  </a:lnTo>
                  <a:lnTo>
                    <a:pt x="1117" y="409"/>
                  </a:lnTo>
                  <a:lnTo>
                    <a:pt x="1117" y="394"/>
                  </a:lnTo>
                  <a:lnTo>
                    <a:pt x="1112" y="498"/>
                  </a:lnTo>
                  <a:lnTo>
                    <a:pt x="1112" y="570"/>
                  </a:lnTo>
                  <a:lnTo>
                    <a:pt x="1109" y="661"/>
                  </a:lnTo>
                  <a:lnTo>
                    <a:pt x="1106" y="682"/>
                  </a:lnTo>
                  <a:lnTo>
                    <a:pt x="1104" y="703"/>
                  </a:lnTo>
                  <a:lnTo>
                    <a:pt x="1101" y="708"/>
                  </a:lnTo>
                  <a:lnTo>
                    <a:pt x="1098" y="713"/>
                  </a:lnTo>
                  <a:lnTo>
                    <a:pt x="1096" y="716"/>
                  </a:lnTo>
                  <a:lnTo>
                    <a:pt x="1093" y="713"/>
                  </a:lnTo>
                  <a:lnTo>
                    <a:pt x="1091" y="709"/>
                  </a:lnTo>
                  <a:lnTo>
                    <a:pt x="1088" y="695"/>
                  </a:lnTo>
                  <a:lnTo>
                    <a:pt x="1085" y="682"/>
                  </a:lnTo>
                  <a:lnTo>
                    <a:pt x="1083" y="630"/>
                  </a:lnTo>
                  <a:lnTo>
                    <a:pt x="1080" y="587"/>
                  </a:lnTo>
                  <a:lnTo>
                    <a:pt x="1078" y="474"/>
                  </a:lnTo>
                  <a:lnTo>
                    <a:pt x="1075" y="431"/>
                  </a:lnTo>
                  <a:lnTo>
                    <a:pt x="1072" y="455"/>
                  </a:lnTo>
                  <a:lnTo>
                    <a:pt x="1072" y="496"/>
                  </a:lnTo>
                  <a:lnTo>
                    <a:pt x="1067" y="604"/>
                  </a:lnTo>
                  <a:lnTo>
                    <a:pt x="1064" y="623"/>
                  </a:lnTo>
                  <a:lnTo>
                    <a:pt x="1062" y="640"/>
                  </a:lnTo>
                  <a:lnTo>
                    <a:pt x="1059" y="644"/>
                  </a:lnTo>
                  <a:lnTo>
                    <a:pt x="1057" y="641"/>
                  </a:lnTo>
                  <a:lnTo>
                    <a:pt x="1057" y="634"/>
                  </a:lnTo>
                  <a:lnTo>
                    <a:pt x="1051" y="603"/>
                  </a:lnTo>
                  <a:lnTo>
                    <a:pt x="1051" y="574"/>
                  </a:lnTo>
                  <a:lnTo>
                    <a:pt x="1049" y="473"/>
                  </a:lnTo>
                  <a:lnTo>
                    <a:pt x="1046" y="389"/>
                  </a:lnTo>
                  <a:lnTo>
                    <a:pt x="1041" y="51"/>
                  </a:lnTo>
                  <a:lnTo>
                    <a:pt x="1041" y="0"/>
                  </a:lnTo>
                  <a:lnTo>
                    <a:pt x="1036" y="74"/>
                  </a:lnTo>
                  <a:lnTo>
                    <a:pt x="1036" y="143"/>
                  </a:lnTo>
                  <a:lnTo>
                    <a:pt x="1033" y="272"/>
                  </a:lnTo>
                  <a:lnTo>
                    <a:pt x="1030" y="331"/>
                  </a:lnTo>
                  <a:lnTo>
                    <a:pt x="1028" y="426"/>
                  </a:lnTo>
                  <a:lnTo>
                    <a:pt x="1025" y="462"/>
                  </a:lnTo>
                  <a:lnTo>
                    <a:pt x="1022" y="516"/>
                  </a:lnTo>
                  <a:lnTo>
                    <a:pt x="1020" y="538"/>
                  </a:lnTo>
                  <a:lnTo>
                    <a:pt x="1017" y="516"/>
                  </a:lnTo>
                  <a:lnTo>
                    <a:pt x="1015" y="490"/>
                  </a:lnTo>
                  <a:lnTo>
                    <a:pt x="1012" y="425"/>
                  </a:lnTo>
                  <a:lnTo>
                    <a:pt x="1009" y="389"/>
                  </a:lnTo>
                  <a:lnTo>
                    <a:pt x="1007" y="294"/>
                  </a:lnTo>
                  <a:lnTo>
                    <a:pt x="1004" y="223"/>
                  </a:lnTo>
                  <a:lnTo>
                    <a:pt x="1002" y="53"/>
                  </a:lnTo>
                  <a:lnTo>
                    <a:pt x="1002" y="3"/>
                  </a:lnTo>
                  <a:lnTo>
                    <a:pt x="996" y="79"/>
                  </a:lnTo>
                  <a:lnTo>
                    <a:pt x="996" y="174"/>
                  </a:lnTo>
                  <a:lnTo>
                    <a:pt x="991" y="417"/>
                  </a:lnTo>
                  <a:lnTo>
                    <a:pt x="988" y="472"/>
                  </a:lnTo>
                  <a:lnTo>
                    <a:pt x="986" y="554"/>
                  </a:lnTo>
                  <a:lnTo>
                    <a:pt x="986" y="584"/>
                  </a:lnTo>
                  <a:lnTo>
                    <a:pt x="981" y="625"/>
                  </a:lnTo>
                  <a:lnTo>
                    <a:pt x="978" y="638"/>
                  </a:lnTo>
                  <a:lnTo>
                    <a:pt x="978" y="633"/>
                  </a:lnTo>
                  <a:lnTo>
                    <a:pt x="975" y="623"/>
                  </a:lnTo>
                  <a:lnTo>
                    <a:pt x="973" y="569"/>
                  </a:lnTo>
                  <a:lnTo>
                    <a:pt x="970" y="517"/>
                  </a:lnTo>
                  <a:lnTo>
                    <a:pt x="965" y="222"/>
                  </a:lnTo>
                  <a:lnTo>
                    <a:pt x="965" y="126"/>
                  </a:lnTo>
                  <a:lnTo>
                    <a:pt x="962" y="73"/>
                  </a:lnTo>
                  <a:lnTo>
                    <a:pt x="960" y="153"/>
                  </a:lnTo>
                  <a:lnTo>
                    <a:pt x="957" y="388"/>
                  </a:lnTo>
                  <a:lnTo>
                    <a:pt x="954" y="484"/>
                  </a:lnTo>
                  <a:lnTo>
                    <a:pt x="952" y="594"/>
                  </a:lnTo>
                  <a:lnTo>
                    <a:pt x="949" y="618"/>
                  </a:lnTo>
                  <a:lnTo>
                    <a:pt x="946" y="637"/>
                  </a:lnTo>
                  <a:lnTo>
                    <a:pt x="944" y="635"/>
                  </a:lnTo>
                  <a:lnTo>
                    <a:pt x="941" y="596"/>
                  </a:lnTo>
                  <a:lnTo>
                    <a:pt x="939" y="574"/>
                  </a:lnTo>
                  <a:lnTo>
                    <a:pt x="936" y="525"/>
                  </a:lnTo>
                  <a:lnTo>
                    <a:pt x="933" y="505"/>
                  </a:lnTo>
                  <a:lnTo>
                    <a:pt x="931" y="470"/>
                  </a:lnTo>
                  <a:lnTo>
                    <a:pt x="928" y="448"/>
                  </a:lnTo>
                  <a:lnTo>
                    <a:pt x="925" y="390"/>
                  </a:lnTo>
                  <a:lnTo>
                    <a:pt x="923" y="355"/>
                  </a:lnTo>
                  <a:lnTo>
                    <a:pt x="920" y="367"/>
                  </a:lnTo>
                  <a:lnTo>
                    <a:pt x="920" y="390"/>
                  </a:lnTo>
                  <a:lnTo>
                    <a:pt x="915" y="462"/>
                  </a:lnTo>
                  <a:lnTo>
                    <a:pt x="912" y="487"/>
                  </a:lnTo>
                  <a:lnTo>
                    <a:pt x="910" y="546"/>
                  </a:lnTo>
                  <a:lnTo>
                    <a:pt x="910" y="577"/>
                  </a:lnTo>
                  <a:lnTo>
                    <a:pt x="905" y="627"/>
                  </a:lnTo>
                  <a:lnTo>
                    <a:pt x="905" y="646"/>
                  </a:lnTo>
                  <a:lnTo>
                    <a:pt x="902" y="668"/>
                  </a:lnTo>
                  <a:lnTo>
                    <a:pt x="897" y="675"/>
                  </a:lnTo>
                  <a:lnTo>
                    <a:pt x="894" y="667"/>
                  </a:lnTo>
                  <a:lnTo>
                    <a:pt x="894" y="656"/>
                  </a:lnTo>
                  <a:lnTo>
                    <a:pt x="889" y="606"/>
                  </a:lnTo>
                  <a:lnTo>
                    <a:pt x="889" y="562"/>
                  </a:lnTo>
                  <a:lnTo>
                    <a:pt x="886" y="440"/>
                  </a:lnTo>
                  <a:lnTo>
                    <a:pt x="884" y="398"/>
                  </a:lnTo>
                  <a:lnTo>
                    <a:pt x="881" y="445"/>
                  </a:lnTo>
                  <a:lnTo>
                    <a:pt x="878" y="511"/>
                  </a:lnTo>
                  <a:lnTo>
                    <a:pt x="876" y="623"/>
                  </a:lnTo>
                  <a:lnTo>
                    <a:pt x="873" y="656"/>
                  </a:lnTo>
                  <a:lnTo>
                    <a:pt x="870" y="702"/>
                  </a:lnTo>
                  <a:lnTo>
                    <a:pt x="868" y="709"/>
                  </a:lnTo>
                  <a:lnTo>
                    <a:pt x="865" y="717"/>
                  </a:lnTo>
                  <a:lnTo>
                    <a:pt x="863" y="720"/>
                  </a:lnTo>
                  <a:lnTo>
                    <a:pt x="860" y="725"/>
                  </a:lnTo>
                  <a:lnTo>
                    <a:pt x="857" y="727"/>
                  </a:lnTo>
                  <a:lnTo>
                    <a:pt x="855" y="731"/>
                  </a:lnTo>
                  <a:lnTo>
                    <a:pt x="852" y="731"/>
                  </a:lnTo>
                  <a:lnTo>
                    <a:pt x="849" y="733"/>
                  </a:lnTo>
                  <a:lnTo>
                    <a:pt x="849" y="734"/>
                  </a:lnTo>
                  <a:lnTo>
                    <a:pt x="844" y="737"/>
                  </a:lnTo>
                  <a:lnTo>
                    <a:pt x="842" y="737"/>
                  </a:lnTo>
                  <a:lnTo>
                    <a:pt x="839" y="738"/>
                  </a:lnTo>
                  <a:lnTo>
                    <a:pt x="836" y="738"/>
                  </a:lnTo>
                  <a:lnTo>
                    <a:pt x="831" y="739"/>
                  </a:lnTo>
                  <a:lnTo>
                    <a:pt x="829" y="739"/>
                  </a:lnTo>
                  <a:lnTo>
                    <a:pt x="826" y="739"/>
                  </a:lnTo>
                  <a:lnTo>
                    <a:pt x="823" y="739"/>
                  </a:lnTo>
                  <a:lnTo>
                    <a:pt x="818" y="740"/>
                  </a:lnTo>
                  <a:lnTo>
                    <a:pt x="818" y="741"/>
                  </a:lnTo>
                  <a:lnTo>
                    <a:pt x="815" y="741"/>
                  </a:lnTo>
                  <a:lnTo>
                    <a:pt x="813" y="741"/>
                  </a:lnTo>
                  <a:lnTo>
                    <a:pt x="810" y="742"/>
                  </a:lnTo>
                  <a:lnTo>
                    <a:pt x="808" y="742"/>
                  </a:lnTo>
                  <a:lnTo>
                    <a:pt x="805" y="742"/>
                  </a:lnTo>
                  <a:lnTo>
                    <a:pt x="802" y="742"/>
                  </a:lnTo>
                  <a:lnTo>
                    <a:pt x="800" y="742"/>
                  </a:lnTo>
                  <a:lnTo>
                    <a:pt x="797" y="742"/>
                  </a:lnTo>
                  <a:lnTo>
                    <a:pt x="794" y="741"/>
                  </a:lnTo>
                  <a:lnTo>
                    <a:pt x="792" y="740"/>
                  </a:lnTo>
                  <a:lnTo>
                    <a:pt x="789" y="740"/>
                  </a:lnTo>
                  <a:lnTo>
                    <a:pt x="787" y="740"/>
                  </a:lnTo>
                  <a:lnTo>
                    <a:pt x="784" y="741"/>
                  </a:lnTo>
                  <a:lnTo>
                    <a:pt x="781" y="742"/>
                  </a:lnTo>
                  <a:lnTo>
                    <a:pt x="779" y="744"/>
                  </a:lnTo>
                  <a:lnTo>
                    <a:pt x="773" y="744"/>
                  </a:lnTo>
                  <a:lnTo>
                    <a:pt x="768" y="745"/>
                  </a:lnTo>
                  <a:lnTo>
                    <a:pt x="766" y="745"/>
                  </a:lnTo>
                  <a:lnTo>
                    <a:pt x="763" y="745"/>
                  </a:lnTo>
                  <a:lnTo>
                    <a:pt x="760" y="745"/>
                  </a:lnTo>
                  <a:lnTo>
                    <a:pt x="758" y="745"/>
                  </a:lnTo>
                  <a:lnTo>
                    <a:pt x="753" y="744"/>
                  </a:lnTo>
                  <a:lnTo>
                    <a:pt x="750" y="744"/>
                  </a:lnTo>
                  <a:lnTo>
                    <a:pt x="747" y="745"/>
                  </a:lnTo>
                  <a:lnTo>
                    <a:pt x="742" y="745"/>
                  </a:lnTo>
                  <a:lnTo>
                    <a:pt x="737" y="746"/>
                  </a:lnTo>
                  <a:lnTo>
                    <a:pt x="734" y="746"/>
                  </a:lnTo>
                  <a:lnTo>
                    <a:pt x="732" y="746"/>
                  </a:lnTo>
                  <a:lnTo>
                    <a:pt x="729" y="746"/>
                  </a:lnTo>
                  <a:lnTo>
                    <a:pt x="726" y="746"/>
                  </a:lnTo>
                  <a:lnTo>
                    <a:pt x="724" y="746"/>
                  </a:lnTo>
                  <a:lnTo>
                    <a:pt x="721" y="746"/>
                  </a:lnTo>
                  <a:lnTo>
                    <a:pt x="718" y="746"/>
                  </a:lnTo>
                  <a:lnTo>
                    <a:pt x="716" y="746"/>
                  </a:lnTo>
                  <a:lnTo>
                    <a:pt x="713" y="746"/>
                  </a:lnTo>
                  <a:lnTo>
                    <a:pt x="711" y="745"/>
                  </a:lnTo>
                  <a:lnTo>
                    <a:pt x="708" y="746"/>
                  </a:lnTo>
                  <a:lnTo>
                    <a:pt x="705" y="746"/>
                  </a:lnTo>
                  <a:lnTo>
                    <a:pt x="703" y="746"/>
                  </a:lnTo>
                  <a:lnTo>
                    <a:pt x="700" y="746"/>
                  </a:lnTo>
                  <a:lnTo>
                    <a:pt x="695" y="746"/>
                  </a:lnTo>
                  <a:lnTo>
                    <a:pt x="690" y="747"/>
                  </a:lnTo>
                  <a:lnTo>
                    <a:pt x="690" y="746"/>
                  </a:lnTo>
                  <a:lnTo>
                    <a:pt x="687" y="746"/>
                  </a:lnTo>
                  <a:lnTo>
                    <a:pt x="684" y="746"/>
                  </a:lnTo>
                  <a:lnTo>
                    <a:pt x="682" y="746"/>
                  </a:lnTo>
                  <a:lnTo>
                    <a:pt x="679" y="745"/>
                  </a:lnTo>
                  <a:lnTo>
                    <a:pt x="676" y="744"/>
                  </a:lnTo>
                  <a:lnTo>
                    <a:pt x="674" y="744"/>
                  </a:lnTo>
                  <a:lnTo>
                    <a:pt x="671" y="744"/>
                  </a:lnTo>
                  <a:lnTo>
                    <a:pt x="666" y="745"/>
                  </a:lnTo>
                  <a:lnTo>
                    <a:pt x="661" y="746"/>
                  </a:lnTo>
                  <a:lnTo>
                    <a:pt x="658" y="746"/>
                  </a:lnTo>
                  <a:lnTo>
                    <a:pt x="656" y="746"/>
                  </a:lnTo>
                  <a:lnTo>
                    <a:pt x="653" y="746"/>
                  </a:lnTo>
                  <a:lnTo>
                    <a:pt x="650" y="746"/>
                  </a:lnTo>
                  <a:lnTo>
                    <a:pt x="648" y="746"/>
                  </a:lnTo>
                  <a:lnTo>
                    <a:pt x="645" y="746"/>
                  </a:lnTo>
                  <a:lnTo>
                    <a:pt x="642" y="746"/>
                  </a:lnTo>
                  <a:lnTo>
                    <a:pt x="640" y="745"/>
                  </a:lnTo>
                  <a:lnTo>
                    <a:pt x="637" y="745"/>
                  </a:lnTo>
                  <a:lnTo>
                    <a:pt x="635" y="744"/>
                  </a:lnTo>
                  <a:lnTo>
                    <a:pt x="632" y="745"/>
                  </a:lnTo>
                  <a:lnTo>
                    <a:pt x="629" y="745"/>
                  </a:lnTo>
                  <a:lnTo>
                    <a:pt x="627" y="746"/>
                  </a:lnTo>
                  <a:lnTo>
                    <a:pt x="621" y="746"/>
                  </a:lnTo>
                  <a:lnTo>
                    <a:pt x="616" y="747"/>
                  </a:lnTo>
                  <a:lnTo>
                    <a:pt x="614" y="747"/>
                  </a:lnTo>
                  <a:lnTo>
                    <a:pt x="611" y="747"/>
                  </a:lnTo>
                  <a:lnTo>
                    <a:pt x="606" y="747"/>
                  </a:lnTo>
                  <a:lnTo>
                    <a:pt x="603" y="746"/>
                  </a:lnTo>
                  <a:lnTo>
                    <a:pt x="600" y="746"/>
                  </a:lnTo>
                  <a:lnTo>
                    <a:pt x="598" y="745"/>
                  </a:lnTo>
                  <a:lnTo>
                    <a:pt x="595" y="745"/>
                  </a:lnTo>
                  <a:lnTo>
                    <a:pt x="590" y="746"/>
                  </a:lnTo>
                  <a:lnTo>
                    <a:pt x="587" y="747"/>
                  </a:lnTo>
                  <a:lnTo>
                    <a:pt x="582" y="747"/>
                  </a:lnTo>
                  <a:lnTo>
                    <a:pt x="580" y="747"/>
                  </a:lnTo>
                  <a:lnTo>
                    <a:pt x="577" y="748"/>
                  </a:lnTo>
                  <a:lnTo>
                    <a:pt x="574" y="747"/>
                  </a:lnTo>
                  <a:lnTo>
                    <a:pt x="572" y="747"/>
                  </a:lnTo>
                  <a:lnTo>
                    <a:pt x="569" y="747"/>
                  </a:lnTo>
                  <a:lnTo>
                    <a:pt x="566" y="747"/>
                  </a:lnTo>
                  <a:lnTo>
                    <a:pt x="564" y="747"/>
                  </a:lnTo>
                  <a:lnTo>
                    <a:pt x="561" y="747"/>
                  </a:lnTo>
                  <a:lnTo>
                    <a:pt x="559" y="746"/>
                  </a:lnTo>
                  <a:lnTo>
                    <a:pt x="556" y="746"/>
                  </a:lnTo>
                  <a:lnTo>
                    <a:pt x="553" y="747"/>
                  </a:lnTo>
                  <a:lnTo>
                    <a:pt x="551" y="747"/>
                  </a:lnTo>
                  <a:lnTo>
                    <a:pt x="545" y="747"/>
                  </a:lnTo>
                  <a:lnTo>
                    <a:pt x="543" y="747"/>
                  </a:lnTo>
                  <a:lnTo>
                    <a:pt x="540" y="748"/>
                  </a:lnTo>
                  <a:lnTo>
                    <a:pt x="538" y="748"/>
                  </a:lnTo>
                  <a:lnTo>
                    <a:pt x="535" y="748"/>
                  </a:lnTo>
                  <a:lnTo>
                    <a:pt x="530" y="748"/>
                  </a:lnTo>
                  <a:lnTo>
                    <a:pt x="527" y="748"/>
                  </a:lnTo>
                  <a:lnTo>
                    <a:pt x="524" y="748"/>
                  </a:lnTo>
                  <a:lnTo>
                    <a:pt x="519" y="747"/>
                  </a:lnTo>
                  <a:lnTo>
                    <a:pt x="514" y="747"/>
                  </a:lnTo>
                  <a:lnTo>
                    <a:pt x="511" y="748"/>
                  </a:lnTo>
                  <a:lnTo>
                    <a:pt x="509" y="748"/>
                  </a:lnTo>
                  <a:lnTo>
                    <a:pt x="506" y="748"/>
                  </a:lnTo>
                  <a:lnTo>
                    <a:pt x="504" y="748"/>
                  </a:lnTo>
                  <a:lnTo>
                    <a:pt x="496" y="748"/>
                  </a:lnTo>
                  <a:lnTo>
                    <a:pt x="493" y="749"/>
                  </a:lnTo>
                  <a:lnTo>
                    <a:pt x="490" y="748"/>
                  </a:lnTo>
                  <a:lnTo>
                    <a:pt x="488" y="749"/>
                  </a:lnTo>
                  <a:lnTo>
                    <a:pt x="485" y="748"/>
                  </a:lnTo>
                  <a:lnTo>
                    <a:pt x="483" y="749"/>
                  </a:lnTo>
                  <a:lnTo>
                    <a:pt x="480" y="749"/>
                  </a:lnTo>
                  <a:lnTo>
                    <a:pt x="475" y="748"/>
                  </a:lnTo>
                  <a:lnTo>
                    <a:pt x="472" y="748"/>
                  </a:lnTo>
                  <a:lnTo>
                    <a:pt x="469" y="748"/>
                  </a:lnTo>
                  <a:lnTo>
                    <a:pt x="467" y="749"/>
                  </a:lnTo>
                  <a:lnTo>
                    <a:pt x="464" y="748"/>
                  </a:lnTo>
                  <a:lnTo>
                    <a:pt x="464" y="749"/>
                  </a:lnTo>
                  <a:lnTo>
                    <a:pt x="462" y="748"/>
                  </a:lnTo>
                  <a:lnTo>
                    <a:pt x="459" y="748"/>
                  </a:lnTo>
                  <a:lnTo>
                    <a:pt x="456" y="749"/>
                  </a:lnTo>
                  <a:lnTo>
                    <a:pt x="451" y="749"/>
                  </a:lnTo>
                  <a:lnTo>
                    <a:pt x="448" y="749"/>
                  </a:lnTo>
                  <a:lnTo>
                    <a:pt x="443" y="748"/>
                  </a:lnTo>
                  <a:lnTo>
                    <a:pt x="443" y="749"/>
                  </a:lnTo>
                  <a:lnTo>
                    <a:pt x="441" y="749"/>
                  </a:lnTo>
                  <a:lnTo>
                    <a:pt x="438" y="749"/>
                  </a:lnTo>
                  <a:lnTo>
                    <a:pt x="435" y="749"/>
                  </a:lnTo>
                  <a:lnTo>
                    <a:pt x="430" y="749"/>
                  </a:lnTo>
                  <a:lnTo>
                    <a:pt x="427" y="749"/>
                  </a:lnTo>
                  <a:lnTo>
                    <a:pt x="422" y="748"/>
                  </a:lnTo>
                  <a:lnTo>
                    <a:pt x="420" y="749"/>
                  </a:lnTo>
                  <a:lnTo>
                    <a:pt x="417" y="749"/>
                  </a:lnTo>
                  <a:lnTo>
                    <a:pt x="414" y="749"/>
                  </a:lnTo>
                  <a:lnTo>
                    <a:pt x="412" y="749"/>
                  </a:lnTo>
                  <a:lnTo>
                    <a:pt x="407" y="749"/>
                  </a:lnTo>
                  <a:lnTo>
                    <a:pt x="404" y="749"/>
                  </a:lnTo>
                  <a:lnTo>
                    <a:pt x="401" y="749"/>
                  </a:lnTo>
                  <a:lnTo>
                    <a:pt x="399" y="749"/>
                  </a:lnTo>
                  <a:lnTo>
                    <a:pt x="396" y="749"/>
                  </a:lnTo>
                  <a:lnTo>
                    <a:pt x="391" y="749"/>
                  </a:lnTo>
                  <a:lnTo>
                    <a:pt x="388" y="749"/>
                  </a:lnTo>
                  <a:lnTo>
                    <a:pt x="386" y="749"/>
                  </a:lnTo>
                  <a:lnTo>
                    <a:pt x="383" y="749"/>
                  </a:lnTo>
                  <a:lnTo>
                    <a:pt x="380" y="749"/>
                  </a:lnTo>
                  <a:lnTo>
                    <a:pt x="378" y="749"/>
                  </a:lnTo>
                  <a:lnTo>
                    <a:pt x="375" y="749"/>
                  </a:lnTo>
                  <a:lnTo>
                    <a:pt x="370" y="749"/>
                  </a:lnTo>
                  <a:lnTo>
                    <a:pt x="367" y="749"/>
                  </a:lnTo>
                  <a:lnTo>
                    <a:pt x="365" y="749"/>
                  </a:lnTo>
                  <a:lnTo>
                    <a:pt x="362" y="749"/>
                  </a:lnTo>
                  <a:lnTo>
                    <a:pt x="359" y="749"/>
                  </a:lnTo>
                  <a:lnTo>
                    <a:pt x="357" y="749"/>
                  </a:lnTo>
                  <a:lnTo>
                    <a:pt x="354" y="749"/>
                  </a:lnTo>
                  <a:lnTo>
                    <a:pt x="351" y="749"/>
                  </a:lnTo>
                  <a:lnTo>
                    <a:pt x="349" y="749"/>
                  </a:lnTo>
                  <a:lnTo>
                    <a:pt x="346" y="749"/>
                  </a:lnTo>
                  <a:lnTo>
                    <a:pt x="344" y="749"/>
                  </a:lnTo>
                  <a:lnTo>
                    <a:pt x="338" y="749"/>
                  </a:lnTo>
                  <a:lnTo>
                    <a:pt x="336" y="749"/>
                  </a:lnTo>
                  <a:lnTo>
                    <a:pt x="333" y="749"/>
                  </a:lnTo>
                  <a:lnTo>
                    <a:pt x="331" y="749"/>
                  </a:lnTo>
                  <a:lnTo>
                    <a:pt x="328" y="749"/>
                  </a:lnTo>
                  <a:lnTo>
                    <a:pt x="325" y="749"/>
                  </a:lnTo>
                  <a:lnTo>
                    <a:pt x="323" y="749"/>
                  </a:lnTo>
                  <a:lnTo>
                    <a:pt x="320" y="749"/>
                  </a:lnTo>
                  <a:lnTo>
                    <a:pt x="315" y="749"/>
                  </a:lnTo>
                  <a:lnTo>
                    <a:pt x="312" y="749"/>
                  </a:lnTo>
                  <a:lnTo>
                    <a:pt x="310" y="749"/>
                  </a:lnTo>
                  <a:lnTo>
                    <a:pt x="307" y="749"/>
                  </a:lnTo>
                  <a:lnTo>
                    <a:pt x="304" y="749"/>
                  </a:lnTo>
                  <a:lnTo>
                    <a:pt x="302" y="749"/>
                  </a:lnTo>
                  <a:lnTo>
                    <a:pt x="299" y="749"/>
                  </a:lnTo>
                  <a:lnTo>
                    <a:pt x="294" y="749"/>
                  </a:lnTo>
                  <a:lnTo>
                    <a:pt x="291" y="749"/>
                  </a:lnTo>
                  <a:lnTo>
                    <a:pt x="289" y="749"/>
                  </a:lnTo>
                  <a:lnTo>
                    <a:pt x="286" y="749"/>
                  </a:lnTo>
                  <a:lnTo>
                    <a:pt x="283" y="749"/>
                  </a:lnTo>
                  <a:lnTo>
                    <a:pt x="281" y="749"/>
                  </a:lnTo>
                  <a:lnTo>
                    <a:pt x="275" y="749"/>
                  </a:lnTo>
                  <a:lnTo>
                    <a:pt x="273" y="749"/>
                  </a:lnTo>
                  <a:lnTo>
                    <a:pt x="270" y="749"/>
                  </a:lnTo>
                  <a:lnTo>
                    <a:pt x="268" y="749"/>
                  </a:lnTo>
                  <a:lnTo>
                    <a:pt x="265" y="749"/>
                  </a:lnTo>
                  <a:lnTo>
                    <a:pt x="262" y="749"/>
                  </a:lnTo>
                  <a:lnTo>
                    <a:pt x="260" y="749"/>
                  </a:lnTo>
                  <a:lnTo>
                    <a:pt x="257" y="749"/>
                  </a:lnTo>
                  <a:lnTo>
                    <a:pt x="255" y="749"/>
                  </a:lnTo>
                  <a:lnTo>
                    <a:pt x="252" y="749"/>
                  </a:lnTo>
                  <a:lnTo>
                    <a:pt x="247" y="749"/>
                  </a:lnTo>
                  <a:lnTo>
                    <a:pt x="244" y="749"/>
                  </a:lnTo>
                  <a:lnTo>
                    <a:pt x="239" y="749"/>
                  </a:lnTo>
                  <a:lnTo>
                    <a:pt x="236" y="749"/>
                  </a:lnTo>
                  <a:lnTo>
                    <a:pt x="234" y="749"/>
                  </a:lnTo>
                  <a:lnTo>
                    <a:pt x="231" y="749"/>
                  </a:lnTo>
                  <a:lnTo>
                    <a:pt x="228" y="749"/>
                  </a:lnTo>
                  <a:lnTo>
                    <a:pt x="226" y="749"/>
                  </a:lnTo>
                  <a:lnTo>
                    <a:pt x="223" y="749"/>
                  </a:lnTo>
                  <a:lnTo>
                    <a:pt x="218" y="749"/>
                  </a:lnTo>
                  <a:lnTo>
                    <a:pt x="215" y="749"/>
                  </a:lnTo>
                  <a:lnTo>
                    <a:pt x="213" y="749"/>
                  </a:lnTo>
                  <a:lnTo>
                    <a:pt x="210" y="749"/>
                  </a:lnTo>
                  <a:lnTo>
                    <a:pt x="207" y="749"/>
                  </a:lnTo>
                  <a:lnTo>
                    <a:pt x="205" y="749"/>
                  </a:lnTo>
                  <a:lnTo>
                    <a:pt x="202" y="749"/>
                  </a:lnTo>
                  <a:lnTo>
                    <a:pt x="199" y="749"/>
                  </a:lnTo>
                  <a:lnTo>
                    <a:pt x="197" y="751"/>
                  </a:lnTo>
                  <a:lnTo>
                    <a:pt x="194" y="749"/>
                  </a:lnTo>
                  <a:lnTo>
                    <a:pt x="192" y="749"/>
                  </a:lnTo>
                  <a:lnTo>
                    <a:pt x="189" y="749"/>
                  </a:lnTo>
                  <a:lnTo>
                    <a:pt x="186" y="749"/>
                  </a:lnTo>
                  <a:lnTo>
                    <a:pt x="184" y="749"/>
                  </a:lnTo>
                  <a:lnTo>
                    <a:pt x="181" y="749"/>
                  </a:lnTo>
                  <a:lnTo>
                    <a:pt x="178" y="749"/>
                  </a:lnTo>
                  <a:lnTo>
                    <a:pt x="176" y="749"/>
                  </a:lnTo>
                  <a:lnTo>
                    <a:pt x="171" y="749"/>
                  </a:lnTo>
                  <a:lnTo>
                    <a:pt x="168" y="749"/>
                  </a:lnTo>
                  <a:lnTo>
                    <a:pt x="165" y="749"/>
                  </a:lnTo>
                  <a:lnTo>
                    <a:pt x="165" y="751"/>
                  </a:lnTo>
                  <a:lnTo>
                    <a:pt x="163" y="749"/>
                  </a:lnTo>
                  <a:lnTo>
                    <a:pt x="160" y="751"/>
                  </a:lnTo>
                  <a:lnTo>
                    <a:pt x="158" y="749"/>
                  </a:lnTo>
                  <a:lnTo>
                    <a:pt x="155" y="749"/>
                  </a:lnTo>
                  <a:lnTo>
                    <a:pt x="152" y="749"/>
                  </a:lnTo>
                  <a:lnTo>
                    <a:pt x="150" y="751"/>
                  </a:lnTo>
                  <a:lnTo>
                    <a:pt x="147" y="749"/>
                  </a:lnTo>
                  <a:lnTo>
                    <a:pt x="142" y="749"/>
                  </a:lnTo>
                  <a:lnTo>
                    <a:pt x="139" y="749"/>
                  </a:lnTo>
                  <a:lnTo>
                    <a:pt x="137" y="751"/>
                  </a:lnTo>
                  <a:lnTo>
                    <a:pt x="131" y="749"/>
                  </a:lnTo>
                  <a:lnTo>
                    <a:pt x="131" y="751"/>
                  </a:lnTo>
                  <a:lnTo>
                    <a:pt x="129" y="751"/>
                  </a:lnTo>
                  <a:lnTo>
                    <a:pt x="126" y="749"/>
                  </a:lnTo>
                  <a:lnTo>
                    <a:pt x="123" y="749"/>
                  </a:lnTo>
                  <a:lnTo>
                    <a:pt x="118" y="749"/>
                  </a:lnTo>
                  <a:lnTo>
                    <a:pt x="116" y="751"/>
                  </a:lnTo>
                  <a:lnTo>
                    <a:pt x="113" y="751"/>
                  </a:lnTo>
                  <a:lnTo>
                    <a:pt x="110" y="749"/>
                  </a:lnTo>
                  <a:lnTo>
                    <a:pt x="108" y="749"/>
                  </a:lnTo>
                  <a:lnTo>
                    <a:pt x="105" y="749"/>
                  </a:lnTo>
                  <a:lnTo>
                    <a:pt x="105" y="751"/>
                  </a:lnTo>
                  <a:lnTo>
                    <a:pt x="102" y="749"/>
                  </a:lnTo>
                  <a:lnTo>
                    <a:pt x="100" y="749"/>
                  </a:lnTo>
                  <a:lnTo>
                    <a:pt x="97" y="751"/>
                  </a:lnTo>
                  <a:lnTo>
                    <a:pt x="92" y="751"/>
                  </a:lnTo>
                  <a:lnTo>
                    <a:pt x="89" y="749"/>
                  </a:lnTo>
                  <a:lnTo>
                    <a:pt x="87" y="749"/>
                  </a:lnTo>
                  <a:lnTo>
                    <a:pt x="84" y="751"/>
                  </a:lnTo>
                  <a:lnTo>
                    <a:pt x="82" y="749"/>
                  </a:lnTo>
                  <a:lnTo>
                    <a:pt x="82" y="751"/>
                  </a:lnTo>
                  <a:lnTo>
                    <a:pt x="76" y="751"/>
                  </a:lnTo>
                  <a:lnTo>
                    <a:pt x="76" y="749"/>
                  </a:lnTo>
                  <a:lnTo>
                    <a:pt x="71" y="751"/>
                  </a:lnTo>
                  <a:lnTo>
                    <a:pt x="68" y="749"/>
                  </a:lnTo>
                  <a:lnTo>
                    <a:pt x="66" y="751"/>
                  </a:lnTo>
                  <a:lnTo>
                    <a:pt x="66" y="749"/>
                  </a:lnTo>
                  <a:lnTo>
                    <a:pt x="61" y="749"/>
                  </a:lnTo>
                  <a:lnTo>
                    <a:pt x="61" y="751"/>
                  </a:lnTo>
                  <a:lnTo>
                    <a:pt x="58" y="749"/>
                  </a:lnTo>
                  <a:lnTo>
                    <a:pt x="58" y="751"/>
                  </a:lnTo>
                  <a:lnTo>
                    <a:pt x="53" y="751"/>
                  </a:lnTo>
                  <a:lnTo>
                    <a:pt x="50" y="749"/>
                  </a:lnTo>
                  <a:lnTo>
                    <a:pt x="47" y="749"/>
                  </a:lnTo>
                  <a:lnTo>
                    <a:pt x="45" y="751"/>
                  </a:lnTo>
                  <a:lnTo>
                    <a:pt x="40" y="749"/>
                  </a:lnTo>
                  <a:lnTo>
                    <a:pt x="40" y="751"/>
                  </a:lnTo>
                  <a:lnTo>
                    <a:pt x="37" y="751"/>
                  </a:lnTo>
                  <a:lnTo>
                    <a:pt x="34" y="751"/>
                  </a:lnTo>
                  <a:lnTo>
                    <a:pt x="32" y="749"/>
                  </a:lnTo>
                  <a:lnTo>
                    <a:pt x="29" y="749"/>
                  </a:lnTo>
                  <a:lnTo>
                    <a:pt x="29" y="751"/>
                  </a:lnTo>
                  <a:lnTo>
                    <a:pt x="26" y="749"/>
                  </a:lnTo>
                  <a:lnTo>
                    <a:pt x="24" y="749"/>
                  </a:lnTo>
                  <a:lnTo>
                    <a:pt x="19" y="751"/>
                  </a:lnTo>
                  <a:lnTo>
                    <a:pt x="16" y="749"/>
                  </a:lnTo>
                  <a:lnTo>
                    <a:pt x="13" y="751"/>
                  </a:lnTo>
                  <a:lnTo>
                    <a:pt x="13" y="749"/>
                  </a:lnTo>
                  <a:lnTo>
                    <a:pt x="8" y="751"/>
                  </a:lnTo>
                  <a:lnTo>
                    <a:pt x="5" y="751"/>
                  </a:lnTo>
                  <a:lnTo>
                    <a:pt x="3" y="749"/>
                  </a:lnTo>
                  <a:lnTo>
                    <a:pt x="0" y="751"/>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731" name="Text Box 8"/>
            <p:cNvSpPr txBox="1">
              <a:spLocks noChangeArrowheads="1"/>
            </p:cNvSpPr>
            <p:nvPr/>
          </p:nvSpPr>
          <p:spPr bwMode="auto">
            <a:xfrm>
              <a:off x="2691" y="1963"/>
              <a:ext cx="10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a:solidFill>
                    <a:srgbClr val="FFFFFF"/>
                  </a:solidFill>
                  <a:latin typeface="Arial" charset="0"/>
                </a:rPr>
                <a:t>spermidine</a:t>
              </a:r>
            </a:p>
          </p:txBody>
        </p:sp>
        <p:sp>
          <p:nvSpPr>
            <p:cNvPr id="156732" name="Text Box 601"/>
            <p:cNvSpPr txBox="1">
              <a:spLocks noChangeArrowheads="1"/>
            </p:cNvSpPr>
            <p:nvPr/>
          </p:nvSpPr>
          <p:spPr bwMode="auto">
            <a:xfrm>
              <a:off x="2005" y="1676"/>
              <a:ext cx="3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H</a:t>
              </a:r>
              <a:r>
                <a:rPr lang="en-US" altLang="en-US" baseline="-25000">
                  <a:solidFill>
                    <a:srgbClr val="FFFFFF"/>
                  </a:solidFill>
                  <a:latin typeface="Helvetica" charset="0"/>
                </a:rPr>
                <a:t>2</a:t>
              </a:r>
              <a:r>
                <a:rPr lang="en-US" altLang="en-US">
                  <a:solidFill>
                    <a:srgbClr val="FFFFFF"/>
                  </a:solidFill>
                  <a:latin typeface="Helvetica" charset="0"/>
                </a:rPr>
                <a:t>N-(CH</a:t>
              </a:r>
              <a:r>
                <a:rPr lang="en-US" altLang="en-US" baseline="-25000">
                  <a:solidFill>
                    <a:srgbClr val="FFFFFF"/>
                  </a:solidFill>
                  <a:latin typeface="Helvetica" charset="0"/>
                </a:rPr>
                <a:t>2</a:t>
              </a:r>
              <a:r>
                <a:rPr lang="en-US" altLang="en-US">
                  <a:solidFill>
                    <a:srgbClr val="FFFFFF"/>
                  </a:solidFill>
                  <a:latin typeface="Helvetica" charset="0"/>
                </a:rPr>
                <a:t>)</a:t>
              </a:r>
              <a:r>
                <a:rPr lang="en-US" altLang="en-US" baseline="-25000">
                  <a:solidFill>
                    <a:srgbClr val="FFFFFF"/>
                  </a:solidFill>
                  <a:latin typeface="Helvetica" charset="0"/>
                </a:rPr>
                <a:t>3</a:t>
              </a:r>
              <a:r>
                <a:rPr lang="en-US" altLang="en-US">
                  <a:solidFill>
                    <a:srgbClr val="FFFFFF"/>
                  </a:solidFill>
                  <a:latin typeface="Helvetica" charset="0"/>
                </a:rPr>
                <a:t>-HN-CH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-NH</a:t>
              </a:r>
              <a:r>
                <a:rPr lang="en-US" altLang="en-US" baseline="-25000">
                  <a:solidFill>
                    <a:srgbClr val="FFFFFF"/>
                  </a:solidFill>
                  <a:latin typeface="Helvetica" charset="0"/>
                </a:rPr>
                <a:t>2</a:t>
              </a:r>
              <a:endParaRPr lang="en-US" altLang="en-US">
                <a:solidFill>
                  <a:srgbClr val="FFFFFF"/>
                </a:solidFill>
                <a:latin typeface="Helvetica" charset="0"/>
              </a:endParaRPr>
            </a:p>
          </p:txBody>
        </p:sp>
      </p:grpSp>
      <p:grpSp>
        <p:nvGrpSpPr>
          <p:cNvPr id="1131100" name="Group 604"/>
          <p:cNvGrpSpPr>
            <a:grpSpLocks/>
          </p:cNvGrpSpPr>
          <p:nvPr/>
        </p:nvGrpSpPr>
        <p:grpSpPr bwMode="auto">
          <a:xfrm>
            <a:off x="1290638" y="3954463"/>
            <a:ext cx="8694737" cy="2632075"/>
            <a:chOff x="813" y="2491"/>
            <a:chExt cx="5477" cy="1658"/>
          </a:xfrm>
        </p:grpSpPr>
        <p:grpSp>
          <p:nvGrpSpPr>
            <p:cNvPr id="156678" name="Group 597"/>
            <p:cNvGrpSpPr>
              <a:grpSpLocks/>
            </p:cNvGrpSpPr>
            <p:nvPr/>
          </p:nvGrpSpPr>
          <p:grpSpPr bwMode="auto">
            <a:xfrm>
              <a:off x="813" y="2491"/>
              <a:ext cx="5284" cy="1658"/>
              <a:chOff x="813" y="2491"/>
              <a:chExt cx="5284" cy="1658"/>
            </a:xfrm>
          </p:grpSpPr>
          <p:grpSp>
            <p:nvGrpSpPr>
              <p:cNvPr id="156680" name="Group 595"/>
              <p:cNvGrpSpPr>
                <a:grpSpLocks/>
              </p:cNvGrpSpPr>
              <p:nvPr/>
            </p:nvGrpSpPr>
            <p:grpSpPr bwMode="auto">
              <a:xfrm>
                <a:off x="813" y="2491"/>
                <a:ext cx="5284" cy="1658"/>
                <a:chOff x="813" y="2491"/>
                <a:chExt cx="5284" cy="1658"/>
              </a:xfrm>
            </p:grpSpPr>
            <p:grpSp>
              <p:nvGrpSpPr>
                <p:cNvPr id="156682" name="Group 592"/>
                <p:cNvGrpSpPr>
                  <a:grpSpLocks/>
                </p:cNvGrpSpPr>
                <p:nvPr/>
              </p:nvGrpSpPr>
              <p:grpSpPr bwMode="auto">
                <a:xfrm>
                  <a:off x="838" y="3949"/>
                  <a:ext cx="5259" cy="200"/>
                  <a:chOff x="838" y="3982"/>
                  <a:chExt cx="5259" cy="200"/>
                </a:xfrm>
              </p:grpSpPr>
              <p:sp>
                <p:nvSpPr>
                  <p:cNvPr id="156684" name="Line 394"/>
                  <p:cNvSpPr>
                    <a:spLocks noChangeShapeType="1"/>
                  </p:cNvSpPr>
                  <p:nvPr/>
                </p:nvSpPr>
                <p:spPr bwMode="auto">
                  <a:xfrm>
                    <a:off x="838" y="3982"/>
                    <a:ext cx="517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85" name="Line 396"/>
                  <p:cNvSpPr>
                    <a:spLocks noChangeShapeType="1"/>
                  </p:cNvSpPr>
                  <p:nvPr/>
                </p:nvSpPr>
                <p:spPr bwMode="auto">
                  <a:xfrm>
                    <a:off x="964"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86" name="Line 397"/>
                  <p:cNvSpPr>
                    <a:spLocks noChangeShapeType="1"/>
                  </p:cNvSpPr>
                  <p:nvPr/>
                </p:nvSpPr>
                <p:spPr bwMode="auto">
                  <a:xfrm>
                    <a:off x="1095"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87" name="Line 398"/>
                  <p:cNvSpPr>
                    <a:spLocks noChangeShapeType="1"/>
                  </p:cNvSpPr>
                  <p:nvPr/>
                </p:nvSpPr>
                <p:spPr bwMode="auto">
                  <a:xfrm>
                    <a:off x="1223"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88" name="Line 399"/>
                  <p:cNvSpPr>
                    <a:spLocks noChangeShapeType="1"/>
                  </p:cNvSpPr>
                  <p:nvPr/>
                </p:nvSpPr>
                <p:spPr bwMode="auto">
                  <a:xfrm>
                    <a:off x="1352"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89" name="Line 400"/>
                  <p:cNvSpPr>
                    <a:spLocks noChangeShapeType="1"/>
                  </p:cNvSpPr>
                  <p:nvPr/>
                </p:nvSpPr>
                <p:spPr bwMode="auto">
                  <a:xfrm>
                    <a:off x="1483" y="3982"/>
                    <a:ext cx="1" cy="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0" name="Line 401"/>
                  <p:cNvSpPr>
                    <a:spLocks noChangeShapeType="1"/>
                  </p:cNvSpPr>
                  <p:nvPr/>
                </p:nvSpPr>
                <p:spPr bwMode="auto">
                  <a:xfrm>
                    <a:off x="1611"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1" name="Line 402"/>
                  <p:cNvSpPr>
                    <a:spLocks noChangeShapeType="1"/>
                  </p:cNvSpPr>
                  <p:nvPr/>
                </p:nvSpPr>
                <p:spPr bwMode="auto">
                  <a:xfrm>
                    <a:off x="1742"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2" name="Line 403"/>
                  <p:cNvSpPr>
                    <a:spLocks noChangeShapeType="1"/>
                  </p:cNvSpPr>
                  <p:nvPr/>
                </p:nvSpPr>
                <p:spPr bwMode="auto">
                  <a:xfrm>
                    <a:off x="1871"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3" name="Line 404"/>
                  <p:cNvSpPr>
                    <a:spLocks noChangeShapeType="1"/>
                  </p:cNvSpPr>
                  <p:nvPr/>
                </p:nvSpPr>
                <p:spPr bwMode="auto">
                  <a:xfrm>
                    <a:off x="1999"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4" name="Line 405"/>
                  <p:cNvSpPr>
                    <a:spLocks noChangeShapeType="1"/>
                  </p:cNvSpPr>
                  <p:nvPr/>
                </p:nvSpPr>
                <p:spPr bwMode="auto">
                  <a:xfrm>
                    <a:off x="2130" y="3982"/>
                    <a:ext cx="1" cy="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5" name="Rectangle 406"/>
                  <p:cNvSpPr>
                    <a:spLocks noChangeArrowheads="1"/>
                  </p:cNvSpPr>
                  <p:nvPr/>
                </p:nvSpPr>
                <p:spPr bwMode="auto">
                  <a:xfrm>
                    <a:off x="2073" y="400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3.0</a:t>
                    </a:r>
                    <a:endParaRPr lang="en-US" altLang="en-US" sz="1800">
                      <a:solidFill>
                        <a:srgbClr val="FFFFFF"/>
                      </a:solidFill>
                      <a:latin typeface="Times" charset="0"/>
                    </a:endParaRPr>
                  </a:p>
                </p:txBody>
              </p:sp>
              <p:sp>
                <p:nvSpPr>
                  <p:cNvPr id="156696" name="Line 407"/>
                  <p:cNvSpPr>
                    <a:spLocks noChangeShapeType="1"/>
                  </p:cNvSpPr>
                  <p:nvPr/>
                </p:nvSpPr>
                <p:spPr bwMode="auto">
                  <a:xfrm>
                    <a:off x="2259"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7" name="Line 408"/>
                  <p:cNvSpPr>
                    <a:spLocks noChangeShapeType="1"/>
                  </p:cNvSpPr>
                  <p:nvPr/>
                </p:nvSpPr>
                <p:spPr bwMode="auto">
                  <a:xfrm>
                    <a:off x="2387"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8" name="Line 409"/>
                  <p:cNvSpPr>
                    <a:spLocks noChangeShapeType="1"/>
                  </p:cNvSpPr>
                  <p:nvPr/>
                </p:nvSpPr>
                <p:spPr bwMode="auto">
                  <a:xfrm>
                    <a:off x="2518"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9" name="Line 410"/>
                  <p:cNvSpPr>
                    <a:spLocks noChangeShapeType="1"/>
                  </p:cNvSpPr>
                  <p:nvPr/>
                </p:nvSpPr>
                <p:spPr bwMode="auto">
                  <a:xfrm>
                    <a:off x="2646"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0" name="Line 411"/>
                  <p:cNvSpPr>
                    <a:spLocks noChangeShapeType="1"/>
                  </p:cNvSpPr>
                  <p:nvPr/>
                </p:nvSpPr>
                <p:spPr bwMode="auto">
                  <a:xfrm>
                    <a:off x="2777" y="3982"/>
                    <a:ext cx="1" cy="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1" name="Line 412"/>
                  <p:cNvSpPr>
                    <a:spLocks noChangeShapeType="1"/>
                  </p:cNvSpPr>
                  <p:nvPr/>
                </p:nvSpPr>
                <p:spPr bwMode="auto">
                  <a:xfrm>
                    <a:off x="2906"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2" name="Line 413"/>
                  <p:cNvSpPr>
                    <a:spLocks noChangeShapeType="1"/>
                  </p:cNvSpPr>
                  <p:nvPr/>
                </p:nvSpPr>
                <p:spPr bwMode="auto">
                  <a:xfrm>
                    <a:off x="3034"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3" name="Line 414"/>
                  <p:cNvSpPr>
                    <a:spLocks noChangeShapeType="1"/>
                  </p:cNvSpPr>
                  <p:nvPr/>
                </p:nvSpPr>
                <p:spPr bwMode="auto">
                  <a:xfrm>
                    <a:off x="3165"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4" name="Line 415"/>
                  <p:cNvSpPr>
                    <a:spLocks noChangeShapeType="1"/>
                  </p:cNvSpPr>
                  <p:nvPr/>
                </p:nvSpPr>
                <p:spPr bwMode="auto">
                  <a:xfrm>
                    <a:off x="3294"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5" name="Line 416"/>
                  <p:cNvSpPr>
                    <a:spLocks noChangeShapeType="1"/>
                  </p:cNvSpPr>
                  <p:nvPr/>
                </p:nvSpPr>
                <p:spPr bwMode="auto">
                  <a:xfrm>
                    <a:off x="3422" y="3982"/>
                    <a:ext cx="1" cy="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6" name="Rectangle 417"/>
                  <p:cNvSpPr>
                    <a:spLocks noChangeArrowheads="1"/>
                  </p:cNvSpPr>
                  <p:nvPr/>
                </p:nvSpPr>
                <p:spPr bwMode="auto">
                  <a:xfrm>
                    <a:off x="3365" y="400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2.5</a:t>
                    </a:r>
                    <a:endParaRPr lang="en-US" altLang="en-US" sz="1800">
                      <a:solidFill>
                        <a:srgbClr val="FFFFFF"/>
                      </a:solidFill>
                      <a:latin typeface="Times" charset="0"/>
                    </a:endParaRPr>
                  </a:p>
                </p:txBody>
              </p:sp>
              <p:sp>
                <p:nvSpPr>
                  <p:cNvPr id="156707" name="Line 418"/>
                  <p:cNvSpPr>
                    <a:spLocks noChangeShapeType="1"/>
                  </p:cNvSpPr>
                  <p:nvPr/>
                </p:nvSpPr>
                <p:spPr bwMode="auto">
                  <a:xfrm>
                    <a:off x="3553"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8" name="Line 419"/>
                  <p:cNvSpPr>
                    <a:spLocks noChangeShapeType="1"/>
                  </p:cNvSpPr>
                  <p:nvPr/>
                </p:nvSpPr>
                <p:spPr bwMode="auto">
                  <a:xfrm>
                    <a:off x="3682"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09" name="Line 420"/>
                  <p:cNvSpPr>
                    <a:spLocks noChangeShapeType="1"/>
                  </p:cNvSpPr>
                  <p:nvPr/>
                </p:nvSpPr>
                <p:spPr bwMode="auto">
                  <a:xfrm>
                    <a:off x="3813"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0" name="Line 421"/>
                  <p:cNvSpPr>
                    <a:spLocks noChangeShapeType="1"/>
                  </p:cNvSpPr>
                  <p:nvPr/>
                </p:nvSpPr>
                <p:spPr bwMode="auto">
                  <a:xfrm>
                    <a:off x="3941"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1" name="Line 422"/>
                  <p:cNvSpPr>
                    <a:spLocks noChangeShapeType="1"/>
                  </p:cNvSpPr>
                  <p:nvPr/>
                </p:nvSpPr>
                <p:spPr bwMode="auto">
                  <a:xfrm>
                    <a:off x="4070" y="3982"/>
                    <a:ext cx="1" cy="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2" name="Line 423"/>
                  <p:cNvSpPr>
                    <a:spLocks noChangeShapeType="1"/>
                  </p:cNvSpPr>
                  <p:nvPr/>
                </p:nvSpPr>
                <p:spPr bwMode="auto">
                  <a:xfrm>
                    <a:off x="4201"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3" name="Line 424"/>
                  <p:cNvSpPr>
                    <a:spLocks noChangeShapeType="1"/>
                  </p:cNvSpPr>
                  <p:nvPr/>
                </p:nvSpPr>
                <p:spPr bwMode="auto">
                  <a:xfrm>
                    <a:off x="4329"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4" name="Line 425"/>
                  <p:cNvSpPr>
                    <a:spLocks noChangeShapeType="1"/>
                  </p:cNvSpPr>
                  <p:nvPr/>
                </p:nvSpPr>
                <p:spPr bwMode="auto">
                  <a:xfrm>
                    <a:off x="4458"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5" name="Line 426"/>
                  <p:cNvSpPr>
                    <a:spLocks noChangeShapeType="1"/>
                  </p:cNvSpPr>
                  <p:nvPr/>
                </p:nvSpPr>
                <p:spPr bwMode="auto">
                  <a:xfrm>
                    <a:off x="4589"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6" name="Line 427"/>
                  <p:cNvSpPr>
                    <a:spLocks noChangeShapeType="1"/>
                  </p:cNvSpPr>
                  <p:nvPr/>
                </p:nvSpPr>
                <p:spPr bwMode="auto">
                  <a:xfrm>
                    <a:off x="4717" y="3982"/>
                    <a:ext cx="1" cy="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7" name="Rectangle 428"/>
                  <p:cNvSpPr>
                    <a:spLocks noChangeArrowheads="1"/>
                  </p:cNvSpPr>
                  <p:nvPr/>
                </p:nvSpPr>
                <p:spPr bwMode="auto">
                  <a:xfrm>
                    <a:off x="4660" y="400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2.0</a:t>
                    </a:r>
                    <a:endParaRPr lang="en-US" altLang="en-US" sz="1800">
                      <a:solidFill>
                        <a:srgbClr val="FFFFFF"/>
                      </a:solidFill>
                      <a:latin typeface="Times" charset="0"/>
                    </a:endParaRPr>
                  </a:p>
                </p:txBody>
              </p:sp>
              <p:sp>
                <p:nvSpPr>
                  <p:cNvPr id="156718" name="Line 429"/>
                  <p:cNvSpPr>
                    <a:spLocks noChangeShapeType="1"/>
                  </p:cNvSpPr>
                  <p:nvPr/>
                </p:nvSpPr>
                <p:spPr bwMode="auto">
                  <a:xfrm>
                    <a:off x="4848"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19" name="Line 430"/>
                  <p:cNvSpPr>
                    <a:spLocks noChangeShapeType="1"/>
                  </p:cNvSpPr>
                  <p:nvPr/>
                </p:nvSpPr>
                <p:spPr bwMode="auto">
                  <a:xfrm>
                    <a:off x="4977"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0" name="Line 431"/>
                  <p:cNvSpPr>
                    <a:spLocks noChangeShapeType="1"/>
                  </p:cNvSpPr>
                  <p:nvPr/>
                </p:nvSpPr>
                <p:spPr bwMode="auto">
                  <a:xfrm>
                    <a:off x="5105"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1" name="Line 432"/>
                  <p:cNvSpPr>
                    <a:spLocks noChangeShapeType="1"/>
                  </p:cNvSpPr>
                  <p:nvPr/>
                </p:nvSpPr>
                <p:spPr bwMode="auto">
                  <a:xfrm>
                    <a:off x="5236"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2" name="Line 433"/>
                  <p:cNvSpPr>
                    <a:spLocks noChangeShapeType="1"/>
                  </p:cNvSpPr>
                  <p:nvPr/>
                </p:nvSpPr>
                <p:spPr bwMode="auto">
                  <a:xfrm>
                    <a:off x="5364" y="3982"/>
                    <a:ext cx="1" cy="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3" name="Line 434"/>
                  <p:cNvSpPr>
                    <a:spLocks noChangeShapeType="1"/>
                  </p:cNvSpPr>
                  <p:nvPr/>
                </p:nvSpPr>
                <p:spPr bwMode="auto">
                  <a:xfrm>
                    <a:off x="5496"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4" name="Line 435"/>
                  <p:cNvSpPr>
                    <a:spLocks noChangeShapeType="1"/>
                  </p:cNvSpPr>
                  <p:nvPr/>
                </p:nvSpPr>
                <p:spPr bwMode="auto">
                  <a:xfrm>
                    <a:off x="5624"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5" name="Line 436"/>
                  <p:cNvSpPr>
                    <a:spLocks noChangeShapeType="1"/>
                  </p:cNvSpPr>
                  <p:nvPr/>
                </p:nvSpPr>
                <p:spPr bwMode="auto">
                  <a:xfrm>
                    <a:off x="5752"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6" name="Line 437"/>
                  <p:cNvSpPr>
                    <a:spLocks noChangeShapeType="1"/>
                  </p:cNvSpPr>
                  <p:nvPr/>
                </p:nvSpPr>
                <p:spPr bwMode="auto">
                  <a:xfrm>
                    <a:off x="5883" y="3982"/>
                    <a:ext cx="1"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7" name="Line 438"/>
                  <p:cNvSpPr>
                    <a:spLocks noChangeShapeType="1"/>
                  </p:cNvSpPr>
                  <p:nvPr/>
                </p:nvSpPr>
                <p:spPr bwMode="auto">
                  <a:xfrm>
                    <a:off x="6012" y="3982"/>
                    <a:ext cx="1" cy="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28" name="Rectangle 439"/>
                  <p:cNvSpPr>
                    <a:spLocks noChangeArrowheads="1"/>
                  </p:cNvSpPr>
                  <p:nvPr/>
                </p:nvSpPr>
                <p:spPr bwMode="auto">
                  <a:xfrm>
                    <a:off x="5897" y="400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1.5</a:t>
                    </a:r>
                    <a:endParaRPr lang="en-US" altLang="en-US" sz="1800">
                      <a:solidFill>
                        <a:srgbClr val="FFFFFF"/>
                      </a:solidFill>
                      <a:latin typeface="Times" charset="0"/>
                    </a:endParaRPr>
                  </a:p>
                </p:txBody>
              </p:sp>
            </p:grpSp>
            <p:sp>
              <p:nvSpPr>
                <p:cNvPr id="156683" name="Freeform 590"/>
                <p:cNvSpPr>
                  <a:spLocks/>
                </p:cNvSpPr>
                <p:nvPr/>
              </p:nvSpPr>
              <p:spPr bwMode="auto">
                <a:xfrm>
                  <a:off x="813" y="2491"/>
                  <a:ext cx="5199" cy="1371"/>
                </a:xfrm>
                <a:custGeom>
                  <a:avLst/>
                  <a:gdLst>
                    <a:gd name="T0" fmla="*/ 5274 w 5177"/>
                    <a:gd name="T1" fmla="*/ 413 h 1627"/>
                    <a:gd name="T2" fmla="*/ 5187 w 5177"/>
                    <a:gd name="T3" fmla="*/ 413 h 1627"/>
                    <a:gd name="T4" fmla="*/ 5102 w 5177"/>
                    <a:gd name="T5" fmla="*/ 413 h 1627"/>
                    <a:gd name="T6" fmla="*/ 5015 w 5177"/>
                    <a:gd name="T7" fmla="*/ 413 h 1627"/>
                    <a:gd name="T8" fmla="*/ 4930 w 5177"/>
                    <a:gd name="T9" fmla="*/ 412 h 1627"/>
                    <a:gd name="T10" fmla="*/ 4842 w 5177"/>
                    <a:gd name="T11" fmla="*/ 412 h 1627"/>
                    <a:gd name="T12" fmla="*/ 4758 w 5177"/>
                    <a:gd name="T13" fmla="*/ 412 h 1627"/>
                    <a:gd name="T14" fmla="*/ 4670 w 5177"/>
                    <a:gd name="T15" fmla="*/ 408 h 1627"/>
                    <a:gd name="T16" fmla="*/ 4582 w 5177"/>
                    <a:gd name="T17" fmla="*/ 269 h 1627"/>
                    <a:gd name="T18" fmla="*/ 4497 w 5177"/>
                    <a:gd name="T19" fmla="*/ 393 h 1627"/>
                    <a:gd name="T20" fmla="*/ 4408 w 5177"/>
                    <a:gd name="T21" fmla="*/ 413 h 1627"/>
                    <a:gd name="T22" fmla="*/ 4322 w 5177"/>
                    <a:gd name="T23" fmla="*/ 413 h 1627"/>
                    <a:gd name="T24" fmla="*/ 4236 w 5177"/>
                    <a:gd name="T25" fmla="*/ 413 h 1627"/>
                    <a:gd name="T26" fmla="*/ 4150 w 5177"/>
                    <a:gd name="T27" fmla="*/ 413 h 1627"/>
                    <a:gd name="T28" fmla="*/ 4065 w 5177"/>
                    <a:gd name="T29" fmla="*/ 413 h 1627"/>
                    <a:gd name="T30" fmla="*/ 3978 w 5177"/>
                    <a:gd name="T31" fmla="*/ 413 h 1627"/>
                    <a:gd name="T32" fmla="*/ 3890 w 5177"/>
                    <a:gd name="T33" fmla="*/ 412 h 1627"/>
                    <a:gd name="T34" fmla="*/ 3806 w 5177"/>
                    <a:gd name="T35" fmla="*/ 313 h 1627"/>
                    <a:gd name="T36" fmla="*/ 3718 w 5177"/>
                    <a:gd name="T37" fmla="*/ 290 h 1627"/>
                    <a:gd name="T38" fmla="*/ 3633 w 5177"/>
                    <a:gd name="T39" fmla="*/ 412 h 1627"/>
                    <a:gd name="T40" fmla="*/ 3546 w 5177"/>
                    <a:gd name="T41" fmla="*/ 413 h 1627"/>
                    <a:gd name="T42" fmla="*/ 3456 w 5177"/>
                    <a:gd name="T43" fmla="*/ 413 h 1627"/>
                    <a:gd name="T44" fmla="*/ 3376 w 5177"/>
                    <a:gd name="T45" fmla="*/ 413 h 1627"/>
                    <a:gd name="T46" fmla="*/ 3289 w 5177"/>
                    <a:gd name="T47" fmla="*/ 413 h 1627"/>
                    <a:gd name="T48" fmla="*/ 3198 w 5177"/>
                    <a:gd name="T49" fmla="*/ 413 h 1627"/>
                    <a:gd name="T50" fmla="*/ 3113 w 5177"/>
                    <a:gd name="T51" fmla="*/ 413 h 1627"/>
                    <a:gd name="T52" fmla="*/ 3027 w 5177"/>
                    <a:gd name="T53" fmla="*/ 413 h 1627"/>
                    <a:gd name="T54" fmla="*/ 2938 w 5177"/>
                    <a:gd name="T55" fmla="*/ 413 h 1627"/>
                    <a:gd name="T56" fmla="*/ 2856 w 5177"/>
                    <a:gd name="T57" fmla="*/ 413 h 1627"/>
                    <a:gd name="T58" fmla="*/ 2769 w 5177"/>
                    <a:gd name="T59" fmla="*/ 413 h 1627"/>
                    <a:gd name="T60" fmla="*/ 2681 w 5177"/>
                    <a:gd name="T61" fmla="*/ 413 h 1627"/>
                    <a:gd name="T62" fmla="*/ 2597 w 5177"/>
                    <a:gd name="T63" fmla="*/ 413 h 1627"/>
                    <a:gd name="T64" fmla="*/ 2508 w 5177"/>
                    <a:gd name="T65" fmla="*/ 413 h 1627"/>
                    <a:gd name="T66" fmla="*/ 2424 w 5177"/>
                    <a:gd name="T67" fmla="*/ 413 h 1627"/>
                    <a:gd name="T68" fmla="*/ 2340 w 5177"/>
                    <a:gd name="T69" fmla="*/ 413 h 1627"/>
                    <a:gd name="T70" fmla="*/ 2249 w 5177"/>
                    <a:gd name="T71" fmla="*/ 413 h 1627"/>
                    <a:gd name="T72" fmla="*/ 2164 w 5177"/>
                    <a:gd name="T73" fmla="*/ 413 h 1627"/>
                    <a:gd name="T74" fmla="*/ 2077 w 5177"/>
                    <a:gd name="T75" fmla="*/ 413 h 1627"/>
                    <a:gd name="T76" fmla="*/ 1988 w 5177"/>
                    <a:gd name="T77" fmla="*/ 413 h 1627"/>
                    <a:gd name="T78" fmla="*/ 1904 w 5177"/>
                    <a:gd name="T79" fmla="*/ 413 h 1627"/>
                    <a:gd name="T80" fmla="*/ 1818 w 5177"/>
                    <a:gd name="T81" fmla="*/ 413 h 1627"/>
                    <a:gd name="T82" fmla="*/ 1729 w 5177"/>
                    <a:gd name="T83" fmla="*/ 413 h 1627"/>
                    <a:gd name="T84" fmla="*/ 1647 w 5177"/>
                    <a:gd name="T85" fmla="*/ 413 h 1627"/>
                    <a:gd name="T86" fmla="*/ 1556 w 5177"/>
                    <a:gd name="T87" fmla="*/ 413 h 1627"/>
                    <a:gd name="T88" fmla="*/ 1472 w 5177"/>
                    <a:gd name="T89" fmla="*/ 413 h 1627"/>
                    <a:gd name="T90" fmla="*/ 1388 w 5177"/>
                    <a:gd name="T91" fmla="*/ 413 h 1627"/>
                    <a:gd name="T92" fmla="*/ 1296 w 5177"/>
                    <a:gd name="T93" fmla="*/ 413 h 1627"/>
                    <a:gd name="T94" fmla="*/ 1212 w 5177"/>
                    <a:gd name="T95" fmla="*/ 412 h 1627"/>
                    <a:gd name="T96" fmla="*/ 1128 w 5177"/>
                    <a:gd name="T97" fmla="*/ 402 h 1627"/>
                    <a:gd name="T98" fmla="*/ 1036 w 5177"/>
                    <a:gd name="T99" fmla="*/ 192 h 1627"/>
                    <a:gd name="T100" fmla="*/ 952 w 5177"/>
                    <a:gd name="T101" fmla="*/ 345 h 1627"/>
                    <a:gd name="T102" fmla="*/ 868 w 5177"/>
                    <a:gd name="T103" fmla="*/ 385 h 1627"/>
                    <a:gd name="T104" fmla="*/ 777 w 5177"/>
                    <a:gd name="T105" fmla="*/ 411 h 1627"/>
                    <a:gd name="T106" fmla="*/ 695 w 5177"/>
                    <a:gd name="T107" fmla="*/ 412 h 1627"/>
                    <a:gd name="T108" fmla="*/ 610 w 5177"/>
                    <a:gd name="T109" fmla="*/ 412 h 1627"/>
                    <a:gd name="T110" fmla="*/ 520 w 5177"/>
                    <a:gd name="T111" fmla="*/ 413 h 1627"/>
                    <a:gd name="T112" fmla="*/ 436 w 5177"/>
                    <a:gd name="T113" fmla="*/ 413 h 1627"/>
                    <a:gd name="T114" fmla="*/ 344 w 5177"/>
                    <a:gd name="T115" fmla="*/ 413 h 1627"/>
                    <a:gd name="T116" fmla="*/ 260 w 5177"/>
                    <a:gd name="T117" fmla="*/ 413 h 1627"/>
                    <a:gd name="T118" fmla="*/ 176 w 5177"/>
                    <a:gd name="T119" fmla="*/ 413 h 1627"/>
                    <a:gd name="T120" fmla="*/ 84 w 5177"/>
                    <a:gd name="T121" fmla="*/ 413 h 1627"/>
                    <a:gd name="T122" fmla="*/ 3 w 5177"/>
                    <a:gd name="T123" fmla="*/ 413 h 16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177" h="1627">
                      <a:moveTo>
                        <a:pt x="5177" y="1625"/>
                      </a:moveTo>
                      <a:lnTo>
                        <a:pt x="5177" y="1625"/>
                      </a:lnTo>
                      <a:lnTo>
                        <a:pt x="5174" y="1625"/>
                      </a:lnTo>
                      <a:lnTo>
                        <a:pt x="5172" y="1625"/>
                      </a:lnTo>
                      <a:lnTo>
                        <a:pt x="5169" y="1625"/>
                      </a:lnTo>
                      <a:lnTo>
                        <a:pt x="5166" y="1625"/>
                      </a:lnTo>
                      <a:lnTo>
                        <a:pt x="5164" y="1625"/>
                      </a:lnTo>
                      <a:lnTo>
                        <a:pt x="5159" y="1625"/>
                      </a:lnTo>
                      <a:lnTo>
                        <a:pt x="5156" y="1625"/>
                      </a:lnTo>
                      <a:lnTo>
                        <a:pt x="5151" y="1625"/>
                      </a:lnTo>
                      <a:lnTo>
                        <a:pt x="5145" y="1625"/>
                      </a:lnTo>
                      <a:lnTo>
                        <a:pt x="5143" y="1625"/>
                      </a:lnTo>
                      <a:lnTo>
                        <a:pt x="5140" y="1625"/>
                      </a:lnTo>
                      <a:lnTo>
                        <a:pt x="5135" y="1625"/>
                      </a:lnTo>
                      <a:lnTo>
                        <a:pt x="5130" y="1625"/>
                      </a:lnTo>
                      <a:lnTo>
                        <a:pt x="5127" y="1625"/>
                      </a:lnTo>
                      <a:lnTo>
                        <a:pt x="5124" y="1625"/>
                      </a:lnTo>
                      <a:lnTo>
                        <a:pt x="5122" y="1625"/>
                      </a:lnTo>
                      <a:lnTo>
                        <a:pt x="5119" y="1625"/>
                      </a:lnTo>
                      <a:lnTo>
                        <a:pt x="5114" y="1625"/>
                      </a:lnTo>
                      <a:lnTo>
                        <a:pt x="5111" y="1625"/>
                      </a:lnTo>
                      <a:lnTo>
                        <a:pt x="5106" y="1625"/>
                      </a:lnTo>
                      <a:lnTo>
                        <a:pt x="5104" y="1625"/>
                      </a:lnTo>
                      <a:lnTo>
                        <a:pt x="5098" y="1625"/>
                      </a:lnTo>
                      <a:lnTo>
                        <a:pt x="5096" y="1625"/>
                      </a:lnTo>
                      <a:lnTo>
                        <a:pt x="5093" y="1625"/>
                      </a:lnTo>
                      <a:lnTo>
                        <a:pt x="5090" y="1625"/>
                      </a:lnTo>
                      <a:lnTo>
                        <a:pt x="5088" y="1625"/>
                      </a:lnTo>
                      <a:lnTo>
                        <a:pt x="5085" y="1625"/>
                      </a:lnTo>
                      <a:lnTo>
                        <a:pt x="5083" y="1625"/>
                      </a:lnTo>
                      <a:lnTo>
                        <a:pt x="5077" y="1623"/>
                      </a:lnTo>
                      <a:lnTo>
                        <a:pt x="5075" y="1625"/>
                      </a:lnTo>
                      <a:lnTo>
                        <a:pt x="5072" y="1625"/>
                      </a:lnTo>
                      <a:lnTo>
                        <a:pt x="5069" y="1625"/>
                      </a:lnTo>
                      <a:lnTo>
                        <a:pt x="5067" y="1625"/>
                      </a:lnTo>
                      <a:lnTo>
                        <a:pt x="5064" y="1625"/>
                      </a:lnTo>
                      <a:lnTo>
                        <a:pt x="5059" y="1625"/>
                      </a:lnTo>
                      <a:lnTo>
                        <a:pt x="5054" y="1625"/>
                      </a:lnTo>
                      <a:lnTo>
                        <a:pt x="5051" y="1625"/>
                      </a:lnTo>
                      <a:lnTo>
                        <a:pt x="5048" y="1625"/>
                      </a:lnTo>
                      <a:lnTo>
                        <a:pt x="5046" y="1625"/>
                      </a:lnTo>
                      <a:lnTo>
                        <a:pt x="5043" y="1625"/>
                      </a:lnTo>
                      <a:lnTo>
                        <a:pt x="5041" y="1625"/>
                      </a:lnTo>
                      <a:lnTo>
                        <a:pt x="5038" y="1625"/>
                      </a:lnTo>
                      <a:lnTo>
                        <a:pt x="5035" y="1625"/>
                      </a:lnTo>
                      <a:lnTo>
                        <a:pt x="5033" y="1625"/>
                      </a:lnTo>
                      <a:lnTo>
                        <a:pt x="5027" y="1625"/>
                      </a:lnTo>
                      <a:lnTo>
                        <a:pt x="5025" y="1625"/>
                      </a:lnTo>
                      <a:lnTo>
                        <a:pt x="5022" y="1625"/>
                      </a:lnTo>
                      <a:lnTo>
                        <a:pt x="5020" y="1625"/>
                      </a:lnTo>
                      <a:lnTo>
                        <a:pt x="5017" y="1625"/>
                      </a:lnTo>
                      <a:lnTo>
                        <a:pt x="5014" y="1625"/>
                      </a:lnTo>
                      <a:lnTo>
                        <a:pt x="5009" y="1623"/>
                      </a:lnTo>
                      <a:lnTo>
                        <a:pt x="5007" y="1625"/>
                      </a:lnTo>
                      <a:lnTo>
                        <a:pt x="5004" y="1625"/>
                      </a:lnTo>
                      <a:lnTo>
                        <a:pt x="5001" y="1623"/>
                      </a:lnTo>
                      <a:lnTo>
                        <a:pt x="4999" y="1623"/>
                      </a:lnTo>
                      <a:lnTo>
                        <a:pt x="4999" y="1625"/>
                      </a:lnTo>
                      <a:lnTo>
                        <a:pt x="4993" y="1625"/>
                      </a:lnTo>
                      <a:lnTo>
                        <a:pt x="4991" y="1625"/>
                      </a:lnTo>
                      <a:lnTo>
                        <a:pt x="4988" y="1623"/>
                      </a:lnTo>
                      <a:lnTo>
                        <a:pt x="4986" y="1623"/>
                      </a:lnTo>
                      <a:lnTo>
                        <a:pt x="4983" y="1625"/>
                      </a:lnTo>
                      <a:lnTo>
                        <a:pt x="4980" y="1625"/>
                      </a:lnTo>
                      <a:lnTo>
                        <a:pt x="4978" y="1625"/>
                      </a:lnTo>
                      <a:lnTo>
                        <a:pt x="4975" y="1625"/>
                      </a:lnTo>
                      <a:lnTo>
                        <a:pt x="4972" y="1623"/>
                      </a:lnTo>
                      <a:lnTo>
                        <a:pt x="4967" y="1623"/>
                      </a:lnTo>
                      <a:lnTo>
                        <a:pt x="4967" y="1625"/>
                      </a:lnTo>
                      <a:lnTo>
                        <a:pt x="4965" y="1623"/>
                      </a:lnTo>
                      <a:lnTo>
                        <a:pt x="4965" y="1625"/>
                      </a:lnTo>
                      <a:lnTo>
                        <a:pt x="4959" y="1623"/>
                      </a:lnTo>
                      <a:lnTo>
                        <a:pt x="4957" y="1625"/>
                      </a:lnTo>
                      <a:lnTo>
                        <a:pt x="4951" y="1625"/>
                      </a:lnTo>
                      <a:lnTo>
                        <a:pt x="4949" y="1623"/>
                      </a:lnTo>
                      <a:lnTo>
                        <a:pt x="4946" y="1625"/>
                      </a:lnTo>
                      <a:lnTo>
                        <a:pt x="4944" y="1623"/>
                      </a:lnTo>
                      <a:lnTo>
                        <a:pt x="4941" y="1625"/>
                      </a:lnTo>
                      <a:lnTo>
                        <a:pt x="4941" y="1623"/>
                      </a:lnTo>
                      <a:lnTo>
                        <a:pt x="4938" y="1625"/>
                      </a:lnTo>
                      <a:lnTo>
                        <a:pt x="4933" y="1625"/>
                      </a:lnTo>
                      <a:lnTo>
                        <a:pt x="4928" y="1623"/>
                      </a:lnTo>
                      <a:lnTo>
                        <a:pt x="4925" y="1625"/>
                      </a:lnTo>
                      <a:lnTo>
                        <a:pt x="4923" y="1623"/>
                      </a:lnTo>
                      <a:lnTo>
                        <a:pt x="4923" y="1625"/>
                      </a:lnTo>
                      <a:lnTo>
                        <a:pt x="4920" y="1625"/>
                      </a:lnTo>
                      <a:lnTo>
                        <a:pt x="4917" y="1623"/>
                      </a:lnTo>
                      <a:lnTo>
                        <a:pt x="4915" y="1623"/>
                      </a:lnTo>
                      <a:lnTo>
                        <a:pt x="4912" y="1623"/>
                      </a:lnTo>
                      <a:lnTo>
                        <a:pt x="4910" y="1623"/>
                      </a:lnTo>
                      <a:lnTo>
                        <a:pt x="4907" y="1625"/>
                      </a:lnTo>
                      <a:lnTo>
                        <a:pt x="4902" y="1623"/>
                      </a:lnTo>
                      <a:lnTo>
                        <a:pt x="4899" y="1625"/>
                      </a:lnTo>
                      <a:lnTo>
                        <a:pt x="4896" y="1623"/>
                      </a:lnTo>
                      <a:lnTo>
                        <a:pt x="4894" y="1623"/>
                      </a:lnTo>
                      <a:lnTo>
                        <a:pt x="4891" y="1623"/>
                      </a:lnTo>
                      <a:lnTo>
                        <a:pt x="4889" y="1623"/>
                      </a:lnTo>
                      <a:lnTo>
                        <a:pt x="4886" y="1623"/>
                      </a:lnTo>
                      <a:lnTo>
                        <a:pt x="4883" y="1623"/>
                      </a:lnTo>
                      <a:lnTo>
                        <a:pt x="4881" y="1623"/>
                      </a:lnTo>
                      <a:lnTo>
                        <a:pt x="4875" y="1623"/>
                      </a:lnTo>
                      <a:lnTo>
                        <a:pt x="4873" y="1623"/>
                      </a:lnTo>
                      <a:lnTo>
                        <a:pt x="4868" y="1625"/>
                      </a:lnTo>
                      <a:lnTo>
                        <a:pt x="4868" y="1623"/>
                      </a:lnTo>
                      <a:lnTo>
                        <a:pt x="4865" y="1623"/>
                      </a:lnTo>
                      <a:lnTo>
                        <a:pt x="4862" y="1625"/>
                      </a:lnTo>
                      <a:lnTo>
                        <a:pt x="4857" y="1623"/>
                      </a:lnTo>
                      <a:lnTo>
                        <a:pt x="4852" y="1623"/>
                      </a:lnTo>
                      <a:lnTo>
                        <a:pt x="4849" y="1623"/>
                      </a:lnTo>
                      <a:lnTo>
                        <a:pt x="4847" y="1623"/>
                      </a:lnTo>
                      <a:lnTo>
                        <a:pt x="4844" y="1623"/>
                      </a:lnTo>
                      <a:lnTo>
                        <a:pt x="4841" y="1623"/>
                      </a:lnTo>
                      <a:lnTo>
                        <a:pt x="4839" y="1623"/>
                      </a:lnTo>
                      <a:lnTo>
                        <a:pt x="4836" y="1623"/>
                      </a:lnTo>
                      <a:lnTo>
                        <a:pt x="4834" y="1623"/>
                      </a:lnTo>
                      <a:lnTo>
                        <a:pt x="4831" y="1623"/>
                      </a:lnTo>
                      <a:lnTo>
                        <a:pt x="4826" y="1623"/>
                      </a:lnTo>
                      <a:lnTo>
                        <a:pt x="4823" y="1623"/>
                      </a:lnTo>
                      <a:lnTo>
                        <a:pt x="4820" y="1623"/>
                      </a:lnTo>
                      <a:lnTo>
                        <a:pt x="4818" y="1623"/>
                      </a:lnTo>
                      <a:lnTo>
                        <a:pt x="4815" y="1623"/>
                      </a:lnTo>
                      <a:lnTo>
                        <a:pt x="4813" y="1623"/>
                      </a:lnTo>
                      <a:lnTo>
                        <a:pt x="4810" y="1623"/>
                      </a:lnTo>
                      <a:lnTo>
                        <a:pt x="4807" y="1622"/>
                      </a:lnTo>
                      <a:lnTo>
                        <a:pt x="4805" y="1623"/>
                      </a:lnTo>
                      <a:lnTo>
                        <a:pt x="4802" y="1622"/>
                      </a:lnTo>
                      <a:lnTo>
                        <a:pt x="4799" y="1622"/>
                      </a:lnTo>
                      <a:lnTo>
                        <a:pt x="4797" y="1622"/>
                      </a:lnTo>
                      <a:lnTo>
                        <a:pt x="4792" y="1622"/>
                      </a:lnTo>
                      <a:lnTo>
                        <a:pt x="4792" y="1620"/>
                      </a:lnTo>
                      <a:lnTo>
                        <a:pt x="4789" y="1622"/>
                      </a:lnTo>
                      <a:lnTo>
                        <a:pt x="4786" y="1622"/>
                      </a:lnTo>
                      <a:lnTo>
                        <a:pt x="4784" y="1622"/>
                      </a:lnTo>
                      <a:lnTo>
                        <a:pt x="4781" y="1622"/>
                      </a:lnTo>
                      <a:lnTo>
                        <a:pt x="4776" y="1622"/>
                      </a:lnTo>
                      <a:lnTo>
                        <a:pt x="4773" y="1620"/>
                      </a:lnTo>
                      <a:lnTo>
                        <a:pt x="4773" y="1622"/>
                      </a:lnTo>
                      <a:lnTo>
                        <a:pt x="4771" y="1622"/>
                      </a:lnTo>
                      <a:lnTo>
                        <a:pt x="4768" y="1622"/>
                      </a:lnTo>
                      <a:lnTo>
                        <a:pt x="4765" y="1620"/>
                      </a:lnTo>
                      <a:lnTo>
                        <a:pt x="4763" y="1620"/>
                      </a:lnTo>
                      <a:lnTo>
                        <a:pt x="4760" y="1620"/>
                      </a:lnTo>
                      <a:lnTo>
                        <a:pt x="4758" y="1620"/>
                      </a:lnTo>
                      <a:lnTo>
                        <a:pt x="4752" y="1620"/>
                      </a:lnTo>
                      <a:lnTo>
                        <a:pt x="4750" y="1619"/>
                      </a:lnTo>
                      <a:lnTo>
                        <a:pt x="4750" y="1620"/>
                      </a:lnTo>
                      <a:lnTo>
                        <a:pt x="4747" y="1619"/>
                      </a:lnTo>
                      <a:lnTo>
                        <a:pt x="4744" y="1620"/>
                      </a:lnTo>
                      <a:lnTo>
                        <a:pt x="4742" y="1620"/>
                      </a:lnTo>
                      <a:lnTo>
                        <a:pt x="4739" y="1620"/>
                      </a:lnTo>
                      <a:lnTo>
                        <a:pt x="4737" y="1620"/>
                      </a:lnTo>
                      <a:lnTo>
                        <a:pt x="4734" y="1620"/>
                      </a:lnTo>
                      <a:lnTo>
                        <a:pt x="4729" y="1620"/>
                      </a:lnTo>
                      <a:lnTo>
                        <a:pt x="4726" y="1620"/>
                      </a:lnTo>
                      <a:lnTo>
                        <a:pt x="4723" y="1620"/>
                      </a:lnTo>
                      <a:lnTo>
                        <a:pt x="4721" y="1620"/>
                      </a:lnTo>
                      <a:lnTo>
                        <a:pt x="4718" y="1620"/>
                      </a:lnTo>
                      <a:lnTo>
                        <a:pt x="4716" y="1620"/>
                      </a:lnTo>
                      <a:lnTo>
                        <a:pt x="4713" y="1620"/>
                      </a:lnTo>
                      <a:lnTo>
                        <a:pt x="4710" y="1620"/>
                      </a:lnTo>
                      <a:lnTo>
                        <a:pt x="4708" y="1619"/>
                      </a:lnTo>
                      <a:lnTo>
                        <a:pt x="4702" y="1620"/>
                      </a:lnTo>
                      <a:lnTo>
                        <a:pt x="4700" y="1620"/>
                      </a:lnTo>
                      <a:lnTo>
                        <a:pt x="4697" y="1620"/>
                      </a:lnTo>
                      <a:lnTo>
                        <a:pt x="4695" y="1620"/>
                      </a:lnTo>
                      <a:lnTo>
                        <a:pt x="4692" y="1622"/>
                      </a:lnTo>
                      <a:lnTo>
                        <a:pt x="4689" y="1620"/>
                      </a:lnTo>
                      <a:lnTo>
                        <a:pt x="4687" y="1622"/>
                      </a:lnTo>
                      <a:lnTo>
                        <a:pt x="4684" y="1622"/>
                      </a:lnTo>
                      <a:lnTo>
                        <a:pt x="4682" y="1620"/>
                      </a:lnTo>
                      <a:lnTo>
                        <a:pt x="4676" y="1622"/>
                      </a:lnTo>
                      <a:lnTo>
                        <a:pt x="4674" y="1620"/>
                      </a:lnTo>
                      <a:lnTo>
                        <a:pt x="4671" y="1620"/>
                      </a:lnTo>
                      <a:lnTo>
                        <a:pt x="4668" y="1620"/>
                      </a:lnTo>
                      <a:lnTo>
                        <a:pt x="4666" y="1622"/>
                      </a:lnTo>
                      <a:lnTo>
                        <a:pt x="4663" y="1620"/>
                      </a:lnTo>
                      <a:lnTo>
                        <a:pt x="4661" y="1622"/>
                      </a:lnTo>
                      <a:lnTo>
                        <a:pt x="4661" y="1620"/>
                      </a:lnTo>
                      <a:lnTo>
                        <a:pt x="4653" y="1622"/>
                      </a:lnTo>
                      <a:lnTo>
                        <a:pt x="4650" y="1622"/>
                      </a:lnTo>
                      <a:lnTo>
                        <a:pt x="4645" y="1622"/>
                      </a:lnTo>
                      <a:lnTo>
                        <a:pt x="4642" y="1622"/>
                      </a:lnTo>
                      <a:lnTo>
                        <a:pt x="4640" y="1622"/>
                      </a:lnTo>
                      <a:lnTo>
                        <a:pt x="4637" y="1620"/>
                      </a:lnTo>
                      <a:lnTo>
                        <a:pt x="4634" y="1622"/>
                      </a:lnTo>
                      <a:lnTo>
                        <a:pt x="4632" y="1622"/>
                      </a:lnTo>
                      <a:lnTo>
                        <a:pt x="4626" y="1620"/>
                      </a:lnTo>
                      <a:lnTo>
                        <a:pt x="4624" y="1620"/>
                      </a:lnTo>
                      <a:lnTo>
                        <a:pt x="4621" y="1622"/>
                      </a:lnTo>
                      <a:lnTo>
                        <a:pt x="4616" y="1620"/>
                      </a:lnTo>
                      <a:lnTo>
                        <a:pt x="4613" y="1622"/>
                      </a:lnTo>
                      <a:lnTo>
                        <a:pt x="4608" y="1620"/>
                      </a:lnTo>
                      <a:lnTo>
                        <a:pt x="4605" y="1620"/>
                      </a:lnTo>
                      <a:lnTo>
                        <a:pt x="4603" y="1620"/>
                      </a:lnTo>
                      <a:lnTo>
                        <a:pt x="4600" y="1620"/>
                      </a:lnTo>
                      <a:lnTo>
                        <a:pt x="4598" y="1620"/>
                      </a:lnTo>
                      <a:lnTo>
                        <a:pt x="4592" y="1619"/>
                      </a:lnTo>
                      <a:lnTo>
                        <a:pt x="4592" y="1620"/>
                      </a:lnTo>
                      <a:lnTo>
                        <a:pt x="4590" y="1620"/>
                      </a:lnTo>
                      <a:lnTo>
                        <a:pt x="4587" y="1619"/>
                      </a:lnTo>
                      <a:lnTo>
                        <a:pt x="4585" y="1619"/>
                      </a:lnTo>
                      <a:lnTo>
                        <a:pt x="4582" y="1620"/>
                      </a:lnTo>
                      <a:lnTo>
                        <a:pt x="4582" y="1619"/>
                      </a:lnTo>
                      <a:lnTo>
                        <a:pt x="4579" y="1619"/>
                      </a:lnTo>
                      <a:lnTo>
                        <a:pt x="4574" y="1619"/>
                      </a:lnTo>
                      <a:lnTo>
                        <a:pt x="4571" y="1619"/>
                      </a:lnTo>
                      <a:lnTo>
                        <a:pt x="4569" y="1619"/>
                      </a:lnTo>
                      <a:lnTo>
                        <a:pt x="4566" y="1619"/>
                      </a:lnTo>
                      <a:lnTo>
                        <a:pt x="4564" y="1618"/>
                      </a:lnTo>
                      <a:lnTo>
                        <a:pt x="4561" y="1618"/>
                      </a:lnTo>
                      <a:lnTo>
                        <a:pt x="4556" y="1618"/>
                      </a:lnTo>
                      <a:lnTo>
                        <a:pt x="4553" y="1618"/>
                      </a:lnTo>
                      <a:lnTo>
                        <a:pt x="4550" y="1618"/>
                      </a:lnTo>
                      <a:lnTo>
                        <a:pt x="4548" y="1616"/>
                      </a:lnTo>
                      <a:lnTo>
                        <a:pt x="4543" y="1616"/>
                      </a:lnTo>
                      <a:lnTo>
                        <a:pt x="4540" y="1616"/>
                      </a:lnTo>
                      <a:lnTo>
                        <a:pt x="4537" y="1615"/>
                      </a:lnTo>
                      <a:lnTo>
                        <a:pt x="4535" y="1615"/>
                      </a:lnTo>
                      <a:lnTo>
                        <a:pt x="4529" y="1614"/>
                      </a:lnTo>
                      <a:lnTo>
                        <a:pt x="4527" y="1612"/>
                      </a:lnTo>
                      <a:lnTo>
                        <a:pt x="4524" y="1611"/>
                      </a:lnTo>
                      <a:lnTo>
                        <a:pt x="4522" y="1609"/>
                      </a:lnTo>
                      <a:lnTo>
                        <a:pt x="4519" y="1608"/>
                      </a:lnTo>
                      <a:lnTo>
                        <a:pt x="4516" y="1604"/>
                      </a:lnTo>
                      <a:lnTo>
                        <a:pt x="4514" y="1602"/>
                      </a:lnTo>
                      <a:lnTo>
                        <a:pt x="4511" y="1601"/>
                      </a:lnTo>
                      <a:lnTo>
                        <a:pt x="4509" y="1598"/>
                      </a:lnTo>
                      <a:lnTo>
                        <a:pt x="4506" y="1598"/>
                      </a:lnTo>
                      <a:lnTo>
                        <a:pt x="4501" y="1598"/>
                      </a:lnTo>
                      <a:lnTo>
                        <a:pt x="4501" y="1597"/>
                      </a:lnTo>
                      <a:lnTo>
                        <a:pt x="4498" y="1596"/>
                      </a:lnTo>
                      <a:lnTo>
                        <a:pt x="4495" y="1593"/>
                      </a:lnTo>
                      <a:lnTo>
                        <a:pt x="4493" y="1590"/>
                      </a:lnTo>
                      <a:lnTo>
                        <a:pt x="4490" y="1582"/>
                      </a:lnTo>
                      <a:lnTo>
                        <a:pt x="4490" y="1578"/>
                      </a:lnTo>
                      <a:lnTo>
                        <a:pt x="4485" y="1571"/>
                      </a:lnTo>
                      <a:lnTo>
                        <a:pt x="4485" y="1568"/>
                      </a:lnTo>
                      <a:lnTo>
                        <a:pt x="4480" y="1565"/>
                      </a:lnTo>
                      <a:lnTo>
                        <a:pt x="4477" y="1565"/>
                      </a:lnTo>
                      <a:lnTo>
                        <a:pt x="4474" y="1564"/>
                      </a:lnTo>
                      <a:lnTo>
                        <a:pt x="4474" y="1562"/>
                      </a:lnTo>
                      <a:lnTo>
                        <a:pt x="4469" y="1554"/>
                      </a:lnTo>
                      <a:lnTo>
                        <a:pt x="4469" y="1549"/>
                      </a:lnTo>
                      <a:lnTo>
                        <a:pt x="4467" y="1537"/>
                      </a:lnTo>
                      <a:lnTo>
                        <a:pt x="4464" y="1531"/>
                      </a:lnTo>
                      <a:lnTo>
                        <a:pt x="4461" y="1518"/>
                      </a:lnTo>
                      <a:lnTo>
                        <a:pt x="4459" y="1508"/>
                      </a:lnTo>
                      <a:lnTo>
                        <a:pt x="4453" y="1453"/>
                      </a:lnTo>
                      <a:lnTo>
                        <a:pt x="4453" y="1420"/>
                      </a:lnTo>
                      <a:lnTo>
                        <a:pt x="4451" y="1334"/>
                      </a:lnTo>
                      <a:lnTo>
                        <a:pt x="4448" y="1297"/>
                      </a:lnTo>
                      <a:lnTo>
                        <a:pt x="4446" y="1253"/>
                      </a:lnTo>
                      <a:lnTo>
                        <a:pt x="4443" y="1247"/>
                      </a:lnTo>
                      <a:lnTo>
                        <a:pt x="4440" y="1240"/>
                      </a:lnTo>
                      <a:lnTo>
                        <a:pt x="4438" y="1229"/>
                      </a:lnTo>
                      <a:lnTo>
                        <a:pt x="4435" y="1179"/>
                      </a:lnTo>
                      <a:lnTo>
                        <a:pt x="4435" y="1146"/>
                      </a:lnTo>
                      <a:lnTo>
                        <a:pt x="4430" y="1059"/>
                      </a:lnTo>
                      <a:lnTo>
                        <a:pt x="4427" y="1045"/>
                      </a:lnTo>
                      <a:lnTo>
                        <a:pt x="4427" y="1041"/>
                      </a:lnTo>
                      <a:lnTo>
                        <a:pt x="4422" y="1045"/>
                      </a:lnTo>
                      <a:lnTo>
                        <a:pt x="4419" y="1040"/>
                      </a:lnTo>
                      <a:lnTo>
                        <a:pt x="4419" y="1027"/>
                      </a:lnTo>
                      <a:lnTo>
                        <a:pt x="4414" y="957"/>
                      </a:lnTo>
                      <a:lnTo>
                        <a:pt x="4414" y="899"/>
                      </a:lnTo>
                      <a:lnTo>
                        <a:pt x="4409" y="762"/>
                      </a:lnTo>
                      <a:lnTo>
                        <a:pt x="4406" y="693"/>
                      </a:lnTo>
                      <a:lnTo>
                        <a:pt x="4404" y="752"/>
                      </a:lnTo>
                      <a:lnTo>
                        <a:pt x="4401" y="810"/>
                      </a:lnTo>
                      <a:lnTo>
                        <a:pt x="4398" y="925"/>
                      </a:lnTo>
                      <a:lnTo>
                        <a:pt x="4398" y="968"/>
                      </a:lnTo>
                      <a:lnTo>
                        <a:pt x="4393" y="1018"/>
                      </a:lnTo>
                      <a:lnTo>
                        <a:pt x="4393" y="1029"/>
                      </a:lnTo>
                      <a:lnTo>
                        <a:pt x="4391" y="1031"/>
                      </a:lnTo>
                      <a:lnTo>
                        <a:pt x="4388" y="1031"/>
                      </a:lnTo>
                      <a:lnTo>
                        <a:pt x="4385" y="1048"/>
                      </a:lnTo>
                      <a:lnTo>
                        <a:pt x="4383" y="1069"/>
                      </a:lnTo>
                      <a:lnTo>
                        <a:pt x="4377" y="1160"/>
                      </a:lnTo>
                      <a:lnTo>
                        <a:pt x="4377" y="1188"/>
                      </a:lnTo>
                      <a:lnTo>
                        <a:pt x="4375" y="1215"/>
                      </a:lnTo>
                      <a:lnTo>
                        <a:pt x="4372" y="1215"/>
                      </a:lnTo>
                      <a:lnTo>
                        <a:pt x="4370" y="1226"/>
                      </a:lnTo>
                      <a:lnTo>
                        <a:pt x="4367" y="1247"/>
                      </a:lnTo>
                      <a:lnTo>
                        <a:pt x="4364" y="1322"/>
                      </a:lnTo>
                      <a:lnTo>
                        <a:pt x="4362" y="1365"/>
                      </a:lnTo>
                      <a:lnTo>
                        <a:pt x="4359" y="1439"/>
                      </a:lnTo>
                      <a:lnTo>
                        <a:pt x="4359" y="1464"/>
                      </a:lnTo>
                      <a:lnTo>
                        <a:pt x="4354" y="1511"/>
                      </a:lnTo>
                      <a:lnTo>
                        <a:pt x="4351" y="1521"/>
                      </a:lnTo>
                      <a:lnTo>
                        <a:pt x="4349" y="1539"/>
                      </a:lnTo>
                      <a:lnTo>
                        <a:pt x="4346" y="1546"/>
                      </a:lnTo>
                      <a:lnTo>
                        <a:pt x="4343" y="1560"/>
                      </a:lnTo>
                      <a:lnTo>
                        <a:pt x="4343" y="1564"/>
                      </a:lnTo>
                      <a:lnTo>
                        <a:pt x="4338" y="1571"/>
                      </a:lnTo>
                      <a:lnTo>
                        <a:pt x="4336" y="1573"/>
                      </a:lnTo>
                      <a:lnTo>
                        <a:pt x="4330" y="1572"/>
                      </a:lnTo>
                      <a:lnTo>
                        <a:pt x="4328" y="1573"/>
                      </a:lnTo>
                      <a:lnTo>
                        <a:pt x="4328" y="1578"/>
                      </a:lnTo>
                      <a:lnTo>
                        <a:pt x="4322" y="1586"/>
                      </a:lnTo>
                      <a:lnTo>
                        <a:pt x="4322" y="1590"/>
                      </a:lnTo>
                      <a:lnTo>
                        <a:pt x="4320" y="1597"/>
                      </a:lnTo>
                      <a:lnTo>
                        <a:pt x="4317" y="1600"/>
                      </a:lnTo>
                      <a:lnTo>
                        <a:pt x="4315" y="1602"/>
                      </a:lnTo>
                      <a:lnTo>
                        <a:pt x="4312" y="1602"/>
                      </a:lnTo>
                      <a:lnTo>
                        <a:pt x="4309" y="1604"/>
                      </a:lnTo>
                      <a:lnTo>
                        <a:pt x="4307" y="1604"/>
                      </a:lnTo>
                      <a:lnTo>
                        <a:pt x="4301" y="1605"/>
                      </a:lnTo>
                      <a:lnTo>
                        <a:pt x="4301" y="1607"/>
                      </a:lnTo>
                      <a:lnTo>
                        <a:pt x="4299" y="1609"/>
                      </a:lnTo>
                      <a:lnTo>
                        <a:pt x="4296" y="1612"/>
                      </a:lnTo>
                      <a:lnTo>
                        <a:pt x="4294" y="1615"/>
                      </a:lnTo>
                      <a:lnTo>
                        <a:pt x="4291" y="1616"/>
                      </a:lnTo>
                      <a:lnTo>
                        <a:pt x="4288" y="1618"/>
                      </a:lnTo>
                      <a:lnTo>
                        <a:pt x="4286" y="1619"/>
                      </a:lnTo>
                      <a:lnTo>
                        <a:pt x="4283" y="1619"/>
                      </a:lnTo>
                      <a:lnTo>
                        <a:pt x="4283" y="1620"/>
                      </a:lnTo>
                      <a:lnTo>
                        <a:pt x="4278" y="1622"/>
                      </a:lnTo>
                      <a:lnTo>
                        <a:pt x="4275" y="1622"/>
                      </a:lnTo>
                      <a:lnTo>
                        <a:pt x="4273" y="1622"/>
                      </a:lnTo>
                      <a:lnTo>
                        <a:pt x="4270" y="1622"/>
                      </a:lnTo>
                      <a:lnTo>
                        <a:pt x="4267" y="1623"/>
                      </a:lnTo>
                      <a:lnTo>
                        <a:pt x="4262" y="1623"/>
                      </a:lnTo>
                      <a:lnTo>
                        <a:pt x="4260" y="1623"/>
                      </a:lnTo>
                      <a:lnTo>
                        <a:pt x="4254" y="1623"/>
                      </a:lnTo>
                      <a:lnTo>
                        <a:pt x="4254" y="1625"/>
                      </a:lnTo>
                      <a:lnTo>
                        <a:pt x="4252" y="1625"/>
                      </a:lnTo>
                      <a:lnTo>
                        <a:pt x="4246" y="1625"/>
                      </a:lnTo>
                      <a:lnTo>
                        <a:pt x="4244" y="1623"/>
                      </a:lnTo>
                      <a:lnTo>
                        <a:pt x="4244" y="1625"/>
                      </a:lnTo>
                      <a:lnTo>
                        <a:pt x="4241" y="1625"/>
                      </a:lnTo>
                      <a:lnTo>
                        <a:pt x="4239" y="1625"/>
                      </a:lnTo>
                      <a:lnTo>
                        <a:pt x="4233" y="1625"/>
                      </a:lnTo>
                      <a:lnTo>
                        <a:pt x="4231" y="1625"/>
                      </a:lnTo>
                      <a:lnTo>
                        <a:pt x="4228" y="1625"/>
                      </a:lnTo>
                      <a:lnTo>
                        <a:pt x="4225" y="1625"/>
                      </a:lnTo>
                      <a:lnTo>
                        <a:pt x="4223" y="1625"/>
                      </a:lnTo>
                      <a:lnTo>
                        <a:pt x="4220" y="1625"/>
                      </a:lnTo>
                      <a:lnTo>
                        <a:pt x="4218" y="1625"/>
                      </a:lnTo>
                      <a:lnTo>
                        <a:pt x="4215" y="1625"/>
                      </a:lnTo>
                      <a:lnTo>
                        <a:pt x="4210" y="1625"/>
                      </a:lnTo>
                      <a:lnTo>
                        <a:pt x="4207" y="1625"/>
                      </a:lnTo>
                      <a:lnTo>
                        <a:pt x="4204" y="1625"/>
                      </a:lnTo>
                      <a:lnTo>
                        <a:pt x="4202" y="1625"/>
                      </a:lnTo>
                      <a:lnTo>
                        <a:pt x="4199" y="1625"/>
                      </a:lnTo>
                      <a:lnTo>
                        <a:pt x="4194" y="1625"/>
                      </a:lnTo>
                      <a:lnTo>
                        <a:pt x="4191" y="1625"/>
                      </a:lnTo>
                      <a:lnTo>
                        <a:pt x="4189" y="1625"/>
                      </a:lnTo>
                      <a:lnTo>
                        <a:pt x="4186" y="1625"/>
                      </a:lnTo>
                      <a:lnTo>
                        <a:pt x="4184" y="1625"/>
                      </a:lnTo>
                      <a:lnTo>
                        <a:pt x="4181" y="1625"/>
                      </a:lnTo>
                      <a:lnTo>
                        <a:pt x="4178" y="1625"/>
                      </a:lnTo>
                      <a:lnTo>
                        <a:pt x="4176" y="1625"/>
                      </a:lnTo>
                      <a:lnTo>
                        <a:pt x="4170" y="1625"/>
                      </a:lnTo>
                      <a:lnTo>
                        <a:pt x="4168" y="1625"/>
                      </a:lnTo>
                      <a:lnTo>
                        <a:pt x="4165" y="1625"/>
                      </a:lnTo>
                      <a:lnTo>
                        <a:pt x="4163" y="1625"/>
                      </a:lnTo>
                      <a:lnTo>
                        <a:pt x="4160" y="1625"/>
                      </a:lnTo>
                      <a:lnTo>
                        <a:pt x="4157" y="1623"/>
                      </a:lnTo>
                      <a:lnTo>
                        <a:pt x="4155" y="1625"/>
                      </a:lnTo>
                      <a:lnTo>
                        <a:pt x="4152" y="1625"/>
                      </a:lnTo>
                      <a:lnTo>
                        <a:pt x="4149" y="1625"/>
                      </a:lnTo>
                      <a:lnTo>
                        <a:pt x="4147" y="1625"/>
                      </a:lnTo>
                      <a:lnTo>
                        <a:pt x="4144" y="1625"/>
                      </a:lnTo>
                      <a:lnTo>
                        <a:pt x="4139" y="1625"/>
                      </a:lnTo>
                      <a:lnTo>
                        <a:pt x="4134" y="1625"/>
                      </a:lnTo>
                      <a:lnTo>
                        <a:pt x="4131" y="1623"/>
                      </a:lnTo>
                      <a:lnTo>
                        <a:pt x="4128" y="1623"/>
                      </a:lnTo>
                      <a:lnTo>
                        <a:pt x="4126" y="1623"/>
                      </a:lnTo>
                      <a:lnTo>
                        <a:pt x="4123" y="1623"/>
                      </a:lnTo>
                      <a:lnTo>
                        <a:pt x="4121" y="1623"/>
                      </a:lnTo>
                      <a:lnTo>
                        <a:pt x="4115" y="1623"/>
                      </a:lnTo>
                      <a:lnTo>
                        <a:pt x="4110" y="1623"/>
                      </a:lnTo>
                      <a:lnTo>
                        <a:pt x="4107" y="1623"/>
                      </a:lnTo>
                      <a:lnTo>
                        <a:pt x="4102" y="1623"/>
                      </a:lnTo>
                      <a:lnTo>
                        <a:pt x="4100" y="1623"/>
                      </a:lnTo>
                      <a:lnTo>
                        <a:pt x="4094" y="1623"/>
                      </a:lnTo>
                      <a:lnTo>
                        <a:pt x="4092" y="1623"/>
                      </a:lnTo>
                      <a:lnTo>
                        <a:pt x="4087" y="1623"/>
                      </a:lnTo>
                      <a:lnTo>
                        <a:pt x="4081" y="1622"/>
                      </a:lnTo>
                      <a:lnTo>
                        <a:pt x="4079" y="1623"/>
                      </a:lnTo>
                      <a:lnTo>
                        <a:pt x="4079" y="1622"/>
                      </a:lnTo>
                      <a:lnTo>
                        <a:pt x="4076" y="1620"/>
                      </a:lnTo>
                      <a:lnTo>
                        <a:pt x="4073" y="1620"/>
                      </a:lnTo>
                      <a:lnTo>
                        <a:pt x="4071" y="1620"/>
                      </a:lnTo>
                      <a:lnTo>
                        <a:pt x="4068" y="1622"/>
                      </a:lnTo>
                      <a:lnTo>
                        <a:pt x="4066" y="1622"/>
                      </a:lnTo>
                      <a:lnTo>
                        <a:pt x="4063" y="1622"/>
                      </a:lnTo>
                      <a:lnTo>
                        <a:pt x="4060" y="1622"/>
                      </a:lnTo>
                      <a:lnTo>
                        <a:pt x="4055" y="1622"/>
                      </a:lnTo>
                      <a:lnTo>
                        <a:pt x="4052" y="1622"/>
                      </a:lnTo>
                      <a:lnTo>
                        <a:pt x="4050" y="1622"/>
                      </a:lnTo>
                      <a:lnTo>
                        <a:pt x="4047" y="1622"/>
                      </a:lnTo>
                      <a:lnTo>
                        <a:pt x="4047" y="1623"/>
                      </a:lnTo>
                      <a:lnTo>
                        <a:pt x="4045" y="1622"/>
                      </a:lnTo>
                      <a:lnTo>
                        <a:pt x="4042" y="1623"/>
                      </a:lnTo>
                      <a:lnTo>
                        <a:pt x="4039" y="1622"/>
                      </a:lnTo>
                      <a:lnTo>
                        <a:pt x="4037" y="1622"/>
                      </a:lnTo>
                      <a:lnTo>
                        <a:pt x="4034" y="1622"/>
                      </a:lnTo>
                      <a:lnTo>
                        <a:pt x="4031" y="1622"/>
                      </a:lnTo>
                      <a:lnTo>
                        <a:pt x="4026" y="1622"/>
                      </a:lnTo>
                      <a:lnTo>
                        <a:pt x="4024" y="1620"/>
                      </a:lnTo>
                      <a:lnTo>
                        <a:pt x="4024" y="1622"/>
                      </a:lnTo>
                      <a:lnTo>
                        <a:pt x="4021" y="1622"/>
                      </a:lnTo>
                      <a:lnTo>
                        <a:pt x="4016" y="1620"/>
                      </a:lnTo>
                      <a:lnTo>
                        <a:pt x="4016" y="1622"/>
                      </a:lnTo>
                      <a:lnTo>
                        <a:pt x="4013" y="1622"/>
                      </a:lnTo>
                      <a:lnTo>
                        <a:pt x="4011" y="1622"/>
                      </a:lnTo>
                      <a:lnTo>
                        <a:pt x="4008" y="1622"/>
                      </a:lnTo>
                      <a:lnTo>
                        <a:pt x="4003" y="1622"/>
                      </a:lnTo>
                      <a:lnTo>
                        <a:pt x="4000" y="1622"/>
                      </a:lnTo>
                      <a:lnTo>
                        <a:pt x="3997" y="1622"/>
                      </a:lnTo>
                      <a:lnTo>
                        <a:pt x="3995" y="1622"/>
                      </a:lnTo>
                      <a:lnTo>
                        <a:pt x="3992" y="1622"/>
                      </a:lnTo>
                      <a:lnTo>
                        <a:pt x="3990" y="1622"/>
                      </a:lnTo>
                      <a:lnTo>
                        <a:pt x="3987" y="1622"/>
                      </a:lnTo>
                      <a:lnTo>
                        <a:pt x="3984" y="1622"/>
                      </a:lnTo>
                      <a:lnTo>
                        <a:pt x="3979" y="1620"/>
                      </a:lnTo>
                      <a:lnTo>
                        <a:pt x="3976" y="1620"/>
                      </a:lnTo>
                      <a:lnTo>
                        <a:pt x="3974" y="1619"/>
                      </a:lnTo>
                      <a:lnTo>
                        <a:pt x="3971" y="1620"/>
                      </a:lnTo>
                      <a:lnTo>
                        <a:pt x="3969" y="1622"/>
                      </a:lnTo>
                      <a:lnTo>
                        <a:pt x="3963" y="1622"/>
                      </a:lnTo>
                      <a:lnTo>
                        <a:pt x="3961" y="1622"/>
                      </a:lnTo>
                      <a:lnTo>
                        <a:pt x="3958" y="1622"/>
                      </a:lnTo>
                      <a:lnTo>
                        <a:pt x="3955" y="1622"/>
                      </a:lnTo>
                      <a:lnTo>
                        <a:pt x="3953" y="1623"/>
                      </a:lnTo>
                      <a:lnTo>
                        <a:pt x="3950" y="1623"/>
                      </a:lnTo>
                      <a:lnTo>
                        <a:pt x="3948" y="1622"/>
                      </a:lnTo>
                      <a:lnTo>
                        <a:pt x="3945" y="1622"/>
                      </a:lnTo>
                      <a:lnTo>
                        <a:pt x="3940" y="1623"/>
                      </a:lnTo>
                      <a:lnTo>
                        <a:pt x="3940" y="1622"/>
                      </a:lnTo>
                      <a:lnTo>
                        <a:pt x="3937" y="1623"/>
                      </a:lnTo>
                      <a:lnTo>
                        <a:pt x="3932" y="1622"/>
                      </a:lnTo>
                      <a:lnTo>
                        <a:pt x="3929" y="1622"/>
                      </a:lnTo>
                      <a:lnTo>
                        <a:pt x="3924" y="1622"/>
                      </a:lnTo>
                      <a:lnTo>
                        <a:pt x="3921" y="1622"/>
                      </a:lnTo>
                      <a:lnTo>
                        <a:pt x="3919" y="1623"/>
                      </a:lnTo>
                      <a:lnTo>
                        <a:pt x="3916" y="1623"/>
                      </a:lnTo>
                      <a:lnTo>
                        <a:pt x="3908" y="1623"/>
                      </a:lnTo>
                      <a:lnTo>
                        <a:pt x="3908" y="1625"/>
                      </a:lnTo>
                      <a:lnTo>
                        <a:pt x="3906" y="1623"/>
                      </a:lnTo>
                      <a:lnTo>
                        <a:pt x="3903" y="1625"/>
                      </a:lnTo>
                      <a:lnTo>
                        <a:pt x="3900" y="1623"/>
                      </a:lnTo>
                      <a:lnTo>
                        <a:pt x="3898" y="1623"/>
                      </a:lnTo>
                      <a:lnTo>
                        <a:pt x="3895" y="1623"/>
                      </a:lnTo>
                      <a:lnTo>
                        <a:pt x="3890" y="1623"/>
                      </a:lnTo>
                      <a:lnTo>
                        <a:pt x="3887" y="1623"/>
                      </a:lnTo>
                      <a:lnTo>
                        <a:pt x="3882" y="1623"/>
                      </a:lnTo>
                      <a:lnTo>
                        <a:pt x="3879" y="1623"/>
                      </a:lnTo>
                      <a:lnTo>
                        <a:pt x="3877" y="1625"/>
                      </a:lnTo>
                      <a:lnTo>
                        <a:pt x="3874" y="1623"/>
                      </a:lnTo>
                      <a:lnTo>
                        <a:pt x="3872" y="1625"/>
                      </a:lnTo>
                      <a:lnTo>
                        <a:pt x="3869" y="1623"/>
                      </a:lnTo>
                      <a:lnTo>
                        <a:pt x="3866" y="1625"/>
                      </a:lnTo>
                      <a:lnTo>
                        <a:pt x="3864" y="1623"/>
                      </a:lnTo>
                      <a:lnTo>
                        <a:pt x="3861" y="1625"/>
                      </a:lnTo>
                      <a:lnTo>
                        <a:pt x="3861" y="1623"/>
                      </a:lnTo>
                      <a:lnTo>
                        <a:pt x="3856" y="1623"/>
                      </a:lnTo>
                      <a:lnTo>
                        <a:pt x="3853" y="1623"/>
                      </a:lnTo>
                      <a:lnTo>
                        <a:pt x="3851" y="1623"/>
                      </a:lnTo>
                      <a:lnTo>
                        <a:pt x="3848" y="1623"/>
                      </a:lnTo>
                      <a:lnTo>
                        <a:pt x="3845" y="1623"/>
                      </a:lnTo>
                      <a:lnTo>
                        <a:pt x="3840" y="1623"/>
                      </a:lnTo>
                      <a:lnTo>
                        <a:pt x="3838" y="1623"/>
                      </a:lnTo>
                      <a:lnTo>
                        <a:pt x="3832" y="1623"/>
                      </a:lnTo>
                      <a:lnTo>
                        <a:pt x="3830" y="1623"/>
                      </a:lnTo>
                      <a:lnTo>
                        <a:pt x="3824" y="1623"/>
                      </a:lnTo>
                      <a:lnTo>
                        <a:pt x="3822" y="1622"/>
                      </a:lnTo>
                      <a:lnTo>
                        <a:pt x="3819" y="1623"/>
                      </a:lnTo>
                      <a:lnTo>
                        <a:pt x="3817" y="1622"/>
                      </a:lnTo>
                      <a:lnTo>
                        <a:pt x="3817" y="1623"/>
                      </a:lnTo>
                      <a:lnTo>
                        <a:pt x="3814" y="1622"/>
                      </a:lnTo>
                      <a:lnTo>
                        <a:pt x="3811" y="1620"/>
                      </a:lnTo>
                      <a:lnTo>
                        <a:pt x="3806" y="1622"/>
                      </a:lnTo>
                      <a:lnTo>
                        <a:pt x="3803" y="1622"/>
                      </a:lnTo>
                      <a:lnTo>
                        <a:pt x="3801" y="1622"/>
                      </a:lnTo>
                      <a:lnTo>
                        <a:pt x="3796" y="1622"/>
                      </a:lnTo>
                      <a:lnTo>
                        <a:pt x="3793" y="1622"/>
                      </a:lnTo>
                      <a:lnTo>
                        <a:pt x="3790" y="1622"/>
                      </a:lnTo>
                      <a:lnTo>
                        <a:pt x="3788" y="1620"/>
                      </a:lnTo>
                      <a:lnTo>
                        <a:pt x="3785" y="1620"/>
                      </a:lnTo>
                      <a:lnTo>
                        <a:pt x="3780" y="1620"/>
                      </a:lnTo>
                      <a:lnTo>
                        <a:pt x="3777" y="1620"/>
                      </a:lnTo>
                      <a:lnTo>
                        <a:pt x="3775" y="1619"/>
                      </a:lnTo>
                      <a:lnTo>
                        <a:pt x="3772" y="1619"/>
                      </a:lnTo>
                      <a:lnTo>
                        <a:pt x="3769" y="1619"/>
                      </a:lnTo>
                      <a:lnTo>
                        <a:pt x="3767" y="1618"/>
                      </a:lnTo>
                      <a:lnTo>
                        <a:pt x="3764" y="1618"/>
                      </a:lnTo>
                      <a:lnTo>
                        <a:pt x="3762" y="1619"/>
                      </a:lnTo>
                      <a:lnTo>
                        <a:pt x="3756" y="1619"/>
                      </a:lnTo>
                      <a:lnTo>
                        <a:pt x="3756" y="1618"/>
                      </a:lnTo>
                      <a:lnTo>
                        <a:pt x="3754" y="1618"/>
                      </a:lnTo>
                      <a:lnTo>
                        <a:pt x="3751" y="1616"/>
                      </a:lnTo>
                      <a:lnTo>
                        <a:pt x="3748" y="1616"/>
                      </a:lnTo>
                      <a:lnTo>
                        <a:pt x="3746" y="1615"/>
                      </a:lnTo>
                      <a:lnTo>
                        <a:pt x="3741" y="1614"/>
                      </a:lnTo>
                      <a:lnTo>
                        <a:pt x="3741" y="1612"/>
                      </a:lnTo>
                      <a:lnTo>
                        <a:pt x="3738" y="1609"/>
                      </a:lnTo>
                      <a:lnTo>
                        <a:pt x="3735" y="1608"/>
                      </a:lnTo>
                      <a:lnTo>
                        <a:pt x="3730" y="1601"/>
                      </a:lnTo>
                      <a:lnTo>
                        <a:pt x="3730" y="1597"/>
                      </a:lnTo>
                      <a:lnTo>
                        <a:pt x="3725" y="1586"/>
                      </a:lnTo>
                      <a:lnTo>
                        <a:pt x="3725" y="1578"/>
                      </a:lnTo>
                      <a:lnTo>
                        <a:pt x="3722" y="1531"/>
                      </a:lnTo>
                      <a:lnTo>
                        <a:pt x="3720" y="1489"/>
                      </a:lnTo>
                      <a:lnTo>
                        <a:pt x="3717" y="1420"/>
                      </a:lnTo>
                      <a:lnTo>
                        <a:pt x="3714" y="1409"/>
                      </a:lnTo>
                      <a:lnTo>
                        <a:pt x="3712" y="1438"/>
                      </a:lnTo>
                      <a:lnTo>
                        <a:pt x="3709" y="1471"/>
                      </a:lnTo>
                      <a:lnTo>
                        <a:pt x="3704" y="1532"/>
                      </a:lnTo>
                      <a:lnTo>
                        <a:pt x="3704" y="1543"/>
                      </a:lnTo>
                      <a:lnTo>
                        <a:pt x="3701" y="1553"/>
                      </a:lnTo>
                      <a:lnTo>
                        <a:pt x="3699" y="1554"/>
                      </a:lnTo>
                      <a:lnTo>
                        <a:pt x="3696" y="1544"/>
                      </a:lnTo>
                      <a:lnTo>
                        <a:pt x="3693" y="1529"/>
                      </a:lnTo>
                      <a:lnTo>
                        <a:pt x="3691" y="1467"/>
                      </a:lnTo>
                      <a:lnTo>
                        <a:pt x="3688" y="1421"/>
                      </a:lnTo>
                      <a:lnTo>
                        <a:pt x="3685" y="1336"/>
                      </a:lnTo>
                      <a:lnTo>
                        <a:pt x="3685" y="1315"/>
                      </a:lnTo>
                      <a:lnTo>
                        <a:pt x="3680" y="1266"/>
                      </a:lnTo>
                      <a:lnTo>
                        <a:pt x="3678" y="1231"/>
                      </a:lnTo>
                      <a:lnTo>
                        <a:pt x="3675" y="1160"/>
                      </a:lnTo>
                      <a:lnTo>
                        <a:pt x="3672" y="1153"/>
                      </a:lnTo>
                      <a:lnTo>
                        <a:pt x="3670" y="1203"/>
                      </a:lnTo>
                      <a:lnTo>
                        <a:pt x="3670" y="1233"/>
                      </a:lnTo>
                      <a:lnTo>
                        <a:pt x="3667" y="1248"/>
                      </a:lnTo>
                      <a:lnTo>
                        <a:pt x="3662" y="1242"/>
                      </a:lnTo>
                      <a:lnTo>
                        <a:pt x="3662" y="1251"/>
                      </a:lnTo>
                      <a:lnTo>
                        <a:pt x="3659" y="1273"/>
                      </a:lnTo>
                      <a:lnTo>
                        <a:pt x="3657" y="1308"/>
                      </a:lnTo>
                      <a:lnTo>
                        <a:pt x="3654" y="1287"/>
                      </a:lnTo>
                      <a:lnTo>
                        <a:pt x="3649" y="1247"/>
                      </a:lnTo>
                      <a:lnTo>
                        <a:pt x="3649" y="1246"/>
                      </a:lnTo>
                      <a:lnTo>
                        <a:pt x="3646" y="1275"/>
                      </a:lnTo>
                      <a:lnTo>
                        <a:pt x="3644" y="1282"/>
                      </a:lnTo>
                      <a:lnTo>
                        <a:pt x="3641" y="1226"/>
                      </a:lnTo>
                      <a:lnTo>
                        <a:pt x="3638" y="1134"/>
                      </a:lnTo>
                      <a:lnTo>
                        <a:pt x="3633" y="781"/>
                      </a:lnTo>
                      <a:lnTo>
                        <a:pt x="3633" y="753"/>
                      </a:lnTo>
                      <a:lnTo>
                        <a:pt x="3630" y="885"/>
                      </a:lnTo>
                      <a:lnTo>
                        <a:pt x="3628" y="1008"/>
                      </a:lnTo>
                      <a:lnTo>
                        <a:pt x="3625" y="1196"/>
                      </a:lnTo>
                      <a:lnTo>
                        <a:pt x="3623" y="1239"/>
                      </a:lnTo>
                      <a:lnTo>
                        <a:pt x="3623" y="1251"/>
                      </a:lnTo>
                      <a:lnTo>
                        <a:pt x="3617" y="1239"/>
                      </a:lnTo>
                      <a:lnTo>
                        <a:pt x="3617" y="1233"/>
                      </a:lnTo>
                      <a:lnTo>
                        <a:pt x="3615" y="1260"/>
                      </a:lnTo>
                      <a:lnTo>
                        <a:pt x="3609" y="1300"/>
                      </a:lnTo>
                      <a:lnTo>
                        <a:pt x="3607" y="1287"/>
                      </a:lnTo>
                      <a:lnTo>
                        <a:pt x="3604" y="1242"/>
                      </a:lnTo>
                      <a:lnTo>
                        <a:pt x="3602" y="1233"/>
                      </a:lnTo>
                      <a:lnTo>
                        <a:pt x="3599" y="1228"/>
                      </a:lnTo>
                      <a:lnTo>
                        <a:pt x="3596" y="1213"/>
                      </a:lnTo>
                      <a:lnTo>
                        <a:pt x="3594" y="1138"/>
                      </a:lnTo>
                      <a:lnTo>
                        <a:pt x="3594" y="1113"/>
                      </a:lnTo>
                      <a:lnTo>
                        <a:pt x="3589" y="1143"/>
                      </a:lnTo>
                      <a:lnTo>
                        <a:pt x="3589" y="1189"/>
                      </a:lnTo>
                      <a:lnTo>
                        <a:pt x="3583" y="1265"/>
                      </a:lnTo>
                      <a:lnTo>
                        <a:pt x="3581" y="1265"/>
                      </a:lnTo>
                      <a:lnTo>
                        <a:pt x="3578" y="1290"/>
                      </a:lnTo>
                      <a:lnTo>
                        <a:pt x="3578" y="1327"/>
                      </a:lnTo>
                      <a:lnTo>
                        <a:pt x="3573" y="1421"/>
                      </a:lnTo>
                      <a:lnTo>
                        <a:pt x="3573" y="1461"/>
                      </a:lnTo>
                      <a:lnTo>
                        <a:pt x="3570" y="1514"/>
                      </a:lnTo>
                      <a:lnTo>
                        <a:pt x="3568" y="1529"/>
                      </a:lnTo>
                      <a:lnTo>
                        <a:pt x="3565" y="1547"/>
                      </a:lnTo>
                      <a:lnTo>
                        <a:pt x="3562" y="1550"/>
                      </a:lnTo>
                      <a:lnTo>
                        <a:pt x="3557" y="1528"/>
                      </a:lnTo>
                      <a:lnTo>
                        <a:pt x="3557" y="1500"/>
                      </a:lnTo>
                      <a:lnTo>
                        <a:pt x="3554" y="1417"/>
                      </a:lnTo>
                      <a:lnTo>
                        <a:pt x="3549" y="1383"/>
                      </a:lnTo>
                      <a:lnTo>
                        <a:pt x="3549" y="1395"/>
                      </a:lnTo>
                      <a:lnTo>
                        <a:pt x="3547" y="1428"/>
                      </a:lnTo>
                      <a:lnTo>
                        <a:pt x="3544" y="1504"/>
                      </a:lnTo>
                      <a:lnTo>
                        <a:pt x="3541" y="1532"/>
                      </a:lnTo>
                      <a:lnTo>
                        <a:pt x="3539" y="1565"/>
                      </a:lnTo>
                      <a:lnTo>
                        <a:pt x="3539" y="1578"/>
                      </a:lnTo>
                      <a:lnTo>
                        <a:pt x="3533" y="1600"/>
                      </a:lnTo>
                      <a:lnTo>
                        <a:pt x="3531" y="1604"/>
                      </a:lnTo>
                      <a:lnTo>
                        <a:pt x="3528" y="1609"/>
                      </a:lnTo>
                      <a:lnTo>
                        <a:pt x="3526" y="1611"/>
                      </a:lnTo>
                      <a:lnTo>
                        <a:pt x="3523" y="1615"/>
                      </a:lnTo>
                      <a:lnTo>
                        <a:pt x="3518" y="1618"/>
                      </a:lnTo>
                      <a:lnTo>
                        <a:pt x="3515" y="1618"/>
                      </a:lnTo>
                      <a:lnTo>
                        <a:pt x="3513" y="1619"/>
                      </a:lnTo>
                      <a:lnTo>
                        <a:pt x="3507" y="1620"/>
                      </a:lnTo>
                      <a:lnTo>
                        <a:pt x="3505" y="1622"/>
                      </a:lnTo>
                      <a:lnTo>
                        <a:pt x="3502" y="1620"/>
                      </a:lnTo>
                      <a:lnTo>
                        <a:pt x="3499" y="1620"/>
                      </a:lnTo>
                      <a:lnTo>
                        <a:pt x="3497" y="1620"/>
                      </a:lnTo>
                      <a:lnTo>
                        <a:pt x="3494" y="1620"/>
                      </a:lnTo>
                      <a:lnTo>
                        <a:pt x="3492" y="1622"/>
                      </a:lnTo>
                      <a:lnTo>
                        <a:pt x="3489" y="1623"/>
                      </a:lnTo>
                      <a:lnTo>
                        <a:pt x="3486" y="1622"/>
                      </a:lnTo>
                      <a:lnTo>
                        <a:pt x="3484" y="1623"/>
                      </a:lnTo>
                      <a:lnTo>
                        <a:pt x="3478" y="1623"/>
                      </a:lnTo>
                      <a:lnTo>
                        <a:pt x="3478" y="1625"/>
                      </a:lnTo>
                      <a:lnTo>
                        <a:pt x="3473" y="1625"/>
                      </a:lnTo>
                      <a:lnTo>
                        <a:pt x="3471" y="1625"/>
                      </a:lnTo>
                      <a:lnTo>
                        <a:pt x="3468" y="1625"/>
                      </a:lnTo>
                      <a:lnTo>
                        <a:pt x="3465" y="1625"/>
                      </a:lnTo>
                      <a:lnTo>
                        <a:pt x="3463" y="1623"/>
                      </a:lnTo>
                      <a:lnTo>
                        <a:pt x="3457" y="1623"/>
                      </a:lnTo>
                      <a:lnTo>
                        <a:pt x="3455" y="1623"/>
                      </a:lnTo>
                      <a:lnTo>
                        <a:pt x="3452" y="1625"/>
                      </a:lnTo>
                      <a:lnTo>
                        <a:pt x="3450" y="1625"/>
                      </a:lnTo>
                      <a:lnTo>
                        <a:pt x="3447" y="1625"/>
                      </a:lnTo>
                      <a:lnTo>
                        <a:pt x="3444" y="1625"/>
                      </a:lnTo>
                      <a:lnTo>
                        <a:pt x="3442" y="1625"/>
                      </a:lnTo>
                      <a:lnTo>
                        <a:pt x="3442" y="1626"/>
                      </a:lnTo>
                      <a:lnTo>
                        <a:pt x="3439" y="1626"/>
                      </a:lnTo>
                      <a:lnTo>
                        <a:pt x="3436" y="1626"/>
                      </a:lnTo>
                      <a:lnTo>
                        <a:pt x="3434" y="1626"/>
                      </a:lnTo>
                      <a:lnTo>
                        <a:pt x="3429" y="1626"/>
                      </a:lnTo>
                      <a:lnTo>
                        <a:pt x="3426" y="1626"/>
                      </a:lnTo>
                      <a:lnTo>
                        <a:pt x="3423" y="1626"/>
                      </a:lnTo>
                      <a:lnTo>
                        <a:pt x="3421" y="1626"/>
                      </a:lnTo>
                      <a:lnTo>
                        <a:pt x="3418" y="1626"/>
                      </a:lnTo>
                      <a:lnTo>
                        <a:pt x="3416" y="1626"/>
                      </a:lnTo>
                      <a:lnTo>
                        <a:pt x="3413" y="1626"/>
                      </a:lnTo>
                      <a:lnTo>
                        <a:pt x="3410" y="1626"/>
                      </a:lnTo>
                      <a:lnTo>
                        <a:pt x="3408" y="1626"/>
                      </a:lnTo>
                      <a:lnTo>
                        <a:pt x="3405" y="1626"/>
                      </a:lnTo>
                      <a:lnTo>
                        <a:pt x="3402" y="1626"/>
                      </a:lnTo>
                      <a:lnTo>
                        <a:pt x="3400" y="1626"/>
                      </a:lnTo>
                      <a:lnTo>
                        <a:pt x="3397" y="1626"/>
                      </a:lnTo>
                      <a:lnTo>
                        <a:pt x="3395" y="1626"/>
                      </a:lnTo>
                      <a:lnTo>
                        <a:pt x="3392" y="1626"/>
                      </a:lnTo>
                      <a:lnTo>
                        <a:pt x="3389" y="1626"/>
                      </a:lnTo>
                      <a:lnTo>
                        <a:pt x="3387" y="1626"/>
                      </a:lnTo>
                      <a:lnTo>
                        <a:pt x="3381" y="1625"/>
                      </a:lnTo>
                      <a:lnTo>
                        <a:pt x="3381" y="1626"/>
                      </a:lnTo>
                      <a:lnTo>
                        <a:pt x="3379" y="1626"/>
                      </a:lnTo>
                      <a:lnTo>
                        <a:pt x="3376" y="1626"/>
                      </a:lnTo>
                      <a:lnTo>
                        <a:pt x="3374" y="1626"/>
                      </a:lnTo>
                      <a:lnTo>
                        <a:pt x="3371" y="1626"/>
                      </a:lnTo>
                      <a:lnTo>
                        <a:pt x="3366" y="1626"/>
                      </a:lnTo>
                      <a:lnTo>
                        <a:pt x="3363" y="1626"/>
                      </a:lnTo>
                      <a:lnTo>
                        <a:pt x="3360" y="1626"/>
                      </a:lnTo>
                      <a:lnTo>
                        <a:pt x="3355" y="1625"/>
                      </a:lnTo>
                      <a:lnTo>
                        <a:pt x="3350" y="1625"/>
                      </a:lnTo>
                      <a:lnTo>
                        <a:pt x="3347" y="1625"/>
                      </a:lnTo>
                      <a:lnTo>
                        <a:pt x="3342" y="1625"/>
                      </a:lnTo>
                      <a:lnTo>
                        <a:pt x="3342" y="1623"/>
                      </a:lnTo>
                      <a:lnTo>
                        <a:pt x="3340" y="1625"/>
                      </a:lnTo>
                      <a:lnTo>
                        <a:pt x="3337" y="1625"/>
                      </a:lnTo>
                      <a:lnTo>
                        <a:pt x="3334" y="1625"/>
                      </a:lnTo>
                      <a:lnTo>
                        <a:pt x="3332" y="1625"/>
                      </a:lnTo>
                      <a:lnTo>
                        <a:pt x="3329" y="1625"/>
                      </a:lnTo>
                      <a:lnTo>
                        <a:pt x="3326" y="1625"/>
                      </a:lnTo>
                      <a:lnTo>
                        <a:pt x="3324" y="1625"/>
                      </a:lnTo>
                      <a:lnTo>
                        <a:pt x="3319" y="1625"/>
                      </a:lnTo>
                      <a:lnTo>
                        <a:pt x="3316" y="1625"/>
                      </a:lnTo>
                      <a:lnTo>
                        <a:pt x="3313" y="1625"/>
                      </a:lnTo>
                      <a:lnTo>
                        <a:pt x="3311" y="1625"/>
                      </a:lnTo>
                      <a:lnTo>
                        <a:pt x="3308" y="1625"/>
                      </a:lnTo>
                      <a:lnTo>
                        <a:pt x="3305" y="1623"/>
                      </a:lnTo>
                      <a:lnTo>
                        <a:pt x="3303" y="1623"/>
                      </a:lnTo>
                      <a:lnTo>
                        <a:pt x="3300" y="1622"/>
                      </a:lnTo>
                      <a:lnTo>
                        <a:pt x="3298" y="1622"/>
                      </a:lnTo>
                      <a:lnTo>
                        <a:pt x="3295" y="1623"/>
                      </a:lnTo>
                      <a:lnTo>
                        <a:pt x="3292" y="1625"/>
                      </a:lnTo>
                      <a:lnTo>
                        <a:pt x="3287" y="1625"/>
                      </a:lnTo>
                      <a:lnTo>
                        <a:pt x="3284" y="1625"/>
                      </a:lnTo>
                      <a:lnTo>
                        <a:pt x="3282" y="1625"/>
                      </a:lnTo>
                      <a:lnTo>
                        <a:pt x="3279" y="1625"/>
                      </a:lnTo>
                      <a:lnTo>
                        <a:pt x="3277" y="1625"/>
                      </a:lnTo>
                      <a:lnTo>
                        <a:pt x="3274" y="1625"/>
                      </a:lnTo>
                      <a:lnTo>
                        <a:pt x="3271" y="1625"/>
                      </a:lnTo>
                      <a:lnTo>
                        <a:pt x="3266" y="1625"/>
                      </a:lnTo>
                      <a:lnTo>
                        <a:pt x="3266" y="1623"/>
                      </a:lnTo>
                      <a:lnTo>
                        <a:pt x="3264" y="1625"/>
                      </a:lnTo>
                      <a:lnTo>
                        <a:pt x="3264" y="1623"/>
                      </a:lnTo>
                      <a:lnTo>
                        <a:pt x="3258" y="1623"/>
                      </a:lnTo>
                      <a:lnTo>
                        <a:pt x="3256" y="1625"/>
                      </a:lnTo>
                      <a:lnTo>
                        <a:pt x="3253" y="1625"/>
                      </a:lnTo>
                      <a:lnTo>
                        <a:pt x="3250" y="1625"/>
                      </a:lnTo>
                      <a:lnTo>
                        <a:pt x="3248" y="1625"/>
                      </a:lnTo>
                      <a:lnTo>
                        <a:pt x="3243" y="1625"/>
                      </a:lnTo>
                      <a:lnTo>
                        <a:pt x="3240" y="1626"/>
                      </a:lnTo>
                      <a:lnTo>
                        <a:pt x="3235" y="1626"/>
                      </a:lnTo>
                      <a:lnTo>
                        <a:pt x="3232" y="1626"/>
                      </a:lnTo>
                      <a:lnTo>
                        <a:pt x="3229" y="1626"/>
                      </a:lnTo>
                      <a:lnTo>
                        <a:pt x="3227" y="1626"/>
                      </a:lnTo>
                      <a:lnTo>
                        <a:pt x="3224" y="1626"/>
                      </a:lnTo>
                      <a:lnTo>
                        <a:pt x="3222" y="1625"/>
                      </a:lnTo>
                      <a:lnTo>
                        <a:pt x="3219" y="1626"/>
                      </a:lnTo>
                      <a:lnTo>
                        <a:pt x="3216" y="1626"/>
                      </a:lnTo>
                      <a:lnTo>
                        <a:pt x="3214" y="1625"/>
                      </a:lnTo>
                      <a:lnTo>
                        <a:pt x="3211" y="1626"/>
                      </a:lnTo>
                      <a:lnTo>
                        <a:pt x="3208" y="1626"/>
                      </a:lnTo>
                      <a:lnTo>
                        <a:pt x="3206" y="1626"/>
                      </a:lnTo>
                      <a:lnTo>
                        <a:pt x="3203" y="1626"/>
                      </a:lnTo>
                      <a:lnTo>
                        <a:pt x="3201" y="1626"/>
                      </a:lnTo>
                      <a:lnTo>
                        <a:pt x="3198" y="1626"/>
                      </a:lnTo>
                      <a:lnTo>
                        <a:pt x="3195" y="1626"/>
                      </a:lnTo>
                      <a:lnTo>
                        <a:pt x="3190" y="1626"/>
                      </a:lnTo>
                      <a:lnTo>
                        <a:pt x="3187" y="1626"/>
                      </a:lnTo>
                      <a:lnTo>
                        <a:pt x="3182" y="1626"/>
                      </a:lnTo>
                      <a:lnTo>
                        <a:pt x="3180" y="1627"/>
                      </a:lnTo>
                      <a:lnTo>
                        <a:pt x="3177" y="1626"/>
                      </a:lnTo>
                      <a:lnTo>
                        <a:pt x="3174" y="1626"/>
                      </a:lnTo>
                      <a:lnTo>
                        <a:pt x="3172" y="1627"/>
                      </a:lnTo>
                      <a:lnTo>
                        <a:pt x="3172" y="1626"/>
                      </a:lnTo>
                      <a:lnTo>
                        <a:pt x="3167" y="1627"/>
                      </a:lnTo>
                      <a:lnTo>
                        <a:pt x="3164" y="1626"/>
                      </a:lnTo>
                      <a:lnTo>
                        <a:pt x="3161" y="1626"/>
                      </a:lnTo>
                      <a:lnTo>
                        <a:pt x="3159" y="1627"/>
                      </a:lnTo>
                      <a:lnTo>
                        <a:pt x="3156" y="1626"/>
                      </a:lnTo>
                      <a:lnTo>
                        <a:pt x="3153" y="1626"/>
                      </a:lnTo>
                      <a:lnTo>
                        <a:pt x="3151" y="1627"/>
                      </a:lnTo>
                      <a:lnTo>
                        <a:pt x="3148" y="1626"/>
                      </a:lnTo>
                      <a:lnTo>
                        <a:pt x="3148" y="1627"/>
                      </a:lnTo>
                      <a:lnTo>
                        <a:pt x="3146" y="1626"/>
                      </a:lnTo>
                      <a:lnTo>
                        <a:pt x="3143" y="1627"/>
                      </a:lnTo>
                      <a:lnTo>
                        <a:pt x="3140" y="1626"/>
                      </a:lnTo>
                      <a:lnTo>
                        <a:pt x="3135" y="1626"/>
                      </a:lnTo>
                      <a:lnTo>
                        <a:pt x="3132" y="1626"/>
                      </a:lnTo>
                      <a:lnTo>
                        <a:pt x="3130" y="1626"/>
                      </a:lnTo>
                      <a:lnTo>
                        <a:pt x="3127" y="1627"/>
                      </a:lnTo>
                      <a:lnTo>
                        <a:pt x="3125" y="1626"/>
                      </a:lnTo>
                      <a:lnTo>
                        <a:pt x="3122" y="1626"/>
                      </a:lnTo>
                      <a:lnTo>
                        <a:pt x="3119" y="1627"/>
                      </a:lnTo>
                      <a:lnTo>
                        <a:pt x="3117" y="1627"/>
                      </a:lnTo>
                      <a:lnTo>
                        <a:pt x="3117" y="1626"/>
                      </a:lnTo>
                      <a:lnTo>
                        <a:pt x="3111" y="1626"/>
                      </a:lnTo>
                      <a:lnTo>
                        <a:pt x="3111" y="1627"/>
                      </a:lnTo>
                      <a:lnTo>
                        <a:pt x="3106" y="1626"/>
                      </a:lnTo>
                      <a:lnTo>
                        <a:pt x="3104" y="1626"/>
                      </a:lnTo>
                      <a:lnTo>
                        <a:pt x="3101" y="1626"/>
                      </a:lnTo>
                      <a:lnTo>
                        <a:pt x="3101" y="1627"/>
                      </a:lnTo>
                      <a:lnTo>
                        <a:pt x="3096" y="1627"/>
                      </a:lnTo>
                      <a:lnTo>
                        <a:pt x="3093" y="1626"/>
                      </a:lnTo>
                      <a:lnTo>
                        <a:pt x="3091" y="1627"/>
                      </a:lnTo>
                      <a:lnTo>
                        <a:pt x="3091" y="1626"/>
                      </a:lnTo>
                      <a:lnTo>
                        <a:pt x="3083" y="1626"/>
                      </a:lnTo>
                      <a:lnTo>
                        <a:pt x="3083" y="1627"/>
                      </a:lnTo>
                      <a:lnTo>
                        <a:pt x="3080" y="1626"/>
                      </a:lnTo>
                      <a:lnTo>
                        <a:pt x="3077" y="1626"/>
                      </a:lnTo>
                      <a:lnTo>
                        <a:pt x="3075" y="1626"/>
                      </a:lnTo>
                      <a:lnTo>
                        <a:pt x="3075" y="1627"/>
                      </a:lnTo>
                      <a:lnTo>
                        <a:pt x="3072" y="1626"/>
                      </a:lnTo>
                      <a:lnTo>
                        <a:pt x="3070" y="1626"/>
                      </a:lnTo>
                      <a:lnTo>
                        <a:pt x="3064" y="1627"/>
                      </a:lnTo>
                      <a:lnTo>
                        <a:pt x="3062" y="1626"/>
                      </a:lnTo>
                      <a:lnTo>
                        <a:pt x="3059" y="1627"/>
                      </a:lnTo>
                      <a:lnTo>
                        <a:pt x="3056" y="1626"/>
                      </a:lnTo>
                      <a:lnTo>
                        <a:pt x="3051" y="1626"/>
                      </a:lnTo>
                      <a:lnTo>
                        <a:pt x="3049" y="1627"/>
                      </a:lnTo>
                      <a:lnTo>
                        <a:pt x="3043" y="1627"/>
                      </a:lnTo>
                      <a:lnTo>
                        <a:pt x="3043" y="1626"/>
                      </a:lnTo>
                      <a:lnTo>
                        <a:pt x="3041" y="1627"/>
                      </a:lnTo>
                      <a:lnTo>
                        <a:pt x="3038" y="1626"/>
                      </a:lnTo>
                      <a:lnTo>
                        <a:pt x="3033" y="1626"/>
                      </a:lnTo>
                      <a:lnTo>
                        <a:pt x="3033" y="1627"/>
                      </a:lnTo>
                      <a:lnTo>
                        <a:pt x="3030" y="1626"/>
                      </a:lnTo>
                      <a:lnTo>
                        <a:pt x="3028" y="1627"/>
                      </a:lnTo>
                      <a:lnTo>
                        <a:pt x="3025" y="1627"/>
                      </a:lnTo>
                      <a:lnTo>
                        <a:pt x="3020" y="1626"/>
                      </a:lnTo>
                      <a:lnTo>
                        <a:pt x="3017" y="1626"/>
                      </a:lnTo>
                      <a:lnTo>
                        <a:pt x="3012" y="1626"/>
                      </a:lnTo>
                      <a:lnTo>
                        <a:pt x="3009" y="1627"/>
                      </a:lnTo>
                      <a:lnTo>
                        <a:pt x="3007" y="1626"/>
                      </a:lnTo>
                      <a:lnTo>
                        <a:pt x="3004" y="1626"/>
                      </a:lnTo>
                      <a:lnTo>
                        <a:pt x="3001" y="1626"/>
                      </a:lnTo>
                      <a:lnTo>
                        <a:pt x="3001" y="1627"/>
                      </a:lnTo>
                      <a:lnTo>
                        <a:pt x="2999" y="1626"/>
                      </a:lnTo>
                      <a:lnTo>
                        <a:pt x="2996" y="1627"/>
                      </a:lnTo>
                      <a:lnTo>
                        <a:pt x="2994" y="1627"/>
                      </a:lnTo>
                      <a:lnTo>
                        <a:pt x="2988" y="1626"/>
                      </a:lnTo>
                      <a:lnTo>
                        <a:pt x="2986" y="1627"/>
                      </a:lnTo>
                      <a:lnTo>
                        <a:pt x="2983" y="1626"/>
                      </a:lnTo>
                      <a:lnTo>
                        <a:pt x="2980" y="1626"/>
                      </a:lnTo>
                      <a:lnTo>
                        <a:pt x="2978" y="1626"/>
                      </a:lnTo>
                      <a:lnTo>
                        <a:pt x="2975" y="1627"/>
                      </a:lnTo>
                      <a:lnTo>
                        <a:pt x="2973" y="1626"/>
                      </a:lnTo>
                      <a:lnTo>
                        <a:pt x="2970" y="1626"/>
                      </a:lnTo>
                      <a:lnTo>
                        <a:pt x="2967" y="1627"/>
                      </a:lnTo>
                      <a:lnTo>
                        <a:pt x="2965" y="1627"/>
                      </a:lnTo>
                      <a:lnTo>
                        <a:pt x="2965" y="1626"/>
                      </a:lnTo>
                      <a:lnTo>
                        <a:pt x="2957" y="1626"/>
                      </a:lnTo>
                      <a:lnTo>
                        <a:pt x="2954" y="1627"/>
                      </a:lnTo>
                      <a:lnTo>
                        <a:pt x="2952" y="1626"/>
                      </a:lnTo>
                      <a:lnTo>
                        <a:pt x="2949" y="1626"/>
                      </a:lnTo>
                      <a:lnTo>
                        <a:pt x="2946" y="1626"/>
                      </a:lnTo>
                      <a:lnTo>
                        <a:pt x="2944" y="1626"/>
                      </a:lnTo>
                      <a:lnTo>
                        <a:pt x="2941" y="1626"/>
                      </a:lnTo>
                      <a:lnTo>
                        <a:pt x="2936" y="1626"/>
                      </a:lnTo>
                      <a:lnTo>
                        <a:pt x="2936" y="1627"/>
                      </a:lnTo>
                      <a:lnTo>
                        <a:pt x="2933" y="1626"/>
                      </a:lnTo>
                      <a:lnTo>
                        <a:pt x="2931" y="1627"/>
                      </a:lnTo>
                      <a:lnTo>
                        <a:pt x="2928" y="1626"/>
                      </a:lnTo>
                      <a:lnTo>
                        <a:pt x="2925" y="1626"/>
                      </a:lnTo>
                      <a:lnTo>
                        <a:pt x="2923" y="1626"/>
                      </a:lnTo>
                      <a:lnTo>
                        <a:pt x="2920" y="1626"/>
                      </a:lnTo>
                      <a:lnTo>
                        <a:pt x="2918" y="1626"/>
                      </a:lnTo>
                      <a:lnTo>
                        <a:pt x="2912" y="1626"/>
                      </a:lnTo>
                      <a:lnTo>
                        <a:pt x="2910" y="1626"/>
                      </a:lnTo>
                      <a:lnTo>
                        <a:pt x="2907" y="1626"/>
                      </a:lnTo>
                      <a:lnTo>
                        <a:pt x="2904" y="1626"/>
                      </a:lnTo>
                      <a:lnTo>
                        <a:pt x="2902" y="1626"/>
                      </a:lnTo>
                      <a:lnTo>
                        <a:pt x="2899" y="1626"/>
                      </a:lnTo>
                      <a:lnTo>
                        <a:pt x="2897" y="1626"/>
                      </a:lnTo>
                      <a:lnTo>
                        <a:pt x="2891" y="1626"/>
                      </a:lnTo>
                      <a:lnTo>
                        <a:pt x="2889" y="1626"/>
                      </a:lnTo>
                      <a:lnTo>
                        <a:pt x="2883" y="1627"/>
                      </a:lnTo>
                      <a:lnTo>
                        <a:pt x="2881" y="1626"/>
                      </a:lnTo>
                      <a:lnTo>
                        <a:pt x="2878" y="1626"/>
                      </a:lnTo>
                      <a:lnTo>
                        <a:pt x="2876" y="1626"/>
                      </a:lnTo>
                      <a:lnTo>
                        <a:pt x="2873" y="1626"/>
                      </a:lnTo>
                      <a:lnTo>
                        <a:pt x="2873" y="1627"/>
                      </a:lnTo>
                      <a:lnTo>
                        <a:pt x="2868" y="1626"/>
                      </a:lnTo>
                      <a:lnTo>
                        <a:pt x="2865" y="1626"/>
                      </a:lnTo>
                      <a:lnTo>
                        <a:pt x="2860" y="1626"/>
                      </a:lnTo>
                      <a:lnTo>
                        <a:pt x="2860" y="1627"/>
                      </a:lnTo>
                      <a:lnTo>
                        <a:pt x="2857" y="1626"/>
                      </a:lnTo>
                      <a:lnTo>
                        <a:pt x="2857" y="1627"/>
                      </a:lnTo>
                      <a:lnTo>
                        <a:pt x="2852" y="1627"/>
                      </a:lnTo>
                      <a:lnTo>
                        <a:pt x="2852" y="1626"/>
                      </a:lnTo>
                      <a:lnTo>
                        <a:pt x="2849" y="1626"/>
                      </a:lnTo>
                      <a:lnTo>
                        <a:pt x="2847" y="1626"/>
                      </a:lnTo>
                      <a:lnTo>
                        <a:pt x="2842" y="1626"/>
                      </a:lnTo>
                      <a:lnTo>
                        <a:pt x="2836" y="1627"/>
                      </a:lnTo>
                      <a:lnTo>
                        <a:pt x="2834" y="1626"/>
                      </a:lnTo>
                      <a:lnTo>
                        <a:pt x="2831" y="1626"/>
                      </a:lnTo>
                      <a:lnTo>
                        <a:pt x="2828" y="1626"/>
                      </a:lnTo>
                      <a:lnTo>
                        <a:pt x="2828" y="1627"/>
                      </a:lnTo>
                      <a:lnTo>
                        <a:pt x="2826" y="1626"/>
                      </a:lnTo>
                      <a:lnTo>
                        <a:pt x="2823" y="1626"/>
                      </a:lnTo>
                      <a:lnTo>
                        <a:pt x="2821" y="1627"/>
                      </a:lnTo>
                      <a:lnTo>
                        <a:pt x="2818" y="1626"/>
                      </a:lnTo>
                      <a:lnTo>
                        <a:pt x="2815" y="1626"/>
                      </a:lnTo>
                      <a:lnTo>
                        <a:pt x="2813" y="1627"/>
                      </a:lnTo>
                      <a:lnTo>
                        <a:pt x="2810" y="1626"/>
                      </a:lnTo>
                      <a:lnTo>
                        <a:pt x="2807" y="1626"/>
                      </a:lnTo>
                      <a:lnTo>
                        <a:pt x="2805" y="1626"/>
                      </a:lnTo>
                      <a:lnTo>
                        <a:pt x="2802" y="1626"/>
                      </a:lnTo>
                      <a:lnTo>
                        <a:pt x="2800" y="1626"/>
                      </a:lnTo>
                      <a:lnTo>
                        <a:pt x="2797" y="1627"/>
                      </a:lnTo>
                      <a:lnTo>
                        <a:pt x="2797" y="1626"/>
                      </a:lnTo>
                      <a:lnTo>
                        <a:pt x="2792" y="1626"/>
                      </a:lnTo>
                      <a:lnTo>
                        <a:pt x="2789" y="1626"/>
                      </a:lnTo>
                      <a:lnTo>
                        <a:pt x="2786" y="1627"/>
                      </a:lnTo>
                      <a:lnTo>
                        <a:pt x="2784" y="1626"/>
                      </a:lnTo>
                      <a:lnTo>
                        <a:pt x="2781" y="1626"/>
                      </a:lnTo>
                      <a:lnTo>
                        <a:pt x="2779" y="1626"/>
                      </a:lnTo>
                      <a:lnTo>
                        <a:pt x="2776" y="1626"/>
                      </a:lnTo>
                      <a:lnTo>
                        <a:pt x="2771" y="1627"/>
                      </a:lnTo>
                      <a:lnTo>
                        <a:pt x="2768" y="1626"/>
                      </a:lnTo>
                      <a:lnTo>
                        <a:pt x="2768" y="1627"/>
                      </a:lnTo>
                      <a:lnTo>
                        <a:pt x="2765" y="1626"/>
                      </a:lnTo>
                      <a:lnTo>
                        <a:pt x="2763" y="1626"/>
                      </a:lnTo>
                      <a:lnTo>
                        <a:pt x="2760" y="1627"/>
                      </a:lnTo>
                      <a:lnTo>
                        <a:pt x="2758" y="1626"/>
                      </a:lnTo>
                      <a:lnTo>
                        <a:pt x="2752" y="1626"/>
                      </a:lnTo>
                      <a:lnTo>
                        <a:pt x="2752" y="1627"/>
                      </a:lnTo>
                      <a:lnTo>
                        <a:pt x="2750" y="1626"/>
                      </a:lnTo>
                      <a:lnTo>
                        <a:pt x="2747" y="1626"/>
                      </a:lnTo>
                      <a:lnTo>
                        <a:pt x="2745" y="1627"/>
                      </a:lnTo>
                      <a:lnTo>
                        <a:pt x="2742" y="1626"/>
                      </a:lnTo>
                      <a:lnTo>
                        <a:pt x="2739" y="1627"/>
                      </a:lnTo>
                      <a:lnTo>
                        <a:pt x="2734" y="1626"/>
                      </a:lnTo>
                      <a:lnTo>
                        <a:pt x="2734" y="1627"/>
                      </a:lnTo>
                      <a:lnTo>
                        <a:pt x="2731" y="1627"/>
                      </a:lnTo>
                      <a:lnTo>
                        <a:pt x="2729" y="1626"/>
                      </a:lnTo>
                      <a:lnTo>
                        <a:pt x="2726" y="1626"/>
                      </a:lnTo>
                      <a:lnTo>
                        <a:pt x="2721" y="1626"/>
                      </a:lnTo>
                      <a:lnTo>
                        <a:pt x="2718" y="1627"/>
                      </a:lnTo>
                      <a:lnTo>
                        <a:pt x="2713" y="1627"/>
                      </a:lnTo>
                      <a:lnTo>
                        <a:pt x="2713" y="1626"/>
                      </a:lnTo>
                      <a:lnTo>
                        <a:pt x="2710" y="1626"/>
                      </a:lnTo>
                      <a:lnTo>
                        <a:pt x="2708" y="1627"/>
                      </a:lnTo>
                      <a:lnTo>
                        <a:pt x="2705" y="1626"/>
                      </a:lnTo>
                      <a:lnTo>
                        <a:pt x="2703" y="1626"/>
                      </a:lnTo>
                      <a:lnTo>
                        <a:pt x="2700" y="1626"/>
                      </a:lnTo>
                      <a:lnTo>
                        <a:pt x="2695" y="1626"/>
                      </a:lnTo>
                      <a:lnTo>
                        <a:pt x="2692" y="1627"/>
                      </a:lnTo>
                      <a:lnTo>
                        <a:pt x="2689" y="1626"/>
                      </a:lnTo>
                      <a:lnTo>
                        <a:pt x="2684" y="1626"/>
                      </a:lnTo>
                      <a:lnTo>
                        <a:pt x="2682" y="1626"/>
                      </a:lnTo>
                      <a:lnTo>
                        <a:pt x="2679" y="1626"/>
                      </a:lnTo>
                      <a:lnTo>
                        <a:pt x="2676" y="1626"/>
                      </a:lnTo>
                      <a:lnTo>
                        <a:pt x="2674" y="1627"/>
                      </a:lnTo>
                      <a:lnTo>
                        <a:pt x="2671" y="1626"/>
                      </a:lnTo>
                      <a:lnTo>
                        <a:pt x="2669" y="1627"/>
                      </a:lnTo>
                      <a:lnTo>
                        <a:pt x="2666" y="1626"/>
                      </a:lnTo>
                      <a:lnTo>
                        <a:pt x="2663" y="1626"/>
                      </a:lnTo>
                      <a:lnTo>
                        <a:pt x="2661" y="1626"/>
                      </a:lnTo>
                      <a:lnTo>
                        <a:pt x="2658" y="1626"/>
                      </a:lnTo>
                      <a:lnTo>
                        <a:pt x="2655" y="1626"/>
                      </a:lnTo>
                      <a:lnTo>
                        <a:pt x="2653" y="1626"/>
                      </a:lnTo>
                      <a:lnTo>
                        <a:pt x="2650" y="1626"/>
                      </a:lnTo>
                      <a:lnTo>
                        <a:pt x="2648" y="1626"/>
                      </a:lnTo>
                      <a:lnTo>
                        <a:pt x="2645" y="1626"/>
                      </a:lnTo>
                      <a:lnTo>
                        <a:pt x="2642" y="1626"/>
                      </a:lnTo>
                      <a:lnTo>
                        <a:pt x="2637" y="1626"/>
                      </a:lnTo>
                      <a:lnTo>
                        <a:pt x="2634" y="1626"/>
                      </a:lnTo>
                      <a:lnTo>
                        <a:pt x="2632" y="1626"/>
                      </a:lnTo>
                      <a:lnTo>
                        <a:pt x="2629" y="1626"/>
                      </a:lnTo>
                      <a:lnTo>
                        <a:pt x="2629" y="1627"/>
                      </a:lnTo>
                      <a:lnTo>
                        <a:pt x="2627" y="1627"/>
                      </a:lnTo>
                      <a:lnTo>
                        <a:pt x="2624" y="1626"/>
                      </a:lnTo>
                      <a:lnTo>
                        <a:pt x="2621" y="1626"/>
                      </a:lnTo>
                      <a:lnTo>
                        <a:pt x="2619" y="1626"/>
                      </a:lnTo>
                      <a:lnTo>
                        <a:pt x="2616" y="1626"/>
                      </a:lnTo>
                      <a:lnTo>
                        <a:pt x="2613" y="1626"/>
                      </a:lnTo>
                      <a:lnTo>
                        <a:pt x="2611" y="1627"/>
                      </a:lnTo>
                      <a:lnTo>
                        <a:pt x="2608" y="1626"/>
                      </a:lnTo>
                      <a:lnTo>
                        <a:pt x="2603" y="1627"/>
                      </a:lnTo>
                      <a:lnTo>
                        <a:pt x="2603" y="1626"/>
                      </a:lnTo>
                      <a:lnTo>
                        <a:pt x="2598" y="1626"/>
                      </a:lnTo>
                      <a:lnTo>
                        <a:pt x="2598" y="1627"/>
                      </a:lnTo>
                      <a:lnTo>
                        <a:pt x="2595" y="1627"/>
                      </a:lnTo>
                      <a:lnTo>
                        <a:pt x="2593" y="1626"/>
                      </a:lnTo>
                      <a:lnTo>
                        <a:pt x="2587" y="1626"/>
                      </a:lnTo>
                      <a:lnTo>
                        <a:pt x="2585" y="1627"/>
                      </a:lnTo>
                      <a:lnTo>
                        <a:pt x="2582" y="1627"/>
                      </a:lnTo>
                      <a:lnTo>
                        <a:pt x="2582" y="1626"/>
                      </a:lnTo>
                      <a:lnTo>
                        <a:pt x="2577" y="1626"/>
                      </a:lnTo>
                      <a:lnTo>
                        <a:pt x="2574" y="1626"/>
                      </a:lnTo>
                      <a:lnTo>
                        <a:pt x="2572" y="1627"/>
                      </a:lnTo>
                      <a:lnTo>
                        <a:pt x="2569" y="1627"/>
                      </a:lnTo>
                      <a:lnTo>
                        <a:pt x="2566" y="1626"/>
                      </a:lnTo>
                      <a:lnTo>
                        <a:pt x="2564" y="1627"/>
                      </a:lnTo>
                      <a:lnTo>
                        <a:pt x="2558" y="1626"/>
                      </a:lnTo>
                      <a:lnTo>
                        <a:pt x="2556" y="1627"/>
                      </a:lnTo>
                      <a:lnTo>
                        <a:pt x="2553" y="1626"/>
                      </a:lnTo>
                      <a:lnTo>
                        <a:pt x="2553" y="1627"/>
                      </a:lnTo>
                      <a:lnTo>
                        <a:pt x="2551" y="1627"/>
                      </a:lnTo>
                      <a:lnTo>
                        <a:pt x="2548" y="1626"/>
                      </a:lnTo>
                      <a:lnTo>
                        <a:pt x="2545" y="1626"/>
                      </a:lnTo>
                      <a:lnTo>
                        <a:pt x="2543" y="1626"/>
                      </a:lnTo>
                      <a:lnTo>
                        <a:pt x="2537" y="1627"/>
                      </a:lnTo>
                      <a:lnTo>
                        <a:pt x="2535" y="1626"/>
                      </a:lnTo>
                      <a:lnTo>
                        <a:pt x="2532" y="1627"/>
                      </a:lnTo>
                      <a:lnTo>
                        <a:pt x="2530" y="1627"/>
                      </a:lnTo>
                      <a:lnTo>
                        <a:pt x="2527" y="1626"/>
                      </a:lnTo>
                      <a:lnTo>
                        <a:pt x="2524" y="1627"/>
                      </a:lnTo>
                      <a:lnTo>
                        <a:pt x="2522" y="1626"/>
                      </a:lnTo>
                      <a:lnTo>
                        <a:pt x="2519" y="1626"/>
                      </a:lnTo>
                      <a:lnTo>
                        <a:pt x="2516" y="1627"/>
                      </a:lnTo>
                      <a:lnTo>
                        <a:pt x="2514" y="1627"/>
                      </a:lnTo>
                      <a:lnTo>
                        <a:pt x="2511" y="1626"/>
                      </a:lnTo>
                      <a:lnTo>
                        <a:pt x="2509" y="1627"/>
                      </a:lnTo>
                      <a:lnTo>
                        <a:pt x="2506" y="1626"/>
                      </a:lnTo>
                      <a:lnTo>
                        <a:pt x="2503" y="1626"/>
                      </a:lnTo>
                      <a:lnTo>
                        <a:pt x="2498" y="1627"/>
                      </a:lnTo>
                      <a:lnTo>
                        <a:pt x="2496" y="1627"/>
                      </a:lnTo>
                      <a:lnTo>
                        <a:pt x="2493" y="1627"/>
                      </a:lnTo>
                      <a:lnTo>
                        <a:pt x="2490" y="1626"/>
                      </a:lnTo>
                      <a:lnTo>
                        <a:pt x="2488" y="1627"/>
                      </a:lnTo>
                      <a:lnTo>
                        <a:pt x="2485" y="1626"/>
                      </a:lnTo>
                      <a:lnTo>
                        <a:pt x="2482" y="1627"/>
                      </a:lnTo>
                      <a:lnTo>
                        <a:pt x="2480" y="1626"/>
                      </a:lnTo>
                      <a:lnTo>
                        <a:pt x="2477" y="1627"/>
                      </a:lnTo>
                      <a:lnTo>
                        <a:pt x="2475" y="1626"/>
                      </a:lnTo>
                      <a:lnTo>
                        <a:pt x="2472" y="1626"/>
                      </a:lnTo>
                      <a:lnTo>
                        <a:pt x="2469" y="1626"/>
                      </a:lnTo>
                      <a:lnTo>
                        <a:pt x="2467" y="1627"/>
                      </a:lnTo>
                      <a:lnTo>
                        <a:pt x="2467" y="1626"/>
                      </a:lnTo>
                      <a:lnTo>
                        <a:pt x="2461" y="1627"/>
                      </a:lnTo>
                      <a:lnTo>
                        <a:pt x="2459" y="1626"/>
                      </a:lnTo>
                      <a:lnTo>
                        <a:pt x="2456" y="1627"/>
                      </a:lnTo>
                      <a:lnTo>
                        <a:pt x="2454" y="1626"/>
                      </a:lnTo>
                      <a:lnTo>
                        <a:pt x="2451" y="1626"/>
                      </a:lnTo>
                      <a:lnTo>
                        <a:pt x="2446" y="1626"/>
                      </a:lnTo>
                      <a:lnTo>
                        <a:pt x="2443" y="1627"/>
                      </a:lnTo>
                      <a:lnTo>
                        <a:pt x="2440" y="1626"/>
                      </a:lnTo>
                      <a:lnTo>
                        <a:pt x="2438" y="1627"/>
                      </a:lnTo>
                      <a:lnTo>
                        <a:pt x="2438" y="1626"/>
                      </a:lnTo>
                      <a:lnTo>
                        <a:pt x="2433" y="1626"/>
                      </a:lnTo>
                      <a:lnTo>
                        <a:pt x="2430" y="1626"/>
                      </a:lnTo>
                      <a:lnTo>
                        <a:pt x="2427" y="1627"/>
                      </a:lnTo>
                      <a:lnTo>
                        <a:pt x="2425" y="1626"/>
                      </a:lnTo>
                      <a:lnTo>
                        <a:pt x="2422" y="1626"/>
                      </a:lnTo>
                      <a:lnTo>
                        <a:pt x="2420" y="1627"/>
                      </a:lnTo>
                      <a:lnTo>
                        <a:pt x="2417" y="1626"/>
                      </a:lnTo>
                      <a:lnTo>
                        <a:pt x="2414" y="1627"/>
                      </a:lnTo>
                      <a:lnTo>
                        <a:pt x="2412" y="1626"/>
                      </a:lnTo>
                      <a:lnTo>
                        <a:pt x="2409" y="1626"/>
                      </a:lnTo>
                      <a:lnTo>
                        <a:pt x="2406" y="1627"/>
                      </a:lnTo>
                      <a:lnTo>
                        <a:pt x="2406" y="1626"/>
                      </a:lnTo>
                      <a:lnTo>
                        <a:pt x="2401" y="1627"/>
                      </a:lnTo>
                      <a:lnTo>
                        <a:pt x="2399" y="1626"/>
                      </a:lnTo>
                      <a:lnTo>
                        <a:pt x="2396" y="1627"/>
                      </a:lnTo>
                      <a:lnTo>
                        <a:pt x="2393" y="1627"/>
                      </a:lnTo>
                      <a:lnTo>
                        <a:pt x="2388" y="1626"/>
                      </a:lnTo>
                      <a:lnTo>
                        <a:pt x="2385" y="1626"/>
                      </a:lnTo>
                      <a:lnTo>
                        <a:pt x="2380" y="1627"/>
                      </a:lnTo>
                      <a:lnTo>
                        <a:pt x="2378" y="1626"/>
                      </a:lnTo>
                      <a:lnTo>
                        <a:pt x="2375" y="1626"/>
                      </a:lnTo>
                      <a:lnTo>
                        <a:pt x="2372" y="1626"/>
                      </a:lnTo>
                      <a:lnTo>
                        <a:pt x="2370" y="1626"/>
                      </a:lnTo>
                      <a:lnTo>
                        <a:pt x="2367" y="1627"/>
                      </a:lnTo>
                      <a:lnTo>
                        <a:pt x="2362" y="1626"/>
                      </a:lnTo>
                      <a:lnTo>
                        <a:pt x="2359" y="1626"/>
                      </a:lnTo>
                      <a:lnTo>
                        <a:pt x="2357" y="1626"/>
                      </a:lnTo>
                      <a:lnTo>
                        <a:pt x="2354" y="1627"/>
                      </a:lnTo>
                      <a:lnTo>
                        <a:pt x="2351" y="1626"/>
                      </a:lnTo>
                      <a:lnTo>
                        <a:pt x="2349" y="1626"/>
                      </a:lnTo>
                      <a:lnTo>
                        <a:pt x="2346" y="1626"/>
                      </a:lnTo>
                      <a:lnTo>
                        <a:pt x="2344" y="1627"/>
                      </a:lnTo>
                      <a:lnTo>
                        <a:pt x="2338" y="1626"/>
                      </a:lnTo>
                      <a:lnTo>
                        <a:pt x="2336" y="1627"/>
                      </a:lnTo>
                      <a:lnTo>
                        <a:pt x="2333" y="1626"/>
                      </a:lnTo>
                      <a:lnTo>
                        <a:pt x="2330" y="1626"/>
                      </a:lnTo>
                      <a:lnTo>
                        <a:pt x="2328" y="1626"/>
                      </a:lnTo>
                      <a:lnTo>
                        <a:pt x="2323" y="1626"/>
                      </a:lnTo>
                      <a:lnTo>
                        <a:pt x="2323" y="1627"/>
                      </a:lnTo>
                      <a:lnTo>
                        <a:pt x="2320" y="1626"/>
                      </a:lnTo>
                      <a:lnTo>
                        <a:pt x="2315" y="1626"/>
                      </a:lnTo>
                      <a:lnTo>
                        <a:pt x="2312" y="1627"/>
                      </a:lnTo>
                      <a:lnTo>
                        <a:pt x="2309" y="1626"/>
                      </a:lnTo>
                      <a:lnTo>
                        <a:pt x="2307" y="1626"/>
                      </a:lnTo>
                      <a:lnTo>
                        <a:pt x="2304" y="1626"/>
                      </a:lnTo>
                      <a:lnTo>
                        <a:pt x="2302" y="1626"/>
                      </a:lnTo>
                      <a:lnTo>
                        <a:pt x="2299" y="1626"/>
                      </a:lnTo>
                      <a:lnTo>
                        <a:pt x="2296" y="1626"/>
                      </a:lnTo>
                      <a:lnTo>
                        <a:pt x="2294" y="1627"/>
                      </a:lnTo>
                      <a:lnTo>
                        <a:pt x="2291" y="1626"/>
                      </a:lnTo>
                      <a:lnTo>
                        <a:pt x="2288" y="1627"/>
                      </a:lnTo>
                      <a:lnTo>
                        <a:pt x="2286" y="1627"/>
                      </a:lnTo>
                      <a:lnTo>
                        <a:pt x="2283" y="1626"/>
                      </a:lnTo>
                      <a:lnTo>
                        <a:pt x="2281" y="1626"/>
                      </a:lnTo>
                      <a:lnTo>
                        <a:pt x="2278" y="1626"/>
                      </a:lnTo>
                      <a:lnTo>
                        <a:pt x="2275" y="1626"/>
                      </a:lnTo>
                      <a:lnTo>
                        <a:pt x="2275" y="1627"/>
                      </a:lnTo>
                      <a:lnTo>
                        <a:pt x="2270" y="1627"/>
                      </a:lnTo>
                      <a:lnTo>
                        <a:pt x="2267" y="1626"/>
                      </a:lnTo>
                      <a:lnTo>
                        <a:pt x="2262" y="1626"/>
                      </a:lnTo>
                      <a:lnTo>
                        <a:pt x="2262" y="1627"/>
                      </a:lnTo>
                      <a:lnTo>
                        <a:pt x="2260" y="1626"/>
                      </a:lnTo>
                      <a:lnTo>
                        <a:pt x="2260" y="1627"/>
                      </a:lnTo>
                      <a:lnTo>
                        <a:pt x="2254" y="1626"/>
                      </a:lnTo>
                      <a:lnTo>
                        <a:pt x="2254" y="1627"/>
                      </a:lnTo>
                      <a:lnTo>
                        <a:pt x="2249" y="1627"/>
                      </a:lnTo>
                      <a:lnTo>
                        <a:pt x="2247" y="1626"/>
                      </a:lnTo>
                      <a:lnTo>
                        <a:pt x="2244" y="1627"/>
                      </a:lnTo>
                      <a:lnTo>
                        <a:pt x="2239" y="1627"/>
                      </a:lnTo>
                      <a:lnTo>
                        <a:pt x="2236" y="1626"/>
                      </a:lnTo>
                      <a:lnTo>
                        <a:pt x="2233" y="1627"/>
                      </a:lnTo>
                      <a:lnTo>
                        <a:pt x="2231" y="1626"/>
                      </a:lnTo>
                      <a:lnTo>
                        <a:pt x="2231" y="1627"/>
                      </a:lnTo>
                      <a:lnTo>
                        <a:pt x="2228" y="1627"/>
                      </a:lnTo>
                      <a:lnTo>
                        <a:pt x="2226" y="1626"/>
                      </a:lnTo>
                      <a:lnTo>
                        <a:pt x="2223" y="1627"/>
                      </a:lnTo>
                      <a:lnTo>
                        <a:pt x="2220" y="1626"/>
                      </a:lnTo>
                      <a:lnTo>
                        <a:pt x="2218" y="1627"/>
                      </a:lnTo>
                      <a:lnTo>
                        <a:pt x="2215" y="1626"/>
                      </a:lnTo>
                      <a:lnTo>
                        <a:pt x="2215" y="1627"/>
                      </a:lnTo>
                      <a:lnTo>
                        <a:pt x="2207" y="1626"/>
                      </a:lnTo>
                      <a:lnTo>
                        <a:pt x="2207" y="1627"/>
                      </a:lnTo>
                      <a:lnTo>
                        <a:pt x="2205" y="1627"/>
                      </a:lnTo>
                      <a:lnTo>
                        <a:pt x="2202" y="1626"/>
                      </a:lnTo>
                      <a:lnTo>
                        <a:pt x="2199" y="1626"/>
                      </a:lnTo>
                      <a:lnTo>
                        <a:pt x="2197" y="1627"/>
                      </a:lnTo>
                      <a:lnTo>
                        <a:pt x="2194" y="1627"/>
                      </a:lnTo>
                      <a:lnTo>
                        <a:pt x="2191" y="1626"/>
                      </a:lnTo>
                      <a:lnTo>
                        <a:pt x="2191" y="1627"/>
                      </a:lnTo>
                      <a:lnTo>
                        <a:pt x="2189" y="1626"/>
                      </a:lnTo>
                      <a:lnTo>
                        <a:pt x="2184" y="1626"/>
                      </a:lnTo>
                      <a:lnTo>
                        <a:pt x="2181" y="1627"/>
                      </a:lnTo>
                      <a:lnTo>
                        <a:pt x="2178" y="1626"/>
                      </a:lnTo>
                      <a:lnTo>
                        <a:pt x="2176" y="1626"/>
                      </a:lnTo>
                      <a:lnTo>
                        <a:pt x="2171" y="1627"/>
                      </a:lnTo>
                      <a:lnTo>
                        <a:pt x="2171" y="1626"/>
                      </a:lnTo>
                      <a:lnTo>
                        <a:pt x="2168" y="1626"/>
                      </a:lnTo>
                      <a:lnTo>
                        <a:pt x="2163" y="1627"/>
                      </a:lnTo>
                      <a:lnTo>
                        <a:pt x="2160" y="1626"/>
                      </a:lnTo>
                      <a:lnTo>
                        <a:pt x="2155" y="1626"/>
                      </a:lnTo>
                      <a:lnTo>
                        <a:pt x="2152" y="1626"/>
                      </a:lnTo>
                      <a:lnTo>
                        <a:pt x="2152" y="1627"/>
                      </a:lnTo>
                      <a:lnTo>
                        <a:pt x="2150" y="1627"/>
                      </a:lnTo>
                      <a:lnTo>
                        <a:pt x="2147" y="1626"/>
                      </a:lnTo>
                      <a:lnTo>
                        <a:pt x="2144" y="1627"/>
                      </a:lnTo>
                      <a:lnTo>
                        <a:pt x="2142" y="1627"/>
                      </a:lnTo>
                      <a:lnTo>
                        <a:pt x="2139" y="1626"/>
                      </a:lnTo>
                      <a:lnTo>
                        <a:pt x="2136" y="1626"/>
                      </a:lnTo>
                      <a:lnTo>
                        <a:pt x="2131" y="1626"/>
                      </a:lnTo>
                      <a:lnTo>
                        <a:pt x="2131" y="1627"/>
                      </a:lnTo>
                      <a:lnTo>
                        <a:pt x="2129" y="1626"/>
                      </a:lnTo>
                      <a:lnTo>
                        <a:pt x="2129" y="1627"/>
                      </a:lnTo>
                      <a:lnTo>
                        <a:pt x="2123" y="1626"/>
                      </a:lnTo>
                      <a:lnTo>
                        <a:pt x="2121" y="1627"/>
                      </a:lnTo>
                      <a:lnTo>
                        <a:pt x="2115" y="1626"/>
                      </a:lnTo>
                      <a:lnTo>
                        <a:pt x="2113" y="1626"/>
                      </a:lnTo>
                      <a:lnTo>
                        <a:pt x="2110" y="1627"/>
                      </a:lnTo>
                      <a:lnTo>
                        <a:pt x="2108" y="1626"/>
                      </a:lnTo>
                      <a:lnTo>
                        <a:pt x="2105" y="1627"/>
                      </a:lnTo>
                      <a:lnTo>
                        <a:pt x="2102" y="1627"/>
                      </a:lnTo>
                      <a:lnTo>
                        <a:pt x="2100" y="1626"/>
                      </a:lnTo>
                      <a:lnTo>
                        <a:pt x="2100" y="1627"/>
                      </a:lnTo>
                      <a:lnTo>
                        <a:pt x="2097" y="1626"/>
                      </a:lnTo>
                      <a:lnTo>
                        <a:pt x="2095" y="1626"/>
                      </a:lnTo>
                      <a:lnTo>
                        <a:pt x="2092" y="1627"/>
                      </a:lnTo>
                      <a:lnTo>
                        <a:pt x="2087" y="1626"/>
                      </a:lnTo>
                      <a:lnTo>
                        <a:pt x="2084" y="1627"/>
                      </a:lnTo>
                      <a:lnTo>
                        <a:pt x="2079" y="1626"/>
                      </a:lnTo>
                      <a:lnTo>
                        <a:pt x="2076" y="1627"/>
                      </a:lnTo>
                      <a:lnTo>
                        <a:pt x="2074" y="1626"/>
                      </a:lnTo>
                      <a:lnTo>
                        <a:pt x="2071" y="1626"/>
                      </a:lnTo>
                      <a:lnTo>
                        <a:pt x="2068" y="1627"/>
                      </a:lnTo>
                      <a:lnTo>
                        <a:pt x="2063" y="1626"/>
                      </a:lnTo>
                      <a:lnTo>
                        <a:pt x="2063" y="1627"/>
                      </a:lnTo>
                      <a:lnTo>
                        <a:pt x="2060" y="1626"/>
                      </a:lnTo>
                      <a:lnTo>
                        <a:pt x="2058" y="1626"/>
                      </a:lnTo>
                      <a:lnTo>
                        <a:pt x="2055" y="1627"/>
                      </a:lnTo>
                      <a:lnTo>
                        <a:pt x="2053" y="1627"/>
                      </a:lnTo>
                      <a:lnTo>
                        <a:pt x="2053" y="1626"/>
                      </a:lnTo>
                      <a:lnTo>
                        <a:pt x="2047" y="1627"/>
                      </a:lnTo>
                      <a:lnTo>
                        <a:pt x="2045" y="1626"/>
                      </a:lnTo>
                      <a:lnTo>
                        <a:pt x="2039" y="1626"/>
                      </a:lnTo>
                      <a:lnTo>
                        <a:pt x="2039" y="1627"/>
                      </a:lnTo>
                      <a:lnTo>
                        <a:pt x="2037" y="1627"/>
                      </a:lnTo>
                      <a:lnTo>
                        <a:pt x="2037" y="1626"/>
                      </a:lnTo>
                      <a:lnTo>
                        <a:pt x="2032" y="1627"/>
                      </a:lnTo>
                      <a:lnTo>
                        <a:pt x="2029" y="1626"/>
                      </a:lnTo>
                      <a:lnTo>
                        <a:pt x="2026" y="1626"/>
                      </a:lnTo>
                      <a:lnTo>
                        <a:pt x="2024" y="1627"/>
                      </a:lnTo>
                      <a:lnTo>
                        <a:pt x="2021" y="1627"/>
                      </a:lnTo>
                      <a:lnTo>
                        <a:pt x="2018" y="1626"/>
                      </a:lnTo>
                      <a:lnTo>
                        <a:pt x="2016" y="1627"/>
                      </a:lnTo>
                      <a:lnTo>
                        <a:pt x="2013" y="1626"/>
                      </a:lnTo>
                      <a:lnTo>
                        <a:pt x="2011" y="1627"/>
                      </a:lnTo>
                      <a:lnTo>
                        <a:pt x="2005" y="1627"/>
                      </a:lnTo>
                      <a:lnTo>
                        <a:pt x="2005" y="1626"/>
                      </a:lnTo>
                      <a:lnTo>
                        <a:pt x="2000" y="1627"/>
                      </a:lnTo>
                      <a:lnTo>
                        <a:pt x="2000" y="1626"/>
                      </a:lnTo>
                      <a:lnTo>
                        <a:pt x="1998" y="1626"/>
                      </a:lnTo>
                      <a:lnTo>
                        <a:pt x="1995" y="1626"/>
                      </a:lnTo>
                      <a:lnTo>
                        <a:pt x="1992" y="1626"/>
                      </a:lnTo>
                      <a:lnTo>
                        <a:pt x="1992" y="1627"/>
                      </a:lnTo>
                      <a:lnTo>
                        <a:pt x="1984" y="1626"/>
                      </a:lnTo>
                      <a:lnTo>
                        <a:pt x="1979" y="1627"/>
                      </a:lnTo>
                      <a:lnTo>
                        <a:pt x="1979" y="1626"/>
                      </a:lnTo>
                      <a:lnTo>
                        <a:pt x="1977" y="1626"/>
                      </a:lnTo>
                      <a:lnTo>
                        <a:pt x="1974" y="1626"/>
                      </a:lnTo>
                      <a:lnTo>
                        <a:pt x="1971" y="1626"/>
                      </a:lnTo>
                      <a:lnTo>
                        <a:pt x="1966" y="1626"/>
                      </a:lnTo>
                      <a:lnTo>
                        <a:pt x="1963" y="1627"/>
                      </a:lnTo>
                      <a:lnTo>
                        <a:pt x="1961" y="1627"/>
                      </a:lnTo>
                      <a:lnTo>
                        <a:pt x="1958" y="1626"/>
                      </a:lnTo>
                      <a:lnTo>
                        <a:pt x="1956" y="1627"/>
                      </a:lnTo>
                      <a:lnTo>
                        <a:pt x="1956" y="1626"/>
                      </a:lnTo>
                      <a:lnTo>
                        <a:pt x="1953" y="1626"/>
                      </a:lnTo>
                      <a:lnTo>
                        <a:pt x="1950" y="1626"/>
                      </a:lnTo>
                      <a:lnTo>
                        <a:pt x="1948" y="1627"/>
                      </a:lnTo>
                      <a:lnTo>
                        <a:pt x="1945" y="1626"/>
                      </a:lnTo>
                      <a:lnTo>
                        <a:pt x="1940" y="1626"/>
                      </a:lnTo>
                      <a:lnTo>
                        <a:pt x="1937" y="1626"/>
                      </a:lnTo>
                      <a:lnTo>
                        <a:pt x="1932" y="1626"/>
                      </a:lnTo>
                      <a:lnTo>
                        <a:pt x="1929" y="1626"/>
                      </a:lnTo>
                      <a:lnTo>
                        <a:pt x="1929" y="1627"/>
                      </a:lnTo>
                      <a:lnTo>
                        <a:pt x="1927" y="1626"/>
                      </a:lnTo>
                      <a:lnTo>
                        <a:pt x="1924" y="1626"/>
                      </a:lnTo>
                      <a:lnTo>
                        <a:pt x="1922" y="1627"/>
                      </a:lnTo>
                      <a:lnTo>
                        <a:pt x="1919" y="1626"/>
                      </a:lnTo>
                      <a:lnTo>
                        <a:pt x="1914" y="1626"/>
                      </a:lnTo>
                      <a:lnTo>
                        <a:pt x="1914" y="1627"/>
                      </a:lnTo>
                      <a:lnTo>
                        <a:pt x="1911" y="1626"/>
                      </a:lnTo>
                      <a:lnTo>
                        <a:pt x="1908" y="1627"/>
                      </a:lnTo>
                      <a:lnTo>
                        <a:pt x="1906" y="1627"/>
                      </a:lnTo>
                      <a:lnTo>
                        <a:pt x="1903" y="1626"/>
                      </a:lnTo>
                      <a:lnTo>
                        <a:pt x="1901" y="1627"/>
                      </a:lnTo>
                      <a:lnTo>
                        <a:pt x="1901" y="1626"/>
                      </a:lnTo>
                      <a:lnTo>
                        <a:pt x="1898" y="1626"/>
                      </a:lnTo>
                      <a:lnTo>
                        <a:pt x="1893" y="1626"/>
                      </a:lnTo>
                      <a:lnTo>
                        <a:pt x="1890" y="1626"/>
                      </a:lnTo>
                      <a:lnTo>
                        <a:pt x="1885" y="1626"/>
                      </a:lnTo>
                      <a:lnTo>
                        <a:pt x="1880" y="1627"/>
                      </a:lnTo>
                      <a:lnTo>
                        <a:pt x="1877" y="1626"/>
                      </a:lnTo>
                      <a:lnTo>
                        <a:pt x="1877" y="1627"/>
                      </a:lnTo>
                      <a:lnTo>
                        <a:pt x="1874" y="1626"/>
                      </a:lnTo>
                      <a:lnTo>
                        <a:pt x="1872" y="1627"/>
                      </a:lnTo>
                      <a:lnTo>
                        <a:pt x="1869" y="1626"/>
                      </a:lnTo>
                      <a:lnTo>
                        <a:pt x="1866" y="1626"/>
                      </a:lnTo>
                      <a:lnTo>
                        <a:pt x="1864" y="1626"/>
                      </a:lnTo>
                      <a:lnTo>
                        <a:pt x="1861" y="1627"/>
                      </a:lnTo>
                      <a:lnTo>
                        <a:pt x="1856" y="1626"/>
                      </a:lnTo>
                      <a:lnTo>
                        <a:pt x="1853" y="1626"/>
                      </a:lnTo>
                      <a:lnTo>
                        <a:pt x="1851" y="1626"/>
                      </a:lnTo>
                      <a:lnTo>
                        <a:pt x="1848" y="1626"/>
                      </a:lnTo>
                      <a:lnTo>
                        <a:pt x="1845" y="1626"/>
                      </a:lnTo>
                      <a:lnTo>
                        <a:pt x="1843" y="1626"/>
                      </a:lnTo>
                      <a:lnTo>
                        <a:pt x="1840" y="1626"/>
                      </a:lnTo>
                      <a:lnTo>
                        <a:pt x="1838" y="1626"/>
                      </a:lnTo>
                      <a:lnTo>
                        <a:pt x="1835" y="1626"/>
                      </a:lnTo>
                      <a:lnTo>
                        <a:pt x="1832" y="1626"/>
                      </a:lnTo>
                      <a:lnTo>
                        <a:pt x="1830" y="1626"/>
                      </a:lnTo>
                      <a:lnTo>
                        <a:pt x="1825" y="1626"/>
                      </a:lnTo>
                      <a:lnTo>
                        <a:pt x="1822" y="1627"/>
                      </a:lnTo>
                      <a:lnTo>
                        <a:pt x="1817" y="1626"/>
                      </a:lnTo>
                      <a:lnTo>
                        <a:pt x="1814" y="1626"/>
                      </a:lnTo>
                      <a:lnTo>
                        <a:pt x="1811" y="1627"/>
                      </a:lnTo>
                      <a:lnTo>
                        <a:pt x="1809" y="1626"/>
                      </a:lnTo>
                      <a:lnTo>
                        <a:pt x="1804" y="1626"/>
                      </a:lnTo>
                      <a:lnTo>
                        <a:pt x="1801" y="1626"/>
                      </a:lnTo>
                      <a:lnTo>
                        <a:pt x="1801" y="1627"/>
                      </a:lnTo>
                      <a:lnTo>
                        <a:pt x="1798" y="1626"/>
                      </a:lnTo>
                      <a:lnTo>
                        <a:pt x="1793" y="1627"/>
                      </a:lnTo>
                      <a:lnTo>
                        <a:pt x="1790" y="1626"/>
                      </a:lnTo>
                      <a:lnTo>
                        <a:pt x="1788" y="1626"/>
                      </a:lnTo>
                      <a:lnTo>
                        <a:pt x="1785" y="1626"/>
                      </a:lnTo>
                      <a:lnTo>
                        <a:pt x="1783" y="1626"/>
                      </a:lnTo>
                      <a:lnTo>
                        <a:pt x="1783" y="1627"/>
                      </a:lnTo>
                      <a:lnTo>
                        <a:pt x="1780" y="1626"/>
                      </a:lnTo>
                      <a:lnTo>
                        <a:pt x="1777" y="1626"/>
                      </a:lnTo>
                      <a:lnTo>
                        <a:pt x="1772" y="1626"/>
                      </a:lnTo>
                      <a:lnTo>
                        <a:pt x="1769" y="1627"/>
                      </a:lnTo>
                      <a:lnTo>
                        <a:pt x="1769" y="1626"/>
                      </a:lnTo>
                      <a:lnTo>
                        <a:pt x="1762" y="1626"/>
                      </a:lnTo>
                      <a:lnTo>
                        <a:pt x="1759" y="1626"/>
                      </a:lnTo>
                      <a:lnTo>
                        <a:pt x="1756" y="1626"/>
                      </a:lnTo>
                      <a:lnTo>
                        <a:pt x="1754" y="1626"/>
                      </a:lnTo>
                      <a:lnTo>
                        <a:pt x="1751" y="1626"/>
                      </a:lnTo>
                      <a:lnTo>
                        <a:pt x="1749" y="1626"/>
                      </a:lnTo>
                      <a:lnTo>
                        <a:pt x="1746" y="1626"/>
                      </a:lnTo>
                      <a:lnTo>
                        <a:pt x="1743" y="1626"/>
                      </a:lnTo>
                      <a:lnTo>
                        <a:pt x="1741" y="1626"/>
                      </a:lnTo>
                      <a:lnTo>
                        <a:pt x="1738" y="1626"/>
                      </a:lnTo>
                      <a:lnTo>
                        <a:pt x="1733" y="1626"/>
                      </a:lnTo>
                      <a:lnTo>
                        <a:pt x="1730" y="1626"/>
                      </a:lnTo>
                      <a:lnTo>
                        <a:pt x="1728" y="1626"/>
                      </a:lnTo>
                      <a:lnTo>
                        <a:pt x="1725" y="1626"/>
                      </a:lnTo>
                      <a:lnTo>
                        <a:pt x="1722" y="1626"/>
                      </a:lnTo>
                      <a:lnTo>
                        <a:pt x="1717" y="1626"/>
                      </a:lnTo>
                      <a:lnTo>
                        <a:pt x="1714" y="1626"/>
                      </a:lnTo>
                      <a:lnTo>
                        <a:pt x="1709" y="1626"/>
                      </a:lnTo>
                      <a:lnTo>
                        <a:pt x="1707" y="1626"/>
                      </a:lnTo>
                      <a:lnTo>
                        <a:pt x="1704" y="1626"/>
                      </a:lnTo>
                      <a:lnTo>
                        <a:pt x="1701" y="1626"/>
                      </a:lnTo>
                      <a:lnTo>
                        <a:pt x="1699" y="1626"/>
                      </a:lnTo>
                      <a:lnTo>
                        <a:pt x="1696" y="1626"/>
                      </a:lnTo>
                      <a:lnTo>
                        <a:pt x="1693" y="1626"/>
                      </a:lnTo>
                      <a:lnTo>
                        <a:pt x="1691" y="1626"/>
                      </a:lnTo>
                      <a:lnTo>
                        <a:pt x="1686" y="1627"/>
                      </a:lnTo>
                      <a:lnTo>
                        <a:pt x="1686" y="1626"/>
                      </a:lnTo>
                      <a:lnTo>
                        <a:pt x="1683" y="1626"/>
                      </a:lnTo>
                      <a:lnTo>
                        <a:pt x="1680" y="1626"/>
                      </a:lnTo>
                      <a:lnTo>
                        <a:pt x="1678" y="1627"/>
                      </a:lnTo>
                      <a:lnTo>
                        <a:pt x="1675" y="1626"/>
                      </a:lnTo>
                      <a:lnTo>
                        <a:pt x="1673" y="1626"/>
                      </a:lnTo>
                      <a:lnTo>
                        <a:pt x="1670" y="1626"/>
                      </a:lnTo>
                      <a:lnTo>
                        <a:pt x="1667" y="1627"/>
                      </a:lnTo>
                      <a:lnTo>
                        <a:pt x="1665" y="1626"/>
                      </a:lnTo>
                      <a:lnTo>
                        <a:pt x="1662" y="1626"/>
                      </a:lnTo>
                      <a:lnTo>
                        <a:pt x="1659" y="1626"/>
                      </a:lnTo>
                      <a:lnTo>
                        <a:pt x="1657" y="1626"/>
                      </a:lnTo>
                      <a:lnTo>
                        <a:pt x="1654" y="1627"/>
                      </a:lnTo>
                      <a:lnTo>
                        <a:pt x="1652" y="1627"/>
                      </a:lnTo>
                      <a:lnTo>
                        <a:pt x="1649" y="1627"/>
                      </a:lnTo>
                      <a:lnTo>
                        <a:pt x="1646" y="1626"/>
                      </a:lnTo>
                      <a:lnTo>
                        <a:pt x="1641" y="1627"/>
                      </a:lnTo>
                      <a:lnTo>
                        <a:pt x="1638" y="1626"/>
                      </a:lnTo>
                      <a:lnTo>
                        <a:pt x="1638" y="1627"/>
                      </a:lnTo>
                      <a:lnTo>
                        <a:pt x="1636" y="1626"/>
                      </a:lnTo>
                      <a:lnTo>
                        <a:pt x="1633" y="1627"/>
                      </a:lnTo>
                      <a:lnTo>
                        <a:pt x="1631" y="1627"/>
                      </a:lnTo>
                      <a:lnTo>
                        <a:pt x="1625" y="1627"/>
                      </a:lnTo>
                      <a:lnTo>
                        <a:pt x="1623" y="1626"/>
                      </a:lnTo>
                      <a:lnTo>
                        <a:pt x="1620" y="1627"/>
                      </a:lnTo>
                      <a:lnTo>
                        <a:pt x="1617" y="1627"/>
                      </a:lnTo>
                      <a:lnTo>
                        <a:pt x="1615" y="1627"/>
                      </a:lnTo>
                      <a:lnTo>
                        <a:pt x="1610" y="1627"/>
                      </a:lnTo>
                      <a:lnTo>
                        <a:pt x="1610" y="1626"/>
                      </a:lnTo>
                      <a:lnTo>
                        <a:pt x="1607" y="1627"/>
                      </a:lnTo>
                      <a:lnTo>
                        <a:pt x="1602" y="1627"/>
                      </a:lnTo>
                      <a:lnTo>
                        <a:pt x="1596" y="1626"/>
                      </a:lnTo>
                      <a:lnTo>
                        <a:pt x="1594" y="1627"/>
                      </a:lnTo>
                      <a:lnTo>
                        <a:pt x="1591" y="1626"/>
                      </a:lnTo>
                      <a:lnTo>
                        <a:pt x="1591" y="1627"/>
                      </a:lnTo>
                      <a:lnTo>
                        <a:pt x="1586" y="1626"/>
                      </a:lnTo>
                      <a:lnTo>
                        <a:pt x="1583" y="1627"/>
                      </a:lnTo>
                      <a:lnTo>
                        <a:pt x="1581" y="1627"/>
                      </a:lnTo>
                      <a:lnTo>
                        <a:pt x="1578" y="1626"/>
                      </a:lnTo>
                      <a:lnTo>
                        <a:pt x="1576" y="1626"/>
                      </a:lnTo>
                      <a:lnTo>
                        <a:pt x="1573" y="1627"/>
                      </a:lnTo>
                      <a:lnTo>
                        <a:pt x="1570" y="1627"/>
                      </a:lnTo>
                      <a:lnTo>
                        <a:pt x="1568" y="1627"/>
                      </a:lnTo>
                      <a:lnTo>
                        <a:pt x="1562" y="1626"/>
                      </a:lnTo>
                      <a:lnTo>
                        <a:pt x="1562" y="1627"/>
                      </a:lnTo>
                      <a:lnTo>
                        <a:pt x="1557" y="1626"/>
                      </a:lnTo>
                      <a:lnTo>
                        <a:pt x="1557" y="1627"/>
                      </a:lnTo>
                      <a:lnTo>
                        <a:pt x="1555" y="1626"/>
                      </a:lnTo>
                      <a:lnTo>
                        <a:pt x="1552" y="1626"/>
                      </a:lnTo>
                      <a:lnTo>
                        <a:pt x="1549" y="1627"/>
                      </a:lnTo>
                      <a:lnTo>
                        <a:pt x="1547" y="1626"/>
                      </a:lnTo>
                      <a:lnTo>
                        <a:pt x="1544" y="1627"/>
                      </a:lnTo>
                      <a:lnTo>
                        <a:pt x="1541" y="1627"/>
                      </a:lnTo>
                      <a:lnTo>
                        <a:pt x="1539" y="1626"/>
                      </a:lnTo>
                      <a:lnTo>
                        <a:pt x="1536" y="1626"/>
                      </a:lnTo>
                      <a:lnTo>
                        <a:pt x="1534" y="1627"/>
                      </a:lnTo>
                      <a:lnTo>
                        <a:pt x="1531" y="1627"/>
                      </a:lnTo>
                      <a:lnTo>
                        <a:pt x="1528" y="1627"/>
                      </a:lnTo>
                      <a:lnTo>
                        <a:pt x="1526" y="1627"/>
                      </a:lnTo>
                      <a:lnTo>
                        <a:pt x="1523" y="1626"/>
                      </a:lnTo>
                      <a:lnTo>
                        <a:pt x="1518" y="1626"/>
                      </a:lnTo>
                      <a:lnTo>
                        <a:pt x="1518" y="1627"/>
                      </a:lnTo>
                      <a:lnTo>
                        <a:pt x="1515" y="1626"/>
                      </a:lnTo>
                      <a:lnTo>
                        <a:pt x="1513" y="1627"/>
                      </a:lnTo>
                      <a:lnTo>
                        <a:pt x="1510" y="1627"/>
                      </a:lnTo>
                      <a:lnTo>
                        <a:pt x="1507" y="1626"/>
                      </a:lnTo>
                      <a:lnTo>
                        <a:pt x="1505" y="1626"/>
                      </a:lnTo>
                      <a:lnTo>
                        <a:pt x="1502" y="1627"/>
                      </a:lnTo>
                      <a:lnTo>
                        <a:pt x="1500" y="1627"/>
                      </a:lnTo>
                      <a:lnTo>
                        <a:pt x="1497" y="1627"/>
                      </a:lnTo>
                      <a:lnTo>
                        <a:pt x="1492" y="1627"/>
                      </a:lnTo>
                      <a:lnTo>
                        <a:pt x="1489" y="1626"/>
                      </a:lnTo>
                      <a:lnTo>
                        <a:pt x="1486" y="1627"/>
                      </a:lnTo>
                      <a:lnTo>
                        <a:pt x="1484" y="1627"/>
                      </a:lnTo>
                      <a:lnTo>
                        <a:pt x="1479" y="1627"/>
                      </a:lnTo>
                      <a:lnTo>
                        <a:pt x="1479" y="1626"/>
                      </a:lnTo>
                      <a:lnTo>
                        <a:pt x="1473" y="1627"/>
                      </a:lnTo>
                      <a:lnTo>
                        <a:pt x="1473" y="1626"/>
                      </a:lnTo>
                      <a:lnTo>
                        <a:pt x="1471" y="1627"/>
                      </a:lnTo>
                      <a:lnTo>
                        <a:pt x="1471" y="1626"/>
                      </a:lnTo>
                      <a:lnTo>
                        <a:pt x="1465" y="1627"/>
                      </a:lnTo>
                      <a:lnTo>
                        <a:pt x="1463" y="1626"/>
                      </a:lnTo>
                      <a:lnTo>
                        <a:pt x="1460" y="1627"/>
                      </a:lnTo>
                      <a:lnTo>
                        <a:pt x="1458" y="1626"/>
                      </a:lnTo>
                      <a:lnTo>
                        <a:pt x="1455" y="1626"/>
                      </a:lnTo>
                      <a:lnTo>
                        <a:pt x="1455" y="1625"/>
                      </a:lnTo>
                      <a:lnTo>
                        <a:pt x="1450" y="1625"/>
                      </a:lnTo>
                      <a:lnTo>
                        <a:pt x="1447" y="1623"/>
                      </a:lnTo>
                      <a:lnTo>
                        <a:pt x="1447" y="1622"/>
                      </a:lnTo>
                      <a:lnTo>
                        <a:pt x="1442" y="1623"/>
                      </a:lnTo>
                      <a:lnTo>
                        <a:pt x="1439" y="1623"/>
                      </a:lnTo>
                      <a:lnTo>
                        <a:pt x="1437" y="1625"/>
                      </a:lnTo>
                      <a:lnTo>
                        <a:pt x="1434" y="1625"/>
                      </a:lnTo>
                      <a:lnTo>
                        <a:pt x="1431" y="1625"/>
                      </a:lnTo>
                      <a:lnTo>
                        <a:pt x="1429" y="1625"/>
                      </a:lnTo>
                      <a:lnTo>
                        <a:pt x="1426" y="1625"/>
                      </a:lnTo>
                      <a:lnTo>
                        <a:pt x="1424" y="1625"/>
                      </a:lnTo>
                      <a:lnTo>
                        <a:pt x="1421" y="1625"/>
                      </a:lnTo>
                      <a:lnTo>
                        <a:pt x="1416" y="1622"/>
                      </a:lnTo>
                      <a:lnTo>
                        <a:pt x="1410" y="1620"/>
                      </a:lnTo>
                      <a:lnTo>
                        <a:pt x="1408" y="1619"/>
                      </a:lnTo>
                      <a:lnTo>
                        <a:pt x="1405" y="1619"/>
                      </a:lnTo>
                      <a:lnTo>
                        <a:pt x="1403" y="1619"/>
                      </a:lnTo>
                      <a:lnTo>
                        <a:pt x="1400" y="1620"/>
                      </a:lnTo>
                      <a:lnTo>
                        <a:pt x="1395" y="1620"/>
                      </a:lnTo>
                      <a:lnTo>
                        <a:pt x="1392" y="1622"/>
                      </a:lnTo>
                      <a:lnTo>
                        <a:pt x="1389" y="1622"/>
                      </a:lnTo>
                      <a:lnTo>
                        <a:pt x="1387" y="1622"/>
                      </a:lnTo>
                      <a:lnTo>
                        <a:pt x="1384" y="1622"/>
                      </a:lnTo>
                      <a:lnTo>
                        <a:pt x="1379" y="1622"/>
                      </a:lnTo>
                      <a:lnTo>
                        <a:pt x="1376" y="1622"/>
                      </a:lnTo>
                      <a:lnTo>
                        <a:pt x="1371" y="1620"/>
                      </a:lnTo>
                      <a:lnTo>
                        <a:pt x="1366" y="1618"/>
                      </a:lnTo>
                      <a:lnTo>
                        <a:pt x="1363" y="1619"/>
                      </a:lnTo>
                      <a:lnTo>
                        <a:pt x="1361" y="1619"/>
                      </a:lnTo>
                      <a:lnTo>
                        <a:pt x="1358" y="1620"/>
                      </a:lnTo>
                      <a:lnTo>
                        <a:pt x="1355" y="1622"/>
                      </a:lnTo>
                      <a:lnTo>
                        <a:pt x="1353" y="1623"/>
                      </a:lnTo>
                      <a:lnTo>
                        <a:pt x="1350" y="1623"/>
                      </a:lnTo>
                      <a:lnTo>
                        <a:pt x="1347" y="1623"/>
                      </a:lnTo>
                      <a:lnTo>
                        <a:pt x="1342" y="1623"/>
                      </a:lnTo>
                      <a:lnTo>
                        <a:pt x="1340" y="1623"/>
                      </a:lnTo>
                      <a:lnTo>
                        <a:pt x="1340" y="1625"/>
                      </a:lnTo>
                      <a:lnTo>
                        <a:pt x="1337" y="1623"/>
                      </a:lnTo>
                      <a:lnTo>
                        <a:pt x="1334" y="1625"/>
                      </a:lnTo>
                      <a:lnTo>
                        <a:pt x="1332" y="1625"/>
                      </a:lnTo>
                      <a:lnTo>
                        <a:pt x="1327" y="1625"/>
                      </a:lnTo>
                      <a:lnTo>
                        <a:pt x="1324" y="1623"/>
                      </a:lnTo>
                      <a:lnTo>
                        <a:pt x="1321" y="1623"/>
                      </a:lnTo>
                      <a:lnTo>
                        <a:pt x="1319" y="1623"/>
                      </a:lnTo>
                      <a:lnTo>
                        <a:pt x="1316" y="1622"/>
                      </a:lnTo>
                      <a:lnTo>
                        <a:pt x="1313" y="1622"/>
                      </a:lnTo>
                      <a:lnTo>
                        <a:pt x="1311" y="1623"/>
                      </a:lnTo>
                      <a:lnTo>
                        <a:pt x="1308" y="1623"/>
                      </a:lnTo>
                      <a:lnTo>
                        <a:pt x="1308" y="1625"/>
                      </a:lnTo>
                      <a:lnTo>
                        <a:pt x="1303" y="1625"/>
                      </a:lnTo>
                      <a:lnTo>
                        <a:pt x="1300" y="1625"/>
                      </a:lnTo>
                      <a:lnTo>
                        <a:pt x="1298" y="1625"/>
                      </a:lnTo>
                      <a:lnTo>
                        <a:pt x="1295" y="1625"/>
                      </a:lnTo>
                      <a:lnTo>
                        <a:pt x="1292" y="1623"/>
                      </a:lnTo>
                      <a:lnTo>
                        <a:pt x="1287" y="1623"/>
                      </a:lnTo>
                      <a:lnTo>
                        <a:pt x="1285" y="1623"/>
                      </a:lnTo>
                      <a:lnTo>
                        <a:pt x="1282" y="1622"/>
                      </a:lnTo>
                      <a:lnTo>
                        <a:pt x="1279" y="1622"/>
                      </a:lnTo>
                      <a:lnTo>
                        <a:pt x="1277" y="1622"/>
                      </a:lnTo>
                      <a:lnTo>
                        <a:pt x="1271" y="1622"/>
                      </a:lnTo>
                      <a:lnTo>
                        <a:pt x="1269" y="1622"/>
                      </a:lnTo>
                      <a:lnTo>
                        <a:pt x="1264" y="1623"/>
                      </a:lnTo>
                      <a:lnTo>
                        <a:pt x="1261" y="1623"/>
                      </a:lnTo>
                      <a:lnTo>
                        <a:pt x="1258" y="1623"/>
                      </a:lnTo>
                      <a:lnTo>
                        <a:pt x="1256" y="1623"/>
                      </a:lnTo>
                      <a:lnTo>
                        <a:pt x="1253" y="1623"/>
                      </a:lnTo>
                      <a:lnTo>
                        <a:pt x="1251" y="1623"/>
                      </a:lnTo>
                      <a:lnTo>
                        <a:pt x="1248" y="1625"/>
                      </a:lnTo>
                      <a:lnTo>
                        <a:pt x="1245" y="1623"/>
                      </a:lnTo>
                      <a:lnTo>
                        <a:pt x="1243" y="1625"/>
                      </a:lnTo>
                      <a:lnTo>
                        <a:pt x="1240" y="1622"/>
                      </a:lnTo>
                      <a:lnTo>
                        <a:pt x="1237" y="1622"/>
                      </a:lnTo>
                      <a:lnTo>
                        <a:pt x="1235" y="1620"/>
                      </a:lnTo>
                      <a:lnTo>
                        <a:pt x="1232" y="1620"/>
                      </a:lnTo>
                      <a:lnTo>
                        <a:pt x="1230" y="1622"/>
                      </a:lnTo>
                      <a:lnTo>
                        <a:pt x="1227" y="1622"/>
                      </a:lnTo>
                      <a:lnTo>
                        <a:pt x="1224" y="1623"/>
                      </a:lnTo>
                      <a:lnTo>
                        <a:pt x="1222" y="1623"/>
                      </a:lnTo>
                      <a:lnTo>
                        <a:pt x="1219" y="1622"/>
                      </a:lnTo>
                      <a:lnTo>
                        <a:pt x="1214" y="1622"/>
                      </a:lnTo>
                      <a:lnTo>
                        <a:pt x="1211" y="1623"/>
                      </a:lnTo>
                      <a:lnTo>
                        <a:pt x="1209" y="1622"/>
                      </a:lnTo>
                      <a:lnTo>
                        <a:pt x="1206" y="1623"/>
                      </a:lnTo>
                      <a:lnTo>
                        <a:pt x="1203" y="1623"/>
                      </a:lnTo>
                      <a:lnTo>
                        <a:pt x="1201" y="1623"/>
                      </a:lnTo>
                      <a:lnTo>
                        <a:pt x="1198" y="1623"/>
                      </a:lnTo>
                      <a:lnTo>
                        <a:pt x="1193" y="1622"/>
                      </a:lnTo>
                      <a:lnTo>
                        <a:pt x="1188" y="1622"/>
                      </a:lnTo>
                      <a:lnTo>
                        <a:pt x="1188" y="1620"/>
                      </a:lnTo>
                      <a:lnTo>
                        <a:pt x="1185" y="1620"/>
                      </a:lnTo>
                      <a:lnTo>
                        <a:pt x="1182" y="1619"/>
                      </a:lnTo>
                      <a:lnTo>
                        <a:pt x="1180" y="1619"/>
                      </a:lnTo>
                      <a:lnTo>
                        <a:pt x="1177" y="1619"/>
                      </a:lnTo>
                      <a:lnTo>
                        <a:pt x="1175" y="1619"/>
                      </a:lnTo>
                      <a:lnTo>
                        <a:pt x="1172" y="1619"/>
                      </a:lnTo>
                      <a:lnTo>
                        <a:pt x="1167" y="1620"/>
                      </a:lnTo>
                      <a:lnTo>
                        <a:pt x="1164" y="1619"/>
                      </a:lnTo>
                      <a:lnTo>
                        <a:pt x="1161" y="1619"/>
                      </a:lnTo>
                      <a:lnTo>
                        <a:pt x="1159" y="1619"/>
                      </a:lnTo>
                      <a:lnTo>
                        <a:pt x="1156" y="1619"/>
                      </a:lnTo>
                      <a:lnTo>
                        <a:pt x="1154" y="1620"/>
                      </a:lnTo>
                      <a:lnTo>
                        <a:pt x="1151" y="1619"/>
                      </a:lnTo>
                      <a:lnTo>
                        <a:pt x="1148" y="1619"/>
                      </a:lnTo>
                      <a:lnTo>
                        <a:pt x="1148" y="1618"/>
                      </a:lnTo>
                      <a:lnTo>
                        <a:pt x="1143" y="1616"/>
                      </a:lnTo>
                      <a:lnTo>
                        <a:pt x="1140" y="1616"/>
                      </a:lnTo>
                      <a:lnTo>
                        <a:pt x="1138" y="1618"/>
                      </a:lnTo>
                      <a:lnTo>
                        <a:pt x="1135" y="1618"/>
                      </a:lnTo>
                      <a:lnTo>
                        <a:pt x="1133" y="1618"/>
                      </a:lnTo>
                      <a:lnTo>
                        <a:pt x="1127" y="1618"/>
                      </a:lnTo>
                      <a:lnTo>
                        <a:pt x="1125" y="1616"/>
                      </a:lnTo>
                      <a:lnTo>
                        <a:pt x="1122" y="1616"/>
                      </a:lnTo>
                      <a:lnTo>
                        <a:pt x="1117" y="1615"/>
                      </a:lnTo>
                      <a:lnTo>
                        <a:pt x="1117" y="1614"/>
                      </a:lnTo>
                      <a:lnTo>
                        <a:pt x="1112" y="1612"/>
                      </a:lnTo>
                      <a:lnTo>
                        <a:pt x="1112" y="1611"/>
                      </a:lnTo>
                      <a:lnTo>
                        <a:pt x="1109" y="1608"/>
                      </a:lnTo>
                      <a:lnTo>
                        <a:pt x="1106" y="1608"/>
                      </a:lnTo>
                      <a:lnTo>
                        <a:pt x="1104" y="1605"/>
                      </a:lnTo>
                      <a:lnTo>
                        <a:pt x="1101" y="1604"/>
                      </a:lnTo>
                      <a:lnTo>
                        <a:pt x="1098" y="1601"/>
                      </a:lnTo>
                      <a:lnTo>
                        <a:pt x="1096" y="1601"/>
                      </a:lnTo>
                      <a:lnTo>
                        <a:pt x="1093" y="1593"/>
                      </a:lnTo>
                      <a:lnTo>
                        <a:pt x="1091" y="1590"/>
                      </a:lnTo>
                      <a:lnTo>
                        <a:pt x="1088" y="1582"/>
                      </a:lnTo>
                      <a:lnTo>
                        <a:pt x="1085" y="1576"/>
                      </a:lnTo>
                      <a:lnTo>
                        <a:pt x="1083" y="1562"/>
                      </a:lnTo>
                      <a:lnTo>
                        <a:pt x="1080" y="1550"/>
                      </a:lnTo>
                      <a:lnTo>
                        <a:pt x="1078" y="1513"/>
                      </a:lnTo>
                      <a:lnTo>
                        <a:pt x="1078" y="1484"/>
                      </a:lnTo>
                      <a:lnTo>
                        <a:pt x="1072" y="1278"/>
                      </a:lnTo>
                      <a:lnTo>
                        <a:pt x="1072" y="1051"/>
                      </a:lnTo>
                      <a:lnTo>
                        <a:pt x="1067" y="610"/>
                      </a:lnTo>
                      <a:lnTo>
                        <a:pt x="1064" y="608"/>
                      </a:lnTo>
                      <a:lnTo>
                        <a:pt x="1062" y="907"/>
                      </a:lnTo>
                      <a:lnTo>
                        <a:pt x="1059" y="1062"/>
                      </a:lnTo>
                      <a:lnTo>
                        <a:pt x="1057" y="1236"/>
                      </a:lnTo>
                      <a:lnTo>
                        <a:pt x="1057" y="1287"/>
                      </a:lnTo>
                      <a:lnTo>
                        <a:pt x="1051" y="1344"/>
                      </a:lnTo>
                      <a:lnTo>
                        <a:pt x="1051" y="1359"/>
                      </a:lnTo>
                      <a:lnTo>
                        <a:pt x="1049" y="1343"/>
                      </a:lnTo>
                      <a:lnTo>
                        <a:pt x="1046" y="1309"/>
                      </a:lnTo>
                      <a:lnTo>
                        <a:pt x="1041" y="1074"/>
                      </a:lnTo>
                      <a:lnTo>
                        <a:pt x="1041" y="977"/>
                      </a:lnTo>
                      <a:lnTo>
                        <a:pt x="1036" y="799"/>
                      </a:lnTo>
                      <a:lnTo>
                        <a:pt x="1036" y="715"/>
                      </a:lnTo>
                      <a:lnTo>
                        <a:pt x="1033" y="495"/>
                      </a:lnTo>
                      <a:lnTo>
                        <a:pt x="1030" y="319"/>
                      </a:lnTo>
                      <a:lnTo>
                        <a:pt x="1028" y="51"/>
                      </a:lnTo>
                      <a:lnTo>
                        <a:pt x="1025" y="7"/>
                      </a:lnTo>
                      <a:lnTo>
                        <a:pt x="1022" y="98"/>
                      </a:lnTo>
                      <a:lnTo>
                        <a:pt x="1020" y="211"/>
                      </a:lnTo>
                      <a:lnTo>
                        <a:pt x="1017" y="430"/>
                      </a:lnTo>
                      <a:lnTo>
                        <a:pt x="1015" y="474"/>
                      </a:lnTo>
                      <a:lnTo>
                        <a:pt x="1012" y="581"/>
                      </a:lnTo>
                      <a:lnTo>
                        <a:pt x="1009" y="641"/>
                      </a:lnTo>
                      <a:lnTo>
                        <a:pt x="1007" y="727"/>
                      </a:lnTo>
                      <a:lnTo>
                        <a:pt x="1004" y="756"/>
                      </a:lnTo>
                      <a:lnTo>
                        <a:pt x="1002" y="742"/>
                      </a:lnTo>
                      <a:lnTo>
                        <a:pt x="1002" y="713"/>
                      </a:lnTo>
                      <a:lnTo>
                        <a:pt x="996" y="640"/>
                      </a:lnTo>
                      <a:lnTo>
                        <a:pt x="996" y="611"/>
                      </a:lnTo>
                      <a:lnTo>
                        <a:pt x="991" y="402"/>
                      </a:lnTo>
                      <a:lnTo>
                        <a:pt x="988" y="216"/>
                      </a:lnTo>
                      <a:lnTo>
                        <a:pt x="986" y="0"/>
                      </a:lnTo>
                      <a:lnTo>
                        <a:pt x="986" y="7"/>
                      </a:lnTo>
                      <a:lnTo>
                        <a:pt x="981" y="249"/>
                      </a:lnTo>
                      <a:lnTo>
                        <a:pt x="981" y="464"/>
                      </a:lnTo>
                      <a:lnTo>
                        <a:pt x="978" y="749"/>
                      </a:lnTo>
                      <a:lnTo>
                        <a:pt x="975" y="847"/>
                      </a:lnTo>
                      <a:lnTo>
                        <a:pt x="973" y="973"/>
                      </a:lnTo>
                      <a:lnTo>
                        <a:pt x="970" y="1015"/>
                      </a:lnTo>
                      <a:lnTo>
                        <a:pt x="965" y="1078"/>
                      </a:lnTo>
                      <a:lnTo>
                        <a:pt x="965" y="1087"/>
                      </a:lnTo>
                      <a:lnTo>
                        <a:pt x="960" y="1096"/>
                      </a:lnTo>
                      <a:lnTo>
                        <a:pt x="960" y="1105"/>
                      </a:lnTo>
                      <a:lnTo>
                        <a:pt x="957" y="1142"/>
                      </a:lnTo>
                      <a:lnTo>
                        <a:pt x="954" y="1171"/>
                      </a:lnTo>
                      <a:lnTo>
                        <a:pt x="952" y="1229"/>
                      </a:lnTo>
                      <a:lnTo>
                        <a:pt x="949" y="1247"/>
                      </a:lnTo>
                      <a:lnTo>
                        <a:pt x="946" y="1213"/>
                      </a:lnTo>
                      <a:lnTo>
                        <a:pt x="944" y="1135"/>
                      </a:lnTo>
                      <a:lnTo>
                        <a:pt x="941" y="759"/>
                      </a:lnTo>
                      <a:lnTo>
                        <a:pt x="936" y="682"/>
                      </a:lnTo>
                      <a:lnTo>
                        <a:pt x="936" y="722"/>
                      </a:lnTo>
                      <a:lnTo>
                        <a:pt x="933" y="817"/>
                      </a:lnTo>
                      <a:lnTo>
                        <a:pt x="931" y="1048"/>
                      </a:lnTo>
                      <a:lnTo>
                        <a:pt x="928" y="1139"/>
                      </a:lnTo>
                      <a:lnTo>
                        <a:pt x="925" y="1271"/>
                      </a:lnTo>
                      <a:lnTo>
                        <a:pt x="925" y="1312"/>
                      </a:lnTo>
                      <a:lnTo>
                        <a:pt x="920" y="1358"/>
                      </a:lnTo>
                      <a:lnTo>
                        <a:pt x="920" y="1359"/>
                      </a:lnTo>
                      <a:lnTo>
                        <a:pt x="915" y="1266"/>
                      </a:lnTo>
                      <a:lnTo>
                        <a:pt x="912" y="1217"/>
                      </a:lnTo>
                      <a:lnTo>
                        <a:pt x="910" y="1124"/>
                      </a:lnTo>
                      <a:lnTo>
                        <a:pt x="910" y="1085"/>
                      </a:lnTo>
                      <a:lnTo>
                        <a:pt x="905" y="1016"/>
                      </a:lnTo>
                      <a:lnTo>
                        <a:pt x="905" y="965"/>
                      </a:lnTo>
                      <a:lnTo>
                        <a:pt x="902" y="813"/>
                      </a:lnTo>
                      <a:lnTo>
                        <a:pt x="899" y="742"/>
                      </a:lnTo>
                      <a:lnTo>
                        <a:pt x="897" y="676"/>
                      </a:lnTo>
                      <a:lnTo>
                        <a:pt x="894" y="722"/>
                      </a:lnTo>
                      <a:lnTo>
                        <a:pt x="889" y="817"/>
                      </a:lnTo>
                      <a:lnTo>
                        <a:pt x="889" y="861"/>
                      </a:lnTo>
                      <a:lnTo>
                        <a:pt x="886" y="954"/>
                      </a:lnTo>
                      <a:lnTo>
                        <a:pt x="884" y="1008"/>
                      </a:lnTo>
                      <a:lnTo>
                        <a:pt x="881" y="1136"/>
                      </a:lnTo>
                      <a:lnTo>
                        <a:pt x="878" y="1203"/>
                      </a:lnTo>
                      <a:lnTo>
                        <a:pt x="876" y="1312"/>
                      </a:lnTo>
                      <a:lnTo>
                        <a:pt x="873" y="1352"/>
                      </a:lnTo>
                      <a:lnTo>
                        <a:pt x="870" y="1412"/>
                      </a:lnTo>
                      <a:lnTo>
                        <a:pt x="868" y="1412"/>
                      </a:lnTo>
                      <a:lnTo>
                        <a:pt x="865" y="1360"/>
                      </a:lnTo>
                      <a:lnTo>
                        <a:pt x="863" y="1290"/>
                      </a:lnTo>
                      <a:lnTo>
                        <a:pt x="860" y="1042"/>
                      </a:lnTo>
                      <a:lnTo>
                        <a:pt x="857" y="924"/>
                      </a:lnTo>
                      <a:lnTo>
                        <a:pt x="855" y="825"/>
                      </a:lnTo>
                      <a:lnTo>
                        <a:pt x="852" y="849"/>
                      </a:lnTo>
                      <a:lnTo>
                        <a:pt x="849" y="1040"/>
                      </a:lnTo>
                      <a:lnTo>
                        <a:pt x="849" y="1149"/>
                      </a:lnTo>
                      <a:lnTo>
                        <a:pt x="844" y="1377"/>
                      </a:lnTo>
                      <a:lnTo>
                        <a:pt x="842" y="1424"/>
                      </a:lnTo>
                      <a:lnTo>
                        <a:pt x="839" y="1490"/>
                      </a:lnTo>
                      <a:lnTo>
                        <a:pt x="836" y="1514"/>
                      </a:lnTo>
                      <a:lnTo>
                        <a:pt x="834" y="1544"/>
                      </a:lnTo>
                      <a:lnTo>
                        <a:pt x="834" y="1554"/>
                      </a:lnTo>
                      <a:lnTo>
                        <a:pt x="829" y="1571"/>
                      </a:lnTo>
                      <a:lnTo>
                        <a:pt x="829" y="1576"/>
                      </a:lnTo>
                      <a:lnTo>
                        <a:pt x="826" y="1583"/>
                      </a:lnTo>
                      <a:lnTo>
                        <a:pt x="823" y="1587"/>
                      </a:lnTo>
                      <a:lnTo>
                        <a:pt x="818" y="1594"/>
                      </a:lnTo>
                      <a:lnTo>
                        <a:pt x="818" y="1596"/>
                      </a:lnTo>
                      <a:lnTo>
                        <a:pt x="813" y="1598"/>
                      </a:lnTo>
                      <a:lnTo>
                        <a:pt x="813" y="1600"/>
                      </a:lnTo>
                      <a:lnTo>
                        <a:pt x="810" y="1602"/>
                      </a:lnTo>
                      <a:lnTo>
                        <a:pt x="808" y="1604"/>
                      </a:lnTo>
                      <a:lnTo>
                        <a:pt x="805" y="1605"/>
                      </a:lnTo>
                      <a:lnTo>
                        <a:pt x="802" y="1607"/>
                      </a:lnTo>
                      <a:lnTo>
                        <a:pt x="800" y="1608"/>
                      </a:lnTo>
                      <a:lnTo>
                        <a:pt x="797" y="1608"/>
                      </a:lnTo>
                      <a:lnTo>
                        <a:pt x="794" y="1609"/>
                      </a:lnTo>
                      <a:lnTo>
                        <a:pt x="792" y="1609"/>
                      </a:lnTo>
                      <a:lnTo>
                        <a:pt x="789" y="1611"/>
                      </a:lnTo>
                      <a:lnTo>
                        <a:pt x="787" y="1611"/>
                      </a:lnTo>
                      <a:lnTo>
                        <a:pt x="784" y="1611"/>
                      </a:lnTo>
                      <a:lnTo>
                        <a:pt x="781" y="1612"/>
                      </a:lnTo>
                      <a:lnTo>
                        <a:pt x="779" y="1612"/>
                      </a:lnTo>
                      <a:lnTo>
                        <a:pt x="773" y="1612"/>
                      </a:lnTo>
                      <a:lnTo>
                        <a:pt x="773" y="1614"/>
                      </a:lnTo>
                      <a:lnTo>
                        <a:pt x="768" y="1614"/>
                      </a:lnTo>
                      <a:lnTo>
                        <a:pt x="766" y="1614"/>
                      </a:lnTo>
                      <a:lnTo>
                        <a:pt x="760" y="1614"/>
                      </a:lnTo>
                      <a:lnTo>
                        <a:pt x="758" y="1615"/>
                      </a:lnTo>
                      <a:lnTo>
                        <a:pt x="753" y="1616"/>
                      </a:lnTo>
                      <a:lnTo>
                        <a:pt x="753" y="1615"/>
                      </a:lnTo>
                      <a:lnTo>
                        <a:pt x="750" y="1616"/>
                      </a:lnTo>
                      <a:lnTo>
                        <a:pt x="747" y="1616"/>
                      </a:lnTo>
                      <a:lnTo>
                        <a:pt x="742" y="1618"/>
                      </a:lnTo>
                      <a:lnTo>
                        <a:pt x="737" y="1618"/>
                      </a:lnTo>
                      <a:lnTo>
                        <a:pt x="734" y="1619"/>
                      </a:lnTo>
                      <a:lnTo>
                        <a:pt x="732" y="1619"/>
                      </a:lnTo>
                      <a:lnTo>
                        <a:pt x="729" y="1619"/>
                      </a:lnTo>
                      <a:lnTo>
                        <a:pt x="726" y="1619"/>
                      </a:lnTo>
                      <a:lnTo>
                        <a:pt x="724" y="1619"/>
                      </a:lnTo>
                      <a:lnTo>
                        <a:pt x="721" y="1619"/>
                      </a:lnTo>
                      <a:lnTo>
                        <a:pt x="718" y="1619"/>
                      </a:lnTo>
                      <a:lnTo>
                        <a:pt x="716" y="1619"/>
                      </a:lnTo>
                      <a:lnTo>
                        <a:pt x="713" y="1620"/>
                      </a:lnTo>
                      <a:lnTo>
                        <a:pt x="711" y="1619"/>
                      </a:lnTo>
                      <a:lnTo>
                        <a:pt x="705" y="1618"/>
                      </a:lnTo>
                      <a:lnTo>
                        <a:pt x="703" y="1616"/>
                      </a:lnTo>
                      <a:lnTo>
                        <a:pt x="700" y="1615"/>
                      </a:lnTo>
                      <a:lnTo>
                        <a:pt x="697" y="1616"/>
                      </a:lnTo>
                      <a:lnTo>
                        <a:pt x="695" y="1618"/>
                      </a:lnTo>
                      <a:lnTo>
                        <a:pt x="690" y="1618"/>
                      </a:lnTo>
                      <a:lnTo>
                        <a:pt x="687" y="1619"/>
                      </a:lnTo>
                      <a:lnTo>
                        <a:pt x="684" y="1619"/>
                      </a:lnTo>
                      <a:lnTo>
                        <a:pt x="682" y="1619"/>
                      </a:lnTo>
                      <a:lnTo>
                        <a:pt x="679" y="1619"/>
                      </a:lnTo>
                      <a:lnTo>
                        <a:pt x="676" y="1618"/>
                      </a:lnTo>
                      <a:lnTo>
                        <a:pt x="674" y="1618"/>
                      </a:lnTo>
                      <a:lnTo>
                        <a:pt x="671" y="1618"/>
                      </a:lnTo>
                      <a:lnTo>
                        <a:pt x="666" y="1616"/>
                      </a:lnTo>
                      <a:lnTo>
                        <a:pt x="661" y="1614"/>
                      </a:lnTo>
                      <a:lnTo>
                        <a:pt x="658" y="1614"/>
                      </a:lnTo>
                      <a:lnTo>
                        <a:pt x="656" y="1614"/>
                      </a:lnTo>
                      <a:lnTo>
                        <a:pt x="653" y="1615"/>
                      </a:lnTo>
                      <a:lnTo>
                        <a:pt x="650" y="1615"/>
                      </a:lnTo>
                      <a:lnTo>
                        <a:pt x="648" y="1616"/>
                      </a:lnTo>
                      <a:lnTo>
                        <a:pt x="645" y="1615"/>
                      </a:lnTo>
                      <a:lnTo>
                        <a:pt x="642" y="1616"/>
                      </a:lnTo>
                      <a:lnTo>
                        <a:pt x="640" y="1616"/>
                      </a:lnTo>
                      <a:lnTo>
                        <a:pt x="637" y="1618"/>
                      </a:lnTo>
                      <a:lnTo>
                        <a:pt x="635" y="1616"/>
                      </a:lnTo>
                      <a:lnTo>
                        <a:pt x="632" y="1616"/>
                      </a:lnTo>
                      <a:lnTo>
                        <a:pt x="629" y="1616"/>
                      </a:lnTo>
                      <a:lnTo>
                        <a:pt x="629" y="1618"/>
                      </a:lnTo>
                      <a:lnTo>
                        <a:pt x="627" y="1618"/>
                      </a:lnTo>
                      <a:lnTo>
                        <a:pt x="621" y="1616"/>
                      </a:lnTo>
                      <a:lnTo>
                        <a:pt x="621" y="1615"/>
                      </a:lnTo>
                      <a:lnTo>
                        <a:pt x="616" y="1615"/>
                      </a:lnTo>
                      <a:lnTo>
                        <a:pt x="614" y="1616"/>
                      </a:lnTo>
                      <a:lnTo>
                        <a:pt x="611" y="1618"/>
                      </a:lnTo>
                      <a:lnTo>
                        <a:pt x="608" y="1619"/>
                      </a:lnTo>
                      <a:lnTo>
                        <a:pt x="606" y="1619"/>
                      </a:lnTo>
                      <a:lnTo>
                        <a:pt x="603" y="1619"/>
                      </a:lnTo>
                      <a:lnTo>
                        <a:pt x="600" y="1620"/>
                      </a:lnTo>
                      <a:lnTo>
                        <a:pt x="595" y="1619"/>
                      </a:lnTo>
                      <a:lnTo>
                        <a:pt x="590" y="1620"/>
                      </a:lnTo>
                      <a:lnTo>
                        <a:pt x="587" y="1620"/>
                      </a:lnTo>
                      <a:lnTo>
                        <a:pt x="582" y="1620"/>
                      </a:lnTo>
                      <a:lnTo>
                        <a:pt x="580" y="1620"/>
                      </a:lnTo>
                      <a:lnTo>
                        <a:pt x="577" y="1619"/>
                      </a:lnTo>
                      <a:lnTo>
                        <a:pt x="574" y="1619"/>
                      </a:lnTo>
                      <a:lnTo>
                        <a:pt x="572" y="1618"/>
                      </a:lnTo>
                      <a:lnTo>
                        <a:pt x="569" y="1619"/>
                      </a:lnTo>
                      <a:lnTo>
                        <a:pt x="566" y="1620"/>
                      </a:lnTo>
                      <a:lnTo>
                        <a:pt x="564" y="1620"/>
                      </a:lnTo>
                      <a:lnTo>
                        <a:pt x="561" y="1620"/>
                      </a:lnTo>
                      <a:lnTo>
                        <a:pt x="559" y="1622"/>
                      </a:lnTo>
                      <a:lnTo>
                        <a:pt x="553" y="1622"/>
                      </a:lnTo>
                      <a:lnTo>
                        <a:pt x="551" y="1622"/>
                      </a:lnTo>
                      <a:lnTo>
                        <a:pt x="545" y="1620"/>
                      </a:lnTo>
                      <a:lnTo>
                        <a:pt x="543" y="1620"/>
                      </a:lnTo>
                      <a:lnTo>
                        <a:pt x="540" y="1620"/>
                      </a:lnTo>
                      <a:lnTo>
                        <a:pt x="538" y="1620"/>
                      </a:lnTo>
                      <a:lnTo>
                        <a:pt x="535" y="1619"/>
                      </a:lnTo>
                      <a:lnTo>
                        <a:pt x="530" y="1619"/>
                      </a:lnTo>
                      <a:lnTo>
                        <a:pt x="527" y="1619"/>
                      </a:lnTo>
                      <a:lnTo>
                        <a:pt x="522" y="1619"/>
                      </a:lnTo>
                      <a:lnTo>
                        <a:pt x="519" y="1620"/>
                      </a:lnTo>
                      <a:lnTo>
                        <a:pt x="514" y="1620"/>
                      </a:lnTo>
                      <a:lnTo>
                        <a:pt x="511" y="1622"/>
                      </a:lnTo>
                      <a:lnTo>
                        <a:pt x="509" y="1622"/>
                      </a:lnTo>
                      <a:lnTo>
                        <a:pt x="506" y="1622"/>
                      </a:lnTo>
                      <a:lnTo>
                        <a:pt x="504" y="1622"/>
                      </a:lnTo>
                      <a:lnTo>
                        <a:pt x="501" y="1622"/>
                      </a:lnTo>
                      <a:lnTo>
                        <a:pt x="498" y="1622"/>
                      </a:lnTo>
                      <a:lnTo>
                        <a:pt x="496" y="1620"/>
                      </a:lnTo>
                      <a:lnTo>
                        <a:pt x="493" y="1620"/>
                      </a:lnTo>
                      <a:lnTo>
                        <a:pt x="490" y="1620"/>
                      </a:lnTo>
                      <a:lnTo>
                        <a:pt x="488" y="1620"/>
                      </a:lnTo>
                      <a:lnTo>
                        <a:pt x="485" y="1620"/>
                      </a:lnTo>
                      <a:lnTo>
                        <a:pt x="483" y="1620"/>
                      </a:lnTo>
                      <a:lnTo>
                        <a:pt x="480" y="1622"/>
                      </a:lnTo>
                      <a:lnTo>
                        <a:pt x="477" y="1622"/>
                      </a:lnTo>
                      <a:lnTo>
                        <a:pt x="475" y="1623"/>
                      </a:lnTo>
                      <a:lnTo>
                        <a:pt x="472" y="1623"/>
                      </a:lnTo>
                      <a:lnTo>
                        <a:pt x="467" y="1623"/>
                      </a:lnTo>
                      <a:lnTo>
                        <a:pt x="464" y="1623"/>
                      </a:lnTo>
                      <a:lnTo>
                        <a:pt x="462" y="1623"/>
                      </a:lnTo>
                      <a:lnTo>
                        <a:pt x="459" y="1623"/>
                      </a:lnTo>
                      <a:lnTo>
                        <a:pt x="456" y="1625"/>
                      </a:lnTo>
                      <a:lnTo>
                        <a:pt x="454" y="1623"/>
                      </a:lnTo>
                      <a:lnTo>
                        <a:pt x="451" y="1625"/>
                      </a:lnTo>
                      <a:lnTo>
                        <a:pt x="446" y="1625"/>
                      </a:lnTo>
                      <a:lnTo>
                        <a:pt x="443" y="1623"/>
                      </a:lnTo>
                      <a:lnTo>
                        <a:pt x="441" y="1625"/>
                      </a:lnTo>
                      <a:lnTo>
                        <a:pt x="438" y="1625"/>
                      </a:lnTo>
                      <a:lnTo>
                        <a:pt x="435" y="1625"/>
                      </a:lnTo>
                      <a:lnTo>
                        <a:pt x="430" y="1625"/>
                      </a:lnTo>
                      <a:lnTo>
                        <a:pt x="427" y="1625"/>
                      </a:lnTo>
                      <a:lnTo>
                        <a:pt x="425" y="1625"/>
                      </a:lnTo>
                      <a:lnTo>
                        <a:pt x="422" y="1625"/>
                      </a:lnTo>
                      <a:lnTo>
                        <a:pt x="420" y="1625"/>
                      </a:lnTo>
                      <a:lnTo>
                        <a:pt x="417" y="1625"/>
                      </a:lnTo>
                      <a:lnTo>
                        <a:pt x="414" y="1625"/>
                      </a:lnTo>
                      <a:lnTo>
                        <a:pt x="412" y="1625"/>
                      </a:lnTo>
                      <a:lnTo>
                        <a:pt x="407" y="1625"/>
                      </a:lnTo>
                      <a:lnTo>
                        <a:pt x="404" y="1625"/>
                      </a:lnTo>
                      <a:lnTo>
                        <a:pt x="399" y="1625"/>
                      </a:lnTo>
                      <a:lnTo>
                        <a:pt x="396" y="1625"/>
                      </a:lnTo>
                      <a:lnTo>
                        <a:pt x="391" y="1625"/>
                      </a:lnTo>
                      <a:lnTo>
                        <a:pt x="388" y="1625"/>
                      </a:lnTo>
                      <a:lnTo>
                        <a:pt x="386" y="1625"/>
                      </a:lnTo>
                      <a:lnTo>
                        <a:pt x="383" y="1625"/>
                      </a:lnTo>
                      <a:lnTo>
                        <a:pt x="380" y="1625"/>
                      </a:lnTo>
                      <a:lnTo>
                        <a:pt x="378" y="1625"/>
                      </a:lnTo>
                      <a:lnTo>
                        <a:pt x="375" y="1625"/>
                      </a:lnTo>
                      <a:lnTo>
                        <a:pt x="372" y="1625"/>
                      </a:lnTo>
                      <a:lnTo>
                        <a:pt x="367" y="1625"/>
                      </a:lnTo>
                      <a:lnTo>
                        <a:pt x="365" y="1625"/>
                      </a:lnTo>
                      <a:lnTo>
                        <a:pt x="362" y="1623"/>
                      </a:lnTo>
                      <a:lnTo>
                        <a:pt x="359" y="1625"/>
                      </a:lnTo>
                      <a:lnTo>
                        <a:pt x="357" y="1625"/>
                      </a:lnTo>
                      <a:lnTo>
                        <a:pt x="354" y="1625"/>
                      </a:lnTo>
                      <a:lnTo>
                        <a:pt x="351" y="1625"/>
                      </a:lnTo>
                      <a:lnTo>
                        <a:pt x="349" y="1625"/>
                      </a:lnTo>
                      <a:lnTo>
                        <a:pt x="346" y="1625"/>
                      </a:lnTo>
                      <a:lnTo>
                        <a:pt x="344" y="1625"/>
                      </a:lnTo>
                      <a:lnTo>
                        <a:pt x="341" y="1625"/>
                      </a:lnTo>
                      <a:lnTo>
                        <a:pt x="338" y="1625"/>
                      </a:lnTo>
                      <a:lnTo>
                        <a:pt x="336" y="1625"/>
                      </a:lnTo>
                      <a:lnTo>
                        <a:pt x="331" y="1625"/>
                      </a:lnTo>
                      <a:lnTo>
                        <a:pt x="328" y="1625"/>
                      </a:lnTo>
                      <a:lnTo>
                        <a:pt x="325" y="1625"/>
                      </a:lnTo>
                      <a:lnTo>
                        <a:pt x="320" y="1625"/>
                      </a:lnTo>
                      <a:lnTo>
                        <a:pt x="317" y="1625"/>
                      </a:lnTo>
                      <a:lnTo>
                        <a:pt x="315" y="1625"/>
                      </a:lnTo>
                      <a:lnTo>
                        <a:pt x="312" y="1625"/>
                      </a:lnTo>
                      <a:lnTo>
                        <a:pt x="307" y="1625"/>
                      </a:lnTo>
                      <a:lnTo>
                        <a:pt x="304" y="1625"/>
                      </a:lnTo>
                      <a:lnTo>
                        <a:pt x="302" y="1625"/>
                      </a:lnTo>
                      <a:lnTo>
                        <a:pt x="299" y="1625"/>
                      </a:lnTo>
                      <a:lnTo>
                        <a:pt x="296" y="1625"/>
                      </a:lnTo>
                      <a:lnTo>
                        <a:pt x="294" y="1625"/>
                      </a:lnTo>
                      <a:lnTo>
                        <a:pt x="289" y="1625"/>
                      </a:lnTo>
                      <a:lnTo>
                        <a:pt x="283" y="1625"/>
                      </a:lnTo>
                      <a:lnTo>
                        <a:pt x="281" y="1626"/>
                      </a:lnTo>
                      <a:lnTo>
                        <a:pt x="281" y="1625"/>
                      </a:lnTo>
                      <a:lnTo>
                        <a:pt x="275" y="1625"/>
                      </a:lnTo>
                      <a:lnTo>
                        <a:pt x="273" y="1626"/>
                      </a:lnTo>
                      <a:lnTo>
                        <a:pt x="270" y="1625"/>
                      </a:lnTo>
                      <a:lnTo>
                        <a:pt x="268" y="1625"/>
                      </a:lnTo>
                      <a:lnTo>
                        <a:pt x="265" y="1625"/>
                      </a:lnTo>
                      <a:lnTo>
                        <a:pt x="262" y="1625"/>
                      </a:lnTo>
                      <a:lnTo>
                        <a:pt x="260" y="1625"/>
                      </a:lnTo>
                      <a:lnTo>
                        <a:pt x="257" y="1625"/>
                      </a:lnTo>
                      <a:lnTo>
                        <a:pt x="255" y="1626"/>
                      </a:lnTo>
                      <a:lnTo>
                        <a:pt x="252" y="1625"/>
                      </a:lnTo>
                      <a:lnTo>
                        <a:pt x="249" y="1625"/>
                      </a:lnTo>
                      <a:lnTo>
                        <a:pt x="244" y="1625"/>
                      </a:lnTo>
                      <a:lnTo>
                        <a:pt x="241" y="1626"/>
                      </a:lnTo>
                      <a:lnTo>
                        <a:pt x="239" y="1625"/>
                      </a:lnTo>
                      <a:lnTo>
                        <a:pt x="236" y="1625"/>
                      </a:lnTo>
                      <a:lnTo>
                        <a:pt x="234" y="1625"/>
                      </a:lnTo>
                      <a:lnTo>
                        <a:pt x="228" y="1625"/>
                      </a:lnTo>
                      <a:lnTo>
                        <a:pt x="226" y="1625"/>
                      </a:lnTo>
                      <a:lnTo>
                        <a:pt x="223" y="1625"/>
                      </a:lnTo>
                      <a:lnTo>
                        <a:pt x="220" y="1625"/>
                      </a:lnTo>
                      <a:lnTo>
                        <a:pt x="218" y="1625"/>
                      </a:lnTo>
                      <a:lnTo>
                        <a:pt x="215" y="1625"/>
                      </a:lnTo>
                      <a:lnTo>
                        <a:pt x="213" y="1625"/>
                      </a:lnTo>
                      <a:lnTo>
                        <a:pt x="210" y="1625"/>
                      </a:lnTo>
                      <a:lnTo>
                        <a:pt x="207" y="1625"/>
                      </a:lnTo>
                      <a:lnTo>
                        <a:pt x="205" y="1625"/>
                      </a:lnTo>
                      <a:lnTo>
                        <a:pt x="202" y="1625"/>
                      </a:lnTo>
                      <a:lnTo>
                        <a:pt x="199" y="1626"/>
                      </a:lnTo>
                      <a:lnTo>
                        <a:pt x="197" y="1625"/>
                      </a:lnTo>
                      <a:lnTo>
                        <a:pt x="192" y="1626"/>
                      </a:lnTo>
                      <a:lnTo>
                        <a:pt x="192" y="1625"/>
                      </a:lnTo>
                      <a:lnTo>
                        <a:pt x="189" y="1625"/>
                      </a:lnTo>
                      <a:lnTo>
                        <a:pt x="186" y="1626"/>
                      </a:lnTo>
                      <a:lnTo>
                        <a:pt x="184" y="1625"/>
                      </a:lnTo>
                      <a:lnTo>
                        <a:pt x="181" y="1625"/>
                      </a:lnTo>
                      <a:lnTo>
                        <a:pt x="178" y="1625"/>
                      </a:lnTo>
                      <a:lnTo>
                        <a:pt x="173" y="1625"/>
                      </a:lnTo>
                      <a:lnTo>
                        <a:pt x="171" y="1626"/>
                      </a:lnTo>
                      <a:lnTo>
                        <a:pt x="168" y="1625"/>
                      </a:lnTo>
                      <a:lnTo>
                        <a:pt x="165" y="1625"/>
                      </a:lnTo>
                      <a:lnTo>
                        <a:pt x="165" y="1626"/>
                      </a:lnTo>
                      <a:lnTo>
                        <a:pt x="163" y="1625"/>
                      </a:lnTo>
                      <a:lnTo>
                        <a:pt x="160" y="1626"/>
                      </a:lnTo>
                      <a:lnTo>
                        <a:pt x="158" y="1625"/>
                      </a:lnTo>
                      <a:lnTo>
                        <a:pt x="155" y="1625"/>
                      </a:lnTo>
                      <a:lnTo>
                        <a:pt x="152" y="1626"/>
                      </a:lnTo>
                      <a:lnTo>
                        <a:pt x="147" y="1626"/>
                      </a:lnTo>
                      <a:lnTo>
                        <a:pt x="144" y="1625"/>
                      </a:lnTo>
                      <a:lnTo>
                        <a:pt x="142" y="1625"/>
                      </a:lnTo>
                      <a:lnTo>
                        <a:pt x="139" y="1626"/>
                      </a:lnTo>
                      <a:lnTo>
                        <a:pt x="137" y="1625"/>
                      </a:lnTo>
                      <a:lnTo>
                        <a:pt x="134" y="1625"/>
                      </a:lnTo>
                      <a:lnTo>
                        <a:pt x="131" y="1625"/>
                      </a:lnTo>
                      <a:lnTo>
                        <a:pt x="129" y="1625"/>
                      </a:lnTo>
                      <a:lnTo>
                        <a:pt x="126" y="1625"/>
                      </a:lnTo>
                      <a:lnTo>
                        <a:pt x="123" y="1625"/>
                      </a:lnTo>
                      <a:lnTo>
                        <a:pt x="121" y="1626"/>
                      </a:lnTo>
                      <a:lnTo>
                        <a:pt x="116" y="1625"/>
                      </a:lnTo>
                      <a:lnTo>
                        <a:pt x="116" y="1626"/>
                      </a:lnTo>
                      <a:lnTo>
                        <a:pt x="113" y="1626"/>
                      </a:lnTo>
                      <a:lnTo>
                        <a:pt x="110" y="1625"/>
                      </a:lnTo>
                      <a:lnTo>
                        <a:pt x="108" y="1626"/>
                      </a:lnTo>
                      <a:lnTo>
                        <a:pt x="105" y="1625"/>
                      </a:lnTo>
                      <a:lnTo>
                        <a:pt x="102" y="1626"/>
                      </a:lnTo>
                      <a:lnTo>
                        <a:pt x="100" y="1625"/>
                      </a:lnTo>
                      <a:lnTo>
                        <a:pt x="97" y="1626"/>
                      </a:lnTo>
                      <a:lnTo>
                        <a:pt x="97" y="1625"/>
                      </a:lnTo>
                      <a:lnTo>
                        <a:pt x="92" y="1625"/>
                      </a:lnTo>
                      <a:lnTo>
                        <a:pt x="87" y="1626"/>
                      </a:lnTo>
                      <a:lnTo>
                        <a:pt x="84" y="1625"/>
                      </a:lnTo>
                      <a:lnTo>
                        <a:pt x="82" y="1626"/>
                      </a:lnTo>
                      <a:lnTo>
                        <a:pt x="82" y="1625"/>
                      </a:lnTo>
                      <a:lnTo>
                        <a:pt x="76" y="1626"/>
                      </a:lnTo>
                      <a:lnTo>
                        <a:pt x="76" y="1625"/>
                      </a:lnTo>
                      <a:lnTo>
                        <a:pt x="74" y="1626"/>
                      </a:lnTo>
                      <a:lnTo>
                        <a:pt x="74" y="1625"/>
                      </a:lnTo>
                      <a:lnTo>
                        <a:pt x="66" y="1626"/>
                      </a:lnTo>
                      <a:lnTo>
                        <a:pt x="66" y="1625"/>
                      </a:lnTo>
                      <a:lnTo>
                        <a:pt x="63" y="1625"/>
                      </a:lnTo>
                      <a:lnTo>
                        <a:pt x="61" y="1626"/>
                      </a:lnTo>
                      <a:lnTo>
                        <a:pt x="58" y="1626"/>
                      </a:lnTo>
                      <a:lnTo>
                        <a:pt x="55" y="1625"/>
                      </a:lnTo>
                      <a:lnTo>
                        <a:pt x="53" y="1625"/>
                      </a:lnTo>
                      <a:lnTo>
                        <a:pt x="50" y="1626"/>
                      </a:lnTo>
                      <a:lnTo>
                        <a:pt x="45" y="1625"/>
                      </a:lnTo>
                      <a:lnTo>
                        <a:pt x="45" y="1626"/>
                      </a:lnTo>
                      <a:lnTo>
                        <a:pt x="42" y="1625"/>
                      </a:lnTo>
                      <a:lnTo>
                        <a:pt x="40" y="1625"/>
                      </a:lnTo>
                      <a:lnTo>
                        <a:pt x="37" y="1625"/>
                      </a:lnTo>
                      <a:lnTo>
                        <a:pt x="34" y="1626"/>
                      </a:lnTo>
                      <a:lnTo>
                        <a:pt x="32" y="1626"/>
                      </a:lnTo>
                      <a:lnTo>
                        <a:pt x="29" y="1625"/>
                      </a:lnTo>
                      <a:lnTo>
                        <a:pt x="26" y="1625"/>
                      </a:lnTo>
                      <a:lnTo>
                        <a:pt x="24" y="1626"/>
                      </a:lnTo>
                      <a:lnTo>
                        <a:pt x="21" y="1625"/>
                      </a:lnTo>
                      <a:lnTo>
                        <a:pt x="19" y="1626"/>
                      </a:lnTo>
                      <a:lnTo>
                        <a:pt x="16" y="1626"/>
                      </a:lnTo>
                      <a:lnTo>
                        <a:pt x="13" y="1625"/>
                      </a:lnTo>
                      <a:lnTo>
                        <a:pt x="11" y="1626"/>
                      </a:lnTo>
                      <a:lnTo>
                        <a:pt x="8" y="1626"/>
                      </a:lnTo>
                      <a:lnTo>
                        <a:pt x="5" y="1625"/>
                      </a:lnTo>
                      <a:lnTo>
                        <a:pt x="5" y="1626"/>
                      </a:lnTo>
                      <a:lnTo>
                        <a:pt x="3" y="1625"/>
                      </a:lnTo>
                      <a:lnTo>
                        <a:pt x="0" y="1626"/>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6681" name="Text Box 5"/>
              <p:cNvSpPr txBox="1">
                <a:spLocks noChangeArrowheads="1"/>
              </p:cNvSpPr>
              <p:nvPr/>
            </p:nvSpPr>
            <p:spPr bwMode="auto">
              <a:xfrm>
                <a:off x="2713" y="3045"/>
                <a:ext cx="9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a:solidFill>
                      <a:srgbClr val="FFFFFF"/>
                    </a:solidFill>
                    <a:latin typeface="Arial" charset="0"/>
                  </a:rPr>
                  <a:t>spermine</a:t>
                </a:r>
              </a:p>
            </p:txBody>
          </p:sp>
        </p:grpSp>
        <p:sp>
          <p:nvSpPr>
            <p:cNvPr id="156679" name="Text Box 603"/>
            <p:cNvSpPr txBox="1">
              <a:spLocks noChangeArrowheads="1"/>
            </p:cNvSpPr>
            <p:nvPr/>
          </p:nvSpPr>
          <p:spPr bwMode="auto">
            <a:xfrm>
              <a:off x="1858" y="2796"/>
              <a:ext cx="4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FF"/>
                  </a:solidFill>
                  <a:latin typeface="Helvetica" charset="0"/>
                </a:rPr>
                <a:t>H</a:t>
              </a:r>
              <a:r>
                <a:rPr lang="en-US" altLang="en-US" baseline="-25000">
                  <a:solidFill>
                    <a:srgbClr val="FFFFFF"/>
                  </a:solidFill>
                  <a:latin typeface="Helvetica" charset="0"/>
                </a:rPr>
                <a:t>2</a:t>
              </a:r>
              <a:r>
                <a:rPr lang="en-US" altLang="en-US">
                  <a:solidFill>
                    <a:srgbClr val="FFFFFF"/>
                  </a:solidFill>
                  <a:latin typeface="Helvetica" charset="0"/>
                </a:rPr>
                <a:t>N-(CH</a:t>
              </a:r>
              <a:r>
                <a:rPr lang="en-US" altLang="en-US" baseline="-25000">
                  <a:solidFill>
                    <a:srgbClr val="FFFFFF"/>
                  </a:solidFill>
                  <a:latin typeface="Helvetica" charset="0"/>
                </a:rPr>
                <a:t>2</a:t>
              </a:r>
              <a:r>
                <a:rPr lang="en-US" altLang="en-US">
                  <a:solidFill>
                    <a:srgbClr val="FFFFFF"/>
                  </a:solidFill>
                  <a:latin typeface="Helvetica" charset="0"/>
                </a:rPr>
                <a:t>)</a:t>
              </a:r>
              <a:r>
                <a:rPr lang="en-US" altLang="en-US" baseline="-25000">
                  <a:solidFill>
                    <a:srgbClr val="FFFFFF"/>
                  </a:solidFill>
                  <a:latin typeface="Helvetica" charset="0"/>
                </a:rPr>
                <a:t>3</a:t>
              </a:r>
              <a:r>
                <a:rPr lang="en-US" altLang="en-US">
                  <a:solidFill>
                    <a:srgbClr val="FFFFFF"/>
                  </a:solidFill>
                  <a:latin typeface="Helvetica" charset="0"/>
                </a:rPr>
                <a:t>-HN-CH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-CH</a:t>
              </a:r>
              <a:r>
                <a:rPr lang="en-US" altLang="en-US" baseline="-25000">
                  <a:solidFill>
                    <a:srgbClr val="FFFFFF"/>
                  </a:solidFill>
                  <a:latin typeface="Helvetica" charset="0"/>
                </a:rPr>
                <a:t>2</a:t>
              </a:r>
              <a:r>
                <a:rPr lang="en-US" altLang="en-US">
                  <a:solidFill>
                    <a:srgbClr val="FFFFFF"/>
                  </a:solidFill>
                  <a:latin typeface="Helvetica" charset="0"/>
                </a:rPr>
                <a:t>-NH-(CH</a:t>
              </a:r>
              <a:r>
                <a:rPr lang="en-US" altLang="en-US" baseline="-25000">
                  <a:solidFill>
                    <a:srgbClr val="FFFFFF"/>
                  </a:solidFill>
                  <a:latin typeface="Helvetica" charset="0"/>
                </a:rPr>
                <a:t>2</a:t>
              </a:r>
              <a:r>
                <a:rPr lang="en-US" altLang="en-US">
                  <a:solidFill>
                    <a:srgbClr val="FFFFFF"/>
                  </a:solidFill>
                  <a:latin typeface="Helvetica" charset="0"/>
                </a:rPr>
                <a:t>)</a:t>
              </a:r>
              <a:r>
                <a:rPr lang="en-US" altLang="en-US" baseline="-25000">
                  <a:solidFill>
                    <a:srgbClr val="FFFFFF"/>
                  </a:solidFill>
                  <a:latin typeface="Helvetica" charset="0"/>
                </a:rPr>
                <a:t>3</a:t>
              </a:r>
              <a:r>
                <a:rPr lang="en-US" altLang="en-US">
                  <a:solidFill>
                    <a:srgbClr val="FFFFFF"/>
                  </a:solidFill>
                  <a:latin typeface="Helvetica" charset="0"/>
                </a:rPr>
                <a:t>-NH</a:t>
              </a:r>
              <a:r>
                <a:rPr lang="en-US" altLang="en-US" baseline="-25000">
                  <a:solidFill>
                    <a:srgbClr val="FFFFFF"/>
                  </a:solidFill>
                  <a:latin typeface="Helvetica" charset="0"/>
                </a:rPr>
                <a:t>2</a:t>
              </a:r>
              <a:endParaRPr lang="en-US" altLang="en-US">
                <a:solidFill>
                  <a:srgbClr val="FFFFFF"/>
                </a:solidFill>
                <a:latin typeface="Helvetica" charset="0"/>
              </a:endParaRPr>
            </a:p>
          </p:txBody>
        </p:sp>
      </p:gr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1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31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96"/>
          <p:cNvSpPr>
            <a:spLocks noChangeArrowheads="1"/>
          </p:cNvSpPr>
          <p:nvPr/>
        </p:nvSpPr>
        <p:spPr bwMode="auto">
          <a:xfrm>
            <a:off x="2616200" y="2349500"/>
            <a:ext cx="3746500" cy="307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solidFill>
                <a:srgbClr val="000000"/>
              </a:solidFill>
            </a:endParaRPr>
          </a:p>
        </p:txBody>
      </p:sp>
      <p:grpSp>
        <p:nvGrpSpPr>
          <p:cNvPr id="1150978" name="Group 2"/>
          <p:cNvGrpSpPr>
            <a:grpSpLocks noChangeAspect="1"/>
          </p:cNvGrpSpPr>
          <p:nvPr/>
        </p:nvGrpSpPr>
        <p:grpSpPr bwMode="auto">
          <a:xfrm>
            <a:off x="285750" y="1414463"/>
            <a:ext cx="9826625" cy="5354637"/>
            <a:chOff x="861" y="1369"/>
            <a:chExt cx="4953" cy="2698"/>
          </a:xfrm>
        </p:grpSpPr>
        <p:grpSp>
          <p:nvGrpSpPr>
            <p:cNvPr id="158768" name="Group 3"/>
            <p:cNvGrpSpPr>
              <a:grpSpLocks noChangeAspect="1"/>
            </p:cNvGrpSpPr>
            <p:nvPr/>
          </p:nvGrpSpPr>
          <p:grpSpPr bwMode="auto">
            <a:xfrm>
              <a:off x="864" y="3783"/>
              <a:ext cx="4950" cy="284"/>
              <a:chOff x="864" y="3915"/>
              <a:chExt cx="4950" cy="284"/>
            </a:xfrm>
          </p:grpSpPr>
          <p:sp>
            <p:nvSpPr>
              <p:cNvPr id="158770" name="Line 4"/>
              <p:cNvSpPr>
                <a:spLocks noChangeAspect="1" noChangeShapeType="1"/>
              </p:cNvSpPr>
              <p:nvPr/>
            </p:nvSpPr>
            <p:spPr bwMode="auto">
              <a:xfrm>
                <a:off x="864" y="3915"/>
                <a:ext cx="4950"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1" name="Line 5"/>
              <p:cNvSpPr>
                <a:spLocks noChangeAspect="1" noChangeShapeType="1"/>
              </p:cNvSpPr>
              <p:nvPr/>
            </p:nvSpPr>
            <p:spPr bwMode="auto">
              <a:xfrm>
                <a:off x="976"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2" name="Line 6"/>
              <p:cNvSpPr>
                <a:spLocks noChangeAspect="1" noChangeShapeType="1"/>
              </p:cNvSpPr>
              <p:nvPr/>
            </p:nvSpPr>
            <p:spPr bwMode="auto">
              <a:xfrm>
                <a:off x="1094"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3" name="Line 7"/>
              <p:cNvSpPr>
                <a:spLocks noChangeAspect="1" noChangeShapeType="1"/>
              </p:cNvSpPr>
              <p:nvPr/>
            </p:nvSpPr>
            <p:spPr bwMode="auto">
              <a:xfrm>
                <a:off x="1212"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4" name="Line 8"/>
              <p:cNvSpPr>
                <a:spLocks noChangeAspect="1" noChangeShapeType="1"/>
              </p:cNvSpPr>
              <p:nvPr/>
            </p:nvSpPr>
            <p:spPr bwMode="auto">
              <a:xfrm>
                <a:off x="1330"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5" name="Line 9"/>
              <p:cNvSpPr>
                <a:spLocks noChangeAspect="1" noChangeShapeType="1"/>
              </p:cNvSpPr>
              <p:nvPr/>
            </p:nvSpPr>
            <p:spPr bwMode="auto">
              <a:xfrm>
                <a:off x="1448" y="3915"/>
                <a:ext cx="1" cy="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6" name="Line 10"/>
              <p:cNvSpPr>
                <a:spLocks noChangeAspect="1" noChangeShapeType="1"/>
              </p:cNvSpPr>
              <p:nvPr/>
            </p:nvSpPr>
            <p:spPr bwMode="auto">
              <a:xfrm>
                <a:off x="1566"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7" name="Line 11"/>
              <p:cNvSpPr>
                <a:spLocks noChangeAspect="1" noChangeShapeType="1"/>
              </p:cNvSpPr>
              <p:nvPr/>
            </p:nvSpPr>
            <p:spPr bwMode="auto">
              <a:xfrm>
                <a:off x="1681"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8" name="Line 12"/>
              <p:cNvSpPr>
                <a:spLocks noChangeAspect="1" noChangeShapeType="1"/>
              </p:cNvSpPr>
              <p:nvPr/>
            </p:nvSpPr>
            <p:spPr bwMode="auto">
              <a:xfrm>
                <a:off x="1799"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79" name="Line 13"/>
              <p:cNvSpPr>
                <a:spLocks noChangeAspect="1" noChangeShapeType="1"/>
              </p:cNvSpPr>
              <p:nvPr/>
            </p:nvSpPr>
            <p:spPr bwMode="auto">
              <a:xfrm>
                <a:off x="1917"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0" name="Line 14"/>
              <p:cNvSpPr>
                <a:spLocks noChangeAspect="1" noChangeShapeType="1"/>
              </p:cNvSpPr>
              <p:nvPr/>
            </p:nvSpPr>
            <p:spPr bwMode="auto">
              <a:xfrm>
                <a:off x="2035" y="3915"/>
                <a:ext cx="1" cy="4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1" name="Rectangle 15"/>
              <p:cNvSpPr>
                <a:spLocks noChangeAspect="1" noChangeArrowheads="1"/>
              </p:cNvSpPr>
              <p:nvPr/>
            </p:nvSpPr>
            <p:spPr bwMode="auto">
              <a:xfrm>
                <a:off x="1980" y="3963"/>
                <a:ext cx="1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3.5</a:t>
                </a:r>
                <a:endParaRPr lang="en-US" altLang="en-US" sz="1800">
                  <a:solidFill>
                    <a:srgbClr val="FFFFFF"/>
                  </a:solidFill>
                  <a:latin typeface="Times" charset="0"/>
                </a:endParaRPr>
              </a:p>
            </p:txBody>
          </p:sp>
          <p:sp>
            <p:nvSpPr>
              <p:cNvPr id="158782" name="Line 16"/>
              <p:cNvSpPr>
                <a:spLocks noChangeAspect="1" noChangeShapeType="1"/>
              </p:cNvSpPr>
              <p:nvPr/>
            </p:nvSpPr>
            <p:spPr bwMode="auto">
              <a:xfrm>
                <a:off x="2153"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3" name="Line 17"/>
              <p:cNvSpPr>
                <a:spLocks noChangeAspect="1" noChangeShapeType="1"/>
              </p:cNvSpPr>
              <p:nvPr/>
            </p:nvSpPr>
            <p:spPr bwMode="auto">
              <a:xfrm>
                <a:off x="2271"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4" name="Line 18"/>
              <p:cNvSpPr>
                <a:spLocks noChangeAspect="1" noChangeShapeType="1"/>
              </p:cNvSpPr>
              <p:nvPr/>
            </p:nvSpPr>
            <p:spPr bwMode="auto">
              <a:xfrm>
                <a:off x="2386"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5" name="Line 19"/>
              <p:cNvSpPr>
                <a:spLocks noChangeAspect="1" noChangeShapeType="1"/>
              </p:cNvSpPr>
              <p:nvPr/>
            </p:nvSpPr>
            <p:spPr bwMode="auto">
              <a:xfrm>
                <a:off x="2504"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6" name="Line 20"/>
              <p:cNvSpPr>
                <a:spLocks noChangeAspect="1" noChangeShapeType="1"/>
              </p:cNvSpPr>
              <p:nvPr/>
            </p:nvSpPr>
            <p:spPr bwMode="auto">
              <a:xfrm>
                <a:off x="2622" y="3915"/>
                <a:ext cx="1" cy="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7" name="Line 21"/>
              <p:cNvSpPr>
                <a:spLocks noChangeAspect="1" noChangeShapeType="1"/>
              </p:cNvSpPr>
              <p:nvPr/>
            </p:nvSpPr>
            <p:spPr bwMode="auto">
              <a:xfrm>
                <a:off x="2740"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8" name="Line 22"/>
              <p:cNvSpPr>
                <a:spLocks noChangeAspect="1" noChangeShapeType="1"/>
              </p:cNvSpPr>
              <p:nvPr/>
            </p:nvSpPr>
            <p:spPr bwMode="auto">
              <a:xfrm>
                <a:off x="2857"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89" name="Line 23"/>
              <p:cNvSpPr>
                <a:spLocks noChangeAspect="1" noChangeShapeType="1"/>
              </p:cNvSpPr>
              <p:nvPr/>
            </p:nvSpPr>
            <p:spPr bwMode="auto">
              <a:xfrm>
                <a:off x="2975"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0" name="Line 24"/>
              <p:cNvSpPr>
                <a:spLocks noChangeAspect="1" noChangeShapeType="1"/>
              </p:cNvSpPr>
              <p:nvPr/>
            </p:nvSpPr>
            <p:spPr bwMode="auto">
              <a:xfrm>
                <a:off x="3091"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1" name="Line 25"/>
              <p:cNvSpPr>
                <a:spLocks noChangeAspect="1" noChangeShapeType="1"/>
              </p:cNvSpPr>
              <p:nvPr/>
            </p:nvSpPr>
            <p:spPr bwMode="auto">
              <a:xfrm>
                <a:off x="3209" y="3915"/>
                <a:ext cx="1" cy="4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2" name="Rectangle 26"/>
              <p:cNvSpPr>
                <a:spLocks noChangeAspect="1" noChangeArrowheads="1"/>
              </p:cNvSpPr>
              <p:nvPr/>
            </p:nvSpPr>
            <p:spPr bwMode="auto">
              <a:xfrm>
                <a:off x="3154" y="3963"/>
                <a:ext cx="1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3.0</a:t>
                </a:r>
                <a:endParaRPr lang="en-US" altLang="en-US" sz="1800">
                  <a:solidFill>
                    <a:srgbClr val="FFFFFF"/>
                  </a:solidFill>
                  <a:latin typeface="Times" charset="0"/>
                </a:endParaRPr>
              </a:p>
            </p:txBody>
          </p:sp>
          <p:sp>
            <p:nvSpPr>
              <p:cNvPr id="158793" name="Line 27"/>
              <p:cNvSpPr>
                <a:spLocks noChangeAspect="1" noChangeShapeType="1"/>
              </p:cNvSpPr>
              <p:nvPr/>
            </p:nvSpPr>
            <p:spPr bwMode="auto">
              <a:xfrm>
                <a:off x="3326"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4" name="Line 28"/>
              <p:cNvSpPr>
                <a:spLocks noChangeAspect="1" noChangeShapeType="1"/>
              </p:cNvSpPr>
              <p:nvPr/>
            </p:nvSpPr>
            <p:spPr bwMode="auto">
              <a:xfrm>
                <a:off x="3444"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5" name="Line 29"/>
              <p:cNvSpPr>
                <a:spLocks noChangeAspect="1" noChangeShapeType="1"/>
              </p:cNvSpPr>
              <p:nvPr/>
            </p:nvSpPr>
            <p:spPr bwMode="auto">
              <a:xfrm>
                <a:off x="3562"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6" name="Line 30"/>
              <p:cNvSpPr>
                <a:spLocks noChangeAspect="1" noChangeShapeType="1"/>
              </p:cNvSpPr>
              <p:nvPr/>
            </p:nvSpPr>
            <p:spPr bwMode="auto">
              <a:xfrm>
                <a:off x="3680"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7" name="Line 31"/>
              <p:cNvSpPr>
                <a:spLocks noChangeAspect="1" noChangeShapeType="1"/>
              </p:cNvSpPr>
              <p:nvPr/>
            </p:nvSpPr>
            <p:spPr bwMode="auto">
              <a:xfrm>
                <a:off x="3798" y="3915"/>
                <a:ext cx="1" cy="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8" name="Line 32"/>
              <p:cNvSpPr>
                <a:spLocks noChangeAspect="1" noChangeShapeType="1"/>
              </p:cNvSpPr>
              <p:nvPr/>
            </p:nvSpPr>
            <p:spPr bwMode="auto">
              <a:xfrm>
                <a:off x="3913"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99" name="Line 33"/>
              <p:cNvSpPr>
                <a:spLocks noChangeAspect="1" noChangeShapeType="1"/>
              </p:cNvSpPr>
              <p:nvPr/>
            </p:nvSpPr>
            <p:spPr bwMode="auto">
              <a:xfrm>
                <a:off x="4031"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0" name="Line 34"/>
              <p:cNvSpPr>
                <a:spLocks noChangeAspect="1" noChangeShapeType="1"/>
              </p:cNvSpPr>
              <p:nvPr/>
            </p:nvSpPr>
            <p:spPr bwMode="auto">
              <a:xfrm>
                <a:off x="4149"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1" name="Line 35"/>
              <p:cNvSpPr>
                <a:spLocks noChangeAspect="1" noChangeShapeType="1"/>
              </p:cNvSpPr>
              <p:nvPr/>
            </p:nvSpPr>
            <p:spPr bwMode="auto">
              <a:xfrm>
                <a:off x="4267"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2" name="Line 36"/>
              <p:cNvSpPr>
                <a:spLocks noChangeAspect="1" noChangeShapeType="1"/>
              </p:cNvSpPr>
              <p:nvPr/>
            </p:nvSpPr>
            <p:spPr bwMode="auto">
              <a:xfrm>
                <a:off x="4385" y="3915"/>
                <a:ext cx="1" cy="4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3" name="Rectangle 37"/>
              <p:cNvSpPr>
                <a:spLocks noChangeAspect="1" noChangeArrowheads="1"/>
              </p:cNvSpPr>
              <p:nvPr/>
            </p:nvSpPr>
            <p:spPr bwMode="auto">
              <a:xfrm>
                <a:off x="4330" y="3963"/>
                <a:ext cx="1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2.5</a:t>
                </a:r>
                <a:endParaRPr lang="en-US" altLang="en-US" sz="1800">
                  <a:solidFill>
                    <a:srgbClr val="FFFFFF"/>
                  </a:solidFill>
                  <a:latin typeface="Times" charset="0"/>
                </a:endParaRPr>
              </a:p>
            </p:txBody>
          </p:sp>
          <p:sp>
            <p:nvSpPr>
              <p:cNvPr id="158804" name="Line 38"/>
              <p:cNvSpPr>
                <a:spLocks noChangeAspect="1" noChangeShapeType="1"/>
              </p:cNvSpPr>
              <p:nvPr/>
            </p:nvSpPr>
            <p:spPr bwMode="auto">
              <a:xfrm>
                <a:off x="4503"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5" name="Line 39"/>
              <p:cNvSpPr>
                <a:spLocks noChangeAspect="1" noChangeShapeType="1"/>
              </p:cNvSpPr>
              <p:nvPr/>
            </p:nvSpPr>
            <p:spPr bwMode="auto">
              <a:xfrm>
                <a:off x="4618"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6" name="Line 40"/>
              <p:cNvSpPr>
                <a:spLocks noChangeAspect="1" noChangeShapeType="1"/>
              </p:cNvSpPr>
              <p:nvPr/>
            </p:nvSpPr>
            <p:spPr bwMode="auto">
              <a:xfrm>
                <a:off x="4736"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7" name="Line 41"/>
              <p:cNvSpPr>
                <a:spLocks noChangeAspect="1" noChangeShapeType="1"/>
              </p:cNvSpPr>
              <p:nvPr/>
            </p:nvSpPr>
            <p:spPr bwMode="auto">
              <a:xfrm>
                <a:off x="4854"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8" name="Line 42"/>
              <p:cNvSpPr>
                <a:spLocks noChangeAspect="1" noChangeShapeType="1"/>
              </p:cNvSpPr>
              <p:nvPr/>
            </p:nvSpPr>
            <p:spPr bwMode="auto">
              <a:xfrm>
                <a:off x="4972" y="3915"/>
                <a:ext cx="1" cy="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09" name="Line 43"/>
              <p:cNvSpPr>
                <a:spLocks noChangeAspect="1" noChangeShapeType="1"/>
              </p:cNvSpPr>
              <p:nvPr/>
            </p:nvSpPr>
            <p:spPr bwMode="auto">
              <a:xfrm>
                <a:off x="5090"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10" name="Line 44"/>
              <p:cNvSpPr>
                <a:spLocks noChangeAspect="1" noChangeShapeType="1"/>
              </p:cNvSpPr>
              <p:nvPr/>
            </p:nvSpPr>
            <p:spPr bwMode="auto">
              <a:xfrm>
                <a:off x="5208"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11" name="Line 45"/>
              <p:cNvSpPr>
                <a:spLocks noChangeAspect="1" noChangeShapeType="1"/>
              </p:cNvSpPr>
              <p:nvPr/>
            </p:nvSpPr>
            <p:spPr bwMode="auto">
              <a:xfrm>
                <a:off x="5323"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12" name="Line 46"/>
              <p:cNvSpPr>
                <a:spLocks noChangeAspect="1" noChangeShapeType="1"/>
              </p:cNvSpPr>
              <p:nvPr/>
            </p:nvSpPr>
            <p:spPr bwMode="auto">
              <a:xfrm>
                <a:off x="5441"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13" name="Line 47"/>
              <p:cNvSpPr>
                <a:spLocks noChangeAspect="1" noChangeShapeType="1"/>
              </p:cNvSpPr>
              <p:nvPr/>
            </p:nvSpPr>
            <p:spPr bwMode="auto">
              <a:xfrm>
                <a:off x="5559" y="3915"/>
                <a:ext cx="1" cy="4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14" name="Rectangle 48"/>
              <p:cNvSpPr>
                <a:spLocks noChangeAspect="1" noChangeArrowheads="1"/>
              </p:cNvSpPr>
              <p:nvPr/>
            </p:nvSpPr>
            <p:spPr bwMode="auto">
              <a:xfrm>
                <a:off x="5504" y="3963"/>
                <a:ext cx="16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2.0</a:t>
                </a:r>
                <a:endParaRPr lang="en-US" altLang="en-US" sz="1800">
                  <a:solidFill>
                    <a:srgbClr val="FFFFFF"/>
                  </a:solidFill>
                  <a:latin typeface="Times" charset="0"/>
                </a:endParaRPr>
              </a:p>
            </p:txBody>
          </p:sp>
          <p:sp>
            <p:nvSpPr>
              <p:cNvPr id="158815" name="Line 49"/>
              <p:cNvSpPr>
                <a:spLocks noChangeAspect="1" noChangeShapeType="1"/>
              </p:cNvSpPr>
              <p:nvPr/>
            </p:nvSpPr>
            <p:spPr bwMode="auto">
              <a:xfrm>
                <a:off x="5677"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16" name="Line 50"/>
              <p:cNvSpPr>
                <a:spLocks noChangeAspect="1" noChangeShapeType="1"/>
              </p:cNvSpPr>
              <p:nvPr/>
            </p:nvSpPr>
            <p:spPr bwMode="auto">
              <a:xfrm>
                <a:off x="5794" y="3915"/>
                <a:ext cx="1" cy="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17" name="Rectangle 51"/>
              <p:cNvSpPr>
                <a:spLocks noChangeAspect="1" noChangeArrowheads="1"/>
              </p:cNvSpPr>
              <p:nvPr/>
            </p:nvSpPr>
            <p:spPr bwMode="auto">
              <a:xfrm>
                <a:off x="2961" y="4061"/>
                <a:ext cx="107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800">
                    <a:solidFill>
                      <a:srgbClr val="FFFFFF"/>
                    </a:solidFill>
                    <a:latin typeface="Arial" charset="0"/>
                  </a:rPr>
                  <a:t>Chemical Shift (ppm)</a:t>
                </a:r>
                <a:endParaRPr lang="en-US" altLang="en-US" sz="1800">
                  <a:solidFill>
                    <a:srgbClr val="FFFFFF"/>
                  </a:solidFill>
                  <a:latin typeface="Times" charset="0"/>
                </a:endParaRPr>
              </a:p>
            </p:txBody>
          </p:sp>
        </p:grpSp>
        <p:sp>
          <p:nvSpPr>
            <p:cNvPr id="158769" name="Freeform 52"/>
            <p:cNvSpPr>
              <a:spLocks noChangeAspect="1"/>
            </p:cNvSpPr>
            <p:nvPr/>
          </p:nvSpPr>
          <p:spPr bwMode="auto">
            <a:xfrm>
              <a:off x="861" y="1369"/>
              <a:ext cx="4953" cy="2300"/>
            </a:xfrm>
            <a:custGeom>
              <a:avLst/>
              <a:gdLst>
                <a:gd name="T0" fmla="*/ 4878 w 4953"/>
                <a:gd name="T1" fmla="*/ 2277 h 2300"/>
                <a:gd name="T2" fmla="*/ 4798 w 4953"/>
                <a:gd name="T3" fmla="*/ 2279 h 2300"/>
                <a:gd name="T4" fmla="*/ 4720 w 4953"/>
                <a:gd name="T5" fmla="*/ 2274 h 2300"/>
                <a:gd name="T6" fmla="*/ 4640 w 4953"/>
                <a:gd name="T7" fmla="*/ 2272 h 2300"/>
                <a:gd name="T8" fmla="*/ 4560 w 4953"/>
                <a:gd name="T9" fmla="*/ 2274 h 2300"/>
                <a:gd name="T10" fmla="*/ 4479 w 4953"/>
                <a:gd name="T11" fmla="*/ 2262 h 2300"/>
                <a:gd name="T12" fmla="*/ 4399 w 4953"/>
                <a:gd name="T13" fmla="*/ 1946 h 2300"/>
                <a:gd name="T14" fmla="*/ 4319 w 4953"/>
                <a:gd name="T15" fmla="*/ 1943 h 2300"/>
                <a:gd name="T16" fmla="*/ 4239 w 4953"/>
                <a:gd name="T17" fmla="*/ 2269 h 2300"/>
                <a:gd name="T18" fmla="*/ 4161 w 4953"/>
                <a:gd name="T19" fmla="*/ 2279 h 2300"/>
                <a:gd name="T20" fmla="*/ 4081 w 4953"/>
                <a:gd name="T21" fmla="*/ 2272 h 2300"/>
                <a:gd name="T22" fmla="*/ 4000 w 4953"/>
                <a:gd name="T23" fmla="*/ 2272 h 2300"/>
                <a:gd name="T24" fmla="*/ 3920 w 4953"/>
                <a:gd name="T25" fmla="*/ 2277 h 2300"/>
                <a:gd name="T26" fmla="*/ 3840 w 4953"/>
                <a:gd name="T27" fmla="*/ 2279 h 2300"/>
                <a:gd name="T28" fmla="*/ 3760 w 4953"/>
                <a:gd name="T29" fmla="*/ 2214 h 2300"/>
                <a:gd name="T30" fmla="*/ 3682 w 4953"/>
                <a:gd name="T31" fmla="*/ 1994 h 2300"/>
                <a:gd name="T32" fmla="*/ 3599 w 4953"/>
                <a:gd name="T33" fmla="*/ 2079 h 2300"/>
                <a:gd name="T34" fmla="*/ 3519 w 4953"/>
                <a:gd name="T35" fmla="*/ 2214 h 2300"/>
                <a:gd name="T36" fmla="*/ 3439 w 4953"/>
                <a:gd name="T37" fmla="*/ 2277 h 2300"/>
                <a:gd name="T38" fmla="*/ 3361 w 4953"/>
                <a:gd name="T39" fmla="*/ 2274 h 2300"/>
                <a:gd name="T40" fmla="*/ 3281 w 4953"/>
                <a:gd name="T41" fmla="*/ 2279 h 2300"/>
                <a:gd name="T42" fmla="*/ 3200 w 4953"/>
                <a:gd name="T43" fmla="*/ 2282 h 2300"/>
                <a:gd name="T44" fmla="*/ 3120 w 4953"/>
                <a:gd name="T45" fmla="*/ 2282 h 2300"/>
                <a:gd name="T46" fmla="*/ 3040 w 4953"/>
                <a:gd name="T47" fmla="*/ 2282 h 2300"/>
                <a:gd name="T48" fmla="*/ 2962 w 4953"/>
                <a:gd name="T49" fmla="*/ 2279 h 2300"/>
                <a:gd name="T50" fmla="*/ 2879 w 4953"/>
                <a:gd name="T51" fmla="*/ 2282 h 2300"/>
                <a:gd name="T52" fmla="*/ 2799 w 4953"/>
                <a:gd name="T53" fmla="*/ 2279 h 2300"/>
                <a:gd name="T54" fmla="*/ 2719 w 4953"/>
                <a:gd name="T55" fmla="*/ 2282 h 2300"/>
                <a:gd name="T56" fmla="*/ 2641 w 4953"/>
                <a:gd name="T57" fmla="*/ 2282 h 2300"/>
                <a:gd name="T58" fmla="*/ 2561 w 4953"/>
                <a:gd name="T59" fmla="*/ 2282 h 2300"/>
                <a:gd name="T60" fmla="*/ 2481 w 4953"/>
                <a:gd name="T61" fmla="*/ 2282 h 2300"/>
                <a:gd name="T62" fmla="*/ 2403 w 4953"/>
                <a:gd name="T63" fmla="*/ 2282 h 2300"/>
                <a:gd name="T64" fmla="*/ 2322 w 4953"/>
                <a:gd name="T65" fmla="*/ 2282 h 2300"/>
                <a:gd name="T66" fmla="*/ 2242 w 4953"/>
                <a:gd name="T67" fmla="*/ 2282 h 2300"/>
                <a:gd name="T68" fmla="*/ 2159 w 4953"/>
                <a:gd name="T69" fmla="*/ 2282 h 2300"/>
                <a:gd name="T70" fmla="*/ 2082 w 4953"/>
                <a:gd name="T71" fmla="*/ 2282 h 2300"/>
                <a:gd name="T72" fmla="*/ 2004 w 4953"/>
                <a:gd name="T73" fmla="*/ 2282 h 2300"/>
                <a:gd name="T74" fmla="*/ 1921 w 4953"/>
                <a:gd name="T75" fmla="*/ 2282 h 2300"/>
                <a:gd name="T76" fmla="*/ 1841 w 4953"/>
                <a:gd name="T77" fmla="*/ 2272 h 2300"/>
                <a:gd name="T78" fmla="*/ 1761 w 4953"/>
                <a:gd name="T79" fmla="*/ 2282 h 2300"/>
                <a:gd name="T80" fmla="*/ 1680 w 4953"/>
                <a:gd name="T81" fmla="*/ 2282 h 2300"/>
                <a:gd name="T82" fmla="*/ 1600 w 4953"/>
                <a:gd name="T83" fmla="*/ 2282 h 2300"/>
                <a:gd name="T84" fmla="*/ 1522 w 4953"/>
                <a:gd name="T85" fmla="*/ 2285 h 2300"/>
                <a:gd name="T86" fmla="*/ 1442 w 4953"/>
                <a:gd name="T87" fmla="*/ 2285 h 2300"/>
                <a:gd name="T88" fmla="*/ 1362 w 4953"/>
                <a:gd name="T89" fmla="*/ 2285 h 2300"/>
                <a:gd name="T90" fmla="*/ 1282 w 4953"/>
                <a:gd name="T91" fmla="*/ 2285 h 2300"/>
                <a:gd name="T92" fmla="*/ 1204 w 4953"/>
                <a:gd name="T93" fmla="*/ 2285 h 2300"/>
                <a:gd name="T94" fmla="*/ 1124 w 4953"/>
                <a:gd name="T95" fmla="*/ 2287 h 2300"/>
                <a:gd name="T96" fmla="*/ 1043 w 4953"/>
                <a:gd name="T97" fmla="*/ 2282 h 2300"/>
                <a:gd name="T98" fmla="*/ 963 w 4953"/>
                <a:gd name="T99" fmla="*/ 2282 h 2300"/>
                <a:gd name="T100" fmla="*/ 883 w 4953"/>
                <a:gd name="T101" fmla="*/ 2285 h 2300"/>
                <a:gd name="T102" fmla="*/ 803 w 4953"/>
                <a:gd name="T103" fmla="*/ 2285 h 2300"/>
                <a:gd name="T104" fmla="*/ 722 w 4953"/>
                <a:gd name="T105" fmla="*/ 2285 h 2300"/>
                <a:gd name="T106" fmla="*/ 642 w 4953"/>
                <a:gd name="T107" fmla="*/ 2292 h 2300"/>
                <a:gd name="T108" fmla="*/ 562 w 4953"/>
                <a:gd name="T109" fmla="*/ 2247 h 2300"/>
                <a:gd name="T110" fmla="*/ 484 w 4953"/>
                <a:gd name="T111" fmla="*/ 1359 h 2300"/>
                <a:gd name="T112" fmla="*/ 401 w 4953"/>
                <a:gd name="T113" fmla="*/ 2269 h 2300"/>
                <a:gd name="T114" fmla="*/ 324 w 4953"/>
                <a:gd name="T115" fmla="*/ 2274 h 2300"/>
                <a:gd name="T116" fmla="*/ 243 w 4953"/>
                <a:gd name="T117" fmla="*/ 2279 h 2300"/>
                <a:gd name="T118" fmla="*/ 163 w 4953"/>
                <a:gd name="T119" fmla="*/ 2277 h 2300"/>
                <a:gd name="T120" fmla="*/ 83 w 4953"/>
                <a:gd name="T121" fmla="*/ 2279 h 2300"/>
                <a:gd name="T122" fmla="*/ 3 w 4953"/>
                <a:gd name="T123" fmla="*/ 2282 h 2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53" h="2300">
                  <a:moveTo>
                    <a:pt x="4953" y="2279"/>
                  </a:moveTo>
                  <a:lnTo>
                    <a:pt x="4953" y="2279"/>
                  </a:lnTo>
                  <a:lnTo>
                    <a:pt x="4951" y="2282"/>
                  </a:lnTo>
                  <a:lnTo>
                    <a:pt x="4948" y="2279"/>
                  </a:lnTo>
                  <a:lnTo>
                    <a:pt x="4946" y="2277"/>
                  </a:lnTo>
                  <a:lnTo>
                    <a:pt x="4943" y="2279"/>
                  </a:lnTo>
                  <a:lnTo>
                    <a:pt x="4941" y="2279"/>
                  </a:lnTo>
                  <a:lnTo>
                    <a:pt x="4938" y="2279"/>
                  </a:lnTo>
                  <a:lnTo>
                    <a:pt x="4936" y="2279"/>
                  </a:lnTo>
                  <a:lnTo>
                    <a:pt x="4933" y="2279"/>
                  </a:lnTo>
                  <a:lnTo>
                    <a:pt x="4931" y="2279"/>
                  </a:lnTo>
                  <a:lnTo>
                    <a:pt x="4928" y="2279"/>
                  </a:lnTo>
                  <a:lnTo>
                    <a:pt x="4923" y="2279"/>
                  </a:lnTo>
                  <a:lnTo>
                    <a:pt x="4921" y="2279"/>
                  </a:lnTo>
                  <a:lnTo>
                    <a:pt x="4918" y="2279"/>
                  </a:lnTo>
                  <a:lnTo>
                    <a:pt x="4916" y="2279"/>
                  </a:lnTo>
                  <a:lnTo>
                    <a:pt x="4913" y="2279"/>
                  </a:lnTo>
                  <a:lnTo>
                    <a:pt x="4911" y="2279"/>
                  </a:lnTo>
                  <a:lnTo>
                    <a:pt x="4908" y="2279"/>
                  </a:lnTo>
                  <a:lnTo>
                    <a:pt x="4903" y="2279"/>
                  </a:lnTo>
                  <a:lnTo>
                    <a:pt x="4901" y="2279"/>
                  </a:lnTo>
                  <a:lnTo>
                    <a:pt x="4898" y="2279"/>
                  </a:lnTo>
                  <a:lnTo>
                    <a:pt x="4896" y="2279"/>
                  </a:lnTo>
                  <a:lnTo>
                    <a:pt x="4888" y="2279"/>
                  </a:lnTo>
                  <a:lnTo>
                    <a:pt x="4886" y="2279"/>
                  </a:lnTo>
                  <a:lnTo>
                    <a:pt x="4883" y="2279"/>
                  </a:lnTo>
                  <a:lnTo>
                    <a:pt x="4878" y="2277"/>
                  </a:lnTo>
                  <a:lnTo>
                    <a:pt x="4876" y="2279"/>
                  </a:lnTo>
                  <a:lnTo>
                    <a:pt x="4873" y="2277"/>
                  </a:lnTo>
                  <a:lnTo>
                    <a:pt x="4871" y="2277"/>
                  </a:lnTo>
                  <a:lnTo>
                    <a:pt x="4868" y="2279"/>
                  </a:lnTo>
                  <a:lnTo>
                    <a:pt x="4866" y="2277"/>
                  </a:lnTo>
                  <a:lnTo>
                    <a:pt x="4861" y="2277"/>
                  </a:lnTo>
                  <a:lnTo>
                    <a:pt x="4858" y="2279"/>
                  </a:lnTo>
                  <a:lnTo>
                    <a:pt x="4856" y="2279"/>
                  </a:lnTo>
                  <a:lnTo>
                    <a:pt x="4853" y="2282"/>
                  </a:lnTo>
                  <a:lnTo>
                    <a:pt x="4848" y="2277"/>
                  </a:lnTo>
                  <a:lnTo>
                    <a:pt x="4848" y="2279"/>
                  </a:lnTo>
                  <a:lnTo>
                    <a:pt x="4846" y="2279"/>
                  </a:lnTo>
                  <a:lnTo>
                    <a:pt x="4843" y="2279"/>
                  </a:lnTo>
                  <a:lnTo>
                    <a:pt x="4838" y="2279"/>
                  </a:lnTo>
                  <a:lnTo>
                    <a:pt x="4836" y="2279"/>
                  </a:lnTo>
                  <a:lnTo>
                    <a:pt x="4833" y="2277"/>
                  </a:lnTo>
                  <a:lnTo>
                    <a:pt x="4831" y="2279"/>
                  </a:lnTo>
                  <a:lnTo>
                    <a:pt x="4828" y="2279"/>
                  </a:lnTo>
                  <a:lnTo>
                    <a:pt x="4826" y="2279"/>
                  </a:lnTo>
                  <a:lnTo>
                    <a:pt x="4821" y="2277"/>
                  </a:lnTo>
                  <a:lnTo>
                    <a:pt x="4821" y="2279"/>
                  </a:lnTo>
                  <a:lnTo>
                    <a:pt x="4818" y="2279"/>
                  </a:lnTo>
                  <a:lnTo>
                    <a:pt x="4816" y="2277"/>
                  </a:lnTo>
                  <a:lnTo>
                    <a:pt x="4816" y="2279"/>
                  </a:lnTo>
                  <a:lnTo>
                    <a:pt x="4813" y="2277"/>
                  </a:lnTo>
                  <a:lnTo>
                    <a:pt x="4808" y="2277"/>
                  </a:lnTo>
                  <a:lnTo>
                    <a:pt x="4805" y="2279"/>
                  </a:lnTo>
                  <a:lnTo>
                    <a:pt x="4803" y="2279"/>
                  </a:lnTo>
                  <a:lnTo>
                    <a:pt x="4800" y="2279"/>
                  </a:lnTo>
                  <a:lnTo>
                    <a:pt x="4798" y="2279"/>
                  </a:lnTo>
                  <a:lnTo>
                    <a:pt x="4795" y="2277"/>
                  </a:lnTo>
                  <a:lnTo>
                    <a:pt x="4790" y="2279"/>
                  </a:lnTo>
                  <a:lnTo>
                    <a:pt x="4788" y="2277"/>
                  </a:lnTo>
                  <a:lnTo>
                    <a:pt x="4785" y="2279"/>
                  </a:lnTo>
                  <a:lnTo>
                    <a:pt x="4780" y="2279"/>
                  </a:lnTo>
                  <a:lnTo>
                    <a:pt x="4780" y="2277"/>
                  </a:lnTo>
                  <a:lnTo>
                    <a:pt x="4778" y="2279"/>
                  </a:lnTo>
                  <a:lnTo>
                    <a:pt x="4773" y="2277"/>
                  </a:lnTo>
                  <a:lnTo>
                    <a:pt x="4770" y="2279"/>
                  </a:lnTo>
                  <a:lnTo>
                    <a:pt x="4768" y="2279"/>
                  </a:lnTo>
                  <a:lnTo>
                    <a:pt x="4768" y="2277"/>
                  </a:lnTo>
                  <a:lnTo>
                    <a:pt x="4765" y="2279"/>
                  </a:lnTo>
                  <a:lnTo>
                    <a:pt x="4760" y="2277"/>
                  </a:lnTo>
                  <a:lnTo>
                    <a:pt x="4758" y="2277"/>
                  </a:lnTo>
                  <a:lnTo>
                    <a:pt x="4755" y="2277"/>
                  </a:lnTo>
                  <a:lnTo>
                    <a:pt x="4753" y="2277"/>
                  </a:lnTo>
                  <a:lnTo>
                    <a:pt x="4750" y="2277"/>
                  </a:lnTo>
                  <a:lnTo>
                    <a:pt x="4748" y="2277"/>
                  </a:lnTo>
                  <a:lnTo>
                    <a:pt x="4745" y="2279"/>
                  </a:lnTo>
                  <a:lnTo>
                    <a:pt x="4743" y="2277"/>
                  </a:lnTo>
                  <a:lnTo>
                    <a:pt x="4740" y="2277"/>
                  </a:lnTo>
                  <a:lnTo>
                    <a:pt x="4738" y="2277"/>
                  </a:lnTo>
                  <a:lnTo>
                    <a:pt x="4735" y="2274"/>
                  </a:lnTo>
                  <a:lnTo>
                    <a:pt x="4730" y="2274"/>
                  </a:lnTo>
                  <a:lnTo>
                    <a:pt x="4728" y="2274"/>
                  </a:lnTo>
                  <a:lnTo>
                    <a:pt x="4728" y="2272"/>
                  </a:lnTo>
                  <a:lnTo>
                    <a:pt x="4723" y="2274"/>
                  </a:lnTo>
                  <a:lnTo>
                    <a:pt x="4720" y="2274"/>
                  </a:lnTo>
                  <a:lnTo>
                    <a:pt x="4715" y="2274"/>
                  </a:lnTo>
                  <a:lnTo>
                    <a:pt x="4713" y="2272"/>
                  </a:lnTo>
                  <a:lnTo>
                    <a:pt x="4710" y="2274"/>
                  </a:lnTo>
                  <a:lnTo>
                    <a:pt x="4705" y="2274"/>
                  </a:lnTo>
                  <a:lnTo>
                    <a:pt x="4703" y="2272"/>
                  </a:lnTo>
                  <a:lnTo>
                    <a:pt x="4700" y="2269"/>
                  </a:lnTo>
                  <a:lnTo>
                    <a:pt x="4698" y="2272"/>
                  </a:lnTo>
                  <a:lnTo>
                    <a:pt x="4695" y="2267"/>
                  </a:lnTo>
                  <a:lnTo>
                    <a:pt x="4693" y="2267"/>
                  </a:lnTo>
                  <a:lnTo>
                    <a:pt x="4690" y="2267"/>
                  </a:lnTo>
                  <a:lnTo>
                    <a:pt x="4688" y="2267"/>
                  </a:lnTo>
                  <a:lnTo>
                    <a:pt x="4685" y="2269"/>
                  </a:lnTo>
                  <a:lnTo>
                    <a:pt x="4683" y="2269"/>
                  </a:lnTo>
                  <a:lnTo>
                    <a:pt x="4680" y="2272"/>
                  </a:lnTo>
                  <a:lnTo>
                    <a:pt x="4678" y="2272"/>
                  </a:lnTo>
                  <a:lnTo>
                    <a:pt x="4675" y="2269"/>
                  </a:lnTo>
                  <a:lnTo>
                    <a:pt x="4675" y="2272"/>
                  </a:lnTo>
                  <a:lnTo>
                    <a:pt x="4670" y="2269"/>
                  </a:lnTo>
                  <a:lnTo>
                    <a:pt x="4668" y="2269"/>
                  </a:lnTo>
                  <a:lnTo>
                    <a:pt x="4665" y="2269"/>
                  </a:lnTo>
                  <a:lnTo>
                    <a:pt x="4663" y="2267"/>
                  </a:lnTo>
                  <a:lnTo>
                    <a:pt x="4660" y="2267"/>
                  </a:lnTo>
                  <a:lnTo>
                    <a:pt x="4658" y="2267"/>
                  </a:lnTo>
                  <a:lnTo>
                    <a:pt x="4655" y="2267"/>
                  </a:lnTo>
                  <a:lnTo>
                    <a:pt x="4650" y="2267"/>
                  </a:lnTo>
                  <a:lnTo>
                    <a:pt x="4650" y="2269"/>
                  </a:lnTo>
                  <a:lnTo>
                    <a:pt x="4645" y="2269"/>
                  </a:lnTo>
                  <a:lnTo>
                    <a:pt x="4640" y="2274"/>
                  </a:lnTo>
                  <a:lnTo>
                    <a:pt x="4640" y="2272"/>
                  </a:lnTo>
                  <a:lnTo>
                    <a:pt x="4637" y="2274"/>
                  </a:lnTo>
                  <a:lnTo>
                    <a:pt x="4635" y="2272"/>
                  </a:lnTo>
                  <a:lnTo>
                    <a:pt x="4630" y="2274"/>
                  </a:lnTo>
                  <a:lnTo>
                    <a:pt x="4630" y="2272"/>
                  </a:lnTo>
                  <a:lnTo>
                    <a:pt x="4627" y="2269"/>
                  </a:lnTo>
                  <a:lnTo>
                    <a:pt x="4625" y="2269"/>
                  </a:lnTo>
                  <a:lnTo>
                    <a:pt x="4622" y="2269"/>
                  </a:lnTo>
                  <a:lnTo>
                    <a:pt x="4620" y="2269"/>
                  </a:lnTo>
                  <a:lnTo>
                    <a:pt x="4617" y="2272"/>
                  </a:lnTo>
                  <a:lnTo>
                    <a:pt x="4615" y="2272"/>
                  </a:lnTo>
                  <a:lnTo>
                    <a:pt x="4612" y="2272"/>
                  </a:lnTo>
                  <a:lnTo>
                    <a:pt x="4610" y="2272"/>
                  </a:lnTo>
                  <a:lnTo>
                    <a:pt x="4607" y="2272"/>
                  </a:lnTo>
                  <a:lnTo>
                    <a:pt x="4602" y="2274"/>
                  </a:lnTo>
                  <a:lnTo>
                    <a:pt x="4602" y="2272"/>
                  </a:lnTo>
                  <a:lnTo>
                    <a:pt x="4600" y="2274"/>
                  </a:lnTo>
                  <a:lnTo>
                    <a:pt x="4597" y="2274"/>
                  </a:lnTo>
                  <a:lnTo>
                    <a:pt x="4592" y="2274"/>
                  </a:lnTo>
                  <a:lnTo>
                    <a:pt x="4590" y="2274"/>
                  </a:lnTo>
                  <a:lnTo>
                    <a:pt x="4587" y="2269"/>
                  </a:lnTo>
                  <a:lnTo>
                    <a:pt x="4587" y="2274"/>
                  </a:lnTo>
                  <a:lnTo>
                    <a:pt x="4585" y="2272"/>
                  </a:lnTo>
                  <a:lnTo>
                    <a:pt x="4582" y="2272"/>
                  </a:lnTo>
                  <a:lnTo>
                    <a:pt x="4577" y="2269"/>
                  </a:lnTo>
                  <a:lnTo>
                    <a:pt x="4577" y="2272"/>
                  </a:lnTo>
                  <a:lnTo>
                    <a:pt x="4575" y="2272"/>
                  </a:lnTo>
                  <a:lnTo>
                    <a:pt x="4572" y="2272"/>
                  </a:lnTo>
                  <a:lnTo>
                    <a:pt x="4567" y="2274"/>
                  </a:lnTo>
                  <a:lnTo>
                    <a:pt x="4562" y="2272"/>
                  </a:lnTo>
                  <a:lnTo>
                    <a:pt x="4562" y="2274"/>
                  </a:lnTo>
                  <a:lnTo>
                    <a:pt x="4560" y="2274"/>
                  </a:lnTo>
                  <a:lnTo>
                    <a:pt x="4557" y="2274"/>
                  </a:lnTo>
                  <a:lnTo>
                    <a:pt x="4552" y="2274"/>
                  </a:lnTo>
                  <a:lnTo>
                    <a:pt x="4550" y="2272"/>
                  </a:lnTo>
                  <a:lnTo>
                    <a:pt x="4547" y="2272"/>
                  </a:lnTo>
                  <a:lnTo>
                    <a:pt x="4545" y="2272"/>
                  </a:lnTo>
                  <a:lnTo>
                    <a:pt x="4542" y="2274"/>
                  </a:lnTo>
                  <a:lnTo>
                    <a:pt x="4540" y="2272"/>
                  </a:lnTo>
                  <a:lnTo>
                    <a:pt x="4537" y="2274"/>
                  </a:lnTo>
                  <a:lnTo>
                    <a:pt x="4535" y="2272"/>
                  </a:lnTo>
                  <a:lnTo>
                    <a:pt x="4532" y="2272"/>
                  </a:lnTo>
                  <a:lnTo>
                    <a:pt x="4527" y="2272"/>
                  </a:lnTo>
                  <a:lnTo>
                    <a:pt x="4525" y="2272"/>
                  </a:lnTo>
                  <a:lnTo>
                    <a:pt x="4522" y="2274"/>
                  </a:lnTo>
                  <a:lnTo>
                    <a:pt x="4522" y="2272"/>
                  </a:lnTo>
                  <a:lnTo>
                    <a:pt x="4517" y="2274"/>
                  </a:lnTo>
                  <a:lnTo>
                    <a:pt x="4512" y="2274"/>
                  </a:lnTo>
                  <a:lnTo>
                    <a:pt x="4510" y="2272"/>
                  </a:lnTo>
                  <a:lnTo>
                    <a:pt x="4507" y="2274"/>
                  </a:lnTo>
                  <a:lnTo>
                    <a:pt x="4505" y="2272"/>
                  </a:lnTo>
                  <a:lnTo>
                    <a:pt x="4499" y="2272"/>
                  </a:lnTo>
                  <a:lnTo>
                    <a:pt x="4497" y="2269"/>
                  </a:lnTo>
                  <a:lnTo>
                    <a:pt x="4494" y="2272"/>
                  </a:lnTo>
                  <a:lnTo>
                    <a:pt x="4489" y="2267"/>
                  </a:lnTo>
                  <a:lnTo>
                    <a:pt x="4489" y="2264"/>
                  </a:lnTo>
                  <a:lnTo>
                    <a:pt x="4487" y="2262"/>
                  </a:lnTo>
                  <a:lnTo>
                    <a:pt x="4484" y="2262"/>
                  </a:lnTo>
                  <a:lnTo>
                    <a:pt x="4482" y="2259"/>
                  </a:lnTo>
                  <a:lnTo>
                    <a:pt x="4479" y="2262"/>
                  </a:lnTo>
                  <a:lnTo>
                    <a:pt x="4477" y="2262"/>
                  </a:lnTo>
                  <a:lnTo>
                    <a:pt x="4474" y="2262"/>
                  </a:lnTo>
                  <a:lnTo>
                    <a:pt x="4472" y="2264"/>
                  </a:lnTo>
                  <a:lnTo>
                    <a:pt x="4469" y="2264"/>
                  </a:lnTo>
                  <a:lnTo>
                    <a:pt x="4467" y="2264"/>
                  </a:lnTo>
                  <a:lnTo>
                    <a:pt x="4462" y="2267"/>
                  </a:lnTo>
                  <a:lnTo>
                    <a:pt x="4459" y="2264"/>
                  </a:lnTo>
                  <a:lnTo>
                    <a:pt x="4457" y="2259"/>
                  </a:lnTo>
                  <a:lnTo>
                    <a:pt x="4457" y="2254"/>
                  </a:lnTo>
                  <a:lnTo>
                    <a:pt x="4452" y="2234"/>
                  </a:lnTo>
                  <a:lnTo>
                    <a:pt x="4449" y="2229"/>
                  </a:lnTo>
                  <a:lnTo>
                    <a:pt x="4447" y="2224"/>
                  </a:lnTo>
                  <a:lnTo>
                    <a:pt x="4444" y="2227"/>
                  </a:lnTo>
                  <a:lnTo>
                    <a:pt x="4442" y="2224"/>
                  </a:lnTo>
                  <a:lnTo>
                    <a:pt x="4442" y="2222"/>
                  </a:lnTo>
                  <a:lnTo>
                    <a:pt x="4437" y="2209"/>
                  </a:lnTo>
                  <a:lnTo>
                    <a:pt x="4437" y="2202"/>
                  </a:lnTo>
                  <a:lnTo>
                    <a:pt x="4432" y="2189"/>
                  </a:lnTo>
                  <a:lnTo>
                    <a:pt x="4432" y="2179"/>
                  </a:lnTo>
                  <a:lnTo>
                    <a:pt x="4429" y="2159"/>
                  </a:lnTo>
                  <a:lnTo>
                    <a:pt x="4427" y="2144"/>
                  </a:lnTo>
                  <a:lnTo>
                    <a:pt x="4422" y="2044"/>
                  </a:lnTo>
                  <a:lnTo>
                    <a:pt x="4422" y="1959"/>
                  </a:lnTo>
                  <a:lnTo>
                    <a:pt x="4419" y="1728"/>
                  </a:lnTo>
                  <a:lnTo>
                    <a:pt x="4417" y="1658"/>
                  </a:lnTo>
                  <a:lnTo>
                    <a:pt x="4414" y="1527"/>
                  </a:lnTo>
                  <a:lnTo>
                    <a:pt x="4412" y="1595"/>
                  </a:lnTo>
                  <a:lnTo>
                    <a:pt x="4409" y="1718"/>
                  </a:lnTo>
                  <a:lnTo>
                    <a:pt x="4407" y="1803"/>
                  </a:lnTo>
                  <a:lnTo>
                    <a:pt x="4404" y="1901"/>
                  </a:lnTo>
                  <a:lnTo>
                    <a:pt x="4402" y="1928"/>
                  </a:lnTo>
                  <a:lnTo>
                    <a:pt x="4399" y="1946"/>
                  </a:lnTo>
                  <a:lnTo>
                    <a:pt x="4397" y="1918"/>
                  </a:lnTo>
                  <a:lnTo>
                    <a:pt x="4394" y="1841"/>
                  </a:lnTo>
                  <a:lnTo>
                    <a:pt x="4392" y="1760"/>
                  </a:lnTo>
                  <a:lnTo>
                    <a:pt x="4389" y="1485"/>
                  </a:lnTo>
                  <a:lnTo>
                    <a:pt x="4389" y="1322"/>
                  </a:lnTo>
                  <a:lnTo>
                    <a:pt x="4384" y="843"/>
                  </a:lnTo>
                  <a:lnTo>
                    <a:pt x="4382" y="818"/>
                  </a:lnTo>
                  <a:lnTo>
                    <a:pt x="4379" y="587"/>
                  </a:lnTo>
                  <a:lnTo>
                    <a:pt x="4377" y="437"/>
                  </a:lnTo>
                  <a:lnTo>
                    <a:pt x="4374" y="610"/>
                  </a:lnTo>
                  <a:lnTo>
                    <a:pt x="4372" y="858"/>
                  </a:lnTo>
                  <a:lnTo>
                    <a:pt x="4369" y="1272"/>
                  </a:lnTo>
                  <a:lnTo>
                    <a:pt x="4369" y="1427"/>
                  </a:lnTo>
                  <a:lnTo>
                    <a:pt x="4364" y="1643"/>
                  </a:lnTo>
                  <a:lnTo>
                    <a:pt x="4364" y="1695"/>
                  </a:lnTo>
                  <a:lnTo>
                    <a:pt x="4362" y="1723"/>
                  </a:lnTo>
                  <a:lnTo>
                    <a:pt x="4359" y="1643"/>
                  </a:lnTo>
                  <a:lnTo>
                    <a:pt x="4354" y="1407"/>
                  </a:lnTo>
                  <a:lnTo>
                    <a:pt x="4354" y="1259"/>
                  </a:lnTo>
                  <a:lnTo>
                    <a:pt x="4352" y="810"/>
                  </a:lnTo>
                  <a:lnTo>
                    <a:pt x="4349" y="522"/>
                  </a:lnTo>
                  <a:lnTo>
                    <a:pt x="4344" y="336"/>
                  </a:lnTo>
                  <a:lnTo>
                    <a:pt x="4344" y="374"/>
                  </a:lnTo>
                  <a:lnTo>
                    <a:pt x="4341" y="562"/>
                  </a:lnTo>
                  <a:lnTo>
                    <a:pt x="4339" y="722"/>
                  </a:lnTo>
                  <a:lnTo>
                    <a:pt x="4334" y="1364"/>
                  </a:lnTo>
                  <a:lnTo>
                    <a:pt x="4334" y="1535"/>
                  </a:lnTo>
                  <a:lnTo>
                    <a:pt x="4331" y="1773"/>
                  </a:lnTo>
                  <a:lnTo>
                    <a:pt x="4329" y="1856"/>
                  </a:lnTo>
                  <a:lnTo>
                    <a:pt x="4326" y="1941"/>
                  </a:lnTo>
                  <a:lnTo>
                    <a:pt x="4324" y="1964"/>
                  </a:lnTo>
                  <a:lnTo>
                    <a:pt x="4321" y="1976"/>
                  </a:lnTo>
                  <a:lnTo>
                    <a:pt x="4319" y="1943"/>
                  </a:lnTo>
                  <a:lnTo>
                    <a:pt x="4316" y="1778"/>
                  </a:lnTo>
                  <a:lnTo>
                    <a:pt x="4314" y="1587"/>
                  </a:lnTo>
                  <a:lnTo>
                    <a:pt x="4311" y="1244"/>
                  </a:lnTo>
                  <a:lnTo>
                    <a:pt x="4311" y="1259"/>
                  </a:lnTo>
                  <a:lnTo>
                    <a:pt x="4306" y="1610"/>
                  </a:lnTo>
                  <a:lnTo>
                    <a:pt x="4304" y="1750"/>
                  </a:lnTo>
                  <a:lnTo>
                    <a:pt x="4301" y="1954"/>
                  </a:lnTo>
                  <a:lnTo>
                    <a:pt x="4301" y="2036"/>
                  </a:lnTo>
                  <a:lnTo>
                    <a:pt x="4296" y="2157"/>
                  </a:lnTo>
                  <a:lnTo>
                    <a:pt x="4294" y="2179"/>
                  </a:lnTo>
                  <a:lnTo>
                    <a:pt x="4291" y="2214"/>
                  </a:lnTo>
                  <a:lnTo>
                    <a:pt x="4291" y="2224"/>
                  </a:lnTo>
                  <a:lnTo>
                    <a:pt x="4289" y="2239"/>
                  </a:lnTo>
                  <a:lnTo>
                    <a:pt x="4286" y="2239"/>
                  </a:lnTo>
                  <a:lnTo>
                    <a:pt x="4281" y="2234"/>
                  </a:lnTo>
                  <a:lnTo>
                    <a:pt x="4281" y="2229"/>
                  </a:lnTo>
                  <a:lnTo>
                    <a:pt x="4279" y="2232"/>
                  </a:lnTo>
                  <a:lnTo>
                    <a:pt x="4276" y="2234"/>
                  </a:lnTo>
                  <a:lnTo>
                    <a:pt x="4274" y="2239"/>
                  </a:lnTo>
                  <a:lnTo>
                    <a:pt x="4271" y="2242"/>
                  </a:lnTo>
                  <a:lnTo>
                    <a:pt x="4269" y="2254"/>
                  </a:lnTo>
                  <a:lnTo>
                    <a:pt x="4266" y="2257"/>
                  </a:lnTo>
                  <a:lnTo>
                    <a:pt x="4264" y="2262"/>
                  </a:lnTo>
                  <a:lnTo>
                    <a:pt x="4261" y="2264"/>
                  </a:lnTo>
                  <a:lnTo>
                    <a:pt x="4259" y="2269"/>
                  </a:lnTo>
                  <a:lnTo>
                    <a:pt x="4256" y="2269"/>
                  </a:lnTo>
                  <a:lnTo>
                    <a:pt x="4254" y="2272"/>
                  </a:lnTo>
                  <a:lnTo>
                    <a:pt x="4251" y="2272"/>
                  </a:lnTo>
                  <a:lnTo>
                    <a:pt x="4249" y="2269"/>
                  </a:lnTo>
                  <a:lnTo>
                    <a:pt x="4249" y="2267"/>
                  </a:lnTo>
                  <a:lnTo>
                    <a:pt x="4244" y="2262"/>
                  </a:lnTo>
                  <a:lnTo>
                    <a:pt x="4241" y="2264"/>
                  </a:lnTo>
                  <a:lnTo>
                    <a:pt x="4239" y="2269"/>
                  </a:lnTo>
                  <a:lnTo>
                    <a:pt x="4239" y="2272"/>
                  </a:lnTo>
                  <a:lnTo>
                    <a:pt x="4234" y="2272"/>
                  </a:lnTo>
                  <a:lnTo>
                    <a:pt x="4231" y="2272"/>
                  </a:lnTo>
                  <a:lnTo>
                    <a:pt x="4229" y="2274"/>
                  </a:lnTo>
                  <a:lnTo>
                    <a:pt x="4224" y="2277"/>
                  </a:lnTo>
                  <a:lnTo>
                    <a:pt x="4219" y="2274"/>
                  </a:lnTo>
                  <a:lnTo>
                    <a:pt x="4219" y="2277"/>
                  </a:lnTo>
                  <a:lnTo>
                    <a:pt x="4214" y="2277"/>
                  </a:lnTo>
                  <a:lnTo>
                    <a:pt x="4211" y="2279"/>
                  </a:lnTo>
                  <a:lnTo>
                    <a:pt x="4209" y="2277"/>
                  </a:lnTo>
                  <a:lnTo>
                    <a:pt x="4204" y="2279"/>
                  </a:lnTo>
                  <a:lnTo>
                    <a:pt x="4201" y="2279"/>
                  </a:lnTo>
                  <a:lnTo>
                    <a:pt x="4201" y="2277"/>
                  </a:lnTo>
                  <a:lnTo>
                    <a:pt x="4199" y="2277"/>
                  </a:lnTo>
                  <a:lnTo>
                    <a:pt x="4196" y="2279"/>
                  </a:lnTo>
                  <a:lnTo>
                    <a:pt x="4194" y="2277"/>
                  </a:lnTo>
                  <a:lnTo>
                    <a:pt x="4191" y="2279"/>
                  </a:lnTo>
                  <a:lnTo>
                    <a:pt x="4188" y="2277"/>
                  </a:lnTo>
                  <a:lnTo>
                    <a:pt x="4183" y="2277"/>
                  </a:lnTo>
                  <a:lnTo>
                    <a:pt x="4181" y="2279"/>
                  </a:lnTo>
                  <a:lnTo>
                    <a:pt x="4178" y="2279"/>
                  </a:lnTo>
                  <a:lnTo>
                    <a:pt x="4176" y="2279"/>
                  </a:lnTo>
                  <a:lnTo>
                    <a:pt x="4173" y="2279"/>
                  </a:lnTo>
                  <a:lnTo>
                    <a:pt x="4173" y="2282"/>
                  </a:lnTo>
                  <a:lnTo>
                    <a:pt x="4171" y="2279"/>
                  </a:lnTo>
                  <a:lnTo>
                    <a:pt x="4166" y="2277"/>
                  </a:lnTo>
                  <a:lnTo>
                    <a:pt x="4163" y="2279"/>
                  </a:lnTo>
                  <a:lnTo>
                    <a:pt x="4161" y="2279"/>
                  </a:lnTo>
                  <a:lnTo>
                    <a:pt x="4158" y="2279"/>
                  </a:lnTo>
                  <a:lnTo>
                    <a:pt x="4156" y="2279"/>
                  </a:lnTo>
                  <a:lnTo>
                    <a:pt x="4153" y="2277"/>
                  </a:lnTo>
                  <a:lnTo>
                    <a:pt x="4151" y="2277"/>
                  </a:lnTo>
                  <a:lnTo>
                    <a:pt x="4148" y="2279"/>
                  </a:lnTo>
                  <a:lnTo>
                    <a:pt x="4143" y="2279"/>
                  </a:lnTo>
                  <a:lnTo>
                    <a:pt x="4141" y="2279"/>
                  </a:lnTo>
                  <a:lnTo>
                    <a:pt x="4138" y="2279"/>
                  </a:lnTo>
                  <a:lnTo>
                    <a:pt x="4138" y="2282"/>
                  </a:lnTo>
                  <a:lnTo>
                    <a:pt x="4133" y="2282"/>
                  </a:lnTo>
                  <a:lnTo>
                    <a:pt x="4133" y="2279"/>
                  </a:lnTo>
                  <a:lnTo>
                    <a:pt x="4131" y="2282"/>
                  </a:lnTo>
                  <a:lnTo>
                    <a:pt x="4128" y="2279"/>
                  </a:lnTo>
                  <a:lnTo>
                    <a:pt x="4123" y="2279"/>
                  </a:lnTo>
                  <a:lnTo>
                    <a:pt x="4123" y="2282"/>
                  </a:lnTo>
                  <a:lnTo>
                    <a:pt x="4121" y="2282"/>
                  </a:lnTo>
                  <a:lnTo>
                    <a:pt x="4118" y="2279"/>
                  </a:lnTo>
                  <a:lnTo>
                    <a:pt x="4116" y="2279"/>
                  </a:lnTo>
                  <a:lnTo>
                    <a:pt x="4113" y="2277"/>
                  </a:lnTo>
                  <a:lnTo>
                    <a:pt x="4111" y="2277"/>
                  </a:lnTo>
                  <a:lnTo>
                    <a:pt x="4108" y="2277"/>
                  </a:lnTo>
                  <a:lnTo>
                    <a:pt x="4106" y="2279"/>
                  </a:lnTo>
                  <a:lnTo>
                    <a:pt x="4103" y="2279"/>
                  </a:lnTo>
                  <a:lnTo>
                    <a:pt x="4101" y="2279"/>
                  </a:lnTo>
                  <a:lnTo>
                    <a:pt x="4098" y="2277"/>
                  </a:lnTo>
                  <a:lnTo>
                    <a:pt x="4096" y="2277"/>
                  </a:lnTo>
                  <a:lnTo>
                    <a:pt x="4093" y="2279"/>
                  </a:lnTo>
                  <a:lnTo>
                    <a:pt x="4091" y="2279"/>
                  </a:lnTo>
                  <a:lnTo>
                    <a:pt x="4088" y="2279"/>
                  </a:lnTo>
                  <a:lnTo>
                    <a:pt x="4086" y="2277"/>
                  </a:lnTo>
                  <a:lnTo>
                    <a:pt x="4083" y="2274"/>
                  </a:lnTo>
                  <a:lnTo>
                    <a:pt x="4081" y="2272"/>
                  </a:lnTo>
                  <a:lnTo>
                    <a:pt x="4076" y="2272"/>
                  </a:lnTo>
                  <a:lnTo>
                    <a:pt x="4073" y="2269"/>
                  </a:lnTo>
                  <a:lnTo>
                    <a:pt x="4071" y="2269"/>
                  </a:lnTo>
                  <a:lnTo>
                    <a:pt x="4071" y="2272"/>
                  </a:lnTo>
                  <a:lnTo>
                    <a:pt x="4068" y="2274"/>
                  </a:lnTo>
                  <a:lnTo>
                    <a:pt x="4066" y="2274"/>
                  </a:lnTo>
                  <a:lnTo>
                    <a:pt x="4061" y="2277"/>
                  </a:lnTo>
                  <a:lnTo>
                    <a:pt x="4056" y="2277"/>
                  </a:lnTo>
                  <a:lnTo>
                    <a:pt x="4053" y="2277"/>
                  </a:lnTo>
                  <a:lnTo>
                    <a:pt x="4051" y="2274"/>
                  </a:lnTo>
                  <a:lnTo>
                    <a:pt x="4048" y="2274"/>
                  </a:lnTo>
                  <a:lnTo>
                    <a:pt x="4046" y="2272"/>
                  </a:lnTo>
                  <a:lnTo>
                    <a:pt x="4043" y="2269"/>
                  </a:lnTo>
                  <a:lnTo>
                    <a:pt x="4043" y="2267"/>
                  </a:lnTo>
                  <a:lnTo>
                    <a:pt x="4041" y="2267"/>
                  </a:lnTo>
                  <a:lnTo>
                    <a:pt x="4036" y="2269"/>
                  </a:lnTo>
                  <a:lnTo>
                    <a:pt x="4033" y="2272"/>
                  </a:lnTo>
                  <a:lnTo>
                    <a:pt x="4030" y="2274"/>
                  </a:lnTo>
                  <a:lnTo>
                    <a:pt x="4028" y="2277"/>
                  </a:lnTo>
                  <a:lnTo>
                    <a:pt x="4025" y="2277"/>
                  </a:lnTo>
                  <a:lnTo>
                    <a:pt x="4023" y="2277"/>
                  </a:lnTo>
                  <a:lnTo>
                    <a:pt x="4020" y="2279"/>
                  </a:lnTo>
                  <a:lnTo>
                    <a:pt x="4020" y="2277"/>
                  </a:lnTo>
                  <a:lnTo>
                    <a:pt x="4018" y="2277"/>
                  </a:lnTo>
                  <a:lnTo>
                    <a:pt x="4015" y="2277"/>
                  </a:lnTo>
                  <a:lnTo>
                    <a:pt x="4010" y="2274"/>
                  </a:lnTo>
                  <a:lnTo>
                    <a:pt x="4010" y="2272"/>
                  </a:lnTo>
                  <a:lnTo>
                    <a:pt x="4008" y="2272"/>
                  </a:lnTo>
                  <a:lnTo>
                    <a:pt x="4005" y="2272"/>
                  </a:lnTo>
                  <a:lnTo>
                    <a:pt x="4003" y="2272"/>
                  </a:lnTo>
                  <a:lnTo>
                    <a:pt x="4000" y="2272"/>
                  </a:lnTo>
                  <a:lnTo>
                    <a:pt x="3995" y="2277"/>
                  </a:lnTo>
                  <a:lnTo>
                    <a:pt x="3993" y="2277"/>
                  </a:lnTo>
                  <a:lnTo>
                    <a:pt x="3990" y="2277"/>
                  </a:lnTo>
                  <a:lnTo>
                    <a:pt x="3988" y="2279"/>
                  </a:lnTo>
                  <a:lnTo>
                    <a:pt x="3983" y="2277"/>
                  </a:lnTo>
                  <a:lnTo>
                    <a:pt x="3983" y="2279"/>
                  </a:lnTo>
                  <a:lnTo>
                    <a:pt x="3980" y="2277"/>
                  </a:lnTo>
                  <a:lnTo>
                    <a:pt x="3978" y="2274"/>
                  </a:lnTo>
                  <a:lnTo>
                    <a:pt x="3975" y="2274"/>
                  </a:lnTo>
                  <a:lnTo>
                    <a:pt x="3973" y="2272"/>
                  </a:lnTo>
                  <a:lnTo>
                    <a:pt x="3970" y="2269"/>
                  </a:lnTo>
                  <a:lnTo>
                    <a:pt x="3968" y="2272"/>
                  </a:lnTo>
                  <a:lnTo>
                    <a:pt x="3965" y="2269"/>
                  </a:lnTo>
                  <a:lnTo>
                    <a:pt x="3963" y="2272"/>
                  </a:lnTo>
                  <a:lnTo>
                    <a:pt x="3958" y="2277"/>
                  </a:lnTo>
                  <a:lnTo>
                    <a:pt x="3955" y="2277"/>
                  </a:lnTo>
                  <a:lnTo>
                    <a:pt x="3953" y="2277"/>
                  </a:lnTo>
                  <a:lnTo>
                    <a:pt x="3948" y="2279"/>
                  </a:lnTo>
                  <a:lnTo>
                    <a:pt x="3945" y="2279"/>
                  </a:lnTo>
                  <a:lnTo>
                    <a:pt x="3943" y="2277"/>
                  </a:lnTo>
                  <a:lnTo>
                    <a:pt x="3940" y="2277"/>
                  </a:lnTo>
                  <a:lnTo>
                    <a:pt x="3938" y="2274"/>
                  </a:lnTo>
                  <a:lnTo>
                    <a:pt x="3933" y="2274"/>
                  </a:lnTo>
                  <a:lnTo>
                    <a:pt x="3933" y="2272"/>
                  </a:lnTo>
                  <a:lnTo>
                    <a:pt x="3930" y="2272"/>
                  </a:lnTo>
                  <a:lnTo>
                    <a:pt x="3928" y="2272"/>
                  </a:lnTo>
                  <a:lnTo>
                    <a:pt x="3925" y="2272"/>
                  </a:lnTo>
                  <a:lnTo>
                    <a:pt x="3923" y="2274"/>
                  </a:lnTo>
                  <a:lnTo>
                    <a:pt x="3920" y="2277"/>
                  </a:lnTo>
                  <a:lnTo>
                    <a:pt x="3918" y="2277"/>
                  </a:lnTo>
                  <a:lnTo>
                    <a:pt x="3915" y="2279"/>
                  </a:lnTo>
                  <a:lnTo>
                    <a:pt x="3910" y="2277"/>
                  </a:lnTo>
                  <a:lnTo>
                    <a:pt x="3910" y="2279"/>
                  </a:lnTo>
                  <a:lnTo>
                    <a:pt x="3908" y="2279"/>
                  </a:lnTo>
                  <a:lnTo>
                    <a:pt x="3905" y="2277"/>
                  </a:lnTo>
                  <a:lnTo>
                    <a:pt x="3903" y="2279"/>
                  </a:lnTo>
                  <a:lnTo>
                    <a:pt x="3900" y="2277"/>
                  </a:lnTo>
                  <a:lnTo>
                    <a:pt x="3895" y="2277"/>
                  </a:lnTo>
                  <a:lnTo>
                    <a:pt x="3893" y="2274"/>
                  </a:lnTo>
                  <a:lnTo>
                    <a:pt x="3890" y="2274"/>
                  </a:lnTo>
                  <a:lnTo>
                    <a:pt x="3888" y="2277"/>
                  </a:lnTo>
                  <a:lnTo>
                    <a:pt x="3885" y="2277"/>
                  </a:lnTo>
                  <a:lnTo>
                    <a:pt x="3880" y="2277"/>
                  </a:lnTo>
                  <a:lnTo>
                    <a:pt x="3877" y="2277"/>
                  </a:lnTo>
                  <a:lnTo>
                    <a:pt x="3875" y="2279"/>
                  </a:lnTo>
                  <a:lnTo>
                    <a:pt x="3872" y="2277"/>
                  </a:lnTo>
                  <a:lnTo>
                    <a:pt x="3867" y="2277"/>
                  </a:lnTo>
                  <a:lnTo>
                    <a:pt x="3865" y="2277"/>
                  </a:lnTo>
                  <a:lnTo>
                    <a:pt x="3862" y="2277"/>
                  </a:lnTo>
                  <a:lnTo>
                    <a:pt x="3862" y="2279"/>
                  </a:lnTo>
                  <a:lnTo>
                    <a:pt x="3857" y="2277"/>
                  </a:lnTo>
                  <a:lnTo>
                    <a:pt x="3855" y="2277"/>
                  </a:lnTo>
                  <a:lnTo>
                    <a:pt x="3855" y="2274"/>
                  </a:lnTo>
                  <a:lnTo>
                    <a:pt x="3852" y="2274"/>
                  </a:lnTo>
                  <a:lnTo>
                    <a:pt x="3850" y="2274"/>
                  </a:lnTo>
                  <a:lnTo>
                    <a:pt x="3847" y="2277"/>
                  </a:lnTo>
                  <a:lnTo>
                    <a:pt x="3842" y="2277"/>
                  </a:lnTo>
                  <a:lnTo>
                    <a:pt x="3840" y="2279"/>
                  </a:lnTo>
                  <a:lnTo>
                    <a:pt x="3837" y="2277"/>
                  </a:lnTo>
                  <a:lnTo>
                    <a:pt x="3835" y="2277"/>
                  </a:lnTo>
                  <a:lnTo>
                    <a:pt x="3832" y="2274"/>
                  </a:lnTo>
                  <a:lnTo>
                    <a:pt x="3827" y="2277"/>
                  </a:lnTo>
                  <a:lnTo>
                    <a:pt x="3825" y="2277"/>
                  </a:lnTo>
                  <a:lnTo>
                    <a:pt x="3820" y="2279"/>
                  </a:lnTo>
                  <a:lnTo>
                    <a:pt x="3817" y="2274"/>
                  </a:lnTo>
                  <a:lnTo>
                    <a:pt x="3815" y="2274"/>
                  </a:lnTo>
                  <a:lnTo>
                    <a:pt x="3815" y="2277"/>
                  </a:lnTo>
                  <a:lnTo>
                    <a:pt x="3812" y="2274"/>
                  </a:lnTo>
                  <a:lnTo>
                    <a:pt x="3807" y="2272"/>
                  </a:lnTo>
                  <a:lnTo>
                    <a:pt x="3802" y="2267"/>
                  </a:lnTo>
                  <a:lnTo>
                    <a:pt x="3800" y="2269"/>
                  </a:lnTo>
                  <a:lnTo>
                    <a:pt x="3797" y="2267"/>
                  </a:lnTo>
                  <a:lnTo>
                    <a:pt x="3792" y="2262"/>
                  </a:lnTo>
                  <a:lnTo>
                    <a:pt x="3787" y="2257"/>
                  </a:lnTo>
                  <a:lnTo>
                    <a:pt x="3787" y="2254"/>
                  </a:lnTo>
                  <a:lnTo>
                    <a:pt x="3785" y="2252"/>
                  </a:lnTo>
                  <a:lnTo>
                    <a:pt x="3782" y="2247"/>
                  </a:lnTo>
                  <a:lnTo>
                    <a:pt x="3777" y="2204"/>
                  </a:lnTo>
                  <a:lnTo>
                    <a:pt x="3777" y="2179"/>
                  </a:lnTo>
                  <a:lnTo>
                    <a:pt x="3775" y="2129"/>
                  </a:lnTo>
                  <a:lnTo>
                    <a:pt x="3772" y="2109"/>
                  </a:lnTo>
                  <a:lnTo>
                    <a:pt x="3772" y="2099"/>
                  </a:lnTo>
                  <a:lnTo>
                    <a:pt x="3767" y="2109"/>
                  </a:lnTo>
                  <a:lnTo>
                    <a:pt x="3765" y="2172"/>
                  </a:lnTo>
                  <a:lnTo>
                    <a:pt x="3762" y="2192"/>
                  </a:lnTo>
                  <a:lnTo>
                    <a:pt x="3760" y="2214"/>
                  </a:lnTo>
                  <a:lnTo>
                    <a:pt x="3757" y="2222"/>
                  </a:lnTo>
                  <a:lnTo>
                    <a:pt x="3755" y="2229"/>
                  </a:lnTo>
                  <a:lnTo>
                    <a:pt x="3752" y="2227"/>
                  </a:lnTo>
                  <a:lnTo>
                    <a:pt x="3750" y="2227"/>
                  </a:lnTo>
                  <a:lnTo>
                    <a:pt x="3747" y="2224"/>
                  </a:lnTo>
                  <a:lnTo>
                    <a:pt x="3745" y="2212"/>
                  </a:lnTo>
                  <a:lnTo>
                    <a:pt x="3745" y="2189"/>
                  </a:lnTo>
                  <a:lnTo>
                    <a:pt x="3740" y="2051"/>
                  </a:lnTo>
                  <a:lnTo>
                    <a:pt x="3737" y="2014"/>
                  </a:lnTo>
                  <a:lnTo>
                    <a:pt x="3735" y="1961"/>
                  </a:lnTo>
                  <a:lnTo>
                    <a:pt x="3732" y="2006"/>
                  </a:lnTo>
                  <a:lnTo>
                    <a:pt x="3730" y="2046"/>
                  </a:lnTo>
                  <a:lnTo>
                    <a:pt x="3725" y="2137"/>
                  </a:lnTo>
                  <a:lnTo>
                    <a:pt x="3725" y="2149"/>
                  </a:lnTo>
                  <a:lnTo>
                    <a:pt x="3722" y="2164"/>
                  </a:lnTo>
                  <a:lnTo>
                    <a:pt x="3719" y="2167"/>
                  </a:lnTo>
                  <a:lnTo>
                    <a:pt x="3714" y="2152"/>
                  </a:lnTo>
                  <a:lnTo>
                    <a:pt x="3714" y="2144"/>
                  </a:lnTo>
                  <a:lnTo>
                    <a:pt x="3712" y="2119"/>
                  </a:lnTo>
                  <a:lnTo>
                    <a:pt x="3709" y="2089"/>
                  </a:lnTo>
                  <a:lnTo>
                    <a:pt x="3707" y="1933"/>
                  </a:lnTo>
                  <a:lnTo>
                    <a:pt x="3704" y="1811"/>
                  </a:lnTo>
                  <a:lnTo>
                    <a:pt x="3702" y="1495"/>
                  </a:lnTo>
                  <a:lnTo>
                    <a:pt x="3697" y="1445"/>
                  </a:lnTo>
                  <a:lnTo>
                    <a:pt x="3697" y="1477"/>
                  </a:lnTo>
                  <a:lnTo>
                    <a:pt x="3694" y="1550"/>
                  </a:lnTo>
                  <a:lnTo>
                    <a:pt x="3692" y="1740"/>
                  </a:lnTo>
                  <a:lnTo>
                    <a:pt x="3692" y="1828"/>
                  </a:lnTo>
                  <a:lnTo>
                    <a:pt x="3687" y="1981"/>
                  </a:lnTo>
                  <a:lnTo>
                    <a:pt x="3684" y="1999"/>
                  </a:lnTo>
                  <a:lnTo>
                    <a:pt x="3684" y="2006"/>
                  </a:lnTo>
                  <a:lnTo>
                    <a:pt x="3682" y="1994"/>
                  </a:lnTo>
                  <a:lnTo>
                    <a:pt x="3677" y="1933"/>
                  </a:lnTo>
                  <a:lnTo>
                    <a:pt x="3674" y="1898"/>
                  </a:lnTo>
                  <a:lnTo>
                    <a:pt x="3672" y="1728"/>
                  </a:lnTo>
                  <a:lnTo>
                    <a:pt x="3672" y="1562"/>
                  </a:lnTo>
                  <a:lnTo>
                    <a:pt x="3667" y="1083"/>
                  </a:lnTo>
                  <a:lnTo>
                    <a:pt x="3667" y="833"/>
                  </a:lnTo>
                  <a:lnTo>
                    <a:pt x="3662" y="401"/>
                  </a:lnTo>
                  <a:lnTo>
                    <a:pt x="3662" y="434"/>
                  </a:lnTo>
                  <a:lnTo>
                    <a:pt x="3657" y="735"/>
                  </a:lnTo>
                  <a:lnTo>
                    <a:pt x="3657" y="956"/>
                  </a:lnTo>
                  <a:lnTo>
                    <a:pt x="3654" y="1389"/>
                  </a:lnTo>
                  <a:lnTo>
                    <a:pt x="3652" y="1557"/>
                  </a:lnTo>
                  <a:lnTo>
                    <a:pt x="3647" y="1858"/>
                  </a:lnTo>
                  <a:lnTo>
                    <a:pt x="3647" y="1906"/>
                  </a:lnTo>
                  <a:lnTo>
                    <a:pt x="3644" y="1946"/>
                  </a:lnTo>
                  <a:lnTo>
                    <a:pt x="3642" y="1949"/>
                  </a:lnTo>
                  <a:lnTo>
                    <a:pt x="3637" y="1908"/>
                  </a:lnTo>
                  <a:lnTo>
                    <a:pt x="3637" y="1868"/>
                  </a:lnTo>
                  <a:lnTo>
                    <a:pt x="3634" y="1668"/>
                  </a:lnTo>
                  <a:lnTo>
                    <a:pt x="3632" y="1495"/>
                  </a:lnTo>
                  <a:lnTo>
                    <a:pt x="3629" y="1119"/>
                  </a:lnTo>
                  <a:lnTo>
                    <a:pt x="3627" y="946"/>
                  </a:lnTo>
                  <a:lnTo>
                    <a:pt x="3624" y="675"/>
                  </a:lnTo>
                  <a:lnTo>
                    <a:pt x="3622" y="705"/>
                  </a:lnTo>
                  <a:lnTo>
                    <a:pt x="3619" y="933"/>
                  </a:lnTo>
                  <a:lnTo>
                    <a:pt x="3617" y="1088"/>
                  </a:lnTo>
                  <a:lnTo>
                    <a:pt x="3614" y="1414"/>
                  </a:lnTo>
                  <a:lnTo>
                    <a:pt x="3614" y="1567"/>
                  </a:lnTo>
                  <a:lnTo>
                    <a:pt x="3609" y="1896"/>
                  </a:lnTo>
                  <a:lnTo>
                    <a:pt x="3607" y="1959"/>
                  </a:lnTo>
                  <a:lnTo>
                    <a:pt x="3604" y="2039"/>
                  </a:lnTo>
                  <a:lnTo>
                    <a:pt x="3604" y="2061"/>
                  </a:lnTo>
                  <a:lnTo>
                    <a:pt x="3599" y="2079"/>
                  </a:lnTo>
                  <a:lnTo>
                    <a:pt x="3597" y="2069"/>
                  </a:lnTo>
                  <a:lnTo>
                    <a:pt x="3594" y="2004"/>
                  </a:lnTo>
                  <a:lnTo>
                    <a:pt x="3594" y="1943"/>
                  </a:lnTo>
                  <a:lnTo>
                    <a:pt x="3589" y="1765"/>
                  </a:lnTo>
                  <a:lnTo>
                    <a:pt x="3589" y="1675"/>
                  </a:lnTo>
                  <a:lnTo>
                    <a:pt x="3584" y="1545"/>
                  </a:lnTo>
                  <a:lnTo>
                    <a:pt x="3584" y="1575"/>
                  </a:lnTo>
                  <a:lnTo>
                    <a:pt x="3579" y="1708"/>
                  </a:lnTo>
                  <a:lnTo>
                    <a:pt x="3579" y="1798"/>
                  </a:lnTo>
                  <a:lnTo>
                    <a:pt x="3577" y="1966"/>
                  </a:lnTo>
                  <a:lnTo>
                    <a:pt x="3574" y="2029"/>
                  </a:lnTo>
                  <a:lnTo>
                    <a:pt x="3569" y="2144"/>
                  </a:lnTo>
                  <a:lnTo>
                    <a:pt x="3569" y="2164"/>
                  </a:lnTo>
                  <a:lnTo>
                    <a:pt x="3566" y="2187"/>
                  </a:lnTo>
                  <a:lnTo>
                    <a:pt x="3564" y="2197"/>
                  </a:lnTo>
                  <a:lnTo>
                    <a:pt x="3559" y="2182"/>
                  </a:lnTo>
                  <a:lnTo>
                    <a:pt x="3559" y="2157"/>
                  </a:lnTo>
                  <a:lnTo>
                    <a:pt x="3556" y="2096"/>
                  </a:lnTo>
                  <a:lnTo>
                    <a:pt x="3554" y="2061"/>
                  </a:lnTo>
                  <a:lnTo>
                    <a:pt x="3551" y="2009"/>
                  </a:lnTo>
                  <a:lnTo>
                    <a:pt x="3549" y="1994"/>
                  </a:lnTo>
                  <a:lnTo>
                    <a:pt x="3546" y="2039"/>
                  </a:lnTo>
                  <a:lnTo>
                    <a:pt x="3544" y="2069"/>
                  </a:lnTo>
                  <a:lnTo>
                    <a:pt x="3541" y="2137"/>
                  </a:lnTo>
                  <a:lnTo>
                    <a:pt x="3539" y="2162"/>
                  </a:lnTo>
                  <a:lnTo>
                    <a:pt x="3536" y="2204"/>
                  </a:lnTo>
                  <a:lnTo>
                    <a:pt x="3536" y="2217"/>
                  </a:lnTo>
                  <a:lnTo>
                    <a:pt x="3531" y="2237"/>
                  </a:lnTo>
                  <a:lnTo>
                    <a:pt x="3529" y="2239"/>
                  </a:lnTo>
                  <a:lnTo>
                    <a:pt x="3526" y="2239"/>
                  </a:lnTo>
                  <a:lnTo>
                    <a:pt x="3521" y="2227"/>
                  </a:lnTo>
                  <a:lnTo>
                    <a:pt x="3519" y="2214"/>
                  </a:lnTo>
                  <a:lnTo>
                    <a:pt x="3516" y="2177"/>
                  </a:lnTo>
                  <a:lnTo>
                    <a:pt x="3516" y="2162"/>
                  </a:lnTo>
                  <a:lnTo>
                    <a:pt x="3514" y="2142"/>
                  </a:lnTo>
                  <a:lnTo>
                    <a:pt x="3511" y="2144"/>
                  </a:lnTo>
                  <a:lnTo>
                    <a:pt x="3506" y="2179"/>
                  </a:lnTo>
                  <a:lnTo>
                    <a:pt x="3506" y="2197"/>
                  </a:lnTo>
                  <a:lnTo>
                    <a:pt x="3504" y="2227"/>
                  </a:lnTo>
                  <a:lnTo>
                    <a:pt x="3501" y="2239"/>
                  </a:lnTo>
                  <a:lnTo>
                    <a:pt x="3499" y="2254"/>
                  </a:lnTo>
                  <a:lnTo>
                    <a:pt x="3496" y="2259"/>
                  </a:lnTo>
                  <a:lnTo>
                    <a:pt x="3494" y="2267"/>
                  </a:lnTo>
                  <a:lnTo>
                    <a:pt x="3491" y="2267"/>
                  </a:lnTo>
                  <a:lnTo>
                    <a:pt x="3489" y="2269"/>
                  </a:lnTo>
                  <a:lnTo>
                    <a:pt x="3486" y="2269"/>
                  </a:lnTo>
                  <a:lnTo>
                    <a:pt x="3484" y="2267"/>
                  </a:lnTo>
                  <a:lnTo>
                    <a:pt x="3479" y="2267"/>
                  </a:lnTo>
                  <a:lnTo>
                    <a:pt x="3479" y="2269"/>
                  </a:lnTo>
                  <a:lnTo>
                    <a:pt x="3476" y="2269"/>
                  </a:lnTo>
                  <a:lnTo>
                    <a:pt x="3471" y="2269"/>
                  </a:lnTo>
                  <a:lnTo>
                    <a:pt x="3469" y="2272"/>
                  </a:lnTo>
                  <a:lnTo>
                    <a:pt x="3466" y="2272"/>
                  </a:lnTo>
                  <a:lnTo>
                    <a:pt x="3464" y="2272"/>
                  </a:lnTo>
                  <a:lnTo>
                    <a:pt x="3461" y="2272"/>
                  </a:lnTo>
                  <a:lnTo>
                    <a:pt x="3456" y="2272"/>
                  </a:lnTo>
                  <a:lnTo>
                    <a:pt x="3456" y="2274"/>
                  </a:lnTo>
                  <a:lnTo>
                    <a:pt x="3454" y="2274"/>
                  </a:lnTo>
                  <a:lnTo>
                    <a:pt x="3449" y="2277"/>
                  </a:lnTo>
                  <a:lnTo>
                    <a:pt x="3449" y="2274"/>
                  </a:lnTo>
                  <a:lnTo>
                    <a:pt x="3446" y="2277"/>
                  </a:lnTo>
                  <a:lnTo>
                    <a:pt x="3441" y="2274"/>
                  </a:lnTo>
                  <a:lnTo>
                    <a:pt x="3439" y="2277"/>
                  </a:lnTo>
                  <a:lnTo>
                    <a:pt x="3439" y="2274"/>
                  </a:lnTo>
                  <a:lnTo>
                    <a:pt x="3436" y="2277"/>
                  </a:lnTo>
                  <a:lnTo>
                    <a:pt x="3434" y="2274"/>
                  </a:lnTo>
                  <a:lnTo>
                    <a:pt x="3429" y="2277"/>
                  </a:lnTo>
                  <a:lnTo>
                    <a:pt x="3426" y="2274"/>
                  </a:lnTo>
                  <a:lnTo>
                    <a:pt x="3424" y="2274"/>
                  </a:lnTo>
                  <a:lnTo>
                    <a:pt x="3421" y="2274"/>
                  </a:lnTo>
                  <a:lnTo>
                    <a:pt x="3419" y="2274"/>
                  </a:lnTo>
                  <a:lnTo>
                    <a:pt x="3414" y="2277"/>
                  </a:lnTo>
                  <a:lnTo>
                    <a:pt x="3411" y="2277"/>
                  </a:lnTo>
                  <a:lnTo>
                    <a:pt x="3408" y="2277"/>
                  </a:lnTo>
                  <a:lnTo>
                    <a:pt x="3406" y="2274"/>
                  </a:lnTo>
                  <a:lnTo>
                    <a:pt x="3403" y="2274"/>
                  </a:lnTo>
                  <a:lnTo>
                    <a:pt x="3398" y="2274"/>
                  </a:lnTo>
                  <a:lnTo>
                    <a:pt x="3396" y="2277"/>
                  </a:lnTo>
                  <a:lnTo>
                    <a:pt x="3396" y="2274"/>
                  </a:lnTo>
                  <a:lnTo>
                    <a:pt x="3391" y="2279"/>
                  </a:lnTo>
                  <a:lnTo>
                    <a:pt x="3388" y="2277"/>
                  </a:lnTo>
                  <a:lnTo>
                    <a:pt x="3386" y="2277"/>
                  </a:lnTo>
                  <a:lnTo>
                    <a:pt x="3383" y="2277"/>
                  </a:lnTo>
                  <a:lnTo>
                    <a:pt x="3381" y="2277"/>
                  </a:lnTo>
                  <a:lnTo>
                    <a:pt x="3378" y="2277"/>
                  </a:lnTo>
                  <a:lnTo>
                    <a:pt x="3376" y="2277"/>
                  </a:lnTo>
                  <a:lnTo>
                    <a:pt x="3371" y="2274"/>
                  </a:lnTo>
                  <a:lnTo>
                    <a:pt x="3371" y="2272"/>
                  </a:lnTo>
                  <a:lnTo>
                    <a:pt x="3368" y="2272"/>
                  </a:lnTo>
                  <a:lnTo>
                    <a:pt x="3366" y="2272"/>
                  </a:lnTo>
                  <a:lnTo>
                    <a:pt x="3363" y="2272"/>
                  </a:lnTo>
                  <a:lnTo>
                    <a:pt x="3361" y="2274"/>
                  </a:lnTo>
                  <a:lnTo>
                    <a:pt x="3358" y="2274"/>
                  </a:lnTo>
                  <a:lnTo>
                    <a:pt x="3356" y="2274"/>
                  </a:lnTo>
                  <a:lnTo>
                    <a:pt x="3351" y="2277"/>
                  </a:lnTo>
                  <a:lnTo>
                    <a:pt x="3348" y="2277"/>
                  </a:lnTo>
                  <a:lnTo>
                    <a:pt x="3348" y="2279"/>
                  </a:lnTo>
                  <a:lnTo>
                    <a:pt x="3346" y="2277"/>
                  </a:lnTo>
                  <a:lnTo>
                    <a:pt x="3343" y="2277"/>
                  </a:lnTo>
                  <a:lnTo>
                    <a:pt x="3341" y="2277"/>
                  </a:lnTo>
                  <a:lnTo>
                    <a:pt x="3338" y="2279"/>
                  </a:lnTo>
                  <a:lnTo>
                    <a:pt x="3336" y="2277"/>
                  </a:lnTo>
                  <a:lnTo>
                    <a:pt x="3333" y="2274"/>
                  </a:lnTo>
                  <a:lnTo>
                    <a:pt x="3331" y="2274"/>
                  </a:lnTo>
                  <a:lnTo>
                    <a:pt x="3328" y="2272"/>
                  </a:lnTo>
                  <a:lnTo>
                    <a:pt x="3326" y="2272"/>
                  </a:lnTo>
                  <a:lnTo>
                    <a:pt x="3326" y="2274"/>
                  </a:lnTo>
                  <a:lnTo>
                    <a:pt x="3321" y="2272"/>
                  </a:lnTo>
                  <a:lnTo>
                    <a:pt x="3318" y="2274"/>
                  </a:lnTo>
                  <a:lnTo>
                    <a:pt x="3318" y="2277"/>
                  </a:lnTo>
                  <a:lnTo>
                    <a:pt x="3316" y="2277"/>
                  </a:lnTo>
                  <a:lnTo>
                    <a:pt x="3311" y="2279"/>
                  </a:lnTo>
                  <a:lnTo>
                    <a:pt x="3308" y="2279"/>
                  </a:lnTo>
                  <a:lnTo>
                    <a:pt x="3306" y="2279"/>
                  </a:lnTo>
                  <a:lnTo>
                    <a:pt x="3306" y="2282"/>
                  </a:lnTo>
                  <a:lnTo>
                    <a:pt x="3303" y="2279"/>
                  </a:lnTo>
                  <a:lnTo>
                    <a:pt x="3301" y="2279"/>
                  </a:lnTo>
                  <a:lnTo>
                    <a:pt x="3298" y="2282"/>
                  </a:lnTo>
                  <a:lnTo>
                    <a:pt x="3296" y="2279"/>
                  </a:lnTo>
                  <a:lnTo>
                    <a:pt x="3291" y="2279"/>
                  </a:lnTo>
                  <a:lnTo>
                    <a:pt x="3291" y="2277"/>
                  </a:lnTo>
                  <a:lnTo>
                    <a:pt x="3288" y="2277"/>
                  </a:lnTo>
                  <a:lnTo>
                    <a:pt x="3286" y="2279"/>
                  </a:lnTo>
                  <a:lnTo>
                    <a:pt x="3283" y="2277"/>
                  </a:lnTo>
                  <a:lnTo>
                    <a:pt x="3281" y="2279"/>
                  </a:lnTo>
                  <a:lnTo>
                    <a:pt x="3276" y="2279"/>
                  </a:lnTo>
                  <a:lnTo>
                    <a:pt x="3273" y="2279"/>
                  </a:lnTo>
                  <a:lnTo>
                    <a:pt x="3271" y="2282"/>
                  </a:lnTo>
                  <a:lnTo>
                    <a:pt x="3268" y="2279"/>
                  </a:lnTo>
                  <a:lnTo>
                    <a:pt x="3268" y="2282"/>
                  </a:lnTo>
                  <a:lnTo>
                    <a:pt x="3261" y="2279"/>
                  </a:lnTo>
                  <a:lnTo>
                    <a:pt x="3261" y="2282"/>
                  </a:lnTo>
                  <a:lnTo>
                    <a:pt x="3258" y="2279"/>
                  </a:lnTo>
                  <a:lnTo>
                    <a:pt x="3255" y="2279"/>
                  </a:lnTo>
                  <a:lnTo>
                    <a:pt x="3250" y="2277"/>
                  </a:lnTo>
                  <a:lnTo>
                    <a:pt x="3248" y="2279"/>
                  </a:lnTo>
                  <a:lnTo>
                    <a:pt x="3245" y="2279"/>
                  </a:lnTo>
                  <a:lnTo>
                    <a:pt x="3243" y="2279"/>
                  </a:lnTo>
                  <a:lnTo>
                    <a:pt x="3240" y="2282"/>
                  </a:lnTo>
                  <a:lnTo>
                    <a:pt x="3240" y="2279"/>
                  </a:lnTo>
                  <a:lnTo>
                    <a:pt x="3238" y="2282"/>
                  </a:lnTo>
                  <a:lnTo>
                    <a:pt x="3235" y="2282"/>
                  </a:lnTo>
                  <a:lnTo>
                    <a:pt x="3233" y="2279"/>
                  </a:lnTo>
                  <a:lnTo>
                    <a:pt x="3230" y="2279"/>
                  </a:lnTo>
                  <a:lnTo>
                    <a:pt x="3228" y="2282"/>
                  </a:lnTo>
                  <a:lnTo>
                    <a:pt x="3225" y="2279"/>
                  </a:lnTo>
                  <a:lnTo>
                    <a:pt x="3220" y="2282"/>
                  </a:lnTo>
                  <a:lnTo>
                    <a:pt x="3218" y="2282"/>
                  </a:lnTo>
                  <a:lnTo>
                    <a:pt x="3218" y="2279"/>
                  </a:lnTo>
                  <a:lnTo>
                    <a:pt x="3215" y="2282"/>
                  </a:lnTo>
                  <a:lnTo>
                    <a:pt x="3210" y="2279"/>
                  </a:lnTo>
                  <a:lnTo>
                    <a:pt x="3208" y="2282"/>
                  </a:lnTo>
                  <a:lnTo>
                    <a:pt x="3208" y="2279"/>
                  </a:lnTo>
                  <a:lnTo>
                    <a:pt x="3205" y="2279"/>
                  </a:lnTo>
                  <a:lnTo>
                    <a:pt x="3203" y="2282"/>
                  </a:lnTo>
                  <a:lnTo>
                    <a:pt x="3200" y="2282"/>
                  </a:lnTo>
                  <a:lnTo>
                    <a:pt x="3198" y="2279"/>
                  </a:lnTo>
                  <a:lnTo>
                    <a:pt x="3195" y="2282"/>
                  </a:lnTo>
                  <a:lnTo>
                    <a:pt x="3190" y="2279"/>
                  </a:lnTo>
                  <a:lnTo>
                    <a:pt x="3188" y="2282"/>
                  </a:lnTo>
                  <a:lnTo>
                    <a:pt x="3185" y="2279"/>
                  </a:lnTo>
                  <a:lnTo>
                    <a:pt x="3185" y="2282"/>
                  </a:lnTo>
                  <a:lnTo>
                    <a:pt x="3180" y="2282"/>
                  </a:lnTo>
                  <a:lnTo>
                    <a:pt x="3178" y="2279"/>
                  </a:lnTo>
                  <a:lnTo>
                    <a:pt x="3178" y="2282"/>
                  </a:lnTo>
                  <a:lnTo>
                    <a:pt x="3175" y="2282"/>
                  </a:lnTo>
                  <a:lnTo>
                    <a:pt x="3170" y="2282"/>
                  </a:lnTo>
                  <a:lnTo>
                    <a:pt x="3168" y="2282"/>
                  </a:lnTo>
                  <a:lnTo>
                    <a:pt x="3165" y="2279"/>
                  </a:lnTo>
                  <a:lnTo>
                    <a:pt x="3160" y="2282"/>
                  </a:lnTo>
                  <a:lnTo>
                    <a:pt x="3158" y="2282"/>
                  </a:lnTo>
                  <a:lnTo>
                    <a:pt x="3155" y="2282"/>
                  </a:lnTo>
                  <a:lnTo>
                    <a:pt x="3150" y="2282"/>
                  </a:lnTo>
                  <a:lnTo>
                    <a:pt x="3148" y="2279"/>
                  </a:lnTo>
                  <a:lnTo>
                    <a:pt x="3145" y="2282"/>
                  </a:lnTo>
                  <a:lnTo>
                    <a:pt x="3143" y="2282"/>
                  </a:lnTo>
                  <a:lnTo>
                    <a:pt x="3140" y="2282"/>
                  </a:lnTo>
                  <a:lnTo>
                    <a:pt x="3138" y="2282"/>
                  </a:lnTo>
                  <a:lnTo>
                    <a:pt x="3138" y="2279"/>
                  </a:lnTo>
                  <a:lnTo>
                    <a:pt x="3133" y="2282"/>
                  </a:lnTo>
                  <a:lnTo>
                    <a:pt x="3130" y="2282"/>
                  </a:lnTo>
                  <a:lnTo>
                    <a:pt x="3128" y="2282"/>
                  </a:lnTo>
                  <a:lnTo>
                    <a:pt x="3123" y="2282"/>
                  </a:lnTo>
                  <a:lnTo>
                    <a:pt x="3120" y="2282"/>
                  </a:lnTo>
                  <a:lnTo>
                    <a:pt x="3118" y="2279"/>
                  </a:lnTo>
                  <a:lnTo>
                    <a:pt x="3115" y="2282"/>
                  </a:lnTo>
                  <a:lnTo>
                    <a:pt x="3113" y="2282"/>
                  </a:lnTo>
                  <a:lnTo>
                    <a:pt x="3110" y="2282"/>
                  </a:lnTo>
                  <a:lnTo>
                    <a:pt x="3108" y="2282"/>
                  </a:lnTo>
                  <a:lnTo>
                    <a:pt x="3105" y="2282"/>
                  </a:lnTo>
                  <a:lnTo>
                    <a:pt x="3103" y="2282"/>
                  </a:lnTo>
                  <a:lnTo>
                    <a:pt x="3100" y="2282"/>
                  </a:lnTo>
                  <a:lnTo>
                    <a:pt x="3097" y="2282"/>
                  </a:lnTo>
                  <a:lnTo>
                    <a:pt x="3092" y="2282"/>
                  </a:lnTo>
                  <a:lnTo>
                    <a:pt x="3090" y="2279"/>
                  </a:lnTo>
                  <a:lnTo>
                    <a:pt x="3090" y="2282"/>
                  </a:lnTo>
                  <a:lnTo>
                    <a:pt x="3087" y="2282"/>
                  </a:lnTo>
                  <a:lnTo>
                    <a:pt x="3085" y="2282"/>
                  </a:lnTo>
                  <a:lnTo>
                    <a:pt x="3082" y="2282"/>
                  </a:lnTo>
                  <a:lnTo>
                    <a:pt x="3080" y="2282"/>
                  </a:lnTo>
                  <a:lnTo>
                    <a:pt x="3077" y="2282"/>
                  </a:lnTo>
                  <a:lnTo>
                    <a:pt x="3072" y="2282"/>
                  </a:lnTo>
                  <a:lnTo>
                    <a:pt x="3070" y="2282"/>
                  </a:lnTo>
                  <a:lnTo>
                    <a:pt x="3067" y="2282"/>
                  </a:lnTo>
                  <a:lnTo>
                    <a:pt x="3065" y="2282"/>
                  </a:lnTo>
                  <a:lnTo>
                    <a:pt x="3062" y="2282"/>
                  </a:lnTo>
                  <a:lnTo>
                    <a:pt x="3060" y="2282"/>
                  </a:lnTo>
                  <a:lnTo>
                    <a:pt x="3057" y="2282"/>
                  </a:lnTo>
                  <a:lnTo>
                    <a:pt x="3055" y="2282"/>
                  </a:lnTo>
                  <a:lnTo>
                    <a:pt x="3052" y="2282"/>
                  </a:lnTo>
                  <a:lnTo>
                    <a:pt x="3050" y="2282"/>
                  </a:lnTo>
                  <a:lnTo>
                    <a:pt x="3047" y="2279"/>
                  </a:lnTo>
                  <a:lnTo>
                    <a:pt x="3042" y="2282"/>
                  </a:lnTo>
                  <a:lnTo>
                    <a:pt x="3040" y="2282"/>
                  </a:lnTo>
                  <a:lnTo>
                    <a:pt x="3037" y="2279"/>
                  </a:lnTo>
                  <a:lnTo>
                    <a:pt x="3032" y="2282"/>
                  </a:lnTo>
                  <a:lnTo>
                    <a:pt x="3030" y="2282"/>
                  </a:lnTo>
                  <a:lnTo>
                    <a:pt x="3027" y="2282"/>
                  </a:lnTo>
                  <a:lnTo>
                    <a:pt x="3025" y="2282"/>
                  </a:lnTo>
                  <a:lnTo>
                    <a:pt x="3020" y="2282"/>
                  </a:lnTo>
                  <a:lnTo>
                    <a:pt x="3017" y="2282"/>
                  </a:lnTo>
                  <a:lnTo>
                    <a:pt x="3015" y="2279"/>
                  </a:lnTo>
                  <a:lnTo>
                    <a:pt x="3012" y="2282"/>
                  </a:lnTo>
                  <a:lnTo>
                    <a:pt x="3012" y="2279"/>
                  </a:lnTo>
                  <a:lnTo>
                    <a:pt x="3010" y="2285"/>
                  </a:lnTo>
                  <a:lnTo>
                    <a:pt x="3007" y="2282"/>
                  </a:lnTo>
                  <a:lnTo>
                    <a:pt x="3005" y="2282"/>
                  </a:lnTo>
                  <a:lnTo>
                    <a:pt x="3002" y="2279"/>
                  </a:lnTo>
                  <a:lnTo>
                    <a:pt x="3000" y="2282"/>
                  </a:lnTo>
                  <a:lnTo>
                    <a:pt x="2997" y="2279"/>
                  </a:lnTo>
                  <a:lnTo>
                    <a:pt x="2995" y="2282"/>
                  </a:lnTo>
                  <a:lnTo>
                    <a:pt x="2990" y="2282"/>
                  </a:lnTo>
                  <a:lnTo>
                    <a:pt x="2987" y="2282"/>
                  </a:lnTo>
                  <a:lnTo>
                    <a:pt x="2985" y="2282"/>
                  </a:lnTo>
                  <a:lnTo>
                    <a:pt x="2982" y="2282"/>
                  </a:lnTo>
                  <a:lnTo>
                    <a:pt x="2977" y="2282"/>
                  </a:lnTo>
                  <a:lnTo>
                    <a:pt x="2972" y="2279"/>
                  </a:lnTo>
                  <a:lnTo>
                    <a:pt x="2972" y="2282"/>
                  </a:lnTo>
                  <a:lnTo>
                    <a:pt x="2967" y="2282"/>
                  </a:lnTo>
                  <a:lnTo>
                    <a:pt x="2962" y="2282"/>
                  </a:lnTo>
                  <a:lnTo>
                    <a:pt x="2962" y="2279"/>
                  </a:lnTo>
                  <a:lnTo>
                    <a:pt x="2960" y="2282"/>
                  </a:lnTo>
                  <a:lnTo>
                    <a:pt x="2957" y="2279"/>
                  </a:lnTo>
                  <a:lnTo>
                    <a:pt x="2952" y="2282"/>
                  </a:lnTo>
                  <a:lnTo>
                    <a:pt x="2950" y="2279"/>
                  </a:lnTo>
                  <a:lnTo>
                    <a:pt x="2950" y="2282"/>
                  </a:lnTo>
                  <a:lnTo>
                    <a:pt x="2947" y="2282"/>
                  </a:lnTo>
                  <a:lnTo>
                    <a:pt x="2942" y="2282"/>
                  </a:lnTo>
                  <a:lnTo>
                    <a:pt x="2939" y="2282"/>
                  </a:lnTo>
                  <a:lnTo>
                    <a:pt x="2937" y="2282"/>
                  </a:lnTo>
                  <a:lnTo>
                    <a:pt x="2934" y="2282"/>
                  </a:lnTo>
                  <a:lnTo>
                    <a:pt x="2932" y="2282"/>
                  </a:lnTo>
                  <a:lnTo>
                    <a:pt x="2929" y="2282"/>
                  </a:lnTo>
                  <a:lnTo>
                    <a:pt x="2927" y="2282"/>
                  </a:lnTo>
                  <a:lnTo>
                    <a:pt x="2924" y="2282"/>
                  </a:lnTo>
                  <a:lnTo>
                    <a:pt x="2922" y="2282"/>
                  </a:lnTo>
                  <a:lnTo>
                    <a:pt x="2919" y="2282"/>
                  </a:lnTo>
                  <a:lnTo>
                    <a:pt x="2917" y="2282"/>
                  </a:lnTo>
                  <a:lnTo>
                    <a:pt x="2912" y="2282"/>
                  </a:lnTo>
                  <a:lnTo>
                    <a:pt x="2912" y="2285"/>
                  </a:lnTo>
                  <a:lnTo>
                    <a:pt x="2909" y="2282"/>
                  </a:lnTo>
                  <a:lnTo>
                    <a:pt x="2907" y="2282"/>
                  </a:lnTo>
                  <a:lnTo>
                    <a:pt x="2904" y="2282"/>
                  </a:lnTo>
                  <a:lnTo>
                    <a:pt x="2899" y="2282"/>
                  </a:lnTo>
                  <a:lnTo>
                    <a:pt x="2897" y="2282"/>
                  </a:lnTo>
                  <a:lnTo>
                    <a:pt x="2894" y="2282"/>
                  </a:lnTo>
                  <a:lnTo>
                    <a:pt x="2892" y="2282"/>
                  </a:lnTo>
                  <a:lnTo>
                    <a:pt x="2887" y="2282"/>
                  </a:lnTo>
                  <a:lnTo>
                    <a:pt x="2884" y="2279"/>
                  </a:lnTo>
                  <a:lnTo>
                    <a:pt x="2884" y="2282"/>
                  </a:lnTo>
                  <a:lnTo>
                    <a:pt x="2879" y="2282"/>
                  </a:lnTo>
                  <a:lnTo>
                    <a:pt x="2877" y="2282"/>
                  </a:lnTo>
                  <a:lnTo>
                    <a:pt x="2874" y="2282"/>
                  </a:lnTo>
                  <a:lnTo>
                    <a:pt x="2874" y="2279"/>
                  </a:lnTo>
                  <a:lnTo>
                    <a:pt x="2869" y="2282"/>
                  </a:lnTo>
                  <a:lnTo>
                    <a:pt x="2864" y="2282"/>
                  </a:lnTo>
                  <a:lnTo>
                    <a:pt x="2864" y="2279"/>
                  </a:lnTo>
                  <a:lnTo>
                    <a:pt x="2859" y="2282"/>
                  </a:lnTo>
                  <a:lnTo>
                    <a:pt x="2859" y="2279"/>
                  </a:lnTo>
                  <a:lnTo>
                    <a:pt x="2854" y="2282"/>
                  </a:lnTo>
                  <a:lnTo>
                    <a:pt x="2854" y="2279"/>
                  </a:lnTo>
                  <a:lnTo>
                    <a:pt x="2852" y="2282"/>
                  </a:lnTo>
                  <a:lnTo>
                    <a:pt x="2849" y="2282"/>
                  </a:lnTo>
                  <a:lnTo>
                    <a:pt x="2847" y="2282"/>
                  </a:lnTo>
                  <a:lnTo>
                    <a:pt x="2844" y="2282"/>
                  </a:lnTo>
                  <a:lnTo>
                    <a:pt x="2842" y="2282"/>
                  </a:lnTo>
                  <a:lnTo>
                    <a:pt x="2839" y="2282"/>
                  </a:lnTo>
                  <a:lnTo>
                    <a:pt x="2837" y="2282"/>
                  </a:lnTo>
                  <a:lnTo>
                    <a:pt x="2834" y="2282"/>
                  </a:lnTo>
                  <a:lnTo>
                    <a:pt x="2832" y="2279"/>
                  </a:lnTo>
                  <a:lnTo>
                    <a:pt x="2832" y="2282"/>
                  </a:lnTo>
                  <a:lnTo>
                    <a:pt x="2829" y="2282"/>
                  </a:lnTo>
                  <a:lnTo>
                    <a:pt x="2824" y="2282"/>
                  </a:lnTo>
                  <a:lnTo>
                    <a:pt x="2822" y="2282"/>
                  </a:lnTo>
                  <a:lnTo>
                    <a:pt x="2819" y="2282"/>
                  </a:lnTo>
                  <a:lnTo>
                    <a:pt x="2817" y="2282"/>
                  </a:lnTo>
                  <a:lnTo>
                    <a:pt x="2814" y="2279"/>
                  </a:lnTo>
                  <a:lnTo>
                    <a:pt x="2812" y="2282"/>
                  </a:lnTo>
                  <a:lnTo>
                    <a:pt x="2807" y="2282"/>
                  </a:lnTo>
                  <a:lnTo>
                    <a:pt x="2804" y="2282"/>
                  </a:lnTo>
                  <a:lnTo>
                    <a:pt x="2799" y="2279"/>
                  </a:lnTo>
                  <a:lnTo>
                    <a:pt x="2797" y="2279"/>
                  </a:lnTo>
                  <a:lnTo>
                    <a:pt x="2794" y="2282"/>
                  </a:lnTo>
                  <a:lnTo>
                    <a:pt x="2792" y="2282"/>
                  </a:lnTo>
                  <a:lnTo>
                    <a:pt x="2789" y="2279"/>
                  </a:lnTo>
                  <a:lnTo>
                    <a:pt x="2784" y="2282"/>
                  </a:lnTo>
                  <a:lnTo>
                    <a:pt x="2781" y="2282"/>
                  </a:lnTo>
                  <a:lnTo>
                    <a:pt x="2779" y="2282"/>
                  </a:lnTo>
                  <a:lnTo>
                    <a:pt x="2776" y="2282"/>
                  </a:lnTo>
                  <a:lnTo>
                    <a:pt x="2774" y="2282"/>
                  </a:lnTo>
                  <a:lnTo>
                    <a:pt x="2771" y="2282"/>
                  </a:lnTo>
                  <a:lnTo>
                    <a:pt x="2769" y="2282"/>
                  </a:lnTo>
                  <a:lnTo>
                    <a:pt x="2766" y="2282"/>
                  </a:lnTo>
                  <a:lnTo>
                    <a:pt x="2764" y="2279"/>
                  </a:lnTo>
                  <a:lnTo>
                    <a:pt x="2761" y="2282"/>
                  </a:lnTo>
                  <a:lnTo>
                    <a:pt x="2759" y="2279"/>
                  </a:lnTo>
                  <a:lnTo>
                    <a:pt x="2759" y="2282"/>
                  </a:lnTo>
                  <a:lnTo>
                    <a:pt x="2754" y="2285"/>
                  </a:lnTo>
                  <a:lnTo>
                    <a:pt x="2751" y="2282"/>
                  </a:lnTo>
                  <a:lnTo>
                    <a:pt x="2749" y="2282"/>
                  </a:lnTo>
                  <a:lnTo>
                    <a:pt x="2746" y="2282"/>
                  </a:lnTo>
                  <a:lnTo>
                    <a:pt x="2744" y="2282"/>
                  </a:lnTo>
                  <a:lnTo>
                    <a:pt x="2741" y="2282"/>
                  </a:lnTo>
                  <a:lnTo>
                    <a:pt x="2739" y="2282"/>
                  </a:lnTo>
                  <a:lnTo>
                    <a:pt x="2734" y="2282"/>
                  </a:lnTo>
                  <a:lnTo>
                    <a:pt x="2731" y="2282"/>
                  </a:lnTo>
                  <a:lnTo>
                    <a:pt x="2729" y="2279"/>
                  </a:lnTo>
                  <a:lnTo>
                    <a:pt x="2729" y="2282"/>
                  </a:lnTo>
                  <a:lnTo>
                    <a:pt x="2724" y="2282"/>
                  </a:lnTo>
                  <a:lnTo>
                    <a:pt x="2721" y="2282"/>
                  </a:lnTo>
                  <a:lnTo>
                    <a:pt x="2719" y="2282"/>
                  </a:lnTo>
                  <a:lnTo>
                    <a:pt x="2716" y="2279"/>
                  </a:lnTo>
                  <a:lnTo>
                    <a:pt x="2714" y="2282"/>
                  </a:lnTo>
                  <a:lnTo>
                    <a:pt x="2711" y="2282"/>
                  </a:lnTo>
                  <a:lnTo>
                    <a:pt x="2709" y="2282"/>
                  </a:lnTo>
                  <a:lnTo>
                    <a:pt x="2706" y="2282"/>
                  </a:lnTo>
                  <a:lnTo>
                    <a:pt x="2704" y="2282"/>
                  </a:lnTo>
                  <a:lnTo>
                    <a:pt x="2701" y="2282"/>
                  </a:lnTo>
                  <a:lnTo>
                    <a:pt x="2699" y="2282"/>
                  </a:lnTo>
                  <a:lnTo>
                    <a:pt x="2699" y="2285"/>
                  </a:lnTo>
                  <a:lnTo>
                    <a:pt x="2696" y="2282"/>
                  </a:lnTo>
                  <a:lnTo>
                    <a:pt x="2691" y="2282"/>
                  </a:lnTo>
                  <a:lnTo>
                    <a:pt x="2686" y="2282"/>
                  </a:lnTo>
                  <a:lnTo>
                    <a:pt x="2684" y="2282"/>
                  </a:lnTo>
                  <a:lnTo>
                    <a:pt x="2681" y="2282"/>
                  </a:lnTo>
                  <a:lnTo>
                    <a:pt x="2679" y="2282"/>
                  </a:lnTo>
                  <a:lnTo>
                    <a:pt x="2679" y="2279"/>
                  </a:lnTo>
                  <a:lnTo>
                    <a:pt x="2676" y="2282"/>
                  </a:lnTo>
                  <a:lnTo>
                    <a:pt x="2674" y="2282"/>
                  </a:lnTo>
                  <a:lnTo>
                    <a:pt x="2669" y="2282"/>
                  </a:lnTo>
                  <a:lnTo>
                    <a:pt x="2666" y="2282"/>
                  </a:lnTo>
                  <a:lnTo>
                    <a:pt x="2664" y="2282"/>
                  </a:lnTo>
                  <a:lnTo>
                    <a:pt x="2661" y="2282"/>
                  </a:lnTo>
                  <a:lnTo>
                    <a:pt x="2659" y="2282"/>
                  </a:lnTo>
                  <a:lnTo>
                    <a:pt x="2654" y="2282"/>
                  </a:lnTo>
                  <a:lnTo>
                    <a:pt x="2651" y="2282"/>
                  </a:lnTo>
                  <a:lnTo>
                    <a:pt x="2646" y="2282"/>
                  </a:lnTo>
                  <a:lnTo>
                    <a:pt x="2646" y="2279"/>
                  </a:lnTo>
                  <a:lnTo>
                    <a:pt x="2644" y="2282"/>
                  </a:lnTo>
                  <a:lnTo>
                    <a:pt x="2641" y="2282"/>
                  </a:lnTo>
                  <a:lnTo>
                    <a:pt x="2636" y="2282"/>
                  </a:lnTo>
                  <a:lnTo>
                    <a:pt x="2633" y="2285"/>
                  </a:lnTo>
                  <a:lnTo>
                    <a:pt x="2633" y="2282"/>
                  </a:lnTo>
                  <a:lnTo>
                    <a:pt x="2626" y="2282"/>
                  </a:lnTo>
                  <a:lnTo>
                    <a:pt x="2623" y="2279"/>
                  </a:lnTo>
                  <a:lnTo>
                    <a:pt x="2621" y="2282"/>
                  </a:lnTo>
                  <a:lnTo>
                    <a:pt x="2618" y="2282"/>
                  </a:lnTo>
                  <a:lnTo>
                    <a:pt x="2616" y="2282"/>
                  </a:lnTo>
                  <a:lnTo>
                    <a:pt x="2613" y="2282"/>
                  </a:lnTo>
                  <a:lnTo>
                    <a:pt x="2611" y="2282"/>
                  </a:lnTo>
                  <a:lnTo>
                    <a:pt x="2606" y="2282"/>
                  </a:lnTo>
                  <a:lnTo>
                    <a:pt x="2603" y="2282"/>
                  </a:lnTo>
                  <a:lnTo>
                    <a:pt x="2601" y="2282"/>
                  </a:lnTo>
                  <a:lnTo>
                    <a:pt x="2596" y="2282"/>
                  </a:lnTo>
                  <a:lnTo>
                    <a:pt x="2593" y="2282"/>
                  </a:lnTo>
                  <a:lnTo>
                    <a:pt x="2588" y="2282"/>
                  </a:lnTo>
                  <a:lnTo>
                    <a:pt x="2586" y="2282"/>
                  </a:lnTo>
                  <a:lnTo>
                    <a:pt x="2583" y="2279"/>
                  </a:lnTo>
                  <a:lnTo>
                    <a:pt x="2581" y="2282"/>
                  </a:lnTo>
                  <a:lnTo>
                    <a:pt x="2576" y="2282"/>
                  </a:lnTo>
                  <a:lnTo>
                    <a:pt x="2573" y="2279"/>
                  </a:lnTo>
                  <a:lnTo>
                    <a:pt x="2573" y="2282"/>
                  </a:lnTo>
                  <a:lnTo>
                    <a:pt x="2571" y="2279"/>
                  </a:lnTo>
                  <a:lnTo>
                    <a:pt x="2571" y="2282"/>
                  </a:lnTo>
                  <a:lnTo>
                    <a:pt x="2566" y="2282"/>
                  </a:lnTo>
                  <a:lnTo>
                    <a:pt x="2563" y="2282"/>
                  </a:lnTo>
                  <a:lnTo>
                    <a:pt x="2561" y="2282"/>
                  </a:lnTo>
                  <a:lnTo>
                    <a:pt x="2558" y="2282"/>
                  </a:lnTo>
                  <a:lnTo>
                    <a:pt x="2556" y="2282"/>
                  </a:lnTo>
                  <a:lnTo>
                    <a:pt x="2553" y="2282"/>
                  </a:lnTo>
                  <a:lnTo>
                    <a:pt x="2551" y="2282"/>
                  </a:lnTo>
                  <a:lnTo>
                    <a:pt x="2548" y="2279"/>
                  </a:lnTo>
                  <a:lnTo>
                    <a:pt x="2546" y="2282"/>
                  </a:lnTo>
                  <a:lnTo>
                    <a:pt x="2543" y="2282"/>
                  </a:lnTo>
                  <a:lnTo>
                    <a:pt x="2543" y="2279"/>
                  </a:lnTo>
                  <a:lnTo>
                    <a:pt x="2541" y="2282"/>
                  </a:lnTo>
                  <a:lnTo>
                    <a:pt x="2536" y="2282"/>
                  </a:lnTo>
                  <a:lnTo>
                    <a:pt x="2533" y="2282"/>
                  </a:lnTo>
                  <a:lnTo>
                    <a:pt x="2531" y="2282"/>
                  </a:lnTo>
                  <a:lnTo>
                    <a:pt x="2526" y="2282"/>
                  </a:lnTo>
                  <a:lnTo>
                    <a:pt x="2523" y="2282"/>
                  </a:lnTo>
                  <a:lnTo>
                    <a:pt x="2521" y="2282"/>
                  </a:lnTo>
                  <a:lnTo>
                    <a:pt x="2518" y="2282"/>
                  </a:lnTo>
                  <a:lnTo>
                    <a:pt x="2516" y="2282"/>
                  </a:lnTo>
                  <a:lnTo>
                    <a:pt x="2513" y="2282"/>
                  </a:lnTo>
                  <a:lnTo>
                    <a:pt x="2511" y="2282"/>
                  </a:lnTo>
                  <a:lnTo>
                    <a:pt x="2508" y="2282"/>
                  </a:lnTo>
                  <a:lnTo>
                    <a:pt x="2506" y="2282"/>
                  </a:lnTo>
                  <a:lnTo>
                    <a:pt x="2503" y="2282"/>
                  </a:lnTo>
                  <a:lnTo>
                    <a:pt x="2501" y="2282"/>
                  </a:lnTo>
                  <a:lnTo>
                    <a:pt x="2498" y="2282"/>
                  </a:lnTo>
                  <a:lnTo>
                    <a:pt x="2496" y="2282"/>
                  </a:lnTo>
                  <a:lnTo>
                    <a:pt x="2493" y="2282"/>
                  </a:lnTo>
                  <a:lnTo>
                    <a:pt x="2491" y="2282"/>
                  </a:lnTo>
                  <a:lnTo>
                    <a:pt x="2488" y="2282"/>
                  </a:lnTo>
                  <a:lnTo>
                    <a:pt x="2486" y="2282"/>
                  </a:lnTo>
                  <a:lnTo>
                    <a:pt x="2483" y="2282"/>
                  </a:lnTo>
                  <a:lnTo>
                    <a:pt x="2481" y="2282"/>
                  </a:lnTo>
                  <a:lnTo>
                    <a:pt x="2475" y="2282"/>
                  </a:lnTo>
                  <a:lnTo>
                    <a:pt x="2473" y="2282"/>
                  </a:lnTo>
                  <a:lnTo>
                    <a:pt x="2470" y="2282"/>
                  </a:lnTo>
                  <a:lnTo>
                    <a:pt x="2468" y="2282"/>
                  </a:lnTo>
                  <a:lnTo>
                    <a:pt x="2465" y="2282"/>
                  </a:lnTo>
                  <a:lnTo>
                    <a:pt x="2463" y="2285"/>
                  </a:lnTo>
                  <a:lnTo>
                    <a:pt x="2460" y="2282"/>
                  </a:lnTo>
                  <a:lnTo>
                    <a:pt x="2455" y="2282"/>
                  </a:lnTo>
                  <a:lnTo>
                    <a:pt x="2453" y="2282"/>
                  </a:lnTo>
                  <a:lnTo>
                    <a:pt x="2448" y="2282"/>
                  </a:lnTo>
                  <a:lnTo>
                    <a:pt x="2445" y="2282"/>
                  </a:lnTo>
                  <a:lnTo>
                    <a:pt x="2443" y="2285"/>
                  </a:lnTo>
                  <a:lnTo>
                    <a:pt x="2440" y="2279"/>
                  </a:lnTo>
                  <a:lnTo>
                    <a:pt x="2440" y="2282"/>
                  </a:lnTo>
                  <a:lnTo>
                    <a:pt x="2435" y="2282"/>
                  </a:lnTo>
                  <a:lnTo>
                    <a:pt x="2433" y="2282"/>
                  </a:lnTo>
                  <a:lnTo>
                    <a:pt x="2430" y="2282"/>
                  </a:lnTo>
                  <a:lnTo>
                    <a:pt x="2423" y="2282"/>
                  </a:lnTo>
                  <a:lnTo>
                    <a:pt x="2420" y="2282"/>
                  </a:lnTo>
                  <a:lnTo>
                    <a:pt x="2415" y="2282"/>
                  </a:lnTo>
                  <a:lnTo>
                    <a:pt x="2413" y="2285"/>
                  </a:lnTo>
                  <a:lnTo>
                    <a:pt x="2408" y="2282"/>
                  </a:lnTo>
                  <a:lnTo>
                    <a:pt x="2405" y="2279"/>
                  </a:lnTo>
                  <a:lnTo>
                    <a:pt x="2403" y="2285"/>
                  </a:lnTo>
                  <a:lnTo>
                    <a:pt x="2403" y="2282"/>
                  </a:lnTo>
                  <a:lnTo>
                    <a:pt x="2400" y="2282"/>
                  </a:lnTo>
                  <a:lnTo>
                    <a:pt x="2395" y="2282"/>
                  </a:lnTo>
                  <a:lnTo>
                    <a:pt x="2393" y="2282"/>
                  </a:lnTo>
                  <a:lnTo>
                    <a:pt x="2390" y="2279"/>
                  </a:lnTo>
                  <a:lnTo>
                    <a:pt x="2388" y="2282"/>
                  </a:lnTo>
                  <a:lnTo>
                    <a:pt x="2385" y="2282"/>
                  </a:lnTo>
                  <a:lnTo>
                    <a:pt x="2383" y="2282"/>
                  </a:lnTo>
                  <a:lnTo>
                    <a:pt x="2380" y="2282"/>
                  </a:lnTo>
                  <a:lnTo>
                    <a:pt x="2375" y="2282"/>
                  </a:lnTo>
                  <a:lnTo>
                    <a:pt x="2370" y="2282"/>
                  </a:lnTo>
                  <a:lnTo>
                    <a:pt x="2368" y="2282"/>
                  </a:lnTo>
                  <a:lnTo>
                    <a:pt x="2365" y="2282"/>
                  </a:lnTo>
                  <a:lnTo>
                    <a:pt x="2360" y="2282"/>
                  </a:lnTo>
                  <a:lnTo>
                    <a:pt x="2358" y="2285"/>
                  </a:lnTo>
                  <a:lnTo>
                    <a:pt x="2355" y="2282"/>
                  </a:lnTo>
                  <a:lnTo>
                    <a:pt x="2353" y="2282"/>
                  </a:lnTo>
                  <a:lnTo>
                    <a:pt x="2350" y="2282"/>
                  </a:lnTo>
                  <a:lnTo>
                    <a:pt x="2348" y="2285"/>
                  </a:lnTo>
                  <a:lnTo>
                    <a:pt x="2345" y="2282"/>
                  </a:lnTo>
                  <a:lnTo>
                    <a:pt x="2343" y="2282"/>
                  </a:lnTo>
                  <a:lnTo>
                    <a:pt x="2338" y="2282"/>
                  </a:lnTo>
                  <a:lnTo>
                    <a:pt x="2333" y="2282"/>
                  </a:lnTo>
                  <a:lnTo>
                    <a:pt x="2328" y="2282"/>
                  </a:lnTo>
                  <a:lnTo>
                    <a:pt x="2325" y="2282"/>
                  </a:lnTo>
                  <a:lnTo>
                    <a:pt x="2322" y="2282"/>
                  </a:lnTo>
                  <a:lnTo>
                    <a:pt x="2317" y="2282"/>
                  </a:lnTo>
                  <a:lnTo>
                    <a:pt x="2315" y="2282"/>
                  </a:lnTo>
                  <a:lnTo>
                    <a:pt x="2312" y="2282"/>
                  </a:lnTo>
                  <a:lnTo>
                    <a:pt x="2307" y="2282"/>
                  </a:lnTo>
                  <a:lnTo>
                    <a:pt x="2302" y="2282"/>
                  </a:lnTo>
                  <a:lnTo>
                    <a:pt x="2300" y="2282"/>
                  </a:lnTo>
                  <a:lnTo>
                    <a:pt x="2295" y="2282"/>
                  </a:lnTo>
                  <a:lnTo>
                    <a:pt x="2292" y="2282"/>
                  </a:lnTo>
                  <a:lnTo>
                    <a:pt x="2290" y="2279"/>
                  </a:lnTo>
                  <a:lnTo>
                    <a:pt x="2287" y="2282"/>
                  </a:lnTo>
                  <a:lnTo>
                    <a:pt x="2285" y="2282"/>
                  </a:lnTo>
                  <a:lnTo>
                    <a:pt x="2282" y="2282"/>
                  </a:lnTo>
                  <a:lnTo>
                    <a:pt x="2280" y="2282"/>
                  </a:lnTo>
                  <a:lnTo>
                    <a:pt x="2277" y="2282"/>
                  </a:lnTo>
                  <a:lnTo>
                    <a:pt x="2275" y="2282"/>
                  </a:lnTo>
                  <a:lnTo>
                    <a:pt x="2272" y="2282"/>
                  </a:lnTo>
                  <a:lnTo>
                    <a:pt x="2270" y="2282"/>
                  </a:lnTo>
                  <a:lnTo>
                    <a:pt x="2267" y="2282"/>
                  </a:lnTo>
                  <a:lnTo>
                    <a:pt x="2265" y="2282"/>
                  </a:lnTo>
                  <a:lnTo>
                    <a:pt x="2262" y="2282"/>
                  </a:lnTo>
                  <a:lnTo>
                    <a:pt x="2260" y="2282"/>
                  </a:lnTo>
                  <a:lnTo>
                    <a:pt x="2257" y="2285"/>
                  </a:lnTo>
                  <a:lnTo>
                    <a:pt x="2255" y="2282"/>
                  </a:lnTo>
                  <a:lnTo>
                    <a:pt x="2252" y="2282"/>
                  </a:lnTo>
                  <a:lnTo>
                    <a:pt x="2250" y="2282"/>
                  </a:lnTo>
                  <a:lnTo>
                    <a:pt x="2247" y="2282"/>
                  </a:lnTo>
                  <a:lnTo>
                    <a:pt x="2242" y="2282"/>
                  </a:lnTo>
                  <a:lnTo>
                    <a:pt x="2240" y="2282"/>
                  </a:lnTo>
                  <a:lnTo>
                    <a:pt x="2237" y="2282"/>
                  </a:lnTo>
                  <a:lnTo>
                    <a:pt x="2235" y="2285"/>
                  </a:lnTo>
                  <a:lnTo>
                    <a:pt x="2232" y="2282"/>
                  </a:lnTo>
                  <a:lnTo>
                    <a:pt x="2227" y="2282"/>
                  </a:lnTo>
                  <a:lnTo>
                    <a:pt x="2225" y="2282"/>
                  </a:lnTo>
                  <a:lnTo>
                    <a:pt x="2222" y="2282"/>
                  </a:lnTo>
                  <a:lnTo>
                    <a:pt x="2217" y="2285"/>
                  </a:lnTo>
                  <a:lnTo>
                    <a:pt x="2217" y="2282"/>
                  </a:lnTo>
                  <a:lnTo>
                    <a:pt x="2215" y="2285"/>
                  </a:lnTo>
                  <a:lnTo>
                    <a:pt x="2212" y="2282"/>
                  </a:lnTo>
                  <a:lnTo>
                    <a:pt x="2207" y="2285"/>
                  </a:lnTo>
                  <a:lnTo>
                    <a:pt x="2207" y="2279"/>
                  </a:lnTo>
                  <a:lnTo>
                    <a:pt x="2202" y="2282"/>
                  </a:lnTo>
                  <a:lnTo>
                    <a:pt x="2197" y="2285"/>
                  </a:lnTo>
                  <a:lnTo>
                    <a:pt x="2195" y="2282"/>
                  </a:lnTo>
                  <a:lnTo>
                    <a:pt x="2192" y="2282"/>
                  </a:lnTo>
                  <a:lnTo>
                    <a:pt x="2187" y="2282"/>
                  </a:lnTo>
                  <a:lnTo>
                    <a:pt x="2185" y="2282"/>
                  </a:lnTo>
                  <a:lnTo>
                    <a:pt x="2182" y="2285"/>
                  </a:lnTo>
                  <a:lnTo>
                    <a:pt x="2177" y="2279"/>
                  </a:lnTo>
                  <a:lnTo>
                    <a:pt x="2177" y="2282"/>
                  </a:lnTo>
                  <a:lnTo>
                    <a:pt x="2175" y="2282"/>
                  </a:lnTo>
                  <a:lnTo>
                    <a:pt x="2169" y="2285"/>
                  </a:lnTo>
                  <a:lnTo>
                    <a:pt x="2169" y="2282"/>
                  </a:lnTo>
                  <a:lnTo>
                    <a:pt x="2167" y="2282"/>
                  </a:lnTo>
                  <a:lnTo>
                    <a:pt x="2162" y="2282"/>
                  </a:lnTo>
                  <a:lnTo>
                    <a:pt x="2159" y="2282"/>
                  </a:lnTo>
                  <a:lnTo>
                    <a:pt x="2157" y="2282"/>
                  </a:lnTo>
                  <a:lnTo>
                    <a:pt x="2154" y="2282"/>
                  </a:lnTo>
                  <a:lnTo>
                    <a:pt x="2149" y="2282"/>
                  </a:lnTo>
                  <a:lnTo>
                    <a:pt x="2147" y="2282"/>
                  </a:lnTo>
                  <a:lnTo>
                    <a:pt x="2147" y="2285"/>
                  </a:lnTo>
                  <a:lnTo>
                    <a:pt x="2142" y="2282"/>
                  </a:lnTo>
                  <a:lnTo>
                    <a:pt x="2139" y="2285"/>
                  </a:lnTo>
                  <a:lnTo>
                    <a:pt x="2137" y="2282"/>
                  </a:lnTo>
                  <a:lnTo>
                    <a:pt x="2134" y="2282"/>
                  </a:lnTo>
                  <a:lnTo>
                    <a:pt x="2129" y="2282"/>
                  </a:lnTo>
                  <a:lnTo>
                    <a:pt x="2127" y="2282"/>
                  </a:lnTo>
                  <a:lnTo>
                    <a:pt x="2124" y="2282"/>
                  </a:lnTo>
                  <a:lnTo>
                    <a:pt x="2122" y="2282"/>
                  </a:lnTo>
                  <a:lnTo>
                    <a:pt x="2119" y="2282"/>
                  </a:lnTo>
                  <a:lnTo>
                    <a:pt x="2117" y="2282"/>
                  </a:lnTo>
                  <a:lnTo>
                    <a:pt x="2114" y="2282"/>
                  </a:lnTo>
                  <a:lnTo>
                    <a:pt x="2109" y="2279"/>
                  </a:lnTo>
                  <a:lnTo>
                    <a:pt x="2107" y="2282"/>
                  </a:lnTo>
                  <a:lnTo>
                    <a:pt x="2104" y="2282"/>
                  </a:lnTo>
                  <a:lnTo>
                    <a:pt x="2099" y="2282"/>
                  </a:lnTo>
                  <a:lnTo>
                    <a:pt x="2097" y="2282"/>
                  </a:lnTo>
                  <a:lnTo>
                    <a:pt x="2094" y="2282"/>
                  </a:lnTo>
                  <a:lnTo>
                    <a:pt x="2092" y="2282"/>
                  </a:lnTo>
                  <a:lnTo>
                    <a:pt x="2087" y="2285"/>
                  </a:lnTo>
                  <a:lnTo>
                    <a:pt x="2084" y="2282"/>
                  </a:lnTo>
                  <a:lnTo>
                    <a:pt x="2082" y="2282"/>
                  </a:lnTo>
                  <a:lnTo>
                    <a:pt x="2079" y="2285"/>
                  </a:lnTo>
                  <a:lnTo>
                    <a:pt x="2077" y="2285"/>
                  </a:lnTo>
                  <a:lnTo>
                    <a:pt x="2074" y="2282"/>
                  </a:lnTo>
                  <a:lnTo>
                    <a:pt x="2072" y="2282"/>
                  </a:lnTo>
                  <a:lnTo>
                    <a:pt x="2069" y="2282"/>
                  </a:lnTo>
                  <a:lnTo>
                    <a:pt x="2067" y="2282"/>
                  </a:lnTo>
                  <a:lnTo>
                    <a:pt x="2064" y="2282"/>
                  </a:lnTo>
                  <a:lnTo>
                    <a:pt x="2062" y="2282"/>
                  </a:lnTo>
                  <a:lnTo>
                    <a:pt x="2059" y="2282"/>
                  </a:lnTo>
                  <a:lnTo>
                    <a:pt x="2057" y="2279"/>
                  </a:lnTo>
                  <a:lnTo>
                    <a:pt x="2057" y="2282"/>
                  </a:lnTo>
                  <a:lnTo>
                    <a:pt x="2054" y="2285"/>
                  </a:lnTo>
                  <a:lnTo>
                    <a:pt x="2052" y="2282"/>
                  </a:lnTo>
                  <a:lnTo>
                    <a:pt x="2047" y="2285"/>
                  </a:lnTo>
                  <a:lnTo>
                    <a:pt x="2044" y="2282"/>
                  </a:lnTo>
                  <a:lnTo>
                    <a:pt x="2039" y="2282"/>
                  </a:lnTo>
                  <a:lnTo>
                    <a:pt x="2039" y="2285"/>
                  </a:lnTo>
                  <a:lnTo>
                    <a:pt x="2034" y="2282"/>
                  </a:lnTo>
                  <a:lnTo>
                    <a:pt x="2032" y="2282"/>
                  </a:lnTo>
                  <a:lnTo>
                    <a:pt x="2027" y="2282"/>
                  </a:lnTo>
                  <a:lnTo>
                    <a:pt x="2024" y="2285"/>
                  </a:lnTo>
                  <a:lnTo>
                    <a:pt x="2022" y="2282"/>
                  </a:lnTo>
                  <a:lnTo>
                    <a:pt x="2019" y="2282"/>
                  </a:lnTo>
                  <a:lnTo>
                    <a:pt x="2017" y="2282"/>
                  </a:lnTo>
                  <a:lnTo>
                    <a:pt x="2014" y="2285"/>
                  </a:lnTo>
                  <a:lnTo>
                    <a:pt x="2011" y="2282"/>
                  </a:lnTo>
                  <a:lnTo>
                    <a:pt x="2009" y="2285"/>
                  </a:lnTo>
                  <a:lnTo>
                    <a:pt x="2006" y="2282"/>
                  </a:lnTo>
                  <a:lnTo>
                    <a:pt x="2004" y="2282"/>
                  </a:lnTo>
                  <a:lnTo>
                    <a:pt x="1999" y="2285"/>
                  </a:lnTo>
                  <a:lnTo>
                    <a:pt x="1996" y="2282"/>
                  </a:lnTo>
                  <a:lnTo>
                    <a:pt x="1994" y="2285"/>
                  </a:lnTo>
                  <a:lnTo>
                    <a:pt x="1991" y="2282"/>
                  </a:lnTo>
                  <a:lnTo>
                    <a:pt x="1986" y="2282"/>
                  </a:lnTo>
                  <a:lnTo>
                    <a:pt x="1984" y="2282"/>
                  </a:lnTo>
                  <a:lnTo>
                    <a:pt x="1979" y="2282"/>
                  </a:lnTo>
                  <a:lnTo>
                    <a:pt x="1976" y="2285"/>
                  </a:lnTo>
                  <a:lnTo>
                    <a:pt x="1974" y="2282"/>
                  </a:lnTo>
                  <a:lnTo>
                    <a:pt x="1969" y="2282"/>
                  </a:lnTo>
                  <a:lnTo>
                    <a:pt x="1964" y="2282"/>
                  </a:lnTo>
                  <a:lnTo>
                    <a:pt x="1964" y="2285"/>
                  </a:lnTo>
                  <a:lnTo>
                    <a:pt x="1961" y="2282"/>
                  </a:lnTo>
                  <a:lnTo>
                    <a:pt x="1956" y="2282"/>
                  </a:lnTo>
                  <a:lnTo>
                    <a:pt x="1956" y="2285"/>
                  </a:lnTo>
                  <a:lnTo>
                    <a:pt x="1954" y="2282"/>
                  </a:lnTo>
                  <a:lnTo>
                    <a:pt x="1951" y="2282"/>
                  </a:lnTo>
                  <a:lnTo>
                    <a:pt x="1949" y="2285"/>
                  </a:lnTo>
                  <a:lnTo>
                    <a:pt x="1946" y="2282"/>
                  </a:lnTo>
                  <a:lnTo>
                    <a:pt x="1944" y="2285"/>
                  </a:lnTo>
                  <a:lnTo>
                    <a:pt x="1941" y="2282"/>
                  </a:lnTo>
                  <a:lnTo>
                    <a:pt x="1939" y="2285"/>
                  </a:lnTo>
                  <a:lnTo>
                    <a:pt x="1936" y="2282"/>
                  </a:lnTo>
                  <a:lnTo>
                    <a:pt x="1934" y="2282"/>
                  </a:lnTo>
                  <a:lnTo>
                    <a:pt x="1931" y="2285"/>
                  </a:lnTo>
                  <a:lnTo>
                    <a:pt x="1929" y="2282"/>
                  </a:lnTo>
                  <a:lnTo>
                    <a:pt x="1926" y="2282"/>
                  </a:lnTo>
                  <a:lnTo>
                    <a:pt x="1924" y="2282"/>
                  </a:lnTo>
                  <a:lnTo>
                    <a:pt x="1921" y="2282"/>
                  </a:lnTo>
                  <a:lnTo>
                    <a:pt x="1919" y="2285"/>
                  </a:lnTo>
                  <a:lnTo>
                    <a:pt x="1916" y="2282"/>
                  </a:lnTo>
                  <a:lnTo>
                    <a:pt x="1914" y="2285"/>
                  </a:lnTo>
                  <a:lnTo>
                    <a:pt x="1911" y="2282"/>
                  </a:lnTo>
                  <a:lnTo>
                    <a:pt x="1909" y="2285"/>
                  </a:lnTo>
                  <a:lnTo>
                    <a:pt x="1906" y="2282"/>
                  </a:lnTo>
                  <a:lnTo>
                    <a:pt x="1904" y="2282"/>
                  </a:lnTo>
                  <a:lnTo>
                    <a:pt x="1901" y="2282"/>
                  </a:lnTo>
                  <a:lnTo>
                    <a:pt x="1899" y="2282"/>
                  </a:lnTo>
                  <a:lnTo>
                    <a:pt x="1894" y="2282"/>
                  </a:lnTo>
                  <a:lnTo>
                    <a:pt x="1891" y="2285"/>
                  </a:lnTo>
                  <a:lnTo>
                    <a:pt x="1889" y="2282"/>
                  </a:lnTo>
                  <a:lnTo>
                    <a:pt x="1889" y="2285"/>
                  </a:lnTo>
                  <a:lnTo>
                    <a:pt x="1886" y="2282"/>
                  </a:lnTo>
                  <a:lnTo>
                    <a:pt x="1884" y="2282"/>
                  </a:lnTo>
                  <a:lnTo>
                    <a:pt x="1879" y="2282"/>
                  </a:lnTo>
                  <a:lnTo>
                    <a:pt x="1876" y="2285"/>
                  </a:lnTo>
                  <a:lnTo>
                    <a:pt x="1871" y="2282"/>
                  </a:lnTo>
                  <a:lnTo>
                    <a:pt x="1869" y="2285"/>
                  </a:lnTo>
                  <a:lnTo>
                    <a:pt x="1866" y="2282"/>
                  </a:lnTo>
                  <a:lnTo>
                    <a:pt x="1861" y="2282"/>
                  </a:lnTo>
                  <a:lnTo>
                    <a:pt x="1858" y="2282"/>
                  </a:lnTo>
                  <a:lnTo>
                    <a:pt x="1856" y="2282"/>
                  </a:lnTo>
                  <a:lnTo>
                    <a:pt x="1853" y="2282"/>
                  </a:lnTo>
                  <a:lnTo>
                    <a:pt x="1851" y="2279"/>
                  </a:lnTo>
                  <a:lnTo>
                    <a:pt x="1848" y="2277"/>
                  </a:lnTo>
                  <a:lnTo>
                    <a:pt x="1846" y="2272"/>
                  </a:lnTo>
                  <a:lnTo>
                    <a:pt x="1843" y="2269"/>
                  </a:lnTo>
                  <a:lnTo>
                    <a:pt x="1841" y="2272"/>
                  </a:lnTo>
                  <a:lnTo>
                    <a:pt x="1838" y="2274"/>
                  </a:lnTo>
                  <a:lnTo>
                    <a:pt x="1836" y="2279"/>
                  </a:lnTo>
                  <a:lnTo>
                    <a:pt x="1831" y="2282"/>
                  </a:lnTo>
                  <a:lnTo>
                    <a:pt x="1828" y="2282"/>
                  </a:lnTo>
                  <a:lnTo>
                    <a:pt x="1826" y="2282"/>
                  </a:lnTo>
                  <a:lnTo>
                    <a:pt x="1823" y="2282"/>
                  </a:lnTo>
                  <a:lnTo>
                    <a:pt x="1821" y="2282"/>
                  </a:lnTo>
                  <a:lnTo>
                    <a:pt x="1818" y="2285"/>
                  </a:lnTo>
                  <a:lnTo>
                    <a:pt x="1818" y="2282"/>
                  </a:lnTo>
                  <a:lnTo>
                    <a:pt x="1816" y="2285"/>
                  </a:lnTo>
                  <a:lnTo>
                    <a:pt x="1811" y="2282"/>
                  </a:lnTo>
                  <a:lnTo>
                    <a:pt x="1808" y="2282"/>
                  </a:lnTo>
                  <a:lnTo>
                    <a:pt x="1808" y="2285"/>
                  </a:lnTo>
                  <a:lnTo>
                    <a:pt x="1806" y="2285"/>
                  </a:lnTo>
                  <a:lnTo>
                    <a:pt x="1801" y="2282"/>
                  </a:lnTo>
                  <a:lnTo>
                    <a:pt x="1798" y="2282"/>
                  </a:lnTo>
                  <a:lnTo>
                    <a:pt x="1796" y="2285"/>
                  </a:lnTo>
                  <a:lnTo>
                    <a:pt x="1791" y="2282"/>
                  </a:lnTo>
                  <a:lnTo>
                    <a:pt x="1788" y="2282"/>
                  </a:lnTo>
                  <a:lnTo>
                    <a:pt x="1786" y="2282"/>
                  </a:lnTo>
                  <a:lnTo>
                    <a:pt x="1783" y="2285"/>
                  </a:lnTo>
                  <a:lnTo>
                    <a:pt x="1781" y="2285"/>
                  </a:lnTo>
                  <a:lnTo>
                    <a:pt x="1778" y="2282"/>
                  </a:lnTo>
                  <a:lnTo>
                    <a:pt x="1776" y="2282"/>
                  </a:lnTo>
                  <a:lnTo>
                    <a:pt x="1773" y="2282"/>
                  </a:lnTo>
                  <a:lnTo>
                    <a:pt x="1771" y="2285"/>
                  </a:lnTo>
                  <a:lnTo>
                    <a:pt x="1768" y="2282"/>
                  </a:lnTo>
                  <a:lnTo>
                    <a:pt x="1768" y="2285"/>
                  </a:lnTo>
                  <a:lnTo>
                    <a:pt x="1763" y="2282"/>
                  </a:lnTo>
                  <a:lnTo>
                    <a:pt x="1761" y="2282"/>
                  </a:lnTo>
                  <a:lnTo>
                    <a:pt x="1758" y="2282"/>
                  </a:lnTo>
                  <a:lnTo>
                    <a:pt x="1756" y="2282"/>
                  </a:lnTo>
                  <a:lnTo>
                    <a:pt x="1753" y="2285"/>
                  </a:lnTo>
                  <a:lnTo>
                    <a:pt x="1751" y="2282"/>
                  </a:lnTo>
                  <a:lnTo>
                    <a:pt x="1748" y="2282"/>
                  </a:lnTo>
                  <a:lnTo>
                    <a:pt x="1746" y="2282"/>
                  </a:lnTo>
                  <a:lnTo>
                    <a:pt x="1741" y="2282"/>
                  </a:lnTo>
                  <a:lnTo>
                    <a:pt x="1738" y="2285"/>
                  </a:lnTo>
                  <a:lnTo>
                    <a:pt x="1738" y="2282"/>
                  </a:lnTo>
                  <a:lnTo>
                    <a:pt x="1736" y="2282"/>
                  </a:lnTo>
                  <a:lnTo>
                    <a:pt x="1731" y="2282"/>
                  </a:lnTo>
                  <a:lnTo>
                    <a:pt x="1728" y="2285"/>
                  </a:lnTo>
                  <a:lnTo>
                    <a:pt x="1726" y="2282"/>
                  </a:lnTo>
                  <a:lnTo>
                    <a:pt x="1723" y="2285"/>
                  </a:lnTo>
                  <a:lnTo>
                    <a:pt x="1721" y="2282"/>
                  </a:lnTo>
                  <a:lnTo>
                    <a:pt x="1718" y="2282"/>
                  </a:lnTo>
                  <a:lnTo>
                    <a:pt x="1716" y="2285"/>
                  </a:lnTo>
                  <a:lnTo>
                    <a:pt x="1711" y="2285"/>
                  </a:lnTo>
                  <a:lnTo>
                    <a:pt x="1711" y="2282"/>
                  </a:lnTo>
                  <a:lnTo>
                    <a:pt x="1708" y="2282"/>
                  </a:lnTo>
                  <a:lnTo>
                    <a:pt x="1706" y="2285"/>
                  </a:lnTo>
                  <a:lnTo>
                    <a:pt x="1703" y="2282"/>
                  </a:lnTo>
                  <a:lnTo>
                    <a:pt x="1700" y="2285"/>
                  </a:lnTo>
                  <a:lnTo>
                    <a:pt x="1698" y="2285"/>
                  </a:lnTo>
                  <a:lnTo>
                    <a:pt x="1695" y="2282"/>
                  </a:lnTo>
                  <a:lnTo>
                    <a:pt x="1693" y="2282"/>
                  </a:lnTo>
                  <a:lnTo>
                    <a:pt x="1690" y="2285"/>
                  </a:lnTo>
                  <a:lnTo>
                    <a:pt x="1688" y="2285"/>
                  </a:lnTo>
                  <a:lnTo>
                    <a:pt x="1688" y="2282"/>
                  </a:lnTo>
                  <a:lnTo>
                    <a:pt x="1683" y="2282"/>
                  </a:lnTo>
                  <a:lnTo>
                    <a:pt x="1680" y="2282"/>
                  </a:lnTo>
                  <a:lnTo>
                    <a:pt x="1678" y="2282"/>
                  </a:lnTo>
                  <a:lnTo>
                    <a:pt x="1675" y="2285"/>
                  </a:lnTo>
                  <a:lnTo>
                    <a:pt x="1673" y="2285"/>
                  </a:lnTo>
                  <a:lnTo>
                    <a:pt x="1673" y="2282"/>
                  </a:lnTo>
                  <a:lnTo>
                    <a:pt x="1668" y="2282"/>
                  </a:lnTo>
                  <a:lnTo>
                    <a:pt x="1665" y="2282"/>
                  </a:lnTo>
                  <a:lnTo>
                    <a:pt x="1663" y="2282"/>
                  </a:lnTo>
                  <a:lnTo>
                    <a:pt x="1658" y="2282"/>
                  </a:lnTo>
                  <a:lnTo>
                    <a:pt x="1658" y="2285"/>
                  </a:lnTo>
                  <a:lnTo>
                    <a:pt x="1653" y="2282"/>
                  </a:lnTo>
                  <a:lnTo>
                    <a:pt x="1650" y="2282"/>
                  </a:lnTo>
                  <a:lnTo>
                    <a:pt x="1648" y="2285"/>
                  </a:lnTo>
                  <a:lnTo>
                    <a:pt x="1645" y="2285"/>
                  </a:lnTo>
                  <a:lnTo>
                    <a:pt x="1643" y="2282"/>
                  </a:lnTo>
                  <a:lnTo>
                    <a:pt x="1640" y="2282"/>
                  </a:lnTo>
                  <a:lnTo>
                    <a:pt x="1638" y="2282"/>
                  </a:lnTo>
                  <a:lnTo>
                    <a:pt x="1635" y="2282"/>
                  </a:lnTo>
                  <a:lnTo>
                    <a:pt x="1633" y="2282"/>
                  </a:lnTo>
                  <a:lnTo>
                    <a:pt x="1630" y="2282"/>
                  </a:lnTo>
                  <a:lnTo>
                    <a:pt x="1628" y="2285"/>
                  </a:lnTo>
                  <a:lnTo>
                    <a:pt x="1625" y="2282"/>
                  </a:lnTo>
                  <a:lnTo>
                    <a:pt x="1623" y="2285"/>
                  </a:lnTo>
                  <a:lnTo>
                    <a:pt x="1620" y="2282"/>
                  </a:lnTo>
                  <a:lnTo>
                    <a:pt x="1618" y="2285"/>
                  </a:lnTo>
                  <a:lnTo>
                    <a:pt x="1615" y="2282"/>
                  </a:lnTo>
                  <a:lnTo>
                    <a:pt x="1613" y="2282"/>
                  </a:lnTo>
                  <a:lnTo>
                    <a:pt x="1610" y="2285"/>
                  </a:lnTo>
                  <a:lnTo>
                    <a:pt x="1610" y="2282"/>
                  </a:lnTo>
                  <a:lnTo>
                    <a:pt x="1608" y="2282"/>
                  </a:lnTo>
                  <a:lnTo>
                    <a:pt x="1605" y="2282"/>
                  </a:lnTo>
                  <a:lnTo>
                    <a:pt x="1600" y="2282"/>
                  </a:lnTo>
                  <a:lnTo>
                    <a:pt x="1600" y="2285"/>
                  </a:lnTo>
                  <a:lnTo>
                    <a:pt x="1598" y="2285"/>
                  </a:lnTo>
                  <a:lnTo>
                    <a:pt x="1595" y="2282"/>
                  </a:lnTo>
                  <a:lnTo>
                    <a:pt x="1593" y="2285"/>
                  </a:lnTo>
                  <a:lnTo>
                    <a:pt x="1590" y="2282"/>
                  </a:lnTo>
                  <a:lnTo>
                    <a:pt x="1588" y="2285"/>
                  </a:lnTo>
                  <a:lnTo>
                    <a:pt x="1588" y="2282"/>
                  </a:lnTo>
                  <a:lnTo>
                    <a:pt x="1583" y="2282"/>
                  </a:lnTo>
                  <a:lnTo>
                    <a:pt x="1580" y="2282"/>
                  </a:lnTo>
                  <a:lnTo>
                    <a:pt x="1578" y="2285"/>
                  </a:lnTo>
                  <a:lnTo>
                    <a:pt x="1573" y="2282"/>
                  </a:lnTo>
                  <a:lnTo>
                    <a:pt x="1570" y="2285"/>
                  </a:lnTo>
                  <a:lnTo>
                    <a:pt x="1568" y="2282"/>
                  </a:lnTo>
                  <a:lnTo>
                    <a:pt x="1568" y="2285"/>
                  </a:lnTo>
                  <a:lnTo>
                    <a:pt x="1563" y="2282"/>
                  </a:lnTo>
                  <a:lnTo>
                    <a:pt x="1560" y="2285"/>
                  </a:lnTo>
                  <a:lnTo>
                    <a:pt x="1558" y="2285"/>
                  </a:lnTo>
                  <a:lnTo>
                    <a:pt x="1555" y="2282"/>
                  </a:lnTo>
                  <a:lnTo>
                    <a:pt x="1553" y="2285"/>
                  </a:lnTo>
                  <a:lnTo>
                    <a:pt x="1550" y="2282"/>
                  </a:lnTo>
                  <a:lnTo>
                    <a:pt x="1550" y="2285"/>
                  </a:lnTo>
                  <a:lnTo>
                    <a:pt x="1547" y="2282"/>
                  </a:lnTo>
                  <a:lnTo>
                    <a:pt x="1542" y="2285"/>
                  </a:lnTo>
                  <a:lnTo>
                    <a:pt x="1537" y="2285"/>
                  </a:lnTo>
                  <a:lnTo>
                    <a:pt x="1535" y="2285"/>
                  </a:lnTo>
                  <a:lnTo>
                    <a:pt x="1532" y="2285"/>
                  </a:lnTo>
                  <a:lnTo>
                    <a:pt x="1530" y="2282"/>
                  </a:lnTo>
                  <a:lnTo>
                    <a:pt x="1530" y="2285"/>
                  </a:lnTo>
                  <a:lnTo>
                    <a:pt x="1527" y="2282"/>
                  </a:lnTo>
                  <a:lnTo>
                    <a:pt x="1525" y="2285"/>
                  </a:lnTo>
                  <a:lnTo>
                    <a:pt x="1522" y="2285"/>
                  </a:lnTo>
                  <a:lnTo>
                    <a:pt x="1520" y="2285"/>
                  </a:lnTo>
                  <a:lnTo>
                    <a:pt x="1517" y="2282"/>
                  </a:lnTo>
                  <a:lnTo>
                    <a:pt x="1515" y="2282"/>
                  </a:lnTo>
                  <a:lnTo>
                    <a:pt x="1512" y="2285"/>
                  </a:lnTo>
                  <a:lnTo>
                    <a:pt x="1510" y="2285"/>
                  </a:lnTo>
                  <a:lnTo>
                    <a:pt x="1507" y="2282"/>
                  </a:lnTo>
                  <a:lnTo>
                    <a:pt x="1502" y="2285"/>
                  </a:lnTo>
                  <a:lnTo>
                    <a:pt x="1502" y="2282"/>
                  </a:lnTo>
                  <a:lnTo>
                    <a:pt x="1500" y="2285"/>
                  </a:lnTo>
                  <a:lnTo>
                    <a:pt x="1500" y="2282"/>
                  </a:lnTo>
                  <a:lnTo>
                    <a:pt x="1492" y="2285"/>
                  </a:lnTo>
                  <a:lnTo>
                    <a:pt x="1492" y="2282"/>
                  </a:lnTo>
                  <a:lnTo>
                    <a:pt x="1490" y="2285"/>
                  </a:lnTo>
                  <a:lnTo>
                    <a:pt x="1490" y="2282"/>
                  </a:lnTo>
                  <a:lnTo>
                    <a:pt x="1485" y="2282"/>
                  </a:lnTo>
                  <a:lnTo>
                    <a:pt x="1482" y="2282"/>
                  </a:lnTo>
                  <a:lnTo>
                    <a:pt x="1480" y="2285"/>
                  </a:lnTo>
                  <a:lnTo>
                    <a:pt x="1480" y="2282"/>
                  </a:lnTo>
                  <a:lnTo>
                    <a:pt x="1475" y="2282"/>
                  </a:lnTo>
                  <a:lnTo>
                    <a:pt x="1472" y="2282"/>
                  </a:lnTo>
                  <a:lnTo>
                    <a:pt x="1470" y="2282"/>
                  </a:lnTo>
                  <a:lnTo>
                    <a:pt x="1467" y="2285"/>
                  </a:lnTo>
                  <a:lnTo>
                    <a:pt x="1462" y="2282"/>
                  </a:lnTo>
                  <a:lnTo>
                    <a:pt x="1462" y="2285"/>
                  </a:lnTo>
                  <a:lnTo>
                    <a:pt x="1460" y="2282"/>
                  </a:lnTo>
                  <a:lnTo>
                    <a:pt x="1457" y="2285"/>
                  </a:lnTo>
                  <a:lnTo>
                    <a:pt x="1455" y="2285"/>
                  </a:lnTo>
                  <a:lnTo>
                    <a:pt x="1450" y="2285"/>
                  </a:lnTo>
                  <a:lnTo>
                    <a:pt x="1447" y="2285"/>
                  </a:lnTo>
                  <a:lnTo>
                    <a:pt x="1447" y="2282"/>
                  </a:lnTo>
                  <a:lnTo>
                    <a:pt x="1442" y="2285"/>
                  </a:lnTo>
                  <a:lnTo>
                    <a:pt x="1440" y="2285"/>
                  </a:lnTo>
                  <a:lnTo>
                    <a:pt x="1435" y="2285"/>
                  </a:lnTo>
                  <a:lnTo>
                    <a:pt x="1435" y="2282"/>
                  </a:lnTo>
                  <a:lnTo>
                    <a:pt x="1432" y="2285"/>
                  </a:lnTo>
                  <a:lnTo>
                    <a:pt x="1430" y="2285"/>
                  </a:lnTo>
                  <a:lnTo>
                    <a:pt x="1427" y="2282"/>
                  </a:lnTo>
                  <a:lnTo>
                    <a:pt x="1425" y="2285"/>
                  </a:lnTo>
                  <a:lnTo>
                    <a:pt x="1422" y="2285"/>
                  </a:lnTo>
                  <a:lnTo>
                    <a:pt x="1422" y="2282"/>
                  </a:lnTo>
                  <a:lnTo>
                    <a:pt x="1417" y="2282"/>
                  </a:lnTo>
                  <a:lnTo>
                    <a:pt x="1415" y="2285"/>
                  </a:lnTo>
                  <a:lnTo>
                    <a:pt x="1412" y="2285"/>
                  </a:lnTo>
                  <a:lnTo>
                    <a:pt x="1410" y="2282"/>
                  </a:lnTo>
                  <a:lnTo>
                    <a:pt x="1407" y="2282"/>
                  </a:lnTo>
                  <a:lnTo>
                    <a:pt x="1405" y="2282"/>
                  </a:lnTo>
                  <a:lnTo>
                    <a:pt x="1402" y="2282"/>
                  </a:lnTo>
                  <a:lnTo>
                    <a:pt x="1402" y="2285"/>
                  </a:lnTo>
                  <a:lnTo>
                    <a:pt x="1400" y="2285"/>
                  </a:lnTo>
                  <a:lnTo>
                    <a:pt x="1395" y="2282"/>
                  </a:lnTo>
                  <a:lnTo>
                    <a:pt x="1389" y="2282"/>
                  </a:lnTo>
                  <a:lnTo>
                    <a:pt x="1389" y="2285"/>
                  </a:lnTo>
                  <a:lnTo>
                    <a:pt x="1387" y="2282"/>
                  </a:lnTo>
                  <a:lnTo>
                    <a:pt x="1384" y="2282"/>
                  </a:lnTo>
                  <a:lnTo>
                    <a:pt x="1379" y="2285"/>
                  </a:lnTo>
                  <a:lnTo>
                    <a:pt x="1377" y="2282"/>
                  </a:lnTo>
                  <a:lnTo>
                    <a:pt x="1372" y="2282"/>
                  </a:lnTo>
                  <a:lnTo>
                    <a:pt x="1369" y="2282"/>
                  </a:lnTo>
                  <a:lnTo>
                    <a:pt x="1364" y="2285"/>
                  </a:lnTo>
                  <a:lnTo>
                    <a:pt x="1364" y="2282"/>
                  </a:lnTo>
                  <a:lnTo>
                    <a:pt x="1362" y="2285"/>
                  </a:lnTo>
                  <a:lnTo>
                    <a:pt x="1359" y="2285"/>
                  </a:lnTo>
                  <a:lnTo>
                    <a:pt x="1359" y="2282"/>
                  </a:lnTo>
                  <a:lnTo>
                    <a:pt x="1354" y="2285"/>
                  </a:lnTo>
                  <a:lnTo>
                    <a:pt x="1352" y="2282"/>
                  </a:lnTo>
                  <a:lnTo>
                    <a:pt x="1349" y="2285"/>
                  </a:lnTo>
                  <a:lnTo>
                    <a:pt x="1349" y="2282"/>
                  </a:lnTo>
                  <a:lnTo>
                    <a:pt x="1344" y="2285"/>
                  </a:lnTo>
                  <a:lnTo>
                    <a:pt x="1342" y="2285"/>
                  </a:lnTo>
                  <a:lnTo>
                    <a:pt x="1339" y="2285"/>
                  </a:lnTo>
                  <a:lnTo>
                    <a:pt x="1337" y="2285"/>
                  </a:lnTo>
                  <a:lnTo>
                    <a:pt x="1334" y="2282"/>
                  </a:lnTo>
                  <a:lnTo>
                    <a:pt x="1332" y="2285"/>
                  </a:lnTo>
                  <a:lnTo>
                    <a:pt x="1329" y="2282"/>
                  </a:lnTo>
                  <a:lnTo>
                    <a:pt x="1329" y="2285"/>
                  </a:lnTo>
                  <a:lnTo>
                    <a:pt x="1324" y="2285"/>
                  </a:lnTo>
                  <a:lnTo>
                    <a:pt x="1319" y="2282"/>
                  </a:lnTo>
                  <a:lnTo>
                    <a:pt x="1319" y="2285"/>
                  </a:lnTo>
                  <a:lnTo>
                    <a:pt x="1317" y="2285"/>
                  </a:lnTo>
                  <a:lnTo>
                    <a:pt x="1314" y="2282"/>
                  </a:lnTo>
                  <a:lnTo>
                    <a:pt x="1309" y="2282"/>
                  </a:lnTo>
                  <a:lnTo>
                    <a:pt x="1309" y="2285"/>
                  </a:lnTo>
                  <a:lnTo>
                    <a:pt x="1304" y="2282"/>
                  </a:lnTo>
                  <a:lnTo>
                    <a:pt x="1302" y="2285"/>
                  </a:lnTo>
                  <a:lnTo>
                    <a:pt x="1299" y="2285"/>
                  </a:lnTo>
                  <a:lnTo>
                    <a:pt x="1299" y="2282"/>
                  </a:lnTo>
                  <a:lnTo>
                    <a:pt x="1297" y="2282"/>
                  </a:lnTo>
                  <a:lnTo>
                    <a:pt x="1294" y="2285"/>
                  </a:lnTo>
                  <a:lnTo>
                    <a:pt x="1289" y="2282"/>
                  </a:lnTo>
                  <a:lnTo>
                    <a:pt x="1289" y="2285"/>
                  </a:lnTo>
                  <a:lnTo>
                    <a:pt x="1287" y="2282"/>
                  </a:lnTo>
                  <a:lnTo>
                    <a:pt x="1284" y="2285"/>
                  </a:lnTo>
                  <a:lnTo>
                    <a:pt x="1282" y="2285"/>
                  </a:lnTo>
                  <a:lnTo>
                    <a:pt x="1279" y="2282"/>
                  </a:lnTo>
                  <a:lnTo>
                    <a:pt x="1277" y="2285"/>
                  </a:lnTo>
                  <a:lnTo>
                    <a:pt x="1274" y="2285"/>
                  </a:lnTo>
                  <a:lnTo>
                    <a:pt x="1272" y="2282"/>
                  </a:lnTo>
                  <a:lnTo>
                    <a:pt x="1272" y="2285"/>
                  </a:lnTo>
                  <a:lnTo>
                    <a:pt x="1269" y="2285"/>
                  </a:lnTo>
                  <a:lnTo>
                    <a:pt x="1264" y="2282"/>
                  </a:lnTo>
                  <a:lnTo>
                    <a:pt x="1262" y="2285"/>
                  </a:lnTo>
                  <a:lnTo>
                    <a:pt x="1257" y="2285"/>
                  </a:lnTo>
                  <a:lnTo>
                    <a:pt x="1254" y="2282"/>
                  </a:lnTo>
                  <a:lnTo>
                    <a:pt x="1252" y="2282"/>
                  </a:lnTo>
                  <a:lnTo>
                    <a:pt x="1252" y="2285"/>
                  </a:lnTo>
                  <a:lnTo>
                    <a:pt x="1249" y="2285"/>
                  </a:lnTo>
                  <a:lnTo>
                    <a:pt x="1247" y="2285"/>
                  </a:lnTo>
                  <a:lnTo>
                    <a:pt x="1242" y="2285"/>
                  </a:lnTo>
                  <a:lnTo>
                    <a:pt x="1239" y="2285"/>
                  </a:lnTo>
                  <a:lnTo>
                    <a:pt x="1236" y="2285"/>
                  </a:lnTo>
                  <a:lnTo>
                    <a:pt x="1234" y="2285"/>
                  </a:lnTo>
                  <a:lnTo>
                    <a:pt x="1231" y="2285"/>
                  </a:lnTo>
                  <a:lnTo>
                    <a:pt x="1229" y="2285"/>
                  </a:lnTo>
                  <a:lnTo>
                    <a:pt x="1229" y="2282"/>
                  </a:lnTo>
                  <a:lnTo>
                    <a:pt x="1224" y="2285"/>
                  </a:lnTo>
                  <a:lnTo>
                    <a:pt x="1221" y="2282"/>
                  </a:lnTo>
                  <a:lnTo>
                    <a:pt x="1219" y="2282"/>
                  </a:lnTo>
                  <a:lnTo>
                    <a:pt x="1214" y="2282"/>
                  </a:lnTo>
                  <a:lnTo>
                    <a:pt x="1211" y="2282"/>
                  </a:lnTo>
                  <a:lnTo>
                    <a:pt x="1209" y="2282"/>
                  </a:lnTo>
                  <a:lnTo>
                    <a:pt x="1206" y="2282"/>
                  </a:lnTo>
                  <a:lnTo>
                    <a:pt x="1204" y="2282"/>
                  </a:lnTo>
                  <a:lnTo>
                    <a:pt x="1204" y="2285"/>
                  </a:lnTo>
                  <a:lnTo>
                    <a:pt x="1201" y="2285"/>
                  </a:lnTo>
                  <a:lnTo>
                    <a:pt x="1199" y="2282"/>
                  </a:lnTo>
                  <a:lnTo>
                    <a:pt x="1194" y="2282"/>
                  </a:lnTo>
                  <a:lnTo>
                    <a:pt x="1194" y="2285"/>
                  </a:lnTo>
                  <a:lnTo>
                    <a:pt x="1186" y="2285"/>
                  </a:lnTo>
                  <a:lnTo>
                    <a:pt x="1184" y="2285"/>
                  </a:lnTo>
                  <a:lnTo>
                    <a:pt x="1181" y="2285"/>
                  </a:lnTo>
                  <a:lnTo>
                    <a:pt x="1176" y="2282"/>
                  </a:lnTo>
                  <a:lnTo>
                    <a:pt x="1174" y="2285"/>
                  </a:lnTo>
                  <a:lnTo>
                    <a:pt x="1171" y="2285"/>
                  </a:lnTo>
                  <a:lnTo>
                    <a:pt x="1169" y="2285"/>
                  </a:lnTo>
                  <a:lnTo>
                    <a:pt x="1166" y="2285"/>
                  </a:lnTo>
                  <a:lnTo>
                    <a:pt x="1164" y="2285"/>
                  </a:lnTo>
                  <a:lnTo>
                    <a:pt x="1161" y="2285"/>
                  </a:lnTo>
                  <a:lnTo>
                    <a:pt x="1159" y="2285"/>
                  </a:lnTo>
                  <a:lnTo>
                    <a:pt x="1156" y="2287"/>
                  </a:lnTo>
                  <a:lnTo>
                    <a:pt x="1154" y="2285"/>
                  </a:lnTo>
                  <a:lnTo>
                    <a:pt x="1149" y="2285"/>
                  </a:lnTo>
                  <a:lnTo>
                    <a:pt x="1146" y="2285"/>
                  </a:lnTo>
                  <a:lnTo>
                    <a:pt x="1144" y="2285"/>
                  </a:lnTo>
                  <a:lnTo>
                    <a:pt x="1141" y="2285"/>
                  </a:lnTo>
                  <a:lnTo>
                    <a:pt x="1139" y="2287"/>
                  </a:lnTo>
                  <a:lnTo>
                    <a:pt x="1134" y="2285"/>
                  </a:lnTo>
                  <a:lnTo>
                    <a:pt x="1131" y="2282"/>
                  </a:lnTo>
                  <a:lnTo>
                    <a:pt x="1129" y="2285"/>
                  </a:lnTo>
                  <a:lnTo>
                    <a:pt x="1126" y="2285"/>
                  </a:lnTo>
                  <a:lnTo>
                    <a:pt x="1126" y="2287"/>
                  </a:lnTo>
                  <a:lnTo>
                    <a:pt x="1124" y="2287"/>
                  </a:lnTo>
                  <a:lnTo>
                    <a:pt x="1121" y="2285"/>
                  </a:lnTo>
                  <a:lnTo>
                    <a:pt x="1116" y="2285"/>
                  </a:lnTo>
                  <a:lnTo>
                    <a:pt x="1114" y="2285"/>
                  </a:lnTo>
                  <a:lnTo>
                    <a:pt x="1111" y="2285"/>
                  </a:lnTo>
                  <a:lnTo>
                    <a:pt x="1111" y="2287"/>
                  </a:lnTo>
                  <a:lnTo>
                    <a:pt x="1106" y="2285"/>
                  </a:lnTo>
                  <a:lnTo>
                    <a:pt x="1104" y="2285"/>
                  </a:lnTo>
                  <a:lnTo>
                    <a:pt x="1101" y="2285"/>
                  </a:lnTo>
                  <a:lnTo>
                    <a:pt x="1096" y="2282"/>
                  </a:lnTo>
                  <a:lnTo>
                    <a:pt x="1096" y="2285"/>
                  </a:lnTo>
                  <a:lnTo>
                    <a:pt x="1091" y="2285"/>
                  </a:lnTo>
                  <a:lnTo>
                    <a:pt x="1091" y="2282"/>
                  </a:lnTo>
                  <a:lnTo>
                    <a:pt x="1086" y="2282"/>
                  </a:lnTo>
                  <a:lnTo>
                    <a:pt x="1084" y="2282"/>
                  </a:lnTo>
                  <a:lnTo>
                    <a:pt x="1081" y="2282"/>
                  </a:lnTo>
                  <a:lnTo>
                    <a:pt x="1076" y="2282"/>
                  </a:lnTo>
                  <a:lnTo>
                    <a:pt x="1073" y="2282"/>
                  </a:lnTo>
                  <a:lnTo>
                    <a:pt x="1071" y="2282"/>
                  </a:lnTo>
                  <a:lnTo>
                    <a:pt x="1066" y="2282"/>
                  </a:lnTo>
                  <a:lnTo>
                    <a:pt x="1063" y="2282"/>
                  </a:lnTo>
                  <a:lnTo>
                    <a:pt x="1058" y="2282"/>
                  </a:lnTo>
                  <a:lnTo>
                    <a:pt x="1056" y="2282"/>
                  </a:lnTo>
                  <a:lnTo>
                    <a:pt x="1053" y="2282"/>
                  </a:lnTo>
                  <a:lnTo>
                    <a:pt x="1051" y="2282"/>
                  </a:lnTo>
                  <a:lnTo>
                    <a:pt x="1048" y="2282"/>
                  </a:lnTo>
                  <a:lnTo>
                    <a:pt x="1046" y="2285"/>
                  </a:lnTo>
                  <a:lnTo>
                    <a:pt x="1043" y="2282"/>
                  </a:lnTo>
                  <a:lnTo>
                    <a:pt x="1041" y="2285"/>
                  </a:lnTo>
                  <a:lnTo>
                    <a:pt x="1036" y="2282"/>
                  </a:lnTo>
                  <a:lnTo>
                    <a:pt x="1033" y="2282"/>
                  </a:lnTo>
                  <a:lnTo>
                    <a:pt x="1031" y="2282"/>
                  </a:lnTo>
                  <a:lnTo>
                    <a:pt x="1026" y="2282"/>
                  </a:lnTo>
                  <a:lnTo>
                    <a:pt x="1023" y="2282"/>
                  </a:lnTo>
                  <a:lnTo>
                    <a:pt x="1021" y="2285"/>
                  </a:lnTo>
                  <a:lnTo>
                    <a:pt x="1021" y="2282"/>
                  </a:lnTo>
                  <a:lnTo>
                    <a:pt x="1013" y="2285"/>
                  </a:lnTo>
                  <a:lnTo>
                    <a:pt x="1013" y="2282"/>
                  </a:lnTo>
                  <a:lnTo>
                    <a:pt x="1011" y="2285"/>
                  </a:lnTo>
                  <a:lnTo>
                    <a:pt x="1008" y="2285"/>
                  </a:lnTo>
                  <a:lnTo>
                    <a:pt x="1006" y="2282"/>
                  </a:lnTo>
                  <a:lnTo>
                    <a:pt x="1003" y="2285"/>
                  </a:lnTo>
                  <a:lnTo>
                    <a:pt x="1001" y="2282"/>
                  </a:lnTo>
                  <a:lnTo>
                    <a:pt x="998" y="2285"/>
                  </a:lnTo>
                  <a:lnTo>
                    <a:pt x="996" y="2285"/>
                  </a:lnTo>
                  <a:lnTo>
                    <a:pt x="993" y="2282"/>
                  </a:lnTo>
                  <a:lnTo>
                    <a:pt x="991" y="2282"/>
                  </a:lnTo>
                  <a:lnTo>
                    <a:pt x="988" y="2282"/>
                  </a:lnTo>
                  <a:lnTo>
                    <a:pt x="986" y="2285"/>
                  </a:lnTo>
                  <a:lnTo>
                    <a:pt x="983" y="2282"/>
                  </a:lnTo>
                  <a:lnTo>
                    <a:pt x="981" y="2285"/>
                  </a:lnTo>
                  <a:lnTo>
                    <a:pt x="976" y="2282"/>
                  </a:lnTo>
                  <a:lnTo>
                    <a:pt x="973" y="2282"/>
                  </a:lnTo>
                  <a:lnTo>
                    <a:pt x="971" y="2282"/>
                  </a:lnTo>
                  <a:lnTo>
                    <a:pt x="968" y="2282"/>
                  </a:lnTo>
                  <a:lnTo>
                    <a:pt x="963" y="2285"/>
                  </a:lnTo>
                  <a:lnTo>
                    <a:pt x="963" y="2282"/>
                  </a:lnTo>
                  <a:lnTo>
                    <a:pt x="961" y="2285"/>
                  </a:lnTo>
                  <a:lnTo>
                    <a:pt x="956" y="2285"/>
                  </a:lnTo>
                  <a:lnTo>
                    <a:pt x="956" y="2282"/>
                  </a:lnTo>
                  <a:lnTo>
                    <a:pt x="951" y="2285"/>
                  </a:lnTo>
                  <a:lnTo>
                    <a:pt x="946" y="2285"/>
                  </a:lnTo>
                  <a:lnTo>
                    <a:pt x="943" y="2285"/>
                  </a:lnTo>
                  <a:lnTo>
                    <a:pt x="938" y="2285"/>
                  </a:lnTo>
                  <a:lnTo>
                    <a:pt x="936" y="2285"/>
                  </a:lnTo>
                  <a:lnTo>
                    <a:pt x="933" y="2285"/>
                  </a:lnTo>
                  <a:lnTo>
                    <a:pt x="928" y="2285"/>
                  </a:lnTo>
                  <a:lnTo>
                    <a:pt x="923" y="2285"/>
                  </a:lnTo>
                  <a:lnTo>
                    <a:pt x="918" y="2282"/>
                  </a:lnTo>
                  <a:lnTo>
                    <a:pt x="918" y="2285"/>
                  </a:lnTo>
                  <a:lnTo>
                    <a:pt x="913" y="2285"/>
                  </a:lnTo>
                  <a:lnTo>
                    <a:pt x="908" y="2285"/>
                  </a:lnTo>
                  <a:lnTo>
                    <a:pt x="905" y="2285"/>
                  </a:lnTo>
                  <a:lnTo>
                    <a:pt x="903" y="2285"/>
                  </a:lnTo>
                  <a:lnTo>
                    <a:pt x="898" y="2285"/>
                  </a:lnTo>
                  <a:lnTo>
                    <a:pt x="898" y="2282"/>
                  </a:lnTo>
                  <a:lnTo>
                    <a:pt x="895" y="2282"/>
                  </a:lnTo>
                  <a:lnTo>
                    <a:pt x="893" y="2277"/>
                  </a:lnTo>
                  <a:lnTo>
                    <a:pt x="888" y="2277"/>
                  </a:lnTo>
                  <a:lnTo>
                    <a:pt x="885" y="2279"/>
                  </a:lnTo>
                  <a:lnTo>
                    <a:pt x="885" y="2282"/>
                  </a:lnTo>
                  <a:lnTo>
                    <a:pt x="883" y="2285"/>
                  </a:lnTo>
                  <a:lnTo>
                    <a:pt x="880" y="2282"/>
                  </a:lnTo>
                  <a:lnTo>
                    <a:pt x="878" y="2282"/>
                  </a:lnTo>
                  <a:lnTo>
                    <a:pt x="875" y="2285"/>
                  </a:lnTo>
                  <a:lnTo>
                    <a:pt x="873" y="2285"/>
                  </a:lnTo>
                  <a:lnTo>
                    <a:pt x="868" y="2279"/>
                  </a:lnTo>
                  <a:lnTo>
                    <a:pt x="868" y="2282"/>
                  </a:lnTo>
                  <a:lnTo>
                    <a:pt x="865" y="2277"/>
                  </a:lnTo>
                  <a:lnTo>
                    <a:pt x="863" y="2272"/>
                  </a:lnTo>
                  <a:lnTo>
                    <a:pt x="860" y="2272"/>
                  </a:lnTo>
                  <a:lnTo>
                    <a:pt x="858" y="2274"/>
                  </a:lnTo>
                  <a:lnTo>
                    <a:pt x="855" y="2277"/>
                  </a:lnTo>
                  <a:lnTo>
                    <a:pt x="853" y="2279"/>
                  </a:lnTo>
                  <a:lnTo>
                    <a:pt x="848" y="2282"/>
                  </a:lnTo>
                  <a:lnTo>
                    <a:pt x="845" y="2282"/>
                  </a:lnTo>
                  <a:lnTo>
                    <a:pt x="840" y="2282"/>
                  </a:lnTo>
                  <a:lnTo>
                    <a:pt x="838" y="2282"/>
                  </a:lnTo>
                  <a:lnTo>
                    <a:pt x="835" y="2282"/>
                  </a:lnTo>
                  <a:lnTo>
                    <a:pt x="833" y="2279"/>
                  </a:lnTo>
                  <a:lnTo>
                    <a:pt x="830" y="2279"/>
                  </a:lnTo>
                  <a:lnTo>
                    <a:pt x="828" y="2282"/>
                  </a:lnTo>
                  <a:lnTo>
                    <a:pt x="825" y="2285"/>
                  </a:lnTo>
                  <a:lnTo>
                    <a:pt x="823" y="2282"/>
                  </a:lnTo>
                  <a:lnTo>
                    <a:pt x="820" y="2285"/>
                  </a:lnTo>
                  <a:lnTo>
                    <a:pt x="815" y="2285"/>
                  </a:lnTo>
                  <a:lnTo>
                    <a:pt x="813" y="2285"/>
                  </a:lnTo>
                  <a:lnTo>
                    <a:pt x="808" y="2285"/>
                  </a:lnTo>
                  <a:lnTo>
                    <a:pt x="805" y="2285"/>
                  </a:lnTo>
                  <a:lnTo>
                    <a:pt x="803" y="2285"/>
                  </a:lnTo>
                  <a:lnTo>
                    <a:pt x="795" y="2282"/>
                  </a:lnTo>
                  <a:lnTo>
                    <a:pt x="795" y="2285"/>
                  </a:lnTo>
                  <a:lnTo>
                    <a:pt x="793" y="2285"/>
                  </a:lnTo>
                  <a:lnTo>
                    <a:pt x="793" y="2287"/>
                  </a:lnTo>
                  <a:lnTo>
                    <a:pt x="788" y="2285"/>
                  </a:lnTo>
                  <a:lnTo>
                    <a:pt x="785" y="2285"/>
                  </a:lnTo>
                  <a:lnTo>
                    <a:pt x="783" y="2285"/>
                  </a:lnTo>
                  <a:lnTo>
                    <a:pt x="780" y="2285"/>
                  </a:lnTo>
                  <a:lnTo>
                    <a:pt x="778" y="2285"/>
                  </a:lnTo>
                  <a:lnTo>
                    <a:pt x="775" y="2285"/>
                  </a:lnTo>
                  <a:lnTo>
                    <a:pt x="773" y="2282"/>
                  </a:lnTo>
                  <a:lnTo>
                    <a:pt x="773" y="2285"/>
                  </a:lnTo>
                  <a:lnTo>
                    <a:pt x="767" y="2285"/>
                  </a:lnTo>
                  <a:lnTo>
                    <a:pt x="767" y="2282"/>
                  </a:lnTo>
                  <a:lnTo>
                    <a:pt x="762" y="2282"/>
                  </a:lnTo>
                  <a:lnTo>
                    <a:pt x="760" y="2285"/>
                  </a:lnTo>
                  <a:lnTo>
                    <a:pt x="757" y="2282"/>
                  </a:lnTo>
                  <a:lnTo>
                    <a:pt x="755" y="2285"/>
                  </a:lnTo>
                  <a:lnTo>
                    <a:pt x="752" y="2285"/>
                  </a:lnTo>
                  <a:lnTo>
                    <a:pt x="747" y="2285"/>
                  </a:lnTo>
                  <a:lnTo>
                    <a:pt x="745" y="2285"/>
                  </a:lnTo>
                  <a:lnTo>
                    <a:pt x="742" y="2285"/>
                  </a:lnTo>
                  <a:lnTo>
                    <a:pt x="737" y="2285"/>
                  </a:lnTo>
                  <a:lnTo>
                    <a:pt x="737" y="2287"/>
                  </a:lnTo>
                  <a:lnTo>
                    <a:pt x="732" y="2285"/>
                  </a:lnTo>
                  <a:lnTo>
                    <a:pt x="730" y="2285"/>
                  </a:lnTo>
                  <a:lnTo>
                    <a:pt x="727" y="2287"/>
                  </a:lnTo>
                  <a:lnTo>
                    <a:pt x="722" y="2287"/>
                  </a:lnTo>
                  <a:lnTo>
                    <a:pt x="722" y="2285"/>
                  </a:lnTo>
                  <a:lnTo>
                    <a:pt x="720" y="2287"/>
                  </a:lnTo>
                  <a:lnTo>
                    <a:pt x="717" y="2285"/>
                  </a:lnTo>
                  <a:lnTo>
                    <a:pt x="715" y="2287"/>
                  </a:lnTo>
                  <a:lnTo>
                    <a:pt x="712" y="2287"/>
                  </a:lnTo>
                  <a:lnTo>
                    <a:pt x="710" y="2287"/>
                  </a:lnTo>
                  <a:lnTo>
                    <a:pt x="707" y="2287"/>
                  </a:lnTo>
                  <a:lnTo>
                    <a:pt x="705" y="2285"/>
                  </a:lnTo>
                  <a:lnTo>
                    <a:pt x="700" y="2285"/>
                  </a:lnTo>
                  <a:lnTo>
                    <a:pt x="697" y="2287"/>
                  </a:lnTo>
                  <a:lnTo>
                    <a:pt x="695" y="2287"/>
                  </a:lnTo>
                  <a:lnTo>
                    <a:pt x="690" y="2287"/>
                  </a:lnTo>
                  <a:lnTo>
                    <a:pt x="687" y="2287"/>
                  </a:lnTo>
                  <a:lnTo>
                    <a:pt x="685" y="2285"/>
                  </a:lnTo>
                  <a:lnTo>
                    <a:pt x="682" y="2287"/>
                  </a:lnTo>
                  <a:lnTo>
                    <a:pt x="680" y="2285"/>
                  </a:lnTo>
                  <a:lnTo>
                    <a:pt x="677" y="2287"/>
                  </a:lnTo>
                  <a:lnTo>
                    <a:pt x="677" y="2285"/>
                  </a:lnTo>
                  <a:lnTo>
                    <a:pt x="675" y="2285"/>
                  </a:lnTo>
                  <a:lnTo>
                    <a:pt x="670" y="2287"/>
                  </a:lnTo>
                  <a:lnTo>
                    <a:pt x="667" y="2287"/>
                  </a:lnTo>
                  <a:lnTo>
                    <a:pt x="667" y="2285"/>
                  </a:lnTo>
                  <a:lnTo>
                    <a:pt x="665" y="2287"/>
                  </a:lnTo>
                  <a:lnTo>
                    <a:pt x="662" y="2287"/>
                  </a:lnTo>
                  <a:lnTo>
                    <a:pt x="660" y="2287"/>
                  </a:lnTo>
                  <a:lnTo>
                    <a:pt x="657" y="2290"/>
                  </a:lnTo>
                  <a:lnTo>
                    <a:pt x="655" y="2287"/>
                  </a:lnTo>
                  <a:lnTo>
                    <a:pt x="652" y="2290"/>
                  </a:lnTo>
                  <a:lnTo>
                    <a:pt x="650" y="2290"/>
                  </a:lnTo>
                  <a:lnTo>
                    <a:pt x="647" y="2290"/>
                  </a:lnTo>
                  <a:lnTo>
                    <a:pt x="645" y="2290"/>
                  </a:lnTo>
                  <a:lnTo>
                    <a:pt x="642" y="2292"/>
                  </a:lnTo>
                  <a:lnTo>
                    <a:pt x="640" y="2290"/>
                  </a:lnTo>
                  <a:lnTo>
                    <a:pt x="637" y="2290"/>
                  </a:lnTo>
                  <a:lnTo>
                    <a:pt x="635" y="2290"/>
                  </a:lnTo>
                  <a:lnTo>
                    <a:pt x="635" y="2287"/>
                  </a:lnTo>
                  <a:lnTo>
                    <a:pt x="630" y="2290"/>
                  </a:lnTo>
                  <a:lnTo>
                    <a:pt x="627" y="2290"/>
                  </a:lnTo>
                  <a:lnTo>
                    <a:pt x="625" y="2290"/>
                  </a:lnTo>
                  <a:lnTo>
                    <a:pt x="625" y="2292"/>
                  </a:lnTo>
                  <a:lnTo>
                    <a:pt x="622" y="2290"/>
                  </a:lnTo>
                  <a:lnTo>
                    <a:pt x="620" y="2290"/>
                  </a:lnTo>
                  <a:lnTo>
                    <a:pt x="614" y="2287"/>
                  </a:lnTo>
                  <a:lnTo>
                    <a:pt x="609" y="2285"/>
                  </a:lnTo>
                  <a:lnTo>
                    <a:pt x="609" y="2287"/>
                  </a:lnTo>
                  <a:lnTo>
                    <a:pt x="604" y="2282"/>
                  </a:lnTo>
                  <a:lnTo>
                    <a:pt x="604" y="2285"/>
                  </a:lnTo>
                  <a:lnTo>
                    <a:pt x="599" y="2285"/>
                  </a:lnTo>
                  <a:lnTo>
                    <a:pt x="599" y="2287"/>
                  </a:lnTo>
                  <a:lnTo>
                    <a:pt x="597" y="2292"/>
                  </a:lnTo>
                  <a:lnTo>
                    <a:pt x="594" y="2295"/>
                  </a:lnTo>
                  <a:lnTo>
                    <a:pt x="589" y="2300"/>
                  </a:lnTo>
                  <a:lnTo>
                    <a:pt x="587" y="2300"/>
                  </a:lnTo>
                  <a:lnTo>
                    <a:pt x="584" y="2297"/>
                  </a:lnTo>
                  <a:lnTo>
                    <a:pt x="582" y="2290"/>
                  </a:lnTo>
                  <a:lnTo>
                    <a:pt x="579" y="2285"/>
                  </a:lnTo>
                  <a:lnTo>
                    <a:pt x="577" y="2279"/>
                  </a:lnTo>
                  <a:lnTo>
                    <a:pt x="574" y="2277"/>
                  </a:lnTo>
                  <a:lnTo>
                    <a:pt x="572" y="2274"/>
                  </a:lnTo>
                  <a:lnTo>
                    <a:pt x="569" y="2277"/>
                  </a:lnTo>
                  <a:lnTo>
                    <a:pt x="567" y="2264"/>
                  </a:lnTo>
                  <a:lnTo>
                    <a:pt x="564" y="2262"/>
                  </a:lnTo>
                  <a:lnTo>
                    <a:pt x="562" y="2247"/>
                  </a:lnTo>
                  <a:lnTo>
                    <a:pt x="559" y="2234"/>
                  </a:lnTo>
                  <a:lnTo>
                    <a:pt x="557" y="2219"/>
                  </a:lnTo>
                  <a:lnTo>
                    <a:pt x="557" y="2202"/>
                  </a:lnTo>
                  <a:lnTo>
                    <a:pt x="552" y="2152"/>
                  </a:lnTo>
                  <a:lnTo>
                    <a:pt x="549" y="2101"/>
                  </a:lnTo>
                  <a:lnTo>
                    <a:pt x="547" y="1748"/>
                  </a:lnTo>
                  <a:lnTo>
                    <a:pt x="547" y="1427"/>
                  </a:lnTo>
                  <a:lnTo>
                    <a:pt x="544" y="1219"/>
                  </a:lnTo>
                  <a:lnTo>
                    <a:pt x="542" y="1259"/>
                  </a:lnTo>
                  <a:lnTo>
                    <a:pt x="537" y="1708"/>
                  </a:lnTo>
                  <a:lnTo>
                    <a:pt x="537" y="1793"/>
                  </a:lnTo>
                  <a:lnTo>
                    <a:pt x="534" y="1933"/>
                  </a:lnTo>
                  <a:lnTo>
                    <a:pt x="532" y="1964"/>
                  </a:lnTo>
                  <a:lnTo>
                    <a:pt x="529" y="1976"/>
                  </a:lnTo>
                  <a:lnTo>
                    <a:pt x="524" y="1976"/>
                  </a:lnTo>
                  <a:lnTo>
                    <a:pt x="524" y="1964"/>
                  </a:lnTo>
                  <a:lnTo>
                    <a:pt x="522" y="1903"/>
                  </a:lnTo>
                  <a:lnTo>
                    <a:pt x="519" y="1166"/>
                  </a:lnTo>
                  <a:lnTo>
                    <a:pt x="517" y="454"/>
                  </a:lnTo>
                  <a:lnTo>
                    <a:pt x="517" y="0"/>
                  </a:lnTo>
                  <a:lnTo>
                    <a:pt x="512" y="401"/>
                  </a:lnTo>
                  <a:lnTo>
                    <a:pt x="509" y="1216"/>
                  </a:lnTo>
                  <a:lnTo>
                    <a:pt x="507" y="1407"/>
                  </a:lnTo>
                  <a:lnTo>
                    <a:pt x="504" y="1770"/>
                  </a:lnTo>
                  <a:lnTo>
                    <a:pt x="504" y="1863"/>
                  </a:lnTo>
                  <a:lnTo>
                    <a:pt x="499" y="1979"/>
                  </a:lnTo>
                  <a:lnTo>
                    <a:pt x="497" y="2001"/>
                  </a:lnTo>
                  <a:lnTo>
                    <a:pt x="494" y="2016"/>
                  </a:lnTo>
                  <a:lnTo>
                    <a:pt x="494" y="1991"/>
                  </a:lnTo>
                  <a:lnTo>
                    <a:pt x="489" y="1417"/>
                  </a:lnTo>
                  <a:lnTo>
                    <a:pt x="487" y="1189"/>
                  </a:lnTo>
                  <a:lnTo>
                    <a:pt x="484" y="1264"/>
                  </a:lnTo>
                  <a:lnTo>
                    <a:pt x="484" y="1359"/>
                  </a:lnTo>
                  <a:lnTo>
                    <a:pt x="479" y="1753"/>
                  </a:lnTo>
                  <a:lnTo>
                    <a:pt x="479" y="1856"/>
                  </a:lnTo>
                  <a:lnTo>
                    <a:pt x="474" y="2096"/>
                  </a:lnTo>
                  <a:lnTo>
                    <a:pt x="474" y="2132"/>
                  </a:lnTo>
                  <a:lnTo>
                    <a:pt x="469" y="2179"/>
                  </a:lnTo>
                  <a:lnTo>
                    <a:pt x="469" y="2194"/>
                  </a:lnTo>
                  <a:lnTo>
                    <a:pt x="467" y="2209"/>
                  </a:lnTo>
                  <a:lnTo>
                    <a:pt x="464" y="2219"/>
                  </a:lnTo>
                  <a:lnTo>
                    <a:pt x="459" y="2242"/>
                  </a:lnTo>
                  <a:lnTo>
                    <a:pt x="459" y="2244"/>
                  </a:lnTo>
                  <a:lnTo>
                    <a:pt x="456" y="2244"/>
                  </a:lnTo>
                  <a:lnTo>
                    <a:pt x="451" y="2247"/>
                  </a:lnTo>
                  <a:lnTo>
                    <a:pt x="449" y="2249"/>
                  </a:lnTo>
                  <a:lnTo>
                    <a:pt x="449" y="2247"/>
                  </a:lnTo>
                  <a:lnTo>
                    <a:pt x="446" y="2254"/>
                  </a:lnTo>
                  <a:lnTo>
                    <a:pt x="444" y="2257"/>
                  </a:lnTo>
                  <a:lnTo>
                    <a:pt x="441" y="2267"/>
                  </a:lnTo>
                  <a:lnTo>
                    <a:pt x="439" y="2262"/>
                  </a:lnTo>
                  <a:lnTo>
                    <a:pt x="436" y="2252"/>
                  </a:lnTo>
                  <a:lnTo>
                    <a:pt x="434" y="2257"/>
                  </a:lnTo>
                  <a:lnTo>
                    <a:pt x="431" y="2264"/>
                  </a:lnTo>
                  <a:lnTo>
                    <a:pt x="429" y="2269"/>
                  </a:lnTo>
                  <a:lnTo>
                    <a:pt x="426" y="2267"/>
                  </a:lnTo>
                  <a:lnTo>
                    <a:pt x="421" y="2259"/>
                  </a:lnTo>
                  <a:lnTo>
                    <a:pt x="419" y="2262"/>
                  </a:lnTo>
                  <a:lnTo>
                    <a:pt x="416" y="2267"/>
                  </a:lnTo>
                  <a:lnTo>
                    <a:pt x="416" y="2269"/>
                  </a:lnTo>
                  <a:lnTo>
                    <a:pt x="411" y="2267"/>
                  </a:lnTo>
                  <a:lnTo>
                    <a:pt x="409" y="2267"/>
                  </a:lnTo>
                  <a:lnTo>
                    <a:pt x="409" y="2264"/>
                  </a:lnTo>
                  <a:lnTo>
                    <a:pt x="406" y="2267"/>
                  </a:lnTo>
                  <a:lnTo>
                    <a:pt x="401" y="2269"/>
                  </a:lnTo>
                  <a:lnTo>
                    <a:pt x="399" y="2272"/>
                  </a:lnTo>
                  <a:lnTo>
                    <a:pt x="396" y="2269"/>
                  </a:lnTo>
                  <a:lnTo>
                    <a:pt x="396" y="2267"/>
                  </a:lnTo>
                  <a:lnTo>
                    <a:pt x="391" y="2269"/>
                  </a:lnTo>
                  <a:lnTo>
                    <a:pt x="389" y="2269"/>
                  </a:lnTo>
                  <a:lnTo>
                    <a:pt x="384" y="2272"/>
                  </a:lnTo>
                  <a:lnTo>
                    <a:pt x="381" y="2269"/>
                  </a:lnTo>
                  <a:lnTo>
                    <a:pt x="379" y="2269"/>
                  </a:lnTo>
                  <a:lnTo>
                    <a:pt x="379" y="2272"/>
                  </a:lnTo>
                  <a:lnTo>
                    <a:pt x="376" y="2274"/>
                  </a:lnTo>
                  <a:lnTo>
                    <a:pt x="374" y="2272"/>
                  </a:lnTo>
                  <a:lnTo>
                    <a:pt x="371" y="2272"/>
                  </a:lnTo>
                  <a:lnTo>
                    <a:pt x="369" y="2274"/>
                  </a:lnTo>
                  <a:lnTo>
                    <a:pt x="366" y="2272"/>
                  </a:lnTo>
                  <a:lnTo>
                    <a:pt x="366" y="2274"/>
                  </a:lnTo>
                  <a:lnTo>
                    <a:pt x="361" y="2274"/>
                  </a:lnTo>
                  <a:lnTo>
                    <a:pt x="359" y="2272"/>
                  </a:lnTo>
                  <a:lnTo>
                    <a:pt x="356" y="2272"/>
                  </a:lnTo>
                  <a:lnTo>
                    <a:pt x="354" y="2274"/>
                  </a:lnTo>
                  <a:lnTo>
                    <a:pt x="351" y="2272"/>
                  </a:lnTo>
                  <a:lnTo>
                    <a:pt x="349" y="2272"/>
                  </a:lnTo>
                  <a:lnTo>
                    <a:pt x="346" y="2272"/>
                  </a:lnTo>
                  <a:lnTo>
                    <a:pt x="346" y="2274"/>
                  </a:lnTo>
                  <a:lnTo>
                    <a:pt x="341" y="2272"/>
                  </a:lnTo>
                  <a:lnTo>
                    <a:pt x="341" y="2274"/>
                  </a:lnTo>
                  <a:lnTo>
                    <a:pt x="339" y="2274"/>
                  </a:lnTo>
                  <a:lnTo>
                    <a:pt x="336" y="2274"/>
                  </a:lnTo>
                  <a:lnTo>
                    <a:pt x="331" y="2274"/>
                  </a:lnTo>
                  <a:lnTo>
                    <a:pt x="326" y="2277"/>
                  </a:lnTo>
                  <a:lnTo>
                    <a:pt x="326" y="2274"/>
                  </a:lnTo>
                  <a:lnTo>
                    <a:pt x="324" y="2274"/>
                  </a:lnTo>
                  <a:lnTo>
                    <a:pt x="321" y="2274"/>
                  </a:lnTo>
                  <a:lnTo>
                    <a:pt x="319" y="2274"/>
                  </a:lnTo>
                  <a:lnTo>
                    <a:pt x="316" y="2277"/>
                  </a:lnTo>
                  <a:lnTo>
                    <a:pt x="314" y="2277"/>
                  </a:lnTo>
                  <a:lnTo>
                    <a:pt x="311" y="2277"/>
                  </a:lnTo>
                  <a:lnTo>
                    <a:pt x="309" y="2274"/>
                  </a:lnTo>
                  <a:lnTo>
                    <a:pt x="306" y="2277"/>
                  </a:lnTo>
                  <a:lnTo>
                    <a:pt x="301" y="2274"/>
                  </a:lnTo>
                  <a:lnTo>
                    <a:pt x="301" y="2277"/>
                  </a:lnTo>
                  <a:lnTo>
                    <a:pt x="298" y="2277"/>
                  </a:lnTo>
                  <a:lnTo>
                    <a:pt x="293" y="2277"/>
                  </a:lnTo>
                  <a:lnTo>
                    <a:pt x="291" y="2277"/>
                  </a:lnTo>
                  <a:lnTo>
                    <a:pt x="288" y="2277"/>
                  </a:lnTo>
                  <a:lnTo>
                    <a:pt x="286" y="2277"/>
                  </a:lnTo>
                  <a:lnTo>
                    <a:pt x="283" y="2277"/>
                  </a:lnTo>
                  <a:lnTo>
                    <a:pt x="278" y="2277"/>
                  </a:lnTo>
                  <a:lnTo>
                    <a:pt x="276" y="2277"/>
                  </a:lnTo>
                  <a:lnTo>
                    <a:pt x="273" y="2277"/>
                  </a:lnTo>
                  <a:lnTo>
                    <a:pt x="271" y="2277"/>
                  </a:lnTo>
                  <a:lnTo>
                    <a:pt x="268" y="2277"/>
                  </a:lnTo>
                  <a:lnTo>
                    <a:pt x="266" y="2277"/>
                  </a:lnTo>
                  <a:lnTo>
                    <a:pt x="266" y="2279"/>
                  </a:lnTo>
                  <a:lnTo>
                    <a:pt x="261" y="2277"/>
                  </a:lnTo>
                  <a:lnTo>
                    <a:pt x="258" y="2274"/>
                  </a:lnTo>
                  <a:lnTo>
                    <a:pt x="258" y="2277"/>
                  </a:lnTo>
                  <a:lnTo>
                    <a:pt x="256" y="2277"/>
                  </a:lnTo>
                  <a:lnTo>
                    <a:pt x="251" y="2277"/>
                  </a:lnTo>
                  <a:lnTo>
                    <a:pt x="248" y="2277"/>
                  </a:lnTo>
                  <a:lnTo>
                    <a:pt x="246" y="2277"/>
                  </a:lnTo>
                  <a:lnTo>
                    <a:pt x="243" y="2279"/>
                  </a:lnTo>
                  <a:lnTo>
                    <a:pt x="241" y="2277"/>
                  </a:lnTo>
                  <a:lnTo>
                    <a:pt x="238" y="2279"/>
                  </a:lnTo>
                  <a:lnTo>
                    <a:pt x="236" y="2277"/>
                  </a:lnTo>
                  <a:lnTo>
                    <a:pt x="233" y="2279"/>
                  </a:lnTo>
                  <a:lnTo>
                    <a:pt x="231" y="2277"/>
                  </a:lnTo>
                  <a:lnTo>
                    <a:pt x="228" y="2279"/>
                  </a:lnTo>
                  <a:lnTo>
                    <a:pt x="226" y="2277"/>
                  </a:lnTo>
                  <a:lnTo>
                    <a:pt x="226" y="2279"/>
                  </a:lnTo>
                  <a:lnTo>
                    <a:pt x="221" y="2277"/>
                  </a:lnTo>
                  <a:lnTo>
                    <a:pt x="218" y="2279"/>
                  </a:lnTo>
                  <a:lnTo>
                    <a:pt x="216" y="2279"/>
                  </a:lnTo>
                  <a:lnTo>
                    <a:pt x="213" y="2277"/>
                  </a:lnTo>
                  <a:lnTo>
                    <a:pt x="211" y="2277"/>
                  </a:lnTo>
                  <a:lnTo>
                    <a:pt x="208" y="2274"/>
                  </a:lnTo>
                  <a:lnTo>
                    <a:pt x="203" y="2274"/>
                  </a:lnTo>
                  <a:lnTo>
                    <a:pt x="201" y="2277"/>
                  </a:lnTo>
                  <a:lnTo>
                    <a:pt x="201" y="2274"/>
                  </a:lnTo>
                  <a:lnTo>
                    <a:pt x="198" y="2277"/>
                  </a:lnTo>
                  <a:lnTo>
                    <a:pt x="193" y="2277"/>
                  </a:lnTo>
                  <a:lnTo>
                    <a:pt x="191" y="2274"/>
                  </a:lnTo>
                  <a:lnTo>
                    <a:pt x="188" y="2279"/>
                  </a:lnTo>
                  <a:lnTo>
                    <a:pt x="186" y="2277"/>
                  </a:lnTo>
                  <a:lnTo>
                    <a:pt x="183" y="2277"/>
                  </a:lnTo>
                  <a:lnTo>
                    <a:pt x="183" y="2274"/>
                  </a:lnTo>
                  <a:lnTo>
                    <a:pt x="178" y="2269"/>
                  </a:lnTo>
                  <a:lnTo>
                    <a:pt x="176" y="2267"/>
                  </a:lnTo>
                  <a:lnTo>
                    <a:pt x="173" y="2269"/>
                  </a:lnTo>
                  <a:lnTo>
                    <a:pt x="173" y="2272"/>
                  </a:lnTo>
                  <a:lnTo>
                    <a:pt x="171" y="2274"/>
                  </a:lnTo>
                  <a:lnTo>
                    <a:pt x="168" y="2274"/>
                  </a:lnTo>
                  <a:lnTo>
                    <a:pt x="163" y="2277"/>
                  </a:lnTo>
                  <a:lnTo>
                    <a:pt x="161" y="2277"/>
                  </a:lnTo>
                  <a:lnTo>
                    <a:pt x="158" y="2277"/>
                  </a:lnTo>
                  <a:lnTo>
                    <a:pt x="156" y="2277"/>
                  </a:lnTo>
                  <a:lnTo>
                    <a:pt x="153" y="2277"/>
                  </a:lnTo>
                  <a:lnTo>
                    <a:pt x="151" y="2274"/>
                  </a:lnTo>
                  <a:lnTo>
                    <a:pt x="148" y="2274"/>
                  </a:lnTo>
                  <a:lnTo>
                    <a:pt x="145" y="2274"/>
                  </a:lnTo>
                  <a:lnTo>
                    <a:pt x="143" y="2277"/>
                  </a:lnTo>
                  <a:lnTo>
                    <a:pt x="140" y="2279"/>
                  </a:lnTo>
                  <a:lnTo>
                    <a:pt x="138" y="2279"/>
                  </a:lnTo>
                  <a:lnTo>
                    <a:pt x="138" y="2277"/>
                  </a:lnTo>
                  <a:lnTo>
                    <a:pt x="133" y="2279"/>
                  </a:lnTo>
                  <a:lnTo>
                    <a:pt x="130" y="2279"/>
                  </a:lnTo>
                  <a:lnTo>
                    <a:pt x="128" y="2279"/>
                  </a:lnTo>
                  <a:lnTo>
                    <a:pt x="125" y="2279"/>
                  </a:lnTo>
                  <a:lnTo>
                    <a:pt x="123" y="2279"/>
                  </a:lnTo>
                  <a:lnTo>
                    <a:pt x="120" y="2279"/>
                  </a:lnTo>
                  <a:lnTo>
                    <a:pt x="118" y="2279"/>
                  </a:lnTo>
                  <a:lnTo>
                    <a:pt x="115" y="2277"/>
                  </a:lnTo>
                  <a:lnTo>
                    <a:pt x="113" y="2279"/>
                  </a:lnTo>
                  <a:lnTo>
                    <a:pt x="110" y="2277"/>
                  </a:lnTo>
                  <a:lnTo>
                    <a:pt x="108" y="2279"/>
                  </a:lnTo>
                  <a:lnTo>
                    <a:pt x="105" y="2279"/>
                  </a:lnTo>
                  <a:lnTo>
                    <a:pt x="103" y="2279"/>
                  </a:lnTo>
                  <a:lnTo>
                    <a:pt x="100" y="2282"/>
                  </a:lnTo>
                  <a:lnTo>
                    <a:pt x="98" y="2279"/>
                  </a:lnTo>
                  <a:lnTo>
                    <a:pt x="93" y="2282"/>
                  </a:lnTo>
                  <a:lnTo>
                    <a:pt x="93" y="2279"/>
                  </a:lnTo>
                  <a:lnTo>
                    <a:pt x="88" y="2282"/>
                  </a:lnTo>
                  <a:lnTo>
                    <a:pt x="88" y="2279"/>
                  </a:lnTo>
                  <a:lnTo>
                    <a:pt x="85" y="2282"/>
                  </a:lnTo>
                  <a:lnTo>
                    <a:pt x="83" y="2279"/>
                  </a:lnTo>
                  <a:lnTo>
                    <a:pt x="80" y="2279"/>
                  </a:lnTo>
                  <a:lnTo>
                    <a:pt x="78" y="2279"/>
                  </a:lnTo>
                  <a:lnTo>
                    <a:pt x="75" y="2279"/>
                  </a:lnTo>
                  <a:lnTo>
                    <a:pt x="73" y="2279"/>
                  </a:lnTo>
                  <a:lnTo>
                    <a:pt x="70" y="2279"/>
                  </a:lnTo>
                  <a:lnTo>
                    <a:pt x="68" y="2279"/>
                  </a:lnTo>
                  <a:lnTo>
                    <a:pt x="68" y="2282"/>
                  </a:lnTo>
                  <a:lnTo>
                    <a:pt x="65" y="2279"/>
                  </a:lnTo>
                  <a:lnTo>
                    <a:pt x="60" y="2279"/>
                  </a:lnTo>
                  <a:lnTo>
                    <a:pt x="58" y="2279"/>
                  </a:lnTo>
                  <a:lnTo>
                    <a:pt x="55" y="2279"/>
                  </a:lnTo>
                  <a:lnTo>
                    <a:pt x="53" y="2279"/>
                  </a:lnTo>
                  <a:lnTo>
                    <a:pt x="50" y="2279"/>
                  </a:lnTo>
                  <a:lnTo>
                    <a:pt x="45" y="2279"/>
                  </a:lnTo>
                  <a:lnTo>
                    <a:pt x="43" y="2279"/>
                  </a:lnTo>
                  <a:lnTo>
                    <a:pt x="40" y="2282"/>
                  </a:lnTo>
                  <a:lnTo>
                    <a:pt x="35" y="2279"/>
                  </a:lnTo>
                  <a:lnTo>
                    <a:pt x="33" y="2282"/>
                  </a:lnTo>
                  <a:lnTo>
                    <a:pt x="30" y="2279"/>
                  </a:lnTo>
                  <a:lnTo>
                    <a:pt x="28" y="2282"/>
                  </a:lnTo>
                  <a:lnTo>
                    <a:pt x="28" y="2279"/>
                  </a:lnTo>
                  <a:lnTo>
                    <a:pt x="23" y="2282"/>
                  </a:lnTo>
                  <a:lnTo>
                    <a:pt x="20" y="2279"/>
                  </a:lnTo>
                  <a:lnTo>
                    <a:pt x="18" y="2282"/>
                  </a:lnTo>
                  <a:lnTo>
                    <a:pt x="15" y="2282"/>
                  </a:lnTo>
                  <a:lnTo>
                    <a:pt x="13" y="2282"/>
                  </a:lnTo>
                  <a:lnTo>
                    <a:pt x="10" y="2282"/>
                  </a:lnTo>
                  <a:lnTo>
                    <a:pt x="8" y="2282"/>
                  </a:lnTo>
                  <a:lnTo>
                    <a:pt x="8" y="2279"/>
                  </a:lnTo>
                  <a:lnTo>
                    <a:pt x="3" y="2282"/>
                  </a:lnTo>
                  <a:lnTo>
                    <a:pt x="0" y="2282"/>
                  </a:lnTo>
                  <a:lnTo>
                    <a:pt x="0" y="2279"/>
                  </a:lnTo>
                </a:path>
              </a:pathLst>
            </a:custGeom>
            <a:noFill/>
            <a:ln w="127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8723" name="Rectangle 53"/>
          <p:cNvSpPr>
            <a:spLocks noChangeArrowheads="1"/>
          </p:cNvSpPr>
          <p:nvPr/>
        </p:nvSpPr>
        <p:spPr bwMode="auto">
          <a:xfrm>
            <a:off x="3092450" y="2520950"/>
            <a:ext cx="17160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a:solidFill>
                  <a:srgbClr val="FFFFFF"/>
                </a:solidFill>
                <a:latin typeface="Times New Roman" charset="0"/>
              </a:rPr>
              <a:t>Glutamine</a:t>
            </a:r>
            <a:endParaRPr lang="en-US" altLang="en-US" sz="2400">
              <a:solidFill>
                <a:srgbClr val="000000"/>
              </a:solidFill>
              <a:latin typeface="Times" charset="0"/>
            </a:endParaRPr>
          </a:p>
        </p:txBody>
      </p:sp>
      <p:sp>
        <p:nvSpPr>
          <p:cNvPr id="158724" name="Rectangle 54"/>
          <p:cNvSpPr>
            <a:spLocks noChangeArrowheads="1"/>
          </p:cNvSpPr>
          <p:nvPr/>
        </p:nvSpPr>
        <p:spPr bwMode="auto">
          <a:xfrm>
            <a:off x="4762500" y="2509838"/>
            <a:ext cx="10271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b="1">
                <a:solidFill>
                  <a:srgbClr val="FFFFFF"/>
                </a:solidFill>
                <a:latin typeface="Times New Roman" charset="0"/>
              </a:rPr>
              <a:t> (Gln)</a:t>
            </a:r>
            <a:endParaRPr lang="en-US" altLang="en-US" sz="2400">
              <a:solidFill>
                <a:srgbClr val="000000"/>
              </a:solidFill>
              <a:latin typeface="Times" charset="0"/>
            </a:endParaRPr>
          </a:p>
        </p:txBody>
      </p:sp>
      <p:sp>
        <p:nvSpPr>
          <p:cNvPr id="158725" name="Rectangle 55"/>
          <p:cNvSpPr>
            <a:spLocks noChangeArrowheads="1"/>
          </p:cNvSpPr>
          <p:nvPr/>
        </p:nvSpPr>
        <p:spPr bwMode="auto">
          <a:xfrm>
            <a:off x="5095875" y="3198813"/>
            <a:ext cx="2270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300">
                <a:solidFill>
                  <a:srgbClr val="000000"/>
                </a:solidFill>
                <a:latin typeface="Arial" charset="0"/>
              </a:rPr>
              <a:t>O</a:t>
            </a:r>
            <a:endParaRPr lang="en-US" altLang="en-US" sz="2400">
              <a:solidFill>
                <a:srgbClr val="000000"/>
              </a:solidFill>
              <a:latin typeface="Times" charset="0"/>
            </a:endParaRPr>
          </a:p>
        </p:txBody>
      </p:sp>
      <p:sp>
        <p:nvSpPr>
          <p:cNvPr id="158726" name="Rectangle 56"/>
          <p:cNvSpPr>
            <a:spLocks noChangeArrowheads="1"/>
          </p:cNvSpPr>
          <p:nvPr/>
        </p:nvSpPr>
        <p:spPr bwMode="auto">
          <a:xfrm>
            <a:off x="3192463" y="3856038"/>
            <a:ext cx="2270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300">
                <a:solidFill>
                  <a:srgbClr val="000000"/>
                </a:solidFill>
                <a:latin typeface="Arial" charset="0"/>
              </a:rPr>
              <a:t>O</a:t>
            </a:r>
            <a:endParaRPr lang="en-US" altLang="en-US" sz="2400">
              <a:solidFill>
                <a:srgbClr val="000000"/>
              </a:solidFill>
              <a:latin typeface="Times" charset="0"/>
            </a:endParaRPr>
          </a:p>
        </p:txBody>
      </p:sp>
      <p:sp>
        <p:nvSpPr>
          <p:cNvPr id="158727" name="Rectangle 57"/>
          <p:cNvSpPr>
            <a:spLocks noChangeArrowheads="1"/>
          </p:cNvSpPr>
          <p:nvPr/>
        </p:nvSpPr>
        <p:spPr bwMode="auto">
          <a:xfrm>
            <a:off x="3586163" y="3198813"/>
            <a:ext cx="2111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300">
                <a:solidFill>
                  <a:srgbClr val="000000"/>
                </a:solidFill>
                <a:latin typeface="Arial" charset="0"/>
              </a:rPr>
              <a:t>N</a:t>
            </a:r>
            <a:endParaRPr lang="en-US" altLang="en-US" sz="2400">
              <a:solidFill>
                <a:srgbClr val="000000"/>
              </a:solidFill>
              <a:latin typeface="Times" charset="0"/>
            </a:endParaRPr>
          </a:p>
        </p:txBody>
      </p:sp>
      <p:sp>
        <p:nvSpPr>
          <p:cNvPr id="158728" name="Rectangle 58"/>
          <p:cNvSpPr>
            <a:spLocks noChangeArrowheads="1"/>
          </p:cNvSpPr>
          <p:nvPr/>
        </p:nvSpPr>
        <p:spPr bwMode="auto">
          <a:xfrm>
            <a:off x="3792538" y="3198813"/>
            <a:ext cx="2111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300">
                <a:solidFill>
                  <a:srgbClr val="000000"/>
                </a:solidFill>
                <a:latin typeface="Arial" charset="0"/>
              </a:rPr>
              <a:t>H</a:t>
            </a:r>
            <a:endParaRPr lang="en-US" altLang="en-US" sz="2400">
              <a:solidFill>
                <a:srgbClr val="000000"/>
              </a:solidFill>
              <a:latin typeface="Times" charset="0"/>
            </a:endParaRPr>
          </a:p>
        </p:txBody>
      </p:sp>
      <p:sp>
        <p:nvSpPr>
          <p:cNvPr id="158729" name="Rectangle 59"/>
          <p:cNvSpPr>
            <a:spLocks noChangeArrowheads="1"/>
          </p:cNvSpPr>
          <p:nvPr/>
        </p:nvSpPr>
        <p:spPr bwMode="auto">
          <a:xfrm>
            <a:off x="3998913" y="3348038"/>
            <a:ext cx="147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100">
                <a:solidFill>
                  <a:srgbClr val="000000"/>
                </a:solidFill>
                <a:latin typeface="Arial" charset="0"/>
              </a:rPr>
              <a:t>2</a:t>
            </a:r>
            <a:endParaRPr lang="en-US" altLang="en-US" sz="2400">
              <a:solidFill>
                <a:srgbClr val="000000"/>
              </a:solidFill>
              <a:latin typeface="Times" charset="0"/>
            </a:endParaRPr>
          </a:p>
        </p:txBody>
      </p:sp>
      <p:sp>
        <p:nvSpPr>
          <p:cNvPr id="158730" name="Rectangle 60"/>
          <p:cNvSpPr>
            <a:spLocks noChangeArrowheads="1"/>
          </p:cNvSpPr>
          <p:nvPr/>
        </p:nvSpPr>
        <p:spPr bwMode="auto">
          <a:xfrm>
            <a:off x="4725988" y="4295775"/>
            <a:ext cx="211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300">
                <a:solidFill>
                  <a:srgbClr val="000000"/>
                </a:solidFill>
                <a:latin typeface="Arial" charset="0"/>
              </a:rPr>
              <a:t>N</a:t>
            </a:r>
            <a:endParaRPr lang="en-US" altLang="en-US" sz="2400">
              <a:solidFill>
                <a:srgbClr val="000000"/>
              </a:solidFill>
              <a:latin typeface="Times" charset="0"/>
            </a:endParaRPr>
          </a:p>
        </p:txBody>
      </p:sp>
      <p:sp>
        <p:nvSpPr>
          <p:cNvPr id="158731" name="Rectangle 61"/>
          <p:cNvSpPr>
            <a:spLocks noChangeArrowheads="1"/>
          </p:cNvSpPr>
          <p:nvPr/>
        </p:nvSpPr>
        <p:spPr bwMode="auto">
          <a:xfrm>
            <a:off x="4932363" y="4295775"/>
            <a:ext cx="211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300">
                <a:solidFill>
                  <a:srgbClr val="000000"/>
                </a:solidFill>
                <a:latin typeface="Arial" charset="0"/>
              </a:rPr>
              <a:t>H</a:t>
            </a:r>
            <a:endParaRPr lang="en-US" altLang="en-US" sz="2400">
              <a:solidFill>
                <a:srgbClr val="000000"/>
              </a:solidFill>
              <a:latin typeface="Times" charset="0"/>
            </a:endParaRPr>
          </a:p>
        </p:txBody>
      </p:sp>
      <p:sp>
        <p:nvSpPr>
          <p:cNvPr id="158732" name="Rectangle 62"/>
          <p:cNvSpPr>
            <a:spLocks noChangeArrowheads="1"/>
          </p:cNvSpPr>
          <p:nvPr/>
        </p:nvSpPr>
        <p:spPr bwMode="auto">
          <a:xfrm>
            <a:off x="5138738" y="4445000"/>
            <a:ext cx="1476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100">
                <a:solidFill>
                  <a:srgbClr val="000000"/>
                </a:solidFill>
                <a:latin typeface="Arial" charset="0"/>
              </a:rPr>
              <a:t>2</a:t>
            </a:r>
            <a:endParaRPr lang="en-US" altLang="en-US" sz="2400">
              <a:solidFill>
                <a:srgbClr val="000000"/>
              </a:solidFill>
              <a:latin typeface="Times" charset="0"/>
            </a:endParaRPr>
          </a:p>
        </p:txBody>
      </p:sp>
      <p:sp>
        <p:nvSpPr>
          <p:cNvPr id="158733" name="Rectangle 63"/>
          <p:cNvSpPr>
            <a:spLocks noChangeArrowheads="1"/>
          </p:cNvSpPr>
          <p:nvPr/>
        </p:nvSpPr>
        <p:spPr bwMode="auto">
          <a:xfrm>
            <a:off x="5478463" y="3856038"/>
            <a:ext cx="2270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300">
                <a:solidFill>
                  <a:srgbClr val="000000"/>
                </a:solidFill>
                <a:latin typeface="Arial" charset="0"/>
              </a:rPr>
              <a:t>O</a:t>
            </a:r>
            <a:endParaRPr lang="en-US" altLang="en-US" sz="2400">
              <a:solidFill>
                <a:srgbClr val="000000"/>
              </a:solidFill>
              <a:latin typeface="Times" charset="0"/>
            </a:endParaRPr>
          </a:p>
        </p:txBody>
      </p:sp>
      <p:sp>
        <p:nvSpPr>
          <p:cNvPr id="158734" name="Rectangle 64"/>
          <p:cNvSpPr>
            <a:spLocks noChangeArrowheads="1"/>
          </p:cNvSpPr>
          <p:nvPr/>
        </p:nvSpPr>
        <p:spPr bwMode="auto">
          <a:xfrm>
            <a:off x="5700713" y="3856038"/>
            <a:ext cx="2111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2300">
                <a:solidFill>
                  <a:srgbClr val="000000"/>
                </a:solidFill>
                <a:latin typeface="Arial" charset="0"/>
              </a:rPr>
              <a:t>H</a:t>
            </a:r>
            <a:endParaRPr lang="en-US" altLang="en-US" sz="2400">
              <a:solidFill>
                <a:srgbClr val="000000"/>
              </a:solidFill>
              <a:latin typeface="Times" charset="0"/>
            </a:endParaRPr>
          </a:p>
        </p:txBody>
      </p:sp>
      <p:sp>
        <p:nvSpPr>
          <p:cNvPr id="158735" name="Line 65"/>
          <p:cNvSpPr>
            <a:spLocks noChangeShapeType="1"/>
          </p:cNvSpPr>
          <p:nvPr/>
        </p:nvSpPr>
        <p:spPr bwMode="auto">
          <a:xfrm flipV="1">
            <a:off x="5243513" y="3500438"/>
            <a:ext cx="1587" cy="2905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36" name="Line 66"/>
          <p:cNvSpPr>
            <a:spLocks noChangeShapeType="1"/>
          </p:cNvSpPr>
          <p:nvPr/>
        </p:nvSpPr>
        <p:spPr bwMode="auto">
          <a:xfrm flipV="1">
            <a:off x="5153025" y="3500438"/>
            <a:ext cx="1588" cy="2905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37" name="Line 67"/>
          <p:cNvSpPr>
            <a:spLocks noChangeShapeType="1"/>
          </p:cNvSpPr>
          <p:nvPr/>
        </p:nvSpPr>
        <p:spPr bwMode="auto">
          <a:xfrm flipH="1">
            <a:off x="4819650" y="3790950"/>
            <a:ext cx="381000" cy="217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38" name="Line 68"/>
          <p:cNvSpPr>
            <a:spLocks noChangeShapeType="1"/>
          </p:cNvSpPr>
          <p:nvPr/>
        </p:nvSpPr>
        <p:spPr bwMode="auto">
          <a:xfrm>
            <a:off x="3679825" y="3790950"/>
            <a:ext cx="381000" cy="217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39" name="Line 69"/>
          <p:cNvSpPr>
            <a:spLocks noChangeShapeType="1"/>
          </p:cNvSpPr>
          <p:nvPr/>
        </p:nvSpPr>
        <p:spPr bwMode="auto">
          <a:xfrm flipH="1">
            <a:off x="3440113" y="3754438"/>
            <a:ext cx="217487" cy="1222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40" name="Line 70"/>
          <p:cNvSpPr>
            <a:spLocks noChangeShapeType="1"/>
          </p:cNvSpPr>
          <p:nvPr/>
        </p:nvSpPr>
        <p:spPr bwMode="auto">
          <a:xfrm flipH="1">
            <a:off x="3440113" y="3833813"/>
            <a:ext cx="260350" cy="1476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41" name="Line 71"/>
          <p:cNvSpPr>
            <a:spLocks noChangeShapeType="1"/>
          </p:cNvSpPr>
          <p:nvPr/>
        </p:nvSpPr>
        <p:spPr bwMode="auto">
          <a:xfrm flipV="1">
            <a:off x="3679825" y="3500438"/>
            <a:ext cx="1588" cy="29051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42" name="Line 72"/>
          <p:cNvSpPr>
            <a:spLocks noChangeShapeType="1"/>
          </p:cNvSpPr>
          <p:nvPr/>
        </p:nvSpPr>
        <p:spPr bwMode="auto">
          <a:xfrm flipH="1" flipV="1">
            <a:off x="4441825" y="3790950"/>
            <a:ext cx="377825" cy="217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43" name="Line 73"/>
          <p:cNvSpPr>
            <a:spLocks noChangeShapeType="1"/>
          </p:cNvSpPr>
          <p:nvPr/>
        </p:nvSpPr>
        <p:spPr bwMode="auto">
          <a:xfrm>
            <a:off x="4819650" y="4008438"/>
            <a:ext cx="1588" cy="29686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44" name="Line 74"/>
          <p:cNvSpPr>
            <a:spLocks noChangeShapeType="1"/>
          </p:cNvSpPr>
          <p:nvPr/>
        </p:nvSpPr>
        <p:spPr bwMode="auto">
          <a:xfrm flipH="1">
            <a:off x="4060825" y="3790950"/>
            <a:ext cx="381000" cy="2174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45" name="Line 75"/>
          <p:cNvSpPr>
            <a:spLocks noChangeShapeType="1"/>
          </p:cNvSpPr>
          <p:nvPr/>
        </p:nvSpPr>
        <p:spPr bwMode="auto">
          <a:xfrm flipH="1" flipV="1">
            <a:off x="5200650" y="3790950"/>
            <a:ext cx="238125" cy="1381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46" name="Rectangle 76"/>
          <p:cNvSpPr>
            <a:spLocks noChangeArrowheads="1"/>
          </p:cNvSpPr>
          <p:nvPr/>
        </p:nvSpPr>
        <p:spPr bwMode="auto">
          <a:xfrm>
            <a:off x="1296988" y="0"/>
            <a:ext cx="10721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600">
                <a:solidFill>
                  <a:srgbClr val="FFFFFF"/>
                </a:solidFill>
                <a:latin typeface="Times New Roman" charset="0"/>
              </a:rPr>
              <a:t>Identification of </a:t>
            </a:r>
            <a:r>
              <a:rPr lang="en-US" altLang="en-US" sz="3600" i="1">
                <a:solidFill>
                  <a:srgbClr val="FFFFFF"/>
                </a:solidFill>
                <a:latin typeface="Times New Roman" charset="0"/>
              </a:rPr>
              <a:t>In Vivo</a:t>
            </a:r>
            <a:r>
              <a:rPr lang="en-US" altLang="en-US" sz="3600">
                <a:solidFill>
                  <a:srgbClr val="FFFFFF"/>
                </a:solidFill>
                <a:latin typeface="Times New Roman" charset="0"/>
              </a:rPr>
              <a:t> Metabolites</a:t>
            </a:r>
          </a:p>
        </p:txBody>
      </p:sp>
      <p:grpSp>
        <p:nvGrpSpPr>
          <p:cNvPr id="158747" name="Group 77"/>
          <p:cNvGrpSpPr>
            <a:grpSpLocks/>
          </p:cNvGrpSpPr>
          <p:nvPr/>
        </p:nvGrpSpPr>
        <p:grpSpPr bwMode="auto">
          <a:xfrm>
            <a:off x="227013" y="609600"/>
            <a:ext cx="9553575" cy="87313"/>
            <a:chOff x="192" y="576"/>
            <a:chExt cx="5349" cy="55"/>
          </a:xfrm>
        </p:grpSpPr>
        <p:sp>
          <p:nvSpPr>
            <p:cNvPr id="158766" name="Freeform 78"/>
            <p:cNvSpPr>
              <a:spLocks noChangeAspect="1"/>
            </p:cNvSpPr>
            <p:nvPr/>
          </p:nvSpPr>
          <p:spPr bwMode="auto">
            <a:xfrm>
              <a:off x="192" y="576"/>
              <a:ext cx="5349" cy="6"/>
            </a:xfrm>
            <a:custGeom>
              <a:avLst/>
              <a:gdLst>
                <a:gd name="T0" fmla="*/ 0 w 4279"/>
                <a:gd name="T1" fmla="*/ 0 h 5"/>
                <a:gd name="T2" fmla="*/ 31 w 4279"/>
                <a:gd name="T3" fmla="*/ 0 h 5"/>
                <a:gd name="T4" fmla="*/ 25515 w 4279"/>
                <a:gd name="T5" fmla="*/ 0 h 5"/>
                <a:gd name="T6" fmla="*/ 25515 w 4279"/>
                <a:gd name="T7" fmla="*/ 20 h 5"/>
                <a:gd name="T8" fmla="*/ 25486 w 4279"/>
                <a:gd name="T9" fmla="*/ 20 h 5"/>
                <a:gd name="T10" fmla="*/ 0 w 4279"/>
                <a:gd name="T11" fmla="*/ 2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58767" name="Freeform 79"/>
            <p:cNvSpPr>
              <a:spLocks noChangeAspect="1"/>
            </p:cNvSpPr>
            <p:nvPr/>
          </p:nvSpPr>
          <p:spPr bwMode="auto">
            <a:xfrm>
              <a:off x="198" y="624"/>
              <a:ext cx="5337" cy="7"/>
            </a:xfrm>
            <a:custGeom>
              <a:avLst/>
              <a:gdLst>
                <a:gd name="T0" fmla="*/ 0 w 4269"/>
                <a:gd name="T1" fmla="*/ 0 h 5"/>
                <a:gd name="T2" fmla="*/ 25 w 4269"/>
                <a:gd name="T3" fmla="*/ 0 h 5"/>
                <a:gd name="T4" fmla="*/ 25475 w 4269"/>
                <a:gd name="T5" fmla="*/ 0 h 5"/>
                <a:gd name="T6" fmla="*/ 25475 w 4269"/>
                <a:gd name="T7" fmla="*/ 77 h 5"/>
                <a:gd name="T8" fmla="*/ 25452 w 4269"/>
                <a:gd name="T9" fmla="*/ 77 h 5"/>
                <a:gd name="T10" fmla="*/ 0 w 4269"/>
                <a:gd name="T11" fmla="*/ 77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151056" name="Text Box 80"/>
          <p:cNvSpPr txBox="1">
            <a:spLocks noChangeArrowheads="1"/>
          </p:cNvSpPr>
          <p:nvPr/>
        </p:nvSpPr>
        <p:spPr bwMode="auto">
          <a:xfrm>
            <a:off x="1490663" y="687388"/>
            <a:ext cx="54483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20000"/>
              </a:lnSpc>
            </a:pPr>
            <a:r>
              <a:rPr lang="en-US" altLang="en-US" sz="2200">
                <a:solidFill>
                  <a:srgbClr val="FFFFFF"/>
                </a:solidFill>
                <a:latin typeface="Helvetica" charset="0"/>
              </a:rPr>
              <a:t>How many chemically different protons? </a:t>
            </a:r>
            <a:r>
              <a:rPr lang="en-US" altLang="en-US" sz="2200">
                <a:solidFill>
                  <a:srgbClr val="FFFF00"/>
                </a:solidFill>
                <a:latin typeface="Helvetica" charset="0"/>
              </a:rPr>
              <a:t>3 </a:t>
            </a:r>
          </a:p>
        </p:txBody>
      </p:sp>
      <p:sp>
        <p:nvSpPr>
          <p:cNvPr id="158749" name="Line 81"/>
          <p:cNvSpPr>
            <a:spLocks noChangeShapeType="1"/>
          </p:cNvSpPr>
          <p:nvPr/>
        </p:nvSpPr>
        <p:spPr bwMode="auto">
          <a:xfrm>
            <a:off x="4051300" y="4013200"/>
            <a:ext cx="0" cy="2032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50" name="Line 82"/>
          <p:cNvSpPr>
            <a:spLocks noChangeShapeType="1"/>
          </p:cNvSpPr>
          <p:nvPr/>
        </p:nvSpPr>
        <p:spPr bwMode="auto">
          <a:xfrm>
            <a:off x="4051300" y="3797300"/>
            <a:ext cx="0" cy="2032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51" name="Line 83"/>
          <p:cNvSpPr>
            <a:spLocks noChangeShapeType="1"/>
          </p:cNvSpPr>
          <p:nvPr/>
        </p:nvSpPr>
        <p:spPr bwMode="auto">
          <a:xfrm>
            <a:off x="4432300" y="3594100"/>
            <a:ext cx="0" cy="2032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52" name="Line 84"/>
          <p:cNvSpPr>
            <a:spLocks noChangeShapeType="1"/>
          </p:cNvSpPr>
          <p:nvPr/>
        </p:nvSpPr>
        <p:spPr bwMode="auto">
          <a:xfrm>
            <a:off x="4432300" y="3822700"/>
            <a:ext cx="0" cy="2032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53" name="Line 85"/>
          <p:cNvSpPr>
            <a:spLocks noChangeShapeType="1"/>
          </p:cNvSpPr>
          <p:nvPr/>
        </p:nvSpPr>
        <p:spPr bwMode="auto">
          <a:xfrm>
            <a:off x="4813300" y="3797300"/>
            <a:ext cx="0" cy="20320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54" name="Text Box 86"/>
          <p:cNvSpPr txBox="1">
            <a:spLocks noChangeArrowheads="1"/>
          </p:cNvSpPr>
          <p:nvPr/>
        </p:nvSpPr>
        <p:spPr bwMode="auto">
          <a:xfrm>
            <a:off x="3857625" y="41354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200">
                <a:solidFill>
                  <a:srgbClr val="FFFF00"/>
                </a:solidFill>
              </a:rPr>
              <a:t>H</a:t>
            </a:r>
          </a:p>
        </p:txBody>
      </p:sp>
      <p:sp>
        <p:nvSpPr>
          <p:cNvPr id="158755" name="Text Box 87"/>
          <p:cNvSpPr txBox="1">
            <a:spLocks noChangeArrowheads="1"/>
          </p:cNvSpPr>
          <p:nvPr/>
        </p:nvSpPr>
        <p:spPr bwMode="auto">
          <a:xfrm>
            <a:off x="3857625" y="35258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200">
                <a:solidFill>
                  <a:srgbClr val="FFFF00"/>
                </a:solidFill>
              </a:rPr>
              <a:t>H</a:t>
            </a:r>
          </a:p>
        </p:txBody>
      </p:sp>
      <p:sp>
        <p:nvSpPr>
          <p:cNvPr id="158756" name="Text Box 88"/>
          <p:cNvSpPr txBox="1">
            <a:spLocks noChangeArrowheads="1"/>
          </p:cNvSpPr>
          <p:nvPr/>
        </p:nvSpPr>
        <p:spPr bwMode="auto">
          <a:xfrm>
            <a:off x="4251325" y="39576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200">
                <a:solidFill>
                  <a:srgbClr val="FFFF00"/>
                </a:solidFill>
              </a:rPr>
              <a:t>H</a:t>
            </a:r>
          </a:p>
        </p:txBody>
      </p:sp>
      <p:sp>
        <p:nvSpPr>
          <p:cNvPr id="158757" name="Text Box 89"/>
          <p:cNvSpPr txBox="1">
            <a:spLocks noChangeArrowheads="1"/>
          </p:cNvSpPr>
          <p:nvPr/>
        </p:nvSpPr>
        <p:spPr bwMode="auto">
          <a:xfrm>
            <a:off x="4238625" y="32845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200">
                <a:solidFill>
                  <a:srgbClr val="FFFF00"/>
                </a:solidFill>
              </a:rPr>
              <a:t>H</a:t>
            </a:r>
          </a:p>
        </p:txBody>
      </p:sp>
      <p:sp>
        <p:nvSpPr>
          <p:cNvPr id="158758" name="Text Box 90"/>
          <p:cNvSpPr txBox="1">
            <a:spLocks noChangeArrowheads="1"/>
          </p:cNvSpPr>
          <p:nvPr/>
        </p:nvSpPr>
        <p:spPr bwMode="auto">
          <a:xfrm>
            <a:off x="4619625" y="34750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2200">
                <a:solidFill>
                  <a:srgbClr val="FFFF00"/>
                </a:solidFill>
              </a:rPr>
              <a:t>H</a:t>
            </a:r>
          </a:p>
        </p:txBody>
      </p:sp>
      <p:sp>
        <p:nvSpPr>
          <p:cNvPr id="158759" name="Text Box 91"/>
          <p:cNvSpPr txBox="1">
            <a:spLocks noChangeArrowheads="1"/>
          </p:cNvSpPr>
          <p:nvPr/>
        </p:nvSpPr>
        <p:spPr bwMode="auto">
          <a:xfrm>
            <a:off x="4873625" y="3824288"/>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a</a:t>
            </a:r>
          </a:p>
        </p:txBody>
      </p:sp>
      <p:sp>
        <p:nvSpPr>
          <p:cNvPr id="158760" name="Line 92"/>
          <p:cNvSpPr>
            <a:spLocks noChangeShapeType="1"/>
          </p:cNvSpPr>
          <p:nvPr/>
        </p:nvSpPr>
        <p:spPr bwMode="auto">
          <a:xfrm>
            <a:off x="4432300" y="4457700"/>
            <a:ext cx="0" cy="558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61" name="Text Box 93"/>
          <p:cNvSpPr txBox="1">
            <a:spLocks noChangeArrowheads="1"/>
          </p:cNvSpPr>
          <p:nvPr/>
        </p:nvSpPr>
        <p:spPr bwMode="auto">
          <a:xfrm>
            <a:off x="4289425" y="5018088"/>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b</a:t>
            </a:r>
          </a:p>
        </p:txBody>
      </p:sp>
      <p:sp>
        <p:nvSpPr>
          <p:cNvPr id="158762" name="Line 94"/>
          <p:cNvSpPr>
            <a:spLocks noChangeShapeType="1"/>
          </p:cNvSpPr>
          <p:nvPr/>
        </p:nvSpPr>
        <p:spPr bwMode="auto">
          <a:xfrm>
            <a:off x="4051300" y="4495800"/>
            <a:ext cx="0" cy="558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63" name="Text Box 95"/>
          <p:cNvSpPr txBox="1">
            <a:spLocks noChangeArrowheads="1"/>
          </p:cNvSpPr>
          <p:nvPr/>
        </p:nvSpPr>
        <p:spPr bwMode="auto">
          <a:xfrm>
            <a:off x="3895725" y="4967288"/>
            <a:ext cx="30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FFFF00"/>
                </a:solidFill>
                <a:latin typeface="Symbol" charset="2"/>
              </a:rPr>
              <a:t>g</a:t>
            </a:r>
          </a:p>
        </p:txBody>
      </p:sp>
      <p:sp>
        <p:nvSpPr>
          <p:cNvPr id="1151073" name="Rectangle 97"/>
          <p:cNvSpPr>
            <a:spLocks noChangeArrowheads="1"/>
          </p:cNvSpPr>
          <p:nvPr/>
        </p:nvSpPr>
        <p:spPr bwMode="auto">
          <a:xfrm>
            <a:off x="1533525" y="1058863"/>
            <a:ext cx="6573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20000"/>
              </a:lnSpc>
            </a:pPr>
            <a:r>
              <a:rPr lang="en-US" altLang="en-US" sz="2200">
                <a:solidFill>
                  <a:srgbClr val="FFFFFF"/>
                </a:solidFill>
                <a:latin typeface="Helvetica" charset="0"/>
              </a:rPr>
              <a:t>Where would they resonate? </a:t>
            </a:r>
            <a:r>
              <a:rPr lang="en-US" altLang="en-US" sz="2200">
                <a:solidFill>
                  <a:srgbClr val="FFFF00"/>
                </a:solidFill>
                <a:latin typeface="Symbol" charset="2"/>
              </a:rPr>
              <a:t>b </a:t>
            </a:r>
            <a:r>
              <a:rPr lang="en-US" altLang="en-US" sz="2200">
                <a:solidFill>
                  <a:srgbClr val="FFFF00"/>
                </a:solidFill>
                <a:latin typeface="Helvetica" charset="0"/>
              </a:rPr>
              <a:t>proton most upfield, </a:t>
            </a:r>
          </a:p>
          <a:p>
            <a:pPr>
              <a:lnSpc>
                <a:spcPct val="120000"/>
              </a:lnSpc>
            </a:pPr>
            <a:r>
              <a:rPr lang="en-US" altLang="en-US" sz="2200">
                <a:solidFill>
                  <a:srgbClr val="FFFF00"/>
                </a:solidFill>
                <a:latin typeface="Symbol" charset="2"/>
              </a:rPr>
              <a:t>a </a:t>
            </a:r>
            <a:r>
              <a:rPr lang="en-US" altLang="en-US" sz="2200">
                <a:solidFill>
                  <a:srgbClr val="FFFF00"/>
                </a:solidFill>
                <a:latin typeface="Helvetica" charset="0"/>
              </a:rPr>
              <a:t>proton most downfield</a:t>
            </a:r>
          </a:p>
        </p:txBody>
      </p:sp>
      <p:sp>
        <p:nvSpPr>
          <p:cNvPr id="1151074" name="Text Box 98"/>
          <p:cNvSpPr txBox="1">
            <a:spLocks noChangeArrowheads="1"/>
          </p:cNvSpPr>
          <p:nvPr/>
        </p:nvSpPr>
        <p:spPr bwMode="auto">
          <a:xfrm>
            <a:off x="1503363" y="1789113"/>
            <a:ext cx="73326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120000"/>
              </a:lnSpc>
            </a:pPr>
            <a:r>
              <a:rPr lang="en-US" altLang="en-US" sz="2200">
                <a:solidFill>
                  <a:srgbClr val="FFFFFF"/>
                </a:solidFill>
                <a:latin typeface="Helvetica" charset="0"/>
              </a:rPr>
              <a:t>What is their multiplicity? </a:t>
            </a:r>
            <a:r>
              <a:rPr lang="en-US" altLang="en-US" sz="2200">
                <a:solidFill>
                  <a:srgbClr val="FFFF00"/>
                </a:solidFill>
                <a:latin typeface="Symbol" charset="2"/>
              </a:rPr>
              <a:t>b</a:t>
            </a:r>
            <a:r>
              <a:rPr lang="en-US" altLang="en-US" sz="2200">
                <a:solidFill>
                  <a:srgbClr val="FFFFFF"/>
                </a:solidFill>
                <a:latin typeface="Helvetica" charset="0"/>
              </a:rPr>
              <a:t> - </a:t>
            </a:r>
            <a:r>
              <a:rPr lang="en-US" altLang="en-US" sz="2200">
                <a:solidFill>
                  <a:srgbClr val="FFFF00"/>
                </a:solidFill>
                <a:latin typeface="Helvetica" charset="0"/>
              </a:rPr>
              <a:t>multiplet, </a:t>
            </a:r>
            <a:r>
              <a:rPr lang="en-US" altLang="en-US" sz="2200">
                <a:solidFill>
                  <a:srgbClr val="FFFF00"/>
                </a:solidFill>
                <a:latin typeface="Symbol" charset="2"/>
              </a:rPr>
              <a:t>a - </a:t>
            </a:r>
            <a:r>
              <a:rPr lang="en-US" altLang="en-US" sz="2200">
                <a:solidFill>
                  <a:srgbClr val="FFFF00"/>
                </a:solidFill>
                <a:latin typeface="Helvetica" charset="0"/>
              </a:rPr>
              <a:t>triplet, </a:t>
            </a:r>
            <a:r>
              <a:rPr lang="en-US" altLang="en-US" sz="2200">
                <a:solidFill>
                  <a:srgbClr val="FFFF00"/>
                </a:solidFill>
                <a:latin typeface="Symbol" charset="2"/>
              </a:rPr>
              <a:t>g - </a:t>
            </a:r>
            <a:r>
              <a:rPr lang="en-US" altLang="en-US" sz="2200">
                <a:solidFill>
                  <a:srgbClr val="FFFF00"/>
                </a:solidFill>
                <a:latin typeface="Helvetica" charset="0"/>
              </a:rPr>
              <a:t>triplet</a:t>
            </a:r>
            <a:endParaRPr lang="en-US" altLang="en-US" sz="2200">
              <a:solidFill>
                <a:srgbClr val="FFFF00"/>
              </a:solidFill>
              <a:latin typeface="Symbol" charset="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10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10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107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509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105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107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1073">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510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073" grpId="0" build="p" autoUpdateAnimBg="0"/>
      <p:bldP spid="1151074"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Freeform 2"/>
          <p:cNvSpPr>
            <a:spLocks/>
          </p:cNvSpPr>
          <p:nvPr/>
        </p:nvSpPr>
        <p:spPr bwMode="auto">
          <a:xfrm>
            <a:off x="342900" y="2482850"/>
            <a:ext cx="9423400" cy="3575050"/>
          </a:xfrm>
          <a:custGeom>
            <a:avLst/>
            <a:gdLst>
              <a:gd name="T0" fmla="*/ 2147483646 w 5276"/>
              <a:gd name="T1" fmla="*/ 2147483646 h 2252"/>
              <a:gd name="T2" fmla="*/ 2147483646 w 5276"/>
              <a:gd name="T3" fmla="*/ 2147483646 h 2252"/>
              <a:gd name="T4" fmla="*/ 2147483646 w 5276"/>
              <a:gd name="T5" fmla="*/ 2147483646 h 2252"/>
              <a:gd name="T6" fmla="*/ 2147483646 w 5276"/>
              <a:gd name="T7" fmla="*/ 2147483646 h 2252"/>
              <a:gd name="T8" fmla="*/ 2147483646 w 5276"/>
              <a:gd name="T9" fmla="*/ 2147483646 h 2252"/>
              <a:gd name="T10" fmla="*/ 2147483646 w 5276"/>
              <a:gd name="T11" fmla="*/ 2147483646 h 2252"/>
              <a:gd name="T12" fmla="*/ 2147483646 w 5276"/>
              <a:gd name="T13" fmla="*/ 2147483646 h 2252"/>
              <a:gd name="T14" fmla="*/ 2147483646 w 5276"/>
              <a:gd name="T15" fmla="*/ 2147483646 h 2252"/>
              <a:gd name="T16" fmla="*/ 2147483646 w 5276"/>
              <a:gd name="T17" fmla="*/ 2147483646 h 2252"/>
              <a:gd name="T18" fmla="*/ 2147483646 w 5276"/>
              <a:gd name="T19" fmla="*/ 2147483646 h 2252"/>
              <a:gd name="T20" fmla="*/ 2147483646 w 5276"/>
              <a:gd name="T21" fmla="*/ 2147483646 h 2252"/>
              <a:gd name="T22" fmla="*/ 2147483646 w 5276"/>
              <a:gd name="T23" fmla="*/ 2147483646 h 2252"/>
              <a:gd name="T24" fmla="*/ 2147483646 w 5276"/>
              <a:gd name="T25" fmla="*/ 2147483646 h 2252"/>
              <a:gd name="T26" fmla="*/ 2147483646 w 5276"/>
              <a:gd name="T27" fmla="*/ 2147483646 h 2252"/>
              <a:gd name="T28" fmla="*/ 2147483646 w 5276"/>
              <a:gd name="T29" fmla="*/ 2147483646 h 2252"/>
              <a:gd name="T30" fmla="*/ 2147483646 w 5276"/>
              <a:gd name="T31" fmla="*/ 2147483646 h 2252"/>
              <a:gd name="T32" fmla="*/ 2147483646 w 5276"/>
              <a:gd name="T33" fmla="*/ 2147483646 h 2252"/>
              <a:gd name="T34" fmla="*/ 2147483646 w 5276"/>
              <a:gd name="T35" fmla="*/ 2147483646 h 2252"/>
              <a:gd name="T36" fmla="*/ 2147483646 w 5276"/>
              <a:gd name="T37" fmla="*/ 2147483646 h 2252"/>
              <a:gd name="T38" fmla="*/ 2147483646 w 5276"/>
              <a:gd name="T39" fmla="*/ 2147483646 h 2252"/>
              <a:gd name="T40" fmla="*/ 2147483646 w 5276"/>
              <a:gd name="T41" fmla="*/ 2147483646 h 2252"/>
              <a:gd name="T42" fmla="*/ 2147483646 w 5276"/>
              <a:gd name="T43" fmla="*/ 2147483646 h 2252"/>
              <a:gd name="T44" fmla="*/ 2147483646 w 5276"/>
              <a:gd name="T45" fmla="*/ 2147483646 h 2252"/>
              <a:gd name="T46" fmla="*/ 2147483646 w 5276"/>
              <a:gd name="T47" fmla="*/ 2147483646 h 2252"/>
              <a:gd name="T48" fmla="*/ 2147483646 w 5276"/>
              <a:gd name="T49" fmla="*/ 2147483646 h 2252"/>
              <a:gd name="T50" fmla="*/ 2147483646 w 5276"/>
              <a:gd name="T51" fmla="*/ 2147483646 h 2252"/>
              <a:gd name="T52" fmla="*/ 2147483646 w 5276"/>
              <a:gd name="T53" fmla="*/ 2147483646 h 2252"/>
              <a:gd name="T54" fmla="*/ 2147483646 w 5276"/>
              <a:gd name="T55" fmla="*/ 2147483646 h 2252"/>
              <a:gd name="T56" fmla="*/ 2147483646 w 5276"/>
              <a:gd name="T57" fmla="*/ 2147483646 h 2252"/>
              <a:gd name="T58" fmla="*/ 2147483646 w 5276"/>
              <a:gd name="T59" fmla="*/ 2147483646 h 2252"/>
              <a:gd name="T60" fmla="*/ 2147483646 w 5276"/>
              <a:gd name="T61" fmla="*/ 2147483646 h 2252"/>
              <a:gd name="T62" fmla="*/ 2147483646 w 5276"/>
              <a:gd name="T63" fmla="*/ 2147483646 h 2252"/>
              <a:gd name="T64" fmla="*/ 2147483646 w 5276"/>
              <a:gd name="T65" fmla="*/ 2147483646 h 2252"/>
              <a:gd name="T66" fmla="*/ 2147483646 w 5276"/>
              <a:gd name="T67" fmla="*/ 2147483646 h 2252"/>
              <a:gd name="T68" fmla="*/ 2147483646 w 5276"/>
              <a:gd name="T69" fmla="*/ 2147483646 h 2252"/>
              <a:gd name="T70" fmla="*/ 2147483646 w 5276"/>
              <a:gd name="T71" fmla="*/ 2147483646 h 2252"/>
              <a:gd name="T72" fmla="*/ 2147483646 w 5276"/>
              <a:gd name="T73" fmla="*/ 2147483646 h 2252"/>
              <a:gd name="T74" fmla="*/ 2147483646 w 5276"/>
              <a:gd name="T75" fmla="*/ 2147483646 h 2252"/>
              <a:gd name="T76" fmla="*/ 2147483646 w 5276"/>
              <a:gd name="T77" fmla="*/ 2147483646 h 2252"/>
              <a:gd name="T78" fmla="*/ 2147483646 w 5276"/>
              <a:gd name="T79" fmla="*/ 2147483646 h 2252"/>
              <a:gd name="T80" fmla="*/ 2147483646 w 5276"/>
              <a:gd name="T81" fmla="*/ 2147483646 h 2252"/>
              <a:gd name="T82" fmla="*/ 2147483646 w 5276"/>
              <a:gd name="T83" fmla="*/ 2147483646 h 2252"/>
              <a:gd name="T84" fmla="*/ 2147483646 w 5276"/>
              <a:gd name="T85" fmla="*/ 2147483646 h 2252"/>
              <a:gd name="T86" fmla="*/ 2147483646 w 5276"/>
              <a:gd name="T87" fmla="*/ 2147483646 h 2252"/>
              <a:gd name="T88" fmla="*/ 2147483646 w 5276"/>
              <a:gd name="T89" fmla="*/ 2147483646 h 2252"/>
              <a:gd name="T90" fmla="*/ 2147483646 w 5276"/>
              <a:gd name="T91" fmla="*/ 2147483646 h 2252"/>
              <a:gd name="T92" fmla="*/ 2147483646 w 5276"/>
              <a:gd name="T93" fmla="*/ 2147483646 h 2252"/>
              <a:gd name="T94" fmla="*/ 2147483646 w 5276"/>
              <a:gd name="T95" fmla="*/ 2147483646 h 2252"/>
              <a:gd name="T96" fmla="*/ 2147483646 w 5276"/>
              <a:gd name="T97" fmla="*/ 2147483646 h 2252"/>
              <a:gd name="T98" fmla="*/ 2147483646 w 5276"/>
              <a:gd name="T99" fmla="*/ 2147483646 h 2252"/>
              <a:gd name="T100" fmla="*/ 2147483646 w 5276"/>
              <a:gd name="T101" fmla="*/ 2147483646 h 2252"/>
              <a:gd name="T102" fmla="*/ 2147483646 w 5276"/>
              <a:gd name="T103" fmla="*/ 2147483646 h 2252"/>
              <a:gd name="T104" fmla="*/ 2147483646 w 5276"/>
              <a:gd name="T105" fmla="*/ 2147483646 h 2252"/>
              <a:gd name="T106" fmla="*/ 2147483646 w 5276"/>
              <a:gd name="T107" fmla="*/ 2147483646 h 2252"/>
              <a:gd name="T108" fmla="*/ 2147483646 w 5276"/>
              <a:gd name="T109" fmla="*/ 2147483646 h 2252"/>
              <a:gd name="T110" fmla="*/ 2147483646 w 5276"/>
              <a:gd name="T111" fmla="*/ 2147483646 h 2252"/>
              <a:gd name="T112" fmla="*/ 2147483646 w 5276"/>
              <a:gd name="T113" fmla="*/ 2147483646 h 2252"/>
              <a:gd name="T114" fmla="*/ 2147483646 w 5276"/>
              <a:gd name="T115" fmla="*/ 2147483646 h 2252"/>
              <a:gd name="T116" fmla="*/ 2147483646 w 5276"/>
              <a:gd name="T117" fmla="*/ 2147483646 h 2252"/>
              <a:gd name="T118" fmla="*/ 2147483646 w 5276"/>
              <a:gd name="T119" fmla="*/ 2147483646 h 2252"/>
              <a:gd name="T120" fmla="*/ 2147483646 w 5276"/>
              <a:gd name="T121" fmla="*/ 2147483646 h 2252"/>
              <a:gd name="T122" fmla="*/ 2147483646 w 5276"/>
              <a:gd name="T123" fmla="*/ 2147483646 h 2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76" h="2252">
                <a:moveTo>
                  <a:pt x="0" y="2238"/>
                </a:moveTo>
                <a:lnTo>
                  <a:pt x="0" y="2238"/>
                </a:lnTo>
                <a:lnTo>
                  <a:pt x="4" y="2238"/>
                </a:lnTo>
                <a:lnTo>
                  <a:pt x="8" y="2238"/>
                </a:lnTo>
                <a:lnTo>
                  <a:pt x="12" y="2238"/>
                </a:lnTo>
                <a:lnTo>
                  <a:pt x="17" y="2238"/>
                </a:lnTo>
                <a:lnTo>
                  <a:pt x="21" y="2238"/>
                </a:lnTo>
                <a:lnTo>
                  <a:pt x="25" y="2238"/>
                </a:lnTo>
                <a:lnTo>
                  <a:pt x="29" y="2238"/>
                </a:lnTo>
                <a:lnTo>
                  <a:pt x="33" y="2238"/>
                </a:lnTo>
                <a:lnTo>
                  <a:pt x="37" y="2238"/>
                </a:lnTo>
                <a:lnTo>
                  <a:pt x="41" y="2238"/>
                </a:lnTo>
                <a:lnTo>
                  <a:pt x="45" y="2238"/>
                </a:lnTo>
                <a:lnTo>
                  <a:pt x="50" y="2238"/>
                </a:lnTo>
                <a:lnTo>
                  <a:pt x="54" y="2238"/>
                </a:lnTo>
                <a:lnTo>
                  <a:pt x="58" y="2238"/>
                </a:lnTo>
                <a:lnTo>
                  <a:pt x="62" y="2238"/>
                </a:lnTo>
                <a:lnTo>
                  <a:pt x="66" y="2238"/>
                </a:lnTo>
                <a:lnTo>
                  <a:pt x="70" y="2238"/>
                </a:lnTo>
                <a:lnTo>
                  <a:pt x="74" y="2238"/>
                </a:lnTo>
                <a:lnTo>
                  <a:pt x="78" y="2238"/>
                </a:lnTo>
                <a:lnTo>
                  <a:pt x="83" y="2238"/>
                </a:lnTo>
                <a:lnTo>
                  <a:pt x="87" y="2238"/>
                </a:lnTo>
                <a:lnTo>
                  <a:pt x="91" y="2238"/>
                </a:lnTo>
                <a:lnTo>
                  <a:pt x="95" y="2238"/>
                </a:lnTo>
                <a:lnTo>
                  <a:pt x="99" y="2238"/>
                </a:lnTo>
                <a:lnTo>
                  <a:pt x="103" y="2238"/>
                </a:lnTo>
                <a:lnTo>
                  <a:pt x="107" y="2238"/>
                </a:lnTo>
                <a:lnTo>
                  <a:pt x="111" y="2238"/>
                </a:lnTo>
                <a:lnTo>
                  <a:pt x="116" y="2238"/>
                </a:lnTo>
                <a:lnTo>
                  <a:pt x="120" y="2238"/>
                </a:lnTo>
                <a:lnTo>
                  <a:pt x="124" y="2238"/>
                </a:lnTo>
                <a:lnTo>
                  <a:pt x="128" y="2238"/>
                </a:lnTo>
                <a:lnTo>
                  <a:pt x="132" y="2238"/>
                </a:lnTo>
                <a:lnTo>
                  <a:pt x="136" y="2238"/>
                </a:lnTo>
                <a:lnTo>
                  <a:pt x="140" y="2238"/>
                </a:lnTo>
                <a:lnTo>
                  <a:pt x="144" y="2238"/>
                </a:lnTo>
                <a:lnTo>
                  <a:pt x="149" y="2238"/>
                </a:lnTo>
                <a:lnTo>
                  <a:pt x="153" y="2238"/>
                </a:lnTo>
                <a:lnTo>
                  <a:pt x="157" y="2238"/>
                </a:lnTo>
                <a:lnTo>
                  <a:pt x="161" y="2238"/>
                </a:lnTo>
                <a:lnTo>
                  <a:pt x="165" y="2238"/>
                </a:lnTo>
                <a:lnTo>
                  <a:pt x="169" y="2238"/>
                </a:lnTo>
                <a:lnTo>
                  <a:pt x="173" y="2238"/>
                </a:lnTo>
                <a:lnTo>
                  <a:pt x="177" y="2238"/>
                </a:lnTo>
                <a:lnTo>
                  <a:pt x="182" y="2238"/>
                </a:lnTo>
                <a:lnTo>
                  <a:pt x="186" y="2238"/>
                </a:lnTo>
                <a:lnTo>
                  <a:pt x="190" y="2238"/>
                </a:lnTo>
                <a:lnTo>
                  <a:pt x="194" y="2238"/>
                </a:lnTo>
                <a:lnTo>
                  <a:pt x="198" y="2238"/>
                </a:lnTo>
                <a:lnTo>
                  <a:pt x="202" y="2238"/>
                </a:lnTo>
                <a:lnTo>
                  <a:pt x="206" y="2238"/>
                </a:lnTo>
                <a:lnTo>
                  <a:pt x="210" y="2238"/>
                </a:lnTo>
                <a:lnTo>
                  <a:pt x="215" y="2238"/>
                </a:lnTo>
                <a:lnTo>
                  <a:pt x="219" y="2238"/>
                </a:lnTo>
                <a:lnTo>
                  <a:pt x="223" y="2238"/>
                </a:lnTo>
                <a:lnTo>
                  <a:pt x="227" y="2238"/>
                </a:lnTo>
                <a:lnTo>
                  <a:pt x="231" y="2238"/>
                </a:lnTo>
                <a:lnTo>
                  <a:pt x="235" y="2238"/>
                </a:lnTo>
                <a:lnTo>
                  <a:pt x="239" y="2238"/>
                </a:lnTo>
                <a:lnTo>
                  <a:pt x="243" y="2238"/>
                </a:lnTo>
                <a:lnTo>
                  <a:pt x="248" y="2238"/>
                </a:lnTo>
                <a:lnTo>
                  <a:pt x="252" y="2238"/>
                </a:lnTo>
                <a:lnTo>
                  <a:pt x="256" y="2238"/>
                </a:lnTo>
                <a:lnTo>
                  <a:pt x="260" y="2238"/>
                </a:lnTo>
                <a:lnTo>
                  <a:pt x="264" y="2238"/>
                </a:lnTo>
                <a:lnTo>
                  <a:pt x="268" y="2238"/>
                </a:lnTo>
                <a:lnTo>
                  <a:pt x="272" y="2238"/>
                </a:lnTo>
                <a:lnTo>
                  <a:pt x="276" y="2238"/>
                </a:lnTo>
                <a:lnTo>
                  <a:pt x="281" y="2238"/>
                </a:lnTo>
                <a:lnTo>
                  <a:pt x="285" y="2238"/>
                </a:lnTo>
                <a:lnTo>
                  <a:pt x="289" y="2238"/>
                </a:lnTo>
                <a:lnTo>
                  <a:pt x="293" y="2238"/>
                </a:lnTo>
                <a:lnTo>
                  <a:pt x="297" y="2238"/>
                </a:lnTo>
                <a:lnTo>
                  <a:pt x="301" y="2238"/>
                </a:lnTo>
                <a:lnTo>
                  <a:pt x="305" y="2238"/>
                </a:lnTo>
                <a:lnTo>
                  <a:pt x="309" y="2238"/>
                </a:lnTo>
                <a:lnTo>
                  <a:pt x="314" y="2238"/>
                </a:lnTo>
                <a:lnTo>
                  <a:pt x="318" y="2238"/>
                </a:lnTo>
                <a:lnTo>
                  <a:pt x="322" y="2238"/>
                </a:lnTo>
                <a:lnTo>
                  <a:pt x="326" y="2238"/>
                </a:lnTo>
                <a:lnTo>
                  <a:pt x="330" y="2238"/>
                </a:lnTo>
                <a:lnTo>
                  <a:pt x="334" y="2238"/>
                </a:lnTo>
                <a:lnTo>
                  <a:pt x="338" y="2238"/>
                </a:lnTo>
                <a:lnTo>
                  <a:pt x="342" y="2238"/>
                </a:lnTo>
                <a:lnTo>
                  <a:pt x="347" y="2238"/>
                </a:lnTo>
                <a:lnTo>
                  <a:pt x="351" y="2238"/>
                </a:lnTo>
                <a:lnTo>
                  <a:pt x="355" y="2238"/>
                </a:lnTo>
                <a:lnTo>
                  <a:pt x="359" y="2238"/>
                </a:lnTo>
                <a:lnTo>
                  <a:pt x="363" y="2238"/>
                </a:lnTo>
                <a:lnTo>
                  <a:pt x="367" y="2238"/>
                </a:lnTo>
                <a:lnTo>
                  <a:pt x="371" y="2238"/>
                </a:lnTo>
                <a:lnTo>
                  <a:pt x="375" y="2238"/>
                </a:lnTo>
                <a:lnTo>
                  <a:pt x="380" y="2238"/>
                </a:lnTo>
                <a:lnTo>
                  <a:pt x="384" y="2238"/>
                </a:lnTo>
                <a:lnTo>
                  <a:pt x="388" y="2238"/>
                </a:lnTo>
                <a:lnTo>
                  <a:pt x="392" y="2238"/>
                </a:lnTo>
                <a:lnTo>
                  <a:pt x="396" y="2238"/>
                </a:lnTo>
                <a:lnTo>
                  <a:pt x="400" y="2238"/>
                </a:lnTo>
                <a:lnTo>
                  <a:pt x="404" y="2238"/>
                </a:lnTo>
                <a:lnTo>
                  <a:pt x="408" y="2238"/>
                </a:lnTo>
                <a:lnTo>
                  <a:pt x="413" y="2238"/>
                </a:lnTo>
                <a:lnTo>
                  <a:pt x="417" y="2238"/>
                </a:lnTo>
                <a:lnTo>
                  <a:pt x="421" y="2238"/>
                </a:lnTo>
                <a:lnTo>
                  <a:pt x="425" y="2238"/>
                </a:lnTo>
                <a:lnTo>
                  <a:pt x="429" y="2238"/>
                </a:lnTo>
                <a:lnTo>
                  <a:pt x="433" y="2238"/>
                </a:lnTo>
                <a:lnTo>
                  <a:pt x="437" y="2238"/>
                </a:lnTo>
                <a:lnTo>
                  <a:pt x="441" y="2238"/>
                </a:lnTo>
                <a:lnTo>
                  <a:pt x="446" y="2238"/>
                </a:lnTo>
                <a:lnTo>
                  <a:pt x="450" y="2238"/>
                </a:lnTo>
                <a:lnTo>
                  <a:pt x="454" y="2238"/>
                </a:lnTo>
                <a:lnTo>
                  <a:pt x="458" y="2238"/>
                </a:lnTo>
                <a:lnTo>
                  <a:pt x="462" y="2238"/>
                </a:lnTo>
                <a:lnTo>
                  <a:pt x="466" y="2238"/>
                </a:lnTo>
                <a:lnTo>
                  <a:pt x="470" y="2238"/>
                </a:lnTo>
                <a:lnTo>
                  <a:pt x="474" y="2238"/>
                </a:lnTo>
                <a:lnTo>
                  <a:pt x="479" y="2238"/>
                </a:lnTo>
                <a:lnTo>
                  <a:pt x="483" y="2238"/>
                </a:lnTo>
                <a:lnTo>
                  <a:pt x="487" y="2238"/>
                </a:lnTo>
                <a:lnTo>
                  <a:pt x="491" y="2238"/>
                </a:lnTo>
                <a:lnTo>
                  <a:pt x="495" y="2238"/>
                </a:lnTo>
                <a:lnTo>
                  <a:pt x="499" y="2238"/>
                </a:lnTo>
                <a:lnTo>
                  <a:pt x="503" y="2238"/>
                </a:lnTo>
                <a:lnTo>
                  <a:pt x="507" y="2238"/>
                </a:lnTo>
                <a:lnTo>
                  <a:pt x="512" y="2238"/>
                </a:lnTo>
                <a:lnTo>
                  <a:pt x="516" y="2238"/>
                </a:lnTo>
                <a:lnTo>
                  <a:pt x="520" y="2238"/>
                </a:lnTo>
                <a:lnTo>
                  <a:pt x="524" y="2238"/>
                </a:lnTo>
                <a:lnTo>
                  <a:pt x="528" y="2238"/>
                </a:lnTo>
                <a:lnTo>
                  <a:pt x="532" y="2238"/>
                </a:lnTo>
                <a:lnTo>
                  <a:pt x="536" y="2238"/>
                </a:lnTo>
                <a:lnTo>
                  <a:pt x="540" y="2238"/>
                </a:lnTo>
                <a:lnTo>
                  <a:pt x="545" y="2238"/>
                </a:lnTo>
                <a:lnTo>
                  <a:pt x="549" y="2238"/>
                </a:lnTo>
                <a:lnTo>
                  <a:pt x="553" y="2238"/>
                </a:lnTo>
                <a:lnTo>
                  <a:pt x="557" y="2238"/>
                </a:lnTo>
                <a:lnTo>
                  <a:pt x="561" y="2238"/>
                </a:lnTo>
                <a:lnTo>
                  <a:pt x="565" y="2238"/>
                </a:lnTo>
                <a:lnTo>
                  <a:pt x="569" y="2238"/>
                </a:lnTo>
                <a:lnTo>
                  <a:pt x="573" y="2233"/>
                </a:lnTo>
                <a:lnTo>
                  <a:pt x="578" y="2238"/>
                </a:lnTo>
                <a:lnTo>
                  <a:pt x="582" y="2243"/>
                </a:lnTo>
                <a:lnTo>
                  <a:pt x="586" y="2247"/>
                </a:lnTo>
                <a:lnTo>
                  <a:pt x="590" y="2247"/>
                </a:lnTo>
                <a:lnTo>
                  <a:pt x="594" y="2243"/>
                </a:lnTo>
                <a:lnTo>
                  <a:pt x="598" y="2243"/>
                </a:lnTo>
                <a:lnTo>
                  <a:pt x="602" y="2243"/>
                </a:lnTo>
                <a:lnTo>
                  <a:pt x="606" y="2243"/>
                </a:lnTo>
                <a:lnTo>
                  <a:pt x="606" y="2247"/>
                </a:lnTo>
                <a:lnTo>
                  <a:pt x="611" y="2247"/>
                </a:lnTo>
                <a:lnTo>
                  <a:pt x="615" y="2247"/>
                </a:lnTo>
                <a:lnTo>
                  <a:pt x="619" y="2247"/>
                </a:lnTo>
                <a:lnTo>
                  <a:pt x="623" y="2247"/>
                </a:lnTo>
                <a:lnTo>
                  <a:pt x="627" y="2247"/>
                </a:lnTo>
                <a:lnTo>
                  <a:pt x="631" y="2247"/>
                </a:lnTo>
                <a:lnTo>
                  <a:pt x="635" y="2243"/>
                </a:lnTo>
                <a:lnTo>
                  <a:pt x="639" y="2243"/>
                </a:lnTo>
                <a:lnTo>
                  <a:pt x="644" y="2243"/>
                </a:lnTo>
                <a:lnTo>
                  <a:pt x="648" y="2243"/>
                </a:lnTo>
                <a:lnTo>
                  <a:pt x="648" y="2238"/>
                </a:lnTo>
                <a:lnTo>
                  <a:pt x="652" y="2238"/>
                </a:lnTo>
                <a:lnTo>
                  <a:pt x="656" y="2238"/>
                </a:lnTo>
                <a:lnTo>
                  <a:pt x="656" y="2233"/>
                </a:lnTo>
                <a:lnTo>
                  <a:pt x="660" y="2228"/>
                </a:lnTo>
                <a:lnTo>
                  <a:pt x="664" y="2228"/>
                </a:lnTo>
                <a:lnTo>
                  <a:pt x="668" y="2224"/>
                </a:lnTo>
                <a:lnTo>
                  <a:pt x="668" y="2219"/>
                </a:lnTo>
                <a:lnTo>
                  <a:pt x="672" y="2214"/>
                </a:lnTo>
                <a:lnTo>
                  <a:pt x="677" y="2210"/>
                </a:lnTo>
                <a:lnTo>
                  <a:pt x="677" y="2191"/>
                </a:lnTo>
                <a:lnTo>
                  <a:pt x="681" y="2162"/>
                </a:lnTo>
                <a:lnTo>
                  <a:pt x="685" y="2106"/>
                </a:lnTo>
                <a:lnTo>
                  <a:pt x="689" y="1992"/>
                </a:lnTo>
                <a:lnTo>
                  <a:pt x="689" y="1808"/>
                </a:lnTo>
                <a:lnTo>
                  <a:pt x="693" y="1605"/>
                </a:lnTo>
                <a:lnTo>
                  <a:pt x="697" y="1511"/>
                </a:lnTo>
                <a:lnTo>
                  <a:pt x="697" y="1605"/>
                </a:lnTo>
                <a:lnTo>
                  <a:pt x="701" y="1799"/>
                </a:lnTo>
                <a:lnTo>
                  <a:pt x="705" y="1950"/>
                </a:lnTo>
                <a:lnTo>
                  <a:pt x="705" y="1997"/>
                </a:lnTo>
                <a:lnTo>
                  <a:pt x="710" y="1959"/>
                </a:lnTo>
                <a:lnTo>
                  <a:pt x="714" y="1832"/>
                </a:lnTo>
                <a:lnTo>
                  <a:pt x="718" y="1563"/>
                </a:lnTo>
                <a:lnTo>
                  <a:pt x="718" y="1166"/>
                </a:lnTo>
                <a:lnTo>
                  <a:pt x="722" y="831"/>
                </a:lnTo>
                <a:lnTo>
                  <a:pt x="726" y="831"/>
                </a:lnTo>
                <a:lnTo>
                  <a:pt x="726" y="1171"/>
                </a:lnTo>
                <a:lnTo>
                  <a:pt x="730" y="1586"/>
                </a:lnTo>
                <a:lnTo>
                  <a:pt x="734" y="1841"/>
                </a:lnTo>
                <a:lnTo>
                  <a:pt x="738" y="1945"/>
                </a:lnTo>
                <a:lnTo>
                  <a:pt x="738" y="1950"/>
                </a:lnTo>
                <a:lnTo>
                  <a:pt x="743" y="1884"/>
                </a:lnTo>
                <a:lnTo>
                  <a:pt x="747" y="1728"/>
                </a:lnTo>
                <a:lnTo>
                  <a:pt x="747" y="1539"/>
                </a:lnTo>
                <a:lnTo>
                  <a:pt x="751" y="1445"/>
                </a:lnTo>
                <a:lnTo>
                  <a:pt x="755" y="1549"/>
                </a:lnTo>
                <a:lnTo>
                  <a:pt x="759" y="1775"/>
                </a:lnTo>
                <a:lnTo>
                  <a:pt x="759" y="1964"/>
                </a:lnTo>
                <a:lnTo>
                  <a:pt x="763" y="2073"/>
                </a:lnTo>
                <a:lnTo>
                  <a:pt x="767" y="2120"/>
                </a:lnTo>
                <a:lnTo>
                  <a:pt x="767" y="2143"/>
                </a:lnTo>
                <a:lnTo>
                  <a:pt x="771" y="2162"/>
                </a:lnTo>
                <a:lnTo>
                  <a:pt x="776" y="2172"/>
                </a:lnTo>
                <a:lnTo>
                  <a:pt x="780" y="2181"/>
                </a:lnTo>
                <a:lnTo>
                  <a:pt x="780" y="2191"/>
                </a:lnTo>
                <a:lnTo>
                  <a:pt x="784" y="2195"/>
                </a:lnTo>
                <a:lnTo>
                  <a:pt x="788" y="2205"/>
                </a:lnTo>
                <a:lnTo>
                  <a:pt x="788" y="2210"/>
                </a:lnTo>
                <a:lnTo>
                  <a:pt x="792" y="2210"/>
                </a:lnTo>
                <a:lnTo>
                  <a:pt x="796" y="2214"/>
                </a:lnTo>
                <a:lnTo>
                  <a:pt x="800" y="2214"/>
                </a:lnTo>
                <a:lnTo>
                  <a:pt x="800" y="2219"/>
                </a:lnTo>
                <a:lnTo>
                  <a:pt x="804" y="2219"/>
                </a:lnTo>
                <a:lnTo>
                  <a:pt x="809" y="2224"/>
                </a:lnTo>
                <a:lnTo>
                  <a:pt x="813" y="2224"/>
                </a:lnTo>
                <a:lnTo>
                  <a:pt x="817" y="2224"/>
                </a:lnTo>
                <a:lnTo>
                  <a:pt x="821" y="2228"/>
                </a:lnTo>
                <a:lnTo>
                  <a:pt x="825" y="2228"/>
                </a:lnTo>
                <a:lnTo>
                  <a:pt x="829" y="2228"/>
                </a:lnTo>
                <a:lnTo>
                  <a:pt x="833" y="2233"/>
                </a:lnTo>
                <a:lnTo>
                  <a:pt x="837" y="2233"/>
                </a:lnTo>
                <a:lnTo>
                  <a:pt x="837" y="2238"/>
                </a:lnTo>
                <a:lnTo>
                  <a:pt x="842" y="2238"/>
                </a:lnTo>
                <a:lnTo>
                  <a:pt x="846" y="2238"/>
                </a:lnTo>
                <a:lnTo>
                  <a:pt x="850" y="2238"/>
                </a:lnTo>
                <a:lnTo>
                  <a:pt x="850" y="2233"/>
                </a:lnTo>
                <a:lnTo>
                  <a:pt x="854" y="2238"/>
                </a:lnTo>
                <a:lnTo>
                  <a:pt x="858" y="2238"/>
                </a:lnTo>
                <a:lnTo>
                  <a:pt x="862" y="2238"/>
                </a:lnTo>
                <a:lnTo>
                  <a:pt x="866" y="2243"/>
                </a:lnTo>
                <a:lnTo>
                  <a:pt x="870" y="2243"/>
                </a:lnTo>
                <a:lnTo>
                  <a:pt x="870" y="2247"/>
                </a:lnTo>
                <a:lnTo>
                  <a:pt x="875" y="2243"/>
                </a:lnTo>
                <a:lnTo>
                  <a:pt x="879" y="2238"/>
                </a:lnTo>
                <a:lnTo>
                  <a:pt x="883" y="2238"/>
                </a:lnTo>
                <a:lnTo>
                  <a:pt x="887" y="2238"/>
                </a:lnTo>
                <a:lnTo>
                  <a:pt x="891" y="2238"/>
                </a:lnTo>
                <a:lnTo>
                  <a:pt x="895" y="2238"/>
                </a:lnTo>
                <a:lnTo>
                  <a:pt x="899" y="2238"/>
                </a:lnTo>
                <a:lnTo>
                  <a:pt x="903" y="2238"/>
                </a:lnTo>
                <a:lnTo>
                  <a:pt x="908" y="2238"/>
                </a:lnTo>
                <a:lnTo>
                  <a:pt x="912" y="2238"/>
                </a:lnTo>
                <a:lnTo>
                  <a:pt x="916" y="2238"/>
                </a:lnTo>
                <a:lnTo>
                  <a:pt x="920" y="2238"/>
                </a:lnTo>
                <a:lnTo>
                  <a:pt x="924" y="2238"/>
                </a:lnTo>
                <a:lnTo>
                  <a:pt x="928" y="2238"/>
                </a:lnTo>
                <a:lnTo>
                  <a:pt x="932" y="2238"/>
                </a:lnTo>
                <a:lnTo>
                  <a:pt x="936" y="2238"/>
                </a:lnTo>
                <a:lnTo>
                  <a:pt x="941" y="2238"/>
                </a:lnTo>
                <a:lnTo>
                  <a:pt x="945" y="2238"/>
                </a:lnTo>
                <a:lnTo>
                  <a:pt x="949" y="2238"/>
                </a:lnTo>
                <a:lnTo>
                  <a:pt x="953" y="2238"/>
                </a:lnTo>
                <a:lnTo>
                  <a:pt x="957" y="2238"/>
                </a:lnTo>
                <a:lnTo>
                  <a:pt x="961" y="2238"/>
                </a:lnTo>
                <a:lnTo>
                  <a:pt x="965" y="2238"/>
                </a:lnTo>
                <a:lnTo>
                  <a:pt x="969" y="2238"/>
                </a:lnTo>
                <a:lnTo>
                  <a:pt x="974" y="2238"/>
                </a:lnTo>
                <a:lnTo>
                  <a:pt x="978" y="2238"/>
                </a:lnTo>
                <a:lnTo>
                  <a:pt x="982" y="2238"/>
                </a:lnTo>
                <a:lnTo>
                  <a:pt x="986" y="2238"/>
                </a:lnTo>
                <a:lnTo>
                  <a:pt x="990" y="2238"/>
                </a:lnTo>
                <a:lnTo>
                  <a:pt x="994" y="2238"/>
                </a:lnTo>
                <a:lnTo>
                  <a:pt x="998" y="2238"/>
                </a:lnTo>
                <a:lnTo>
                  <a:pt x="1002" y="2238"/>
                </a:lnTo>
                <a:lnTo>
                  <a:pt x="1007" y="2238"/>
                </a:lnTo>
                <a:lnTo>
                  <a:pt x="1011" y="2238"/>
                </a:lnTo>
                <a:lnTo>
                  <a:pt x="1015" y="2233"/>
                </a:lnTo>
                <a:lnTo>
                  <a:pt x="1019" y="2238"/>
                </a:lnTo>
                <a:lnTo>
                  <a:pt x="1023" y="2238"/>
                </a:lnTo>
                <a:lnTo>
                  <a:pt x="1027" y="2238"/>
                </a:lnTo>
                <a:lnTo>
                  <a:pt x="1031" y="2238"/>
                </a:lnTo>
                <a:lnTo>
                  <a:pt x="1035" y="2238"/>
                </a:lnTo>
                <a:lnTo>
                  <a:pt x="1040" y="2238"/>
                </a:lnTo>
                <a:lnTo>
                  <a:pt x="1044" y="2238"/>
                </a:lnTo>
                <a:lnTo>
                  <a:pt x="1048" y="2238"/>
                </a:lnTo>
                <a:lnTo>
                  <a:pt x="1052" y="2238"/>
                </a:lnTo>
                <a:lnTo>
                  <a:pt x="1056" y="2238"/>
                </a:lnTo>
                <a:lnTo>
                  <a:pt x="1060" y="2238"/>
                </a:lnTo>
                <a:lnTo>
                  <a:pt x="1064" y="2238"/>
                </a:lnTo>
                <a:lnTo>
                  <a:pt x="1068" y="2238"/>
                </a:lnTo>
                <a:lnTo>
                  <a:pt x="1073" y="2238"/>
                </a:lnTo>
                <a:lnTo>
                  <a:pt x="1077" y="2238"/>
                </a:lnTo>
                <a:lnTo>
                  <a:pt x="1081" y="2238"/>
                </a:lnTo>
                <a:lnTo>
                  <a:pt x="1085" y="2238"/>
                </a:lnTo>
                <a:lnTo>
                  <a:pt x="1089" y="2238"/>
                </a:lnTo>
                <a:lnTo>
                  <a:pt x="1093" y="2238"/>
                </a:lnTo>
                <a:lnTo>
                  <a:pt x="1097" y="2238"/>
                </a:lnTo>
                <a:lnTo>
                  <a:pt x="1101" y="2238"/>
                </a:lnTo>
                <a:lnTo>
                  <a:pt x="1106" y="2238"/>
                </a:lnTo>
                <a:lnTo>
                  <a:pt x="1110" y="2238"/>
                </a:lnTo>
                <a:lnTo>
                  <a:pt x="1114" y="2238"/>
                </a:lnTo>
                <a:lnTo>
                  <a:pt x="1118" y="2238"/>
                </a:lnTo>
                <a:lnTo>
                  <a:pt x="1122" y="2238"/>
                </a:lnTo>
                <a:lnTo>
                  <a:pt x="1126" y="2238"/>
                </a:lnTo>
                <a:lnTo>
                  <a:pt x="1130" y="2238"/>
                </a:lnTo>
                <a:lnTo>
                  <a:pt x="1134" y="2238"/>
                </a:lnTo>
                <a:lnTo>
                  <a:pt x="1139" y="2238"/>
                </a:lnTo>
                <a:lnTo>
                  <a:pt x="1143" y="2238"/>
                </a:lnTo>
                <a:lnTo>
                  <a:pt x="1147" y="2238"/>
                </a:lnTo>
                <a:lnTo>
                  <a:pt x="1151" y="2238"/>
                </a:lnTo>
                <a:lnTo>
                  <a:pt x="1155" y="2238"/>
                </a:lnTo>
                <a:lnTo>
                  <a:pt x="1159" y="2238"/>
                </a:lnTo>
                <a:lnTo>
                  <a:pt x="1163" y="2238"/>
                </a:lnTo>
                <a:lnTo>
                  <a:pt x="1167" y="2238"/>
                </a:lnTo>
                <a:lnTo>
                  <a:pt x="1172" y="2238"/>
                </a:lnTo>
                <a:lnTo>
                  <a:pt x="1176" y="2238"/>
                </a:lnTo>
                <a:lnTo>
                  <a:pt x="1180" y="2238"/>
                </a:lnTo>
                <a:lnTo>
                  <a:pt x="1184" y="2238"/>
                </a:lnTo>
                <a:lnTo>
                  <a:pt x="1188" y="2238"/>
                </a:lnTo>
                <a:lnTo>
                  <a:pt x="1192" y="2238"/>
                </a:lnTo>
                <a:lnTo>
                  <a:pt x="1196" y="2238"/>
                </a:lnTo>
                <a:lnTo>
                  <a:pt x="1200" y="2238"/>
                </a:lnTo>
                <a:lnTo>
                  <a:pt x="1205" y="2238"/>
                </a:lnTo>
                <a:lnTo>
                  <a:pt x="1209" y="2238"/>
                </a:lnTo>
                <a:lnTo>
                  <a:pt x="1213" y="2238"/>
                </a:lnTo>
                <a:lnTo>
                  <a:pt x="1217" y="2238"/>
                </a:lnTo>
                <a:lnTo>
                  <a:pt x="1221" y="2238"/>
                </a:lnTo>
                <a:lnTo>
                  <a:pt x="1225" y="2238"/>
                </a:lnTo>
                <a:lnTo>
                  <a:pt x="1229" y="2238"/>
                </a:lnTo>
                <a:lnTo>
                  <a:pt x="1233" y="2238"/>
                </a:lnTo>
                <a:lnTo>
                  <a:pt x="1238" y="2238"/>
                </a:lnTo>
                <a:lnTo>
                  <a:pt x="1242" y="2238"/>
                </a:lnTo>
                <a:lnTo>
                  <a:pt x="1246" y="2238"/>
                </a:lnTo>
                <a:lnTo>
                  <a:pt x="1250" y="2238"/>
                </a:lnTo>
                <a:lnTo>
                  <a:pt x="1254" y="2238"/>
                </a:lnTo>
                <a:lnTo>
                  <a:pt x="1258" y="2238"/>
                </a:lnTo>
                <a:lnTo>
                  <a:pt x="1262" y="2238"/>
                </a:lnTo>
                <a:lnTo>
                  <a:pt x="1266" y="2238"/>
                </a:lnTo>
                <a:lnTo>
                  <a:pt x="1271" y="2238"/>
                </a:lnTo>
                <a:lnTo>
                  <a:pt x="1275" y="2238"/>
                </a:lnTo>
                <a:lnTo>
                  <a:pt x="1279" y="2238"/>
                </a:lnTo>
                <a:lnTo>
                  <a:pt x="1283" y="2238"/>
                </a:lnTo>
                <a:lnTo>
                  <a:pt x="1287" y="2238"/>
                </a:lnTo>
                <a:lnTo>
                  <a:pt x="1291" y="2238"/>
                </a:lnTo>
                <a:lnTo>
                  <a:pt x="1295" y="2238"/>
                </a:lnTo>
                <a:lnTo>
                  <a:pt x="1299" y="2238"/>
                </a:lnTo>
                <a:lnTo>
                  <a:pt x="1304" y="2238"/>
                </a:lnTo>
                <a:lnTo>
                  <a:pt x="1308" y="2238"/>
                </a:lnTo>
                <a:lnTo>
                  <a:pt x="1312" y="2238"/>
                </a:lnTo>
                <a:lnTo>
                  <a:pt x="1316" y="2238"/>
                </a:lnTo>
                <a:lnTo>
                  <a:pt x="1320" y="2238"/>
                </a:lnTo>
                <a:lnTo>
                  <a:pt x="1324" y="2238"/>
                </a:lnTo>
                <a:lnTo>
                  <a:pt x="1328" y="2238"/>
                </a:lnTo>
                <a:lnTo>
                  <a:pt x="1332" y="2238"/>
                </a:lnTo>
                <a:lnTo>
                  <a:pt x="1337" y="2238"/>
                </a:lnTo>
                <a:lnTo>
                  <a:pt x="1341" y="2238"/>
                </a:lnTo>
                <a:lnTo>
                  <a:pt x="1345" y="2238"/>
                </a:lnTo>
                <a:lnTo>
                  <a:pt x="1349" y="2238"/>
                </a:lnTo>
                <a:lnTo>
                  <a:pt x="1353" y="2238"/>
                </a:lnTo>
                <a:lnTo>
                  <a:pt x="1357" y="2238"/>
                </a:lnTo>
                <a:lnTo>
                  <a:pt x="1361" y="2238"/>
                </a:lnTo>
                <a:lnTo>
                  <a:pt x="1365" y="2238"/>
                </a:lnTo>
                <a:lnTo>
                  <a:pt x="1370" y="2238"/>
                </a:lnTo>
                <a:lnTo>
                  <a:pt x="1374" y="2238"/>
                </a:lnTo>
                <a:lnTo>
                  <a:pt x="1378" y="2238"/>
                </a:lnTo>
                <a:lnTo>
                  <a:pt x="1382" y="2238"/>
                </a:lnTo>
                <a:lnTo>
                  <a:pt x="1386" y="2238"/>
                </a:lnTo>
                <a:lnTo>
                  <a:pt x="1390" y="2238"/>
                </a:lnTo>
                <a:lnTo>
                  <a:pt x="1394" y="2238"/>
                </a:lnTo>
                <a:lnTo>
                  <a:pt x="1398" y="2238"/>
                </a:lnTo>
                <a:lnTo>
                  <a:pt x="1403" y="2238"/>
                </a:lnTo>
                <a:lnTo>
                  <a:pt x="1407" y="2238"/>
                </a:lnTo>
                <a:lnTo>
                  <a:pt x="1411" y="2238"/>
                </a:lnTo>
                <a:lnTo>
                  <a:pt x="1415" y="2238"/>
                </a:lnTo>
                <a:lnTo>
                  <a:pt x="1419" y="2238"/>
                </a:lnTo>
                <a:lnTo>
                  <a:pt x="1423" y="2238"/>
                </a:lnTo>
                <a:lnTo>
                  <a:pt x="1427" y="2238"/>
                </a:lnTo>
                <a:lnTo>
                  <a:pt x="1431" y="2238"/>
                </a:lnTo>
                <a:lnTo>
                  <a:pt x="1436" y="2238"/>
                </a:lnTo>
                <a:lnTo>
                  <a:pt x="1440" y="2238"/>
                </a:lnTo>
                <a:lnTo>
                  <a:pt x="1444" y="2238"/>
                </a:lnTo>
                <a:lnTo>
                  <a:pt x="1448" y="2233"/>
                </a:lnTo>
                <a:lnTo>
                  <a:pt x="1452" y="2238"/>
                </a:lnTo>
                <a:lnTo>
                  <a:pt x="1456" y="2238"/>
                </a:lnTo>
                <a:lnTo>
                  <a:pt x="1460" y="2238"/>
                </a:lnTo>
                <a:lnTo>
                  <a:pt x="1464" y="2238"/>
                </a:lnTo>
                <a:lnTo>
                  <a:pt x="1469" y="2238"/>
                </a:lnTo>
                <a:lnTo>
                  <a:pt x="1473" y="2238"/>
                </a:lnTo>
                <a:lnTo>
                  <a:pt x="1477" y="2238"/>
                </a:lnTo>
                <a:lnTo>
                  <a:pt x="1481" y="2238"/>
                </a:lnTo>
                <a:lnTo>
                  <a:pt x="1485" y="2238"/>
                </a:lnTo>
                <a:lnTo>
                  <a:pt x="1489" y="2238"/>
                </a:lnTo>
                <a:lnTo>
                  <a:pt x="1493" y="2238"/>
                </a:lnTo>
                <a:lnTo>
                  <a:pt x="1497" y="2238"/>
                </a:lnTo>
                <a:lnTo>
                  <a:pt x="1502" y="2238"/>
                </a:lnTo>
                <a:lnTo>
                  <a:pt x="1506" y="2238"/>
                </a:lnTo>
                <a:lnTo>
                  <a:pt x="1510" y="2238"/>
                </a:lnTo>
                <a:lnTo>
                  <a:pt x="1514" y="2238"/>
                </a:lnTo>
                <a:lnTo>
                  <a:pt x="1518" y="2238"/>
                </a:lnTo>
                <a:lnTo>
                  <a:pt x="1522" y="2238"/>
                </a:lnTo>
                <a:lnTo>
                  <a:pt x="1526" y="2238"/>
                </a:lnTo>
                <a:lnTo>
                  <a:pt x="1530" y="2238"/>
                </a:lnTo>
                <a:lnTo>
                  <a:pt x="1535" y="2238"/>
                </a:lnTo>
                <a:lnTo>
                  <a:pt x="1539" y="2238"/>
                </a:lnTo>
                <a:lnTo>
                  <a:pt x="1543" y="2238"/>
                </a:lnTo>
                <a:lnTo>
                  <a:pt x="1547" y="2238"/>
                </a:lnTo>
                <a:lnTo>
                  <a:pt x="1551" y="2238"/>
                </a:lnTo>
                <a:lnTo>
                  <a:pt x="1555" y="2238"/>
                </a:lnTo>
                <a:lnTo>
                  <a:pt x="1559" y="2238"/>
                </a:lnTo>
                <a:lnTo>
                  <a:pt x="1563" y="2238"/>
                </a:lnTo>
                <a:lnTo>
                  <a:pt x="1568" y="2238"/>
                </a:lnTo>
                <a:lnTo>
                  <a:pt x="1572" y="2238"/>
                </a:lnTo>
                <a:lnTo>
                  <a:pt x="1576" y="2238"/>
                </a:lnTo>
                <a:lnTo>
                  <a:pt x="1580" y="2238"/>
                </a:lnTo>
                <a:lnTo>
                  <a:pt x="1584" y="2238"/>
                </a:lnTo>
                <a:lnTo>
                  <a:pt x="1588" y="2238"/>
                </a:lnTo>
                <a:lnTo>
                  <a:pt x="1592" y="2238"/>
                </a:lnTo>
                <a:lnTo>
                  <a:pt x="1596" y="2238"/>
                </a:lnTo>
                <a:lnTo>
                  <a:pt x="1601" y="2238"/>
                </a:lnTo>
                <a:lnTo>
                  <a:pt x="1605" y="2238"/>
                </a:lnTo>
                <a:lnTo>
                  <a:pt x="1609" y="2238"/>
                </a:lnTo>
                <a:lnTo>
                  <a:pt x="1613" y="2238"/>
                </a:lnTo>
                <a:lnTo>
                  <a:pt x="1617" y="2238"/>
                </a:lnTo>
                <a:lnTo>
                  <a:pt x="1621" y="2238"/>
                </a:lnTo>
                <a:lnTo>
                  <a:pt x="1625" y="2238"/>
                </a:lnTo>
                <a:lnTo>
                  <a:pt x="1629" y="2238"/>
                </a:lnTo>
                <a:lnTo>
                  <a:pt x="1634" y="2238"/>
                </a:lnTo>
                <a:lnTo>
                  <a:pt x="1638" y="2238"/>
                </a:lnTo>
                <a:lnTo>
                  <a:pt x="1642" y="2238"/>
                </a:lnTo>
                <a:lnTo>
                  <a:pt x="1646" y="2238"/>
                </a:lnTo>
                <a:lnTo>
                  <a:pt x="1650" y="2238"/>
                </a:lnTo>
                <a:lnTo>
                  <a:pt x="1654" y="2238"/>
                </a:lnTo>
                <a:lnTo>
                  <a:pt x="1658" y="2238"/>
                </a:lnTo>
                <a:lnTo>
                  <a:pt x="1662" y="2238"/>
                </a:lnTo>
                <a:lnTo>
                  <a:pt x="1667" y="2238"/>
                </a:lnTo>
                <a:lnTo>
                  <a:pt x="1671" y="2238"/>
                </a:lnTo>
                <a:lnTo>
                  <a:pt x="1675" y="2238"/>
                </a:lnTo>
                <a:lnTo>
                  <a:pt x="1679" y="2238"/>
                </a:lnTo>
                <a:lnTo>
                  <a:pt x="1683" y="2238"/>
                </a:lnTo>
                <a:lnTo>
                  <a:pt x="1687" y="2238"/>
                </a:lnTo>
                <a:lnTo>
                  <a:pt x="1691" y="2238"/>
                </a:lnTo>
                <a:lnTo>
                  <a:pt x="1695" y="2238"/>
                </a:lnTo>
                <a:lnTo>
                  <a:pt x="1700" y="2238"/>
                </a:lnTo>
                <a:lnTo>
                  <a:pt x="1704" y="2238"/>
                </a:lnTo>
                <a:lnTo>
                  <a:pt x="1708" y="2238"/>
                </a:lnTo>
                <a:lnTo>
                  <a:pt x="1712" y="2238"/>
                </a:lnTo>
                <a:lnTo>
                  <a:pt x="1716" y="2238"/>
                </a:lnTo>
                <a:lnTo>
                  <a:pt x="1720" y="2238"/>
                </a:lnTo>
                <a:lnTo>
                  <a:pt x="1724" y="2238"/>
                </a:lnTo>
                <a:lnTo>
                  <a:pt x="1728" y="2238"/>
                </a:lnTo>
                <a:lnTo>
                  <a:pt x="1733" y="2238"/>
                </a:lnTo>
                <a:lnTo>
                  <a:pt x="1737" y="2238"/>
                </a:lnTo>
                <a:lnTo>
                  <a:pt x="1741" y="2238"/>
                </a:lnTo>
                <a:lnTo>
                  <a:pt x="1745" y="2238"/>
                </a:lnTo>
                <a:lnTo>
                  <a:pt x="1749" y="2238"/>
                </a:lnTo>
                <a:lnTo>
                  <a:pt x="1753" y="2238"/>
                </a:lnTo>
                <a:lnTo>
                  <a:pt x="1757" y="2238"/>
                </a:lnTo>
                <a:lnTo>
                  <a:pt x="1761" y="2238"/>
                </a:lnTo>
                <a:lnTo>
                  <a:pt x="1766" y="2238"/>
                </a:lnTo>
                <a:lnTo>
                  <a:pt x="1770" y="2238"/>
                </a:lnTo>
                <a:lnTo>
                  <a:pt x="1774" y="2238"/>
                </a:lnTo>
                <a:lnTo>
                  <a:pt x="1778" y="2238"/>
                </a:lnTo>
                <a:lnTo>
                  <a:pt x="1782" y="2238"/>
                </a:lnTo>
                <a:lnTo>
                  <a:pt x="1786" y="2238"/>
                </a:lnTo>
                <a:lnTo>
                  <a:pt x="1790" y="2238"/>
                </a:lnTo>
                <a:lnTo>
                  <a:pt x="1794" y="2238"/>
                </a:lnTo>
                <a:lnTo>
                  <a:pt x="1799" y="2238"/>
                </a:lnTo>
                <a:lnTo>
                  <a:pt x="1803" y="2238"/>
                </a:lnTo>
                <a:lnTo>
                  <a:pt x="1807" y="2238"/>
                </a:lnTo>
                <a:lnTo>
                  <a:pt x="1811" y="2238"/>
                </a:lnTo>
                <a:lnTo>
                  <a:pt x="1815" y="2238"/>
                </a:lnTo>
                <a:lnTo>
                  <a:pt x="1819" y="2238"/>
                </a:lnTo>
                <a:lnTo>
                  <a:pt x="1823" y="2238"/>
                </a:lnTo>
                <a:lnTo>
                  <a:pt x="1827" y="2238"/>
                </a:lnTo>
                <a:lnTo>
                  <a:pt x="1832" y="2238"/>
                </a:lnTo>
                <a:lnTo>
                  <a:pt x="1836" y="2238"/>
                </a:lnTo>
                <a:lnTo>
                  <a:pt x="1840" y="2238"/>
                </a:lnTo>
                <a:lnTo>
                  <a:pt x="1844" y="2238"/>
                </a:lnTo>
                <a:lnTo>
                  <a:pt x="1848" y="2238"/>
                </a:lnTo>
                <a:lnTo>
                  <a:pt x="1852" y="2238"/>
                </a:lnTo>
                <a:lnTo>
                  <a:pt x="1856" y="2238"/>
                </a:lnTo>
                <a:lnTo>
                  <a:pt x="1860" y="2238"/>
                </a:lnTo>
                <a:lnTo>
                  <a:pt x="1865" y="2238"/>
                </a:lnTo>
                <a:lnTo>
                  <a:pt x="1869" y="2238"/>
                </a:lnTo>
                <a:lnTo>
                  <a:pt x="1873" y="2238"/>
                </a:lnTo>
                <a:lnTo>
                  <a:pt x="1877" y="2238"/>
                </a:lnTo>
                <a:lnTo>
                  <a:pt x="1881" y="2238"/>
                </a:lnTo>
                <a:lnTo>
                  <a:pt x="1885" y="2238"/>
                </a:lnTo>
                <a:lnTo>
                  <a:pt x="1889" y="2238"/>
                </a:lnTo>
                <a:lnTo>
                  <a:pt x="1893" y="2238"/>
                </a:lnTo>
                <a:lnTo>
                  <a:pt x="1898" y="2238"/>
                </a:lnTo>
                <a:lnTo>
                  <a:pt x="1902" y="2238"/>
                </a:lnTo>
                <a:lnTo>
                  <a:pt x="1906" y="2238"/>
                </a:lnTo>
                <a:lnTo>
                  <a:pt x="1910" y="2238"/>
                </a:lnTo>
                <a:lnTo>
                  <a:pt x="1914" y="2238"/>
                </a:lnTo>
                <a:lnTo>
                  <a:pt x="1918" y="2238"/>
                </a:lnTo>
                <a:lnTo>
                  <a:pt x="1922" y="2238"/>
                </a:lnTo>
                <a:lnTo>
                  <a:pt x="1926" y="2238"/>
                </a:lnTo>
                <a:lnTo>
                  <a:pt x="1931" y="2238"/>
                </a:lnTo>
                <a:lnTo>
                  <a:pt x="1935" y="2238"/>
                </a:lnTo>
                <a:lnTo>
                  <a:pt x="1939" y="2238"/>
                </a:lnTo>
                <a:lnTo>
                  <a:pt x="1943" y="2238"/>
                </a:lnTo>
                <a:lnTo>
                  <a:pt x="1947" y="2238"/>
                </a:lnTo>
                <a:lnTo>
                  <a:pt x="1951" y="2238"/>
                </a:lnTo>
                <a:lnTo>
                  <a:pt x="1955" y="2238"/>
                </a:lnTo>
                <a:lnTo>
                  <a:pt x="1959" y="2238"/>
                </a:lnTo>
                <a:lnTo>
                  <a:pt x="1964" y="2238"/>
                </a:lnTo>
                <a:lnTo>
                  <a:pt x="1968" y="2238"/>
                </a:lnTo>
                <a:lnTo>
                  <a:pt x="1972" y="2238"/>
                </a:lnTo>
                <a:lnTo>
                  <a:pt x="1976" y="2238"/>
                </a:lnTo>
                <a:lnTo>
                  <a:pt x="1980" y="2238"/>
                </a:lnTo>
                <a:lnTo>
                  <a:pt x="1984" y="2238"/>
                </a:lnTo>
                <a:lnTo>
                  <a:pt x="1988" y="2238"/>
                </a:lnTo>
                <a:lnTo>
                  <a:pt x="1992" y="2238"/>
                </a:lnTo>
                <a:lnTo>
                  <a:pt x="1997" y="2238"/>
                </a:lnTo>
                <a:lnTo>
                  <a:pt x="2001" y="2238"/>
                </a:lnTo>
                <a:lnTo>
                  <a:pt x="2005" y="2238"/>
                </a:lnTo>
                <a:lnTo>
                  <a:pt x="2009" y="2238"/>
                </a:lnTo>
                <a:lnTo>
                  <a:pt x="2013" y="2238"/>
                </a:lnTo>
                <a:lnTo>
                  <a:pt x="2017" y="2238"/>
                </a:lnTo>
                <a:lnTo>
                  <a:pt x="2021" y="2238"/>
                </a:lnTo>
                <a:lnTo>
                  <a:pt x="2025" y="2238"/>
                </a:lnTo>
                <a:lnTo>
                  <a:pt x="2030" y="2238"/>
                </a:lnTo>
                <a:lnTo>
                  <a:pt x="2034" y="2238"/>
                </a:lnTo>
                <a:lnTo>
                  <a:pt x="2038" y="2238"/>
                </a:lnTo>
                <a:lnTo>
                  <a:pt x="2042" y="2233"/>
                </a:lnTo>
                <a:lnTo>
                  <a:pt x="2046" y="2238"/>
                </a:lnTo>
                <a:lnTo>
                  <a:pt x="2050" y="2238"/>
                </a:lnTo>
                <a:lnTo>
                  <a:pt x="2054" y="2238"/>
                </a:lnTo>
                <a:lnTo>
                  <a:pt x="2058" y="2238"/>
                </a:lnTo>
                <a:lnTo>
                  <a:pt x="2063" y="2238"/>
                </a:lnTo>
                <a:lnTo>
                  <a:pt x="2067" y="2238"/>
                </a:lnTo>
                <a:lnTo>
                  <a:pt x="2071" y="2238"/>
                </a:lnTo>
                <a:lnTo>
                  <a:pt x="2075" y="2238"/>
                </a:lnTo>
                <a:lnTo>
                  <a:pt x="2079" y="2238"/>
                </a:lnTo>
                <a:lnTo>
                  <a:pt x="2083" y="2238"/>
                </a:lnTo>
                <a:lnTo>
                  <a:pt x="2087" y="2238"/>
                </a:lnTo>
                <a:lnTo>
                  <a:pt x="2091" y="2238"/>
                </a:lnTo>
                <a:lnTo>
                  <a:pt x="2096" y="2238"/>
                </a:lnTo>
                <a:lnTo>
                  <a:pt x="2100" y="2238"/>
                </a:lnTo>
                <a:lnTo>
                  <a:pt x="2104" y="2238"/>
                </a:lnTo>
                <a:lnTo>
                  <a:pt x="2108" y="2238"/>
                </a:lnTo>
                <a:lnTo>
                  <a:pt x="2112" y="2238"/>
                </a:lnTo>
                <a:lnTo>
                  <a:pt x="2116" y="2238"/>
                </a:lnTo>
                <a:lnTo>
                  <a:pt x="2120" y="2238"/>
                </a:lnTo>
                <a:lnTo>
                  <a:pt x="2124" y="2238"/>
                </a:lnTo>
                <a:lnTo>
                  <a:pt x="2129" y="2233"/>
                </a:lnTo>
                <a:lnTo>
                  <a:pt x="2133" y="2228"/>
                </a:lnTo>
                <a:lnTo>
                  <a:pt x="2137" y="2228"/>
                </a:lnTo>
                <a:lnTo>
                  <a:pt x="2141" y="2233"/>
                </a:lnTo>
                <a:lnTo>
                  <a:pt x="2145" y="2238"/>
                </a:lnTo>
                <a:lnTo>
                  <a:pt x="2149" y="2238"/>
                </a:lnTo>
                <a:lnTo>
                  <a:pt x="2153" y="2238"/>
                </a:lnTo>
                <a:lnTo>
                  <a:pt x="2157" y="2238"/>
                </a:lnTo>
                <a:lnTo>
                  <a:pt x="2162" y="2238"/>
                </a:lnTo>
                <a:lnTo>
                  <a:pt x="2166" y="2238"/>
                </a:lnTo>
                <a:lnTo>
                  <a:pt x="2170" y="2238"/>
                </a:lnTo>
                <a:lnTo>
                  <a:pt x="2174" y="2238"/>
                </a:lnTo>
                <a:lnTo>
                  <a:pt x="2178" y="2238"/>
                </a:lnTo>
                <a:lnTo>
                  <a:pt x="2182" y="2238"/>
                </a:lnTo>
                <a:lnTo>
                  <a:pt x="2186" y="2238"/>
                </a:lnTo>
                <a:lnTo>
                  <a:pt x="2190" y="2238"/>
                </a:lnTo>
                <a:lnTo>
                  <a:pt x="2195" y="2238"/>
                </a:lnTo>
                <a:lnTo>
                  <a:pt x="2199" y="2238"/>
                </a:lnTo>
                <a:lnTo>
                  <a:pt x="2203" y="2238"/>
                </a:lnTo>
                <a:lnTo>
                  <a:pt x="2207" y="2238"/>
                </a:lnTo>
                <a:lnTo>
                  <a:pt x="2211" y="2238"/>
                </a:lnTo>
                <a:lnTo>
                  <a:pt x="2215" y="2238"/>
                </a:lnTo>
                <a:lnTo>
                  <a:pt x="2219" y="2238"/>
                </a:lnTo>
                <a:lnTo>
                  <a:pt x="2223" y="2238"/>
                </a:lnTo>
                <a:lnTo>
                  <a:pt x="2228" y="2233"/>
                </a:lnTo>
                <a:lnTo>
                  <a:pt x="2232" y="2233"/>
                </a:lnTo>
                <a:lnTo>
                  <a:pt x="2236" y="2238"/>
                </a:lnTo>
                <a:lnTo>
                  <a:pt x="2240" y="2238"/>
                </a:lnTo>
                <a:lnTo>
                  <a:pt x="2244" y="2238"/>
                </a:lnTo>
                <a:lnTo>
                  <a:pt x="2248" y="2238"/>
                </a:lnTo>
                <a:lnTo>
                  <a:pt x="2252" y="2238"/>
                </a:lnTo>
                <a:lnTo>
                  <a:pt x="2256" y="2238"/>
                </a:lnTo>
                <a:lnTo>
                  <a:pt x="2261" y="2238"/>
                </a:lnTo>
                <a:lnTo>
                  <a:pt x="2265" y="2238"/>
                </a:lnTo>
                <a:lnTo>
                  <a:pt x="2269" y="2238"/>
                </a:lnTo>
                <a:lnTo>
                  <a:pt x="2273" y="2238"/>
                </a:lnTo>
                <a:lnTo>
                  <a:pt x="2277" y="2238"/>
                </a:lnTo>
                <a:lnTo>
                  <a:pt x="2281" y="2238"/>
                </a:lnTo>
                <a:lnTo>
                  <a:pt x="2285" y="2238"/>
                </a:lnTo>
                <a:lnTo>
                  <a:pt x="2289" y="2238"/>
                </a:lnTo>
                <a:lnTo>
                  <a:pt x="2294" y="2238"/>
                </a:lnTo>
                <a:lnTo>
                  <a:pt x="2298" y="2238"/>
                </a:lnTo>
                <a:lnTo>
                  <a:pt x="2302" y="2238"/>
                </a:lnTo>
                <a:lnTo>
                  <a:pt x="2306" y="2238"/>
                </a:lnTo>
                <a:lnTo>
                  <a:pt x="2310" y="2238"/>
                </a:lnTo>
                <a:lnTo>
                  <a:pt x="2314" y="2238"/>
                </a:lnTo>
                <a:lnTo>
                  <a:pt x="2318" y="2238"/>
                </a:lnTo>
                <a:lnTo>
                  <a:pt x="2322" y="2238"/>
                </a:lnTo>
                <a:lnTo>
                  <a:pt x="2327" y="2238"/>
                </a:lnTo>
                <a:lnTo>
                  <a:pt x="2331" y="2238"/>
                </a:lnTo>
                <a:lnTo>
                  <a:pt x="2335" y="2238"/>
                </a:lnTo>
                <a:lnTo>
                  <a:pt x="2339" y="2238"/>
                </a:lnTo>
                <a:lnTo>
                  <a:pt x="2343" y="2238"/>
                </a:lnTo>
                <a:lnTo>
                  <a:pt x="2347" y="2238"/>
                </a:lnTo>
                <a:lnTo>
                  <a:pt x="2351" y="2238"/>
                </a:lnTo>
                <a:lnTo>
                  <a:pt x="2355" y="2238"/>
                </a:lnTo>
                <a:lnTo>
                  <a:pt x="2360" y="2238"/>
                </a:lnTo>
                <a:lnTo>
                  <a:pt x="2364" y="2238"/>
                </a:lnTo>
                <a:lnTo>
                  <a:pt x="2368" y="2238"/>
                </a:lnTo>
                <a:lnTo>
                  <a:pt x="2372" y="2238"/>
                </a:lnTo>
                <a:lnTo>
                  <a:pt x="2376" y="2238"/>
                </a:lnTo>
                <a:lnTo>
                  <a:pt x="2380" y="2238"/>
                </a:lnTo>
                <a:lnTo>
                  <a:pt x="2384" y="2238"/>
                </a:lnTo>
                <a:lnTo>
                  <a:pt x="2388" y="2238"/>
                </a:lnTo>
                <a:lnTo>
                  <a:pt x="2393" y="2238"/>
                </a:lnTo>
                <a:lnTo>
                  <a:pt x="2397" y="2238"/>
                </a:lnTo>
                <a:lnTo>
                  <a:pt x="2401" y="2238"/>
                </a:lnTo>
                <a:lnTo>
                  <a:pt x="2405" y="2238"/>
                </a:lnTo>
                <a:lnTo>
                  <a:pt x="2409" y="2238"/>
                </a:lnTo>
                <a:lnTo>
                  <a:pt x="2413" y="2238"/>
                </a:lnTo>
                <a:lnTo>
                  <a:pt x="2417" y="2238"/>
                </a:lnTo>
                <a:lnTo>
                  <a:pt x="2421" y="2238"/>
                </a:lnTo>
                <a:lnTo>
                  <a:pt x="2426" y="2238"/>
                </a:lnTo>
                <a:lnTo>
                  <a:pt x="2430" y="2238"/>
                </a:lnTo>
                <a:lnTo>
                  <a:pt x="2434" y="2238"/>
                </a:lnTo>
                <a:lnTo>
                  <a:pt x="2438" y="2238"/>
                </a:lnTo>
                <a:lnTo>
                  <a:pt x="2442" y="2238"/>
                </a:lnTo>
                <a:lnTo>
                  <a:pt x="2446" y="2238"/>
                </a:lnTo>
                <a:lnTo>
                  <a:pt x="2450" y="2238"/>
                </a:lnTo>
                <a:lnTo>
                  <a:pt x="2454" y="2238"/>
                </a:lnTo>
                <a:lnTo>
                  <a:pt x="2459" y="2238"/>
                </a:lnTo>
                <a:lnTo>
                  <a:pt x="2463" y="2238"/>
                </a:lnTo>
                <a:lnTo>
                  <a:pt x="2467" y="2238"/>
                </a:lnTo>
                <a:lnTo>
                  <a:pt x="2471" y="2238"/>
                </a:lnTo>
                <a:lnTo>
                  <a:pt x="2475" y="2238"/>
                </a:lnTo>
                <a:lnTo>
                  <a:pt x="2479" y="2238"/>
                </a:lnTo>
                <a:lnTo>
                  <a:pt x="2483" y="2238"/>
                </a:lnTo>
                <a:lnTo>
                  <a:pt x="2487" y="2238"/>
                </a:lnTo>
                <a:lnTo>
                  <a:pt x="2492" y="2238"/>
                </a:lnTo>
                <a:lnTo>
                  <a:pt x="2496" y="2238"/>
                </a:lnTo>
                <a:lnTo>
                  <a:pt x="2500" y="2238"/>
                </a:lnTo>
                <a:lnTo>
                  <a:pt x="2504" y="2238"/>
                </a:lnTo>
                <a:lnTo>
                  <a:pt x="2508" y="2238"/>
                </a:lnTo>
                <a:lnTo>
                  <a:pt x="2512" y="2238"/>
                </a:lnTo>
                <a:lnTo>
                  <a:pt x="2516" y="2238"/>
                </a:lnTo>
                <a:lnTo>
                  <a:pt x="2520" y="2238"/>
                </a:lnTo>
                <a:lnTo>
                  <a:pt x="2525" y="2238"/>
                </a:lnTo>
                <a:lnTo>
                  <a:pt x="2529" y="2238"/>
                </a:lnTo>
                <a:lnTo>
                  <a:pt x="2533" y="2238"/>
                </a:lnTo>
                <a:lnTo>
                  <a:pt x="2537" y="2238"/>
                </a:lnTo>
                <a:lnTo>
                  <a:pt x="2541" y="2238"/>
                </a:lnTo>
                <a:lnTo>
                  <a:pt x="2545" y="2238"/>
                </a:lnTo>
                <a:lnTo>
                  <a:pt x="2549" y="2238"/>
                </a:lnTo>
                <a:lnTo>
                  <a:pt x="2553" y="2238"/>
                </a:lnTo>
                <a:lnTo>
                  <a:pt x="2558" y="2238"/>
                </a:lnTo>
                <a:lnTo>
                  <a:pt x="2562" y="2233"/>
                </a:lnTo>
                <a:lnTo>
                  <a:pt x="2566" y="2233"/>
                </a:lnTo>
                <a:lnTo>
                  <a:pt x="2570" y="2228"/>
                </a:lnTo>
                <a:lnTo>
                  <a:pt x="2574" y="2233"/>
                </a:lnTo>
                <a:lnTo>
                  <a:pt x="2574" y="2238"/>
                </a:lnTo>
                <a:lnTo>
                  <a:pt x="2578" y="2238"/>
                </a:lnTo>
                <a:lnTo>
                  <a:pt x="2582" y="2243"/>
                </a:lnTo>
                <a:lnTo>
                  <a:pt x="2582" y="2238"/>
                </a:lnTo>
                <a:lnTo>
                  <a:pt x="2586" y="2238"/>
                </a:lnTo>
                <a:lnTo>
                  <a:pt x="2591" y="2238"/>
                </a:lnTo>
                <a:lnTo>
                  <a:pt x="2595" y="2238"/>
                </a:lnTo>
                <a:lnTo>
                  <a:pt x="2599" y="2233"/>
                </a:lnTo>
                <a:lnTo>
                  <a:pt x="2603" y="2233"/>
                </a:lnTo>
                <a:lnTo>
                  <a:pt x="2607" y="2233"/>
                </a:lnTo>
                <a:lnTo>
                  <a:pt x="2611" y="2238"/>
                </a:lnTo>
                <a:lnTo>
                  <a:pt x="2615" y="2238"/>
                </a:lnTo>
                <a:lnTo>
                  <a:pt x="2619" y="2238"/>
                </a:lnTo>
                <a:lnTo>
                  <a:pt x="2624" y="2233"/>
                </a:lnTo>
                <a:lnTo>
                  <a:pt x="2628" y="2233"/>
                </a:lnTo>
                <a:lnTo>
                  <a:pt x="2632" y="2228"/>
                </a:lnTo>
                <a:lnTo>
                  <a:pt x="2636" y="2233"/>
                </a:lnTo>
                <a:lnTo>
                  <a:pt x="2640" y="2233"/>
                </a:lnTo>
                <a:lnTo>
                  <a:pt x="2644" y="2233"/>
                </a:lnTo>
                <a:lnTo>
                  <a:pt x="2648" y="2228"/>
                </a:lnTo>
                <a:lnTo>
                  <a:pt x="2652" y="2228"/>
                </a:lnTo>
                <a:lnTo>
                  <a:pt x="2652" y="2224"/>
                </a:lnTo>
                <a:lnTo>
                  <a:pt x="2657" y="2219"/>
                </a:lnTo>
                <a:lnTo>
                  <a:pt x="2661" y="2219"/>
                </a:lnTo>
                <a:lnTo>
                  <a:pt x="2665" y="2219"/>
                </a:lnTo>
                <a:lnTo>
                  <a:pt x="2665" y="2224"/>
                </a:lnTo>
                <a:lnTo>
                  <a:pt x="2669" y="2233"/>
                </a:lnTo>
                <a:lnTo>
                  <a:pt x="2673" y="2238"/>
                </a:lnTo>
                <a:lnTo>
                  <a:pt x="2673" y="2243"/>
                </a:lnTo>
                <a:lnTo>
                  <a:pt x="2677" y="2238"/>
                </a:lnTo>
                <a:lnTo>
                  <a:pt x="2681" y="2238"/>
                </a:lnTo>
                <a:lnTo>
                  <a:pt x="2685" y="2233"/>
                </a:lnTo>
                <a:lnTo>
                  <a:pt x="2685" y="2228"/>
                </a:lnTo>
                <a:lnTo>
                  <a:pt x="2690" y="2219"/>
                </a:lnTo>
                <a:lnTo>
                  <a:pt x="2694" y="2214"/>
                </a:lnTo>
                <a:lnTo>
                  <a:pt x="2694" y="2210"/>
                </a:lnTo>
                <a:lnTo>
                  <a:pt x="2698" y="2195"/>
                </a:lnTo>
                <a:lnTo>
                  <a:pt x="2702" y="2177"/>
                </a:lnTo>
                <a:lnTo>
                  <a:pt x="2702" y="2148"/>
                </a:lnTo>
                <a:lnTo>
                  <a:pt x="2706" y="2092"/>
                </a:lnTo>
                <a:lnTo>
                  <a:pt x="2710" y="1988"/>
                </a:lnTo>
                <a:lnTo>
                  <a:pt x="2714" y="1775"/>
                </a:lnTo>
                <a:lnTo>
                  <a:pt x="2714" y="1431"/>
                </a:lnTo>
                <a:lnTo>
                  <a:pt x="2718" y="1161"/>
                </a:lnTo>
                <a:lnTo>
                  <a:pt x="2723" y="1242"/>
                </a:lnTo>
                <a:lnTo>
                  <a:pt x="2723" y="1591"/>
                </a:lnTo>
                <a:lnTo>
                  <a:pt x="2727" y="1898"/>
                </a:lnTo>
                <a:lnTo>
                  <a:pt x="2731" y="2049"/>
                </a:lnTo>
                <a:lnTo>
                  <a:pt x="2735" y="2115"/>
                </a:lnTo>
                <a:lnTo>
                  <a:pt x="2735" y="2143"/>
                </a:lnTo>
                <a:lnTo>
                  <a:pt x="2739" y="2162"/>
                </a:lnTo>
                <a:lnTo>
                  <a:pt x="2743" y="2172"/>
                </a:lnTo>
                <a:lnTo>
                  <a:pt x="2743" y="2181"/>
                </a:lnTo>
                <a:lnTo>
                  <a:pt x="2747" y="2191"/>
                </a:lnTo>
                <a:lnTo>
                  <a:pt x="2751" y="2191"/>
                </a:lnTo>
                <a:lnTo>
                  <a:pt x="2756" y="2191"/>
                </a:lnTo>
                <a:lnTo>
                  <a:pt x="2760" y="2195"/>
                </a:lnTo>
                <a:lnTo>
                  <a:pt x="2764" y="2205"/>
                </a:lnTo>
                <a:lnTo>
                  <a:pt x="2764" y="2214"/>
                </a:lnTo>
                <a:lnTo>
                  <a:pt x="2768" y="2214"/>
                </a:lnTo>
                <a:lnTo>
                  <a:pt x="2772" y="2210"/>
                </a:lnTo>
                <a:lnTo>
                  <a:pt x="2776" y="2200"/>
                </a:lnTo>
                <a:lnTo>
                  <a:pt x="2776" y="2191"/>
                </a:lnTo>
                <a:lnTo>
                  <a:pt x="2780" y="2181"/>
                </a:lnTo>
                <a:lnTo>
                  <a:pt x="2784" y="2167"/>
                </a:lnTo>
                <a:lnTo>
                  <a:pt x="2784" y="2153"/>
                </a:lnTo>
                <a:lnTo>
                  <a:pt x="2789" y="2134"/>
                </a:lnTo>
                <a:lnTo>
                  <a:pt x="2793" y="2101"/>
                </a:lnTo>
                <a:lnTo>
                  <a:pt x="2797" y="2044"/>
                </a:lnTo>
                <a:lnTo>
                  <a:pt x="2797" y="1945"/>
                </a:lnTo>
                <a:lnTo>
                  <a:pt x="2801" y="1747"/>
                </a:lnTo>
                <a:lnTo>
                  <a:pt x="2805" y="1369"/>
                </a:lnTo>
                <a:lnTo>
                  <a:pt x="2805" y="803"/>
                </a:lnTo>
                <a:lnTo>
                  <a:pt x="2809" y="283"/>
                </a:lnTo>
                <a:lnTo>
                  <a:pt x="2813" y="0"/>
                </a:lnTo>
                <a:lnTo>
                  <a:pt x="2813" y="28"/>
                </a:lnTo>
                <a:lnTo>
                  <a:pt x="2817" y="482"/>
                </a:lnTo>
                <a:lnTo>
                  <a:pt x="2822" y="1166"/>
                </a:lnTo>
                <a:lnTo>
                  <a:pt x="2826" y="1662"/>
                </a:lnTo>
                <a:lnTo>
                  <a:pt x="2826" y="1898"/>
                </a:lnTo>
                <a:lnTo>
                  <a:pt x="2830" y="1997"/>
                </a:lnTo>
                <a:lnTo>
                  <a:pt x="2834" y="2054"/>
                </a:lnTo>
                <a:lnTo>
                  <a:pt x="2834" y="2092"/>
                </a:lnTo>
                <a:lnTo>
                  <a:pt x="2838" y="2125"/>
                </a:lnTo>
                <a:lnTo>
                  <a:pt x="2842" y="2148"/>
                </a:lnTo>
                <a:lnTo>
                  <a:pt x="2846" y="2162"/>
                </a:lnTo>
                <a:lnTo>
                  <a:pt x="2846" y="2172"/>
                </a:lnTo>
                <a:lnTo>
                  <a:pt x="2850" y="2177"/>
                </a:lnTo>
                <a:lnTo>
                  <a:pt x="2855" y="2181"/>
                </a:lnTo>
                <a:lnTo>
                  <a:pt x="2855" y="2186"/>
                </a:lnTo>
                <a:lnTo>
                  <a:pt x="2859" y="2191"/>
                </a:lnTo>
                <a:lnTo>
                  <a:pt x="2863" y="2200"/>
                </a:lnTo>
                <a:lnTo>
                  <a:pt x="2867" y="2200"/>
                </a:lnTo>
                <a:lnTo>
                  <a:pt x="2867" y="2195"/>
                </a:lnTo>
                <a:lnTo>
                  <a:pt x="2871" y="2186"/>
                </a:lnTo>
                <a:lnTo>
                  <a:pt x="2875" y="2181"/>
                </a:lnTo>
                <a:lnTo>
                  <a:pt x="2875" y="2172"/>
                </a:lnTo>
                <a:lnTo>
                  <a:pt x="2879" y="2167"/>
                </a:lnTo>
                <a:lnTo>
                  <a:pt x="2883" y="2153"/>
                </a:lnTo>
                <a:lnTo>
                  <a:pt x="2888" y="2129"/>
                </a:lnTo>
                <a:lnTo>
                  <a:pt x="2888" y="2087"/>
                </a:lnTo>
                <a:lnTo>
                  <a:pt x="2892" y="2016"/>
                </a:lnTo>
                <a:lnTo>
                  <a:pt x="2896" y="1874"/>
                </a:lnTo>
                <a:lnTo>
                  <a:pt x="2896" y="1601"/>
                </a:lnTo>
                <a:lnTo>
                  <a:pt x="2900" y="1100"/>
                </a:lnTo>
                <a:lnTo>
                  <a:pt x="2904" y="505"/>
                </a:lnTo>
                <a:lnTo>
                  <a:pt x="2908" y="321"/>
                </a:lnTo>
                <a:lnTo>
                  <a:pt x="2908" y="784"/>
                </a:lnTo>
                <a:lnTo>
                  <a:pt x="2912" y="1431"/>
                </a:lnTo>
                <a:lnTo>
                  <a:pt x="2916" y="1818"/>
                </a:lnTo>
                <a:lnTo>
                  <a:pt x="2916" y="1988"/>
                </a:lnTo>
                <a:lnTo>
                  <a:pt x="2921" y="2063"/>
                </a:lnTo>
                <a:lnTo>
                  <a:pt x="2925" y="2096"/>
                </a:lnTo>
                <a:lnTo>
                  <a:pt x="2929" y="2125"/>
                </a:lnTo>
                <a:lnTo>
                  <a:pt x="2929" y="2148"/>
                </a:lnTo>
                <a:lnTo>
                  <a:pt x="2933" y="2172"/>
                </a:lnTo>
                <a:lnTo>
                  <a:pt x="2937" y="2191"/>
                </a:lnTo>
                <a:lnTo>
                  <a:pt x="2937" y="2200"/>
                </a:lnTo>
                <a:lnTo>
                  <a:pt x="2941" y="2205"/>
                </a:lnTo>
                <a:lnTo>
                  <a:pt x="2945" y="2205"/>
                </a:lnTo>
                <a:lnTo>
                  <a:pt x="2945" y="2210"/>
                </a:lnTo>
                <a:lnTo>
                  <a:pt x="2949" y="2219"/>
                </a:lnTo>
                <a:lnTo>
                  <a:pt x="2954" y="2228"/>
                </a:lnTo>
                <a:lnTo>
                  <a:pt x="2958" y="2238"/>
                </a:lnTo>
                <a:lnTo>
                  <a:pt x="2962" y="2243"/>
                </a:lnTo>
                <a:lnTo>
                  <a:pt x="2966" y="2238"/>
                </a:lnTo>
                <a:lnTo>
                  <a:pt x="2970" y="2233"/>
                </a:lnTo>
                <a:lnTo>
                  <a:pt x="2974" y="2233"/>
                </a:lnTo>
                <a:lnTo>
                  <a:pt x="2978" y="2233"/>
                </a:lnTo>
                <a:lnTo>
                  <a:pt x="2982" y="2228"/>
                </a:lnTo>
                <a:lnTo>
                  <a:pt x="2987" y="2228"/>
                </a:lnTo>
                <a:lnTo>
                  <a:pt x="2991" y="2228"/>
                </a:lnTo>
                <a:lnTo>
                  <a:pt x="2995" y="2228"/>
                </a:lnTo>
                <a:lnTo>
                  <a:pt x="2999" y="2228"/>
                </a:lnTo>
                <a:lnTo>
                  <a:pt x="3003" y="2228"/>
                </a:lnTo>
                <a:lnTo>
                  <a:pt x="3007" y="2228"/>
                </a:lnTo>
                <a:lnTo>
                  <a:pt x="3011" y="2228"/>
                </a:lnTo>
                <a:lnTo>
                  <a:pt x="3015" y="2228"/>
                </a:lnTo>
                <a:lnTo>
                  <a:pt x="3020" y="2228"/>
                </a:lnTo>
                <a:lnTo>
                  <a:pt x="3020" y="2224"/>
                </a:lnTo>
                <a:lnTo>
                  <a:pt x="3024" y="2224"/>
                </a:lnTo>
                <a:lnTo>
                  <a:pt x="3028" y="2224"/>
                </a:lnTo>
                <a:lnTo>
                  <a:pt x="3028" y="2219"/>
                </a:lnTo>
                <a:lnTo>
                  <a:pt x="3032" y="2219"/>
                </a:lnTo>
                <a:lnTo>
                  <a:pt x="3036" y="2214"/>
                </a:lnTo>
                <a:lnTo>
                  <a:pt x="3040" y="2219"/>
                </a:lnTo>
                <a:lnTo>
                  <a:pt x="3040" y="2233"/>
                </a:lnTo>
                <a:lnTo>
                  <a:pt x="3044" y="2243"/>
                </a:lnTo>
                <a:lnTo>
                  <a:pt x="3048" y="2247"/>
                </a:lnTo>
                <a:lnTo>
                  <a:pt x="3048" y="2252"/>
                </a:lnTo>
                <a:lnTo>
                  <a:pt x="3053" y="2252"/>
                </a:lnTo>
                <a:lnTo>
                  <a:pt x="3057" y="2243"/>
                </a:lnTo>
                <a:lnTo>
                  <a:pt x="3057" y="2238"/>
                </a:lnTo>
                <a:lnTo>
                  <a:pt x="3061" y="2233"/>
                </a:lnTo>
                <a:lnTo>
                  <a:pt x="3065" y="2228"/>
                </a:lnTo>
                <a:lnTo>
                  <a:pt x="3069" y="2233"/>
                </a:lnTo>
                <a:lnTo>
                  <a:pt x="3069" y="2243"/>
                </a:lnTo>
                <a:lnTo>
                  <a:pt x="3073" y="2247"/>
                </a:lnTo>
                <a:lnTo>
                  <a:pt x="3077" y="2243"/>
                </a:lnTo>
                <a:lnTo>
                  <a:pt x="3081" y="2238"/>
                </a:lnTo>
                <a:lnTo>
                  <a:pt x="3086" y="2238"/>
                </a:lnTo>
                <a:lnTo>
                  <a:pt x="3090" y="2238"/>
                </a:lnTo>
                <a:lnTo>
                  <a:pt x="3094" y="2238"/>
                </a:lnTo>
                <a:lnTo>
                  <a:pt x="3098" y="2233"/>
                </a:lnTo>
                <a:lnTo>
                  <a:pt x="3102" y="2233"/>
                </a:lnTo>
                <a:lnTo>
                  <a:pt x="3106" y="2233"/>
                </a:lnTo>
                <a:lnTo>
                  <a:pt x="3110" y="2233"/>
                </a:lnTo>
                <a:lnTo>
                  <a:pt x="3114" y="2233"/>
                </a:lnTo>
                <a:lnTo>
                  <a:pt x="3119" y="2233"/>
                </a:lnTo>
                <a:lnTo>
                  <a:pt x="3119" y="2228"/>
                </a:lnTo>
                <a:lnTo>
                  <a:pt x="3123" y="2228"/>
                </a:lnTo>
                <a:lnTo>
                  <a:pt x="3127" y="2224"/>
                </a:lnTo>
                <a:lnTo>
                  <a:pt x="3131" y="2224"/>
                </a:lnTo>
                <a:lnTo>
                  <a:pt x="3131" y="2219"/>
                </a:lnTo>
                <a:lnTo>
                  <a:pt x="3135" y="2219"/>
                </a:lnTo>
                <a:lnTo>
                  <a:pt x="3139" y="2224"/>
                </a:lnTo>
                <a:lnTo>
                  <a:pt x="3139" y="2228"/>
                </a:lnTo>
                <a:lnTo>
                  <a:pt x="3143" y="2219"/>
                </a:lnTo>
                <a:lnTo>
                  <a:pt x="3147" y="2210"/>
                </a:lnTo>
                <a:lnTo>
                  <a:pt x="3152" y="2195"/>
                </a:lnTo>
                <a:lnTo>
                  <a:pt x="3152" y="2186"/>
                </a:lnTo>
                <a:lnTo>
                  <a:pt x="3156" y="2181"/>
                </a:lnTo>
                <a:lnTo>
                  <a:pt x="3160" y="2177"/>
                </a:lnTo>
                <a:lnTo>
                  <a:pt x="3160" y="2167"/>
                </a:lnTo>
                <a:lnTo>
                  <a:pt x="3164" y="2158"/>
                </a:lnTo>
                <a:lnTo>
                  <a:pt x="3168" y="2134"/>
                </a:lnTo>
                <a:lnTo>
                  <a:pt x="3168" y="2077"/>
                </a:lnTo>
                <a:lnTo>
                  <a:pt x="3172" y="1973"/>
                </a:lnTo>
                <a:lnTo>
                  <a:pt x="3176" y="1780"/>
                </a:lnTo>
                <a:lnTo>
                  <a:pt x="3180" y="1407"/>
                </a:lnTo>
                <a:lnTo>
                  <a:pt x="3180" y="807"/>
                </a:lnTo>
                <a:lnTo>
                  <a:pt x="3185" y="274"/>
                </a:lnTo>
                <a:lnTo>
                  <a:pt x="3189" y="477"/>
                </a:lnTo>
                <a:lnTo>
                  <a:pt x="3189" y="1190"/>
                </a:lnTo>
                <a:lnTo>
                  <a:pt x="3193" y="1648"/>
                </a:lnTo>
                <a:lnTo>
                  <a:pt x="3197" y="1822"/>
                </a:lnTo>
                <a:lnTo>
                  <a:pt x="3201" y="1846"/>
                </a:lnTo>
                <a:lnTo>
                  <a:pt x="3201" y="1770"/>
                </a:lnTo>
                <a:lnTo>
                  <a:pt x="3205" y="1563"/>
                </a:lnTo>
                <a:lnTo>
                  <a:pt x="3209" y="1138"/>
                </a:lnTo>
                <a:lnTo>
                  <a:pt x="3209" y="562"/>
                </a:lnTo>
                <a:lnTo>
                  <a:pt x="3213" y="326"/>
                </a:lnTo>
                <a:lnTo>
                  <a:pt x="3218" y="840"/>
                </a:lnTo>
                <a:lnTo>
                  <a:pt x="3222" y="1482"/>
                </a:lnTo>
                <a:lnTo>
                  <a:pt x="3222" y="1818"/>
                </a:lnTo>
                <a:lnTo>
                  <a:pt x="3226" y="1969"/>
                </a:lnTo>
                <a:lnTo>
                  <a:pt x="3230" y="2035"/>
                </a:lnTo>
                <a:lnTo>
                  <a:pt x="3230" y="2077"/>
                </a:lnTo>
                <a:lnTo>
                  <a:pt x="3234" y="2106"/>
                </a:lnTo>
                <a:lnTo>
                  <a:pt x="3238" y="2129"/>
                </a:lnTo>
                <a:lnTo>
                  <a:pt x="3242" y="2148"/>
                </a:lnTo>
                <a:lnTo>
                  <a:pt x="3242" y="2158"/>
                </a:lnTo>
                <a:lnTo>
                  <a:pt x="3246" y="2162"/>
                </a:lnTo>
                <a:lnTo>
                  <a:pt x="3251" y="2167"/>
                </a:lnTo>
                <a:lnTo>
                  <a:pt x="3255" y="2167"/>
                </a:lnTo>
                <a:lnTo>
                  <a:pt x="3259" y="2167"/>
                </a:lnTo>
                <a:lnTo>
                  <a:pt x="3263" y="2158"/>
                </a:lnTo>
                <a:lnTo>
                  <a:pt x="3263" y="2139"/>
                </a:lnTo>
                <a:lnTo>
                  <a:pt x="3267" y="2101"/>
                </a:lnTo>
                <a:lnTo>
                  <a:pt x="3271" y="2025"/>
                </a:lnTo>
                <a:lnTo>
                  <a:pt x="3271" y="1893"/>
                </a:lnTo>
                <a:lnTo>
                  <a:pt x="3275" y="1629"/>
                </a:lnTo>
                <a:lnTo>
                  <a:pt x="3279" y="1218"/>
                </a:lnTo>
                <a:lnTo>
                  <a:pt x="3279" y="963"/>
                </a:lnTo>
                <a:lnTo>
                  <a:pt x="3284" y="1223"/>
                </a:lnTo>
                <a:lnTo>
                  <a:pt x="3288" y="1648"/>
                </a:lnTo>
                <a:lnTo>
                  <a:pt x="3292" y="1889"/>
                </a:lnTo>
                <a:lnTo>
                  <a:pt x="3292" y="1973"/>
                </a:lnTo>
                <a:lnTo>
                  <a:pt x="3296" y="1973"/>
                </a:lnTo>
                <a:lnTo>
                  <a:pt x="3300" y="1912"/>
                </a:lnTo>
                <a:lnTo>
                  <a:pt x="3300" y="1756"/>
                </a:lnTo>
                <a:lnTo>
                  <a:pt x="3304" y="1440"/>
                </a:lnTo>
                <a:lnTo>
                  <a:pt x="3308" y="1043"/>
                </a:lnTo>
                <a:lnTo>
                  <a:pt x="3312" y="1015"/>
                </a:lnTo>
                <a:lnTo>
                  <a:pt x="3312" y="1440"/>
                </a:lnTo>
                <a:lnTo>
                  <a:pt x="3317" y="1813"/>
                </a:lnTo>
                <a:lnTo>
                  <a:pt x="3321" y="1997"/>
                </a:lnTo>
                <a:lnTo>
                  <a:pt x="3321" y="2082"/>
                </a:lnTo>
                <a:lnTo>
                  <a:pt x="3325" y="2125"/>
                </a:lnTo>
                <a:lnTo>
                  <a:pt x="3329" y="2153"/>
                </a:lnTo>
                <a:lnTo>
                  <a:pt x="3333" y="2177"/>
                </a:lnTo>
                <a:lnTo>
                  <a:pt x="3333" y="2191"/>
                </a:lnTo>
                <a:lnTo>
                  <a:pt x="3337" y="2200"/>
                </a:lnTo>
                <a:lnTo>
                  <a:pt x="3341" y="2205"/>
                </a:lnTo>
                <a:lnTo>
                  <a:pt x="3341" y="2214"/>
                </a:lnTo>
                <a:lnTo>
                  <a:pt x="3345" y="2219"/>
                </a:lnTo>
                <a:lnTo>
                  <a:pt x="3350" y="2219"/>
                </a:lnTo>
                <a:lnTo>
                  <a:pt x="3354" y="2224"/>
                </a:lnTo>
                <a:lnTo>
                  <a:pt x="3354" y="2228"/>
                </a:lnTo>
                <a:lnTo>
                  <a:pt x="3358" y="2238"/>
                </a:lnTo>
                <a:lnTo>
                  <a:pt x="3362" y="2238"/>
                </a:lnTo>
                <a:lnTo>
                  <a:pt x="3366" y="2233"/>
                </a:lnTo>
                <a:lnTo>
                  <a:pt x="3370" y="2228"/>
                </a:lnTo>
                <a:lnTo>
                  <a:pt x="3374" y="2228"/>
                </a:lnTo>
                <a:lnTo>
                  <a:pt x="3378" y="2228"/>
                </a:lnTo>
                <a:lnTo>
                  <a:pt x="3383" y="2228"/>
                </a:lnTo>
                <a:lnTo>
                  <a:pt x="3387" y="2228"/>
                </a:lnTo>
                <a:lnTo>
                  <a:pt x="3391" y="2228"/>
                </a:lnTo>
                <a:lnTo>
                  <a:pt x="3395" y="2228"/>
                </a:lnTo>
                <a:lnTo>
                  <a:pt x="3399" y="2228"/>
                </a:lnTo>
                <a:lnTo>
                  <a:pt x="3403" y="2233"/>
                </a:lnTo>
                <a:lnTo>
                  <a:pt x="3407" y="2233"/>
                </a:lnTo>
                <a:lnTo>
                  <a:pt x="3411" y="2233"/>
                </a:lnTo>
                <a:lnTo>
                  <a:pt x="3416" y="2233"/>
                </a:lnTo>
                <a:lnTo>
                  <a:pt x="3420" y="2238"/>
                </a:lnTo>
                <a:lnTo>
                  <a:pt x="3424" y="2238"/>
                </a:lnTo>
                <a:lnTo>
                  <a:pt x="3428" y="2238"/>
                </a:lnTo>
                <a:lnTo>
                  <a:pt x="3432" y="2238"/>
                </a:lnTo>
                <a:lnTo>
                  <a:pt x="3432" y="2233"/>
                </a:lnTo>
                <a:lnTo>
                  <a:pt x="3436" y="2228"/>
                </a:lnTo>
                <a:lnTo>
                  <a:pt x="3440" y="2233"/>
                </a:lnTo>
                <a:lnTo>
                  <a:pt x="3444" y="2233"/>
                </a:lnTo>
                <a:lnTo>
                  <a:pt x="3444" y="2238"/>
                </a:lnTo>
                <a:lnTo>
                  <a:pt x="3449" y="2238"/>
                </a:lnTo>
                <a:lnTo>
                  <a:pt x="3453" y="2238"/>
                </a:lnTo>
                <a:lnTo>
                  <a:pt x="3453" y="2243"/>
                </a:lnTo>
                <a:lnTo>
                  <a:pt x="3457" y="2243"/>
                </a:lnTo>
                <a:lnTo>
                  <a:pt x="3461" y="2238"/>
                </a:lnTo>
                <a:lnTo>
                  <a:pt x="3465" y="2238"/>
                </a:lnTo>
                <a:lnTo>
                  <a:pt x="3469" y="2238"/>
                </a:lnTo>
                <a:lnTo>
                  <a:pt x="3473" y="2233"/>
                </a:lnTo>
                <a:lnTo>
                  <a:pt x="3477" y="2233"/>
                </a:lnTo>
                <a:lnTo>
                  <a:pt x="3482" y="2233"/>
                </a:lnTo>
                <a:lnTo>
                  <a:pt x="3486" y="2233"/>
                </a:lnTo>
                <a:lnTo>
                  <a:pt x="3490" y="2233"/>
                </a:lnTo>
                <a:lnTo>
                  <a:pt x="3494" y="2233"/>
                </a:lnTo>
                <a:lnTo>
                  <a:pt x="3494" y="2238"/>
                </a:lnTo>
                <a:lnTo>
                  <a:pt x="3498" y="2233"/>
                </a:lnTo>
                <a:lnTo>
                  <a:pt x="3502" y="2233"/>
                </a:lnTo>
                <a:lnTo>
                  <a:pt x="3506" y="2233"/>
                </a:lnTo>
                <a:lnTo>
                  <a:pt x="3510" y="2233"/>
                </a:lnTo>
                <a:lnTo>
                  <a:pt x="3515" y="2233"/>
                </a:lnTo>
                <a:lnTo>
                  <a:pt x="3519" y="2233"/>
                </a:lnTo>
                <a:lnTo>
                  <a:pt x="3523" y="2228"/>
                </a:lnTo>
                <a:lnTo>
                  <a:pt x="3527" y="2228"/>
                </a:lnTo>
                <a:lnTo>
                  <a:pt x="3531" y="2228"/>
                </a:lnTo>
                <a:lnTo>
                  <a:pt x="3535" y="2233"/>
                </a:lnTo>
                <a:lnTo>
                  <a:pt x="3539" y="2238"/>
                </a:lnTo>
                <a:lnTo>
                  <a:pt x="3543" y="2238"/>
                </a:lnTo>
                <a:lnTo>
                  <a:pt x="3548" y="2238"/>
                </a:lnTo>
                <a:lnTo>
                  <a:pt x="3552" y="2238"/>
                </a:lnTo>
                <a:lnTo>
                  <a:pt x="3556" y="2238"/>
                </a:lnTo>
                <a:lnTo>
                  <a:pt x="3560" y="2238"/>
                </a:lnTo>
                <a:lnTo>
                  <a:pt x="3564" y="2238"/>
                </a:lnTo>
                <a:lnTo>
                  <a:pt x="3568" y="2238"/>
                </a:lnTo>
                <a:lnTo>
                  <a:pt x="3572" y="2238"/>
                </a:lnTo>
                <a:lnTo>
                  <a:pt x="3576" y="2238"/>
                </a:lnTo>
                <a:lnTo>
                  <a:pt x="3581" y="2238"/>
                </a:lnTo>
                <a:lnTo>
                  <a:pt x="3585" y="2238"/>
                </a:lnTo>
                <a:lnTo>
                  <a:pt x="3589" y="2238"/>
                </a:lnTo>
                <a:lnTo>
                  <a:pt x="3593" y="2238"/>
                </a:lnTo>
                <a:lnTo>
                  <a:pt x="3597" y="2238"/>
                </a:lnTo>
                <a:lnTo>
                  <a:pt x="3601" y="2238"/>
                </a:lnTo>
                <a:lnTo>
                  <a:pt x="3605" y="2238"/>
                </a:lnTo>
                <a:lnTo>
                  <a:pt x="3609" y="2238"/>
                </a:lnTo>
                <a:lnTo>
                  <a:pt x="3614" y="2238"/>
                </a:lnTo>
                <a:lnTo>
                  <a:pt x="3618" y="2233"/>
                </a:lnTo>
                <a:lnTo>
                  <a:pt x="3622" y="2233"/>
                </a:lnTo>
                <a:lnTo>
                  <a:pt x="3626" y="2233"/>
                </a:lnTo>
                <a:lnTo>
                  <a:pt x="3626" y="2238"/>
                </a:lnTo>
                <a:lnTo>
                  <a:pt x="3630" y="2238"/>
                </a:lnTo>
                <a:lnTo>
                  <a:pt x="3634" y="2238"/>
                </a:lnTo>
                <a:lnTo>
                  <a:pt x="3638" y="2238"/>
                </a:lnTo>
                <a:lnTo>
                  <a:pt x="3642" y="2238"/>
                </a:lnTo>
                <a:lnTo>
                  <a:pt x="3647" y="2238"/>
                </a:lnTo>
                <a:lnTo>
                  <a:pt x="3651" y="2238"/>
                </a:lnTo>
                <a:lnTo>
                  <a:pt x="3655" y="2238"/>
                </a:lnTo>
                <a:lnTo>
                  <a:pt x="3659" y="2238"/>
                </a:lnTo>
                <a:lnTo>
                  <a:pt x="3663" y="2238"/>
                </a:lnTo>
                <a:lnTo>
                  <a:pt x="3667" y="2238"/>
                </a:lnTo>
                <a:lnTo>
                  <a:pt x="3671" y="2238"/>
                </a:lnTo>
                <a:lnTo>
                  <a:pt x="3675" y="2238"/>
                </a:lnTo>
                <a:lnTo>
                  <a:pt x="3680" y="2238"/>
                </a:lnTo>
                <a:lnTo>
                  <a:pt x="3684" y="2238"/>
                </a:lnTo>
                <a:lnTo>
                  <a:pt x="3688" y="2238"/>
                </a:lnTo>
                <a:lnTo>
                  <a:pt x="3692" y="2238"/>
                </a:lnTo>
                <a:lnTo>
                  <a:pt x="3696" y="2238"/>
                </a:lnTo>
                <a:lnTo>
                  <a:pt x="3700" y="2238"/>
                </a:lnTo>
                <a:lnTo>
                  <a:pt x="3704" y="2238"/>
                </a:lnTo>
                <a:lnTo>
                  <a:pt x="3708" y="2238"/>
                </a:lnTo>
                <a:lnTo>
                  <a:pt x="3713" y="2238"/>
                </a:lnTo>
                <a:lnTo>
                  <a:pt x="3717" y="2238"/>
                </a:lnTo>
                <a:lnTo>
                  <a:pt x="3721" y="2238"/>
                </a:lnTo>
                <a:lnTo>
                  <a:pt x="3725" y="2238"/>
                </a:lnTo>
                <a:lnTo>
                  <a:pt x="3729" y="2238"/>
                </a:lnTo>
                <a:lnTo>
                  <a:pt x="3733" y="2238"/>
                </a:lnTo>
                <a:lnTo>
                  <a:pt x="3737" y="2238"/>
                </a:lnTo>
                <a:lnTo>
                  <a:pt x="3741" y="2238"/>
                </a:lnTo>
                <a:lnTo>
                  <a:pt x="3746" y="2238"/>
                </a:lnTo>
                <a:lnTo>
                  <a:pt x="3750" y="2238"/>
                </a:lnTo>
                <a:lnTo>
                  <a:pt x="3754" y="2238"/>
                </a:lnTo>
                <a:lnTo>
                  <a:pt x="3758" y="2238"/>
                </a:lnTo>
                <a:lnTo>
                  <a:pt x="3762" y="2238"/>
                </a:lnTo>
                <a:lnTo>
                  <a:pt x="3766" y="2238"/>
                </a:lnTo>
                <a:lnTo>
                  <a:pt x="3770" y="2238"/>
                </a:lnTo>
                <a:lnTo>
                  <a:pt x="3774" y="2238"/>
                </a:lnTo>
                <a:lnTo>
                  <a:pt x="3779" y="2238"/>
                </a:lnTo>
                <a:lnTo>
                  <a:pt x="3783" y="2238"/>
                </a:lnTo>
                <a:lnTo>
                  <a:pt x="3787" y="2238"/>
                </a:lnTo>
                <a:lnTo>
                  <a:pt x="3791" y="2238"/>
                </a:lnTo>
                <a:lnTo>
                  <a:pt x="3795" y="2238"/>
                </a:lnTo>
                <a:lnTo>
                  <a:pt x="3799" y="2238"/>
                </a:lnTo>
                <a:lnTo>
                  <a:pt x="3803" y="2238"/>
                </a:lnTo>
                <a:lnTo>
                  <a:pt x="3807" y="2238"/>
                </a:lnTo>
                <a:lnTo>
                  <a:pt x="3812" y="2233"/>
                </a:lnTo>
                <a:lnTo>
                  <a:pt x="3816" y="2233"/>
                </a:lnTo>
                <a:lnTo>
                  <a:pt x="3820" y="2233"/>
                </a:lnTo>
                <a:lnTo>
                  <a:pt x="3820" y="2238"/>
                </a:lnTo>
                <a:lnTo>
                  <a:pt x="3824" y="2238"/>
                </a:lnTo>
                <a:lnTo>
                  <a:pt x="3828" y="2238"/>
                </a:lnTo>
                <a:lnTo>
                  <a:pt x="3832" y="2238"/>
                </a:lnTo>
                <a:lnTo>
                  <a:pt x="3836" y="2238"/>
                </a:lnTo>
                <a:lnTo>
                  <a:pt x="3840" y="2238"/>
                </a:lnTo>
                <a:lnTo>
                  <a:pt x="3845" y="2238"/>
                </a:lnTo>
                <a:lnTo>
                  <a:pt x="3849" y="2238"/>
                </a:lnTo>
                <a:lnTo>
                  <a:pt x="3853" y="2238"/>
                </a:lnTo>
                <a:lnTo>
                  <a:pt x="3857" y="2238"/>
                </a:lnTo>
                <a:lnTo>
                  <a:pt x="3861" y="2238"/>
                </a:lnTo>
                <a:lnTo>
                  <a:pt x="3865" y="2233"/>
                </a:lnTo>
                <a:lnTo>
                  <a:pt x="3869" y="2233"/>
                </a:lnTo>
                <a:lnTo>
                  <a:pt x="3873" y="2233"/>
                </a:lnTo>
                <a:lnTo>
                  <a:pt x="3878" y="2238"/>
                </a:lnTo>
                <a:lnTo>
                  <a:pt x="3882" y="2238"/>
                </a:lnTo>
                <a:lnTo>
                  <a:pt x="3886" y="2238"/>
                </a:lnTo>
                <a:lnTo>
                  <a:pt x="3890" y="2238"/>
                </a:lnTo>
                <a:lnTo>
                  <a:pt x="3890" y="2233"/>
                </a:lnTo>
                <a:lnTo>
                  <a:pt x="3894" y="2233"/>
                </a:lnTo>
                <a:lnTo>
                  <a:pt x="3898" y="2233"/>
                </a:lnTo>
                <a:lnTo>
                  <a:pt x="3902" y="2233"/>
                </a:lnTo>
                <a:lnTo>
                  <a:pt x="3906" y="2233"/>
                </a:lnTo>
                <a:lnTo>
                  <a:pt x="3911" y="2238"/>
                </a:lnTo>
                <a:lnTo>
                  <a:pt x="3915" y="2238"/>
                </a:lnTo>
                <a:lnTo>
                  <a:pt x="3919" y="2238"/>
                </a:lnTo>
                <a:lnTo>
                  <a:pt x="3923" y="2238"/>
                </a:lnTo>
                <a:lnTo>
                  <a:pt x="3927" y="2238"/>
                </a:lnTo>
                <a:lnTo>
                  <a:pt x="3931" y="2238"/>
                </a:lnTo>
                <a:lnTo>
                  <a:pt x="3935" y="2238"/>
                </a:lnTo>
                <a:lnTo>
                  <a:pt x="3939" y="2238"/>
                </a:lnTo>
                <a:lnTo>
                  <a:pt x="3944" y="2238"/>
                </a:lnTo>
                <a:lnTo>
                  <a:pt x="3948" y="2238"/>
                </a:lnTo>
                <a:lnTo>
                  <a:pt x="3952" y="2238"/>
                </a:lnTo>
                <a:lnTo>
                  <a:pt x="3956" y="2238"/>
                </a:lnTo>
                <a:lnTo>
                  <a:pt x="3960" y="2238"/>
                </a:lnTo>
                <a:lnTo>
                  <a:pt x="3964" y="2233"/>
                </a:lnTo>
                <a:lnTo>
                  <a:pt x="3968" y="2233"/>
                </a:lnTo>
                <a:lnTo>
                  <a:pt x="3972" y="2238"/>
                </a:lnTo>
                <a:lnTo>
                  <a:pt x="3977" y="2238"/>
                </a:lnTo>
                <a:lnTo>
                  <a:pt x="3981" y="2238"/>
                </a:lnTo>
                <a:lnTo>
                  <a:pt x="3985" y="2238"/>
                </a:lnTo>
                <a:lnTo>
                  <a:pt x="3989" y="2238"/>
                </a:lnTo>
                <a:lnTo>
                  <a:pt x="3989" y="2233"/>
                </a:lnTo>
                <a:lnTo>
                  <a:pt x="3993" y="2233"/>
                </a:lnTo>
                <a:lnTo>
                  <a:pt x="3997" y="2233"/>
                </a:lnTo>
                <a:lnTo>
                  <a:pt x="4001" y="2238"/>
                </a:lnTo>
                <a:lnTo>
                  <a:pt x="4005" y="2238"/>
                </a:lnTo>
                <a:lnTo>
                  <a:pt x="4010" y="2238"/>
                </a:lnTo>
                <a:lnTo>
                  <a:pt x="4014" y="2238"/>
                </a:lnTo>
                <a:lnTo>
                  <a:pt x="4018" y="2238"/>
                </a:lnTo>
                <a:lnTo>
                  <a:pt x="4022" y="2238"/>
                </a:lnTo>
                <a:lnTo>
                  <a:pt x="4026" y="2238"/>
                </a:lnTo>
                <a:lnTo>
                  <a:pt x="4030" y="2238"/>
                </a:lnTo>
                <a:lnTo>
                  <a:pt x="4034" y="2238"/>
                </a:lnTo>
                <a:lnTo>
                  <a:pt x="4038" y="2238"/>
                </a:lnTo>
                <a:lnTo>
                  <a:pt x="4043" y="2238"/>
                </a:lnTo>
                <a:lnTo>
                  <a:pt x="4047" y="2238"/>
                </a:lnTo>
                <a:lnTo>
                  <a:pt x="4051" y="2238"/>
                </a:lnTo>
                <a:lnTo>
                  <a:pt x="4055" y="2238"/>
                </a:lnTo>
                <a:lnTo>
                  <a:pt x="4059" y="2238"/>
                </a:lnTo>
                <a:lnTo>
                  <a:pt x="4063" y="2238"/>
                </a:lnTo>
                <a:lnTo>
                  <a:pt x="4067" y="2238"/>
                </a:lnTo>
                <a:lnTo>
                  <a:pt x="4071" y="2238"/>
                </a:lnTo>
                <a:lnTo>
                  <a:pt x="4076" y="2238"/>
                </a:lnTo>
                <a:lnTo>
                  <a:pt x="4080" y="2238"/>
                </a:lnTo>
                <a:lnTo>
                  <a:pt x="4084" y="2238"/>
                </a:lnTo>
                <a:lnTo>
                  <a:pt x="4088" y="2238"/>
                </a:lnTo>
                <a:lnTo>
                  <a:pt x="4092" y="2238"/>
                </a:lnTo>
                <a:lnTo>
                  <a:pt x="4096" y="2238"/>
                </a:lnTo>
                <a:lnTo>
                  <a:pt x="4100" y="2238"/>
                </a:lnTo>
                <a:lnTo>
                  <a:pt x="4104" y="2238"/>
                </a:lnTo>
                <a:lnTo>
                  <a:pt x="4109" y="2238"/>
                </a:lnTo>
                <a:lnTo>
                  <a:pt x="4113" y="2238"/>
                </a:lnTo>
                <a:lnTo>
                  <a:pt x="4117" y="2238"/>
                </a:lnTo>
                <a:lnTo>
                  <a:pt x="4121" y="2238"/>
                </a:lnTo>
                <a:lnTo>
                  <a:pt x="4125" y="2238"/>
                </a:lnTo>
                <a:lnTo>
                  <a:pt x="4129" y="2238"/>
                </a:lnTo>
                <a:lnTo>
                  <a:pt x="4133" y="2238"/>
                </a:lnTo>
                <a:lnTo>
                  <a:pt x="4137" y="2238"/>
                </a:lnTo>
                <a:lnTo>
                  <a:pt x="4142" y="2238"/>
                </a:lnTo>
                <a:lnTo>
                  <a:pt x="4146" y="2238"/>
                </a:lnTo>
                <a:lnTo>
                  <a:pt x="4150" y="2238"/>
                </a:lnTo>
                <a:lnTo>
                  <a:pt x="4154" y="2238"/>
                </a:lnTo>
                <a:lnTo>
                  <a:pt x="4158" y="2238"/>
                </a:lnTo>
                <a:lnTo>
                  <a:pt x="4162" y="2238"/>
                </a:lnTo>
                <a:lnTo>
                  <a:pt x="4166" y="2238"/>
                </a:lnTo>
                <a:lnTo>
                  <a:pt x="4170" y="2238"/>
                </a:lnTo>
                <a:lnTo>
                  <a:pt x="4175" y="2238"/>
                </a:lnTo>
                <a:lnTo>
                  <a:pt x="4179" y="2238"/>
                </a:lnTo>
                <a:lnTo>
                  <a:pt x="4183" y="2238"/>
                </a:lnTo>
                <a:lnTo>
                  <a:pt x="4187" y="2238"/>
                </a:lnTo>
                <a:lnTo>
                  <a:pt x="4191" y="2238"/>
                </a:lnTo>
                <a:lnTo>
                  <a:pt x="4195" y="2238"/>
                </a:lnTo>
                <a:lnTo>
                  <a:pt x="4199" y="2238"/>
                </a:lnTo>
                <a:lnTo>
                  <a:pt x="4203" y="2238"/>
                </a:lnTo>
                <a:lnTo>
                  <a:pt x="4208" y="2238"/>
                </a:lnTo>
                <a:lnTo>
                  <a:pt x="4212" y="2238"/>
                </a:lnTo>
                <a:lnTo>
                  <a:pt x="4216" y="2238"/>
                </a:lnTo>
                <a:lnTo>
                  <a:pt x="4220" y="2238"/>
                </a:lnTo>
                <a:lnTo>
                  <a:pt x="4224" y="2238"/>
                </a:lnTo>
                <a:lnTo>
                  <a:pt x="4228" y="2238"/>
                </a:lnTo>
                <a:lnTo>
                  <a:pt x="4232" y="2238"/>
                </a:lnTo>
                <a:lnTo>
                  <a:pt x="4236" y="2233"/>
                </a:lnTo>
                <a:lnTo>
                  <a:pt x="4241" y="2233"/>
                </a:lnTo>
                <a:lnTo>
                  <a:pt x="4245" y="2233"/>
                </a:lnTo>
                <a:lnTo>
                  <a:pt x="4249" y="2238"/>
                </a:lnTo>
                <a:lnTo>
                  <a:pt x="4253" y="2238"/>
                </a:lnTo>
                <a:lnTo>
                  <a:pt x="4257" y="2238"/>
                </a:lnTo>
                <a:lnTo>
                  <a:pt x="4261" y="2238"/>
                </a:lnTo>
                <a:lnTo>
                  <a:pt x="4265" y="2238"/>
                </a:lnTo>
                <a:lnTo>
                  <a:pt x="4269" y="2238"/>
                </a:lnTo>
                <a:lnTo>
                  <a:pt x="4274" y="2238"/>
                </a:lnTo>
                <a:lnTo>
                  <a:pt x="4278" y="2238"/>
                </a:lnTo>
                <a:lnTo>
                  <a:pt x="4282" y="2238"/>
                </a:lnTo>
                <a:lnTo>
                  <a:pt x="4286" y="2238"/>
                </a:lnTo>
                <a:lnTo>
                  <a:pt x="4290" y="2238"/>
                </a:lnTo>
                <a:lnTo>
                  <a:pt x="4294" y="2238"/>
                </a:lnTo>
                <a:lnTo>
                  <a:pt x="4298" y="2238"/>
                </a:lnTo>
                <a:lnTo>
                  <a:pt x="4302" y="2238"/>
                </a:lnTo>
                <a:lnTo>
                  <a:pt x="4307" y="2238"/>
                </a:lnTo>
                <a:lnTo>
                  <a:pt x="4311" y="2238"/>
                </a:lnTo>
                <a:lnTo>
                  <a:pt x="4315" y="2238"/>
                </a:lnTo>
                <a:lnTo>
                  <a:pt x="4315" y="2233"/>
                </a:lnTo>
                <a:lnTo>
                  <a:pt x="4319" y="2233"/>
                </a:lnTo>
                <a:lnTo>
                  <a:pt x="4323" y="2233"/>
                </a:lnTo>
                <a:lnTo>
                  <a:pt x="4327" y="2233"/>
                </a:lnTo>
                <a:lnTo>
                  <a:pt x="4327" y="2228"/>
                </a:lnTo>
                <a:lnTo>
                  <a:pt x="4331" y="2228"/>
                </a:lnTo>
                <a:lnTo>
                  <a:pt x="4335" y="2224"/>
                </a:lnTo>
                <a:lnTo>
                  <a:pt x="4335" y="2228"/>
                </a:lnTo>
                <a:lnTo>
                  <a:pt x="4340" y="2233"/>
                </a:lnTo>
                <a:lnTo>
                  <a:pt x="4344" y="2238"/>
                </a:lnTo>
                <a:lnTo>
                  <a:pt x="4348" y="2238"/>
                </a:lnTo>
                <a:lnTo>
                  <a:pt x="4352" y="2238"/>
                </a:lnTo>
                <a:lnTo>
                  <a:pt x="4356" y="2233"/>
                </a:lnTo>
                <a:lnTo>
                  <a:pt x="4356" y="2228"/>
                </a:lnTo>
                <a:lnTo>
                  <a:pt x="4360" y="2224"/>
                </a:lnTo>
                <a:lnTo>
                  <a:pt x="4364" y="2224"/>
                </a:lnTo>
                <a:lnTo>
                  <a:pt x="4364" y="2219"/>
                </a:lnTo>
                <a:lnTo>
                  <a:pt x="4368" y="2214"/>
                </a:lnTo>
                <a:lnTo>
                  <a:pt x="4373" y="2210"/>
                </a:lnTo>
                <a:lnTo>
                  <a:pt x="4377" y="2195"/>
                </a:lnTo>
                <a:lnTo>
                  <a:pt x="4377" y="2177"/>
                </a:lnTo>
                <a:lnTo>
                  <a:pt x="4381" y="2148"/>
                </a:lnTo>
                <a:lnTo>
                  <a:pt x="4385" y="2087"/>
                </a:lnTo>
                <a:lnTo>
                  <a:pt x="4385" y="1964"/>
                </a:lnTo>
                <a:lnTo>
                  <a:pt x="4389" y="1719"/>
                </a:lnTo>
                <a:lnTo>
                  <a:pt x="4393" y="1412"/>
                </a:lnTo>
                <a:lnTo>
                  <a:pt x="4397" y="1374"/>
                </a:lnTo>
                <a:lnTo>
                  <a:pt x="4397" y="1690"/>
                </a:lnTo>
                <a:lnTo>
                  <a:pt x="4401" y="1973"/>
                </a:lnTo>
                <a:lnTo>
                  <a:pt x="4406" y="2101"/>
                </a:lnTo>
                <a:lnTo>
                  <a:pt x="4406" y="2153"/>
                </a:lnTo>
                <a:lnTo>
                  <a:pt x="4410" y="2172"/>
                </a:lnTo>
                <a:lnTo>
                  <a:pt x="4414" y="2186"/>
                </a:lnTo>
                <a:lnTo>
                  <a:pt x="4418" y="2191"/>
                </a:lnTo>
                <a:lnTo>
                  <a:pt x="4418" y="2200"/>
                </a:lnTo>
                <a:lnTo>
                  <a:pt x="4422" y="2205"/>
                </a:lnTo>
                <a:lnTo>
                  <a:pt x="4426" y="2210"/>
                </a:lnTo>
                <a:lnTo>
                  <a:pt x="4426" y="2219"/>
                </a:lnTo>
                <a:lnTo>
                  <a:pt x="4430" y="2224"/>
                </a:lnTo>
                <a:lnTo>
                  <a:pt x="4434" y="2224"/>
                </a:lnTo>
                <a:lnTo>
                  <a:pt x="4439" y="2224"/>
                </a:lnTo>
                <a:lnTo>
                  <a:pt x="4443" y="2219"/>
                </a:lnTo>
                <a:lnTo>
                  <a:pt x="4447" y="2214"/>
                </a:lnTo>
                <a:lnTo>
                  <a:pt x="4447" y="2210"/>
                </a:lnTo>
                <a:lnTo>
                  <a:pt x="4451" y="2205"/>
                </a:lnTo>
                <a:lnTo>
                  <a:pt x="4455" y="2200"/>
                </a:lnTo>
                <a:lnTo>
                  <a:pt x="4455" y="2195"/>
                </a:lnTo>
                <a:lnTo>
                  <a:pt x="4459" y="2186"/>
                </a:lnTo>
                <a:lnTo>
                  <a:pt x="4463" y="2172"/>
                </a:lnTo>
                <a:lnTo>
                  <a:pt x="4467" y="2148"/>
                </a:lnTo>
                <a:lnTo>
                  <a:pt x="4467" y="2106"/>
                </a:lnTo>
                <a:lnTo>
                  <a:pt x="4472" y="2030"/>
                </a:lnTo>
                <a:lnTo>
                  <a:pt x="4476" y="1879"/>
                </a:lnTo>
                <a:lnTo>
                  <a:pt x="4476" y="1577"/>
                </a:lnTo>
                <a:lnTo>
                  <a:pt x="4480" y="1100"/>
                </a:lnTo>
                <a:lnTo>
                  <a:pt x="4484" y="746"/>
                </a:lnTo>
                <a:lnTo>
                  <a:pt x="4488" y="916"/>
                </a:lnTo>
                <a:lnTo>
                  <a:pt x="4488" y="1440"/>
                </a:lnTo>
                <a:lnTo>
                  <a:pt x="4492" y="1837"/>
                </a:lnTo>
                <a:lnTo>
                  <a:pt x="4496" y="2025"/>
                </a:lnTo>
                <a:lnTo>
                  <a:pt x="4496" y="2101"/>
                </a:lnTo>
                <a:lnTo>
                  <a:pt x="4500" y="2134"/>
                </a:lnTo>
                <a:lnTo>
                  <a:pt x="4505" y="2158"/>
                </a:lnTo>
                <a:lnTo>
                  <a:pt x="4509" y="2172"/>
                </a:lnTo>
                <a:lnTo>
                  <a:pt x="4509" y="2181"/>
                </a:lnTo>
                <a:lnTo>
                  <a:pt x="4513" y="2195"/>
                </a:lnTo>
                <a:lnTo>
                  <a:pt x="4517" y="2210"/>
                </a:lnTo>
                <a:lnTo>
                  <a:pt x="4517" y="2219"/>
                </a:lnTo>
                <a:lnTo>
                  <a:pt x="4521" y="2219"/>
                </a:lnTo>
                <a:lnTo>
                  <a:pt x="4525" y="2219"/>
                </a:lnTo>
                <a:lnTo>
                  <a:pt x="4529" y="2219"/>
                </a:lnTo>
                <a:lnTo>
                  <a:pt x="4529" y="2224"/>
                </a:lnTo>
                <a:lnTo>
                  <a:pt x="4533" y="2224"/>
                </a:lnTo>
                <a:lnTo>
                  <a:pt x="4538" y="2228"/>
                </a:lnTo>
                <a:lnTo>
                  <a:pt x="4542" y="2224"/>
                </a:lnTo>
                <a:lnTo>
                  <a:pt x="4546" y="2219"/>
                </a:lnTo>
                <a:lnTo>
                  <a:pt x="4550" y="2219"/>
                </a:lnTo>
                <a:lnTo>
                  <a:pt x="4550" y="2210"/>
                </a:lnTo>
                <a:lnTo>
                  <a:pt x="4554" y="2205"/>
                </a:lnTo>
                <a:lnTo>
                  <a:pt x="4558" y="2191"/>
                </a:lnTo>
                <a:lnTo>
                  <a:pt x="4558" y="2172"/>
                </a:lnTo>
                <a:lnTo>
                  <a:pt x="4562" y="2129"/>
                </a:lnTo>
                <a:lnTo>
                  <a:pt x="4566" y="2044"/>
                </a:lnTo>
                <a:lnTo>
                  <a:pt x="4566" y="1879"/>
                </a:lnTo>
                <a:lnTo>
                  <a:pt x="4571" y="1638"/>
                </a:lnTo>
                <a:lnTo>
                  <a:pt x="4575" y="1530"/>
                </a:lnTo>
                <a:lnTo>
                  <a:pt x="4579" y="1719"/>
                </a:lnTo>
                <a:lnTo>
                  <a:pt x="4579" y="1973"/>
                </a:lnTo>
                <a:lnTo>
                  <a:pt x="4583" y="2110"/>
                </a:lnTo>
                <a:lnTo>
                  <a:pt x="4587" y="2162"/>
                </a:lnTo>
                <a:lnTo>
                  <a:pt x="4587" y="2186"/>
                </a:lnTo>
                <a:lnTo>
                  <a:pt x="4591" y="2200"/>
                </a:lnTo>
                <a:lnTo>
                  <a:pt x="4595" y="2205"/>
                </a:lnTo>
                <a:lnTo>
                  <a:pt x="4599" y="2214"/>
                </a:lnTo>
                <a:lnTo>
                  <a:pt x="4599" y="2219"/>
                </a:lnTo>
                <a:lnTo>
                  <a:pt x="4604" y="2224"/>
                </a:lnTo>
                <a:lnTo>
                  <a:pt x="4608" y="2228"/>
                </a:lnTo>
                <a:lnTo>
                  <a:pt x="4608" y="2233"/>
                </a:lnTo>
                <a:lnTo>
                  <a:pt x="4612" y="2233"/>
                </a:lnTo>
                <a:lnTo>
                  <a:pt x="4616" y="2233"/>
                </a:lnTo>
                <a:lnTo>
                  <a:pt x="4620" y="2233"/>
                </a:lnTo>
                <a:lnTo>
                  <a:pt x="4620" y="2238"/>
                </a:lnTo>
                <a:lnTo>
                  <a:pt x="4624" y="2238"/>
                </a:lnTo>
                <a:lnTo>
                  <a:pt x="4628" y="2243"/>
                </a:lnTo>
                <a:lnTo>
                  <a:pt x="4628" y="2247"/>
                </a:lnTo>
                <a:lnTo>
                  <a:pt x="4632" y="2247"/>
                </a:lnTo>
                <a:lnTo>
                  <a:pt x="4637" y="2243"/>
                </a:lnTo>
                <a:lnTo>
                  <a:pt x="4641" y="2238"/>
                </a:lnTo>
                <a:lnTo>
                  <a:pt x="4645" y="2238"/>
                </a:lnTo>
                <a:lnTo>
                  <a:pt x="4649" y="2238"/>
                </a:lnTo>
                <a:lnTo>
                  <a:pt x="4653" y="2238"/>
                </a:lnTo>
                <a:lnTo>
                  <a:pt x="4657" y="2238"/>
                </a:lnTo>
                <a:lnTo>
                  <a:pt x="4661" y="2238"/>
                </a:lnTo>
                <a:lnTo>
                  <a:pt x="4665" y="2238"/>
                </a:lnTo>
                <a:lnTo>
                  <a:pt x="4670" y="2238"/>
                </a:lnTo>
                <a:lnTo>
                  <a:pt x="4674" y="2238"/>
                </a:lnTo>
                <a:lnTo>
                  <a:pt x="4678" y="2238"/>
                </a:lnTo>
                <a:lnTo>
                  <a:pt x="4682" y="2238"/>
                </a:lnTo>
                <a:lnTo>
                  <a:pt x="4686" y="2238"/>
                </a:lnTo>
                <a:lnTo>
                  <a:pt x="4690" y="2238"/>
                </a:lnTo>
                <a:lnTo>
                  <a:pt x="4694" y="2238"/>
                </a:lnTo>
                <a:lnTo>
                  <a:pt x="4698" y="2238"/>
                </a:lnTo>
                <a:lnTo>
                  <a:pt x="4703" y="2238"/>
                </a:lnTo>
                <a:lnTo>
                  <a:pt x="4707" y="2238"/>
                </a:lnTo>
                <a:lnTo>
                  <a:pt x="4711" y="2238"/>
                </a:lnTo>
                <a:lnTo>
                  <a:pt x="4715" y="2243"/>
                </a:lnTo>
                <a:lnTo>
                  <a:pt x="4719" y="2243"/>
                </a:lnTo>
                <a:lnTo>
                  <a:pt x="4723" y="2243"/>
                </a:lnTo>
                <a:lnTo>
                  <a:pt x="4727" y="2238"/>
                </a:lnTo>
                <a:lnTo>
                  <a:pt x="4731" y="2238"/>
                </a:lnTo>
                <a:lnTo>
                  <a:pt x="4736" y="2238"/>
                </a:lnTo>
                <a:lnTo>
                  <a:pt x="4740" y="2238"/>
                </a:lnTo>
                <a:lnTo>
                  <a:pt x="4744" y="2238"/>
                </a:lnTo>
                <a:lnTo>
                  <a:pt x="4748" y="2238"/>
                </a:lnTo>
                <a:lnTo>
                  <a:pt x="4752" y="2238"/>
                </a:lnTo>
                <a:lnTo>
                  <a:pt x="4756" y="2238"/>
                </a:lnTo>
                <a:lnTo>
                  <a:pt x="4760" y="2238"/>
                </a:lnTo>
                <a:lnTo>
                  <a:pt x="4764" y="2238"/>
                </a:lnTo>
                <a:lnTo>
                  <a:pt x="4769" y="2238"/>
                </a:lnTo>
                <a:lnTo>
                  <a:pt x="4773" y="2238"/>
                </a:lnTo>
                <a:lnTo>
                  <a:pt x="4777" y="2238"/>
                </a:lnTo>
                <a:lnTo>
                  <a:pt x="4781" y="2238"/>
                </a:lnTo>
                <a:lnTo>
                  <a:pt x="4785" y="2238"/>
                </a:lnTo>
                <a:lnTo>
                  <a:pt x="4789" y="2238"/>
                </a:lnTo>
                <a:lnTo>
                  <a:pt x="4793" y="2238"/>
                </a:lnTo>
                <a:lnTo>
                  <a:pt x="4797" y="2238"/>
                </a:lnTo>
                <a:lnTo>
                  <a:pt x="4802" y="2238"/>
                </a:lnTo>
                <a:lnTo>
                  <a:pt x="4806" y="2238"/>
                </a:lnTo>
                <a:lnTo>
                  <a:pt x="4810" y="2238"/>
                </a:lnTo>
                <a:lnTo>
                  <a:pt x="4814" y="2238"/>
                </a:lnTo>
                <a:lnTo>
                  <a:pt x="4818" y="2238"/>
                </a:lnTo>
                <a:lnTo>
                  <a:pt x="4822" y="2238"/>
                </a:lnTo>
                <a:lnTo>
                  <a:pt x="4826" y="2238"/>
                </a:lnTo>
                <a:lnTo>
                  <a:pt x="4830" y="2238"/>
                </a:lnTo>
                <a:lnTo>
                  <a:pt x="4835" y="2238"/>
                </a:lnTo>
                <a:lnTo>
                  <a:pt x="4839" y="2238"/>
                </a:lnTo>
                <a:lnTo>
                  <a:pt x="4843" y="2238"/>
                </a:lnTo>
                <a:lnTo>
                  <a:pt x="4847" y="2238"/>
                </a:lnTo>
                <a:lnTo>
                  <a:pt x="4851" y="2238"/>
                </a:lnTo>
                <a:lnTo>
                  <a:pt x="4855" y="2238"/>
                </a:lnTo>
                <a:lnTo>
                  <a:pt x="4859" y="2238"/>
                </a:lnTo>
                <a:lnTo>
                  <a:pt x="4863" y="2238"/>
                </a:lnTo>
                <a:lnTo>
                  <a:pt x="4868" y="2238"/>
                </a:lnTo>
                <a:lnTo>
                  <a:pt x="4872" y="2238"/>
                </a:lnTo>
                <a:lnTo>
                  <a:pt x="4876" y="2238"/>
                </a:lnTo>
                <a:lnTo>
                  <a:pt x="4880" y="2238"/>
                </a:lnTo>
                <a:lnTo>
                  <a:pt x="4884" y="2238"/>
                </a:lnTo>
                <a:lnTo>
                  <a:pt x="4888" y="2238"/>
                </a:lnTo>
                <a:lnTo>
                  <a:pt x="4892" y="2238"/>
                </a:lnTo>
                <a:lnTo>
                  <a:pt x="4896" y="2238"/>
                </a:lnTo>
                <a:lnTo>
                  <a:pt x="4901" y="2238"/>
                </a:lnTo>
                <a:lnTo>
                  <a:pt x="4905" y="2238"/>
                </a:lnTo>
                <a:lnTo>
                  <a:pt x="4909" y="2238"/>
                </a:lnTo>
                <a:lnTo>
                  <a:pt x="4913" y="2238"/>
                </a:lnTo>
                <a:lnTo>
                  <a:pt x="4917" y="2238"/>
                </a:lnTo>
                <a:lnTo>
                  <a:pt x="4921" y="2238"/>
                </a:lnTo>
                <a:lnTo>
                  <a:pt x="4925" y="2238"/>
                </a:lnTo>
                <a:lnTo>
                  <a:pt x="4929" y="2238"/>
                </a:lnTo>
                <a:lnTo>
                  <a:pt x="4934" y="2238"/>
                </a:lnTo>
                <a:lnTo>
                  <a:pt x="4938" y="2238"/>
                </a:lnTo>
                <a:lnTo>
                  <a:pt x="4942" y="2238"/>
                </a:lnTo>
                <a:lnTo>
                  <a:pt x="4946" y="2238"/>
                </a:lnTo>
                <a:lnTo>
                  <a:pt x="4950" y="2238"/>
                </a:lnTo>
                <a:lnTo>
                  <a:pt x="4954" y="2238"/>
                </a:lnTo>
                <a:lnTo>
                  <a:pt x="4958" y="2238"/>
                </a:lnTo>
                <a:lnTo>
                  <a:pt x="4962" y="2238"/>
                </a:lnTo>
                <a:lnTo>
                  <a:pt x="4967" y="2238"/>
                </a:lnTo>
                <a:lnTo>
                  <a:pt x="4971" y="2238"/>
                </a:lnTo>
                <a:lnTo>
                  <a:pt x="4975" y="2238"/>
                </a:lnTo>
                <a:lnTo>
                  <a:pt x="4979" y="2238"/>
                </a:lnTo>
                <a:lnTo>
                  <a:pt x="4983" y="2238"/>
                </a:lnTo>
                <a:lnTo>
                  <a:pt x="4987" y="2238"/>
                </a:lnTo>
                <a:lnTo>
                  <a:pt x="4991" y="2238"/>
                </a:lnTo>
                <a:lnTo>
                  <a:pt x="4995" y="2238"/>
                </a:lnTo>
                <a:lnTo>
                  <a:pt x="5000" y="2238"/>
                </a:lnTo>
                <a:lnTo>
                  <a:pt x="5004" y="2238"/>
                </a:lnTo>
                <a:lnTo>
                  <a:pt x="5008" y="2238"/>
                </a:lnTo>
                <a:lnTo>
                  <a:pt x="5012" y="2238"/>
                </a:lnTo>
                <a:lnTo>
                  <a:pt x="5016" y="2238"/>
                </a:lnTo>
                <a:lnTo>
                  <a:pt x="5020" y="2238"/>
                </a:lnTo>
                <a:lnTo>
                  <a:pt x="5024" y="2238"/>
                </a:lnTo>
                <a:lnTo>
                  <a:pt x="5028" y="2238"/>
                </a:lnTo>
                <a:lnTo>
                  <a:pt x="5033" y="2238"/>
                </a:lnTo>
                <a:lnTo>
                  <a:pt x="5037" y="2238"/>
                </a:lnTo>
                <a:lnTo>
                  <a:pt x="5041" y="2238"/>
                </a:lnTo>
                <a:lnTo>
                  <a:pt x="5045" y="2238"/>
                </a:lnTo>
                <a:lnTo>
                  <a:pt x="5049" y="2238"/>
                </a:lnTo>
                <a:lnTo>
                  <a:pt x="5053" y="2238"/>
                </a:lnTo>
                <a:lnTo>
                  <a:pt x="5057" y="2238"/>
                </a:lnTo>
                <a:lnTo>
                  <a:pt x="5061" y="2238"/>
                </a:lnTo>
                <a:lnTo>
                  <a:pt x="5066" y="2238"/>
                </a:lnTo>
                <a:lnTo>
                  <a:pt x="5070" y="2238"/>
                </a:lnTo>
                <a:lnTo>
                  <a:pt x="5074" y="2238"/>
                </a:lnTo>
                <a:lnTo>
                  <a:pt x="5078" y="2238"/>
                </a:lnTo>
                <a:lnTo>
                  <a:pt x="5082" y="2238"/>
                </a:lnTo>
                <a:lnTo>
                  <a:pt x="5086" y="2238"/>
                </a:lnTo>
                <a:lnTo>
                  <a:pt x="5090" y="2238"/>
                </a:lnTo>
                <a:lnTo>
                  <a:pt x="5094" y="2238"/>
                </a:lnTo>
                <a:lnTo>
                  <a:pt x="5099" y="2238"/>
                </a:lnTo>
                <a:lnTo>
                  <a:pt x="5103" y="2238"/>
                </a:lnTo>
                <a:lnTo>
                  <a:pt x="5107" y="2238"/>
                </a:lnTo>
                <a:lnTo>
                  <a:pt x="5111" y="2238"/>
                </a:lnTo>
                <a:lnTo>
                  <a:pt x="5115" y="2238"/>
                </a:lnTo>
                <a:lnTo>
                  <a:pt x="5119" y="2238"/>
                </a:lnTo>
                <a:lnTo>
                  <a:pt x="5123" y="2238"/>
                </a:lnTo>
                <a:lnTo>
                  <a:pt x="5127" y="2238"/>
                </a:lnTo>
                <a:lnTo>
                  <a:pt x="5132" y="2238"/>
                </a:lnTo>
                <a:lnTo>
                  <a:pt x="5136" y="2238"/>
                </a:lnTo>
                <a:lnTo>
                  <a:pt x="5140" y="2238"/>
                </a:lnTo>
                <a:lnTo>
                  <a:pt x="5144" y="2238"/>
                </a:lnTo>
                <a:lnTo>
                  <a:pt x="5148" y="2238"/>
                </a:lnTo>
                <a:lnTo>
                  <a:pt x="5152" y="2238"/>
                </a:lnTo>
                <a:lnTo>
                  <a:pt x="5156" y="2238"/>
                </a:lnTo>
                <a:lnTo>
                  <a:pt x="5160" y="2238"/>
                </a:lnTo>
                <a:lnTo>
                  <a:pt x="5165" y="2238"/>
                </a:lnTo>
                <a:lnTo>
                  <a:pt x="5169" y="2238"/>
                </a:lnTo>
                <a:lnTo>
                  <a:pt x="5173" y="2238"/>
                </a:lnTo>
                <a:lnTo>
                  <a:pt x="5177" y="2233"/>
                </a:lnTo>
                <a:lnTo>
                  <a:pt x="5181" y="2238"/>
                </a:lnTo>
                <a:lnTo>
                  <a:pt x="5185" y="2238"/>
                </a:lnTo>
                <a:lnTo>
                  <a:pt x="5189" y="2238"/>
                </a:lnTo>
                <a:lnTo>
                  <a:pt x="5193" y="2238"/>
                </a:lnTo>
                <a:lnTo>
                  <a:pt x="5198" y="2238"/>
                </a:lnTo>
                <a:lnTo>
                  <a:pt x="5202" y="2238"/>
                </a:lnTo>
                <a:lnTo>
                  <a:pt x="5206" y="2238"/>
                </a:lnTo>
                <a:lnTo>
                  <a:pt x="5210" y="2238"/>
                </a:lnTo>
                <a:lnTo>
                  <a:pt x="5214" y="2238"/>
                </a:lnTo>
                <a:lnTo>
                  <a:pt x="5218" y="2238"/>
                </a:lnTo>
                <a:lnTo>
                  <a:pt x="5222" y="2238"/>
                </a:lnTo>
                <a:lnTo>
                  <a:pt x="5226" y="2238"/>
                </a:lnTo>
                <a:lnTo>
                  <a:pt x="5231" y="2238"/>
                </a:lnTo>
                <a:lnTo>
                  <a:pt x="5235" y="2238"/>
                </a:lnTo>
                <a:lnTo>
                  <a:pt x="5239" y="2238"/>
                </a:lnTo>
                <a:lnTo>
                  <a:pt x="5243" y="2238"/>
                </a:lnTo>
                <a:lnTo>
                  <a:pt x="5247" y="2238"/>
                </a:lnTo>
                <a:lnTo>
                  <a:pt x="5251" y="2238"/>
                </a:lnTo>
                <a:lnTo>
                  <a:pt x="5255" y="2238"/>
                </a:lnTo>
                <a:lnTo>
                  <a:pt x="5259" y="2238"/>
                </a:lnTo>
                <a:lnTo>
                  <a:pt x="5264" y="2238"/>
                </a:lnTo>
                <a:lnTo>
                  <a:pt x="5268" y="2238"/>
                </a:lnTo>
                <a:lnTo>
                  <a:pt x="5272" y="2238"/>
                </a:lnTo>
                <a:lnTo>
                  <a:pt x="5276" y="2238"/>
                </a:lnTo>
              </a:path>
            </a:pathLst>
          </a:custGeom>
          <a:noFill/>
          <a:ln w="635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0770" name="Group 44"/>
          <p:cNvGrpSpPr>
            <a:grpSpLocks/>
          </p:cNvGrpSpPr>
          <p:nvPr/>
        </p:nvGrpSpPr>
        <p:grpSpPr bwMode="auto">
          <a:xfrm>
            <a:off x="257175" y="6183313"/>
            <a:ext cx="9515475" cy="307975"/>
            <a:chOff x="162" y="3631"/>
            <a:chExt cx="5994" cy="194"/>
          </a:xfrm>
        </p:grpSpPr>
        <p:sp>
          <p:nvSpPr>
            <p:cNvPr id="160785" name="Line 3"/>
            <p:cNvSpPr>
              <a:spLocks noChangeShapeType="1"/>
            </p:cNvSpPr>
            <p:nvPr/>
          </p:nvSpPr>
          <p:spPr bwMode="auto">
            <a:xfrm>
              <a:off x="216" y="3631"/>
              <a:ext cx="5940" cy="1"/>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86" name="Line 4"/>
            <p:cNvSpPr>
              <a:spLocks noChangeShapeType="1"/>
            </p:cNvSpPr>
            <p:nvPr/>
          </p:nvSpPr>
          <p:spPr bwMode="auto">
            <a:xfrm>
              <a:off x="216" y="3631"/>
              <a:ext cx="1" cy="3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87" name="Line 5"/>
            <p:cNvSpPr>
              <a:spLocks noChangeShapeType="1"/>
            </p:cNvSpPr>
            <p:nvPr/>
          </p:nvSpPr>
          <p:spPr bwMode="auto">
            <a:xfrm>
              <a:off x="485"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88" name="Line 6"/>
            <p:cNvSpPr>
              <a:spLocks noChangeShapeType="1"/>
            </p:cNvSpPr>
            <p:nvPr/>
          </p:nvSpPr>
          <p:spPr bwMode="auto">
            <a:xfrm>
              <a:off x="755"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89" name="Line 7"/>
            <p:cNvSpPr>
              <a:spLocks noChangeShapeType="1"/>
            </p:cNvSpPr>
            <p:nvPr/>
          </p:nvSpPr>
          <p:spPr bwMode="auto">
            <a:xfrm>
              <a:off x="1024"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90" name="Line 8"/>
            <p:cNvSpPr>
              <a:spLocks noChangeShapeType="1"/>
            </p:cNvSpPr>
            <p:nvPr/>
          </p:nvSpPr>
          <p:spPr bwMode="auto">
            <a:xfrm>
              <a:off x="1293" y="3631"/>
              <a:ext cx="1" cy="3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91" name="Rectangle 9"/>
            <p:cNvSpPr>
              <a:spLocks noChangeArrowheads="1"/>
            </p:cNvSpPr>
            <p:nvPr/>
          </p:nvSpPr>
          <p:spPr bwMode="auto">
            <a:xfrm>
              <a:off x="1203" y="367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4.0</a:t>
              </a:r>
              <a:endParaRPr lang="en-US" altLang="en-US" sz="1600">
                <a:solidFill>
                  <a:srgbClr val="FFFFFF"/>
                </a:solidFill>
                <a:latin typeface="Times" charset="0"/>
              </a:endParaRPr>
            </a:p>
          </p:txBody>
        </p:sp>
        <p:sp>
          <p:nvSpPr>
            <p:cNvPr id="160792" name="Line 10"/>
            <p:cNvSpPr>
              <a:spLocks noChangeShapeType="1"/>
            </p:cNvSpPr>
            <p:nvPr/>
          </p:nvSpPr>
          <p:spPr bwMode="auto">
            <a:xfrm>
              <a:off x="1562"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93" name="Line 11"/>
            <p:cNvSpPr>
              <a:spLocks noChangeShapeType="1"/>
            </p:cNvSpPr>
            <p:nvPr/>
          </p:nvSpPr>
          <p:spPr bwMode="auto">
            <a:xfrm>
              <a:off x="1836"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94" name="Line 12"/>
            <p:cNvSpPr>
              <a:spLocks noChangeShapeType="1"/>
            </p:cNvSpPr>
            <p:nvPr/>
          </p:nvSpPr>
          <p:spPr bwMode="auto">
            <a:xfrm>
              <a:off x="2105"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95" name="Line 13"/>
            <p:cNvSpPr>
              <a:spLocks noChangeShapeType="1"/>
            </p:cNvSpPr>
            <p:nvPr/>
          </p:nvSpPr>
          <p:spPr bwMode="auto">
            <a:xfrm>
              <a:off x="2374" y="3631"/>
              <a:ext cx="1" cy="3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96" name="Rectangle 14"/>
            <p:cNvSpPr>
              <a:spLocks noChangeArrowheads="1"/>
            </p:cNvSpPr>
            <p:nvPr/>
          </p:nvSpPr>
          <p:spPr bwMode="auto">
            <a:xfrm>
              <a:off x="2284" y="367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3.8</a:t>
              </a:r>
              <a:endParaRPr lang="en-US" altLang="en-US" sz="1600">
                <a:solidFill>
                  <a:srgbClr val="FFFFFF"/>
                </a:solidFill>
                <a:latin typeface="Times" charset="0"/>
              </a:endParaRPr>
            </a:p>
          </p:txBody>
        </p:sp>
        <p:sp>
          <p:nvSpPr>
            <p:cNvPr id="160797" name="Line 15"/>
            <p:cNvSpPr>
              <a:spLocks noChangeShapeType="1"/>
            </p:cNvSpPr>
            <p:nvPr/>
          </p:nvSpPr>
          <p:spPr bwMode="auto">
            <a:xfrm>
              <a:off x="2643"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98" name="Line 16"/>
            <p:cNvSpPr>
              <a:spLocks noChangeShapeType="1"/>
            </p:cNvSpPr>
            <p:nvPr/>
          </p:nvSpPr>
          <p:spPr bwMode="auto">
            <a:xfrm>
              <a:off x="2913"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99" name="Line 17"/>
            <p:cNvSpPr>
              <a:spLocks noChangeShapeType="1"/>
            </p:cNvSpPr>
            <p:nvPr/>
          </p:nvSpPr>
          <p:spPr bwMode="auto">
            <a:xfrm>
              <a:off x="3186"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00" name="Line 18"/>
            <p:cNvSpPr>
              <a:spLocks noChangeShapeType="1"/>
            </p:cNvSpPr>
            <p:nvPr/>
          </p:nvSpPr>
          <p:spPr bwMode="auto">
            <a:xfrm>
              <a:off x="3455" y="3631"/>
              <a:ext cx="1" cy="3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01" name="Rectangle 19"/>
            <p:cNvSpPr>
              <a:spLocks noChangeArrowheads="1"/>
            </p:cNvSpPr>
            <p:nvPr/>
          </p:nvSpPr>
          <p:spPr bwMode="auto">
            <a:xfrm>
              <a:off x="3360" y="367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3.6</a:t>
              </a:r>
              <a:endParaRPr lang="en-US" altLang="en-US" sz="1600">
                <a:solidFill>
                  <a:srgbClr val="FFFFFF"/>
                </a:solidFill>
                <a:latin typeface="Times" charset="0"/>
              </a:endParaRPr>
            </a:p>
          </p:txBody>
        </p:sp>
        <p:sp>
          <p:nvSpPr>
            <p:cNvPr id="160802" name="Line 20"/>
            <p:cNvSpPr>
              <a:spLocks noChangeShapeType="1"/>
            </p:cNvSpPr>
            <p:nvPr/>
          </p:nvSpPr>
          <p:spPr bwMode="auto">
            <a:xfrm>
              <a:off x="3725"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03" name="Line 21"/>
            <p:cNvSpPr>
              <a:spLocks noChangeShapeType="1"/>
            </p:cNvSpPr>
            <p:nvPr/>
          </p:nvSpPr>
          <p:spPr bwMode="auto">
            <a:xfrm>
              <a:off x="3994"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04" name="Line 22"/>
            <p:cNvSpPr>
              <a:spLocks noChangeShapeType="1"/>
            </p:cNvSpPr>
            <p:nvPr/>
          </p:nvSpPr>
          <p:spPr bwMode="auto">
            <a:xfrm>
              <a:off x="4263"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05" name="Line 23"/>
            <p:cNvSpPr>
              <a:spLocks noChangeShapeType="1"/>
            </p:cNvSpPr>
            <p:nvPr/>
          </p:nvSpPr>
          <p:spPr bwMode="auto">
            <a:xfrm>
              <a:off x="4532" y="3631"/>
              <a:ext cx="1" cy="3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06" name="Rectangle 24"/>
            <p:cNvSpPr>
              <a:spLocks noChangeArrowheads="1"/>
            </p:cNvSpPr>
            <p:nvPr/>
          </p:nvSpPr>
          <p:spPr bwMode="auto">
            <a:xfrm>
              <a:off x="4443" y="367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3.4</a:t>
              </a:r>
              <a:endParaRPr lang="en-US" altLang="en-US" sz="1600">
                <a:solidFill>
                  <a:srgbClr val="FFFFFF"/>
                </a:solidFill>
                <a:latin typeface="Times" charset="0"/>
              </a:endParaRPr>
            </a:p>
          </p:txBody>
        </p:sp>
        <p:sp>
          <p:nvSpPr>
            <p:cNvPr id="160807" name="Line 25"/>
            <p:cNvSpPr>
              <a:spLocks noChangeShapeType="1"/>
            </p:cNvSpPr>
            <p:nvPr/>
          </p:nvSpPr>
          <p:spPr bwMode="auto">
            <a:xfrm>
              <a:off x="4806"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08" name="Line 26"/>
            <p:cNvSpPr>
              <a:spLocks noChangeShapeType="1"/>
            </p:cNvSpPr>
            <p:nvPr/>
          </p:nvSpPr>
          <p:spPr bwMode="auto">
            <a:xfrm>
              <a:off x="5075"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09" name="Line 27"/>
            <p:cNvSpPr>
              <a:spLocks noChangeShapeType="1"/>
            </p:cNvSpPr>
            <p:nvPr/>
          </p:nvSpPr>
          <p:spPr bwMode="auto">
            <a:xfrm>
              <a:off x="5344"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10" name="Line 28"/>
            <p:cNvSpPr>
              <a:spLocks noChangeShapeType="1"/>
            </p:cNvSpPr>
            <p:nvPr/>
          </p:nvSpPr>
          <p:spPr bwMode="auto">
            <a:xfrm>
              <a:off x="5613" y="3631"/>
              <a:ext cx="1" cy="37"/>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11" name="Rectangle 29"/>
            <p:cNvSpPr>
              <a:spLocks noChangeArrowheads="1"/>
            </p:cNvSpPr>
            <p:nvPr/>
          </p:nvSpPr>
          <p:spPr bwMode="auto">
            <a:xfrm>
              <a:off x="5524" y="367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3.2</a:t>
              </a:r>
              <a:endParaRPr lang="en-US" altLang="en-US" sz="1600">
                <a:solidFill>
                  <a:srgbClr val="FFFFFF"/>
                </a:solidFill>
                <a:latin typeface="Times" charset="0"/>
              </a:endParaRPr>
            </a:p>
          </p:txBody>
        </p:sp>
        <p:sp>
          <p:nvSpPr>
            <p:cNvPr id="160812" name="Line 30"/>
            <p:cNvSpPr>
              <a:spLocks noChangeShapeType="1"/>
            </p:cNvSpPr>
            <p:nvPr/>
          </p:nvSpPr>
          <p:spPr bwMode="auto">
            <a:xfrm>
              <a:off x="5883"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13" name="Line 31"/>
            <p:cNvSpPr>
              <a:spLocks noChangeShapeType="1"/>
            </p:cNvSpPr>
            <p:nvPr/>
          </p:nvSpPr>
          <p:spPr bwMode="auto">
            <a:xfrm>
              <a:off x="6152" y="3631"/>
              <a:ext cx="1" cy="23"/>
            </a:xfrm>
            <a:prstGeom prst="line">
              <a:avLst/>
            </a:prstGeom>
            <a:noFill/>
            <a:ln w="63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14" name="Rectangle 32"/>
            <p:cNvSpPr>
              <a:spLocks noChangeArrowheads="1"/>
            </p:cNvSpPr>
            <p:nvPr/>
          </p:nvSpPr>
          <p:spPr bwMode="auto">
            <a:xfrm>
              <a:off x="5844" y="3671"/>
              <a:ext cx="2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PPM</a:t>
              </a:r>
              <a:endParaRPr lang="en-US" altLang="en-US" sz="1600">
                <a:solidFill>
                  <a:srgbClr val="FFFFFF"/>
                </a:solidFill>
                <a:latin typeface="Times" charset="0"/>
              </a:endParaRPr>
            </a:p>
          </p:txBody>
        </p:sp>
        <p:sp>
          <p:nvSpPr>
            <p:cNvPr id="160815" name="Rectangle 33"/>
            <p:cNvSpPr>
              <a:spLocks noChangeArrowheads="1"/>
            </p:cNvSpPr>
            <p:nvPr/>
          </p:nvSpPr>
          <p:spPr bwMode="auto">
            <a:xfrm>
              <a:off x="162" y="3671"/>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FFFFFF"/>
                  </a:solidFill>
                </a:rPr>
                <a:t>4.2</a:t>
              </a:r>
              <a:endParaRPr lang="en-US" altLang="en-US" sz="1600">
                <a:solidFill>
                  <a:srgbClr val="FFFFFF"/>
                </a:solidFill>
                <a:latin typeface="Times" charset="0"/>
              </a:endParaRPr>
            </a:p>
          </p:txBody>
        </p:sp>
      </p:grpSp>
      <p:pic>
        <p:nvPicPr>
          <p:cNvPr id="160771" name="Picture 3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8622" t="81760" r="55237"/>
          <a:stretch>
            <a:fillRect/>
          </a:stretch>
        </p:blipFill>
        <p:spPr bwMode="auto">
          <a:xfrm>
            <a:off x="125413" y="681038"/>
            <a:ext cx="4503737"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Text Box 35"/>
          <p:cNvSpPr txBox="1">
            <a:spLocks noChangeArrowheads="1"/>
          </p:cNvSpPr>
          <p:nvPr/>
        </p:nvSpPr>
        <p:spPr bwMode="auto">
          <a:xfrm>
            <a:off x="5768975" y="1879600"/>
            <a:ext cx="27479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600">
                <a:solidFill>
                  <a:srgbClr val="FFFF00"/>
                </a:solidFill>
                <a:latin typeface="Helvetica" charset="0"/>
              </a:rPr>
              <a:t>How many different kinds of protons - Hint - is there a plane of symmetry?</a:t>
            </a:r>
          </a:p>
          <a:p>
            <a:endParaRPr lang="en-US" altLang="en-US" sz="1600">
              <a:solidFill>
                <a:srgbClr val="FFFF00"/>
              </a:solidFill>
              <a:latin typeface="Helvetica" charset="0"/>
            </a:endParaRPr>
          </a:p>
        </p:txBody>
      </p:sp>
      <p:sp>
        <p:nvSpPr>
          <p:cNvPr id="160773" name="Text Box 36"/>
          <p:cNvSpPr txBox="1">
            <a:spLocks noChangeArrowheads="1"/>
          </p:cNvSpPr>
          <p:nvPr/>
        </p:nvSpPr>
        <p:spPr bwMode="auto">
          <a:xfrm>
            <a:off x="2751138" y="1790700"/>
            <a:ext cx="260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000000"/>
                </a:solidFill>
              </a:rPr>
              <a:t>2</a:t>
            </a:r>
          </a:p>
        </p:txBody>
      </p:sp>
      <p:sp>
        <p:nvSpPr>
          <p:cNvPr id="160774" name="Text Box 37"/>
          <p:cNvSpPr txBox="1">
            <a:spLocks noChangeArrowheads="1"/>
          </p:cNvSpPr>
          <p:nvPr/>
        </p:nvSpPr>
        <p:spPr bwMode="auto">
          <a:xfrm>
            <a:off x="3489325" y="12303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000000"/>
                </a:solidFill>
              </a:rPr>
              <a:t>1</a:t>
            </a:r>
          </a:p>
        </p:txBody>
      </p:sp>
      <p:sp>
        <p:nvSpPr>
          <p:cNvPr id="160775" name="Text Box 38"/>
          <p:cNvSpPr txBox="1">
            <a:spLocks noChangeArrowheads="1"/>
          </p:cNvSpPr>
          <p:nvPr/>
        </p:nvSpPr>
        <p:spPr bwMode="auto">
          <a:xfrm>
            <a:off x="1962150" y="8239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000000"/>
                </a:solidFill>
              </a:rPr>
              <a:t>5</a:t>
            </a:r>
          </a:p>
        </p:txBody>
      </p:sp>
      <p:sp>
        <p:nvSpPr>
          <p:cNvPr id="160776" name="Text Box 39"/>
          <p:cNvSpPr txBox="1">
            <a:spLocks noChangeArrowheads="1"/>
          </p:cNvSpPr>
          <p:nvPr/>
        </p:nvSpPr>
        <p:spPr bwMode="auto">
          <a:xfrm>
            <a:off x="1917700" y="1870075"/>
            <a:ext cx="260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000000"/>
                </a:solidFill>
              </a:rPr>
              <a:t>3</a:t>
            </a:r>
          </a:p>
        </p:txBody>
      </p:sp>
      <p:sp>
        <p:nvSpPr>
          <p:cNvPr id="160777" name="Text Box 40"/>
          <p:cNvSpPr txBox="1">
            <a:spLocks noChangeArrowheads="1"/>
          </p:cNvSpPr>
          <p:nvPr/>
        </p:nvSpPr>
        <p:spPr bwMode="auto">
          <a:xfrm>
            <a:off x="998538" y="1208088"/>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000000"/>
                </a:solidFill>
              </a:rPr>
              <a:t>4</a:t>
            </a:r>
          </a:p>
        </p:txBody>
      </p:sp>
      <p:sp>
        <p:nvSpPr>
          <p:cNvPr id="160778" name="Text Box 41"/>
          <p:cNvSpPr txBox="1">
            <a:spLocks noChangeArrowheads="1"/>
          </p:cNvSpPr>
          <p:nvPr/>
        </p:nvSpPr>
        <p:spPr bwMode="auto">
          <a:xfrm>
            <a:off x="2852738" y="609600"/>
            <a:ext cx="260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200">
                <a:solidFill>
                  <a:srgbClr val="000000"/>
                </a:solidFill>
              </a:rPr>
              <a:t>6</a:t>
            </a:r>
          </a:p>
        </p:txBody>
      </p:sp>
      <p:sp>
        <p:nvSpPr>
          <p:cNvPr id="160779" name="Text Box 42"/>
          <p:cNvSpPr txBox="1">
            <a:spLocks noChangeArrowheads="1"/>
          </p:cNvSpPr>
          <p:nvPr/>
        </p:nvSpPr>
        <p:spPr bwMode="auto">
          <a:xfrm>
            <a:off x="5807075" y="463550"/>
            <a:ext cx="26289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sz="1600">
              <a:solidFill>
                <a:srgbClr val="FFFF00"/>
              </a:solidFill>
              <a:latin typeface="Helvetica" charset="0"/>
            </a:endParaRPr>
          </a:p>
          <a:p>
            <a:r>
              <a:rPr lang="en-US" altLang="en-US" sz="1600">
                <a:solidFill>
                  <a:srgbClr val="FFFF00"/>
                </a:solidFill>
                <a:latin typeface="Helvetica" charset="0"/>
              </a:rPr>
              <a:t>Trans coupling constant = 10 Hz</a:t>
            </a:r>
          </a:p>
          <a:p>
            <a:r>
              <a:rPr lang="en-US" altLang="en-US" sz="1600">
                <a:solidFill>
                  <a:srgbClr val="FFFF00"/>
                </a:solidFill>
                <a:latin typeface="Helvetica" charset="0"/>
              </a:rPr>
              <a:t>Cis coupling constant = 3 Hz</a:t>
            </a:r>
          </a:p>
          <a:p>
            <a:r>
              <a:rPr lang="en-US" altLang="en-US" sz="1600">
                <a:solidFill>
                  <a:srgbClr val="FFFF00"/>
                </a:solidFill>
                <a:latin typeface="Helvetica" charset="0"/>
              </a:rPr>
              <a:t> </a:t>
            </a:r>
          </a:p>
        </p:txBody>
      </p:sp>
      <p:sp>
        <p:nvSpPr>
          <p:cNvPr id="160780" name="Rectangle 45"/>
          <p:cNvSpPr>
            <a:spLocks noChangeArrowheads="1"/>
          </p:cNvSpPr>
          <p:nvPr/>
        </p:nvSpPr>
        <p:spPr bwMode="auto">
          <a:xfrm>
            <a:off x="1295400" y="-104775"/>
            <a:ext cx="10721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600">
                <a:solidFill>
                  <a:srgbClr val="FFFFFF"/>
                </a:solidFill>
                <a:latin typeface="Times New Roman" charset="0"/>
              </a:rPr>
              <a:t>Identification of </a:t>
            </a:r>
            <a:r>
              <a:rPr lang="en-US" altLang="en-US" sz="3600" i="1">
                <a:solidFill>
                  <a:srgbClr val="FFFFFF"/>
                </a:solidFill>
                <a:latin typeface="Times New Roman" charset="0"/>
              </a:rPr>
              <a:t>In Vivo</a:t>
            </a:r>
            <a:r>
              <a:rPr lang="en-US" altLang="en-US" sz="3600">
                <a:solidFill>
                  <a:srgbClr val="FFFFFF"/>
                </a:solidFill>
                <a:latin typeface="Times New Roman" charset="0"/>
              </a:rPr>
              <a:t> Metabolites</a:t>
            </a:r>
          </a:p>
        </p:txBody>
      </p:sp>
      <p:grpSp>
        <p:nvGrpSpPr>
          <p:cNvPr id="160781" name="Group 46"/>
          <p:cNvGrpSpPr>
            <a:grpSpLocks/>
          </p:cNvGrpSpPr>
          <p:nvPr/>
        </p:nvGrpSpPr>
        <p:grpSpPr bwMode="auto">
          <a:xfrm>
            <a:off x="192088" y="504825"/>
            <a:ext cx="9553575" cy="87313"/>
            <a:chOff x="192" y="576"/>
            <a:chExt cx="5349" cy="55"/>
          </a:xfrm>
        </p:grpSpPr>
        <p:sp>
          <p:nvSpPr>
            <p:cNvPr id="160783" name="Freeform 47"/>
            <p:cNvSpPr>
              <a:spLocks noChangeAspect="1"/>
            </p:cNvSpPr>
            <p:nvPr/>
          </p:nvSpPr>
          <p:spPr bwMode="auto">
            <a:xfrm>
              <a:off x="192" y="576"/>
              <a:ext cx="5349" cy="6"/>
            </a:xfrm>
            <a:custGeom>
              <a:avLst/>
              <a:gdLst>
                <a:gd name="T0" fmla="*/ 0 w 4279"/>
                <a:gd name="T1" fmla="*/ 0 h 5"/>
                <a:gd name="T2" fmla="*/ 31 w 4279"/>
                <a:gd name="T3" fmla="*/ 0 h 5"/>
                <a:gd name="T4" fmla="*/ 25515 w 4279"/>
                <a:gd name="T5" fmla="*/ 0 h 5"/>
                <a:gd name="T6" fmla="*/ 25515 w 4279"/>
                <a:gd name="T7" fmla="*/ 20 h 5"/>
                <a:gd name="T8" fmla="*/ 25486 w 4279"/>
                <a:gd name="T9" fmla="*/ 20 h 5"/>
                <a:gd name="T10" fmla="*/ 0 w 4279"/>
                <a:gd name="T11" fmla="*/ 2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60784" name="Freeform 48"/>
            <p:cNvSpPr>
              <a:spLocks noChangeAspect="1"/>
            </p:cNvSpPr>
            <p:nvPr/>
          </p:nvSpPr>
          <p:spPr bwMode="auto">
            <a:xfrm>
              <a:off x="198" y="624"/>
              <a:ext cx="5337" cy="7"/>
            </a:xfrm>
            <a:custGeom>
              <a:avLst/>
              <a:gdLst>
                <a:gd name="T0" fmla="*/ 0 w 4269"/>
                <a:gd name="T1" fmla="*/ 0 h 5"/>
                <a:gd name="T2" fmla="*/ 25 w 4269"/>
                <a:gd name="T3" fmla="*/ 0 h 5"/>
                <a:gd name="T4" fmla="*/ 25475 w 4269"/>
                <a:gd name="T5" fmla="*/ 0 h 5"/>
                <a:gd name="T6" fmla="*/ 25475 w 4269"/>
                <a:gd name="T7" fmla="*/ 77 h 5"/>
                <a:gd name="T8" fmla="*/ 25452 w 4269"/>
                <a:gd name="T9" fmla="*/ 77 h 5"/>
                <a:gd name="T10" fmla="*/ 0 w 4269"/>
                <a:gd name="T11" fmla="*/ 77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sp>
        <p:nvSpPr>
          <p:cNvPr id="160782" name="Text Box 49"/>
          <p:cNvSpPr txBox="1">
            <a:spLocks noChangeArrowheads="1"/>
          </p:cNvSpPr>
          <p:nvPr/>
        </p:nvSpPr>
        <p:spPr bwMode="auto">
          <a:xfrm>
            <a:off x="309563" y="873125"/>
            <a:ext cx="1554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sz="2000">
                <a:solidFill>
                  <a:srgbClr val="000000"/>
                </a:solidFill>
                <a:latin typeface="Arial" charset="0"/>
              </a:rPr>
              <a:t>Myo-Inositol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3794" name="TextBox 32"/>
          <p:cNvSpPr txBox="1">
            <a:spLocks noChangeArrowheads="1"/>
          </p:cNvSpPr>
          <p:nvPr/>
        </p:nvSpPr>
        <p:spPr bwMode="auto">
          <a:xfrm>
            <a:off x="2395538" y="338138"/>
            <a:ext cx="515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a:solidFill>
                  <a:schemeClr val="tx2"/>
                </a:solidFill>
                <a:latin typeface="Times" charset="0"/>
              </a:rPr>
              <a:t>Common Chemical Structures</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651000"/>
            <a:ext cx="9334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p:cNvSpPr>
            <a:spLocks noChangeArrowheads="1"/>
          </p:cNvSpPr>
          <p:nvPr/>
        </p:nvSpPr>
        <p:spPr bwMode="auto">
          <a:xfrm>
            <a:off x="381000" y="2392363"/>
            <a:ext cx="1287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carboxylic acid </a:t>
            </a:r>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95438"/>
            <a:ext cx="8096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5"/>
          <p:cNvSpPr>
            <a:spLocks noChangeArrowheads="1"/>
          </p:cNvSpPr>
          <p:nvPr/>
        </p:nvSpPr>
        <p:spPr bwMode="auto">
          <a:xfrm>
            <a:off x="2446338" y="2362200"/>
            <a:ext cx="66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ketone </a:t>
            </a:r>
          </a:p>
        </p:txBody>
      </p:sp>
      <p:pic>
        <p:nvPicPr>
          <p:cNvPr id="337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100" y="1598613"/>
            <a:ext cx="10556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7"/>
          <p:cNvSpPr>
            <a:spLocks noChangeArrowheads="1"/>
          </p:cNvSpPr>
          <p:nvPr/>
        </p:nvSpPr>
        <p:spPr bwMode="auto">
          <a:xfrm>
            <a:off x="3876675" y="2317750"/>
            <a:ext cx="53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ester </a:t>
            </a:r>
          </a:p>
        </p:txBody>
      </p:sp>
      <p:pic>
        <p:nvPicPr>
          <p:cNvPr id="3380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3988" y="1576388"/>
            <a:ext cx="13652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9"/>
          <p:cNvSpPr>
            <a:spLocks noChangeArrowheads="1"/>
          </p:cNvSpPr>
          <p:nvPr/>
        </p:nvSpPr>
        <p:spPr bwMode="auto">
          <a:xfrm>
            <a:off x="5354638" y="2328863"/>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anhydride </a:t>
            </a:r>
          </a:p>
        </p:txBody>
      </p:sp>
      <p:pic>
        <p:nvPicPr>
          <p:cNvPr id="3380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6625" y="1554163"/>
            <a:ext cx="10572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Rectangle 11"/>
          <p:cNvSpPr>
            <a:spLocks noChangeArrowheads="1"/>
          </p:cNvSpPr>
          <p:nvPr/>
        </p:nvSpPr>
        <p:spPr bwMode="auto">
          <a:xfrm>
            <a:off x="7505700" y="2424113"/>
            <a:ext cx="622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amide </a:t>
            </a:r>
          </a:p>
        </p:txBody>
      </p:sp>
      <p:pic>
        <p:nvPicPr>
          <p:cNvPr id="33805"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938" y="3163888"/>
            <a:ext cx="86201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Rectangle 17"/>
          <p:cNvSpPr>
            <a:spLocks noChangeArrowheads="1"/>
          </p:cNvSpPr>
          <p:nvPr/>
        </p:nvSpPr>
        <p:spPr bwMode="auto">
          <a:xfrm>
            <a:off x="1987550" y="4032250"/>
            <a:ext cx="1266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primary alkane</a:t>
            </a:r>
          </a:p>
        </p:txBody>
      </p:sp>
      <p:pic>
        <p:nvPicPr>
          <p:cNvPr id="33807"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8438" y="1587500"/>
            <a:ext cx="8620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8" name="Rectangle 19"/>
          <p:cNvSpPr>
            <a:spLocks noChangeArrowheads="1"/>
          </p:cNvSpPr>
          <p:nvPr/>
        </p:nvSpPr>
        <p:spPr bwMode="auto">
          <a:xfrm>
            <a:off x="8910638" y="247650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alcohol </a:t>
            </a:r>
          </a:p>
        </p:txBody>
      </p:sp>
      <p:pic>
        <p:nvPicPr>
          <p:cNvPr id="33809"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7150" y="3238500"/>
            <a:ext cx="8096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Rectangle 21"/>
          <p:cNvSpPr>
            <a:spLocks noChangeArrowheads="1"/>
          </p:cNvSpPr>
          <p:nvPr/>
        </p:nvSpPr>
        <p:spPr bwMode="auto">
          <a:xfrm>
            <a:off x="3471863" y="3995738"/>
            <a:ext cx="142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secondary alkane</a:t>
            </a:r>
          </a:p>
        </p:txBody>
      </p:sp>
      <p:pic>
        <p:nvPicPr>
          <p:cNvPr id="33811"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3713" y="3297238"/>
            <a:ext cx="8096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Rectangle 23"/>
          <p:cNvSpPr>
            <a:spLocks noChangeArrowheads="1"/>
          </p:cNvSpPr>
          <p:nvPr/>
        </p:nvSpPr>
        <p:spPr bwMode="auto">
          <a:xfrm>
            <a:off x="5168900" y="3968750"/>
            <a:ext cx="127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tertiary alcohol </a:t>
            </a:r>
          </a:p>
        </p:txBody>
      </p:sp>
      <p:pic>
        <p:nvPicPr>
          <p:cNvPr id="33813"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88413" y="3355975"/>
            <a:ext cx="8096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Rectangle 25"/>
          <p:cNvSpPr>
            <a:spLocks noChangeArrowheads="1"/>
          </p:cNvSpPr>
          <p:nvPr/>
        </p:nvSpPr>
        <p:spPr bwMode="auto">
          <a:xfrm>
            <a:off x="8388350" y="4029075"/>
            <a:ext cx="149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quantenary alkane </a:t>
            </a:r>
          </a:p>
        </p:txBody>
      </p:sp>
      <p:pic>
        <p:nvPicPr>
          <p:cNvPr id="33815"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125" y="3175000"/>
            <a:ext cx="6651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6" name="Rectangle 27"/>
          <p:cNvSpPr>
            <a:spLocks noChangeArrowheads="1"/>
          </p:cNvSpPr>
          <p:nvPr/>
        </p:nvSpPr>
        <p:spPr bwMode="auto">
          <a:xfrm>
            <a:off x="793750" y="3868738"/>
            <a:ext cx="652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alkene</a:t>
            </a:r>
            <a:r>
              <a:rPr lang="en-US" altLang="en-US" sz="2400">
                <a:solidFill>
                  <a:schemeClr val="tx1"/>
                </a:solidFill>
                <a:latin typeface="Times" charset="0"/>
              </a:rPr>
              <a:t> </a:t>
            </a:r>
          </a:p>
        </p:txBody>
      </p:sp>
      <p:pic>
        <p:nvPicPr>
          <p:cNvPr id="33817"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5988" y="3571875"/>
            <a:ext cx="8620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8" name="Rectangle 29"/>
          <p:cNvSpPr>
            <a:spLocks noChangeArrowheads="1"/>
          </p:cNvSpPr>
          <p:nvPr/>
        </p:nvSpPr>
        <p:spPr bwMode="auto">
          <a:xfrm>
            <a:off x="7392988" y="3925888"/>
            <a:ext cx="614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nitrile </a:t>
            </a:r>
          </a:p>
        </p:txBody>
      </p:sp>
      <p:pic>
        <p:nvPicPr>
          <p:cNvPr id="33819"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2963" y="4776788"/>
            <a:ext cx="99853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0" name="Rectangle 31"/>
          <p:cNvSpPr>
            <a:spLocks noChangeArrowheads="1"/>
          </p:cNvSpPr>
          <p:nvPr/>
        </p:nvSpPr>
        <p:spPr bwMode="auto">
          <a:xfrm>
            <a:off x="728663" y="5607050"/>
            <a:ext cx="67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phenyl </a:t>
            </a:r>
          </a:p>
        </p:txBody>
      </p:sp>
      <p:pic>
        <p:nvPicPr>
          <p:cNvPr id="33821" name="Picture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17750" y="4810125"/>
            <a:ext cx="112871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2" name="Rectangle 34"/>
          <p:cNvSpPr>
            <a:spLocks noChangeArrowheads="1"/>
          </p:cNvSpPr>
          <p:nvPr/>
        </p:nvSpPr>
        <p:spPr bwMode="auto">
          <a:xfrm>
            <a:off x="2265363" y="5618163"/>
            <a:ext cx="67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phenol </a:t>
            </a:r>
          </a:p>
        </p:txBody>
      </p:sp>
      <p:pic>
        <p:nvPicPr>
          <p:cNvPr id="33823" name="Picture 3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938588" y="4718050"/>
            <a:ext cx="19208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4" name="Rectangle 36"/>
          <p:cNvSpPr>
            <a:spLocks noChangeArrowheads="1"/>
          </p:cNvSpPr>
          <p:nvPr/>
        </p:nvSpPr>
        <p:spPr bwMode="auto">
          <a:xfrm>
            <a:off x="4240213" y="5672138"/>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napthalene </a:t>
            </a:r>
          </a:p>
        </p:txBody>
      </p:sp>
      <p:grpSp>
        <p:nvGrpSpPr>
          <p:cNvPr id="33825" name="Group 53"/>
          <p:cNvGrpSpPr>
            <a:grpSpLocks noChangeAspect="1"/>
          </p:cNvGrpSpPr>
          <p:nvPr/>
        </p:nvGrpSpPr>
        <p:grpSpPr bwMode="auto">
          <a:xfrm>
            <a:off x="6427788" y="4497388"/>
            <a:ext cx="1493837" cy="1276350"/>
            <a:chOff x="2254250" y="738188"/>
            <a:chExt cx="2985581" cy="2551430"/>
          </a:xfrm>
        </p:grpSpPr>
        <p:sp>
          <p:nvSpPr>
            <p:cNvPr id="33827" name="Rectangle 254"/>
            <p:cNvSpPr>
              <a:spLocks noChangeArrowheads="1"/>
            </p:cNvSpPr>
            <p:nvPr/>
          </p:nvSpPr>
          <p:spPr bwMode="auto">
            <a:xfrm>
              <a:off x="3989387" y="738188"/>
              <a:ext cx="31919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O</a:t>
              </a:r>
              <a:endParaRPr lang="en-US" altLang="en-US" sz="1600">
                <a:solidFill>
                  <a:schemeClr val="tx1"/>
                </a:solidFill>
                <a:latin typeface="Times" charset="0"/>
              </a:endParaRPr>
            </a:p>
          </p:txBody>
        </p:sp>
        <p:sp>
          <p:nvSpPr>
            <p:cNvPr id="33828" name="Rectangle 255"/>
            <p:cNvSpPr>
              <a:spLocks noChangeArrowheads="1"/>
            </p:cNvSpPr>
            <p:nvPr/>
          </p:nvSpPr>
          <p:spPr bwMode="auto">
            <a:xfrm>
              <a:off x="3344863" y="2624138"/>
              <a:ext cx="29635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N</a:t>
              </a:r>
              <a:endParaRPr lang="en-US" altLang="en-US" sz="1600">
                <a:solidFill>
                  <a:schemeClr val="tx1"/>
                </a:solidFill>
                <a:latin typeface="Times" charset="0"/>
              </a:endParaRPr>
            </a:p>
          </p:txBody>
        </p:sp>
        <p:sp>
          <p:nvSpPr>
            <p:cNvPr id="33829" name="Rectangle 256"/>
            <p:cNvSpPr>
              <a:spLocks noChangeArrowheads="1"/>
            </p:cNvSpPr>
            <p:nvPr/>
          </p:nvSpPr>
          <p:spPr bwMode="auto">
            <a:xfrm>
              <a:off x="3617912" y="2624138"/>
              <a:ext cx="29635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H</a:t>
              </a:r>
              <a:endParaRPr lang="en-US" altLang="en-US" sz="1600">
                <a:solidFill>
                  <a:schemeClr val="tx1"/>
                </a:solidFill>
                <a:latin typeface="Times" charset="0"/>
              </a:endParaRPr>
            </a:p>
          </p:txBody>
        </p:sp>
        <p:sp>
          <p:nvSpPr>
            <p:cNvPr id="33830" name="Rectangle 257"/>
            <p:cNvSpPr>
              <a:spLocks noChangeArrowheads="1"/>
            </p:cNvSpPr>
            <p:nvPr/>
          </p:nvSpPr>
          <p:spPr bwMode="auto">
            <a:xfrm>
              <a:off x="3889375" y="2797176"/>
              <a:ext cx="22822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2</a:t>
              </a:r>
              <a:endParaRPr lang="en-US" altLang="en-US" sz="1600">
                <a:solidFill>
                  <a:schemeClr val="tx1"/>
                </a:solidFill>
                <a:latin typeface="Times" charset="0"/>
              </a:endParaRPr>
            </a:p>
          </p:txBody>
        </p:sp>
        <p:sp>
          <p:nvSpPr>
            <p:cNvPr id="33831" name="Rectangle 258"/>
            <p:cNvSpPr>
              <a:spLocks noChangeArrowheads="1"/>
            </p:cNvSpPr>
            <p:nvPr/>
          </p:nvSpPr>
          <p:spPr bwMode="auto">
            <a:xfrm>
              <a:off x="2690813" y="1490664"/>
              <a:ext cx="29635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C</a:t>
              </a:r>
              <a:endParaRPr lang="en-US" altLang="en-US" sz="1600">
                <a:solidFill>
                  <a:schemeClr val="tx1"/>
                </a:solidFill>
                <a:latin typeface="Times" charset="0"/>
              </a:endParaRPr>
            </a:p>
          </p:txBody>
        </p:sp>
        <p:sp>
          <p:nvSpPr>
            <p:cNvPr id="33832" name="Rectangle 259"/>
            <p:cNvSpPr>
              <a:spLocks noChangeArrowheads="1"/>
            </p:cNvSpPr>
            <p:nvPr/>
          </p:nvSpPr>
          <p:spPr bwMode="auto">
            <a:xfrm>
              <a:off x="2254250" y="1490664"/>
              <a:ext cx="29635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H</a:t>
              </a:r>
              <a:endParaRPr lang="en-US" altLang="en-US" sz="1600">
                <a:solidFill>
                  <a:schemeClr val="tx1"/>
                </a:solidFill>
                <a:latin typeface="Times" charset="0"/>
              </a:endParaRPr>
            </a:p>
          </p:txBody>
        </p:sp>
        <p:sp>
          <p:nvSpPr>
            <p:cNvPr id="33833" name="Rectangle 260"/>
            <p:cNvSpPr>
              <a:spLocks noChangeArrowheads="1"/>
            </p:cNvSpPr>
            <p:nvPr/>
          </p:nvSpPr>
          <p:spPr bwMode="auto">
            <a:xfrm>
              <a:off x="2527301" y="1663700"/>
              <a:ext cx="22822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3</a:t>
              </a:r>
              <a:endParaRPr lang="en-US" altLang="en-US" sz="1600">
                <a:solidFill>
                  <a:schemeClr val="tx1"/>
                </a:solidFill>
                <a:latin typeface="Times" charset="0"/>
              </a:endParaRPr>
            </a:p>
          </p:txBody>
        </p:sp>
        <p:sp>
          <p:nvSpPr>
            <p:cNvPr id="33834" name="Rectangle 261"/>
            <p:cNvSpPr>
              <a:spLocks noChangeArrowheads="1"/>
            </p:cNvSpPr>
            <p:nvPr/>
          </p:nvSpPr>
          <p:spPr bwMode="auto">
            <a:xfrm>
              <a:off x="4643437" y="1871664"/>
              <a:ext cx="31919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O</a:t>
              </a:r>
              <a:endParaRPr lang="en-US" altLang="en-US" sz="1600">
                <a:solidFill>
                  <a:schemeClr val="tx1"/>
                </a:solidFill>
                <a:latin typeface="Times" charset="0"/>
              </a:endParaRPr>
            </a:p>
          </p:txBody>
        </p:sp>
        <p:sp>
          <p:nvSpPr>
            <p:cNvPr id="33835" name="Rectangle 262"/>
            <p:cNvSpPr>
              <a:spLocks noChangeArrowheads="1"/>
            </p:cNvSpPr>
            <p:nvPr/>
          </p:nvSpPr>
          <p:spPr bwMode="auto">
            <a:xfrm>
              <a:off x="4943474" y="1871664"/>
              <a:ext cx="29635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600">
                  <a:solidFill>
                    <a:srgbClr val="000000"/>
                  </a:solidFill>
                  <a:latin typeface="Arial" charset="0"/>
                </a:rPr>
                <a:t>H</a:t>
              </a:r>
              <a:endParaRPr lang="en-US" altLang="en-US" sz="1600">
                <a:solidFill>
                  <a:schemeClr val="tx1"/>
                </a:solidFill>
                <a:latin typeface="Times" charset="0"/>
              </a:endParaRPr>
            </a:p>
          </p:txBody>
        </p:sp>
        <p:sp>
          <p:nvSpPr>
            <p:cNvPr id="33836" name="Line 263"/>
            <p:cNvSpPr>
              <a:spLocks noChangeShapeType="1"/>
            </p:cNvSpPr>
            <p:nvPr/>
          </p:nvSpPr>
          <p:spPr bwMode="auto">
            <a:xfrm flipV="1">
              <a:off x="4186238" y="1133475"/>
              <a:ext cx="1587" cy="5540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7" name="Line 264"/>
            <p:cNvSpPr>
              <a:spLocks noChangeShapeType="1"/>
            </p:cNvSpPr>
            <p:nvPr/>
          </p:nvSpPr>
          <p:spPr bwMode="auto">
            <a:xfrm flipV="1">
              <a:off x="4059238" y="1133475"/>
              <a:ext cx="1587" cy="55403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8" name="Freeform 265"/>
            <p:cNvSpPr>
              <a:spLocks/>
            </p:cNvSpPr>
            <p:nvPr/>
          </p:nvSpPr>
          <p:spPr bwMode="auto">
            <a:xfrm>
              <a:off x="3468688" y="1687513"/>
              <a:ext cx="654050" cy="942975"/>
            </a:xfrm>
            <a:custGeom>
              <a:avLst/>
              <a:gdLst>
                <a:gd name="T0" fmla="*/ 2147483646 w 412"/>
                <a:gd name="T1" fmla="*/ 0 h 594"/>
                <a:gd name="T2" fmla="*/ 0 w 412"/>
                <a:gd name="T3" fmla="*/ 2147483646 h 594"/>
                <a:gd name="T4" fmla="*/ 0 w 412"/>
                <a:gd name="T5" fmla="*/ 2147483646 h 594"/>
                <a:gd name="T6" fmla="*/ 0 60000 65536"/>
                <a:gd name="T7" fmla="*/ 0 60000 65536"/>
                <a:gd name="T8" fmla="*/ 0 60000 65536"/>
              </a:gdLst>
              <a:ahLst/>
              <a:cxnLst>
                <a:cxn ang="T6">
                  <a:pos x="T0" y="T1"/>
                </a:cxn>
                <a:cxn ang="T7">
                  <a:pos x="T2" y="T3"/>
                </a:cxn>
                <a:cxn ang="T8">
                  <a:pos x="T4" y="T5"/>
                </a:cxn>
              </a:cxnLst>
              <a:rect l="0" t="0" r="r" b="b"/>
              <a:pathLst>
                <a:path w="412" h="594">
                  <a:moveTo>
                    <a:pt x="412" y="0"/>
                  </a:moveTo>
                  <a:lnTo>
                    <a:pt x="0" y="240"/>
                  </a:lnTo>
                  <a:lnTo>
                    <a:pt x="0" y="594"/>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9" name="Line 266"/>
            <p:cNvSpPr>
              <a:spLocks noChangeShapeType="1"/>
            </p:cNvSpPr>
            <p:nvPr/>
          </p:nvSpPr>
          <p:spPr bwMode="auto">
            <a:xfrm flipH="1" flipV="1">
              <a:off x="2987675" y="1787525"/>
              <a:ext cx="481013" cy="280988"/>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0" name="Line 267"/>
            <p:cNvSpPr>
              <a:spLocks noChangeShapeType="1"/>
            </p:cNvSpPr>
            <p:nvPr/>
          </p:nvSpPr>
          <p:spPr bwMode="auto">
            <a:xfrm flipH="1" flipV="1">
              <a:off x="4122738" y="1687513"/>
              <a:ext cx="471487" cy="271462"/>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826" name="Rectangle 54"/>
          <p:cNvSpPr>
            <a:spLocks noChangeArrowheads="1"/>
          </p:cNvSpPr>
          <p:nvPr/>
        </p:nvSpPr>
        <p:spPr bwMode="auto">
          <a:xfrm>
            <a:off x="6678613" y="5791200"/>
            <a:ext cx="979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400">
                <a:solidFill>
                  <a:schemeClr val="tx1"/>
                </a:solidFill>
                <a:latin typeface="Times" charset="0"/>
              </a:rPr>
              <a:t>amino acid</a:t>
            </a: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3"/>
          <p:cNvSpPr txBox="1">
            <a:spLocks noChangeArrowheads="1"/>
          </p:cNvSpPr>
          <p:nvPr/>
        </p:nvSpPr>
        <p:spPr bwMode="auto">
          <a:xfrm>
            <a:off x="341313" y="1111250"/>
            <a:ext cx="130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US" altLang="en-US">
                <a:solidFill>
                  <a:srgbClr val="FFFF4D"/>
                </a:solidFill>
                <a:latin typeface="Arial" charset="0"/>
              </a:rPr>
              <a:t>Glucose</a:t>
            </a:r>
          </a:p>
        </p:txBody>
      </p:sp>
      <p:grpSp>
        <p:nvGrpSpPr>
          <p:cNvPr id="162818" name="Group 270"/>
          <p:cNvGrpSpPr>
            <a:grpSpLocks/>
          </p:cNvGrpSpPr>
          <p:nvPr/>
        </p:nvGrpSpPr>
        <p:grpSpPr bwMode="auto">
          <a:xfrm>
            <a:off x="422275" y="2055813"/>
            <a:ext cx="9586913" cy="4635500"/>
            <a:chOff x="735" y="1604"/>
            <a:chExt cx="5570" cy="2613"/>
          </a:xfrm>
        </p:grpSpPr>
        <p:sp>
          <p:nvSpPr>
            <p:cNvPr id="162825" name="Line 6"/>
            <p:cNvSpPr>
              <a:spLocks noChangeShapeType="1"/>
            </p:cNvSpPr>
            <p:nvPr/>
          </p:nvSpPr>
          <p:spPr bwMode="auto">
            <a:xfrm>
              <a:off x="738" y="3976"/>
              <a:ext cx="5566" cy="1"/>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6" name="Line 8"/>
            <p:cNvSpPr>
              <a:spLocks noChangeShapeType="1"/>
            </p:cNvSpPr>
            <p:nvPr/>
          </p:nvSpPr>
          <p:spPr bwMode="auto">
            <a:xfrm>
              <a:off x="893"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7" name="Line 9"/>
            <p:cNvSpPr>
              <a:spLocks noChangeShapeType="1"/>
            </p:cNvSpPr>
            <p:nvPr/>
          </p:nvSpPr>
          <p:spPr bwMode="auto">
            <a:xfrm>
              <a:off x="1054"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8" name="Line 10"/>
            <p:cNvSpPr>
              <a:spLocks noChangeShapeType="1"/>
            </p:cNvSpPr>
            <p:nvPr/>
          </p:nvSpPr>
          <p:spPr bwMode="auto">
            <a:xfrm>
              <a:off x="1212"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9" name="Line 11"/>
            <p:cNvSpPr>
              <a:spLocks noChangeShapeType="1"/>
            </p:cNvSpPr>
            <p:nvPr/>
          </p:nvSpPr>
          <p:spPr bwMode="auto">
            <a:xfrm>
              <a:off x="1373"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0" name="Line 12"/>
            <p:cNvSpPr>
              <a:spLocks noChangeShapeType="1"/>
            </p:cNvSpPr>
            <p:nvPr/>
          </p:nvSpPr>
          <p:spPr bwMode="auto">
            <a:xfrm>
              <a:off x="1531" y="3976"/>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1" name="Rectangle 13"/>
            <p:cNvSpPr>
              <a:spLocks noChangeArrowheads="1"/>
            </p:cNvSpPr>
            <p:nvPr/>
          </p:nvSpPr>
          <p:spPr bwMode="auto">
            <a:xfrm>
              <a:off x="1468" y="4014"/>
              <a:ext cx="12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latin typeface="Arial" charset="0"/>
                </a:rPr>
                <a:t>4.5</a:t>
              </a:r>
              <a:endParaRPr lang="en-US" altLang="en-US" sz="2400">
                <a:solidFill>
                  <a:srgbClr val="FFFFFF"/>
                </a:solidFill>
                <a:latin typeface="Times" charset="0"/>
              </a:endParaRPr>
            </a:p>
          </p:txBody>
        </p:sp>
        <p:sp>
          <p:nvSpPr>
            <p:cNvPr id="162832" name="Line 14"/>
            <p:cNvSpPr>
              <a:spLocks noChangeShapeType="1"/>
            </p:cNvSpPr>
            <p:nvPr/>
          </p:nvSpPr>
          <p:spPr bwMode="auto">
            <a:xfrm>
              <a:off x="1689"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3" name="Line 15"/>
            <p:cNvSpPr>
              <a:spLocks noChangeShapeType="1"/>
            </p:cNvSpPr>
            <p:nvPr/>
          </p:nvSpPr>
          <p:spPr bwMode="auto">
            <a:xfrm>
              <a:off x="1849"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4" name="Line 16"/>
            <p:cNvSpPr>
              <a:spLocks noChangeShapeType="1"/>
            </p:cNvSpPr>
            <p:nvPr/>
          </p:nvSpPr>
          <p:spPr bwMode="auto">
            <a:xfrm>
              <a:off x="2007"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5" name="Line 17"/>
            <p:cNvSpPr>
              <a:spLocks noChangeShapeType="1"/>
            </p:cNvSpPr>
            <p:nvPr/>
          </p:nvSpPr>
          <p:spPr bwMode="auto">
            <a:xfrm>
              <a:off x="2168"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6" name="Line 18"/>
            <p:cNvSpPr>
              <a:spLocks noChangeShapeType="1"/>
            </p:cNvSpPr>
            <p:nvPr/>
          </p:nvSpPr>
          <p:spPr bwMode="auto">
            <a:xfrm>
              <a:off x="2326" y="3976"/>
              <a:ext cx="1" cy="3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7" name="Line 19"/>
            <p:cNvSpPr>
              <a:spLocks noChangeShapeType="1"/>
            </p:cNvSpPr>
            <p:nvPr/>
          </p:nvSpPr>
          <p:spPr bwMode="auto">
            <a:xfrm>
              <a:off x="2484"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8" name="Line 20"/>
            <p:cNvSpPr>
              <a:spLocks noChangeShapeType="1"/>
            </p:cNvSpPr>
            <p:nvPr/>
          </p:nvSpPr>
          <p:spPr bwMode="auto">
            <a:xfrm>
              <a:off x="2645"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9" name="Line 21"/>
            <p:cNvSpPr>
              <a:spLocks noChangeShapeType="1"/>
            </p:cNvSpPr>
            <p:nvPr/>
          </p:nvSpPr>
          <p:spPr bwMode="auto">
            <a:xfrm>
              <a:off x="2803"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0" name="Line 22"/>
            <p:cNvSpPr>
              <a:spLocks noChangeShapeType="1"/>
            </p:cNvSpPr>
            <p:nvPr/>
          </p:nvSpPr>
          <p:spPr bwMode="auto">
            <a:xfrm>
              <a:off x="2964"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1" name="Line 23"/>
            <p:cNvSpPr>
              <a:spLocks noChangeShapeType="1"/>
            </p:cNvSpPr>
            <p:nvPr/>
          </p:nvSpPr>
          <p:spPr bwMode="auto">
            <a:xfrm>
              <a:off x="3122" y="3976"/>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2" name="Rectangle 24"/>
            <p:cNvSpPr>
              <a:spLocks noChangeArrowheads="1"/>
            </p:cNvSpPr>
            <p:nvPr/>
          </p:nvSpPr>
          <p:spPr bwMode="auto">
            <a:xfrm>
              <a:off x="3059" y="4014"/>
              <a:ext cx="12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latin typeface="Arial" charset="0"/>
                </a:rPr>
                <a:t>4.0</a:t>
              </a:r>
              <a:endParaRPr lang="en-US" altLang="en-US" sz="2400">
                <a:solidFill>
                  <a:srgbClr val="FFFFFF"/>
                </a:solidFill>
                <a:latin typeface="Times" charset="0"/>
              </a:endParaRPr>
            </a:p>
          </p:txBody>
        </p:sp>
        <p:sp>
          <p:nvSpPr>
            <p:cNvPr id="162843" name="Line 25"/>
            <p:cNvSpPr>
              <a:spLocks noChangeShapeType="1"/>
            </p:cNvSpPr>
            <p:nvPr/>
          </p:nvSpPr>
          <p:spPr bwMode="auto">
            <a:xfrm>
              <a:off x="3280"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4" name="Line 26"/>
            <p:cNvSpPr>
              <a:spLocks noChangeShapeType="1"/>
            </p:cNvSpPr>
            <p:nvPr/>
          </p:nvSpPr>
          <p:spPr bwMode="auto">
            <a:xfrm>
              <a:off x="3440"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5" name="Line 27"/>
            <p:cNvSpPr>
              <a:spLocks noChangeShapeType="1"/>
            </p:cNvSpPr>
            <p:nvPr/>
          </p:nvSpPr>
          <p:spPr bwMode="auto">
            <a:xfrm>
              <a:off x="3598"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6" name="Line 28"/>
            <p:cNvSpPr>
              <a:spLocks noChangeShapeType="1"/>
            </p:cNvSpPr>
            <p:nvPr/>
          </p:nvSpPr>
          <p:spPr bwMode="auto">
            <a:xfrm>
              <a:off x="3759"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7" name="Line 29"/>
            <p:cNvSpPr>
              <a:spLocks noChangeShapeType="1"/>
            </p:cNvSpPr>
            <p:nvPr/>
          </p:nvSpPr>
          <p:spPr bwMode="auto">
            <a:xfrm>
              <a:off x="3917" y="3976"/>
              <a:ext cx="1" cy="3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8" name="Line 30"/>
            <p:cNvSpPr>
              <a:spLocks noChangeShapeType="1"/>
            </p:cNvSpPr>
            <p:nvPr/>
          </p:nvSpPr>
          <p:spPr bwMode="auto">
            <a:xfrm>
              <a:off x="4075"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9" name="Line 31"/>
            <p:cNvSpPr>
              <a:spLocks noChangeShapeType="1"/>
            </p:cNvSpPr>
            <p:nvPr/>
          </p:nvSpPr>
          <p:spPr bwMode="auto">
            <a:xfrm>
              <a:off x="4236"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0" name="Line 32"/>
            <p:cNvSpPr>
              <a:spLocks noChangeShapeType="1"/>
            </p:cNvSpPr>
            <p:nvPr/>
          </p:nvSpPr>
          <p:spPr bwMode="auto">
            <a:xfrm>
              <a:off x="4394"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1" name="Line 33"/>
            <p:cNvSpPr>
              <a:spLocks noChangeShapeType="1"/>
            </p:cNvSpPr>
            <p:nvPr/>
          </p:nvSpPr>
          <p:spPr bwMode="auto">
            <a:xfrm>
              <a:off x="4555"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2" name="Line 34"/>
            <p:cNvSpPr>
              <a:spLocks noChangeShapeType="1"/>
            </p:cNvSpPr>
            <p:nvPr/>
          </p:nvSpPr>
          <p:spPr bwMode="auto">
            <a:xfrm>
              <a:off x="4713" y="3976"/>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3" name="Rectangle 35"/>
            <p:cNvSpPr>
              <a:spLocks noChangeArrowheads="1"/>
            </p:cNvSpPr>
            <p:nvPr/>
          </p:nvSpPr>
          <p:spPr bwMode="auto">
            <a:xfrm>
              <a:off x="4650" y="4014"/>
              <a:ext cx="12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latin typeface="Arial" charset="0"/>
                </a:rPr>
                <a:t>3.5</a:t>
              </a:r>
              <a:endParaRPr lang="en-US" altLang="en-US" sz="2400">
                <a:solidFill>
                  <a:srgbClr val="FFFFFF"/>
                </a:solidFill>
                <a:latin typeface="Times" charset="0"/>
              </a:endParaRPr>
            </a:p>
          </p:txBody>
        </p:sp>
        <p:sp>
          <p:nvSpPr>
            <p:cNvPr id="162854" name="Line 36"/>
            <p:cNvSpPr>
              <a:spLocks noChangeShapeType="1"/>
            </p:cNvSpPr>
            <p:nvPr/>
          </p:nvSpPr>
          <p:spPr bwMode="auto">
            <a:xfrm>
              <a:off x="4871"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5" name="Line 37"/>
            <p:cNvSpPr>
              <a:spLocks noChangeShapeType="1"/>
            </p:cNvSpPr>
            <p:nvPr/>
          </p:nvSpPr>
          <p:spPr bwMode="auto">
            <a:xfrm>
              <a:off x="5031"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6" name="Line 38"/>
            <p:cNvSpPr>
              <a:spLocks noChangeShapeType="1"/>
            </p:cNvSpPr>
            <p:nvPr/>
          </p:nvSpPr>
          <p:spPr bwMode="auto">
            <a:xfrm>
              <a:off x="5189"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7" name="Line 39"/>
            <p:cNvSpPr>
              <a:spLocks noChangeShapeType="1"/>
            </p:cNvSpPr>
            <p:nvPr/>
          </p:nvSpPr>
          <p:spPr bwMode="auto">
            <a:xfrm>
              <a:off x="5350"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8" name="Line 40"/>
            <p:cNvSpPr>
              <a:spLocks noChangeShapeType="1"/>
            </p:cNvSpPr>
            <p:nvPr/>
          </p:nvSpPr>
          <p:spPr bwMode="auto">
            <a:xfrm>
              <a:off x="5508" y="3976"/>
              <a:ext cx="1" cy="3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9" name="Line 41"/>
            <p:cNvSpPr>
              <a:spLocks noChangeShapeType="1"/>
            </p:cNvSpPr>
            <p:nvPr/>
          </p:nvSpPr>
          <p:spPr bwMode="auto">
            <a:xfrm>
              <a:off x="5666"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0" name="Line 42"/>
            <p:cNvSpPr>
              <a:spLocks noChangeShapeType="1"/>
            </p:cNvSpPr>
            <p:nvPr/>
          </p:nvSpPr>
          <p:spPr bwMode="auto">
            <a:xfrm>
              <a:off x="5827"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1" name="Line 43"/>
            <p:cNvSpPr>
              <a:spLocks noChangeShapeType="1"/>
            </p:cNvSpPr>
            <p:nvPr/>
          </p:nvSpPr>
          <p:spPr bwMode="auto">
            <a:xfrm>
              <a:off x="5985"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2" name="Line 44"/>
            <p:cNvSpPr>
              <a:spLocks noChangeShapeType="1"/>
            </p:cNvSpPr>
            <p:nvPr/>
          </p:nvSpPr>
          <p:spPr bwMode="auto">
            <a:xfrm>
              <a:off x="6146" y="3976"/>
              <a:ext cx="1" cy="20"/>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3" name="Line 45"/>
            <p:cNvSpPr>
              <a:spLocks noChangeShapeType="1"/>
            </p:cNvSpPr>
            <p:nvPr/>
          </p:nvSpPr>
          <p:spPr bwMode="auto">
            <a:xfrm>
              <a:off x="6304" y="3976"/>
              <a:ext cx="1" cy="37"/>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4" name="Rectangle 46"/>
            <p:cNvSpPr>
              <a:spLocks noChangeArrowheads="1"/>
            </p:cNvSpPr>
            <p:nvPr/>
          </p:nvSpPr>
          <p:spPr bwMode="auto">
            <a:xfrm>
              <a:off x="6178" y="4014"/>
              <a:ext cx="122"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latin typeface="Arial" charset="0"/>
                </a:rPr>
                <a:t>3.0</a:t>
              </a:r>
              <a:endParaRPr lang="en-US" altLang="en-US" sz="2400">
                <a:solidFill>
                  <a:srgbClr val="FFFFFF"/>
                </a:solidFill>
                <a:latin typeface="Times" charset="0"/>
              </a:endParaRPr>
            </a:p>
          </p:txBody>
        </p:sp>
        <p:sp>
          <p:nvSpPr>
            <p:cNvPr id="162865" name="Rectangle 47"/>
            <p:cNvSpPr>
              <a:spLocks noChangeArrowheads="1"/>
            </p:cNvSpPr>
            <p:nvPr/>
          </p:nvSpPr>
          <p:spPr bwMode="auto">
            <a:xfrm>
              <a:off x="3088" y="4114"/>
              <a:ext cx="82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spcBef>
                  <a:spcPct val="0"/>
                </a:spcBef>
                <a:buClrTx/>
                <a:buSzTx/>
                <a:buFontTx/>
                <a:buNone/>
              </a:pPr>
              <a:r>
                <a:rPr lang="en-US" altLang="en-US" sz="1200">
                  <a:solidFill>
                    <a:srgbClr val="FFFFFF"/>
                  </a:solidFill>
                  <a:latin typeface="Arial" charset="0"/>
                </a:rPr>
                <a:t>Chemical Shift (ppm)</a:t>
              </a:r>
              <a:endParaRPr lang="en-US" altLang="en-US" sz="2400">
                <a:solidFill>
                  <a:srgbClr val="FFFFFF"/>
                </a:solidFill>
                <a:latin typeface="Times" charset="0"/>
              </a:endParaRPr>
            </a:p>
          </p:txBody>
        </p:sp>
        <p:sp>
          <p:nvSpPr>
            <p:cNvPr id="162866" name="Freeform 265"/>
            <p:cNvSpPr>
              <a:spLocks/>
            </p:cNvSpPr>
            <p:nvPr/>
          </p:nvSpPr>
          <p:spPr bwMode="auto">
            <a:xfrm>
              <a:off x="735" y="1604"/>
              <a:ext cx="5569" cy="2217"/>
            </a:xfrm>
            <a:custGeom>
              <a:avLst/>
              <a:gdLst>
                <a:gd name="T0" fmla="*/ 5485 w 5569"/>
                <a:gd name="T1" fmla="*/ 189711 h 1173"/>
                <a:gd name="T2" fmla="*/ 5396 w 5569"/>
                <a:gd name="T3" fmla="*/ 189354 h 1173"/>
                <a:gd name="T4" fmla="*/ 5304 w 5569"/>
                <a:gd name="T5" fmla="*/ 189711 h 1173"/>
                <a:gd name="T6" fmla="*/ 5215 w 5569"/>
                <a:gd name="T7" fmla="*/ 189711 h 1173"/>
                <a:gd name="T8" fmla="*/ 5126 w 5569"/>
                <a:gd name="T9" fmla="*/ 190040 h 1173"/>
                <a:gd name="T10" fmla="*/ 5037 w 5569"/>
                <a:gd name="T11" fmla="*/ 189711 h 1173"/>
                <a:gd name="T12" fmla="*/ 4945 w 5569"/>
                <a:gd name="T13" fmla="*/ 190040 h 1173"/>
                <a:gd name="T14" fmla="*/ 4856 w 5569"/>
                <a:gd name="T15" fmla="*/ 128450 h 1173"/>
                <a:gd name="T16" fmla="*/ 4767 w 5569"/>
                <a:gd name="T17" fmla="*/ 183703 h 1173"/>
                <a:gd name="T18" fmla="*/ 4678 w 5569"/>
                <a:gd name="T19" fmla="*/ 188766 h 1173"/>
                <a:gd name="T20" fmla="*/ 4586 w 5569"/>
                <a:gd name="T21" fmla="*/ 189354 h 1173"/>
                <a:gd name="T22" fmla="*/ 4497 w 5569"/>
                <a:gd name="T23" fmla="*/ 188766 h 1173"/>
                <a:gd name="T24" fmla="*/ 4406 w 5569"/>
                <a:gd name="T25" fmla="*/ 189711 h 1173"/>
                <a:gd name="T26" fmla="*/ 4317 w 5569"/>
                <a:gd name="T27" fmla="*/ 151608 h 1173"/>
                <a:gd name="T28" fmla="*/ 4228 w 5569"/>
                <a:gd name="T29" fmla="*/ 181696 h 1173"/>
                <a:gd name="T30" fmla="*/ 4136 w 5569"/>
                <a:gd name="T31" fmla="*/ 169626 h 1173"/>
                <a:gd name="T32" fmla="*/ 4047 w 5569"/>
                <a:gd name="T33" fmla="*/ 169983 h 1173"/>
                <a:gd name="T34" fmla="*/ 3958 w 5569"/>
                <a:gd name="T35" fmla="*/ 157755 h 1173"/>
                <a:gd name="T36" fmla="*/ 3866 w 5569"/>
                <a:gd name="T37" fmla="*/ 184979 h 1173"/>
                <a:gd name="T38" fmla="*/ 3777 w 5569"/>
                <a:gd name="T39" fmla="*/ 188379 h 1173"/>
                <a:gd name="T40" fmla="*/ 3688 w 5569"/>
                <a:gd name="T41" fmla="*/ 189037 h 1173"/>
                <a:gd name="T42" fmla="*/ 3599 w 5569"/>
                <a:gd name="T43" fmla="*/ 189711 h 1173"/>
                <a:gd name="T44" fmla="*/ 3507 w 5569"/>
                <a:gd name="T45" fmla="*/ 189037 h 1173"/>
                <a:gd name="T46" fmla="*/ 3418 w 5569"/>
                <a:gd name="T47" fmla="*/ 189037 h 1173"/>
                <a:gd name="T48" fmla="*/ 3329 w 5569"/>
                <a:gd name="T49" fmla="*/ 173941 h 1173"/>
                <a:gd name="T50" fmla="*/ 3240 w 5569"/>
                <a:gd name="T51" fmla="*/ 74841 h 1173"/>
                <a:gd name="T52" fmla="*/ 3148 w 5569"/>
                <a:gd name="T53" fmla="*/ 180065 h 1173"/>
                <a:gd name="T54" fmla="*/ 3059 w 5569"/>
                <a:gd name="T55" fmla="*/ 158770 h 1173"/>
                <a:gd name="T56" fmla="*/ 2970 w 5569"/>
                <a:gd name="T57" fmla="*/ 186625 h 1173"/>
                <a:gd name="T58" fmla="*/ 2878 w 5569"/>
                <a:gd name="T59" fmla="*/ 170340 h 1173"/>
                <a:gd name="T60" fmla="*/ 2789 w 5569"/>
                <a:gd name="T61" fmla="*/ 186625 h 1173"/>
                <a:gd name="T62" fmla="*/ 2700 w 5569"/>
                <a:gd name="T63" fmla="*/ 185296 h 1173"/>
                <a:gd name="T64" fmla="*/ 2608 w 5569"/>
                <a:gd name="T65" fmla="*/ 187133 h 1173"/>
                <a:gd name="T66" fmla="*/ 2519 w 5569"/>
                <a:gd name="T67" fmla="*/ 188379 h 1173"/>
                <a:gd name="T68" fmla="*/ 2427 w 5569"/>
                <a:gd name="T69" fmla="*/ 189711 h 1173"/>
                <a:gd name="T70" fmla="*/ 2338 w 5569"/>
                <a:gd name="T71" fmla="*/ 188766 h 1173"/>
                <a:gd name="T72" fmla="*/ 2252 w 5569"/>
                <a:gd name="T73" fmla="*/ 188766 h 1173"/>
                <a:gd name="T74" fmla="*/ 2160 w 5569"/>
                <a:gd name="T75" fmla="*/ 188379 h 1173"/>
                <a:gd name="T76" fmla="*/ 2071 w 5569"/>
                <a:gd name="T77" fmla="*/ 189711 h 1173"/>
                <a:gd name="T78" fmla="*/ 1982 w 5569"/>
                <a:gd name="T79" fmla="*/ 188766 h 1173"/>
                <a:gd name="T80" fmla="*/ 1893 w 5569"/>
                <a:gd name="T81" fmla="*/ 189037 h 1173"/>
                <a:gd name="T82" fmla="*/ 1798 w 5569"/>
                <a:gd name="T83" fmla="*/ 188766 h 1173"/>
                <a:gd name="T84" fmla="*/ 1712 w 5569"/>
                <a:gd name="T85" fmla="*/ 188379 h 1173"/>
                <a:gd name="T86" fmla="*/ 1623 w 5569"/>
                <a:gd name="T87" fmla="*/ 188379 h 1173"/>
                <a:gd name="T88" fmla="*/ 1531 w 5569"/>
                <a:gd name="T89" fmla="*/ 190312 h 1173"/>
                <a:gd name="T90" fmla="*/ 1442 w 5569"/>
                <a:gd name="T91" fmla="*/ 188766 h 1173"/>
                <a:gd name="T92" fmla="*/ 1353 w 5569"/>
                <a:gd name="T93" fmla="*/ 189037 h 1173"/>
                <a:gd name="T94" fmla="*/ 1261 w 5569"/>
                <a:gd name="T95" fmla="*/ 189354 h 1173"/>
                <a:gd name="T96" fmla="*/ 1172 w 5569"/>
                <a:gd name="T97" fmla="*/ 188766 h 1173"/>
                <a:gd name="T98" fmla="*/ 1080 w 5569"/>
                <a:gd name="T99" fmla="*/ 189037 h 1173"/>
                <a:gd name="T100" fmla="*/ 991 w 5569"/>
                <a:gd name="T101" fmla="*/ 188766 h 1173"/>
                <a:gd name="T102" fmla="*/ 899 w 5569"/>
                <a:gd name="T103" fmla="*/ 188766 h 1173"/>
                <a:gd name="T104" fmla="*/ 810 w 5569"/>
                <a:gd name="T105" fmla="*/ 187704 h 1173"/>
                <a:gd name="T106" fmla="*/ 721 w 5569"/>
                <a:gd name="T107" fmla="*/ 188766 h 1173"/>
                <a:gd name="T108" fmla="*/ 632 w 5569"/>
                <a:gd name="T109" fmla="*/ 188065 h 1173"/>
                <a:gd name="T110" fmla="*/ 540 w 5569"/>
                <a:gd name="T111" fmla="*/ 189037 h 1173"/>
                <a:gd name="T112" fmla="*/ 454 w 5569"/>
                <a:gd name="T113" fmla="*/ 188766 h 1173"/>
                <a:gd name="T114" fmla="*/ 362 w 5569"/>
                <a:gd name="T115" fmla="*/ 183346 h 1173"/>
                <a:gd name="T116" fmla="*/ 273 w 5569"/>
                <a:gd name="T117" fmla="*/ 185653 h 1173"/>
                <a:gd name="T118" fmla="*/ 184 w 5569"/>
                <a:gd name="T119" fmla="*/ 187133 h 1173"/>
                <a:gd name="T120" fmla="*/ 95 w 5569"/>
                <a:gd name="T121" fmla="*/ 189354 h 1173"/>
                <a:gd name="T122" fmla="*/ 3 w 5569"/>
                <a:gd name="T123" fmla="*/ 162314 h 11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569" h="1173">
                  <a:moveTo>
                    <a:pt x="5569" y="1163"/>
                  </a:moveTo>
                  <a:lnTo>
                    <a:pt x="5569" y="1163"/>
                  </a:lnTo>
                  <a:lnTo>
                    <a:pt x="5569" y="1165"/>
                  </a:lnTo>
                  <a:lnTo>
                    <a:pt x="5563" y="1161"/>
                  </a:lnTo>
                  <a:lnTo>
                    <a:pt x="5560" y="1165"/>
                  </a:lnTo>
                  <a:lnTo>
                    <a:pt x="5554" y="1165"/>
                  </a:lnTo>
                  <a:lnTo>
                    <a:pt x="5549" y="1165"/>
                  </a:lnTo>
                  <a:lnTo>
                    <a:pt x="5546" y="1171"/>
                  </a:lnTo>
                  <a:lnTo>
                    <a:pt x="5543" y="1167"/>
                  </a:lnTo>
                  <a:lnTo>
                    <a:pt x="5543" y="1163"/>
                  </a:lnTo>
                  <a:lnTo>
                    <a:pt x="5540" y="1163"/>
                  </a:lnTo>
                  <a:lnTo>
                    <a:pt x="5537" y="1163"/>
                  </a:lnTo>
                  <a:lnTo>
                    <a:pt x="5537" y="1169"/>
                  </a:lnTo>
                  <a:lnTo>
                    <a:pt x="5531" y="1161"/>
                  </a:lnTo>
                  <a:lnTo>
                    <a:pt x="5528" y="1165"/>
                  </a:lnTo>
                  <a:lnTo>
                    <a:pt x="5526" y="1159"/>
                  </a:lnTo>
                  <a:lnTo>
                    <a:pt x="5526" y="1167"/>
                  </a:lnTo>
                  <a:lnTo>
                    <a:pt x="5520" y="1159"/>
                  </a:lnTo>
                  <a:lnTo>
                    <a:pt x="5517" y="1169"/>
                  </a:lnTo>
                  <a:lnTo>
                    <a:pt x="5514" y="1161"/>
                  </a:lnTo>
                  <a:lnTo>
                    <a:pt x="5514" y="1165"/>
                  </a:lnTo>
                  <a:lnTo>
                    <a:pt x="5511" y="1167"/>
                  </a:lnTo>
                  <a:lnTo>
                    <a:pt x="5508" y="1167"/>
                  </a:lnTo>
                  <a:lnTo>
                    <a:pt x="5505" y="1163"/>
                  </a:lnTo>
                  <a:lnTo>
                    <a:pt x="5503" y="1169"/>
                  </a:lnTo>
                  <a:lnTo>
                    <a:pt x="5500" y="1169"/>
                  </a:lnTo>
                  <a:lnTo>
                    <a:pt x="5497" y="1165"/>
                  </a:lnTo>
                  <a:lnTo>
                    <a:pt x="5494" y="1159"/>
                  </a:lnTo>
                  <a:lnTo>
                    <a:pt x="5491" y="1167"/>
                  </a:lnTo>
                  <a:lnTo>
                    <a:pt x="5488" y="1163"/>
                  </a:lnTo>
                  <a:lnTo>
                    <a:pt x="5485" y="1165"/>
                  </a:lnTo>
                  <a:lnTo>
                    <a:pt x="5482" y="1159"/>
                  </a:lnTo>
                  <a:lnTo>
                    <a:pt x="5480" y="1165"/>
                  </a:lnTo>
                  <a:lnTo>
                    <a:pt x="5477" y="1165"/>
                  </a:lnTo>
                  <a:lnTo>
                    <a:pt x="5474" y="1167"/>
                  </a:lnTo>
                  <a:lnTo>
                    <a:pt x="5471" y="1163"/>
                  </a:lnTo>
                  <a:lnTo>
                    <a:pt x="5471" y="1167"/>
                  </a:lnTo>
                  <a:lnTo>
                    <a:pt x="5465" y="1167"/>
                  </a:lnTo>
                  <a:lnTo>
                    <a:pt x="5465" y="1161"/>
                  </a:lnTo>
                  <a:lnTo>
                    <a:pt x="5460" y="1165"/>
                  </a:lnTo>
                  <a:lnTo>
                    <a:pt x="5460" y="1167"/>
                  </a:lnTo>
                  <a:lnTo>
                    <a:pt x="5457" y="1165"/>
                  </a:lnTo>
                  <a:lnTo>
                    <a:pt x="5454" y="1163"/>
                  </a:lnTo>
                  <a:lnTo>
                    <a:pt x="5451" y="1163"/>
                  </a:lnTo>
                  <a:lnTo>
                    <a:pt x="5448" y="1167"/>
                  </a:lnTo>
                  <a:lnTo>
                    <a:pt x="5442" y="1165"/>
                  </a:lnTo>
                  <a:lnTo>
                    <a:pt x="5442" y="1167"/>
                  </a:lnTo>
                  <a:lnTo>
                    <a:pt x="5439" y="1165"/>
                  </a:lnTo>
                  <a:lnTo>
                    <a:pt x="5434" y="1163"/>
                  </a:lnTo>
                  <a:lnTo>
                    <a:pt x="5434" y="1167"/>
                  </a:lnTo>
                  <a:lnTo>
                    <a:pt x="5431" y="1163"/>
                  </a:lnTo>
                  <a:lnTo>
                    <a:pt x="5428" y="1165"/>
                  </a:lnTo>
                  <a:lnTo>
                    <a:pt x="5422" y="1165"/>
                  </a:lnTo>
                  <a:lnTo>
                    <a:pt x="5416" y="1163"/>
                  </a:lnTo>
                  <a:lnTo>
                    <a:pt x="5414" y="1161"/>
                  </a:lnTo>
                  <a:lnTo>
                    <a:pt x="5411" y="1169"/>
                  </a:lnTo>
                  <a:lnTo>
                    <a:pt x="5408" y="1163"/>
                  </a:lnTo>
                  <a:lnTo>
                    <a:pt x="5405" y="1165"/>
                  </a:lnTo>
                  <a:lnTo>
                    <a:pt x="5405" y="1163"/>
                  </a:lnTo>
                  <a:lnTo>
                    <a:pt x="5399" y="1163"/>
                  </a:lnTo>
                  <a:lnTo>
                    <a:pt x="5399" y="1165"/>
                  </a:lnTo>
                  <a:lnTo>
                    <a:pt x="5396" y="1163"/>
                  </a:lnTo>
                  <a:lnTo>
                    <a:pt x="5393" y="1169"/>
                  </a:lnTo>
                  <a:lnTo>
                    <a:pt x="5391" y="1161"/>
                  </a:lnTo>
                  <a:lnTo>
                    <a:pt x="5388" y="1167"/>
                  </a:lnTo>
                  <a:lnTo>
                    <a:pt x="5382" y="1163"/>
                  </a:lnTo>
                  <a:lnTo>
                    <a:pt x="5382" y="1165"/>
                  </a:lnTo>
                  <a:lnTo>
                    <a:pt x="5379" y="1165"/>
                  </a:lnTo>
                  <a:lnTo>
                    <a:pt x="5376" y="1159"/>
                  </a:lnTo>
                  <a:lnTo>
                    <a:pt x="5373" y="1165"/>
                  </a:lnTo>
                  <a:lnTo>
                    <a:pt x="5370" y="1163"/>
                  </a:lnTo>
                  <a:lnTo>
                    <a:pt x="5368" y="1165"/>
                  </a:lnTo>
                  <a:lnTo>
                    <a:pt x="5365" y="1165"/>
                  </a:lnTo>
                  <a:lnTo>
                    <a:pt x="5362" y="1163"/>
                  </a:lnTo>
                  <a:lnTo>
                    <a:pt x="5359" y="1165"/>
                  </a:lnTo>
                  <a:lnTo>
                    <a:pt x="5356" y="1165"/>
                  </a:lnTo>
                  <a:lnTo>
                    <a:pt x="5353" y="1161"/>
                  </a:lnTo>
                  <a:lnTo>
                    <a:pt x="5350" y="1159"/>
                  </a:lnTo>
                  <a:lnTo>
                    <a:pt x="5350" y="1163"/>
                  </a:lnTo>
                  <a:lnTo>
                    <a:pt x="5348" y="1165"/>
                  </a:lnTo>
                  <a:lnTo>
                    <a:pt x="5345" y="1163"/>
                  </a:lnTo>
                  <a:lnTo>
                    <a:pt x="5339" y="1163"/>
                  </a:lnTo>
                  <a:lnTo>
                    <a:pt x="5336" y="1165"/>
                  </a:lnTo>
                  <a:lnTo>
                    <a:pt x="5333" y="1165"/>
                  </a:lnTo>
                  <a:lnTo>
                    <a:pt x="5330" y="1161"/>
                  </a:lnTo>
                  <a:lnTo>
                    <a:pt x="5327" y="1165"/>
                  </a:lnTo>
                  <a:lnTo>
                    <a:pt x="5325" y="1167"/>
                  </a:lnTo>
                  <a:lnTo>
                    <a:pt x="5322" y="1159"/>
                  </a:lnTo>
                  <a:lnTo>
                    <a:pt x="5316" y="1165"/>
                  </a:lnTo>
                  <a:lnTo>
                    <a:pt x="5313" y="1159"/>
                  </a:lnTo>
                  <a:lnTo>
                    <a:pt x="5310" y="1161"/>
                  </a:lnTo>
                  <a:lnTo>
                    <a:pt x="5307" y="1159"/>
                  </a:lnTo>
                  <a:lnTo>
                    <a:pt x="5304" y="1165"/>
                  </a:lnTo>
                  <a:lnTo>
                    <a:pt x="5302" y="1167"/>
                  </a:lnTo>
                  <a:lnTo>
                    <a:pt x="5302" y="1161"/>
                  </a:lnTo>
                  <a:lnTo>
                    <a:pt x="5296" y="1161"/>
                  </a:lnTo>
                  <a:lnTo>
                    <a:pt x="5296" y="1165"/>
                  </a:lnTo>
                  <a:lnTo>
                    <a:pt x="5290" y="1165"/>
                  </a:lnTo>
                  <a:lnTo>
                    <a:pt x="5290" y="1161"/>
                  </a:lnTo>
                  <a:lnTo>
                    <a:pt x="5287" y="1163"/>
                  </a:lnTo>
                  <a:lnTo>
                    <a:pt x="5284" y="1163"/>
                  </a:lnTo>
                  <a:lnTo>
                    <a:pt x="5281" y="1163"/>
                  </a:lnTo>
                  <a:lnTo>
                    <a:pt x="5279" y="1165"/>
                  </a:lnTo>
                  <a:lnTo>
                    <a:pt x="5273" y="1167"/>
                  </a:lnTo>
                  <a:lnTo>
                    <a:pt x="5273" y="1161"/>
                  </a:lnTo>
                  <a:lnTo>
                    <a:pt x="5270" y="1159"/>
                  </a:lnTo>
                  <a:lnTo>
                    <a:pt x="5267" y="1159"/>
                  </a:lnTo>
                  <a:lnTo>
                    <a:pt x="5267" y="1163"/>
                  </a:lnTo>
                  <a:lnTo>
                    <a:pt x="5261" y="1165"/>
                  </a:lnTo>
                  <a:lnTo>
                    <a:pt x="5258" y="1163"/>
                  </a:lnTo>
                  <a:lnTo>
                    <a:pt x="5256" y="1161"/>
                  </a:lnTo>
                  <a:lnTo>
                    <a:pt x="5250" y="1165"/>
                  </a:lnTo>
                  <a:lnTo>
                    <a:pt x="5247" y="1163"/>
                  </a:lnTo>
                  <a:lnTo>
                    <a:pt x="5244" y="1165"/>
                  </a:lnTo>
                  <a:lnTo>
                    <a:pt x="5241" y="1163"/>
                  </a:lnTo>
                  <a:lnTo>
                    <a:pt x="5241" y="1165"/>
                  </a:lnTo>
                  <a:lnTo>
                    <a:pt x="5238" y="1167"/>
                  </a:lnTo>
                  <a:lnTo>
                    <a:pt x="5236" y="1163"/>
                  </a:lnTo>
                  <a:lnTo>
                    <a:pt x="5233" y="1159"/>
                  </a:lnTo>
                  <a:lnTo>
                    <a:pt x="5230" y="1165"/>
                  </a:lnTo>
                  <a:lnTo>
                    <a:pt x="5227" y="1161"/>
                  </a:lnTo>
                  <a:lnTo>
                    <a:pt x="5224" y="1165"/>
                  </a:lnTo>
                  <a:lnTo>
                    <a:pt x="5221" y="1159"/>
                  </a:lnTo>
                  <a:lnTo>
                    <a:pt x="5218" y="1163"/>
                  </a:lnTo>
                  <a:lnTo>
                    <a:pt x="5215" y="1165"/>
                  </a:lnTo>
                  <a:lnTo>
                    <a:pt x="5213" y="1165"/>
                  </a:lnTo>
                  <a:lnTo>
                    <a:pt x="5210" y="1161"/>
                  </a:lnTo>
                  <a:lnTo>
                    <a:pt x="5207" y="1163"/>
                  </a:lnTo>
                  <a:lnTo>
                    <a:pt x="5207" y="1161"/>
                  </a:lnTo>
                  <a:lnTo>
                    <a:pt x="5204" y="1165"/>
                  </a:lnTo>
                  <a:lnTo>
                    <a:pt x="5198" y="1163"/>
                  </a:lnTo>
                  <a:lnTo>
                    <a:pt x="5195" y="1169"/>
                  </a:lnTo>
                  <a:lnTo>
                    <a:pt x="5192" y="1167"/>
                  </a:lnTo>
                  <a:lnTo>
                    <a:pt x="5190" y="1163"/>
                  </a:lnTo>
                  <a:lnTo>
                    <a:pt x="5190" y="1165"/>
                  </a:lnTo>
                  <a:lnTo>
                    <a:pt x="5187" y="1167"/>
                  </a:lnTo>
                  <a:lnTo>
                    <a:pt x="5184" y="1159"/>
                  </a:lnTo>
                  <a:lnTo>
                    <a:pt x="5181" y="1163"/>
                  </a:lnTo>
                  <a:lnTo>
                    <a:pt x="5178" y="1159"/>
                  </a:lnTo>
                  <a:lnTo>
                    <a:pt x="5175" y="1163"/>
                  </a:lnTo>
                  <a:lnTo>
                    <a:pt x="5172" y="1163"/>
                  </a:lnTo>
                  <a:lnTo>
                    <a:pt x="5169" y="1167"/>
                  </a:lnTo>
                  <a:lnTo>
                    <a:pt x="5167" y="1165"/>
                  </a:lnTo>
                  <a:lnTo>
                    <a:pt x="5164" y="1165"/>
                  </a:lnTo>
                  <a:lnTo>
                    <a:pt x="5161" y="1163"/>
                  </a:lnTo>
                  <a:lnTo>
                    <a:pt x="5158" y="1163"/>
                  </a:lnTo>
                  <a:lnTo>
                    <a:pt x="5158" y="1165"/>
                  </a:lnTo>
                  <a:lnTo>
                    <a:pt x="5155" y="1161"/>
                  </a:lnTo>
                  <a:lnTo>
                    <a:pt x="5149" y="1159"/>
                  </a:lnTo>
                  <a:lnTo>
                    <a:pt x="5146" y="1165"/>
                  </a:lnTo>
                  <a:lnTo>
                    <a:pt x="5144" y="1167"/>
                  </a:lnTo>
                  <a:lnTo>
                    <a:pt x="5141" y="1163"/>
                  </a:lnTo>
                  <a:lnTo>
                    <a:pt x="5138" y="1161"/>
                  </a:lnTo>
                  <a:lnTo>
                    <a:pt x="5135" y="1167"/>
                  </a:lnTo>
                  <a:lnTo>
                    <a:pt x="5135" y="1163"/>
                  </a:lnTo>
                  <a:lnTo>
                    <a:pt x="5129" y="1167"/>
                  </a:lnTo>
                  <a:lnTo>
                    <a:pt x="5129" y="1165"/>
                  </a:lnTo>
                  <a:lnTo>
                    <a:pt x="5126" y="1167"/>
                  </a:lnTo>
                  <a:lnTo>
                    <a:pt x="5124" y="1163"/>
                  </a:lnTo>
                  <a:lnTo>
                    <a:pt x="5121" y="1167"/>
                  </a:lnTo>
                  <a:lnTo>
                    <a:pt x="5118" y="1163"/>
                  </a:lnTo>
                  <a:lnTo>
                    <a:pt x="5115" y="1167"/>
                  </a:lnTo>
                  <a:lnTo>
                    <a:pt x="5112" y="1169"/>
                  </a:lnTo>
                  <a:lnTo>
                    <a:pt x="5109" y="1161"/>
                  </a:lnTo>
                  <a:lnTo>
                    <a:pt x="5103" y="1165"/>
                  </a:lnTo>
                  <a:lnTo>
                    <a:pt x="5101" y="1167"/>
                  </a:lnTo>
                  <a:lnTo>
                    <a:pt x="5098" y="1163"/>
                  </a:lnTo>
                  <a:lnTo>
                    <a:pt x="5098" y="1165"/>
                  </a:lnTo>
                  <a:lnTo>
                    <a:pt x="5095" y="1165"/>
                  </a:lnTo>
                  <a:lnTo>
                    <a:pt x="5089" y="1163"/>
                  </a:lnTo>
                  <a:lnTo>
                    <a:pt x="5086" y="1165"/>
                  </a:lnTo>
                  <a:lnTo>
                    <a:pt x="5083" y="1161"/>
                  </a:lnTo>
                  <a:lnTo>
                    <a:pt x="5080" y="1169"/>
                  </a:lnTo>
                  <a:lnTo>
                    <a:pt x="5080" y="1165"/>
                  </a:lnTo>
                  <a:lnTo>
                    <a:pt x="5078" y="1165"/>
                  </a:lnTo>
                  <a:lnTo>
                    <a:pt x="5075" y="1165"/>
                  </a:lnTo>
                  <a:lnTo>
                    <a:pt x="5072" y="1163"/>
                  </a:lnTo>
                  <a:lnTo>
                    <a:pt x="5069" y="1161"/>
                  </a:lnTo>
                  <a:lnTo>
                    <a:pt x="5069" y="1165"/>
                  </a:lnTo>
                  <a:lnTo>
                    <a:pt x="5063" y="1163"/>
                  </a:lnTo>
                  <a:lnTo>
                    <a:pt x="5060" y="1167"/>
                  </a:lnTo>
                  <a:lnTo>
                    <a:pt x="5057" y="1169"/>
                  </a:lnTo>
                  <a:lnTo>
                    <a:pt x="5055" y="1161"/>
                  </a:lnTo>
                  <a:lnTo>
                    <a:pt x="5052" y="1167"/>
                  </a:lnTo>
                  <a:lnTo>
                    <a:pt x="5049" y="1163"/>
                  </a:lnTo>
                  <a:lnTo>
                    <a:pt x="5046" y="1165"/>
                  </a:lnTo>
                  <a:lnTo>
                    <a:pt x="5043" y="1159"/>
                  </a:lnTo>
                  <a:lnTo>
                    <a:pt x="5040" y="1165"/>
                  </a:lnTo>
                  <a:lnTo>
                    <a:pt x="5037" y="1165"/>
                  </a:lnTo>
                  <a:lnTo>
                    <a:pt x="5034" y="1159"/>
                  </a:lnTo>
                  <a:lnTo>
                    <a:pt x="5032" y="1165"/>
                  </a:lnTo>
                  <a:lnTo>
                    <a:pt x="5029" y="1167"/>
                  </a:lnTo>
                  <a:lnTo>
                    <a:pt x="5026" y="1167"/>
                  </a:lnTo>
                  <a:lnTo>
                    <a:pt x="5023" y="1163"/>
                  </a:lnTo>
                  <a:lnTo>
                    <a:pt x="5020" y="1171"/>
                  </a:lnTo>
                  <a:lnTo>
                    <a:pt x="5017" y="1165"/>
                  </a:lnTo>
                  <a:lnTo>
                    <a:pt x="5014" y="1165"/>
                  </a:lnTo>
                  <a:lnTo>
                    <a:pt x="5012" y="1167"/>
                  </a:lnTo>
                  <a:lnTo>
                    <a:pt x="5009" y="1165"/>
                  </a:lnTo>
                  <a:lnTo>
                    <a:pt x="5006" y="1167"/>
                  </a:lnTo>
                  <a:lnTo>
                    <a:pt x="5003" y="1167"/>
                  </a:lnTo>
                  <a:lnTo>
                    <a:pt x="5000" y="1163"/>
                  </a:lnTo>
                  <a:lnTo>
                    <a:pt x="4997" y="1167"/>
                  </a:lnTo>
                  <a:lnTo>
                    <a:pt x="4997" y="1163"/>
                  </a:lnTo>
                  <a:lnTo>
                    <a:pt x="4991" y="1161"/>
                  </a:lnTo>
                  <a:lnTo>
                    <a:pt x="4989" y="1163"/>
                  </a:lnTo>
                  <a:lnTo>
                    <a:pt x="4989" y="1169"/>
                  </a:lnTo>
                  <a:lnTo>
                    <a:pt x="4986" y="1165"/>
                  </a:lnTo>
                  <a:lnTo>
                    <a:pt x="4980" y="1169"/>
                  </a:lnTo>
                  <a:lnTo>
                    <a:pt x="4977" y="1163"/>
                  </a:lnTo>
                  <a:lnTo>
                    <a:pt x="4977" y="1167"/>
                  </a:lnTo>
                  <a:lnTo>
                    <a:pt x="4971" y="1161"/>
                  </a:lnTo>
                  <a:lnTo>
                    <a:pt x="4968" y="1161"/>
                  </a:lnTo>
                  <a:lnTo>
                    <a:pt x="4966" y="1169"/>
                  </a:lnTo>
                  <a:lnTo>
                    <a:pt x="4966" y="1165"/>
                  </a:lnTo>
                  <a:lnTo>
                    <a:pt x="4963" y="1165"/>
                  </a:lnTo>
                  <a:lnTo>
                    <a:pt x="4960" y="1165"/>
                  </a:lnTo>
                  <a:lnTo>
                    <a:pt x="4960" y="1167"/>
                  </a:lnTo>
                  <a:lnTo>
                    <a:pt x="4954" y="1167"/>
                  </a:lnTo>
                  <a:lnTo>
                    <a:pt x="4951" y="1169"/>
                  </a:lnTo>
                  <a:lnTo>
                    <a:pt x="4948" y="1171"/>
                  </a:lnTo>
                  <a:lnTo>
                    <a:pt x="4945" y="1167"/>
                  </a:lnTo>
                  <a:lnTo>
                    <a:pt x="4943" y="1165"/>
                  </a:lnTo>
                  <a:lnTo>
                    <a:pt x="4943" y="1169"/>
                  </a:lnTo>
                  <a:lnTo>
                    <a:pt x="4937" y="1169"/>
                  </a:lnTo>
                  <a:lnTo>
                    <a:pt x="4937" y="1165"/>
                  </a:lnTo>
                  <a:lnTo>
                    <a:pt x="4934" y="1161"/>
                  </a:lnTo>
                  <a:lnTo>
                    <a:pt x="4931" y="1167"/>
                  </a:lnTo>
                  <a:lnTo>
                    <a:pt x="4925" y="1167"/>
                  </a:lnTo>
                  <a:lnTo>
                    <a:pt x="4922" y="1163"/>
                  </a:lnTo>
                  <a:lnTo>
                    <a:pt x="4920" y="1167"/>
                  </a:lnTo>
                  <a:lnTo>
                    <a:pt x="4917" y="1167"/>
                  </a:lnTo>
                  <a:lnTo>
                    <a:pt x="4914" y="1163"/>
                  </a:lnTo>
                  <a:lnTo>
                    <a:pt x="4911" y="1167"/>
                  </a:lnTo>
                  <a:lnTo>
                    <a:pt x="4908" y="1163"/>
                  </a:lnTo>
                  <a:lnTo>
                    <a:pt x="4905" y="1161"/>
                  </a:lnTo>
                  <a:lnTo>
                    <a:pt x="4902" y="1165"/>
                  </a:lnTo>
                  <a:lnTo>
                    <a:pt x="4900" y="1165"/>
                  </a:lnTo>
                  <a:lnTo>
                    <a:pt x="4900" y="1161"/>
                  </a:lnTo>
                  <a:lnTo>
                    <a:pt x="4894" y="1161"/>
                  </a:lnTo>
                  <a:lnTo>
                    <a:pt x="4891" y="1163"/>
                  </a:lnTo>
                  <a:lnTo>
                    <a:pt x="4888" y="1163"/>
                  </a:lnTo>
                  <a:lnTo>
                    <a:pt x="4888" y="1161"/>
                  </a:lnTo>
                  <a:lnTo>
                    <a:pt x="4882" y="1157"/>
                  </a:lnTo>
                  <a:lnTo>
                    <a:pt x="4882" y="1159"/>
                  </a:lnTo>
                  <a:lnTo>
                    <a:pt x="4877" y="1157"/>
                  </a:lnTo>
                  <a:lnTo>
                    <a:pt x="4877" y="1146"/>
                  </a:lnTo>
                  <a:lnTo>
                    <a:pt x="4874" y="1146"/>
                  </a:lnTo>
                  <a:lnTo>
                    <a:pt x="4871" y="1140"/>
                  </a:lnTo>
                  <a:lnTo>
                    <a:pt x="4868" y="1136"/>
                  </a:lnTo>
                  <a:lnTo>
                    <a:pt x="4865" y="1118"/>
                  </a:lnTo>
                  <a:lnTo>
                    <a:pt x="4862" y="1094"/>
                  </a:lnTo>
                  <a:lnTo>
                    <a:pt x="4856" y="941"/>
                  </a:lnTo>
                  <a:lnTo>
                    <a:pt x="4856" y="789"/>
                  </a:lnTo>
                  <a:lnTo>
                    <a:pt x="4854" y="652"/>
                  </a:lnTo>
                  <a:lnTo>
                    <a:pt x="4851" y="630"/>
                  </a:lnTo>
                  <a:lnTo>
                    <a:pt x="4848" y="880"/>
                  </a:lnTo>
                  <a:lnTo>
                    <a:pt x="4845" y="991"/>
                  </a:lnTo>
                  <a:lnTo>
                    <a:pt x="4842" y="1098"/>
                  </a:lnTo>
                  <a:lnTo>
                    <a:pt x="4839" y="1110"/>
                  </a:lnTo>
                  <a:lnTo>
                    <a:pt x="4836" y="1130"/>
                  </a:lnTo>
                  <a:lnTo>
                    <a:pt x="4833" y="1140"/>
                  </a:lnTo>
                  <a:lnTo>
                    <a:pt x="4831" y="1136"/>
                  </a:lnTo>
                  <a:lnTo>
                    <a:pt x="4828" y="1140"/>
                  </a:lnTo>
                  <a:lnTo>
                    <a:pt x="4828" y="1134"/>
                  </a:lnTo>
                  <a:lnTo>
                    <a:pt x="4825" y="1136"/>
                  </a:lnTo>
                  <a:lnTo>
                    <a:pt x="4822" y="1130"/>
                  </a:lnTo>
                  <a:lnTo>
                    <a:pt x="4819" y="1122"/>
                  </a:lnTo>
                  <a:lnTo>
                    <a:pt x="4816" y="1112"/>
                  </a:lnTo>
                  <a:lnTo>
                    <a:pt x="4813" y="1096"/>
                  </a:lnTo>
                  <a:lnTo>
                    <a:pt x="4810" y="1019"/>
                  </a:lnTo>
                  <a:lnTo>
                    <a:pt x="4808" y="918"/>
                  </a:lnTo>
                  <a:lnTo>
                    <a:pt x="4805" y="592"/>
                  </a:lnTo>
                  <a:lnTo>
                    <a:pt x="4802" y="507"/>
                  </a:lnTo>
                  <a:lnTo>
                    <a:pt x="4799" y="553"/>
                  </a:lnTo>
                  <a:lnTo>
                    <a:pt x="4796" y="539"/>
                  </a:lnTo>
                  <a:lnTo>
                    <a:pt x="4793" y="408"/>
                  </a:lnTo>
                  <a:lnTo>
                    <a:pt x="4790" y="513"/>
                  </a:lnTo>
                  <a:lnTo>
                    <a:pt x="4788" y="858"/>
                  </a:lnTo>
                  <a:lnTo>
                    <a:pt x="4785" y="979"/>
                  </a:lnTo>
                  <a:lnTo>
                    <a:pt x="4782" y="1080"/>
                  </a:lnTo>
                  <a:lnTo>
                    <a:pt x="4779" y="1104"/>
                  </a:lnTo>
                  <a:lnTo>
                    <a:pt x="4776" y="1118"/>
                  </a:lnTo>
                  <a:lnTo>
                    <a:pt x="4773" y="1126"/>
                  </a:lnTo>
                  <a:lnTo>
                    <a:pt x="4773" y="1128"/>
                  </a:lnTo>
                  <a:lnTo>
                    <a:pt x="4767" y="1134"/>
                  </a:lnTo>
                  <a:lnTo>
                    <a:pt x="4767" y="1128"/>
                  </a:lnTo>
                  <a:lnTo>
                    <a:pt x="4765" y="1128"/>
                  </a:lnTo>
                  <a:lnTo>
                    <a:pt x="4762" y="1120"/>
                  </a:lnTo>
                  <a:lnTo>
                    <a:pt x="4759" y="1120"/>
                  </a:lnTo>
                  <a:lnTo>
                    <a:pt x="4756" y="1100"/>
                  </a:lnTo>
                  <a:lnTo>
                    <a:pt x="4753" y="1088"/>
                  </a:lnTo>
                  <a:lnTo>
                    <a:pt x="4750" y="983"/>
                  </a:lnTo>
                  <a:lnTo>
                    <a:pt x="4747" y="840"/>
                  </a:lnTo>
                  <a:lnTo>
                    <a:pt x="4744" y="656"/>
                  </a:lnTo>
                  <a:lnTo>
                    <a:pt x="4744" y="517"/>
                  </a:lnTo>
                  <a:lnTo>
                    <a:pt x="4739" y="721"/>
                  </a:lnTo>
                  <a:lnTo>
                    <a:pt x="4739" y="870"/>
                  </a:lnTo>
                  <a:lnTo>
                    <a:pt x="4733" y="1058"/>
                  </a:lnTo>
                  <a:lnTo>
                    <a:pt x="4730" y="1098"/>
                  </a:lnTo>
                  <a:lnTo>
                    <a:pt x="4727" y="1124"/>
                  </a:lnTo>
                  <a:lnTo>
                    <a:pt x="4724" y="1134"/>
                  </a:lnTo>
                  <a:lnTo>
                    <a:pt x="4721" y="1149"/>
                  </a:lnTo>
                  <a:lnTo>
                    <a:pt x="4719" y="1149"/>
                  </a:lnTo>
                  <a:lnTo>
                    <a:pt x="4719" y="1151"/>
                  </a:lnTo>
                  <a:lnTo>
                    <a:pt x="4716" y="1151"/>
                  </a:lnTo>
                  <a:lnTo>
                    <a:pt x="4713" y="1155"/>
                  </a:lnTo>
                  <a:lnTo>
                    <a:pt x="4710" y="1149"/>
                  </a:lnTo>
                  <a:lnTo>
                    <a:pt x="4707" y="1157"/>
                  </a:lnTo>
                  <a:lnTo>
                    <a:pt x="4704" y="1159"/>
                  </a:lnTo>
                  <a:lnTo>
                    <a:pt x="4701" y="1157"/>
                  </a:lnTo>
                  <a:lnTo>
                    <a:pt x="4698" y="1155"/>
                  </a:lnTo>
                  <a:lnTo>
                    <a:pt x="4696" y="1159"/>
                  </a:lnTo>
                  <a:lnTo>
                    <a:pt x="4690" y="1159"/>
                  </a:lnTo>
                  <a:lnTo>
                    <a:pt x="4690" y="1157"/>
                  </a:lnTo>
                  <a:lnTo>
                    <a:pt x="4687" y="1165"/>
                  </a:lnTo>
                  <a:lnTo>
                    <a:pt x="4684" y="1161"/>
                  </a:lnTo>
                  <a:lnTo>
                    <a:pt x="4684" y="1165"/>
                  </a:lnTo>
                  <a:lnTo>
                    <a:pt x="4681" y="1161"/>
                  </a:lnTo>
                  <a:lnTo>
                    <a:pt x="4678" y="1159"/>
                  </a:lnTo>
                  <a:lnTo>
                    <a:pt x="4676" y="1161"/>
                  </a:lnTo>
                  <a:lnTo>
                    <a:pt x="4673" y="1159"/>
                  </a:lnTo>
                  <a:lnTo>
                    <a:pt x="4670" y="1163"/>
                  </a:lnTo>
                  <a:lnTo>
                    <a:pt x="4664" y="1163"/>
                  </a:lnTo>
                  <a:lnTo>
                    <a:pt x="4661" y="1165"/>
                  </a:lnTo>
                  <a:lnTo>
                    <a:pt x="4658" y="1163"/>
                  </a:lnTo>
                  <a:lnTo>
                    <a:pt x="4658" y="1167"/>
                  </a:lnTo>
                  <a:lnTo>
                    <a:pt x="4653" y="1167"/>
                  </a:lnTo>
                  <a:lnTo>
                    <a:pt x="4653" y="1163"/>
                  </a:lnTo>
                  <a:lnTo>
                    <a:pt x="4647" y="1167"/>
                  </a:lnTo>
                  <a:lnTo>
                    <a:pt x="4647" y="1165"/>
                  </a:lnTo>
                  <a:lnTo>
                    <a:pt x="4644" y="1167"/>
                  </a:lnTo>
                  <a:lnTo>
                    <a:pt x="4641" y="1163"/>
                  </a:lnTo>
                  <a:lnTo>
                    <a:pt x="4638" y="1161"/>
                  </a:lnTo>
                  <a:lnTo>
                    <a:pt x="4635" y="1161"/>
                  </a:lnTo>
                  <a:lnTo>
                    <a:pt x="4632" y="1161"/>
                  </a:lnTo>
                  <a:lnTo>
                    <a:pt x="4630" y="1159"/>
                  </a:lnTo>
                  <a:lnTo>
                    <a:pt x="4627" y="1161"/>
                  </a:lnTo>
                  <a:lnTo>
                    <a:pt x="4624" y="1159"/>
                  </a:lnTo>
                  <a:lnTo>
                    <a:pt x="4624" y="1157"/>
                  </a:lnTo>
                  <a:lnTo>
                    <a:pt x="4621" y="1161"/>
                  </a:lnTo>
                  <a:lnTo>
                    <a:pt x="4615" y="1163"/>
                  </a:lnTo>
                  <a:lnTo>
                    <a:pt x="4612" y="1159"/>
                  </a:lnTo>
                  <a:lnTo>
                    <a:pt x="4609" y="1163"/>
                  </a:lnTo>
                  <a:lnTo>
                    <a:pt x="4607" y="1161"/>
                  </a:lnTo>
                  <a:lnTo>
                    <a:pt x="4604" y="1163"/>
                  </a:lnTo>
                  <a:lnTo>
                    <a:pt x="4601" y="1165"/>
                  </a:lnTo>
                  <a:lnTo>
                    <a:pt x="4598" y="1161"/>
                  </a:lnTo>
                  <a:lnTo>
                    <a:pt x="4592" y="1161"/>
                  </a:lnTo>
                  <a:lnTo>
                    <a:pt x="4592" y="1163"/>
                  </a:lnTo>
                  <a:lnTo>
                    <a:pt x="4589" y="1165"/>
                  </a:lnTo>
                  <a:lnTo>
                    <a:pt x="4586" y="1163"/>
                  </a:lnTo>
                  <a:lnTo>
                    <a:pt x="4584" y="1161"/>
                  </a:lnTo>
                  <a:lnTo>
                    <a:pt x="4581" y="1167"/>
                  </a:lnTo>
                  <a:lnTo>
                    <a:pt x="4578" y="1165"/>
                  </a:lnTo>
                  <a:lnTo>
                    <a:pt x="4575" y="1161"/>
                  </a:lnTo>
                  <a:lnTo>
                    <a:pt x="4572" y="1159"/>
                  </a:lnTo>
                  <a:lnTo>
                    <a:pt x="4569" y="1161"/>
                  </a:lnTo>
                  <a:lnTo>
                    <a:pt x="4566" y="1163"/>
                  </a:lnTo>
                  <a:lnTo>
                    <a:pt x="4564" y="1157"/>
                  </a:lnTo>
                  <a:lnTo>
                    <a:pt x="4564" y="1159"/>
                  </a:lnTo>
                  <a:lnTo>
                    <a:pt x="4558" y="1163"/>
                  </a:lnTo>
                  <a:lnTo>
                    <a:pt x="4558" y="1157"/>
                  </a:lnTo>
                  <a:lnTo>
                    <a:pt x="4552" y="1163"/>
                  </a:lnTo>
                  <a:lnTo>
                    <a:pt x="4549" y="1159"/>
                  </a:lnTo>
                  <a:lnTo>
                    <a:pt x="4546" y="1165"/>
                  </a:lnTo>
                  <a:lnTo>
                    <a:pt x="4546" y="1161"/>
                  </a:lnTo>
                  <a:lnTo>
                    <a:pt x="4541" y="1159"/>
                  </a:lnTo>
                  <a:lnTo>
                    <a:pt x="4538" y="1163"/>
                  </a:lnTo>
                  <a:lnTo>
                    <a:pt x="4535" y="1159"/>
                  </a:lnTo>
                  <a:lnTo>
                    <a:pt x="4532" y="1161"/>
                  </a:lnTo>
                  <a:lnTo>
                    <a:pt x="4529" y="1165"/>
                  </a:lnTo>
                  <a:lnTo>
                    <a:pt x="4526" y="1161"/>
                  </a:lnTo>
                  <a:lnTo>
                    <a:pt x="4523" y="1159"/>
                  </a:lnTo>
                  <a:lnTo>
                    <a:pt x="4520" y="1161"/>
                  </a:lnTo>
                  <a:lnTo>
                    <a:pt x="4515" y="1163"/>
                  </a:lnTo>
                  <a:lnTo>
                    <a:pt x="4515" y="1161"/>
                  </a:lnTo>
                  <a:lnTo>
                    <a:pt x="4512" y="1165"/>
                  </a:lnTo>
                  <a:lnTo>
                    <a:pt x="4506" y="1163"/>
                  </a:lnTo>
                  <a:lnTo>
                    <a:pt x="4503" y="1163"/>
                  </a:lnTo>
                  <a:lnTo>
                    <a:pt x="4503" y="1159"/>
                  </a:lnTo>
                  <a:lnTo>
                    <a:pt x="4500" y="1161"/>
                  </a:lnTo>
                  <a:lnTo>
                    <a:pt x="4497" y="1159"/>
                  </a:lnTo>
                  <a:lnTo>
                    <a:pt x="4495" y="1159"/>
                  </a:lnTo>
                  <a:lnTo>
                    <a:pt x="4492" y="1157"/>
                  </a:lnTo>
                  <a:lnTo>
                    <a:pt x="4492" y="1151"/>
                  </a:lnTo>
                  <a:lnTo>
                    <a:pt x="4486" y="1155"/>
                  </a:lnTo>
                  <a:lnTo>
                    <a:pt x="4483" y="1161"/>
                  </a:lnTo>
                  <a:lnTo>
                    <a:pt x="4480" y="1159"/>
                  </a:lnTo>
                  <a:lnTo>
                    <a:pt x="4477" y="1157"/>
                  </a:lnTo>
                  <a:lnTo>
                    <a:pt x="4472" y="1161"/>
                  </a:lnTo>
                  <a:lnTo>
                    <a:pt x="4472" y="1157"/>
                  </a:lnTo>
                  <a:lnTo>
                    <a:pt x="4469" y="1161"/>
                  </a:lnTo>
                  <a:lnTo>
                    <a:pt x="4466" y="1161"/>
                  </a:lnTo>
                  <a:lnTo>
                    <a:pt x="4466" y="1159"/>
                  </a:lnTo>
                  <a:lnTo>
                    <a:pt x="4460" y="1161"/>
                  </a:lnTo>
                  <a:lnTo>
                    <a:pt x="4457" y="1159"/>
                  </a:lnTo>
                  <a:lnTo>
                    <a:pt x="4454" y="1165"/>
                  </a:lnTo>
                  <a:lnTo>
                    <a:pt x="4452" y="1159"/>
                  </a:lnTo>
                  <a:lnTo>
                    <a:pt x="4449" y="1165"/>
                  </a:lnTo>
                  <a:lnTo>
                    <a:pt x="4443" y="1167"/>
                  </a:lnTo>
                  <a:lnTo>
                    <a:pt x="4443" y="1169"/>
                  </a:lnTo>
                  <a:lnTo>
                    <a:pt x="4440" y="1165"/>
                  </a:lnTo>
                  <a:lnTo>
                    <a:pt x="4437" y="1167"/>
                  </a:lnTo>
                  <a:lnTo>
                    <a:pt x="4434" y="1163"/>
                  </a:lnTo>
                  <a:lnTo>
                    <a:pt x="4431" y="1159"/>
                  </a:lnTo>
                  <a:lnTo>
                    <a:pt x="4429" y="1165"/>
                  </a:lnTo>
                  <a:lnTo>
                    <a:pt x="4426" y="1161"/>
                  </a:lnTo>
                  <a:lnTo>
                    <a:pt x="4423" y="1163"/>
                  </a:lnTo>
                  <a:lnTo>
                    <a:pt x="4420" y="1165"/>
                  </a:lnTo>
                  <a:lnTo>
                    <a:pt x="4417" y="1161"/>
                  </a:lnTo>
                  <a:lnTo>
                    <a:pt x="4414" y="1161"/>
                  </a:lnTo>
                  <a:lnTo>
                    <a:pt x="4411" y="1161"/>
                  </a:lnTo>
                  <a:lnTo>
                    <a:pt x="4406" y="1165"/>
                  </a:lnTo>
                  <a:lnTo>
                    <a:pt x="4403" y="1165"/>
                  </a:lnTo>
                  <a:lnTo>
                    <a:pt x="4400" y="1159"/>
                  </a:lnTo>
                  <a:lnTo>
                    <a:pt x="4400" y="1163"/>
                  </a:lnTo>
                  <a:lnTo>
                    <a:pt x="4397" y="1159"/>
                  </a:lnTo>
                  <a:lnTo>
                    <a:pt x="4394" y="1159"/>
                  </a:lnTo>
                  <a:lnTo>
                    <a:pt x="4388" y="1155"/>
                  </a:lnTo>
                  <a:lnTo>
                    <a:pt x="4388" y="1151"/>
                  </a:lnTo>
                  <a:lnTo>
                    <a:pt x="4385" y="1149"/>
                  </a:lnTo>
                  <a:lnTo>
                    <a:pt x="4383" y="1144"/>
                  </a:lnTo>
                  <a:lnTo>
                    <a:pt x="4380" y="1132"/>
                  </a:lnTo>
                  <a:lnTo>
                    <a:pt x="4377" y="1120"/>
                  </a:lnTo>
                  <a:lnTo>
                    <a:pt x="4374" y="1056"/>
                  </a:lnTo>
                  <a:lnTo>
                    <a:pt x="4371" y="987"/>
                  </a:lnTo>
                  <a:lnTo>
                    <a:pt x="4368" y="846"/>
                  </a:lnTo>
                  <a:lnTo>
                    <a:pt x="4365" y="852"/>
                  </a:lnTo>
                  <a:lnTo>
                    <a:pt x="4362" y="1003"/>
                  </a:lnTo>
                  <a:lnTo>
                    <a:pt x="4360" y="1056"/>
                  </a:lnTo>
                  <a:lnTo>
                    <a:pt x="4360" y="1096"/>
                  </a:lnTo>
                  <a:lnTo>
                    <a:pt x="4357" y="1114"/>
                  </a:lnTo>
                  <a:lnTo>
                    <a:pt x="4354" y="1130"/>
                  </a:lnTo>
                  <a:lnTo>
                    <a:pt x="4351" y="1124"/>
                  </a:lnTo>
                  <a:lnTo>
                    <a:pt x="4345" y="1120"/>
                  </a:lnTo>
                  <a:lnTo>
                    <a:pt x="4345" y="1118"/>
                  </a:lnTo>
                  <a:lnTo>
                    <a:pt x="4340" y="1118"/>
                  </a:lnTo>
                  <a:lnTo>
                    <a:pt x="4340" y="1116"/>
                  </a:lnTo>
                  <a:lnTo>
                    <a:pt x="4334" y="1090"/>
                  </a:lnTo>
                  <a:lnTo>
                    <a:pt x="4334" y="1052"/>
                  </a:lnTo>
                  <a:lnTo>
                    <a:pt x="4331" y="991"/>
                  </a:lnTo>
                  <a:lnTo>
                    <a:pt x="4328" y="927"/>
                  </a:lnTo>
                  <a:lnTo>
                    <a:pt x="4325" y="848"/>
                  </a:lnTo>
                  <a:lnTo>
                    <a:pt x="4322" y="882"/>
                  </a:lnTo>
                  <a:lnTo>
                    <a:pt x="4319" y="939"/>
                  </a:lnTo>
                  <a:lnTo>
                    <a:pt x="4317" y="931"/>
                  </a:lnTo>
                  <a:lnTo>
                    <a:pt x="4314" y="779"/>
                  </a:lnTo>
                  <a:lnTo>
                    <a:pt x="4311" y="652"/>
                  </a:lnTo>
                  <a:lnTo>
                    <a:pt x="4308" y="438"/>
                  </a:lnTo>
                  <a:lnTo>
                    <a:pt x="4305" y="440"/>
                  </a:lnTo>
                  <a:lnTo>
                    <a:pt x="4305" y="499"/>
                  </a:lnTo>
                  <a:lnTo>
                    <a:pt x="4302" y="644"/>
                  </a:lnTo>
                  <a:lnTo>
                    <a:pt x="4299" y="906"/>
                  </a:lnTo>
                  <a:lnTo>
                    <a:pt x="4296" y="981"/>
                  </a:lnTo>
                  <a:lnTo>
                    <a:pt x="4294" y="1042"/>
                  </a:lnTo>
                  <a:lnTo>
                    <a:pt x="4291" y="1060"/>
                  </a:lnTo>
                  <a:lnTo>
                    <a:pt x="4285" y="1078"/>
                  </a:lnTo>
                  <a:lnTo>
                    <a:pt x="4282" y="1084"/>
                  </a:lnTo>
                  <a:lnTo>
                    <a:pt x="4279" y="1080"/>
                  </a:lnTo>
                  <a:lnTo>
                    <a:pt x="4279" y="1070"/>
                  </a:lnTo>
                  <a:lnTo>
                    <a:pt x="4273" y="1001"/>
                  </a:lnTo>
                  <a:lnTo>
                    <a:pt x="4273" y="910"/>
                  </a:lnTo>
                  <a:lnTo>
                    <a:pt x="4271" y="795"/>
                  </a:lnTo>
                  <a:lnTo>
                    <a:pt x="4268" y="670"/>
                  </a:lnTo>
                  <a:lnTo>
                    <a:pt x="4268" y="596"/>
                  </a:lnTo>
                  <a:lnTo>
                    <a:pt x="4262" y="668"/>
                  </a:lnTo>
                  <a:lnTo>
                    <a:pt x="4259" y="864"/>
                  </a:lnTo>
                  <a:lnTo>
                    <a:pt x="4256" y="906"/>
                  </a:lnTo>
                  <a:lnTo>
                    <a:pt x="4253" y="781"/>
                  </a:lnTo>
                  <a:lnTo>
                    <a:pt x="4250" y="594"/>
                  </a:lnTo>
                  <a:lnTo>
                    <a:pt x="4248" y="295"/>
                  </a:lnTo>
                  <a:lnTo>
                    <a:pt x="4245" y="378"/>
                  </a:lnTo>
                  <a:lnTo>
                    <a:pt x="4245" y="589"/>
                  </a:lnTo>
                  <a:lnTo>
                    <a:pt x="4242" y="787"/>
                  </a:lnTo>
                  <a:lnTo>
                    <a:pt x="4239" y="1023"/>
                  </a:lnTo>
                  <a:lnTo>
                    <a:pt x="4236" y="1062"/>
                  </a:lnTo>
                  <a:lnTo>
                    <a:pt x="4233" y="1098"/>
                  </a:lnTo>
                  <a:lnTo>
                    <a:pt x="4230" y="1106"/>
                  </a:lnTo>
                  <a:lnTo>
                    <a:pt x="4228" y="1116"/>
                  </a:lnTo>
                  <a:lnTo>
                    <a:pt x="4225" y="1116"/>
                  </a:lnTo>
                  <a:lnTo>
                    <a:pt x="4222" y="1120"/>
                  </a:lnTo>
                  <a:lnTo>
                    <a:pt x="4219" y="1108"/>
                  </a:lnTo>
                  <a:lnTo>
                    <a:pt x="4216" y="1100"/>
                  </a:lnTo>
                  <a:lnTo>
                    <a:pt x="4213" y="1074"/>
                  </a:lnTo>
                  <a:lnTo>
                    <a:pt x="4210" y="963"/>
                  </a:lnTo>
                  <a:lnTo>
                    <a:pt x="4207" y="898"/>
                  </a:lnTo>
                  <a:lnTo>
                    <a:pt x="4207" y="852"/>
                  </a:lnTo>
                  <a:lnTo>
                    <a:pt x="4202" y="910"/>
                  </a:lnTo>
                  <a:lnTo>
                    <a:pt x="4199" y="1040"/>
                  </a:lnTo>
                  <a:lnTo>
                    <a:pt x="4196" y="1090"/>
                  </a:lnTo>
                  <a:lnTo>
                    <a:pt x="4193" y="1116"/>
                  </a:lnTo>
                  <a:lnTo>
                    <a:pt x="4190" y="1124"/>
                  </a:lnTo>
                  <a:lnTo>
                    <a:pt x="4190" y="1128"/>
                  </a:lnTo>
                  <a:lnTo>
                    <a:pt x="4184" y="1134"/>
                  </a:lnTo>
                  <a:lnTo>
                    <a:pt x="4184" y="1144"/>
                  </a:lnTo>
                  <a:lnTo>
                    <a:pt x="4182" y="1148"/>
                  </a:lnTo>
                  <a:lnTo>
                    <a:pt x="4179" y="1155"/>
                  </a:lnTo>
                  <a:lnTo>
                    <a:pt x="4176" y="1159"/>
                  </a:lnTo>
                  <a:lnTo>
                    <a:pt x="4173" y="1155"/>
                  </a:lnTo>
                  <a:lnTo>
                    <a:pt x="4170" y="1153"/>
                  </a:lnTo>
                  <a:lnTo>
                    <a:pt x="4167" y="1161"/>
                  </a:lnTo>
                  <a:lnTo>
                    <a:pt x="4164" y="1159"/>
                  </a:lnTo>
                  <a:lnTo>
                    <a:pt x="4161" y="1157"/>
                  </a:lnTo>
                  <a:lnTo>
                    <a:pt x="4161" y="1155"/>
                  </a:lnTo>
                  <a:lnTo>
                    <a:pt x="4159" y="1149"/>
                  </a:lnTo>
                  <a:lnTo>
                    <a:pt x="4153" y="1149"/>
                  </a:lnTo>
                  <a:lnTo>
                    <a:pt x="4153" y="1142"/>
                  </a:lnTo>
                  <a:lnTo>
                    <a:pt x="4147" y="1138"/>
                  </a:lnTo>
                  <a:lnTo>
                    <a:pt x="4144" y="1128"/>
                  </a:lnTo>
                  <a:lnTo>
                    <a:pt x="4141" y="1122"/>
                  </a:lnTo>
                  <a:lnTo>
                    <a:pt x="4138" y="1084"/>
                  </a:lnTo>
                  <a:lnTo>
                    <a:pt x="4136" y="1042"/>
                  </a:lnTo>
                  <a:lnTo>
                    <a:pt x="4136" y="961"/>
                  </a:lnTo>
                  <a:lnTo>
                    <a:pt x="4133" y="880"/>
                  </a:lnTo>
                  <a:lnTo>
                    <a:pt x="4130" y="836"/>
                  </a:lnTo>
                  <a:lnTo>
                    <a:pt x="4127" y="904"/>
                  </a:lnTo>
                  <a:lnTo>
                    <a:pt x="4124" y="949"/>
                  </a:lnTo>
                  <a:lnTo>
                    <a:pt x="4121" y="898"/>
                  </a:lnTo>
                  <a:lnTo>
                    <a:pt x="4118" y="779"/>
                  </a:lnTo>
                  <a:lnTo>
                    <a:pt x="4116" y="824"/>
                  </a:lnTo>
                  <a:lnTo>
                    <a:pt x="4113" y="965"/>
                  </a:lnTo>
                  <a:lnTo>
                    <a:pt x="4110" y="1015"/>
                  </a:lnTo>
                  <a:lnTo>
                    <a:pt x="4107" y="1042"/>
                  </a:lnTo>
                  <a:lnTo>
                    <a:pt x="4107" y="1048"/>
                  </a:lnTo>
                  <a:lnTo>
                    <a:pt x="4101" y="1019"/>
                  </a:lnTo>
                  <a:lnTo>
                    <a:pt x="4101" y="975"/>
                  </a:lnTo>
                  <a:lnTo>
                    <a:pt x="4095" y="773"/>
                  </a:lnTo>
                  <a:lnTo>
                    <a:pt x="4093" y="711"/>
                  </a:lnTo>
                  <a:lnTo>
                    <a:pt x="4090" y="767"/>
                  </a:lnTo>
                  <a:lnTo>
                    <a:pt x="4087" y="759"/>
                  </a:lnTo>
                  <a:lnTo>
                    <a:pt x="4084" y="444"/>
                  </a:lnTo>
                  <a:lnTo>
                    <a:pt x="4081" y="230"/>
                  </a:lnTo>
                  <a:lnTo>
                    <a:pt x="4081" y="101"/>
                  </a:lnTo>
                  <a:lnTo>
                    <a:pt x="4078" y="188"/>
                  </a:lnTo>
                  <a:lnTo>
                    <a:pt x="4075" y="626"/>
                  </a:lnTo>
                  <a:lnTo>
                    <a:pt x="4072" y="763"/>
                  </a:lnTo>
                  <a:lnTo>
                    <a:pt x="4070" y="870"/>
                  </a:lnTo>
                  <a:lnTo>
                    <a:pt x="4067" y="920"/>
                  </a:lnTo>
                  <a:lnTo>
                    <a:pt x="4064" y="989"/>
                  </a:lnTo>
                  <a:lnTo>
                    <a:pt x="4061" y="999"/>
                  </a:lnTo>
                  <a:lnTo>
                    <a:pt x="4058" y="925"/>
                  </a:lnTo>
                  <a:lnTo>
                    <a:pt x="4055" y="906"/>
                  </a:lnTo>
                  <a:lnTo>
                    <a:pt x="4052" y="939"/>
                  </a:lnTo>
                  <a:lnTo>
                    <a:pt x="4052" y="979"/>
                  </a:lnTo>
                  <a:lnTo>
                    <a:pt x="4047" y="1044"/>
                  </a:lnTo>
                  <a:lnTo>
                    <a:pt x="4044" y="1062"/>
                  </a:lnTo>
                  <a:lnTo>
                    <a:pt x="4041" y="1050"/>
                  </a:lnTo>
                  <a:lnTo>
                    <a:pt x="4041" y="1029"/>
                  </a:lnTo>
                  <a:lnTo>
                    <a:pt x="4035" y="927"/>
                  </a:lnTo>
                  <a:lnTo>
                    <a:pt x="4035" y="862"/>
                  </a:lnTo>
                  <a:lnTo>
                    <a:pt x="4029" y="765"/>
                  </a:lnTo>
                  <a:lnTo>
                    <a:pt x="4026" y="662"/>
                  </a:lnTo>
                  <a:lnTo>
                    <a:pt x="4026" y="468"/>
                  </a:lnTo>
                  <a:lnTo>
                    <a:pt x="4024" y="226"/>
                  </a:lnTo>
                  <a:lnTo>
                    <a:pt x="4021" y="0"/>
                  </a:lnTo>
                  <a:lnTo>
                    <a:pt x="4018" y="206"/>
                  </a:lnTo>
                  <a:lnTo>
                    <a:pt x="4015" y="686"/>
                  </a:lnTo>
                  <a:lnTo>
                    <a:pt x="4012" y="844"/>
                  </a:lnTo>
                  <a:lnTo>
                    <a:pt x="4009" y="1015"/>
                  </a:lnTo>
                  <a:lnTo>
                    <a:pt x="4006" y="1054"/>
                  </a:lnTo>
                  <a:lnTo>
                    <a:pt x="4004" y="1102"/>
                  </a:lnTo>
                  <a:lnTo>
                    <a:pt x="4001" y="1112"/>
                  </a:lnTo>
                  <a:lnTo>
                    <a:pt x="3998" y="1126"/>
                  </a:lnTo>
                  <a:lnTo>
                    <a:pt x="3992" y="1138"/>
                  </a:lnTo>
                  <a:lnTo>
                    <a:pt x="3989" y="1140"/>
                  </a:lnTo>
                  <a:lnTo>
                    <a:pt x="3986" y="1138"/>
                  </a:lnTo>
                  <a:lnTo>
                    <a:pt x="3983" y="1138"/>
                  </a:lnTo>
                  <a:lnTo>
                    <a:pt x="3981" y="1130"/>
                  </a:lnTo>
                  <a:lnTo>
                    <a:pt x="3978" y="1132"/>
                  </a:lnTo>
                  <a:lnTo>
                    <a:pt x="3975" y="1124"/>
                  </a:lnTo>
                  <a:lnTo>
                    <a:pt x="3975" y="1114"/>
                  </a:lnTo>
                  <a:lnTo>
                    <a:pt x="3972" y="1088"/>
                  </a:lnTo>
                  <a:lnTo>
                    <a:pt x="3969" y="1037"/>
                  </a:lnTo>
                  <a:lnTo>
                    <a:pt x="3966" y="824"/>
                  </a:lnTo>
                  <a:lnTo>
                    <a:pt x="3963" y="735"/>
                  </a:lnTo>
                  <a:lnTo>
                    <a:pt x="3960" y="862"/>
                  </a:lnTo>
                  <a:lnTo>
                    <a:pt x="3958" y="969"/>
                  </a:lnTo>
                  <a:lnTo>
                    <a:pt x="3955" y="1096"/>
                  </a:lnTo>
                  <a:lnTo>
                    <a:pt x="3952" y="1116"/>
                  </a:lnTo>
                  <a:lnTo>
                    <a:pt x="3949" y="1134"/>
                  </a:lnTo>
                  <a:lnTo>
                    <a:pt x="3946" y="1140"/>
                  </a:lnTo>
                  <a:lnTo>
                    <a:pt x="3943" y="1138"/>
                  </a:lnTo>
                  <a:lnTo>
                    <a:pt x="3937" y="1144"/>
                  </a:lnTo>
                  <a:lnTo>
                    <a:pt x="3935" y="1140"/>
                  </a:lnTo>
                  <a:lnTo>
                    <a:pt x="3932" y="1136"/>
                  </a:lnTo>
                  <a:lnTo>
                    <a:pt x="3929" y="1138"/>
                  </a:lnTo>
                  <a:lnTo>
                    <a:pt x="3926" y="1124"/>
                  </a:lnTo>
                  <a:lnTo>
                    <a:pt x="3926" y="1112"/>
                  </a:lnTo>
                  <a:lnTo>
                    <a:pt x="3920" y="971"/>
                  </a:lnTo>
                  <a:lnTo>
                    <a:pt x="3920" y="878"/>
                  </a:lnTo>
                  <a:lnTo>
                    <a:pt x="3917" y="809"/>
                  </a:lnTo>
                  <a:lnTo>
                    <a:pt x="3914" y="860"/>
                  </a:lnTo>
                  <a:lnTo>
                    <a:pt x="3912" y="1025"/>
                  </a:lnTo>
                  <a:lnTo>
                    <a:pt x="3909" y="1076"/>
                  </a:lnTo>
                  <a:lnTo>
                    <a:pt x="3906" y="1118"/>
                  </a:lnTo>
                  <a:lnTo>
                    <a:pt x="3903" y="1116"/>
                  </a:lnTo>
                  <a:lnTo>
                    <a:pt x="3900" y="1066"/>
                  </a:lnTo>
                  <a:lnTo>
                    <a:pt x="3897" y="997"/>
                  </a:lnTo>
                  <a:lnTo>
                    <a:pt x="3894" y="820"/>
                  </a:lnTo>
                  <a:lnTo>
                    <a:pt x="3892" y="820"/>
                  </a:lnTo>
                  <a:lnTo>
                    <a:pt x="3889" y="922"/>
                  </a:lnTo>
                  <a:lnTo>
                    <a:pt x="3889" y="1003"/>
                  </a:lnTo>
                  <a:lnTo>
                    <a:pt x="3883" y="1112"/>
                  </a:lnTo>
                  <a:lnTo>
                    <a:pt x="3883" y="1126"/>
                  </a:lnTo>
                  <a:lnTo>
                    <a:pt x="3877" y="1132"/>
                  </a:lnTo>
                  <a:lnTo>
                    <a:pt x="3877" y="1136"/>
                  </a:lnTo>
                  <a:lnTo>
                    <a:pt x="3871" y="1142"/>
                  </a:lnTo>
                  <a:lnTo>
                    <a:pt x="3869" y="1132"/>
                  </a:lnTo>
                  <a:lnTo>
                    <a:pt x="3866" y="1136"/>
                  </a:lnTo>
                  <a:lnTo>
                    <a:pt x="3866" y="1126"/>
                  </a:lnTo>
                  <a:lnTo>
                    <a:pt x="3863" y="1102"/>
                  </a:lnTo>
                  <a:lnTo>
                    <a:pt x="3860" y="1056"/>
                  </a:lnTo>
                  <a:lnTo>
                    <a:pt x="3857" y="846"/>
                  </a:lnTo>
                  <a:lnTo>
                    <a:pt x="3854" y="751"/>
                  </a:lnTo>
                  <a:lnTo>
                    <a:pt x="3851" y="880"/>
                  </a:lnTo>
                  <a:lnTo>
                    <a:pt x="3848" y="977"/>
                  </a:lnTo>
                  <a:lnTo>
                    <a:pt x="3846" y="1092"/>
                  </a:lnTo>
                  <a:lnTo>
                    <a:pt x="3843" y="1110"/>
                  </a:lnTo>
                  <a:lnTo>
                    <a:pt x="3840" y="1102"/>
                  </a:lnTo>
                  <a:lnTo>
                    <a:pt x="3837" y="1070"/>
                  </a:lnTo>
                  <a:lnTo>
                    <a:pt x="3834" y="864"/>
                  </a:lnTo>
                  <a:lnTo>
                    <a:pt x="3831" y="753"/>
                  </a:lnTo>
                  <a:lnTo>
                    <a:pt x="3828" y="713"/>
                  </a:lnTo>
                  <a:lnTo>
                    <a:pt x="3828" y="830"/>
                  </a:lnTo>
                  <a:lnTo>
                    <a:pt x="3823" y="1029"/>
                  </a:lnTo>
                  <a:lnTo>
                    <a:pt x="3823" y="1076"/>
                  </a:lnTo>
                  <a:lnTo>
                    <a:pt x="3817" y="1118"/>
                  </a:lnTo>
                  <a:lnTo>
                    <a:pt x="3817" y="1124"/>
                  </a:lnTo>
                  <a:lnTo>
                    <a:pt x="3811" y="1146"/>
                  </a:lnTo>
                  <a:lnTo>
                    <a:pt x="3811" y="1148"/>
                  </a:lnTo>
                  <a:lnTo>
                    <a:pt x="3805" y="1157"/>
                  </a:lnTo>
                  <a:lnTo>
                    <a:pt x="3805" y="1159"/>
                  </a:lnTo>
                  <a:lnTo>
                    <a:pt x="3802" y="1163"/>
                  </a:lnTo>
                  <a:lnTo>
                    <a:pt x="3800" y="1163"/>
                  </a:lnTo>
                  <a:lnTo>
                    <a:pt x="3797" y="1159"/>
                  </a:lnTo>
                  <a:lnTo>
                    <a:pt x="3794" y="1167"/>
                  </a:lnTo>
                  <a:lnTo>
                    <a:pt x="3794" y="1161"/>
                  </a:lnTo>
                  <a:lnTo>
                    <a:pt x="3788" y="1165"/>
                  </a:lnTo>
                  <a:lnTo>
                    <a:pt x="3788" y="1159"/>
                  </a:lnTo>
                  <a:lnTo>
                    <a:pt x="3782" y="1159"/>
                  </a:lnTo>
                  <a:lnTo>
                    <a:pt x="3782" y="1163"/>
                  </a:lnTo>
                  <a:lnTo>
                    <a:pt x="3777" y="1157"/>
                  </a:lnTo>
                  <a:lnTo>
                    <a:pt x="3774" y="1157"/>
                  </a:lnTo>
                  <a:lnTo>
                    <a:pt x="3774" y="1163"/>
                  </a:lnTo>
                  <a:lnTo>
                    <a:pt x="3768" y="1159"/>
                  </a:lnTo>
                  <a:lnTo>
                    <a:pt x="3765" y="1157"/>
                  </a:lnTo>
                  <a:lnTo>
                    <a:pt x="3762" y="1153"/>
                  </a:lnTo>
                  <a:lnTo>
                    <a:pt x="3762" y="1151"/>
                  </a:lnTo>
                  <a:lnTo>
                    <a:pt x="3759" y="1155"/>
                  </a:lnTo>
                  <a:lnTo>
                    <a:pt x="3757" y="1151"/>
                  </a:lnTo>
                  <a:lnTo>
                    <a:pt x="3754" y="1153"/>
                  </a:lnTo>
                  <a:lnTo>
                    <a:pt x="3751" y="1155"/>
                  </a:lnTo>
                  <a:lnTo>
                    <a:pt x="3748" y="1161"/>
                  </a:lnTo>
                  <a:lnTo>
                    <a:pt x="3745" y="1167"/>
                  </a:lnTo>
                  <a:lnTo>
                    <a:pt x="3742" y="1159"/>
                  </a:lnTo>
                  <a:lnTo>
                    <a:pt x="3739" y="1165"/>
                  </a:lnTo>
                  <a:lnTo>
                    <a:pt x="3736" y="1157"/>
                  </a:lnTo>
                  <a:lnTo>
                    <a:pt x="3734" y="1161"/>
                  </a:lnTo>
                  <a:lnTo>
                    <a:pt x="3734" y="1157"/>
                  </a:lnTo>
                  <a:lnTo>
                    <a:pt x="3728" y="1159"/>
                  </a:lnTo>
                  <a:lnTo>
                    <a:pt x="3725" y="1167"/>
                  </a:lnTo>
                  <a:lnTo>
                    <a:pt x="3722" y="1159"/>
                  </a:lnTo>
                  <a:lnTo>
                    <a:pt x="3722" y="1167"/>
                  </a:lnTo>
                  <a:lnTo>
                    <a:pt x="3719" y="1159"/>
                  </a:lnTo>
                  <a:lnTo>
                    <a:pt x="3716" y="1167"/>
                  </a:lnTo>
                  <a:lnTo>
                    <a:pt x="3713" y="1161"/>
                  </a:lnTo>
                  <a:lnTo>
                    <a:pt x="3708" y="1155"/>
                  </a:lnTo>
                  <a:lnTo>
                    <a:pt x="3705" y="1155"/>
                  </a:lnTo>
                  <a:lnTo>
                    <a:pt x="3702" y="1157"/>
                  </a:lnTo>
                  <a:lnTo>
                    <a:pt x="3702" y="1153"/>
                  </a:lnTo>
                  <a:lnTo>
                    <a:pt x="3699" y="1159"/>
                  </a:lnTo>
                  <a:lnTo>
                    <a:pt x="3696" y="1163"/>
                  </a:lnTo>
                  <a:lnTo>
                    <a:pt x="3693" y="1163"/>
                  </a:lnTo>
                  <a:lnTo>
                    <a:pt x="3690" y="1165"/>
                  </a:lnTo>
                  <a:lnTo>
                    <a:pt x="3688" y="1161"/>
                  </a:lnTo>
                  <a:lnTo>
                    <a:pt x="3685" y="1161"/>
                  </a:lnTo>
                  <a:lnTo>
                    <a:pt x="3682" y="1153"/>
                  </a:lnTo>
                  <a:lnTo>
                    <a:pt x="3679" y="1155"/>
                  </a:lnTo>
                  <a:lnTo>
                    <a:pt x="3679" y="1153"/>
                  </a:lnTo>
                  <a:lnTo>
                    <a:pt x="3673" y="1159"/>
                  </a:lnTo>
                  <a:lnTo>
                    <a:pt x="3673" y="1153"/>
                  </a:lnTo>
                  <a:lnTo>
                    <a:pt x="3668" y="1161"/>
                  </a:lnTo>
                  <a:lnTo>
                    <a:pt x="3668" y="1163"/>
                  </a:lnTo>
                  <a:lnTo>
                    <a:pt x="3662" y="1163"/>
                  </a:lnTo>
                  <a:lnTo>
                    <a:pt x="3662" y="1171"/>
                  </a:lnTo>
                  <a:lnTo>
                    <a:pt x="3659" y="1165"/>
                  </a:lnTo>
                  <a:lnTo>
                    <a:pt x="3656" y="1169"/>
                  </a:lnTo>
                  <a:lnTo>
                    <a:pt x="3653" y="1171"/>
                  </a:lnTo>
                  <a:lnTo>
                    <a:pt x="3650" y="1167"/>
                  </a:lnTo>
                  <a:lnTo>
                    <a:pt x="3647" y="1171"/>
                  </a:lnTo>
                  <a:lnTo>
                    <a:pt x="3642" y="1165"/>
                  </a:lnTo>
                  <a:lnTo>
                    <a:pt x="3642" y="1169"/>
                  </a:lnTo>
                  <a:lnTo>
                    <a:pt x="3639" y="1163"/>
                  </a:lnTo>
                  <a:lnTo>
                    <a:pt x="3636" y="1161"/>
                  </a:lnTo>
                  <a:lnTo>
                    <a:pt x="3633" y="1153"/>
                  </a:lnTo>
                  <a:lnTo>
                    <a:pt x="3630" y="1155"/>
                  </a:lnTo>
                  <a:lnTo>
                    <a:pt x="3630" y="1151"/>
                  </a:lnTo>
                  <a:lnTo>
                    <a:pt x="3624" y="1153"/>
                  </a:lnTo>
                  <a:lnTo>
                    <a:pt x="3622" y="1155"/>
                  </a:lnTo>
                  <a:lnTo>
                    <a:pt x="3619" y="1155"/>
                  </a:lnTo>
                  <a:lnTo>
                    <a:pt x="3616" y="1159"/>
                  </a:lnTo>
                  <a:lnTo>
                    <a:pt x="3613" y="1153"/>
                  </a:lnTo>
                  <a:lnTo>
                    <a:pt x="3613" y="1157"/>
                  </a:lnTo>
                  <a:lnTo>
                    <a:pt x="3610" y="1155"/>
                  </a:lnTo>
                  <a:lnTo>
                    <a:pt x="3607" y="1159"/>
                  </a:lnTo>
                  <a:lnTo>
                    <a:pt x="3604" y="1159"/>
                  </a:lnTo>
                  <a:lnTo>
                    <a:pt x="3601" y="1163"/>
                  </a:lnTo>
                  <a:lnTo>
                    <a:pt x="3599" y="1165"/>
                  </a:lnTo>
                  <a:lnTo>
                    <a:pt x="3596" y="1159"/>
                  </a:lnTo>
                  <a:lnTo>
                    <a:pt x="3593" y="1163"/>
                  </a:lnTo>
                  <a:lnTo>
                    <a:pt x="3590" y="1153"/>
                  </a:lnTo>
                  <a:lnTo>
                    <a:pt x="3587" y="1153"/>
                  </a:lnTo>
                  <a:lnTo>
                    <a:pt x="3584" y="1151"/>
                  </a:lnTo>
                  <a:lnTo>
                    <a:pt x="3581" y="1146"/>
                  </a:lnTo>
                  <a:lnTo>
                    <a:pt x="3578" y="1151"/>
                  </a:lnTo>
                  <a:lnTo>
                    <a:pt x="3576" y="1155"/>
                  </a:lnTo>
                  <a:lnTo>
                    <a:pt x="3573" y="1157"/>
                  </a:lnTo>
                  <a:lnTo>
                    <a:pt x="3570" y="1159"/>
                  </a:lnTo>
                  <a:lnTo>
                    <a:pt x="3567" y="1163"/>
                  </a:lnTo>
                  <a:lnTo>
                    <a:pt x="3564" y="1161"/>
                  </a:lnTo>
                  <a:lnTo>
                    <a:pt x="3561" y="1157"/>
                  </a:lnTo>
                  <a:lnTo>
                    <a:pt x="3558" y="1163"/>
                  </a:lnTo>
                  <a:lnTo>
                    <a:pt x="3558" y="1161"/>
                  </a:lnTo>
                  <a:lnTo>
                    <a:pt x="3556" y="1155"/>
                  </a:lnTo>
                  <a:lnTo>
                    <a:pt x="3553" y="1151"/>
                  </a:lnTo>
                  <a:lnTo>
                    <a:pt x="3547" y="1157"/>
                  </a:lnTo>
                  <a:lnTo>
                    <a:pt x="3547" y="1165"/>
                  </a:lnTo>
                  <a:lnTo>
                    <a:pt x="3544" y="1167"/>
                  </a:lnTo>
                  <a:lnTo>
                    <a:pt x="3541" y="1171"/>
                  </a:lnTo>
                  <a:lnTo>
                    <a:pt x="3538" y="1169"/>
                  </a:lnTo>
                  <a:lnTo>
                    <a:pt x="3535" y="1173"/>
                  </a:lnTo>
                  <a:lnTo>
                    <a:pt x="3533" y="1173"/>
                  </a:lnTo>
                  <a:lnTo>
                    <a:pt x="3530" y="1169"/>
                  </a:lnTo>
                  <a:lnTo>
                    <a:pt x="3527" y="1171"/>
                  </a:lnTo>
                  <a:lnTo>
                    <a:pt x="3524" y="1167"/>
                  </a:lnTo>
                  <a:lnTo>
                    <a:pt x="3518" y="1165"/>
                  </a:lnTo>
                  <a:lnTo>
                    <a:pt x="3515" y="1165"/>
                  </a:lnTo>
                  <a:lnTo>
                    <a:pt x="3515" y="1159"/>
                  </a:lnTo>
                  <a:lnTo>
                    <a:pt x="3510" y="1155"/>
                  </a:lnTo>
                  <a:lnTo>
                    <a:pt x="3507" y="1161"/>
                  </a:lnTo>
                  <a:lnTo>
                    <a:pt x="3504" y="1157"/>
                  </a:lnTo>
                  <a:lnTo>
                    <a:pt x="3504" y="1161"/>
                  </a:lnTo>
                  <a:lnTo>
                    <a:pt x="3498" y="1169"/>
                  </a:lnTo>
                  <a:lnTo>
                    <a:pt x="3498" y="1159"/>
                  </a:lnTo>
                  <a:lnTo>
                    <a:pt x="3495" y="1165"/>
                  </a:lnTo>
                  <a:lnTo>
                    <a:pt x="3492" y="1157"/>
                  </a:lnTo>
                  <a:lnTo>
                    <a:pt x="3489" y="1161"/>
                  </a:lnTo>
                  <a:lnTo>
                    <a:pt x="3487" y="1167"/>
                  </a:lnTo>
                  <a:lnTo>
                    <a:pt x="3481" y="1165"/>
                  </a:lnTo>
                  <a:lnTo>
                    <a:pt x="3481" y="1159"/>
                  </a:lnTo>
                  <a:lnTo>
                    <a:pt x="3478" y="1167"/>
                  </a:lnTo>
                  <a:lnTo>
                    <a:pt x="3475" y="1163"/>
                  </a:lnTo>
                  <a:lnTo>
                    <a:pt x="3475" y="1161"/>
                  </a:lnTo>
                  <a:lnTo>
                    <a:pt x="3472" y="1157"/>
                  </a:lnTo>
                  <a:lnTo>
                    <a:pt x="3469" y="1163"/>
                  </a:lnTo>
                  <a:lnTo>
                    <a:pt x="3466" y="1155"/>
                  </a:lnTo>
                  <a:lnTo>
                    <a:pt x="3464" y="1157"/>
                  </a:lnTo>
                  <a:lnTo>
                    <a:pt x="3461" y="1165"/>
                  </a:lnTo>
                  <a:lnTo>
                    <a:pt x="3455" y="1163"/>
                  </a:lnTo>
                  <a:lnTo>
                    <a:pt x="3452" y="1159"/>
                  </a:lnTo>
                  <a:lnTo>
                    <a:pt x="3449" y="1157"/>
                  </a:lnTo>
                  <a:lnTo>
                    <a:pt x="3449" y="1161"/>
                  </a:lnTo>
                  <a:lnTo>
                    <a:pt x="3446" y="1159"/>
                  </a:lnTo>
                  <a:lnTo>
                    <a:pt x="3444" y="1167"/>
                  </a:lnTo>
                  <a:lnTo>
                    <a:pt x="3441" y="1163"/>
                  </a:lnTo>
                  <a:lnTo>
                    <a:pt x="3438" y="1163"/>
                  </a:lnTo>
                  <a:lnTo>
                    <a:pt x="3435" y="1163"/>
                  </a:lnTo>
                  <a:lnTo>
                    <a:pt x="3432" y="1157"/>
                  </a:lnTo>
                  <a:lnTo>
                    <a:pt x="3429" y="1159"/>
                  </a:lnTo>
                  <a:lnTo>
                    <a:pt x="3426" y="1155"/>
                  </a:lnTo>
                  <a:lnTo>
                    <a:pt x="3423" y="1161"/>
                  </a:lnTo>
                  <a:lnTo>
                    <a:pt x="3421" y="1161"/>
                  </a:lnTo>
                  <a:lnTo>
                    <a:pt x="3418" y="1161"/>
                  </a:lnTo>
                  <a:lnTo>
                    <a:pt x="3415" y="1159"/>
                  </a:lnTo>
                  <a:lnTo>
                    <a:pt x="3412" y="1153"/>
                  </a:lnTo>
                  <a:lnTo>
                    <a:pt x="3409" y="1157"/>
                  </a:lnTo>
                  <a:lnTo>
                    <a:pt x="3409" y="1153"/>
                  </a:lnTo>
                  <a:lnTo>
                    <a:pt x="3403" y="1155"/>
                  </a:lnTo>
                  <a:lnTo>
                    <a:pt x="3400" y="1153"/>
                  </a:lnTo>
                  <a:lnTo>
                    <a:pt x="3398" y="1151"/>
                  </a:lnTo>
                  <a:lnTo>
                    <a:pt x="3395" y="1148"/>
                  </a:lnTo>
                  <a:lnTo>
                    <a:pt x="3392" y="1153"/>
                  </a:lnTo>
                  <a:lnTo>
                    <a:pt x="3389" y="1148"/>
                  </a:lnTo>
                  <a:lnTo>
                    <a:pt x="3389" y="1144"/>
                  </a:lnTo>
                  <a:lnTo>
                    <a:pt x="3386" y="1142"/>
                  </a:lnTo>
                  <a:lnTo>
                    <a:pt x="3383" y="1144"/>
                  </a:lnTo>
                  <a:lnTo>
                    <a:pt x="3377" y="1146"/>
                  </a:lnTo>
                  <a:lnTo>
                    <a:pt x="3377" y="1136"/>
                  </a:lnTo>
                  <a:lnTo>
                    <a:pt x="3375" y="1136"/>
                  </a:lnTo>
                  <a:lnTo>
                    <a:pt x="3372" y="1096"/>
                  </a:lnTo>
                  <a:lnTo>
                    <a:pt x="3369" y="1031"/>
                  </a:lnTo>
                  <a:lnTo>
                    <a:pt x="3366" y="781"/>
                  </a:lnTo>
                  <a:lnTo>
                    <a:pt x="3363" y="741"/>
                  </a:lnTo>
                  <a:lnTo>
                    <a:pt x="3360" y="811"/>
                  </a:lnTo>
                  <a:lnTo>
                    <a:pt x="3360" y="912"/>
                  </a:lnTo>
                  <a:lnTo>
                    <a:pt x="3354" y="1066"/>
                  </a:lnTo>
                  <a:lnTo>
                    <a:pt x="3354" y="1106"/>
                  </a:lnTo>
                  <a:lnTo>
                    <a:pt x="3349" y="1128"/>
                  </a:lnTo>
                  <a:lnTo>
                    <a:pt x="3349" y="1130"/>
                  </a:lnTo>
                  <a:lnTo>
                    <a:pt x="3346" y="1136"/>
                  </a:lnTo>
                  <a:lnTo>
                    <a:pt x="3343" y="1134"/>
                  </a:lnTo>
                  <a:lnTo>
                    <a:pt x="3340" y="1130"/>
                  </a:lnTo>
                  <a:lnTo>
                    <a:pt x="3337" y="1126"/>
                  </a:lnTo>
                  <a:lnTo>
                    <a:pt x="3334" y="1122"/>
                  </a:lnTo>
                  <a:lnTo>
                    <a:pt x="3332" y="1110"/>
                  </a:lnTo>
                  <a:lnTo>
                    <a:pt x="3329" y="1068"/>
                  </a:lnTo>
                  <a:lnTo>
                    <a:pt x="3326" y="1023"/>
                  </a:lnTo>
                  <a:lnTo>
                    <a:pt x="3323" y="864"/>
                  </a:lnTo>
                  <a:lnTo>
                    <a:pt x="3320" y="781"/>
                  </a:lnTo>
                  <a:lnTo>
                    <a:pt x="3317" y="737"/>
                  </a:lnTo>
                  <a:lnTo>
                    <a:pt x="3314" y="809"/>
                  </a:lnTo>
                  <a:lnTo>
                    <a:pt x="3311" y="864"/>
                  </a:lnTo>
                  <a:lnTo>
                    <a:pt x="3309" y="787"/>
                  </a:lnTo>
                  <a:lnTo>
                    <a:pt x="3306" y="656"/>
                  </a:lnTo>
                  <a:lnTo>
                    <a:pt x="3306" y="563"/>
                  </a:lnTo>
                  <a:lnTo>
                    <a:pt x="3303" y="515"/>
                  </a:lnTo>
                  <a:lnTo>
                    <a:pt x="3300" y="678"/>
                  </a:lnTo>
                  <a:lnTo>
                    <a:pt x="3294" y="924"/>
                  </a:lnTo>
                  <a:lnTo>
                    <a:pt x="3294" y="983"/>
                  </a:lnTo>
                  <a:lnTo>
                    <a:pt x="3291" y="1011"/>
                  </a:lnTo>
                  <a:lnTo>
                    <a:pt x="3288" y="961"/>
                  </a:lnTo>
                  <a:lnTo>
                    <a:pt x="3283" y="832"/>
                  </a:lnTo>
                  <a:lnTo>
                    <a:pt x="3283" y="785"/>
                  </a:lnTo>
                  <a:lnTo>
                    <a:pt x="3280" y="791"/>
                  </a:lnTo>
                  <a:lnTo>
                    <a:pt x="3277" y="850"/>
                  </a:lnTo>
                  <a:lnTo>
                    <a:pt x="3274" y="1005"/>
                  </a:lnTo>
                  <a:lnTo>
                    <a:pt x="3271" y="1054"/>
                  </a:lnTo>
                  <a:lnTo>
                    <a:pt x="3268" y="1100"/>
                  </a:lnTo>
                  <a:lnTo>
                    <a:pt x="3265" y="1112"/>
                  </a:lnTo>
                  <a:lnTo>
                    <a:pt x="3263" y="1108"/>
                  </a:lnTo>
                  <a:lnTo>
                    <a:pt x="3260" y="1106"/>
                  </a:lnTo>
                  <a:lnTo>
                    <a:pt x="3257" y="1094"/>
                  </a:lnTo>
                  <a:lnTo>
                    <a:pt x="3254" y="1076"/>
                  </a:lnTo>
                  <a:lnTo>
                    <a:pt x="3251" y="1052"/>
                  </a:lnTo>
                  <a:lnTo>
                    <a:pt x="3251" y="1013"/>
                  </a:lnTo>
                  <a:lnTo>
                    <a:pt x="3245" y="799"/>
                  </a:lnTo>
                  <a:lnTo>
                    <a:pt x="3245" y="606"/>
                  </a:lnTo>
                  <a:lnTo>
                    <a:pt x="3240" y="402"/>
                  </a:lnTo>
                  <a:lnTo>
                    <a:pt x="3240" y="460"/>
                  </a:lnTo>
                  <a:lnTo>
                    <a:pt x="3234" y="767"/>
                  </a:lnTo>
                  <a:lnTo>
                    <a:pt x="3234" y="900"/>
                  </a:lnTo>
                  <a:lnTo>
                    <a:pt x="3228" y="1035"/>
                  </a:lnTo>
                  <a:lnTo>
                    <a:pt x="3228" y="1062"/>
                  </a:lnTo>
                  <a:lnTo>
                    <a:pt x="3225" y="1078"/>
                  </a:lnTo>
                  <a:lnTo>
                    <a:pt x="3222" y="1086"/>
                  </a:lnTo>
                  <a:lnTo>
                    <a:pt x="3222" y="1090"/>
                  </a:lnTo>
                  <a:lnTo>
                    <a:pt x="3217" y="1082"/>
                  </a:lnTo>
                  <a:lnTo>
                    <a:pt x="3214" y="1054"/>
                  </a:lnTo>
                  <a:lnTo>
                    <a:pt x="3211" y="1019"/>
                  </a:lnTo>
                  <a:lnTo>
                    <a:pt x="3208" y="860"/>
                  </a:lnTo>
                  <a:lnTo>
                    <a:pt x="3205" y="763"/>
                  </a:lnTo>
                  <a:lnTo>
                    <a:pt x="3202" y="696"/>
                  </a:lnTo>
                  <a:lnTo>
                    <a:pt x="3199" y="765"/>
                  </a:lnTo>
                  <a:lnTo>
                    <a:pt x="3197" y="870"/>
                  </a:lnTo>
                  <a:lnTo>
                    <a:pt x="3197" y="959"/>
                  </a:lnTo>
                  <a:lnTo>
                    <a:pt x="3191" y="1060"/>
                  </a:lnTo>
                  <a:lnTo>
                    <a:pt x="3191" y="1088"/>
                  </a:lnTo>
                  <a:lnTo>
                    <a:pt x="3185" y="1116"/>
                  </a:lnTo>
                  <a:lnTo>
                    <a:pt x="3185" y="1118"/>
                  </a:lnTo>
                  <a:lnTo>
                    <a:pt x="3179" y="1112"/>
                  </a:lnTo>
                  <a:lnTo>
                    <a:pt x="3179" y="1102"/>
                  </a:lnTo>
                  <a:lnTo>
                    <a:pt x="3174" y="1046"/>
                  </a:lnTo>
                  <a:lnTo>
                    <a:pt x="3174" y="1025"/>
                  </a:lnTo>
                  <a:lnTo>
                    <a:pt x="3171" y="1025"/>
                  </a:lnTo>
                  <a:lnTo>
                    <a:pt x="3168" y="1038"/>
                  </a:lnTo>
                  <a:lnTo>
                    <a:pt x="3165" y="1088"/>
                  </a:lnTo>
                  <a:lnTo>
                    <a:pt x="3162" y="1112"/>
                  </a:lnTo>
                  <a:lnTo>
                    <a:pt x="3159" y="1128"/>
                  </a:lnTo>
                  <a:lnTo>
                    <a:pt x="3156" y="1128"/>
                  </a:lnTo>
                  <a:lnTo>
                    <a:pt x="3153" y="1122"/>
                  </a:lnTo>
                  <a:lnTo>
                    <a:pt x="3151" y="1114"/>
                  </a:lnTo>
                  <a:lnTo>
                    <a:pt x="3148" y="1106"/>
                  </a:lnTo>
                  <a:lnTo>
                    <a:pt x="3145" y="1108"/>
                  </a:lnTo>
                  <a:lnTo>
                    <a:pt x="3145" y="1094"/>
                  </a:lnTo>
                  <a:lnTo>
                    <a:pt x="3142" y="1074"/>
                  </a:lnTo>
                  <a:lnTo>
                    <a:pt x="3139" y="991"/>
                  </a:lnTo>
                  <a:lnTo>
                    <a:pt x="3133" y="947"/>
                  </a:lnTo>
                  <a:lnTo>
                    <a:pt x="3130" y="975"/>
                  </a:lnTo>
                  <a:lnTo>
                    <a:pt x="3130" y="1031"/>
                  </a:lnTo>
                  <a:lnTo>
                    <a:pt x="3125" y="1102"/>
                  </a:lnTo>
                  <a:lnTo>
                    <a:pt x="3125" y="1124"/>
                  </a:lnTo>
                  <a:lnTo>
                    <a:pt x="3119" y="1140"/>
                  </a:lnTo>
                  <a:lnTo>
                    <a:pt x="3119" y="1136"/>
                  </a:lnTo>
                  <a:lnTo>
                    <a:pt x="3116" y="1140"/>
                  </a:lnTo>
                  <a:lnTo>
                    <a:pt x="3113" y="1136"/>
                  </a:lnTo>
                  <a:lnTo>
                    <a:pt x="3113" y="1140"/>
                  </a:lnTo>
                  <a:lnTo>
                    <a:pt x="3108" y="1132"/>
                  </a:lnTo>
                  <a:lnTo>
                    <a:pt x="3105" y="1126"/>
                  </a:lnTo>
                  <a:lnTo>
                    <a:pt x="3102" y="1118"/>
                  </a:lnTo>
                  <a:lnTo>
                    <a:pt x="3099" y="1068"/>
                  </a:lnTo>
                  <a:lnTo>
                    <a:pt x="3096" y="1033"/>
                  </a:lnTo>
                  <a:lnTo>
                    <a:pt x="3093" y="906"/>
                  </a:lnTo>
                  <a:lnTo>
                    <a:pt x="3090" y="868"/>
                  </a:lnTo>
                  <a:lnTo>
                    <a:pt x="3090" y="866"/>
                  </a:lnTo>
                  <a:lnTo>
                    <a:pt x="3087" y="918"/>
                  </a:lnTo>
                  <a:lnTo>
                    <a:pt x="3085" y="1031"/>
                  </a:lnTo>
                  <a:lnTo>
                    <a:pt x="3082" y="1062"/>
                  </a:lnTo>
                  <a:lnTo>
                    <a:pt x="3079" y="1090"/>
                  </a:lnTo>
                  <a:lnTo>
                    <a:pt x="3073" y="1086"/>
                  </a:lnTo>
                  <a:lnTo>
                    <a:pt x="3070" y="1090"/>
                  </a:lnTo>
                  <a:lnTo>
                    <a:pt x="3067" y="1084"/>
                  </a:lnTo>
                  <a:lnTo>
                    <a:pt x="3064" y="1078"/>
                  </a:lnTo>
                  <a:lnTo>
                    <a:pt x="3064" y="1060"/>
                  </a:lnTo>
                  <a:lnTo>
                    <a:pt x="3062" y="1025"/>
                  </a:lnTo>
                  <a:lnTo>
                    <a:pt x="3059" y="975"/>
                  </a:lnTo>
                  <a:lnTo>
                    <a:pt x="3056" y="878"/>
                  </a:lnTo>
                  <a:lnTo>
                    <a:pt x="3053" y="862"/>
                  </a:lnTo>
                  <a:lnTo>
                    <a:pt x="3050" y="916"/>
                  </a:lnTo>
                  <a:lnTo>
                    <a:pt x="3047" y="963"/>
                  </a:lnTo>
                  <a:lnTo>
                    <a:pt x="3044" y="1062"/>
                  </a:lnTo>
                  <a:lnTo>
                    <a:pt x="3041" y="1090"/>
                  </a:lnTo>
                  <a:lnTo>
                    <a:pt x="3039" y="1130"/>
                  </a:lnTo>
                  <a:lnTo>
                    <a:pt x="3036" y="1138"/>
                  </a:lnTo>
                  <a:lnTo>
                    <a:pt x="3036" y="1144"/>
                  </a:lnTo>
                  <a:lnTo>
                    <a:pt x="3033" y="1148"/>
                  </a:lnTo>
                  <a:lnTo>
                    <a:pt x="3030" y="1148"/>
                  </a:lnTo>
                  <a:lnTo>
                    <a:pt x="3027" y="1146"/>
                  </a:lnTo>
                  <a:lnTo>
                    <a:pt x="3024" y="1153"/>
                  </a:lnTo>
                  <a:lnTo>
                    <a:pt x="3021" y="1153"/>
                  </a:lnTo>
                  <a:lnTo>
                    <a:pt x="3018" y="1151"/>
                  </a:lnTo>
                  <a:lnTo>
                    <a:pt x="3016" y="1151"/>
                  </a:lnTo>
                  <a:lnTo>
                    <a:pt x="3013" y="1153"/>
                  </a:lnTo>
                  <a:lnTo>
                    <a:pt x="3010" y="1153"/>
                  </a:lnTo>
                  <a:lnTo>
                    <a:pt x="3007" y="1159"/>
                  </a:lnTo>
                  <a:lnTo>
                    <a:pt x="3004" y="1155"/>
                  </a:lnTo>
                  <a:lnTo>
                    <a:pt x="3004" y="1151"/>
                  </a:lnTo>
                  <a:lnTo>
                    <a:pt x="2998" y="1151"/>
                  </a:lnTo>
                  <a:lnTo>
                    <a:pt x="2996" y="1157"/>
                  </a:lnTo>
                  <a:lnTo>
                    <a:pt x="2993" y="1153"/>
                  </a:lnTo>
                  <a:lnTo>
                    <a:pt x="2990" y="1159"/>
                  </a:lnTo>
                  <a:lnTo>
                    <a:pt x="2987" y="1157"/>
                  </a:lnTo>
                  <a:lnTo>
                    <a:pt x="2984" y="1153"/>
                  </a:lnTo>
                  <a:lnTo>
                    <a:pt x="2981" y="1153"/>
                  </a:lnTo>
                  <a:lnTo>
                    <a:pt x="2981" y="1151"/>
                  </a:lnTo>
                  <a:lnTo>
                    <a:pt x="2975" y="1149"/>
                  </a:lnTo>
                  <a:lnTo>
                    <a:pt x="2975" y="1151"/>
                  </a:lnTo>
                  <a:lnTo>
                    <a:pt x="2973" y="1151"/>
                  </a:lnTo>
                  <a:lnTo>
                    <a:pt x="2970" y="1146"/>
                  </a:lnTo>
                  <a:lnTo>
                    <a:pt x="2967" y="1146"/>
                  </a:lnTo>
                  <a:lnTo>
                    <a:pt x="2964" y="1140"/>
                  </a:lnTo>
                  <a:lnTo>
                    <a:pt x="2961" y="1134"/>
                  </a:lnTo>
                  <a:lnTo>
                    <a:pt x="2958" y="1110"/>
                  </a:lnTo>
                  <a:lnTo>
                    <a:pt x="2955" y="1080"/>
                  </a:lnTo>
                  <a:lnTo>
                    <a:pt x="2952" y="997"/>
                  </a:lnTo>
                  <a:lnTo>
                    <a:pt x="2950" y="969"/>
                  </a:lnTo>
                  <a:lnTo>
                    <a:pt x="2947" y="971"/>
                  </a:lnTo>
                  <a:lnTo>
                    <a:pt x="2944" y="991"/>
                  </a:lnTo>
                  <a:lnTo>
                    <a:pt x="2941" y="981"/>
                  </a:lnTo>
                  <a:lnTo>
                    <a:pt x="2938" y="933"/>
                  </a:lnTo>
                  <a:lnTo>
                    <a:pt x="2935" y="783"/>
                  </a:lnTo>
                  <a:lnTo>
                    <a:pt x="2932" y="745"/>
                  </a:lnTo>
                  <a:lnTo>
                    <a:pt x="2929" y="822"/>
                  </a:lnTo>
                  <a:lnTo>
                    <a:pt x="2927" y="870"/>
                  </a:lnTo>
                  <a:lnTo>
                    <a:pt x="2924" y="797"/>
                  </a:lnTo>
                  <a:lnTo>
                    <a:pt x="2921" y="648"/>
                  </a:lnTo>
                  <a:lnTo>
                    <a:pt x="2921" y="543"/>
                  </a:lnTo>
                  <a:lnTo>
                    <a:pt x="2918" y="547"/>
                  </a:lnTo>
                  <a:lnTo>
                    <a:pt x="2915" y="658"/>
                  </a:lnTo>
                  <a:lnTo>
                    <a:pt x="2912" y="705"/>
                  </a:lnTo>
                  <a:lnTo>
                    <a:pt x="2909" y="838"/>
                  </a:lnTo>
                  <a:lnTo>
                    <a:pt x="2906" y="910"/>
                  </a:lnTo>
                  <a:lnTo>
                    <a:pt x="2904" y="1037"/>
                  </a:lnTo>
                  <a:lnTo>
                    <a:pt x="2901" y="1066"/>
                  </a:lnTo>
                  <a:lnTo>
                    <a:pt x="2898" y="1090"/>
                  </a:lnTo>
                  <a:lnTo>
                    <a:pt x="2895" y="1084"/>
                  </a:lnTo>
                  <a:lnTo>
                    <a:pt x="2892" y="1080"/>
                  </a:lnTo>
                  <a:lnTo>
                    <a:pt x="2892" y="1062"/>
                  </a:lnTo>
                  <a:lnTo>
                    <a:pt x="2886" y="1017"/>
                  </a:lnTo>
                  <a:lnTo>
                    <a:pt x="2886" y="1013"/>
                  </a:lnTo>
                  <a:lnTo>
                    <a:pt x="2881" y="1037"/>
                  </a:lnTo>
                  <a:lnTo>
                    <a:pt x="2878" y="1046"/>
                  </a:lnTo>
                  <a:lnTo>
                    <a:pt x="2875" y="997"/>
                  </a:lnTo>
                  <a:lnTo>
                    <a:pt x="2872" y="959"/>
                  </a:lnTo>
                  <a:lnTo>
                    <a:pt x="2872" y="941"/>
                  </a:lnTo>
                  <a:lnTo>
                    <a:pt x="2866" y="987"/>
                  </a:lnTo>
                  <a:lnTo>
                    <a:pt x="2866" y="1017"/>
                  </a:lnTo>
                  <a:lnTo>
                    <a:pt x="2863" y="1048"/>
                  </a:lnTo>
                  <a:lnTo>
                    <a:pt x="2861" y="1060"/>
                  </a:lnTo>
                  <a:lnTo>
                    <a:pt x="2858" y="1005"/>
                  </a:lnTo>
                  <a:lnTo>
                    <a:pt x="2855" y="791"/>
                  </a:lnTo>
                  <a:lnTo>
                    <a:pt x="2852" y="749"/>
                  </a:lnTo>
                  <a:lnTo>
                    <a:pt x="2849" y="844"/>
                  </a:lnTo>
                  <a:lnTo>
                    <a:pt x="2846" y="910"/>
                  </a:lnTo>
                  <a:lnTo>
                    <a:pt x="2843" y="961"/>
                  </a:lnTo>
                  <a:lnTo>
                    <a:pt x="2840" y="924"/>
                  </a:lnTo>
                  <a:lnTo>
                    <a:pt x="2838" y="898"/>
                  </a:lnTo>
                  <a:lnTo>
                    <a:pt x="2838" y="916"/>
                  </a:lnTo>
                  <a:lnTo>
                    <a:pt x="2832" y="1009"/>
                  </a:lnTo>
                  <a:lnTo>
                    <a:pt x="2832" y="1056"/>
                  </a:lnTo>
                  <a:lnTo>
                    <a:pt x="2826" y="1110"/>
                  </a:lnTo>
                  <a:lnTo>
                    <a:pt x="2826" y="1126"/>
                  </a:lnTo>
                  <a:lnTo>
                    <a:pt x="2820" y="1138"/>
                  </a:lnTo>
                  <a:lnTo>
                    <a:pt x="2817" y="1140"/>
                  </a:lnTo>
                  <a:lnTo>
                    <a:pt x="2815" y="1138"/>
                  </a:lnTo>
                  <a:lnTo>
                    <a:pt x="2812" y="1144"/>
                  </a:lnTo>
                  <a:lnTo>
                    <a:pt x="2812" y="1142"/>
                  </a:lnTo>
                  <a:lnTo>
                    <a:pt x="2809" y="1144"/>
                  </a:lnTo>
                  <a:lnTo>
                    <a:pt x="2806" y="1151"/>
                  </a:lnTo>
                  <a:lnTo>
                    <a:pt x="2803" y="1151"/>
                  </a:lnTo>
                  <a:lnTo>
                    <a:pt x="2800" y="1153"/>
                  </a:lnTo>
                  <a:lnTo>
                    <a:pt x="2794" y="1149"/>
                  </a:lnTo>
                  <a:lnTo>
                    <a:pt x="2794" y="1153"/>
                  </a:lnTo>
                  <a:lnTo>
                    <a:pt x="2789" y="1151"/>
                  </a:lnTo>
                  <a:lnTo>
                    <a:pt x="2789" y="1146"/>
                  </a:lnTo>
                  <a:lnTo>
                    <a:pt x="2786" y="1151"/>
                  </a:lnTo>
                  <a:lnTo>
                    <a:pt x="2783" y="1146"/>
                  </a:lnTo>
                  <a:lnTo>
                    <a:pt x="2780" y="1148"/>
                  </a:lnTo>
                  <a:lnTo>
                    <a:pt x="2777" y="1153"/>
                  </a:lnTo>
                  <a:lnTo>
                    <a:pt x="2777" y="1149"/>
                  </a:lnTo>
                  <a:lnTo>
                    <a:pt x="2772" y="1157"/>
                  </a:lnTo>
                  <a:lnTo>
                    <a:pt x="2772" y="1153"/>
                  </a:lnTo>
                  <a:lnTo>
                    <a:pt x="2766" y="1148"/>
                  </a:lnTo>
                  <a:lnTo>
                    <a:pt x="2763" y="1142"/>
                  </a:lnTo>
                  <a:lnTo>
                    <a:pt x="2760" y="1136"/>
                  </a:lnTo>
                  <a:lnTo>
                    <a:pt x="2760" y="1130"/>
                  </a:lnTo>
                  <a:lnTo>
                    <a:pt x="2757" y="1122"/>
                  </a:lnTo>
                  <a:lnTo>
                    <a:pt x="2754" y="1110"/>
                  </a:lnTo>
                  <a:lnTo>
                    <a:pt x="2751" y="1088"/>
                  </a:lnTo>
                  <a:lnTo>
                    <a:pt x="2749" y="1060"/>
                  </a:lnTo>
                  <a:lnTo>
                    <a:pt x="2746" y="955"/>
                  </a:lnTo>
                  <a:lnTo>
                    <a:pt x="2743" y="852"/>
                  </a:lnTo>
                  <a:lnTo>
                    <a:pt x="2740" y="632"/>
                  </a:lnTo>
                  <a:lnTo>
                    <a:pt x="2737" y="622"/>
                  </a:lnTo>
                  <a:lnTo>
                    <a:pt x="2734" y="703"/>
                  </a:lnTo>
                  <a:lnTo>
                    <a:pt x="2731" y="727"/>
                  </a:lnTo>
                  <a:lnTo>
                    <a:pt x="2728" y="698"/>
                  </a:lnTo>
                  <a:lnTo>
                    <a:pt x="2726" y="583"/>
                  </a:lnTo>
                  <a:lnTo>
                    <a:pt x="2723" y="626"/>
                  </a:lnTo>
                  <a:lnTo>
                    <a:pt x="2723" y="733"/>
                  </a:lnTo>
                  <a:lnTo>
                    <a:pt x="2717" y="955"/>
                  </a:lnTo>
                  <a:lnTo>
                    <a:pt x="2717" y="1021"/>
                  </a:lnTo>
                  <a:lnTo>
                    <a:pt x="2711" y="1096"/>
                  </a:lnTo>
                  <a:lnTo>
                    <a:pt x="2711" y="1108"/>
                  </a:lnTo>
                  <a:lnTo>
                    <a:pt x="2705" y="1128"/>
                  </a:lnTo>
                  <a:lnTo>
                    <a:pt x="2705" y="1132"/>
                  </a:lnTo>
                  <a:lnTo>
                    <a:pt x="2703" y="1136"/>
                  </a:lnTo>
                  <a:lnTo>
                    <a:pt x="2700" y="1138"/>
                  </a:lnTo>
                  <a:lnTo>
                    <a:pt x="2700" y="1142"/>
                  </a:lnTo>
                  <a:lnTo>
                    <a:pt x="2694" y="1144"/>
                  </a:lnTo>
                  <a:lnTo>
                    <a:pt x="2691" y="1140"/>
                  </a:lnTo>
                  <a:lnTo>
                    <a:pt x="2688" y="1140"/>
                  </a:lnTo>
                  <a:lnTo>
                    <a:pt x="2685" y="1138"/>
                  </a:lnTo>
                  <a:lnTo>
                    <a:pt x="2682" y="1136"/>
                  </a:lnTo>
                  <a:lnTo>
                    <a:pt x="2680" y="1128"/>
                  </a:lnTo>
                  <a:lnTo>
                    <a:pt x="2677" y="1126"/>
                  </a:lnTo>
                  <a:lnTo>
                    <a:pt x="2674" y="1120"/>
                  </a:lnTo>
                  <a:lnTo>
                    <a:pt x="2674" y="1116"/>
                  </a:lnTo>
                  <a:lnTo>
                    <a:pt x="2668" y="1076"/>
                  </a:lnTo>
                  <a:lnTo>
                    <a:pt x="2668" y="1031"/>
                  </a:lnTo>
                  <a:lnTo>
                    <a:pt x="2662" y="807"/>
                  </a:lnTo>
                  <a:lnTo>
                    <a:pt x="2660" y="694"/>
                  </a:lnTo>
                  <a:lnTo>
                    <a:pt x="2657" y="759"/>
                  </a:lnTo>
                  <a:lnTo>
                    <a:pt x="2657" y="830"/>
                  </a:lnTo>
                  <a:lnTo>
                    <a:pt x="2654" y="872"/>
                  </a:lnTo>
                  <a:lnTo>
                    <a:pt x="2651" y="783"/>
                  </a:lnTo>
                  <a:lnTo>
                    <a:pt x="2648" y="717"/>
                  </a:lnTo>
                  <a:lnTo>
                    <a:pt x="2645" y="731"/>
                  </a:lnTo>
                  <a:lnTo>
                    <a:pt x="2642" y="902"/>
                  </a:lnTo>
                  <a:lnTo>
                    <a:pt x="2639" y="985"/>
                  </a:lnTo>
                  <a:lnTo>
                    <a:pt x="2637" y="1088"/>
                  </a:lnTo>
                  <a:lnTo>
                    <a:pt x="2634" y="1110"/>
                  </a:lnTo>
                  <a:lnTo>
                    <a:pt x="2631" y="1134"/>
                  </a:lnTo>
                  <a:lnTo>
                    <a:pt x="2628" y="1136"/>
                  </a:lnTo>
                  <a:lnTo>
                    <a:pt x="2625" y="1148"/>
                  </a:lnTo>
                  <a:lnTo>
                    <a:pt x="2622" y="1148"/>
                  </a:lnTo>
                  <a:lnTo>
                    <a:pt x="2619" y="1148"/>
                  </a:lnTo>
                  <a:lnTo>
                    <a:pt x="2619" y="1153"/>
                  </a:lnTo>
                  <a:lnTo>
                    <a:pt x="2614" y="1149"/>
                  </a:lnTo>
                  <a:lnTo>
                    <a:pt x="2611" y="1151"/>
                  </a:lnTo>
                  <a:lnTo>
                    <a:pt x="2608" y="1149"/>
                  </a:lnTo>
                  <a:lnTo>
                    <a:pt x="2605" y="1153"/>
                  </a:lnTo>
                  <a:lnTo>
                    <a:pt x="2602" y="1149"/>
                  </a:lnTo>
                  <a:lnTo>
                    <a:pt x="2599" y="1153"/>
                  </a:lnTo>
                  <a:lnTo>
                    <a:pt x="2596" y="1157"/>
                  </a:lnTo>
                  <a:lnTo>
                    <a:pt x="2596" y="1155"/>
                  </a:lnTo>
                  <a:lnTo>
                    <a:pt x="2593" y="1153"/>
                  </a:lnTo>
                  <a:lnTo>
                    <a:pt x="2591" y="1155"/>
                  </a:lnTo>
                  <a:lnTo>
                    <a:pt x="2591" y="1161"/>
                  </a:lnTo>
                  <a:lnTo>
                    <a:pt x="2585" y="1159"/>
                  </a:lnTo>
                  <a:lnTo>
                    <a:pt x="2582" y="1163"/>
                  </a:lnTo>
                  <a:lnTo>
                    <a:pt x="2579" y="1161"/>
                  </a:lnTo>
                  <a:lnTo>
                    <a:pt x="2576" y="1159"/>
                  </a:lnTo>
                  <a:lnTo>
                    <a:pt x="2573" y="1161"/>
                  </a:lnTo>
                  <a:lnTo>
                    <a:pt x="2568" y="1157"/>
                  </a:lnTo>
                  <a:lnTo>
                    <a:pt x="2568" y="1161"/>
                  </a:lnTo>
                  <a:lnTo>
                    <a:pt x="2562" y="1157"/>
                  </a:lnTo>
                  <a:lnTo>
                    <a:pt x="2559" y="1159"/>
                  </a:lnTo>
                  <a:lnTo>
                    <a:pt x="2559" y="1155"/>
                  </a:lnTo>
                  <a:lnTo>
                    <a:pt x="2556" y="1159"/>
                  </a:lnTo>
                  <a:lnTo>
                    <a:pt x="2553" y="1163"/>
                  </a:lnTo>
                  <a:lnTo>
                    <a:pt x="2548" y="1157"/>
                  </a:lnTo>
                  <a:lnTo>
                    <a:pt x="2548" y="1163"/>
                  </a:lnTo>
                  <a:lnTo>
                    <a:pt x="2545" y="1157"/>
                  </a:lnTo>
                  <a:lnTo>
                    <a:pt x="2542" y="1163"/>
                  </a:lnTo>
                  <a:lnTo>
                    <a:pt x="2539" y="1159"/>
                  </a:lnTo>
                  <a:lnTo>
                    <a:pt x="2536" y="1159"/>
                  </a:lnTo>
                  <a:lnTo>
                    <a:pt x="2533" y="1161"/>
                  </a:lnTo>
                  <a:lnTo>
                    <a:pt x="2530" y="1159"/>
                  </a:lnTo>
                  <a:lnTo>
                    <a:pt x="2525" y="1163"/>
                  </a:lnTo>
                  <a:lnTo>
                    <a:pt x="2525" y="1155"/>
                  </a:lnTo>
                  <a:lnTo>
                    <a:pt x="2519" y="1157"/>
                  </a:lnTo>
                  <a:lnTo>
                    <a:pt x="2519" y="1159"/>
                  </a:lnTo>
                  <a:lnTo>
                    <a:pt x="2513" y="1163"/>
                  </a:lnTo>
                  <a:lnTo>
                    <a:pt x="2510" y="1159"/>
                  </a:lnTo>
                  <a:lnTo>
                    <a:pt x="2507" y="1155"/>
                  </a:lnTo>
                  <a:lnTo>
                    <a:pt x="2507" y="1157"/>
                  </a:lnTo>
                  <a:lnTo>
                    <a:pt x="2502" y="1155"/>
                  </a:lnTo>
                  <a:lnTo>
                    <a:pt x="2502" y="1157"/>
                  </a:lnTo>
                  <a:lnTo>
                    <a:pt x="2499" y="1161"/>
                  </a:lnTo>
                  <a:lnTo>
                    <a:pt x="2496" y="1157"/>
                  </a:lnTo>
                  <a:lnTo>
                    <a:pt x="2493" y="1161"/>
                  </a:lnTo>
                  <a:lnTo>
                    <a:pt x="2490" y="1163"/>
                  </a:lnTo>
                  <a:lnTo>
                    <a:pt x="2487" y="1161"/>
                  </a:lnTo>
                  <a:lnTo>
                    <a:pt x="2481" y="1155"/>
                  </a:lnTo>
                  <a:lnTo>
                    <a:pt x="2481" y="1163"/>
                  </a:lnTo>
                  <a:lnTo>
                    <a:pt x="2479" y="1161"/>
                  </a:lnTo>
                  <a:lnTo>
                    <a:pt x="2476" y="1157"/>
                  </a:lnTo>
                  <a:lnTo>
                    <a:pt x="2473" y="1163"/>
                  </a:lnTo>
                  <a:lnTo>
                    <a:pt x="2470" y="1161"/>
                  </a:lnTo>
                  <a:lnTo>
                    <a:pt x="2467" y="1157"/>
                  </a:lnTo>
                  <a:lnTo>
                    <a:pt x="2464" y="1159"/>
                  </a:lnTo>
                  <a:lnTo>
                    <a:pt x="2461" y="1157"/>
                  </a:lnTo>
                  <a:lnTo>
                    <a:pt x="2458" y="1155"/>
                  </a:lnTo>
                  <a:lnTo>
                    <a:pt x="2456" y="1157"/>
                  </a:lnTo>
                  <a:lnTo>
                    <a:pt x="2453" y="1155"/>
                  </a:lnTo>
                  <a:lnTo>
                    <a:pt x="2453" y="1157"/>
                  </a:lnTo>
                  <a:lnTo>
                    <a:pt x="2450" y="1155"/>
                  </a:lnTo>
                  <a:lnTo>
                    <a:pt x="2447" y="1157"/>
                  </a:lnTo>
                  <a:lnTo>
                    <a:pt x="2441" y="1157"/>
                  </a:lnTo>
                  <a:lnTo>
                    <a:pt x="2441" y="1159"/>
                  </a:lnTo>
                  <a:lnTo>
                    <a:pt x="2438" y="1165"/>
                  </a:lnTo>
                  <a:lnTo>
                    <a:pt x="2433" y="1157"/>
                  </a:lnTo>
                  <a:lnTo>
                    <a:pt x="2430" y="1159"/>
                  </a:lnTo>
                  <a:lnTo>
                    <a:pt x="2427" y="1165"/>
                  </a:lnTo>
                  <a:lnTo>
                    <a:pt x="2427" y="1159"/>
                  </a:lnTo>
                  <a:lnTo>
                    <a:pt x="2424" y="1161"/>
                  </a:lnTo>
                  <a:lnTo>
                    <a:pt x="2421" y="1157"/>
                  </a:lnTo>
                  <a:lnTo>
                    <a:pt x="2418" y="1163"/>
                  </a:lnTo>
                  <a:lnTo>
                    <a:pt x="2415" y="1157"/>
                  </a:lnTo>
                  <a:lnTo>
                    <a:pt x="2415" y="1163"/>
                  </a:lnTo>
                  <a:lnTo>
                    <a:pt x="2410" y="1159"/>
                  </a:lnTo>
                  <a:lnTo>
                    <a:pt x="2407" y="1165"/>
                  </a:lnTo>
                  <a:lnTo>
                    <a:pt x="2404" y="1159"/>
                  </a:lnTo>
                  <a:lnTo>
                    <a:pt x="2398" y="1159"/>
                  </a:lnTo>
                  <a:lnTo>
                    <a:pt x="2398" y="1163"/>
                  </a:lnTo>
                  <a:lnTo>
                    <a:pt x="2392" y="1161"/>
                  </a:lnTo>
                  <a:lnTo>
                    <a:pt x="2392" y="1163"/>
                  </a:lnTo>
                  <a:lnTo>
                    <a:pt x="2390" y="1163"/>
                  </a:lnTo>
                  <a:lnTo>
                    <a:pt x="2387" y="1161"/>
                  </a:lnTo>
                  <a:lnTo>
                    <a:pt x="2381" y="1163"/>
                  </a:lnTo>
                  <a:lnTo>
                    <a:pt x="2381" y="1159"/>
                  </a:lnTo>
                  <a:lnTo>
                    <a:pt x="2378" y="1163"/>
                  </a:lnTo>
                  <a:lnTo>
                    <a:pt x="2375" y="1157"/>
                  </a:lnTo>
                  <a:lnTo>
                    <a:pt x="2372" y="1161"/>
                  </a:lnTo>
                  <a:lnTo>
                    <a:pt x="2369" y="1159"/>
                  </a:lnTo>
                  <a:lnTo>
                    <a:pt x="2367" y="1161"/>
                  </a:lnTo>
                  <a:lnTo>
                    <a:pt x="2367" y="1155"/>
                  </a:lnTo>
                  <a:lnTo>
                    <a:pt x="2361" y="1159"/>
                  </a:lnTo>
                  <a:lnTo>
                    <a:pt x="2358" y="1161"/>
                  </a:lnTo>
                  <a:lnTo>
                    <a:pt x="2355" y="1161"/>
                  </a:lnTo>
                  <a:lnTo>
                    <a:pt x="2352" y="1159"/>
                  </a:lnTo>
                  <a:lnTo>
                    <a:pt x="2349" y="1161"/>
                  </a:lnTo>
                  <a:lnTo>
                    <a:pt x="2346" y="1159"/>
                  </a:lnTo>
                  <a:lnTo>
                    <a:pt x="2344" y="1161"/>
                  </a:lnTo>
                  <a:lnTo>
                    <a:pt x="2338" y="1159"/>
                  </a:lnTo>
                  <a:lnTo>
                    <a:pt x="2338" y="1161"/>
                  </a:lnTo>
                  <a:lnTo>
                    <a:pt x="2335" y="1165"/>
                  </a:lnTo>
                  <a:lnTo>
                    <a:pt x="2332" y="1161"/>
                  </a:lnTo>
                  <a:lnTo>
                    <a:pt x="2326" y="1165"/>
                  </a:lnTo>
                  <a:lnTo>
                    <a:pt x="2326" y="1155"/>
                  </a:lnTo>
                  <a:lnTo>
                    <a:pt x="2324" y="1165"/>
                  </a:lnTo>
                  <a:lnTo>
                    <a:pt x="2321" y="1161"/>
                  </a:lnTo>
                  <a:lnTo>
                    <a:pt x="2318" y="1163"/>
                  </a:lnTo>
                  <a:lnTo>
                    <a:pt x="2315" y="1161"/>
                  </a:lnTo>
                  <a:lnTo>
                    <a:pt x="2315" y="1163"/>
                  </a:lnTo>
                  <a:lnTo>
                    <a:pt x="2312" y="1159"/>
                  </a:lnTo>
                  <a:lnTo>
                    <a:pt x="2309" y="1161"/>
                  </a:lnTo>
                  <a:lnTo>
                    <a:pt x="2306" y="1159"/>
                  </a:lnTo>
                  <a:lnTo>
                    <a:pt x="2301" y="1155"/>
                  </a:lnTo>
                  <a:lnTo>
                    <a:pt x="2298" y="1161"/>
                  </a:lnTo>
                  <a:lnTo>
                    <a:pt x="2295" y="1159"/>
                  </a:lnTo>
                  <a:lnTo>
                    <a:pt x="2292" y="1159"/>
                  </a:lnTo>
                  <a:lnTo>
                    <a:pt x="2289" y="1159"/>
                  </a:lnTo>
                  <a:lnTo>
                    <a:pt x="2286" y="1163"/>
                  </a:lnTo>
                  <a:lnTo>
                    <a:pt x="2283" y="1157"/>
                  </a:lnTo>
                  <a:lnTo>
                    <a:pt x="2280" y="1157"/>
                  </a:lnTo>
                  <a:lnTo>
                    <a:pt x="2278" y="1161"/>
                  </a:lnTo>
                  <a:lnTo>
                    <a:pt x="2275" y="1157"/>
                  </a:lnTo>
                  <a:lnTo>
                    <a:pt x="2272" y="1161"/>
                  </a:lnTo>
                  <a:lnTo>
                    <a:pt x="2266" y="1161"/>
                  </a:lnTo>
                  <a:lnTo>
                    <a:pt x="2266" y="1159"/>
                  </a:lnTo>
                  <a:lnTo>
                    <a:pt x="2263" y="1161"/>
                  </a:lnTo>
                  <a:lnTo>
                    <a:pt x="2260" y="1157"/>
                  </a:lnTo>
                  <a:lnTo>
                    <a:pt x="2257" y="1159"/>
                  </a:lnTo>
                  <a:lnTo>
                    <a:pt x="2255" y="1163"/>
                  </a:lnTo>
                  <a:lnTo>
                    <a:pt x="2252" y="1159"/>
                  </a:lnTo>
                  <a:lnTo>
                    <a:pt x="2249" y="1157"/>
                  </a:lnTo>
                  <a:lnTo>
                    <a:pt x="2243" y="1161"/>
                  </a:lnTo>
                  <a:lnTo>
                    <a:pt x="2240" y="1161"/>
                  </a:lnTo>
                  <a:lnTo>
                    <a:pt x="2234" y="1161"/>
                  </a:lnTo>
                  <a:lnTo>
                    <a:pt x="2229" y="1161"/>
                  </a:lnTo>
                  <a:lnTo>
                    <a:pt x="2229" y="1163"/>
                  </a:lnTo>
                  <a:lnTo>
                    <a:pt x="2226" y="1157"/>
                  </a:lnTo>
                  <a:lnTo>
                    <a:pt x="2223" y="1157"/>
                  </a:lnTo>
                  <a:lnTo>
                    <a:pt x="2220" y="1161"/>
                  </a:lnTo>
                  <a:lnTo>
                    <a:pt x="2217" y="1159"/>
                  </a:lnTo>
                  <a:lnTo>
                    <a:pt x="2214" y="1165"/>
                  </a:lnTo>
                  <a:lnTo>
                    <a:pt x="2212" y="1161"/>
                  </a:lnTo>
                  <a:lnTo>
                    <a:pt x="2209" y="1159"/>
                  </a:lnTo>
                  <a:lnTo>
                    <a:pt x="2206" y="1161"/>
                  </a:lnTo>
                  <a:lnTo>
                    <a:pt x="2203" y="1161"/>
                  </a:lnTo>
                  <a:lnTo>
                    <a:pt x="2200" y="1165"/>
                  </a:lnTo>
                  <a:lnTo>
                    <a:pt x="2197" y="1161"/>
                  </a:lnTo>
                  <a:lnTo>
                    <a:pt x="2194" y="1165"/>
                  </a:lnTo>
                  <a:lnTo>
                    <a:pt x="2194" y="1159"/>
                  </a:lnTo>
                  <a:lnTo>
                    <a:pt x="2191" y="1161"/>
                  </a:lnTo>
                  <a:lnTo>
                    <a:pt x="2189" y="1157"/>
                  </a:lnTo>
                  <a:lnTo>
                    <a:pt x="2186" y="1165"/>
                  </a:lnTo>
                  <a:lnTo>
                    <a:pt x="2183" y="1163"/>
                  </a:lnTo>
                  <a:lnTo>
                    <a:pt x="2180" y="1163"/>
                  </a:lnTo>
                  <a:lnTo>
                    <a:pt x="2177" y="1163"/>
                  </a:lnTo>
                  <a:lnTo>
                    <a:pt x="2174" y="1165"/>
                  </a:lnTo>
                  <a:lnTo>
                    <a:pt x="2168" y="1163"/>
                  </a:lnTo>
                  <a:lnTo>
                    <a:pt x="2168" y="1159"/>
                  </a:lnTo>
                  <a:lnTo>
                    <a:pt x="2166" y="1159"/>
                  </a:lnTo>
                  <a:lnTo>
                    <a:pt x="2163" y="1159"/>
                  </a:lnTo>
                  <a:lnTo>
                    <a:pt x="2160" y="1157"/>
                  </a:lnTo>
                  <a:lnTo>
                    <a:pt x="2157" y="1163"/>
                  </a:lnTo>
                  <a:lnTo>
                    <a:pt x="2154" y="1163"/>
                  </a:lnTo>
                  <a:lnTo>
                    <a:pt x="2151" y="1161"/>
                  </a:lnTo>
                  <a:lnTo>
                    <a:pt x="2148" y="1165"/>
                  </a:lnTo>
                  <a:lnTo>
                    <a:pt x="2145" y="1167"/>
                  </a:lnTo>
                  <a:lnTo>
                    <a:pt x="2143" y="1161"/>
                  </a:lnTo>
                  <a:lnTo>
                    <a:pt x="2140" y="1169"/>
                  </a:lnTo>
                  <a:lnTo>
                    <a:pt x="2137" y="1163"/>
                  </a:lnTo>
                  <a:lnTo>
                    <a:pt x="2134" y="1159"/>
                  </a:lnTo>
                  <a:lnTo>
                    <a:pt x="2134" y="1165"/>
                  </a:lnTo>
                  <a:lnTo>
                    <a:pt x="2131" y="1161"/>
                  </a:lnTo>
                  <a:lnTo>
                    <a:pt x="2128" y="1159"/>
                  </a:lnTo>
                  <a:lnTo>
                    <a:pt x="2122" y="1165"/>
                  </a:lnTo>
                  <a:lnTo>
                    <a:pt x="2122" y="1157"/>
                  </a:lnTo>
                  <a:lnTo>
                    <a:pt x="2120" y="1161"/>
                  </a:lnTo>
                  <a:lnTo>
                    <a:pt x="2117" y="1159"/>
                  </a:lnTo>
                  <a:lnTo>
                    <a:pt x="2114" y="1159"/>
                  </a:lnTo>
                  <a:lnTo>
                    <a:pt x="2108" y="1161"/>
                  </a:lnTo>
                  <a:lnTo>
                    <a:pt x="2108" y="1157"/>
                  </a:lnTo>
                  <a:lnTo>
                    <a:pt x="2102" y="1157"/>
                  </a:lnTo>
                  <a:lnTo>
                    <a:pt x="2102" y="1165"/>
                  </a:lnTo>
                  <a:lnTo>
                    <a:pt x="2097" y="1163"/>
                  </a:lnTo>
                  <a:lnTo>
                    <a:pt x="2097" y="1161"/>
                  </a:lnTo>
                  <a:lnTo>
                    <a:pt x="2094" y="1159"/>
                  </a:lnTo>
                  <a:lnTo>
                    <a:pt x="2091" y="1161"/>
                  </a:lnTo>
                  <a:lnTo>
                    <a:pt x="2088" y="1161"/>
                  </a:lnTo>
                  <a:lnTo>
                    <a:pt x="2085" y="1159"/>
                  </a:lnTo>
                  <a:lnTo>
                    <a:pt x="2085" y="1161"/>
                  </a:lnTo>
                  <a:lnTo>
                    <a:pt x="2082" y="1165"/>
                  </a:lnTo>
                  <a:lnTo>
                    <a:pt x="2079" y="1163"/>
                  </a:lnTo>
                  <a:lnTo>
                    <a:pt x="2077" y="1163"/>
                  </a:lnTo>
                  <a:lnTo>
                    <a:pt x="2074" y="1161"/>
                  </a:lnTo>
                  <a:lnTo>
                    <a:pt x="2071" y="1165"/>
                  </a:lnTo>
                  <a:lnTo>
                    <a:pt x="2068" y="1163"/>
                  </a:lnTo>
                  <a:lnTo>
                    <a:pt x="2065" y="1165"/>
                  </a:lnTo>
                  <a:lnTo>
                    <a:pt x="2062" y="1165"/>
                  </a:lnTo>
                  <a:lnTo>
                    <a:pt x="2062" y="1159"/>
                  </a:lnTo>
                  <a:lnTo>
                    <a:pt x="2056" y="1159"/>
                  </a:lnTo>
                  <a:lnTo>
                    <a:pt x="2054" y="1161"/>
                  </a:lnTo>
                  <a:lnTo>
                    <a:pt x="2051" y="1159"/>
                  </a:lnTo>
                  <a:lnTo>
                    <a:pt x="2048" y="1159"/>
                  </a:lnTo>
                  <a:lnTo>
                    <a:pt x="2045" y="1155"/>
                  </a:lnTo>
                  <a:lnTo>
                    <a:pt x="2042" y="1161"/>
                  </a:lnTo>
                  <a:lnTo>
                    <a:pt x="2039" y="1163"/>
                  </a:lnTo>
                  <a:lnTo>
                    <a:pt x="2036" y="1159"/>
                  </a:lnTo>
                  <a:lnTo>
                    <a:pt x="2036" y="1165"/>
                  </a:lnTo>
                  <a:lnTo>
                    <a:pt x="2033" y="1163"/>
                  </a:lnTo>
                  <a:lnTo>
                    <a:pt x="2028" y="1159"/>
                  </a:lnTo>
                  <a:lnTo>
                    <a:pt x="2025" y="1163"/>
                  </a:lnTo>
                  <a:lnTo>
                    <a:pt x="2025" y="1159"/>
                  </a:lnTo>
                  <a:lnTo>
                    <a:pt x="2019" y="1161"/>
                  </a:lnTo>
                  <a:lnTo>
                    <a:pt x="2016" y="1163"/>
                  </a:lnTo>
                  <a:lnTo>
                    <a:pt x="2013" y="1159"/>
                  </a:lnTo>
                  <a:lnTo>
                    <a:pt x="2010" y="1161"/>
                  </a:lnTo>
                  <a:lnTo>
                    <a:pt x="2008" y="1161"/>
                  </a:lnTo>
                  <a:lnTo>
                    <a:pt x="2008" y="1157"/>
                  </a:lnTo>
                  <a:lnTo>
                    <a:pt x="2002" y="1157"/>
                  </a:lnTo>
                  <a:lnTo>
                    <a:pt x="1999" y="1161"/>
                  </a:lnTo>
                  <a:lnTo>
                    <a:pt x="1996" y="1165"/>
                  </a:lnTo>
                  <a:lnTo>
                    <a:pt x="1993" y="1163"/>
                  </a:lnTo>
                  <a:lnTo>
                    <a:pt x="1990" y="1163"/>
                  </a:lnTo>
                  <a:lnTo>
                    <a:pt x="1988" y="1157"/>
                  </a:lnTo>
                  <a:lnTo>
                    <a:pt x="1985" y="1159"/>
                  </a:lnTo>
                  <a:lnTo>
                    <a:pt x="1982" y="1161"/>
                  </a:lnTo>
                  <a:lnTo>
                    <a:pt x="1982" y="1159"/>
                  </a:lnTo>
                  <a:lnTo>
                    <a:pt x="1976" y="1155"/>
                  </a:lnTo>
                  <a:lnTo>
                    <a:pt x="1973" y="1157"/>
                  </a:lnTo>
                  <a:lnTo>
                    <a:pt x="1970" y="1163"/>
                  </a:lnTo>
                  <a:lnTo>
                    <a:pt x="1970" y="1159"/>
                  </a:lnTo>
                  <a:lnTo>
                    <a:pt x="1965" y="1159"/>
                  </a:lnTo>
                  <a:lnTo>
                    <a:pt x="1965" y="1161"/>
                  </a:lnTo>
                  <a:lnTo>
                    <a:pt x="1959" y="1163"/>
                  </a:lnTo>
                  <a:lnTo>
                    <a:pt x="1959" y="1161"/>
                  </a:lnTo>
                  <a:lnTo>
                    <a:pt x="1956" y="1161"/>
                  </a:lnTo>
                  <a:lnTo>
                    <a:pt x="1953" y="1161"/>
                  </a:lnTo>
                  <a:lnTo>
                    <a:pt x="1950" y="1163"/>
                  </a:lnTo>
                  <a:lnTo>
                    <a:pt x="1947" y="1165"/>
                  </a:lnTo>
                  <a:lnTo>
                    <a:pt x="1947" y="1159"/>
                  </a:lnTo>
                  <a:lnTo>
                    <a:pt x="1942" y="1161"/>
                  </a:lnTo>
                  <a:lnTo>
                    <a:pt x="1939" y="1163"/>
                  </a:lnTo>
                  <a:lnTo>
                    <a:pt x="1936" y="1163"/>
                  </a:lnTo>
                  <a:lnTo>
                    <a:pt x="1933" y="1157"/>
                  </a:lnTo>
                  <a:lnTo>
                    <a:pt x="1930" y="1163"/>
                  </a:lnTo>
                  <a:lnTo>
                    <a:pt x="1930" y="1161"/>
                  </a:lnTo>
                  <a:lnTo>
                    <a:pt x="1927" y="1165"/>
                  </a:lnTo>
                  <a:lnTo>
                    <a:pt x="1924" y="1157"/>
                  </a:lnTo>
                  <a:lnTo>
                    <a:pt x="1919" y="1163"/>
                  </a:lnTo>
                  <a:lnTo>
                    <a:pt x="1916" y="1159"/>
                  </a:lnTo>
                  <a:lnTo>
                    <a:pt x="1913" y="1159"/>
                  </a:lnTo>
                  <a:lnTo>
                    <a:pt x="1910" y="1161"/>
                  </a:lnTo>
                  <a:lnTo>
                    <a:pt x="1907" y="1159"/>
                  </a:lnTo>
                  <a:lnTo>
                    <a:pt x="1904" y="1161"/>
                  </a:lnTo>
                  <a:lnTo>
                    <a:pt x="1904" y="1159"/>
                  </a:lnTo>
                  <a:lnTo>
                    <a:pt x="1901" y="1161"/>
                  </a:lnTo>
                  <a:lnTo>
                    <a:pt x="1898" y="1161"/>
                  </a:lnTo>
                  <a:lnTo>
                    <a:pt x="1896" y="1159"/>
                  </a:lnTo>
                  <a:lnTo>
                    <a:pt x="1893" y="1157"/>
                  </a:lnTo>
                  <a:lnTo>
                    <a:pt x="1893" y="1161"/>
                  </a:lnTo>
                  <a:lnTo>
                    <a:pt x="1887" y="1155"/>
                  </a:lnTo>
                  <a:lnTo>
                    <a:pt x="1884" y="1161"/>
                  </a:lnTo>
                  <a:lnTo>
                    <a:pt x="1881" y="1157"/>
                  </a:lnTo>
                  <a:lnTo>
                    <a:pt x="1878" y="1163"/>
                  </a:lnTo>
                  <a:lnTo>
                    <a:pt x="1876" y="1161"/>
                  </a:lnTo>
                  <a:lnTo>
                    <a:pt x="1876" y="1163"/>
                  </a:lnTo>
                  <a:lnTo>
                    <a:pt x="1873" y="1163"/>
                  </a:lnTo>
                  <a:lnTo>
                    <a:pt x="1870" y="1165"/>
                  </a:lnTo>
                  <a:lnTo>
                    <a:pt x="1864" y="1163"/>
                  </a:lnTo>
                  <a:lnTo>
                    <a:pt x="1864" y="1161"/>
                  </a:lnTo>
                  <a:lnTo>
                    <a:pt x="1861" y="1161"/>
                  </a:lnTo>
                  <a:lnTo>
                    <a:pt x="1855" y="1159"/>
                  </a:lnTo>
                  <a:lnTo>
                    <a:pt x="1853" y="1159"/>
                  </a:lnTo>
                  <a:lnTo>
                    <a:pt x="1850" y="1157"/>
                  </a:lnTo>
                  <a:lnTo>
                    <a:pt x="1850" y="1159"/>
                  </a:lnTo>
                  <a:lnTo>
                    <a:pt x="1847" y="1157"/>
                  </a:lnTo>
                  <a:lnTo>
                    <a:pt x="1844" y="1155"/>
                  </a:lnTo>
                  <a:lnTo>
                    <a:pt x="1844" y="1161"/>
                  </a:lnTo>
                  <a:lnTo>
                    <a:pt x="1838" y="1159"/>
                  </a:lnTo>
                  <a:lnTo>
                    <a:pt x="1838" y="1163"/>
                  </a:lnTo>
                  <a:lnTo>
                    <a:pt x="1832" y="1155"/>
                  </a:lnTo>
                  <a:lnTo>
                    <a:pt x="1830" y="1163"/>
                  </a:lnTo>
                  <a:lnTo>
                    <a:pt x="1827" y="1159"/>
                  </a:lnTo>
                  <a:lnTo>
                    <a:pt x="1824" y="1163"/>
                  </a:lnTo>
                  <a:lnTo>
                    <a:pt x="1821" y="1163"/>
                  </a:lnTo>
                  <a:lnTo>
                    <a:pt x="1821" y="1165"/>
                  </a:lnTo>
                  <a:lnTo>
                    <a:pt x="1818" y="1163"/>
                  </a:lnTo>
                  <a:lnTo>
                    <a:pt x="1815" y="1161"/>
                  </a:lnTo>
                  <a:lnTo>
                    <a:pt x="1809" y="1159"/>
                  </a:lnTo>
                  <a:lnTo>
                    <a:pt x="1809" y="1165"/>
                  </a:lnTo>
                  <a:lnTo>
                    <a:pt x="1804" y="1163"/>
                  </a:lnTo>
                  <a:lnTo>
                    <a:pt x="1804" y="1157"/>
                  </a:lnTo>
                  <a:lnTo>
                    <a:pt x="1798" y="1159"/>
                  </a:lnTo>
                  <a:lnTo>
                    <a:pt x="1798" y="1163"/>
                  </a:lnTo>
                  <a:lnTo>
                    <a:pt x="1795" y="1161"/>
                  </a:lnTo>
                  <a:lnTo>
                    <a:pt x="1792" y="1165"/>
                  </a:lnTo>
                  <a:lnTo>
                    <a:pt x="1789" y="1163"/>
                  </a:lnTo>
                  <a:lnTo>
                    <a:pt x="1786" y="1157"/>
                  </a:lnTo>
                  <a:lnTo>
                    <a:pt x="1784" y="1161"/>
                  </a:lnTo>
                  <a:lnTo>
                    <a:pt x="1781" y="1159"/>
                  </a:lnTo>
                  <a:lnTo>
                    <a:pt x="1778" y="1163"/>
                  </a:lnTo>
                  <a:lnTo>
                    <a:pt x="1778" y="1157"/>
                  </a:lnTo>
                  <a:lnTo>
                    <a:pt x="1772" y="1161"/>
                  </a:lnTo>
                  <a:lnTo>
                    <a:pt x="1769" y="1163"/>
                  </a:lnTo>
                  <a:lnTo>
                    <a:pt x="1766" y="1161"/>
                  </a:lnTo>
                  <a:lnTo>
                    <a:pt x="1764" y="1159"/>
                  </a:lnTo>
                  <a:lnTo>
                    <a:pt x="1761" y="1167"/>
                  </a:lnTo>
                  <a:lnTo>
                    <a:pt x="1758" y="1161"/>
                  </a:lnTo>
                  <a:lnTo>
                    <a:pt x="1755" y="1163"/>
                  </a:lnTo>
                  <a:lnTo>
                    <a:pt x="1749" y="1159"/>
                  </a:lnTo>
                  <a:lnTo>
                    <a:pt x="1746" y="1159"/>
                  </a:lnTo>
                  <a:lnTo>
                    <a:pt x="1743" y="1161"/>
                  </a:lnTo>
                  <a:lnTo>
                    <a:pt x="1741" y="1155"/>
                  </a:lnTo>
                  <a:lnTo>
                    <a:pt x="1738" y="1161"/>
                  </a:lnTo>
                  <a:lnTo>
                    <a:pt x="1738" y="1159"/>
                  </a:lnTo>
                  <a:lnTo>
                    <a:pt x="1732" y="1157"/>
                  </a:lnTo>
                  <a:lnTo>
                    <a:pt x="1729" y="1157"/>
                  </a:lnTo>
                  <a:lnTo>
                    <a:pt x="1726" y="1157"/>
                  </a:lnTo>
                  <a:lnTo>
                    <a:pt x="1723" y="1165"/>
                  </a:lnTo>
                  <a:lnTo>
                    <a:pt x="1720" y="1161"/>
                  </a:lnTo>
                  <a:lnTo>
                    <a:pt x="1718" y="1165"/>
                  </a:lnTo>
                  <a:lnTo>
                    <a:pt x="1715" y="1161"/>
                  </a:lnTo>
                  <a:lnTo>
                    <a:pt x="1712" y="1163"/>
                  </a:lnTo>
                  <a:lnTo>
                    <a:pt x="1712" y="1157"/>
                  </a:lnTo>
                  <a:lnTo>
                    <a:pt x="1706" y="1159"/>
                  </a:lnTo>
                  <a:lnTo>
                    <a:pt x="1706" y="1163"/>
                  </a:lnTo>
                  <a:lnTo>
                    <a:pt x="1703" y="1165"/>
                  </a:lnTo>
                  <a:lnTo>
                    <a:pt x="1700" y="1161"/>
                  </a:lnTo>
                  <a:lnTo>
                    <a:pt x="1697" y="1159"/>
                  </a:lnTo>
                  <a:lnTo>
                    <a:pt x="1695" y="1163"/>
                  </a:lnTo>
                  <a:lnTo>
                    <a:pt x="1689" y="1161"/>
                  </a:lnTo>
                  <a:lnTo>
                    <a:pt x="1689" y="1159"/>
                  </a:lnTo>
                  <a:lnTo>
                    <a:pt x="1683" y="1161"/>
                  </a:lnTo>
                  <a:lnTo>
                    <a:pt x="1683" y="1165"/>
                  </a:lnTo>
                  <a:lnTo>
                    <a:pt x="1680" y="1161"/>
                  </a:lnTo>
                  <a:lnTo>
                    <a:pt x="1677" y="1165"/>
                  </a:lnTo>
                  <a:lnTo>
                    <a:pt x="1677" y="1159"/>
                  </a:lnTo>
                  <a:lnTo>
                    <a:pt x="1674" y="1161"/>
                  </a:lnTo>
                  <a:lnTo>
                    <a:pt x="1672" y="1159"/>
                  </a:lnTo>
                  <a:lnTo>
                    <a:pt x="1666" y="1159"/>
                  </a:lnTo>
                  <a:lnTo>
                    <a:pt x="1663" y="1157"/>
                  </a:lnTo>
                  <a:lnTo>
                    <a:pt x="1663" y="1161"/>
                  </a:lnTo>
                  <a:lnTo>
                    <a:pt x="1657" y="1161"/>
                  </a:lnTo>
                  <a:lnTo>
                    <a:pt x="1654" y="1161"/>
                  </a:lnTo>
                  <a:lnTo>
                    <a:pt x="1652" y="1161"/>
                  </a:lnTo>
                  <a:lnTo>
                    <a:pt x="1649" y="1165"/>
                  </a:lnTo>
                  <a:lnTo>
                    <a:pt x="1646" y="1159"/>
                  </a:lnTo>
                  <a:lnTo>
                    <a:pt x="1643" y="1159"/>
                  </a:lnTo>
                  <a:lnTo>
                    <a:pt x="1640" y="1159"/>
                  </a:lnTo>
                  <a:lnTo>
                    <a:pt x="1634" y="1161"/>
                  </a:lnTo>
                  <a:lnTo>
                    <a:pt x="1634" y="1157"/>
                  </a:lnTo>
                  <a:lnTo>
                    <a:pt x="1629" y="1161"/>
                  </a:lnTo>
                  <a:lnTo>
                    <a:pt x="1629" y="1157"/>
                  </a:lnTo>
                  <a:lnTo>
                    <a:pt x="1626" y="1155"/>
                  </a:lnTo>
                  <a:lnTo>
                    <a:pt x="1623" y="1161"/>
                  </a:lnTo>
                  <a:lnTo>
                    <a:pt x="1623" y="1157"/>
                  </a:lnTo>
                  <a:lnTo>
                    <a:pt x="1617" y="1163"/>
                  </a:lnTo>
                  <a:lnTo>
                    <a:pt x="1614" y="1161"/>
                  </a:lnTo>
                  <a:lnTo>
                    <a:pt x="1611" y="1157"/>
                  </a:lnTo>
                  <a:lnTo>
                    <a:pt x="1611" y="1163"/>
                  </a:lnTo>
                  <a:lnTo>
                    <a:pt x="1606" y="1159"/>
                  </a:lnTo>
                  <a:lnTo>
                    <a:pt x="1603" y="1163"/>
                  </a:lnTo>
                  <a:lnTo>
                    <a:pt x="1600" y="1161"/>
                  </a:lnTo>
                  <a:lnTo>
                    <a:pt x="1597" y="1159"/>
                  </a:lnTo>
                  <a:lnTo>
                    <a:pt x="1594" y="1163"/>
                  </a:lnTo>
                  <a:lnTo>
                    <a:pt x="1591" y="1157"/>
                  </a:lnTo>
                  <a:lnTo>
                    <a:pt x="1585" y="1155"/>
                  </a:lnTo>
                  <a:lnTo>
                    <a:pt x="1585" y="1161"/>
                  </a:lnTo>
                  <a:lnTo>
                    <a:pt x="1580" y="1159"/>
                  </a:lnTo>
                  <a:lnTo>
                    <a:pt x="1580" y="1155"/>
                  </a:lnTo>
                  <a:lnTo>
                    <a:pt x="1577" y="1155"/>
                  </a:lnTo>
                  <a:lnTo>
                    <a:pt x="1574" y="1161"/>
                  </a:lnTo>
                  <a:lnTo>
                    <a:pt x="1571" y="1159"/>
                  </a:lnTo>
                  <a:lnTo>
                    <a:pt x="1568" y="1159"/>
                  </a:lnTo>
                  <a:lnTo>
                    <a:pt x="1568" y="1161"/>
                  </a:lnTo>
                  <a:lnTo>
                    <a:pt x="1562" y="1161"/>
                  </a:lnTo>
                  <a:lnTo>
                    <a:pt x="1560" y="1167"/>
                  </a:lnTo>
                  <a:lnTo>
                    <a:pt x="1557" y="1159"/>
                  </a:lnTo>
                  <a:lnTo>
                    <a:pt x="1557" y="1165"/>
                  </a:lnTo>
                  <a:lnTo>
                    <a:pt x="1551" y="1159"/>
                  </a:lnTo>
                  <a:lnTo>
                    <a:pt x="1551" y="1165"/>
                  </a:lnTo>
                  <a:lnTo>
                    <a:pt x="1545" y="1163"/>
                  </a:lnTo>
                  <a:lnTo>
                    <a:pt x="1545" y="1157"/>
                  </a:lnTo>
                  <a:lnTo>
                    <a:pt x="1542" y="1161"/>
                  </a:lnTo>
                  <a:lnTo>
                    <a:pt x="1540" y="1165"/>
                  </a:lnTo>
                  <a:lnTo>
                    <a:pt x="1537" y="1161"/>
                  </a:lnTo>
                  <a:lnTo>
                    <a:pt x="1531" y="1163"/>
                  </a:lnTo>
                  <a:lnTo>
                    <a:pt x="1531" y="1169"/>
                  </a:lnTo>
                  <a:lnTo>
                    <a:pt x="1525" y="1161"/>
                  </a:lnTo>
                  <a:lnTo>
                    <a:pt x="1525" y="1163"/>
                  </a:lnTo>
                  <a:lnTo>
                    <a:pt x="1519" y="1159"/>
                  </a:lnTo>
                  <a:lnTo>
                    <a:pt x="1519" y="1161"/>
                  </a:lnTo>
                  <a:lnTo>
                    <a:pt x="1517" y="1159"/>
                  </a:lnTo>
                  <a:lnTo>
                    <a:pt x="1514" y="1161"/>
                  </a:lnTo>
                  <a:lnTo>
                    <a:pt x="1511" y="1159"/>
                  </a:lnTo>
                  <a:lnTo>
                    <a:pt x="1508" y="1157"/>
                  </a:lnTo>
                  <a:lnTo>
                    <a:pt x="1508" y="1159"/>
                  </a:lnTo>
                  <a:lnTo>
                    <a:pt x="1502" y="1157"/>
                  </a:lnTo>
                  <a:lnTo>
                    <a:pt x="1502" y="1153"/>
                  </a:lnTo>
                  <a:lnTo>
                    <a:pt x="1496" y="1159"/>
                  </a:lnTo>
                  <a:lnTo>
                    <a:pt x="1496" y="1163"/>
                  </a:lnTo>
                  <a:lnTo>
                    <a:pt x="1491" y="1161"/>
                  </a:lnTo>
                  <a:lnTo>
                    <a:pt x="1491" y="1159"/>
                  </a:lnTo>
                  <a:lnTo>
                    <a:pt x="1488" y="1159"/>
                  </a:lnTo>
                  <a:lnTo>
                    <a:pt x="1485" y="1161"/>
                  </a:lnTo>
                  <a:lnTo>
                    <a:pt x="1482" y="1163"/>
                  </a:lnTo>
                  <a:lnTo>
                    <a:pt x="1479" y="1161"/>
                  </a:lnTo>
                  <a:lnTo>
                    <a:pt x="1476" y="1163"/>
                  </a:lnTo>
                  <a:lnTo>
                    <a:pt x="1473" y="1163"/>
                  </a:lnTo>
                  <a:lnTo>
                    <a:pt x="1471" y="1165"/>
                  </a:lnTo>
                  <a:lnTo>
                    <a:pt x="1468" y="1163"/>
                  </a:lnTo>
                  <a:lnTo>
                    <a:pt x="1465" y="1161"/>
                  </a:lnTo>
                  <a:lnTo>
                    <a:pt x="1462" y="1161"/>
                  </a:lnTo>
                  <a:lnTo>
                    <a:pt x="1459" y="1159"/>
                  </a:lnTo>
                  <a:lnTo>
                    <a:pt x="1453" y="1159"/>
                  </a:lnTo>
                  <a:lnTo>
                    <a:pt x="1448" y="1163"/>
                  </a:lnTo>
                  <a:lnTo>
                    <a:pt x="1448" y="1161"/>
                  </a:lnTo>
                  <a:lnTo>
                    <a:pt x="1445" y="1159"/>
                  </a:lnTo>
                  <a:lnTo>
                    <a:pt x="1442" y="1159"/>
                  </a:lnTo>
                  <a:lnTo>
                    <a:pt x="1439" y="1163"/>
                  </a:lnTo>
                  <a:lnTo>
                    <a:pt x="1436" y="1161"/>
                  </a:lnTo>
                  <a:lnTo>
                    <a:pt x="1433" y="1161"/>
                  </a:lnTo>
                  <a:lnTo>
                    <a:pt x="1430" y="1157"/>
                  </a:lnTo>
                  <a:lnTo>
                    <a:pt x="1430" y="1159"/>
                  </a:lnTo>
                  <a:lnTo>
                    <a:pt x="1425" y="1161"/>
                  </a:lnTo>
                  <a:lnTo>
                    <a:pt x="1422" y="1159"/>
                  </a:lnTo>
                  <a:lnTo>
                    <a:pt x="1419" y="1161"/>
                  </a:lnTo>
                  <a:lnTo>
                    <a:pt x="1419" y="1155"/>
                  </a:lnTo>
                  <a:lnTo>
                    <a:pt x="1413" y="1157"/>
                  </a:lnTo>
                  <a:lnTo>
                    <a:pt x="1410" y="1163"/>
                  </a:lnTo>
                  <a:lnTo>
                    <a:pt x="1407" y="1161"/>
                  </a:lnTo>
                  <a:lnTo>
                    <a:pt x="1405" y="1161"/>
                  </a:lnTo>
                  <a:lnTo>
                    <a:pt x="1402" y="1155"/>
                  </a:lnTo>
                  <a:lnTo>
                    <a:pt x="1396" y="1155"/>
                  </a:lnTo>
                  <a:lnTo>
                    <a:pt x="1393" y="1161"/>
                  </a:lnTo>
                  <a:lnTo>
                    <a:pt x="1387" y="1157"/>
                  </a:lnTo>
                  <a:lnTo>
                    <a:pt x="1384" y="1165"/>
                  </a:lnTo>
                  <a:lnTo>
                    <a:pt x="1382" y="1159"/>
                  </a:lnTo>
                  <a:lnTo>
                    <a:pt x="1382" y="1161"/>
                  </a:lnTo>
                  <a:lnTo>
                    <a:pt x="1379" y="1159"/>
                  </a:lnTo>
                  <a:lnTo>
                    <a:pt x="1376" y="1163"/>
                  </a:lnTo>
                  <a:lnTo>
                    <a:pt x="1373" y="1159"/>
                  </a:lnTo>
                  <a:lnTo>
                    <a:pt x="1370" y="1159"/>
                  </a:lnTo>
                  <a:lnTo>
                    <a:pt x="1367" y="1161"/>
                  </a:lnTo>
                  <a:lnTo>
                    <a:pt x="1364" y="1159"/>
                  </a:lnTo>
                  <a:lnTo>
                    <a:pt x="1364" y="1165"/>
                  </a:lnTo>
                  <a:lnTo>
                    <a:pt x="1359" y="1159"/>
                  </a:lnTo>
                  <a:lnTo>
                    <a:pt x="1356" y="1163"/>
                  </a:lnTo>
                  <a:lnTo>
                    <a:pt x="1353" y="1159"/>
                  </a:lnTo>
                  <a:lnTo>
                    <a:pt x="1353" y="1161"/>
                  </a:lnTo>
                  <a:lnTo>
                    <a:pt x="1350" y="1157"/>
                  </a:lnTo>
                  <a:lnTo>
                    <a:pt x="1344" y="1161"/>
                  </a:lnTo>
                  <a:lnTo>
                    <a:pt x="1344" y="1157"/>
                  </a:lnTo>
                  <a:lnTo>
                    <a:pt x="1341" y="1153"/>
                  </a:lnTo>
                  <a:lnTo>
                    <a:pt x="1338" y="1157"/>
                  </a:lnTo>
                  <a:lnTo>
                    <a:pt x="1333" y="1159"/>
                  </a:lnTo>
                  <a:lnTo>
                    <a:pt x="1330" y="1161"/>
                  </a:lnTo>
                  <a:lnTo>
                    <a:pt x="1327" y="1159"/>
                  </a:lnTo>
                  <a:lnTo>
                    <a:pt x="1324" y="1161"/>
                  </a:lnTo>
                  <a:lnTo>
                    <a:pt x="1321" y="1163"/>
                  </a:lnTo>
                  <a:lnTo>
                    <a:pt x="1318" y="1161"/>
                  </a:lnTo>
                  <a:lnTo>
                    <a:pt x="1316" y="1163"/>
                  </a:lnTo>
                  <a:lnTo>
                    <a:pt x="1313" y="1159"/>
                  </a:lnTo>
                  <a:lnTo>
                    <a:pt x="1310" y="1161"/>
                  </a:lnTo>
                  <a:lnTo>
                    <a:pt x="1310" y="1155"/>
                  </a:lnTo>
                  <a:lnTo>
                    <a:pt x="1304" y="1159"/>
                  </a:lnTo>
                  <a:lnTo>
                    <a:pt x="1304" y="1161"/>
                  </a:lnTo>
                  <a:lnTo>
                    <a:pt x="1298" y="1157"/>
                  </a:lnTo>
                  <a:lnTo>
                    <a:pt x="1298" y="1161"/>
                  </a:lnTo>
                  <a:lnTo>
                    <a:pt x="1293" y="1159"/>
                  </a:lnTo>
                  <a:lnTo>
                    <a:pt x="1293" y="1157"/>
                  </a:lnTo>
                  <a:lnTo>
                    <a:pt x="1290" y="1161"/>
                  </a:lnTo>
                  <a:lnTo>
                    <a:pt x="1287" y="1159"/>
                  </a:lnTo>
                  <a:lnTo>
                    <a:pt x="1284" y="1159"/>
                  </a:lnTo>
                  <a:lnTo>
                    <a:pt x="1281" y="1163"/>
                  </a:lnTo>
                  <a:lnTo>
                    <a:pt x="1278" y="1161"/>
                  </a:lnTo>
                  <a:lnTo>
                    <a:pt x="1275" y="1163"/>
                  </a:lnTo>
                  <a:lnTo>
                    <a:pt x="1272" y="1161"/>
                  </a:lnTo>
                  <a:lnTo>
                    <a:pt x="1270" y="1165"/>
                  </a:lnTo>
                  <a:lnTo>
                    <a:pt x="1267" y="1161"/>
                  </a:lnTo>
                  <a:lnTo>
                    <a:pt x="1264" y="1167"/>
                  </a:lnTo>
                  <a:lnTo>
                    <a:pt x="1261" y="1163"/>
                  </a:lnTo>
                  <a:lnTo>
                    <a:pt x="1258" y="1159"/>
                  </a:lnTo>
                  <a:lnTo>
                    <a:pt x="1255" y="1161"/>
                  </a:lnTo>
                  <a:lnTo>
                    <a:pt x="1252" y="1157"/>
                  </a:lnTo>
                  <a:lnTo>
                    <a:pt x="1249" y="1161"/>
                  </a:lnTo>
                  <a:lnTo>
                    <a:pt x="1247" y="1155"/>
                  </a:lnTo>
                  <a:lnTo>
                    <a:pt x="1244" y="1163"/>
                  </a:lnTo>
                  <a:lnTo>
                    <a:pt x="1244" y="1157"/>
                  </a:lnTo>
                  <a:lnTo>
                    <a:pt x="1238" y="1159"/>
                  </a:lnTo>
                  <a:lnTo>
                    <a:pt x="1235" y="1157"/>
                  </a:lnTo>
                  <a:lnTo>
                    <a:pt x="1232" y="1161"/>
                  </a:lnTo>
                  <a:lnTo>
                    <a:pt x="1226" y="1153"/>
                  </a:lnTo>
                  <a:lnTo>
                    <a:pt x="1226" y="1165"/>
                  </a:lnTo>
                  <a:lnTo>
                    <a:pt x="1221" y="1159"/>
                  </a:lnTo>
                  <a:lnTo>
                    <a:pt x="1218" y="1159"/>
                  </a:lnTo>
                  <a:lnTo>
                    <a:pt x="1218" y="1157"/>
                  </a:lnTo>
                  <a:lnTo>
                    <a:pt x="1215" y="1161"/>
                  </a:lnTo>
                  <a:lnTo>
                    <a:pt x="1212" y="1157"/>
                  </a:lnTo>
                  <a:lnTo>
                    <a:pt x="1209" y="1161"/>
                  </a:lnTo>
                  <a:lnTo>
                    <a:pt x="1206" y="1157"/>
                  </a:lnTo>
                  <a:lnTo>
                    <a:pt x="1206" y="1163"/>
                  </a:lnTo>
                  <a:lnTo>
                    <a:pt x="1201" y="1163"/>
                  </a:lnTo>
                  <a:lnTo>
                    <a:pt x="1198" y="1157"/>
                  </a:lnTo>
                  <a:lnTo>
                    <a:pt x="1195" y="1159"/>
                  </a:lnTo>
                  <a:lnTo>
                    <a:pt x="1189" y="1163"/>
                  </a:lnTo>
                  <a:lnTo>
                    <a:pt x="1189" y="1157"/>
                  </a:lnTo>
                  <a:lnTo>
                    <a:pt x="1183" y="1159"/>
                  </a:lnTo>
                  <a:lnTo>
                    <a:pt x="1183" y="1163"/>
                  </a:lnTo>
                  <a:lnTo>
                    <a:pt x="1181" y="1163"/>
                  </a:lnTo>
                  <a:lnTo>
                    <a:pt x="1178" y="1159"/>
                  </a:lnTo>
                  <a:lnTo>
                    <a:pt x="1175" y="1161"/>
                  </a:lnTo>
                  <a:lnTo>
                    <a:pt x="1172" y="1159"/>
                  </a:lnTo>
                  <a:lnTo>
                    <a:pt x="1169" y="1159"/>
                  </a:lnTo>
                  <a:lnTo>
                    <a:pt x="1166" y="1155"/>
                  </a:lnTo>
                  <a:lnTo>
                    <a:pt x="1160" y="1163"/>
                  </a:lnTo>
                  <a:lnTo>
                    <a:pt x="1160" y="1159"/>
                  </a:lnTo>
                  <a:lnTo>
                    <a:pt x="1158" y="1163"/>
                  </a:lnTo>
                  <a:lnTo>
                    <a:pt x="1155" y="1161"/>
                  </a:lnTo>
                  <a:lnTo>
                    <a:pt x="1152" y="1161"/>
                  </a:lnTo>
                  <a:lnTo>
                    <a:pt x="1149" y="1159"/>
                  </a:lnTo>
                  <a:lnTo>
                    <a:pt x="1146" y="1159"/>
                  </a:lnTo>
                  <a:lnTo>
                    <a:pt x="1143" y="1157"/>
                  </a:lnTo>
                  <a:lnTo>
                    <a:pt x="1140" y="1161"/>
                  </a:lnTo>
                  <a:lnTo>
                    <a:pt x="1137" y="1163"/>
                  </a:lnTo>
                  <a:lnTo>
                    <a:pt x="1135" y="1163"/>
                  </a:lnTo>
                  <a:lnTo>
                    <a:pt x="1135" y="1161"/>
                  </a:lnTo>
                  <a:lnTo>
                    <a:pt x="1129" y="1161"/>
                  </a:lnTo>
                  <a:lnTo>
                    <a:pt x="1126" y="1155"/>
                  </a:lnTo>
                  <a:lnTo>
                    <a:pt x="1123" y="1157"/>
                  </a:lnTo>
                  <a:lnTo>
                    <a:pt x="1117" y="1161"/>
                  </a:lnTo>
                  <a:lnTo>
                    <a:pt x="1117" y="1157"/>
                  </a:lnTo>
                  <a:lnTo>
                    <a:pt x="1112" y="1159"/>
                  </a:lnTo>
                  <a:lnTo>
                    <a:pt x="1112" y="1163"/>
                  </a:lnTo>
                  <a:lnTo>
                    <a:pt x="1106" y="1157"/>
                  </a:lnTo>
                  <a:lnTo>
                    <a:pt x="1106" y="1159"/>
                  </a:lnTo>
                  <a:lnTo>
                    <a:pt x="1103" y="1155"/>
                  </a:lnTo>
                  <a:lnTo>
                    <a:pt x="1100" y="1157"/>
                  </a:lnTo>
                  <a:lnTo>
                    <a:pt x="1097" y="1159"/>
                  </a:lnTo>
                  <a:lnTo>
                    <a:pt x="1092" y="1157"/>
                  </a:lnTo>
                  <a:lnTo>
                    <a:pt x="1092" y="1159"/>
                  </a:lnTo>
                  <a:lnTo>
                    <a:pt x="1086" y="1161"/>
                  </a:lnTo>
                  <a:lnTo>
                    <a:pt x="1083" y="1165"/>
                  </a:lnTo>
                  <a:lnTo>
                    <a:pt x="1080" y="1161"/>
                  </a:lnTo>
                  <a:lnTo>
                    <a:pt x="1077" y="1163"/>
                  </a:lnTo>
                  <a:lnTo>
                    <a:pt x="1074" y="1161"/>
                  </a:lnTo>
                  <a:lnTo>
                    <a:pt x="1071" y="1155"/>
                  </a:lnTo>
                  <a:lnTo>
                    <a:pt x="1069" y="1159"/>
                  </a:lnTo>
                  <a:lnTo>
                    <a:pt x="1066" y="1163"/>
                  </a:lnTo>
                  <a:lnTo>
                    <a:pt x="1063" y="1159"/>
                  </a:lnTo>
                  <a:lnTo>
                    <a:pt x="1060" y="1159"/>
                  </a:lnTo>
                  <a:lnTo>
                    <a:pt x="1057" y="1161"/>
                  </a:lnTo>
                  <a:lnTo>
                    <a:pt x="1054" y="1161"/>
                  </a:lnTo>
                  <a:lnTo>
                    <a:pt x="1051" y="1163"/>
                  </a:lnTo>
                  <a:lnTo>
                    <a:pt x="1048" y="1157"/>
                  </a:lnTo>
                  <a:lnTo>
                    <a:pt x="1046" y="1159"/>
                  </a:lnTo>
                  <a:lnTo>
                    <a:pt x="1046" y="1157"/>
                  </a:lnTo>
                  <a:lnTo>
                    <a:pt x="1043" y="1159"/>
                  </a:lnTo>
                  <a:lnTo>
                    <a:pt x="1037" y="1157"/>
                  </a:lnTo>
                  <a:lnTo>
                    <a:pt x="1034" y="1159"/>
                  </a:lnTo>
                  <a:lnTo>
                    <a:pt x="1031" y="1159"/>
                  </a:lnTo>
                  <a:lnTo>
                    <a:pt x="1028" y="1161"/>
                  </a:lnTo>
                  <a:lnTo>
                    <a:pt x="1025" y="1163"/>
                  </a:lnTo>
                  <a:lnTo>
                    <a:pt x="1023" y="1161"/>
                  </a:lnTo>
                  <a:lnTo>
                    <a:pt x="1020" y="1163"/>
                  </a:lnTo>
                  <a:lnTo>
                    <a:pt x="1020" y="1159"/>
                  </a:lnTo>
                  <a:lnTo>
                    <a:pt x="1014" y="1157"/>
                  </a:lnTo>
                  <a:lnTo>
                    <a:pt x="1014" y="1155"/>
                  </a:lnTo>
                  <a:lnTo>
                    <a:pt x="1011" y="1159"/>
                  </a:lnTo>
                  <a:lnTo>
                    <a:pt x="1008" y="1155"/>
                  </a:lnTo>
                  <a:lnTo>
                    <a:pt x="1005" y="1157"/>
                  </a:lnTo>
                  <a:lnTo>
                    <a:pt x="1002" y="1161"/>
                  </a:lnTo>
                  <a:lnTo>
                    <a:pt x="997" y="1157"/>
                  </a:lnTo>
                  <a:lnTo>
                    <a:pt x="997" y="1161"/>
                  </a:lnTo>
                  <a:lnTo>
                    <a:pt x="994" y="1159"/>
                  </a:lnTo>
                  <a:lnTo>
                    <a:pt x="991" y="1159"/>
                  </a:lnTo>
                  <a:lnTo>
                    <a:pt x="988" y="1159"/>
                  </a:lnTo>
                  <a:lnTo>
                    <a:pt x="985" y="1157"/>
                  </a:lnTo>
                  <a:lnTo>
                    <a:pt x="982" y="1153"/>
                  </a:lnTo>
                  <a:lnTo>
                    <a:pt x="980" y="1159"/>
                  </a:lnTo>
                  <a:lnTo>
                    <a:pt x="980" y="1153"/>
                  </a:lnTo>
                  <a:lnTo>
                    <a:pt x="974" y="1157"/>
                  </a:lnTo>
                  <a:lnTo>
                    <a:pt x="974" y="1159"/>
                  </a:lnTo>
                  <a:lnTo>
                    <a:pt x="968" y="1155"/>
                  </a:lnTo>
                  <a:lnTo>
                    <a:pt x="968" y="1163"/>
                  </a:lnTo>
                  <a:lnTo>
                    <a:pt x="965" y="1157"/>
                  </a:lnTo>
                  <a:lnTo>
                    <a:pt x="962" y="1155"/>
                  </a:lnTo>
                  <a:lnTo>
                    <a:pt x="959" y="1159"/>
                  </a:lnTo>
                  <a:lnTo>
                    <a:pt x="957" y="1167"/>
                  </a:lnTo>
                  <a:lnTo>
                    <a:pt x="954" y="1157"/>
                  </a:lnTo>
                  <a:lnTo>
                    <a:pt x="948" y="1163"/>
                  </a:lnTo>
                  <a:lnTo>
                    <a:pt x="948" y="1157"/>
                  </a:lnTo>
                  <a:lnTo>
                    <a:pt x="945" y="1163"/>
                  </a:lnTo>
                  <a:lnTo>
                    <a:pt x="942" y="1159"/>
                  </a:lnTo>
                  <a:lnTo>
                    <a:pt x="939" y="1163"/>
                  </a:lnTo>
                  <a:lnTo>
                    <a:pt x="936" y="1157"/>
                  </a:lnTo>
                  <a:lnTo>
                    <a:pt x="936" y="1161"/>
                  </a:lnTo>
                  <a:lnTo>
                    <a:pt x="934" y="1153"/>
                  </a:lnTo>
                  <a:lnTo>
                    <a:pt x="928" y="1153"/>
                  </a:lnTo>
                  <a:lnTo>
                    <a:pt x="925" y="1157"/>
                  </a:lnTo>
                  <a:lnTo>
                    <a:pt x="922" y="1159"/>
                  </a:lnTo>
                  <a:lnTo>
                    <a:pt x="916" y="1155"/>
                  </a:lnTo>
                  <a:lnTo>
                    <a:pt x="913" y="1159"/>
                  </a:lnTo>
                  <a:lnTo>
                    <a:pt x="913" y="1157"/>
                  </a:lnTo>
                  <a:lnTo>
                    <a:pt x="911" y="1161"/>
                  </a:lnTo>
                  <a:lnTo>
                    <a:pt x="908" y="1157"/>
                  </a:lnTo>
                  <a:lnTo>
                    <a:pt x="905" y="1163"/>
                  </a:lnTo>
                  <a:lnTo>
                    <a:pt x="899" y="1159"/>
                  </a:lnTo>
                  <a:lnTo>
                    <a:pt x="899" y="1157"/>
                  </a:lnTo>
                  <a:lnTo>
                    <a:pt x="893" y="1161"/>
                  </a:lnTo>
                  <a:lnTo>
                    <a:pt x="893" y="1155"/>
                  </a:lnTo>
                  <a:lnTo>
                    <a:pt x="890" y="1159"/>
                  </a:lnTo>
                  <a:lnTo>
                    <a:pt x="888" y="1151"/>
                  </a:lnTo>
                  <a:lnTo>
                    <a:pt x="885" y="1157"/>
                  </a:lnTo>
                  <a:lnTo>
                    <a:pt x="882" y="1157"/>
                  </a:lnTo>
                  <a:lnTo>
                    <a:pt x="882" y="1161"/>
                  </a:lnTo>
                  <a:lnTo>
                    <a:pt x="876" y="1157"/>
                  </a:lnTo>
                  <a:lnTo>
                    <a:pt x="876" y="1159"/>
                  </a:lnTo>
                  <a:lnTo>
                    <a:pt x="873" y="1153"/>
                  </a:lnTo>
                  <a:lnTo>
                    <a:pt x="870" y="1151"/>
                  </a:lnTo>
                  <a:lnTo>
                    <a:pt x="865" y="1157"/>
                  </a:lnTo>
                  <a:lnTo>
                    <a:pt x="865" y="1153"/>
                  </a:lnTo>
                  <a:lnTo>
                    <a:pt x="862" y="1159"/>
                  </a:lnTo>
                  <a:lnTo>
                    <a:pt x="859" y="1155"/>
                  </a:lnTo>
                  <a:lnTo>
                    <a:pt x="853" y="1157"/>
                  </a:lnTo>
                  <a:lnTo>
                    <a:pt x="850" y="1159"/>
                  </a:lnTo>
                  <a:lnTo>
                    <a:pt x="847" y="1163"/>
                  </a:lnTo>
                  <a:lnTo>
                    <a:pt x="845" y="1159"/>
                  </a:lnTo>
                  <a:lnTo>
                    <a:pt x="842" y="1157"/>
                  </a:lnTo>
                  <a:lnTo>
                    <a:pt x="839" y="1159"/>
                  </a:lnTo>
                  <a:lnTo>
                    <a:pt x="836" y="1159"/>
                  </a:lnTo>
                  <a:lnTo>
                    <a:pt x="833" y="1155"/>
                  </a:lnTo>
                  <a:lnTo>
                    <a:pt x="830" y="1163"/>
                  </a:lnTo>
                  <a:lnTo>
                    <a:pt x="827" y="1155"/>
                  </a:lnTo>
                  <a:lnTo>
                    <a:pt x="824" y="1161"/>
                  </a:lnTo>
                  <a:lnTo>
                    <a:pt x="822" y="1155"/>
                  </a:lnTo>
                  <a:lnTo>
                    <a:pt x="822" y="1161"/>
                  </a:lnTo>
                  <a:lnTo>
                    <a:pt x="819" y="1153"/>
                  </a:lnTo>
                  <a:lnTo>
                    <a:pt x="816" y="1155"/>
                  </a:lnTo>
                  <a:lnTo>
                    <a:pt x="810" y="1153"/>
                  </a:lnTo>
                  <a:lnTo>
                    <a:pt x="807" y="1159"/>
                  </a:lnTo>
                  <a:lnTo>
                    <a:pt x="804" y="1155"/>
                  </a:lnTo>
                  <a:lnTo>
                    <a:pt x="801" y="1155"/>
                  </a:lnTo>
                  <a:lnTo>
                    <a:pt x="799" y="1148"/>
                  </a:lnTo>
                  <a:lnTo>
                    <a:pt x="799" y="1153"/>
                  </a:lnTo>
                  <a:lnTo>
                    <a:pt x="796" y="1157"/>
                  </a:lnTo>
                  <a:lnTo>
                    <a:pt x="793" y="1155"/>
                  </a:lnTo>
                  <a:lnTo>
                    <a:pt x="790" y="1159"/>
                  </a:lnTo>
                  <a:lnTo>
                    <a:pt x="787" y="1159"/>
                  </a:lnTo>
                  <a:lnTo>
                    <a:pt x="787" y="1157"/>
                  </a:lnTo>
                  <a:lnTo>
                    <a:pt x="781" y="1155"/>
                  </a:lnTo>
                  <a:lnTo>
                    <a:pt x="778" y="1153"/>
                  </a:lnTo>
                  <a:lnTo>
                    <a:pt x="776" y="1155"/>
                  </a:lnTo>
                  <a:lnTo>
                    <a:pt x="773" y="1153"/>
                  </a:lnTo>
                  <a:lnTo>
                    <a:pt x="770" y="1159"/>
                  </a:lnTo>
                  <a:lnTo>
                    <a:pt x="767" y="1157"/>
                  </a:lnTo>
                  <a:lnTo>
                    <a:pt x="767" y="1163"/>
                  </a:lnTo>
                  <a:lnTo>
                    <a:pt x="764" y="1159"/>
                  </a:lnTo>
                  <a:lnTo>
                    <a:pt x="761" y="1163"/>
                  </a:lnTo>
                  <a:lnTo>
                    <a:pt x="758" y="1159"/>
                  </a:lnTo>
                  <a:lnTo>
                    <a:pt x="756" y="1157"/>
                  </a:lnTo>
                  <a:lnTo>
                    <a:pt x="753" y="1163"/>
                  </a:lnTo>
                  <a:lnTo>
                    <a:pt x="750" y="1159"/>
                  </a:lnTo>
                  <a:lnTo>
                    <a:pt x="747" y="1157"/>
                  </a:lnTo>
                  <a:lnTo>
                    <a:pt x="744" y="1163"/>
                  </a:lnTo>
                  <a:lnTo>
                    <a:pt x="741" y="1159"/>
                  </a:lnTo>
                  <a:lnTo>
                    <a:pt x="738" y="1157"/>
                  </a:lnTo>
                  <a:lnTo>
                    <a:pt x="735" y="1163"/>
                  </a:lnTo>
                  <a:lnTo>
                    <a:pt x="733" y="1161"/>
                  </a:lnTo>
                  <a:lnTo>
                    <a:pt x="733" y="1159"/>
                  </a:lnTo>
                  <a:lnTo>
                    <a:pt x="727" y="1151"/>
                  </a:lnTo>
                  <a:lnTo>
                    <a:pt x="727" y="1157"/>
                  </a:lnTo>
                  <a:lnTo>
                    <a:pt x="721" y="1159"/>
                  </a:lnTo>
                  <a:lnTo>
                    <a:pt x="721" y="1153"/>
                  </a:lnTo>
                  <a:lnTo>
                    <a:pt x="715" y="1153"/>
                  </a:lnTo>
                  <a:lnTo>
                    <a:pt x="715" y="1155"/>
                  </a:lnTo>
                  <a:lnTo>
                    <a:pt x="710" y="1153"/>
                  </a:lnTo>
                  <a:lnTo>
                    <a:pt x="707" y="1159"/>
                  </a:lnTo>
                  <a:lnTo>
                    <a:pt x="707" y="1157"/>
                  </a:lnTo>
                  <a:lnTo>
                    <a:pt x="701" y="1161"/>
                  </a:lnTo>
                  <a:lnTo>
                    <a:pt x="701" y="1155"/>
                  </a:lnTo>
                  <a:lnTo>
                    <a:pt x="698" y="1159"/>
                  </a:lnTo>
                  <a:lnTo>
                    <a:pt x="692" y="1155"/>
                  </a:lnTo>
                  <a:lnTo>
                    <a:pt x="689" y="1159"/>
                  </a:lnTo>
                  <a:lnTo>
                    <a:pt x="687" y="1161"/>
                  </a:lnTo>
                  <a:lnTo>
                    <a:pt x="684" y="1163"/>
                  </a:lnTo>
                  <a:lnTo>
                    <a:pt x="681" y="1157"/>
                  </a:lnTo>
                  <a:lnTo>
                    <a:pt x="678" y="1163"/>
                  </a:lnTo>
                  <a:lnTo>
                    <a:pt x="678" y="1161"/>
                  </a:lnTo>
                  <a:lnTo>
                    <a:pt x="672" y="1157"/>
                  </a:lnTo>
                  <a:lnTo>
                    <a:pt x="669" y="1161"/>
                  </a:lnTo>
                  <a:lnTo>
                    <a:pt x="666" y="1159"/>
                  </a:lnTo>
                  <a:lnTo>
                    <a:pt x="664" y="1157"/>
                  </a:lnTo>
                  <a:lnTo>
                    <a:pt x="661" y="1155"/>
                  </a:lnTo>
                  <a:lnTo>
                    <a:pt x="661" y="1151"/>
                  </a:lnTo>
                  <a:lnTo>
                    <a:pt x="658" y="1155"/>
                  </a:lnTo>
                  <a:lnTo>
                    <a:pt x="655" y="1159"/>
                  </a:lnTo>
                  <a:lnTo>
                    <a:pt x="652" y="1157"/>
                  </a:lnTo>
                  <a:lnTo>
                    <a:pt x="649" y="1161"/>
                  </a:lnTo>
                  <a:lnTo>
                    <a:pt x="646" y="1153"/>
                  </a:lnTo>
                  <a:lnTo>
                    <a:pt x="641" y="1157"/>
                  </a:lnTo>
                  <a:lnTo>
                    <a:pt x="641" y="1159"/>
                  </a:lnTo>
                  <a:lnTo>
                    <a:pt x="638" y="1155"/>
                  </a:lnTo>
                  <a:lnTo>
                    <a:pt x="635" y="1157"/>
                  </a:lnTo>
                  <a:lnTo>
                    <a:pt x="632" y="1155"/>
                  </a:lnTo>
                  <a:lnTo>
                    <a:pt x="629" y="1155"/>
                  </a:lnTo>
                  <a:lnTo>
                    <a:pt x="626" y="1157"/>
                  </a:lnTo>
                  <a:lnTo>
                    <a:pt x="623" y="1155"/>
                  </a:lnTo>
                  <a:lnTo>
                    <a:pt x="621" y="1159"/>
                  </a:lnTo>
                  <a:lnTo>
                    <a:pt x="618" y="1163"/>
                  </a:lnTo>
                  <a:lnTo>
                    <a:pt x="615" y="1157"/>
                  </a:lnTo>
                  <a:lnTo>
                    <a:pt x="612" y="1165"/>
                  </a:lnTo>
                  <a:lnTo>
                    <a:pt x="612" y="1159"/>
                  </a:lnTo>
                  <a:lnTo>
                    <a:pt x="606" y="1161"/>
                  </a:lnTo>
                  <a:lnTo>
                    <a:pt x="606" y="1155"/>
                  </a:lnTo>
                  <a:lnTo>
                    <a:pt x="603" y="1157"/>
                  </a:lnTo>
                  <a:lnTo>
                    <a:pt x="600" y="1155"/>
                  </a:lnTo>
                  <a:lnTo>
                    <a:pt x="595" y="1157"/>
                  </a:lnTo>
                  <a:lnTo>
                    <a:pt x="595" y="1151"/>
                  </a:lnTo>
                  <a:lnTo>
                    <a:pt x="589" y="1157"/>
                  </a:lnTo>
                  <a:lnTo>
                    <a:pt x="589" y="1159"/>
                  </a:lnTo>
                  <a:lnTo>
                    <a:pt x="586" y="1155"/>
                  </a:lnTo>
                  <a:lnTo>
                    <a:pt x="580" y="1159"/>
                  </a:lnTo>
                  <a:lnTo>
                    <a:pt x="577" y="1155"/>
                  </a:lnTo>
                  <a:lnTo>
                    <a:pt x="575" y="1157"/>
                  </a:lnTo>
                  <a:lnTo>
                    <a:pt x="572" y="1155"/>
                  </a:lnTo>
                  <a:lnTo>
                    <a:pt x="569" y="1153"/>
                  </a:lnTo>
                  <a:lnTo>
                    <a:pt x="566" y="1157"/>
                  </a:lnTo>
                  <a:lnTo>
                    <a:pt x="563" y="1151"/>
                  </a:lnTo>
                  <a:lnTo>
                    <a:pt x="563" y="1157"/>
                  </a:lnTo>
                  <a:lnTo>
                    <a:pt x="557" y="1157"/>
                  </a:lnTo>
                  <a:lnTo>
                    <a:pt x="554" y="1159"/>
                  </a:lnTo>
                  <a:lnTo>
                    <a:pt x="552" y="1159"/>
                  </a:lnTo>
                  <a:lnTo>
                    <a:pt x="546" y="1159"/>
                  </a:lnTo>
                  <a:lnTo>
                    <a:pt x="540" y="1161"/>
                  </a:lnTo>
                  <a:lnTo>
                    <a:pt x="540" y="1163"/>
                  </a:lnTo>
                  <a:lnTo>
                    <a:pt x="537" y="1159"/>
                  </a:lnTo>
                  <a:lnTo>
                    <a:pt x="534" y="1157"/>
                  </a:lnTo>
                  <a:lnTo>
                    <a:pt x="532" y="1159"/>
                  </a:lnTo>
                  <a:lnTo>
                    <a:pt x="529" y="1153"/>
                  </a:lnTo>
                  <a:lnTo>
                    <a:pt x="526" y="1157"/>
                  </a:lnTo>
                  <a:lnTo>
                    <a:pt x="523" y="1153"/>
                  </a:lnTo>
                  <a:lnTo>
                    <a:pt x="523" y="1159"/>
                  </a:lnTo>
                  <a:lnTo>
                    <a:pt x="520" y="1149"/>
                  </a:lnTo>
                  <a:lnTo>
                    <a:pt x="514" y="1159"/>
                  </a:lnTo>
                  <a:lnTo>
                    <a:pt x="511" y="1159"/>
                  </a:lnTo>
                  <a:lnTo>
                    <a:pt x="509" y="1155"/>
                  </a:lnTo>
                  <a:lnTo>
                    <a:pt x="506" y="1161"/>
                  </a:lnTo>
                  <a:lnTo>
                    <a:pt x="503" y="1155"/>
                  </a:lnTo>
                  <a:lnTo>
                    <a:pt x="503" y="1159"/>
                  </a:lnTo>
                  <a:lnTo>
                    <a:pt x="497" y="1157"/>
                  </a:lnTo>
                  <a:lnTo>
                    <a:pt x="497" y="1161"/>
                  </a:lnTo>
                  <a:lnTo>
                    <a:pt x="494" y="1157"/>
                  </a:lnTo>
                  <a:lnTo>
                    <a:pt x="491" y="1159"/>
                  </a:lnTo>
                  <a:lnTo>
                    <a:pt x="488" y="1157"/>
                  </a:lnTo>
                  <a:lnTo>
                    <a:pt x="486" y="1159"/>
                  </a:lnTo>
                  <a:lnTo>
                    <a:pt x="483" y="1163"/>
                  </a:lnTo>
                  <a:lnTo>
                    <a:pt x="480" y="1157"/>
                  </a:lnTo>
                  <a:lnTo>
                    <a:pt x="474" y="1159"/>
                  </a:lnTo>
                  <a:lnTo>
                    <a:pt x="474" y="1153"/>
                  </a:lnTo>
                  <a:lnTo>
                    <a:pt x="471" y="1159"/>
                  </a:lnTo>
                  <a:lnTo>
                    <a:pt x="468" y="1151"/>
                  </a:lnTo>
                  <a:lnTo>
                    <a:pt x="465" y="1157"/>
                  </a:lnTo>
                  <a:lnTo>
                    <a:pt x="463" y="1151"/>
                  </a:lnTo>
                  <a:lnTo>
                    <a:pt x="463" y="1161"/>
                  </a:lnTo>
                  <a:lnTo>
                    <a:pt x="460" y="1155"/>
                  </a:lnTo>
                  <a:lnTo>
                    <a:pt x="457" y="1153"/>
                  </a:lnTo>
                  <a:lnTo>
                    <a:pt x="454" y="1159"/>
                  </a:lnTo>
                  <a:lnTo>
                    <a:pt x="448" y="1153"/>
                  </a:lnTo>
                  <a:lnTo>
                    <a:pt x="445" y="1157"/>
                  </a:lnTo>
                  <a:lnTo>
                    <a:pt x="442" y="1155"/>
                  </a:lnTo>
                  <a:lnTo>
                    <a:pt x="440" y="1153"/>
                  </a:lnTo>
                  <a:lnTo>
                    <a:pt x="437" y="1159"/>
                  </a:lnTo>
                  <a:lnTo>
                    <a:pt x="431" y="1161"/>
                  </a:lnTo>
                  <a:lnTo>
                    <a:pt x="431" y="1155"/>
                  </a:lnTo>
                  <a:lnTo>
                    <a:pt x="428" y="1155"/>
                  </a:lnTo>
                  <a:lnTo>
                    <a:pt x="425" y="1153"/>
                  </a:lnTo>
                  <a:lnTo>
                    <a:pt x="422" y="1155"/>
                  </a:lnTo>
                  <a:lnTo>
                    <a:pt x="420" y="1153"/>
                  </a:lnTo>
                  <a:lnTo>
                    <a:pt x="417" y="1151"/>
                  </a:lnTo>
                  <a:lnTo>
                    <a:pt x="414" y="1157"/>
                  </a:lnTo>
                  <a:lnTo>
                    <a:pt x="411" y="1151"/>
                  </a:lnTo>
                  <a:lnTo>
                    <a:pt x="408" y="1155"/>
                  </a:lnTo>
                  <a:lnTo>
                    <a:pt x="408" y="1153"/>
                  </a:lnTo>
                  <a:lnTo>
                    <a:pt x="405" y="1151"/>
                  </a:lnTo>
                  <a:lnTo>
                    <a:pt x="402" y="1153"/>
                  </a:lnTo>
                  <a:lnTo>
                    <a:pt x="399" y="1151"/>
                  </a:lnTo>
                  <a:lnTo>
                    <a:pt x="394" y="1151"/>
                  </a:lnTo>
                  <a:lnTo>
                    <a:pt x="391" y="1151"/>
                  </a:lnTo>
                  <a:lnTo>
                    <a:pt x="388" y="1151"/>
                  </a:lnTo>
                  <a:lnTo>
                    <a:pt x="388" y="1153"/>
                  </a:lnTo>
                  <a:lnTo>
                    <a:pt x="382" y="1155"/>
                  </a:lnTo>
                  <a:lnTo>
                    <a:pt x="379" y="1155"/>
                  </a:lnTo>
                  <a:lnTo>
                    <a:pt x="376" y="1148"/>
                  </a:lnTo>
                  <a:lnTo>
                    <a:pt x="374" y="1146"/>
                  </a:lnTo>
                  <a:lnTo>
                    <a:pt x="371" y="1140"/>
                  </a:lnTo>
                  <a:lnTo>
                    <a:pt x="368" y="1140"/>
                  </a:lnTo>
                  <a:lnTo>
                    <a:pt x="365" y="1126"/>
                  </a:lnTo>
                  <a:lnTo>
                    <a:pt x="362" y="1126"/>
                  </a:lnTo>
                  <a:lnTo>
                    <a:pt x="359" y="1112"/>
                  </a:lnTo>
                  <a:lnTo>
                    <a:pt x="356" y="1098"/>
                  </a:lnTo>
                  <a:lnTo>
                    <a:pt x="353" y="1072"/>
                  </a:lnTo>
                  <a:lnTo>
                    <a:pt x="353" y="1038"/>
                  </a:lnTo>
                  <a:lnTo>
                    <a:pt x="348" y="709"/>
                  </a:lnTo>
                  <a:lnTo>
                    <a:pt x="348" y="365"/>
                  </a:lnTo>
                  <a:lnTo>
                    <a:pt x="345" y="63"/>
                  </a:lnTo>
                  <a:lnTo>
                    <a:pt x="342" y="392"/>
                  </a:lnTo>
                  <a:lnTo>
                    <a:pt x="336" y="890"/>
                  </a:lnTo>
                  <a:lnTo>
                    <a:pt x="336" y="1013"/>
                  </a:lnTo>
                  <a:lnTo>
                    <a:pt x="330" y="1106"/>
                  </a:lnTo>
                  <a:lnTo>
                    <a:pt x="330" y="1116"/>
                  </a:lnTo>
                  <a:lnTo>
                    <a:pt x="328" y="1126"/>
                  </a:lnTo>
                  <a:lnTo>
                    <a:pt x="325" y="1132"/>
                  </a:lnTo>
                  <a:lnTo>
                    <a:pt x="322" y="1136"/>
                  </a:lnTo>
                  <a:lnTo>
                    <a:pt x="319" y="1130"/>
                  </a:lnTo>
                  <a:lnTo>
                    <a:pt x="316" y="1118"/>
                  </a:lnTo>
                  <a:lnTo>
                    <a:pt x="313" y="1118"/>
                  </a:lnTo>
                  <a:lnTo>
                    <a:pt x="310" y="1108"/>
                  </a:lnTo>
                  <a:lnTo>
                    <a:pt x="308" y="1104"/>
                  </a:lnTo>
                  <a:lnTo>
                    <a:pt x="305" y="1070"/>
                  </a:lnTo>
                  <a:lnTo>
                    <a:pt x="302" y="1027"/>
                  </a:lnTo>
                  <a:lnTo>
                    <a:pt x="299" y="941"/>
                  </a:lnTo>
                  <a:lnTo>
                    <a:pt x="299" y="747"/>
                  </a:lnTo>
                  <a:lnTo>
                    <a:pt x="293" y="121"/>
                  </a:lnTo>
                  <a:lnTo>
                    <a:pt x="293" y="93"/>
                  </a:lnTo>
                  <a:lnTo>
                    <a:pt x="287" y="654"/>
                  </a:lnTo>
                  <a:lnTo>
                    <a:pt x="287" y="884"/>
                  </a:lnTo>
                  <a:lnTo>
                    <a:pt x="282" y="1078"/>
                  </a:lnTo>
                  <a:lnTo>
                    <a:pt x="282" y="1106"/>
                  </a:lnTo>
                  <a:lnTo>
                    <a:pt x="276" y="1128"/>
                  </a:lnTo>
                  <a:lnTo>
                    <a:pt x="276" y="1134"/>
                  </a:lnTo>
                  <a:lnTo>
                    <a:pt x="273" y="1140"/>
                  </a:lnTo>
                  <a:lnTo>
                    <a:pt x="270" y="1138"/>
                  </a:lnTo>
                  <a:lnTo>
                    <a:pt x="267" y="1144"/>
                  </a:lnTo>
                  <a:lnTo>
                    <a:pt x="262" y="1144"/>
                  </a:lnTo>
                  <a:lnTo>
                    <a:pt x="262" y="1148"/>
                  </a:lnTo>
                  <a:lnTo>
                    <a:pt x="256" y="1142"/>
                  </a:lnTo>
                  <a:lnTo>
                    <a:pt x="256" y="1148"/>
                  </a:lnTo>
                  <a:lnTo>
                    <a:pt x="250" y="1149"/>
                  </a:lnTo>
                  <a:lnTo>
                    <a:pt x="250" y="1151"/>
                  </a:lnTo>
                  <a:lnTo>
                    <a:pt x="247" y="1151"/>
                  </a:lnTo>
                  <a:lnTo>
                    <a:pt x="244" y="1148"/>
                  </a:lnTo>
                  <a:lnTo>
                    <a:pt x="241" y="1149"/>
                  </a:lnTo>
                  <a:lnTo>
                    <a:pt x="239" y="1146"/>
                  </a:lnTo>
                  <a:lnTo>
                    <a:pt x="239" y="1151"/>
                  </a:lnTo>
                  <a:lnTo>
                    <a:pt x="233" y="1151"/>
                  </a:lnTo>
                  <a:lnTo>
                    <a:pt x="233" y="1155"/>
                  </a:lnTo>
                  <a:lnTo>
                    <a:pt x="227" y="1155"/>
                  </a:lnTo>
                  <a:lnTo>
                    <a:pt x="224" y="1149"/>
                  </a:lnTo>
                  <a:lnTo>
                    <a:pt x="221" y="1151"/>
                  </a:lnTo>
                  <a:lnTo>
                    <a:pt x="218" y="1151"/>
                  </a:lnTo>
                  <a:lnTo>
                    <a:pt x="216" y="1149"/>
                  </a:lnTo>
                  <a:lnTo>
                    <a:pt x="213" y="1153"/>
                  </a:lnTo>
                  <a:lnTo>
                    <a:pt x="210" y="1155"/>
                  </a:lnTo>
                  <a:lnTo>
                    <a:pt x="210" y="1153"/>
                  </a:lnTo>
                  <a:lnTo>
                    <a:pt x="204" y="1149"/>
                  </a:lnTo>
                  <a:lnTo>
                    <a:pt x="201" y="1153"/>
                  </a:lnTo>
                  <a:lnTo>
                    <a:pt x="198" y="1157"/>
                  </a:lnTo>
                  <a:lnTo>
                    <a:pt x="196" y="1148"/>
                  </a:lnTo>
                  <a:lnTo>
                    <a:pt x="193" y="1151"/>
                  </a:lnTo>
                  <a:lnTo>
                    <a:pt x="190" y="1149"/>
                  </a:lnTo>
                  <a:lnTo>
                    <a:pt x="187" y="1153"/>
                  </a:lnTo>
                  <a:lnTo>
                    <a:pt x="184" y="1149"/>
                  </a:lnTo>
                  <a:lnTo>
                    <a:pt x="181" y="1153"/>
                  </a:lnTo>
                  <a:lnTo>
                    <a:pt x="178" y="1153"/>
                  </a:lnTo>
                  <a:lnTo>
                    <a:pt x="175" y="1148"/>
                  </a:lnTo>
                  <a:lnTo>
                    <a:pt x="170" y="1151"/>
                  </a:lnTo>
                  <a:lnTo>
                    <a:pt x="167" y="1153"/>
                  </a:lnTo>
                  <a:lnTo>
                    <a:pt x="167" y="1155"/>
                  </a:lnTo>
                  <a:lnTo>
                    <a:pt x="164" y="1153"/>
                  </a:lnTo>
                  <a:lnTo>
                    <a:pt x="161" y="1151"/>
                  </a:lnTo>
                  <a:lnTo>
                    <a:pt x="158" y="1148"/>
                  </a:lnTo>
                  <a:lnTo>
                    <a:pt x="155" y="1151"/>
                  </a:lnTo>
                  <a:lnTo>
                    <a:pt x="152" y="1153"/>
                  </a:lnTo>
                  <a:lnTo>
                    <a:pt x="150" y="1153"/>
                  </a:lnTo>
                  <a:lnTo>
                    <a:pt x="147" y="1155"/>
                  </a:lnTo>
                  <a:lnTo>
                    <a:pt x="144" y="1149"/>
                  </a:lnTo>
                  <a:lnTo>
                    <a:pt x="144" y="1159"/>
                  </a:lnTo>
                  <a:lnTo>
                    <a:pt x="138" y="1155"/>
                  </a:lnTo>
                  <a:lnTo>
                    <a:pt x="132" y="1153"/>
                  </a:lnTo>
                  <a:lnTo>
                    <a:pt x="129" y="1157"/>
                  </a:lnTo>
                  <a:lnTo>
                    <a:pt x="129" y="1159"/>
                  </a:lnTo>
                  <a:lnTo>
                    <a:pt x="124" y="1155"/>
                  </a:lnTo>
                  <a:lnTo>
                    <a:pt x="121" y="1155"/>
                  </a:lnTo>
                  <a:lnTo>
                    <a:pt x="118" y="1153"/>
                  </a:lnTo>
                  <a:lnTo>
                    <a:pt x="118" y="1155"/>
                  </a:lnTo>
                  <a:lnTo>
                    <a:pt x="112" y="1151"/>
                  </a:lnTo>
                  <a:lnTo>
                    <a:pt x="112" y="1149"/>
                  </a:lnTo>
                  <a:lnTo>
                    <a:pt x="109" y="1149"/>
                  </a:lnTo>
                  <a:lnTo>
                    <a:pt x="106" y="1155"/>
                  </a:lnTo>
                  <a:lnTo>
                    <a:pt x="106" y="1148"/>
                  </a:lnTo>
                  <a:lnTo>
                    <a:pt x="101" y="1146"/>
                  </a:lnTo>
                  <a:lnTo>
                    <a:pt x="98" y="1159"/>
                  </a:lnTo>
                  <a:lnTo>
                    <a:pt x="95" y="1167"/>
                  </a:lnTo>
                  <a:lnTo>
                    <a:pt x="95" y="1163"/>
                  </a:lnTo>
                  <a:lnTo>
                    <a:pt x="89" y="1161"/>
                  </a:lnTo>
                  <a:lnTo>
                    <a:pt x="86" y="1149"/>
                  </a:lnTo>
                  <a:lnTo>
                    <a:pt x="84" y="1149"/>
                  </a:lnTo>
                  <a:lnTo>
                    <a:pt x="81" y="1148"/>
                  </a:lnTo>
                  <a:lnTo>
                    <a:pt x="78" y="1153"/>
                  </a:lnTo>
                  <a:lnTo>
                    <a:pt x="75" y="1148"/>
                  </a:lnTo>
                  <a:lnTo>
                    <a:pt x="69" y="1153"/>
                  </a:lnTo>
                  <a:lnTo>
                    <a:pt x="63" y="1151"/>
                  </a:lnTo>
                  <a:lnTo>
                    <a:pt x="61" y="1151"/>
                  </a:lnTo>
                  <a:lnTo>
                    <a:pt x="58" y="1157"/>
                  </a:lnTo>
                  <a:lnTo>
                    <a:pt x="58" y="1153"/>
                  </a:lnTo>
                  <a:lnTo>
                    <a:pt x="55" y="1153"/>
                  </a:lnTo>
                  <a:lnTo>
                    <a:pt x="52" y="1151"/>
                  </a:lnTo>
                  <a:lnTo>
                    <a:pt x="49" y="1153"/>
                  </a:lnTo>
                  <a:lnTo>
                    <a:pt x="46" y="1151"/>
                  </a:lnTo>
                  <a:lnTo>
                    <a:pt x="43" y="1157"/>
                  </a:lnTo>
                  <a:lnTo>
                    <a:pt x="40" y="1148"/>
                  </a:lnTo>
                  <a:lnTo>
                    <a:pt x="38" y="1153"/>
                  </a:lnTo>
                  <a:lnTo>
                    <a:pt x="35" y="1151"/>
                  </a:lnTo>
                  <a:lnTo>
                    <a:pt x="35" y="1155"/>
                  </a:lnTo>
                  <a:lnTo>
                    <a:pt x="29" y="1155"/>
                  </a:lnTo>
                  <a:lnTo>
                    <a:pt x="29" y="1151"/>
                  </a:lnTo>
                  <a:lnTo>
                    <a:pt x="26" y="1155"/>
                  </a:lnTo>
                  <a:lnTo>
                    <a:pt x="23" y="1151"/>
                  </a:lnTo>
                  <a:lnTo>
                    <a:pt x="20" y="1149"/>
                  </a:lnTo>
                  <a:lnTo>
                    <a:pt x="17" y="1155"/>
                  </a:lnTo>
                  <a:lnTo>
                    <a:pt x="15" y="1151"/>
                  </a:lnTo>
                  <a:lnTo>
                    <a:pt x="12" y="1136"/>
                  </a:lnTo>
                  <a:lnTo>
                    <a:pt x="9" y="1110"/>
                  </a:lnTo>
                  <a:lnTo>
                    <a:pt x="3" y="1019"/>
                  </a:lnTo>
                  <a:lnTo>
                    <a:pt x="3" y="997"/>
                  </a:lnTo>
                  <a:lnTo>
                    <a:pt x="0" y="1021"/>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2819" name="Rectangle 266"/>
          <p:cNvSpPr>
            <a:spLocks noChangeArrowheads="1"/>
          </p:cNvSpPr>
          <p:nvPr/>
        </p:nvSpPr>
        <p:spPr bwMode="auto">
          <a:xfrm>
            <a:off x="1417638" y="0"/>
            <a:ext cx="10721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sz="3600">
                <a:solidFill>
                  <a:srgbClr val="FFFFFF"/>
                </a:solidFill>
                <a:latin typeface="Times New Roman" charset="0"/>
              </a:rPr>
              <a:t>Identification of </a:t>
            </a:r>
            <a:r>
              <a:rPr lang="en-US" altLang="en-US" sz="3600" i="1">
                <a:solidFill>
                  <a:srgbClr val="FFFFFF"/>
                </a:solidFill>
                <a:latin typeface="Times New Roman" charset="0"/>
              </a:rPr>
              <a:t>In Vivo</a:t>
            </a:r>
            <a:r>
              <a:rPr lang="en-US" altLang="en-US" sz="3600">
                <a:solidFill>
                  <a:srgbClr val="FFFFFF"/>
                </a:solidFill>
                <a:latin typeface="Times New Roman" charset="0"/>
              </a:rPr>
              <a:t> Metabolites</a:t>
            </a:r>
          </a:p>
        </p:txBody>
      </p:sp>
      <p:grpSp>
        <p:nvGrpSpPr>
          <p:cNvPr id="162820" name="Group 267"/>
          <p:cNvGrpSpPr>
            <a:grpSpLocks/>
          </p:cNvGrpSpPr>
          <p:nvPr/>
        </p:nvGrpSpPr>
        <p:grpSpPr bwMode="auto">
          <a:xfrm>
            <a:off x="314325" y="609600"/>
            <a:ext cx="9553575" cy="87313"/>
            <a:chOff x="192" y="576"/>
            <a:chExt cx="5349" cy="55"/>
          </a:xfrm>
        </p:grpSpPr>
        <p:sp>
          <p:nvSpPr>
            <p:cNvPr id="162823" name="Freeform 268"/>
            <p:cNvSpPr>
              <a:spLocks noChangeAspect="1"/>
            </p:cNvSpPr>
            <p:nvPr/>
          </p:nvSpPr>
          <p:spPr bwMode="auto">
            <a:xfrm>
              <a:off x="192" y="576"/>
              <a:ext cx="5349" cy="6"/>
            </a:xfrm>
            <a:custGeom>
              <a:avLst/>
              <a:gdLst>
                <a:gd name="T0" fmla="*/ 0 w 4279"/>
                <a:gd name="T1" fmla="*/ 0 h 5"/>
                <a:gd name="T2" fmla="*/ 31 w 4279"/>
                <a:gd name="T3" fmla="*/ 0 h 5"/>
                <a:gd name="T4" fmla="*/ 25515 w 4279"/>
                <a:gd name="T5" fmla="*/ 0 h 5"/>
                <a:gd name="T6" fmla="*/ 25515 w 4279"/>
                <a:gd name="T7" fmla="*/ 20 h 5"/>
                <a:gd name="T8" fmla="*/ 25486 w 4279"/>
                <a:gd name="T9" fmla="*/ 20 h 5"/>
                <a:gd name="T10" fmla="*/ 0 w 4279"/>
                <a:gd name="T11" fmla="*/ 20 h 5"/>
                <a:gd name="T12" fmla="*/ 0 w 427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9" h="5">
                  <a:moveTo>
                    <a:pt x="0" y="0"/>
                  </a:moveTo>
                  <a:lnTo>
                    <a:pt x="5" y="0"/>
                  </a:lnTo>
                  <a:lnTo>
                    <a:pt x="4279" y="0"/>
                  </a:lnTo>
                  <a:lnTo>
                    <a:pt x="4279" y="5"/>
                  </a:lnTo>
                  <a:lnTo>
                    <a:pt x="4274" y="5"/>
                  </a:lnTo>
                  <a:lnTo>
                    <a:pt x="0" y="5"/>
                  </a:lnTo>
                  <a:lnTo>
                    <a:pt x="0" y="0"/>
                  </a:lnTo>
                  <a:close/>
                </a:path>
              </a:pathLst>
            </a:custGeom>
            <a:solidFill>
              <a:srgbClr val="000000"/>
            </a:solidFill>
            <a:ln w="9525">
              <a:solidFill>
                <a:srgbClr val="FC0128"/>
              </a:solidFill>
              <a:round/>
              <a:headEnd/>
              <a:tailEnd/>
            </a:ln>
          </p:spPr>
          <p:txBody>
            <a:bodyPr/>
            <a:lstStyle/>
            <a:p>
              <a:endParaRPr lang="en-US"/>
            </a:p>
          </p:txBody>
        </p:sp>
        <p:sp>
          <p:nvSpPr>
            <p:cNvPr id="162824" name="Freeform 269"/>
            <p:cNvSpPr>
              <a:spLocks noChangeAspect="1"/>
            </p:cNvSpPr>
            <p:nvPr/>
          </p:nvSpPr>
          <p:spPr bwMode="auto">
            <a:xfrm>
              <a:off x="198" y="624"/>
              <a:ext cx="5337" cy="7"/>
            </a:xfrm>
            <a:custGeom>
              <a:avLst/>
              <a:gdLst>
                <a:gd name="T0" fmla="*/ 0 w 4269"/>
                <a:gd name="T1" fmla="*/ 0 h 5"/>
                <a:gd name="T2" fmla="*/ 25 w 4269"/>
                <a:gd name="T3" fmla="*/ 0 h 5"/>
                <a:gd name="T4" fmla="*/ 25475 w 4269"/>
                <a:gd name="T5" fmla="*/ 0 h 5"/>
                <a:gd name="T6" fmla="*/ 25475 w 4269"/>
                <a:gd name="T7" fmla="*/ 77 h 5"/>
                <a:gd name="T8" fmla="*/ 25452 w 4269"/>
                <a:gd name="T9" fmla="*/ 77 h 5"/>
                <a:gd name="T10" fmla="*/ 0 w 4269"/>
                <a:gd name="T11" fmla="*/ 77 h 5"/>
                <a:gd name="T12" fmla="*/ 0 w 426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5">
                  <a:moveTo>
                    <a:pt x="0" y="0"/>
                  </a:moveTo>
                  <a:lnTo>
                    <a:pt x="4" y="0"/>
                  </a:lnTo>
                  <a:lnTo>
                    <a:pt x="4269" y="0"/>
                  </a:lnTo>
                  <a:lnTo>
                    <a:pt x="4269" y="5"/>
                  </a:lnTo>
                  <a:lnTo>
                    <a:pt x="4265" y="5"/>
                  </a:lnTo>
                  <a:lnTo>
                    <a:pt x="0" y="5"/>
                  </a:lnTo>
                  <a:lnTo>
                    <a:pt x="0" y="0"/>
                  </a:lnTo>
                  <a:close/>
                </a:path>
              </a:pathLst>
            </a:custGeom>
            <a:solidFill>
              <a:srgbClr val="000000"/>
            </a:solidFill>
            <a:ln w="9525">
              <a:solidFill>
                <a:srgbClr val="FC0128"/>
              </a:solidFill>
              <a:round/>
              <a:headEnd/>
              <a:tailEnd/>
            </a:ln>
          </p:spPr>
          <p:txBody>
            <a:bodyPr/>
            <a:lstStyle/>
            <a:p>
              <a:endParaRPr lang="en-US"/>
            </a:p>
          </p:txBody>
        </p:sp>
      </p:grpSp>
      <p:pic>
        <p:nvPicPr>
          <p:cNvPr id="162821" name="Picture 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89000"/>
            <a:ext cx="365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TextBox 1"/>
          <p:cNvSpPr txBox="1">
            <a:spLocks noChangeArrowheads="1"/>
          </p:cNvSpPr>
          <p:nvPr/>
        </p:nvSpPr>
        <p:spPr bwMode="auto">
          <a:xfrm>
            <a:off x="5867400" y="952500"/>
            <a:ext cx="393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Char char="•"/>
              <a:defRPr sz="3200">
                <a:solidFill>
                  <a:srgbClr val="FAFD00"/>
                </a:solidFill>
                <a:latin typeface="Helvetica" charset="0"/>
                <a:ea typeface="ＭＳ Ｐゴシック" charset="-128"/>
              </a:defRPr>
            </a:lvl1pPr>
            <a:lvl2pPr marL="742950" indent="-285750">
              <a:spcBef>
                <a:spcPct val="20000"/>
              </a:spcBef>
              <a:buClr>
                <a:schemeClr val="hlink"/>
              </a:buClr>
              <a:buSzPct val="100000"/>
              <a:buChar char="–"/>
              <a:defRPr sz="2800">
                <a:solidFill>
                  <a:srgbClr val="FAFD00"/>
                </a:solidFill>
                <a:latin typeface="Helvetica" charset="0"/>
                <a:ea typeface="ＭＳ Ｐゴシック" charset="-128"/>
              </a:defRPr>
            </a:lvl2pPr>
            <a:lvl3pPr marL="1143000" indent="-228600">
              <a:spcBef>
                <a:spcPct val="20000"/>
              </a:spcBef>
              <a:buClr>
                <a:schemeClr val="hlink"/>
              </a:buClr>
              <a:buSzPct val="100000"/>
              <a:buChar char="•"/>
              <a:defRPr sz="2400">
                <a:solidFill>
                  <a:srgbClr val="FAFD00"/>
                </a:solidFill>
                <a:latin typeface="Helvetica" charset="0"/>
                <a:ea typeface="ＭＳ Ｐゴシック" charset="-128"/>
              </a:defRPr>
            </a:lvl3pPr>
            <a:lvl4pPr marL="1600200" indent="-228600">
              <a:spcBef>
                <a:spcPct val="20000"/>
              </a:spcBef>
              <a:buClr>
                <a:schemeClr val="hlink"/>
              </a:buClr>
              <a:buSzPct val="100000"/>
              <a:buChar char="–"/>
              <a:defRPr sz="2000">
                <a:solidFill>
                  <a:srgbClr val="FAFD00"/>
                </a:solidFill>
                <a:latin typeface="Helvetica" charset="0"/>
                <a:ea typeface="ＭＳ Ｐゴシック" charset="-128"/>
              </a:defRPr>
            </a:lvl4pPr>
            <a:lvl5pPr marL="2057400" indent="-228600">
              <a:spcBef>
                <a:spcPct val="20000"/>
              </a:spcBef>
              <a:buClr>
                <a:schemeClr val="hlink"/>
              </a:buClr>
              <a:buSzPct val="100000"/>
              <a:buChar char="•"/>
              <a:defRPr sz="2000">
                <a:solidFill>
                  <a:srgbClr val="FAFD00"/>
                </a:solidFill>
                <a:latin typeface="Helvetica" charset="0"/>
                <a:ea typeface="ＭＳ Ｐゴシック" charset="-128"/>
              </a:defRPr>
            </a:lvl5pPr>
            <a:lvl6pPr marL="25146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6pPr>
            <a:lvl7pPr marL="29718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7pPr>
            <a:lvl8pPr marL="34290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8pPr>
            <a:lvl9pPr marL="3886200" indent="-228600" eaLnBrk="0" fontAlgn="base" hangingPunct="0">
              <a:spcBef>
                <a:spcPct val="20000"/>
              </a:spcBef>
              <a:spcAft>
                <a:spcPct val="0"/>
              </a:spcAft>
              <a:buClr>
                <a:schemeClr val="hlink"/>
              </a:buClr>
              <a:buSzPct val="100000"/>
              <a:buChar char="•"/>
              <a:defRPr sz="2000">
                <a:solidFill>
                  <a:srgbClr val="FAFD00"/>
                </a:solidFill>
                <a:latin typeface="Helvetica" charset="0"/>
                <a:ea typeface="ＭＳ Ｐゴシック" charset="-128"/>
              </a:defRPr>
            </a:lvl9pPr>
          </a:lstStyle>
          <a:p>
            <a:pPr algn="ctr">
              <a:spcBef>
                <a:spcPct val="0"/>
              </a:spcBef>
              <a:buClrTx/>
              <a:buSzTx/>
              <a:buFontTx/>
              <a:buNone/>
            </a:pPr>
            <a:r>
              <a:rPr lang="en-US" altLang="en-US" sz="2400">
                <a:solidFill>
                  <a:schemeClr val="tx1"/>
                </a:solidFill>
                <a:latin typeface="Times" charset="0"/>
              </a:rPr>
              <a:t>Things get even more complicated!!!</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fontScheme name="Microsoft Office 98">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charset="0"/>
            <a:ea typeface="ＭＳ Ｐゴシック"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icrosoft Office 98">
  <a:themeElements>
    <a:clrScheme name="">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fontScheme name="Microsoft Office 98">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FFFF00"/>
            </a:solidFill>
            <a:effectLst/>
            <a:latin typeface="Times"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FFFF00"/>
            </a:solidFill>
            <a:effectLst/>
            <a:latin typeface="Times" charset="0"/>
            <a:ea typeface="ＭＳ Ｐゴシック"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919191"/>
    </a:dk1>
    <a:lt1>
      <a:srgbClr val="FFFF00"/>
    </a:lt1>
    <a:dk2>
      <a:srgbClr val="00279F"/>
    </a:dk2>
    <a:lt2>
      <a:srgbClr val="000000"/>
    </a:lt2>
    <a:accent1>
      <a:srgbClr val="618FFD"/>
    </a:accent1>
    <a:accent2>
      <a:srgbClr val="00AE00"/>
    </a:accent2>
    <a:accent3>
      <a:srgbClr val="AAACCD"/>
    </a:accent3>
    <a:accent4>
      <a:srgbClr val="DADA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919191"/>
    </a:dk1>
    <a:lt1>
      <a:srgbClr val="FFFFFF"/>
    </a:lt1>
    <a:dk2>
      <a:srgbClr val="00279F"/>
    </a:dk2>
    <a:lt2>
      <a:srgbClr val="FFF11C"/>
    </a:lt2>
    <a:accent1>
      <a:srgbClr val="618FFD"/>
    </a:accent1>
    <a:accent2>
      <a:srgbClr val="FFF90E"/>
    </a:accent2>
    <a:accent3>
      <a:srgbClr val="AAACCD"/>
    </a:accent3>
    <a:accent4>
      <a:srgbClr val="DADADA"/>
    </a:accent4>
    <a:accent5>
      <a:srgbClr val="B7C6FE"/>
    </a:accent5>
    <a:accent6>
      <a:srgbClr val="E7E20C"/>
    </a:accent6>
    <a:hlink>
      <a:srgbClr val="FC0128"/>
    </a:hlink>
    <a:folHlink>
      <a:srgbClr val="CECECE"/>
    </a:folHlink>
  </a:clrScheme>
</a:themeOverride>
</file>

<file path=ppt/theme/themeOverride3.xml><?xml version="1.0" encoding="utf-8"?>
<a:themeOverride xmlns:a="http://schemas.openxmlformats.org/drawingml/2006/main">
  <a:clrScheme name="">
    <a:dk1>
      <a:srgbClr val="919191"/>
    </a:dk1>
    <a:lt1>
      <a:srgbClr val="FFFFFF"/>
    </a:lt1>
    <a:dk2>
      <a:srgbClr val="00279F"/>
    </a:dk2>
    <a:lt2>
      <a:srgbClr val="000000"/>
    </a:lt2>
    <a:accent1>
      <a:srgbClr val="618FFD"/>
    </a:accent1>
    <a:accent2>
      <a:srgbClr val="00AE00"/>
    </a:accent2>
    <a:accent3>
      <a:srgbClr val="AAACCD"/>
    </a:accent3>
    <a:accent4>
      <a:srgbClr val="DADADA"/>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919191"/>
    </a:dk1>
    <a:lt1>
      <a:srgbClr val="FFFFFF"/>
    </a:lt1>
    <a:dk2>
      <a:srgbClr val="00279F"/>
    </a:dk2>
    <a:lt2>
      <a:srgbClr val="FFFFFF"/>
    </a:lt2>
    <a:accent1>
      <a:srgbClr val="F9F6FD"/>
    </a:accent1>
    <a:accent2>
      <a:srgbClr val="00AE00"/>
    </a:accent2>
    <a:accent3>
      <a:srgbClr val="AAACCD"/>
    </a:accent3>
    <a:accent4>
      <a:srgbClr val="DADADA"/>
    </a:accent4>
    <a:accent5>
      <a:srgbClr val="FBFA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919191"/>
    </a:dk1>
    <a:lt1>
      <a:srgbClr val="FFFFFF"/>
    </a:lt1>
    <a:dk2>
      <a:srgbClr val="00279F"/>
    </a:dk2>
    <a:lt2>
      <a:srgbClr val="FFFFFF"/>
    </a:lt2>
    <a:accent1>
      <a:srgbClr val="618FFD"/>
    </a:accent1>
    <a:accent2>
      <a:srgbClr val="00AE00"/>
    </a:accent2>
    <a:accent3>
      <a:srgbClr val="AAACCD"/>
    </a:accent3>
    <a:accent4>
      <a:srgbClr val="DADADA"/>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919191"/>
    </a:dk1>
    <a:lt1>
      <a:srgbClr val="FFFF4D"/>
    </a:lt1>
    <a:dk2>
      <a:srgbClr val="00279F"/>
    </a:dk2>
    <a:lt2>
      <a:srgbClr val="000000"/>
    </a:lt2>
    <a:accent1>
      <a:srgbClr val="618FFD"/>
    </a:accent1>
    <a:accent2>
      <a:srgbClr val="00AE00"/>
    </a:accent2>
    <a:accent3>
      <a:srgbClr val="AAACCD"/>
    </a:accent3>
    <a:accent4>
      <a:srgbClr val="DADA4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51254019</TotalTime>
  <Pages>54</Pages>
  <Words>6606</Words>
  <Application>Microsoft Macintosh PowerPoint</Application>
  <PresentationFormat>35mm Slides</PresentationFormat>
  <Paragraphs>1107</Paragraphs>
  <Slides>90</Slides>
  <Notes>64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90</vt:i4>
      </vt:variant>
    </vt:vector>
  </HeadingPairs>
  <TitlesOfParts>
    <vt:vector size="94" baseType="lpstr">
      <vt:lpstr>Microsoft Office 98</vt:lpstr>
      <vt:lpstr>1_Microsoft Office 98</vt:lpstr>
      <vt:lpstr>2_Default Design</vt:lpstr>
      <vt:lpstr>Equation</vt:lpstr>
      <vt:lpstr>PowerPoint Presentation</vt:lpstr>
      <vt:lpstr>PowerPoint Presentation</vt:lpstr>
      <vt:lpstr>PowerPoint Presentation</vt:lpstr>
      <vt:lpstr>Precession of spins in the presence of a magnetic field (Bo)</vt:lpstr>
      <vt:lpstr>PowerPoint Presentation</vt:lpstr>
      <vt:lpstr>Molecular Orbitals and Chemical Bonds</vt:lpstr>
      <vt:lpstr>Multiple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Complex Coupling- Multiply Coupled Spin  System and the Effect of Field Strength (A2M2X2)</vt:lpstr>
      <vt:lpstr>Progression from a Weakly Coupled AX Spin System to Strongly Coupled AB Spin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Inversion recovery</vt:lpstr>
      <vt:lpstr>PowerPoint Presentation</vt:lpstr>
      <vt:lpstr>PowerPoint Presentation</vt:lpstr>
      <vt:lpstr>PowerPoint Presentation</vt:lpstr>
      <vt:lpstr>In Vivo Brain Metabolite T1’s</vt:lpstr>
      <vt:lpstr>PowerPoint Presentation</vt:lpstr>
      <vt:lpstr>NMR - Ernst angle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Phospholipid Metabolites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kurhanewicz</dc:creator>
  <cp:keywords/>
  <dc:description/>
  <cp:lastModifiedBy>John Kurhanewicz</cp:lastModifiedBy>
  <cp:revision>1100</cp:revision>
  <cp:lastPrinted>2009-01-21T16:24:19Z</cp:lastPrinted>
  <dcterms:created xsi:type="dcterms:W3CDTF">1998-10-14T14:50:56Z</dcterms:created>
  <dcterms:modified xsi:type="dcterms:W3CDTF">2018-01-22T19:30:56Z</dcterms:modified>
</cp:coreProperties>
</file>