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95" r:id="rId1"/>
  </p:sldMasterIdLst>
  <p:notesMasterIdLst>
    <p:notesMasterId r:id="rId22"/>
  </p:notesMasterIdLst>
  <p:sldIdLst>
    <p:sldId id="256" r:id="rId2"/>
    <p:sldId id="288" r:id="rId3"/>
    <p:sldId id="311" r:id="rId4"/>
    <p:sldId id="304" r:id="rId5"/>
    <p:sldId id="312" r:id="rId6"/>
    <p:sldId id="292" r:id="rId7"/>
    <p:sldId id="294" r:id="rId8"/>
    <p:sldId id="318" r:id="rId9"/>
    <p:sldId id="314" r:id="rId10"/>
    <p:sldId id="315" r:id="rId11"/>
    <p:sldId id="316" r:id="rId12"/>
    <p:sldId id="317" r:id="rId13"/>
    <p:sldId id="271" r:id="rId14"/>
    <p:sldId id="269" r:id="rId15"/>
    <p:sldId id="270" r:id="rId16"/>
    <p:sldId id="307" r:id="rId17"/>
    <p:sldId id="309" r:id="rId18"/>
    <p:sldId id="308" r:id="rId19"/>
    <p:sldId id="320" r:id="rId20"/>
    <p:sldId id="31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8EBE8F-15F2-E842-BC31-074DCB9BDC9D}">
          <p14:sldIdLst>
            <p14:sldId id="256"/>
            <p14:sldId id="288"/>
            <p14:sldId id="311"/>
            <p14:sldId id="304"/>
            <p14:sldId id="312"/>
            <p14:sldId id="292"/>
            <p14:sldId id="294"/>
            <p14:sldId id="318"/>
            <p14:sldId id="314"/>
            <p14:sldId id="315"/>
            <p14:sldId id="316"/>
            <p14:sldId id="317"/>
            <p14:sldId id="271"/>
            <p14:sldId id="269"/>
            <p14:sldId id="270"/>
            <p14:sldId id="307"/>
            <p14:sldId id="309"/>
            <p14:sldId id="308"/>
            <p14:sldId id="320"/>
            <p14:sldId id="31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132" autoAdjust="0"/>
    <p:restoredTop sz="56200" autoAdjust="0"/>
  </p:normalViewPr>
  <p:slideViewPr>
    <p:cSldViewPr snapToGrid="0" snapToObjects="1">
      <p:cViewPr varScale="1">
        <p:scale>
          <a:sx n="56" d="100"/>
          <a:sy n="56" d="100"/>
        </p:scale>
        <p:origin x="1624"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662C7E-904F-0B4C-A7A6-547ECE83F8FE}" type="doc">
      <dgm:prSet loTypeId="urn:microsoft.com/office/officeart/2005/8/layout/venn1" loCatId="relationship" qsTypeId="urn:microsoft.com/office/officeart/2005/8/quickstyle/simple4" qsCatId="simple" csTypeId="urn:microsoft.com/office/officeart/2005/8/colors/accent1_2" csCatId="accent1" phldr="1"/>
      <dgm:spPr/>
    </dgm:pt>
    <dgm:pt modelId="{9BFC607D-E280-8F46-BEB9-8D877FB0C16B}">
      <dgm:prSet phldrT="[Text]"/>
      <dgm:spPr/>
      <dgm:t>
        <a:bodyPr/>
        <a:lstStyle/>
        <a:p>
          <a:r>
            <a:rPr lang="en-US" dirty="0"/>
            <a:t>Didactic Training</a:t>
          </a:r>
        </a:p>
      </dgm:t>
    </dgm:pt>
    <dgm:pt modelId="{FECF6CB9-749F-424F-AADD-1DDD1334A4AD}" type="parTrans" cxnId="{DDC9FF90-0B4D-8848-816E-B727D9AD8104}">
      <dgm:prSet/>
      <dgm:spPr/>
      <dgm:t>
        <a:bodyPr/>
        <a:lstStyle/>
        <a:p>
          <a:endParaRPr lang="en-US"/>
        </a:p>
      </dgm:t>
    </dgm:pt>
    <dgm:pt modelId="{0BE6BF8C-6213-CE48-8E4C-8D33D10791F2}" type="sibTrans" cxnId="{DDC9FF90-0B4D-8848-816E-B727D9AD8104}">
      <dgm:prSet/>
      <dgm:spPr/>
      <dgm:t>
        <a:bodyPr/>
        <a:lstStyle/>
        <a:p>
          <a:endParaRPr lang="en-US"/>
        </a:p>
      </dgm:t>
    </dgm:pt>
    <dgm:pt modelId="{BD4A8F90-577B-274E-BEA3-0B9C19E56414}">
      <dgm:prSet phldrT="[Text]"/>
      <dgm:spPr/>
      <dgm:t>
        <a:bodyPr/>
        <a:lstStyle/>
        <a:p>
          <a:r>
            <a:rPr lang="en-US" dirty="0"/>
            <a:t>Mentorship</a:t>
          </a:r>
        </a:p>
      </dgm:t>
    </dgm:pt>
    <dgm:pt modelId="{2D82E314-285F-2840-90BA-52304F1AF08C}" type="parTrans" cxnId="{16C08602-496C-9345-9E36-EB5FFA14C8C1}">
      <dgm:prSet/>
      <dgm:spPr/>
      <dgm:t>
        <a:bodyPr/>
        <a:lstStyle/>
        <a:p>
          <a:endParaRPr lang="en-US"/>
        </a:p>
      </dgm:t>
    </dgm:pt>
    <dgm:pt modelId="{F3A0DD19-360A-7D47-8E72-AE01879F2C8A}" type="sibTrans" cxnId="{16C08602-496C-9345-9E36-EB5FFA14C8C1}">
      <dgm:prSet/>
      <dgm:spPr/>
      <dgm:t>
        <a:bodyPr/>
        <a:lstStyle/>
        <a:p>
          <a:endParaRPr lang="en-US"/>
        </a:p>
      </dgm:t>
    </dgm:pt>
    <dgm:pt modelId="{BD01490F-120D-9B40-9357-6D1986C57C2C}">
      <dgm:prSet phldrT="[Text]"/>
      <dgm:spPr/>
      <dgm:t>
        <a:bodyPr/>
        <a:lstStyle/>
        <a:p>
          <a:r>
            <a:rPr lang="en-US" dirty="0"/>
            <a:t>Practical Training (Research)</a:t>
          </a:r>
        </a:p>
      </dgm:t>
    </dgm:pt>
    <dgm:pt modelId="{C8BCFA1E-CF56-8E4C-94FD-E58FA6B28A65}" type="parTrans" cxnId="{73388A29-3C33-F84D-ADC6-BE9E6C6C519E}">
      <dgm:prSet/>
      <dgm:spPr/>
      <dgm:t>
        <a:bodyPr/>
        <a:lstStyle/>
        <a:p>
          <a:endParaRPr lang="en-US"/>
        </a:p>
      </dgm:t>
    </dgm:pt>
    <dgm:pt modelId="{36D27F31-638E-0E49-9067-61B4D028B1B0}" type="sibTrans" cxnId="{73388A29-3C33-F84D-ADC6-BE9E6C6C519E}">
      <dgm:prSet/>
      <dgm:spPr/>
      <dgm:t>
        <a:bodyPr/>
        <a:lstStyle/>
        <a:p>
          <a:endParaRPr lang="en-US"/>
        </a:p>
      </dgm:t>
    </dgm:pt>
    <dgm:pt modelId="{A08366EC-3F02-EE42-BE42-AB03E9151DF9}" type="pres">
      <dgm:prSet presAssocID="{B8662C7E-904F-0B4C-A7A6-547ECE83F8FE}" presName="compositeShape" presStyleCnt="0">
        <dgm:presLayoutVars>
          <dgm:chMax val="7"/>
          <dgm:dir/>
          <dgm:resizeHandles val="exact"/>
        </dgm:presLayoutVars>
      </dgm:prSet>
      <dgm:spPr/>
    </dgm:pt>
    <dgm:pt modelId="{5CA03401-4C8B-EF42-900D-F79CB6FC5CEF}" type="pres">
      <dgm:prSet presAssocID="{9BFC607D-E280-8F46-BEB9-8D877FB0C16B}" presName="circ1" presStyleLbl="vennNode1" presStyleIdx="0" presStyleCnt="3"/>
      <dgm:spPr/>
    </dgm:pt>
    <dgm:pt modelId="{637BA8B0-D692-4B4D-B0EF-11066117AB19}" type="pres">
      <dgm:prSet presAssocID="{9BFC607D-E280-8F46-BEB9-8D877FB0C16B}" presName="circ1Tx" presStyleLbl="revTx" presStyleIdx="0" presStyleCnt="0">
        <dgm:presLayoutVars>
          <dgm:chMax val="0"/>
          <dgm:chPref val="0"/>
          <dgm:bulletEnabled val="1"/>
        </dgm:presLayoutVars>
      </dgm:prSet>
      <dgm:spPr/>
    </dgm:pt>
    <dgm:pt modelId="{9DF467B3-C201-B540-880D-D383CDAE6137}" type="pres">
      <dgm:prSet presAssocID="{BD4A8F90-577B-274E-BEA3-0B9C19E56414}" presName="circ2" presStyleLbl="vennNode1" presStyleIdx="1" presStyleCnt="3"/>
      <dgm:spPr/>
    </dgm:pt>
    <dgm:pt modelId="{C4C04B0F-6F14-174D-B0B9-1B70AB4A00D5}" type="pres">
      <dgm:prSet presAssocID="{BD4A8F90-577B-274E-BEA3-0B9C19E56414}" presName="circ2Tx" presStyleLbl="revTx" presStyleIdx="0" presStyleCnt="0">
        <dgm:presLayoutVars>
          <dgm:chMax val="0"/>
          <dgm:chPref val="0"/>
          <dgm:bulletEnabled val="1"/>
        </dgm:presLayoutVars>
      </dgm:prSet>
      <dgm:spPr/>
    </dgm:pt>
    <dgm:pt modelId="{1102BF7D-2169-BD47-B32B-21277217A17C}" type="pres">
      <dgm:prSet presAssocID="{BD01490F-120D-9B40-9357-6D1986C57C2C}" presName="circ3" presStyleLbl="vennNode1" presStyleIdx="2" presStyleCnt="3"/>
      <dgm:spPr/>
    </dgm:pt>
    <dgm:pt modelId="{B967FE39-C8EB-6A45-884E-B722B8987D9C}" type="pres">
      <dgm:prSet presAssocID="{BD01490F-120D-9B40-9357-6D1986C57C2C}" presName="circ3Tx" presStyleLbl="revTx" presStyleIdx="0" presStyleCnt="0">
        <dgm:presLayoutVars>
          <dgm:chMax val="0"/>
          <dgm:chPref val="0"/>
          <dgm:bulletEnabled val="1"/>
        </dgm:presLayoutVars>
      </dgm:prSet>
      <dgm:spPr/>
    </dgm:pt>
  </dgm:ptLst>
  <dgm:cxnLst>
    <dgm:cxn modelId="{16C08602-496C-9345-9E36-EB5FFA14C8C1}" srcId="{B8662C7E-904F-0B4C-A7A6-547ECE83F8FE}" destId="{BD4A8F90-577B-274E-BEA3-0B9C19E56414}" srcOrd="1" destOrd="0" parTransId="{2D82E314-285F-2840-90BA-52304F1AF08C}" sibTransId="{F3A0DD19-360A-7D47-8E72-AE01879F2C8A}"/>
    <dgm:cxn modelId="{98B91207-1B7C-1D4E-B59B-FC59D255DBBD}" type="presOf" srcId="{BD4A8F90-577B-274E-BEA3-0B9C19E56414}" destId="{C4C04B0F-6F14-174D-B0B9-1B70AB4A00D5}" srcOrd="1" destOrd="0" presId="urn:microsoft.com/office/officeart/2005/8/layout/venn1"/>
    <dgm:cxn modelId="{02EDF807-192C-7642-9B7E-927287B35FCF}" type="presOf" srcId="{BD01490F-120D-9B40-9357-6D1986C57C2C}" destId="{B967FE39-C8EB-6A45-884E-B722B8987D9C}" srcOrd="1" destOrd="0" presId="urn:microsoft.com/office/officeart/2005/8/layout/venn1"/>
    <dgm:cxn modelId="{73388A29-3C33-F84D-ADC6-BE9E6C6C519E}" srcId="{B8662C7E-904F-0B4C-A7A6-547ECE83F8FE}" destId="{BD01490F-120D-9B40-9357-6D1986C57C2C}" srcOrd="2" destOrd="0" parTransId="{C8BCFA1E-CF56-8E4C-94FD-E58FA6B28A65}" sibTransId="{36D27F31-638E-0E49-9067-61B4D028B1B0}"/>
    <dgm:cxn modelId="{9CC78A39-E37B-8642-937D-3D761B8183A9}" type="presOf" srcId="{B8662C7E-904F-0B4C-A7A6-547ECE83F8FE}" destId="{A08366EC-3F02-EE42-BE42-AB03E9151DF9}" srcOrd="0" destOrd="0" presId="urn:microsoft.com/office/officeart/2005/8/layout/venn1"/>
    <dgm:cxn modelId="{7A179A8D-2E79-004B-9ADA-ECD2CE6C1FC1}" type="presOf" srcId="{BD01490F-120D-9B40-9357-6D1986C57C2C}" destId="{1102BF7D-2169-BD47-B32B-21277217A17C}" srcOrd="0" destOrd="0" presId="urn:microsoft.com/office/officeart/2005/8/layout/venn1"/>
    <dgm:cxn modelId="{DDC9FF90-0B4D-8848-816E-B727D9AD8104}" srcId="{B8662C7E-904F-0B4C-A7A6-547ECE83F8FE}" destId="{9BFC607D-E280-8F46-BEB9-8D877FB0C16B}" srcOrd="0" destOrd="0" parTransId="{FECF6CB9-749F-424F-AADD-1DDD1334A4AD}" sibTransId="{0BE6BF8C-6213-CE48-8E4C-8D33D10791F2}"/>
    <dgm:cxn modelId="{7D4E8492-8020-734B-8509-F12E69C2D1CB}" type="presOf" srcId="{9BFC607D-E280-8F46-BEB9-8D877FB0C16B}" destId="{5CA03401-4C8B-EF42-900D-F79CB6FC5CEF}" srcOrd="0" destOrd="0" presId="urn:microsoft.com/office/officeart/2005/8/layout/venn1"/>
    <dgm:cxn modelId="{9048E3DA-3569-4C40-A1D5-5769557B5F6B}" type="presOf" srcId="{9BFC607D-E280-8F46-BEB9-8D877FB0C16B}" destId="{637BA8B0-D692-4B4D-B0EF-11066117AB19}" srcOrd="1" destOrd="0" presId="urn:microsoft.com/office/officeart/2005/8/layout/venn1"/>
    <dgm:cxn modelId="{76528DE3-6A20-E94A-9408-7A56622210FC}" type="presOf" srcId="{BD4A8F90-577B-274E-BEA3-0B9C19E56414}" destId="{9DF467B3-C201-B540-880D-D383CDAE6137}" srcOrd="0" destOrd="0" presId="urn:microsoft.com/office/officeart/2005/8/layout/venn1"/>
    <dgm:cxn modelId="{AF519A9B-581F-5B4C-9800-F675D2479A6D}" type="presParOf" srcId="{A08366EC-3F02-EE42-BE42-AB03E9151DF9}" destId="{5CA03401-4C8B-EF42-900D-F79CB6FC5CEF}" srcOrd="0" destOrd="0" presId="urn:microsoft.com/office/officeart/2005/8/layout/venn1"/>
    <dgm:cxn modelId="{8AEF9413-26C7-B540-BED6-61C6999B0432}" type="presParOf" srcId="{A08366EC-3F02-EE42-BE42-AB03E9151DF9}" destId="{637BA8B0-D692-4B4D-B0EF-11066117AB19}" srcOrd="1" destOrd="0" presId="urn:microsoft.com/office/officeart/2005/8/layout/venn1"/>
    <dgm:cxn modelId="{53CC86BE-6C85-F641-BF6B-AEF596F9E119}" type="presParOf" srcId="{A08366EC-3F02-EE42-BE42-AB03E9151DF9}" destId="{9DF467B3-C201-B540-880D-D383CDAE6137}" srcOrd="2" destOrd="0" presId="urn:microsoft.com/office/officeart/2005/8/layout/venn1"/>
    <dgm:cxn modelId="{C14D71B8-E06B-2445-B8B4-2734374AE271}" type="presParOf" srcId="{A08366EC-3F02-EE42-BE42-AB03E9151DF9}" destId="{C4C04B0F-6F14-174D-B0B9-1B70AB4A00D5}" srcOrd="3" destOrd="0" presId="urn:microsoft.com/office/officeart/2005/8/layout/venn1"/>
    <dgm:cxn modelId="{4CFF79E3-103C-704B-9975-6AB83E19BCE6}" type="presParOf" srcId="{A08366EC-3F02-EE42-BE42-AB03E9151DF9}" destId="{1102BF7D-2169-BD47-B32B-21277217A17C}" srcOrd="4" destOrd="0" presId="urn:microsoft.com/office/officeart/2005/8/layout/venn1"/>
    <dgm:cxn modelId="{CE7B7656-1906-9048-A483-19F410E0139A}" type="presParOf" srcId="{A08366EC-3F02-EE42-BE42-AB03E9151DF9}" destId="{B967FE39-C8EB-6A45-884E-B722B8987D9C}"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A03401-4C8B-EF42-900D-F79CB6FC5CEF}">
      <dsp:nvSpPr>
        <dsp:cNvPr id="0" name=""/>
        <dsp:cNvSpPr/>
      </dsp:nvSpPr>
      <dsp:spPr>
        <a:xfrm>
          <a:off x="2637948" y="54391"/>
          <a:ext cx="2610802" cy="2610802"/>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r>
            <a:rPr lang="en-US" sz="2600" kern="1200" dirty="0"/>
            <a:t>Didactic Training</a:t>
          </a:r>
        </a:p>
      </dsp:txBody>
      <dsp:txXfrm>
        <a:off x="2986055" y="511282"/>
        <a:ext cx="1914588" cy="1174861"/>
      </dsp:txXfrm>
    </dsp:sp>
    <dsp:sp modelId="{9DF467B3-C201-B540-880D-D383CDAE6137}">
      <dsp:nvSpPr>
        <dsp:cNvPr id="0" name=""/>
        <dsp:cNvSpPr/>
      </dsp:nvSpPr>
      <dsp:spPr>
        <a:xfrm>
          <a:off x="3580013" y="1686143"/>
          <a:ext cx="2610802" cy="2610802"/>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r>
            <a:rPr lang="en-US" sz="2600" kern="1200" dirty="0"/>
            <a:t>Mentorship</a:t>
          </a:r>
        </a:p>
      </dsp:txBody>
      <dsp:txXfrm>
        <a:off x="4378483" y="2360600"/>
        <a:ext cx="1566481" cy="1435941"/>
      </dsp:txXfrm>
    </dsp:sp>
    <dsp:sp modelId="{1102BF7D-2169-BD47-B32B-21277217A17C}">
      <dsp:nvSpPr>
        <dsp:cNvPr id="0" name=""/>
        <dsp:cNvSpPr/>
      </dsp:nvSpPr>
      <dsp:spPr>
        <a:xfrm>
          <a:off x="1695883" y="1686143"/>
          <a:ext cx="2610802" cy="2610802"/>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r>
            <a:rPr lang="en-US" sz="2600" kern="1200" dirty="0"/>
            <a:t>Practical Training (Research)</a:t>
          </a:r>
        </a:p>
      </dsp:txBody>
      <dsp:txXfrm>
        <a:off x="1941734" y="2360600"/>
        <a:ext cx="1566481" cy="1435941"/>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0251AF-127C-D541-BFF7-251E0E3D08AF}" type="datetimeFigureOut">
              <a:rPr lang="en-US" smtClean="0"/>
              <a:pPr/>
              <a:t>2/6/20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573239-D9F1-9645-A883-AFE7EF8F46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Note: These get updated frequently</a:t>
            </a:r>
          </a:p>
          <a:p>
            <a:endParaRPr lang="en-US" dirty="0"/>
          </a:p>
          <a:p>
            <a:r>
              <a:rPr lang="en-US" dirty="0"/>
              <a:t>In the General</a:t>
            </a:r>
            <a:r>
              <a:rPr lang="en-US" baseline="0" dirty="0"/>
              <a:t> Instructions guide, click on link for K or F award and it will take you to another document specific that that mechanism. </a:t>
            </a:r>
          </a:p>
          <a:p>
            <a:endParaRPr lang="en-US" baseline="0" dirty="0"/>
          </a:p>
          <a:p>
            <a:r>
              <a:rPr lang="en-US" baseline="0" dirty="0"/>
              <a:t>K01, K08, and K23 (patient-centered) awards all have different PAs. (two versions, one for clinical trial; one for non-clinical trials). These are </a:t>
            </a:r>
          </a:p>
          <a:p>
            <a:endParaRPr lang="en-US" baseline="0" dirty="0"/>
          </a:p>
          <a:p>
            <a:r>
              <a:rPr lang="en-US" baseline="0" dirty="0"/>
              <a:t>Special instructions are now in resources folder – USE VERSION E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Sponsor and Co-Sponsor Statements (see Mooney Example) – divide into specific sections on A) Research Support Available; B) Previous Fellows/Trainees; C) </a:t>
            </a:r>
            <a:r>
              <a:rPr lang="en-US" sz="1200" kern="1200" dirty="0">
                <a:solidFill>
                  <a:schemeClr val="tx1"/>
                </a:solidFill>
                <a:effectLst/>
                <a:latin typeface="+mn-lt"/>
                <a:ea typeface="+mn-ea"/>
                <a:cs typeface="+mn-cs"/>
              </a:rPr>
              <a:t>Training Plan, Environment, and Research Facilities; D) Number of Fellows/Trainees to be Supervised During the Fellowship; E) Applicant's Qualifications and Potential for a Research Career.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training plan is supposed to be coming from the perspective of the sponsors (they should write it, but you can draft it) and can be a shortened but still comprehensive description of your training plan.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should also discuss the applicant’s transition to the next stage of their career. </a:t>
            </a:r>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11</a:t>
            </a:fld>
            <a:endParaRPr lang="en-US"/>
          </a:p>
        </p:txBody>
      </p:sp>
    </p:spTree>
    <p:extLst>
      <p:ext uri="{BB962C8B-B14F-4D97-AF65-F5344CB8AC3E}">
        <p14:creationId xmlns:p14="http://schemas.microsoft.com/office/powerpoint/2010/main" val="3816510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For F31: Start with what made you decide to get a PhD? And why this particular</a:t>
            </a:r>
            <a:r>
              <a:rPr lang="en-US" baseline="0" dirty="0"/>
              <a:t> topic? What have you learned thus far from you masters degree work or working on other research projects that made you choose this particular area of research?</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Previously</a:t>
            </a:r>
            <a:r>
              <a:rPr lang="en-US" baseline="0" dirty="0"/>
              <a:t> called “Goals for Fellowship Training and Career”</a:t>
            </a:r>
          </a:p>
          <a:p>
            <a:endParaRPr lang="en-US" baseline="0" dirty="0"/>
          </a:p>
          <a:p>
            <a:r>
              <a:rPr lang="en-US" baseline="0" dirty="0"/>
              <a:t>Not sure about teaching since also getting paid to do that (fellowship supports what you are not already paid to do, in my view)</a:t>
            </a:r>
          </a:p>
          <a:p>
            <a:endParaRPr lang="en-US" baseline="0" dirty="0"/>
          </a:p>
          <a:p>
            <a:r>
              <a:rPr lang="en-US" baseline="0" dirty="0"/>
              <a:t>3 bullet points from Fellowships instruction manual</a:t>
            </a:r>
          </a:p>
          <a:p>
            <a:endParaRPr lang="en-US" baseline="0" dirty="0"/>
          </a:p>
          <a:p>
            <a:r>
              <a:rPr lang="en-US" baseline="0" dirty="0"/>
              <a:t>State overall career goal—what do you want to be known for? What expertise (content area) to do want to have to define your career?</a:t>
            </a:r>
          </a:p>
          <a:p>
            <a:endParaRPr lang="en-US" baseline="0" dirty="0"/>
          </a:p>
          <a:p>
            <a:r>
              <a:rPr lang="en-US" baseline="0" dirty="0"/>
              <a:t>Then go into the details of the training you will seek to meet this objective. Examples are taking advanced coursework on a particular analytic technique, hands-on research experience under the direction of leaders in the field, experience teaching courses for those who want to pursue a tenure-track job with a teaching load, conferences, etc.)</a:t>
            </a:r>
          </a:p>
          <a:p>
            <a:endParaRPr lang="en-US" baseline="0" dirty="0"/>
          </a:p>
          <a:p>
            <a:r>
              <a:rPr lang="en-US" baseline="0" dirty="0"/>
              <a:t>Short term goals—what will outcomes will be achieved over the next few years (manuscripts, conference presentations, completing dissertation by </a:t>
            </a:r>
            <a:r>
              <a:rPr lang="en-US" baseline="0" dirty="0" err="1"/>
              <a:t>x</a:t>
            </a:r>
            <a:r>
              <a:rPr lang="en-US" baseline="0" dirty="0"/>
              <a:t> date)</a:t>
            </a:r>
          </a:p>
          <a:p>
            <a:r>
              <a:rPr lang="en-US" baseline="0" dirty="0"/>
              <a:t>Long term goals—where will all of this take you? To apply for a larger grant? post-doc fellowship? tenure track position?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Include time spend conducting the research, meeting with mentors, independent</a:t>
            </a:r>
            <a:r>
              <a:rPr lang="en-US" baseline="0" dirty="0"/>
              <a:t> readings, seminars, conferences, courses, teaching classes etc. Short bullet point for each activity. </a:t>
            </a:r>
            <a:endParaRPr lang="en-US" dirty="0"/>
          </a:p>
          <a:p>
            <a:endParaRPr lang="en-US" dirty="0"/>
          </a:p>
          <a:p>
            <a:r>
              <a:rPr lang="en-US" dirty="0"/>
              <a:t>Use your</a:t>
            </a:r>
            <a:r>
              <a:rPr lang="en-US" baseline="0" dirty="0"/>
              <a:t> best estimate when it comes to % effort—this is just how the NIH thinks! Easier to group activities and assign a % effort to the group.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16</a:t>
            </a:fld>
            <a:endParaRPr lang="en-US"/>
          </a:p>
        </p:txBody>
      </p:sp>
    </p:spTree>
    <p:extLst>
      <p:ext uri="{BB962C8B-B14F-4D97-AF65-F5344CB8AC3E}">
        <p14:creationId xmlns:p14="http://schemas.microsoft.com/office/powerpoint/2010/main" val="6223931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20</a:t>
            </a:fld>
            <a:endParaRPr lang="en-US"/>
          </a:p>
        </p:txBody>
      </p:sp>
    </p:spTree>
    <p:extLst>
      <p:ext uri="{BB962C8B-B14F-4D97-AF65-F5344CB8AC3E}">
        <p14:creationId xmlns:p14="http://schemas.microsoft.com/office/powerpoint/2010/main" val="3753295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573239-D9F1-9645-A883-AFE7EF8F461E}" type="slidenum">
              <a:rPr lang="en-US" smtClean="0"/>
              <a:pPr/>
              <a:t>3</a:t>
            </a:fld>
            <a:endParaRPr lang="en-US"/>
          </a:p>
        </p:txBody>
      </p:sp>
    </p:spTree>
    <p:extLst>
      <p:ext uri="{BB962C8B-B14F-4D97-AF65-F5344CB8AC3E}">
        <p14:creationId xmlns:p14="http://schemas.microsoft.com/office/powerpoint/2010/main" val="465399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Give example of primary/secondary mentors on my F31 award (</a:t>
            </a:r>
            <a:r>
              <a:rPr lang="en-US" dirty="0" err="1"/>
              <a:t>jr</a:t>
            </a:r>
            <a:r>
              <a:rPr lang="en-US" dirty="0"/>
              <a:t> plus </a:t>
            </a:r>
            <a:r>
              <a:rPr lang="en-US" dirty="0" err="1"/>
              <a:t>sr</a:t>
            </a:r>
            <a:r>
              <a:rPr lang="en-US" dirty="0"/>
              <a:t>), and K award (primary mentor, less senior paired with more senior secondary mentor; framed as secondary mentor providing more career dev monitoring)</a:t>
            </a:r>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you get a sense that your mentors are dedicated to you, are looking out for you, and are collegial and/or likeable if possible. This is just the beginning of a long term investment!</a:t>
            </a:r>
          </a:p>
        </p:txBody>
      </p:sp>
      <p:sp>
        <p:nvSpPr>
          <p:cNvPr id="4" name="Slide Number Placeholder 3"/>
          <p:cNvSpPr>
            <a:spLocks noGrp="1"/>
          </p:cNvSpPr>
          <p:nvPr>
            <p:ph type="sldNum" sz="quarter" idx="5"/>
          </p:nvPr>
        </p:nvSpPr>
        <p:spPr/>
        <p:txBody>
          <a:bodyPr/>
          <a:lstStyle/>
          <a:p>
            <a:fld id="{8B573239-D9F1-9645-A883-AFE7EF8F461E}" type="slidenum">
              <a:rPr lang="en-US" smtClean="0"/>
              <a:pPr/>
              <a:t>5</a:t>
            </a:fld>
            <a:endParaRPr lang="en-US"/>
          </a:p>
        </p:txBody>
      </p:sp>
    </p:spTree>
    <p:extLst>
      <p:ext uri="{BB962C8B-B14F-4D97-AF65-F5344CB8AC3E}">
        <p14:creationId xmlns:p14="http://schemas.microsoft.com/office/powerpoint/2010/main" val="2082633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171450" indent="-171450">
              <a:buFont typeface="Arial" panose="020B0604020202020204" pitchFamily="34" charset="0"/>
              <a:buChar char="•"/>
            </a:pPr>
            <a:r>
              <a:rPr lang="en-US" dirty="0"/>
              <a:t>Respective contributions – this one-pager outlines how you and your sponsors together came up with your training and research plan</a:t>
            </a:r>
          </a:p>
          <a:p>
            <a:pPr marL="171450" indent="-171450">
              <a:buFont typeface="Arial" panose="020B0604020202020204" pitchFamily="34" charset="0"/>
              <a:buChar char="•"/>
            </a:pPr>
            <a:r>
              <a:rPr lang="en-US" dirty="0"/>
              <a:t>Selection of Sponsor and Institutions – explain how you selected each of your sponsors to accomplish your training goals. Usually a paragraph for each sponsor like you did in your assignment, but more detailed. </a:t>
            </a:r>
          </a:p>
          <a:p>
            <a:pPr marL="171450" indent="-171450">
              <a:buFont typeface="Arial" panose="020B0604020202020204" pitchFamily="34" charset="0"/>
              <a:buChar char="•"/>
            </a:pPr>
            <a:r>
              <a:rPr lang="en-US" dirty="0"/>
              <a:t>Training in RCR – this is your ethics training, and needs to be divided into five areas (format, subject matter, faculty participation, duration in hours/days, frequency)</a:t>
            </a:r>
          </a:p>
          <a:p>
            <a:pPr marL="171450" indent="-171450">
              <a:buFont typeface="Arial" panose="020B0604020202020204" pitchFamily="34" charset="0"/>
              <a:buChar char="•"/>
            </a:pPr>
            <a:r>
              <a:rPr lang="en-US" dirty="0"/>
              <a:t>Applicant’s background and goals…these are your main training sections that we’ll talk more about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Institutional Environment and Commitment to Training -- </a:t>
            </a:r>
            <a:r>
              <a:rPr lang="en-US" sz="1200" kern="1200" dirty="0">
                <a:solidFill>
                  <a:schemeClr val="tx1"/>
                </a:solidFill>
                <a:effectLst/>
                <a:latin typeface="+mn-lt"/>
                <a:ea typeface="+mn-ea"/>
                <a:cs typeface="+mn-cs"/>
              </a:rPr>
              <a:t>Document a strong, well-established research program related to the candidate's area of interest. Describe opportunities for intellectual interactions with other individuals in training and other investigators, including courses offered, journal clubs, seminars, and presentations. Indicate the facilities and other resources that will be made available for both career enhancement and the research proposed in this application</a:t>
            </a:r>
          </a:p>
          <a:p>
            <a:pPr marL="628650" marR="0" lvl="1"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Additional educational information for F31</a:t>
            </a:r>
            <a:r>
              <a:rPr lang="en-US" baseline="0" dirty="0"/>
              <a:t> (from special instructions for Fs): </a:t>
            </a:r>
            <a:r>
              <a:rPr lang="en-US" dirty="0"/>
              <a:t>Describe</a:t>
            </a:r>
            <a:r>
              <a:rPr lang="en-US" baseline="0" dirty="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a:t>bv</a:t>
            </a:r>
            <a:r>
              <a:rPr lang="en-US" baseline="0" dirty="0"/>
              <a:t> which the program formally monitors and evaluates a student’s progress.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Sponsor and Co-Sponsor Statements (see Mooney Example) – divide into specific sections on A) Research Support Available; B) Previous Fellows/Trainees; C) </a:t>
            </a:r>
            <a:r>
              <a:rPr lang="en-US" sz="1200" kern="1200" dirty="0">
                <a:solidFill>
                  <a:schemeClr val="tx1"/>
                </a:solidFill>
                <a:effectLst/>
                <a:latin typeface="+mn-lt"/>
                <a:ea typeface="+mn-ea"/>
                <a:cs typeface="+mn-cs"/>
              </a:rPr>
              <a:t>Training Plan, Environment, and Research Facilities; D) Number of Fellows/Trainees to be Supervised During the Fellowship; E) Applicant's Qualifications and Potential for a Research Career. The training plan is supposed to be coming from the perspective of the sponsors (they should write it, but you can draft it) and can be a shortened but still comprehensive description of your training plan. It should also discuss the applicant’s transition to the next stage of their career.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Letters of support – These would come from your scientific advisors (not sponsors and not your 3-5 referees outside of the training). Need to be combined into 6 pages.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BOLD=takes</a:t>
            </a:r>
            <a:r>
              <a:rPr lang="en-US" baseline="0" dirty="0"/>
              <a:t> more time</a:t>
            </a:r>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171450" indent="-171450">
              <a:buFont typeface="Arial" panose="020B0604020202020204" pitchFamily="34" charset="0"/>
              <a:buChar char="•"/>
            </a:pPr>
            <a:r>
              <a:rPr lang="en-US" dirty="0"/>
              <a:t>Respective contributions – this one-pager outlines how you and your sponsors together came up with your training and research plan</a:t>
            </a:r>
          </a:p>
          <a:p>
            <a:pPr marL="171450" indent="-171450">
              <a:buFont typeface="Arial" panose="020B0604020202020204" pitchFamily="34" charset="0"/>
              <a:buChar char="•"/>
            </a:pPr>
            <a:r>
              <a:rPr lang="en-US" dirty="0"/>
              <a:t>Selection of Sponsor and Institutions – explain how you selected each of your sponsors to accomplish your training goals. Usually a paragraph for each sponsor like you did in your assignment, but more detailed. </a:t>
            </a:r>
          </a:p>
          <a:p>
            <a:pPr marL="171450" indent="-171450">
              <a:buFont typeface="Arial" panose="020B0604020202020204" pitchFamily="34" charset="0"/>
              <a:buChar char="•"/>
            </a:pPr>
            <a:r>
              <a:rPr lang="en-US" dirty="0"/>
              <a:t>Training in RCR – this is your ethics training, and needs to be divided into five areas (format, subject matter, faculty participation, duration in hours/days, frequency)</a:t>
            </a:r>
          </a:p>
          <a:p>
            <a:pPr marL="171450" indent="-171450">
              <a:buFont typeface="Arial" panose="020B0604020202020204" pitchFamily="34" charset="0"/>
              <a:buChar char="•"/>
            </a:pPr>
            <a:r>
              <a:rPr lang="en-US" dirty="0"/>
              <a:t>Applicant’s background and goals…these are your main training sections that we’ll talk more about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Institutional Environment and Commitment to Training -- </a:t>
            </a:r>
            <a:r>
              <a:rPr lang="en-US" sz="1200" kern="1200" dirty="0">
                <a:solidFill>
                  <a:schemeClr val="tx1"/>
                </a:solidFill>
                <a:effectLst/>
                <a:latin typeface="+mn-lt"/>
                <a:ea typeface="+mn-ea"/>
                <a:cs typeface="+mn-cs"/>
              </a:rPr>
              <a:t>Document a strong, well-established research program related to the candidate's area of interest. Describe opportunities for intellectual interactions with other individuals in training and other investigators, including courses offered, journal clubs, seminars, and presentations. Indicate the facilities and other resources that will be made available for both career enhancement and the research proposed in this application</a:t>
            </a:r>
          </a:p>
          <a:p>
            <a:pPr marL="628650" marR="0" lvl="1"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Additional educational information for F31</a:t>
            </a:r>
            <a:r>
              <a:rPr lang="en-US" baseline="0" dirty="0"/>
              <a:t> (from special instructions for Fs): </a:t>
            </a:r>
            <a:r>
              <a:rPr lang="en-US" dirty="0"/>
              <a:t>Describe</a:t>
            </a:r>
            <a:r>
              <a:rPr lang="en-US" baseline="0" dirty="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a:t>bv</a:t>
            </a:r>
            <a:r>
              <a:rPr lang="en-US" baseline="0" dirty="0"/>
              <a:t> which the program formally monitors and evaluates a student’s progress.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Sponsor and Co-Sponsor Statements (see Mooney Example) – divide into specific sections on A) Research Support Available; B) Previous Fellows/Trainees; C) </a:t>
            </a:r>
            <a:r>
              <a:rPr lang="en-US" sz="1200" kern="1200" dirty="0">
                <a:solidFill>
                  <a:schemeClr val="tx1"/>
                </a:solidFill>
                <a:effectLst/>
                <a:latin typeface="+mn-lt"/>
                <a:ea typeface="+mn-ea"/>
                <a:cs typeface="+mn-cs"/>
              </a:rPr>
              <a:t>Training Plan, Environment, and Research Facilities; D) Number of Fellows/Trainees to be Supervised During the Fellowship; E) Applicant's Qualifications and Potential for a Research Career. The training plan is supposed to be coming from the perspective of the sponsors (they should write it, but you can draft it) and can be a shortened but still comprehensive description of your training plan. It should also discuss the applicant’s transition to the next stage of their career.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Letters of support – These would come from your scientific advisors (not sponsors and not your 3-5 referees outside of the training). Need to be combined into 6 pages.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8</a:t>
            </a:fld>
            <a:endParaRPr lang="en-US"/>
          </a:p>
        </p:txBody>
      </p:sp>
    </p:spTree>
    <p:extLst>
      <p:ext uri="{BB962C8B-B14F-4D97-AF65-F5344CB8AC3E}">
        <p14:creationId xmlns:p14="http://schemas.microsoft.com/office/powerpoint/2010/main" val="1267484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Note: You will include a separate Facilities and Other Resources section outlining all that UCSF has to offer (boilerplate, usually). So when describing UCSF, I would it brief and highlight the most important resources you’ll have access to. </a:t>
            </a:r>
          </a:p>
          <a:p>
            <a:endParaRPr lang="en-US" baseline="0" dirty="0"/>
          </a:p>
          <a:p>
            <a:r>
              <a:rPr lang="en-US" baseline="0" dirty="0"/>
              <a:t>Santos – had a paragraph for each mentor, then outlined SF DPH in a short paragraph</a:t>
            </a:r>
          </a:p>
          <a:p>
            <a:r>
              <a:rPr lang="en-US" baseline="0" dirty="0" err="1"/>
              <a:t>Demb</a:t>
            </a:r>
            <a:r>
              <a:rPr lang="en-US" baseline="0" dirty="0"/>
              <a:t> -- had a joint paragraph for all mentors and two short paragraphs about UCSF’s epi program and other centers/resources</a:t>
            </a:r>
          </a:p>
          <a:p>
            <a:r>
              <a:rPr lang="en-US" baseline="0" dirty="0"/>
              <a:t>Mooney -- did not describe UCSF that much?</a:t>
            </a:r>
          </a:p>
          <a:p>
            <a:endParaRPr lang="en-US" baseline="0" dirty="0"/>
          </a:p>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9</a:t>
            </a:fld>
            <a:endParaRPr lang="en-US"/>
          </a:p>
        </p:txBody>
      </p:sp>
    </p:spTree>
    <p:extLst>
      <p:ext uri="{BB962C8B-B14F-4D97-AF65-F5344CB8AC3E}">
        <p14:creationId xmlns:p14="http://schemas.microsoft.com/office/powerpoint/2010/main" val="3371775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Institutional Environment and Commitment to Training -- </a:t>
            </a:r>
            <a:r>
              <a:rPr lang="en-US" sz="1200" kern="1200" dirty="0">
                <a:solidFill>
                  <a:schemeClr val="tx1"/>
                </a:solidFill>
                <a:effectLst/>
                <a:latin typeface="+mn-lt"/>
                <a:ea typeface="+mn-ea"/>
                <a:cs typeface="+mn-cs"/>
              </a:rPr>
              <a:t>Document a strong, well-established research program related to the candidate's area of interest. Describe opportunities for intellectual interactions with other individuals in training and other investigators, including courses offered, journal clubs, seminars, and presentations. Indicate the facilities and other resources that will be made available for both career enhancement and the research proposed in this application</a:t>
            </a:r>
          </a:p>
          <a:p>
            <a:endParaRPr lang="en-US" baseline="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Additional educational information for F31</a:t>
            </a:r>
            <a:r>
              <a:rPr lang="en-US" baseline="0" dirty="0"/>
              <a:t> (from special instructions for Fs): </a:t>
            </a:r>
            <a:r>
              <a:rPr lang="en-US" dirty="0"/>
              <a:t>Describe</a:t>
            </a:r>
            <a:r>
              <a:rPr lang="en-US" baseline="0" dirty="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a:t>bv</a:t>
            </a:r>
            <a:r>
              <a:rPr lang="en-US" baseline="0" dirty="0"/>
              <a:t> which the program formally monitors and evaluates a student’s progress. </a:t>
            </a:r>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10</a:t>
            </a:fld>
            <a:endParaRPr lang="en-US"/>
          </a:p>
        </p:txBody>
      </p:sp>
    </p:spTree>
    <p:extLst>
      <p:ext uri="{BB962C8B-B14F-4D97-AF65-F5344CB8AC3E}">
        <p14:creationId xmlns:p14="http://schemas.microsoft.com/office/powerpoint/2010/main" val="2965648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73F22-660A-6E48-AEE6-8A018D07E71C}"/>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DC92C26C-948C-6947-8480-6F61FF5FF64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52C4A94-A86D-3947-BDF0-3848B9ADCF11}"/>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5" name="Footer Placeholder 4">
            <a:extLst>
              <a:ext uri="{FF2B5EF4-FFF2-40B4-BE49-F238E27FC236}">
                <a16:creationId xmlns:a16="http://schemas.microsoft.com/office/drawing/2014/main" id="{1BBADCE2-9C6C-8F44-9DD7-903EBCE8F8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D28BEC-31CC-A14E-8691-124DD6728D9E}"/>
              </a:ext>
            </a:extLst>
          </p:cNvPr>
          <p:cNvSpPr>
            <a:spLocks noGrp="1"/>
          </p:cNvSpPr>
          <p:nvPr>
            <p:ph type="sldNum" sz="quarter" idx="12"/>
          </p:nvPr>
        </p:nvSpPr>
        <p:spPr/>
        <p:txBody>
          <a:bodyPr/>
          <a:lstStyle/>
          <a:p>
            <a:fld id="{B9D2C864-9362-43C7-A136-D9C41D93A96D}" type="slidenum">
              <a:rPr lang="en-US" smtClean="0"/>
              <a:pPr/>
              <a:t>‹#›</a:t>
            </a:fld>
            <a:endParaRPr lang="en-US"/>
          </a:p>
        </p:txBody>
      </p:sp>
    </p:spTree>
    <p:extLst>
      <p:ext uri="{BB962C8B-B14F-4D97-AF65-F5344CB8AC3E}">
        <p14:creationId xmlns:p14="http://schemas.microsoft.com/office/powerpoint/2010/main" val="1067370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C60C1-8757-D346-B32F-6D261DD3C9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9CE1A1-2EA2-4E43-8A40-DDAEF82DDD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96FECA-EEB4-E347-ADBD-E0B4D2057015}"/>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5" name="Footer Placeholder 4">
            <a:extLst>
              <a:ext uri="{FF2B5EF4-FFF2-40B4-BE49-F238E27FC236}">
                <a16:creationId xmlns:a16="http://schemas.microsoft.com/office/drawing/2014/main" id="{04614867-7A65-0942-8CA6-FB804C5651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E2AFD6-E879-6F47-8115-C96D5521125B}"/>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3150602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116618-33D0-1A4A-B68A-0E106569485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24622C-A7FF-7148-8DEB-AE07795E1905}"/>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02CD57-FDE7-D14E-8A16-42CB54B80158}"/>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5" name="Footer Placeholder 4">
            <a:extLst>
              <a:ext uri="{FF2B5EF4-FFF2-40B4-BE49-F238E27FC236}">
                <a16:creationId xmlns:a16="http://schemas.microsoft.com/office/drawing/2014/main" id="{33D4E8B1-C51D-064A-BB9D-661843949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AD2AFD-0FFA-CD41-8E5F-81F86E386CFE}"/>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3766296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E6AD5-4EAA-364D-B786-98B6366CEF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8D385C-2E95-1646-964D-48F0B575C2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851811-D5DD-0D49-A308-61C3AD98A789}"/>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5" name="Footer Placeholder 4">
            <a:extLst>
              <a:ext uri="{FF2B5EF4-FFF2-40B4-BE49-F238E27FC236}">
                <a16:creationId xmlns:a16="http://schemas.microsoft.com/office/drawing/2014/main" id="{5E5F858A-04C1-5246-AB43-EBA6D23940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2085C-07A6-3743-BF86-2DFF170AD0FE}"/>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1512082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1C3C9-6D2D-4C46-AB35-F264E222F884}"/>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F17BDB7-06EB-2B4C-A0B4-255EFD6636A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9732BF-1F1D-A940-9661-042D68BDCE25}"/>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5" name="Footer Placeholder 4">
            <a:extLst>
              <a:ext uri="{FF2B5EF4-FFF2-40B4-BE49-F238E27FC236}">
                <a16:creationId xmlns:a16="http://schemas.microsoft.com/office/drawing/2014/main" id="{8BE9065D-72EC-3E40-B034-9BF5B41567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FC4DA1-BCDC-1F45-AEC5-0967E8107F38}"/>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2211381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EFFBD-5984-BB44-AB1F-11DAA9AB4D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766511-E19E-4042-9286-37842A647E8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B060F2-2CF1-3548-9027-6A5CFCAAD6C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028DEE-2D75-4A4C-9D3F-85C4255AE0A4}"/>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6" name="Footer Placeholder 5">
            <a:extLst>
              <a:ext uri="{FF2B5EF4-FFF2-40B4-BE49-F238E27FC236}">
                <a16:creationId xmlns:a16="http://schemas.microsoft.com/office/drawing/2014/main" id="{97494AFC-D92A-3E4B-8427-4D3CD88A07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3AEEAE-B949-9648-9545-3B7369473CF7}"/>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3353173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4FAA4-6FCF-4044-92F3-447167B2AB6E}"/>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BB69E8-19A8-724E-B629-2F6FBAD539D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967268B-EE7C-6049-B80D-B6E89F1FF94C}"/>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D48C84-FAA7-FF49-84C9-B888E43E862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FA99836-99A5-4A49-AB6B-40B29B8F9FC9}"/>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E939C34-C52D-C649-97AD-62A89E04D843}"/>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8" name="Footer Placeholder 7">
            <a:extLst>
              <a:ext uri="{FF2B5EF4-FFF2-40B4-BE49-F238E27FC236}">
                <a16:creationId xmlns:a16="http://schemas.microsoft.com/office/drawing/2014/main" id="{BE328EA2-B37D-AA42-957C-B02C870101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99F1D6-6AAD-2341-8A30-A4B887B7AC52}"/>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2802074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2C41E-7D46-3546-B516-C23F91150A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C87E2D-2F3E-4C4A-8460-940CC9A50639}"/>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4" name="Footer Placeholder 3">
            <a:extLst>
              <a:ext uri="{FF2B5EF4-FFF2-40B4-BE49-F238E27FC236}">
                <a16:creationId xmlns:a16="http://schemas.microsoft.com/office/drawing/2014/main" id="{BCC0ADE7-FC70-3640-B9BE-6E17485119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4830F9-0577-2548-9030-0F78D490D202}"/>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2803579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353C3C-F17C-704B-A9E8-DC6B1C30F5BC}"/>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3" name="Footer Placeholder 2">
            <a:extLst>
              <a:ext uri="{FF2B5EF4-FFF2-40B4-BE49-F238E27FC236}">
                <a16:creationId xmlns:a16="http://schemas.microsoft.com/office/drawing/2014/main" id="{B0A05595-5555-CE4C-8D16-0D08F7A546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792225-A4F9-1045-8E3E-D11A716A0CD9}"/>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1840344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4AC45-E841-FF48-94D3-88365E41CA6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3CE8ED5-CDBB-D74B-A1FC-3509F87E419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43A8F2-4CDE-6647-93A0-8598F8E531C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2536D21-EFFA-E944-956D-E0662C30B764}"/>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6" name="Footer Placeholder 5">
            <a:extLst>
              <a:ext uri="{FF2B5EF4-FFF2-40B4-BE49-F238E27FC236}">
                <a16:creationId xmlns:a16="http://schemas.microsoft.com/office/drawing/2014/main" id="{02536D5D-CE21-4841-A195-85B011189E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A5AB12-3B04-7948-A862-7BA65B92200D}"/>
              </a:ext>
            </a:extLst>
          </p:cNvPr>
          <p:cNvSpPr>
            <a:spLocks noGrp="1"/>
          </p:cNvSpPr>
          <p:nvPr>
            <p:ph type="sldNum" sz="quarter" idx="12"/>
          </p:nvPr>
        </p:nvSpPr>
        <p:spPr/>
        <p:txBody>
          <a:bodyPr/>
          <a:lstStyle/>
          <a:p>
            <a:fld id="{6E2D2B3B-882E-40F3-A32F-6DD516915044}" type="slidenum">
              <a:rPr lang="en-US" smtClean="0"/>
              <a:pPr/>
              <a:t>‹#›</a:t>
            </a:fld>
            <a:endParaRPr lang="en-US"/>
          </a:p>
        </p:txBody>
      </p:sp>
    </p:spTree>
    <p:extLst>
      <p:ext uri="{BB962C8B-B14F-4D97-AF65-F5344CB8AC3E}">
        <p14:creationId xmlns:p14="http://schemas.microsoft.com/office/powerpoint/2010/main" val="3859804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F2382-363D-E14F-8AF6-8FF396B6A13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85E3DFC-66D8-2A4A-A332-860958A107C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F4A87DF-68CF-CB46-B06C-54C3121E23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37DFA9F-A6B5-304A-9FA0-0FA4241CBB6E}"/>
              </a:ext>
            </a:extLst>
          </p:cNvPr>
          <p:cNvSpPr>
            <a:spLocks noGrp="1"/>
          </p:cNvSpPr>
          <p:nvPr>
            <p:ph type="dt" sz="half" idx="10"/>
          </p:nvPr>
        </p:nvSpPr>
        <p:spPr/>
        <p:txBody>
          <a:bodyPr/>
          <a:lstStyle/>
          <a:p>
            <a:fld id="{C345BF39-22B6-BB4E-AA71-E4275F278BC5}" type="datetimeFigureOut">
              <a:rPr lang="en-US" smtClean="0"/>
              <a:pPr/>
              <a:t>2/6/20</a:t>
            </a:fld>
            <a:endParaRPr lang="en-US"/>
          </a:p>
        </p:txBody>
      </p:sp>
      <p:sp>
        <p:nvSpPr>
          <p:cNvPr id="6" name="Footer Placeholder 5">
            <a:extLst>
              <a:ext uri="{FF2B5EF4-FFF2-40B4-BE49-F238E27FC236}">
                <a16:creationId xmlns:a16="http://schemas.microsoft.com/office/drawing/2014/main" id="{D9191635-8639-B84F-916B-C6FDF1687F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D80C42-799D-9246-B67D-0751F1CDA5B4}"/>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175039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A5D3D3-9E2E-9846-B59D-FF45DB2565B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2B30FB-364C-8A4E-B1C8-3F187AE49E7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7BE78F-FAFE-4540-B23C-2E01FF27E8E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345BF39-22B6-BB4E-AA71-E4275F278BC5}" type="datetimeFigureOut">
              <a:rPr lang="en-US" smtClean="0"/>
              <a:pPr/>
              <a:t>2/6/20</a:t>
            </a:fld>
            <a:endParaRPr lang="en-US"/>
          </a:p>
        </p:txBody>
      </p:sp>
      <p:sp>
        <p:nvSpPr>
          <p:cNvPr id="5" name="Footer Placeholder 4">
            <a:extLst>
              <a:ext uri="{FF2B5EF4-FFF2-40B4-BE49-F238E27FC236}">
                <a16:creationId xmlns:a16="http://schemas.microsoft.com/office/drawing/2014/main" id="{DB1CE29D-0BD6-B54A-B92E-B7B02C6C3DF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C8B44AC-C413-FB43-9215-A7C2930EBB4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A741A00-B630-824F-BF2B-BC52D0D1D080}" type="slidenum">
              <a:rPr lang="en-US" smtClean="0"/>
              <a:pPr/>
              <a:t>‹#›</a:t>
            </a:fld>
            <a:endParaRPr lang="en-US"/>
          </a:p>
        </p:txBody>
      </p:sp>
    </p:spTree>
    <p:extLst>
      <p:ext uri="{BB962C8B-B14F-4D97-AF65-F5344CB8AC3E}">
        <p14:creationId xmlns:p14="http://schemas.microsoft.com/office/powerpoint/2010/main" val="283031016"/>
      </p:ext>
    </p:extLst>
  </p:cSld>
  <p:clrMap bg1="lt1" tx1="dk1" bg2="lt2" tx2="dk2" accent1="accent1" accent2="accent2" accent3="accent3" accent4="accent4" accent5="accent5" accent6="accent6" hlink="hlink" folHlink="folHlink"/>
  <p:sldLayoutIdLst>
    <p:sldLayoutId id="2147483996"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grants.nih.gov/grants/guide/pa-files/PA-19-195.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grants.nih.gov/grants/how-to-apply-application-guide/forms-d/general-forms-d.pdf" TargetMode="External"/><Relationship Id="rId4" Type="http://schemas.openxmlformats.org/officeDocument/2006/relationships/hyperlink" Target="https://grants.nih.gov/grants/guide/pa-files/PA-19-196.html"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7968" y="869991"/>
            <a:ext cx="7660463" cy="1914144"/>
          </a:xfrm>
        </p:spPr>
        <p:txBody>
          <a:bodyPr/>
          <a:lstStyle/>
          <a:p>
            <a:pPr algn="ctr"/>
            <a:r>
              <a:rPr lang="en-US" dirty="0"/>
              <a:t>Overview of F31 Training Grants</a:t>
            </a:r>
          </a:p>
        </p:txBody>
      </p:sp>
      <p:sp>
        <p:nvSpPr>
          <p:cNvPr id="3" name="Subtitle 2"/>
          <p:cNvSpPr>
            <a:spLocks noGrp="1"/>
          </p:cNvSpPr>
          <p:nvPr>
            <p:ph type="subTitle" idx="1"/>
          </p:nvPr>
        </p:nvSpPr>
        <p:spPr>
          <a:xfrm>
            <a:off x="1219200" y="4073865"/>
            <a:ext cx="6858000" cy="1723686"/>
          </a:xfrm>
        </p:spPr>
        <p:txBody>
          <a:bodyPr>
            <a:normAutofit lnSpcReduction="10000"/>
          </a:bodyPr>
          <a:lstStyle/>
          <a:p>
            <a:r>
              <a:rPr lang="en-US" sz="2600" dirty="0"/>
              <a:t>Amy Conroy, Ph.D., M.P.H.</a:t>
            </a:r>
          </a:p>
          <a:p>
            <a:endParaRPr lang="en-US" sz="2600" dirty="0"/>
          </a:p>
          <a:p>
            <a:r>
              <a:rPr lang="en-US" sz="2600" dirty="0" err="1"/>
              <a:t>Epi</a:t>
            </a:r>
            <a:r>
              <a:rPr lang="en-US" sz="2600" dirty="0"/>
              <a:t> 258</a:t>
            </a:r>
          </a:p>
          <a:p>
            <a:r>
              <a:rPr lang="en-US" sz="2600" dirty="0"/>
              <a:t>February 10, 2020</a:t>
            </a:r>
          </a:p>
          <a:p>
            <a:endParaRPr lang="en-US" dirty="0"/>
          </a:p>
        </p:txBody>
      </p:sp>
    </p:spTree>
    <p:extLst>
      <p:ext uri="{BB962C8B-B14F-4D97-AF65-F5344CB8AC3E}">
        <p14:creationId xmlns:p14="http://schemas.microsoft.com/office/powerpoint/2010/main" val="3608576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458200" cy="868362"/>
          </a:xfrm>
        </p:spPr>
        <p:txBody>
          <a:bodyPr>
            <a:normAutofit fontScale="90000"/>
          </a:bodyPr>
          <a:lstStyle/>
          <a:p>
            <a:r>
              <a:rPr lang="en-US" sz="4000" dirty="0"/>
              <a:t>Institutional Environment and Commitment to Training</a:t>
            </a:r>
            <a:endParaRPr lang="en-US" dirty="0"/>
          </a:p>
        </p:txBody>
      </p:sp>
      <p:sp>
        <p:nvSpPr>
          <p:cNvPr id="3" name="Content Placeholder 2"/>
          <p:cNvSpPr>
            <a:spLocks noGrp="1"/>
          </p:cNvSpPr>
          <p:nvPr>
            <p:ph idx="1"/>
          </p:nvPr>
        </p:nvSpPr>
        <p:spPr>
          <a:xfrm>
            <a:off x="406400" y="1735138"/>
            <a:ext cx="8318500" cy="4868862"/>
          </a:xfrm>
        </p:spPr>
        <p:txBody>
          <a:bodyPr>
            <a:normAutofit fontScale="92500" lnSpcReduction="10000"/>
          </a:bodyPr>
          <a:lstStyle/>
          <a:p>
            <a:r>
              <a:rPr lang="en-US" sz="2800" dirty="0"/>
              <a:t>Describes the well-established research program related to candidate’s area of interest</a:t>
            </a:r>
          </a:p>
          <a:p>
            <a:r>
              <a:rPr lang="en-US" sz="2800" dirty="0"/>
              <a:t>Opportunities for intellectual interactions, courses, seminars etc.,</a:t>
            </a:r>
          </a:p>
          <a:p>
            <a:r>
              <a:rPr lang="en-US" sz="2800" dirty="0"/>
              <a:t>Facilities and resources available for career enhancement</a:t>
            </a:r>
          </a:p>
          <a:p>
            <a:r>
              <a:rPr lang="en-US" sz="2800" dirty="0"/>
              <a:t>Describe graduate program (structure, milestones required and timing, courses, exams)</a:t>
            </a:r>
          </a:p>
          <a:p>
            <a:r>
              <a:rPr lang="en-US" sz="2800" dirty="0"/>
              <a:t>Candidate’s progress towards degree requirements</a:t>
            </a:r>
          </a:p>
          <a:p>
            <a:r>
              <a:rPr lang="en-US" sz="2800" dirty="0"/>
              <a:t>See F31 examples from epidemiology PhD students (e.g. Joshua </a:t>
            </a:r>
            <a:r>
              <a:rPr lang="en-US" sz="2800" dirty="0" err="1"/>
              <a:t>Demb’s</a:t>
            </a:r>
            <a:r>
              <a:rPr lang="en-US" sz="2800" dirty="0"/>
              <a:t> F31)</a:t>
            </a:r>
          </a:p>
          <a:p>
            <a:r>
              <a:rPr lang="en-US" sz="2800" dirty="0"/>
              <a:t>You should be able to pull this material from other applications or request from department chair/head</a:t>
            </a:r>
            <a:endParaRPr lang="en-US" sz="2500" dirty="0"/>
          </a:p>
          <a:p>
            <a:pPr lvl="1"/>
            <a:endParaRPr lang="en-US" sz="2500" dirty="0"/>
          </a:p>
          <a:p>
            <a:endParaRPr lang="en-US" dirty="0"/>
          </a:p>
        </p:txBody>
      </p:sp>
    </p:spTree>
    <p:extLst>
      <p:ext uri="{BB962C8B-B14F-4D97-AF65-F5344CB8AC3E}">
        <p14:creationId xmlns:p14="http://schemas.microsoft.com/office/powerpoint/2010/main" val="1819681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458200" cy="868362"/>
          </a:xfrm>
        </p:spPr>
        <p:txBody>
          <a:bodyPr>
            <a:normAutofit/>
          </a:bodyPr>
          <a:lstStyle/>
          <a:p>
            <a:r>
              <a:rPr lang="en-US" sz="4000" dirty="0"/>
              <a:t>Sponsor and Co-Sponsor Statements</a:t>
            </a:r>
            <a:endParaRPr lang="en-US" dirty="0"/>
          </a:p>
        </p:txBody>
      </p:sp>
      <p:sp>
        <p:nvSpPr>
          <p:cNvPr id="3" name="Content Placeholder 2"/>
          <p:cNvSpPr>
            <a:spLocks noGrp="1"/>
          </p:cNvSpPr>
          <p:nvPr>
            <p:ph idx="1"/>
          </p:nvPr>
        </p:nvSpPr>
        <p:spPr>
          <a:xfrm>
            <a:off x="406400" y="1735138"/>
            <a:ext cx="8318500" cy="4868862"/>
          </a:xfrm>
        </p:spPr>
        <p:txBody>
          <a:bodyPr>
            <a:normAutofit/>
          </a:bodyPr>
          <a:lstStyle/>
          <a:p>
            <a:r>
              <a:rPr lang="en-US" sz="2800" dirty="0"/>
              <a:t>Written from the perspective of the sponsor(s) about the candidate, but the candidate may help draft some sections</a:t>
            </a:r>
          </a:p>
          <a:p>
            <a:r>
              <a:rPr lang="en-US" sz="2800" dirty="0"/>
              <a:t>Five sections:</a:t>
            </a:r>
          </a:p>
          <a:p>
            <a:pPr marL="800100" lvl="1" indent="-457200">
              <a:buFont typeface="+mj-lt"/>
              <a:buAutoNum type="arabicPeriod"/>
            </a:pPr>
            <a:r>
              <a:rPr lang="en-US" sz="2200" dirty="0"/>
              <a:t>Research support available</a:t>
            </a:r>
          </a:p>
          <a:p>
            <a:pPr marL="800100" lvl="1" indent="-457200">
              <a:buFont typeface="+mj-lt"/>
              <a:buAutoNum type="arabicPeriod"/>
            </a:pPr>
            <a:r>
              <a:rPr lang="en-US" sz="2200" dirty="0"/>
              <a:t>Previous fellows/trainees</a:t>
            </a:r>
          </a:p>
          <a:p>
            <a:pPr marL="800100" lvl="1" indent="-457200">
              <a:buFont typeface="+mj-lt"/>
              <a:buAutoNum type="arabicPeriod"/>
            </a:pPr>
            <a:r>
              <a:rPr lang="en-US" sz="2200" dirty="0"/>
              <a:t>Training plan, environment, and research facilities</a:t>
            </a:r>
          </a:p>
          <a:p>
            <a:pPr marL="800100" lvl="1" indent="-457200">
              <a:buFont typeface="+mj-lt"/>
              <a:buAutoNum type="arabicPeriod"/>
            </a:pPr>
            <a:r>
              <a:rPr lang="en-US" sz="2200" dirty="0"/>
              <a:t>Number of fellows/trainees to be supervised during the fellowship</a:t>
            </a:r>
          </a:p>
          <a:p>
            <a:pPr marL="800100" lvl="1" indent="-457200">
              <a:buFont typeface="+mj-lt"/>
              <a:buAutoNum type="arabicPeriod"/>
            </a:pPr>
            <a:r>
              <a:rPr lang="en-US" sz="2200" dirty="0"/>
              <a:t>Applicant’s qualifications and potential for a research career</a:t>
            </a:r>
          </a:p>
          <a:p>
            <a:pPr marL="800100" lvl="1" indent="-457200">
              <a:buFont typeface="+mj-lt"/>
              <a:buAutoNum type="arabicPeriod"/>
            </a:pPr>
            <a:endParaRPr lang="en-US" sz="2200" dirty="0"/>
          </a:p>
          <a:p>
            <a:r>
              <a:rPr lang="en-US" sz="2500" dirty="0"/>
              <a:t>See </a:t>
            </a:r>
            <a:r>
              <a:rPr lang="en-US" sz="2500" dirty="0" err="1"/>
              <a:t>Demb</a:t>
            </a:r>
            <a:r>
              <a:rPr lang="en-US" sz="2500" dirty="0"/>
              <a:t> example</a:t>
            </a:r>
          </a:p>
          <a:p>
            <a:pPr lvl="1"/>
            <a:endParaRPr lang="en-US" sz="2200" dirty="0"/>
          </a:p>
          <a:p>
            <a:pPr lvl="1"/>
            <a:endParaRPr lang="en-US" sz="2500" dirty="0"/>
          </a:p>
          <a:p>
            <a:endParaRPr lang="en-US" dirty="0"/>
          </a:p>
        </p:txBody>
      </p:sp>
    </p:spTree>
    <p:extLst>
      <p:ext uri="{BB962C8B-B14F-4D97-AF65-F5344CB8AC3E}">
        <p14:creationId xmlns:p14="http://schemas.microsoft.com/office/powerpoint/2010/main" val="2895531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E0EEF-BB40-9748-BB53-1AC248AB1513}"/>
              </a:ext>
            </a:extLst>
          </p:cNvPr>
          <p:cNvSpPr>
            <a:spLocks noGrp="1"/>
          </p:cNvSpPr>
          <p:nvPr>
            <p:ph type="title"/>
          </p:nvPr>
        </p:nvSpPr>
        <p:spPr>
          <a:xfrm>
            <a:off x="628650" y="2447926"/>
            <a:ext cx="7886700" cy="1325563"/>
          </a:xfrm>
        </p:spPr>
        <p:txBody>
          <a:bodyPr/>
          <a:lstStyle/>
          <a:p>
            <a:pPr algn="ctr"/>
            <a:r>
              <a:rPr lang="en-US" b="1" dirty="0">
                <a:effectLst/>
              </a:rPr>
              <a:t>Applicant’s</a:t>
            </a:r>
            <a:r>
              <a:rPr lang="en-US" b="1" baseline="0" dirty="0">
                <a:effectLst/>
              </a:rPr>
              <a:t> Background and Goals for Fellowship Training  (3 sections)</a:t>
            </a:r>
            <a:endParaRPr lang="en-US" dirty="0"/>
          </a:p>
        </p:txBody>
      </p:sp>
    </p:spTree>
    <p:extLst>
      <p:ext uri="{BB962C8B-B14F-4D97-AF65-F5344CB8AC3E}">
        <p14:creationId xmlns:p14="http://schemas.microsoft.com/office/powerpoint/2010/main" val="3193262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161867" cy="868362"/>
          </a:xfrm>
        </p:spPr>
        <p:txBody>
          <a:bodyPr>
            <a:normAutofit fontScale="90000"/>
          </a:bodyPr>
          <a:lstStyle/>
          <a:p>
            <a:r>
              <a:rPr lang="en-US" sz="4000" dirty="0"/>
              <a:t>Doctoral Dissertation and</a:t>
            </a:r>
            <a:br>
              <a:rPr lang="en-US" sz="4000" dirty="0"/>
            </a:br>
            <a:r>
              <a:rPr lang="en-US" sz="4000" dirty="0"/>
              <a:t>Research Experience</a:t>
            </a:r>
            <a:endParaRPr lang="en-US" dirty="0"/>
          </a:p>
        </p:txBody>
      </p:sp>
      <p:sp>
        <p:nvSpPr>
          <p:cNvPr id="3" name="Content Placeholder 2"/>
          <p:cNvSpPr>
            <a:spLocks noGrp="1"/>
          </p:cNvSpPr>
          <p:nvPr>
            <p:ph idx="1"/>
          </p:nvPr>
        </p:nvSpPr>
        <p:spPr>
          <a:xfrm>
            <a:off x="266700" y="1735138"/>
            <a:ext cx="8458200" cy="4056062"/>
          </a:xfrm>
        </p:spPr>
        <p:txBody>
          <a:bodyPr>
            <a:normAutofit fontScale="92500" lnSpcReduction="10000"/>
          </a:bodyPr>
          <a:lstStyle/>
          <a:p>
            <a:r>
              <a:rPr lang="en-US" sz="2800" dirty="0"/>
              <a:t>A few common approaches: </a:t>
            </a:r>
          </a:p>
          <a:p>
            <a:pPr lvl="1"/>
            <a:r>
              <a:rPr lang="en-US" sz="2500" dirty="0"/>
              <a:t>The narrative format (see Santos F31)</a:t>
            </a:r>
          </a:p>
          <a:p>
            <a:pPr lvl="1"/>
            <a:r>
              <a:rPr lang="en-US" sz="2500" dirty="0"/>
              <a:t>”CV-style” format (see </a:t>
            </a:r>
            <a:r>
              <a:rPr lang="en-US" sz="2500" dirty="0" err="1"/>
              <a:t>Demb</a:t>
            </a:r>
            <a:r>
              <a:rPr lang="en-US" sz="2500" dirty="0"/>
              <a:t>, Mooney F31s)</a:t>
            </a:r>
          </a:p>
          <a:p>
            <a:endParaRPr lang="en-US" sz="2800" dirty="0"/>
          </a:p>
          <a:p>
            <a:r>
              <a:rPr lang="en-US" sz="2800" dirty="0"/>
              <a:t>Summarize research experience in chronological order</a:t>
            </a:r>
          </a:p>
          <a:p>
            <a:r>
              <a:rPr lang="en-US" sz="2800" dirty="0"/>
              <a:t>Tell an academic story—who are you as a researcher? how did you get here? and where do you want to go next?</a:t>
            </a:r>
          </a:p>
          <a:p>
            <a:r>
              <a:rPr lang="en-US" sz="2800" dirty="0"/>
              <a:t>If no research experience, list other scientific experiences. </a:t>
            </a:r>
          </a:p>
          <a:p>
            <a:r>
              <a:rPr lang="en-US" sz="2800" dirty="0"/>
              <a:t>If advanced grad student, describe dissertation results (preliminary) or rationale for dissertation.  </a:t>
            </a:r>
          </a:p>
          <a:p>
            <a:endParaRPr lang="en-US" dirty="0"/>
          </a:p>
        </p:txBody>
      </p:sp>
    </p:spTree>
    <p:extLst>
      <p:ext uri="{BB962C8B-B14F-4D97-AF65-F5344CB8AC3E}">
        <p14:creationId xmlns:p14="http://schemas.microsoft.com/office/powerpoint/2010/main" val="3277122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236538"/>
            <a:ext cx="8394700" cy="868362"/>
          </a:xfrm>
        </p:spPr>
        <p:txBody>
          <a:bodyPr>
            <a:normAutofit fontScale="90000"/>
          </a:bodyPr>
          <a:lstStyle/>
          <a:p>
            <a:br>
              <a:rPr lang="en-US" sz="4000" dirty="0"/>
            </a:br>
            <a:r>
              <a:rPr lang="en-US" sz="4000" dirty="0"/>
              <a:t>Training Goals and Objectives</a:t>
            </a:r>
          </a:p>
        </p:txBody>
      </p:sp>
      <p:sp>
        <p:nvSpPr>
          <p:cNvPr id="3" name="Content Placeholder 2"/>
          <p:cNvSpPr>
            <a:spLocks noGrp="1"/>
          </p:cNvSpPr>
          <p:nvPr>
            <p:ph idx="1"/>
          </p:nvPr>
        </p:nvSpPr>
        <p:spPr>
          <a:xfrm>
            <a:off x="330200" y="1341437"/>
            <a:ext cx="8394700" cy="5280025"/>
          </a:xfrm>
        </p:spPr>
        <p:txBody>
          <a:bodyPr>
            <a:normAutofit fontScale="92500" lnSpcReduction="10000"/>
          </a:bodyPr>
          <a:lstStyle/>
          <a:p>
            <a:r>
              <a:rPr lang="en-US" sz="2400" dirty="0"/>
              <a:t>Describe your overall training/career goals and how the fellowship will enable the attainment of these goals</a:t>
            </a:r>
          </a:p>
          <a:p>
            <a:r>
              <a:rPr lang="en-US" sz="2400" dirty="0"/>
              <a:t>Identify the skills, theories, conceptual approaches, etc. to be learned or enhanced during the award. </a:t>
            </a:r>
          </a:p>
          <a:p>
            <a:r>
              <a:rPr lang="en-US" sz="2400" dirty="0"/>
              <a:t>Discuss how the proposed research will facilitate your transition to the next career stage</a:t>
            </a:r>
          </a:p>
          <a:p>
            <a:endParaRPr lang="en-US" sz="2400" dirty="0"/>
          </a:p>
          <a:p>
            <a:r>
              <a:rPr lang="en-US" sz="2400" dirty="0"/>
              <a:t>Example: Santos (old section: “Goals for Fellowship Training and Career”)</a:t>
            </a:r>
          </a:p>
          <a:p>
            <a:pPr lvl="1"/>
            <a:r>
              <a:rPr lang="en-US" sz="2000" dirty="0"/>
              <a:t>I am applying for an NRSA pre-doctoral fellowship to become a…</a:t>
            </a:r>
          </a:p>
          <a:p>
            <a:pPr lvl="1"/>
            <a:r>
              <a:rPr lang="en-US" sz="2000" dirty="0"/>
              <a:t>This fellowship will provide me with training via (specialized coursework, mentored research experience, teaching courses, conferences)…</a:t>
            </a:r>
          </a:p>
          <a:p>
            <a:pPr lvl="1"/>
            <a:r>
              <a:rPr lang="en-US" sz="2000" dirty="0"/>
              <a:t>During my fellowship I will….</a:t>
            </a:r>
          </a:p>
          <a:p>
            <a:pPr lvl="1"/>
            <a:r>
              <a:rPr lang="en-US" sz="2000" dirty="0"/>
              <a:t>My short-terms goals are…; after the completion of the project I plan to apply for…</a:t>
            </a:r>
          </a:p>
          <a:p>
            <a:pPr lvl="1"/>
            <a:r>
              <a:rPr lang="en-US" sz="2000" dirty="0"/>
              <a:t>Ultimately, I hope to…the training provided by this grant is instrumental for the attainment of these goals.</a:t>
            </a:r>
          </a:p>
        </p:txBody>
      </p:sp>
    </p:spTree>
    <p:extLst>
      <p:ext uri="{BB962C8B-B14F-4D97-AF65-F5344CB8AC3E}">
        <p14:creationId xmlns:p14="http://schemas.microsoft.com/office/powerpoint/2010/main" val="498759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536576"/>
            <a:ext cx="8597900" cy="868362"/>
          </a:xfrm>
        </p:spPr>
        <p:txBody>
          <a:bodyPr>
            <a:normAutofit fontScale="90000"/>
          </a:bodyPr>
          <a:lstStyle/>
          <a:p>
            <a:r>
              <a:rPr lang="en-US" sz="3556" dirty="0"/>
              <a:t>Activities Planned Under Award </a:t>
            </a:r>
            <a:br>
              <a:rPr lang="en-US" sz="4000" dirty="0"/>
            </a:br>
            <a:endParaRPr lang="en-US" dirty="0"/>
          </a:p>
        </p:txBody>
      </p:sp>
      <p:sp>
        <p:nvSpPr>
          <p:cNvPr id="3" name="Content Placeholder 2"/>
          <p:cNvSpPr>
            <a:spLocks noGrp="1"/>
          </p:cNvSpPr>
          <p:nvPr>
            <p:ph idx="1"/>
          </p:nvPr>
        </p:nvSpPr>
        <p:spPr>
          <a:xfrm>
            <a:off x="393700" y="1253067"/>
            <a:ext cx="8394700" cy="5249333"/>
          </a:xfrm>
        </p:spPr>
        <p:txBody>
          <a:bodyPr>
            <a:normAutofit/>
          </a:bodyPr>
          <a:lstStyle/>
          <a:p>
            <a:r>
              <a:rPr lang="en-US" sz="2800" dirty="0"/>
              <a:t>Briefly describe each training activity (research, coursework, professional development, clinical activities) with bullet points</a:t>
            </a:r>
          </a:p>
          <a:p>
            <a:r>
              <a:rPr lang="en-US" sz="2800" dirty="0"/>
              <a:t>Include percent time you will devote to each activity (or group of activities) which adds up to 100% per year.</a:t>
            </a:r>
          </a:p>
          <a:p>
            <a:pPr lvl="1"/>
            <a:r>
              <a:rPr lang="en-US" sz="2400" dirty="0"/>
              <a:t>Best to present this with a table (by each year)</a:t>
            </a:r>
          </a:p>
          <a:p>
            <a:pPr lvl="1"/>
            <a:r>
              <a:rPr lang="en-US" sz="2400" dirty="0"/>
              <a:t>Example (Year 1): 70% research; 10% teaching; 20% other training activities such as course, conferences, seminars, etc.</a:t>
            </a:r>
          </a:p>
          <a:p>
            <a:r>
              <a:rPr lang="en-US" sz="2800" dirty="0"/>
              <a:t>Provide a timeline for all activities for the duration of the award (different than “Study Timeline”)</a:t>
            </a:r>
          </a:p>
          <a:p>
            <a:endParaRPr lang="en-US" dirty="0"/>
          </a:p>
        </p:txBody>
      </p:sp>
    </p:spTree>
    <p:extLst>
      <p:ext uri="{BB962C8B-B14F-4D97-AF65-F5344CB8AC3E}">
        <p14:creationId xmlns:p14="http://schemas.microsoft.com/office/powerpoint/2010/main" val="2295513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Three Components for Each Training Aim</a:t>
            </a:r>
          </a:p>
        </p:txBody>
      </p:sp>
      <p:graphicFrame>
        <p:nvGraphicFramePr>
          <p:cNvPr id="4" name="Content Placeholder 3"/>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7973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Conroy K01</a:t>
            </a:r>
          </a:p>
        </p:txBody>
      </p:sp>
      <p:graphicFrame>
        <p:nvGraphicFramePr>
          <p:cNvPr id="4" name="Content Placeholder 3"/>
          <p:cNvGraphicFramePr>
            <a:graphicFrameLocks noGrp="1"/>
          </p:cNvGraphicFramePr>
          <p:nvPr>
            <p:ph idx="1"/>
          </p:nvPr>
        </p:nvGraphicFramePr>
        <p:xfrm>
          <a:off x="628650" y="1825625"/>
          <a:ext cx="7886701" cy="1696720"/>
        </p:xfrm>
        <a:graphic>
          <a:graphicData uri="http://schemas.openxmlformats.org/drawingml/2006/table">
            <a:tbl>
              <a:tblPr firstRow="1" bandRow="1">
                <a:tableStyleId>{5C22544A-7EE6-4342-B048-85BDC9FD1C3A}</a:tableStyleId>
              </a:tblPr>
              <a:tblGrid>
                <a:gridCol w="1703917">
                  <a:extLst>
                    <a:ext uri="{9D8B030D-6E8A-4147-A177-3AD203B41FA5}">
                      <a16:colId xmlns:a16="http://schemas.microsoft.com/office/drawing/2014/main" val="20000"/>
                    </a:ext>
                  </a:extLst>
                </a:gridCol>
                <a:gridCol w="2056871">
                  <a:extLst>
                    <a:ext uri="{9D8B030D-6E8A-4147-A177-3AD203B41FA5}">
                      <a16:colId xmlns:a16="http://schemas.microsoft.com/office/drawing/2014/main" val="20001"/>
                    </a:ext>
                  </a:extLst>
                </a:gridCol>
                <a:gridCol w="1643063">
                  <a:extLst>
                    <a:ext uri="{9D8B030D-6E8A-4147-A177-3AD203B41FA5}">
                      <a16:colId xmlns:a16="http://schemas.microsoft.com/office/drawing/2014/main" val="20002"/>
                    </a:ext>
                  </a:extLst>
                </a:gridCol>
                <a:gridCol w="2482850">
                  <a:extLst>
                    <a:ext uri="{9D8B030D-6E8A-4147-A177-3AD203B41FA5}">
                      <a16:colId xmlns:a16="http://schemas.microsoft.com/office/drawing/2014/main" val="20003"/>
                    </a:ext>
                  </a:extLst>
                </a:gridCol>
              </a:tblGrid>
              <a:tr h="370840">
                <a:tc>
                  <a:txBody>
                    <a:bodyPr/>
                    <a:lstStyle/>
                    <a:p>
                      <a:r>
                        <a:rPr lang="en-US" b="1" dirty="0"/>
                        <a:t>Training aim</a:t>
                      </a:r>
                    </a:p>
                  </a:txBody>
                  <a:tcPr marL="87630" marR="87630"/>
                </a:tc>
                <a:tc>
                  <a:txBody>
                    <a:bodyPr/>
                    <a:lstStyle/>
                    <a:p>
                      <a:r>
                        <a:rPr lang="en-US" b="1" dirty="0"/>
                        <a:t>Didactic training</a:t>
                      </a:r>
                    </a:p>
                  </a:txBody>
                  <a:tcPr marL="87630" marR="87630"/>
                </a:tc>
                <a:tc>
                  <a:txBody>
                    <a:bodyPr/>
                    <a:lstStyle/>
                    <a:p>
                      <a:r>
                        <a:rPr lang="en-US" b="1" dirty="0"/>
                        <a:t>Mentorship</a:t>
                      </a:r>
                    </a:p>
                  </a:txBody>
                  <a:tcPr marL="87630" marR="87630"/>
                </a:tc>
                <a:tc>
                  <a:txBody>
                    <a:bodyPr/>
                    <a:lstStyle/>
                    <a:p>
                      <a:r>
                        <a:rPr lang="en-US" b="1" dirty="0"/>
                        <a:t>Practical Training</a:t>
                      </a:r>
                    </a:p>
                  </a:txBody>
                  <a:tcPr marL="87630" marR="87630"/>
                </a:tc>
                <a:extLst>
                  <a:ext uri="{0D108BD9-81ED-4DB2-BD59-A6C34878D82A}">
                    <a16:rowId xmlns:a16="http://schemas.microsoft.com/office/drawing/2014/main" val="10000"/>
                  </a:ext>
                </a:extLst>
              </a:tr>
              <a:tr h="370840">
                <a:tc>
                  <a:txBody>
                    <a:bodyPr/>
                    <a:lstStyle/>
                    <a:p>
                      <a:r>
                        <a:rPr lang="en-US" dirty="0"/>
                        <a:t>To develop</a:t>
                      </a:r>
                      <a:r>
                        <a:rPr lang="en-US" baseline="0" dirty="0"/>
                        <a:t> advanced methods skills to analyze dyadic data</a:t>
                      </a:r>
                      <a:endParaRPr lang="en-US" dirty="0"/>
                    </a:p>
                  </a:txBody>
                  <a:tcPr marL="87630" marR="87630"/>
                </a:tc>
                <a:tc>
                  <a:txBody>
                    <a:bodyPr/>
                    <a:lstStyle/>
                    <a:p>
                      <a:pPr>
                        <a:buFontTx/>
                        <a:buChar char="-"/>
                      </a:pPr>
                      <a:r>
                        <a:rPr lang="en-US" dirty="0"/>
                        <a:t>Dyadic data analysis workshop at </a:t>
                      </a:r>
                      <a:r>
                        <a:rPr lang="en-US" dirty="0" err="1"/>
                        <a:t>Uconn</a:t>
                      </a:r>
                      <a:endParaRPr lang="en-US" dirty="0"/>
                    </a:p>
                    <a:p>
                      <a:pPr>
                        <a:buFontTx/>
                        <a:buChar char="-"/>
                      </a:pPr>
                      <a:endParaRPr lang="en-US" dirty="0"/>
                    </a:p>
                    <a:p>
                      <a:pPr>
                        <a:buFontTx/>
                        <a:buChar char="-"/>
                      </a:pPr>
                      <a:r>
                        <a:rPr lang="en-US" dirty="0"/>
                        <a:t>Directed readings</a:t>
                      </a:r>
                      <a:r>
                        <a:rPr lang="en-US" baseline="0" dirty="0"/>
                        <a:t> on dyadic data analysis</a:t>
                      </a:r>
                      <a:endParaRPr lang="en-US" dirty="0"/>
                    </a:p>
                  </a:txBody>
                  <a:tcPr marL="87630" marR="87630"/>
                </a:tc>
                <a:tc>
                  <a:txBody>
                    <a:bodyPr/>
                    <a:lstStyle/>
                    <a:p>
                      <a:r>
                        <a:rPr lang="en-US" dirty="0"/>
                        <a:t>Dr.</a:t>
                      </a:r>
                      <a:r>
                        <a:rPr lang="en-US" baseline="0" dirty="0"/>
                        <a:t>  Tor </a:t>
                      </a:r>
                      <a:r>
                        <a:rPr lang="en-US" baseline="0" dirty="0" err="1"/>
                        <a:t>Neilands</a:t>
                      </a:r>
                      <a:r>
                        <a:rPr lang="en-US" baseline="0" dirty="0"/>
                        <a:t> (statistician; expert on the analysis of dyadic data)</a:t>
                      </a:r>
                      <a:endParaRPr lang="en-US" dirty="0"/>
                    </a:p>
                  </a:txBody>
                  <a:tcPr marL="87630" marR="87630"/>
                </a:tc>
                <a:tc>
                  <a:txBody>
                    <a:bodyPr/>
                    <a:lstStyle/>
                    <a:p>
                      <a:r>
                        <a:rPr lang="en-US" u="sng" dirty="0"/>
                        <a:t>Specific aim 2:</a:t>
                      </a:r>
                      <a:r>
                        <a:rPr lang="en-US" u="none" dirty="0"/>
                        <a:t>  </a:t>
                      </a:r>
                      <a:r>
                        <a:rPr lang="en-US" dirty="0"/>
                        <a:t>Analyze dyadic data on 200 couples to test for</a:t>
                      </a:r>
                      <a:r>
                        <a:rPr lang="en-US" baseline="0" dirty="0"/>
                        <a:t> associations between relationship dynamics and adherence to antiretroviral therapy</a:t>
                      </a:r>
                      <a:endParaRPr lang="en-US" dirty="0"/>
                    </a:p>
                  </a:txBody>
                  <a:tcPr marL="87630" marR="8763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70910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Class Exercise</a:t>
            </a:r>
          </a:p>
        </p:txBody>
      </p:sp>
      <p:sp>
        <p:nvSpPr>
          <p:cNvPr id="3" name="Content Placeholder 2"/>
          <p:cNvSpPr>
            <a:spLocks noGrp="1"/>
          </p:cNvSpPr>
          <p:nvPr>
            <p:ph idx="1"/>
          </p:nvPr>
        </p:nvSpPr>
        <p:spPr/>
        <p:txBody>
          <a:bodyPr/>
          <a:lstStyle/>
          <a:p>
            <a:r>
              <a:rPr lang="en-US" sz="2800" dirty="0"/>
              <a:t>Tell us about 2-3 training aims that you are thinking about</a:t>
            </a:r>
          </a:p>
          <a:p>
            <a:endParaRPr lang="en-US" sz="2800" dirty="0"/>
          </a:p>
          <a:p>
            <a:r>
              <a:rPr lang="en-US" sz="2800" dirty="0"/>
              <a:t>For each training aim, describe your:</a:t>
            </a:r>
          </a:p>
          <a:p>
            <a:pPr lvl="1"/>
            <a:r>
              <a:rPr lang="en-US" sz="2400" dirty="0"/>
              <a:t>Didactic training (coursework, conferences, seminars)</a:t>
            </a:r>
          </a:p>
          <a:p>
            <a:pPr lvl="1"/>
            <a:r>
              <a:rPr lang="en-US" sz="2400" dirty="0"/>
              <a:t>Practical training (your research plan)</a:t>
            </a:r>
          </a:p>
          <a:p>
            <a:pPr lvl="1"/>
            <a:r>
              <a:rPr lang="en-US" sz="2400" dirty="0"/>
              <a:t>Mentorship (who will help you achieve this training aim)</a:t>
            </a:r>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61C7B-725D-1645-BFD6-EAEB111DA9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CBB7A16-8369-AE4A-BDE1-34A4F6ABB2B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5063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a:t>Resources</a:t>
            </a:r>
            <a:endParaRPr lang="en-US" sz="3600" dirty="0"/>
          </a:p>
        </p:txBody>
      </p:sp>
      <p:sp>
        <p:nvSpPr>
          <p:cNvPr id="6" name="Content Placeholder 5"/>
          <p:cNvSpPr>
            <a:spLocks noGrp="1"/>
          </p:cNvSpPr>
          <p:nvPr>
            <p:ph idx="1"/>
          </p:nvPr>
        </p:nvSpPr>
        <p:spPr>
          <a:xfrm>
            <a:off x="628650" y="1658904"/>
            <a:ext cx="8246534" cy="5029200"/>
          </a:xfrm>
        </p:spPr>
        <p:txBody>
          <a:bodyPr>
            <a:normAutofit lnSpcReduction="10000"/>
          </a:bodyPr>
          <a:lstStyle/>
          <a:p>
            <a:r>
              <a:rPr lang="en-US" sz="2800" dirty="0"/>
              <a:t>Read lots of examples!</a:t>
            </a:r>
          </a:p>
          <a:p>
            <a:r>
              <a:rPr lang="en-US" sz="2800" dirty="0"/>
              <a:t>Table of Training Grant Sections (on CLE)</a:t>
            </a:r>
          </a:p>
          <a:p>
            <a:r>
              <a:rPr lang="en-US" sz="2800" dirty="0"/>
              <a:t>Program Announcement for Parent F31</a:t>
            </a:r>
          </a:p>
          <a:p>
            <a:pPr lvl="1"/>
            <a:r>
              <a:rPr lang="en-US" sz="2400" dirty="0">
                <a:hlinkClick r:id="rId3"/>
              </a:rPr>
              <a:t>https://grants.nih.gov/grants/guide/pa-files/PA-19-195.html</a:t>
            </a:r>
            <a:endParaRPr lang="en-US" sz="2400" dirty="0"/>
          </a:p>
          <a:p>
            <a:pPr lvl="1"/>
            <a:r>
              <a:rPr lang="en-US" sz="2400" dirty="0">
                <a:hlinkClick r:id="rId4"/>
              </a:rPr>
              <a:t>https://grants.nih.gov/grants/guide/pa-files/PA-19-196.html</a:t>
            </a:r>
            <a:r>
              <a:rPr lang="en-US" sz="2400" dirty="0"/>
              <a:t> (diversity)</a:t>
            </a:r>
          </a:p>
          <a:p>
            <a:r>
              <a:rPr lang="en-US" sz="2800" dirty="0"/>
              <a:t>Use the SF424 R&amp;R Application Guide-Version E (General Instructions)</a:t>
            </a:r>
          </a:p>
          <a:p>
            <a:pPr lvl="1"/>
            <a:r>
              <a:rPr lang="en-US" sz="2400" dirty="0">
                <a:hlinkClick r:id="rId5"/>
              </a:rPr>
              <a:t>https://grants.nih.gov/grants/how-to-apply-application-guide/forms-e/general-forms-e.pdf</a:t>
            </a:r>
            <a:endParaRPr lang="en-US" sz="2400" dirty="0"/>
          </a:p>
          <a:p>
            <a:pPr lvl="1"/>
            <a:r>
              <a:rPr lang="en-US" sz="2400" dirty="0"/>
              <a:t>Special instructions for F-series (on CLE)</a:t>
            </a:r>
          </a:p>
          <a:p>
            <a:r>
              <a:rPr lang="en-US" sz="2800" dirty="0"/>
              <a:t>For applications on or after May 25</a:t>
            </a:r>
            <a:r>
              <a:rPr lang="en-US" sz="2800" baseline="30000" dirty="0"/>
              <a:t>th</a:t>
            </a:r>
            <a:r>
              <a:rPr lang="en-US" sz="2800" dirty="0"/>
              <a:t>, use Form F versions</a:t>
            </a:r>
          </a:p>
        </p:txBody>
      </p:sp>
    </p:spTree>
    <p:extLst>
      <p:ext uri="{BB962C8B-B14F-4D97-AF65-F5344CB8AC3E}">
        <p14:creationId xmlns:p14="http://schemas.microsoft.com/office/powerpoint/2010/main" val="3687895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Class Exercise</a:t>
            </a:r>
          </a:p>
        </p:txBody>
      </p:sp>
      <p:sp>
        <p:nvSpPr>
          <p:cNvPr id="3" name="Content Placeholder 2"/>
          <p:cNvSpPr>
            <a:spLocks noGrp="1"/>
          </p:cNvSpPr>
          <p:nvPr>
            <p:ph idx="1"/>
          </p:nvPr>
        </p:nvSpPr>
        <p:spPr/>
        <p:txBody>
          <a:bodyPr/>
          <a:lstStyle/>
          <a:p>
            <a:r>
              <a:rPr lang="en-US" dirty="0"/>
              <a:t>Each student writes down one specific aim and then answers:</a:t>
            </a:r>
          </a:p>
          <a:p>
            <a:pPr lvl="1"/>
            <a:r>
              <a:rPr lang="en-US" dirty="0"/>
              <a:t>What “training” (e.g., skills, knowledge) will conducting this research provide you?</a:t>
            </a:r>
          </a:p>
          <a:p>
            <a:pPr lvl="1"/>
            <a:r>
              <a:rPr lang="en-US" dirty="0"/>
              <a:t>Identify a </a:t>
            </a:r>
            <a:r>
              <a:rPr lang="en-US" dirty="0" err="1"/>
              <a:t>mentor(s</a:t>
            </a:r>
            <a:r>
              <a:rPr lang="en-US" dirty="0"/>
              <a:t>) that has the expertise you need to obtain this training? Why did you select this </a:t>
            </a:r>
            <a:r>
              <a:rPr lang="en-US" dirty="0" err="1"/>
              <a:t>person(s</a:t>
            </a:r>
            <a:r>
              <a:rPr lang="en-US" dirty="0"/>
              <a:t>)?</a:t>
            </a:r>
          </a:p>
          <a:p>
            <a:pPr lvl="1"/>
            <a:r>
              <a:rPr lang="en-US" dirty="0"/>
              <a:t>What other didactic training activities would help you obtain this training? (e.g., coursework, conferences, readings) </a:t>
            </a:r>
          </a:p>
        </p:txBody>
      </p:sp>
    </p:spTree>
    <p:extLst>
      <p:ext uri="{BB962C8B-B14F-4D97-AF65-F5344CB8AC3E}">
        <p14:creationId xmlns:p14="http://schemas.microsoft.com/office/powerpoint/2010/main" val="1857556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CBE67-AC02-EC42-91FB-9261B76FFE61}"/>
              </a:ext>
            </a:extLst>
          </p:cNvPr>
          <p:cNvSpPr>
            <a:spLocks noGrp="1"/>
          </p:cNvSpPr>
          <p:nvPr>
            <p:ph type="title"/>
          </p:nvPr>
        </p:nvSpPr>
        <p:spPr/>
        <p:txBody>
          <a:bodyPr>
            <a:normAutofit/>
          </a:bodyPr>
          <a:lstStyle/>
          <a:p>
            <a:r>
              <a:rPr lang="en-US" sz="3600" dirty="0"/>
              <a:t>Changes coming with Form F</a:t>
            </a:r>
          </a:p>
        </p:txBody>
      </p:sp>
      <p:sp>
        <p:nvSpPr>
          <p:cNvPr id="3" name="Content Placeholder 2">
            <a:extLst>
              <a:ext uri="{FF2B5EF4-FFF2-40B4-BE49-F238E27FC236}">
                <a16:creationId xmlns:a16="http://schemas.microsoft.com/office/drawing/2014/main" id="{6C807B62-B139-BB4A-9B60-9A17AE2F4E8A}"/>
              </a:ext>
            </a:extLst>
          </p:cNvPr>
          <p:cNvSpPr>
            <a:spLocks noGrp="1"/>
          </p:cNvSpPr>
          <p:nvPr>
            <p:ph idx="1"/>
          </p:nvPr>
        </p:nvSpPr>
        <p:spPr>
          <a:xfrm>
            <a:off x="628650" y="1825625"/>
            <a:ext cx="8197298" cy="4351338"/>
          </a:xfrm>
        </p:spPr>
        <p:txBody>
          <a:bodyPr/>
          <a:lstStyle/>
          <a:p>
            <a:r>
              <a:rPr lang="en-US" sz="2800" dirty="0"/>
              <a:t>Form F version will be posted no later than March 25th</a:t>
            </a:r>
          </a:p>
          <a:p>
            <a:r>
              <a:rPr lang="en-US" sz="2800" dirty="0"/>
              <a:t>Most changes are minor, but things to be aware of:</a:t>
            </a:r>
          </a:p>
          <a:p>
            <a:pPr lvl="1"/>
            <a:r>
              <a:rPr lang="en-US" sz="2400" dirty="0"/>
              <a:t>Added new attachment titled “Description of Candidate’s Contribution to Program Goals” to the Environment and Institutional Commitment to Candidate Section </a:t>
            </a:r>
          </a:p>
          <a:p>
            <a:pPr lvl="1"/>
            <a:r>
              <a:rPr lang="en-US" sz="2400" dirty="0"/>
              <a:t>Separated “Inclusion of Women, Minorities, and Children” attachment into two attachments – “Inclusion of Individuals Across the Lifespan” and “Inclusion of Women and Minorities” </a:t>
            </a:r>
          </a:p>
          <a:p>
            <a:pPr lvl="1"/>
            <a:endParaRPr lang="en-US" dirty="0"/>
          </a:p>
        </p:txBody>
      </p:sp>
    </p:spTree>
    <p:extLst>
      <p:ext uri="{BB962C8B-B14F-4D97-AF65-F5344CB8AC3E}">
        <p14:creationId xmlns:p14="http://schemas.microsoft.com/office/powerpoint/2010/main" val="1864992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Building a mentoring team</a:t>
            </a:r>
          </a:p>
        </p:txBody>
      </p:sp>
      <p:sp>
        <p:nvSpPr>
          <p:cNvPr id="3" name="Content Placeholder 2"/>
          <p:cNvSpPr>
            <a:spLocks noGrp="1"/>
          </p:cNvSpPr>
          <p:nvPr>
            <p:ph idx="1"/>
          </p:nvPr>
        </p:nvSpPr>
        <p:spPr>
          <a:xfrm>
            <a:off x="628650" y="1690689"/>
            <a:ext cx="8415866" cy="4750329"/>
          </a:xfrm>
        </p:spPr>
        <p:txBody>
          <a:bodyPr>
            <a:normAutofit/>
          </a:bodyPr>
          <a:lstStyle/>
          <a:p>
            <a:r>
              <a:rPr lang="en-US" sz="2400" dirty="0"/>
              <a:t>Primary mentor/sponsor </a:t>
            </a:r>
          </a:p>
          <a:p>
            <a:pPr lvl="1"/>
            <a:r>
              <a:rPr lang="en-US" sz="2000" dirty="0"/>
              <a:t>Should be mid to late career</a:t>
            </a:r>
          </a:p>
          <a:p>
            <a:pPr lvl="1"/>
            <a:r>
              <a:rPr lang="en-US" sz="2000" dirty="0"/>
              <a:t>Successful track record of NIH funding</a:t>
            </a:r>
          </a:p>
          <a:p>
            <a:pPr lvl="1"/>
            <a:r>
              <a:rPr lang="en-US" sz="2000" dirty="0"/>
              <a:t>Well known in the field </a:t>
            </a:r>
          </a:p>
          <a:p>
            <a:pPr lvl="1"/>
            <a:r>
              <a:rPr lang="en-US" sz="2000" dirty="0"/>
              <a:t>Great if mentor has been funded by the institute you are applying to, but not required</a:t>
            </a:r>
          </a:p>
          <a:p>
            <a:r>
              <a:rPr lang="en-US" sz="2400" dirty="0"/>
              <a:t>Can have co-mentor/co-sponsor </a:t>
            </a:r>
          </a:p>
          <a:p>
            <a:pPr lvl="1"/>
            <a:r>
              <a:rPr lang="en-US" sz="2000" dirty="0"/>
              <a:t>Useful if you have a senior person on your team, but that person may not be able to provide a lot of actual, hands-on mentoring</a:t>
            </a:r>
            <a:endParaRPr lang="en-US" sz="2400" dirty="0"/>
          </a:p>
          <a:p>
            <a:r>
              <a:rPr lang="en-US" sz="2400" dirty="0"/>
              <a:t>Round out team with secondary mentors and scientific advisors</a:t>
            </a:r>
          </a:p>
          <a:p>
            <a:pPr lvl="1"/>
            <a:r>
              <a:rPr lang="en-US" sz="2000" dirty="0"/>
              <a:t>Careful to have non-overlapping expertise </a:t>
            </a:r>
          </a:p>
          <a:p>
            <a:pPr lvl="1"/>
            <a:r>
              <a:rPr lang="en-US" sz="2000" dirty="0"/>
              <a:t>Build multidisciplinary team if possible</a:t>
            </a:r>
          </a:p>
          <a:p>
            <a:r>
              <a:rPr lang="en-US" sz="2300" dirty="0"/>
              <a:t>Average of around 2-3 sponsors/co-sponsors and a few advisors</a:t>
            </a:r>
          </a:p>
        </p:txBody>
      </p:sp>
    </p:spTree>
    <p:extLst>
      <p:ext uri="{BB962C8B-B14F-4D97-AF65-F5344CB8AC3E}">
        <p14:creationId xmlns:p14="http://schemas.microsoft.com/office/powerpoint/2010/main" val="3049176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57E1B-22E8-794E-849C-FF836AE5FBFB}"/>
              </a:ext>
            </a:extLst>
          </p:cNvPr>
          <p:cNvSpPr>
            <a:spLocks noGrp="1"/>
          </p:cNvSpPr>
          <p:nvPr>
            <p:ph type="title"/>
          </p:nvPr>
        </p:nvSpPr>
        <p:spPr/>
        <p:txBody>
          <a:bodyPr/>
          <a:lstStyle/>
          <a:p>
            <a:r>
              <a:rPr lang="en-US" dirty="0"/>
              <a:t>Other tips on choosing mentors/sponsors</a:t>
            </a:r>
          </a:p>
        </p:txBody>
      </p:sp>
      <p:sp>
        <p:nvSpPr>
          <p:cNvPr id="3" name="Content Placeholder 2">
            <a:extLst>
              <a:ext uri="{FF2B5EF4-FFF2-40B4-BE49-F238E27FC236}">
                <a16:creationId xmlns:a16="http://schemas.microsoft.com/office/drawing/2014/main" id="{7BF293C4-7826-824A-8340-F6E2D27FDC8B}"/>
              </a:ext>
            </a:extLst>
          </p:cNvPr>
          <p:cNvSpPr>
            <a:spLocks noGrp="1"/>
          </p:cNvSpPr>
          <p:nvPr>
            <p:ph idx="1"/>
          </p:nvPr>
        </p:nvSpPr>
        <p:spPr/>
        <p:txBody>
          <a:bodyPr/>
          <a:lstStyle/>
          <a:p>
            <a:r>
              <a:rPr lang="en-US" sz="2400" dirty="0"/>
              <a:t>Make sure your mentors’ expertise covers each of your training goals and research content areas (though the same mentor can cover multiple areas)</a:t>
            </a:r>
          </a:p>
          <a:p>
            <a:endParaRPr lang="en-US" sz="2400" dirty="0"/>
          </a:p>
          <a:p>
            <a:r>
              <a:rPr lang="en-US" sz="2400" dirty="0"/>
              <a:t>Best to have the majority of your mentors at your home institution, especially your primary mentor</a:t>
            </a:r>
          </a:p>
          <a:p>
            <a:endParaRPr lang="en-US" sz="2400" dirty="0"/>
          </a:p>
          <a:p>
            <a:r>
              <a:rPr lang="en-US" sz="2400" dirty="0"/>
              <a:t>Choose mentors that you trust and have a good working relationship with (and you generally like!)</a:t>
            </a:r>
          </a:p>
          <a:p>
            <a:endParaRPr lang="en-US" dirty="0"/>
          </a:p>
        </p:txBody>
      </p:sp>
    </p:spTree>
    <p:extLst>
      <p:ext uri="{BB962C8B-B14F-4D97-AF65-F5344CB8AC3E}">
        <p14:creationId xmlns:p14="http://schemas.microsoft.com/office/powerpoint/2010/main" val="3479284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67" y="419290"/>
            <a:ext cx="7738533" cy="868362"/>
          </a:xfrm>
        </p:spPr>
        <p:txBody>
          <a:bodyPr>
            <a:normAutofit/>
          </a:bodyPr>
          <a:lstStyle/>
          <a:p>
            <a:r>
              <a:rPr lang="en-US" dirty="0"/>
              <a:t>F31 &amp; F32 award sections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07395670"/>
              </p:ext>
            </p:extLst>
          </p:nvPr>
        </p:nvGraphicFramePr>
        <p:xfrm>
          <a:off x="389467" y="1453848"/>
          <a:ext cx="8263466" cy="4984862"/>
        </p:xfrm>
        <a:graphic>
          <a:graphicData uri="http://schemas.openxmlformats.org/drawingml/2006/table">
            <a:tbl>
              <a:tblPr firstRow="1" bandRow="1">
                <a:tableStyleId>{5C22544A-7EE6-4342-B048-85BDC9FD1C3A}</a:tableStyleId>
              </a:tblPr>
              <a:tblGrid>
                <a:gridCol w="7382933">
                  <a:extLst>
                    <a:ext uri="{9D8B030D-6E8A-4147-A177-3AD203B41FA5}">
                      <a16:colId xmlns:a16="http://schemas.microsoft.com/office/drawing/2014/main" val="20000"/>
                    </a:ext>
                  </a:extLst>
                </a:gridCol>
                <a:gridCol w="880533">
                  <a:extLst>
                    <a:ext uri="{9D8B030D-6E8A-4147-A177-3AD203B41FA5}">
                      <a16:colId xmlns:a16="http://schemas.microsoft.com/office/drawing/2014/main" val="20001"/>
                    </a:ext>
                  </a:extLst>
                </a:gridCol>
              </a:tblGrid>
              <a:tr h="611048">
                <a:tc>
                  <a:txBody>
                    <a:bodyPr/>
                    <a:lstStyle/>
                    <a:p>
                      <a:pPr algn="ct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extLst>
                  <a:ext uri="{0D108BD9-81ED-4DB2-BD59-A6C34878D82A}">
                    <a16:rowId xmlns:a16="http://schemas.microsoft.com/office/drawing/2014/main" val="10000"/>
                  </a:ext>
                </a:extLst>
              </a:tr>
              <a:tr h="362953">
                <a:tc>
                  <a:txBody>
                    <a:bodyPr/>
                    <a:lstStyle/>
                    <a:p>
                      <a:r>
                        <a:rPr lang="en-US" b="1" dirty="0">
                          <a:effectLst/>
                        </a:rPr>
                        <a:t>Specific Aims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1"/>
                  </a:ext>
                </a:extLst>
              </a:tr>
              <a:tr h="362953">
                <a:tc>
                  <a:txBody>
                    <a:bodyPr/>
                    <a:lstStyle/>
                    <a:p>
                      <a:r>
                        <a:rPr lang="en-US" b="1" dirty="0">
                          <a:effectLst/>
                        </a:rPr>
                        <a:t>Research Strategy</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2"/>
                  </a:ext>
                </a:extLst>
              </a:tr>
              <a:tr h="362953">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3"/>
                  </a:ext>
                </a:extLst>
              </a:tr>
              <a:tr h="362953">
                <a:tc>
                  <a:txBody>
                    <a:bodyPr/>
                    <a:lstStyle/>
                    <a:p>
                      <a:r>
                        <a:rPr lang="en-US" b="1" dirty="0">
                          <a:effectLst/>
                          <a:highlight>
                            <a:srgbClr val="FFFF00"/>
                          </a:highlight>
                        </a:rPr>
                        <a:t>Selection of Sponsor and Institution</a:t>
                      </a:r>
                      <a:r>
                        <a:rPr lang="en-US" dirty="0">
                          <a:effectLst/>
                          <a:highlight>
                            <a:srgbClr val="FFFF00"/>
                          </a:highligh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4"/>
                  </a:ext>
                </a:extLst>
              </a:tr>
              <a:tr h="362953">
                <a:tc>
                  <a:txBody>
                    <a:bodyPr/>
                    <a:lstStyle/>
                    <a:p>
                      <a:r>
                        <a:rPr lang="en-US" b="1" dirty="0">
                          <a:effectLst/>
                        </a:rPr>
                        <a:t>Training in Responsible Conduct of Research</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5"/>
                  </a:ext>
                </a:extLst>
              </a:tr>
              <a:tr h="859142">
                <a:tc>
                  <a:txBody>
                    <a:bodyPr/>
                    <a:lstStyle/>
                    <a:p>
                      <a:r>
                        <a:rPr lang="en-US" b="1" dirty="0">
                          <a:effectLst/>
                        </a:rPr>
                        <a:t>Applicant’s</a:t>
                      </a:r>
                      <a:r>
                        <a:rPr lang="en-US" b="1" baseline="0" dirty="0">
                          <a:effectLst/>
                        </a:rPr>
                        <a:t> Background and Goals for Fellowship Training </a:t>
                      </a:r>
                      <a:r>
                        <a:rPr lang="en-US" b="0" baseline="0" dirty="0">
                          <a:effectLst/>
                        </a:rPr>
                        <a:t>(includes Doctoral Dissertation and Research Experience; Training Goals and Objectives; and Activities Planned Under this Award)</a:t>
                      </a:r>
                      <a:endParaRPr lang="en-US" dirty="0">
                        <a:effectLst/>
                      </a:endParaRPr>
                    </a:p>
                  </a:txBody>
                  <a:tcPr marL="63500" marR="63500" marT="63500" marB="63500" anchor="ctr">
                    <a:solidFill>
                      <a:srgbClr val="FFFF00"/>
                    </a:solidFill>
                  </a:tcPr>
                </a:tc>
                <a:tc>
                  <a:txBody>
                    <a:bodyPr/>
                    <a:lstStyle/>
                    <a:p>
                      <a:pPr algn="ctr"/>
                      <a:r>
                        <a:rPr lang="en-US" dirty="0">
                          <a:effectLst/>
                        </a:rPr>
                        <a:t>6 </a:t>
                      </a:r>
                    </a:p>
                  </a:txBody>
                  <a:tcPr marL="63500" marR="63500" marT="63500" marB="63500" anchor="ctr">
                    <a:solidFill>
                      <a:srgbClr val="FFFF00"/>
                    </a:solidFill>
                  </a:tcPr>
                </a:tc>
                <a:extLst>
                  <a:ext uri="{0D108BD9-81ED-4DB2-BD59-A6C34878D82A}">
                    <a16:rowId xmlns:a16="http://schemas.microsoft.com/office/drawing/2014/main" val="10007"/>
                  </a:ext>
                </a:extLst>
              </a:tr>
              <a:tr h="611048">
                <a:tc>
                  <a:txBody>
                    <a:bodyPr/>
                    <a:lstStyle/>
                    <a:p>
                      <a:r>
                        <a:rPr lang="en-US" b="1" baseline="0" dirty="0">
                          <a:effectLst/>
                          <a:highlight>
                            <a:srgbClr val="FFFF00"/>
                          </a:highlight>
                        </a:rPr>
                        <a:t>Institutional Environment and Commitment to Training </a:t>
                      </a:r>
                      <a:r>
                        <a:rPr lang="en-US" b="0" baseline="0" dirty="0">
                          <a:effectLst/>
                          <a:highlight>
                            <a:srgbClr val="FFFF00"/>
                          </a:highlight>
                        </a:rPr>
                        <a:t>(includes additional educational information required for F31)</a:t>
                      </a:r>
                      <a:endParaRPr lang="en-US" dirty="0">
                        <a:effectLst/>
                        <a:highlight>
                          <a:srgbClr val="FFFF00"/>
                        </a:highlight>
                      </a:endParaRPr>
                    </a:p>
                  </a:txBody>
                  <a:tcPr marL="63500" marR="63500" marT="63500" marB="63500" anchor="ctr">
                    <a:solidFill>
                      <a:schemeClr val="bg1">
                        <a:lumMod val="75000"/>
                      </a:schemeClr>
                    </a:solidFill>
                  </a:tcPr>
                </a:tc>
                <a:tc>
                  <a:txBody>
                    <a:bodyPr/>
                    <a:lstStyle/>
                    <a:p>
                      <a:pPr algn="ctr"/>
                      <a:r>
                        <a:rPr lang="en-US" dirty="0">
                          <a:effectLst/>
                        </a:rPr>
                        <a:t>2 </a:t>
                      </a:r>
                    </a:p>
                  </a:txBody>
                  <a:tcPr marL="63500" marR="63500" marT="63500" marB="63500" anchor="ctr">
                    <a:solidFill>
                      <a:schemeClr val="bg1">
                        <a:lumMod val="75000"/>
                      </a:schemeClr>
                    </a:solidFill>
                  </a:tcPr>
                </a:tc>
                <a:extLst>
                  <a:ext uri="{0D108BD9-81ED-4DB2-BD59-A6C34878D82A}">
                    <a16:rowId xmlns:a16="http://schemas.microsoft.com/office/drawing/2014/main" val="10008"/>
                  </a:ext>
                </a:extLst>
              </a:tr>
              <a:tr h="362953">
                <a:tc>
                  <a:txBody>
                    <a:bodyPr/>
                    <a:lstStyle/>
                    <a:p>
                      <a:r>
                        <a:rPr lang="en-US" b="1" dirty="0">
                          <a:effectLst/>
                          <a:highlight>
                            <a:srgbClr val="FFFF00"/>
                          </a:highlight>
                        </a:rPr>
                        <a:t>Sponsor(s) and Co-</a:t>
                      </a:r>
                      <a:r>
                        <a:rPr lang="en-US" b="1" dirty="0" err="1">
                          <a:effectLst/>
                          <a:highlight>
                            <a:srgbClr val="FFFF00"/>
                          </a:highlight>
                        </a:rPr>
                        <a:t>Sponsor(s</a:t>
                      </a:r>
                      <a:r>
                        <a:rPr lang="en-US" b="1" dirty="0">
                          <a:effectLst/>
                          <a:highlight>
                            <a:srgbClr val="FFFF00"/>
                          </a:highlight>
                        </a:rPr>
                        <a:t>)</a:t>
                      </a:r>
                      <a:r>
                        <a:rPr lang="en-US" b="0" baseline="0" dirty="0">
                          <a:effectLst/>
                          <a:highlight>
                            <a:srgbClr val="FFFF00"/>
                          </a:highlight>
                        </a:rPr>
                        <a:t> </a:t>
                      </a:r>
                      <a:r>
                        <a:rPr lang="en-US" b="1" baseline="0" dirty="0">
                          <a:effectLst/>
                          <a:highlight>
                            <a:srgbClr val="FFFF00"/>
                          </a:highlight>
                        </a:rPr>
                        <a:t>Statements</a:t>
                      </a:r>
                      <a:endParaRPr lang="en-US" dirty="0">
                        <a:effectLst/>
                        <a:highlight>
                          <a:srgbClr val="FFFF00"/>
                        </a:highlight>
                      </a:endParaRPr>
                    </a:p>
                  </a:txBody>
                  <a:tcPr marL="63500" marR="63500" marT="63500" marB="63500" anchor="ctr">
                    <a:solidFill>
                      <a:schemeClr val="bg1">
                        <a:lumMod val="75000"/>
                      </a:schemeClr>
                    </a:solidFill>
                  </a:tcPr>
                </a:tc>
                <a:tc>
                  <a:txBody>
                    <a:bodyPr/>
                    <a:lstStyle/>
                    <a:p>
                      <a:pPr algn="ctr"/>
                      <a:r>
                        <a:rPr lang="en-US" dirty="0">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9"/>
                  </a:ext>
                </a:extLst>
              </a:tr>
              <a:tr h="362953">
                <a:tc>
                  <a:txBody>
                    <a:bodyPr/>
                    <a:lstStyle/>
                    <a:p>
                      <a:r>
                        <a:rPr lang="en-US" b="1" dirty="0">
                          <a:effectLst/>
                        </a:rPr>
                        <a:t>Letters of Support from Collaborators, Contributors,</a:t>
                      </a:r>
                      <a:r>
                        <a:rPr lang="en-US" b="1" baseline="0" dirty="0">
                          <a:effectLst/>
                        </a:rPr>
                        <a:t> &amp; Consultants</a:t>
                      </a:r>
                      <a:endParaRPr lang="en-US" b="1" dirty="0">
                        <a:effectLst/>
                      </a:endParaRPr>
                    </a:p>
                  </a:txBody>
                  <a:tcPr marL="63500" marR="63500" marT="63500" marB="63500" anchor="ctr">
                    <a:solidFill>
                      <a:srgbClr val="BFBFBF"/>
                    </a:solidFill>
                  </a:tcPr>
                </a:tc>
                <a:tc>
                  <a:txBody>
                    <a:bodyPr/>
                    <a:lstStyle/>
                    <a:p>
                      <a:pPr algn="ctr"/>
                      <a:r>
                        <a:rPr lang="en-US" dirty="0">
                          <a:effectLst/>
                        </a:rPr>
                        <a:t>6</a:t>
                      </a:r>
                    </a:p>
                  </a:txBody>
                  <a:tcPr marL="63500" marR="63500" marT="63500" marB="63500" anchor="ctr">
                    <a:solidFill>
                      <a:srgbClr val="BFBFBF"/>
                    </a:solidFill>
                  </a:tcPr>
                </a:tc>
                <a:extLst>
                  <a:ext uri="{0D108BD9-81ED-4DB2-BD59-A6C34878D82A}">
                    <a16:rowId xmlns:a16="http://schemas.microsoft.com/office/drawing/2014/main" val="10010"/>
                  </a:ext>
                </a:extLst>
              </a:tr>
              <a:tr h="362953">
                <a:tc>
                  <a:txBody>
                    <a:bodyPr/>
                    <a:lstStyle/>
                    <a:p>
                      <a:r>
                        <a:rPr lang="en-US" b="1" dirty="0" err="1">
                          <a:effectLst/>
                        </a:rPr>
                        <a:t>Biosketch</a:t>
                      </a:r>
                      <a:r>
                        <a:rPr lang="en-US" b="1" baseline="0" dirty="0">
                          <a:effectLst/>
                        </a:rPr>
                        <a:t> </a:t>
                      </a:r>
                      <a:r>
                        <a:rPr lang="en-US" baseline="0" dirty="0">
                          <a:effectLst/>
                        </a:rPr>
                        <a:t>(for you and all sponsors/co-sponsors)</a:t>
                      </a:r>
                      <a:endParaRPr lang="en-US" dirty="0">
                        <a:effectLst/>
                      </a:endParaRPr>
                    </a:p>
                  </a:txBody>
                  <a:tcPr marL="63500" marR="63500" marT="63500" marB="63500" anchor="ctr">
                    <a:solidFill>
                      <a:srgbClr val="BFBFBF"/>
                    </a:solidFill>
                  </a:tcPr>
                </a:tc>
                <a:tc>
                  <a:txBody>
                    <a:bodyPr/>
                    <a:lstStyle/>
                    <a:p>
                      <a:pPr algn="ctr"/>
                      <a:r>
                        <a:rPr lang="en-US" dirty="0">
                          <a:effectLst/>
                        </a:rPr>
                        <a:t>5</a:t>
                      </a:r>
                    </a:p>
                  </a:txBody>
                  <a:tcPr marL="63500" marR="63500" marT="63500" marB="63500" anchor="ctr">
                    <a:solidFill>
                      <a:srgbClr val="BFBFBF"/>
                    </a:solid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292319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Just a heads-up, you also need:</a:t>
            </a:r>
          </a:p>
        </p:txBody>
      </p:sp>
      <p:sp>
        <p:nvSpPr>
          <p:cNvPr id="3" name="Content Placeholder 2"/>
          <p:cNvSpPr>
            <a:spLocks noGrp="1"/>
          </p:cNvSpPr>
          <p:nvPr>
            <p:ph sz="half" idx="1"/>
          </p:nvPr>
        </p:nvSpPr>
        <p:spPr>
          <a:xfrm>
            <a:off x="270933" y="1735139"/>
            <a:ext cx="4209627" cy="4936594"/>
          </a:xfrm>
        </p:spPr>
        <p:txBody>
          <a:bodyPr>
            <a:normAutofit fontScale="77500" lnSpcReduction="20000"/>
          </a:bodyPr>
          <a:lstStyle/>
          <a:p>
            <a:r>
              <a:rPr lang="en-US" sz="3143" dirty="0"/>
              <a:t>Cover Letter (include names of references)</a:t>
            </a:r>
          </a:p>
          <a:p>
            <a:r>
              <a:rPr lang="en-US" sz="3143" dirty="0"/>
              <a:t>Referee letters of support (3-5; 1-2 pages each)</a:t>
            </a:r>
          </a:p>
          <a:p>
            <a:r>
              <a:rPr lang="en-US" sz="3143" dirty="0"/>
              <a:t>Project Summary/Abstract (30 lines)</a:t>
            </a:r>
          </a:p>
          <a:p>
            <a:r>
              <a:rPr lang="en-US" sz="3143" dirty="0"/>
              <a:t>Project Narrative/Public Health Relevance (2-3 sentences)</a:t>
            </a:r>
          </a:p>
          <a:p>
            <a:r>
              <a:rPr lang="en-US" sz="3143" dirty="0"/>
              <a:t>Facilities and Other Resources (no limit; 2-3 pages)</a:t>
            </a:r>
          </a:p>
          <a:p>
            <a:r>
              <a:rPr lang="en-US" sz="3143" b="1" dirty="0"/>
              <a:t>Protection of Human Subjects (no limit)</a:t>
            </a:r>
          </a:p>
          <a:p>
            <a:r>
              <a:rPr lang="en-US" sz="3143" dirty="0"/>
              <a:t>Inclusion of Women, Minorities, and Children (no limit; usually 1 page)</a:t>
            </a:r>
          </a:p>
          <a:p>
            <a:endParaRPr lang="en-US" dirty="0"/>
          </a:p>
        </p:txBody>
      </p:sp>
      <p:sp>
        <p:nvSpPr>
          <p:cNvPr id="4" name="Content Placeholder 3"/>
          <p:cNvSpPr>
            <a:spLocks noGrp="1"/>
          </p:cNvSpPr>
          <p:nvPr>
            <p:ph sz="half" idx="2"/>
          </p:nvPr>
        </p:nvSpPr>
        <p:spPr>
          <a:xfrm>
            <a:off x="4648200" y="1735139"/>
            <a:ext cx="4241800" cy="4936594"/>
          </a:xfrm>
        </p:spPr>
        <p:txBody>
          <a:bodyPr>
            <a:normAutofit fontScale="77500" lnSpcReduction="20000"/>
          </a:bodyPr>
          <a:lstStyle/>
          <a:p>
            <a:r>
              <a:rPr lang="en-US" sz="3200" dirty="0"/>
              <a:t>Recruitment and Retention Plan (NEW)</a:t>
            </a:r>
          </a:p>
          <a:p>
            <a:r>
              <a:rPr lang="en-US" sz="3200" dirty="0"/>
              <a:t>Study Timeline (NEW)</a:t>
            </a:r>
          </a:p>
          <a:p>
            <a:r>
              <a:rPr lang="en-US" sz="3200" dirty="0"/>
              <a:t>Inclusion Enrollment Report</a:t>
            </a:r>
          </a:p>
          <a:p>
            <a:r>
              <a:rPr lang="en-US" sz="3200" dirty="0"/>
              <a:t>Data Safety Monitoring Plan</a:t>
            </a:r>
          </a:p>
          <a:p>
            <a:r>
              <a:rPr lang="en-US" sz="3200" dirty="0"/>
              <a:t>Resource Sharing Plan (1 page)</a:t>
            </a:r>
          </a:p>
          <a:p>
            <a:r>
              <a:rPr lang="en-US" sz="3200" dirty="0"/>
              <a:t>Human Subjects and Clinical Trials Information form – if clinical trial, additional components (section 4)</a:t>
            </a:r>
          </a:p>
        </p:txBody>
      </p:sp>
    </p:spTree>
    <p:extLst>
      <p:ext uri="{BB962C8B-B14F-4D97-AF65-F5344CB8AC3E}">
        <p14:creationId xmlns:p14="http://schemas.microsoft.com/office/powerpoint/2010/main" val="3576216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67" y="419290"/>
            <a:ext cx="7738533" cy="868362"/>
          </a:xfrm>
        </p:spPr>
        <p:txBody>
          <a:bodyPr>
            <a:normAutofit/>
          </a:bodyPr>
          <a:lstStyle/>
          <a:p>
            <a:r>
              <a:rPr lang="en-US" dirty="0"/>
              <a:t>F31 &amp; F32 award sections</a:t>
            </a:r>
          </a:p>
        </p:txBody>
      </p:sp>
      <p:graphicFrame>
        <p:nvGraphicFramePr>
          <p:cNvPr id="4" name="Content Placeholder 3"/>
          <p:cNvGraphicFramePr>
            <a:graphicFrameLocks noGrp="1"/>
          </p:cNvGraphicFramePr>
          <p:nvPr>
            <p:ph idx="1"/>
          </p:nvPr>
        </p:nvGraphicFramePr>
        <p:xfrm>
          <a:off x="389467" y="1453848"/>
          <a:ext cx="8263466" cy="4984862"/>
        </p:xfrm>
        <a:graphic>
          <a:graphicData uri="http://schemas.openxmlformats.org/drawingml/2006/table">
            <a:tbl>
              <a:tblPr firstRow="1" bandRow="1">
                <a:tableStyleId>{5C22544A-7EE6-4342-B048-85BDC9FD1C3A}</a:tableStyleId>
              </a:tblPr>
              <a:tblGrid>
                <a:gridCol w="7382933">
                  <a:extLst>
                    <a:ext uri="{9D8B030D-6E8A-4147-A177-3AD203B41FA5}">
                      <a16:colId xmlns:a16="http://schemas.microsoft.com/office/drawing/2014/main" val="20000"/>
                    </a:ext>
                  </a:extLst>
                </a:gridCol>
                <a:gridCol w="880533">
                  <a:extLst>
                    <a:ext uri="{9D8B030D-6E8A-4147-A177-3AD203B41FA5}">
                      <a16:colId xmlns:a16="http://schemas.microsoft.com/office/drawing/2014/main" val="20001"/>
                    </a:ext>
                  </a:extLst>
                </a:gridCol>
              </a:tblGrid>
              <a:tr h="611048">
                <a:tc>
                  <a:txBody>
                    <a:bodyPr/>
                    <a:lstStyle/>
                    <a:p>
                      <a:pPr algn="ct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extLst>
                  <a:ext uri="{0D108BD9-81ED-4DB2-BD59-A6C34878D82A}">
                    <a16:rowId xmlns:a16="http://schemas.microsoft.com/office/drawing/2014/main" val="10000"/>
                  </a:ext>
                </a:extLst>
              </a:tr>
              <a:tr h="362953">
                <a:tc>
                  <a:txBody>
                    <a:bodyPr/>
                    <a:lstStyle/>
                    <a:p>
                      <a:r>
                        <a:rPr lang="en-US" b="1" dirty="0">
                          <a:effectLst/>
                        </a:rPr>
                        <a:t>Specific Aims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1"/>
                  </a:ext>
                </a:extLst>
              </a:tr>
              <a:tr h="362953">
                <a:tc>
                  <a:txBody>
                    <a:bodyPr/>
                    <a:lstStyle/>
                    <a:p>
                      <a:r>
                        <a:rPr lang="en-US" b="1" dirty="0">
                          <a:effectLst/>
                        </a:rPr>
                        <a:t>Research Strategy</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2"/>
                  </a:ext>
                </a:extLst>
              </a:tr>
              <a:tr h="362953">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3"/>
                  </a:ext>
                </a:extLst>
              </a:tr>
              <a:tr h="362953">
                <a:tc>
                  <a:txBody>
                    <a:bodyPr/>
                    <a:lstStyle/>
                    <a:p>
                      <a:r>
                        <a:rPr lang="en-US" b="1" dirty="0">
                          <a:effectLst/>
                          <a:highlight>
                            <a:srgbClr val="FFFF00"/>
                          </a:highlight>
                        </a:rPr>
                        <a:t>Selection of Sponsor and Institution</a:t>
                      </a:r>
                      <a:r>
                        <a:rPr lang="en-US" dirty="0">
                          <a:effectLst/>
                          <a:highlight>
                            <a:srgbClr val="FFFF00"/>
                          </a:highligh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4"/>
                  </a:ext>
                </a:extLst>
              </a:tr>
              <a:tr h="362953">
                <a:tc>
                  <a:txBody>
                    <a:bodyPr/>
                    <a:lstStyle/>
                    <a:p>
                      <a:r>
                        <a:rPr lang="en-US" b="1" dirty="0">
                          <a:effectLst/>
                        </a:rPr>
                        <a:t>Training in Responsible Conduct of Research</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5"/>
                  </a:ext>
                </a:extLst>
              </a:tr>
              <a:tr h="859142">
                <a:tc>
                  <a:txBody>
                    <a:bodyPr/>
                    <a:lstStyle/>
                    <a:p>
                      <a:r>
                        <a:rPr lang="en-US" b="1" dirty="0">
                          <a:effectLst/>
                        </a:rPr>
                        <a:t>Applicant’s</a:t>
                      </a:r>
                      <a:r>
                        <a:rPr lang="en-US" b="1" baseline="0" dirty="0">
                          <a:effectLst/>
                        </a:rPr>
                        <a:t> Background and Goals for Fellowship Training </a:t>
                      </a:r>
                      <a:r>
                        <a:rPr lang="en-US" b="0" baseline="0" dirty="0">
                          <a:effectLst/>
                        </a:rPr>
                        <a:t>(includes Doctoral Dissertation and Research Experience; Training Goals and Objectives; and Activities Planned Under this Award)</a:t>
                      </a:r>
                      <a:endParaRPr lang="en-US" dirty="0">
                        <a:effectLst/>
                      </a:endParaRPr>
                    </a:p>
                  </a:txBody>
                  <a:tcPr marL="63500" marR="63500" marT="63500" marB="63500" anchor="ctr">
                    <a:solidFill>
                      <a:srgbClr val="FFFF00"/>
                    </a:solidFill>
                  </a:tcPr>
                </a:tc>
                <a:tc>
                  <a:txBody>
                    <a:bodyPr/>
                    <a:lstStyle/>
                    <a:p>
                      <a:pPr algn="ctr"/>
                      <a:r>
                        <a:rPr lang="en-US" dirty="0">
                          <a:effectLst/>
                        </a:rPr>
                        <a:t>6 </a:t>
                      </a:r>
                    </a:p>
                  </a:txBody>
                  <a:tcPr marL="63500" marR="63500" marT="63500" marB="63500" anchor="ctr">
                    <a:solidFill>
                      <a:srgbClr val="FFFF00"/>
                    </a:solidFill>
                  </a:tcPr>
                </a:tc>
                <a:extLst>
                  <a:ext uri="{0D108BD9-81ED-4DB2-BD59-A6C34878D82A}">
                    <a16:rowId xmlns:a16="http://schemas.microsoft.com/office/drawing/2014/main" val="10007"/>
                  </a:ext>
                </a:extLst>
              </a:tr>
              <a:tr h="611048">
                <a:tc>
                  <a:txBody>
                    <a:bodyPr/>
                    <a:lstStyle/>
                    <a:p>
                      <a:r>
                        <a:rPr lang="en-US" b="1" baseline="0" dirty="0">
                          <a:effectLst/>
                          <a:highlight>
                            <a:srgbClr val="FFFF00"/>
                          </a:highlight>
                        </a:rPr>
                        <a:t>Institutional Environment and Commitment to Training </a:t>
                      </a:r>
                      <a:r>
                        <a:rPr lang="en-US" b="0" baseline="0" dirty="0">
                          <a:effectLst/>
                          <a:highlight>
                            <a:srgbClr val="FFFF00"/>
                          </a:highlight>
                        </a:rPr>
                        <a:t>(includes additional educational information required for F31)</a:t>
                      </a:r>
                      <a:endParaRPr lang="en-US" dirty="0">
                        <a:effectLst/>
                        <a:highlight>
                          <a:srgbClr val="FFFF00"/>
                        </a:highlight>
                      </a:endParaRPr>
                    </a:p>
                  </a:txBody>
                  <a:tcPr marL="63500" marR="63500" marT="63500" marB="63500" anchor="ctr">
                    <a:solidFill>
                      <a:schemeClr val="bg1">
                        <a:lumMod val="75000"/>
                      </a:schemeClr>
                    </a:solidFill>
                  </a:tcPr>
                </a:tc>
                <a:tc>
                  <a:txBody>
                    <a:bodyPr/>
                    <a:lstStyle/>
                    <a:p>
                      <a:pPr algn="ctr"/>
                      <a:r>
                        <a:rPr lang="en-US" dirty="0">
                          <a:effectLst/>
                        </a:rPr>
                        <a:t>2 </a:t>
                      </a:r>
                    </a:p>
                  </a:txBody>
                  <a:tcPr marL="63500" marR="63500" marT="63500" marB="63500" anchor="ctr">
                    <a:solidFill>
                      <a:schemeClr val="bg1">
                        <a:lumMod val="75000"/>
                      </a:schemeClr>
                    </a:solidFill>
                  </a:tcPr>
                </a:tc>
                <a:extLst>
                  <a:ext uri="{0D108BD9-81ED-4DB2-BD59-A6C34878D82A}">
                    <a16:rowId xmlns:a16="http://schemas.microsoft.com/office/drawing/2014/main" val="10008"/>
                  </a:ext>
                </a:extLst>
              </a:tr>
              <a:tr h="362953">
                <a:tc>
                  <a:txBody>
                    <a:bodyPr/>
                    <a:lstStyle/>
                    <a:p>
                      <a:r>
                        <a:rPr lang="en-US" b="1" dirty="0">
                          <a:effectLst/>
                          <a:highlight>
                            <a:srgbClr val="FFFF00"/>
                          </a:highlight>
                        </a:rPr>
                        <a:t>Sponsor(s) and Co-</a:t>
                      </a:r>
                      <a:r>
                        <a:rPr lang="en-US" b="1" dirty="0" err="1">
                          <a:effectLst/>
                          <a:highlight>
                            <a:srgbClr val="FFFF00"/>
                          </a:highlight>
                        </a:rPr>
                        <a:t>Sponsor(s</a:t>
                      </a:r>
                      <a:r>
                        <a:rPr lang="en-US" b="1" dirty="0">
                          <a:effectLst/>
                          <a:highlight>
                            <a:srgbClr val="FFFF00"/>
                          </a:highlight>
                        </a:rPr>
                        <a:t>)</a:t>
                      </a:r>
                      <a:r>
                        <a:rPr lang="en-US" b="0" baseline="0" dirty="0">
                          <a:effectLst/>
                          <a:highlight>
                            <a:srgbClr val="FFFF00"/>
                          </a:highlight>
                        </a:rPr>
                        <a:t> </a:t>
                      </a:r>
                      <a:r>
                        <a:rPr lang="en-US" b="1" baseline="0" dirty="0">
                          <a:effectLst/>
                          <a:highlight>
                            <a:srgbClr val="FFFF00"/>
                          </a:highlight>
                        </a:rPr>
                        <a:t>Statements</a:t>
                      </a:r>
                      <a:endParaRPr lang="en-US" dirty="0">
                        <a:effectLst/>
                        <a:highlight>
                          <a:srgbClr val="FFFF00"/>
                        </a:highlight>
                      </a:endParaRPr>
                    </a:p>
                  </a:txBody>
                  <a:tcPr marL="63500" marR="63500" marT="63500" marB="63500" anchor="ctr">
                    <a:solidFill>
                      <a:schemeClr val="bg1">
                        <a:lumMod val="75000"/>
                      </a:schemeClr>
                    </a:solidFill>
                  </a:tcPr>
                </a:tc>
                <a:tc>
                  <a:txBody>
                    <a:bodyPr/>
                    <a:lstStyle/>
                    <a:p>
                      <a:pPr algn="ctr"/>
                      <a:r>
                        <a:rPr lang="en-US" dirty="0">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9"/>
                  </a:ext>
                </a:extLst>
              </a:tr>
              <a:tr h="362953">
                <a:tc>
                  <a:txBody>
                    <a:bodyPr/>
                    <a:lstStyle/>
                    <a:p>
                      <a:r>
                        <a:rPr lang="en-US" b="1" dirty="0">
                          <a:effectLst/>
                        </a:rPr>
                        <a:t>Letters of Support from Collaborators, Contributors,</a:t>
                      </a:r>
                      <a:r>
                        <a:rPr lang="en-US" b="1" baseline="0" dirty="0">
                          <a:effectLst/>
                        </a:rPr>
                        <a:t> &amp; Consultants</a:t>
                      </a:r>
                      <a:endParaRPr lang="en-US" b="1" dirty="0">
                        <a:effectLst/>
                      </a:endParaRPr>
                    </a:p>
                  </a:txBody>
                  <a:tcPr marL="63500" marR="63500" marT="63500" marB="63500" anchor="ctr">
                    <a:solidFill>
                      <a:srgbClr val="BFBFBF"/>
                    </a:solidFill>
                  </a:tcPr>
                </a:tc>
                <a:tc>
                  <a:txBody>
                    <a:bodyPr/>
                    <a:lstStyle/>
                    <a:p>
                      <a:pPr algn="ctr"/>
                      <a:r>
                        <a:rPr lang="en-US" dirty="0">
                          <a:effectLst/>
                        </a:rPr>
                        <a:t>6</a:t>
                      </a:r>
                    </a:p>
                  </a:txBody>
                  <a:tcPr marL="63500" marR="63500" marT="63500" marB="63500" anchor="ctr">
                    <a:solidFill>
                      <a:srgbClr val="BFBFBF"/>
                    </a:solidFill>
                  </a:tcPr>
                </a:tc>
                <a:extLst>
                  <a:ext uri="{0D108BD9-81ED-4DB2-BD59-A6C34878D82A}">
                    <a16:rowId xmlns:a16="http://schemas.microsoft.com/office/drawing/2014/main" val="10010"/>
                  </a:ext>
                </a:extLst>
              </a:tr>
              <a:tr h="362953">
                <a:tc>
                  <a:txBody>
                    <a:bodyPr/>
                    <a:lstStyle/>
                    <a:p>
                      <a:r>
                        <a:rPr lang="en-US" b="1" dirty="0" err="1">
                          <a:effectLst/>
                        </a:rPr>
                        <a:t>Biosketch</a:t>
                      </a:r>
                      <a:r>
                        <a:rPr lang="en-US" b="1" baseline="0" dirty="0">
                          <a:effectLst/>
                        </a:rPr>
                        <a:t> </a:t>
                      </a:r>
                      <a:r>
                        <a:rPr lang="en-US" baseline="0" dirty="0">
                          <a:effectLst/>
                        </a:rPr>
                        <a:t>(for you and all sponsors/co-sponsors)</a:t>
                      </a:r>
                      <a:endParaRPr lang="en-US" dirty="0">
                        <a:effectLst/>
                      </a:endParaRPr>
                    </a:p>
                  </a:txBody>
                  <a:tcPr marL="63500" marR="63500" marT="63500" marB="63500" anchor="ctr">
                    <a:solidFill>
                      <a:srgbClr val="BFBFBF"/>
                    </a:solidFill>
                  </a:tcPr>
                </a:tc>
                <a:tc>
                  <a:txBody>
                    <a:bodyPr/>
                    <a:lstStyle/>
                    <a:p>
                      <a:pPr algn="ctr"/>
                      <a:r>
                        <a:rPr lang="en-US" dirty="0">
                          <a:effectLst/>
                        </a:rPr>
                        <a:t>5</a:t>
                      </a:r>
                    </a:p>
                  </a:txBody>
                  <a:tcPr marL="63500" marR="63500" marT="63500" marB="63500" anchor="ctr">
                    <a:solidFill>
                      <a:srgbClr val="BFBFBF"/>
                    </a:solid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731626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161867" cy="868362"/>
          </a:xfrm>
        </p:spPr>
        <p:txBody>
          <a:bodyPr>
            <a:normAutofit/>
          </a:bodyPr>
          <a:lstStyle/>
          <a:p>
            <a:r>
              <a:rPr lang="en-US" sz="4000" dirty="0"/>
              <a:t>Selection of Sponsor and Institution</a:t>
            </a:r>
            <a:endParaRPr lang="en-US" dirty="0"/>
          </a:p>
        </p:txBody>
      </p:sp>
      <p:sp>
        <p:nvSpPr>
          <p:cNvPr id="3" name="Content Placeholder 2"/>
          <p:cNvSpPr>
            <a:spLocks noGrp="1"/>
          </p:cNvSpPr>
          <p:nvPr>
            <p:ph idx="1"/>
          </p:nvPr>
        </p:nvSpPr>
        <p:spPr>
          <a:xfrm>
            <a:off x="563032" y="1735138"/>
            <a:ext cx="8161868" cy="4868862"/>
          </a:xfrm>
        </p:spPr>
        <p:txBody>
          <a:bodyPr>
            <a:normAutofit lnSpcReduction="10000"/>
          </a:bodyPr>
          <a:lstStyle/>
          <a:p>
            <a:r>
              <a:rPr lang="en-US" sz="2800" dirty="0"/>
              <a:t>Explain how you came up with the selection of each of your mentors/advisors to accomplish your training goals</a:t>
            </a:r>
          </a:p>
          <a:p>
            <a:r>
              <a:rPr lang="en-US" sz="2800" dirty="0"/>
              <a:t>Usually a paragraph for each person</a:t>
            </a:r>
          </a:p>
          <a:p>
            <a:pPr lvl="1"/>
            <a:r>
              <a:rPr lang="en-US" sz="2500" dirty="0"/>
              <a:t>Can list advisors or “collaborators” too</a:t>
            </a:r>
          </a:p>
          <a:p>
            <a:pPr lvl="1"/>
            <a:r>
              <a:rPr lang="en-US" sz="2500" dirty="0"/>
              <a:t>Qualifications (title/role, content area expertise)</a:t>
            </a:r>
          </a:p>
          <a:p>
            <a:pPr lvl="1"/>
            <a:r>
              <a:rPr lang="en-US" sz="2500" dirty="0"/>
              <a:t>Role on your training and/or research plan—why you cannot complete your training without this person</a:t>
            </a:r>
          </a:p>
          <a:p>
            <a:r>
              <a:rPr lang="en-US" sz="2800" dirty="0"/>
              <a:t>A paragraph or two about UCSF as the sponsoring institution</a:t>
            </a:r>
          </a:p>
          <a:p>
            <a:pPr lvl="1"/>
            <a:r>
              <a:rPr lang="en-US" sz="2500" dirty="0"/>
              <a:t>Describe your doctoral program/home department</a:t>
            </a:r>
          </a:p>
          <a:p>
            <a:pPr lvl="1"/>
            <a:r>
              <a:rPr lang="en-US" sz="2500" dirty="0"/>
              <a:t>Centers and institutes at UCSF that will support you</a:t>
            </a:r>
          </a:p>
          <a:p>
            <a:pPr lvl="1"/>
            <a:r>
              <a:rPr lang="en-US" sz="2500" dirty="0"/>
              <a:t>Other opportunities/resources for training at UCSF</a:t>
            </a:r>
          </a:p>
          <a:p>
            <a:pPr lvl="1"/>
            <a:endParaRPr lang="en-US" sz="2500" dirty="0"/>
          </a:p>
          <a:p>
            <a:endParaRPr lang="en-US" dirty="0"/>
          </a:p>
        </p:txBody>
      </p:sp>
    </p:spTree>
    <p:extLst>
      <p:ext uri="{BB962C8B-B14F-4D97-AF65-F5344CB8AC3E}">
        <p14:creationId xmlns:p14="http://schemas.microsoft.com/office/powerpoint/2010/main" val="32226205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17721</TotalTime>
  <Words>3224</Words>
  <Application>Microsoft Macintosh PowerPoint</Application>
  <PresentationFormat>On-screen Show (4:3)</PresentationFormat>
  <Paragraphs>255</Paragraphs>
  <Slides>20</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Overview of F31 Training Grants</vt:lpstr>
      <vt:lpstr>Resources</vt:lpstr>
      <vt:lpstr>Changes coming with Form F</vt:lpstr>
      <vt:lpstr>Building a mentoring team</vt:lpstr>
      <vt:lpstr>Other tips on choosing mentors/sponsors</vt:lpstr>
      <vt:lpstr>F31 &amp; F32 award sections</vt:lpstr>
      <vt:lpstr>Just a heads-up, you also need:</vt:lpstr>
      <vt:lpstr>F31 &amp; F32 award sections</vt:lpstr>
      <vt:lpstr>Selection of Sponsor and Institution</vt:lpstr>
      <vt:lpstr>Institutional Environment and Commitment to Training</vt:lpstr>
      <vt:lpstr>Sponsor and Co-Sponsor Statements</vt:lpstr>
      <vt:lpstr>Applicant’s Background and Goals for Fellowship Training  (3 sections)</vt:lpstr>
      <vt:lpstr>Doctoral Dissertation and Research Experience</vt:lpstr>
      <vt:lpstr> Training Goals and Objectives</vt:lpstr>
      <vt:lpstr>Activities Planned Under Award  </vt:lpstr>
      <vt:lpstr>Three Components for Each Training Aim</vt:lpstr>
      <vt:lpstr>Example: Conroy K01</vt:lpstr>
      <vt:lpstr>In Class Exercise</vt:lpstr>
      <vt:lpstr>PowerPoint Presentation</vt:lpstr>
      <vt:lpstr>In Class Exercise</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Breakdown of an F31</dc:title>
  <dc:creator>Sarah Woolf-King</dc:creator>
  <cp:lastModifiedBy>Amy Conroy</cp:lastModifiedBy>
  <cp:revision>172</cp:revision>
  <dcterms:created xsi:type="dcterms:W3CDTF">2018-01-26T17:21:21Z</dcterms:created>
  <dcterms:modified xsi:type="dcterms:W3CDTF">2020-02-10T22:37:30Z</dcterms:modified>
</cp:coreProperties>
</file>