
<file path=[Content_Types].xml><?xml version="1.0" encoding="utf-8"?>
<Types xmlns="http://schemas.openxmlformats.org/package/2006/content-types">
  <Default Extension="bin" ContentType="application/vnd.openxmlformats-officedocument.oleObject"/>
  <Default Extension="emf" ContentType="image/x-emf"/>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47"/>
  </p:notesMasterIdLst>
  <p:sldIdLst>
    <p:sldId id="257" r:id="rId2"/>
    <p:sldId id="331" r:id="rId3"/>
    <p:sldId id="297" r:id="rId4"/>
    <p:sldId id="299" r:id="rId5"/>
    <p:sldId id="300" r:id="rId6"/>
    <p:sldId id="288" r:id="rId7"/>
    <p:sldId id="289" r:id="rId8"/>
    <p:sldId id="301" r:id="rId9"/>
    <p:sldId id="302" r:id="rId10"/>
    <p:sldId id="337" r:id="rId11"/>
    <p:sldId id="341" r:id="rId12"/>
    <p:sldId id="343" r:id="rId13"/>
    <p:sldId id="342" r:id="rId14"/>
    <p:sldId id="303" r:id="rId15"/>
    <p:sldId id="329" r:id="rId16"/>
    <p:sldId id="281" r:id="rId17"/>
    <p:sldId id="304" r:id="rId18"/>
    <p:sldId id="305" r:id="rId19"/>
    <p:sldId id="334" r:id="rId20"/>
    <p:sldId id="306" r:id="rId21"/>
    <p:sldId id="330" r:id="rId22"/>
    <p:sldId id="323" r:id="rId23"/>
    <p:sldId id="339" r:id="rId24"/>
    <p:sldId id="307" r:id="rId25"/>
    <p:sldId id="335" r:id="rId26"/>
    <p:sldId id="311" r:id="rId27"/>
    <p:sldId id="308" r:id="rId28"/>
    <p:sldId id="317" r:id="rId29"/>
    <p:sldId id="318" r:id="rId30"/>
    <p:sldId id="309" r:id="rId31"/>
    <p:sldId id="310" r:id="rId32"/>
    <p:sldId id="324" r:id="rId33"/>
    <p:sldId id="312" r:id="rId34"/>
    <p:sldId id="338" r:id="rId35"/>
    <p:sldId id="325" r:id="rId36"/>
    <p:sldId id="326" r:id="rId37"/>
    <p:sldId id="283" r:id="rId38"/>
    <p:sldId id="333" r:id="rId39"/>
    <p:sldId id="313" r:id="rId40"/>
    <p:sldId id="314" r:id="rId41"/>
    <p:sldId id="315" r:id="rId42"/>
    <p:sldId id="332" r:id="rId43"/>
    <p:sldId id="319" r:id="rId44"/>
    <p:sldId id="322" r:id="rId45"/>
    <p:sldId id="328" r:id="rId46"/>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4871" autoAdjust="0"/>
  </p:normalViewPr>
  <p:slideViewPr>
    <p:cSldViewPr>
      <p:cViewPr varScale="1">
        <p:scale>
          <a:sx n="62" d="100"/>
          <a:sy n="62" d="100"/>
        </p:scale>
        <p:origin x="-1596" y="-84"/>
      </p:cViewPr>
      <p:guideLst>
        <p:guide orient="horz" pos="2160"/>
        <p:guide pos="2880"/>
      </p:guideLst>
    </p:cSldViewPr>
  </p:slideViewPr>
  <p:notesTextViewPr>
    <p:cViewPr>
      <p:scale>
        <a:sx n="100" d="100"/>
        <a:sy n="100" d="100"/>
      </p:scale>
      <p:origin x="0" y="0"/>
    </p:cViewPr>
  </p:notesTextViewPr>
  <p:sorterViewPr>
    <p:cViewPr>
      <p:scale>
        <a:sx n="66" d="100"/>
        <a:sy n="66" d="100"/>
      </p:scale>
      <p:origin x="0" y="3269"/>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5.wmf"/></Relationships>
</file>

<file path=ppt/drawings/_rels/vmlDrawing2.vml.rels><?xml version="1.0" encoding="UTF-8" standalone="yes"?>
<Relationships xmlns="http://schemas.openxmlformats.org/package/2006/relationships"><Relationship Id="rId3" Type="http://schemas.openxmlformats.org/officeDocument/2006/relationships/image" Target="../media/image8.wmf"/><Relationship Id="rId2" Type="http://schemas.openxmlformats.org/officeDocument/2006/relationships/image" Target="../media/image7.wmf"/><Relationship Id="rId1" Type="http://schemas.openxmlformats.org/officeDocument/2006/relationships/image" Target="../media/image5.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9.wmf"/></Relationships>
</file>

<file path=ppt/drawings/_rels/vmlDrawing4.vml.rels><?xml version="1.0" encoding="UTF-8" standalone="yes"?>
<Relationships xmlns="http://schemas.openxmlformats.org/package/2006/relationships"><Relationship Id="rId2" Type="http://schemas.openxmlformats.org/officeDocument/2006/relationships/image" Target="../media/image11.wmf"/><Relationship Id="rId1" Type="http://schemas.openxmlformats.org/officeDocument/2006/relationships/image" Target="../media/image10.w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12.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pPr>
              <a:defRPr/>
            </a:pPr>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pPr>
              <a:defRPr/>
            </a:pPr>
            <a:fld id="{91E1E21B-D757-408B-80B4-15439F98530A}" type="datetimeFigureOut">
              <a:rPr lang="en-US"/>
              <a:pPr>
                <a:defRPr/>
              </a:pPr>
              <a:t>12/1/2015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pPr lvl="0"/>
            <a:endParaRPr lang="en-US" noProof="0"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pPr>
              <a:defRPr/>
            </a:pP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pPr>
              <a:defRPr/>
            </a:pPr>
            <a:fld id="{113A4315-9080-4F59-AB53-78E76151A934}" type="slidenum">
              <a:rPr lang="en-US"/>
              <a:pPr>
                <a:defRPr/>
              </a:pPr>
              <a:t>‹#›</a:t>
            </a:fld>
            <a:endParaRPr lang="en-US"/>
          </a:p>
        </p:txBody>
      </p:sp>
    </p:spTree>
    <p:extLst>
      <p:ext uri="{BB962C8B-B14F-4D97-AF65-F5344CB8AC3E}">
        <p14:creationId xmlns:p14="http://schemas.microsoft.com/office/powerpoint/2010/main" val="3846959875"/>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505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506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2BC94505-FF60-467E-8BEB-2F62233905A9}" type="slidenum">
              <a:rPr lang="en-US" altLang="en-US" smtClean="0">
                <a:latin typeface="Arial" charset="0"/>
              </a:rPr>
              <a:pPr eaLnBrk="1" hangingPunct="1">
                <a:spcBef>
                  <a:spcPct val="0"/>
                </a:spcBef>
              </a:pPr>
              <a:t>9</a:t>
            </a:fld>
            <a:endParaRPr lang="en-US" altLang="en-US" smtClean="0">
              <a:latin typeface="Arial" charset="0"/>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0179"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*Can be written ==</a:t>
            </a:r>
          </a:p>
          <a:p>
            <a:endParaRPr lang="en-US" altLang="en-US" smtClean="0"/>
          </a:p>
        </p:txBody>
      </p:sp>
      <p:sp>
        <p:nvSpPr>
          <p:cNvPr id="50180"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3138680C-09EF-4093-9920-3A26BCB52FEC}" type="slidenum">
              <a:rPr lang="en-US" altLang="en-US" smtClean="0">
                <a:latin typeface="Arial" charset="0"/>
              </a:rPr>
              <a:pPr eaLnBrk="1" hangingPunct="1">
                <a:spcBef>
                  <a:spcPct val="0"/>
                </a:spcBef>
              </a:pPr>
              <a:t>42</a:t>
            </a:fld>
            <a:endParaRPr lang="en-US" altLang="en-US" smtClean="0">
              <a:latin typeface="Arial" charset="0"/>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some people</a:t>
            </a:r>
            <a:r>
              <a:rPr lang="en-US" baseline="0" dirty="0" smtClean="0"/>
              <a:t> want to do a t-test when they have a dichotomous dependent variable and one numerical independent variable. However, that is switching the outcomes .</a:t>
            </a:r>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43</a:t>
            </a:fld>
            <a:endParaRPr lang="en-US"/>
          </a:p>
        </p:txBody>
      </p:sp>
    </p:spTree>
    <p:extLst>
      <p:ext uri="{BB962C8B-B14F-4D97-AF65-F5344CB8AC3E}">
        <p14:creationId xmlns:p14="http://schemas.microsoft.com/office/powerpoint/2010/main" val="96208517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6083"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err="1" smtClean="0"/>
              <a:t>twoway</a:t>
            </a:r>
            <a:r>
              <a:rPr lang="en-US" altLang="en-US" dirty="0" smtClean="0"/>
              <a:t> (function y=.367+.231*x, range(3 19) </a:t>
            </a:r>
            <a:r>
              <a:rPr lang="en-US" altLang="en-US" dirty="0" err="1" smtClean="0"/>
              <a:t>lcolor</a:t>
            </a:r>
            <a:r>
              <a:rPr lang="en-US" altLang="en-US" dirty="0" smtClean="0"/>
              <a:t>(red))  (function y=.367+.231*x-.209, range(3 19) </a:t>
            </a:r>
            <a:r>
              <a:rPr lang="en-US" altLang="en-US" dirty="0" err="1" smtClean="0"/>
              <a:t>lcolor</a:t>
            </a:r>
            <a:r>
              <a:rPr lang="en-US" altLang="en-US" dirty="0" smtClean="0"/>
              <a:t>(green)) (scatter </a:t>
            </a:r>
            <a:r>
              <a:rPr lang="en-US" altLang="en-US" dirty="0" err="1" smtClean="0"/>
              <a:t>fev</a:t>
            </a:r>
            <a:endParaRPr lang="en-US" altLang="en-US" dirty="0" smtClean="0"/>
          </a:p>
          <a:p>
            <a:r>
              <a:rPr lang="en-US" altLang="en-US" dirty="0" smtClean="0"/>
              <a:t>&gt;  age if smoke==1, </a:t>
            </a:r>
            <a:r>
              <a:rPr lang="en-US" altLang="en-US" dirty="0" err="1" smtClean="0"/>
              <a:t>mcolor</a:t>
            </a:r>
            <a:r>
              <a:rPr lang="en-US" altLang="en-US" dirty="0" smtClean="0"/>
              <a:t>(green)) (scatter </a:t>
            </a:r>
            <a:r>
              <a:rPr lang="en-US" altLang="en-US" dirty="0" err="1" smtClean="0"/>
              <a:t>fev</a:t>
            </a:r>
            <a:r>
              <a:rPr lang="en-US" altLang="en-US" dirty="0" smtClean="0"/>
              <a:t> age if smoke==0, </a:t>
            </a:r>
            <a:r>
              <a:rPr lang="en-US" altLang="en-US" dirty="0" err="1" smtClean="0"/>
              <a:t>mcolor</a:t>
            </a:r>
            <a:r>
              <a:rPr lang="en-US" altLang="en-US" dirty="0" smtClean="0"/>
              <a:t>(red)), legend(off) </a:t>
            </a:r>
            <a:r>
              <a:rPr lang="en-US" altLang="en-US" dirty="0" err="1" smtClean="0"/>
              <a:t>xtitle</a:t>
            </a:r>
            <a:r>
              <a:rPr lang="en-US" altLang="en-US" dirty="0" smtClean="0"/>
              <a:t>(age) </a:t>
            </a:r>
            <a:r>
              <a:rPr lang="en-US" altLang="en-US" dirty="0" err="1" smtClean="0"/>
              <a:t>ytitle</a:t>
            </a:r>
            <a:r>
              <a:rPr lang="en-US" altLang="en-US" dirty="0" smtClean="0"/>
              <a:t>(FEV) title(FEV </a:t>
            </a:r>
            <a:r>
              <a:rPr lang="en-US" altLang="en-US" dirty="0" err="1" smtClean="0"/>
              <a:t>vers</a:t>
            </a:r>
            <a:endParaRPr lang="en-US" altLang="en-US" dirty="0" smtClean="0"/>
          </a:p>
          <a:p>
            <a:r>
              <a:rPr lang="en-US" altLang="en-US" dirty="0" smtClean="0"/>
              <a:t>&gt; us age and smoking status)</a:t>
            </a:r>
          </a:p>
          <a:p>
            <a:endParaRPr lang="en-US" altLang="en-US" dirty="0" smtClean="0"/>
          </a:p>
        </p:txBody>
      </p:sp>
      <p:sp>
        <p:nvSpPr>
          <p:cNvPr id="46084"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EDA4E8B-D6C6-4DE9-A4ED-A4328EB82EA8}" type="slidenum">
              <a:rPr lang="en-US" altLang="en-US" smtClean="0">
                <a:latin typeface="Arial" charset="0"/>
              </a:rPr>
              <a:pPr eaLnBrk="1" hangingPunct="1">
                <a:spcBef>
                  <a:spcPct val="0"/>
                </a:spcBef>
              </a:pPr>
              <a:t>10</a:t>
            </a:fld>
            <a:endParaRPr lang="en-US" altLang="en-US" smtClean="0">
              <a:latin typeface="Arial" charset="0"/>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Another way to plot</a:t>
            </a:r>
            <a:r>
              <a:rPr lang="en-US" baseline="0" dirty="0" smtClean="0"/>
              <a:t> this… The separate slopes would arise if you did separate regressions or ran an interaction term…</a:t>
            </a:r>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11</a:t>
            </a:fld>
            <a:endParaRPr lang="en-US"/>
          </a:p>
        </p:txBody>
      </p:sp>
    </p:spTree>
    <p:extLst>
      <p:ext uri="{BB962C8B-B14F-4D97-AF65-F5344CB8AC3E}">
        <p14:creationId xmlns:p14="http://schemas.microsoft.com/office/powerpoint/2010/main" val="361169095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16</a:t>
            </a:fld>
            <a:endParaRPr lang="en-US"/>
          </a:p>
        </p:txBody>
      </p:sp>
    </p:spTree>
    <p:extLst>
      <p:ext uri="{BB962C8B-B14F-4D97-AF65-F5344CB8AC3E}">
        <p14:creationId xmlns:p14="http://schemas.microsoft.com/office/powerpoint/2010/main" val="149287140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Note that </a:t>
            </a:r>
            <a:r>
              <a:rPr lang="en-US" altLang="en-US" dirty="0" smtClean="0"/>
              <a:t>X does </a:t>
            </a:r>
            <a:r>
              <a:rPr lang="en-US" altLang="en-US" i="1" dirty="0" smtClean="0"/>
              <a:t>not </a:t>
            </a:r>
            <a:r>
              <a:rPr lang="en-US" altLang="en-US" dirty="0" smtClean="0"/>
              <a:t>have to be dichotomous, p0</a:t>
            </a:r>
            <a:r>
              <a:rPr lang="en-US" altLang="en-US" baseline="0" dirty="0" smtClean="0"/>
              <a:t> and p1 are</a:t>
            </a:r>
            <a:r>
              <a:rPr lang="en-US" altLang="en-US" dirty="0" smtClean="0"/>
              <a:t> just the notation when</a:t>
            </a:r>
            <a:r>
              <a:rPr lang="en-US" altLang="en-US" baseline="0" dirty="0" smtClean="0"/>
              <a:t> it is. In slide 13, x was continuous.</a:t>
            </a:r>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22</a:t>
            </a:fld>
            <a:endParaRPr lang="en-US"/>
          </a:p>
        </p:txBody>
      </p:sp>
    </p:spTree>
    <p:extLst>
      <p:ext uri="{BB962C8B-B14F-4D97-AF65-F5344CB8AC3E}">
        <p14:creationId xmlns:p14="http://schemas.microsoft.com/office/powerpoint/2010/main" val="426677650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pPr>
              <a:defRPr/>
            </a:pPr>
            <a:fld id="{113A4315-9080-4F59-AB53-78E76151A934}" type="slidenum">
              <a:rPr lang="en-US" smtClean="0"/>
              <a:pPr>
                <a:defRPr/>
              </a:pPr>
              <a:t>26</a:t>
            </a:fld>
            <a:endParaRPr lang="en-US"/>
          </a:p>
        </p:txBody>
      </p:sp>
    </p:spTree>
    <p:extLst>
      <p:ext uri="{BB962C8B-B14F-4D97-AF65-F5344CB8AC3E}">
        <p14:creationId xmlns:p14="http://schemas.microsoft.com/office/powerpoint/2010/main" val="21018085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7107"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dirty="0" smtClean="0"/>
              <a:t>We are looking at age because in our preliminary tables, we found that the age in the minimally assessed arm was somewhat younger than in the standard assessment arm.</a:t>
            </a:r>
          </a:p>
        </p:txBody>
      </p:sp>
      <p:sp>
        <p:nvSpPr>
          <p:cNvPr id="47108"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808B4A88-83BB-4C8E-B628-C94E1438E68C}" type="slidenum">
              <a:rPr lang="en-US" altLang="en-US" smtClean="0">
                <a:latin typeface="Arial" charset="0"/>
              </a:rPr>
              <a:pPr eaLnBrk="1" hangingPunct="1">
                <a:spcBef>
                  <a:spcPct val="0"/>
                </a:spcBef>
              </a:pPr>
              <a:t>33</a:t>
            </a:fld>
            <a:endParaRPr lang="en-US" altLang="en-US" smtClean="0">
              <a:latin typeface="Arial" charset="0"/>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8131"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r>
              <a:rPr lang="en-US" altLang="en-US" smtClean="0"/>
              <a:t>Age categories are 15-24, 25-34, 35-44, &gt;=45</a:t>
            </a:r>
          </a:p>
        </p:txBody>
      </p:sp>
      <p:sp>
        <p:nvSpPr>
          <p:cNvPr id="48132"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CFB2BBE4-6A1B-46C1-A5FF-125C8575BA9A}" type="slidenum">
              <a:rPr lang="en-US" altLang="en-US" smtClean="0">
                <a:latin typeface="Arial" charset="0"/>
              </a:rPr>
              <a:pPr eaLnBrk="1" hangingPunct="1">
                <a:spcBef>
                  <a:spcPct val="0"/>
                </a:spcBef>
              </a:pPr>
              <a:t>36</a:t>
            </a:fld>
            <a:endParaRPr lang="en-US" altLang="en-US" smtClean="0">
              <a:latin typeface="Arial" charset="0"/>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Slide Image Placeholder 1"/>
          <p:cNvSpPr>
            <a:spLocks noGrp="1" noRot="1" noChangeAspect="1" noTextEdit="1"/>
          </p:cNvSpPr>
          <p:nvPr>
            <p:ph type="sldImg"/>
          </p:nvPr>
        </p:nvSpPr>
        <p:spPr bwMode="auto">
          <a:noFill/>
          <a:ln>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49155" name="Notes Placeholder 2"/>
          <p:cNvSpPr>
            <a:spLocks noGrp="1"/>
          </p:cNvSpPr>
          <p:nvPr>
            <p:ph type="body" idx="1"/>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t" anchorCtr="0" compatLnSpc="1">
            <a:prstTxWarp prst="textNoShape">
              <a:avLst/>
            </a:prstTxWarp>
          </a:bodyPr>
          <a:lstStyle/>
          <a:p>
            <a:endParaRPr lang="en-US" altLang="en-US" smtClean="0"/>
          </a:p>
        </p:txBody>
      </p:sp>
      <p:sp>
        <p:nvSpPr>
          <p:cNvPr id="49156" name="Slide Number Placeholder 3"/>
          <p:cNvSpPr>
            <a:spLocks noGrp="1"/>
          </p:cNvSpPr>
          <p:nvPr>
            <p:ph type="sldNum" sz="quarter" idx="5"/>
          </p:nvPr>
        </p:nvSpPr>
        <p:spPr bwMode="auto">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numCol="1" anchorCtr="0" compatLnSpc="1">
            <a:prstTxWarp prst="textNoShape">
              <a:avLst/>
            </a:prstTxWarp>
          </a:bodyPr>
          <a:lstStyle>
            <a:lvl1pPr eaLnBrk="0" hangingPunct="0">
              <a:spcBef>
                <a:spcPct val="30000"/>
              </a:spcBef>
              <a:defRPr sz="1200">
                <a:solidFill>
                  <a:schemeClr val="tx1"/>
                </a:solidFill>
                <a:latin typeface="Calibri" pitchFamily="34" charset="0"/>
              </a:defRPr>
            </a:lvl1pPr>
            <a:lvl2pPr marL="742950" indent="-285750" eaLnBrk="0" hangingPunct="0">
              <a:spcBef>
                <a:spcPct val="30000"/>
              </a:spcBef>
              <a:defRPr sz="1200">
                <a:solidFill>
                  <a:schemeClr val="tx1"/>
                </a:solidFill>
                <a:latin typeface="Calibri" pitchFamily="34" charset="0"/>
              </a:defRPr>
            </a:lvl2pPr>
            <a:lvl3pPr marL="1143000" indent="-228600" eaLnBrk="0" hangingPunct="0">
              <a:spcBef>
                <a:spcPct val="30000"/>
              </a:spcBef>
              <a:defRPr sz="1200">
                <a:solidFill>
                  <a:schemeClr val="tx1"/>
                </a:solidFill>
                <a:latin typeface="Calibri" pitchFamily="34" charset="0"/>
              </a:defRPr>
            </a:lvl3pPr>
            <a:lvl4pPr marL="1600200" indent="-228600" eaLnBrk="0" hangingPunct="0">
              <a:spcBef>
                <a:spcPct val="30000"/>
              </a:spcBef>
              <a:defRPr sz="1200">
                <a:solidFill>
                  <a:schemeClr val="tx1"/>
                </a:solidFill>
                <a:latin typeface="Calibri" pitchFamily="34" charset="0"/>
              </a:defRPr>
            </a:lvl4pPr>
            <a:lvl5pPr marL="2057400" indent="-228600" eaLnBrk="0" hangingPunct="0">
              <a:spcBef>
                <a:spcPct val="30000"/>
              </a:spcBef>
              <a:defRPr sz="1200">
                <a:solidFill>
                  <a:schemeClr val="tx1"/>
                </a:solidFill>
                <a:latin typeface="Calibri" pitchFamily="34" charset="0"/>
              </a:defRPr>
            </a:lvl5pPr>
            <a:lvl6pPr marL="2514600" indent="-228600" eaLnBrk="0" fontAlgn="base" hangingPunct="0">
              <a:spcBef>
                <a:spcPct val="30000"/>
              </a:spcBef>
              <a:spcAft>
                <a:spcPct val="0"/>
              </a:spcAft>
              <a:defRPr sz="1200">
                <a:solidFill>
                  <a:schemeClr val="tx1"/>
                </a:solidFill>
                <a:latin typeface="Calibri" pitchFamily="34" charset="0"/>
              </a:defRPr>
            </a:lvl6pPr>
            <a:lvl7pPr marL="2971800" indent="-228600" eaLnBrk="0" fontAlgn="base" hangingPunct="0">
              <a:spcBef>
                <a:spcPct val="30000"/>
              </a:spcBef>
              <a:spcAft>
                <a:spcPct val="0"/>
              </a:spcAft>
              <a:defRPr sz="1200">
                <a:solidFill>
                  <a:schemeClr val="tx1"/>
                </a:solidFill>
                <a:latin typeface="Calibri" pitchFamily="34" charset="0"/>
              </a:defRPr>
            </a:lvl7pPr>
            <a:lvl8pPr marL="3429000" indent="-228600" eaLnBrk="0" fontAlgn="base" hangingPunct="0">
              <a:spcBef>
                <a:spcPct val="30000"/>
              </a:spcBef>
              <a:spcAft>
                <a:spcPct val="0"/>
              </a:spcAft>
              <a:defRPr sz="1200">
                <a:solidFill>
                  <a:schemeClr val="tx1"/>
                </a:solidFill>
                <a:latin typeface="Calibri" pitchFamily="34" charset="0"/>
              </a:defRPr>
            </a:lvl8pPr>
            <a:lvl9pPr marL="3886200" indent="-228600" eaLnBrk="0" fontAlgn="base" hangingPunct="0">
              <a:spcBef>
                <a:spcPct val="30000"/>
              </a:spcBef>
              <a:spcAft>
                <a:spcPct val="0"/>
              </a:spcAft>
              <a:defRPr sz="1200">
                <a:solidFill>
                  <a:schemeClr val="tx1"/>
                </a:solidFill>
                <a:latin typeface="Calibri" pitchFamily="34" charset="0"/>
              </a:defRPr>
            </a:lvl9pPr>
          </a:lstStyle>
          <a:p>
            <a:pPr eaLnBrk="1" hangingPunct="1">
              <a:spcBef>
                <a:spcPct val="0"/>
              </a:spcBef>
            </a:pPr>
            <a:fld id="{DF744939-0C16-47E6-96D2-31B8F61B057F}" type="slidenum">
              <a:rPr lang="en-US" altLang="en-US" smtClean="0">
                <a:latin typeface="Arial" charset="0"/>
              </a:rPr>
              <a:pPr eaLnBrk="1" hangingPunct="1">
                <a:spcBef>
                  <a:spcPct val="0"/>
                </a:spcBef>
              </a:pPr>
              <a:t>41</a:t>
            </a:fld>
            <a:endParaRPr lang="en-US" alt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pPr>
              <a:defRPr/>
            </a:pPr>
            <a:fld id="{DD8086B4-C051-4ADA-AA34-B89A14B50AD4}" type="datetime1">
              <a:rPr lang="en-US"/>
              <a:pPr>
                <a:defRPr/>
              </a:pPr>
              <a:t>12/1/2015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ACD02422-999A-42BB-9753-933B10AF3507}" type="slidenum">
              <a:rPr lang="en-US"/>
              <a:pPr>
                <a:defRPr/>
              </a:pPr>
              <a:t>‹#›</a:t>
            </a:fld>
            <a:endParaRPr lang="en-US"/>
          </a:p>
        </p:txBody>
      </p:sp>
    </p:spTree>
    <p:extLst>
      <p:ext uri="{BB962C8B-B14F-4D97-AF65-F5344CB8AC3E}">
        <p14:creationId xmlns:p14="http://schemas.microsoft.com/office/powerpoint/2010/main" val="208602608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39D798D9-95DE-46FB-B628-5504657E5992}" type="datetime1">
              <a:rPr lang="en-US"/>
              <a:pPr>
                <a:defRPr/>
              </a:pPr>
              <a:t>12/1/2015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3FFCA726-1FE1-47FC-AABF-53337930A2D7}" type="slidenum">
              <a:rPr lang="en-US"/>
              <a:pPr>
                <a:defRPr/>
              </a:pPr>
              <a:t>‹#›</a:t>
            </a:fld>
            <a:endParaRPr lang="en-US"/>
          </a:p>
        </p:txBody>
      </p:sp>
    </p:spTree>
    <p:extLst>
      <p:ext uri="{BB962C8B-B14F-4D97-AF65-F5344CB8AC3E}">
        <p14:creationId xmlns:p14="http://schemas.microsoft.com/office/powerpoint/2010/main" val="2972470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0F0D369B-32AF-4C5A-B0FA-213830E221FD}" type="datetime1">
              <a:rPr lang="en-US"/>
              <a:pPr>
                <a:defRPr/>
              </a:pPr>
              <a:t>12/1/2015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133A2A04-BE68-4596-A9B7-BF6B39ED24FD}" type="slidenum">
              <a:rPr lang="en-US"/>
              <a:pPr>
                <a:defRPr/>
              </a:pPr>
              <a:t>‹#›</a:t>
            </a:fld>
            <a:endParaRPr lang="en-US"/>
          </a:p>
        </p:txBody>
      </p:sp>
    </p:spTree>
    <p:extLst>
      <p:ext uri="{BB962C8B-B14F-4D97-AF65-F5344CB8AC3E}">
        <p14:creationId xmlns:p14="http://schemas.microsoft.com/office/powerpoint/2010/main" val="10426093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pPr>
              <a:defRPr/>
            </a:pPr>
            <a:fld id="{C54336D9-633C-4C60-90CA-E1D10352C23A}" type="datetime1">
              <a:rPr lang="en-US"/>
              <a:pPr>
                <a:defRPr/>
              </a:pPr>
              <a:t>12/1/2015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43BED5B1-593C-4E43-9710-3E692F2DCF3E}" type="slidenum">
              <a:rPr lang="en-US"/>
              <a:pPr>
                <a:defRPr/>
              </a:pPr>
              <a:t>‹#›</a:t>
            </a:fld>
            <a:endParaRPr lang="en-US"/>
          </a:p>
        </p:txBody>
      </p:sp>
    </p:spTree>
    <p:extLst>
      <p:ext uri="{BB962C8B-B14F-4D97-AF65-F5344CB8AC3E}">
        <p14:creationId xmlns:p14="http://schemas.microsoft.com/office/powerpoint/2010/main" val="39654890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pPr>
              <a:defRPr/>
            </a:pPr>
            <a:fld id="{7365CE0E-C5B2-44B5-816D-9595A4AD73E1}" type="datetime1">
              <a:rPr lang="en-US"/>
              <a:pPr>
                <a:defRPr/>
              </a:pPr>
              <a:t>12/1/2015</a:t>
            </a:fld>
            <a:endParaRPr lang="en-US"/>
          </a:p>
        </p:txBody>
      </p:sp>
      <p:sp>
        <p:nvSpPr>
          <p:cNvPr id="5" name="Footer Placeholder 4"/>
          <p:cNvSpPr>
            <a:spLocks noGrp="1"/>
          </p:cNvSpPr>
          <p:nvPr>
            <p:ph type="ftr" sz="quarter" idx="11"/>
          </p:nvPr>
        </p:nvSpPr>
        <p:spPr/>
        <p:txBody>
          <a:bodyPr/>
          <a:lstStyle>
            <a:lvl1pPr>
              <a:defRPr/>
            </a:lvl1pPr>
          </a:lstStyle>
          <a:p>
            <a:pPr>
              <a:defRPr/>
            </a:pPr>
            <a:endParaRPr lang="en-US"/>
          </a:p>
        </p:txBody>
      </p:sp>
      <p:sp>
        <p:nvSpPr>
          <p:cNvPr id="6" name="Slide Number Placeholder 5"/>
          <p:cNvSpPr>
            <a:spLocks noGrp="1"/>
          </p:cNvSpPr>
          <p:nvPr>
            <p:ph type="sldNum" sz="quarter" idx="12"/>
          </p:nvPr>
        </p:nvSpPr>
        <p:spPr/>
        <p:txBody>
          <a:bodyPr/>
          <a:lstStyle>
            <a:lvl1pPr>
              <a:defRPr/>
            </a:lvl1pPr>
          </a:lstStyle>
          <a:p>
            <a:pPr>
              <a:defRPr/>
            </a:pPr>
            <a:fld id="{DE3B790A-9B3C-45D8-90F8-1E081D2E9693}" type="slidenum">
              <a:rPr lang="en-US"/>
              <a:pPr>
                <a:defRPr/>
              </a:pPr>
              <a:t>‹#›</a:t>
            </a:fld>
            <a:endParaRPr lang="en-US"/>
          </a:p>
        </p:txBody>
      </p:sp>
    </p:spTree>
    <p:extLst>
      <p:ext uri="{BB962C8B-B14F-4D97-AF65-F5344CB8AC3E}">
        <p14:creationId xmlns:p14="http://schemas.microsoft.com/office/powerpoint/2010/main" val="351065109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pPr>
              <a:defRPr/>
            </a:pPr>
            <a:fld id="{208745B6-C0A4-497B-B3FA-C28A79BAB906}" type="datetime1">
              <a:rPr lang="en-US"/>
              <a:pPr>
                <a:defRPr/>
              </a:pPr>
              <a:t>12/1/2015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B9DD6FE7-2871-4579-A362-BBC425925B1C}" type="slidenum">
              <a:rPr lang="en-US"/>
              <a:pPr>
                <a:defRPr/>
              </a:pPr>
              <a:t>‹#›</a:t>
            </a:fld>
            <a:endParaRPr lang="en-US"/>
          </a:p>
        </p:txBody>
      </p:sp>
    </p:spTree>
    <p:extLst>
      <p:ext uri="{BB962C8B-B14F-4D97-AF65-F5344CB8AC3E}">
        <p14:creationId xmlns:p14="http://schemas.microsoft.com/office/powerpoint/2010/main" val="30482272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pPr>
              <a:defRPr/>
            </a:pPr>
            <a:fld id="{A51A9C8D-E105-4D82-B860-A5D0315BB4D2}" type="datetime1">
              <a:rPr lang="en-US"/>
              <a:pPr>
                <a:defRPr/>
              </a:pPr>
              <a:t>12/1/2015</a:t>
            </a:fld>
            <a:endParaRPr lang="en-US"/>
          </a:p>
        </p:txBody>
      </p:sp>
      <p:sp>
        <p:nvSpPr>
          <p:cNvPr id="8" name="Footer Placeholder 4"/>
          <p:cNvSpPr>
            <a:spLocks noGrp="1"/>
          </p:cNvSpPr>
          <p:nvPr>
            <p:ph type="ftr" sz="quarter" idx="11"/>
          </p:nvPr>
        </p:nvSpPr>
        <p:spPr/>
        <p:txBody>
          <a:bodyPr/>
          <a:lstStyle>
            <a:lvl1pPr>
              <a:defRPr/>
            </a:lvl1pPr>
          </a:lstStyle>
          <a:p>
            <a:pPr>
              <a:defRPr/>
            </a:pPr>
            <a:endParaRPr lang="en-US"/>
          </a:p>
        </p:txBody>
      </p:sp>
      <p:sp>
        <p:nvSpPr>
          <p:cNvPr id="9" name="Slide Number Placeholder 5"/>
          <p:cNvSpPr>
            <a:spLocks noGrp="1"/>
          </p:cNvSpPr>
          <p:nvPr>
            <p:ph type="sldNum" sz="quarter" idx="12"/>
          </p:nvPr>
        </p:nvSpPr>
        <p:spPr/>
        <p:txBody>
          <a:bodyPr/>
          <a:lstStyle>
            <a:lvl1pPr>
              <a:defRPr/>
            </a:lvl1pPr>
          </a:lstStyle>
          <a:p>
            <a:pPr>
              <a:defRPr/>
            </a:pPr>
            <a:fld id="{E75B0038-85C6-4407-818B-50E672B45C70}" type="slidenum">
              <a:rPr lang="en-US"/>
              <a:pPr>
                <a:defRPr/>
              </a:pPr>
              <a:t>‹#›</a:t>
            </a:fld>
            <a:endParaRPr lang="en-US"/>
          </a:p>
        </p:txBody>
      </p:sp>
    </p:spTree>
    <p:extLst>
      <p:ext uri="{BB962C8B-B14F-4D97-AF65-F5344CB8AC3E}">
        <p14:creationId xmlns:p14="http://schemas.microsoft.com/office/powerpoint/2010/main" val="42940079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pPr>
              <a:defRPr/>
            </a:pPr>
            <a:fld id="{40F38330-7BA6-459C-BA6F-FEAAA835740C}" type="datetime1">
              <a:rPr lang="en-US"/>
              <a:pPr>
                <a:defRPr/>
              </a:pPr>
              <a:t>12/1/2015</a:t>
            </a:fld>
            <a:endParaRPr lang="en-US"/>
          </a:p>
        </p:txBody>
      </p:sp>
      <p:sp>
        <p:nvSpPr>
          <p:cNvPr id="4" name="Footer Placeholder 4"/>
          <p:cNvSpPr>
            <a:spLocks noGrp="1"/>
          </p:cNvSpPr>
          <p:nvPr>
            <p:ph type="ftr" sz="quarter" idx="11"/>
          </p:nvPr>
        </p:nvSpPr>
        <p:spPr/>
        <p:txBody>
          <a:bodyPr/>
          <a:lstStyle>
            <a:lvl1pPr>
              <a:defRPr/>
            </a:lvl1pPr>
          </a:lstStyle>
          <a:p>
            <a:pPr>
              <a:defRPr/>
            </a:pPr>
            <a:endParaRPr lang="en-US"/>
          </a:p>
        </p:txBody>
      </p:sp>
      <p:sp>
        <p:nvSpPr>
          <p:cNvPr id="5" name="Slide Number Placeholder 5"/>
          <p:cNvSpPr>
            <a:spLocks noGrp="1"/>
          </p:cNvSpPr>
          <p:nvPr>
            <p:ph type="sldNum" sz="quarter" idx="12"/>
          </p:nvPr>
        </p:nvSpPr>
        <p:spPr/>
        <p:txBody>
          <a:bodyPr/>
          <a:lstStyle>
            <a:lvl1pPr>
              <a:defRPr/>
            </a:lvl1pPr>
          </a:lstStyle>
          <a:p>
            <a:pPr>
              <a:defRPr/>
            </a:pPr>
            <a:fld id="{442F21D1-8B3A-400E-83AF-ECB677D2FDD5}" type="slidenum">
              <a:rPr lang="en-US"/>
              <a:pPr>
                <a:defRPr/>
              </a:pPr>
              <a:t>‹#›</a:t>
            </a:fld>
            <a:endParaRPr lang="en-US"/>
          </a:p>
        </p:txBody>
      </p:sp>
    </p:spTree>
    <p:extLst>
      <p:ext uri="{BB962C8B-B14F-4D97-AF65-F5344CB8AC3E}">
        <p14:creationId xmlns:p14="http://schemas.microsoft.com/office/powerpoint/2010/main" val="327901271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pPr>
              <a:defRPr/>
            </a:pPr>
            <a:fld id="{BA05EA61-E2DD-4B41-8C11-3C2CB1F9F9C5}" type="datetime1">
              <a:rPr lang="en-US"/>
              <a:pPr>
                <a:defRPr/>
              </a:pPr>
              <a:t>12/1/2015</a:t>
            </a:fld>
            <a:endParaRPr lang="en-US"/>
          </a:p>
        </p:txBody>
      </p:sp>
      <p:sp>
        <p:nvSpPr>
          <p:cNvPr id="3" name="Footer Placeholder 4"/>
          <p:cNvSpPr>
            <a:spLocks noGrp="1"/>
          </p:cNvSpPr>
          <p:nvPr>
            <p:ph type="ftr" sz="quarter" idx="11"/>
          </p:nvPr>
        </p:nvSpPr>
        <p:spPr/>
        <p:txBody>
          <a:bodyPr/>
          <a:lstStyle>
            <a:lvl1pPr>
              <a:defRPr/>
            </a:lvl1pPr>
          </a:lstStyle>
          <a:p>
            <a:pPr>
              <a:defRPr/>
            </a:pPr>
            <a:endParaRPr lang="en-US"/>
          </a:p>
        </p:txBody>
      </p:sp>
      <p:sp>
        <p:nvSpPr>
          <p:cNvPr id="4" name="Slide Number Placeholder 5"/>
          <p:cNvSpPr>
            <a:spLocks noGrp="1"/>
          </p:cNvSpPr>
          <p:nvPr>
            <p:ph type="sldNum" sz="quarter" idx="12"/>
          </p:nvPr>
        </p:nvSpPr>
        <p:spPr/>
        <p:txBody>
          <a:bodyPr/>
          <a:lstStyle>
            <a:lvl1pPr>
              <a:defRPr/>
            </a:lvl1pPr>
          </a:lstStyle>
          <a:p>
            <a:pPr>
              <a:defRPr/>
            </a:pPr>
            <a:fld id="{DE8EB3B4-BC73-4C55-BB08-6125B635EF92}" type="slidenum">
              <a:rPr lang="en-US"/>
              <a:pPr>
                <a:defRPr/>
              </a:pPr>
              <a:t>‹#›</a:t>
            </a:fld>
            <a:endParaRPr lang="en-US"/>
          </a:p>
        </p:txBody>
      </p:sp>
    </p:spTree>
    <p:extLst>
      <p:ext uri="{BB962C8B-B14F-4D97-AF65-F5344CB8AC3E}">
        <p14:creationId xmlns:p14="http://schemas.microsoft.com/office/powerpoint/2010/main" val="381212833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E14F93E-C11A-4CCD-860C-52E5122DAFD3}" type="datetime1">
              <a:rPr lang="en-US"/>
              <a:pPr>
                <a:defRPr/>
              </a:pPr>
              <a:t>12/1/2015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92F156DC-6FA6-447E-B728-07725F70FB8E}" type="slidenum">
              <a:rPr lang="en-US"/>
              <a:pPr>
                <a:defRPr/>
              </a:pPr>
              <a:t>‹#›</a:t>
            </a:fld>
            <a:endParaRPr lang="en-US"/>
          </a:p>
        </p:txBody>
      </p:sp>
    </p:spTree>
    <p:extLst>
      <p:ext uri="{BB962C8B-B14F-4D97-AF65-F5344CB8AC3E}">
        <p14:creationId xmlns:p14="http://schemas.microsoft.com/office/powerpoint/2010/main" val="297566263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pPr>
              <a:defRPr/>
            </a:pPr>
            <a:fld id="{DC71FD73-6C17-4E68-A14C-D6CD42E6625F}" type="datetime1">
              <a:rPr lang="en-US"/>
              <a:pPr>
                <a:defRPr/>
              </a:pPr>
              <a:t>12/1/2015</a:t>
            </a:fld>
            <a:endParaRPr lang="en-US"/>
          </a:p>
        </p:txBody>
      </p:sp>
      <p:sp>
        <p:nvSpPr>
          <p:cNvPr id="6" name="Footer Placeholder 4"/>
          <p:cNvSpPr>
            <a:spLocks noGrp="1"/>
          </p:cNvSpPr>
          <p:nvPr>
            <p:ph type="ftr" sz="quarter" idx="11"/>
          </p:nvPr>
        </p:nvSpPr>
        <p:spPr/>
        <p:txBody>
          <a:bodyPr/>
          <a:lstStyle>
            <a:lvl1pPr>
              <a:defRPr/>
            </a:lvl1pPr>
          </a:lstStyle>
          <a:p>
            <a:pPr>
              <a:defRPr/>
            </a:pPr>
            <a:endParaRPr lang="en-US"/>
          </a:p>
        </p:txBody>
      </p:sp>
      <p:sp>
        <p:nvSpPr>
          <p:cNvPr id="7" name="Slide Number Placeholder 5"/>
          <p:cNvSpPr>
            <a:spLocks noGrp="1"/>
          </p:cNvSpPr>
          <p:nvPr>
            <p:ph type="sldNum" sz="quarter" idx="12"/>
          </p:nvPr>
        </p:nvSpPr>
        <p:spPr/>
        <p:txBody>
          <a:bodyPr/>
          <a:lstStyle>
            <a:lvl1pPr>
              <a:defRPr/>
            </a:lvl1pPr>
          </a:lstStyle>
          <a:p>
            <a:pPr>
              <a:defRPr/>
            </a:pPr>
            <a:fld id="{6D92505F-795B-4553-B8A0-4EDBBD2C55E4}" type="slidenum">
              <a:rPr lang="en-US"/>
              <a:pPr>
                <a:defRPr/>
              </a:pPr>
              <a:t>‹#›</a:t>
            </a:fld>
            <a:endParaRPr lang="en-US"/>
          </a:p>
        </p:txBody>
      </p:sp>
    </p:spTree>
    <p:extLst>
      <p:ext uri="{BB962C8B-B14F-4D97-AF65-F5344CB8AC3E}">
        <p14:creationId xmlns:p14="http://schemas.microsoft.com/office/powerpoint/2010/main" val="9186529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a:defRPr/>
            </a:pPr>
            <a:fld id="{5586A5A9-9FEB-45EB-89FE-298B0CA72EF7}" type="datetime1">
              <a:rPr lang="en-US"/>
              <a:pPr>
                <a:defRPr/>
              </a:pPr>
              <a:t>12/1/2015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a:defRPr/>
            </a:pPr>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a:defRPr/>
            </a:pPr>
            <a:fld id="{0B808505-ACA9-48FE-A51D-D5D905A4ED71}" type="slidenum">
              <a:rPr lang="en-US"/>
              <a:pPr>
                <a:defRPr/>
              </a:pPr>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ctr" rtl="0" eaLnBrk="0" fontAlgn="base" hangingPunct="0">
        <a:spcBef>
          <a:spcPct val="0"/>
        </a:spcBef>
        <a:spcAft>
          <a:spcPct val="0"/>
        </a:spcAft>
        <a:defRPr sz="4400" kern="1200">
          <a:solidFill>
            <a:schemeClr val="tx1"/>
          </a:solidFill>
          <a:latin typeface="+mj-lt"/>
          <a:ea typeface="+mj-ea"/>
          <a:cs typeface="+mj-cs"/>
        </a:defRPr>
      </a:lvl1pPr>
      <a:lvl2pPr algn="ctr" rtl="0" eaLnBrk="0" fontAlgn="base" hangingPunct="0">
        <a:spcBef>
          <a:spcPct val="0"/>
        </a:spcBef>
        <a:spcAft>
          <a:spcPct val="0"/>
        </a:spcAft>
        <a:defRPr sz="4400">
          <a:solidFill>
            <a:schemeClr val="tx1"/>
          </a:solidFill>
          <a:latin typeface="Calibri" pitchFamily="34" charset="0"/>
        </a:defRPr>
      </a:lvl2pPr>
      <a:lvl3pPr algn="ctr" rtl="0" eaLnBrk="0" fontAlgn="base" hangingPunct="0">
        <a:spcBef>
          <a:spcPct val="0"/>
        </a:spcBef>
        <a:spcAft>
          <a:spcPct val="0"/>
        </a:spcAft>
        <a:defRPr sz="4400">
          <a:solidFill>
            <a:schemeClr val="tx1"/>
          </a:solidFill>
          <a:latin typeface="Calibri" pitchFamily="34" charset="0"/>
        </a:defRPr>
      </a:lvl3pPr>
      <a:lvl4pPr algn="ctr" rtl="0" eaLnBrk="0" fontAlgn="base" hangingPunct="0">
        <a:spcBef>
          <a:spcPct val="0"/>
        </a:spcBef>
        <a:spcAft>
          <a:spcPct val="0"/>
        </a:spcAft>
        <a:defRPr sz="4400">
          <a:solidFill>
            <a:schemeClr val="tx1"/>
          </a:solidFill>
          <a:latin typeface="Calibri" pitchFamily="34" charset="0"/>
        </a:defRPr>
      </a:lvl4pPr>
      <a:lvl5pPr algn="ctr" rtl="0" eaLnBrk="0" fontAlgn="base" hangingPunct="0">
        <a:spcBef>
          <a:spcPct val="0"/>
        </a:spcBef>
        <a:spcAft>
          <a:spcPct val="0"/>
        </a:spcAft>
        <a:defRPr sz="4400">
          <a:solidFill>
            <a:schemeClr val="tx1"/>
          </a:solidFill>
          <a:latin typeface="Calibri" pitchFamily="34" charset="0"/>
        </a:defRPr>
      </a:lvl5pPr>
      <a:lvl6pPr marL="457200" algn="ctr" rtl="0" fontAlgn="base">
        <a:spcBef>
          <a:spcPct val="0"/>
        </a:spcBef>
        <a:spcAft>
          <a:spcPct val="0"/>
        </a:spcAft>
        <a:defRPr sz="4400">
          <a:solidFill>
            <a:schemeClr val="tx1"/>
          </a:solidFill>
          <a:latin typeface="Calibri" pitchFamily="34" charset="0"/>
        </a:defRPr>
      </a:lvl6pPr>
      <a:lvl7pPr marL="914400" algn="ctr" rtl="0" fontAlgn="base">
        <a:spcBef>
          <a:spcPct val="0"/>
        </a:spcBef>
        <a:spcAft>
          <a:spcPct val="0"/>
        </a:spcAft>
        <a:defRPr sz="4400">
          <a:solidFill>
            <a:schemeClr val="tx1"/>
          </a:solidFill>
          <a:latin typeface="Calibri" pitchFamily="34" charset="0"/>
        </a:defRPr>
      </a:lvl7pPr>
      <a:lvl8pPr marL="1371600" algn="ctr" rtl="0" fontAlgn="base">
        <a:spcBef>
          <a:spcPct val="0"/>
        </a:spcBef>
        <a:spcAft>
          <a:spcPct val="0"/>
        </a:spcAft>
        <a:defRPr sz="4400">
          <a:solidFill>
            <a:schemeClr val="tx1"/>
          </a:solidFill>
          <a:latin typeface="Calibri" pitchFamily="34" charset="0"/>
        </a:defRPr>
      </a:lvl8pPr>
      <a:lvl9pPr marL="1828800" algn="ctr" rtl="0" fontAlgn="base">
        <a:spcBef>
          <a:spcPct val="0"/>
        </a:spcBef>
        <a:spcAft>
          <a:spcPct val="0"/>
        </a:spcAft>
        <a:defRPr sz="4400">
          <a:solidFill>
            <a:schemeClr val="tx1"/>
          </a:solidFill>
          <a:latin typeface="Calibri" pitchFamily="34" charset="0"/>
        </a:defRPr>
      </a:lvl9pPr>
    </p:titleStyle>
    <p:bodyStyle>
      <a:lvl1pPr marL="342900" indent="-342900" algn="l" rtl="0" eaLnBrk="0" fontAlgn="base" hangingPunct="0">
        <a:spcBef>
          <a:spcPct val="20000"/>
        </a:spcBef>
        <a:spcAft>
          <a:spcPct val="0"/>
        </a:spcAft>
        <a:buFont typeface="Arial" charset="0"/>
        <a:buChar char="•"/>
        <a:defRPr sz="3200" kern="1200">
          <a:solidFill>
            <a:schemeClr val="tx1"/>
          </a:solidFill>
          <a:latin typeface="+mn-lt"/>
          <a:ea typeface="+mn-ea"/>
          <a:cs typeface="+mn-cs"/>
        </a:defRPr>
      </a:lvl1pPr>
      <a:lvl2pPr marL="742950" indent="-285750" algn="l" rtl="0" eaLnBrk="0" fontAlgn="base" hangingPunct="0">
        <a:spcBef>
          <a:spcPct val="20000"/>
        </a:spcBef>
        <a:spcAft>
          <a:spcPct val="0"/>
        </a:spcAft>
        <a:buFont typeface="Arial" charset="0"/>
        <a:buChar char="–"/>
        <a:defRPr sz="2800" kern="1200">
          <a:solidFill>
            <a:schemeClr val="tx1"/>
          </a:solidFill>
          <a:latin typeface="+mn-lt"/>
          <a:ea typeface="+mn-ea"/>
          <a:cs typeface="+mn-cs"/>
        </a:defRPr>
      </a:lvl2pPr>
      <a:lvl3pPr marL="1143000" indent="-228600" algn="l" rtl="0" eaLnBrk="0" fontAlgn="base" hangingPunct="0">
        <a:spcBef>
          <a:spcPct val="20000"/>
        </a:spcBef>
        <a:spcAft>
          <a:spcPct val="0"/>
        </a:spcAft>
        <a:buFont typeface="Arial" charset="0"/>
        <a:buChar char="•"/>
        <a:defRPr sz="2400" kern="1200">
          <a:solidFill>
            <a:schemeClr val="tx1"/>
          </a:solidFill>
          <a:latin typeface="+mn-lt"/>
          <a:ea typeface="+mn-ea"/>
          <a:cs typeface="+mn-cs"/>
        </a:defRPr>
      </a:lvl3pPr>
      <a:lvl4pPr marL="16002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4pPr>
      <a:lvl5pPr marL="2057400" indent="-228600" algn="l" rtl="0" eaLnBrk="0" fontAlgn="base" hangingPunct="0">
        <a:spcBef>
          <a:spcPct val="20000"/>
        </a:spcBef>
        <a:spcAft>
          <a:spcPct val="0"/>
        </a:spcAft>
        <a:buFont typeface="Arial"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notesSlide" Target="../notesSlides/notesSlide4.xml"/><Relationship Id="rId2" Type="http://schemas.openxmlformats.org/officeDocument/2006/relationships/slideLayout" Target="../slideLayouts/slideLayout2.xml"/><Relationship Id="rId1" Type="http://schemas.openxmlformats.org/officeDocument/2006/relationships/vmlDrawing" Target="../drawings/vmlDrawing1.vml"/><Relationship Id="rId6" Type="http://schemas.openxmlformats.org/officeDocument/2006/relationships/image" Target="../media/image6.emf"/><Relationship Id="rId5" Type="http://schemas.openxmlformats.org/officeDocument/2006/relationships/image" Target="../media/image5.wmf"/><Relationship Id="rId4" Type="http://schemas.openxmlformats.org/officeDocument/2006/relationships/oleObject" Target="../embeddings/oleObject1.bin"/></Relationships>
</file>

<file path=ppt/slides/_rels/slide17.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2.bin"/><Relationship Id="rId7" Type="http://schemas.openxmlformats.org/officeDocument/2006/relationships/oleObject" Target="../embeddings/oleObject4.bin"/><Relationship Id="rId2" Type="http://schemas.openxmlformats.org/officeDocument/2006/relationships/slideLayout" Target="../slideLayouts/slideLayout2.xml"/><Relationship Id="rId1" Type="http://schemas.openxmlformats.org/officeDocument/2006/relationships/vmlDrawing" Target="../drawings/vmlDrawing2.vml"/><Relationship Id="rId6" Type="http://schemas.openxmlformats.org/officeDocument/2006/relationships/image" Target="../media/image7.wmf"/><Relationship Id="rId5" Type="http://schemas.openxmlformats.org/officeDocument/2006/relationships/oleObject" Target="../embeddings/oleObject3.bin"/><Relationship Id="rId4" Type="http://schemas.openxmlformats.org/officeDocument/2006/relationships/image" Target="../media/image5.wmf"/></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5.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9.wmf"/></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oleObject" Target="../embeddings/oleObject6.bin"/><Relationship Id="rId2" Type="http://schemas.openxmlformats.org/officeDocument/2006/relationships/slideLayout" Target="../slideLayouts/slideLayout2.xml"/><Relationship Id="rId1" Type="http://schemas.openxmlformats.org/officeDocument/2006/relationships/vmlDrawing" Target="../drawings/vmlDrawing4.vml"/><Relationship Id="rId6" Type="http://schemas.openxmlformats.org/officeDocument/2006/relationships/image" Target="../media/image11.wmf"/><Relationship Id="rId5" Type="http://schemas.openxmlformats.org/officeDocument/2006/relationships/oleObject" Target="../embeddings/oleObject7.bin"/><Relationship Id="rId4" Type="http://schemas.openxmlformats.org/officeDocument/2006/relationships/image" Target="../media/image10.wmf"/></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3" Type="http://schemas.openxmlformats.org/officeDocument/2006/relationships/oleObject" Target="../embeddings/oleObject8.bin"/><Relationship Id="rId2" Type="http://schemas.openxmlformats.org/officeDocument/2006/relationships/slideLayout" Target="../slideLayouts/slideLayout2.xml"/><Relationship Id="rId1" Type="http://schemas.openxmlformats.org/officeDocument/2006/relationships/vmlDrawing" Target="../drawings/vmlDrawing5.vml"/><Relationship Id="rId4" Type="http://schemas.openxmlformats.org/officeDocument/2006/relationships/image" Target="../media/image12.wmf"/></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2.emf"/><Relationship Id="rId2" Type="http://schemas.openxmlformats.org/officeDocument/2006/relationships/image" Target="../media/image1.emf"/><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a:xfrm>
            <a:off x="457200" y="1066800"/>
            <a:ext cx="8229600" cy="1143000"/>
          </a:xfrm>
        </p:spPr>
        <p:txBody>
          <a:bodyPr rtlCol="0">
            <a:normAutofit fontScale="90000"/>
          </a:bodyPr>
          <a:lstStyle/>
          <a:p>
            <a:pPr eaLnBrk="1" fontAlgn="auto" hangingPunct="1">
              <a:spcAft>
                <a:spcPts val="0"/>
              </a:spcAft>
              <a:defRPr/>
            </a:pPr>
            <a:r>
              <a:rPr lang="en-US" dirty="0" smtClean="0"/>
              <a:t>Biostat 200</a:t>
            </a:r>
            <a:br>
              <a:rPr lang="en-US" dirty="0" smtClean="0"/>
            </a:br>
            <a:r>
              <a:rPr lang="en-US" dirty="0" smtClean="0"/>
              <a:t>Lecture 11</a:t>
            </a:r>
          </a:p>
        </p:txBody>
      </p:sp>
      <p:sp>
        <p:nvSpPr>
          <p:cNvPr id="4" name="Slide Number Placeholder 3"/>
          <p:cNvSpPr>
            <a:spLocks noGrp="1"/>
          </p:cNvSpPr>
          <p:nvPr>
            <p:ph type="sldNum" sz="quarter" idx="12"/>
          </p:nvPr>
        </p:nvSpPr>
        <p:spPr/>
        <p:txBody>
          <a:bodyPr/>
          <a:lstStyle/>
          <a:p>
            <a:pPr>
              <a:defRPr/>
            </a:pPr>
            <a:fld id="{2606DCAE-A1E3-4698-862F-42E52C5F1FCA}" type="slidenum">
              <a:rPr lang="en-US"/>
              <a:pPr>
                <a:defRPr/>
              </a:pPr>
              <a:t>1</a:t>
            </a:fld>
            <a:endParaRPr lang="en-US"/>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Content Placeholder 2"/>
          <p:cNvSpPr>
            <a:spLocks noGrp="1"/>
          </p:cNvSpPr>
          <p:nvPr>
            <p:ph idx="1"/>
          </p:nvPr>
        </p:nvSpPr>
        <p:spPr>
          <a:xfrm>
            <a:off x="457200" y="228600"/>
            <a:ext cx="8229600" cy="5897563"/>
          </a:xfrm>
        </p:spPr>
        <p:txBody>
          <a:bodyPr/>
          <a:lstStyle/>
          <a:p>
            <a:pPr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1258F860-9EC8-4042-99DD-723D325D894B}" type="slidenum">
              <a:rPr lang="en-US" smtClean="0"/>
              <a:pPr>
                <a:defRPr/>
              </a:pPr>
              <a:t>10</a:t>
            </a:fld>
            <a:endParaRPr lang="en-US"/>
          </a:p>
        </p:txBody>
      </p:sp>
      <p:pic>
        <p:nvPicPr>
          <p:cNvPr id="1126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04800" y="307665"/>
            <a:ext cx="8534400" cy="624584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4" name="Slide Number Placeholder 3"/>
          <p:cNvSpPr>
            <a:spLocks noGrp="1"/>
          </p:cNvSpPr>
          <p:nvPr>
            <p:ph type="sldNum" sz="quarter" idx="12"/>
          </p:nvPr>
        </p:nvSpPr>
        <p:spPr/>
        <p:txBody>
          <a:bodyPr/>
          <a:lstStyle/>
          <a:p>
            <a:pPr>
              <a:defRPr/>
            </a:pPr>
            <a:fld id="{43BED5B1-593C-4E43-9710-3E692F2DCF3E}" type="slidenum">
              <a:rPr lang="en-US" smtClean="0"/>
              <a:pPr>
                <a:defRPr/>
              </a:pPr>
              <a:t>11</a:t>
            </a:fld>
            <a:endParaRPr lang="en-US"/>
          </a:p>
        </p:txBody>
      </p:sp>
      <p:pic>
        <p:nvPicPr>
          <p:cNvPr id="62466" name="Picture 2"/>
          <p:cNvPicPr>
            <a:picLocks noGrp="1" noChangeAspect="1" noChangeArrowheads="1"/>
          </p:cNvPicPr>
          <p:nvPr>
            <p:ph idx="1"/>
          </p:nvPr>
        </p:nvPicPr>
        <p:blipFill>
          <a:blip r:embed="rId3" cstate="print">
            <a:extLst>
              <a:ext uri="{28A0092B-C50C-407E-A947-70E740481C1C}">
                <a14:useLocalDpi xmlns:a14="http://schemas.microsoft.com/office/drawing/2010/main" val="0"/>
              </a:ext>
            </a:extLst>
          </a:blip>
          <a:srcRect/>
          <a:stretch>
            <a:fillRect/>
          </a:stretch>
        </p:blipFill>
        <p:spPr bwMode="auto">
          <a:xfrm>
            <a:off x="968115" y="457200"/>
            <a:ext cx="7212081" cy="527862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sp>
        <p:nvSpPr>
          <p:cNvPr id="5" name="TextBox 4"/>
          <p:cNvSpPr txBox="1"/>
          <p:nvPr/>
        </p:nvSpPr>
        <p:spPr>
          <a:xfrm>
            <a:off x="762000" y="6096000"/>
            <a:ext cx="7391400" cy="584775"/>
          </a:xfrm>
          <a:prstGeom prst="rect">
            <a:avLst/>
          </a:prstGeom>
          <a:noFill/>
        </p:spPr>
        <p:txBody>
          <a:bodyPr wrap="square" rtlCol="0">
            <a:spAutoFit/>
          </a:bodyPr>
          <a:lstStyle/>
          <a:p>
            <a:r>
              <a:rPr lang="en-US" sz="1600" dirty="0" err="1" smtClean="0">
                <a:latin typeface="Courier New" panose="02070309020205020404" pitchFamily="49" charset="0"/>
                <a:cs typeface="Courier New" panose="02070309020205020404" pitchFamily="49" charset="0"/>
              </a:rPr>
              <a:t>twoway</a:t>
            </a: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lfit</a:t>
            </a:r>
            <a:r>
              <a:rPr lang="en-US" sz="1600" dirty="0" smtClean="0">
                <a:latin typeface="Courier New" panose="02070309020205020404" pitchFamily="49" charset="0"/>
                <a:cs typeface="Courier New" panose="02070309020205020404" pitchFamily="49" charset="0"/>
              </a:rPr>
              <a:t> </a:t>
            </a:r>
            <a:r>
              <a:rPr lang="en-US" sz="1600" dirty="0" err="1" smtClean="0">
                <a:latin typeface="Courier New" panose="02070309020205020404" pitchFamily="49" charset="0"/>
                <a:cs typeface="Courier New" panose="02070309020205020404" pitchFamily="49" charset="0"/>
              </a:rPr>
              <a:t>fev</a:t>
            </a:r>
            <a:r>
              <a:rPr lang="en-US" sz="1600" dirty="0" smtClean="0">
                <a:latin typeface="Courier New" panose="02070309020205020404" pitchFamily="49" charset="0"/>
                <a:cs typeface="Courier New" panose="02070309020205020404" pitchFamily="49" charset="0"/>
              </a:rPr>
              <a:t> age) (scatter </a:t>
            </a:r>
            <a:r>
              <a:rPr lang="en-US" sz="1600" dirty="0" err="1" smtClean="0">
                <a:latin typeface="Courier New" panose="02070309020205020404" pitchFamily="49" charset="0"/>
                <a:cs typeface="Courier New" panose="02070309020205020404" pitchFamily="49" charset="0"/>
              </a:rPr>
              <a:t>fev</a:t>
            </a:r>
            <a:r>
              <a:rPr lang="en-US" sz="1600" dirty="0" smtClean="0">
                <a:latin typeface="Courier New" panose="02070309020205020404" pitchFamily="49" charset="0"/>
                <a:cs typeface="Courier New" panose="02070309020205020404" pitchFamily="49" charset="0"/>
              </a:rPr>
              <a:t> age), by(, title(FEV by age)) by(smoke)</a:t>
            </a:r>
            <a:endParaRPr lang="en-US" sz="16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410056489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43BED5B1-593C-4E43-9710-3E692F2DCF3E}" type="slidenum">
              <a:rPr lang="en-US" smtClean="0"/>
              <a:pPr>
                <a:defRPr/>
              </a:pPr>
              <a:t>12</a:t>
            </a:fld>
            <a:endParaRPr lang="en-US"/>
          </a:p>
        </p:txBody>
      </p:sp>
      <p:sp>
        <p:nvSpPr>
          <p:cNvPr id="5" name="Rectangle 4"/>
          <p:cNvSpPr/>
          <p:nvPr/>
        </p:nvSpPr>
        <p:spPr>
          <a:xfrm>
            <a:off x="457200" y="152400"/>
            <a:ext cx="7848600" cy="6463308"/>
          </a:xfrm>
          <a:prstGeom prst="rect">
            <a:avLst/>
          </a:prstGeom>
        </p:spPr>
        <p:txBody>
          <a:bodyPr wrap="square">
            <a:spAutoFit/>
          </a:bodyPr>
          <a:lstStyle/>
          <a:p>
            <a:r>
              <a:rPr lang="en-US"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bysort</a:t>
            </a:r>
            <a:r>
              <a:rPr lang="en-US" sz="1100" dirty="0" smtClean="0">
                <a:latin typeface="Courier New" panose="02070309020205020404" pitchFamily="49" charset="0"/>
                <a:cs typeface="Courier New" panose="02070309020205020404" pitchFamily="49" charset="0"/>
              </a:rPr>
              <a:t> smoke: regress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age</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-&gt; smoke = 0</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      Source |       SS       </a:t>
            </a:r>
            <a:r>
              <a:rPr lang="en-US" sz="1100" dirty="0" err="1" smtClean="0">
                <a:latin typeface="Courier New" panose="02070309020205020404" pitchFamily="49" charset="0"/>
                <a:cs typeface="Courier New" panose="02070309020205020404" pitchFamily="49" charset="0"/>
              </a:rPr>
              <a:t>df</a:t>
            </a:r>
            <a:r>
              <a:rPr lang="en-US" sz="1100" dirty="0" smtClean="0">
                <a:latin typeface="Courier New" panose="02070309020205020404" pitchFamily="49" charset="0"/>
                <a:cs typeface="Courier New" panose="02070309020205020404" pitchFamily="49" charset="0"/>
              </a:rPr>
              <a:t>       MS              Number of </a:t>
            </a:r>
            <a:r>
              <a:rPr lang="en-US" sz="1100" dirty="0" err="1" smtClean="0">
                <a:latin typeface="Courier New" panose="02070309020205020404" pitchFamily="49" charset="0"/>
                <a:cs typeface="Courier New" panose="02070309020205020404" pitchFamily="49" charset="0"/>
              </a:rPr>
              <a:t>obs</a:t>
            </a:r>
            <a:r>
              <a:rPr lang="en-US" sz="1100" dirty="0" smtClean="0">
                <a:latin typeface="Courier New" panose="02070309020205020404" pitchFamily="49" charset="0"/>
                <a:cs typeface="Courier New" panose="02070309020205020404" pitchFamily="49" charset="0"/>
              </a:rPr>
              <a:t> =     589</a:t>
            </a:r>
          </a:p>
          <a:p>
            <a:r>
              <a:rPr lang="en-US" sz="1100" dirty="0" smtClean="0">
                <a:latin typeface="Courier New" panose="02070309020205020404" pitchFamily="49" charset="0"/>
                <a:cs typeface="Courier New" panose="02070309020205020404" pitchFamily="49" charset="0"/>
              </a:rPr>
              <a:t>-------------+------------------------------           F(  1,   587) =  921.59</a:t>
            </a:r>
          </a:p>
          <a:p>
            <a:r>
              <a:rPr lang="en-US" sz="1100" dirty="0" smtClean="0">
                <a:latin typeface="Courier New" panose="02070309020205020404" pitchFamily="49" charset="0"/>
                <a:cs typeface="Courier New" panose="02070309020205020404" pitchFamily="49" charset="0"/>
              </a:rPr>
              <a:t>       Model |  259.845078     1  259.845078           </a:t>
            </a:r>
            <a:r>
              <a:rPr lang="en-US" sz="1100" dirty="0" err="1" smtClean="0">
                <a:latin typeface="Courier New" panose="02070309020205020404" pitchFamily="49" charset="0"/>
                <a:cs typeface="Courier New" panose="02070309020205020404" pitchFamily="49" charset="0"/>
              </a:rPr>
              <a:t>Prob</a:t>
            </a:r>
            <a:r>
              <a:rPr lang="en-US" sz="1100" dirty="0" smtClean="0">
                <a:latin typeface="Courier New" panose="02070309020205020404" pitchFamily="49" charset="0"/>
                <a:cs typeface="Courier New" panose="02070309020205020404" pitchFamily="49" charset="0"/>
              </a:rPr>
              <a:t> &gt; F      =  0.0000</a:t>
            </a:r>
          </a:p>
          <a:p>
            <a:r>
              <a:rPr lang="en-US" sz="1100" dirty="0" smtClean="0">
                <a:latin typeface="Courier New" panose="02070309020205020404" pitchFamily="49" charset="0"/>
                <a:cs typeface="Courier New" panose="02070309020205020404" pitchFamily="49" charset="0"/>
              </a:rPr>
              <a:t>    Residual |  165.506386   587  .281952957           R-squared     =  0.6109</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Adj</a:t>
            </a:r>
            <a:r>
              <a:rPr lang="en-US" sz="1100" dirty="0" smtClean="0">
                <a:latin typeface="Courier New" panose="02070309020205020404" pitchFamily="49" charset="0"/>
                <a:cs typeface="Courier New" panose="02070309020205020404" pitchFamily="49" charset="0"/>
              </a:rPr>
              <a:t> R-squared =  0.6102</a:t>
            </a:r>
          </a:p>
          <a:p>
            <a:r>
              <a:rPr lang="en-US" sz="1100" dirty="0" smtClean="0">
                <a:latin typeface="Courier New" panose="02070309020205020404" pitchFamily="49" charset="0"/>
                <a:cs typeface="Courier New" panose="02070309020205020404" pitchFamily="49" charset="0"/>
              </a:rPr>
              <a:t>       Total |  425.351464   588  .723386843           Root MSE      =  .53099</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      </a:t>
            </a:r>
            <a:r>
              <a:rPr lang="en-US" sz="1100" dirty="0" err="1" smtClean="0">
                <a:latin typeface="Courier New" panose="02070309020205020404" pitchFamily="49" charset="0"/>
                <a:cs typeface="Courier New" panose="02070309020205020404" pitchFamily="49" charset="0"/>
              </a:rPr>
              <a:t>Coef</a:t>
            </a:r>
            <a:r>
              <a:rPr lang="en-US" sz="1100" dirty="0" smtClean="0">
                <a:latin typeface="Courier New" panose="02070309020205020404" pitchFamily="49" charset="0"/>
                <a:cs typeface="Courier New" panose="02070309020205020404" pitchFamily="49" charset="0"/>
              </a:rPr>
              <a:t>.   Std. Err.      t    P&gt;|t|     [95% Conf. Interval]</a:t>
            </a: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age |   .2425584     .00799    30.36   0.000     .2268659    .2582509</a:t>
            </a:r>
          </a:p>
          <a:p>
            <a:r>
              <a:rPr lang="en-US" sz="1100" dirty="0" smtClean="0">
                <a:latin typeface="Courier New" panose="02070309020205020404" pitchFamily="49" charset="0"/>
                <a:cs typeface="Courier New" panose="02070309020205020404" pitchFamily="49" charset="0"/>
              </a:rPr>
              <a:t>       _cons |   .2533955   .0792627     3.20   0.001     .0977225    .4090686</a:t>
            </a:r>
          </a:p>
          <a:p>
            <a:r>
              <a:rPr lang="en-US" sz="1100" dirty="0" smtClean="0">
                <a:latin typeface="Courier New" panose="02070309020205020404" pitchFamily="49" charset="0"/>
                <a:cs typeface="Courier New" panose="02070309020205020404" pitchFamily="49" charset="0"/>
              </a:rPr>
              <a:t>------------------------------------------------------------------------------</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-&gt; smoke = 1</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      Source |       SS       </a:t>
            </a:r>
            <a:r>
              <a:rPr lang="en-US" sz="1100" dirty="0" err="1" smtClean="0">
                <a:latin typeface="Courier New" panose="02070309020205020404" pitchFamily="49" charset="0"/>
                <a:cs typeface="Courier New" panose="02070309020205020404" pitchFamily="49" charset="0"/>
              </a:rPr>
              <a:t>df</a:t>
            </a:r>
            <a:r>
              <a:rPr lang="en-US" sz="1100" dirty="0" smtClean="0">
                <a:latin typeface="Courier New" panose="02070309020205020404" pitchFamily="49" charset="0"/>
                <a:cs typeface="Courier New" panose="02070309020205020404" pitchFamily="49" charset="0"/>
              </a:rPr>
              <a:t>       MS              Number of </a:t>
            </a:r>
            <a:r>
              <a:rPr lang="en-US" sz="1100" dirty="0" err="1" smtClean="0">
                <a:latin typeface="Courier New" panose="02070309020205020404" pitchFamily="49" charset="0"/>
                <a:cs typeface="Courier New" panose="02070309020205020404" pitchFamily="49" charset="0"/>
              </a:rPr>
              <a:t>obs</a:t>
            </a:r>
            <a:r>
              <a:rPr lang="en-US" sz="1100" dirty="0" smtClean="0">
                <a:latin typeface="Courier New" panose="02070309020205020404" pitchFamily="49" charset="0"/>
                <a:cs typeface="Courier New" panose="02070309020205020404" pitchFamily="49" charset="0"/>
              </a:rPr>
              <a:t> =      65</a:t>
            </a:r>
          </a:p>
          <a:p>
            <a:r>
              <a:rPr lang="en-US" sz="1100" dirty="0" smtClean="0">
                <a:latin typeface="Courier New" panose="02070309020205020404" pitchFamily="49" charset="0"/>
                <a:cs typeface="Courier New" panose="02070309020205020404" pitchFamily="49" charset="0"/>
              </a:rPr>
              <a:t>-------------+------------------------------           F(  1,    63) =    4.17</a:t>
            </a:r>
          </a:p>
          <a:p>
            <a:r>
              <a:rPr lang="en-US" sz="1100" dirty="0" smtClean="0">
                <a:latin typeface="Courier New" panose="02070309020205020404" pitchFamily="49" charset="0"/>
                <a:cs typeface="Courier New" panose="02070309020205020404" pitchFamily="49" charset="0"/>
              </a:rPr>
              <a:t>       Model |  2.23330204     1  2.23330204           </a:t>
            </a:r>
            <a:r>
              <a:rPr lang="en-US" sz="1100" dirty="0" err="1" smtClean="0">
                <a:latin typeface="Courier New" panose="02070309020205020404" pitchFamily="49" charset="0"/>
                <a:cs typeface="Courier New" panose="02070309020205020404" pitchFamily="49" charset="0"/>
              </a:rPr>
              <a:t>Prob</a:t>
            </a:r>
            <a:r>
              <a:rPr lang="en-US" sz="1100" dirty="0" smtClean="0">
                <a:latin typeface="Courier New" panose="02070309020205020404" pitchFamily="49" charset="0"/>
                <a:cs typeface="Courier New" panose="02070309020205020404" pitchFamily="49" charset="0"/>
              </a:rPr>
              <a:t> &gt; F      =  0.0454</a:t>
            </a:r>
          </a:p>
          <a:p>
            <a:r>
              <a:rPr lang="en-US" sz="1100" dirty="0" smtClean="0">
                <a:latin typeface="Courier New" panose="02070309020205020404" pitchFamily="49" charset="0"/>
                <a:cs typeface="Courier New" panose="02070309020205020404" pitchFamily="49" charset="0"/>
              </a:rPr>
              <a:t>    Residual |  33.7653845    63  .535958484           R-squared     =  0.0620</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Adj</a:t>
            </a:r>
            <a:r>
              <a:rPr lang="en-US" sz="1100" dirty="0" smtClean="0">
                <a:latin typeface="Courier New" panose="02070309020205020404" pitchFamily="49" charset="0"/>
                <a:cs typeface="Courier New" panose="02070309020205020404" pitchFamily="49" charset="0"/>
              </a:rPr>
              <a:t> R-squared =  0.0472</a:t>
            </a:r>
          </a:p>
          <a:p>
            <a:r>
              <a:rPr lang="en-US" sz="1100" dirty="0" smtClean="0">
                <a:latin typeface="Courier New" panose="02070309020205020404" pitchFamily="49" charset="0"/>
                <a:cs typeface="Courier New" panose="02070309020205020404" pitchFamily="49" charset="0"/>
              </a:rPr>
              <a:t>       Total |  35.9986865    64  .562479477           Root MSE      =  .73209</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      </a:t>
            </a:r>
            <a:r>
              <a:rPr lang="en-US" sz="1100" dirty="0" err="1" smtClean="0">
                <a:latin typeface="Courier New" panose="02070309020205020404" pitchFamily="49" charset="0"/>
                <a:cs typeface="Courier New" panose="02070309020205020404" pitchFamily="49" charset="0"/>
              </a:rPr>
              <a:t>Coef</a:t>
            </a:r>
            <a:r>
              <a:rPr lang="en-US" sz="1100" dirty="0" smtClean="0">
                <a:latin typeface="Courier New" panose="02070309020205020404" pitchFamily="49" charset="0"/>
                <a:cs typeface="Courier New" panose="02070309020205020404" pitchFamily="49" charset="0"/>
              </a:rPr>
              <a:t>.   Std. Err.      t    P&gt;|t|     [95% Conf. Interval]</a:t>
            </a: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age |   .0798557   .0391199     2.04   0.045     .0016808    .1580307</a:t>
            </a:r>
          </a:p>
          <a:p>
            <a:r>
              <a:rPr lang="en-US" sz="1100" dirty="0" smtClean="0">
                <a:latin typeface="Courier New" panose="02070309020205020404" pitchFamily="49" charset="0"/>
                <a:cs typeface="Courier New" panose="02070309020205020404" pitchFamily="49" charset="0"/>
              </a:rPr>
              <a:t>       _cons |   2.196966   .5367583     4.09   0.000      1.12434    3.269592</a:t>
            </a:r>
          </a:p>
          <a:p>
            <a:r>
              <a:rPr lang="en-US" sz="1100" dirty="0" smtClean="0">
                <a:latin typeface="Courier New" panose="02070309020205020404" pitchFamily="49" charset="0"/>
                <a:cs typeface="Courier New" panose="02070309020205020404" pitchFamily="49" charset="0"/>
              </a:rPr>
              <a:t>------------------------------------------------------------------------------</a:t>
            </a:r>
            <a:endParaRPr lang="en-US" sz="11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329211063"/>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Preview on interaction</a:t>
            </a:r>
            <a:endParaRPr lang="en-US" dirty="0"/>
          </a:p>
        </p:txBody>
      </p:sp>
      <p:sp>
        <p:nvSpPr>
          <p:cNvPr id="3" name="Content Placeholder 2"/>
          <p:cNvSpPr>
            <a:spLocks noGrp="1"/>
          </p:cNvSpPr>
          <p:nvPr>
            <p:ph idx="1"/>
          </p:nvPr>
        </p:nvSpPr>
        <p:spPr/>
        <p:txBody>
          <a:bodyPr/>
          <a:lstStyle/>
          <a:p>
            <a:endParaRPr lang="en-US" dirty="0"/>
          </a:p>
        </p:txBody>
      </p:sp>
      <p:sp>
        <p:nvSpPr>
          <p:cNvPr id="4" name="Slide Number Placeholder 3"/>
          <p:cNvSpPr>
            <a:spLocks noGrp="1"/>
          </p:cNvSpPr>
          <p:nvPr>
            <p:ph type="sldNum" sz="quarter" idx="12"/>
          </p:nvPr>
        </p:nvSpPr>
        <p:spPr/>
        <p:txBody>
          <a:bodyPr/>
          <a:lstStyle/>
          <a:p>
            <a:pPr>
              <a:defRPr/>
            </a:pPr>
            <a:fld id="{43BED5B1-593C-4E43-9710-3E692F2DCF3E}" type="slidenum">
              <a:rPr lang="en-US" smtClean="0"/>
              <a:pPr>
                <a:defRPr/>
              </a:pPr>
              <a:t>13</a:t>
            </a:fld>
            <a:endParaRPr lang="en-US"/>
          </a:p>
        </p:txBody>
      </p:sp>
      <p:sp>
        <p:nvSpPr>
          <p:cNvPr id="5" name="Rectangle 4"/>
          <p:cNvSpPr/>
          <p:nvPr/>
        </p:nvSpPr>
        <p:spPr>
          <a:xfrm>
            <a:off x="685800" y="1524000"/>
            <a:ext cx="7696200" cy="3616375"/>
          </a:xfrm>
          <a:prstGeom prst="rect">
            <a:avLst/>
          </a:prstGeom>
        </p:spPr>
        <p:txBody>
          <a:bodyPr wrap="square">
            <a:spAutoFit/>
          </a:bodyPr>
          <a:lstStyle/>
          <a:p>
            <a:r>
              <a:rPr lang="en-US" sz="1100" dirty="0" smtClean="0">
                <a:latin typeface="Courier New" panose="02070309020205020404" pitchFamily="49" charset="0"/>
                <a:cs typeface="Courier New" panose="02070309020205020404" pitchFamily="49" charset="0"/>
              </a:rPr>
              <a:t>regress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i.smoke</a:t>
            </a:r>
            <a:r>
              <a:rPr lang="en-US" sz="1100" dirty="0" smtClean="0">
                <a:latin typeface="Courier New" panose="02070309020205020404" pitchFamily="49" charset="0"/>
                <a:cs typeface="Courier New" panose="02070309020205020404" pitchFamily="49" charset="0"/>
              </a:rPr>
              <a:t>##</a:t>
            </a:r>
            <a:r>
              <a:rPr lang="en-US" sz="1100" dirty="0" err="1" smtClean="0">
                <a:latin typeface="Courier New" panose="02070309020205020404" pitchFamily="49" charset="0"/>
                <a:cs typeface="Courier New" panose="02070309020205020404" pitchFamily="49" charset="0"/>
              </a:rPr>
              <a:t>c.age</a:t>
            </a:r>
            <a:endParaRPr lang="en-US" sz="1100" dirty="0" smtClean="0">
              <a:latin typeface="Courier New" panose="02070309020205020404" pitchFamily="49" charset="0"/>
              <a:cs typeface="Courier New" panose="02070309020205020404" pitchFamily="49" charset="0"/>
            </a:endParaRP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      Source |       SS       </a:t>
            </a:r>
            <a:r>
              <a:rPr lang="en-US" sz="1100" dirty="0" err="1" smtClean="0">
                <a:latin typeface="Courier New" panose="02070309020205020404" pitchFamily="49" charset="0"/>
                <a:cs typeface="Courier New" panose="02070309020205020404" pitchFamily="49" charset="0"/>
              </a:rPr>
              <a:t>df</a:t>
            </a:r>
            <a:r>
              <a:rPr lang="en-US" sz="1100" dirty="0" smtClean="0">
                <a:latin typeface="Courier New" panose="02070309020205020404" pitchFamily="49" charset="0"/>
                <a:cs typeface="Courier New" panose="02070309020205020404" pitchFamily="49" charset="0"/>
              </a:rPr>
              <a:t>       MS              Number of </a:t>
            </a:r>
            <a:r>
              <a:rPr lang="en-US" sz="1100" dirty="0" err="1" smtClean="0">
                <a:latin typeface="Courier New" panose="02070309020205020404" pitchFamily="49" charset="0"/>
                <a:cs typeface="Courier New" panose="02070309020205020404" pitchFamily="49" charset="0"/>
              </a:rPr>
              <a:t>obs</a:t>
            </a:r>
            <a:r>
              <a:rPr lang="en-US" sz="1100" dirty="0" smtClean="0">
                <a:latin typeface="Courier New" panose="02070309020205020404" pitchFamily="49" charset="0"/>
                <a:cs typeface="Courier New" panose="02070309020205020404" pitchFamily="49" charset="0"/>
              </a:rPr>
              <a:t> =     654</a:t>
            </a:r>
          </a:p>
          <a:p>
            <a:r>
              <a:rPr lang="en-US" sz="1100" dirty="0" smtClean="0">
                <a:latin typeface="Courier New" panose="02070309020205020404" pitchFamily="49" charset="0"/>
                <a:cs typeface="Courier New" panose="02070309020205020404" pitchFamily="49" charset="0"/>
              </a:rPr>
              <a:t>-------------+------------------------------           F(  3,   650) =  317.11</a:t>
            </a:r>
          </a:p>
          <a:p>
            <a:r>
              <a:rPr lang="en-US" sz="1100" dirty="0" smtClean="0">
                <a:latin typeface="Courier New" panose="02070309020205020404" pitchFamily="49" charset="0"/>
                <a:cs typeface="Courier New" panose="02070309020205020404" pitchFamily="49" charset="0"/>
              </a:rPr>
              <a:t>       Model |  291.648063     3   97.216021           </a:t>
            </a:r>
            <a:r>
              <a:rPr lang="en-US" sz="1100" dirty="0" err="1" smtClean="0">
                <a:latin typeface="Courier New" panose="02070309020205020404" pitchFamily="49" charset="0"/>
                <a:cs typeface="Courier New" panose="02070309020205020404" pitchFamily="49" charset="0"/>
              </a:rPr>
              <a:t>Prob</a:t>
            </a:r>
            <a:r>
              <a:rPr lang="en-US" sz="1100" dirty="0" smtClean="0">
                <a:latin typeface="Courier New" panose="02070309020205020404" pitchFamily="49" charset="0"/>
                <a:cs typeface="Courier New" panose="02070309020205020404" pitchFamily="49" charset="0"/>
              </a:rPr>
              <a:t> &gt; F      =  0.0000</a:t>
            </a:r>
          </a:p>
          <a:p>
            <a:r>
              <a:rPr lang="en-US" sz="1100" dirty="0" smtClean="0">
                <a:latin typeface="Courier New" panose="02070309020205020404" pitchFamily="49" charset="0"/>
                <a:cs typeface="Courier New" panose="02070309020205020404" pitchFamily="49" charset="0"/>
              </a:rPr>
              <a:t>    Residual |   199.27177   650  .306571955           R-squared     =  0.5941</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Adj</a:t>
            </a:r>
            <a:r>
              <a:rPr lang="en-US" sz="1100" dirty="0" smtClean="0">
                <a:latin typeface="Courier New" panose="02070309020205020404" pitchFamily="49" charset="0"/>
                <a:cs typeface="Courier New" panose="02070309020205020404" pitchFamily="49" charset="0"/>
              </a:rPr>
              <a:t> R-squared =  0.5922</a:t>
            </a:r>
          </a:p>
          <a:p>
            <a:r>
              <a:rPr lang="en-US" sz="1100" dirty="0" smtClean="0">
                <a:latin typeface="Courier New" panose="02070309020205020404" pitchFamily="49" charset="0"/>
                <a:cs typeface="Courier New" panose="02070309020205020404" pitchFamily="49" charset="0"/>
              </a:rPr>
              <a:t>       Total |  490.919833   653  .751791475           Root MSE      =  .55369</a:t>
            </a:r>
          </a:p>
          <a:p>
            <a:endParaRPr lang="en-US" sz="1100" dirty="0" smtClean="0">
              <a:latin typeface="Courier New" panose="02070309020205020404" pitchFamily="49" charset="0"/>
              <a:cs typeface="Courier New" panose="02070309020205020404" pitchFamily="49" charset="0"/>
            </a:endParaRP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fev</a:t>
            </a:r>
            <a:r>
              <a:rPr lang="en-US" sz="1100" dirty="0" smtClean="0">
                <a:latin typeface="Courier New" panose="02070309020205020404" pitchFamily="49" charset="0"/>
                <a:cs typeface="Courier New" panose="02070309020205020404" pitchFamily="49" charset="0"/>
              </a:rPr>
              <a:t> |      </a:t>
            </a:r>
            <a:r>
              <a:rPr lang="en-US" sz="1100" dirty="0" err="1" smtClean="0">
                <a:latin typeface="Courier New" panose="02070309020205020404" pitchFamily="49" charset="0"/>
                <a:cs typeface="Courier New" panose="02070309020205020404" pitchFamily="49" charset="0"/>
              </a:rPr>
              <a:t>Coef</a:t>
            </a:r>
            <a:r>
              <a:rPr lang="en-US" sz="1100" dirty="0" smtClean="0">
                <a:latin typeface="Courier New" panose="02070309020205020404" pitchFamily="49" charset="0"/>
                <a:cs typeface="Courier New" panose="02070309020205020404" pitchFamily="49" charset="0"/>
              </a:rPr>
              <a:t>.   Std. Err.      t    P&gt;|t|     [95% Conf. Interval]</a:t>
            </a:r>
          </a:p>
          <a:p>
            <a:r>
              <a:rPr lang="en-US" sz="1100" dirty="0" smtClean="0">
                <a:latin typeface="Courier New" panose="02070309020205020404" pitchFamily="49" charset="0"/>
                <a:cs typeface="Courier New" panose="02070309020205020404" pitchFamily="49" charset="0"/>
              </a:rPr>
              <a:t>-------------+----------------------------------------------------------------</a:t>
            </a:r>
          </a:p>
          <a:p>
            <a:r>
              <a:rPr lang="en-US" sz="1100" dirty="0" smtClean="0">
                <a:latin typeface="Courier New" panose="02070309020205020404" pitchFamily="49" charset="0"/>
                <a:cs typeface="Courier New" panose="02070309020205020404" pitchFamily="49" charset="0"/>
              </a:rPr>
              <a:t>     1.smoke |   1.943571   .4142846     4.69   0.000     1.130073    2.757068</a:t>
            </a:r>
          </a:p>
          <a:p>
            <a:r>
              <a:rPr lang="en-US" sz="1100" dirty="0" smtClean="0">
                <a:latin typeface="Courier New" panose="02070309020205020404" pitchFamily="49" charset="0"/>
                <a:cs typeface="Courier New" panose="02070309020205020404" pitchFamily="49" charset="0"/>
              </a:rPr>
              <a:t>         age |   .2425584   .0083315    29.11   0.000     .2261984    .2589184</a:t>
            </a:r>
          </a:p>
          <a:p>
            <a:r>
              <a:rPr lang="en-US" sz="1100" dirty="0" smtClean="0">
                <a:latin typeface="Courier New" panose="02070309020205020404" pitchFamily="49" charset="0"/>
                <a:cs typeface="Courier New" panose="02070309020205020404" pitchFamily="49" charset="0"/>
              </a:rPr>
              <a:t>             |</a:t>
            </a:r>
          </a:p>
          <a:p>
            <a:r>
              <a:rPr lang="en-US" sz="1100" dirty="0" smtClean="0">
                <a:latin typeface="Courier New" panose="02070309020205020404" pitchFamily="49" charset="0"/>
                <a:cs typeface="Courier New" panose="02070309020205020404" pitchFamily="49" charset="0"/>
              </a:rPr>
              <a:t> </a:t>
            </a:r>
            <a:r>
              <a:rPr lang="en-US" sz="1100" dirty="0" err="1" smtClean="0">
                <a:latin typeface="Courier New" panose="02070309020205020404" pitchFamily="49" charset="0"/>
                <a:cs typeface="Courier New" panose="02070309020205020404" pitchFamily="49" charset="0"/>
              </a:rPr>
              <a:t>smoke#c.age</a:t>
            </a:r>
            <a:r>
              <a:rPr lang="en-US" sz="1100" dirty="0" smtClean="0">
                <a:latin typeface="Courier New" panose="02070309020205020404" pitchFamily="49" charset="0"/>
                <a:cs typeface="Courier New" panose="02070309020205020404" pitchFamily="49" charset="0"/>
              </a:rPr>
              <a:t> |</a:t>
            </a:r>
          </a:p>
          <a:p>
            <a:r>
              <a:rPr lang="en-US" sz="1100" dirty="0" smtClean="0">
                <a:latin typeface="Courier New" panose="02070309020205020404" pitchFamily="49" charset="0"/>
                <a:cs typeface="Courier New" panose="02070309020205020404" pitchFamily="49" charset="0"/>
              </a:rPr>
              <a:t>          1  |  -.1627027   .0307375    -5.29   0.000    -.2230595   -.1023458</a:t>
            </a:r>
          </a:p>
          <a:p>
            <a:r>
              <a:rPr lang="en-US" sz="1100" dirty="0" smtClean="0">
                <a:latin typeface="Courier New" panose="02070309020205020404" pitchFamily="49" charset="0"/>
                <a:cs typeface="Courier New" panose="02070309020205020404" pitchFamily="49" charset="0"/>
              </a:rPr>
              <a:t>             |</a:t>
            </a:r>
          </a:p>
          <a:p>
            <a:r>
              <a:rPr lang="en-US" sz="1100" dirty="0" smtClean="0">
                <a:latin typeface="Courier New" panose="02070309020205020404" pitchFamily="49" charset="0"/>
                <a:cs typeface="Courier New" panose="02070309020205020404" pitchFamily="49" charset="0"/>
              </a:rPr>
              <a:t>       _cons |   .2533955   .0826508     3.07   0.002     .0911008    .4156902</a:t>
            </a:r>
          </a:p>
          <a:p>
            <a:r>
              <a:rPr lang="en-US" sz="1100" dirty="0" smtClean="0">
                <a:latin typeface="Courier New" panose="02070309020205020404" pitchFamily="49" charset="0"/>
                <a:cs typeface="Courier New" panose="02070309020205020404" pitchFamily="49" charset="0"/>
              </a:rPr>
              <a:t>------------------------------------------------------------------------------</a:t>
            </a:r>
          </a:p>
          <a:p>
            <a:endParaRPr lang="en-US" sz="800" dirty="0">
              <a:latin typeface="Courier New" panose="02070309020205020404" pitchFamily="49" charset="0"/>
              <a:cs typeface="Courier New" panose="02070309020205020404" pitchFamily="49" charset="0"/>
            </a:endParaRPr>
          </a:p>
        </p:txBody>
      </p:sp>
    </p:spTree>
    <p:extLst>
      <p:ext uri="{BB962C8B-B14F-4D97-AF65-F5344CB8AC3E}">
        <p14:creationId xmlns:p14="http://schemas.microsoft.com/office/powerpoint/2010/main" val="128301196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title"/>
          </p:nvPr>
        </p:nvSpPr>
        <p:spPr/>
        <p:txBody>
          <a:bodyPr/>
          <a:lstStyle/>
          <a:p>
            <a:pPr eaLnBrk="1" hangingPunct="1"/>
            <a:r>
              <a:rPr lang="en-US" altLang="en-US" sz="4000" smtClean="0"/>
              <a:t>Logistic regression</a:t>
            </a:r>
          </a:p>
        </p:txBody>
      </p:sp>
      <p:sp>
        <p:nvSpPr>
          <p:cNvPr id="15363" name="Rectangle 3"/>
          <p:cNvSpPr>
            <a:spLocks noGrp="1" noChangeArrowheads="1"/>
          </p:cNvSpPr>
          <p:nvPr>
            <p:ph idx="1"/>
          </p:nvPr>
        </p:nvSpPr>
        <p:spPr>
          <a:xfrm>
            <a:off x="457200" y="1295400"/>
            <a:ext cx="8458200" cy="4953000"/>
          </a:xfrm>
        </p:spPr>
        <p:txBody>
          <a:bodyPr/>
          <a:lstStyle/>
          <a:p>
            <a:pPr eaLnBrk="1" hangingPunct="1">
              <a:defRPr/>
            </a:pPr>
            <a:r>
              <a:rPr lang="en-US" sz="2800" dirty="0" smtClean="0"/>
              <a:t>For linear regression</a:t>
            </a:r>
          </a:p>
          <a:p>
            <a:pPr lvl="1" eaLnBrk="1" hangingPunct="1">
              <a:defRPr/>
            </a:pPr>
            <a:r>
              <a:rPr lang="en-US" dirty="0" smtClean="0"/>
              <a:t>The predicted values can be from   -</a:t>
            </a:r>
            <a:r>
              <a:rPr lang="en-US" dirty="0" smtClean="0">
                <a:cs typeface="Arial" charset="0"/>
              </a:rPr>
              <a:t>∞ to +∞</a:t>
            </a:r>
          </a:p>
          <a:p>
            <a:pPr lvl="1" eaLnBrk="1" hangingPunct="1">
              <a:defRPr/>
            </a:pPr>
            <a:r>
              <a:rPr lang="en-US" dirty="0" smtClean="0">
                <a:cs typeface="Arial" charset="0"/>
              </a:rPr>
              <a:t>Y values are assumed to follow a normal distribution</a:t>
            </a:r>
          </a:p>
          <a:p>
            <a:pPr eaLnBrk="1" hangingPunct="1">
              <a:defRPr/>
            </a:pPr>
            <a:endParaRPr lang="en-US" sz="2800" dirty="0">
              <a:cs typeface="Arial" charset="0"/>
            </a:endParaRPr>
          </a:p>
          <a:p>
            <a:pPr eaLnBrk="1" hangingPunct="1">
              <a:defRPr/>
            </a:pPr>
            <a:r>
              <a:rPr lang="en-US" sz="2800" dirty="0" smtClean="0">
                <a:cs typeface="Arial" charset="0"/>
              </a:rPr>
              <a:t>For many situations we want to model a dichotomous outcome, such as disease/no disease and cannot use linear regression</a:t>
            </a:r>
          </a:p>
          <a:p>
            <a:pPr marL="0" indent="0" eaLnBrk="1" hangingPunct="1">
              <a:buFont typeface="Arial" charset="0"/>
              <a:buNone/>
              <a:defRPr/>
            </a:pPr>
            <a:endParaRPr lang="en-US" sz="2800" dirty="0" smtClean="0">
              <a:cs typeface="Arial" charset="0"/>
            </a:endParaRPr>
          </a:p>
          <a:p>
            <a:pPr eaLnBrk="1" hangingPunct="1">
              <a:defRPr/>
            </a:pPr>
            <a:r>
              <a:rPr lang="en-US" sz="2800" dirty="0"/>
              <a:t>W</a:t>
            </a:r>
            <a:r>
              <a:rPr lang="en-US" sz="2800" dirty="0" smtClean="0"/>
              <a:t>e want to model p, the probability of disease</a:t>
            </a:r>
          </a:p>
        </p:txBody>
      </p:sp>
      <p:sp>
        <p:nvSpPr>
          <p:cNvPr id="4" name="Slide Number Placeholder 3"/>
          <p:cNvSpPr>
            <a:spLocks noGrp="1"/>
          </p:cNvSpPr>
          <p:nvPr>
            <p:ph type="sldNum" sz="quarter" idx="12"/>
          </p:nvPr>
        </p:nvSpPr>
        <p:spPr/>
        <p:txBody>
          <a:bodyPr/>
          <a:lstStyle/>
          <a:p>
            <a:pPr>
              <a:defRPr/>
            </a:pPr>
            <a:fld id="{8DD47447-1059-41B6-B9B2-22CD27785BB1}" type="slidenum">
              <a:rPr lang="en-US"/>
              <a:pPr>
                <a:defRPr/>
              </a:pPr>
              <a:t>14</a:t>
            </a:fld>
            <a:endParaRPr lang="en-US"/>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p:txBody>
          <a:bodyPr/>
          <a:lstStyle/>
          <a:p>
            <a:pPr eaLnBrk="1" hangingPunct="1"/>
            <a:r>
              <a:rPr lang="en-US" altLang="en-US" sz="4000" smtClean="0"/>
              <a:t>Logistic regression</a:t>
            </a:r>
          </a:p>
        </p:txBody>
      </p:sp>
      <p:sp>
        <p:nvSpPr>
          <p:cNvPr id="15363" name="Rectangle 3"/>
          <p:cNvSpPr>
            <a:spLocks noGrp="1" noChangeArrowheads="1"/>
          </p:cNvSpPr>
          <p:nvPr>
            <p:ph idx="1"/>
          </p:nvPr>
        </p:nvSpPr>
        <p:spPr>
          <a:xfrm>
            <a:off x="457200" y="1600200"/>
            <a:ext cx="8458200" cy="4953000"/>
          </a:xfrm>
        </p:spPr>
        <p:txBody>
          <a:bodyPr/>
          <a:lstStyle/>
          <a:p>
            <a:pPr eaLnBrk="1" hangingPunct="1">
              <a:defRPr/>
            </a:pPr>
            <a:r>
              <a:rPr lang="en-US" sz="2800" dirty="0" smtClean="0">
                <a:cs typeface="Arial" charset="0"/>
              </a:rPr>
              <a:t>p=P(Y=1)    i.e. P(outcome=disease)</a:t>
            </a:r>
          </a:p>
          <a:p>
            <a:pPr marL="0" indent="0" eaLnBrk="1" hangingPunct="1">
              <a:buFont typeface="Arial" charset="0"/>
              <a:buNone/>
              <a:defRPr/>
            </a:pPr>
            <a:endParaRPr lang="en-US" sz="2800" dirty="0" smtClean="0"/>
          </a:p>
          <a:p>
            <a:pPr eaLnBrk="1" hangingPunct="1">
              <a:defRPr/>
            </a:pPr>
            <a:r>
              <a:rPr lang="en-US" sz="2800" dirty="0" smtClean="0"/>
              <a:t>A model of the form p=</a:t>
            </a:r>
            <a:r>
              <a:rPr lang="el-GR" sz="2800" i="1" dirty="0" smtClean="0">
                <a:cs typeface="Arial" charset="0"/>
              </a:rPr>
              <a:t> α</a:t>
            </a:r>
            <a:r>
              <a:rPr lang="en-US" sz="2800" i="1" dirty="0" smtClean="0">
                <a:cs typeface="Arial" charset="0"/>
              </a:rPr>
              <a:t> + </a:t>
            </a:r>
            <a:r>
              <a:rPr lang="el-GR" sz="2800" i="1" dirty="0">
                <a:cs typeface="Arial" charset="0"/>
              </a:rPr>
              <a:t>β</a:t>
            </a:r>
            <a:r>
              <a:rPr lang="en-US" sz="2800" i="1" dirty="0" smtClean="0">
                <a:cs typeface="Arial" charset="0"/>
              </a:rPr>
              <a:t>x  </a:t>
            </a:r>
            <a:r>
              <a:rPr lang="en-US" sz="2800" dirty="0" smtClean="0">
                <a:cs typeface="Arial" charset="0"/>
              </a:rPr>
              <a:t>would be able to take on negative values or values more than 1</a:t>
            </a:r>
          </a:p>
          <a:p>
            <a:pPr marL="0" indent="0" eaLnBrk="1" hangingPunct="1">
              <a:buFont typeface="Arial" charset="0"/>
              <a:buNone/>
              <a:defRPr/>
            </a:pPr>
            <a:endParaRPr lang="en-US" sz="2800" dirty="0" smtClean="0">
              <a:cs typeface="Arial" charset="0"/>
            </a:endParaRPr>
          </a:p>
          <a:p>
            <a:pPr eaLnBrk="1" hangingPunct="1">
              <a:defRPr/>
            </a:pPr>
            <a:r>
              <a:rPr lang="en-US" sz="2800" dirty="0" smtClean="0">
                <a:cs typeface="Arial" charset="0"/>
              </a:rPr>
              <a:t>p=e</a:t>
            </a:r>
            <a:r>
              <a:rPr lang="el-GR" sz="2800" i="1" baseline="30000" dirty="0" smtClean="0">
                <a:cs typeface="Arial" charset="0"/>
              </a:rPr>
              <a:t>α</a:t>
            </a:r>
            <a:r>
              <a:rPr lang="en-US" sz="2800" i="1" baseline="30000" dirty="0" smtClean="0">
                <a:cs typeface="Arial" charset="0"/>
              </a:rPr>
              <a:t> + </a:t>
            </a:r>
            <a:r>
              <a:rPr lang="el-GR" sz="2800" i="1" baseline="30000" dirty="0" smtClean="0">
                <a:cs typeface="Arial" charset="0"/>
              </a:rPr>
              <a:t>β</a:t>
            </a:r>
            <a:r>
              <a:rPr lang="en-US" sz="2800" i="1" baseline="30000" dirty="0" smtClean="0">
                <a:cs typeface="Arial" charset="0"/>
              </a:rPr>
              <a:t>x  </a:t>
            </a:r>
            <a:r>
              <a:rPr lang="en-US" sz="2800" dirty="0" smtClean="0">
                <a:cs typeface="Arial" charset="0"/>
              </a:rPr>
              <a:t>is an improvement because it cannot be negative, but it still could be greater than 1</a:t>
            </a:r>
            <a:endParaRPr lang="en-US" sz="2000" dirty="0" smtClean="0">
              <a:cs typeface="Arial" charset="0"/>
            </a:endParaRPr>
          </a:p>
          <a:p>
            <a:pPr marL="0" indent="0" eaLnBrk="1" hangingPunct="1">
              <a:lnSpc>
                <a:spcPct val="90000"/>
              </a:lnSpc>
              <a:buFont typeface="Arial" charset="0"/>
              <a:buNone/>
              <a:defRPr/>
            </a:pPr>
            <a:endParaRPr lang="en-US" sz="2400" dirty="0" smtClean="0">
              <a:cs typeface="Arial" charset="0"/>
            </a:endParaRPr>
          </a:p>
        </p:txBody>
      </p:sp>
      <p:sp>
        <p:nvSpPr>
          <p:cNvPr id="4" name="Slide Number Placeholder 3"/>
          <p:cNvSpPr>
            <a:spLocks noGrp="1"/>
          </p:cNvSpPr>
          <p:nvPr>
            <p:ph type="sldNum" sz="quarter" idx="12"/>
          </p:nvPr>
        </p:nvSpPr>
        <p:spPr/>
        <p:txBody>
          <a:bodyPr/>
          <a:lstStyle/>
          <a:p>
            <a:pPr>
              <a:defRPr/>
            </a:pPr>
            <a:fld id="{4CFD1D19-DEFF-42DC-8005-B499AE63FE39}" type="slidenum">
              <a:rPr lang="en-US"/>
              <a:pPr>
                <a:defRPr/>
              </a:pPr>
              <a:t>15</a:t>
            </a:fld>
            <a:endParaRPr lang="en-US"/>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p:txBody>
          <a:bodyPr/>
          <a:lstStyle/>
          <a:p>
            <a:pPr eaLnBrk="1" hangingPunct="1"/>
            <a:r>
              <a:rPr lang="en-US" altLang="en-US" sz="4000" smtClean="0"/>
              <a:t>Logistic regression</a:t>
            </a:r>
          </a:p>
        </p:txBody>
      </p:sp>
      <p:sp>
        <p:nvSpPr>
          <p:cNvPr id="26627" name="Rectangle 3"/>
          <p:cNvSpPr>
            <a:spLocks noGrp="1" noChangeArrowheads="1"/>
          </p:cNvSpPr>
          <p:nvPr>
            <p:ph idx="1"/>
          </p:nvPr>
        </p:nvSpPr>
        <p:spPr>
          <a:xfrm>
            <a:off x="304800" y="1143000"/>
            <a:ext cx="8610600" cy="5715000"/>
          </a:xfrm>
        </p:spPr>
        <p:txBody>
          <a:bodyPr rtlCol="0">
            <a:normAutofit fontScale="92500" lnSpcReduction="20000"/>
          </a:bodyPr>
          <a:lstStyle/>
          <a:p>
            <a:pPr eaLnBrk="1" fontAlgn="auto" hangingPunct="1">
              <a:spcAft>
                <a:spcPts val="0"/>
              </a:spcAft>
              <a:buFont typeface="Arial" pitchFamily="34" charset="0"/>
              <a:buChar char="•"/>
              <a:defRPr/>
            </a:pPr>
            <a:r>
              <a:rPr lang="en-US" sz="2400" dirty="0" smtClean="0"/>
              <a:t>How about the function? </a:t>
            </a:r>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spcAft>
                <a:spcPts val="0"/>
              </a:spcAft>
              <a:buFont typeface="Arial" pitchFamily="34" charset="0"/>
              <a:buChar char="•"/>
              <a:defRPr/>
            </a:pPr>
            <a:endParaRPr lang="en-US" sz="2400" dirty="0" smtClean="0"/>
          </a:p>
          <a:p>
            <a:pPr eaLnBrk="1" fontAlgn="auto" hangingPunct="1">
              <a:lnSpc>
                <a:spcPct val="90000"/>
              </a:lnSpc>
              <a:spcAft>
                <a:spcPts val="0"/>
              </a:spcAft>
              <a:buFont typeface="Arial" pitchFamily="34" charset="0"/>
              <a:buChar char="•"/>
              <a:defRPr/>
            </a:pPr>
            <a:endParaRPr lang="en-US" sz="2400" dirty="0" smtClean="0">
              <a:cs typeface="Arial" charset="0"/>
            </a:endParaRPr>
          </a:p>
          <a:p>
            <a:pPr eaLnBrk="1" fontAlgn="auto" hangingPunct="1">
              <a:lnSpc>
                <a:spcPct val="90000"/>
              </a:lnSpc>
              <a:spcAft>
                <a:spcPts val="0"/>
              </a:spcAft>
              <a:buFont typeface="Arial" pitchFamily="34" charset="0"/>
              <a:buChar char="•"/>
              <a:defRPr/>
            </a:pPr>
            <a:endParaRPr lang="en-US" sz="2400" dirty="0" smtClean="0">
              <a:cs typeface="Arial" charset="0"/>
            </a:endParaRPr>
          </a:p>
          <a:p>
            <a:pPr eaLnBrk="1" fontAlgn="auto" hangingPunct="1">
              <a:lnSpc>
                <a:spcPct val="90000"/>
              </a:lnSpc>
              <a:spcAft>
                <a:spcPts val="0"/>
              </a:spcAft>
              <a:buFont typeface="Arial" pitchFamily="34" charset="0"/>
              <a:buChar char="•"/>
              <a:defRPr/>
            </a:pPr>
            <a:endParaRPr lang="en-US" sz="2400" dirty="0" smtClean="0">
              <a:cs typeface="Arial" charset="0"/>
            </a:endParaRPr>
          </a:p>
          <a:p>
            <a:pPr eaLnBrk="1" fontAlgn="auto" hangingPunct="1">
              <a:lnSpc>
                <a:spcPct val="90000"/>
              </a:lnSpc>
              <a:spcAft>
                <a:spcPts val="0"/>
              </a:spcAft>
              <a:buFont typeface="Arial" pitchFamily="34" charset="0"/>
              <a:buChar char="•"/>
              <a:defRPr/>
            </a:pPr>
            <a:endParaRPr lang="en-US" sz="2400" dirty="0" smtClean="0">
              <a:cs typeface="Arial" charset="0"/>
            </a:endParaRPr>
          </a:p>
          <a:p>
            <a:pPr marL="0" indent="0" eaLnBrk="1" fontAlgn="auto" hangingPunct="1">
              <a:lnSpc>
                <a:spcPct val="90000"/>
              </a:lnSpc>
              <a:spcAft>
                <a:spcPts val="0"/>
              </a:spcAft>
              <a:buNone/>
              <a:defRPr/>
            </a:pPr>
            <a:endParaRPr lang="en-US" sz="2400" dirty="0" smtClean="0">
              <a:cs typeface="Arial" charset="0"/>
            </a:endParaRPr>
          </a:p>
          <a:p>
            <a:pPr marL="0" indent="0" eaLnBrk="1" fontAlgn="auto" hangingPunct="1">
              <a:lnSpc>
                <a:spcPct val="90000"/>
              </a:lnSpc>
              <a:spcAft>
                <a:spcPts val="0"/>
              </a:spcAft>
              <a:buNone/>
              <a:defRPr/>
            </a:pPr>
            <a:endParaRPr lang="en-US" sz="2400" dirty="0" smtClean="0">
              <a:cs typeface="Arial" charset="0"/>
            </a:endParaRPr>
          </a:p>
          <a:p>
            <a:pPr eaLnBrk="1" fontAlgn="auto" hangingPunct="1">
              <a:lnSpc>
                <a:spcPct val="90000"/>
              </a:lnSpc>
              <a:spcAft>
                <a:spcPts val="0"/>
              </a:spcAft>
              <a:buFont typeface="Arial" pitchFamily="34" charset="0"/>
              <a:buChar char="•"/>
              <a:defRPr/>
            </a:pPr>
            <a:r>
              <a:rPr lang="en-US" sz="2400" dirty="0" smtClean="0">
                <a:cs typeface="Arial" charset="0"/>
              </a:rPr>
              <a:t>When </a:t>
            </a:r>
            <a:r>
              <a:rPr lang="el-GR" sz="2400" i="1" dirty="0" smtClean="0">
                <a:cs typeface="Arial" charset="0"/>
              </a:rPr>
              <a:t>α</a:t>
            </a:r>
            <a:r>
              <a:rPr lang="en-US" sz="2400" i="1" dirty="0" smtClean="0">
                <a:cs typeface="Arial" charset="0"/>
              </a:rPr>
              <a:t> + </a:t>
            </a:r>
            <a:r>
              <a:rPr lang="el-GR" sz="2400" i="1" dirty="0" smtClean="0">
                <a:cs typeface="Arial" charset="0"/>
              </a:rPr>
              <a:t>β</a:t>
            </a:r>
            <a:r>
              <a:rPr lang="en-US" sz="2400" i="1" dirty="0" smtClean="0">
                <a:cs typeface="Arial" charset="0"/>
              </a:rPr>
              <a:t>x =0, </a:t>
            </a:r>
            <a:r>
              <a:rPr lang="en-US" sz="2400" dirty="0" smtClean="0">
                <a:cs typeface="Arial" charset="0"/>
              </a:rPr>
              <a:t>p=1/(1+1) = 0.5</a:t>
            </a:r>
            <a:endParaRPr lang="en-US" sz="2400" i="1" dirty="0" smtClean="0">
              <a:cs typeface="Arial" charset="0"/>
            </a:endParaRPr>
          </a:p>
          <a:p>
            <a:r>
              <a:rPr lang="en-US" sz="2400" dirty="0" smtClean="0"/>
              <a:t>When x=big negative number,</a:t>
            </a:r>
            <a:r>
              <a:rPr lang="en-US" sz="2400" baseline="0" dirty="0" smtClean="0"/>
              <a:t> p nears 0/(1+0) = 0</a:t>
            </a:r>
          </a:p>
          <a:p>
            <a:r>
              <a:rPr lang="en-US" sz="2400" dirty="0" smtClean="0"/>
              <a:t>When x=big</a:t>
            </a:r>
            <a:r>
              <a:rPr lang="en-US" sz="2400" baseline="0" dirty="0" smtClean="0"/>
              <a:t> positive number, p nears (big number)/(1+big number) = 1</a:t>
            </a:r>
            <a:endParaRPr lang="en-US" sz="2400" i="1" dirty="0" smtClean="0">
              <a:cs typeface="Arial" charset="0"/>
            </a:endParaRPr>
          </a:p>
          <a:p>
            <a:pPr eaLnBrk="1" fontAlgn="auto" hangingPunct="1">
              <a:lnSpc>
                <a:spcPct val="90000"/>
              </a:lnSpc>
              <a:spcAft>
                <a:spcPts val="0"/>
              </a:spcAft>
              <a:buFont typeface="Arial" pitchFamily="34" charset="0"/>
              <a:buChar char="•"/>
              <a:defRPr/>
            </a:pPr>
            <a:r>
              <a:rPr lang="en-US" sz="2400" dirty="0" smtClean="0">
                <a:cs typeface="Arial" charset="0"/>
              </a:rPr>
              <a:t>The function models the probability slowly increasing over the values of X, until there is a steep rise, and another leveling off</a:t>
            </a:r>
          </a:p>
        </p:txBody>
      </p:sp>
      <p:sp>
        <p:nvSpPr>
          <p:cNvPr id="4" name="Slide Number Placeholder 3"/>
          <p:cNvSpPr>
            <a:spLocks noGrp="1"/>
          </p:cNvSpPr>
          <p:nvPr>
            <p:ph type="sldNum" sz="quarter" idx="12"/>
          </p:nvPr>
        </p:nvSpPr>
        <p:spPr/>
        <p:txBody>
          <a:bodyPr/>
          <a:lstStyle/>
          <a:p>
            <a:pPr>
              <a:defRPr/>
            </a:pPr>
            <a:fld id="{8679BC2D-0DD1-4FAE-98CE-E606BD62CD4B}" type="slidenum">
              <a:rPr lang="en-US"/>
              <a:pPr>
                <a:defRPr/>
              </a:pPr>
              <a:t>16</a:t>
            </a:fld>
            <a:endParaRPr lang="en-US"/>
          </a:p>
        </p:txBody>
      </p:sp>
      <p:graphicFrame>
        <p:nvGraphicFramePr>
          <p:cNvPr id="14341" name="Object 5"/>
          <p:cNvGraphicFramePr>
            <a:graphicFrameLocks noChangeAspect="1"/>
          </p:cNvGraphicFramePr>
          <p:nvPr/>
        </p:nvGraphicFramePr>
        <p:xfrm>
          <a:off x="4038600" y="1066800"/>
          <a:ext cx="1600200" cy="825500"/>
        </p:xfrm>
        <a:graphic>
          <a:graphicData uri="http://schemas.openxmlformats.org/presentationml/2006/ole">
            <mc:AlternateContent xmlns:mc="http://schemas.openxmlformats.org/markup-compatibility/2006">
              <mc:Choice xmlns:v="urn:schemas-microsoft-com:vml" Requires="v">
                <p:oleObj spid="_x0000_s14351" name="Equation" r:id="rId4" imgW="812447" imgH="418918" progId="Equation.3">
                  <p:embed/>
                </p:oleObj>
              </mc:Choice>
              <mc:Fallback>
                <p:oleObj name="Equation" r:id="rId4" imgW="812447" imgH="418918" progId="Equation.3">
                  <p:embed/>
                  <p:pic>
                    <p:nvPicPr>
                      <p:cNvPr id="0" name="Object 5"/>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4038600" y="1066800"/>
                        <a:ext cx="160020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pic>
        <p:nvPicPr>
          <p:cNvPr id="14342" name="Picture 7"/>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1676400" y="2209800"/>
            <a:ext cx="3776663" cy="276331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p:txBody>
          <a:bodyPr/>
          <a:lstStyle/>
          <a:p>
            <a:pPr eaLnBrk="1" hangingPunct="1"/>
            <a:r>
              <a:rPr lang="en-US" altLang="en-US" sz="4000" smtClean="0"/>
              <a:t>Logistic regression</a:t>
            </a:r>
          </a:p>
        </p:txBody>
      </p:sp>
      <p:sp>
        <p:nvSpPr>
          <p:cNvPr id="15363" name="Rectangle 3"/>
          <p:cNvSpPr>
            <a:spLocks noGrp="1" noChangeArrowheads="1"/>
          </p:cNvSpPr>
          <p:nvPr>
            <p:ph idx="1"/>
          </p:nvPr>
        </p:nvSpPr>
        <p:spPr>
          <a:xfrm>
            <a:off x="304800" y="1295400"/>
            <a:ext cx="8458200" cy="5181600"/>
          </a:xfrm>
        </p:spPr>
        <p:txBody>
          <a:bodyPr/>
          <a:lstStyle/>
          <a:p>
            <a:pPr eaLnBrk="1" hangingPunct="1"/>
            <a:r>
              <a:rPr lang="en-US" altLang="en-US" sz="2400" dirty="0" smtClean="0"/>
              <a:t>The logistic function</a:t>
            </a:r>
          </a:p>
          <a:p>
            <a:pPr eaLnBrk="1" hangingPunct="1"/>
            <a:endParaRPr lang="en-US" altLang="en-US" sz="2400" dirty="0" smtClean="0"/>
          </a:p>
          <a:p>
            <a:pPr eaLnBrk="1" hangingPunct="1"/>
            <a:r>
              <a:rPr lang="en-US" altLang="en-US" sz="2400" dirty="0" smtClean="0"/>
              <a:t>Now check this out:</a:t>
            </a:r>
          </a:p>
          <a:p>
            <a:pPr eaLnBrk="1" hangingPunct="1"/>
            <a:endParaRPr lang="en-US" altLang="en-US" sz="2400" dirty="0" smtClean="0"/>
          </a:p>
          <a:p>
            <a:pPr eaLnBrk="1" hangingPunct="1">
              <a:buFont typeface="Arial" charset="0"/>
              <a:buNone/>
            </a:pPr>
            <a:endParaRPr lang="en-US" altLang="en-US" sz="2400" dirty="0" smtClean="0"/>
          </a:p>
          <a:p>
            <a:pPr eaLnBrk="1" hangingPunct="1"/>
            <a:r>
              <a:rPr lang="en-US" altLang="en-US" sz="2400" dirty="0" smtClean="0"/>
              <a:t>So odds of disease/success are</a:t>
            </a:r>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r>
              <a:rPr lang="en-US" altLang="en-US" sz="2400" dirty="0" smtClean="0"/>
              <a:t>And therefore  ln(p/(1-p)) = ln(e</a:t>
            </a:r>
            <a:r>
              <a:rPr lang="el-GR" altLang="en-US" sz="2400" baseline="30000" dirty="0" smtClean="0"/>
              <a:t>α</a:t>
            </a:r>
            <a:r>
              <a:rPr lang="en-US" altLang="en-US" sz="2400" baseline="30000" dirty="0" smtClean="0"/>
              <a:t>+</a:t>
            </a:r>
            <a:r>
              <a:rPr lang="el-GR" altLang="en-US" sz="2400" baseline="30000" dirty="0" smtClean="0"/>
              <a:t>β</a:t>
            </a:r>
            <a:r>
              <a:rPr lang="en-US" altLang="en-US" sz="2400" baseline="30000" dirty="0" smtClean="0"/>
              <a:t>x</a:t>
            </a:r>
            <a:r>
              <a:rPr lang="en-US" altLang="en-US" sz="2400" dirty="0" smtClean="0"/>
              <a:t>) = </a:t>
            </a:r>
            <a:r>
              <a:rPr lang="el-GR" altLang="en-US" sz="2400" i="1" dirty="0" smtClean="0">
                <a:cs typeface="Arial" charset="0"/>
              </a:rPr>
              <a:t>α</a:t>
            </a:r>
            <a:r>
              <a:rPr lang="en-US" altLang="en-US" sz="2400" i="1" dirty="0" smtClean="0">
                <a:cs typeface="Arial" charset="0"/>
              </a:rPr>
              <a:t> + </a:t>
            </a:r>
            <a:r>
              <a:rPr lang="el-GR" altLang="en-US" sz="2400" i="1" dirty="0" smtClean="0">
                <a:latin typeface="Arial Symbol" pitchFamily="34" charset="0"/>
                <a:cs typeface="Arial" charset="0"/>
              </a:rPr>
              <a:t>b</a:t>
            </a:r>
            <a:r>
              <a:rPr lang="en-US" altLang="en-US" sz="2400" i="1" dirty="0" smtClean="0">
                <a:cs typeface="Arial" charset="0"/>
              </a:rPr>
              <a:t>x</a:t>
            </a:r>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1800" dirty="0" smtClean="0">
              <a:cs typeface="Arial" charset="0"/>
            </a:endParaRPr>
          </a:p>
          <a:p>
            <a:pPr eaLnBrk="1" hangingPunct="1">
              <a:lnSpc>
                <a:spcPct val="90000"/>
              </a:lnSpc>
            </a:pPr>
            <a:endParaRPr lang="en-US" altLang="en-US" sz="2400" dirty="0" smtClean="0">
              <a:cs typeface="Arial" charset="0"/>
            </a:endParaRPr>
          </a:p>
        </p:txBody>
      </p:sp>
      <p:sp>
        <p:nvSpPr>
          <p:cNvPr id="4" name="Slide Number Placeholder 3"/>
          <p:cNvSpPr>
            <a:spLocks noGrp="1"/>
          </p:cNvSpPr>
          <p:nvPr>
            <p:ph type="sldNum" sz="quarter" idx="12"/>
          </p:nvPr>
        </p:nvSpPr>
        <p:spPr/>
        <p:txBody>
          <a:bodyPr/>
          <a:lstStyle/>
          <a:p>
            <a:pPr>
              <a:defRPr/>
            </a:pPr>
            <a:fld id="{22E0A887-2654-48A4-9026-F8A9B00ADAC6}" type="slidenum">
              <a:rPr lang="en-US"/>
              <a:pPr>
                <a:defRPr/>
              </a:pPr>
              <a:t>17</a:t>
            </a:fld>
            <a:endParaRPr lang="en-US"/>
          </a:p>
        </p:txBody>
      </p:sp>
      <p:graphicFrame>
        <p:nvGraphicFramePr>
          <p:cNvPr id="15365" name="Object 5"/>
          <p:cNvGraphicFramePr>
            <a:graphicFrameLocks noChangeAspect="1"/>
          </p:cNvGraphicFramePr>
          <p:nvPr/>
        </p:nvGraphicFramePr>
        <p:xfrm>
          <a:off x="4114800" y="1143000"/>
          <a:ext cx="1600200" cy="825500"/>
        </p:xfrm>
        <a:graphic>
          <a:graphicData uri="http://schemas.openxmlformats.org/presentationml/2006/ole">
            <mc:AlternateContent xmlns:mc="http://schemas.openxmlformats.org/markup-compatibility/2006">
              <mc:Choice xmlns:v="urn:schemas-microsoft-com:vml" Requires="v">
                <p:oleObj spid="_x0000_s15392" name="Equation" r:id="rId3" imgW="812447" imgH="418918" progId="Equation.3">
                  <p:embed/>
                </p:oleObj>
              </mc:Choice>
              <mc:Fallback>
                <p:oleObj name="Equation" r:id="rId3" imgW="812447" imgH="418918"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114800" y="1143000"/>
                        <a:ext cx="1600200"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6" name="Object 5"/>
          <p:cNvGraphicFramePr>
            <a:graphicFrameLocks noChangeAspect="1"/>
          </p:cNvGraphicFramePr>
          <p:nvPr/>
        </p:nvGraphicFramePr>
        <p:xfrm>
          <a:off x="1520825" y="2667000"/>
          <a:ext cx="5875338" cy="825500"/>
        </p:xfrm>
        <a:graphic>
          <a:graphicData uri="http://schemas.openxmlformats.org/presentationml/2006/ole">
            <mc:AlternateContent xmlns:mc="http://schemas.openxmlformats.org/markup-compatibility/2006">
              <mc:Choice xmlns:v="urn:schemas-microsoft-com:vml" Requires="v">
                <p:oleObj spid="_x0000_s15393" name="Equation" r:id="rId5" imgW="2984500" imgH="419100" progId="Equation.3">
                  <p:embed/>
                </p:oleObj>
              </mc:Choice>
              <mc:Fallback>
                <p:oleObj name="Equation" r:id="rId5" imgW="2984500" imgH="4191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1520825" y="2667000"/>
                        <a:ext cx="5875338" cy="82550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15367" name="Object 5"/>
          <p:cNvGraphicFramePr>
            <a:graphicFrameLocks noChangeAspect="1"/>
          </p:cNvGraphicFramePr>
          <p:nvPr>
            <p:extLst>
              <p:ext uri="{D42A27DB-BD31-4B8C-83A1-F6EECF244321}">
                <p14:modId xmlns:p14="http://schemas.microsoft.com/office/powerpoint/2010/main" val="2848309116"/>
              </p:ext>
            </p:extLst>
          </p:nvPr>
        </p:nvGraphicFramePr>
        <p:xfrm>
          <a:off x="2819400" y="3810000"/>
          <a:ext cx="2924175" cy="1525587"/>
        </p:xfrm>
        <a:graphic>
          <a:graphicData uri="http://schemas.openxmlformats.org/presentationml/2006/ole">
            <mc:AlternateContent xmlns:mc="http://schemas.openxmlformats.org/markup-compatibility/2006">
              <mc:Choice xmlns:v="urn:schemas-microsoft-com:vml" Requires="v">
                <p:oleObj spid="_x0000_s15394" name="Equation" r:id="rId7" imgW="1485255" imgH="774364" progId="Equation.3">
                  <p:embed/>
                </p:oleObj>
              </mc:Choice>
              <mc:Fallback>
                <p:oleObj name="Equation" r:id="rId7" imgW="1485255" imgH="774364" progId="Equation.3">
                  <p:embed/>
                  <p:pic>
                    <p:nvPicPr>
                      <p:cNvPr id="0" name="Object 5"/>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2819400" y="3810000"/>
                        <a:ext cx="2924175" cy="1525587"/>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cxnSp>
        <p:nvCxnSpPr>
          <p:cNvPr id="3" name="Straight Arrow Connector 2"/>
          <p:cNvCxnSpPr/>
          <p:nvPr/>
        </p:nvCxnSpPr>
        <p:spPr>
          <a:xfrm flipH="1">
            <a:off x="4876800" y="4648200"/>
            <a:ext cx="533400" cy="1066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6" name="Straight Arrow Connector 5"/>
          <p:cNvCxnSpPr/>
          <p:nvPr/>
        </p:nvCxnSpPr>
        <p:spPr>
          <a:xfrm>
            <a:off x="3124200" y="5029200"/>
            <a:ext cx="304800" cy="6858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title"/>
          </p:nvPr>
        </p:nvSpPr>
        <p:spPr/>
        <p:txBody>
          <a:bodyPr/>
          <a:lstStyle/>
          <a:p>
            <a:pPr eaLnBrk="1" hangingPunct="1"/>
            <a:r>
              <a:rPr lang="en-US" altLang="en-US" sz="4000" smtClean="0"/>
              <a:t>Logistic regression</a:t>
            </a:r>
          </a:p>
        </p:txBody>
      </p:sp>
      <p:sp>
        <p:nvSpPr>
          <p:cNvPr id="16387" name="Rectangle 3"/>
          <p:cNvSpPr>
            <a:spLocks noGrp="1" noChangeArrowheads="1"/>
          </p:cNvSpPr>
          <p:nvPr>
            <p:ph idx="1"/>
          </p:nvPr>
        </p:nvSpPr>
        <p:spPr>
          <a:xfrm>
            <a:off x="304800" y="1295400"/>
            <a:ext cx="8458200" cy="5181600"/>
          </a:xfrm>
        </p:spPr>
        <p:txBody>
          <a:bodyPr/>
          <a:lstStyle/>
          <a:p>
            <a:pPr eaLnBrk="1" hangingPunct="1"/>
            <a:r>
              <a:rPr lang="en-US" altLang="en-US" sz="2800" dirty="0" smtClean="0"/>
              <a:t>So instead of assuming that the relationship between p and X is linear (as in linear regression), we are assuming that the relationship between ln(p/(1-p)) and X is linear.</a:t>
            </a:r>
          </a:p>
          <a:p>
            <a:pPr eaLnBrk="1" hangingPunct="1"/>
            <a:endParaRPr lang="en-US" altLang="en-US" sz="2800" dirty="0" smtClean="0"/>
          </a:p>
          <a:p>
            <a:pPr eaLnBrk="1" hangingPunct="1"/>
            <a:r>
              <a:rPr lang="en-US" altLang="en-US" sz="2800" dirty="0" smtClean="0"/>
              <a:t>ln(p/(1-p)) is called the </a:t>
            </a:r>
            <a:r>
              <a:rPr lang="en-US" altLang="en-US" sz="2800" u="sng" dirty="0" smtClean="0"/>
              <a:t>logit</a:t>
            </a:r>
            <a:r>
              <a:rPr lang="en-US" altLang="en-US" sz="2800" dirty="0" smtClean="0"/>
              <a:t> function</a:t>
            </a:r>
          </a:p>
          <a:p>
            <a:pPr eaLnBrk="1" hangingPunct="1"/>
            <a:r>
              <a:rPr lang="en-US" altLang="en-US" sz="2800" dirty="0" smtClean="0"/>
              <a:t>Logit(p) = ln(p/(1-p)) </a:t>
            </a:r>
          </a:p>
          <a:p>
            <a:pPr eaLnBrk="1" hangingPunct="1"/>
            <a:endParaRPr lang="en-US" altLang="en-US" sz="2800" dirty="0" smtClean="0"/>
          </a:p>
          <a:p>
            <a:pPr eaLnBrk="1" hangingPunct="1">
              <a:buFont typeface="Arial" charset="0"/>
              <a:buNone/>
            </a:pPr>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1800" dirty="0" smtClean="0">
              <a:cs typeface="Arial" charset="0"/>
            </a:endParaRPr>
          </a:p>
          <a:p>
            <a:pPr eaLnBrk="1" hangingPunct="1">
              <a:lnSpc>
                <a:spcPct val="90000"/>
              </a:lnSpc>
            </a:pPr>
            <a:endParaRPr lang="en-US" altLang="en-US" sz="2400" dirty="0" smtClean="0">
              <a:cs typeface="Arial" charset="0"/>
            </a:endParaRPr>
          </a:p>
        </p:txBody>
      </p:sp>
      <p:sp>
        <p:nvSpPr>
          <p:cNvPr id="4" name="Slide Number Placeholder 3"/>
          <p:cNvSpPr>
            <a:spLocks noGrp="1"/>
          </p:cNvSpPr>
          <p:nvPr>
            <p:ph type="sldNum" sz="quarter" idx="12"/>
          </p:nvPr>
        </p:nvSpPr>
        <p:spPr/>
        <p:txBody>
          <a:bodyPr/>
          <a:lstStyle/>
          <a:p>
            <a:pPr>
              <a:defRPr/>
            </a:pPr>
            <a:fld id="{9F62638E-CC02-4882-ABA9-479C1DBFE58C}" type="slidenum">
              <a:rPr lang="en-US"/>
              <a:pPr>
                <a:defRPr/>
              </a:pPr>
              <a:t>18</a:t>
            </a:fld>
            <a:endParaRPr lang="en-US"/>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p:txBody>
          <a:bodyPr/>
          <a:lstStyle/>
          <a:p>
            <a:pPr eaLnBrk="1" hangingPunct="1"/>
            <a:r>
              <a:rPr lang="en-US" altLang="en-US" sz="4000" smtClean="0"/>
              <a:t>Logistic regression</a:t>
            </a:r>
          </a:p>
        </p:txBody>
      </p:sp>
      <p:sp>
        <p:nvSpPr>
          <p:cNvPr id="17411" name="Rectangle 3"/>
          <p:cNvSpPr>
            <a:spLocks noGrp="1" noChangeArrowheads="1"/>
          </p:cNvSpPr>
          <p:nvPr>
            <p:ph idx="1"/>
          </p:nvPr>
        </p:nvSpPr>
        <p:spPr>
          <a:xfrm>
            <a:off x="304800" y="1295400"/>
            <a:ext cx="8458200" cy="5181600"/>
          </a:xfrm>
        </p:spPr>
        <p:txBody>
          <a:bodyPr/>
          <a:lstStyle/>
          <a:p>
            <a:pPr eaLnBrk="1" hangingPunct="1">
              <a:buFont typeface="Arial" charset="0"/>
              <a:buNone/>
            </a:pPr>
            <a:endParaRPr lang="en-US" altLang="en-US" sz="2800" dirty="0" smtClean="0"/>
          </a:p>
          <a:p>
            <a:pPr eaLnBrk="1" hangingPunct="1"/>
            <a:r>
              <a:rPr lang="en-US" altLang="en-US" sz="2800" dirty="0" smtClean="0"/>
              <a:t>This transformation of the outcome p is called the logit link</a:t>
            </a:r>
          </a:p>
          <a:p>
            <a:pPr eaLnBrk="1" hangingPunct="1">
              <a:buFont typeface="Arial" charset="0"/>
              <a:buNone/>
            </a:pPr>
            <a:endParaRPr lang="en-US" altLang="en-US" sz="2800" dirty="0" smtClean="0"/>
          </a:p>
          <a:p>
            <a:pPr eaLnBrk="1" hangingPunct="1"/>
            <a:r>
              <a:rPr lang="en-US" altLang="en-US" sz="2800" dirty="0" smtClean="0"/>
              <a:t>It is part of a family of models called </a:t>
            </a:r>
            <a:r>
              <a:rPr lang="en-US" altLang="en-US" sz="2800" u="sng" dirty="0" smtClean="0"/>
              <a:t>generalized linear models</a:t>
            </a:r>
          </a:p>
          <a:p>
            <a:pPr eaLnBrk="1" hangingPunct="1"/>
            <a:endParaRPr lang="en-US" altLang="en-US" sz="2800" u="sng" dirty="0" smtClean="0"/>
          </a:p>
          <a:p>
            <a:pPr eaLnBrk="1" hangingPunct="1"/>
            <a:r>
              <a:rPr lang="en-US" altLang="en-US" sz="2800" dirty="0" smtClean="0"/>
              <a:t>In generalized linear models, some function of the outcome variable is assumed to be linear </a:t>
            </a:r>
          </a:p>
          <a:p>
            <a:pPr lvl="1" eaLnBrk="1" hangingPunct="1">
              <a:buFont typeface="Arial" charset="0"/>
              <a:buNone/>
            </a:pPr>
            <a:r>
              <a:rPr lang="en-US" altLang="en-US" sz="2400" dirty="0" smtClean="0"/>
              <a:t>  e.g.   </a:t>
            </a:r>
            <a:r>
              <a:rPr lang="en-US" altLang="en-US" sz="2400" i="1" dirty="0" smtClean="0"/>
              <a:t>f</a:t>
            </a:r>
            <a:r>
              <a:rPr lang="en-US" altLang="en-US" sz="2400" dirty="0" smtClean="0"/>
              <a:t>(y) = </a:t>
            </a:r>
            <a:r>
              <a:rPr lang="el-GR" altLang="en-US" sz="2400" i="1" dirty="0" smtClean="0">
                <a:cs typeface="Arial" charset="0"/>
              </a:rPr>
              <a:t>α</a:t>
            </a:r>
            <a:r>
              <a:rPr lang="en-US" altLang="en-US" sz="2400" i="1" dirty="0" smtClean="0">
                <a:cs typeface="Arial" charset="0"/>
              </a:rPr>
              <a:t> + </a:t>
            </a:r>
            <a:r>
              <a:rPr lang="el-GR" altLang="en-US" sz="2400" i="1" dirty="0" smtClean="0">
                <a:cs typeface="Arial" charset="0"/>
              </a:rPr>
              <a:t>β</a:t>
            </a:r>
            <a:r>
              <a:rPr lang="en-US" altLang="en-US" sz="2400" i="1" dirty="0" smtClean="0">
                <a:cs typeface="Arial" charset="0"/>
              </a:rPr>
              <a:t>x    </a:t>
            </a:r>
            <a:r>
              <a:rPr lang="en-US" altLang="en-US" sz="2400" dirty="0" smtClean="0">
                <a:cs typeface="Arial" charset="0"/>
              </a:rPr>
              <a:t>or   </a:t>
            </a:r>
            <a:r>
              <a:rPr lang="en-US" altLang="en-US" sz="2400" i="1" dirty="0" smtClean="0"/>
              <a:t>f</a:t>
            </a:r>
            <a:r>
              <a:rPr lang="en-US" altLang="en-US" sz="2400" dirty="0" smtClean="0"/>
              <a:t>(p) = </a:t>
            </a:r>
            <a:r>
              <a:rPr lang="el-GR" altLang="en-US" sz="2400" i="1" dirty="0" smtClean="0">
                <a:cs typeface="Arial" charset="0"/>
              </a:rPr>
              <a:t>α</a:t>
            </a:r>
            <a:r>
              <a:rPr lang="en-US" altLang="en-US" sz="2400" i="1" dirty="0" smtClean="0">
                <a:cs typeface="Arial" charset="0"/>
              </a:rPr>
              <a:t> + </a:t>
            </a:r>
            <a:r>
              <a:rPr lang="el-GR" altLang="en-US" sz="2400" i="1" dirty="0" smtClean="0">
                <a:cs typeface="Arial" charset="0"/>
              </a:rPr>
              <a:t>β </a:t>
            </a:r>
            <a:r>
              <a:rPr lang="en-US" altLang="en-US" sz="2400" i="1" dirty="0" smtClean="0">
                <a:cs typeface="Arial" charset="0"/>
              </a:rPr>
              <a:t>x    </a:t>
            </a:r>
          </a:p>
          <a:p>
            <a:pPr lvl="1" eaLnBrk="1" hangingPunct="1">
              <a:buFont typeface="Arial" charset="0"/>
              <a:buNone/>
            </a:pPr>
            <a:r>
              <a:rPr lang="en-US" altLang="en-US" sz="2400" i="1" dirty="0" smtClean="0">
                <a:cs typeface="Arial" charset="0"/>
              </a:rPr>
              <a:t>				</a:t>
            </a:r>
            <a:r>
              <a:rPr lang="en-US" altLang="en-US" sz="2400" dirty="0" smtClean="0">
                <a:cs typeface="Arial" charset="0"/>
              </a:rPr>
              <a:t>e.g. logit(p)=</a:t>
            </a:r>
            <a:r>
              <a:rPr lang="el-GR" altLang="en-US" sz="2400" i="1" dirty="0" smtClean="0">
                <a:cs typeface="Arial" charset="0"/>
              </a:rPr>
              <a:t> α</a:t>
            </a:r>
            <a:r>
              <a:rPr lang="en-US" altLang="en-US" sz="2400" i="1" dirty="0" smtClean="0">
                <a:cs typeface="Arial" charset="0"/>
              </a:rPr>
              <a:t> + </a:t>
            </a:r>
            <a:r>
              <a:rPr lang="el-GR" altLang="en-US" sz="2400" i="1" dirty="0" smtClean="0">
                <a:cs typeface="Arial" charset="0"/>
              </a:rPr>
              <a:t>β </a:t>
            </a:r>
            <a:r>
              <a:rPr lang="en-US" altLang="en-US" sz="2400" i="1" dirty="0" smtClean="0">
                <a:cs typeface="Arial" charset="0"/>
              </a:rPr>
              <a:t>x </a:t>
            </a:r>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2400" dirty="0" smtClean="0"/>
          </a:p>
          <a:p>
            <a:pPr eaLnBrk="1" hangingPunct="1"/>
            <a:endParaRPr lang="en-US" altLang="en-US" sz="1800" dirty="0" smtClean="0">
              <a:cs typeface="Arial" charset="0"/>
            </a:endParaRPr>
          </a:p>
          <a:p>
            <a:pPr eaLnBrk="1" hangingPunct="1">
              <a:lnSpc>
                <a:spcPct val="90000"/>
              </a:lnSpc>
            </a:pPr>
            <a:endParaRPr lang="en-US" altLang="en-US" sz="2400" dirty="0" smtClean="0">
              <a:cs typeface="Arial" charset="0"/>
            </a:endParaRPr>
          </a:p>
        </p:txBody>
      </p:sp>
      <p:sp>
        <p:nvSpPr>
          <p:cNvPr id="4" name="Slide Number Placeholder 3"/>
          <p:cNvSpPr>
            <a:spLocks noGrp="1"/>
          </p:cNvSpPr>
          <p:nvPr>
            <p:ph type="sldNum" sz="quarter" idx="12"/>
          </p:nvPr>
        </p:nvSpPr>
        <p:spPr/>
        <p:txBody>
          <a:bodyPr/>
          <a:lstStyle/>
          <a:p>
            <a:pPr>
              <a:defRPr/>
            </a:pPr>
            <a:fld id="{41E34E78-75A8-4335-8CFB-2B33E2B472C9}" type="slidenum">
              <a:rPr lang="en-US"/>
              <a:pPr>
                <a:defRPr/>
              </a:pPr>
              <a:t>19</a:t>
            </a:fld>
            <a:endParaRPr lang="en-US"/>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altLang="en-US" smtClean="0"/>
              <a:t>Today</a:t>
            </a:r>
          </a:p>
        </p:txBody>
      </p:sp>
      <p:sp>
        <p:nvSpPr>
          <p:cNvPr id="3075" name="Content Placeholder 2"/>
          <p:cNvSpPr>
            <a:spLocks noGrp="1"/>
          </p:cNvSpPr>
          <p:nvPr>
            <p:ph idx="1"/>
          </p:nvPr>
        </p:nvSpPr>
        <p:spPr>
          <a:xfrm>
            <a:off x="457200" y="1295400"/>
            <a:ext cx="8229600" cy="4525963"/>
          </a:xfrm>
        </p:spPr>
        <p:txBody>
          <a:bodyPr/>
          <a:lstStyle/>
          <a:p>
            <a:r>
              <a:rPr lang="en-US" altLang="en-US" dirty="0" smtClean="0"/>
              <a:t>Linear regression: Categorical explanatory variables</a:t>
            </a:r>
          </a:p>
          <a:p>
            <a:r>
              <a:rPr lang="en-US" altLang="en-US" dirty="0" smtClean="0"/>
              <a:t>Multiple regression</a:t>
            </a:r>
          </a:p>
          <a:p>
            <a:r>
              <a:rPr lang="en-US" altLang="en-US" dirty="0" smtClean="0"/>
              <a:t>Logistic regression</a:t>
            </a:r>
          </a:p>
          <a:p>
            <a:r>
              <a:rPr lang="en-US" altLang="en-US" dirty="0" smtClean="0"/>
              <a:t>Wrap up</a:t>
            </a:r>
          </a:p>
          <a:p>
            <a:r>
              <a:rPr lang="en-US" altLang="en-US" dirty="0" smtClean="0"/>
              <a:t>Please fill out course evaluation at end of class</a:t>
            </a:r>
            <a:endParaRPr lang="en-US" altLang="en-US" sz="1600" dirty="0" smtClean="0"/>
          </a:p>
          <a:p>
            <a:endParaRPr lang="en-US" altLang="en-US" sz="2000" dirty="0" smtClean="0"/>
          </a:p>
        </p:txBody>
      </p:sp>
      <p:sp>
        <p:nvSpPr>
          <p:cNvPr id="4" name="Slide Number Placeholder 3"/>
          <p:cNvSpPr>
            <a:spLocks noGrp="1"/>
          </p:cNvSpPr>
          <p:nvPr>
            <p:ph type="sldNum" sz="quarter" idx="12"/>
          </p:nvPr>
        </p:nvSpPr>
        <p:spPr/>
        <p:txBody>
          <a:bodyPr/>
          <a:lstStyle/>
          <a:p>
            <a:pPr>
              <a:defRPr/>
            </a:pPr>
            <a:fld id="{EC449034-4579-4B35-AFE2-D252ED519820}" type="slidenum">
              <a:rPr lang="en-US" smtClean="0"/>
              <a:pPr>
                <a:defRPr/>
              </a:pPr>
              <a:t>2</a:t>
            </a:fld>
            <a:endParaRPr lang="en-US"/>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Title 1"/>
          <p:cNvSpPr>
            <a:spLocks noGrp="1"/>
          </p:cNvSpPr>
          <p:nvPr>
            <p:ph type="title"/>
          </p:nvPr>
        </p:nvSpPr>
        <p:spPr/>
        <p:txBody>
          <a:bodyPr/>
          <a:lstStyle/>
          <a:p>
            <a:r>
              <a:rPr lang="en-US" altLang="en-US" smtClean="0"/>
              <a:t>Logistic regression</a:t>
            </a:r>
          </a:p>
        </p:txBody>
      </p:sp>
      <p:sp>
        <p:nvSpPr>
          <p:cNvPr id="18435" name="Content Placeholder 2"/>
          <p:cNvSpPr>
            <a:spLocks noGrp="1"/>
          </p:cNvSpPr>
          <p:nvPr>
            <p:ph idx="1"/>
          </p:nvPr>
        </p:nvSpPr>
        <p:spPr/>
        <p:txBody>
          <a:bodyPr/>
          <a:lstStyle/>
          <a:p>
            <a:r>
              <a:rPr lang="en-US" altLang="en-US" smtClean="0"/>
              <a:t>Assumptions</a:t>
            </a:r>
          </a:p>
          <a:p>
            <a:pPr lvl="1"/>
            <a:r>
              <a:rPr lang="en-US" altLang="en-US" smtClean="0"/>
              <a:t>Y</a:t>
            </a:r>
            <a:r>
              <a:rPr lang="en-US" altLang="en-US" baseline="-25000" smtClean="0"/>
              <a:t>i </a:t>
            </a:r>
            <a:r>
              <a:rPr lang="en-US" altLang="en-US" smtClean="0"/>
              <a:t>follows a bernoulli distribution (0,1)</a:t>
            </a:r>
          </a:p>
          <a:p>
            <a:pPr lvl="1"/>
            <a:r>
              <a:rPr lang="en-US" altLang="en-US" smtClean="0"/>
              <a:t>The mean of Y at every X, P(Y=1|x) is given by the logistic function</a:t>
            </a:r>
          </a:p>
          <a:p>
            <a:pPr lvl="1"/>
            <a:r>
              <a:rPr lang="en-US" altLang="en-US" smtClean="0"/>
              <a:t>The values of the outcomes are independent</a:t>
            </a:r>
          </a:p>
        </p:txBody>
      </p:sp>
      <p:sp>
        <p:nvSpPr>
          <p:cNvPr id="4" name="Slide Number Placeholder 3"/>
          <p:cNvSpPr>
            <a:spLocks noGrp="1"/>
          </p:cNvSpPr>
          <p:nvPr>
            <p:ph type="sldNum" sz="quarter" idx="12"/>
          </p:nvPr>
        </p:nvSpPr>
        <p:spPr/>
        <p:txBody>
          <a:bodyPr/>
          <a:lstStyle/>
          <a:p>
            <a:pPr>
              <a:defRPr/>
            </a:pPr>
            <a:fld id="{515F76E6-1103-4D57-B475-36063216D3FC}" type="slidenum">
              <a:rPr lang="en-US" smtClean="0"/>
              <a:pPr>
                <a:defRPr/>
              </a:pPr>
              <a:t>20</a:t>
            </a:fld>
            <a:endParaRPr lang="en-US"/>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le 1"/>
          <p:cNvSpPr>
            <a:spLocks noGrp="1"/>
          </p:cNvSpPr>
          <p:nvPr>
            <p:ph type="title"/>
          </p:nvPr>
        </p:nvSpPr>
        <p:spPr/>
        <p:txBody>
          <a:bodyPr/>
          <a:lstStyle/>
          <a:p>
            <a:r>
              <a:rPr lang="en-US" altLang="en-US" smtClean="0"/>
              <a:t>Logistic regression</a:t>
            </a:r>
          </a:p>
        </p:txBody>
      </p:sp>
      <p:sp>
        <p:nvSpPr>
          <p:cNvPr id="19459" name="Content Placeholder 2"/>
          <p:cNvSpPr>
            <a:spLocks noGrp="1"/>
          </p:cNvSpPr>
          <p:nvPr>
            <p:ph idx="1"/>
          </p:nvPr>
        </p:nvSpPr>
        <p:spPr/>
        <p:txBody>
          <a:bodyPr/>
          <a:lstStyle/>
          <a:p>
            <a:r>
              <a:rPr lang="en-US" altLang="en-US" dirty="0" smtClean="0"/>
              <a:t>Estimation</a:t>
            </a:r>
          </a:p>
          <a:p>
            <a:pPr lvl="1"/>
            <a:r>
              <a:rPr lang="en-US" altLang="en-US" dirty="0" smtClean="0"/>
              <a:t>The parameters are estimated via a procedure called </a:t>
            </a:r>
            <a:r>
              <a:rPr lang="en-US" altLang="en-US" i="1" dirty="0" smtClean="0"/>
              <a:t>maximum likelihood</a:t>
            </a:r>
            <a:endParaRPr lang="en-US" altLang="en-US" dirty="0" smtClean="0"/>
          </a:p>
          <a:p>
            <a:pPr lvl="1"/>
            <a:r>
              <a:rPr lang="en-US" altLang="en-US" dirty="0" smtClean="0"/>
              <a:t>There is not a closed form solution of the maximization (i.e. we cannot write down a solution) – it is an iterative procedure</a:t>
            </a:r>
          </a:p>
        </p:txBody>
      </p:sp>
      <p:sp>
        <p:nvSpPr>
          <p:cNvPr id="4" name="Slide Number Placeholder 3"/>
          <p:cNvSpPr>
            <a:spLocks noGrp="1"/>
          </p:cNvSpPr>
          <p:nvPr>
            <p:ph type="sldNum" sz="quarter" idx="12"/>
          </p:nvPr>
        </p:nvSpPr>
        <p:spPr/>
        <p:txBody>
          <a:bodyPr/>
          <a:lstStyle/>
          <a:p>
            <a:pPr>
              <a:defRPr/>
            </a:pPr>
            <a:fld id="{0303F566-448B-4079-B721-6C01BD1C19DB}" type="slidenum">
              <a:rPr lang="en-US" smtClean="0"/>
              <a:pPr>
                <a:defRPr/>
              </a:pPr>
              <a:t>21</a:t>
            </a:fld>
            <a:endParaRPr lang="en-US"/>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le 1"/>
          <p:cNvSpPr>
            <a:spLocks noGrp="1"/>
          </p:cNvSpPr>
          <p:nvPr>
            <p:ph type="title"/>
          </p:nvPr>
        </p:nvSpPr>
        <p:spPr/>
        <p:txBody>
          <a:bodyPr/>
          <a:lstStyle/>
          <a:p>
            <a:r>
              <a:rPr lang="en-US" altLang="en-US" smtClean="0"/>
              <a:t>Notation</a:t>
            </a:r>
          </a:p>
        </p:txBody>
      </p:sp>
      <p:sp>
        <p:nvSpPr>
          <p:cNvPr id="20483" name="Content Placeholder 2"/>
          <p:cNvSpPr>
            <a:spLocks noGrp="1"/>
          </p:cNvSpPr>
          <p:nvPr>
            <p:ph idx="1"/>
          </p:nvPr>
        </p:nvSpPr>
        <p:spPr>
          <a:xfrm>
            <a:off x="457200" y="1600200"/>
            <a:ext cx="8229600" cy="5029200"/>
          </a:xfrm>
        </p:spPr>
        <p:txBody>
          <a:bodyPr/>
          <a:lstStyle/>
          <a:p>
            <a:r>
              <a:rPr lang="en-US" altLang="en-US" i="1" dirty="0" smtClean="0"/>
              <a:t>p</a:t>
            </a:r>
            <a:r>
              <a:rPr lang="en-US" altLang="en-US" dirty="0" smtClean="0"/>
              <a:t> = P(Y=1)</a:t>
            </a:r>
          </a:p>
          <a:p>
            <a:pPr marL="457200" lvl="1" indent="0">
              <a:buFont typeface="Arial" charset="0"/>
              <a:buNone/>
            </a:pPr>
            <a:r>
              <a:rPr lang="en-US" altLang="en-US" dirty="0" smtClean="0"/>
              <a:t>is the probability that y=1 for any x</a:t>
            </a:r>
            <a:endParaRPr lang="en-US" altLang="en-US" dirty="0" smtClean="0">
              <a:sym typeface="Symbol" pitchFamily="18" charset="2"/>
            </a:endParaRPr>
          </a:p>
          <a:p>
            <a:endParaRPr lang="en-US" altLang="en-US" i="1" dirty="0" smtClean="0"/>
          </a:p>
          <a:p>
            <a:r>
              <a:rPr lang="en-US" altLang="en-US" i="1" dirty="0" smtClean="0"/>
              <a:t>p</a:t>
            </a:r>
            <a:r>
              <a:rPr lang="en-US" altLang="en-US" i="1" baseline="-25000" dirty="0" smtClean="0"/>
              <a:t>0</a:t>
            </a:r>
            <a:r>
              <a:rPr lang="en-US" altLang="en-US" baseline="-25000" dirty="0" smtClean="0"/>
              <a:t> </a:t>
            </a:r>
            <a:r>
              <a:rPr lang="en-US" altLang="en-US" dirty="0" smtClean="0"/>
              <a:t> = P(Y=1|X=0)</a:t>
            </a:r>
            <a:endParaRPr lang="en-US" altLang="en-US" baseline="-25000" dirty="0" smtClean="0"/>
          </a:p>
          <a:p>
            <a:pPr>
              <a:buFont typeface="Arial" charset="0"/>
              <a:buNone/>
            </a:pPr>
            <a:r>
              <a:rPr lang="en-US" altLang="en-US" dirty="0" smtClean="0"/>
              <a:t>         is the probability that y=1 when x=0</a:t>
            </a:r>
          </a:p>
          <a:p>
            <a:pPr marL="457200" lvl="1" indent="0">
              <a:buFont typeface="Arial" charset="0"/>
              <a:buNone/>
            </a:pPr>
            <a:r>
              <a:rPr lang="en-US" altLang="en-US" dirty="0" smtClean="0"/>
              <a:t> </a:t>
            </a:r>
            <a:endParaRPr lang="en-US" altLang="en-US" dirty="0" smtClean="0">
              <a:sym typeface="Symbol" pitchFamily="18" charset="2"/>
            </a:endParaRPr>
          </a:p>
          <a:p>
            <a:r>
              <a:rPr lang="en-US" altLang="en-US" i="1" dirty="0" smtClean="0"/>
              <a:t>p</a:t>
            </a:r>
            <a:r>
              <a:rPr lang="en-US" altLang="en-US" i="1" baseline="-25000" dirty="0" smtClean="0"/>
              <a:t>1</a:t>
            </a:r>
            <a:r>
              <a:rPr lang="en-US" altLang="en-US" dirty="0" smtClean="0"/>
              <a:t> = P(Y=1|X=1)</a:t>
            </a:r>
          </a:p>
          <a:p>
            <a:pPr marL="457200" lvl="1" indent="0">
              <a:buFont typeface="Arial" charset="0"/>
              <a:buNone/>
            </a:pPr>
            <a:r>
              <a:rPr lang="en-US" altLang="en-US" dirty="0" smtClean="0"/>
              <a:t>is the probability that y=1 when x=1</a:t>
            </a:r>
          </a:p>
          <a:p>
            <a:pPr marL="0" indent="0">
              <a:buNone/>
            </a:pPr>
            <a:r>
              <a:rPr lang="en-US" altLang="en-US" dirty="0" smtClean="0"/>
              <a:t> </a:t>
            </a:r>
          </a:p>
          <a:p>
            <a:pPr marL="457200" lvl="1" indent="0">
              <a:buFont typeface="Arial" charset="0"/>
              <a:buNone/>
            </a:pPr>
            <a:endParaRPr lang="en-US" altLang="en-US" dirty="0" smtClean="0"/>
          </a:p>
          <a:p>
            <a:endParaRPr lang="en-US" altLang="en-US" dirty="0" smtClean="0"/>
          </a:p>
        </p:txBody>
      </p:sp>
      <p:sp>
        <p:nvSpPr>
          <p:cNvPr id="4" name="Slide Number Placeholder 3"/>
          <p:cNvSpPr>
            <a:spLocks noGrp="1"/>
          </p:cNvSpPr>
          <p:nvPr>
            <p:ph type="sldNum" sz="quarter" idx="12"/>
          </p:nvPr>
        </p:nvSpPr>
        <p:spPr/>
        <p:txBody>
          <a:bodyPr/>
          <a:lstStyle/>
          <a:p>
            <a:pPr>
              <a:defRPr/>
            </a:pPr>
            <a:fld id="{45CDA68D-73EF-454D-8978-48428C4B9912}" type="slidenum">
              <a:rPr lang="en-US" smtClean="0"/>
              <a:pPr>
                <a:defRPr/>
              </a:pPr>
              <a:t>22</a:t>
            </a:fld>
            <a:endParaRPr lang="en-US" dirty="0"/>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Interpretation of coefficients</a:t>
            </a:r>
          </a:p>
        </p:txBody>
      </p:sp>
      <p:sp>
        <p:nvSpPr>
          <p:cNvPr id="20483" name="Content Placeholder 2"/>
          <p:cNvSpPr>
            <a:spLocks noGrp="1"/>
          </p:cNvSpPr>
          <p:nvPr>
            <p:ph idx="1"/>
          </p:nvPr>
        </p:nvSpPr>
        <p:spPr>
          <a:xfrm>
            <a:off x="457200" y="1295400"/>
            <a:ext cx="8229600" cy="5334000"/>
          </a:xfrm>
        </p:spPr>
        <p:txBody>
          <a:bodyPr>
            <a:normAutofit/>
          </a:bodyPr>
          <a:lstStyle/>
          <a:p>
            <a:pPr>
              <a:defRPr/>
            </a:pPr>
            <a:r>
              <a:rPr lang="en-US" altLang="en-US" sz="2800" dirty="0" smtClean="0"/>
              <a:t>One dichotomous explanatory variable</a:t>
            </a:r>
          </a:p>
          <a:p>
            <a:pPr>
              <a:defRPr/>
            </a:pPr>
            <a:r>
              <a:rPr lang="en-US" altLang="en-US" sz="2800" dirty="0" smtClean="0"/>
              <a:t>For x=0 </a:t>
            </a:r>
          </a:p>
          <a:p>
            <a:pPr>
              <a:buFont typeface="Arial" charset="0"/>
              <a:buNone/>
              <a:defRPr/>
            </a:pPr>
            <a:r>
              <a:rPr lang="en-US" altLang="en-US" sz="2800" dirty="0" smtClean="0"/>
              <a:t>		 logit(p</a:t>
            </a:r>
            <a:r>
              <a:rPr lang="en-US" altLang="en-US" sz="2800" baseline="-25000" dirty="0" smtClean="0"/>
              <a:t>0</a:t>
            </a:r>
            <a:r>
              <a:rPr lang="en-US" altLang="en-US" sz="2800" dirty="0" smtClean="0"/>
              <a:t>) = ln(P(Y=1|X=0)/(1- P(Y=1|X=0))) </a:t>
            </a:r>
          </a:p>
          <a:p>
            <a:pPr>
              <a:buFont typeface="Arial" charset="0"/>
              <a:buNone/>
              <a:defRPr/>
            </a:pPr>
            <a:r>
              <a:rPr lang="en-US" altLang="en-US" sz="2800" dirty="0"/>
              <a:t>	</a:t>
            </a:r>
            <a:r>
              <a:rPr lang="en-US" altLang="en-US" sz="2800" dirty="0" smtClean="0"/>
              <a:t>		= odds of the outcome when x=0</a:t>
            </a:r>
          </a:p>
          <a:p>
            <a:pPr>
              <a:buFont typeface="Arial" charset="0"/>
              <a:buNone/>
              <a:defRPr/>
            </a:pPr>
            <a:r>
              <a:rPr lang="en-US" altLang="en-US" sz="2800" dirty="0" smtClean="0"/>
              <a:t>	       		= ln(p</a:t>
            </a:r>
            <a:r>
              <a:rPr lang="en-US" altLang="en-US" sz="2800" baseline="-25000" dirty="0" smtClean="0"/>
              <a:t>0</a:t>
            </a:r>
            <a:r>
              <a:rPr lang="en-US" altLang="en-US" sz="2800" dirty="0" smtClean="0"/>
              <a:t>/(1-p</a:t>
            </a:r>
            <a:r>
              <a:rPr lang="en-US" altLang="en-US" sz="2800" baseline="-25000" dirty="0" smtClean="0"/>
              <a:t>0</a:t>
            </a:r>
            <a:r>
              <a:rPr lang="en-US" altLang="en-US" sz="2800" dirty="0" smtClean="0"/>
              <a:t>)) </a:t>
            </a:r>
          </a:p>
          <a:p>
            <a:pPr>
              <a:buFont typeface="Arial" charset="0"/>
              <a:buNone/>
              <a:defRPr/>
            </a:pPr>
            <a:r>
              <a:rPr lang="en-US" altLang="en-US" sz="2800" dirty="0" smtClean="0"/>
              <a:t>			= </a:t>
            </a:r>
            <a:r>
              <a:rPr lang="en-US" altLang="en-US" sz="2800" dirty="0" smtClean="0">
                <a:sym typeface="Symbol" pitchFamily="18" charset="2"/>
              </a:rPr>
              <a:t> + *x </a:t>
            </a:r>
          </a:p>
          <a:p>
            <a:pPr>
              <a:buFont typeface="Arial" charset="0"/>
              <a:buNone/>
              <a:defRPr/>
            </a:pPr>
            <a:r>
              <a:rPr lang="en-US" altLang="en-US" sz="2800" dirty="0">
                <a:sym typeface="Symbol" pitchFamily="18" charset="2"/>
              </a:rPr>
              <a:t>	</a:t>
            </a:r>
            <a:r>
              <a:rPr lang="en-US" altLang="en-US" sz="2800" dirty="0" smtClean="0">
                <a:sym typeface="Symbol" pitchFamily="18" charset="2"/>
              </a:rPr>
              <a:t>		=  + *0 = </a:t>
            </a:r>
          </a:p>
        </p:txBody>
      </p:sp>
      <p:sp>
        <p:nvSpPr>
          <p:cNvPr id="4" name="Slide Number Placeholder 3"/>
          <p:cNvSpPr>
            <a:spLocks noGrp="1"/>
          </p:cNvSpPr>
          <p:nvPr>
            <p:ph type="sldNum" sz="quarter" idx="12"/>
          </p:nvPr>
        </p:nvSpPr>
        <p:spPr/>
        <p:txBody>
          <a:bodyPr/>
          <a:lstStyle/>
          <a:p>
            <a:pPr>
              <a:defRPr/>
            </a:pPr>
            <a:fld id="{46F97D88-C213-41CC-A9F7-66A7DFFA2517}" type="slidenum">
              <a:rPr lang="en-US" smtClean="0"/>
              <a:pPr>
                <a:defRPr/>
              </a:pPr>
              <a:t>23</a:t>
            </a:fld>
            <a:endParaRPr lang="en-US"/>
          </a:p>
        </p:txBody>
      </p:sp>
    </p:spTree>
    <p:extLst>
      <p:ext uri="{BB962C8B-B14F-4D97-AF65-F5344CB8AC3E}">
        <p14:creationId xmlns:p14="http://schemas.microsoft.com/office/powerpoint/2010/main" val="971498376"/>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le 1"/>
          <p:cNvSpPr>
            <a:spLocks noGrp="1"/>
          </p:cNvSpPr>
          <p:nvPr>
            <p:ph type="title"/>
          </p:nvPr>
        </p:nvSpPr>
        <p:spPr/>
        <p:txBody>
          <a:bodyPr/>
          <a:lstStyle/>
          <a:p>
            <a:r>
              <a:rPr lang="en-US" altLang="en-US" smtClean="0"/>
              <a:t>Interpretation of coefficients</a:t>
            </a:r>
          </a:p>
        </p:txBody>
      </p:sp>
      <p:sp>
        <p:nvSpPr>
          <p:cNvPr id="20483" name="Content Placeholder 2"/>
          <p:cNvSpPr>
            <a:spLocks noGrp="1"/>
          </p:cNvSpPr>
          <p:nvPr>
            <p:ph idx="1"/>
          </p:nvPr>
        </p:nvSpPr>
        <p:spPr>
          <a:xfrm>
            <a:off x="457200" y="1295400"/>
            <a:ext cx="8229600" cy="5334000"/>
          </a:xfrm>
        </p:spPr>
        <p:txBody>
          <a:bodyPr>
            <a:normAutofit/>
          </a:bodyPr>
          <a:lstStyle/>
          <a:p>
            <a:pPr>
              <a:defRPr/>
            </a:pPr>
            <a:r>
              <a:rPr lang="en-US" altLang="en-US" sz="2800" dirty="0" smtClean="0"/>
              <a:t>For x=1 </a:t>
            </a:r>
          </a:p>
          <a:p>
            <a:pPr>
              <a:buFont typeface="Arial" charset="0"/>
              <a:buNone/>
              <a:defRPr/>
            </a:pPr>
            <a:r>
              <a:rPr lang="en-US" altLang="en-US" sz="2800" dirty="0" smtClean="0"/>
              <a:t>	 	logit(p</a:t>
            </a:r>
            <a:r>
              <a:rPr lang="en-US" altLang="en-US" sz="2800" baseline="-25000" dirty="0" smtClean="0"/>
              <a:t>1</a:t>
            </a:r>
            <a:r>
              <a:rPr lang="en-US" altLang="en-US" sz="2800" dirty="0" smtClean="0"/>
              <a:t>) = ln(P(Y=1|X=1)/(1- P(Y=1|X=1))) </a:t>
            </a:r>
          </a:p>
          <a:p>
            <a:pPr>
              <a:buFont typeface="Arial" charset="0"/>
              <a:buNone/>
              <a:defRPr/>
            </a:pPr>
            <a:r>
              <a:rPr lang="en-US" altLang="en-US" sz="2800" dirty="0"/>
              <a:t>	</a:t>
            </a:r>
            <a:r>
              <a:rPr lang="en-US" altLang="en-US" sz="2800" dirty="0" smtClean="0"/>
              <a:t>		= odds of the outcome when x=1</a:t>
            </a:r>
          </a:p>
          <a:p>
            <a:pPr>
              <a:buFont typeface="Arial" charset="0"/>
              <a:buNone/>
              <a:defRPr/>
            </a:pPr>
            <a:r>
              <a:rPr lang="en-US" altLang="en-US" sz="2800" dirty="0" smtClean="0"/>
              <a:t> 			= ln(p</a:t>
            </a:r>
            <a:r>
              <a:rPr lang="en-US" altLang="en-US" sz="2800" baseline="-25000" dirty="0" smtClean="0"/>
              <a:t>1</a:t>
            </a:r>
            <a:r>
              <a:rPr lang="en-US" altLang="en-US" sz="2800" dirty="0" smtClean="0"/>
              <a:t>/(1-p</a:t>
            </a:r>
            <a:r>
              <a:rPr lang="en-US" altLang="en-US" sz="2800" baseline="-25000" dirty="0" smtClean="0"/>
              <a:t>1</a:t>
            </a:r>
            <a:r>
              <a:rPr lang="en-US" altLang="en-US" sz="2800" dirty="0" smtClean="0"/>
              <a:t>)) </a:t>
            </a:r>
          </a:p>
          <a:p>
            <a:pPr>
              <a:buFont typeface="Arial" charset="0"/>
              <a:buNone/>
              <a:defRPr/>
            </a:pPr>
            <a:r>
              <a:rPr lang="en-US" altLang="en-US" sz="2800" dirty="0" smtClean="0"/>
              <a:t>			= </a:t>
            </a:r>
            <a:r>
              <a:rPr lang="en-US" altLang="en-US" sz="2800" dirty="0" smtClean="0">
                <a:sym typeface="Symbol" pitchFamily="18" charset="2"/>
              </a:rPr>
              <a:t> + *1</a:t>
            </a:r>
            <a:r>
              <a:rPr lang="en-US" altLang="en-US" sz="2800" dirty="0" smtClean="0"/>
              <a:t> </a:t>
            </a:r>
          </a:p>
          <a:p>
            <a:pPr>
              <a:buFont typeface="Arial" charset="0"/>
              <a:buNone/>
              <a:defRPr/>
            </a:pPr>
            <a:r>
              <a:rPr lang="en-US" altLang="en-US" sz="2800" dirty="0"/>
              <a:t>	</a:t>
            </a:r>
            <a:r>
              <a:rPr lang="en-US" altLang="en-US" sz="2800" dirty="0" smtClean="0"/>
              <a:t>		= </a:t>
            </a:r>
            <a:r>
              <a:rPr lang="en-US" altLang="en-US" sz="2800" dirty="0" smtClean="0">
                <a:sym typeface="Symbol" pitchFamily="18" charset="2"/>
              </a:rPr>
              <a:t> + </a:t>
            </a:r>
          </a:p>
        </p:txBody>
      </p:sp>
      <p:sp>
        <p:nvSpPr>
          <p:cNvPr id="4" name="Slide Number Placeholder 3"/>
          <p:cNvSpPr>
            <a:spLocks noGrp="1"/>
          </p:cNvSpPr>
          <p:nvPr>
            <p:ph type="sldNum" sz="quarter" idx="12"/>
          </p:nvPr>
        </p:nvSpPr>
        <p:spPr/>
        <p:txBody>
          <a:bodyPr/>
          <a:lstStyle/>
          <a:p>
            <a:pPr>
              <a:defRPr/>
            </a:pPr>
            <a:fld id="{46F97D88-C213-41CC-A9F7-66A7DFFA2517}" type="slidenum">
              <a:rPr lang="en-US" smtClean="0"/>
              <a:pPr>
                <a:defRPr/>
              </a:pPr>
              <a:t>24</a:t>
            </a:fld>
            <a:endParaRPr lang="en-US"/>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Title 1"/>
          <p:cNvSpPr>
            <a:spLocks noGrp="1"/>
          </p:cNvSpPr>
          <p:nvPr>
            <p:ph type="title"/>
          </p:nvPr>
        </p:nvSpPr>
        <p:spPr/>
        <p:txBody>
          <a:bodyPr/>
          <a:lstStyle/>
          <a:p>
            <a:r>
              <a:rPr lang="en-US" altLang="en-US" smtClean="0"/>
              <a:t>Interpretation of coefficients</a:t>
            </a:r>
          </a:p>
        </p:txBody>
      </p:sp>
      <p:sp>
        <p:nvSpPr>
          <p:cNvPr id="22531" name="Content Placeholder 2"/>
          <p:cNvSpPr>
            <a:spLocks noGrp="1"/>
          </p:cNvSpPr>
          <p:nvPr>
            <p:ph idx="1"/>
          </p:nvPr>
        </p:nvSpPr>
        <p:spPr>
          <a:xfrm>
            <a:off x="457200" y="1295400"/>
            <a:ext cx="8229600" cy="4525963"/>
          </a:xfrm>
        </p:spPr>
        <p:txBody>
          <a:bodyPr/>
          <a:lstStyle/>
          <a:p>
            <a:endParaRPr lang="en-US" altLang="en-US" sz="2800" dirty="0" smtClean="0"/>
          </a:p>
          <a:p>
            <a:endParaRPr lang="en-US" altLang="en-US" sz="2800" dirty="0" smtClean="0"/>
          </a:p>
          <a:p>
            <a:endParaRPr lang="en-US" altLang="en-US" sz="2800" dirty="0" smtClean="0"/>
          </a:p>
          <a:p>
            <a:pPr marL="0" indent="0">
              <a:buNone/>
            </a:pPr>
            <a:r>
              <a:rPr lang="en-US" altLang="en-US" sz="2800" dirty="0" smtClean="0"/>
              <a:t>	         = logit(p</a:t>
            </a:r>
            <a:r>
              <a:rPr lang="en-US" altLang="en-US" sz="2800" baseline="-25000" dirty="0" smtClean="0"/>
              <a:t>1</a:t>
            </a:r>
            <a:r>
              <a:rPr lang="en-US" altLang="en-US" sz="2800" dirty="0" smtClean="0"/>
              <a:t>) - logit(p</a:t>
            </a:r>
            <a:r>
              <a:rPr lang="en-US" altLang="en-US" sz="2800" baseline="-25000" dirty="0" smtClean="0"/>
              <a:t>0</a:t>
            </a:r>
            <a:r>
              <a:rPr lang="en-US" altLang="en-US" sz="2800" dirty="0" smtClean="0"/>
              <a:t>) </a:t>
            </a:r>
          </a:p>
          <a:p>
            <a:pPr lvl="1">
              <a:buFont typeface="Arial" charset="0"/>
              <a:buNone/>
            </a:pPr>
            <a:r>
              <a:rPr lang="en-US" altLang="en-US" sz="2400" dirty="0" smtClean="0"/>
              <a:t>		           = (ln(p</a:t>
            </a:r>
            <a:r>
              <a:rPr lang="en-US" altLang="en-US" sz="2400" baseline="-25000" dirty="0" smtClean="0"/>
              <a:t>1</a:t>
            </a:r>
            <a:r>
              <a:rPr lang="en-US" altLang="en-US" sz="2400" dirty="0" smtClean="0"/>
              <a:t>/(1-p</a:t>
            </a:r>
            <a:r>
              <a:rPr lang="en-US" altLang="en-US" sz="2400" baseline="-25000" dirty="0" smtClean="0"/>
              <a:t>1</a:t>
            </a:r>
            <a:r>
              <a:rPr lang="en-US" altLang="en-US" sz="2400" dirty="0" smtClean="0"/>
              <a:t>)) - ln(p</a:t>
            </a:r>
            <a:r>
              <a:rPr lang="en-US" altLang="en-US" sz="2400" baseline="-25000" dirty="0" smtClean="0"/>
              <a:t>0</a:t>
            </a:r>
            <a:r>
              <a:rPr lang="en-US" altLang="en-US" sz="2400" dirty="0" smtClean="0"/>
              <a:t>/(1-p</a:t>
            </a:r>
            <a:r>
              <a:rPr lang="en-US" altLang="en-US" sz="2400" baseline="-25000" dirty="0" smtClean="0"/>
              <a:t>0</a:t>
            </a:r>
            <a:r>
              <a:rPr lang="en-US" altLang="en-US" sz="2400" dirty="0" smtClean="0"/>
              <a:t>)) = </a:t>
            </a:r>
          </a:p>
          <a:p>
            <a:pPr>
              <a:buFont typeface="Arial" charset="0"/>
              <a:buNone/>
            </a:pPr>
            <a:r>
              <a:rPr lang="en-US" altLang="en-US" sz="2800" dirty="0" smtClean="0"/>
              <a:t>    		         = </a:t>
            </a:r>
            <a:r>
              <a:rPr lang="en-US" altLang="en-US" sz="2800" dirty="0" smtClean="0">
                <a:sym typeface="Symbol" pitchFamily="18" charset="2"/>
              </a:rPr>
              <a:t>( + ) -  = </a:t>
            </a:r>
            <a:r>
              <a:rPr lang="en-US" altLang="en-US" sz="2800" b="1" dirty="0" smtClean="0">
                <a:solidFill>
                  <a:srgbClr val="FF0000"/>
                </a:solidFill>
                <a:sym typeface="Symbol" pitchFamily="18" charset="2"/>
              </a:rPr>
              <a:t></a:t>
            </a:r>
          </a:p>
          <a:p>
            <a:pPr>
              <a:buFont typeface="Arial" charset="0"/>
              <a:buNone/>
            </a:pPr>
            <a:r>
              <a:rPr lang="en-US" altLang="en-US" sz="2800" dirty="0">
                <a:sym typeface="Symbol" pitchFamily="18" charset="2"/>
              </a:rPr>
              <a:t> </a:t>
            </a:r>
            <a:r>
              <a:rPr lang="en-US" altLang="en-US" sz="2800" dirty="0" smtClean="0">
                <a:sym typeface="Symbol" pitchFamily="18" charset="2"/>
              </a:rPr>
              <a:t>So…</a:t>
            </a:r>
          </a:p>
          <a:p>
            <a:pPr>
              <a:buNone/>
            </a:pPr>
            <a:r>
              <a:rPr lang="en-US" altLang="en-US" sz="2800" dirty="0" smtClean="0">
                <a:sym typeface="Symbol" pitchFamily="18" charset="2"/>
              </a:rPr>
              <a:t>	</a:t>
            </a:r>
            <a:r>
              <a:rPr lang="en-US" altLang="en-US" sz="2800" dirty="0" err="1" smtClean="0">
                <a:sym typeface="Symbol" pitchFamily="18" charset="2"/>
              </a:rPr>
              <a:t>e</a:t>
            </a:r>
            <a:r>
              <a:rPr lang="en-US" altLang="en-US" sz="2800" baseline="30000" dirty="0" err="1" smtClean="0">
                <a:sym typeface="Symbol" pitchFamily="18" charset="2"/>
              </a:rPr>
              <a:t>ln</a:t>
            </a:r>
            <a:r>
              <a:rPr lang="en-US" altLang="en-US" sz="2800" baseline="30000" dirty="0" smtClean="0">
                <a:sym typeface="Symbol" pitchFamily="18" charset="2"/>
              </a:rPr>
              <a:t>(OR)  = </a:t>
            </a:r>
            <a:r>
              <a:rPr lang="en-US" altLang="en-US" sz="2800" dirty="0" smtClean="0">
                <a:sym typeface="Wingdings" pitchFamily="2" charset="2"/>
              </a:rPr>
              <a:t>e</a:t>
            </a:r>
            <a:r>
              <a:rPr lang="en-US" altLang="en-US" sz="2800" baseline="30000" dirty="0" smtClean="0">
                <a:sym typeface="Symbol" pitchFamily="18" charset="2"/>
              </a:rPr>
              <a:t></a:t>
            </a:r>
            <a:endParaRPr lang="en-US" altLang="en-US" sz="2800" dirty="0" smtClean="0">
              <a:sym typeface="Symbol" pitchFamily="18" charset="2"/>
            </a:endParaRPr>
          </a:p>
          <a:p>
            <a:pPr>
              <a:buFont typeface="Arial" charset="0"/>
              <a:buNone/>
            </a:pPr>
            <a:r>
              <a:rPr lang="en-US" altLang="en-US" sz="2800" dirty="0" smtClean="0">
                <a:sym typeface="Wingdings" pitchFamily="2" charset="2"/>
              </a:rPr>
              <a:t>	 OR = e</a:t>
            </a:r>
            <a:r>
              <a:rPr lang="en-US" altLang="en-US" sz="2800" baseline="30000" dirty="0" smtClean="0">
                <a:sym typeface="Symbol" pitchFamily="18" charset="2"/>
              </a:rPr>
              <a:t></a:t>
            </a:r>
            <a:endParaRPr lang="en-US" altLang="en-US" sz="2800" dirty="0" smtClean="0"/>
          </a:p>
        </p:txBody>
      </p:sp>
      <p:sp>
        <p:nvSpPr>
          <p:cNvPr id="4" name="Slide Number Placeholder 3"/>
          <p:cNvSpPr>
            <a:spLocks noGrp="1"/>
          </p:cNvSpPr>
          <p:nvPr>
            <p:ph type="sldNum" sz="quarter" idx="12"/>
          </p:nvPr>
        </p:nvSpPr>
        <p:spPr/>
        <p:txBody>
          <a:bodyPr/>
          <a:lstStyle/>
          <a:p>
            <a:pPr>
              <a:defRPr/>
            </a:pPr>
            <a:fld id="{19DF7520-1830-4AB8-8422-4750068178FC}" type="slidenum">
              <a:rPr lang="en-US" smtClean="0"/>
              <a:pPr>
                <a:defRPr/>
              </a:pPr>
              <a:t>25</a:t>
            </a:fld>
            <a:endParaRPr lang="en-US"/>
          </a:p>
        </p:txBody>
      </p:sp>
      <p:graphicFrame>
        <p:nvGraphicFramePr>
          <p:cNvPr id="22533" name="Object 2"/>
          <p:cNvGraphicFramePr>
            <a:graphicFrameLocks noChangeAspect="1"/>
          </p:cNvGraphicFramePr>
          <p:nvPr/>
        </p:nvGraphicFramePr>
        <p:xfrm>
          <a:off x="762000" y="1447800"/>
          <a:ext cx="2376488" cy="1538288"/>
        </p:xfrm>
        <a:graphic>
          <a:graphicData uri="http://schemas.openxmlformats.org/presentationml/2006/ole">
            <mc:AlternateContent xmlns:mc="http://schemas.openxmlformats.org/markup-compatibility/2006">
              <mc:Choice xmlns:v="urn:schemas-microsoft-com:vml" Requires="v">
                <p:oleObj spid="_x0000_s22545" name="Equation" r:id="rId3" imgW="1295400" imgH="838200" progId="Equation.3">
                  <p:embed/>
                </p:oleObj>
              </mc:Choice>
              <mc:Fallback>
                <p:oleObj name="Equation" r:id="rId3" imgW="1295400" imgH="838200" progId="Equation.3">
                  <p:embed/>
                  <p:pic>
                    <p:nvPicPr>
                      <p:cNvPr id="0" name="Object 2"/>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0" y="1447800"/>
                        <a:ext cx="2376488" cy="153828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
        <p:nvSpPr>
          <p:cNvPr id="22534" name="TextBox 5"/>
          <p:cNvSpPr txBox="1">
            <a:spLocks noChangeArrowheads="1"/>
          </p:cNvSpPr>
          <p:nvPr/>
        </p:nvSpPr>
        <p:spPr bwMode="auto">
          <a:xfrm>
            <a:off x="3276600" y="6259513"/>
            <a:ext cx="3962400"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*Remember that ln(a/b) = ln(a)-ln(b)</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Title 1"/>
          <p:cNvSpPr>
            <a:spLocks noGrp="1"/>
          </p:cNvSpPr>
          <p:nvPr>
            <p:ph type="title"/>
          </p:nvPr>
        </p:nvSpPr>
        <p:spPr/>
        <p:txBody>
          <a:bodyPr/>
          <a:lstStyle/>
          <a:p>
            <a:r>
              <a:rPr lang="en-US" altLang="en-US" dirty="0" smtClean="0"/>
              <a:t>Difference between treatment arms in </a:t>
            </a:r>
            <a:r>
              <a:rPr lang="en-US" altLang="en-US" dirty="0" err="1" smtClean="0"/>
              <a:t>PEth</a:t>
            </a:r>
            <a:r>
              <a:rPr lang="en-US" altLang="en-US" dirty="0" smtClean="0"/>
              <a:t> outcome (&gt;50 ng/ml)</a:t>
            </a:r>
          </a:p>
        </p:txBody>
      </p:sp>
      <p:sp>
        <p:nvSpPr>
          <p:cNvPr id="23555" name="Content Placeholder 2"/>
          <p:cNvSpPr>
            <a:spLocks noGrp="1"/>
          </p:cNvSpPr>
          <p:nvPr>
            <p:ph idx="1"/>
          </p:nvPr>
        </p:nvSpPr>
        <p:spPr/>
        <p:txBody>
          <a:bodyPr/>
          <a:lstStyle/>
          <a:p>
            <a:pPr>
              <a:buFont typeface="Arial" charset="0"/>
              <a:buNone/>
            </a:pPr>
            <a:endParaRPr lang="en-US" altLang="en-US" sz="1300" b="1" dirty="0" smtClean="0">
              <a:latin typeface="Courier New" pitchFamily="49" charset="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logistic peth_audit_50 </a:t>
            </a:r>
            <a:r>
              <a:rPr lang="en-US" altLang="en-US" sz="1300" b="1" dirty="0" err="1" smtClean="0">
                <a:latin typeface="Courier New" pitchFamily="49" charset="0"/>
                <a:cs typeface="Courier New" pitchFamily="49" charset="0"/>
              </a:rPr>
              <a:t>i.studyarm_n</a:t>
            </a:r>
            <a:endParaRPr lang="en-US" altLang="en-US" sz="1300" b="1" dirty="0" smtClean="0">
              <a:latin typeface="Courier New" pitchFamily="49" charset="0"/>
              <a:cs typeface="Courier New" pitchFamily="49" charset="0"/>
            </a:endParaRPr>
          </a:p>
          <a:p>
            <a:pPr>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Logistic regression                               Number of </a:t>
            </a:r>
            <a:r>
              <a:rPr lang="en-US" altLang="en-US" sz="1300" b="1" dirty="0" err="1" smtClean="0">
                <a:latin typeface="Courier New" pitchFamily="49" charset="0"/>
                <a:cs typeface="Courier New" pitchFamily="49" charset="0"/>
              </a:rPr>
              <a:t>obs</a:t>
            </a:r>
            <a:r>
              <a:rPr lang="en-US" altLang="en-US" sz="1300" b="1" dirty="0" smtClean="0">
                <a:latin typeface="Courier New" pitchFamily="49" charset="0"/>
                <a:cs typeface="Courier New" pitchFamily="49" charset="0"/>
              </a:rPr>
              <a:t>   =        324</a:t>
            </a:r>
          </a:p>
          <a:p>
            <a:pPr>
              <a:buNone/>
            </a:pPr>
            <a:r>
              <a:rPr lang="en-US" altLang="en-US" sz="1300" b="1" dirty="0" smtClean="0">
                <a:latin typeface="Courier New" pitchFamily="49" charset="0"/>
                <a:cs typeface="Courier New" pitchFamily="49" charset="0"/>
              </a:rPr>
              <a:t>                                                  LR chi2(1)      =       1.14</a:t>
            </a:r>
          </a:p>
          <a:p>
            <a:pPr>
              <a:buNone/>
            </a:pPr>
            <a:r>
              <a:rPr lang="en-US" altLang="en-US" sz="1300" b="1" dirty="0" smtClean="0">
                <a:latin typeface="Courier New" pitchFamily="49" charset="0"/>
                <a:cs typeface="Courier New" pitchFamily="49" charset="0"/>
              </a:rPr>
              <a:t>                                                  </a:t>
            </a:r>
            <a:r>
              <a:rPr lang="en-US" altLang="en-US" sz="1300" b="1" dirty="0" err="1" smtClean="0">
                <a:latin typeface="Courier New" pitchFamily="49" charset="0"/>
                <a:cs typeface="Courier New" pitchFamily="49" charset="0"/>
              </a:rPr>
              <a:t>Prob</a:t>
            </a:r>
            <a:r>
              <a:rPr lang="en-US" altLang="en-US" sz="1300" b="1" dirty="0" smtClean="0">
                <a:latin typeface="Courier New" pitchFamily="49" charset="0"/>
                <a:cs typeface="Courier New" pitchFamily="49" charset="0"/>
              </a:rPr>
              <a:t> &gt; chi2     =     0.2858</a:t>
            </a:r>
          </a:p>
          <a:p>
            <a:pPr>
              <a:buNone/>
            </a:pPr>
            <a:r>
              <a:rPr lang="en-US" altLang="en-US" sz="1300" b="1" dirty="0" smtClean="0">
                <a:latin typeface="Courier New" pitchFamily="49" charset="0"/>
                <a:cs typeface="Courier New" pitchFamily="49" charset="0"/>
              </a:rPr>
              <a:t>Log likelihood = -223.91123                       Pseudo R2       =     0.0025</a:t>
            </a:r>
          </a:p>
          <a:p>
            <a:pPr>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a:t>
            </a:r>
          </a:p>
          <a:p>
            <a:pPr>
              <a:buNone/>
            </a:pPr>
            <a:r>
              <a:rPr lang="en-US" altLang="en-US" sz="1300" b="1" dirty="0" smtClean="0">
                <a:latin typeface="Courier New" pitchFamily="49" charset="0"/>
                <a:cs typeface="Courier New" pitchFamily="49" charset="0"/>
              </a:rPr>
              <a:t>peth_audit_50 | Odds Ratio   Std. Err.      z    P&gt;|z|     [95% Conf. Interval]</a:t>
            </a:r>
          </a:p>
          <a:p>
            <a:pPr>
              <a:buNone/>
            </a:pPr>
            <a:r>
              <a:rPr lang="en-US" altLang="en-US" sz="1300" b="1" dirty="0" smtClean="0">
                <a:latin typeface="Courier New" pitchFamily="49" charset="0"/>
                <a:cs typeface="Courier New" pitchFamily="49" charset="0"/>
              </a:rPr>
              <a:t>--------------+----------------------------------------------------------------</a:t>
            </a:r>
          </a:p>
          <a:p>
            <a:pPr>
              <a:buNone/>
            </a:pPr>
            <a:r>
              <a:rPr lang="en-US" altLang="en-US" sz="1300" b="1" dirty="0" smtClean="0">
                <a:latin typeface="Courier New" pitchFamily="49" charset="0"/>
                <a:cs typeface="Courier New" pitchFamily="49" charset="0"/>
              </a:rPr>
              <a:t> 1.studyarm_n |   .7869577   .1768227    -1.07   0.286     .5066332    1.222388</a:t>
            </a:r>
          </a:p>
          <a:p>
            <a:pPr>
              <a:buNone/>
            </a:pPr>
            <a:r>
              <a:rPr lang="en-US" altLang="en-US" sz="1300" b="1" dirty="0" smtClean="0">
                <a:latin typeface="Courier New" pitchFamily="49" charset="0"/>
                <a:cs typeface="Courier New" pitchFamily="49" charset="0"/>
              </a:rPr>
              <a:t>        _cons |    1.05618   .1562084     0.37   0.712     .7903976    1.411335</a:t>
            </a:r>
          </a:p>
          <a:p>
            <a:pPr>
              <a:buNone/>
            </a:pPr>
            <a:r>
              <a:rPr lang="en-US" altLang="en-US" sz="1300" b="1" dirty="0" smtClean="0">
                <a:latin typeface="Courier New" pitchFamily="49" charset="0"/>
                <a:cs typeface="Courier New" pitchFamily="49" charset="0"/>
              </a:rPr>
              <a:t>-------------------------------------------------------------------------------</a:t>
            </a:r>
          </a:p>
        </p:txBody>
      </p:sp>
      <p:sp>
        <p:nvSpPr>
          <p:cNvPr id="4" name="Slide Number Placeholder 3"/>
          <p:cNvSpPr>
            <a:spLocks noGrp="1"/>
          </p:cNvSpPr>
          <p:nvPr>
            <p:ph type="sldNum" sz="quarter" idx="12"/>
          </p:nvPr>
        </p:nvSpPr>
        <p:spPr/>
        <p:txBody>
          <a:bodyPr/>
          <a:lstStyle/>
          <a:p>
            <a:pPr>
              <a:defRPr/>
            </a:pPr>
            <a:fld id="{C7796962-A645-4EF5-A01A-EB7C5AC36D6A}" type="slidenum">
              <a:rPr lang="en-US" smtClean="0"/>
              <a:pPr>
                <a:defRPr/>
              </a:pPr>
              <a:t>26</a:t>
            </a:fld>
            <a:endParaRPr lang="en-US"/>
          </a:p>
        </p:txBody>
      </p:sp>
      <p:sp>
        <p:nvSpPr>
          <p:cNvPr id="23557" name="TextBox 1"/>
          <p:cNvSpPr txBox="1">
            <a:spLocks noChangeArrowheads="1"/>
          </p:cNvSpPr>
          <p:nvPr/>
        </p:nvSpPr>
        <p:spPr bwMode="auto">
          <a:xfrm>
            <a:off x="228600" y="6335713"/>
            <a:ext cx="4386263" cy="369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BREATH cohort and comparisons_v3.dta</a:t>
            </a:r>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p:txBody>
          <a:bodyPr/>
          <a:lstStyle/>
          <a:p>
            <a:r>
              <a:rPr lang="en-US" altLang="en-US" dirty="0" smtClean="0"/>
              <a:t>Difference between treatment arms in </a:t>
            </a:r>
            <a:r>
              <a:rPr lang="en-US" altLang="en-US" dirty="0" err="1" smtClean="0"/>
              <a:t>PEth</a:t>
            </a:r>
            <a:r>
              <a:rPr lang="en-US" altLang="en-US" dirty="0" smtClean="0"/>
              <a:t> outcome (&gt;50 ng/ml)</a:t>
            </a:r>
          </a:p>
        </p:txBody>
      </p:sp>
      <p:sp>
        <p:nvSpPr>
          <p:cNvPr id="24579" name="Content Placeholder 2"/>
          <p:cNvSpPr>
            <a:spLocks noGrp="1"/>
          </p:cNvSpPr>
          <p:nvPr>
            <p:ph idx="1"/>
          </p:nvPr>
        </p:nvSpPr>
        <p:spPr/>
        <p:txBody>
          <a:bodyPr/>
          <a:lstStyle/>
          <a:p>
            <a:pPr>
              <a:spcBef>
                <a:spcPct val="0"/>
              </a:spcBef>
              <a:buFont typeface="Arial" charset="0"/>
              <a:buNone/>
            </a:pPr>
            <a:r>
              <a:rPr lang="en-US" altLang="en-US" sz="1400" b="1" dirty="0" smtClean="0">
                <a:latin typeface="Arial" charset="0"/>
                <a:cs typeface="Arial" charset="0"/>
              </a:rPr>
              <a:t>logistic </a:t>
            </a:r>
            <a:r>
              <a:rPr lang="en-US" altLang="en-US" sz="1400" b="1" dirty="0" err="1" smtClean="0">
                <a:latin typeface="Arial" charset="0"/>
                <a:cs typeface="Arial" charset="0"/>
              </a:rPr>
              <a:t>depvar</a:t>
            </a:r>
            <a:r>
              <a:rPr lang="en-US" altLang="en-US" sz="1400" b="1" dirty="0" smtClean="0">
                <a:latin typeface="Arial" charset="0"/>
                <a:cs typeface="Arial" charset="0"/>
              </a:rPr>
              <a:t> </a:t>
            </a:r>
            <a:r>
              <a:rPr lang="en-US" altLang="en-US" sz="1400" b="1" dirty="0" err="1" smtClean="0">
                <a:latin typeface="Arial" charset="0"/>
                <a:cs typeface="Arial" charset="0"/>
              </a:rPr>
              <a:t>indepvar</a:t>
            </a:r>
            <a:endParaRPr lang="en-US" altLang="en-US" sz="1400" b="1" dirty="0" smtClean="0">
              <a:latin typeface="Arial" charset="0"/>
              <a:cs typeface="Arial" charset="0"/>
            </a:endParaRPr>
          </a:p>
          <a:p>
            <a:pPr>
              <a:spcBef>
                <a:spcPct val="0"/>
              </a:spcBef>
              <a:buFont typeface="Arial" charset="0"/>
              <a:buNone/>
            </a:pPr>
            <a:endParaRPr lang="en-US" altLang="en-US" sz="1300" b="1" dirty="0" smtClean="0">
              <a:latin typeface="Courier New" pitchFamily="49" charset="0"/>
              <a:cs typeface="Courier New" pitchFamily="49" charset="0"/>
            </a:endParaRPr>
          </a:p>
          <a:p>
            <a:pPr>
              <a:spcBef>
                <a:spcPct val="0"/>
              </a:spcBef>
              <a:buNone/>
            </a:pPr>
            <a:r>
              <a:rPr lang="en-US" altLang="en-US" sz="1300" b="1" dirty="0" smtClean="0">
                <a:latin typeface="Courier New" pitchFamily="49" charset="0"/>
                <a:cs typeface="Courier New" pitchFamily="49" charset="0"/>
              </a:rPr>
              <a:t>logistic peth_audit_50 </a:t>
            </a:r>
            <a:r>
              <a:rPr lang="en-US" altLang="en-US" sz="1300" b="1" dirty="0" err="1" smtClean="0">
                <a:latin typeface="Courier New" pitchFamily="49" charset="0"/>
                <a:cs typeface="Courier New" pitchFamily="49" charset="0"/>
              </a:rPr>
              <a:t>i.studyarm_n</a:t>
            </a:r>
            <a:endParaRPr lang="en-US" altLang="en-US" sz="1300" b="1" dirty="0" smtClean="0">
              <a:latin typeface="Courier New" pitchFamily="49" charset="0"/>
              <a:cs typeface="Courier New" pitchFamily="49" charset="0"/>
            </a:endParaRPr>
          </a:p>
          <a:p>
            <a:pPr>
              <a:spcBef>
                <a:spcPct val="0"/>
              </a:spcBef>
              <a:buNone/>
            </a:pPr>
            <a:endParaRPr lang="en-US" altLang="en-US" sz="1300" b="1" dirty="0" smtClean="0">
              <a:latin typeface="Courier New" pitchFamily="49" charset="0"/>
              <a:cs typeface="Courier New" pitchFamily="49" charset="0"/>
            </a:endParaRPr>
          </a:p>
          <a:p>
            <a:pPr>
              <a:spcBef>
                <a:spcPct val="0"/>
              </a:spcBef>
              <a:buNone/>
            </a:pPr>
            <a:r>
              <a:rPr lang="en-US" altLang="en-US" sz="1300" b="1" dirty="0" smtClean="0">
                <a:latin typeface="Courier New" pitchFamily="49" charset="0"/>
                <a:cs typeface="Courier New" pitchFamily="49" charset="0"/>
              </a:rPr>
              <a:t>Logistic regression                               Number of </a:t>
            </a:r>
            <a:r>
              <a:rPr lang="en-US" altLang="en-US" sz="1300" b="1" dirty="0" err="1" smtClean="0">
                <a:latin typeface="Courier New" pitchFamily="49" charset="0"/>
                <a:cs typeface="Courier New" pitchFamily="49" charset="0"/>
              </a:rPr>
              <a:t>obs</a:t>
            </a:r>
            <a:r>
              <a:rPr lang="en-US" altLang="en-US" sz="1300" b="1" dirty="0" smtClean="0">
                <a:latin typeface="Courier New" pitchFamily="49" charset="0"/>
                <a:cs typeface="Courier New" pitchFamily="49" charset="0"/>
              </a:rPr>
              <a:t>   =        324</a:t>
            </a:r>
          </a:p>
          <a:p>
            <a:pPr>
              <a:spcBef>
                <a:spcPct val="0"/>
              </a:spcBef>
              <a:buNone/>
            </a:pPr>
            <a:r>
              <a:rPr lang="en-US" altLang="en-US" sz="1300" b="1" dirty="0" smtClean="0">
                <a:latin typeface="Courier New" pitchFamily="49" charset="0"/>
                <a:cs typeface="Courier New" pitchFamily="49" charset="0"/>
              </a:rPr>
              <a:t>                                                  LR chi2(1)      =       1.14</a:t>
            </a:r>
          </a:p>
          <a:p>
            <a:pPr>
              <a:spcBef>
                <a:spcPct val="0"/>
              </a:spcBef>
              <a:buNone/>
            </a:pPr>
            <a:r>
              <a:rPr lang="en-US" altLang="en-US" sz="1300" b="1" dirty="0" smtClean="0">
                <a:latin typeface="Courier New" pitchFamily="49" charset="0"/>
                <a:cs typeface="Courier New" pitchFamily="49" charset="0"/>
              </a:rPr>
              <a:t>                                                  </a:t>
            </a:r>
            <a:r>
              <a:rPr lang="en-US" altLang="en-US" sz="1300" b="1" dirty="0" err="1" smtClean="0">
                <a:latin typeface="Courier New" pitchFamily="49" charset="0"/>
                <a:cs typeface="Courier New" pitchFamily="49" charset="0"/>
              </a:rPr>
              <a:t>Prob</a:t>
            </a:r>
            <a:r>
              <a:rPr lang="en-US" altLang="en-US" sz="1300" b="1" dirty="0" smtClean="0">
                <a:latin typeface="Courier New" pitchFamily="49" charset="0"/>
                <a:cs typeface="Courier New" pitchFamily="49" charset="0"/>
              </a:rPr>
              <a:t> &gt; chi2     =     0.2858</a:t>
            </a:r>
          </a:p>
          <a:p>
            <a:pPr>
              <a:spcBef>
                <a:spcPct val="0"/>
              </a:spcBef>
              <a:buNone/>
            </a:pPr>
            <a:r>
              <a:rPr lang="en-US" altLang="en-US" sz="1300" b="1" dirty="0" smtClean="0">
                <a:latin typeface="Courier New" pitchFamily="49" charset="0"/>
                <a:cs typeface="Courier New" pitchFamily="49" charset="0"/>
              </a:rPr>
              <a:t>Log likelihood = -223.91123                       Pseudo R2       =     0.0025</a:t>
            </a:r>
          </a:p>
          <a:p>
            <a:pPr>
              <a:spcBef>
                <a:spcPct val="0"/>
              </a:spcBef>
              <a:buNone/>
            </a:pPr>
            <a:endParaRPr lang="en-US" altLang="en-US" sz="1300" b="1" dirty="0" smtClean="0">
              <a:latin typeface="Courier New" pitchFamily="49" charset="0"/>
              <a:cs typeface="Courier New" pitchFamily="49" charset="0"/>
            </a:endParaRPr>
          </a:p>
          <a:p>
            <a:pPr>
              <a:spcBef>
                <a:spcPct val="0"/>
              </a:spcBef>
              <a:buNone/>
            </a:pPr>
            <a:r>
              <a:rPr lang="en-US" altLang="en-US" sz="1300" b="1" dirty="0" smtClean="0">
                <a:latin typeface="Courier New" pitchFamily="49" charset="0"/>
                <a:cs typeface="Courier New" pitchFamily="49" charset="0"/>
              </a:rPr>
              <a:t>-------------------------------------------------------------------------------</a:t>
            </a:r>
          </a:p>
          <a:p>
            <a:pPr>
              <a:spcBef>
                <a:spcPct val="0"/>
              </a:spcBef>
              <a:buNone/>
            </a:pPr>
            <a:r>
              <a:rPr lang="en-US" altLang="en-US" sz="1300" b="1" dirty="0" smtClean="0">
                <a:latin typeface="Courier New" pitchFamily="49" charset="0"/>
                <a:cs typeface="Courier New" pitchFamily="49" charset="0"/>
              </a:rPr>
              <a:t>peth_audit_50 | Odds Ratio   Std. Err.      z    P&gt;|z|     [95% Conf. Interval]</a:t>
            </a:r>
          </a:p>
          <a:p>
            <a:pPr>
              <a:spcBef>
                <a:spcPct val="0"/>
              </a:spcBef>
              <a:buNone/>
            </a:pPr>
            <a:r>
              <a:rPr lang="en-US" altLang="en-US" sz="1300" b="1" dirty="0" smtClean="0">
                <a:latin typeface="Courier New" pitchFamily="49" charset="0"/>
                <a:cs typeface="Courier New" pitchFamily="49" charset="0"/>
              </a:rPr>
              <a:t>--------------+----------------------------------------------------------------</a:t>
            </a:r>
          </a:p>
          <a:p>
            <a:pPr>
              <a:spcBef>
                <a:spcPct val="0"/>
              </a:spcBef>
              <a:buNone/>
            </a:pPr>
            <a:r>
              <a:rPr lang="en-US" altLang="en-US" sz="1300" b="1" dirty="0" smtClean="0">
                <a:latin typeface="Courier New" pitchFamily="49" charset="0"/>
                <a:cs typeface="Courier New" pitchFamily="49" charset="0"/>
              </a:rPr>
              <a:t> 1.studyarm_n |   .7869577   .1768227    -1.07   0.286     .5066332    1.222388</a:t>
            </a:r>
          </a:p>
          <a:p>
            <a:pPr>
              <a:spcBef>
                <a:spcPct val="0"/>
              </a:spcBef>
              <a:buNone/>
            </a:pPr>
            <a:r>
              <a:rPr lang="en-US" altLang="en-US" sz="1300" b="1" dirty="0" smtClean="0">
                <a:latin typeface="Courier New" pitchFamily="49" charset="0"/>
                <a:cs typeface="Courier New" pitchFamily="49" charset="0"/>
              </a:rPr>
              <a:t>        _cons |    1.05618   .1562084     0.37   0.712     .7903976    1.411335</a:t>
            </a:r>
          </a:p>
          <a:p>
            <a:pPr>
              <a:spcBef>
                <a:spcPct val="0"/>
              </a:spcBef>
              <a:buNone/>
            </a:pPr>
            <a:r>
              <a:rPr lang="en-US" altLang="en-US" sz="1300" b="1" dirty="0" smtClean="0">
                <a:latin typeface="Courier New" pitchFamily="49" charset="0"/>
                <a:cs typeface="Courier New" pitchFamily="49" charset="0"/>
              </a:rPr>
              <a:t>-------------------------------------------------------------------------------</a:t>
            </a:r>
          </a:p>
          <a:p>
            <a:pPr>
              <a:spcBef>
                <a:spcPct val="0"/>
              </a:spcBef>
              <a:buFont typeface="Arial" charset="0"/>
              <a:buNone/>
            </a:pPr>
            <a:endParaRPr lang="en-US" altLang="en-US" sz="1300" b="1" dirty="0" smtClean="0">
              <a:latin typeface="Courier New" pitchFamily="49" charset="0"/>
              <a:cs typeface="Courier New" pitchFamily="49" charset="0"/>
            </a:endParaRPr>
          </a:p>
          <a:p>
            <a:pPr>
              <a:spcBef>
                <a:spcPct val="0"/>
              </a:spcBef>
              <a:buFont typeface="Arial" charset="0"/>
              <a:buNone/>
            </a:pPr>
            <a:endParaRPr lang="en-US" altLang="en-US" sz="1300" b="1"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99949AD3-2B4B-4758-A95C-F2E47616A712}" type="slidenum">
              <a:rPr lang="en-US" smtClean="0"/>
              <a:pPr>
                <a:defRPr/>
              </a:pPr>
              <a:t>27</a:t>
            </a:fld>
            <a:endParaRPr lang="en-US"/>
          </a:p>
        </p:txBody>
      </p:sp>
      <p:sp>
        <p:nvSpPr>
          <p:cNvPr id="24581" name="TextBox 4"/>
          <p:cNvSpPr txBox="1">
            <a:spLocks noChangeArrowheads="1"/>
          </p:cNvSpPr>
          <p:nvPr/>
        </p:nvSpPr>
        <p:spPr bwMode="auto">
          <a:xfrm>
            <a:off x="3810000" y="4953000"/>
            <a:ext cx="4953000" cy="646113"/>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Test of whether the model fit differs from the model with only </a:t>
            </a:r>
            <a:r>
              <a:rPr lang="en-US" altLang="en-US" sz="1800">
                <a:latin typeface="Arial" charset="0"/>
                <a:sym typeface="Symbol" pitchFamily="18" charset="2"/>
              </a:rPr>
              <a:t> and no covariates</a:t>
            </a:r>
            <a:endParaRPr lang="en-US" altLang="en-US" sz="1800">
              <a:latin typeface="Arial" charset="0"/>
            </a:endParaRPr>
          </a:p>
        </p:txBody>
      </p:sp>
      <p:cxnSp>
        <p:nvCxnSpPr>
          <p:cNvPr id="19" name="Shape 18"/>
          <p:cNvCxnSpPr/>
          <p:nvPr/>
        </p:nvCxnSpPr>
        <p:spPr>
          <a:xfrm flipH="1" flipV="1">
            <a:off x="8305800" y="2886075"/>
            <a:ext cx="457200" cy="2609850"/>
          </a:xfrm>
          <a:prstGeom prst="bentConnector4">
            <a:avLst>
              <a:gd name="adj1" fmla="val -50000"/>
              <a:gd name="adj2" fmla="val 97773"/>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583" name="TextBox 20"/>
          <p:cNvSpPr txBox="1">
            <a:spLocks noChangeArrowheads="1"/>
          </p:cNvSpPr>
          <p:nvPr/>
        </p:nvSpPr>
        <p:spPr bwMode="auto">
          <a:xfrm>
            <a:off x="152400" y="5257800"/>
            <a:ext cx="3429000" cy="923925"/>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This is used in comparing nested models of the same data set</a:t>
            </a:r>
          </a:p>
        </p:txBody>
      </p:sp>
      <p:cxnSp>
        <p:nvCxnSpPr>
          <p:cNvPr id="23" name="Elbow Connector 22"/>
          <p:cNvCxnSpPr/>
          <p:nvPr/>
        </p:nvCxnSpPr>
        <p:spPr>
          <a:xfrm rot="16200000" flipV="1">
            <a:off x="-381000" y="3962400"/>
            <a:ext cx="2133600" cy="457200"/>
          </a:xfrm>
          <a:prstGeom prst="bentConnector3">
            <a:avLst>
              <a:gd name="adj1" fmla="val 16586"/>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24585" name="TextBox 8"/>
          <p:cNvSpPr txBox="1">
            <a:spLocks noChangeArrowheads="1"/>
          </p:cNvSpPr>
          <p:nvPr/>
        </p:nvSpPr>
        <p:spPr bwMode="auto">
          <a:xfrm>
            <a:off x="3962400" y="5867400"/>
            <a:ext cx="3886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The Pseudo R</a:t>
            </a:r>
            <a:r>
              <a:rPr lang="en-US" altLang="en-US" sz="1800" baseline="30000">
                <a:latin typeface="Arial" charset="0"/>
              </a:rPr>
              <a:t>2</a:t>
            </a:r>
            <a:r>
              <a:rPr lang="en-US" altLang="en-US" sz="1800">
                <a:latin typeface="Arial" charset="0"/>
              </a:rPr>
              <a:t> is an attempt to be analogous with linear regression but it is not</a:t>
            </a:r>
          </a:p>
        </p:txBody>
      </p:sp>
      <p:sp>
        <p:nvSpPr>
          <p:cNvPr id="24586" name="TextBox 9"/>
          <p:cNvSpPr txBox="1">
            <a:spLocks noChangeArrowheads="1"/>
          </p:cNvSpPr>
          <p:nvPr/>
        </p:nvSpPr>
        <p:spPr bwMode="auto">
          <a:xfrm>
            <a:off x="2133600" y="4583113"/>
            <a:ext cx="531813" cy="369887"/>
          </a:xfrm>
          <a:prstGeom prst="rect">
            <a:avLst/>
          </a:prstGeom>
          <a:noFill/>
          <a:ln w="9525">
            <a:solidFill>
              <a:schemeClr val="tx1"/>
            </a:solidFill>
            <a:miter lim="800000"/>
            <a:headEnd/>
            <a:tailEnd/>
          </a:ln>
          <a:extLst>
            <a:ext uri="{909E8E84-426E-40DD-AFC4-6F175D3DCCD1}">
              <a14:hiddenFill xmlns:a14="http://schemas.microsoft.com/office/drawing/2010/main">
                <a:solidFill>
                  <a:srgbClr val="FFFFFF"/>
                </a:solidFill>
              </a14:hiddenFill>
            </a:ext>
          </a:extLst>
        </p:spPr>
        <p:txBody>
          <a:bodyPr wrap="none">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r>
              <a:rPr lang="en-US" altLang="en-US" sz="1800">
                <a:latin typeface="Arial" charset="0"/>
              </a:rPr>
              <a:t>=e</a:t>
            </a:r>
            <a:r>
              <a:rPr lang="en-US" altLang="en-US" sz="1800" baseline="30000">
                <a:latin typeface="Arial" charset="0"/>
                <a:sym typeface="Symbol" pitchFamily="18" charset="2"/>
              </a:rPr>
              <a:t></a:t>
            </a:r>
            <a:endParaRPr lang="en-US" altLang="en-US" sz="1800">
              <a:latin typeface="Arial" charset="0"/>
            </a:endParaRPr>
          </a:p>
        </p:txBody>
      </p:sp>
      <p:cxnSp>
        <p:nvCxnSpPr>
          <p:cNvPr id="12" name="Straight Arrow Connector 11"/>
          <p:cNvCxnSpPr>
            <a:stCxn id="24586" idx="0"/>
          </p:cNvCxnSpPr>
          <p:nvPr/>
        </p:nvCxnSpPr>
        <p:spPr>
          <a:xfrm rot="16200000" flipV="1">
            <a:off x="2184400" y="4367213"/>
            <a:ext cx="392113" cy="39687"/>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p:txBody>
          <a:bodyPr/>
          <a:lstStyle/>
          <a:p>
            <a:r>
              <a:rPr lang="en-US" altLang="en-US" smtClean="0"/>
              <a:t>Stata notes</a:t>
            </a:r>
          </a:p>
        </p:txBody>
      </p:sp>
      <p:sp>
        <p:nvSpPr>
          <p:cNvPr id="25603" name="Content Placeholder 2"/>
          <p:cNvSpPr>
            <a:spLocks noGrp="1"/>
          </p:cNvSpPr>
          <p:nvPr>
            <p:ph idx="1"/>
          </p:nvPr>
        </p:nvSpPr>
        <p:spPr/>
        <p:txBody>
          <a:bodyPr/>
          <a:lstStyle/>
          <a:p>
            <a:r>
              <a:rPr lang="en-US" altLang="en-US" u="sng" smtClean="0"/>
              <a:t>logistic</a:t>
            </a:r>
            <a:r>
              <a:rPr lang="en-US" altLang="en-US" smtClean="0"/>
              <a:t> depvar indepvars </a:t>
            </a:r>
          </a:p>
          <a:p>
            <a:pPr lvl="1"/>
            <a:r>
              <a:rPr lang="en-US" altLang="en-US" smtClean="0"/>
              <a:t>gives you odds ratios</a:t>
            </a:r>
          </a:p>
          <a:p>
            <a:r>
              <a:rPr lang="en-US" altLang="en-US" smtClean="0"/>
              <a:t>logistic depvar indepvars, </a:t>
            </a:r>
            <a:r>
              <a:rPr lang="en-US" altLang="en-US" u="sng" smtClean="0"/>
              <a:t>coef</a:t>
            </a:r>
            <a:r>
              <a:rPr lang="en-US" altLang="en-US" smtClean="0"/>
              <a:t> </a:t>
            </a:r>
          </a:p>
          <a:p>
            <a:pPr lvl="1"/>
            <a:r>
              <a:rPr lang="en-US" altLang="en-US" smtClean="0"/>
              <a:t>gives you coefficients (alphas and betas)</a:t>
            </a:r>
          </a:p>
          <a:p>
            <a:r>
              <a:rPr lang="en-US" altLang="en-US" smtClean="0"/>
              <a:t>logit depvar indepvars</a:t>
            </a:r>
          </a:p>
          <a:p>
            <a:pPr lvl="1"/>
            <a:r>
              <a:rPr lang="en-US" altLang="en-US" smtClean="0"/>
              <a:t>gives you coefficients</a:t>
            </a:r>
          </a:p>
          <a:p>
            <a:r>
              <a:rPr lang="en-US" altLang="en-US" smtClean="0"/>
              <a:t>logit depvar indepvars, </a:t>
            </a:r>
            <a:r>
              <a:rPr lang="en-US" altLang="en-US" u="sng" smtClean="0"/>
              <a:t>or</a:t>
            </a:r>
            <a:endParaRPr lang="en-US" altLang="en-US" smtClean="0"/>
          </a:p>
          <a:p>
            <a:pPr lvl="1"/>
            <a:r>
              <a:rPr lang="en-US" altLang="en-US" smtClean="0"/>
              <a:t>gives you odds ratios</a:t>
            </a:r>
          </a:p>
          <a:p>
            <a:pPr lvl="1"/>
            <a:endParaRPr lang="en-US" altLang="en-US" smtClean="0"/>
          </a:p>
        </p:txBody>
      </p:sp>
      <p:sp>
        <p:nvSpPr>
          <p:cNvPr id="4" name="Slide Number Placeholder 3"/>
          <p:cNvSpPr>
            <a:spLocks noGrp="1"/>
          </p:cNvSpPr>
          <p:nvPr>
            <p:ph type="sldNum" sz="quarter" idx="12"/>
          </p:nvPr>
        </p:nvSpPr>
        <p:spPr/>
        <p:txBody>
          <a:bodyPr/>
          <a:lstStyle/>
          <a:p>
            <a:pPr>
              <a:defRPr/>
            </a:pPr>
            <a:fld id="{0AD8DD56-E19E-484A-9741-4BA03242E1CB}" type="slidenum">
              <a:rPr lang="en-US" smtClean="0"/>
              <a:pPr>
                <a:defRPr/>
              </a:pPr>
              <a:t>28</a:t>
            </a:fld>
            <a:endParaRPr lang="en-US"/>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p:txBody>
          <a:bodyPr/>
          <a:lstStyle/>
          <a:p>
            <a:r>
              <a:rPr lang="en-US" altLang="en-US" smtClean="0"/>
              <a:t>R-square statistic in logistic regression</a:t>
            </a:r>
          </a:p>
        </p:txBody>
      </p:sp>
      <p:sp>
        <p:nvSpPr>
          <p:cNvPr id="26627" name="Content Placeholder 2"/>
          <p:cNvSpPr>
            <a:spLocks noGrp="1"/>
          </p:cNvSpPr>
          <p:nvPr>
            <p:ph idx="1"/>
          </p:nvPr>
        </p:nvSpPr>
        <p:spPr>
          <a:xfrm>
            <a:off x="228600" y="1600200"/>
            <a:ext cx="8458200" cy="4525963"/>
          </a:xfrm>
        </p:spPr>
        <p:txBody>
          <a:bodyPr/>
          <a:lstStyle/>
          <a:p>
            <a:pPr>
              <a:buFont typeface="Arial" charset="0"/>
              <a:buNone/>
            </a:pPr>
            <a:r>
              <a:rPr lang="en-US" altLang="en-US" sz="2000" dirty="0" smtClean="0"/>
              <a:t>“In OLS regression, the R-square statistic indicates the proportion of the variability in the dependent variable that is accounted for by the model (i.e., all of the independent variables in the model). Unfortunately, creating a statistic to provide the same information for a logistic regression model has proved to be very difficult. Many people have tried, but no approach has been widely accepted by researchers or statisticians. The output from the </a:t>
            </a:r>
            <a:r>
              <a:rPr lang="en-US" altLang="en-US" sz="2000" b="1" dirty="0" smtClean="0"/>
              <a:t>logit</a:t>
            </a:r>
            <a:r>
              <a:rPr lang="en-US" altLang="en-US" sz="2000" dirty="0" smtClean="0"/>
              <a:t> and </a:t>
            </a:r>
            <a:r>
              <a:rPr lang="en-US" altLang="en-US" sz="2000" b="1" dirty="0" smtClean="0"/>
              <a:t>logistic</a:t>
            </a:r>
            <a:r>
              <a:rPr lang="en-US" altLang="en-US" sz="2000" dirty="0" smtClean="0"/>
              <a:t> commands give a statistic called "pseudo-R-square", and the emphasis is on the term "pseudo". This statistic should be used only to give the most general idea as to the proportion of variance that is being accounted for.  ... There is little agreement regarding an R-square statistic in logistic regression, and that different approaches lead to very different conclusions. If you use an R-square statistic at all, use it with great care. “</a:t>
            </a:r>
          </a:p>
          <a:p>
            <a:pPr>
              <a:buFont typeface="Arial" charset="0"/>
              <a:buNone/>
            </a:pPr>
            <a:endParaRPr lang="en-US" altLang="en-US" sz="2000" dirty="0" smtClean="0"/>
          </a:p>
          <a:p>
            <a:pPr>
              <a:buFont typeface="Arial" charset="0"/>
              <a:buNone/>
            </a:pPr>
            <a:r>
              <a:rPr lang="en-US" altLang="en-US" sz="2000" dirty="0" smtClean="0"/>
              <a:t>http://www.ats.ucla.edu/stat/stata/webbooks/logistic/chapter1/statalog1.htm</a:t>
            </a:r>
          </a:p>
          <a:p>
            <a:pPr>
              <a:buFont typeface="Arial" charset="0"/>
              <a:buNone/>
            </a:pPr>
            <a:endParaRPr lang="en-US" altLang="en-US" sz="1600" dirty="0" smtClean="0"/>
          </a:p>
        </p:txBody>
      </p:sp>
      <p:sp>
        <p:nvSpPr>
          <p:cNvPr id="4" name="Slide Number Placeholder 3"/>
          <p:cNvSpPr>
            <a:spLocks noGrp="1"/>
          </p:cNvSpPr>
          <p:nvPr>
            <p:ph type="sldNum" sz="quarter" idx="12"/>
          </p:nvPr>
        </p:nvSpPr>
        <p:spPr/>
        <p:txBody>
          <a:bodyPr/>
          <a:lstStyle/>
          <a:p>
            <a:pPr>
              <a:defRPr/>
            </a:pPr>
            <a:fld id="{C7E319BE-8C44-4B4A-92FC-39A4CEC1864B}" type="slidenum">
              <a:rPr lang="en-US" smtClean="0"/>
              <a:pPr>
                <a:defRPr/>
              </a:pPr>
              <a:t>29</a:t>
            </a:fld>
            <a:endParaRPr lang="en-US" dirty="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p:txBody>
          <a:bodyPr/>
          <a:lstStyle/>
          <a:p>
            <a:pPr eaLnBrk="1" hangingPunct="1"/>
            <a:r>
              <a:rPr lang="en-US" altLang="en-US" smtClean="0"/>
              <a:t>From last time</a:t>
            </a:r>
          </a:p>
        </p:txBody>
      </p:sp>
      <p:sp>
        <p:nvSpPr>
          <p:cNvPr id="4099" name="Content Placeholder 2"/>
          <p:cNvSpPr>
            <a:spLocks noGrp="1"/>
          </p:cNvSpPr>
          <p:nvPr>
            <p:ph idx="1"/>
          </p:nvPr>
        </p:nvSpPr>
        <p:spPr/>
        <p:txBody>
          <a:bodyPr/>
          <a:lstStyle/>
          <a:p>
            <a:pPr eaLnBrk="1" hangingPunct="1"/>
            <a:r>
              <a:rPr lang="en-US" altLang="en-US" smtClean="0"/>
              <a:t>Plotting residuals in Stata</a:t>
            </a:r>
          </a:p>
          <a:p>
            <a:pPr lvl="1" eaLnBrk="1" hangingPunct="1"/>
            <a:r>
              <a:rPr lang="en-US" altLang="en-US" smtClean="0"/>
              <a:t>regress fev ht</a:t>
            </a:r>
          </a:p>
          <a:p>
            <a:pPr lvl="1" eaLnBrk="1" hangingPunct="1"/>
            <a:r>
              <a:rPr lang="en-US" altLang="en-US" smtClean="0"/>
              <a:t>rvfplot         ** gives you Residuals vs. Fitted</a:t>
            </a:r>
          </a:p>
          <a:p>
            <a:pPr lvl="1" eaLnBrk="1" hangingPunct="1"/>
            <a:r>
              <a:rPr lang="en-US" altLang="en-US" smtClean="0"/>
              <a:t>rvpplot ht   ** gives you Residuals vs. Predictor (indep var)</a:t>
            </a:r>
          </a:p>
        </p:txBody>
      </p:sp>
      <p:sp>
        <p:nvSpPr>
          <p:cNvPr id="4" name="Slide Number Placeholder 3"/>
          <p:cNvSpPr>
            <a:spLocks noGrp="1"/>
          </p:cNvSpPr>
          <p:nvPr>
            <p:ph type="sldNum" sz="quarter" idx="12"/>
          </p:nvPr>
        </p:nvSpPr>
        <p:spPr/>
        <p:txBody>
          <a:bodyPr/>
          <a:lstStyle/>
          <a:p>
            <a:pPr>
              <a:defRPr/>
            </a:pPr>
            <a:fld id="{9AF2BA59-2E0B-4054-9603-FF537C8641FA}" type="slidenum">
              <a:rPr lang="en-US" smtClean="0"/>
              <a:pPr>
                <a:defRPr/>
              </a:pPr>
              <a:t>3</a:t>
            </a:fld>
            <a:endParaRPr lang="en-US"/>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p:txBody>
          <a:bodyPr/>
          <a:lstStyle/>
          <a:p>
            <a:r>
              <a:rPr lang="en-US" altLang="en-US" smtClean="0"/>
              <a:t>Odds ratio of PEth&gt;=50 for comparison vs. standard group </a:t>
            </a:r>
          </a:p>
        </p:txBody>
      </p:sp>
      <p:sp>
        <p:nvSpPr>
          <p:cNvPr id="26627" name="Content Placeholder 2"/>
          <p:cNvSpPr>
            <a:spLocks noGrp="1"/>
          </p:cNvSpPr>
          <p:nvPr>
            <p:ph idx="1"/>
          </p:nvPr>
        </p:nvSpPr>
        <p:spPr/>
        <p:txBody>
          <a:bodyPr/>
          <a:lstStyle/>
          <a:p>
            <a:pPr>
              <a:spcBef>
                <a:spcPct val="0"/>
              </a:spcBef>
              <a:buFont typeface="Arial" charset="0"/>
              <a:buNone/>
              <a:defRPr/>
            </a:pPr>
            <a:endParaRPr lang="en-US" sz="1300" b="1" dirty="0" smtClean="0">
              <a:latin typeface="Courier New" pitchFamily="49" charset="0"/>
              <a:cs typeface="Courier New" pitchFamily="49" charset="0"/>
            </a:endParaRPr>
          </a:p>
          <a:p>
            <a:pPr>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tabodds</a:t>
            </a:r>
            <a:r>
              <a:rPr lang="en-US" sz="1300" b="1" dirty="0">
                <a:latin typeface="Courier New" pitchFamily="49" charset="0"/>
                <a:cs typeface="Courier New" pitchFamily="49" charset="0"/>
              </a:rPr>
              <a:t> peth_audit_50 </a:t>
            </a:r>
            <a:r>
              <a:rPr lang="en-US" sz="1300" b="1" dirty="0" err="1">
                <a:latin typeface="Courier New" pitchFamily="49" charset="0"/>
                <a:cs typeface="Courier New" pitchFamily="49" charset="0"/>
              </a:rPr>
              <a:t>studyarm_n</a:t>
            </a:r>
            <a:r>
              <a:rPr lang="en-US" sz="1300" b="1" dirty="0">
                <a:latin typeface="Courier New" pitchFamily="49" charset="0"/>
                <a:cs typeface="Courier New" pitchFamily="49" charset="0"/>
              </a:rPr>
              <a:t>, or</a:t>
            </a:r>
          </a:p>
          <a:p>
            <a:pPr>
              <a:spcBef>
                <a:spcPct val="0"/>
              </a:spcBef>
              <a:buNone/>
              <a:defRPr/>
            </a:pPr>
            <a:endParaRPr lang="en-US" sz="1300" b="1" dirty="0">
              <a:latin typeface="Courier New" pitchFamily="49" charset="0"/>
              <a:cs typeface="Courier New" pitchFamily="49" charset="0"/>
            </a:endParaRPr>
          </a:p>
          <a:p>
            <a:pPr>
              <a:spcBef>
                <a:spcPct val="0"/>
              </a:spcBef>
              <a:buNone/>
              <a:defRPr/>
            </a:pPr>
            <a:r>
              <a:rPr lang="en-US" sz="1300" b="1" dirty="0">
                <a:latin typeface="Courier New" pitchFamily="49" charset="0"/>
                <a:cs typeface="Courier New" pitchFamily="49" charset="0"/>
              </a:rPr>
              <a:t>---------------------------------------------------------------------------</a:t>
            </a:r>
          </a:p>
          <a:p>
            <a:pPr>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studyarm_n</a:t>
            </a:r>
            <a:r>
              <a:rPr lang="en-US" sz="1300" b="1" dirty="0">
                <a:latin typeface="Courier New" pitchFamily="49" charset="0"/>
                <a:cs typeface="Courier New" pitchFamily="49" charset="0"/>
              </a:rPr>
              <a:t> |  Odds Ratio       chi2       P&gt;chi2     [95% Conf. Interval]</a:t>
            </a:r>
          </a:p>
          <a:p>
            <a:pPr>
              <a:spcBef>
                <a:spcPct val="0"/>
              </a:spcBef>
              <a:buNone/>
              <a:defRPr/>
            </a:pPr>
            <a:r>
              <a:rPr lang="en-US" sz="1300" b="1" dirty="0">
                <a:latin typeface="Courier New" pitchFamily="49" charset="0"/>
                <a:cs typeface="Courier New" pitchFamily="49" charset="0"/>
              </a:rPr>
              <a:t>-------------+-------------------------------------------------------------</a:t>
            </a:r>
          </a:p>
          <a:p>
            <a:pPr>
              <a:spcBef>
                <a:spcPct val="0"/>
              </a:spcBef>
              <a:buNone/>
              <a:defRPr/>
            </a:pPr>
            <a:r>
              <a:rPr lang="en-US" sz="1300" b="1" dirty="0">
                <a:latin typeface="Courier New" pitchFamily="49" charset="0"/>
                <a:cs typeface="Courier New" pitchFamily="49" charset="0"/>
              </a:rPr>
              <a:t>           0 |    1.000000          .           .              .          .</a:t>
            </a:r>
          </a:p>
          <a:p>
            <a:pPr>
              <a:spcBef>
                <a:spcPct val="0"/>
              </a:spcBef>
              <a:buNone/>
              <a:defRPr/>
            </a:pPr>
            <a:r>
              <a:rPr lang="en-US" sz="1300" b="1" dirty="0">
                <a:latin typeface="Courier New" pitchFamily="49" charset="0"/>
                <a:cs typeface="Courier New" pitchFamily="49" charset="0"/>
              </a:rPr>
              <a:t>           1 |    0.786958       1.13       0.2867      0.505895   1.224172</a:t>
            </a:r>
          </a:p>
          <a:p>
            <a:pPr>
              <a:spcBef>
                <a:spcPct val="0"/>
              </a:spcBef>
              <a:buNone/>
              <a:defRPr/>
            </a:pPr>
            <a:r>
              <a:rPr lang="en-US" sz="1300" b="1" dirty="0">
                <a:latin typeface="Courier New" pitchFamily="49" charset="0"/>
                <a:cs typeface="Courier New" pitchFamily="49" charset="0"/>
              </a:rPr>
              <a:t>---------------------------------------------------------------------------</a:t>
            </a:r>
          </a:p>
          <a:p>
            <a:pPr>
              <a:spcBef>
                <a:spcPct val="0"/>
              </a:spcBef>
              <a:buNone/>
              <a:defRPr/>
            </a:pPr>
            <a:r>
              <a:rPr lang="en-US" sz="1300" b="1" dirty="0">
                <a:latin typeface="Courier New" pitchFamily="49" charset="0"/>
                <a:cs typeface="Courier New" pitchFamily="49" charset="0"/>
              </a:rPr>
              <a:t>Test of homogeneity (equal odds): chi2(1)  =     1.13</a:t>
            </a:r>
          </a:p>
          <a:p>
            <a:pPr>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&gt;chi2  =   0.2867</a:t>
            </a:r>
          </a:p>
          <a:p>
            <a:pPr>
              <a:spcBef>
                <a:spcPct val="0"/>
              </a:spcBef>
              <a:buNone/>
              <a:defRPr/>
            </a:pPr>
            <a:endParaRPr lang="en-US" sz="1300" b="1" dirty="0">
              <a:latin typeface="Courier New" pitchFamily="49" charset="0"/>
              <a:cs typeface="Courier New" pitchFamily="49" charset="0"/>
            </a:endParaRPr>
          </a:p>
          <a:p>
            <a:pPr>
              <a:spcBef>
                <a:spcPct val="0"/>
              </a:spcBef>
              <a:buNone/>
              <a:defRPr/>
            </a:pPr>
            <a:r>
              <a:rPr lang="en-US" sz="1300" b="1" dirty="0">
                <a:latin typeface="Courier New" pitchFamily="49" charset="0"/>
                <a:cs typeface="Courier New" pitchFamily="49" charset="0"/>
              </a:rPr>
              <a:t>Score test for trend of odds:     chi2(1)  =     1.13</a:t>
            </a:r>
          </a:p>
          <a:p>
            <a:pPr>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Pr</a:t>
            </a:r>
            <a:r>
              <a:rPr lang="en-US" sz="1300" b="1" dirty="0">
                <a:latin typeface="Courier New" pitchFamily="49" charset="0"/>
                <a:cs typeface="Courier New" pitchFamily="49" charset="0"/>
              </a:rPr>
              <a:t>&gt;chi2  =   </a:t>
            </a:r>
            <a:r>
              <a:rPr lang="en-US" sz="1300" b="1" dirty="0" smtClean="0">
                <a:latin typeface="Courier New" pitchFamily="49" charset="0"/>
                <a:cs typeface="Courier New" pitchFamily="49" charset="0"/>
              </a:rPr>
              <a:t>0.2867</a:t>
            </a:r>
          </a:p>
          <a:p>
            <a:pPr>
              <a:spcBef>
                <a:spcPct val="0"/>
              </a:spcBef>
              <a:buNone/>
              <a:defRPr/>
            </a:pPr>
            <a:endParaRPr lang="en-US" sz="2400" dirty="0" smtClean="0">
              <a:latin typeface="+mj-lt"/>
              <a:cs typeface="Courier New" pitchFamily="49" charset="0"/>
            </a:endParaRPr>
          </a:p>
          <a:p>
            <a:pPr>
              <a:spcBef>
                <a:spcPct val="0"/>
              </a:spcBef>
              <a:buFont typeface="Arial" charset="0"/>
              <a:buNone/>
              <a:defRPr/>
            </a:pPr>
            <a:r>
              <a:rPr lang="en-US" sz="2400" dirty="0" smtClean="0">
                <a:latin typeface="+mj-lt"/>
                <a:cs typeface="Courier New" pitchFamily="49" charset="0"/>
              </a:rPr>
              <a:t>For </a:t>
            </a:r>
            <a:r>
              <a:rPr lang="en-US" sz="2400" u="sng" dirty="0" smtClean="0">
                <a:latin typeface="+mj-lt"/>
                <a:cs typeface="Courier New" pitchFamily="49" charset="0"/>
              </a:rPr>
              <a:t>one independent variable that is categorical</a:t>
            </a:r>
            <a:r>
              <a:rPr lang="en-US" sz="2400" dirty="0" smtClean="0">
                <a:latin typeface="+mj-lt"/>
                <a:cs typeface="Courier New" pitchFamily="49" charset="0"/>
              </a:rPr>
              <a:t>, the odds ratio estimate is the same for logistic regression as for tabular methods.</a:t>
            </a:r>
          </a:p>
          <a:p>
            <a:pPr>
              <a:spcBef>
                <a:spcPct val="0"/>
              </a:spcBef>
              <a:buFont typeface="Arial" charset="0"/>
              <a:buNone/>
              <a:defRPr/>
            </a:pPr>
            <a:endParaRPr lang="en-US" sz="1300" b="1" dirty="0" smtClean="0">
              <a:latin typeface="Courier New" pitchFamily="49" charset="0"/>
              <a:cs typeface="Courier New" pitchFamily="49" charset="0"/>
            </a:endParaRPr>
          </a:p>
          <a:p>
            <a:pPr>
              <a:spcBef>
                <a:spcPct val="0"/>
              </a:spcBef>
              <a:buFont typeface="Arial" charset="0"/>
              <a:buNone/>
              <a:defRPr/>
            </a:pPr>
            <a:endParaRPr lang="en-US" sz="1300" b="1"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93F8B071-D0D9-4B6D-A121-A99069379555}" type="slidenum">
              <a:rPr lang="en-US" smtClean="0"/>
              <a:pPr>
                <a:defRPr/>
              </a:pPr>
              <a:t>30</a:t>
            </a:fld>
            <a:endParaRPr lang="en-US"/>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457200" y="152400"/>
            <a:ext cx="8229600" cy="1143000"/>
          </a:xfrm>
        </p:spPr>
        <p:txBody>
          <a:bodyPr/>
          <a:lstStyle/>
          <a:p>
            <a:r>
              <a:rPr lang="en-US" altLang="en-US" smtClean="0"/>
              <a:t>Continuous explanatory variable</a:t>
            </a:r>
          </a:p>
        </p:txBody>
      </p:sp>
      <p:sp>
        <p:nvSpPr>
          <p:cNvPr id="27651" name="Content Placeholder 2"/>
          <p:cNvSpPr>
            <a:spLocks noGrp="1"/>
          </p:cNvSpPr>
          <p:nvPr>
            <p:ph idx="1"/>
          </p:nvPr>
        </p:nvSpPr>
        <p:spPr>
          <a:xfrm>
            <a:off x="533400" y="1143000"/>
            <a:ext cx="8229600" cy="4525963"/>
          </a:xfrm>
        </p:spPr>
        <p:txBody>
          <a:bodyPr/>
          <a:lstStyle/>
          <a:p>
            <a:pPr marL="0" indent="0">
              <a:spcBef>
                <a:spcPct val="0"/>
              </a:spcBef>
              <a:buFont typeface="Arial" charset="0"/>
              <a:buNone/>
              <a:defRPr/>
            </a:pPr>
            <a:r>
              <a:rPr lang="en-US" sz="1300" b="1" dirty="0" smtClean="0">
                <a:latin typeface="Courier New" pitchFamily="49" charset="0"/>
                <a:cs typeface="Courier New" pitchFamily="49" charset="0"/>
              </a:rPr>
              <a:t>. </a:t>
            </a:r>
            <a:endParaRPr lang="en-US" sz="1300" b="1" dirty="0">
              <a:latin typeface="Courier New" pitchFamily="49" charset="0"/>
              <a:cs typeface="Courier New" pitchFamily="49" charset="0"/>
            </a:endParaRPr>
          </a:p>
          <a:p>
            <a:pPr marL="0" indent="0">
              <a:spcBef>
                <a:spcPct val="0"/>
              </a:spcBef>
              <a:buNone/>
              <a:defRPr/>
            </a:pPr>
            <a:r>
              <a:rPr lang="en-US" sz="1300" b="1" dirty="0">
                <a:latin typeface="Courier New" pitchFamily="49" charset="0"/>
                <a:cs typeface="Courier New" pitchFamily="49" charset="0"/>
              </a:rPr>
              <a:t>. . logistic peth_audit_50 </a:t>
            </a:r>
            <a:r>
              <a:rPr lang="en-US" sz="1300" b="1" dirty="0" err="1">
                <a:latin typeface="Courier New" pitchFamily="49" charset="0"/>
                <a:cs typeface="Courier New" pitchFamily="49" charset="0"/>
              </a:rPr>
              <a:t>age_b</a:t>
            </a:r>
            <a:endParaRPr lang="en-US" sz="1300" b="1" dirty="0">
              <a:latin typeface="Courier New" pitchFamily="49" charset="0"/>
              <a:cs typeface="Courier New" pitchFamily="49" charset="0"/>
            </a:endParaRPr>
          </a:p>
          <a:p>
            <a:pPr marL="0" indent="0">
              <a:spcBef>
                <a:spcPct val="0"/>
              </a:spcBef>
              <a:buNone/>
              <a:defRPr/>
            </a:pPr>
            <a:endParaRPr lang="en-US" sz="1300" b="1" dirty="0">
              <a:latin typeface="Courier New" pitchFamily="49" charset="0"/>
              <a:cs typeface="Courier New" pitchFamily="49" charset="0"/>
            </a:endParaRPr>
          </a:p>
          <a:p>
            <a:pPr marL="0" indent="0">
              <a:spcBef>
                <a:spcPct val="0"/>
              </a:spcBef>
              <a:buNone/>
              <a:defRPr/>
            </a:pPr>
            <a:r>
              <a:rPr lang="en-US" sz="1300" b="1" dirty="0">
                <a:latin typeface="Courier New" pitchFamily="49" charset="0"/>
                <a:cs typeface="Courier New" pitchFamily="49" charset="0"/>
              </a:rPr>
              <a:t>Logistic regression                               Number of </a:t>
            </a:r>
            <a:r>
              <a:rPr lang="en-US" sz="1300" b="1" dirty="0" err="1">
                <a:latin typeface="Courier New" pitchFamily="49" charset="0"/>
                <a:cs typeface="Courier New" pitchFamily="49" charset="0"/>
              </a:rPr>
              <a:t>obs</a:t>
            </a:r>
            <a:r>
              <a:rPr lang="en-US" sz="1300" b="1" dirty="0">
                <a:latin typeface="Courier New" pitchFamily="49" charset="0"/>
                <a:cs typeface="Courier New" pitchFamily="49" charset="0"/>
              </a:rPr>
              <a:t>   =        324</a:t>
            </a:r>
          </a:p>
          <a:p>
            <a:pPr marL="0" indent="0">
              <a:spcBef>
                <a:spcPct val="0"/>
              </a:spcBef>
              <a:buNone/>
              <a:defRPr/>
            </a:pPr>
            <a:r>
              <a:rPr lang="en-US" sz="1300" b="1" dirty="0">
                <a:latin typeface="Courier New" pitchFamily="49" charset="0"/>
                <a:cs typeface="Courier New" pitchFamily="49" charset="0"/>
              </a:rPr>
              <a:t>                                                  LR chi2(1)      =       5.32</a:t>
            </a:r>
          </a:p>
          <a:p>
            <a:pPr marL="0" indent="0">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Prob</a:t>
            </a:r>
            <a:r>
              <a:rPr lang="en-US" sz="1300" b="1" dirty="0">
                <a:latin typeface="Courier New" pitchFamily="49" charset="0"/>
                <a:cs typeface="Courier New" pitchFamily="49" charset="0"/>
              </a:rPr>
              <a:t> &gt; chi2     =     0.0210</a:t>
            </a:r>
          </a:p>
          <a:p>
            <a:pPr marL="0" indent="0">
              <a:spcBef>
                <a:spcPct val="0"/>
              </a:spcBef>
              <a:buNone/>
              <a:defRPr/>
            </a:pPr>
            <a:r>
              <a:rPr lang="en-US" sz="1300" b="1" dirty="0">
                <a:latin typeface="Courier New" pitchFamily="49" charset="0"/>
                <a:cs typeface="Courier New" pitchFamily="49" charset="0"/>
              </a:rPr>
              <a:t>Log likelihood = -221.81862                       Pseudo R2       =     0.0119</a:t>
            </a:r>
          </a:p>
          <a:p>
            <a:pPr marL="0" indent="0">
              <a:spcBef>
                <a:spcPct val="0"/>
              </a:spcBef>
              <a:buNone/>
              <a:defRPr/>
            </a:pPr>
            <a:endParaRPr lang="en-US" sz="1300" b="1" dirty="0">
              <a:latin typeface="Courier New" pitchFamily="49" charset="0"/>
              <a:cs typeface="Courier New" pitchFamily="49" charset="0"/>
            </a:endParaRPr>
          </a:p>
          <a:p>
            <a:pPr marL="0" indent="0">
              <a:spcBef>
                <a:spcPct val="0"/>
              </a:spcBef>
              <a:buNone/>
              <a:defRPr/>
            </a:pPr>
            <a:r>
              <a:rPr lang="en-US" sz="1300" b="1" dirty="0">
                <a:latin typeface="Courier New" pitchFamily="49" charset="0"/>
                <a:cs typeface="Courier New" pitchFamily="49" charset="0"/>
              </a:rPr>
              <a:t>-------------------------------------------------------------------------------</a:t>
            </a:r>
          </a:p>
          <a:p>
            <a:pPr marL="0" indent="0">
              <a:spcBef>
                <a:spcPct val="0"/>
              </a:spcBef>
              <a:buNone/>
              <a:defRPr/>
            </a:pPr>
            <a:r>
              <a:rPr lang="en-US" sz="1300" b="1" dirty="0">
                <a:latin typeface="Courier New" pitchFamily="49" charset="0"/>
                <a:cs typeface="Courier New" pitchFamily="49" charset="0"/>
              </a:rPr>
              <a:t>peth_audit_50 | Odds Ratio   Std. Err.      z    P&gt;|z|     [95% Conf. Interval]</a:t>
            </a:r>
          </a:p>
          <a:p>
            <a:pPr marL="0" indent="0">
              <a:spcBef>
                <a:spcPct val="0"/>
              </a:spcBef>
              <a:buNone/>
              <a:defRPr/>
            </a:pPr>
            <a:r>
              <a:rPr lang="en-US" sz="1300" b="1" dirty="0">
                <a:latin typeface="Courier New" pitchFamily="49" charset="0"/>
                <a:cs typeface="Courier New" pitchFamily="49" charset="0"/>
              </a:rPr>
              <a:t>--------------+----------------------------------------------------------------</a:t>
            </a:r>
          </a:p>
          <a:p>
            <a:pPr marL="0" indent="0">
              <a:spcBef>
                <a:spcPct val="0"/>
              </a:spcBef>
              <a:buNone/>
              <a:defRPr/>
            </a:pPr>
            <a:r>
              <a:rPr lang="en-US" sz="1300" b="1" dirty="0">
                <a:latin typeface="Courier New" pitchFamily="49" charset="0"/>
                <a:cs typeface="Courier New" pitchFamily="49" charset="0"/>
              </a:rPr>
              <a:t>        </a:t>
            </a:r>
            <a:r>
              <a:rPr lang="en-US" sz="1300" b="1" dirty="0" err="1">
                <a:latin typeface="Courier New" pitchFamily="49" charset="0"/>
                <a:cs typeface="Courier New" pitchFamily="49" charset="0"/>
              </a:rPr>
              <a:t>age_b</a:t>
            </a:r>
            <a:r>
              <a:rPr lang="en-US" sz="1300" b="1" dirty="0">
                <a:latin typeface="Courier New" pitchFamily="49" charset="0"/>
                <a:cs typeface="Courier New" pitchFamily="49" charset="0"/>
              </a:rPr>
              <a:t> |   1.029989   .0133876     2.27   0.023     1.004081    1.056565</a:t>
            </a:r>
          </a:p>
          <a:p>
            <a:pPr marL="0" indent="0">
              <a:spcBef>
                <a:spcPct val="0"/>
              </a:spcBef>
              <a:buNone/>
              <a:defRPr/>
            </a:pPr>
            <a:r>
              <a:rPr lang="en-US" sz="1300" b="1" dirty="0">
                <a:latin typeface="Courier New" pitchFamily="49" charset="0"/>
                <a:cs typeface="Courier New" pitchFamily="49" charset="0"/>
              </a:rPr>
              <a:t>        _cons |   .3782632   .1590054    -2.31   0.021     .1659534    .8621885</a:t>
            </a:r>
          </a:p>
          <a:p>
            <a:pPr marL="0" indent="0">
              <a:spcBef>
                <a:spcPct val="0"/>
              </a:spcBef>
              <a:buNone/>
              <a:defRPr/>
            </a:pPr>
            <a:r>
              <a:rPr lang="en-US" sz="1300" b="1" dirty="0">
                <a:latin typeface="Courier New" pitchFamily="49" charset="0"/>
                <a:cs typeface="Courier New" pitchFamily="49" charset="0"/>
              </a:rPr>
              <a:t>-------------------------------------------------------------------------------</a:t>
            </a:r>
          </a:p>
          <a:p>
            <a:pPr marL="0" indent="0">
              <a:spcBef>
                <a:spcPct val="0"/>
              </a:spcBef>
              <a:buFont typeface="Arial" charset="0"/>
              <a:buNone/>
              <a:defRPr/>
            </a:pPr>
            <a:endParaRPr lang="en-US" sz="1300" b="1" dirty="0">
              <a:latin typeface="Courier New" pitchFamily="49" charset="0"/>
              <a:cs typeface="Courier New" pitchFamily="49" charset="0"/>
            </a:endParaRPr>
          </a:p>
          <a:p>
            <a:pPr marL="0" indent="0">
              <a:spcBef>
                <a:spcPct val="0"/>
              </a:spcBef>
              <a:buFont typeface="Arial" charset="0"/>
              <a:buNone/>
              <a:defRPr/>
            </a:pPr>
            <a:endParaRPr lang="en-US" sz="1300" b="1" dirty="0" smtClean="0">
              <a:latin typeface="Courier New" pitchFamily="49" charset="0"/>
              <a:cs typeface="Courier New" pitchFamily="49" charset="0"/>
            </a:endParaRPr>
          </a:p>
          <a:p>
            <a:pPr marL="0" indent="0">
              <a:spcBef>
                <a:spcPct val="0"/>
              </a:spcBef>
              <a:buFont typeface="Arial" charset="0"/>
              <a:buNone/>
              <a:defRPr/>
            </a:pPr>
            <a:endParaRPr lang="en-US" sz="1300" b="1" dirty="0">
              <a:latin typeface="Courier New" pitchFamily="49" charset="0"/>
              <a:cs typeface="Courier New" pitchFamily="49" charset="0"/>
            </a:endParaRPr>
          </a:p>
          <a:p>
            <a:pPr>
              <a:spcBef>
                <a:spcPct val="0"/>
              </a:spcBef>
              <a:defRPr/>
            </a:pPr>
            <a:r>
              <a:rPr lang="en-US" sz="2300" dirty="0" smtClean="0">
                <a:latin typeface="Arial" charset="0"/>
                <a:cs typeface="Arial" charset="0"/>
              </a:rPr>
              <a:t>Interpretation of the coefficients:  T</a:t>
            </a:r>
            <a:r>
              <a:rPr lang="en-US" sz="2300" dirty="0" smtClean="0">
                <a:latin typeface="Arial" charset="0"/>
                <a:cs typeface="Arial" charset="0"/>
                <a:sym typeface="Symbol" pitchFamily="18" charset="2"/>
              </a:rPr>
              <a:t>he odds ratio is for a one unit change in the predictor  </a:t>
            </a:r>
          </a:p>
          <a:p>
            <a:pPr>
              <a:spcBef>
                <a:spcPct val="0"/>
              </a:spcBef>
              <a:defRPr/>
            </a:pPr>
            <a:r>
              <a:rPr lang="en-US" sz="2300" dirty="0" smtClean="0">
                <a:latin typeface="Arial" charset="0"/>
                <a:cs typeface="Arial" charset="0"/>
                <a:sym typeface="Symbol" pitchFamily="18" charset="2"/>
              </a:rPr>
              <a:t>For this example 1.03 is the odds ratio for a one-year difference in age</a:t>
            </a:r>
          </a:p>
          <a:p>
            <a:pPr>
              <a:spcBef>
                <a:spcPct val="0"/>
              </a:spcBef>
              <a:defRPr/>
            </a:pPr>
            <a:endParaRPr lang="en-US" sz="2400" dirty="0" smtClean="0">
              <a:latin typeface="Arial" charset="0"/>
              <a:cs typeface="Arial" charset="0"/>
            </a:endParaRPr>
          </a:p>
          <a:p>
            <a:pPr>
              <a:spcBef>
                <a:spcPct val="0"/>
              </a:spcBef>
              <a:defRPr/>
            </a:pPr>
            <a:endParaRPr lang="en-US" sz="2800" dirty="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B5BF2042-3AF0-4082-9185-9095645C627B}" type="slidenum">
              <a:rPr lang="en-US" smtClean="0"/>
              <a:pPr>
                <a:defRPr/>
              </a:pPr>
              <a:t>31</a:t>
            </a:fld>
            <a:endParaRPr lang="en-US"/>
          </a:p>
        </p:txBody>
      </p: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457200" y="152400"/>
            <a:ext cx="8229600" cy="1143000"/>
          </a:xfrm>
        </p:spPr>
        <p:txBody>
          <a:bodyPr/>
          <a:lstStyle/>
          <a:p>
            <a:r>
              <a:rPr lang="en-US" altLang="en-US" smtClean="0"/>
              <a:t>Continuous explanatory variable</a:t>
            </a:r>
          </a:p>
        </p:txBody>
      </p:sp>
      <p:sp>
        <p:nvSpPr>
          <p:cNvPr id="25603" name="Content Placeholder 2"/>
          <p:cNvSpPr>
            <a:spLocks noGrp="1"/>
          </p:cNvSpPr>
          <p:nvPr>
            <p:ph idx="1"/>
          </p:nvPr>
        </p:nvSpPr>
        <p:spPr>
          <a:xfrm>
            <a:off x="457200" y="1066800"/>
            <a:ext cx="8229600" cy="4525963"/>
          </a:xfrm>
        </p:spPr>
        <p:txBody>
          <a:bodyPr/>
          <a:lstStyle/>
          <a:p>
            <a:pPr marL="0" indent="0">
              <a:spcBef>
                <a:spcPct val="0"/>
              </a:spcBef>
              <a:buFont typeface="Arial" charset="0"/>
              <a:buNone/>
              <a:defRPr/>
            </a:pPr>
            <a:endParaRPr lang="en-US" sz="2300" dirty="0" smtClean="0">
              <a:latin typeface="Arial" charset="0"/>
              <a:cs typeface="Arial" charset="0"/>
              <a:sym typeface="Symbol" pitchFamily="18" charset="2"/>
            </a:endParaRPr>
          </a:p>
          <a:p>
            <a:pPr>
              <a:spcBef>
                <a:spcPct val="0"/>
              </a:spcBef>
              <a:defRPr/>
            </a:pPr>
            <a:r>
              <a:rPr lang="en-US" sz="2300" dirty="0" smtClean="0">
                <a:latin typeface="Arial" charset="0"/>
                <a:cs typeface="Arial" charset="0"/>
                <a:sym typeface="Symbol" pitchFamily="18" charset="2"/>
              </a:rPr>
              <a:t>When the explanatory variable is a continuous variable, there is no equivalent tabular method without dividing the variable into groups (e.g. age groups)</a:t>
            </a:r>
          </a:p>
          <a:p>
            <a:pPr>
              <a:spcBef>
                <a:spcPct val="0"/>
              </a:spcBef>
              <a:defRPr/>
            </a:pPr>
            <a:endParaRPr lang="en-US" sz="2300" dirty="0" smtClean="0">
              <a:latin typeface="Arial" charset="0"/>
              <a:cs typeface="Arial" charset="0"/>
              <a:sym typeface="Symbol" pitchFamily="18" charset="2"/>
            </a:endParaRPr>
          </a:p>
          <a:p>
            <a:pPr>
              <a:spcBef>
                <a:spcPct val="0"/>
              </a:spcBef>
              <a:defRPr/>
            </a:pPr>
            <a:r>
              <a:rPr lang="en-US" sz="2300" dirty="0" smtClean="0">
                <a:latin typeface="Arial" charset="0"/>
                <a:cs typeface="Arial" charset="0"/>
                <a:sym typeface="Symbol" pitchFamily="18" charset="2"/>
              </a:rPr>
              <a:t>You need to use logistic regression when you want to model the relationship between a dichotomous outcome and a continuous explanatory variable</a:t>
            </a:r>
            <a:endParaRPr lang="en-US" sz="2300" dirty="0" smtClean="0">
              <a:latin typeface="Arial" charset="0"/>
              <a:cs typeface="Arial" charset="0"/>
            </a:endParaRPr>
          </a:p>
          <a:p>
            <a:pPr>
              <a:spcBef>
                <a:spcPct val="0"/>
              </a:spcBef>
              <a:defRPr/>
            </a:pPr>
            <a:endParaRPr lang="en-US" sz="2400" dirty="0" smtClean="0">
              <a:latin typeface="Arial" charset="0"/>
              <a:cs typeface="Arial" charset="0"/>
            </a:endParaRPr>
          </a:p>
          <a:p>
            <a:pPr>
              <a:spcBef>
                <a:spcPct val="0"/>
              </a:spcBef>
              <a:defRPr/>
            </a:pPr>
            <a:endParaRPr lang="en-US" sz="2800" dirty="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10F31E92-FAFF-434A-850C-83ACC141E723}" type="slidenum">
              <a:rPr lang="en-US" smtClean="0"/>
              <a:pPr>
                <a:defRPr/>
              </a:pPr>
              <a:t>32</a:t>
            </a:fld>
            <a:endParaRPr lang="en-US"/>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1"/>
          <p:cNvSpPr>
            <a:spLocks noGrp="1"/>
          </p:cNvSpPr>
          <p:nvPr>
            <p:ph type="title"/>
          </p:nvPr>
        </p:nvSpPr>
        <p:spPr/>
        <p:txBody>
          <a:bodyPr/>
          <a:lstStyle/>
          <a:p>
            <a:r>
              <a:rPr lang="en-US" altLang="en-US" smtClean="0"/>
              <a:t>Continuous explanatory variable</a:t>
            </a:r>
          </a:p>
        </p:txBody>
      </p:sp>
      <p:sp>
        <p:nvSpPr>
          <p:cNvPr id="30723" name="Content Placeholder 2"/>
          <p:cNvSpPr>
            <a:spLocks noGrp="1"/>
          </p:cNvSpPr>
          <p:nvPr>
            <p:ph idx="1"/>
          </p:nvPr>
        </p:nvSpPr>
        <p:spPr/>
        <p:txBody>
          <a:bodyPr/>
          <a:lstStyle/>
          <a:p>
            <a:r>
              <a:rPr lang="en-US" altLang="en-US" sz="2400" dirty="0" smtClean="0">
                <a:latin typeface="Arial" charset="0"/>
                <a:cs typeface="Arial" charset="0"/>
              </a:rPr>
              <a:t>To find the OR for a 10-year change in age</a:t>
            </a:r>
          </a:p>
          <a:p>
            <a:pPr>
              <a:buFont typeface="Arial" charset="0"/>
              <a:buNone/>
            </a:pPr>
            <a:r>
              <a:rPr lang="en-US" altLang="en-US" sz="1300" dirty="0" smtClean="0">
                <a:latin typeface="Courier New" pitchFamily="49" charset="0"/>
                <a:cs typeface="Courier New" pitchFamily="49" charset="0"/>
              </a:rPr>
              <a:t>. </a:t>
            </a:r>
          </a:p>
          <a:p>
            <a:pPr>
              <a:buNone/>
            </a:pPr>
            <a:r>
              <a:rPr lang="en-US" altLang="en-US" sz="1300" dirty="0" smtClean="0">
                <a:latin typeface="Courier New" pitchFamily="49" charset="0"/>
                <a:cs typeface="Courier New" pitchFamily="49" charset="0"/>
              </a:rPr>
              <a:t>. logistic peth_audit_50 </a:t>
            </a:r>
            <a:r>
              <a:rPr lang="en-US" altLang="en-US" sz="1300" dirty="0" err="1" smtClean="0">
                <a:latin typeface="Courier New" pitchFamily="49" charset="0"/>
                <a:cs typeface="Courier New" pitchFamily="49" charset="0"/>
              </a:rPr>
              <a:t>age_b</a:t>
            </a: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coef</a:t>
            </a:r>
            <a:endParaRPr lang="en-US" altLang="en-US" sz="1300" dirty="0" smtClean="0">
              <a:latin typeface="Courier New" pitchFamily="49" charset="0"/>
              <a:cs typeface="Courier New" pitchFamily="49" charset="0"/>
            </a:endParaRPr>
          </a:p>
          <a:p>
            <a:pPr>
              <a:buNone/>
            </a:pPr>
            <a:endParaRPr lang="en-US" altLang="en-US" sz="1300" dirty="0" smtClean="0">
              <a:latin typeface="Courier New" pitchFamily="49" charset="0"/>
              <a:cs typeface="Courier New" pitchFamily="49" charset="0"/>
            </a:endParaRPr>
          </a:p>
          <a:p>
            <a:pPr>
              <a:buNone/>
            </a:pPr>
            <a:r>
              <a:rPr lang="en-US" altLang="en-US" sz="1300" dirty="0" smtClean="0">
                <a:latin typeface="Courier New" pitchFamily="49" charset="0"/>
                <a:cs typeface="Courier New" pitchFamily="49" charset="0"/>
              </a:rPr>
              <a:t>Logistic regression                               Number of </a:t>
            </a:r>
            <a:r>
              <a:rPr lang="en-US" altLang="en-US" sz="1300" dirty="0" err="1" smtClean="0">
                <a:latin typeface="Courier New" pitchFamily="49" charset="0"/>
                <a:cs typeface="Courier New" pitchFamily="49" charset="0"/>
              </a:rPr>
              <a:t>obs</a:t>
            </a:r>
            <a:r>
              <a:rPr lang="en-US" altLang="en-US" sz="1300" dirty="0" smtClean="0">
                <a:latin typeface="Courier New" pitchFamily="49" charset="0"/>
                <a:cs typeface="Courier New" pitchFamily="49" charset="0"/>
              </a:rPr>
              <a:t>   =        324</a:t>
            </a:r>
          </a:p>
          <a:p>
            <a:pPr>
              <a:buNone/>
            </a:pPr>
            <a:r>
              <a:rPr lang="en-US" altLang="en-US" sz="1300" dirty="0" smtClean="0">
                <a:latin typeface="Courier New" pitchFamily="49" charset="0"/>
                <a:cs typeface="Courier New" pitchFamily="49" charset="0"/>
              </a:rPr>
              <a:t>                                                  LR chi2(1)      =       5.32</a:t>
            </a:r>
          </a:p>
          <a:p>
            <a:pPr>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Prob</a:t>
            </a:r>
            <a:r>
              <a:rPr lang="en-US" altLang="en-US" sz="1300" dirty="0" smtClean="0">
                <a:latin typeface="Courier New" pitchFamily="49" charset="0"/>
                <a:cs typeface="Courier New" pitchFamily="49" charset="0"/>
              </a:rPr>
              <a:t> &gt; chi2     =     0.0210</a:t>
            </a:r>
          </a:p>
          <a:p>
            <a:pPr>
              <a:buNone/>
            </a:pPr>
            <a:r>
              <a:rPr lang="en-US" altLang="en-US" sz="1300" dirty="0" smtClean="0">
                <a:latin typeface="Courier New" pitchFamily="49" charset="0"/>
                <a:cs typeface="Courier New" pitchFamily="49" charset="0"/>
              </a:rPr>
              <a:t>Log likelihood = -221.81862                       Pseudo R2       =     0.0119</a:t>
            </a:r>
          </a:p>
          <a:p>
            <a:pPr>
              <a:buNone/>
            </a:pPr>
            <a:endParaRPr lang="en-US" altLang="en-US" sz="1300" dirty="0" smtClean="0">
              <a:latin typeface="Courier New" pitchFamily="49" charset="0"/>
              <a:cs typeface="Courier New" pitchFamily="49" charset="0"/>
            </a:endParaRPr>
          </a:p>
          <a:p>
            <a:pPr>
              <a:buNone/>
            </a:pPr>
            <a:r>
              <a:rPr lang="en-US" altLang="en-US" sz="1300" dirty="0" smtClean="0">
                <a:latin typeface="Courier New" pitchFamily="49" charset="0"/>
                <a:cs typeface="Courier New" pitchFamily="49" charset="0"/>
              </a:rPr>
              <a:t>-------------------------------------------------------------------------------</a:t>
            </a:r>
          </a:p>
          <a:p>
            <a:pPr>
              <a:buNone/>
            </a:pPr>
            <a:r>
              <a:rPr lang="en-US" altLang="en-US" sz="1300" dirty="0" smtClean="0">
                <a:latin typeface="Courier New" pitchFamily="49" charset="0"/>
                <a:cs typeface="Courier New" pitchFamily="49" charset="0"/>
              </a:rPr>
              <a:t>peth_audit_50 |      </a:t>
            </a:r>
            <a:r>
              <a:rPr lang="en-US" altLang="en-US" sz="1300" dirty="0" err="1" smtClean="0">
                <a:latin typeface="Courier New" pitchFamily="49" charset="0"/>
                <a:cs typeface="Courier New" pitchFamily="49" charset="0"/>
              </a:rPr>
              <a:t>Coef</a:t>
            </a:r>
            <a:r>
              <a:rPr lang="en-US" altLang="en-US" sz="1300" dirty="0" smtClean="0">
                <a:latin typeface="Courier New" pitchFamily="49" charset="0"/>
                <a:cs typeface="Courier New" pitchFamily="49" charset="0"/>
              </a:rPr>
              <a:t>.   Std. Err.      z    P&gt;|z|     [95% Conf. Interval]</a:t>
            </a:r>
          </a:p>
          <a:p>
            <a:pPr>
              <a:buNone/>
            </a:pPr>
            <a:r>
              <a:rPr lang="en-US" altLang="en-US" sz="1300" dirty="0" smtClean="0">
                <a:latin typeface="Courier New" pitchFamily="49" charset="0"/>
                <a:cs typeface="Courier New" pitchFamily="49" charset="0"/>
              </a:rPr>
              <a:t>--------------+----------------------------------------------------------------</a:t>
            </a:r>
          </a:p>
          <a:p>
            <a:pPr>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age_b</a:t>
            </a:r>
            <a:r>
              <a:rPr lang="en-US" altLang="en-US" sz="1300" dirty="0" smtClean="0">
                <a:latin typeface="Courier New" pitchFamily="49" charset="0"/>
                <a:cs typeface="Courier New" pitchFamily="49" charset="0"/>
              </a:rPr>
              <a:t> |   .0295481   .0129978     2.27   0.023     .0040729    .0550234</a:t>
            </a:r>
          </a:p>
          <a:p>
            <a:pPr>
              <a:buNone/>
            </a:pPr>
            <a:r>
              <a:rPr lang="en-US" altLang="en-US" sz="1300" dirty="0" smtClean="0">
                <a:latin typeface="Courier New" pitchFamily="49" charset="0"/>
                <a:cs typeface="Courier New" pitchFamily="49" charset="0"/>
              </a:rPr>
              <a:t>        _cons |   -.972165   .4203565    -2.31   0.021    -1.796049   -.1482814</a:t>
            </a:r>
          </a:p>
          <a:p>
            <a:pPr>
              <a:buNone/>
            </a:pPr>
            <a:r>
              <a:rPr lang="en-US" altLang="en-US" sz="1300" dirty="0" smtClean="0">
                <a:latin typeface="Courier New" pitchFamily="49" charset="0"/>
                <a:cs typeface="Courier New" pitchFamily="49" charset="0"/>
              </a:rPr>
              <a:t>------------------------------------------------------------------------------- </a:t>
            </a:r>
            <a:r>
              <a:rPr lang="en-US" altLang="en-US" sz="2400" dirty="0" smtClean="0">
                <a:latin typeface="Arial" charset="0"/>
                <a:cs typeface="Arial" charset="0"/>
              </a:rPr>
              <a:t>OR for a 10-year change in age = </a:t>
            </a:r>
            <a:r>
              <a:rPr lang="en-US" altLang="en-US" sz="2400" dirty="0" err="1" smtClean="0">
                <a:latin typeface="Arial" charset="0"/>
                <a:cs typeface="Arial" charset="0"/>
              </a:rPr>
              <a:t>exp</a:t>
            </a:r>
            <a:r>
              <a:rPr lang="en-US" altLang="en-US" sz="2400" dirty="0" smtClean="0">
                <a:latin typeface="Arial" charset="0"/>
                <a:cs typeface="Arial" charset="0"/>
              </a:rPr>
              <a:t>(10*0.029) = 1.34</a:t>
            </a:r>
          </a:p>
          <a:p>
            <a:pPr>
              <a:buFont typeface="Arial" charset="0"/>
              <a:buNone/>
            </a:pPr>
            <a:r>
              <a:rPr lang="en-US" altLang="en-US" sz="2400" dirty="0" smtClean="0">
                <a:latin typeface="Arial" charset="0"/>
                <a:cs typeface="Arial" charset="0"/>
              </a:rPr>
              <a:t>. </a:t>
            </a:r>
          </a:p>
          <a:p>
            <a:pPr>
              <a:buFont typeface="Arial" charset="0"/>
              <a:buNone/>
            </a:pPr>
            <a:endParaRPr lang="en-US" altLang="en-US" sz="2400" dirty="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04F22330-49CA-4BDE-9EF7-8A87620F58B9}" type="slidenum">
              <a:rPr lang="en-US" smtClean="0"/>
              <a:pPr>
                <a:defRPr/>
              </a:pPr>
              <a:t>33</a:t>
            </a:fld>
            <a:endParaRPr lang="en-US" dirty="0"/>
          </a:p>
        </p:txBody>
      </p:sp>
    </p:spTree>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p:txBody>
          <a:bodyPr/>
          <a:lstStyle/>
          <a:p>
            <a:r>
              <a:rPr lang="en-US" altLang="en-US" smtClean="0"/>
              <a:t>Continuous explanatory variable</a:t>
            </a:r>
          </a:p>
        </p:txBody>
      </p:sp>
      <p:sp>
        <p:nvSpPr>
          <p:cNvPr id="29699" name="Content Placeholder 2"/>
          <p:cNvSpPr>
            <a:spLocks noGrp="1"/>
          </p:cNvSpPr>
          <p:nvPr>
            <p:ph idx="1"/>
          </p:nvPr>
        </p:nvSpPr>
        <p:spPr>
          <a:xfrm>
            <a:off x="76200" y="1600200"/>
            <a:ext cx="9067800" cy="4525963"/>
          </a:xfrm>
        </p:spPr>
        <p:txBody>
          <a:bodyPr/>
          <a:lstStyle/>
          <a:p>
            <a:pPr>
              <a:defRPr/>
            </a:pPr>
            <a:r>
              <a:rPr lang="en-US" altLang="en-US" sz="2400" dirty="0" smtClean="0">
                <a:latin typeface="Arial" charset="0"/>
                <a:cs typeface="Arial" charset="0"/>
              </a:rPr>
              <a:t>To find the OR for a 10-year change in age</a:t>
            </a:r>
          </a:p>
          <a:p>
            <a:pPr>
              <a:buFont typeface="Arial" charset="0"/>
              <a:buNone/>
              <a:defRPr/>
            </a:pPr>
            <a:r>
              <a:rPr lang="en-US" altLang="en-US" sz="1300" dirty="0" smtClean="0">
                <a:latin typeface="Courier New" pitchFamily="49" charset="0"/>
                <a:cs typeface="Courier New" pitchFamily="49" charset="0"/>
              </a:rPr>
              <a:t>. </a:t>
            </a:r>
          </a:p>
          <a:p>
            <a:pPr indent="0">
              <a:spcBef>
                <a:spcPts val="0"/>
              </a:spcBef>
              <a:buNone/>
              <a:defRPr/>
            </a:pPr>
            <a:r>
              <a:rPr lang="en-US" altLang="en-US" sz="1400" dirty="0" smtClean="0">
                <a:latin typeface="Courier New" panose="02070309020205020404" pitchFamily="49" charset="0"/>
                <a:cs typeface="Courier New" panose="02070309020205020404" pitchFamily="49" charset="0"/>
              </a:rPr>
              <a:t>. </a:t>
            </a:r>
            <a:r>
              <a:rPr lang="en-US" altLang="en-US" sz="1400" dirty="0" err="1">
                <a:latin typeface="Courier New" panose="02070309020205020404" pitchFamily="49" charset="0"/>
                <a:cs typeface="Courier New" panose="02070309020205020404" pitchFamily="49" charset="0"/>
              </a:rPr>
              <a:t>lincom</a:t>
            </a:r>
            <a:r>
              <a:rPr lang="en-US" altLang="en-US" sz="1400" dirty="0">
                <a:latin typeface="Courier New" panose="02070309020205020404" pitchFamily="49" charset="0"/>
                <a:cs typeface="Courier New" panose="02070309020205020404" pitchFamily="49" charset="0"/>
              </a:rPr>
              <a:t> </a:t>
            </a:r>
            <a:r>
              <a:rPr lang="en-US" altLang="en-US" sz="1400" dirty="0" err="1">
                <a:latin typeface="Courier New" panose="02070309020205020404" pitchFamily="49" charset="0"/>
                <a:cs typeface="Courier New" panose="02070309020205020404" pitchFamily="49" charset="0"/>
              </a:rPr>
              <a:t>age_b</a:t>
            </a:r>
            <a:r>
              <a:rPr lang="en-US" altLang="en-US" sz="1400" dirty="0">
                <a:latin typeface="Courier New" panose="02070309020205020404" pitchFamily="49" charset="0"/>
                <a:cs typeface="Courier New" panose="02070309020205020404" pitchFamily="49" charset="0"/>
              </a:rPr>
              <a:t>*10</a:t>
            </a:r>
          </a:p>
          <a:p>
            <a:pPr indent="0">
              <a:spcBef>
                <a:spcPts val="0"/>
              </a:spcBef>
              <a:buNone/>
              <a:defRPr/>
            </a:pPr>
            <a:endParaRPr lang="en-US" altLang="en-US" sz="1400" dirty="0">
              <a:latin typeface="Courier New" panose="02070309020205020404" pitchFamily="49" charset="0"/>
              <a:cs typeface="Courier New" panose="02070309020205020404" pitchFamily="49" charset="0"/>
            </a:endParaRPr>
          </a:p>
          <a:p>
            <a:pPr indent="0">
              <a:spcBef>
                <a:spcPts val="0"/>
              </a:spcBef>
              <a:buNone/>
              <a:defRPr/>
            </a:pPr>
            <a:r>
              <a:rPr lang="en-US" altLang="en-US" sz="1400" dirty="0">
                <a:latin typeface="Courier New" panose="02070309020205020404" pitchFamily="49" charset="0"/>
                <a:cs typeface="Courier New" panose="02070309020205020404" pitchFamily="49" charset="0"/>
              </a:rPr>
              <a:t> ( 1)  10*[peth_audit_50]</a:t>
            </a:r>
            <a:r>
              <a:rPr lang="en-US" altLang="en-US" sz="1400" dirty="0" err="1">
                <a:latin typeface="Courier New" panose="02070309020205020404" pitchFamily="49" charset="0"/>
                <a:cs typeface="Courier New" panose="02070309020205020404" pitchFamily="49" charset="0"/>
              </a:rPr>
              <a:t>age_b</a:t>
            </a:r>
            <a:r>
              <a:rPr lang="en-US" altLang="en-US" sz="1400" dirty="0">
                <a:latin typeface="Courier New" panose="02070309020205020404" pitchFamily="49" charset="0"/>
                <a:cs typeface="Courier New" panose="02070309020205020404" pitchFamily="49" charset="0"/>
              </a:rPr>
              <a:t> = 0</a:t>
            </a:r>
          </a:p>
          <a:p>
            <a:pPr indent="0">
              <a:spcBef>
                <a:spcPts val="0"/>
              </a:spcBef>
              <a:buNone/>
              <a:defRPr/>
            </a:pPr>
            <a:endParaRPr lang="en-US" altLang="en-US" sz="1400" dirty="0">
              <a:latin typeface="Courier New" panose="02070309020205020404" pitchFamily="49" charset="0"/>
              <a:cs typeface="Courier New" panose="02070309020205020404" pitchFamily="49" charset="0"/>
            </a:endParaRPr>
          </a:p>
          <a:p>
            <a:pPr indent="0">
              <a:spcBef>
                <a:spcPts val="0"/>
              </a:spcBef>
              <a:buNone/>
              <a:defRPr/>
            </a:pPr>
            <a:r>
              <a:rPr lang="en-US" altLang="en-US" sz="1400" dirty="0">
                <a:latin typeface="Courier New" panose="02070309020205020404" pitchFamily="49" charset="0"/>
                <a:cs typeface="Courier New" panose="02070309020205020404" pitchFamily="49" charset="0"/>
              </a:rPr>
              <a:t>------------------------------------------------------------------------------</a:t>
            </a:r>
          </a:p>
          <a:p>
            <a:pPr indent="0">
              <a:spcBef>
                <a:spcPts val="0"/>
              </a:spcBef>
              <a:buNone/>
              <a:defRPr/>
            </a:pPr>
            <a:r>
              <a:rPr lang="en-US" altLang="en-US" sz="1400" dirty="0">
                <a:latin typeface="Courier New" panose="02070309020205020404" pitchFamily="49" charset="0"/>
                <a:cs typeface="Courier New" panose="02070309020205020404" pitchFamily="49" charset="0"/>
              </a:rPr>
              <a:t>peth_audi~50 | Odds Ratio   Std. Err.      z    P&gt;|z|     [95% Conf. Interval]</a:t>
            </a:r>
          </a:p>
          <a:p>
            <a:pPr indent="0">
              <a:spcBef>
                <a:spcPts val="0"/>
              </a:spcBef>
              <a:buNone/>
              <a:defRPr/>
            </a:pPr>
            <a:r>
              <a:rPr lang="en-US" altLang="en-US" sz="1400" dirty="0">
                <a:latin typeface="Courier New" panose="02070309020205020404" pitchFamily="49" charset="0"/>
                <a:cs typeface="Courier New" panose="02070309020205020404" pitchFamily="49" charset="0"/>
              </a:rPr>
              <a:t>-------------+----------------------------------------------------------------</a:t>
            </a:r>
          </a:p>
          <a:p>
            <a:pPr indent="0">
              <a:spcBef>
                <a:spcPts val="0"/>
              </a:spcBef>
              <a:buNone/>
              <a:defRPr/>
            </a:pPr>
            <a:r>
              <a:rPr lang="en-US" altLang="en-US" sz="1400" dirty="0">
                <a:latin typeface="Courier New" panose="02070309020205020404" pitchFamily="49" charset="0"/>
                <a:cs typeface="Courier New" panose="02070309020205020404" pitchFamily="49" charset="0"/>
              </a:rPr>
              <a:t>         (1) |   1.343773   .1746612     2.27   0.023      1.04157    1.733658</a:t>
            </a:r>
          </a:p>
          <a:p>
            <a:pPr indent="0">
              <a:spcBef>
                <a:spcPts val="0"/>
              </a:spcBef>
              <a:buNone/>
              <a:defRPr/>
            </a:pPr>
            <a:r>
              <a:rPr lang="en-US" altLang="en-US" sz="1400" dirty="0">
                <a:latin typeface="Courier New" panose="02070309020205020404" pitchFamily="49" charset="0"/>
                <a:cs typeface="Courier New" panose="02070309020205020404" pitchFamily="49" charset="0"/>
              </a:rPr>
              <a:t>------------------------------------------------------------------------------</a:t>
            </a:r>
            <a:endParaRPr lang="en-US" altLang="en-US" sz="2400" dirty="0" smtClean="0">
              <a:latin typeface="Arial" charset="0"/>
              <a:cs typeface="Arial" charset="0"/>
            </a:endParaRPr>
          </a:p>
          <a:p>
            <a:pPr>
              <a:buFont typeface="Arial" charset="0"/>
              <a:buNone/>
              <a:defRPr/>
            </a:pPr>
            <a:r>
              <a:rPr lang="en-US" altLang="en-US" sz="2400" dirty="0" smtClean="0">
                <a:latin typeface="Arial" charset="0"/>
                <a:cs typeface="Arial" charset="0"/>
              </a:rPr>
              <a:t>. </a:t>
            </a:r>
          </a:p>
          <a:p>
            <a:pPr>
              <a:buFont typeface="Arial" charset="0"/>
              <a:buNone/>
              <a:defRPr/>
            </a:pPr>
            <a:endParaRPr lang="en-US" altLang="en-US" sz="2400" dirty="0" smtClean="0">
              <a:latin typeface="Arial" charset="0"/>
              <a:cs typeface="Arial" charset="0"/>
            </a:endParaRPr>
          </a:p>
        </p:txBody>
      </p:sp>
      <p:sp>
        <p:nvSpPr>
          <p:cNvPr id="4" name="Slide Number Placeholder 3"/>
          <p:cNvSpPr>
            <a:spLocks noGrp="1"/>
          </p:cNvSpPr>
          <p:nvPr>
            <p:ph type="sldNum" sz="quarter" idx="12"/>
          </p:nvPr>
        </p:nvSpPr>
        <p:spPr/>
        <p:txBody>
          <a:bodyPr/>
          <a:lstStyle/>
          <a:p>
            <a:pPr>
              <a:defRPr/>
            </a:pPr>
            <a:fld id="{389C0371-DC87-4A9D-8B60-6578C3A1914F}" type="slidenum">
              <a:rPr lang="en-US" smtClean="0"/>
              <a:pPr>
                <a:defRPr/>
              </a:pPr>
              <a:t>34</a:t>
            </a:fld>
            <a:endParaRPr lang="en-US" dirty="0"/>
          </a:p>
        </p:txBody>
      </p:sp>
    </p:spTree>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p:txBody>
          <a:bodyPr/>
          <a:lstStyle/>
          <a:p>
            <a:endParaRPr lang="en-US" altLang="en-US" smtClean="0"/>
          </a:p>
        </p:txBody>
      </p:sp>
      <p:sp>
        <p:nvSpPr>
          <p:cNvPr id="3" name="Content Placeholder 2"/>
          <p:cNvSpPr>
            <a:spLocks noGrp="1"/>
          </p:cNvSpPr>
          <p:nvPr>
            <p:ph idx="1"/>
          </p:nvPr>
        </p:nvSpPr>
        <p:spPr/>
        <p:txBody>
          <a:bodyPr/>
          <a:lstStyle/>
          <a:p>
            <a:pPr>
              <a:defRPr/>
            </a:pPr>
            <a:r>
              <a:rPr lang="en-US" dirty="0" smtClean="0">
                <a:latin typeface="Arial" charset="0"/>
                <a:cs typeface="Arial" charset="0"/>
              </a:rPr>
              <a:t>Another way to find the OR for a 10-year change in age</a:t>
            </a:r>
          </a:p>
          <a:p>
            <a:pPr indent="0">
              <a:spcBef>
                <a:spcPts val="0"/>
              </a:spcBef>
              <a:buFont typeface="Arial" charset="0"/>
              <a:buNone/>
              <a:defRPr/>
            </a:pPr>
            <a:endParaRPr lang="en-US" sz="1200" b="1" dirty="0" smtClean="0">
              <a:latin typeface="Courier New" pitchFamily="49" charset="0"/>
              <a:cs typeface="Courier New" pitchFamily="49" charset="0"/>
            </a:endParaRPr>
          </a:p>
          <a:p>
            <a:pPr indent="0">
              <a:spcBef>
                <a:spcPts val="0"/>
              </a:spcBef>
              <a:buFont typeface="Arial" charset="0"/>
              <a:buNone/>
              <a:defRPr/>
            </a:pPr>
            <a:r>
              <a:rPr lang="en-US" sz="1200" b="1" dirty="0" smtClean="0">
                <a:latin typeface="Courier New" pitchFamily="49" charset="0"/>
                <a:cs typeface="Courier New" pitchFamily="49" charset="0"/>
              </a:rPr>
              <a:t>gen age_10=</a:t>
            </a:r>
            <a:r>
              <a:rPr lang="en-US" sz="1200" b="1" dirty="0" err="1" smtClean="0">
                <a:latin typeface="Courier New" pitchFamily="49" charset="0"/>
                <a:cs typeface="Courier New" pitchFamily="49" charset="0"/>
              </a:rPr>
              <a:t>age_b</a:t>
            </a:r>
            <a:r>
              <a:rPr lang="en-US" sz="1200" b="1" dirty="0" smtClean="0">
                <a:latin typeface="Courier New" pitchFamily="49" charset="0"/>
                <a:cs typeface="Courier New" pitchFamily="49" charset="0"/>
              </a:rPr>
              <a:t>/10</a:t>
            </a:r>
            <a:endParaRPr lang="en-US" sz="1200" b="1" dirty="0">
              <a:latin typeface="Courier New" pitchFamily="49" charset="0"/>
              <a:cs typeface="Courier New" pitchFamily="49" charset="0"/>
            </a:endParaRPr>
          </a:p>
          <a:p>
            <a:pPr indent="0">
              <a:spcBef>
                <a:spcPts val="0"/>
              </a:spcBef>
              <a:buFont typeface="Arial" charset="0"/>
              <a:buNone/>
              <a:defRPr/>
            </a:pPr>
            <a:endParaRPr lang="en-US" sz="1200" b="1" dirty="0" smtClean="0">
              <a:latin typeface="Courier New" pitchFamily="49" charset="0"/>
              <a:cs typeface="Courier New" pitchFamily="49" charset="0"/>
            </a:endParaRPr>
          </a:p>
          <a:p>
            <a:pPr indent="0">
              <a:spcBef>
                <a:spcPts val="0"/>
              </a:spcBef>
              <a:buNone/>
              <a:defRPr/>
            </a:pPr>
            <a:r>
              <a:rPr lang="en-US" sz="1200" b="1" dirty="0">
                <a:latin typeface="Courier New" pitchFamily="49" charset="0"/>
                <a:cs typeface="Courier New" pitchFamily="49" charset="0"/>
              </a:rPr>
              <a:t>. logistic peth_audit_50 age_10</a:t>
            </a:r>
          </a:p>
          <a:p>
            <a:pPr indent="0">
              <a:spcBef>
                <a:spcPts val="0"/>
              </a:spcBef>
              <a:buNone/>
              <a:defRPr/>
            </a:pPr>
            <a:endParaRPr lang="en-US" sz="1200" b="1" dirty="0">
              <a:latin typeface="Courier New" pitchFamily="49" charset="0"/>
              <a:cs typeface="Courier New" pitchFamily="49" charset="0"/>
            </a:endParaRPr>
          </a:p>
          <a:p>
            <a:pPr indent="0">
              <a:spcBef>
                <a:spcPts val="0"/>
              </a:spcBef>
              <a:buNone/>
              <a:defRPr/>
            </a:pPr>
            <a:r>
              <a:rPr lang="en-US" sz="1200" b="1" dirty="0">
                <a:latin typeface="Courier New" pitchFamily="49" charset="0"/>
                <a:cs typeface="Courier New" pitchFamily="49" charset="0"/>
              </a:rPr>
              <a:t>Logistic regression                               Number of </a:t>
            </a:r>
            <a:r>
              <a:rPr lang="en-US" sz="1200" b="1" dirty="0" err="1">
                <a:latin typeface="Courier New" pitchFamily="49" charset="0"/>
                <a:cs typeface="Courier New" pitchFamily="49" charset="0"/>
              </a:rPr>
              <a:t>obs</a:t>
            </a:r>
            <a:r>
              <a:rPr lang="en-US" sz="1200" b="1" dirty="0">
                <a:latin typeface="Courier New" pitchFamily="49" charset="0"/>
                <a:cs typeface="Courier New" pitchFamily="49" charset="0"/>
              </a:rPr>
              <a:t>   =        324</a:t>
            </a:r>
          </a:p>
          <a:p>
            <a:pPr indent="0">
              <a:spcBef>
                <a:spcPts val="0"/>
              </a:spcBef>
              <a:buNone/>
              <a:defRPr/>
            </a:pPr>
            <a:r>
              <a:rPr lang="en-US" sz="1200" b="1" dirty="0">
                <a:latin typeface="Courier New" pitchFamily="49" charset="0"/>
                <a:cs typeface="Courier New" pitchFamily="49" charset="0"/>
              </a:rPr>
              <a:t>                                                  LR chi2(1)      =       5.32</a:t>
            </a:r>
          </a:p>
          <a:p>
            <a:pPr indent="0">
              <a:spcBef>
                <a:spcPts val="0"/>
              </a:spcBef>
              <a:buNone/>
              <a:defRPr/>
            </a:pPr>
            <a:r>
              <a:rPr lang="en-US" sz="1200" b="1" dirty="0">
                <a:latin typeface="Courier New" pitchFamily="49" charset="0"/>
                <a:cs typeface="Courier New" pitchFamily="49" charset="0"/>
              </a:rPr>
              <a:t>                                                  </a:t>
            </a:r>
            <a:r>
              <a:rPr lang="en-US" sz="1200" b="1" dirty="0" err="1">
                <a:latin typeface="Courier New" pitchFamily="49" charset="0"/>
                <a:cs typeface="Courier New" pitchFamily="49" charset="0"/>
              </a:rPr>
              <a:t>Prob</a:t>
            </a:r>
            <a:r>
              <a:rPr lang="en-US" sz="1200" b="1" dirty="0">
                <a:latin typeface="Courier New" pitchFamily="49" charset="0"/>
                <a:cs typeface="Courier New" pitchFamily="49" charset="0"/>
              </a:rPr>
              <a:t> &gt; chi2     =     0.0210</a:t>
            </a:r>
          </a:p>
          <a:p>
            <a:pPr indent="0">
              <a:spcBef>
                <a:spcPts val="0"/>
              </a:spcBef>
              <a:buNone/>
              <a:defRPr/>
            </a:pPr>
            <a:r>
              <a:rPr lang="en-US" sz="1200" b="1" dirty="0">
                <a:latin typeface="Courier New" pitchFamily="49" charset="0"/>
                <a:cs typeface="Courier New" pitchFamily="49" charset="0"/>
              </a:rPr>
              <a:t>Log likelihood = -221.81862                       Pseudo R2       =     0.0119</a:t>
            </a:r>
          </a:p>
          <a:p>
            <a:pPr indent="0">
              <a:spcBef>
                <a:spcPts val="0"/>
              </a:spcBef>
              <a:buNone/>
              <a:defRPr/>
            </a:pPr>
            <a:endParaRPr lang="en-US" sz="1200" b="1" dirty="0">
              <a:latin typeface="Courier New" pitchFamily="49" charset="0"/>
              <a:cs typeface="Courier New" pitchFamily="49" charset="0"/>
            </a:endParaRPr>
          </a:p>
          <a:p>
            <a:pPr indent="0">
              <a:spcBef>
                <a:spcPts val="0"/>
              </a:spcBef>
              <a:buNone/>
              <a:defRPr/>
            </a:pPr>
            <a:r>
              <a:rPr lang="en-US" sz="1200" b="1" dirty="0">
                <a:latin typeface="Courier New" pitchFamily="49" charset="0"/>
                <a:cs typeface="Courier New" pitchFamily="49" charset="0"/>
              </a:rPr>
              <a:t>-------------------------------------------------------------------------------</a:t>
            </a:r>
          </a:p>
          <a:p>
            <a:pPr indent="0">
              <a:spcBef>
                <a:spcPts val="0"/>
              </a:spcBef>
              <a:buNone/>
              <a:defRPr/>
            </a:pPr>
            <a:r>
              <a:rPr lang="en-US" sz="1200" b="1" dirty="0">
                <a:latin typeface="Courier New" pitchFamily="49" charset="0"/>
                <a:cs typeface="Courier New" pitchFamily="49" charset="0"/>
              </a:rPr>
              <a:t>peth_audit_50 | Odds Ratio   Std. Err.      z    P&gt;|z|     [95% Conf. Interval]</a:t>
            </a:r>
          </a:p>
          <a:p>
            <a:pPr indent="0">
              <a:spcBef>
                <a:spcPts val="0"/>
              </a:spcBef>
              <a:buNone/>
              <a:defRPr/>
            </a:pPr>
            <a:r>
              <a:rPr lang="en-US" sz="1200" b="1" dirty="0">
                <a:latin typeface="Courier New" pitchFamily="49" charset="0"/>
                <a:cs typeface="Courier New" pitchFamily="49" charset="0"/>
              </a:rPr>
              <a:t>--------------+----------------------------------------------------------------</a:t>
            </a:r>
          </a:p>
          <a:p>
            <a:pPr indent="0">
              <a:spcBef>
                <a:spcPts val="0"/>
              </a:spcBef>
              <a:buNone/>
              <a:defRPr/>
            </a:pPr>
            <a:r>
              <a:rPr lang="en-US" sz="1200" b="1" dirty="0">
                <a:latin typeface="Courier New" pitchFamily="49" charset="0"/>
                <a:cs typeface="Courier New" pitchFamily="49" charset="0"/>
              </a:rPr>
              <a:t>       age_10 |   1.343773   .1746612     2.27   0.023      1.04157    1.733658</a:t>
            </a:r>
          </a:p>
          <a:p>
            <a:pPr indent="0">
              <a:spcBef>
                <a:spcPts val="0"/>
              </a:spcBef>
              <a:buNone/>
              <a:defRPr/>
            </a:pPr>
            <a:r>
              <a:rPr lang="en-US" sz="1200" b="1" dirty="0">
                <a:latin typeface="Courier New" pitchFamily="49" charset="0"/>
                <a:cs typeface="Courier New" pitchFamily="49" charset="0"/>
              </a:rPr>
              <a:t>        _cons |   .3782632   .1590054    -2.31   0.021     .1659534    .8621885</a:t>
            </a:r>
          </a:p>
          <a:p>
            <a:pPr indent="0">
              <a:spcBef>
                <a:spcPts val="0"/>
              </a:spcBef>
              <a:buNone/>
              <a:defRPr/>
            </a:pPr>
            <a:r>
              <a:rPr lang="en-US" sz="1200" b="1" dirty="0">
                <a:latin typeface="Courier New" pitchFamily="49" charset="0"/>
                <a:cs typeface="Courier New" pitchFamily="49" charset="0"/>
              </a:rPr>
              <a:t>-------------------------------------------------------------------------------</a:t>
            </a:r>
          </a:p>
          <a:p>
            <a:pPr indent="0">
              <a:spcBef>
                <a:spcPts val="0"/>
              </a:spcBef>
              <a:buFont typeface="Arial" charset="0"/>
              <a:buNone/>
              <a:defRPr/>
            </a:pPr>
            <a:endParaRPr lang="en-US" sz="1200" b="1" dirty="0">
              <a:latin typeface="Courier New" pitchFamily="49" charset="0"/>
              <a:cs typeface="Courier New" pitchFamily="49" charset="0"/>
            </a:endParaRPr>
          </a:p>
          <a:p>
            <a:pPr indent="0">
              <a:spcBef>
                <a:spcPts val="0"/>
              </a:spcBef>
              <a:buFont typeface="Arial" charset="0"/>
              <a:buNone/>
              <a:defRPr/>
            </a:pPr>
            <a:endParaRPr lang="en-US" sz="1200" b="1" dirty="0">
              <a:latin typeface="Courier New" pitchFamily="49" charset="0"/>
              <a:cs typeface="Courier New" pitchFamily="49" charset="0"/>
            </a:endParaRPr>
          </a:p>
          <a:p>
            <a:pPr marL="0" indent="0">
              <a:spcBef>
                <a:spcPts val="0"/>
              </a:spcBef>
              <a:buFont typeface="Arial" charset="0"/>
              <a:buNone/>
              <a:defRPr/>
            </a:pPr>
            <a:endParaRPr lang="en-US" sz="1000" b="1"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87253947-D0F2-466C-AE5E-82E0BECE0BEC}" type="slidenum">
              <a:rPr lang="en-US" smtClean="0"/>
              <a:pPr>
                <a:defRPr/>
              </a:pPr>
              <a:t>35</a:t>
            </a:fld>
            <a:endParaRPr lang="en-US"/>
          </a:p>
        </p:txBody>
      </p:sp>
    </p:spTree>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457200" y="0"/>
            <a:ext cx="8229600" cy="1143000"/>
          </a:xfrm>
        </p:spPr>
        <p:txBody>
          <a:bodyPr/>
          <a:lstStyle/>
          <a:p>
            <a:r>
              <a:rPr lang="en-US" altLang="en-US" smtClean="0"/>
              <a:t>Checking logit-linearity</a:t>
            </a:r>
          </a:p>
        </p:txBody>
      </p:sp>
      <p:sp>
        <p:nvSpPr>
          <p:cNvPr id="33795" name="Content Placeholder 2"/>
          <p:cNvSpPr>
            <a:spLocks noGrp="1"/>
          </p:cNvSpPr>
          <p:nvPr>
            <p:ph idx="1"/>
          </p:nvPr>
        </p:nvSpPr>
        <p:spPr>
          <a:xfrm>
            <a:off x="457200" y="990600"/>
            <a:ext cx="8229600" cy="4525963"/>
          </a:xfrm>
        </p:spPr>
        <p:txBody>
          <a:bodyPr/>
          <a:lstStyle/>
          <a:p>
            <a:pPr marL="0">
              <a:spcBef>
                <a:spcPct val="0"/>
              </a:spcBef>
              <a:buFont typeface="Arial" charset="0"/>
              <a:buNone/>
            </a:pPr>
            <a:r>
              <a:rPr lang="en-US" altLang="en-US" sz="1200" dirty="0" smtClean="0">
                <a:latin typeface="Courier New" pitchFamily="49" charset="0"/>
                <a:cs typeface="Courier New" pitchFamily="49" charset="0"/>
              </a:rPr>
              <a:t> </a:t>
            </a:r>
          </a:p>
          <a:p>
            <a:pPr marL="0">
              <a:spcBef>
                <a:spcPct val="0"/>
              </a:spcBef>
              <a:buFont typeface="Arial" charset="0"/>
              <a:buNone/>
            </a:pPr>
            <a:r>
              <a:rPr lang="en-US" altLang="en-US" sz="1200" dirty="0" smtClean="0">
                <a:latin typeface="Courier New" pitchFamily="49" charset="0"/>
                <a:cs typeface="Courier New" pitchFamily="49" charset="0"/>
              </a:rPr>
              <a:t>. tab </a:t>
            </a:r>
            <a:r>
              <a:rPr lang="en-US" altLang="en-US" sz="1200" dirty="0" err="1" smtClean="0">
                <a:latin typeface="Courier New" pitchFamily="49" charset="0"/>
                <a:cs typeface="Courier New" pitchFamily="49" charset="0"/>
              </a:rPr>
              <a:t>agecat</a:t>
            </a:r>
            <a:endParaRPr lang="en-US" altLang="en-US" sz="1200" dirty="0" smtClean="0">
              <a:latin typeface="Courier New" pitchFamily="49" charset="0"/>
              <a:cs typeface="Courier New" pitchFamily="49" charset="0"/>
            </a:endParaRP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Font typeface="Arial" charset="0"/>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agecat</a:t>
            </a:r>
            <a:r>
              <a:rPr lang="en-US" altLang="en-US" sz="1200" dirty="0" smtClean="0">
                <a:latin typeface="Courier New" pitchFamily="49" charset="0"/>
                <a:cs typeface="Courier New" pitchFamily="49" charset="0"/>
              </a:rPr>
              <a:t> |      Freq.     Percent        Cum.</a:t>
            </a:r>
          </a:p>
          <a:p>
            <a:pPr marL="0">
              <a:spcBef>
                <a:spcPct val="0"/>
              </a:spcBef>
              <a:buFont typeface="Arial" charset="0"/>
              <a:buNone/>
            </a:pPr>
            <a:r>
              <a:rPr lang="en-US" altLang="en-US" sz="1200" dirty="0" smtClean="0">
                <a:latin typeface="Courier New" pitchFamily="49" charset="0"/>
                <a:cs typeface="Courier New" pitchFamily="49" charset="0"/>
              </a:rPr>
              <a:t>------------+-----------------------------------</a:t>
            </a:r>
          </a:p>
          <a:p>
            <a:pPr marL="0">
              <a:spcBef>
                <a:spcPct val="0"/>
              </a:spcBef>
              <a:buFont typeface="Arial" charset="0"/>
              <a:buNone/>
            </a:pPr>
            <a:r>
              <a:rPr lang="en-US" altLang="en-US" sz="1200" dirty="0" smtClean="0">
                <a:latin typeface="Courier New" pitchFamily="49" charset="0"/>
                <a:cs typeface="Courier New" pitchFamily="49" charset="0"/>
              </a:rPr>
              <a:t>         15 |         80       24.69       24.69</a:t>
            </a:r>
          </a:p>
          <a:p>
            <a:pPr marL="0">
              <a:spcBef>
                <a:spcPct val="0"/>
              </a:spcBef>
              <a:buFont typeface="Arial" charset="0"/>
              <a:buNone/>
            </a:pPr>
            <a:r>
              <a:rPr lang="en-US" altLang="en-US" sz="1200" dirty="0" smtClean="0">
                <a:latin typeface="Courier New" pitchFamily="49" charset="0"/>
                <a:cs typeface="Courier New" pitchFamily="49" charset="0"/>
              </a:rPr>
              <a:t>         25 |        136       41.98       66.67</a:t>
            </a:r>
          </a:p>
          <a:p>
            <a:pPr marL="0">
              <a:spcBef>
                <a:spcPct val="0"/>
              </a:spcBef>
              <a:buFont typeface="Arial" charset="0"/>
              <a:buNone/>
            </a:pPr>
            <a:r>
              <a:rPr lang="en-US" altLang="en-US" sz="1200" dirty="0" smtClean="0">
                <a:latin typeface="Courier New" pitchFamily="49" charset="0"/>
                <a:cs typeface="Courier New" pitchFamily="49" charset="0"/>
              </a:rPr>
              <a:t>         35 |         80       24.69       91.36</a:t>
            </a:r>
          </a:p>
          <a:p>
            <a:pPr marL="0">
              <a:spcBef>
                <a:spcPct val="0"/>
              </a:spcBef>
              <a:buFont typeface="Arial" charset="0"/>
              <a:buNone/>
            </a:pPr>
            <a:r>
              <a:rPr lang="en-US" altLang="en-US" sz="1200" dirty="0" smtClean="0">
                <a:latin typeface="Courier New" pitchFamily="49" charset="0"/>
                <a:cs typeface="Courier New" pitchFamily="49" charset="0"/>
              </a:rPr>
              <a:t>         45 |         28        8.64      100.00</a:t>
            </a:r>
          </a:p>
          <a:p>
            <a:pPr marL="0">
              <a:spcBef>
                <a:spcPct val="0"/>
              </a:spcBef>
              <a:buFont typeface="Arial" charset="0"/>
              <a:buNone/>
            </a:pPr>
            <a:r>
              <a:rPr lang="en-US" altLang="en-US" sz="1200" dirty="0" smtClean="0">
                <a:latin typeface="Courier New" pitchFamily="49" charset="0"/>
                <a:cs typeface="Courier New" pitchFamily="49" charset="0"/>
              </a:rPr>
              <a:t>------------+-----------------------------------</a:t>
            </a:r>
          </a:p>
          <a:p>
            <a:pPr marL="0">
              <a:spcBef>
                <a:spcPct val="0"/>
              </a:spcBef>
              <a:buFont typeface="Arial" charset="0"/>
              <a:buNone/>
            </a:pPr>
            <a:r>
              <a:rPr lang="en-US" altLang="en-US" sz="1200" dirty="0" smtClean="0">
                <a:latin typeface="Courier New" pitchFamily="49" charset="0"/>
                <a:cs typeface="Courier New" pitchFamily="49" charset="0"/>
              </a:rPr>
              <a:t>      Total |        324      100.00</a:t>
            </a: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None/>
            </a:pPr>
            <a:r>
              <a:rPr lang="en-US" altLang="en-US" sz="1200" dirty="0" smtClean="0">
                <a:latin typeface="Courier New" pitchFamily="49" charset="0"/>
                <a:cs typeface="Courier New" pitchFamily="49" charset="0"/>
              </a:rPr>
              <a:t> logistic peth_audit_50 </a:t>
            </a:r>
            <a:r>
              <a:rPr lang="en-US" altLang="en-US" sz="1200" dirty="0" err="1" smtClean="0">
                <a:latin typeface="Courier New" pitchFamily="49" charset="0"/>
                <a:cs typeface="Courier New" pitchFamily="49" charset="0"/>
              </a:rPr>
              <a:t>i.agecat</a:t>
            </a:r>
            <a:endParaRPr lang="en-US" altLang="en-US" sz="1200" dirty="0" smtClean="0">
              <a:latin typeface="Courier New" pitchFamily="49" charset="0"/>
              <a:cs typeface="Courier New" pitchFamily="49" charset="0"/>
            </a:endParaRPr>
          </a:p>
          <a:p>
            <a:pPr marL="0">
              <a:spcBef>
                <a:spcPct val="0"/>
              </a:spcBef>
              <a:buNone/>
            </a:pPr>
            <a:endParaRPr lang="en-US" altLang="en-US" sz="1200" dirty="0" smtClean="0">
              <a:latin typeface="Courier New" pitchFamily="49" charset="0"/>
              <a:cs typeface="Courier New" pitchFamily="49" charset="0"/>
            </a:endParaRPr>
          </a:p>
          <a:p>
            <a:pPr marL="0">
              <a:spcBef>
                <a:spcPct val="0"/>
              </a:spcBef>
              <a:buNone/>
            </a:pPr>
            <a:r>
              <a:rPr lang="en-US" altLang="en-US" sz="1200" dirty="0" smtClean="0">
                <a:latin typeface="Courier New" pitchFamily="49" charset="0"/>
                <a:cs typeface="Courier New" pitchFamily="49" charset="0"/>
              </a:rPr>
              <a:t>Logistic regression                               Number of </a:t>
            </a:r>
            <a:r>
              <a:rPr lang="en-US" altLang="en-US" sz="1200" dirty="0" err="1" smtClean="0">
                <a:latin typeface="Courier New" pitchFamily="49" charset="0"/>
                <a:cs typeface="Courier New" pitchFamily="49" charset="0"/>
              </a:rPr>
              <a:t>obs</a:t>
            </a:r>
            <a:r>
              <a:rPr lang="en-US" altLang="en-US" sz="1200" dirty="0" smtClean="0">
                <a:latin typeface="Courier New" pitchFamily="49" charset="0"/>
                <a:cs typeface="Courier New" pitchFamily="49" charset="0"/>
              </a:rPr>
              <a:t>   =        324</a:t>
            </a:r>
          </a:p>
          <a:p>
            <a:pPr marL="0">
              <a:spcBef>
                <a:spcPct val="0"/>
              </a:spcBef>
              <a:buNone/>
            </a:pPr>
            <a:r>
              <a:rPr lang="en-US" altLang="en-US" sz="1200" dirty="0" smtClean="0">
                <a:latin typeface="Courier New" pitchFamily="49" charset="0"/>
                <a:cs typeface="Courier New" pitchFamily="49" charset="0"/>
              </a:rPr>
              <a:t>                                                  LR chi2(3)      =       8.22</a:t>
            </a:r>
          </a:p>
          <a:p>
            <a:pPr marL="0">
              <a:spcBef>
                <a:spcPct val="0"/>
              </a:spcBef>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Prob</a:t>
            </a:r>
            <a:r>
              <a:rPr lang="en-US" altLang="en-US" sz="1200" dirty="0" smtClean="0">
                <a:latin typeface="Courier New" pitchFamily="49" charset="0"/>
                <a:cs typeface="Courier New" pitchFamily="49" charset="0"/>
              </a:rPr>
              <a:t> &gt; chi2     =     0.0416</a:t>
            </a:r>
          </a:p>
          <a:p>
            <a:pPr marL="0">
              <a:spcBef>
                <a:spcPct val="0"/>
              </a:spcBef>
              <a:buNone/>
            </a:pPr>
            <a:r>
              <a:rPr lang="en-US" altLang="en-US" sz="1200" dirty="0" smtClean="0">
                <a:latin typeface="Courier New" pitchFamily="49" charset="0"/>
                <a:cs typeface="Courier New" pitchFamily="49" charset="0"/>
              </a:rPr>
              <a:t>Log likelihood =  -220.3693                       Pseudo R2       =     0.0183</a:t>
            </a:r>
          </a:p>
          <a:p>
            <a:pPr marL="0">
              <a:spcBef>
                <a:spcPct val="0"/>
              </a:spcBef>
              <a:buNone/>
            </a:pPr>
            <a:endParaRPr lang="en-US" altLang="en-US" sz="1200" dirty="0" smtClean="0">
              <a:latin typeface="Courier New" pitchFamily="49" charset="0"/>
              <a:cs typeface="Courier New" pitchFamily="49" charset="0"/>
            </a:endParaRPr>
          </a:p>
          <a:p>
            <a:pPr marL="0">
              <a:spcBef>
                <a:spcPct val="0"/>
              </a:spcBef>
              <a:buNone/>
            </a:pPr>
            <a:r>
              <a:rPr lang="en-US" altLang="en-US" sz="1200" dirty="0" smtClean="0">
                <a:latin typeface="Courier New" pitchFamily="49" charset="0"/>
                <a:cs typeface="Courier New" pitchFamily="49" charset="0"/>
              </a:rPr>
              <a:t>-------------------------------------------------------------------------------</a:t>
            </a:r>
          </a:p>
          <a:p>
            <a:pPr marL="0">
              <a:spcBef>
                <a:spcPct val="0"/>
              </a:spcBef>
              <a:buNone/>
            </a:pPr>
            <a:r>
              <a:rPr lang="en-US" altLang="en-US" sz="1200" dirty="0" smtClean="0">
                <a:latin typeface="Courier New" pitchFamily="49" charset="0"/>
                <a:cs typeface="Courier New" pitchFamily="49" charset="0"/>
              </a:rPr>
              <a:t>peth_audit_50 | Odds Ratio   Std. Err.      z    P&gt;|z|     [95% Conf. Interval]</a:t>
            </a:r>
          </a:p>
          <a:p>
            <a:pPr marL="0">
              <a:spcBef>
                <a:spcPct val="0"/>
              </a:spcBef>
              <a:buNone/>
            </a:pPr>
            <a:r>
              <a:rPr lang="en-US" altLang="en-US" sz="1200" dirty="0" smtClean="0">
                <a:latin typeface="Courier New" pitchFamily="49" charset="0"/>
                <a:cs typeface="Courier New" pitchFamily="49" charset="0"/>
              </a:rPr>
              <a:t>--------------+----------------------------------------------------------------</a:t>
            </a:r>
          </a:p>
          <a:p>
            <a:pPr marL="0">
              <a:spcBef>
                <a:spcPct val="0"/>
              </a:spcBef>
              <a:buNone/>
            </a:pPr>
            <a:r>
              <a:rPr lang="en-US" altLang="en-US" sz="1200" dirty="0" smtClean="0">
                <a:latin typeface="Courier New" pitchFamily="49" charset="0"/>
                <a:cs typeface="Courier New" pitchFamily="49" charset="0"/>
              </a:rPr>
              <a:t>       </a:t>
            </a:r>
            <a:r>
              <a:rPr lang="en-US" altLang="en-US" sz="1200" dirty="0" err="1" smtClean="0">
                <a:latin typeface="Courier New" pitchFamily="49" charset="0"/>
                <a:cs typeface="Courier New" pitchFamily="49" charset="0"/>
              </a:rPr>
              <a:t>agecat</a:t>
            </a:r>
            <a:r>
              <a:rPr lang="en-US" altLang="en-US" sz="1200" dirty="0" smtClean="0">
                <a:latin typeface="Courier New" pitchFamily="49" charset="0"/>
                <a:cs typeface="Courier New" pitchFamily="49" charset="0"/>
              </a:rPr>
              <a:t> |</a:t>
            </a:r>
          </a:p>
          <a:p>
            <a:pPr marL="0">
              <a:spcBef>
                <a:spcPct val="0"/>
              </a:spcBef>
              <a:buNone/>
            </a:pPr>
            <a:r>
              <a:rPr lang="en-US" altLang="en-US" sz="1200" dirty="0" smtClean="0">
                <a:latin typeface="Courier New" pitchFamily="49" charset="0"/>
                <a:cs typeface="Courier New" pitchFamily="49" charset="0"/>
              </a:rPr>
              <a:t>          25  |   1.525822   .4390615     1.47   0.142     .8680944    2.681887</a:t>
            </a:r>
          </a:p>
          <a:p>
            <a:pPr marL="0">
              <a:spcBef>
                <a:spcPct val="0"/>
              </a:spcBef>
              <a:buNone/>
            </a:pPr>
            <a:r>
              <a:rPr lang="en-US" altLang="en-US" sz="1200" dirty="0" smtClean="0">
                <a:latin typeface="Courier New" pitchFamily="49" charset="0"/>
                <a:cs typeface="Courier New" pitchFamily="49" charset="0"/>
              </a:rPr>
              <a:t>          35  |   2.254902    .728875     2.52   0.012     1.196699    4.248838</a:t>
            </a:r>
          </a:p>
          <a:p>
            <a:pPr marL="0">
              <a:spcBef>
                <a:spcPct val="0"/>
              </a:spcBef>
              <a:buNone/>
            </a:pPr>
            <a:r>
              <a:rPr lang="en-US" altLang="en-US" sz="1200" dirty="0" smtClean="0">
                <a:latin typeface="Courier New" pitchFamily="49" charset="0"/>
                <a:cs typeface="Courier New" pitchFamily="49" charset="0"/>
              </a:rPr>
              <a:t>          45  |   2.575758    1.16071     2.10   0.036      1.06495    6.229893</a:t>
            </a:r>
          </a:p>
          <a:p>
            <a:pPr marL="0">
              <a:spcBef>
                <a:spcPct val="0"/>
              </a:spcBef>
              <a:buNone/>
            </a:pPr>
            <a:r>
              <a:rPr lang="en-US" altLang="en-US" sz="1200" dirty="0" smtClean="0">
                <a:latin typeface="Courier New" pitchFamily="49" charset="0"/>
                <a:cs typeface="Courier New" pitchFamily="49" charset="0"/>
              </a:rPr>
              <a:t>              |</a:t>
            </a:r>
          </a:p>
          <a:p>
            <a:pPr marL="0">
              <a:spcBef>
                <a:spcPct val="0"/>
              </a:spcBef>
              <a:buNone/>
            </a:pPr>
            <a:r>
              <a:rPr lang="en-US" altLang="en-US" sz="1200" dirty="0" smtClean="0">
                <a:latin typeface="Courier New" pitchFamily="49" charset="0"/>
                <a:cs typeface="Courier New" pitchFamily="49" charset="0"/>
              </a:rPr>
              <a:t>        _cons |         .6   .1385641    -2.21   0.027     .3815704    .9434694</a:t>
            </a:r>
          </a:p>
          <a:p>
            <a:pPr marL="0">
              <a:spcBef>
                <a:spcPct val="0"/>
              </a:spcBef>
              <a:buNone/>
            </a:pPr>
            <a:r>
              <a:rPr lang="en-US" altLang="en-US" sz="1200" dirty="0" smtClean="0">
                <a:latin typeface="Courier New" pitchFamily="49" charset="0"/>
                <a:cs typeface="Courier New" pitchFamily="49" charset="0"/>
              </a:rPr>
              <a:t>-------------------------------------------------------------------------------</a:t>
            </a: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Font typeface="Arial" charset="0"/>
              <a:buNone/>
            </a:pPr>
            <a:endParaRPr lang="en-US" altLang="en-US" sz="1200" dirty="0" smtClean="0">
              <a:latin typeface="Courier New" pitchFamily="49" charset="0"/>
              <a:cs typeface="Courier New" pitchFamily="49" charset="0"/>
            </a:endParaRPr>
          </a:p>
          <a:p>
            <a:pPr marL="0">
              <a:spcBef>
                <a:spcPct val="0"/>
              </a:spcBef>
              <a:buFont typeface="Arial" charset="0"/>
              <a:buNone/>
            </a:pPr>
            <a:endParaRPr lang="en-US" altLang="en-US" sz="1200"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60CD1283-60B8-4474-8269-64A9DBBE8485}" type="slidenum">
              <a:rPr lang="en-US" smtClean="0"/>
              <a:pPr>
                <a:defRPr/>
              </a:pPr>
              <a:t>36</a:t>
            </a:fld>
            <a:endParaRPr lang="en-US"/>
          </a:p>
        </p:txBody>
      </p:sp>
    </p:spTree>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2"/>
          <p:cNvSpPr>
            <a:spLocks noGrp="1" noChangeArrowheads="1"/>
          </p:cNvSpPr>
          <p:nvPr>
            <p:ph type="title"/>
          </p:nvPr>
        </p:nvSpPr>
        <p:spPr/>
        <p:txBody>
          <a:bodyPr/>
          <a:lstStyle/>
          <a:p>
            <a:pPr eaLnBrk="1" hangingPunct="1"/>
            <a:r>
              <a:rPr lang="en-US" altLang="en-US" sz="4000" smtClean="0"/>
              <a:t>Logistic regression with &gt;1 explanatory variable (multiple logistic regression)</a:t>
            </a:r>
          </a:p>
        </p:txBody>
      </p:sp>
      <p:sp>
        <p:nvSpPr>
          <p:cNvPr id="34819" name="Rectangle 3"/>
          <p:cNvSpPr>
            <a:spLocks noGrp="1" noChangeArrowheads="1"/>
          </p:cNvSpPr>
          <p:nvPr>
            <p:ph idx="1"/>
          </p:nvPr>
        </p:nvSpPr>
        <p:spPr>
          <a:xfrm>
            <a:off x="457200" y="1722438"/>
            <a:ext cx="8229600" cy="4525962"/>
          </a:xfrm>
        </p:spPr>
        <p:txBody>
          <a:bodyPr/>
          <a:lstStyle/>
          <a:p>
            <a:pPr eaLnBrk="1" hangingPunct="1"/>
            <a:r>
              <a:rPr lang="en-US" altLang="en-US" smtClean="0">
                <a:cs typeface="Arial" charset="0"/>
              </a:rPr>
              <a:t>In multiple logistic regression, the probability of success depends on more than one explanatory variable</a:t>
            </a:r>
          </a:p>
          <a:p>
            <a:pPr eaLnBrk="1" hangingPunct="1"/>
            <a:endParaRPr lang="en-US" altLang="en-US" i="1" smtClean="0">
              <a:cs typeface="Arial" charset="0"/>
            </a:endParaRPr>
          </a:p>
          <a:p>
            <a:pPr eaLnBrk="1" hangingPunct="1"/>
            <a:endParaRPr lang="en-US" altLang="en-US" smtClean="0">
              <a:cs typeface="Arial" charset="0"/>
            </a:endParaRPr>
          </a:p>
          <a:p>
            <a:pPr eaLnBrk="1" hangingPunct="1">
              <a:buFont typeface="Arial" charset="0"/>
              <a:buNone/>
            </a:pPr>
            <a:endParaRPr lang="en-US" altLang="en-US" smtClean="0">
              <a:cs typeface="Arial" charset="0"/>
            </a:endParaRPr>
          </a:p>
          <a:p>
            <a:pPr eaLnBrk="1" hangingPunct="1"/>
            <a:r>
              <a:rPr lang="en-US" altLang="en-US" smtClean="0">
                <a:cs typeface="Arial" charset="0"/>
              </a:rPr>
              <a:t>Therefore </a:t>
            </a:r>
          </a:p>
          <a:p>
            <a:pPr eaLnBrk="1" hangingPunct="1">
              <a:buFont typeface="Arial" charset="0"/>
              <a:buNone/>
            </a:pPr>
            <a:r>
              <a:rPr lang="en-US" altLang="en-US" i="1" smtClean="0">
                <a:cs typeface="Arial" charset="0"/>
              </a:rPr>
              <a:t>   ln(p/(1-p)) =  </a:t>
            </a:r>
            <a:r>
              <a:rPr lang="el-GR" altLang="en-US" i="1" smtClean="0">
                <a:cs typeface="Arial" charset="0"/>
              </a:rPr>
              <a:t>α</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rPr>
              <a:t>1 </a:t>
            </a:r>
            <a:r>
              <a:rPr lang="en-US" altLang="en-US" i="1" smtClean="0">
                <a:cs typeface="Arial" charset="0"/>
              </a:rPr>
              <a:t>x</a:t>
            </a:r>
            <a:r>
              <a:rPr lang="en-US" altLang="en-US" i="1" baseline="-25000" smtClean="0">
                <a:cs typeface="Arial" charset="0"/>
              </a:rPr>
              <a:t>1 </a:t>
            </a:r>
            <a:r>
              <a:rPr lang="en-US" altLang="en-US" i="1" smtClean="0">
                <a:cs typeface="Arial" charset="0"/>
              </a:rPr>
              <a:t>+ </a:t>
            </a:r>
            <a:r>
              <a:rPr lang="el-GR" altLang="en-US" i="1" smtClean="0">
                <a:cs typeface="Arial" charset="0"/>
                <a:sym typeface="Symbol" pitchFamily="18" charset="2"/>
              </a:rPr>
              <a:t></a:t>
            </a:r>
            <a:r>
              <a:rPr lang="en-US" altLang="en-US" i="1" baseline="-25000" smtClean="0">
                <a:cs typeface="Arial" charset="0"/>
              </a:rPr>
              <a:t>2 </a:t>
            </a:r>
            <a:r>
              <a:rPr lang="en-US" altLang="en-US" i="1" smtClean="0">
                <a:cs typeface="Arial" charset="0"/>
              </a:rPr>
              <a:t>x</a:t>
            </a:r>
            <a:r>
              <a:rPr lang="en-US" altLang="en-US" i="1" baseline="-25000" smtClean="0">
                <a:cs typeface="Arial" charset="0"/>
              </a:rPr>
              <a:t>2</a:t>
            </a:r>
            <a:r>
              <a:rPr lang="en-US" altLang="en-US" i="1" smtClean="0">
                <a:cs typeface="Arial" charset="0"/>
              </a:rPr>
              <a:t>+ ... + </a:t>
            </a:r>
            <a:r>
              <a:rPr lang="el-GR" altLang="en-US" i="1" smtClean="0">
                <a:cs typeface="Arial" charset="0"/>
                <a:sym typeface="Symbol" pitchFamily="18" charset="2"/>
              </a:rPr>
              <a:t></a:t>
            </a:r>
            <a:r>
              <a:rPr lang="en-US" altLang="en-US" i="1" baseline="-25000" smtClean="0">
                <a:cs typeface="Arial" charset="0"/>
              </a:rPr>
              <a:t>k </a:t>
            </a:r>
            <a:r>
              <a:rPr lang="en-US" altLang="en-US" i="1" smtClean="0">
                <a:cs typeface="Arial" charset="0"/>
              </a:rPr>
              <a:t>x</a:t>
            </a:r>
            <a:r>
              <a:rPr lang="en-US" altLang="en-US" i="1" baseline="-25000" smtClean="0">
                <a:cs typeface="Arial" charset="0"/>
              </a:rPr>
              <a:t>k </a:t>
            </a:r>
          </a:p>
          <a:p>
            <a:pPr eaLnBrk="1" hangingPunct="1">
              <a:buFont typeface="Wingdings" pitchFamily="2" charset="2"/>
              <a:buNone/>
            </a:pPr>
            <a:endParaRPr lang="en-US" altLang="en-US" smtClean="0">
              <a:cs typeface="Arial" charset="0"/>
            </a:endParaRPr>
          </a:p>
        </p:txBody>
      </p:sp>
      <p:sp>
        <p:nvSpPr>
          <p:cNvPr id="4" name="Slide Number Placeholder 3"/>
          <p:cNvSpPr>
            <a:spLocks noGrp="1"/>
          </p:cNvSpPr>
          <p:nvPr>
            <p:ph type="sldNum" sz="quarter" idx="12"/>
          </p:nvPr>
        </p:nvSpPr>
        <p:spPr/>
        <p:txBody>
          <a:bodyPr/>
          <a:lstStyle/>
          <a:p>
            <a:pPr>
              <a:defRPr/>
            </a:pPr>
            <a:fld id="{969DD327-B01A-4603-95EB-F7DDBAD4E89E}" type="slidenum">
              <a:rPr lang="en-US"/>
              <a:pPr>
                <a:defRPr/>
              </a:pPr>
              <a:t>37</a:t>
            </a:fld>
            <a:endParaRPr lang="en-US"/>
          </a:p>
        </p:txBody>
      </p:sp>
      <p:graphicFrame>
        <p:nvGraphicFramePr>
          <p:cNvPr id="34821" name="Object 5"/>
          <p:cNvGraphicFramePr>
            <a:graphicFrameLocks noChangeAspect="1"/>
          </p:cNvGraphicFramePr>
          <p:nvPr/>
        </p:nvGraphicFramePr>
        <p:xfrm>
          <a:off x="3581400" y="3048000"/>
          <a:ext cx="3505200" cy="996950"/>
        </p:xfrm>
        <a:graphic>
          <a:graphicData uri="http://schemas.openxmlformats.org/presentationml/2006/ole">
            <mc:AlternateContent xmlns:mc="http://schemas.openxmlformats.org/markup-compatibility/2006">
              <mc:Choice xmlns:v="urn:schemas-microsoft-com:vml" Requires="v">
                <p:oleObj spid="_x0000_s34839" name="Equation" r:id="rId3" imgW="1473200" imgH="419100" progId="Equation.3">
                  <p:embed/>
                </p:oleObj>
              </mc:Choice>
              <mc:Fallback>
                <p:oleObj name="Equation" r:id="rId3" imgW="1473200" imgH="4191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81400" y="3048000"/>
                        <a:ext cx="3505200"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graphicFrame>
        <p:nvGraphicFramePr>
          <p:cNvPr id="34822" name="Object 5"/>
          <p:cNvGraphicFramePr>
            <a:graphicFrameLocks noChangeAspect="1"/>
          </p:cNvGraphicFramePr>
          <p:nvPr/>
        </p:nvGraphicFramePr>
        <p:xfrm>
          <a:off x="2990850" y="4038600"/>
          <a:ext cx="4078288" cy="996950"/>
        </p:xfrm>
        <a:graphic>
          <a:graphicData uri="http://schemas.openxmlformats.org/presentationml/2006/ole">
            <mc:AlternateContent xmlns:mc="http://schemas.openxmlformats.org/markup-compatibility/2006">
              <mc:Choice xmlns:v="urn:schemas-microsoft-com:vml" Requires="v">
                <p:oleObj spid="_x0000_s34840" name="Equation" r:id="rId5" imgW="1714500" imgH="419100" progId="Equation.3">
                  <p:embed/>
                </p:oleObj>
              </mc:Choice>
              <mc:Fallback>
                <p:oleObj name="Equation" r:id="rId5" imgW="1714500" imgH="419100" progId="Equation.3">
                  <p:embed/>
                  <p:pic>
                    <p:nvPicPr>
                      <p:cNvPr id="0" name="Object 5"/>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2990850" y="4038600"/>
                        <a:ext cx="4078288" cy="996950"/>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p:txBody>
          <a:bodyPr/>
          <a:lstStyle/>
          <a:p>
            <a:r>
              <a:rPr lang="en-US" altLang="en-US" smtClean="0"/>
              <a:t>Interpretation of the coefficients</a:t>
            </a:r>
          </a:p>
        </p:txBody>
      </p:sp>
      <p:sp>
        <p:nvSpPr>
          <p:cNvPr id="35843" name="Content Placeholder 2"/>
          <p:cNvSpPr>
            <a:spLocks noGrp="1"/>
          </p:cNvSpPr>
          <p:nvPr>
            <p:ph idx="1"/>
          </p:nvPr>
        </p:nvSpPr>
        <p:spPr>
          <a:xfrm>
            <a:off x="457200" y="1295400"/>
            <a:ext cx="8229600" cy="4525963"/>
          </a:xfrm>
        </p:spPr>
        <p:txBody>
          <a:bodyPr/>
          <a:lstStyle/>
          <a:p>
            <a:r>
              <a:rPr lang="en-US" altLang="en-US" sz="2800" smtClean="0"/>
              <a:t>Example:  2 independent variables, </a:t>
            </a:r>
            <a:r>
              <a:rPr lang="en-US" altLang="en-US" sz="2800" smtClean="0">
                <a:sym typeface="Symbol" pitchFamily="18" charset="2"/>
              </a:rPr>
              <a:t>X</a:t>
            </a:r>
            <a:r>
              <a:rPr lang="en-US" altLang="en-US" sz="2800" baseline="-25000" smtClean="0">
                <a:sym typeface="Symbol" pitchFamily="18" charset="2"/>
              </a:rPr>
              <a:t>1 </a:t>
            </a:r>
            <a:r>
              <a:rPr lang="en-US" altLang="en-US" sz="2800" smtClean="0">
                <a:sym typeface="Symbol" pitchFamily="18" charset="2"/>
              </a:rPr>
              <a:t>a numerical variable, X</a:t>
            </a:r>
            <a:r>
              <a:rPr lang="en-US" altLang="en-US" sz="2800" baseline="-25000" smtClean="0"/>
              <a:t>2</a:t>
            </a:r>
            <a:r>
              <a:rPr lang="en-US" altLang="en-US" sz="2800" smtClean="0"/>
              <a:t> a dichotomous exposure variable</a:t>
            </a:r>
          </a:p>
          <a:p>
            <a:pPr>
              <a:buFont typeface="Arial" charset="0"/>
              <a:buNone/>
            </a:pPr>
            <a:endParaRPr lang="en-US" altLang="en-US" sz="2800" smtClean="0"/>
          </a:p>
          <a:p>
            <a:r>
              <a:rPr lang="en-US" altLang="en-US" sz="2800" smtClean="0"/>
              <a:t>logit(p) = log(p/(1-p)) = </a:t>
            </a:r>
            <a:r>
              <a:rPr lang="en-US" altLang="en-US" sz="2800" smtClean="0">
                <a:sym typeface="Symbol" pitchFamily="18" charset="2"/>
              </a:rPr>
              <a:t>+ </a:t>
            </a:r>
            <a:r>
              <a:rPr lang="en-US" altLang="en-US" sz="2800" baseline="-25000" smtClean="0">
                <a:sym typeface="Symbol" pitchFamily="18" charset="2"/>
              </a:rPr>
              <a:t>1</a:t>
            </a:r>
            <a:r>
              <a:rPr lang="en-US" altLang="en-US" sz="2800" smtClean="0">
                <a:sym typeface="Symbol" pitchFamily="18" charset="2"/>
              </a:rPr>
              <a:t>x</a:t>
            </a:r>
            <a:r>
              <a:rPr lang="en-US" altLang="en-US" sz="2800" baseline="-25000" smtClean="0">
                <a:sym typeface="Symbol" pitchFamily="18" charset="2"/>
              </a:rPr>
              <a:t>1</a:t>
            </a:r>
            <a:r>
              <a:rPr lang="en-US" altLang="en-US" sz="2800" smtClean="0">
                <a:sym typeface="Symbol" pitchFamily="18" charset="2"/>
              </a:rPr>
              <a:t> + </a:t>
            </a:r>
            <a:r>
              <a:rPr lang="en-US" altLang="en-US" sz="2800" baseline="-25000" smtClean="0">
                <a:sym typeface="Symbol" pitchFamily="18" charset="2"/>
              </a:rPr>
              <a:t>2</a:t>
            </a:r>
            <a:r>
              <a:rPr lang="en-US" altLang="en-US" sz="2800" smtClean="0">
                <a:sym typeface="Symbol" pitchFamily="18" charset="2"/>
              </a:rPr>
              <a:t>x</a:t>
            </a:r>
            <a:r>
              <a:rPr lang="en-US" altLang="en-US" sz="2800" baseline="-25000" smtClean="0">
                <a:sym typeface="Symbol" pitchFamily="18" charset="2"/>
              </a:rPr>
              <a:t>2</a:t>
            </a:r>
          </a:p>
          <a:p>
            <a:pPr>
              <a:buFont typeface="Arial" charset="0"/>
              <a:buNone/>
            </a:pPr>
            <a:endParaRPr lang="en-US" altLang="en-US" sz="2800" baseline="-25000" smtClean="0">
              <a:sym typeface="Symbol" pitchFamily="18" charset="2"/>
            </a:endParaRPr>
          </a:p>
          <a:p>
            <a:r>
              <a:rPr lang="en-US" altLang="en-US" sz="2800" smtClean="0">
                <a:sym typeface="Symbol" pitchFamily="18" charset="2"/>
              </a:rPr>
              <a:t>When x</a:t>
            </a:r>
            <a:r>
              <a:rPr lang="en-US" altLang="en-US" sz="2800" baseline="-25000" smtClean="0">
                <a:sym typeface="Symbol" pitchFamily="18" charset="2"/>
              </a:rPr>
              <a:t>2</a:t>
            </a:r>
            <a:r>
              <a:rPr lang="en-US" altLang="en-US" sz="2800" smtClean="0">
                <a:sym typeface="Symbol" pitchFamily="18" charset="2"/>
              </a:rPr>
              <a:t>=1 (exposed), holding x</a:t>
            </a:r>
            <a:r>
              <a:rPr lang="en-US" altLang="en-US" sz="2800" baseline="-25000" smtClean="0">
                <a:sym typeface="Symbol" pitchFamily="18" charset="2"/>
              </a:rPr>
              <a:t>1 </a:t>
            </a:r>
            <a:r>
              <a:rPr lang="en-US" altLang="en-US" sz="2800" smtClean="0">
                <a:sym typeface="Symbol" pitchFamily="18" charset="2"/>
              </a:rPr>
              <a:t>constant, </a:t>
            </a:r>
          </a:p>
          <a:p>
            <a:pPr lvl="1">
              <a:buFont typeface="Arial" charset="0"/>
              <a:buNone/>
            </a:pPr>
            <a:r>
              <a:rPr lang="en-US" altLang="en-US" sz="2400" smtClean="0">
                <a:sym typeface="Symbol" pitchFamily="18" charset="2"/>
              </a:rPr>
              <a:t>			logit(p</a:t>
            </a:r>
            <a:r>
              <a:rPr lang="en-US" altLang="en-US" sz="2400" baseline="-25000" smtClean="0">
                <a:sym typeface="Symbol" pitchFamily="18" charset="2"/>
              </a:rPr>
              <a:t>1</a:t>
            </a:r>
            <a:r>
              <a:rPr lang="en-US" altLang="en-US" sz="2400" smtClean="0">
                <a:sym typeface="Symbol" pitchFamily="18" charset="2"/>
              </a:rPr>
              <a:t>) = + </a:t>
            </a:r>
            <a:r>
              <a:rPr lang="en-US" altLang="en-US" sz="2400" baseline="-25000" smtClean="0">
                <a:sym typeface="Symbol" pitchFamily="18" charset="2"/>
              </a:rPr>
              <a:t>1</a:t>
            </a:r>
            <a:r>
              <a:rPr lang="en-US" altLang="en-US" sz="2400" smtClean="0">
                <a:sym typeface="Symbol" pitchFamily="18" charset="2"/>
              </a:rPr>
              <a:t>x</a:t>
            </a:r>
            <a:r>
              <a:rPr lang="en-US" altLang="en-US" sz="2400" baseline="-25000" smtClean="0">
                <a:sym typeface="Symbol" pitchFamily="18" charset="2"/>
              </a:rPr>
              <a:t>1</a:t>
            </a:r>
            <a:r>
              <a:rPr lang="en-US" altLang="en-US" sz="2400" smtClean="0">
                <a:sym typeface="Symbol" pitchFamily="18" charset="2"/>
              </a:rPr>
              <a:t> + </a:t>
            </a:r>
            <a:r>
              <a:rPr lang="en-US" altLang="en-US" sz="2400" baseline="-25000" smtClean="0">
                <a:sym typeface="Symbol" pitchFamily="18" charset="2"/>
              </a:rPr>
              <a:t>2</a:t>
            </a:r>
          </a:p>
          <a:p>
            <a:pPr lvl="1">
              <a:buFont typeface="Arial" charset="0"/>
              <a:buNone/>
            </a:pPr>
            <a:endParaRPr lang="en-US" altLang="en-US" sz="2400" smtClean="0">
              <a:sym typeface="Symbol" pitchFamily="18" charset="2"/>
            </a:endParaRPr>
          </a:p>
          <a:p>
            <a:r>
              <a:rPr lang="en-US" altLang="en-US" sz="2800" smtClean="0">
                <a:sym typeface="Symbol" pitchFamily="18" charset="2"/>
              </a:rPr>
              <a:t>When x</a:t>
            </a:r>
            <a:r>
              <a:rPr lang="en-US" altLang="en-US" sz="2800" baseline="-25000" smtClean="0">
                <a:sym typeface="Symbol" pitchFamily="18" charset="2"/>
              </a:rPr>
              <a:t>2</a:t>
            </a:r>
            <a:r>
              <a:rPr lang="en-US" altLang="en-US" sz="2800" smtClean="0">
                <a:sym typeface="Symbol" pitchFamily="18" charset="2"/>
              </a:rPr>
              <a:t>=0 (not exposed), holding x</a:t>
            </a:r>
            <a:r>
              <a:rPr lang="en-US" altLang="en-US" sz="2800" baseline="-25000" smtClean="0">
                <a:sym typeface="Symbol" pitchFamily="18" charset="2"/>
              </a:rPr>
              <a:t>1 </a:t>
            </a:r>
            <a:r>
              <a:rPr lang="en-US" altLang="en-US" sz="2800" smtClean="0">
                <a:sym typeface="Symbol" pitchFamily="18" charset="2"/>
              </a:rPr>
              <a:t>constant,</a:t>
            </a:r>
          </a:p>
          <a:p>
            <a:pPr lvl="1">
              <a:buFont typeface="Arial" charset="0"/>
              <a:buNone/>
            </a:pPr>
            <a:r>
              <a:rPr lang="en-US" altLang="en-US" smtClean="0">
                <a:sym typeface="Symbol" pitchFamily="18" charset="2"/>
              </a:rPr>
              <a:t>			</a:t>
            </a:r>
            <a:r>
              <a:rPr lang="en-US" altLang="en-US" sz="2400" smtClean="0">
                <a:sym typeface="Symbol" pitchFamily="18" charset="2"/>
              </a:rPr>
              <a:t>logit(p</a:t>
            </a:r>
            <a:r>
              <a:rPr lang="en-US" altLang="en-US" sz="2400" baseline="-25000" smtClean="0">
                <a:sym typeface="Symbol" pitchFamily="18" charset="2"/>
              </a:rPr>
              <a:t>0</a:t>
            </a:r>
            <a:r>
              <a:rPr lang="en-US" altLang="en-US" sz="2400" smtClean="0">
                <a:sym typeface="Symbol" pitchFamily="18" charset="2"/>
              </a:rPr>
              <a:t>) = + </a:t>
            </a:r>
            <a:r>
              <a:rPr lang="en-US" altLang="en-US" sz="2400" baseline="-25000" smtClean="0">
                <a:sym typeface="Symbol" pitchFamily="18" charset="2"/>
              </a:rPr>
              <a:t>1</a:t>
            </a:r>
            <a:r>
              <a:rPr lang="en-US" altLang="en-US" sz="2400" smtClean="0">
                <a:sym typeface="Symbol" pitchFamily="18" charset="2"/>
              </a:rPr>
              <a:t>x</a:t>
            </a:r>
            <a:r>
              <a:rPr lang="en-US" altLang="en-US" sz="2400" baseline="-25000" smtClean="0">
                <a:sym typeface="Symbol" pitchFamily="18" charset="2"/>
              </a:rPr>
              <a:t>1</a:t>
            </a:r>
            <a:endParaRPr lang="en-US" altLang="en-US" baseline="-25000" smtClean="0">
              <a:sym typeface="Symbol" pitchFamily="18" charset="2"/>
            </a:endParaRPr>
          </a:p>
          <a:p>
            <a:pPr>
              <a:buFont typeface="Arial" charset="0"/>
              <a:buNone/>
            </a:pPr>
            <a:r>
              <a:rPr lang="en-US" altLang="en-US" sz="2800" baseline="-25000" smtClean="0">
                <a:sym typeface="Symbol" pitchFamily="18" charset="2"/>
              </a:rPr>
              <a:t>	</a:t>
            </a:r>
            <a:endParaRPr lang="en-US" altLang="en-US" smtClean="0">
              <a:sym typeface="Symbol" pitchFamily="18" charset="2"/>
            </a:endParaRPr>
          </a:p>
          <a:p>
            <a:pPr>
              <a:buFont typeface="Arial" charset="0"/>
              <a:buNone/>
            </a:pPr>
            <a:endParaRPr lang="en-US" altLang="en-US" smtClean="0">
              <a:sym typeface="Symbol" pitchFamily="18" charset="2"/>
            </a:endParaRPr>
          </a:p>
          <a:p>
            <a:pPr>
              <a:buFont typeface="Arial" charset="0"/>
              <a:buNone/>
            </a:pPr>
            <a:endParaRPr lang="en-US" altLang="en-US" smtClean="0"/>
          </a:p>
          <a:p>
            <a:endParaRPr lang="en-US" altLang="en-US" smtClean="0"/>
          </a:p>
        </p:txBody>
      </p:sp>
      <p:sp>
        <p:nvSpPr>
          <p:cNvPr id="4" name="Slide Number Placeholder 3"/>
          <p:cNvSpPr>
            <a:spLocks noGrp="1"/>
          </p:cNvSpPr>
          <p:nvPr>
            <p:ph type="sldNum" sz="quarter" idx="12"/>
          </p:nvPr>
        </p:nvSpPr>
        <p:spPr/>
        <p:txBody>
          <a:bodyPr/>
          <a:lstStyle/>
          <a:p>
            <a:pPr>
              <a:defRPr/>
            </a:pPr>
            <a:fld id="{3769CD6E-0E8F-42A8-8AF3-8B4F76D9E186}" type="slidenum">
              <a:rPr lang="en-US" smtClean="0"/>
              <a:pPr>
                <a:defRPr/>
              </a:pPr>
              <a:t>38</a:t>
            </a:fld>
            <a:endParaRPr lang="en-US"/>
          </a:p>
        </p:txBody>
      </p:sp>
    </p:spTree>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p:txBody>
          <a:bodyPr/>
          <a:lstStyle/>
          <a:p>
            <a:r>
              <a:rPr lang="en-US" altLang="en-US" smtClean="0"/>
              <a:t>Interpretation of the coefficients</a:t>
            </a:r>
          </a:p>
        </p:txBody>
      </p:sp>
      <p:sp>
        <p:nvSpPr>
          <p:cNvPr id="36867" name="Content Placeholder 2"/>
          <p:cNvSpPr>
            <a:spLocks noGrp="1"/>
          </p:cNvSpPr>
          <p:nvPr>
            <p:ph idx="1"/>
          </p:nvPr>
        </p:nvSpPr>
        <p:spPr>
          <a:xfrm>
            <a:off x="457200" y="1295400"/>
            <a:ext cx="8229600" cy="4525963"/>
          </a:xfrm>
        </p:spPr>
        <p:txBody>
          <a:bodyPr/>
          <a:lstStyle/>
          <a:p>
            <a:pPr>
              <a:buFont typeface="Arial" charset="0"/>
              <a:buNone/>
            </a:pPr>
            <a:r>
              <a:rPr lang="en-US" altLang="en-US" sz="2800" baseline="-25000" smtClean="0">
                <a:sym typeface="Symbol" pitchFamily="18" charset="2"/>
              </a:rPr>
              <a:t>	</a:t>
            </a:r>
            <a:r>
              <a:rPr lang="en-US" altLang="en-US" sz="2800" smtClean="0">
                <a:sym typeface="Symbol" pitchFamily="18" charset="2"/>
              </a:rPr>
              <a:t>So    logit(p</a:t>
            </a:r>
            <a:r>
              <a:rPr lang="en-US" altLang="en-US" sz="2800" baseline="-25000" smtClean="0">
                <a:sym typeface="Symbol" pitchFamily="18" charset="2"/>
              </a:rPr>
              <a:t>1</a:t>
            </a:r>
            <a:r>
              <a:rPr lang="en-US" altLang="en-US" sz="2800" smtClean="0">
                <a:sym typeface="Symbol" pitchFamily="18" charset="2"/>
              </a:rPr>
              <a:t>/p</a:t>
            </a:r>
            <a:r>
              <a:rPr lang="en-US" altLang="en-US" sz="2800" baseline="-25000" smtClean="0">
                <a:sym typeface="Symbol" pitchFamily="18" charset="2"/>
              </a:rPr>
              <a:t>0</a:t>
            </a:r>
            <a:r>
              <a:rPr lang="en-US" altLang="en-US" sz="2800" smtClean="0">
                <a:sym typeface="Symbol" pitchFamily="18" charset="2"/>
              </a:rPr>
              <a:t>) = (+ </a:t>
            </a:r>
            <a:r>
              <a:rPr lang="en-US" altLang="en-US" sz="2800" baseline="-25000" smtClean="0">
                <a:sym typeface="Symbol" pitchFamily="18" charset="2"/>
              </a:rPr>
              <a:t>1</a:t>
            </a:r>
            <a:r>
              <a:rPr lang="en-US" altLang="en-US" sz="2800" smtClean="0">
                <a:sym typeface="Symbol" pitchFamily="18" charset="2"/>
              </a:rPr>
              <a:t>x</a:t>
            </a:r>
            <a:r>
              <a:rPr lang="en-US" altLang="en-US" sz="2800" baseline="-25000" smtClean="0">
                <a:sym typeface="Symbol" pitchFamily="18" charset="2"/>
              </a:rPr>
              <a:t>1</a:t>
            </a:r>
            <a:r>
              <a:rPr lang="en-US" altLang="en-US" sz="2800" smtClean="0">
                <a:sym typeface="Symbol" pitchFamily="18" charset="2"/>
              </a:rPr>
              <a:t> + </a:t>
            </a:r>
            <a:r>
              <a:rPr lang="en-US" altLang="en-US" sz="2800" baseline="-25000" smtClean="0">
                <a:sym typeface="Symbol" pitchFamily="18" charset="2"/>
              </a:rPr>
              <a:t>2</a:t>
            </a:r>
            <a:r>
              <a:rPr lang="en-US" altLang="en-US" sz="2800" smtClean="0">
                <a:sym typeface="Symbol" pitchFamily="18" charset="2"/>
              </a:rPr>
              <a:t>) – (+ </a:t>
            </a:r>
            <a:r>
              <a:rPr lang="en-US" altLang="en-US" sz="2800" baseline="-25000" smtClean="0">
                <a:sym typeface="Symbol" pitchFamily="18" charset="2"/>
              </a:rPr>
              <a:t>1</a:t>
            </a:r>
            <a:r>
              <a:rPr lang="en-US" altLang="en-US" sz="2800" smtClean="0">
                <a:sym typeface="Symbol" pitchFamily="18" charset="2"/>
              </a:rPr>
              <a:t>x</a:t>
            </a:r>
            <a:r>
              <a:rPr lang="en-US" altLang="en-US" sz="2800" baseline="-25000" smtClean="0">
                <a:sym typeface="Symbol" pitchFamily="18" charset="2"/>
              </a:rPr>
              <a:t>1</a:t>
            </a:r>
            <a:r>
              <a:rPr lang="en-US" altLang="en-US" sz="2800" smtClean="0">
                <a:sym typeface="Symbol" pitchFamily="18" charset="2"/>
              </a:rPr>
              <a:t>) = </a:t>
            </a:r>
            <a:r>
              <a:rPr lang="en-US" altLang="en-US" sz="2800" baseline="-25000" smtClean="0">
                <a:sym typeface="Symbol" pitchFamily="18" charset="2"/>
              </a:rPr>
              <a:t>2</a:t>
            </a:r>
          </a:p>
          <a:p>
            <a:pPr>
              <a:buFont typeface="Arial" charset="0"/>
              <a:buNone/>
            </a:pPr>
            <a:r>
              <a:rPr lang="en-US" altLang="en-US" sz="2800" smtClean="0">
                <a:sym typeface="Symbol" pitchFamily="18" charset="2"/>
              </a:rPr>
              <a:t>    </a:t>
            </a:r>
          </a:p>
          <a:p>
            <a:pPr>
              <a:buFont typeface="Arial" charset="0"/>
              <a:buNone/>
            </a:pPr>
            <a:r>
              <a:rPr lang="en-US" altLang="en-US" sz="2800" smtClean="0">
                <a:sym typeface="Symbol" pitchFamily="18" charset="2"/>
              </a:rPr>
              <a:t>    So </a:t>
            </a:r>
            <a:r>
              <a:rPr lang="en-US" altLang="en-US" sz="2800" baseline="-25000" smtClean="0">
                <a:sym typeface="Symbol" pitchFamily="18" charset="2"/>
              </a:rPr>
              <a:t> </a:t>
            </a:r>
            <a:endParaRPr lang="en-US" altLang="en-US" sz="2800" smtClean="0">
              <a:sym typeface="Symbol" pitchFamily="18" charset="2"/>
            </a:endParaRPr>
          </a:p>
          <a:p>
            <a:pPr lvl="1">
              <a:buFont typeface="Arial" charset="0"/>
              <a:buNone/>
            </a:pPr>
            <a:endParaRPr lang="en-US" altLang="en-US" smtClean="0">
              <a:sym typeface="Symbol" pitchFamily="18" charset="2"/>
            </a:endParaRPr>
          </a:p>
          <a:p>
            <a:pPr>
              <a:buFont typeface="Arial" charset="0"/>
              <a:buNone/>
            </a:pPr>
            <a:endParaRPr lang="en-US" altLang="en-US" smtClean="0">
              <a:sym typeface="Symbol" pitchFamily="18" charset="2"/>
            </a:endParaRPr>
          </a:p>
          <a:p>
            <a:pPr>
              <a:buFont typeface="Arial" charset="0"/>
              <a:buNone/>
            </a:pPr>
            <a:endParaRPr lang="en-US" altLang="en-US" smtClean="0"/>
          </a:p>
          <a:p>
            <a:endParaRPr lang="en-US" altLang="en-US" smtClean="0"/>
          </a:p>
        </p:txBody>
      </p:sp>
      <p:sp>
        <p:nvSpPr>
          <p:cNvPr id="4" name="Slide Number Placeholder 3"/>
          <p:cNvSpPr>
            <a:spLocks noGrp="1"/>
          </p:cNvSpPr>
          <p:nvPr>
            <p:ph type="sldNum" sz="quarter" idx="12"/>
          </p:nvPr>
        </p:nvSpPr>
        <p:spPr/>
        <p:txBody>
          <a:bodyPr/>
          <a:lstStyle/>
          <a:p>
            <a:pPr>
              <a:defRPr/>
            </a:pPr>
            <a:fld id="{E25696A2-4C08-49FD-9DE7-17CDE11CCAC5}" type="slidenum">
              <a:rPr lang="en-US" smtClean="0"/>
              <a:pPr>
                <a:defRPr/>
              </a:pPr>
              <a:t>39</a:t>
            </a:fld>
            <a:endParaRPr lang="en-US"/>
          </a:p>
        </p:txBody>
      </p:sp>
      <p:graphicFrame>
        <p:nvGraphicFramePr>
          <p:cNvPr id="36869" name="Object 5"/>
          <p:cNvGraphicFramePr>
            <a:graphicFrameLocks noChangeAspect="1"/>
          </p:cNvGraphicFramePr>
          <p:nvPr/>
        </p:nvGraphicFramePr>
        <p:xfrm>
          <a:off x="1905000" y="2209800"/>
          <a:ext cx="3263900" cy="2157413"/>
        </p:xfrm>
        <a:graphic>
          <a:graphicData uri="http://schemas.openxmlformats.org/presentationml/2006/ole">
            <mc:AlternateContent xmlns:mc="http://schemas.openxmlformats.org/markup-compatibility/2006">
              <mc:Choice xmlns:v="urn:schemas-microsoft-com:vml" Requires="v">
                <p:oleObj spid="_x0000_s36878" name="Equation" r:id="rId3" imgW="1651000" imgH="1092200" progId="Equation.3">
                  <p:embed/>
                </p:oleObj>
              </mc:Choice>
              <mc:Fallback>
                <p:oleObj name="Equation" r:id="rId3" imgW="1651000" imgH="1092200" progId="Equation.3">
                  <p:embed/>
                  <p:pic>
                    <p:nvPicPr>
                      <p:cNvPr id="0" name="Object 5"/>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905000" y="2209800"/>
                        <a:ext cx="3263900" cy="2157413"/>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pic>
                </p:oleObj>
              </mc:Fallback>
            </mc:AlternateContent>
          </a:graphicData>
        </a:graphic>
      </p:graphicFrame>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p:cNvSpPr>
            <a:spLocks noGrp="1"/>
          </p:cNvSpPr>
          <p:nvPr>
            <p:ph type="title"/>
          </p:nvPr>
        </p:nvSpPr>
        <p:spPr/>
        <p:txBody>
          <a:bodyPr/>
          <a:lstStyle/>
          <a:p>
            <a:pPr eaLnBrk="1" hangingPunct="1"/>
            <a:r>
              <a:rPr lang="en-US" altLang="en-US" smtClean="0"/>
              <a:t>Linear regression with categorical explanatory variable</a:t>
            </a:r>
          </a:p>
        </p:txBody>
      </p:sp>
      <p:sp>
        <p:nvSpPr>
          <p:cNvPr id="5123" name="Content Placeholder 2"/>
          <p:cNvSpPr>
            <a:spLocks noGrp="1"/>
          </p:cNvSpPr>
          <p:nvPr>
            <p:ph idx="1"/>
          </p:nvPr>
        </p:nvSpPr>
        <p:spPr>
          <a:xfrm>
            <a:off x="457200" y="1600200"/>
            <a:ext cx="8458200" cy="4525963"/>
          </a:xfrm>
        </p:spPr>
        <p:txBody>
          <a:bodyPr/>
          <a:lstStyle/>
          <a:p>
            <a:pPr marL="0" indent="0" eaLnBrk="1" hangingPunct="1">
              <a:spcBef>
                <a:spcPct val="0"/>
              </a:spcBef>
              <a:buFont typeface="Arial" charset="0"/>
              <a:buNone/>
            </a:pPr>
            <a:endParaRPr lang="en-US" altLang="en-US" sz="1400" dirty="0" smtClean="0">
              <a:latin typeface="Courier New" pitchFamily="49" charset="0"/>
              <a:cs typeface="Courier New" pitchFamily="49" charset="0"/>
            </a:endParaRP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regress </a:t>
            </a:r>
            <a:r>
              <a:rPr lang="en-US" altLang="en-US" sz="1300" dirty="0" err="1" smtClean="0">
                <a:latin typeface="Courier New" pitchFamily="49" charset="0"/>
                <a:cs typeface="Courier New" pitchFamily="49" charset="0"/>
              </a:rPr>
              <a:t>fev</a:t>
            </a:r>
            <a:r>
              <a:rPr lang="en-US" altLang="en-US" sz="1300" dirty="0" smtClean="0">
                <a:latin typeface="Courier New" pitchFamily="49" charset="0"/>
                <a:cs typeface="Courier New" pitchFamily="49" charset="0"/>
              </a:rPr>
              <a:t> smoke</a:t>
            </a: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Source |       SS       </a:t>
            </a:r>
            <a:r>
              <a:rPr lang="en-US" altLang="en-US" sz="1300" dirty="0" err="1" smtClean="0">
                <a:latin typeface="Courier New" pitchFamily="49" charset="0"/>
                <a:cs typeface="Courier New" pitchFamily="49" charset="0"/>
              </a:rPr>
              <a:t>df</a:t>
            </a:r>
            <a:r>
              <a:rPr lang="en-US" altLang="en-US" sz="1300" dirty="0" smtClean="0">
                <a:latin typeface="Courier New" pitchFamily="49" charset="0"/>
                <a:cs typeface="Courier New" pitchFamily="49" charset="0"/>
              </a:rPr>
              <a:t>       MS              Number of </a:t>
            </a:r>
            <a:r>
              <a:rPr lang="en-US" altLang="en-US" sz="1300" dirty="0" err="1" smtClean="0">
                <a:latin typeface="Courier New" pitchFamily="49" charset="0"/>
                <a:cs typeface="Courier New" pitchFamily="49" charset="0"/>
              </a:rPr>
              <a:t>obs</a:t>
            </a:r>
            <a:r>
              <a:rPr lang="en-US" altLang="en-US" sz="1300" dirty="0" smtClean="0">
                <a:latin typeface="Courier New" pitchFamily="49" charset="0"/>
                <a:cs typeface="Courier New" pitchFamily="49" charset="0"/>
              </a:rPr>
              <a:t> =     654</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F(  1,   652) =   41.79</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Model |   29.569683     1   29.569683           </a:t>
            </a:r>
            <a:r>
              <a:rPr lang="en-US" altLang="en-US" sz="1300" dirty="0" err="1" smtClean="0">
                <a:latin typeface="Courier New" pitchFamily="49" charset="0"/>
                <a:cs typeface="Courier New" pitchFamily="49" charset="0"/>
              </a:rPr>
              <a:t>Prob</a:t>
            </a:r>
            <a:r>
              <a:rPr lang="en-US" altLang="en-US" sz="1300" dirty="0" smtClean="0">
                <a:latin typeface="Courier New" pitchFamily="49" charset="0"/>
                <a:cs typeface="Courier New" pitchFamily="49" charset="0"/>
              </a:rPr>
              <a:t> &gt; F      =  0.0000</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Residual |   461.35015   652  .707592255           R-squared     =  0.0602</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Adj</a:t>
            </a:r>
            <a:r>
              <a:rPr lang="en-US" altLang="en-US" sz="1300" dirty="0" smtClean="0">
                <a:latin typeface="Courier New" pitchFamily="49" charset="0"/>
                <a:cs typeface="Courier New" pitchFamily="49" charset="0"/>
              </a:rPr>
              <a:t> R-squared =  0.0588</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Total |  490.919833   653  .751791475           Root MSE      =  .84119</a:t>
            </a: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a:t>
            </a:r>
            <a:r>
              <a:rPr lang="en-US" altLang="en-US" sz="1300" dirty="0" err="1" smtClean="0">
                <a:latin typeface="Courier New" pitchFamily="49" charset="0"/>
                <a:cs typeface="Courier New" pitchFamily="49" charset="0"/>
              </a:rPr>
              <a:t>fev</a:t>
            </a:r>
            <a:r>
              <a:rPr lang="en-US" altLang="en-US" sz="1300" dirty="0" smtClean="0">
                <a:latin typeface="Courier New" pitchFamily="49" charset="0"/>
                <a:cs typeface="Courier New" pitchFamily="49" charset="0"/>
              </a:rPr>
              <a:t> |      </a:t>
            </a:r>
            <a:r>
              <a:rPr lang="en-US" altLang="en-US" sz="1300" dirty="0" err="1" smtClean="0">
                <a:latin typeface="Courier New" pitchFamily="49" charset="0"/>
                <a:cs typeface="Courier New" pitchFamily="49" charset="0"/>
              </a:rPr>
              <a:t>Coef</a:t>
            </a:r>
            <a:r>
              <a:rPr lang="en-US" altLang="en-US" sz="1300" dirty="0" smtClean="0">
                <a:latin typeface="Courier New" pitchFamily="49" charset="0"/>
                <a:cs typeface="Courier New" pitchFamily="49" charset="0"/>
              </a:rPr>
              <a:t>.   Std. Err.      t    P&gt;|t|     [95% Conf. Interval]</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smoke |   .7107189   .1099426     6.46   0.000     .4948346    .9266033</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       _cons |   2.566143   .0346604    74.04   0.000     2.498083    2.634202</a:t>
            </a:r>
          </a:p>
          <a:p>
            <a:pPr marL="0" indent="0" eaLnBrk="1" hangingPunct="1">
              <a:spcBef>
                <a:spcPct val="0"/>
              </a:spcBef>
              <a:buFont typeface="Arial" charset="0"/>
              <a:buNone/>
            </a:pPr>
            <a:r>
              <a:rPr lang="en-US" altLang="en-US" sz="1300" dirty="0" smtClean="0">
                <a:latin typeface="Courier New" pitchFamily="49" charset="0"/>
                <a:cs typeface="Courier New" pitchFamily="49" charset="0"/>
              </a:rPr>
              <a:t>------------------------------------------------------------------------------</a:t>
            </a:r>
          </a:p>
          <a:p>
            <a:pPr marL="0" indent="0" eaLnBrk="1" hangingPunct="1">
              <a:spcBef>
                <a:spcPct val="0"/>
              </a:spcBef>
              <a:buFont typeface="Arial" charset="0"/>
              <a:buNone/>
            </a:pPr>
            <a:endParaRPr lang="en-US" altLang="en-US" sz="1300"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A2ED5147-0C55-4A0B-934A-10A483CE3B53}" type="slidenum">
              <a:rPr lang="en-US" smtClean="0"/>
              <a:pPr>
                <a:defRPr/>
              </a:pPr>
              <a:t>4</a:t>
            </a:fld>
            <a:endParaRPr lang="en-US"/>
          </a:p>
        </p:txBody>
      </p:sp>
    </p:spTree>
  </p:cSld>
  <p:clrMapOvr>
    <a:masterClrMapping/>
  </p:clrMapOvr>
  <p:timing>
    <p:tnLst>
      <p:par>
        <p:cTn id="1" dur="indefinite" restart="never" nodeType="tmRoot"/>
      </p:par>
    </p:tnLst>
  </p:timing>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Content Placeholder 2"/>
          <p:cNvSpPr>
            <a:spLocks noGrp="1"/>
          </p:cNvSpPr>
          <p:nvPr>
            <p:ph idx="1"/>
          </p:nvPr>
        </p:nvSpPr>
        <p:spPr>
          <a:xfrm>
            <a:off x="457200" y="457200"/>
            <a:ext cx="8229600" cy="4953000"/>
          </a:xfrm>
        </p:spPr>
        <p:txBody>
          <a:bodyPr/>
          <a:lstStyle/>
          <a:p>
            <a:pPr>
              <a:buFont typeface="Arial" charset="0"/>
              <a:buNone/>
            </a:pPr>
            <a:endParaRPr lang="en-US" altLang="en-US" sz="1300" b="1" dirty="0" smtClean="0">
              <a:latin typeface="Courier New" pitchFamily="49" charset="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 logistic peth_audit_50 age_10 </a:t>
            </a:r>
            <a:r>
              <a:rPr lang="en-US" altLang="en-US" sz="1300" b="1" dirty="0" err="1" smtClean="0">
                <a:latin typeface="Courier New" pitchFamily="49" charset="0"/>
                <a:cs typeface="Courier New" pitchFamily="49" charset="0"/>
              </a:rPr>
              <a:t>i.studyarm_n</a:t>
            </a:r>
            <a:endParaRPr lang="en-US" altLang="en-US" sz="1300" b="1" dirty="0" smtClean="0">
              <a:latin typeface="Courier New" pitchFamily="49" charset="0"/>
              <a:cs typeface="Courier New" pitchFamily="49" charset="0"/>
            </a:endParaRPr>
          </a:p>
          <a:p>
            <a:pPr>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Logistic regression                               Number of </a:t>
            </a:r>
            <a:r>
              <a:rPr lang="en-US" altLang="en-US" sz="1300" b="1" dirty="0" err="1" smtClean="0">
                <a:latin typeface="Courier New" pitchFamily="49" charset="0"/>
                <a:cs typeface="Courier New" pitchFamily="49" charset="0"/>
              </a:rPr>
              <a:t>obs</a:t>
            </a:r>
            <a:r>
              <a:rPr lang="en-US" altLang="en-US" sz="1300" b="1" dirty="0" smtClean="0">
                <a:latin typeface="Courier New" pitchFamily="49" charset="0"/>
                <a:cs typeface="Courier New" pitchFamily="49" charset="0"/>
              </a:rPr>
              <a:t>   =        324</a:t>
            </a:r>
          </a:p>
          <a:p>
            <a:pPr>
              <a:buNone/>
            </a:pPr>
            <a:r>
              <a:rPr lang="en-US" altLang="en-US" sz="1300" b="1" dirty="0" smtClean="0">
                <a:latin typeface="Courier New" pitchFamily="49" charset="0"/>
                <a:cs typeface="Courier New" pitchFamily="49" charset="0"/>
              </a:rPr>
              <a:t>                                                  LR chi2(2)      =       6.00</a:t>
            </a:r>
          </a:p>
          <a:p>
            <a:pPr>
              <a:buNone/>
            </a:pPr>
            <a:r>
              <a:rPr lang="en-US" altLang="en-US" sz="1300" b="1" dirty="0" smtClean="0">
                <a:latin typeface="Courier New" pitchFamily="49" charset="0"/>
                <a:cs typeface="Courier New" pitchFamily="49" charset="0"/>
              </a:rPr>
              <a:t>                                                  </a:t>
            </a:r>
            <a:r>
              <a:rPr lang="en-US" altLang="en-US" sz="1300" b="1" dirty="0" err="1" smtClean="0">
                <a:latin typeface="Courier New" pitchFamily="49" charset="0"/>
                <a:cs typeface="Courier New" pitchFamily="49" charset="0"/>
              </a:rPr>
              <a:t>Prob</a:t>
            </a:r>
            <a:r>
              <a:rPr lang="en-US" altLang="en-US" sz="1300" b="1" dirty="0" smtClean="0">
                <a:latin typeface="Courier New" pitchFamily="49" charset="0"/>
                <a:cs typeface="Courier New" pitchFamily="49" charset="0"/>
              </a:rPr>
              <a:t> &gt; chi2     =     0.0498</a:t>
            </a:r>
          </a:p>
          <a:p>
            <a:pPr>
              <a:buNone/>
            </a:pPr>
            <a:r>
              <a:rPr lang="en-US" altLang="en-US" sz="1300" b="1" dirty="0" smtClean="0">
                <a:latin typeface="Courier New" pitchFamily="49" charset="0"/>
                <a:cs typeface="Courier New" pitchFamily="49" charset="0"/>
              </a:rPr>
              <a:t>Log likelihood = -221.48068                       Pseudo R2       =     0.0134</a:t>
            </a:r>
          </a:p>
          <a:p>
            <a:pPr>
              <a:buNone/>
            </a:pPr>
            <a:endParaRPr lang="en-US" altLang="en-US" sz="1300" b="1" dirty="0" smtClean="0">
              <a:latin typeface="Courier New" pitchFamily="49" charset="0"/>
              <a:cs typeface="Courier New" pitchFamily="49" charset="0"/>
            </a:endParaRPr>
          </a:p>
          <a:p>
            <a:pPr>
              <a:buNone/>
            </a:pPr>
            <a:r>
              <a:rPr lang="en-US" altLang="en-US" sz="1300" b="1" dirty="0" smtClean="0">
                <a:latin typeface="Courier New" pitchFamily="49" charset="0"/>
                <a:cs typeface="Courier New" pitchFamily="49" charset="0"/>
              </a:rPr>
              <a:t>-------------------------------------------------------------------------------</a:t>
            </a:r>
          </a:p>
          <a:p>
            <a:pPr>
              <a:buNone/>
            </a:pPr>
            <a:r>
              <a:rPr lang="en-US" altLang="en-US" sz="1300" b="1" dirty="0" smtClean="0">
                <a:latin typeface="Courier New" pitchFamily="49" charset="0"/>
                <a:cs typeface="Courier New" pitchFamily="49" charset="0"/>
              </a:rPr>
              <a:t>peth_audit_50 | Odds Ratio   Std. Err.      z    P&gt;|z|     [95% Conf. Interval]</a:t>
            </a:r>
          </a:p>
          <a:p>
            <a:pPr>
              <a:buNone/>
            </a:pPr>
            <a:r>
              <a:rPr lang="en-US" altLang="en-US" sz="1300" b="1" dirty="0" smtClean="0">
                <a:latin typeface="Courier New" pitchFamily="49" charset="0"/>
                <a:cs typeface="Courier New" pitchFamily="49" charset="0"/>
              </a:rPr>
              <a:t>--------------+----------------------------------------------------------------</a:t>
            </a:r>
          </a:p>
          <a:p>
            <a:pPr>
              <a:buNone/>
            </a:pPr>
            <a:r>
              <a:rPr lang="en-US" altLang="en-US" sz="1300" b="1" dirty="0" smtClean="0">
                <a:latin typeface="Courier New" pitchFamily="49" charset="0"/>
                <a:cs typeface="Courier New" pitchFamily="49" charset="0"/>
              </a:rPr>
              <a:t>       age_10 |   1.328877   .1737573     2.17   0.030     1.028457    1.717053</a:t>
            </a:r>
          </a:p>
          <a:p>
            <a:pPr>
              <a:buNone/>
            </a:pPr>
            <a:r>
              <a:rPr lang="en-US" altLang="en-US" sz="1300" b="1" dirty="0" smtClean="0">
                <a:latin typeface="Courier New" pitchFamily="49" charset="0"/>
                <a:cs typeface="Courier New" pitchFamily="49" charset="0"/>
              </a:rPr>
              <a:t> 1.studyarm_n |   .8295213   .1886524    -0.82   0.411     .5311835     1.29542</a:t>
            </a:r>
          </a:p>
          <a:p>
            <a:pPr>
              <a:buNone/>
            </a:pPr>
            <a:r>
              <a:rPr lang="en-US" altLang="en-US" sz="1300" b="1" dirty="0" smtClean="0">
                <a:latin typeface="Courier New" pitchFamily="49" charset="0"/>
                <a:cs typeface="Courier New" pitchFamily="49" charset="0"/>
              </a:rPr>
              <a:t>        _cons |   .4248297    .188248    -1.93   0.053     .1782524    1.012498</a:t>
            </a:r>
          </a:p>
          <a:p>
            <a:pPr>
              <a:buNone/>
            </a:pPr>
            <a:r>
              <a:rPr lang="en-US" altLang="en-US" sz="1300" b="1" dirty="0" smtClean="0">
                <a:latin typeface="Courier New" pitchFamily="49" charset="0"/>
                <a:cs typeface="Courier New" pitchFamily="49" charset="0"/>
              </a:rPr>
              <a:t>-------------------------------------------------------------------------------</a:t>
            </a:r>
          </a:p>
          <a:p>
            <a:pPr>
              <a:buFont typeface="Arial" charset="0"/>
              <a:buNone/>
            </a:pPr>
            <a:r>
              <a:rPr lang="en-US" altLang="en-US" sz="2800" dirty="0" smtClean="0">
                <a:latin typeface="Arial" charset="0"/>
                <a:cs typeface="Arial" charset="0"/>
                <a:sym typeface="Symbol" pitchFamily="18" charset="2"/>
              </a:rPr>
              <a:t>0.83 is the odds ratio for being in the minimally assessed vs. standard study arm when you hold age constant</a:t>
            </a:r>
            <a:endParaRPr lang="en-US" altLang="en-US" sz="2800" dirty="0" smtClean="0">
              <a:latin typeface="Arial" charset="0"/>
              <a:cs typeface="Arial" charset="0"/>
            </a:endParaRPr>
          </a:p>
          <a:p>
            <a:pPr>
              <a:buFont typeface="Arial" charset="0"/>
              <a:buNone/>
            </a:pPr>
            <a:endParaRPr lang="en-US" altLang="en-US" sz="2500" b="1" dirty="0" smtClean="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a:p>
            <a:pPr>
              <a:buFont typeface="Arial" charset="0"/>
              <a:buNone/>
            </a:pPr>
            <a:endParaRPr lang="en-US" altLang="en-US" sz="1300" b="1" dirty="0" smtClean="0">
              <a:latin typeface="Courier New" pitchFamily="49" charset="0"/>
              <a:cs typeface="Courier New" pitchFamily="49" charset="0"/>
            </a:endParaRPr>
          </a:p>
        </p:txBody>
      </p:sp>
      <p:sp>
        <p:nvSpPr>
          <p:cNvPr id="4" name="Slide Number Placeholder 3"/>
          <p:cNvSpPr>
            <a:spLocks noGrp="1"/>
          </p:cNvSpPr>
          <p:nvPr>
            <p:ph type="sldNum" sz="quarter" idx="12"/>
          </p:nvPr>
        </p:nvSpPr>
        <p:spPr/>
        <p:txBody>
          <a:bodyPr/>
          <a:lstStyle/>
          <a:p>
            <a:pPr>
              <a:defRPr/>
            </a:pPr>
            <a:fld id="{E97F43C3-E831-476C-8E9B-50336E9F9858}" type="slidenum">
              <a:rPr lang="en-US" smtClean="0"/>
              <a:pPr>
                <a:defRPr/>
              </a:pPr>
              <a:t>40</a:t>
            </a:fld>
            <a:endParaRPr lang="en-US"/>
          </a:p>
        </p:txBody>
      </p:sp>
    </p:spTree>
  </p:cSld>
  <p:clrMapOvr>
    <a:masterClrMapping/>
  </p:clrMapOvr>
  <p:timing>
    <p:tnLst>
      <p:par>
        <p:cTn id="1" dur="indefinite" restart="never" nodeType="tmRoot"/>
      </p:par>
    </p:tnLst>
  </p:timing>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lide Number Placeholder 3"/>
          <p:cNvSpPr>
            <a:spLocks noGrp="1"/>
          </p:cNvSpPr>
          <p:nvPr>
            <p:ph type="sldNum" sz="quarter" idx="12"/>
          </p:nvPr>
        </p:nvSpPr>
        <p:spPr/>
        <p:txBody>
          <a:bodyPr/>
          <a:lstStyle/>
          <a:p>
            <a:pPr>
              <a:defRPr/>
            </a:pPr>
            <a:fld id="{84BFDB78-3624-4625-9764-44FBD31FFE4C}" type="slidenum">
              <a:rPr lang="en-US" smtClean="0"/>
              <a:pPr>
                <a:defRPr/>
              </a:pPr>
              <a:t>41</a:t>
            </a:fld>
            <a:endParaRPr lang="en-US" dirty="0"/>
          </a:p>
        </p:txBody>
      </p:sp>
      <p:sp>
        <p:nvSpPr>
          <p:cNvPr id="38915" name="Content Placeholder 1"/>
          <p:cNvSpPr>
            <a:spLocks noGrp="1"/>
          </p:cNvSpPr>
          <p:nvPr>
            <p:ph idx="1"/>
          </p:nvPr>
        </p:nvSpPr>
        <p:spPr/>
        <p:txBody>
          <a:bodyPr/>
          <a:lstStyle/>
          <a:p>
            <a:r>
              <a:rPr lang="en-US" altLang="en-US" dirty="0" smtClean="0"/>
              <a:t>Want more on linear regression and logistic regression?  Go to</a:t>
            </a:r>
          </a:p>
          <a:p>
            <a:pPr lvl="1">
              <a:buFont typeface="Arial" charset="0"/>
              <a:buNone/>
            </a:pPr>
            <a:r>
              <a:rPr lang="en-US" altLang="en-US" sz="2400" dirty="0" smtClean="0"/>
              <a:t>    http://www.ats.ucla.edu/stat/stata/webbooks/</a:t>
            </a:r>
          </a:p>
        </p:txBody>
      </p:sp>
    </p:spTree>
  </p:cSld>
  <p:clrMapOvr>
    <a:masterClrMapping/>
  </p:clrMapOvr>
  <p:timing>
    <p:tnLst>
      <p:par>
        <p:cTn id="1" dur="indefinite" restart="never" nodeType="tmRoot"/>
      </p:par>
    </p:tnLst>
  </p:timing>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2"/>
          <p:cNvSpPr>
            <a:spLocks noGrp="1" noChangeArrowheads="1"/>
          </p:cNvSpPr>
          <p:nvPr>
            <p:ph type="title"/>
          </p:nvPr>
        </p:nvSpPr>
        <p:spPr>
          <a:xfrm>
            <a:off x="457200" y="-228600"/>
            <a:ext cx="8229600" cy="1139825"/>
          </a:xfrm>
        </p:spPr>
        <p:txBody>
          <a:bodyPr/>
          <a:lstStyle/>
          <a:p>
            <a:pPr eaLnBrk="1" hangingPunct="1"/>
            <a:r>
              <a:rPr lang="en-US" altLang="en-US" smtClean="0"/>
              <a:t>Statistical hypothesis tests</a:t>
            </a:r>
          </a:p>
        </p:txBody>
      </p:sp>
      <p:graphicFrame>
        <p:nvGraphicFramePr>
          <p:cNvPr id="472147" name="Group 83"/>
          <p:cNvGraphicFramePr>
            <a:graphicFrameLocks noGrp="1"/>
          </p:cNvGraphicFramePr>
          <p:nvPr/>
        </p:nvGraphicFramePr>
        <p:xfrm>
          <a:off x="152400" y="627063"/>
          <a:ext cx="8686800" cy="6126189"/>
        </p:xfrm>
        <a:graphic>
          <a:graphicData uri="http://schemas.openxmlformats.org/drawingml/2006/table">
            <a:tbl>
              <a:tblPr/>
              <a:tblGrid>
                <a:gridCol w="1981200"/>
                <a:gridCol w="2743200"/>
                <a:gridCol w="2057400"/>
                <a:gridCol w="1905000"/>
              </a:tblGrid>
              <a:tr h="87170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cs typeface="Arial" charset="0"/>
                        </a:rPr>
                        <a:t>Data and comparison type</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Alternative hypotheses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Parametric test </a:t>
                      </a: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smtClean="0">
                          <a:ln>
                            <a:noFill/>
                          </a:ln>
                          <a:solidFill>
                            <a:schemeClr val="tx1"/>
                          </a:solidFill>
                          <a:effectLst/>
                          <a:latin typeface="Arial" charset="0"/>
                        </a:rPr>
                        <a:t>Non-parametric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600" b="1" i="0" u="none" strike="noStrike" cap="none" normalizeH="0" baseline="0" dirty="0" err="1" smtClean="0">
                          <a:ln>
                            <a:noFill/>
                          </a:ln>
                          <a:solidFill>
                            <a:schemeClr val="tx1"/>
                          </a:solidFill>
                          <a:effectLst/>
                          <a:latin typeface="Arial" charset="0"/>
                        </a:rPr>
                        <a:t>Stata</a:t>
                      </a:r>
                      <a:r>
                        <a:rPr kumimoji="0" lang="en-US" sz="1600" b="1" i="0" u="none" strike="noStrike" cap="none" normalizeH="0" baseline="0" dirty="0" smtClean="0">
                          <a:ln>
                            <a:noFill/>
                          </a:ln>
                          <a:solidFill>
                            <a:schemeClr val="tx1"/>
                          </a:solidFill>
                          <a:effectLst/>
                          <a:latin typeface="Arial" charset="0"/>
                        </a:rPr>
                        <a:t> command</a:t>
                      </a:r>
                    </a:p>
                  </a:txBody>
                  <a:tcPr marT="45711" marB="45711"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493755">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One mean</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 </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Z or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9608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a:t>
                      </a:r>
                      <a:r>
                        <a:rPr kumimoji="0" lang="en-US" sz="1200" b="0" i="0" u="sng" strike="noStrike" cap="none" normalizeH="0" baseline="0" dirty="0" smtClean="0">
                          <a:ln>
                            <a:noFill/>
                          </a:ln>
                          <a:solidFill>
                            <a:schemeClr val="tx1"/>
                          </a:solidFill>
                          <a:effectLst/>
                          <a:latin typeface="Arial" charset="0"/>
                        </a:rPr>
                        <a:t>paired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Paired t-test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var1=var2*</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Sign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signtest</a:t>
                      </a:r>
                      <a:r>
                        <a:rPr kumimoji="0" lang="en-US" sz="1200" b="0" i="0" u="none" strike="noStrike" cap="none" normalizeH="0" baseline="0" dirty="0" smtClean="0">
                          <a:ln>
                            <a:noFill/>
                          </a:ln>
                          <a:solidFill>
                            <a:schemeClr val="tx1"/>
                          </a:solidFill>
                          <a:effectLst/>
                          <a:latin typeface="Arial" charset="0"/>
                        </a:rPr>
                        <a:t> var1=var2</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Wilcoxon</a:t>
                      </a:r>
                      <a:r>
                        <a:rPr kumimoji="0" lang="en-US" sz="1200" b="0" i="0" u="none" strike="noStrike" cap="none" normalizeH="0" baseline="0" dirty="0" smtClean="0">
                          <a:ln>
                            <a:noFill/>
                          </a:ln>
                          <a:solidFill>
                            <a:schemeClr val="tx1"/>
                          </a:solidFill>
                          <a:effectLst/>
                          <a:latin typeface="Arial" charset="0"/>
                        </a:rPr>
                        <a:t> Signed-Rank </a:t>
                      </a:r>
                      <a:r>
                        <a:rPr kumimoji="0" lang="en-US" sz="1200" b="0" i="0" u="none" strike="noStrike" cap="none" normalizeH="0" baseline="0" dirty="0" err="1" smtClean="0">
                          <a:ln>
                            <a:noFill/>
                          </a:ln>
                          <a:solidFill>
                            <a:schemeClr val="tx1"/>
                          </a:solidFill>
                          <a:effectLst/>
                          <a:latin typeface="Arial" charset="0"/>
                        </a:rPr>
                        <a:t>signrank</a:t>
                      </a:r>
                      <a:r>
                        <a:rPr kumimoji="0" lang="en-US" sz="1200" b="0" i="0" u="none" strike="noStrike" cap="none" normalizeH="0" baseline="0" dirty="0" smtClean="0">
                          <a:ln>
                            <a:noFill/>
                          </a:ln>
                          <a:solidFill>
                            <a:schemeClr val="tx1"/>
                          </a:solidFill>
                          <a:effectLst/>
                          <a:latin typeface="Arial" charset="0"/>
                        </a:rPr>
                        <a:t> var1=var2)</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859513">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means, independent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0" dirty="0" smtClean="0">
                          <a:ln>
                            <a:noFill/>
                          </a:ln>
                          <a:solidFill>
                            <a:schemeClr val="tx1"/>
                          </a:solidFill>
                          <a:effectLst/>
                          <a:latin typeface="Arial" charset="0"/>
                          <a:cs typeface="Arial" charset="0"/>
                        </a:rPr>
                        <a:t>&lt;</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T-test (equal or unequal variance)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ttest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unequal</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err="1" smtClean="0">
                          <a:ln>
                            <a:noFill/>
                          </a:ln>
                          <a:solidFill>
                            <a:schemeClr val="tx1"/>
                          </a:solidFill>
                          <a:effectLst/>
                          <a:latin typeface="Arial" charset="0"/>
                        </a:rPr>
                        <a:t>Wilcoxon</a:t>
                      </a:r>
                      <a:r>
                        <a:rPr kumimoji="0" lang="en-US" sz="1200" b="0" i="0" u="none" strike="noStrike" cap="none" normalizeH="0" baseline="0" dirty="0" smtClean="0">
                          <a:ln>
                            <a:noFill/>
                          </a:ln>
                          <a:solidFill>
                            <a:schemeClr val="tx1"/>
                          </a:solidFill>
                          <a:effectLst/>
                          <a:latin typeface="Arial" charset="0"/>
                        </a:rPr>
                        <a:t> rank-sum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ranksum</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 </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62148">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Numerical, Two or more means, independent data</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or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2</a:t>
                      </a:r>
                      <a:r>
                        <a:rPr kumimoji="0" lang="en-US" sz="1200" b="0" i="0" u="none" strike="noStrike" cap="none" normalizeH="0" baseline="0" dirty="0" smtClean="0">
                          <a:ln>
                            <a:noFill/>
                          </a:ln>
                          <a:solidFill>
                            <a:schemeClr val="tx1"/>
                          </a:solidFill>
                          <a:effectLst/>
                          <a:latin typeface="Arial" charset="0"/>
                          <a:cs typeface="Arial" charset="0"/>
                        </a:rPr>
                        <a:t> ≠ </a:t>
                      </a:r>
                      <a:r>
                        <a:rPr kumimoji="0" lang="el-GR" sz="1200" b="0" i="0" u="none" strike="noStrike" cap="none" normalizeH="0" baseline="0" dirty="0" smtClean="0">
                          <a:ln>
                            <a:noFill/>
                          </a:ln>
                          <a:solidFill>
                            <a:schemeClr val="tx1"/>
                          </a:solidFill>
                          <a:effectLst/>
                          <a:latin typeface="Arial" charset="0"/>
                          <a:cs typeface="Arial" charset="0"/>
                        </a:rPr>
                        <a:t>μ</a:t>
                      </a:r>
                      <a:r>
                        <a:rPr kumimoji="0" lang="en-US" sz="1200" b="0" i="0" u="none" strike="noStrike" cap="none" normalizeH="0" baseline="-25000" dirty="0" smtClean="0">
                          <a:ln>
                            <a:noFill/>
                          </a:ln>
                          <a:solidFill>
                            <a:schemeClr val="tx1"/>
                          </a:solidFill>
                          <a:effectLst/>
                          <a:latin typeface="Arial" charset="0"/>
                          <a:cs typeface="Arial" charset="0"/>
                        </a:rPr>
                        <a:t>3 </a:t>
                      </a:r>
                      <a:r>
                        <a:rPr kumimoji="0" lang="en-US" sz="1200" b="0" i="0" u="none" strike="noStrike" cap="none" normalizeH="0" baseline="0" dirty="0" smtClean="0">
                          <a:ln>
                            <a:noFill/>
                          </a:ln>
                          <a:solidFill>
                            <a:schemeClr val="tx1"/>
                          </a:solidFill>
                          <a:effectLst/>
                          <a:latin typeface="Arial" charset="0"/>
                          <a:cs typeface="Arial" charset="0"/>
                        </a:rPr>
                        <a:t>etc.</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cs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ANOVA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oneway</a:t>
                      </a:r>
                      <a:r>
                        <a:rPr kumimoji="0" lang="en-US" sz="1200" b="0" i="0" u="none" strike="noStrike" cap="none" normalizeH="0" baseline="0" dirty="0" smtClean="0">
                          <a:ln>
                            <a:noFill/>
                          </a:ln>
                          <a:solidFill>
                            <a:schemeClr val="tx1"/>
                          </a:solidFill>
                          <a:effectLst/>
                          <a:latin typeface="Arial" charset="0"/>
                        </a:rPr>
                        <a:t> var1 </a:t>
                      </a:r>
                      <a:r>
                        <a:rPr kumimoji="0" lang="en-US" sz="1200" b="0" i="0" u="none" strike="noStrike" cap="none" normalizeH="0" baseline="0" dirty="0" err="1" smtClean="0">
                          <a:ln>
                            <a:noFill/>
                          </a:ln>
                          <a:solidFill>
                            <a:schemeClr val="tx1"/>
                          </a:solidFill>
                          <a:effectLst/>
                          <a:latin typeface="Arial" charset="0"/>
                        </a:rPr>
                        <a:t>byvar</a:t>
                      </a: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None/>
                        <a:tabLst/>
                      </a:pPr>
                      <a:r>
                        <a:rPr kumimoji="0" lang="en-US" sz="1200" b="0" i="0" u="none" strike="noStrike" cap="none" normalizeH="0" baseline="0" dirty="0" err="1" smtClean="0">
                          <a:ln>
                            <a:noFill/>
                          </a:ln>
                          <a:solidFill>
                            <a:schemeClr val="tx1"/>
                          </a:solidFill>
                          <a:effectLst/>
                          <a:latin typeface="Arial" charset="0"/>
                        </a:rPr>
                        <a:t>Kruskal</a:t>
                      </a:r>
                      <a:r>
                        <a:rPr kumimoji="0" lang="en-US" sz="1200" b="0" i="0" u="none" strike="noStrike" cap="none" normalizeH="0" baseline="0" dirty="0" smtClean="0">
                          <a:ln>
                            <a:noFill/>
                          </a:ln>
                          <a:solidFill>
                            <a:schemeClr val="tx1"/>
                          </a:solidFill>
                          <a:effectLst/>
                          <a:latin typeface="Arial" charset="0"/>
                        </a:rPr>
                        <a:t> Wallis 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kwallis</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1321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One proportion</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 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p&gt;p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or p&lt;p</a:t>
                      </a:r>
                      <a:r>
                        <a:rPr kumimoji="0" lang="en-US" sz="1200" b="0" i="0" u="none" strike="noStrike" cap="none" normalizeH="0" baseline="-25000" dirty="0" smtClean="0">
                          <a:ln>
                            <a:noFill/>
                          </a:ln>
                          <a:solidFill>
                            <a:schemeClr val="tx1"/>
                          </a:solidFill>
                          <a:effectLst/>
                          <a:latin typeface="Arial" charset="0"/>
                          <a:cs typeface="Arial" charset="0"/>
                        </a:rPr>
                        <a:t>a </a:t>
                      </a:r>
                      <a:r>
                        <a:rPr kumimoji="0" lang="en-US" sz="1200" b="0" i="0" u="none" strike="noStrike" cap="none" normalizeH="0" baseline="0" dirty="0" smtClean="0">
                          <a:ln>
                            <a:noFill/>
                          </a:ln>
                          <a:solidFill>
                            <a:schemeClr val="tx1"/>
                          </a:solidFill>
                          <a:effectLst/>
                          <a:latin typeface="Arial" charset="0"/>
                          <a:cs typeface="Arial" charset="0"/>
                        </a:rPr>
                        <a:t> (one-sided)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bitest</a:t>
                      </a:r>
                      <a:r>
                        <a:rPr kumimoji="0" lang="en-US" sz="1200" b="0" i="0" u="none" strike="noStrike" cap="none" normalizeH="0" baseline="0" dirty="0" smtClean="0">
                          <a:ln>
                            <a:noFill/>
                          </a:ln>
                          <a:solidFill>
                            <a:schemeClr val="tx1"/>
                          </a:solidFill>
                          <a:effectLst/>
                          <a:latin typeface="Arial" charset="0"/>
                        </a:rPr>
                        <a:t> var1=</a:t>
                      </a:r>
                      <a:r>
                        <a:rPr kumimoji="0" lang="en-US" sz="1200" b="0" i="0" u="none" strike="noStrike" cap="none" normalizeH="0" baseline="0" dirty="0" err="1" smtClean="0">
                          <a:ln>
                            <a:noFill/>
                          </a:ln>
                          <a:solidFill>
                            <a:schemeClr val="tx1"/>
                          </a:solidFill>
                          <a:effectLst/>
                          <a:latin typeface="Arial" charset="0"/>
                        </a:rPr>
                        <a:t>hypoth</a:t>
                      </a:r>
                      <a:r>
                        <a:rPr kumimoji="0" lang="en-US" sz="1200" b="0" i="0" u="none" strike="noStrike" cap="none" normalizeH="0" baseline="0" dirty="0" smtClean="0">
                          <a:ln>
                            <a:noFill/>
                          </a:ln>
                          <a:solidFill>
                            <a:schemeClr val="tx1"/>
                          </a:solidFill>
                          <a:effectLst/>
                          <a:latin typeface="Arial" charset="0"/>
                        </a:rPr>
                        <a:t> value</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111554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Dichotomous; two proportions</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(two-sided)</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a:t>
                      </a: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smtClean="0">
                          <a:ln>
                            <a:noFill/>
                          </a:ln>
                          <a:solidFill>
                            <a:schemeClr val="tx1"/>
                          </a:solidFill>
                          <a:effectLst/>
                          <a:latin typeface="Arial" charset="0"/>
                          <a:cs typeface="Arial" charset="0"/>
                        </a:rPr>
                        <a:t>p</a:t>
                      </a:r>
                      <a:r>
                        <a:rPr kumimoji="0" lang="en-US" sz="1200" b="0" i="0" u="none" strike="noStrike" cap="none" normalizeH="0" baseline="-25000" dirty="0" smtClean="0">
                          <a:ln>
                            <a:noFill/>
                          </a:ln>
                          <a:solidFill>
                            <a:schemeClr val="tx1"/>
                          </a:solidFill>
                          <a:effectLst/>
                          <a:latin typeface="Arial" charset="0"/>
                          <a:cs typeface="Arial" charset="0"/>
                        </a:rPr>
                        <a:t>1</a:t>
                      </a:r>
                      <a:r>
                        <a:rPr kumimoji="0" lang="en-US" sz="1200" b="0" i="0" u="none" strike="noStrike" cap="none" normalizeH="0" baseline="0" dirty="0" smtClean="0">
                          <a:ln>
                            <a:noFill/>
                          </a:ln>
                          <a:solidFill>
                            <a:schemeClr val="tx1"/>
                          </a:solidFill>
                          <a:effectLst/>
                          <a:latin typeface="Arial" charset="0"/>
                          <a:cs typeface="Arial" charset="0"/>
                        </a:rPr>
                        <a:t> &gt;p</a:t>
                      </a:r>
                      <a:r>
                        <a:rPr kumimoji="0" lang="en-US" sz="1200" b="0" i="0" u="none" strike="noStrike" cap="none" normalizeH="0" baseline="-25000" dirty="0" smtClean="0">
                          <a:ln>
                            <a:noFill/>
                          </a:ln>
                          <a:solidFill>
                            <a:schemeClr val="tx1"/>
                          </a:solidFill>
                          <a:effectLst/>
                          <a:latin typeface="Arial" charset="0"/>
                          <a:cs typeface="Arial" charset="0"/>
                        </a:rPr>
                        <a:t>2 </a:t>
                      </a:r>
                      <a:r>
                        <a:rPr kumimoji="0" lang="en-US" sz="1200" b="0" i="0" u="none" strike="noStrike" cap="none" normalizeH="0" baseline="0" dirty="0" smtClean="0">
                          <a:ln>
                            <a:noFill/>
                          </a:ln>
                          <a:solidFill>
                            <a:schemeClr val="tx1"/>
                          </a:solidFill>
                          <a:effectLst/>
                          <a:latin typeface="Arial" charset="0"/>
                          <a:cs typeface="Arial" charset="0"/>
                        </a:rPr>
                        <a:t>(one-sided)</a:t>
                      </a:r>
                      <a:r>
                        <a:rPr kumimoji="0" lang="en-US" sz="1200" b="0" i="0" u="none" strike="noStrike" cap="none" normalizeH="0" baseline="-25000" dirty="0" smtClean="0">
                          <a:ln>
                            <a:noFill/>
                          </a:ln>
                          <a:solidFill>
                            <a:schemeClr val="tx1"/>
                          </a:solidFill>
                          <a:effectLst/>
                          <a:latin typeface="Arial" charset="0"/>
                          <a:cs typeface="Arial" charset="0"/>
                        </a:rPr>
                        <a:t> </a:t>
                      </a: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Proportion test (z-test)</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 </a:t>
                      </a:r>
                      <a:r>
                        <a:rPr kumimoji="0" lang="en-US" sz="1200" b="0" i="0" u="none" strike="noStrike" cap="none" normalizeH="0" baseline="0" dirty="0" err="1" smtClean="0">
                          <a:ln>
                            <a:noFill/>
                          </a:ln>
                          <a:solidFill>
                            <a:schemeClr val="tx1"/>
                          </a:solidFill>
                          <a:effectLst/>
                          <a:latin typeface="Arial" charset="0"/>
                        </a:rPr>
                        <a:t>prtest</a:t>
                      </a:r>
                      <a:r>
                        <a:rPr kumimoji="0" lang="en-US" sz="1200" b="0" i="0" u="none" strike="noStrike" cap="none" normalizeH="0" baseline="0" dirty="0" smtClean="0">
                          <a:ln>
                            <a:noFill/>
                          </a:ln>
                          <a:solidFill>
                            <a:schemeClr val="tx1"/>
                          </a:solidFill>
                          <a:effectLst/>
                          <a:latin typeface="Arial" charset="0"/>
                        </a:rPr>
                        <a:t> var1, by(</a:t>
                      </a:r>
                      <a:r>
                        <a:rPr kumimoji="0" lang="en-US" sz="1200" b="0" i="0" u="none" strike="noStrike" cap="none" normalizeH="0" baseline="0" dirty="0" err="1" smtClean="0">
                          <a:ln>
                            <a:noFill/>
                          </a:ln>
                          <a:solidFill>
                            <a:schemeClr val="tx1"/>
                          </a:solidFill>
                          <a:effectLst/>
                          <a:latin typeface="Arial" charset="0"/>
                        </a:rPr>
                        <a:t>byvar</a:t>
                      </a:r>
                      <a:r>
                        <a:rPr kumimoji="0" lang="en-US" sz="1200" b="0" i="0" u="none" strike="noStrike" cap="none" normalizeH="0" baseline="0" dirty="0" smtClean="0">
                          <a:ln>
                            <a:noFill/>
                          </a:ln>
                          <a:solidFill>
                            <a:schemeClr val="tx1"/>
                          </a:solidFill>
                          <a:effectLst/>
                          <a:latin typeface="Arial" charset="0"/>
                        </a:rPr>
                        <a:t>)</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Chi-square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tab var1 var2, chi exact</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err="1" smtClean="0">
                          <a:ln>
                            <a:noFill/>
                          </a:ln>
                          <a:solidFill>
                            <a:schemeClr val="tx1"/>
                          </a:solidFill>
                          <a:effectLst/>
                          <a:latin typeface="Arial" charset="0"/>
                        </a:rPr>
                        <a:t>McNemar’s</a:t>
                      </a:r>
                      <a:r>
                        <a:rPr kumimoji="0" lang="en-US" sz="1200" b="0" i="0" u="none" strike="noStrike" cap="none" normalizeH="0" baseline="0" dirty="0" smtClean="0">
                          <a:ln>
                            <a:noFill/>
                          </a:ln>
                          <a:solidFill>
                            <a:schemeClr val="tx1"/>
                          </a:solidFill>
                          <a:effectLst/>
                          <a:latin typeface="Arial" charset="0"/>
                        </a:rPr>
                        <a:t> for paired data: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err="1" smtClean="0">
                          <a:ln>
                            <a:noFill/>
                          </a:ln>
                          <a:solidFill>
                            <a:schemeClr val="tx1"/>
                          </a:solidFill>
                          <a:effectLst/>
                          <a:latin typeface="Arial" charset="0"/>
                        </a:rPr>
                        <a:t>mcc</a:t>
                      </a:r>
                      <a:r>
                        <a:rPr kumimoji="0" lang="en-US" sz="1200" b="0" i="0" u="none" strike="noStrike" cap="none" normalizeH="0" baseline="0" dirty="0" smtClean="0">
                          <a:ln>
                            <a:noFill/>
                          </a:ln>
                          <a:solidFill>
                            <a:schemeClr val="tx1"/>
                          </a:solidFill>
                          <a:effectLst/>
                          <a:latin typeface="Arial" charset="0"/>
                        </a:rPr>
                        <a:t> var1 var2</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514197">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Categorical by categorical (</a:t>
                      </a:r>
                      <a:r>
                        <a:rPr kumimoji="0" lang="en-US" sz="1200" b="0" i="0" u="none" strike="noStrike" cap="none" normalizeH="0" baseline="0" dirty="0" err="1" smtClean="0">
                          <a:ln>
                            <a:noFill/>
                          </a:ln>
                          <a:solidFill>
                            <a:schemeClr val="tx1"/>
                          </a:solidFill>
                          <a:effectLst/>
                          <a:latin typeface="Arial" charset="0"/>
                        </a:rPr>
                        <a:t>nxk</a:t>
                      </a:r>
                      <a:r>
                        <a:rPr kumimoji="0" lang="en-US" sz="1200" b="0" i="0" u="none" strike="noStrike" cap="none" normalizeH="0" baseline="0" dirty="0" smtClean="0">
                          <a:ln>
                            <a:noFill/>
                          </a:ln>
                          <a:solidFill>
                            <a:schemeClr val="tx1"/>
                          </a:solidFill>
                          <a:effectLst/>
                          <a:latin typeface="Arial" charset="0"/>
                        </a:rPr>
                        <a:t>)</a:t>
                      </a:r>
                    </a:p>
                  </a:txBody>
                  <a:tcPr marT="45711" marB="4571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200" b="0" i="0" u="none" strike="noStrike" cap="none" normalizeH="0" baseline="0" dirty="0" smtClean="0">
                          <a:ln>
                            <a:noFill/>
                          </a:ln>
                          <a:solidFill>
                            <a:schemeClr val="tx1"/>
                          </a:solidFill>
                          <a:effectLst/>
                          <a:latin typeface="Arial" charset="0"/>
                        </a:rPr>
                        <a:t>H</a:t>
                      </a:r>
                      <a:r>
                        <a:rPr kumimoji="0" lang="en-US" sz="1200" b="0" i="0" u="none" strike="noStrike" cap="none" normalizeH="0" baseline="-25000" dirty="0" smtClean="0">
                          <a:ln>
                            <a:noFill/>
                          </a:ln>
                          <a:solidFill>
                            <a:schemeClr val="tx1"/>
                          </a:solidFill>
                          <a:effectLst/>
                          <a:latin typeface="Arial" charset="0"/>
                        </a:rPr>
                        <a:t>a  </a:t>
                      </a:r>
                      <a:r>
                        <a:rPr kumimoji="0" lang="en-US" sz="1200" b="0" i="0" u="none" strike="noStrike" cap="none" normalizeH="0" baseline="0" dirty="0" smtClean="0">
                          <a:ln>
                            <a:noFill/>
                          </a:ln>
                          <a:solidFill>
                            <a:schemeClr val="tx1"/>
                          </a:solidFill>
                          <a:effectLst/>
                          <a:latin typeface="Arial" charset="0"/>
                        </a:rPr>
                        <a:t>: The </a:t>
                      </a:r>
                      <a:r>
                        <a:rPr kumimoji="0" lang="en-US" sz="1200" b="0" i="0" u="none" strike="noStrike" cap="none" normalizeH="0" baseline="0" dirty="0" smtClean="0">
                          <a:ln>
                            <a:noFill/>
                          </a:ln>
                          <a:solidFill>
                            <a:schemeClr val="tx1"/>
                          </a:solidFill>
                          <a:effectLst/>
                          <a:latin typeface="Arial" charset="0"/>
                          <a:cs typeface="Arial" charset="0"/>
                        </a:rPr>
                        <a:t>rows not independent of the columns</a:t>
                      </a: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200" b="0" i="0" u="none" strike="noStrike" cap="none" normalizeH="0" baseline="0" dirty="0" smtClean="0">
                        <a:ln>
                          <a:noFill/>
                        </a:ln>
                        <a:solidFill>
                          <a:schemeClr val="tx1"/>
                        </a:solidFill>
                        <a:effectLst/>
                        <a:latin typeface="Arial" charset="0"/>
                      </a:endParaRPr>
                    </a:p>
                  </a:txBody>
                  <a:tcPr marT="45711" marB="4571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200" b="0" i="0" u="none" strike="noStrike" cap="none" normalizeH="0" baseline="0" dirty="0" smtClean="0">
                          <a:ln>
                            <a:noFill/>
                          </a:ln>
                          <a:solidFill>
                            <a:schemeClr val="tx1"/>
                          </a:solidFill>
                          <a:effectLst/>
                          <a:latin typeface="Arial" charset="0"/>
                        </a:rPr>
                        <a:t>Chi-square test </a:t>
                      </a:r>
                    </a:p>
                    <a:p>
                      <a:pPr marL="0" marR="0" lvl="0" indent="0" algn="l" defTabSz="914400" rtl="0" eaLnBrk="1" fontAlgn="base" latinLnBrk="0" hangingPunct="1">
                        <a:lnSpc>
                          <a:spcPct val="100000"/>
                        </a:lnSpc>
                        <a:spcBef>
                          <a:spcPct val="20000"/>
                        </a:spcBef>
                        <a:spcAft>
                          <a:spcPct val="0"/>
                        </a:spcAft>
                        <a:buClr>
                          <a:schemeClr val="hlink"/>
                        </a:buClr>
                        <a:buSzPct val="80000"/>
                        <a:buFont typeface="Arial" pitchFamily="34" charset="0"/>
                        <a:buChar char="•"/>
                        <a:tabLst/>
                      </a:pPr>
                      <a:r>
                        <a:rPr kumimoji="0" lang="en-US" sz="1200" b="0" i="0" u="none" strike="noStrike" cap="none" normalizeH="0" baseline="0" dirty="0" smtClean="0">
                          <a:ln>
                            <a:noFill/>
                          </a:ln>
                          <a:solidFill>
                            <a:schemeClr val="tx1"/>
                          </a:solidFill>
                          <a:effectLst/>
                          <a:latin typeface="Arial" charset="0"/>
                        </a:rPr>
                        <a:t>tab var1 var2, chi exact</a:t>
                      </a:r>
                    </a:p>
                  </a:txBody>
                  <a:tcPr marT="45711" marB="4571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a:xfrm>
            <a:off x="7010400" y="6492875"/>
            <a:ext cx="2133600" cy="365125"/>
          </a:xfrm>
        </p:spPr>
        <p:txBody>
          <a:bodyPr/>
          <a:lstStyle/>
          <a:p>
            <a:pPr>
              <a:defRPr/>
            </a:pPr>
            <a:fld id="{8FE9DCAE-583F-4BA0-8032-69A98232D5AF}" type="slidenum">
              <a:rPr lang="en-US" smtClean="0"/>
              <a:pPr>
                <a:defRPr/>
              </a:pPr>
              <a:t>42</a:t>
            </a:fld>
            <a:endParaRPr lang="en-US"/>
          </a:p>
        </p:txBody>
      </p:sp>
    </p:spTree>
  </p:cSld>
  <p:clrMapOvr>
    <a:masterClrMapping/>
  </p:clrMapOvr>
  <p:timing>
    <p:tnLst>
      <p:par>
        <p:cTn id="1" dur="indefinite" restart="never" nodeType="tmRoot"/>
      </p:par>
    </p:tnLst>
  </p:timing>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2"/>
          <p:cNvSpPr>
            <a:spLocks noGrp="1" noChangeArrowheads="1"/>
          </p:cNvSpPr>
          <p:nvPr>
            <p:ph type="title"/>
          </p:nvPr>
        </p:nvSpPr>
        <p:spPr>
          <a:xfrm>
            <a:off x="457200" y="-149225"/>
            <a:ext cx="8229600" cy="1139825"/>
          </a:xfrm>
        </p:spPr>
        <p:txBody>
          <a:bodyPr/>
          <a:lstStyle/>
          <a:p>
            <a:pPr eaLnBrk="1" hangingPunct="1"/>
            <a:r>
              <a:rPr lang="en-US" altLang="en-US" smtClean="0"/>
              <a:t>Further methods</a:t>
            </a:r>
          </a:p>
        </p:txBody>
      </p:sp>
      <p:graphicFrame>
        <p:nvGraphicFramePr>
          <p:cNvPr id="472147" name="Group 83"/>
          <p:cNvGraphicFramePr>
            <a:graphicFrameLocks noGrp="1"/>
          </p:cNvGraphicFramePr>
          <p:nvPr/>
        </p:nvGraphicFramePr>
        <p:xfrm>
          <a:off x="152400" y="912813"/>
          <a:ext cx="8686800" cy="5619751"/>
        </p:xfrm>
        <a:graphic>
          <a:graphicData uri="http://schemas.openxmlformats.org/drawingml/2006/table">
            <a:tbl>
              <a:tblPr/>
              <a:tblGrid>
                <a:gridCol w="1981200"/>
                <a:gridCol w="2743200"/>
                <a:gridCol w="2057400"/>
                <a:gridCol w="1905000"/>
              </a:tblGrid>
              <a:tr h="65712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cs typeface="Arial" charset="0"/>
                        </a:rPr>
                        <a:t>Dependent variable (y)</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Independent variable(s) type(s) (x)</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Methods</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800" b="1" i="0" u="none" strike="noStrike" cap="none" normalizeH="0" baseline="0" dirty="0" smtClean="0">
                          <a:ln>
                            <a:noFill/>
                          </a:ln>
                          <a:solidFill>
                            <a:schemeClr val="tx1"/>
                          </a:solidFill>
                          <a:effectLst/>
                          <a:latin typeface="Arial" charset="0"/>
                        </a:rPr>
                        <a:t>Non-parametric methods</a:t>
                      </a:r>
                    </a:p>
                  </a:txBody>
                  <a:tcPr marT="45713" marB="45713" horzOverflow="overflow">
                    <a:lnL w="28575"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31519">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Numerical/continuous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400" b="0" i="0" u="none" strike="noStrike" cap="none" normalizeH="0" baseline="0" dirty="0" smtClean="0">
                          <a:ln>
                            <a:noFill/>
                          </a:ln>
                          <a:solidFill>
                            <a:schemeClr val="tx1"/>
                          </a:solidFill>
                          <a:effectLst/>
                          <a:latin typeface="Arial" charset="0"/>
                        </a:rPr>
                        <a:t>One numerical/continuous</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variable</a:t>
                      </a:r>
                      <a:endParaRPr kumimoji="0" lang="en-US" sz="1400" b="0" i="0" u="none" strike="noStrike" cap="none" normalizeH="0" baseline="-25000" dirty="0" smtClean="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Pearson correlation; simple linear regression</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Spearman rank correlation</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920">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Numerical/continuous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One categorical variable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Linear regression,  t-test, ANOVA</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Sign test, Signed rank test, </a:t>
                      </a:r>
                      <a:r>
                        <a:rPr kumimoji="0" lang="en-US" sz="1400" b="0" i="0" u="none" strike="noStrike" cap="none" normalizeH="0" baseline="0" dirty="0" err="1" smtClean="0">
                          <a:ln>
                            <a:noFill/>
                          </a:ln>
                          <a:solidFill>
                            <a:schemeClr val="tx1"/>
                          </a:solidFill>
                          <a:effectLst/>
                          <a:latin typeface="Arial" charset="0"/>
                        </a:rPr>
                        <a:t>Wilcoxon</a:t>
                      </a:r>
                      <a:r>
                        <a:rPr kumimoji="0" lang="en-US" sz="1400" b="0" i="0" u="none" strike="noStrike" cap="none" normalizeH="0" baseline="0" dirty="0" smtClean="0">
                          <a:ln>
                            <a:noFill/>
                          </a:ln>
                          <a:solidFill>
                            <a:schemeClr val="tx1"/>
                          </a:solidFill>
                          <a:effectLst/>
                          <a:latin typeface="Arial" charset="0"/>
                        </a:rPr>
                        <a:t> rank sum, </a:t>
                      </a:r>
                      <a:r>
                        <a:rPr kumimoji="0" lang="en-US" sz="1400" b="0" i="0" u="none" strike="noStrike" cap="none" normalizeH="0" baseline="0" dirty="0" err="1" smtClean="0">
                          <a:ln>
                            <a:noFill/>
                          </a:ln>
                          <a:solidFill>
                            <a:schemeClr val="tx1"/>
                          </a:solidFill>
                          <a:effectLst/>
                          <a:latin typeface="Arial" charset="0"/>
                        </a:rPr>
                        <a:t>Kruskal</a:t>
                      </a:r>
                      <a:r>
                        <a:rPr kumimoji="0" lang="en-US" sz="1400" b="0" i="0" u="none" strike="noStrike" cap="none" normalizeH="0" baseline="0" dirty="0" smtClean="0">
                          <a:ln>
                            <a:noFill/>
                          </a:ln>
                          <a:solidFill>
                            <a:schemeClr val="tx1"/>
                          </a:solidFill>
                          <a:effectLst/>
                          <a:latin typeface="Arial" charset="0"/>
                        </a:rPr>
                        <a:t>-Wallis</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88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Numerical/continuous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cs typeface="+mn-cs"/>
                        </a:rPr>
                        <a:t>Multiple variables/types of variables</a:t>
                      </a:r>
                      <a:endParaRPr kumimoji="0" lang="en-US" sz="1400" b="0" i="0" u="none" strike="noStrike" cap="none" normalizeH="0" baseline="-25000" dirty="0" smtClean="0">
                        <a:ln>
                          <a:noFill/>
                        </a:ln>
                        <a:solidFill>
                          <a:schemeClr val="tx1"/>
                        </a:solidFill>
                        <a:effectLst/>
                        <a:latin typeface="Arial" charset="0"/>
                        <a:cs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Linear regression</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622202">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Dichotomous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One categorical variable</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400" b="0" i="0" u="none" strike="noStrike" cap="none" normalizeH="0" baseline="0" dirty="0" smtClean="0">
                          <a:ln>
                            <a:noFill/>
                          </a:ln>
                          <a:solidFill>
                            <a:schemeClr val="tx1"/>
                          </a:solidFill>
                          <a:effectLst/>
                          <a:latin typeface="Arial" charset="0"/>
                        </a:rPr>
                        <a:t>Logistic regression (or proportion test for 2x2)</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Chi-square test or Fisher exact test</a:t>
                      </a: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774221">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Dichotomous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defRPr/>
                      </a:pPr>
                      <a:r>
                        <a:rPr kumimoji="0" lang="en-US" sz="1400" b="0" i="0" u="none" strike="noStrike" cap="none" normalizeH="0" baseline="0" dirty="0" smtClean="0">
                          <a:ln>
                            <a:noFill/>
                          </a:ln>
                          <a:solidFill>
                            <a:schemeClr val="tx1"/>
                          </a:solidFill>
                          <a:effectLst/>
                          <a:latin typeface="Arial" charset="0"/>
                        </a:rPr>
                        <a:t>One numerical/continuous variable</a:t>
                      </a:r>
                    </a:p>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Logistic regression</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r>
              <a:tr h="944884">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Dichotomous</a:t>
                      </a:r>
                    </a:p>
                  </a:txBody>
                  <a:tcPr marT="45713" marB="45713"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Multiple variables/types of variables</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r>
                        <a:rPr kumimoji="0" lang="en-US" sz="1400" b="0" i="0" u="none" strike="noStrike" cap="none" normalizeH="0" baseline="0" dirty="0" smtClean="0">
                          <a:ln>
                            <a:noFill/>
                          </a:ln>
                          <a:solidFill>
                            <a:schemeClr val="tx1"/>
                          </a:solidFill>
                          <a:effectLst/>
                          <a:latin typeface="Arial" charset="0"/>
                        </a:rPr>
                        <a:t>Logistic regression</a:t>
                      </a:r>
                    </a:p>
                  </a:txBody>
                  <a:tcPr marT="45713" marB="45713"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p>
                      <a:pPr marL="0" marR="0" lvl="0" indent="0" algn="l" defTabSz="914400" rtl="0" eaLnBrk="1" fontAlgn="base" latinLnBrk="0" hangingPunct="1">
                        <a:lnSpc>
                          <a:spcPct val="100000"/>
                        </a:lnSpc>
                        <a:spcBef>
                          <a:spcPct val="20000"/>
                        </a:spcBef>
                        <a:spcAft>
                          <a:spcPct val="0"/>
                        </a:spcAft>
                        <a:buClr>
                          <a:schemeClr val="hlink"/>
                        </a:buClr>
                        <a:buSzPct val="80000"/>
                        <a:buFont typeface="Wingdings" pitchFamily="2" charset="2"/>
                        <a:buNone/>
                        <a:tabLst/>
                      </a:pPr>
                      <a:endParaRPr kumimoji="0" lang="en-US" sz="1400" b="0" i="0" u="none" strike="noStrike" cap="none" normalizeH="0" baseline="0" dirty="0" smtClean="0">
                        <a:ln>
                          <a:noFill/>
                        </a:ln>
                        <a:solidFill>
                          <a:schemeClr val="tx1"/>
                        </a:solidFill>
                        <a:effectLst/>
                        <a:latin typeface="Arial" charset="0"/>
                      </a:endParaRPr>
                    </a:p>
                  </a:txBody>
                  <a:tcPr marT="45713" marB="45713"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r>
            </a:tbl>
          </a:graphicData>
        </a:graphic>
      </p:graphicFrame>
      <p:sp>
        <p:nvSpPr>
          <p:cNvPr id="4" name="Slide Number Placeholder 3"/>
          <p:cNvSpPr>
            <a:spLocks noGrp="1"/>
          </p:cNvSpPr>
          <p:nvPr>
            <p:ph type="sldNum" sz="quarter" idx="12"/>
          </p:nvPr>
        </p:nvSpPr>
        <p:spPr/>
        <p:txBody>
          <a:bodyPr/>
          <a:lstStyle/>
          <a:p>
            <a:pPr>
              <a:defRPr/>
            </a:pPr>
            <a:fld id="{DA243638-C310-4CC0-AE83-2D420B5CBFA3}" type="slidenum">
              <a:rPr lang="en-US" smtClean="0"/>
              <a:pPr>
                <a:defRPr/>
              </a:pPr>
              <a:t>43</a:t>
            </a:fld>
            <a:endParaRPr lang="en-US"/>
          </a:p>
        </p:txBody>
      </p:sp>
    </p:spTree>
  </p:cSld>
  <p:clrMapOvr>
    <a:masterClrMapping/>
  </p:clrMapOvr>
  <p:timing>
    <p:tnLst>
      <p:par>
        <p:cTn id="1" dur="indefinite" restart="never" nodeType="tmRoot"/>
      </p:par>
    </p:tnLst>
  </p:timing>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457200" y="0"/>
            <a:ext cx="8229600" cy="1143000"/>
          </a:xfrm>
        </p:spPr>
        <p:txBody>
          <a:bodyPr/>
          <a:lstStyle/>
          <a:p>
            <a:r>
              <a:rPr lang="en-US" altLang="en-US" smtClean="0"/>
              <a:t>Last sessions</a:t>
            </a:r>
          </a:p>
        </p:txBody>
      </p:sp>
      <p:sp>
        <p:nvSpPr>
          <p:cNvPr id="41987" name="Content Placeholder 2"/>
          <p:cNvSpPr>
            <a:spLocks noGrp="1"/>
          </p:cNvSpPr>
          <p:nvPr>
            <p:ph idx="1"/>
          </p:nvPr>
        </p:nvSpPr>
        <p:spPr>
          <a:xfrm>
            <a:off x="457200" y="1189038"/>
            <a:ext cx="8534400" cy="4525962"/>
          </a:xfrm>
        </p:spPr>
        <p:txBody>
          <a:bodyPr/>
          <a:lstStyle/>
          <a:p>
            <a:r>
              <a:rPr lang="en-US" altLang="en-US" dirty="0" smtClean="0"/>
              <a:t>Thursday, Dec. 3 – LAB will occur</a:t>
            </a:r>
          </a:p>
          <a:p>
            <a:r>
              <a:rPr lang="en-US" altLang="en-US" dirty="0" smtClean="0"/>
              <a:t>Tuesday Dec. 8 – 10:30-12:30 – Hahn office hours </a:t>
            </a:r>
            <a:r>
              <a:rPr lang="en-US" altLang="en-US" u="sng" dirty="0" smtClean="0"/>
              <a:t>by appointment</a:t>
            </a:r>
          </a:p>
          <a:p>
            <a:r>
              <a:rPr lang="en-US" altLang="en-US" dirty="0" smtClean="0"/>
              <a:t>Final exam</a:t>
            </a:r>
          </a:p>
          <a:p>
            <a:pPr lvl="1"/>
            <a:r>
              <a:rPr lang="en-US" altLang="en-US" u="sng" dirty="0" smtClean="0"/>
              <a:t>Take home exam </a:t>
            </a:r>
            <a:r>
              <a:rPr lang="en-US" altLang="en-US" dirty="0" smtClean="0"/>
              <a:t>posted Dec. 1.</a:t>
            </a:r>
          </a:p>
          <a:p>
            <a:pPr lvl="1"/>
            <a:r>
              <a:rPr lang="en-US" altLang="en-US" dirty="0" smtClean="0"/>
              <a:t>The exam is worth 30% of your grade.</a:t>
            </a:r>
          </a:p>
          <a:p>
            <a:pPr lvl="1"/>
            <a:r>
              <a:rPr lang="en-US" altLang="en-US" u="sng" dirty="0" smtClean="0"/>
              <a:t>NO COLLABORATIONS WITH YOUR CLASSMATES OR OTHERS</a:t>
            </a:r>
          </a:p>
          <a:p>
            <a:pPr lvl="1"/>
            <a:r>
              <a:rPr lang="en-US" altLang="en-US" dirty="0" smtClean="0"/>
              <a:t>Exam due by upload to course web site Thursday, December 10, 10:30 a.m. </a:t>
            </a:r>
          </a:p>
        </p:txBody>
      </p:sp>
      <p:sp>
        <p:nvSpPr>
          <p:cNvPr id="4" name="Slide Number Placeholder 3"/>
          <p:cNvSpPr>
            <a:spLocks noGrp="1"/>
          </p:cNvSpPr>
          <p:nvPr>
            <p:ph type="sldNum" sz="quarter" idx="12"/>
          </p:nvPr>
        </p:nvSpPr>
        <p:spPr/>
        <p:txBody>
          <a:bodyPr/>
          <a:lstStyle/>
          <a:p>
            <a:pPr>
              <a:defRPr/>
            </a:pPr>
            <a:fld id="{C62C78C8-35D3-47F5-AB92-299C3655BBAD}" type="slidenum">
              <a:rPr lang="en-US" smtClean="0"/>
              <a:pPr>
                <a:defRPr/>
              </a:pPr>
              <a:t>44</a:t>
            </a:fld>
            <a:endParaRPr lang="en-US" dirty="0"/>
          </a:p>
        </p:txBody>
      </p:sp>
    </p:spTree>
  </p:cSld>
  <p:clrMapOvr>
    <a:masterClrMapping/>
  </p:clrMapOvr>
  <p:timing>
    <p:tnLst>
      <p:par>
        <p:cTn id="1" dur="indefinite" restart="never" nodeType="tmRoot"/>
      </p:par>
    </p:tnLst>
  </p:timing>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p:txBody>
          <a:bodyPr/>
          <a:lstStyle/>
          <a:p>
            <a:r>
              <a:rPr lang="en-US" altLang="en-US" smtClean="0"/>
              <a:t>Thank you and good luck!</a:t>
            </a:r>
          </a:p>
        </p:txBody>
      </p:sp>
      <p:sp>
        <p:nvSpPr>
          <p:cNvPr id="43011" name="Content Placeholder 2"/>
          <p:cNvSpPr>
            <a:spLocks noGrp="1"/>
          </p:cNvSpPr>
          <p:nvPr>
            <p:ph idx="1"/>
          </p:nvPr>
        </p:nvSpPr>
        <p:spPr/>
        <p:txBody>
          <a:bodyPr/>
          <a:lstStyle/>
          <a:p>
            <a:endParaRPr lang="en-US" altLang="en-US" smtClean="0"/>
          </a:p>
        </p:txBody>
      </p:sp>
      <p:sp>
        <p:nvSpPr>
          <p:cNvPr id="4" name="Slide Number Placeholder 3"/>
          <p:cNvSpPr>
            <a:spLocks noGrp="1"/>
          </p:cNvSpPr>
          <p:nvPr>
            <p:ph type="sldNum" sz="quarter" idx="12"/>
          </p:nvPr>
        </p:nvSpPr>
        <p:spPr/>
        <p:txBody>
          <a:bodyPr/>
          <a:lstStyle/>
          <a:p>
            <a:pPr>
              <a:defRPr/>
            </a:pPr>
            <a:fld id="{6730EEE4-DA5F-4A3D-9C3F-4142E27AD15E}" type="slidenum">
              <a:rPr lang="en-US" smtClean="0"/>
              <a:pPr>
                <a:defRPr/>
              </a:pPr>
              <a:t>45</a:t>
            </a:fld>
            <a:endParaRPr lang="en-US"/>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pPr eaLnBrk="1" hangingPunct="1"/>
            <a:r>
              <a:rPr lang="en-US" altLang="en-US" smtClean="0"/>
              <a:t>Regression with categorical predictors</a:t>
            </a:r>
          </a:p>
        </p:txBody>
      </p:sp>
      <p:sp>
        <p:nvSpPr>
          <p:cNvPr id="4" name="Slide Number Placeholder 3"/>
          <p:cNvSpPr>
            <a:spLocks noGrp="1"/>
          </p:cNvSpPr>
          <p:nvPr>
            <p:ph type="sldNum" sz="quarter" idx="12"/>
          </p:nvPr>
        </p:nvSpPr>
        <p:spPr/>
        <p:txBody>
          <a:bodyPr/>
          <a:lstStyle/>
          <a:p>
            <a:pPr>
              <a:defRPr/>
            </a:pPr>
            <a:fld id="{04C8628A-AD27-4BBC-AFF2-AA09E2520721}" type="slidenum">
              <a:rPr lang="en-US" smtClean="0"/>
              <a:pPr>
                <a:defRPr/>
              </a:pPr>
              <a:t>5</a:t>
            </a:fld>
            <a:endParaRPr lang="en-US"/>
          </a:p>
        </p:txBody>
      </p:sp>
      <p:pic>
        <p:nvPicPr>
          <p:cNvPr id="6148" name="Picture 3"/>
          <p:cNvPicPr>
            <a:picLocks noGrp="1" noChangeAspect="1" noChangeArrowheads="1"/>
          </p:cNvPicPr>
          <p:nvPr>
            <p:ph idx="1"/>
          </p:nvPr>
        </p:nvPicPr>
        <p:blipFill>
          <a:blip r:embed="rId2" cstate="print">
            <a:extLst>
              <a:ext uri="{28A0092B-C50C-407E-A947-70E740481C1C}">
                <a14:useLocalDpi xmlns:a14="http://schemas.microsoft.com/office/drawing/2010/main" val="0"/>
              </a:ext>
            </a:extLst>
          </a:blip>
          <a:srcRect/>
          <a:stretch>
            <a:fillRect/>
          </a:stretch>
        </p:blipFill>
        <p:spPr>
          <a:xfrm>
            <a:off x="609600" y="2244725"/>
            <a:ext cx="3962400" cy="2901950"/>
          </a:xfrm>
          <a:noFill/>
        </p:spPr>
      </p:pic>
      <p:pic>
        <p:nvPicPr>
          <p:cNvPr id="6149" name="Picture 5"/>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4637088" y="2273300"/>
            <a:ext cx="3973512" cy="2908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150" name="TextBox 8"/>
          <p:cNvSpPr txBox="1">
            <a:spLocks noChangeArrowheads="1"/>
          </p:cNvSpPr>
          <p:nvPr/>
        </p:nvSpPr>
        <p:spPr bwMode="auto">
          <a:xfrm>
            <a:off x="838200" y="5410200"/>
            <a:ext cx="5410200"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spcBef>
                <a:spcPct val="20000"/>
              </a:spcBef>
              <a:buFont typeface="Arial" charset="0"/>
              <a:buChar char="•"/>
              <a:defRPr sz="3200">
                <a:solidFill>
                  <a:schemeClr val="tx1"/>
                </a:solidFill>
                <a:latin typeface="Calibri" pitchFamily="34" charset="0"/>
              </a:defRPr>
            </a:lvl1pPr>
            <a:lvl2pPr marL="742950" indent="-285750" eaLnBrk="0" hangingPunct="0">
              <a:spcBef>
                <a:spcPct val="20000"/>
              </a:spcBef>
              <a:buFont typeface="Arial" charset="0"/>
              <a:buChar char="–"/>
              <a:defRPr sz="2800">
                <a:solidFill>
                  <a:schemeClr val="tx1"/>
                </a:solidFill>
                <a:latin typeface="Calibri" pitchFamily="34" charset="0"/>
              </a:defRPr>
            </a:lvl2pPr>
            <a:lvl3pPr marL="1143000" indent="-228600" eaLnBrk="0" hangingPunct="0">
              <a:spcBef>
                <a:spcPct val="20000"/>
              </a:spcBef>
              <a:buFont typeface="Arial" charset="0"/>
              <a:buChar char="•"/>
              <a:defRPr sz="2400">
                <a:solidFill>
                  <a:schemeClr val="tx1"/>
                </a:solidFill>
                <a:latin typeface="Calibri" pitchFamily="34" charset="0"/>
              </a:defRPr>
            </a:lvl3pPr>
            <a:lvl4pPr marL="1600200" indent="-228600" eaLnBrk="0" hangingPunct="0">
              <a:spcBef>
                <a:spcPct val="20000"/>
              </a:spcBef>
              <a:buFont typeface="Arial" charset="0"/>
              <a:buChar char="–"/>
              <a:defRPr sz="2000">
                <a:solidFill>
                  <a:schemeClr val="tx1"/>
                </a:solidFill>
                <a:latin typeface="Calibri" pitchFamily="34" charset="0"/>
              </a:defRPr>
            </a:lvl4pPr>
            <a:lvl5pPr marL="2057400" indent="-228600" eaLnBrk="0" hangingPunct="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pPr>
            <a:r>
              <a:rPr lang="en-US" altLang="en-US" sz="1800" dirty="0">
                <a:latin typeface="Arial" charset="0"/>
              </a:rPr>
              <a:t>There is a lot of variability in each group here</a:t>
            </a:r>
          </a:p>
          <a:p>
            <a:pPr eaLnBrk="1" hangingPunct="1">
              <a:spcBef>
                <a:spcPct val="0"/>
              </a:spcBef>
            </a:pPr>
            <a:r>
              <a:rPr lang="en-US" altLang="en-US" sz="1800" dirty="0">
                <a:latin typeface="Arial" charset="0"/>
              </a:rPr>
              <a:t>Smoking yes/no may be a crude measure</a:t>
            </a:r>
          </a:p>
          <a:p>
            <a:pPr eaLnBrk="1" hangingPunct="1">
              <a:spcBef>
                <a:spcPct val="0"/>
              </a:spcBef>
              <a:buFontTx/>
              <a:buNone/>
            </a:pPr>
            <a:endParaRPr lang="en-US" altLang="en-US" sz="1800" dirty="0">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p:cNvSpPr>
            <a:spLocks noGrp="1"/>
          </p:cNvSpPr>
          <p:nvPr>
            <p:ph type="title"/>
          </p:nvPr>
        </p:nvSpPr>
        <p:spPr/>
        <p:txBody>
          <a:bodyPr/>
          <a:lstStyle/>
          <a:p>
            <a:pPr eaLnBrk="1" hangingPunct="1"/>
            <a:r>
              <a:rPr lang="en-US" altLang="en-US" smtClean="0"/>
              <a:t>Multiple regression</a:t>
            </a:r>
          </a:p>
        </p:txBody>
      </p:sp>
      <p:sp>
        <p:nvSpPr>
          <p:cNvPr id="7171" name="Content Placeholder 2"/>
          <p:cNvSpPr>
            <a:spLocks noGrp="1"/>
          </p:cNvSpPr>
          <p:nvPr>
            <p:ph idx="1"/>
          </p:nvPr>
        </p:nvSpPr>
        <p:spPr>
          <a:xfrm>
            <a:off x="457200" y="1371600"/>
            <a:ext cx="8229600" cy="5181600"/>
          </a:xfrm>
        </p:spPr>
        <p:txBody>
          <a:bodyPr/>
          <a:lstStyle/>
          <a:p>
            <a:pPr eaLnBrk="1" hangingPunct="1"/>
            <a:r>
              <a:rPr lang="en-US" altLang="en-US" smtClean="0"/>
              <a:t>Additional explanatory variables might add to our understanding of a dependent variable</a:t>
            </a:r>
          </a:p>
          <a:p>
            <a:pPr eaLnBrk="1" hangingPunct="1"/>
            <a:r>
              <a:rPr lang="en-US" altLang="en-US" smtClean="0"/>
              <a:t>We can posit the population equation</a:t>
            </a:r>
          </a:p>
          <a:p>
            <a:pPr eaLnBrk="1" hangingPunct="1">
              <a:buFont typeface="Arial" charset="0"/>
              <a:buNone/>
            </a:pPr>
            <a:r>
              <a:rPr lang="en-US" altLang="en-US" smtClean="0"/>
              <a:t>	</a:t>
            </a:r>
            <a:r>
              <a:rPr lang="el-GR" altLang="en-US" i="1" smtClean="0">
                <a:cs typeface="Arial" charset="0"/>
              </a:rPr>
              <a:t> μ</a:t>
            </a:r>
            <a:r>
              <a:rPr lang="en-US" altLang="en-US" i="1" baseline="-25000" smtClean="0">
                <a:cs typeface="Arial" charset="0"/>
              </a:rPr>
              <a:t>y|x1,x2,...,xq</a:t>
            </a:r>
            <a:r>
              <a:rPr lang="en-US" altLang="en-US" i="1" smtClean="0">
                <a:cs typeface="Arial" charset="0"/>
              </a:rPr>
              <a:t> = </a:t>
            </a:r>
            <a:r>
              <a:rPr lang="el-GR" altLang="en-US" i="1" smtClean="0">
                <a:cs typeface="Arial" charset="0"/>
              </a:rPr>
              <a:t>α</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sym typeface="Symbol" pitchFamily="18" charset="2"/>
              </a:rPr>
              <a:t>1</a:t>
            </a:r>
            <a:r>
              <a:rPr lang="en-US" altLang="en-US" i="1" smtClean="0">
                <a:cs typeface="Arial" charset="0"/>
              </a:rPr>
              <a:t>x</a:t>
            </a:r>
            <a:r>
              <a:rPr lang="en-US" altLang="en-US" i="1" baseline="-25000" smtClean="0">
                <a:cs typeface="Arial" charset="0"/>
              </a:rPr>
              <a:t>1</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sym typeface="Symbol" pitchFamily="18" charset="2"/>
              </a:rPr>
              <a:t>2</a:t>
            </a:r>
            <a:r>
              <a:rPr lang="en-US" altLang="en-US" i="1" smtClean="0">
                <a:cs typeface="Arial" charset="0"/>
              </a:rPr>
              <a:t>x</a:t>
            </a:r>
            <a:r>
              <a:rPr lang="en-US" altLang="en-US" i="1" baseline="-25000" smtClean="0">
                <a:cs typeface="Arial" charset="0"/>
              </a:rPr>
              <a:t>2</a:t>
            </a:r>
            <a:r>
              <a:rPr lang="en-US" altLang="en-US" i="1" smtClean="0">
                <a:cs typeface="Arial" charset="0"/>
              </a:rPr>
              <a:t> + ... + </a:t>
            </a:r>
            <a:r>
              <a:rPr lang="el-GR" altLang="en-US" i="1" smtClean="0">
                <a:cs typeface="Arial" charset="0"/>
                <a:sym typeface="Symbol" pitchFamily="18" charset="2"/>
              </a:rPr>
              <a:t></a:t>
            </a:r>
            <a:r>
              <a:rPr lang="en-US" altLang="en-US" i="1" baseline="-25000" smtClean="0">
                <a:cs typeface="Arial" charset="0"/>
                <a:sym typeface="Symbol" pitchFamily="18" charset="2"/>
              </a:rPr>
              <a:t>q</a:t>
            </a:r>
            <a:r>
              <a:rPr lang="en-US" altLang="en-US" i="1" smtClean="0">
                <a:cs typeface="Arial" charset="0"/>
              </a:rPr>
              <a:t>x</a:t>
            </a:r>
            <a:r>
              <a:rPr lang="en-US" altLang="en-US" i="1" baseline="-25000" smtClean="0">
                <a:cs typeface="Arial" charset="0"/>
              </a:rPr>
              <a:t>q</a:t>
            </a:r>
            <a:r>
              <a:rPr lang="en-US" altLang="en-US" i="1" smtClean="0">
                <a:cs typeface="Arial" charset="0"/>
              </a:rPr>
              <a:t> </a:t>
            </a:r>
          </a:p>
          <a:p>
            <a:pPr eaLnBrk="1" hangingPunct="1"/>
            <a:r>
              <a:rPr lang="en-US" altLang="en-US" smtClean="0">
                <a:cs typeface="Arial" charset="0"/>
              </a:rPr>
              <a:t> </a:t>
            </a:r>
            <a:r>
              <a:rPr lang="el-GR" altLang="en-US" i="1" smtClean="0">
                <a:cs typeface="Arial" charset="0"/>
              </a:rPr>
              <a:t>α</a:t>
            </a:r>
            <a:r>
              <a:rPr lang="en-US" altLang="en-US" i="1" smtClean="0">
                <a:cs typeface="Arial" charset="0"/>
              </a:rPr>
              <a:t> </a:t>
            </a:r>
            <a:r>
              <a:rPr lang="en-US" altLang="en-US" smtClean="0">
                <a:cs typeface="Arial" charset="0"/>
              </a:rPr>
              <a:t>is the  mean of y when all the explanatory variables are 0</a:t>
            </a:r>
          </a:p>
          <a:p>
            <a:pPr eaLnBrk="1" hangingPunct="1"/>
            <a:r>
              <a:rPr lang="el-GR" altLang="en-US" i="1" smtClean="0">
                <a:cs typeface="Arial" charset="0"/>
                <a:sym typeface="Symbol" pitchFamily="18" charset="2"/>
              </a:rPr>
              <a:t></a:t>
            </a:r>
            <a:r>
              <a:rPr lang="en-US" altLang="en-US" i="1" baseline="-25000" smtClean="0">
                <a:cs typeface="Arial" charset="0"/>
                <a:sym typeface="Symbol" pitchFamily="18" charset="2"/>
              </a:rPr>
              <a:t>i </a:t>
            </a:r>
            <a:r>
              <a:rPr lang="en-US" altLang="en-US" i="1" smtClean="0">
                <a:cs typeface="Arial" charset="0"/>
                <a:sym typeface="Symbol" pitchFamily="18" charset="2"/>
              </a:rPr>
              <a:t> </a:t>
            </a:r>
            <a:r>
              <a:rPr lang="en-US" altLang="en-US" smtClean="0">
                <a:cs typeface="Arial" charset="0"/>
                <a:sym typeface="Symbol" pitchFamily="18" charset="2"/>
              </a:rPr>
              <a:t>is the change in the mean value of y the corresponds to a 1 unit change in </a:t>
            </a:r>
            <a:r>
              <a:rPr lang="en-US" altLang="en-US" i="1" smtClean="0">
                <a:cs typeface="Arial" charset="0"/>
              </a:rPr>
              <a:t>x</a:t>
            </a:r>
            <a:r>
              <a:rPr lang="en-US" altLang="en-US" i="1" baseline="-25000" smtClean="0">
                <a:cs typeface="Arial" charset="0"/>
              </a:rPr>
              <a:t>i</a:t>
            </a:r>
            <a:r>
              <a:rPr lang="en-US" altLang="en-US" i="1" smtClean="0">
                <a:cs typeface="Arial" charset="0"/>
              </a:rPr>
              <a:t> </a:t>
            </a:r>
            <a:r>
              <a:rPr lang="en-US" altLang="en-US" smtClean="0">
                <a:cs typeface="Arial" charset="0"/>
              </a:rPr>
              <a:t>when all the other explanatory variables are held constant</a:t>
            </a:r>
          </a:p>
          <a:p>
            <a:pPr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E52B3916-5F92-4A81-830C-9ADD8C51C7A1}" type="slidenum">
              <a:rPr lang="en-US" smtClean="0"/>
              <a:pPr>
                <a:defRPr/>
              </a:pPr>
              <a:t>6</a:t>
            </a:fld>
            <a:endParaRPr lang="en-US"/>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Content Placeholder 2"/>
          <p:cNvSpPr>
            <a:spLocks noGrp="1"/>
          </p:cNvSpPr>
          <p:nvPr>
            <p:ph idx="1"/>
          </p:nvPr>
        </p:nvSpPr>
        <p:spPr>
          <a:xfrm>
            <a:off x="381000" y="381000"/>
            <a:ext cx="8229600" cy="6248400"/>
          </a:xfrm>
        </p:spPr>
        <p:txBody>
          <a:bodyPr/>
          <a:lstStyle/>
          <a:p>
            <a:pPr eaLnBrk="1" hangingPunct="1"/>
            <a:r>
              <a:rPr lang="en-US" altLang="en-US" smtClean="0"/>
              <a:t>Because there is natural variation in the response variable, the model we fit is</a:t>
            </a:r>
          </a:p>
          <a:p>
            <a:pPr eaLnBrk="1" hangingPunct="1">
              <a:buFont typeface="Arial" charset="0"/>
              <a:buNone/>
            </a:pPr>
            <a:r>
              <a:rPr lang="en-US" altLang="en-US" smtClean="0"/>
              <a:t> </a:t>
            </a:r>
            <a:r>
              <a:rPr lang="en-US" altLang="en-US" i="1" smtClean="0">
                <a:cs typeface="Arial" charset="0"/>
              </a:rPr>
              <a:t>y = </a:t>
            </a:r>
            <a:r>
              <a:rPr lang="el-GR" altLang="en-US" i="1" smtClean="0">
                <a:cs typeface="Arial" charset="0"/>
              </a:rPr>
              <a:t>α</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sym typeface="Symbol" pitchFamily="18" charset="2"/>
              </a:rPr>
              <a:t>1</a:t>
            </a:r>
            <a:r>
              <a:rPr lang="en-US" altLang="en-US" i="1" smtClean="0">
                <a:cs typeface="Arial" charset="0"/>
              </a:rPr>
              <a:t>x</a:t>
            </a:r>
            <a:r>
              <a:rPr lang="en-US" altLang="en-US" i="1" baseline="-25000" smtClean="0">
                <a:cs typeface="Arial" charset="0"/>
              </a:rPr>
              <a:t>1</a:t>
            </a:r>
            <a:r>
              <a:rPr lang="en-US" altLang="en-US" i="1" smtClean="0">
                <a:cs typeface="Arial" charset="0"/>
              </a:rPr>
              <a:t> + </a:t>
            </a:r>
            <a:r>
              <a:rPr lang="el-GR" altLang="en-US" i="1" smtClean="0">
                <a:cs typeface="Arial" charset="0"/>
                <a:sym typeface="Symbol" pitchFamily="18" charset="2"/>
              </a:rPr>
              <a:t></a:t>
            </a:r>
            <a:r>
              <a:rPr lang="en-US" altLang="en-US" i="1" baseline="-25000" smtClean="0">
                <a:cs typeface="Arial" charset="0"/>
                <a:sym typeface="Symbol" pitchFamily="18" charset="2"/>
              </a:rPr>
              <a:t>2</a:t>
            </a:r>
            <a:r>
              <a:rPr lang="en-US" altLang="en-US" i="1" smtClean="0">
                <a:cs typeface="Arial" charset="0"/>
              </a:rPr>
              <a:t>x</a:t>
            </a:r>
            <a:r>
              <a:rPr lang="en-US" altLang="en-US" i="1" baseline="-25000" smtClean="0">
                <a:cs typeface="Arial" charset="0"/>
              </a:rPr>
              <a:t>2</a:t>
            </a:r>
            <a:r>
              <a:rPr lang="en-US" altLang="en-US" i="1" smtClean="0">
                <a:cs typeface="Arial" charset="0"/>
              </a:rPr>
              <a:t> + ... + </a:t>
            </a:r>
            <a:r>
              <a:rPr lang="el-GR" altLang="en-US" i="1" smtClean="0">
                <a:cs typeface="Arial" charset="0"/>
                <a:sym typeface="Symbol" pitchFamily="18" charset="2"/>
              </a:rPr>
              <a:t></a:t>
            </a:r>
            <a:r>
              <a:rPr lang="en-US" altLang="en-US" i="1" baseline="-25000" smtClean="0">
                <a:cs typeface="Arial" charset="0"/>
                <a:sym typeface="Symbol" pitchFamily="18" charset="2"/>
              </a:rPr>
              <a:t>q</a:t>
            </a:r>
            <a:r>
              <a:rPr lang="en-US" altLang="en-US" i="1" smtClean="0">
                <a:cs typeface="Arial" charset="0"/>
              </a:rPr>
              <a:t>x</a:t>
            </a:r>
            <a:r>
              <a:rPr lang="en-US" altLang="en-US" i="1" baseline="-25000" smtClean="0">
                <a:cs typeface="Arial" charset="0"/>
              </a:rPr>
              <a:t>q </a:t>
            </a:r>
            <a:r>
              <a:rPr lang="en-US" altLang="en-US" i="1" smtClean="0">
                <a:cs typeface="Arial" charset="0"/>
              </a:rPr>
              <a:t>+ </a:t>
            </a:r>
            <a:r>
              <a:rPr lang="en-US" altLang="en-US" i="1" smtClean="0">
                <a:cs typeface="Arial" charset="0"/>
                <a:sym typeface="Symbol" pitchFamily="18" charset="2"/>
              </a:rPr>
              <a:t></a:t>
            </a:r>
          </a:p>
          <a:p>
            <a:pPr eaLnBrk="1" hangingPunct="1"/>
            <a:r>
              <a:rPr lang="en-US" altLang="en-US" smtClean="0">
                <a:cs typeface="Arial" charset="0"/>
                <a:sym typeface="Symbol" pitchFamily="18" charset="2"/>
              </a:rPr>
              <a:t>Assumptions</a:t>
            </a:r>
          </a:p>
          <a:p>
            <a:pPr lvl="1" eaLnBrk="1" hangingPunct="1"/>
            <a:r>
              <a:rPr lang="en-US" altLang="en-US" smtClean="0">
                <a:cs typeface="Arial" charset="0"/>
                <a:sym typeface="Symbol" pitchFamily="18" charset="2"/>
              </a:rPr>
              <a:t>x</a:t>
            </a:r>
            <a:r>
              <a:rPr lang="en-US" altLang="en-US" baseline="-25000" smtClean="0">
                <a:cs typeface="Arial" charset="0"/>
                <a:sym typeface="Symbol" pitchFamily="18" charset="2"/>
              </a:rPr>
              <a:t>1</a:t>
            </a:r>
            <a:r>
              <a:rPr lang="en-US" altLang="en-US" smtClean="0">
                <a:cs typeface="Arial" charset="0"/>
                <a:sym typeface="Symbol" pitchFamily="18" charset="2"/>
              </a:rPr>
              <a:t>,x</a:t>
            </a:r>
            <a:r>
              <a:rPr lang="en-US" altLang="en-US" baseline="-25000" smtClean="0">
                <a:cs typeface="Arial" charset="0"/>
                <a:sym typeface="Symbol" pitchFamily="18" charset="2"/>
              </a:rPr>
              <a:t>2</a:t>
            </a:r>
            <a:r>
              <a:rPr lang="en-US" altLang="en-US" smtClean="0">
                <a:cs typeface="Arial" charset="0"/>
                <a:sym typeface="Symbol" pitchFamily="18" charset="2"/>
              </a:rPr>
              <a:t>,...,x</a:t>
            </a:r>
            <a:r>
              <a:rPr lang="en-US" altLang="en-US" baseline="-25000" smtClean="0">
                <a:cs typeface="Arial" charset="0"/>
                <a:sym typeface="Symbol" pitchFamily="18" charset="2"/>
              </a:rPr>
              <a:t>q </a:t>
            </a:r>
            <a:r>
              <a:rPr lang="en-US" altLang="en-US" smtClean="0">
                <a:cs typeface="Arial" charset="0"/>
                <a:sym typeface="Symbol" pitchFamily="18" charset="2"/>
              </a:rPr>
              <a:t> are measured without error</a:t>
            </a:r>
          </a:p>
          <a:p>
            <a:pPr lvl="1" eaLnBrk="1" hangingPunct="1"/>
            <a:r>
              <a:rPr lang="en-US" altLang="en-US" smtClean="0">
                <a:cs typeface="Arial" charset="0"/>
                <a:sym typeface="Symbol" pitchFamily="18" charset="2"/>
              </a:rPr>
              <a:t>The distribution of y is normal with mean </a:t>
            </a:r>
            <a:r>
              <a:rPr lang="el-GR" altLang="en-US" i="1" smtClean="0">
                <a:cs typeface="Arial" charset="0"/>
              </a:rPr>
              <a:t>μ</a:t>
            </a:r>
            <a:r>
              <a:rPr lang="en-US" altLang="en-US" i="1" baseline="-25000" smtClean="0">
                <a:cs typeface="Arial" charset="0"/>
              </a:rPr>
              <a:t>y|x1,x2,...,xq</a:t>
            </a:r>
            <a:r>
              <a:rPr lang="en-US" altLang="en-US" i="1" smtClean="0">
                <a:cs typeface="Arial" charset="0"/>
              </a:rPr>
              <a:t>  </a:t>
            </a:r>
            <a:r>
              <a:rPr lang="en-US" altLang="en-US" smtClean="0">
                <a:cs typeface="Arial" charset="0"/>
              </a:rPr>
              <a:t>and standard deviation </a:t>
            </a:r>
            <a:r>
              <a:rPr lang="el-GR" altLang="en-US" i="1" smtClean="0">
                <a:cs typeface="Arial" charset="0"/>
              </a:rPr>
              <a:t>σ</a:t>
            </a:r>
            <a:r>
              <a:rPr lang="en-US" altLang="en-US" i="1" baseline="-25000" smtClean="0">
                <a:cs typeface="Arial" charset="0"/>
              </a:rPr>
              <a:t>y|x1,x2,...,xq</a:t>
            </a:r>
            <a:r>
              <a:rPr lang="en-US" altLang="en-US" i="1" smtClean="0">
                <a:cs typeface="Arial" charset="0"/>
              </a:rPr>
              <a:t> </a:t>
            </a:r>
          </a:p>
          <a:p>
            <a:pPr lvl="1" eaLnBrk="1" hangingPunct="1"/>
            <a:r>
              <a:rPr lang="en-US" altLang="en-US" smtClean="0">
                <a:cs typeface="Arial" charset="0"/>
              </a:rPr>
              <a:t>The population regression model holds</a:t>
            </a:r>
          </a:p>
          <a:p>
            <a:pPr lvl="1" eaLnBrk="1" hangingPunct="1"/>
            <a:r>
              <a:rPr lang="en-US" altLang="en-US" smtClean="0">
                <a:cs typeface="Arial" charset="0"/>
              </a:rPr>
              <a:t>For any set of values of the explanatory variables, </a:t>
            </a:r>
            <a:r>
              <a:rPr lang="en-US" altLang="en-US" smtClean="0">
                <a:cs typeface="Arial" charset="0"/>
                <a:sym typeface="Symbol" pitchFamily="18" charset="2"/>
              </a:rPr>
              <a:t>x</a:t>
            </a:r>
            <a:r>
              <a:rPr lang="en-US" altLang="en-US" baseline="-25000" smtClean="0">
                <a:cs typeface="Arial" charset="0"/>
                <a:sym typeface="Symbol" pitchFamily="18" charset="2"/>
              </a:rPr>
              <a:t>1</a:t>
            </a:r>
            <a:r>
              <a:rPr lang="en-US" altLang="en-US" smtClean="0">
                <a:cs typeface="Arial" charset="0"/>
                <a:sym typeface="Symbol" pitchFamily="18" charset="2"/>
              </a:rPr>
              <a:t>,x</a:t>
            </a:r>
            <a:r>
              <a:rPr lang="en-US" altLang="en-US" baseline="-25000" smtClean="0">
                <a:cs typeface="Arial" charset="0"/>
                <a:sym typeface="Symbol" pitchFamily="18" charset="2"/>
              </a:rPr>
              <a:t>2</a:t>
            </a:r>
            <a:r>
              <a:rPr lang="en-US" altLang="en-US" smtClean="0">
                <a:cs typeface="Arial" charset="0"/>
                <a:sym typeface="Symbol" pitchFamily="18" charset="2"/>
              </a:rPr>
              <a:t>,...,x</a:t>
            </a:r>
            <a:r>
              <a:rPr lang="en-US" altLang="en-US" baseline="-25000" smtClean="0">
                <a:cs typeface="Arial" charset="0"/>
                <a:sym typeface="Symbol" pitchFamily="18" charset="2"/>
              </a:rPr>
              <a:t>q </a:t>
            </a:r>
            <a:r>
              <a:rPr lang="en-US" altLang="en-US" smtClean="0">
                <a:cs typeface="Arial" charset="0"/>
                <a:sym typeface="Symbol" pitchFamily="18" charset="2"/>
              </a:rPr>
              <a:t>, </a:t>
            </a:r>
            <a:r>
              <a:rPr lang="el-GR" altLang="en-US" i="1" smtClean="0">
                <a:cs typeface="Arial" charset="0"/>
              </a:rPr>
              <a:t>σ</a:t>
            </a:r>
            <a:r>
              <a:rPr lang="en-US" altLang="en-US" i="1" baseline="-25000" smtClean="0">
                <a:cs typeface="Arial" charset="0"/>
              </a:rPr>
              <a:t>y|x1,x2,...,xq</a:t>
            </a:r>
            <a:r>
              <a:rPr lang="en-US" altLang="en-US" i="1" smtClean="0">
                <a:cs typeface="Arial" charset="0"/>
              </a:rPr>
              <a:t> </a:t>
            </a:r>
            <a:r>
              <a:rPr lang="en-US" altLang="en-US" smtClean="0">
                <a:cs typeface="Arial" charset="0"/>
              </a:rPr>
              <a:t>is constant – homoscedasticity</a:t>
            </a:r>
          </a:p>
          <a:p>
            <a:pPr lvl="1" eaLnBrk="1" hangingPunct="1"/>
            <a:r>
              <a:rPr lang="en-US" altLang="en-US" smtClean="0">
                <a:cs typeface="Arial" charset="0"/>
              </a:rPr>
              <a:t>The outcomes are independent</a:t>
            </a:r>
          </a:p>
          <a:p>
            <a:pPr lvl="1" eaLnBrk="1" hangingPunct="1"/>
            <a:endParaRPr lang="en-US" altLang="en-US" smtClean="0"/>
          </a:p>
        </p:txBody>
      </p:sp>
      <p:sp>
        <p:nvSpPr>
          <p:cNvPr id="4" name="Slide Number Placeholder 3"/>
          <p:cNvSpPr>
            <a:spLocks noGrp="1"/>
          </p:cNvSpPr>
          <p:nvPr>
            <p:ph type="sldNum" sz="quarter" idx="12"/>
          </p:nvPr>
        </p:nvSpPr>
        <p:spPr/>
        <p:txBody>
          <a:bodyPr/>
          <a:lstStyle/>
          <a:p>
            <a:pPr>
              <a:defRPr/>
            </a:pPr>
            <a:fld id="{D3632B46-6AB9-4BDF-A3C3-FC408AFBE664}" type="slidenum">
              <a:rPr lang="en-US" smtClean="0"/>
              <a:pPr>
                <a:defRPr/>
              </a:pPr>
              <a:t>7</a:t>
            </a:fld>
            <a:endParaRPr lang="en-US"/>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pPr eaLnBrk="1" hangingPunct="1"/>
            <a:r>
              <a:rPr lang="en-US" altLang="en-US" smtClean="0"/>
              <a:t>You can fit continuous and/or categorical variables</a:t>
            </a:r>
          </a:p>
        </p:txBody>
      </p:sp>
      <p:sp>
        <p:nvSpPr>
          <p:cNvPr id="3" name="Content Placeholder 2"/>
          <p:cNvSpPr>
            <a:spLocks noGrp="1"/>
          </p:cNvSpPr>
          <p:nvPr>
            <p:ph idx="1"/>
          </p:nvPr>
        </p:nvSpPr>
        <p:spPr>
          <a:xfrm>
            <a:off x="533400" y="1371600"/>
            <a:ext cx="8229600" cy="5029200"/>
          </a:xfrm>
        </p:spPr>
        <p:txBody>
          <a:bodyPr/>
          <a:lstStyle/>
          <a:p>
            <a:pPr eaLnBrk="1" hangingPunct="1">
              <a:spcBef>
                <a:spcPts val="0"/>
              </a:spcBef>
              <a:buFont typeface="Arial" charset="0"/>
              <a:buNone/>
              <a:defRPr/>
            </a:pPr>
            <a:endParaRPr lang="en-US" sz="1300" b="1" dirty="0" smtClean="0">
              <a:latin typeface="Courier New" pitchFamily="49" charset="0"/>
              <a:cs typeface="Courier New" pitchFamily="49" charset="0"/>
            </a:endParaRPr>
          </a:p>
          <a:p>
            <a:pPr eaLnBrk="1" hangingPunct="1">
              <a:spcBef>
                <a:spcPts val="0"/>
              </a:spcBef>
              <a:buFont typeface="Arial" charset="0"/>
              <a:buNone/>
              <a:defRPr/>
            </a:pPr>
            <a:r>
              <a:rPr lang="en-US" sz="1300" b="1" dirty="0" smtClean="0">
                <a:latin typeface="Courier New" pitchFamily="49" charset="0"/>
                <a:cs typeface="Courier New" pitchFamily="49" charset="0"/>
              </a:rPr>
              <a:t>. regress </a:t>
            </a:r>
            <a:r>
              <a:rPr lang="en-US" sz="1300" b="1" dirty="0" err="1" smtClean="0">
                <a:latin typeface="Courier New" pitchFamily="49" charset="0"/>
                <a:cs typeface="Courier New" pitchFamily="49" charset="0"/>
              </a:rPr>
              <a:t>fev</a:t>
            </a:r>
            <a:r>
              <a:rPr lang="en-US" sz="1300" b="1" dirty="0" smtClean="0">
                <a:latin typeface="Courier New" pitchFamily="49" charset="0"/>
                <a:cs typeface="Courier New" pitchFamily="49" charset="0"/>
              </a:rPr>
              <a:t> age smoke</a:t>
            </a:r>
          </a:p>
          <a:p>
            <a:pPr eaLnBrk="1" hangingPunct="1">
              <a:spcBef>
                <a:spcPts val="0"/>
              </a:spcBef>
              <a:buFont typeface="Arial" charset="0"/>
              <a:buNone/>
              <a:defRPr/>
            </a:pPr>
            <a:endParaRPr lang="en-US" sz="1300" b="1" dirty="0" smtClean="0">
              <a:latin typeface="Courier New" pitchFamily="49" charset="0"/>
              <a:cs typeface="Courier New" pitchFamily="49" charset="0"/>
            </a:endParaRPr>
          </a:p>
          <a:p>
            <a:pPr eaLnBrk="1" hangingPunct="1">
              <a:spcBef>
                <a:spcPts val="0"/>
              </a:spcBef>
              <a:buFont typeface="Arial" charset="0"/>
              <a:buNone/>
              <a:defRPr/>
            </a:pPr>
            <a:r>
              <a:rPr lang="en-US" sz="1300" b="1" dirty="0" smtClean="0">
                <a:latin typeface="Courier New" pitchFamily="49" charset="0"/>
                <a:cs typeface="Courier New" pitchFamily="49" charset="0"/>
              </a:rPr>
              <a:t>      Source |       SS       </a:t>
            </a:r>
            <a:r>
              <a:rPr lang="en-US" sz="1300" b="1" dirty="0" err="1" smtClean="0">
                <a:latin typeface="Courier New" pitchFamily="49" charset="0"/>
                <a:cs typeface="Courier New" pitchFamily="49" charset="0"/>
              </a:rPr>
              <a:t>df</a:t>
            </a:r>
            <a:r>
              <a:rPr lang="en-US" sz="1300" b="1" dirty="0" smtClean="0">
                <a:latin typeface="Courier New" pitchFamily="49" charset="0"/>
                <a:cs typeface="Courier New" pitchFamily="49" charset="0"/>
              </a:rPr>
              <a:t>       MS              Number of </a:t>
            </a:r>
            <a:r>
              <a:rPr lang="en-US" sz="1300" b="1" dirty="0" err="1" smtClean="0">
                <a:latin typeface="Courier New" pitchFamily="49" charset="0"/>
                <a:cs typeface="Courier New" pitchFamily="49" charset="0"/>
              </a:rPr>
              <a:t>obs</a:t>
            </a:r>
            <a:r>
              <a:rPr lang="en-US" sz="1300" b="1" dirty="0" smtClean="0">
                <a:latin typeface="Courier New" pitchFamily="49" charset="0"/>
                <a:cs typeface="Courier New" pitchFamily="49" charset="0"/>
              </a:rPr>
              <a:t> =     654</a:t>
            </a:r>
          </a:p>
          <a:p>
            <a:pPr eaLnBrk="1" hangingPunct="1">
              <a:spcBef>
                <a:spcPts val="0"/>
              </a:spcBef>
              <a:buFont typeface="Arial" charset="0"/>
              <a:buNone/>
              <a:defRPr/>
            </a:pPr>
            <a:r>
              <a:rPr lang="en-US" sz="1300" b="1" dirty="0" smtClean="0">
                <a:latin typeface="Courier New" pitchFamily="49" charset="0"/>
                <a:cs typeface="Courier New" pitchFamily="49" charset="0"/>
              </a:rPr>
              <a:t>-------------+------------------------------           F(  2,   651) =  443.25</a:t>
            </a:r>
          </a:p>
          <a:p>
            <a:pPr eaLnBrk="1" hangingPunct="1">
              <a:spcBef>
                <a:spcPts val="0"/>
              </a:spcBef>
              <a:buFont typeface="Arial" charset="0"/>
              <a:buNone/>
              <a:defRPr/>
            </a:pPr>
            <a:r>
              <a:rPr lang="en-US" sz="1300" b="1" dirty="0" smtClean="0">
                <a:latin typeface="Courier New" pitchFamily="49" charset="0"/>
                <a:cs typeface="Courier New" pitchFamily="49" charset="0"/>
              </a:rPr>
              <a:t>       Model |  283.058247     2  141.529123           </a:t>
            </a:r>
            <a:r>
              <a:rPr lang="en-US" sz="1300" b="1" dirty="0" err="1" smtClean="0">
                <a:latin typeface="Courier New" pitchFamily="49" charset="0"/>
                <a:cs typeface="Courier New" pitchFamily="49" charset="0"/>
              </a:rPr>
              <a:t>Prob</a:t>
            </a:r>
            <a:r>
              <a:rPr lang="en-US" sz="1300" b="1" dirty="0" smtClean="0">
                <a:latin typeface="Courier New" pitchFamily="49" charset="0"/>
                <a:cs typeface="Courier New" pitchFamily="49" charset="0"/>
              </a:rPr>
              <a:t> &gt; F      =  0.0000</a:t>
            </a:r>
          </a:p>
          <a:p>
            <a:pPr eaLnBrk="1" hangingPunct="1">
              <a:spcBef>
                <a:spcPts val="0"/>
              </a:spcBef>
              <a:buFont typeface="Arial" charset="0"/>
              <a:buNone/>
              <a:defRPr/>
            </a:pPr>
            <a:r>
              <a:rPr lang="en-US" sz="1300" b="1" dirty="0" smtClean="0">
                <a:latin typeface="Courier New" pitchFamily="49" charset="0"/>
                <a:cs typeface="Courier New" pitchFamily="49" charset="0"/>
              </a:rPr>
              <a:t>    Residual |  207.861587   651  .319295832           R-squared     =  0.5766</a:t>
            </a:r>
          </a:p>
          <a:p>
            <a:pPr eaLnBrk="1" hangingPunct="1">
              <a:spcBef>
                <a:spcPts val="0"/>
              </a:spcBef>
              <a:buFont typeface="Arial" charset="0"/>
              <a:buNone/>
              <a:defRPr/>
            </a:pPr>
            <a:r>
              <a:rPr lang="en-US" sz="1300" b="1" dirty="0" smtClean="0">
                <a:latin typeface="Courier New" pitchFamily="49" charset="0"/>
                <a:cs typeface="Courier New" pitchFamily="49" charset="0"/>
              </a:rPr>
              <a:t>-------------+------------------------------           </a:t>
            </a:r>
            <a:r>
              <a:rPr lang="en-US" sz="1300" b="1" dirty="0" err="1" smtClean="0">
                <a:latin typeface="Courier New" pitchFamily="49" charset="0"/>
                <a:cs typeface="Courier New" pitchFamily="49" charset="0"/>
              </a:rPr>
              <a:t>Adj</a:t>
            </a:r>
            <a:r>
              <a:rPr lang="en-US" sz="1300" b="1" dirty="0" smtClean="0">
                <a:latin typeface="Courier New" pitchFamily="49" charset="0"/>
                <a:cs typeface="Courier New" pitchFamily="49" charset="0"/>
              </a:rPr>
              <a:t> R-squared =  0.5753</a:t>
            </a:r>
          </a:p>
          <a:p>
            <a:pPr eaLnBrk="1" hangingPunct="1">
              <a:spcBef>
                <a:spcPts val="0"/>
              </a:spcBef>
              <a:buFont typeface="Arial" charset="0"/>
              <a:buNone/>
              <a:defRPr/>
            </a:pPr>
            <a:r>
              <a:rPr lang="en-US" sz="1300" b="1" dirty="0" smtClean="0">
                <a:latin typeface="Courier New" pitchFamily="49" charset="0"/>
                <a:cs typeface="Courier New" pitchFamily="49" charset="0"/>
              </a:rPr>
              <a:t>       Total |  490.919833   653  .751791475           Root MSE      =  .56506</a:t>
            </a:r>
          </a:p>
          <a:p>
            <a:pPr eaLnBrk="1" hangingPunct="1">
              <a:spcBef>
                <a:spcPts val="0"/>
              </a:spcBef>
              <a:buFont typeface="Arial" charset="0"/>
              <a:buNone/>
              <a:defRPr/>
            </a:pPr>
            <a:endParaRPr lang="en-US" sz="1300" b="1" dirty="0" smtClean="0">
              <a:latin typeface="Courier New" pitchFamily="49" charset="0"/>
              <a:cs typeface="Courier New" pitchFamily="49" charset="0"/>
            </a:endParaRPr>
          </a:p>
          <a:p>
            <a:pPr eaLnBrk="1" hangingPunct="1">
              <a:spcBef>
                <a:spcPts val="0"/>
              </a:spcBef>
              <a:buFont typeface="Arial" charset="0"/>
              <a:buNone/>
              <a:defRPr/>
            </a:pPr>
            <a:r>
              <a:rPr lang="en-US" sz="1300" b="1" dirty="0" smtClean="0">
                <a:latin typeface="Courier New" pitchFamily="49" charset="0"/>
                <a:cs typeface="Courier New" pitchFamily="49" charset="0"/>
              </a:rPr>
              <a:t>------------------------------------------------------------------------------</a:t>
            </a:r>
          </a:p>
          <a:p>
            <a:pPr eaLnBrk="1" hangingPunct="1">
              <a:spcBef>
                <a:spcPts val="0"/>
              </a:spcBef>
              <a:buFont typeface="Arial" charset="0"/>
              <a:buNone/>
              <a:defRPr/>
            </a:pPr>
            <a:r>
              <a:rPr lang="en-US" sz="1300" b="1" dirty="0" smtClean="0">
                <a:latin typeface="Courier New" pitchFamily="49" charset="0"/>
                <a:cs typeface="Courier New" pitchFamily="49" charset="0"/>
              </a:rPr>
              <a:t>         </a:t>
            </a:r>
            <a:r>
              <a:rPr lang="en-US" sz="1300" b="1" dirty="0" err="1" smtClean="0">
                <a:latin typeface="Courier New" pitchFamily="49" charset="0"/>
                <a:cs typeface="Courier New" pitchFamily="49" charset="0"/>
              </a:rPr>
              <a:t>fev</a:t>
            </a:r>
            <a:r>
              <a:rPr lang="en-US" sz="1300" b="1" dirty="0" smtClean="0">
                <a:latin typeface="Courier New" pitchFamily="49" charset="0"/>
                <a:cs typeface="Courier New" pitchFamily="49" charset="0"/>
              </a:rPr>
              <a:t> |      </a:t>
            </a:r>
            <a:r>
              <a:rPr lang="en-US" sz="1300" b="1" dirty="0" err="1" smtClean="0">
                <a:latin typeface="Courier New" pitchFamily="49" charset="0"/>
                <a:cs typeface="Courier New" pitchFamily="49" charset="0"/>
              </a:rPr>
              <a:t>Coef</a:t>
            </a:r>
            <a:r>
              <a:rPr lang="en-US" sz="1300" b="1" dirty="0" smtClean="0">
                <a:latin typeface="Courier New" pitchFamily="49" charset="0"/>
                <a:cs typeface="Courier New" pitchFamily="49" charset="0"/>
              </a:rPr>
              <a:t>.   Std. Err.      t    P&gt;|t|     [95% Conf. Interval]</a:t>
            </a:r>
          </a:p>
          <a:p>
            <a:pPr eaLnBrk="1" hangingPunct="1">
              <a:spcBef>
                <a:spcPts val="0"/>
              </a:spcBef>
              <a:buFont typeface="Arial" charset="0"/>
              <a:buNone/>
              <a:defRPr/>
            </a:pPr>
            <a:r>
              <a:rPr lang="en-US" sz="1300" b="1" dirty="0" smtClean="0">
                <a:latin typeface="Courier New" pitchFamily="49" charset="0"/>
                <a:cs typeface="Courier New" pitchFamily="49" charset="0"/>
              </a:rPr>
              <a:t>-------------+----------------------------------------------------------------</a:t>
            </a:r>
          </a:p>
          <a:p>
            <a:pPr eaLnBrk="1" hangingPunct="1">
              <a:spcBef>
                <a:spcPts val="0"/>
              </a:spcBef>
              <a:buFont typeface="Arial" charset="0"/>
              <a:buNone/>
              <a:defRPr/>
            </a:pPr>
            <a:r>
              <a:rPr lang="en-US" sz="1300" b="1" dirty="0" smtClean="0">
                <a:latin typeface="Courier New" pitchFamily="49" charset="0"/>
                <a:cs typeface="Courier New" pitchFamily="49" charset="0"/>
              </a:rPr>
              <a:t>         age |   .2306046   .0081844    28.18   0.000     .2145336    .2466755</a:t>
            </a:r>
          </a:p>
          <a:p>
            <a:pPr eaLnBrk="1" hangingPunct="1">
              <a:spcBef>
                <a:spcPts val="0"/>
              </a:spcBef>
              <a:buFont typeface="Arial" charset="0"/>
              <a:buNone/>
              <a:defRPr/>
            </a:pPr>
            <a:r>
              <a:rPr lang="en-US" sz="1300" b="1" dirty="0" smtClean="0">
                <a:latin typeface="Courier New" pitchFamily="49" charset="0"/>
                <a:cs typeface="Courier New" pitchFamily="49" charset="0"/>
              </a:rPr>
              <a:t>       smoke |  -.2089949   .0807453    -2.59   0.010    -.3675476   -.0504421</a:t>
            </a:r>
          </a:p>
          <a:p>
            <a:pPr eaLnBrk="1" hangingPunct="1">
              <a:spcBef>
                <a:spcPts val="0"/>
              </a:spcBef>
              <a:buFont typeface="Arial" charset="0"/>
              <a:buNone/>
              <a:defRPr/>
            </a:pPr>
            <a:r>
              <a:rPr lang="en-US" sz="1300" b="1" dirty="0" smtClean="0">
                <a:latin typeface="Courier New" pitchFamily="49" charset="0"/>
                <a:cs typeface="Courier New" pitchFamily="49" charset="0"/>
              </a:rPr>
              <a:t>       _cons |   .3673731   .0814357     4.51   0.000     .2074647    .5272814</a:t>
            </a:r>
          </a:p>
          <a:p>
            <a:pPr eaLnBrk="1" hangingPunct="1">
              <a:spcBef>
                <a:spcPts val="0"/>
              </a:spcBef>
              <a:buFont typeface="Arial" charset="0"/>
              <a:buNone/>
              <a:defRPr/>
            </a:pPr>
            <a:r>
              <a:rPr lang="en-US" sz="1300" b="1" dirty="0" smtClean="0">
                <a:latin typeface="Courier New" pitchFamily="49" charset="0"/>
                <a:cs typeface="Courier New" pitchFamily="49" charset="0"/>
              </a:rPr>
              <a:t>------------------------------------------------------------------------------</a:t>
            </a:r>
          </a:p>
          <a:p>
            <a:pPr eaLnBrk="1" hangingPunct="1">
              <a:spcBef>
                <a:spcPts val="0"/>
              </a:spcBef>
              <a:buFont typeface="Arial" charset="0"/>
              <a:buNone/>
              <a:defRPr/>
            </a:pPr>
            <a:endParaRPr lang="en-US" sz="1300" b="1" dirty="0" smtClean="0">
              <a:latin typeface="Courier New" pitchFamily="49" charset="0"/>
              <a:cs typeface="Courier New" pitchFamily="49" charset="0"/>
            </a:endParaRPr>
          </a:p>
          <a:p>
            <a:pPr eaLnBrk="1" hangingPunct="1">
              <a:spcBef>
                <a:spcPts val="0"/>
              </a:spcBef>
              <a:defRPr/>
            </a:pPr>
            <a:r>
              <a:rPr lang="en-US" sz="2400" dirty="0" smtClean="0">
                <a:latin typeface="+mj-lt"/>
                <a:cs typeface="Courier New" pitchFamily="49" charset="0"/>
              </a:rPr>
              <a:t>The model is  </a:t>
            </a:r>
            <a:r>
              <a:rPr lang="en-US" sz="2400" dirty="0" err="1" smtClean="0"/>
              <a:t>fêv</a:t>
            </a:r>
            <a:r>
              <a:rPr lang="en-US" sz="2400" dirty="0" smtClean="0"/>
              <a:t> = α̂ + β̂</a:t>
            </a:r>
            <a:r>
              <a:rPr lang="en-US" sz="2400" baseline="-25000" dirty="0" smtClean="0"/>
              <a:t>1</a:t>
            </a:r>
            <a:r>
              <a:rPr lang="en-US" sz="2400" dirty="0" smtClean="0"/>
              <a:t> age + β̂</a:t>
            </a:r>
            <a:r>
              <a:rPr lang="en-US" sz="2400" baseline="-25000" dirty="0" smtClean="0"/>
              <a:t>2</a:t>
            </a:r>
            <a:r>
              <a:rPr lang="en-US" sz="2400" dirty="0" smtClean="0"/>
              <a:t> </a:t>
            </a:r>
            <a:r>
              <a:rPr lang="en-US" sz="2400" dirty="0" err="1"/>
              <a:t>X</a:t>
            </a:r>
            <a:r>
              <a:rPr lang="en-US" sz="2400" baseline="-25000" dirty="0" err="1" smtClean="0"/>
              <a:t>smoke</a:t>
            </a:r>
            <a:r>
              <a:rPr lang="en-US" sz="2400" dirty="0" smtClean="0"/>
              <a:t> </a:t>
            </a:r>
          </a:p>
          <a:p>
            <a:pPr eaLnBrk="1" hangingPunct="1">
              <a:spcBef>
                <a:spcPts val="0"/>
              </a:spcBef>
              <a:defRPr/>
            </a:pPr>
            <a:r>
              <a:rPr lang="en-US" sz="2400" dirty="0" smtClean="0">
                <a:latin typeface="+mj-lt"/>
                <a:cs typeface="Courier New" pitchFamily="49" charset="0"/>
              </a:rPr>
              <a:t>So for non-smokers, we have </a:t>
            </a:r>
            <a:r>
              <a:rPr lang="en-US" sz="2400" dirty="0" err="1" smtClean="0"/>
              <a:t>fêv</a:t>
            </a:r>
            <a:r>
              <a:rPr lang="en-US" sz="2400" dirty="0" smtClean="0"/>
              <a:t> = α̂ + β̂</a:t>
            </a:r>
            <a:r>
              <a:rPr lang="en-US" sz="2400" baseline="-25000" dirty="0" smtClean="0"/>
              <a:t>1</a:t>
            </a:r>
            <a:r>
              <a:rPr lang="en-US" sz="2400" dirty="0" smtClean="0"/>
              <a:t> age + </a:t>
            </a:r>
            <a:r>
              <a:rPr lang="en-US" sz="2400" dirty="0"/>
              <a:t>β̂</a:t>
            </a:r>
            <a:r>
              <a:rPr lang="en-US" sz="2400" baseline="-25000" dirty="0" smtClean="0"/>
              <a:t>2</a:t>
            </a:r>
            <a:r>
              <a:rPr lang="en-US" sz="2400" dirty="0" smtClean="0"/>
              <a:t>*0 </a:t>
            </a:r>
          </a:p>
          <a:p>
            <a:pPr eaLnBrk="1" hangingPunct="1">
              <a:spcBef>
                <a:spcPts val="0"/>
              </a:spcBef>
              <a:defRPr/>
            </a:pPr>
            <a:r>
              <a:rPr lang="en-US" sz="2400" dirty="0" smtClean="0">
                <a:latin typeface="+mj-lt"/>
                <a:cs typeface="Courier New" pitchFamily="49" charset="0"/>
              </a:rPr>
              <a:t>For smokers, </a:t>
            </a:r>
            <a:r>
              <a:rPr lang="en-US" sz="2400" dirty="0" err="1" smtClean="0"/>
              <a:t>fêv</a:t>
            </a:r>
            <a:r>
              <a:rPr lang="en-US" sz="2400" dirty="0" smtClean="0"/>
              <a:t> = α̂ + β̂</a:t>
            </a:r>
            <a:r>
              <a:rPr lang="en-US" sz="2400" baseline="-25000" dirty="0" smtClean="0"/>
              <a:t>1</a:t>
            </a:r>
            <a:r>
              <a:rPr lang="en-US" sz="2400" dirty="0" smtClean="0"/>
              <a:t> age + β̂</a:t>
            </a:r>
            <a:r>
              <a:rPr lang="en-US" sz="2400" baseline="-25000" dirty="0" smtClean="0"/>
              <a:t>2</a:t>
            </a:r>
            <a:r>
              <a:rPr lang="en-US" sz="2400" dirty="0" smtClean="0"/>
              <a:t>*1</a:t>
            </a:r>
            <a:endParaRPr lang="en-US" sz="2400" baseline="-25000" dirty="0" smtClean="0"/>
          </a:p>
          <a:p>
            <a:pPr lvl="1" eaLnBrk="1" hangingPunct="1">
              <a:spcBef>
                <a:spcPts val="0"/>
              </a:spcBef>
              <a:defRPr/>
            </a:pPr>
            <a:r>
              <a:rPr lang="en-US" sz="2000" dirty="0" smtClean="0"/>
              <a:t>So β̂</a:t>
            </a:r>
            <a:r>
              <a:rPr lang="en-US" sz="2000" baseline="-25000" dirty="0" smtClean="0"/>
              <a:t>2 </a:t>
            </a:r>
            <a:r>
              <a:rPr lang="en-US" sz="2000" dirty="0" smtClean="0"/>
              <a:t>is the mean difference in FEV for smokers versus non-smokers </a:t>
            </a:r>
            <a:r>
              <a:rPr lang="en-US" sz="2000" u="sng" dirty="0" smtClean="0"/>
              <a:t>at each age </a:t>
            </a:r>
          </a:p>
          <a:p>
            <a:pPr lvl="1" eaLnBrk="1" hangingPunct="1">
              <a:spcBef>
                <a:spcPts val="0"/>
              </a:spcBef>
              <a:defRPr/>
            </a:pPr>
            <a:endParaRPr lang="en-US" sz="2000" dirty="0">
              <a:latin typeface="+mj-lt"/>
              <a:cs typeface="Courier New" pitchFamily="49" charset="0"/>
            </a:endParaRPr>
          </a:p>
        </p:txBody>
      </p:sp>
      <p:sp>
        <p:nvSpPr>
          <p:cNvPr id="4" name="Slide Number Placeholder 3"/>
          <p:cNvSpPr>
            <a:spLocks noGrp="1"/>
          </p:cNvSpPr>
          <p:nvPr>
            <p:ph type="sldNum" sz="quarter" idx="12"/>
          </p:nvPr>
        </p:nvSpPr>
        <p:spPr/>
        <p:txBody>
          <a:bodyPr/>
          <a:lstStyle/>
          <a:p>
            <a:pPr>
              <a:defRPr/>
            </a:pPr>
            <a:fld id="{ECFE8E52-3891-42D8-92F5-9CFD5C294080}" type="slidenum">
              <a:rPr lang="en-US" smtClean="0"/>
              <a:pPr>
                <a:defRPr/>
              </a:pPr>
              <a:t>8</a:t>
            </a:fld>
            <a:endParaRPr lang="en-US"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Content Placeholder 2"/>
          <p:cNvSpPr>
            <a:spLocks noGrp="1"/>
          </p:cNvSpPr>
          <p:nvPr>
            <p:ph idx="1"/>
          </p:nvPr>
        </p:nvSpPr>
        <p:spPr>
          <a:xfrm>
            <a:off x="457200" y="228600"/>
            <a:ext cx="8229600" cy="5897563"/>
          </a:xfrm>
        </p:spPr>
        <p:txBody>
          <a:bodyPr/>
          <a:lstStyle/>
          <a:p>
            <a:pPr eaLnBrk="1" hangingPunct="1"/>
            <a:r>
              <a:rPr lang="en-US" altLang="en-US" smtClean="0"/>
              <a:t>When you have one continuous variable and one dichotomous variable, you can think of fitting two lines that only differ in y intercept by the coefficient of the dichotomous variable</a:t>
            </a:r>
          </a:p>
          <a:p>
            <a:pPr eaLnBrk="1" hangingPunct="1"/>
            <a:r>
              <a:rPr lang="en-US" altLang="en-US" smtClean="0"/>
              <a:t>E.g. β̂</a:t>
            </a:r>
            <a:r>
              <a:rPr lang="en-US" altLang="en-US" baseline="-25000" smtClean="0"/>
              <a:t>2</a:t>
            </a:r>
            <a:r>
              <a:rPr lang="en-US" altLang="en-US" smtClean="0"/>
              <a:t>=-.209</a:t>
            </a:r>
          </a:p>
        </p:txBody>
      </p:sp>
      <p:sp>
        <p:nvSpPr>
          <p:cNvPr id="4" name="Slide Number Placeholder 3"/>
          <p:cNvSpPr>
            <a:spLocks noGrp="1"/>
          </p:cNvSpPr>
          <p:nvPr>
            <p:ph type="sldNum" sz="quarter" idx="12"/>
          </p:nvPr>
        </p:nvSpPr>
        <p:spPr/>
        <p:txBody>
          <a:bodyPr/>
          <a:lstStyle/>
          <a:p>
            <a:pPr>
              <a:defRPr/>
            </a:pPr>
            <a:fld id="{B645BD15-C109-4CF2-B5B7-D651F894A1D2}" type="slidenum">
              <a:rPr lang="en-US" smtClean="0"/>
              <a:pPr>
                <a:defRPr/>
              </a:pPr>
              <a:t>9</a:t>
            </a:fld>
            <a:endParaRPr lang="en-US"/>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8136</TotalTime>
  <Words>3485</Words>
  <Application>Microsoft Office PowerPoint</Application>
  <PresentationFormat>On-screen Show (4:3)</PresentationFormat>
  <Paragraphs>620</Paragraphs>
  <Slides>45</Slides>
  <Notes>11</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45</vt:i4>
      </vt:variant>
    </vt:vector>
  </HeadingPairs>
  <TitlesOfParts>
    <vt:vector size="47" baseType="lpstr">
      <vt:lpstr>Office Theme</vt:lpstr>
      <vt:lpstr>Equation</vt:lpstr>
      <vt:lpstr>Biostat 200 Lecture 11</vt:lpstr>
      <vt:lpstr>Today</vt:lpstr>
      <vt:lpstr>From last time</vt:lpstr>
      <vt:lpstr>Linear regression with categorical explanatory variable</vt:lpstr>
      <vt:lpstr>Regression with categorical predictors</vt:lpstr>
      <vt:lpstr>Multiple regression</vt:lpstr>
      <vt:lpstr>PowerPoint Presentation</vt:lpstr>
      <vt:lpstr>You can fit continuous and/or categorical variables</vt:lpstr>
      <vt:lpstr>PowerPoint Presentation</vt:lpstr>
      <vt:lpstr>PowerPoint Presentation</vt:lpstr>
      <vt:lpstr>PowerPoint Presentation</vt:lpstr>
      <vt:lpstr>PowerPoint Presentation</vt:lpstr>
      <vt:lpstr>Preview on interaction</vt:lpstr>
      <vt:lpstr>Logistic regression</vt:lpstr>
      <vt:lpstr>Logistic regression</vt:lpstr>
      <vt:lpstr>Logistic regression</vt:lpstr>
      <vt:lpstr>Logistic regression</vt:lpstr>
      <vt:lpstr>Logistic regression</vt:lpstr>
      <vt:lpstr>Logistic regression</vt:lpstr>
      <vt:lpstr>Logistic regression</vt:lpstr>
      <vt:lpstr>Logistic regression</vt:lpstr>
      <vt:lpstr>Notation</vt:lpstr>
      <vt:lpstr>Interpretation of coefficients</vt:lpstr>
      <vt:lpstr>Interpretation of coefficients</vt:lpstr>
      <vt:lpstr>Interpretation of coefficients</vt:lpstr>
      <vt:lpstr>Difference between treatment arms in PEth outcome (&gt;50 ng/ml)</vt:lpstr>
      <vt:lpstr>Difference between treatment arms in PEth outcome (&gt;50 ng/ml)</vt:lpstr>
      <vt:lpstr>Stata notes</vt:lpstr>
      <vt:lpstr>R-square statistic in logistic regression</vt:lpstr>
      <vt:lpstr>Odds ratio of PEth&gt;=50 for comparison vs. standard group </vt:lpstr>
      <vt:lpstr>Continuous explanatory variable</vt:lpstr>
      <vt:lpstr>Continuous explanatory variable</vt:lpstr>
      <vt:lpstr>Continuous explanatory variable</vt:lpstr>
      <vt:lpstr>Continuous explanatory variable</vt:lpstr>
      <vt:lpstr>PowerPoint Presentation</vt:lpstr>
      <vt:lpstr>Checking logit-linearity</vt:lpstr>
      <vt:lpstr>Logistic regression with &gt;1 explanatory variable (multiple logistic regression)</vt:lpstr>
      <vt:lpstr>Interpretation of the coefficients</vt:lpstr>
      <vt:lpstr>Interpretation of the coefficients</vt:lpstr>
      <vt:lpstr>PowerPoint Presentation</vt:lpstr>
      <vt:lpstr>PowerPoint Presentation</vt:lpstr>
      <vt:lpstr>Statistical hypothesis tests</vt:lpstr>
      <vt:lpstr>Further methods</vt:lpstr>
      <vt:lpstr>Last sessions</vt:lpstr>
      <vt:lpstr>Thank you and good luck!</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Lecture 11</dc:title>
  <dc:creator>Judy Hahn</dc:creator>
  <cp:lastModifiedBy>Hahn, Judy</cp:lastModifiedBy>
  <cp:revision>90</cp:revision>
  <dcterms:created xsi:type="dcterms:W3CDTF">2010-10-02T17:23:48Z</dcterms:created>
  <dcterms:modified xsi:type="dcterms:W3CDTF">2015-12-01T16:00:50Z</dcterms:modified>
</cp:coreProperties>
</file>