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73" r:id="rId2"/>
    <p:sldId id="336" r:id="rId3"/>
    <p:sldId id="345" r:id="rId4"/>
    <p:sldId id="346" r:id="rId5"/>
    <p:sldId id="366" r:id="rId6"/>
    <p:sldId id="300" r:id="rId7"/>
    <p:sldId id="285" r:id="rId8"/>
    <p:sldId id="362" r:id="rId9"/>
    <p:sldId id="337" r:id="rId10"/>
    <p:sldId id="338" r:id="rId11"/>
    <p:sldId id="339" r:id="rId12"/>
    <p:sldId id="340" r:id="rId13"/>
    <p:sldId id="341" r:id="rId14"/>
    <p:sldId id="342" r:id="rId15"/>
    <p:sldId id="343" r:id="rId16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69" autoAdjust="0"/>
    <p:restoredTop sz="84936" autoAdjust="0"/>
  </p:normalViewPr>
  <p:slideViewPr>
    <p:cSldViewPr>
      <p:cViewPr varScale="1">
        <p:scale>
          <a:sx n="72" d="100"/>
          <a:sy n="72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30" y="-10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0" tIns="46245" rIns="92490" bIns="46245" numCol="1" anchor="t" anchorCtr="0" compatLnSpc="1">
            <a:prstTxWarp prst="textNoShape">
              <a:avLst/>
            </a:prstTxWarp>
          </a:bodyPr>
          <a:lstStyle>
            <a:lvl1pPr defTabSz="923952">
              <a:defRPr sz="120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7" y="1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0" tIns="46245" rIns="92490" bIns="46245" numCol="1" anchor="t" anchorCtr="0" compatLnSpc="1">
            <a:prstTxWarp prst="textNoShape">
              <a:avLst/>
            </a:prstTxWarp>
          </a:bodyPr>
          <a:lstStyle>
            <a:lvl1pPr algn="r" defTabSz="923952">
              <a:defRPr sz="120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774273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0" tIns="46245" rIns="92490" bIns="46245" numCol="1" anchor="b" anchorCtr="0" compatLnSpc="1">
            <a:prstTxWarp prst="textNoShape">
              <a:avLst/>
            </a:prstTxWarp>
          </a:bodyPr>
          <a:lstStyle>
            <a:lvl1pPr defTabSz="923952">
              <a:defRPr sz="120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7" y="8774273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0" tIns="46245" rIns="92490" bIns="46245" numCol="1" anchor="b" anchorCtr="0" compatLnSpc="1">
            <a:prstTxWarp prst="textNoShape">
              <a:avLst/>
            </a:prstTxWarp>
          </a:bodyPr>
          <a:lstStyle>
            <a:lvl1pPr algn="r" defTabSz="923952">
              <a:defRPr sz="1200"/>
            </a:lvl1pPr>
          </a:lstStyle>
          <a:p>
            <a:fld id="{686B5FDE-BAFF-40F6-AF95-9C075D9F7E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11" y="1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137"/>
            <a:ext cx="5559429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72692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11" y="8772692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98DC337-269A-4BB5-AAA9-186AF1BE57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34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sz="2400" dirty="0" err="1"/>
              <a:t>Pharmacovigilance</a:t>
            </a:r>
            <a:endParaRPr lang="en-US" sz="2400" dirty="0"/>
          </a:p>
          <a:p>
            <a:pPr lvl="2"/>
            <a:r>
              <a:rPr lang="en-US" sz="2000" dirty="0"/>
              <a:t>Example: definition of adverse events </a:t>
            </a:r>
            <a:r>
              <a:rPr lang="en-US" sz="2000" dirty="0" err="1"/>
              <a:t>vs</a:t>
            </a:r>
            <a:r>
              <a:rPr lang="en-US" sz="2000" dirty="0"/>
              <a:t> adverse drug reactions</a:t>
            </a:r>
          </a:p>
          <a:p>
            <a:pPr lvl="1"/>
            <a:r>
              <a:rPr lang="en-US" sz="2400" dirty="0"/>
              <a:t>Analysis of exposure data</a:t>
            </a:r>
          </a:p>
          <a:p>
            <a:pPr lvl="2"/>
            <a:r>
              <a:rPr lang="en-US" sz="2000" dirty="0"/>
              <a:t>Example: knowledge of types of data on drug use</a:t>
            </a:r>
          </a:p>
          <a:p>
            <a:pPr lvl="1"/>
            <a:r>
              <a:rPr lang="en-US" sz="2400" dirty="0"/>
              <a:t>Epidemiologic methods</a:t>
            </a:r>
          </a:p>
          <a:p>
            <a:pPr lvl="2"/>
            <a:r>
              <a:rPr lang="en-US" sz="2000" dirty="0"/>
              <a:t>Example: basic study designs and their usual hierarchy</a:t>
            </a:r>
          </a:p>
          <a:p>
            <a:pPr lvl="1"/>
            <a:r>
              <a:rPr lang="en-US" sz="2400" dirty="0"/>
              <a:t>Communication skills</a:t>
            </a:r>
          </a:p>
          <a:p>
            <a:pPr lvl="2"/>
            <a:r>
              <a:rPr lang="en-US" sz="2000" dirty="0"/>
              <a:t>Example: conveying results to non-epidemiology scientists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65DAE-7AB5-49DA-B5B4-30630588F2E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297180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 userDrawn="1"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0" name="Text Box 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1" name="Text Box 1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219200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43675"/>
            <a:ext cx="91440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0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43675"/>
            <a:ext cx="91440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43675"/>
            <a:ext cx="9144000" cy="314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-92075" y="762000"/>
            <a:ext cx="923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Text Box 15"/>
          <p:cNvSpPr txBox="1">
            <a:spLocks noChangeArrowheads="1"/>
          </p:cNvSpPr>
          <p:nvPr userDrawn="1"/>
        </p:nvSpPr>
        <p:spPr bwMode="auto">
          <a:xfrm>
            <a:off x="8651875" y="6613525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fld id="{1FB1867C-3260-4668-AFDA-11FD68CB92BC}" type="slidenum">
              <a:rPr lang="en-US" sz="1000">
                <a:latin typeface="Arial" charset="0"/>
              </a:rPr>
              <a:pPr algn="ctr"/>
              <a:t>‹#›</a:t>
            </a:fld>
            <a:endParaRPr lang="en-US" sz="10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14400"/>
            <a:ext cx="9144000" cy="1219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 smtClean="0">
                <a:cs typeface="Times New Roman" pitchFamily="18" charset="0"/>
              </a:rPr>
              <a:t>EPI 262:</a:t>
            </a:r>
            <a:br>
              <a:rPr lang="en-US" sz="3200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>Introduction to Pharmacoepidemiology</a:t>
            </a: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038600"/>
            <a:ext cx="8229600" cy="2286000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en-US" sz="2400" dirty="0" smtClean="0">
                <a:cs typeface="Times New Roman" pitchFamily="18" charset="0"/>
              </a:rPr>
              <a:t>Course Director:  Michael A. Kelsh, MPH, PhD</a:t>
            </a: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Center for Observational Research, Amgen</a:t>
            </a:r>
            <a:r>
              <a:rPr lang="en-US" sz="2000" dirty="0">
                <a:cs typeface="Times New Roman" pitchFamily="18" charset="0"/>
              </a:rPr>
              <a:t>, Inc</a:t>
            </a:r>
            <a:r>
              <a:rPr lang="en-US" sz="2000" dirty="0" smtClean="0">
                <a:cs typeface="Times New Roman" pitchFamily="18" charset="0"/>
              </a:rPr>
              <a:t>.</a:t>
            </a: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Department of Epidemiology and Biostatistics, UCSF</a:t>
            </a: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b="1" dirty="0" smtClean="0">
                <a:cs typeface="Times New Roman" pitchFamily="18" charset="0"/>
              </a:rPr>
              <a:t>Guest Lecturers:</a:t>
            </a: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1800" dirty="0" smtClean="0">
                <a:cs typeface="Times New Roman" pitchFamily="18" charset="0"/>
              </a:rPr>
              <a:t>David Lilienfeld</a:t>
            </a:r>
          </a:p>
          <a:p>
            <a:pPr algn="ctr">
              <a:lnSpc>
                <a:spcPct val="110000"/>
              </a:lnSpc>
            </a:pPr>
            <a:r>
              <a:rPr lang="en-US" sz="1800" dirty="0" smtClean="0">
                <a:cs typeface="Times New Roman" pitchFamily="18" charset="0"/>
              </a:rPr>
              <a:t>Deborah Kim MS </a:t>
            </a:r>
          </a:p>
          <a:p>
            <a:pPr algn="ctr">
              <a:lnSpc>
                <a:spcPct val="110000"/>
              </a:lnSpc>
            </a:pPr>
            <a:r>
              <a:rPr lang="en-US" sz="1800" dirty="0" smtClean="0">
                <a:cs typeface="Times New Roman" pitchFamily="18" charset="0"/>
              </a:rPr>
              <a:t>Michael </a:t>
            </a:r>
            <a:r>
              <a:rPr lang="en-US" sz="1800" dirty="0" smtClean="0">
                <a:cs typeface="Times New Roman" pitchFamily="18" charset="0"/>
              </a:rPr>
              <a:t>Sprafka, PhD </a:t>
            </a:r>
          </a:p>
          <a:p>
            <a:pPr algn="ctr">
              <a:lnSpc>
                <a:spcPct val="110000"/>
              </a:lnSpc>
            </a:pPr>
            <a:r>
              <a:rPr lang="en-US" sz="1800" dirty="0" smtClean="0">
                <a:cs typeface="Times New Roman" pitchFamily="18" charset="0"/>
              </a:rPr>
              <a:t>Fei Xue, PhD</a:t>
            </a:r>
          </a:p>
          <a:p>
            <a:pPr algn="ctr">
              <a:lnSpc>
                <a:spcPct val="110000"/>
              </a:lnSpc>
            </a:pPr>
            <a:r>
              <a:rPr lang="en-US" sz="1800" dirty="0" smtClean="0">
                <a:cs typeface="Times New Roman" pitchFamily="18" charset="0"/>
              </a:rPr>
              <a:t> Michael Woolley, PhD</a:t>
            </a:r>
          </a:p>
          <a:p>
            <a:pPr algn="ctr">
              <a:lnSpc>
                <a:spcPct val="110000"/>
              </a:lnSpc>
            </a:pPr>
            <a:r>
              <a:rPr lang="en-US" sz="1800" dirty="0" smtClean="0">
                <a:cs typeface="Times New Roman" pitchFamily="18" charset="0"/>
              </a:rPr>
              <a:t>Alex Liede, PhD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Data Sources for Pharmacoepidemiology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Data needs in pharmacoepidemiology</a:t>
            </a:r>
          </a:p>
          <a:p>
            <a:r>
              <a:rPr lang="en-US" dirty="0" smtClean="0"/>
              <a:t>“Real World Data” – what is the hype? </a:t>
            </a:r>
          </a:p>
          <a:p>
            <a:r>
              <a:rPr lang="en-US" dirty="0" smtClean="0"/>
              <a:t>Data sources: </a:t>
            </a:r>
          </a:p>
          <a:p>
            <a:pPr lvl="1"/>
            <a:r>
              <a:rPr lang="en-US" dirty="0" smtClean="0"/>
              <a:t>Administrative claims data</a:t>
            </a:r>
          </a:p>
          <a:p>
            <a:pPr lvl="1"/>
            <a:r>
              <a:rPr lang="en-US" dirty="0" smtClean="0"/>
              <a:t>EMRs</a:t>
            </a:r>
          </a:p>
          <a:p>
            <a:pPr lvl="1"/>
            <a:r>
              <a:rPr lang="en-US" dirty="0" smtClean="0"/>
              <a:t>Other (e.g. registries, existing cohorts, surveys) </a:t>
            </a:r>
          </a:p>
          <a:p>
            <a:r>
              <a:rPr lang="en-US" dirty="0" smtClean="0"/>
              <a:t>Practical aspects in working with databases</a:t>
            </a:r>
          </a:p>
          <a:p>
            <a:r>
              <a:rPr lang="en-US" dirty="0" smtClean="0"/>
              <a:t>Limitations/strengths of each type of database </a:t>
            </a:r>
          </a:p>
          <a:p>
            <a:r>
              <a:rPr lang="en-US" dirty="0" smtClean="0"/>
              <a:t>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Pharmacology and Drug Safety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Drug safety monitoring (</a:t>
            </a:r>
            <a:r>
              <a:rPr lang="en-US" dirty="0" err="1" smtClean="0"/>
              <a:t>pharamacovigilance</a:t>
            </a:r>
            <a:r>
              <a:rPr lang="en-US" dirty="0" smtClean="0"/>
              <a:t>) – review of regulatory data systems: </a:t>
            </a:r>
          </a:p>
          <a:p>
            <a:pPr lvl="1"/>
            <a:r>
              <a:rPr lang="en-US" dirty="0" smtClean="0"/>
              <a:t>FAERS/Spontaneous Reports </a:t>
            </a:r>
          </a:p>
          <a:p>
            <a:pPr lvl="1"/>
            <a:r>
              <a:rPr lang="en-US" dirty="0" smtClean="0"/>
              <a:t>FDA Sentinel </a:t>
            </a:r>
          </a:p>
          <a:p>
            <a:pPr lvl="1"/>
            <a:r>
              <a:rPr lang="en-US" dirty="0" smtClean="0"/>
              <a:t>Clinical trial safety data </a:t>
            </a:r>
          </a:p>
          <a:p>
            <a:r>
              <a:rPr lang="en-US" dirty="0" smtClean="0"/>
              <a:t>Safety signals – evaluation across pre-</a:t>
            </a:r>
            <a:r>
              <a:rPr lang="en-US" dirty="0" err="1" smtClean="0"/>
              <a:t>clincial</a:t>
            </a:r>
            <a:r>
              <a:rPr lang="en-US" dirty="0" smtClean="0"/>
              <a:t> to post-market settings </a:t>
            </a:r>
          </a:p>
          <a:p>
            <a:r>
              <a:rPr lang="en-US" dirty="0" smtClean="0"/>
              <a:t>Definitions</a:t>
            </a:r>
          </a:p>
          <a:p>
            <a:r>
              <a:rPr lang="en-US" dirty="0" smtClean="0"/>
              <a:t>International Perspective (EMA – PASS studies) </a:t>
            </a:r>
          </a:p>
          <a:p>
            <a:r>
              <a:rPr lang="en-US" dirty="0" smtClean="0"/>
              <a:t>Case Study – </a:t>
            </a:r>
            <a:r>
              <a:rPr lang="en-US" dirty="0" err="1" smtClean="0"/>
              <a:t>Vioxx</a:t>
            </a:r>
            <a:r>
              <a:rPr lang="en-US" dirty="0" smtClean="0"/>
              <a:t> and cardiovascular disease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Advanced Methods in </a:t>
            </a:r>
            <a:r>
              <a:rPr lang="en-US" sz="3600" dirty="0" err="1" smtClean="0"/>
              <a:t>Pharmacoepi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Goal - to provide “exposure” and familiarity with more complex analytical tools</a:t>
            </a:r>
          </a:p>
          <a:p>
            <a:r>
              <a:rPr lang="en-US" dirty="0" smtClean="0"/>
              <a:t>Review of confounding by indication</a:t>
            </a:r>
          </a:p>
          <a:p>
            <a:r>
              <a:rPr lang="en-US" dirty="0" smtClean="0"/>
              <a:t>Methods to address confounding by indication:  </a:t>
            </a:r>
          </a:p>
          <a:p>
            <a:pPr lvl="1"/>
            <a:r>
              <a:rPr lang="en-US" dirty="0" smtClean="0"/>
              <a:t>Propensity Score analyses </a:t>
            </a:r>
          </a:p>
          <a:p>
            <a:pPr lvl="1"/>
            <a:r>
              <a:rPr lang="en-US" dirty="0" smtClean="0"/>
              <a:t>Instrumental variables</a:t>
            </a:r>
          </a:p>
          <a:p>
            <a:pPr lvl="1"/>
            <a:r>
              <a:rPr lang="en-US" dirty="0"/>
              <a:t>Marginal Structural </a:t>
            </a:r>
            <a:r>
              <a:rPr lang="en-US" dirty="0" smtClean="0"/>
              <a:t>models </a:t>
            </a:r>
          </a:p>
          <a:p>
            <a:r>
              <a:rPr lang="en-US" dirty="0" smtClean="0"/>
              <a:t>Changing exposure over time </a:t>
            </a:r>
          </a:p>
          <a:p>
            <a:r>
              <a:rPr lang="en-US" dirty="0" smtClean="0"/>
              <a:t>Validity studies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Meta-Analysis and Systematic Review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Review of evidence-based medicine: Mission and methods </a:t>
            </a:r>
          </a:p>
          <a:p>
            <a:r>
              <a:rPr lang="en-US" dirty="0" smtClean="0"/>
              <a:t>Meta-Analysis</a:t>
            </a:r>
          </a:p>
          <a:p>
            <a:pPr lvl="1"/>
            <a:r>
              <a:rPr lang="en-US" dirty="0" smtClean="0"/>
              <a:t>How to conduct, when is it appropriate to combine results across studies? </a:t>
            </a:r>
          </a:p>
          <a:p>
            <a:pPr lvl="1"/>
            <a:r>
              <a:rPr lang="en-US" dirty="0" smtClean="0"/>
              <a:t>Analytical approaches – e.g. “fixed effects”, “random effects”</a:t>
            </a:r>
          </a:p>
          <a:p>
            <a:pPr lvl="1"/>
            <a:r>
              <a:rPr lang="en-US" dirty="0" smtClean="0"/>
              <a:t>Strengths and limitations</a:t>
            </a:r>
          </a:p>
          <a:p>
            <a:r>
              <a:rPr lang="en-US" dirty="0" smtClean="0"/>
              <a:t>Case Studies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Health Economics, Health Outcomes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Economic evaluation in Health Care: overview of basic definitions and concepts </a:t>
            </a:r>
          </a:p>
          <a:p>
            <a:r>
              <a:rPr lang="en-US" dirty="0" smtClean="0"/>
              <a:t>Uniqueness of health care in the context of economic evaluation </a:t>
            </a:r>
          </a:p>
          <a:p>
            <a:r>
              <a:rPr lang="en-US" dirty="0" smtClean="0"/>
              <a:t>Cost Benefits/Cost Effectiveness Analyses</a:t>
            </a:r>
          </a:p>
          <a:p>
            <a:r>
              <a:rPr lang="en-US" dirty="0" smtClean="0"/>
              <a:t>Health Technology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z="3600" dirty="0" smtClean="0"/>
              <a:t>Ethics in </a:t>
            </a:r>
            <a:r>
              <a:rPr lang="en-US" sz="3600" dirty="0" err="1" smtClean="0"/>
              <a:t>Pharmacoepi</a:t>
            </a:r>
            <a:r>
              <a:rPr lang="en-US" sz="3600" dirty="0" smtClean="0"/>
              <a:t> Research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Ethical Issues: </a:t>
            </a:r>
          </a:p>
          <a:p>
            <a:pPr lvl="1"/>
            <a:r>
              <a:rPr lang="en-US" dirty="0" smtClean="0"/>
              <a:t>Equipoise </a:t>
            </a:r>
          </a:p>
          <a:p>
            <a:pPr lvl="1"/>
            <a:r>
              <a:rPr lang="en-US" dirty="0" smtClean="0"/>
              <a:t>Authorship </a:t>
            </a:r>
          </a:p>
          <a:p>
            <a:pPr lvl="1"/>
            <a:r>
              <a:rPr lang="en-US" dirty="0" smtClean="0"/>
              <a:t>Conflicts of Interest </a:t>
            </a:r>
          </a:p>
          <a:p>
            <a:r>
              <a:rPr lang="en-US" dirty="0" smtClean="0"/>
              <a:t>Conflicts of interest </a:t>
            </a:r>
          </a:p>
          <a:p>
            <a:pPr lvl="1"/>
            <a:r>
              <a:rPr lang="en-US" dirty="0" smtClean="0"/>
              <a:t>Is financial/funding the only source? – discussion of financial, social political/</a:t>
            </a:r>
            <a:r>
              <a:rPr lang="en-US" dirty="0" err="1" smtClean="0"/>
              <a:t>idealogical</a:t>
            </a:r>
            <a:r>
              <a:rPr lang="en-US" dirty="0" smtClean="0"/>
              <a:t>, and professional conflicts </a:t>
            </a:r>
          </a:p>
          <a:p>
            <a:pPr lvl="1"/>
            <a:r>
              <a:rPr lang="en-US" dirty="0" smtClean="0"/>
              <a:t>Approaches on how to deal with conflicts of interest </a:t>
            </a:r>
          </a:p>
        </p:txBody>
      </p:sp>
    </p:spTree>
    <p:extLst>
      <p:ext uri="{BB962C8B-B14F-4D97-AF65-F5344CB8AC3E}">
        <p14:creationId xmlns:p14="http://schemas.microsoft.com/office/powerpoint/2010/main" val="7721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Text and Readings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334000"/>
          </a:xfrm>
        </p:spPr>
        <p:txBody>
          <a:bodyPr/>
          <a:lstStyle/>
          <a:p>
            <a:pPr>
              <a:buNone/>
            </a:pPr>
            <a:r>
              <a:rPr lang="en-US" smtClean="0"/>
              <a:t>Recommended Text: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AutoShape 2" descr="data:image/jpeg;base64,/9j/4AAQSkZJRgABAQAAAQABAAD/2wBDAAoHBwgHBgoICAgLCgoLDhgQDg0NDh0VFhEYIx8lJCIfIiEmKzcvJik0KSEiMEExNDk7Pj4+JS5ESUM8SDc9Pjv/2wBDAQoLCw4NDhwQEBw7KCIoOzs7Ozs7Ozs7Ozs7Ozs7Ozs7Ozs7Ozs7Ozs7Ozs7Ozs7Ozs7Ozs7Ozs7Ozs7Ozs7Ozv/wAARCAFTAQQDASIAAhEBAxEB/8QAHAAAAQUBAQEAAAAAAAAAAAAABAACAwUGBwEI/8QAUhAAAgEDAwIDBAYGBgUKAwkAAQIDAAQRBRIhBjETQVEUImFxBxUygZHRI0JVlKGxM1JidLLBFmNy0vAkJjZUgoOSoqPhRJPxJTQ1Q0Vkc4Sk/8QAGgEAAwEBAQEAAAAAAAAAAAAAAAEDAgQFBv/EAC0RAAICAQMDAwQBBAMAAAAAAAABAhEDEiExBBNRIjJBFFJhkTMFI0JxgdHh/9oADAMBAAIRAxEAPwDOa3rerRa9qEceqXqIl1Iqqtw4CgMcADNA/X+tfte+/eX/ADpa/wD9ItS/vcv+M1X1wNuz63HCGhbLgsPr/Wf2vffvL/nXn1/rX7Xvv3l/zoDilkUrZrRDwiw+v9Z/a99+8v8AnS+v9Z/a99+8v+dV9LaTRbDRDwiw+v8AWf2vffvL/nXo1/Wf2vffvL/nQAU17toth24eEHfX2tfte+/eX/OvRr2sn/8AV7795f8AOgMV6ODWrY+3Dwg/691n9r337y/50vr3Wv2vffvL/nQgXNLb8KNw0Q8IK+vdZ/a19+8v+dL691n9rX37y/50LtrzbRbDRDwgv691n9r337y/50vr3Wv2vffvL/nQm2ltothoh4QX9e61+1r795f86X17rP7Xvv3l/wA6E20tvwothoh4QX9e61+17795f86X17rX7Xvv3l/zoTb8KW34UWw0Q8IL+vda/a99+8v+dL691r9r337y/wCdCbKWyjcO3Dwgn6/1r9r337y/50vr7Wv2vffvL/nQpTzpu2lbH24eEG/X2s/te+/eX/Ol9fa1+17795f86C20sUrYduHhBn1/rX7Xvv3l/wA68+vta/a9/wDvL/nQRFeUamPtQ8IP+v8AWv2vffvL/nS+v9Z/a99+8v8AnQFLFO2ZeOC+EH/X+tfte+/eX/OvPr/Wv2vffvL/AJ0DjFec0WxaIeEdU+j68ur3QZ5Lu5luHF0yhpXLEDavGT8zSqH6NP8Ao7cf3tv8CUq64e1HzXVJLPJIwGvn/nFqX97l/wAZquzR/UB/5x6n/e5f8ZqvALHA5NcjW59DCXoR7yTgd6kWM1PFbbRz3qYRYrNlUgZYqeEokRjNP8LjtQOwTw81G64NHeFioJU8hSCwYU7bmvCCpzT155Faixjo++DUpSoQMHNFRYYYraMtkWyvNlEmOmbKdBZDtpbam203FKgsjK15ipcCvMZoodjNtebalxXu2igsi20tlTBK92CnQrIdmaYyYOKLEdRyx81mS2GnuC7aW2pdtLbUrKEG2mlaIK/CmleO1FjICvpXhGOamK15t5oTBqyMDNelaRGw58jTwKotyb2OkfRsMdPXH97b/AlKnfRyMdPz/wB6b/AlKuuHtR8v1f8APL/ZznqD/pHqf98l/wAZpWFt7hlYcntXutr4nVWooPO9l/xmreOBUgVQOwrjm6dHu4X6UwtYNLXpeW/fTZGuY51t9wuCFJKk78Y+Hajtb0nTdG1OO3l0yRbXxQpnF1ueRMDPuD7J5zz6VXC4YaTJpvhgpLOsxfzBAIx/GrC51i3n1EamdHiF2ZBIzmZirMBgZXt3AP3UJqiclNSvetzy40ew0fXbXSbqCS7ldgs7rIYwN7YQrx5LyficeVS22lWN2+pezaXJKbS4SBImvAmclwW3EfAcUENRuJFs2nAmns5jIkzH3nBbdtb15yc/GvV1CLw76K609LqK9mEzIZGTawJI5Hce8aalGzLjlrnf/wBHXenaZpEMt1cQT3sTXsltEm/wiiJjLE45bJwPLjNM1HSdO6fSSTUYZb5ZLt4Igknh7Y1CkvwOWww47d6dJrj3bTDVLGK9iebxkjDGMRNtC4BHdcADB9KgOtNN4w1Wyj1BHnNyqlzH4ch4OMfqkADb8KLiCWX5/wCQifpGzs7a7uLqWVoNPu5FuHT7UkQVCigeRJcAnsM1S6dbWaabfazeWzTQW8yRRWqylQzPuPLd8AD7yaPHUmoLKJXSOR2uZJ5gR7sokUK0ZH9XA+dVlrqUdkt1bS2IudPumVntmkKlSpO0hxzkZI+OaLjexuKy6XqNDa9M2j211dxWUt6hitp7aF7kRFUkDZDN2JBUj41lww8Ziq7ELHC5ztHpnzoyfX5r+0u7R7eOOK4MIRFJxCkQIVR68HuaCx2rdp8G8Smrc2GAFl4pjLg02GbacGpyAwyKZWwc15TnqM4HnRQWKlXmPOlQOz0U8YJpop6gU6CxwXNP20lFSqgxQKxgWorgYGaLwAKBu5MsADxWJPY1DdkeM0torxTntT/urnssNI4pu2nmljnilYyMrzXmwVNgHyr3bzQOwZowVKnzqFCVYox7VYiHPIFA38exw4HwrUXuYlVWdK+jrH+j8+P+tN/hSlUf0aHd05P/AHtv8CUq9CHtR8r1X80jE3luzdXakxHAu5T/AOc1biI5x5gdqH1ILH1PfHH25pD9+41ZYyAfUeVcOb3nt4vTBDrLTobi0ubq6vBaQ2zIhJiLli2ccD5U6fTIRZSXljfxX0MGPGUIySRg8A7W7jPmKPsbQ3WgapEjRKfHgOZZAg/X8zxQ6RRaPa30kt1by3NzbtbRwQSCTAYjLMRwMAcfGmkqRJ5Hbp73wAahapYSxp4m4PBHLnGMb1Bx92aDbGM1f6pqcthNbLa29ru9itzJLNGJS/6McDPAHyqHUkSw6lmistOjuHdUaGBlLKjMoJwvn3PB4pSir2ZrHldK18FExB4AyTUMuPWtDrEN63T73mo6clncw3KRxyJB4XiIysSCBwcFR+NP1i5jTqZtItbO2itPaYvEPhAu5O0nnyHOMDyo0/k0s17UZNiu6hpAC+K20V1HL1hJoa6bZJp0928Dx+EC5BJG7eeQfTGAKA0m5XVp7nSZbC0jsRazNEqRDxI2RSyt4n2icjnJwfSjR+RrO/H5Mex8KTOaKVgy7geKstJuNSNrs0fQILuRD+mne19oZj6e9kKMY4GPWrS40q1stavr24sVjitNOivXsSCEE7hRsI8lDEnHwxW4JjlnUXTRmQQeAea9FxsOCaura7uupb2z0m6hs1FxcIqzQ26xPEueQu3GRjPfNeP1BHHqTWh02x+p1m8I2/gLvMecbvExu345znvVlFClla2rcrFljccnBpMoYZBzWij6dvNITU7jT7A6ldwX5s7fdD4ohQDcZCvYnBUc/GnS2F9LaadqeraeLO7XU47aQeAIluI2wQSgAGQQRkDkGtaWT+pjZlzxwalSCJrKaZrpEmjZVS3IO6QHuR8BV7f9Qex9R3enrpliNOW8eJ4TACzLvwTv7g+mDxx6Ur7T4rCw1uySMPJb6nDBDKyjdtbdjn5YzRQ+9xe3BnSwQc1Z6tpv1Rq81iJfGEQU7yuM7lDdvvovWNVGjalc6PZ2No9naN4LrNArtMw+0zP9oEnOMEY4q51GzkuepNevrewa9msY7f2e2Cl1LuqgFh5hQCcfKijLztO3xX/RlY8EZzTjKijbkVb39rq1309f3er6abS4sfDkiuBbCHxFZtrIQAAcZBH30Tf362PVp02002xS2eWFJhJCHMu5VzyfsjngLilpNLNfC3M08wPug1BdpCtis4uozN4uw22Dv24zvz2x5VrbWaKLqtunU0+0Gmm4e2ZWjDSMORuMh97IPI54qitrBdT0extkCia41s23jY94LsTjPoMk1iUdikc6VN7FIkoBxmrC2sjcaTfah4232NoxsxnfvJHfyxii5+o4rXU5LKDTLI6RDKYvZ3gUvIgOCxkxu3HvnPFFXlj9T6Z1VYKxZIbi28MnvtLErn7iKj2yss7pbVwUBYA8mvdwAyeB61e6vqMnTeoto+nWtm0doqCdp7dZWuJCoLZLDIGSQAMdqLGm2tpdXl/Z2iSt9WxX9naSDeqFyA/H6wXkgH4elZ7b8j+opW1zwZhWBPepkGeR29av4NXurnpPUNQuLSwM8U0cVvcGzRTIGDblGABkYByKj1e1Fzq9tLaQrHHq8cUsEaDhGb3WX7mB/hS0UCz26aoqlGVwKr9YwiKPjWh1qS0XV7n2VUW2tyIIgo4bYMZ+OTk5rLarMZGVj5kmiKudDlP+1qOjfRic9N3H98b/AAJSp30ZxSRdNSmRGTfdMy5HcbUGf4GlXoxVI+azu8smY7qKcx9Q3RBxi6kH/mNWlhMJ7VV7le9Z3qmQ/X1+PS7l/wARqfStRMJHOQ3euDqIvaSPbxyTqH4RronhGhahbOy+JJNCyoe5A3ZI+WarpIlCNtHkalRlkQPng14xAX+VQcrSGo02P1iSO4uYmicSBbSBDg9mCAEfjVpc3ttPqGqx295FFNdW8CW9wW2qdoG9d36uRx91UAY5wBzTJgNuMYA71tZd7MvFaS8BlxFDb9OX1j7fBJd+PFOY0fcpUBlwrdmbLZIHlS1S7gl6wa6jlVrc3MbeKDxgBcn+BqsVFBy2ABTWCkHHahz+Bxx6W2WVteWydfLfNMothqDSeLn3du4859KD6euIbXV5pZ5ViRrW4RWY4BLIQo+80C4HYdsVE+3t3wKNbH21Vfiiyu4V1fQ9MitdTtbWKztjHc2883hFZdxJk2/r5BHIyeMUVd6pprXog9vVrDUNIiszcbTmGSPAVnXuBuX8DWZdVbLMAahde/xqqyGHiXkvrOM9OXNrqcmo2FzNbXCPHb2s3iNMoPvcjhRjPepX0ewkvzfnWLL6qeXxj+k/ThCclPD77vL086ygAjbK8GiI5UJyw59atCa4MtN73uamXVU6iiv7Sa4Swmnvze2ryttQgjaY2YfZOMEE8ZFCQ6f7DrGmb9Rt7mdruPMMEhkCDcOS3bPwBqqwrr6ipbaQ2lzDcRqC0MiyAHsSDnn8KtZLRVpF/qmkWzdTX95Nq9itmt9JJNlyJVw5LII8ZLdwMcGorrWFv9O1m7JWO5utShuIYSfe2rux+HGap7uZr+/uL2VFWS4laVlXsCxyQPxpijzxTsFC0tTLzV7Oz1e+uNah1S0gtblvFkSRz48bH7S+GBknOcY70bqepWF7rOtWi3gS21JIPAuhnakkarjdjsD7yk+VZjYvfHNehRgDHFKxqF8sMvtLNla7ptStZ5ScJDBN4pYeZJHAHzqw1W6t5utPbIpke38eBvEU+7gKufwwfwqlVVXsAKimuY4lx6eQrLkkVjHyzQjUbSHr7257iMWzX7P4pPu7STzn0qlsdXSw0OyljkRrq21prrws8lAic/IkEVS3E7TNz9nyFMUc9qjrY3GLaNLcaNpt1qMmoxa3ZR6VLKZjvk/TopOSnh9yw7cd6nuNWi1yy6okaWO3lumimt4pX2lo4yfdHq23HFZXaM5A5r0HkcZrOrwUUE+ZGp1K2g6mvG1i21KxtvaUT2mK6m8NoZAoDHH6wOMgj1o231ezOtHUEFwLLTLJLK2vo4txifGBIVJGcndgH4ViwQW5XmrHTtafTop4JLWG8s7oL41vKSASPssCMEEc8/GhS3CWP01d0Xt1EutQT3EHUF1qk1jEZngu4TGRH+sye8Rx5jiitD1CFNAlv53zPoJc264+0JhhB9z8/eazc+vxCzmtNN0uLT1uBtnlErySOuc7QWPAzjOBzUM2rSS6TFpkFtHawBhJOUJLXEgGAzE9sDOAMDmjZOxOLcNL4v8AHHyRmd2j988fGrrQunBeyR3t6uY15jiPY/E0D09p51XU1RhmGL3n/wAhXRordY1CqoAHpWsUNPqM5s+v0rgsNHQR2bKBgbzx9wpVLp67YCP7X+QpV1Lg8PL72cR6mnUdSamDni8l/wAZoSG9jQ+6Gx8qf1Qf+c+q/wB8m/xmqwN2rDipKmekpVJM1Fpr0cWAQ+B8Ksj1FYsPsy5/2R+dYtHqdJfWuR4Io9KDhLk1A1yzUciYk9/dH51HJrdk36suP9kfnVAHBFLjFLswK9qPwXR1i0zwsn/h/wDemHVrbyEn4VTmvM0+1ETxotW1SA/1wPlUTajC3cPj5VWmvM0dqJnSiwa+hPk34VEbyInJDfhQZppprHEy4oJa4iJzhvwqP2lB5H8KhNNIraiiMohaXwTkbqnXVI8cqTVZivQK2tuDGmy2Gp258n/CnDVLf0f8KqMgVG7Y860m2EoxirLz62tsfr/hTG1m2UcBvwrPlj615VNJzPL4RcSa2rHChgKHa9WQ5O6q405G/GsvGuTCyNvcP9oT416LlM9jVh0/PbLZ39vctDCJlH/KSV8RMBvdCsDuBJGQMHIHNWst7aGYNaT2kcosI1tWdoyiSe5vyMe6SA32s+fNT0Ip3a2ozq3aA9jil7TGBxu+daOxvdNWG39qlsmgURHw9i7xcCYF2PGduzd8MEDuKmivNHE3iWM1lAJYo2dbmNSseZnMicg5wpGPMriloRru/gyxuY/Q14blD3z8quobrThod/HbmONnvSyK7KH8DHA94En5Ag5ovV7/AEvF86S2j3WJTbvEi42eNGYhwMbgof7jg0aEa71fBmvaYx601r2MD9b8K1CarpFxd3cl29q36eL2YiIALiCXBwB9kSlCa9s7vQZZo4b+S0MzSwPPMEDLvRWLEYGNp4U44yc+VaWNMlPO5bUEdJa3pelacfHSczStuYqgI+HnWhXrTRx+pdf/ACx+dc+txiJalqzSPVh0WJxVnXdB1S21axe4tRIEWUofEGDnAP8AnSqo+j3/APAZ/wC9N/hWlTPnOqgoZpRRmuqOm9L9vu7nwn8SWZ3Y7zjJJJrLDSbL+o3/AIq3vVAzPMP7Z/nWaisBIvc5q1RS3NJyZXw6RYlSSjnH9qopLKxRgoRs/wC1VyllLDJtcZU9jQGoadIl0rqDg1OailZbHKbdWe2tjpUwKssiv5HfVfcWht7vw8koTxWit9IM8O5eGxUAsjKphlH6RWIBrluK3OtymvkjstGtbgAuGPr71aG06N0eaQB4pCCPKQ0JYW72xCSD5GtPZTLEQx8q82WSS6jTex3pt4b+QGH6P9GNzh4ZTGew8Q0Hq/Rui2cypFBKMjJzKa2UeoR7hyOBWf6hvA13E4YYPFehOHqUkeXDNN7NlcvRmhNszFLhu/6U0r7ovQrdxtil2n/WmmXWoyo6JHk/Kvby/u1iDSKQnHNajE08k2uR8XRfTzTxo0Mvv/600TD0H07LcyQi3lyp4/TGobK68Se3dn5zxV/YXMUGrFpG+1yTWVCst3sJylo5ALn6N+nI7YEW04kI7+Magb6POn1s2kMMxdR38U1trq4t5EQq4IzVNfXnhxyxhSFPZvKqY8b1P5RhZXo3e5kLfo7p+UsHhlwDj+lNHL9H/TMiZNtOf++NQ20zOxWJgWY1eW0/s8IikP6QmunTH4ISnP5ZQDoDp95XVbWbaoyT4xr1vo96fERcW83/AM01qIpYwknIDc8U2S6j9hk2kUotbJiaaRhLjo7RY7pUEMmxvLxDRsfQfTxRpHhmwP8AWmn3dyHvwQeAKsJJ/FsCqkgsKMrUceo1ijqyKLM7/oz0+wlMcMpEZx/SmqqVelot8Zt5S68cSmtHIq2Ng8Q5ZwSa57JBI9zIqqT7xrOKUZ41KivV/wBvLWPg0Gnabo9/OiCF/fOAPENbC1+j7QXVfFgmJP8ArSKp+hunXe9juLkEKnOK6K6g3qRqMIvLVOa1JqBObmo7spJfo16Wjh3m1uOByfHNVFp0X0tMZGeCbYp4/TGtrrmpRw23gqw3MOw86wL3F5bNMNgWN2yC1EMMow3e5XDOLrW9jMdXWmg6ddLa6XbPuHLu0hOPhVdpNvazybXhbd8GNW8ujNfXLSOSSxyTV5oXTsVtJvZfPzqipKieSWrLqjsgzTOldOngVpY5Mn0cirZOidEI5hm/+aatLZEjQDirCIA9qkoyu2zcuqyrZSYNo+lWmkWj29mrLG0hchmzzgD/ACFKjwMdqVVR5+STlJtmD6lce0zj+2f50/p+KCaAK6jPbmq7qab/AO0rpc9pG/martP1v2ZQpOD508ydKjt6eNqzS6tFDaqRxVA+o28qlGwXQ0BrvVTXURt9oz5MKoLbfOxYOd4rEU1H1cFscFky6IPc28Gpw7FCuFOcUZqujXkMSarap40KgNIF7getYtIJJEOGIIrpf0ZdSQ31u+i3xHjxDADfrrTxwhTRbrcOXBGMmA28Y1mwE9kVaRT9nPeq3qO/udHt0ZkKOcZU1anT5ejvpKjtUB+rNVy0Por9yv8Ax61qOrelbbqbSXt8+HcIC0bjyNc+XooucZr4IY+uai41ycik6qmZSfGKkjyNG6TdNeWzTTSFyo45rH3lrNYXk1ncptmhYqwqa01OWzgaJOd3auqUNSpHHj6ipNyNNpmrrLfSRychDirzVr+L/R6WYAYTGeKxnSjxv1DHDcn3bnK59G8q2HWy2+laC9opG6QYA8yaFhWq0UjnuDKbUL6WDT7S+t+ynnFanQpfrTRzeyd24Fc1ttU8HTvZZQWQ9vhWosOo4LDRIIYyO+fuoyY9O4o59S2L3V7260a1gmBYgyBWU9sVo9Vh9o6WZo/6YpuX50Jrdva6305NJAwbNvvGPIgUP0nrS6n05aSyHPh4jk+YrC2FKTlLcxlte32gTwXepwvFFKeMjtXtz1ksmtieMn2cDiuh/SBp1pqPTVzEu3xIYDKnwI5H8q4KGJGas4pIm8zT2OiWPUUl7LPJHk8YB9KdaXWoCH9IrHcxPest0peeBqBjP2XHIPaujadqGnXbIgK5Q+8Kt9M3BTRiHUqU9LRlNUnnh1FIAhVgNzZ9DUmoa6bX2W0U+8SCxozqq5tob17lQDgBQaxWo3ouJA4GW/lXNKCnLQ+DpeVQVrkudY10C4EatkBcUFp2oWqSbpcZ78iqRmLMWPc03cOxrWmMVoXBB9RNy1HRtE6tihuvCQDDcA+lbS69qhtY7lWTdMivGqsGdgex2964OrtEweNsMOxrqej/AEhaW0Wkq3t3jWMCQyR7I9hIUqXVs7s88A8cU3FRjcRrK5vcvdK0LUp79p9R2vIQpRA2TgjIyPLiqbq6QxyRiKByu7YGCHDN/VHx+FX56xtLW2gmC3ZijK7nbG91EZTPfvnBqlH0gWgSyHg3Ens8iiVGRT4iqThw2eG5zjHfzqanaNtyT3QFbafqUdyls1uomktDdiMnDeGPUd93HamJq8sZANtKpOeChzx9r8POnDqez+uYbwNqTQxaU1gZ22+OXOf0n2u/Oe9GS9RRajp+rXAJSaaXwbFJG/SCN0RZWYDtkJn5saBapeDyy1hruVVTtnk1rLZwsQLGsRpqpaAEeVXUGpGU7AeKTN6NTo0sL71Y/GlUOnndbk/2v8hSoXBzZFUmjlHVt7s168UHtMwP4mqSdxLB4itggeVSdRu0nU2p7j2vJQPkHNVxVox3ODVZZEnTPX6SUo4ZWrQO7HcSe9S28rQSLIO3nUTDNewMBlH7HtSZ5WCTWVNOn8Git51LLIhyD5UfYdP6w+qW+rWH6HY24MDgkelZSO4eDK7uPKundC9WWcmkezXbqs0HbPmKklKO59B1HX4+pw9tr1fKNZqsI6q6fjjYCLU7NlmgPmrr/ke1UOq/SCunrbuVK3H2ZIz5Ed6p+outhp2p219pkiv4bfpEB7ih+vdLj1z2HX9JIMF6uJFH6r1ZNuFs8ScUpUjN9S3UXUF9LqcSBG4DKPP41nu71YKlxatLBMhVlHOaA2kKWHrzTx27I5ktmluPjkaGWOaM4eNgykeoOauOrdXbWNVjm3EoIVIHlnzqjT5165OBzmtQZG9mjzPmflR+kWpvbxYNx9QKA+0MelH6Pci01KOfPCAkmlK3aHCrR0+wtJdO0e6fefCFs2VPYcVmfo3u/Giv9KJIZyJo/u71faj1VpZ6Pu0SdfHmhKIuecmufdJ6i2k9Q2t1yVBKOPgRU4Y24tl3K5qKOmdTwXUhW4SbETWjROme/wAa46y7GKnyOK6dDqM2uXsscjbYoUYpGO5PlXPdUtXh1ae3KkMJOAfjUoZHObXxRfrOml08lGXJb9F29lJdX1xesAtvbkoCe7Gq6OS5humnRnTLd+1N0rZbNcXMq7jbr7qerZqW+1pr638HwBHk5zmvVwZYwios8rJBt38hOu6gJ0hhV9/uhmNUkhwakhtrueOS4jtppYov6SRYyVT5nsKhmOGw3B9DXHkSUnRbU5K2XvRulWmudSxWF+GNuYZZGAfZyqFhlvIZFXt10NYC6tryG49nsZns1SBiZVnebPCSDB2cEZIzwax+lXuo2F+t1pDyJdxq2GiTewXHvcYPGM5oifqfXLpt8+qyyN4scwzjAePOwgeWMnAHHNYA0sX0czX8kr298tvi+MHhSQMAiGRkVlYn3xlf/ehrLpa2s+pILWS8N5bzaXNfRSxqYjlFfAIP9qM/MVUw9X9TNshg1Wdn3hkVUBZm3FgO2T7xJA9TUP1x1DpepW109xc2t7bQmK3Mse1ljJPABHYlmosa2dmxhvrK7XT7e/meGzkZRPKo5VfP/jyou66Vsyk84kFiWkt0sxDN7TDKJWZQ+7APOO3lj41Txaj1HdyQTztdPc20jSK3gYMblct5d9ozg+Qquu+q9ba9eQarIxlCB8hSMIcpgYwME8YqcYpbHVOTe5rI+k9xlii1KOSRHlSFTEVEpiA8XJ/VwTgevwom46RW29oEeqxyS26zEp4DLkxAFhnPow5rGw9RaskFxDHqMqpduzzAYy7N9o/DPnjvR9vq2uXLSyveTSblkaUhc+64AcnjgEADNMPV5DTcCO33Z5IpmmagxuggPc1WTTGVNq9h2xTbB2t7lZGI4NCKHW9MQrZjd3Y5pV7pcwn0+OQdiKVNnHLk4f1A3/OfVQO4vZv8ZoQvuTFS9Rkp1Zqh/wD3s3+M0MrYNSyL5PV6DNs8bB5Dtc0wtk0TOiOOO+M0NEuZBmqRlas8/NhePI4jxFIw+PpXkZdVZkYqy9wKs4I12Bv1qGvYhHKJoxjP2h61iORN0d+b+nPFiWVO/IGHIYMSSD3ya6H0FdC9tLjRJX9yUeJDn9Vh6VzpiCTjtVz01qMul6lBex+8IJBvTzIPGRXRB3seXF0zot30a15vdz+lKEZ9TWD6eNnY61LBq8YMakxyBh28q7WJkdVlT7LgMK411/apbdW3LRjCzgSff5/yrNbUXcqak1ZSapBb2msXMFrJ4kCufDb1XyofO4cVH5816O+BmhOjmlTdju1XPT+jS6szQw8PJ7q5oGC18YADII5JrT9Ae0N1EkUSlkhyzH08q05WUxwSdsyFzbvbXUsEgxJC5Vh8QaK0qMSXDhjtZQWGfhVr1zaexdaXAZdqzMkpHrnvTNXtBH11JZ267VkuEUAejAZ/nV1NJIjpeq18MP6U1HZr8MkwJV2CHjg54orrbTDZ9aWV7IoEN3KoA+RAroGidL2Oj2ns6RK5EhcOwycmn610/BrVxZS3Iz7HJ4iD1NckY6Wz1Oq6j6hRvlHJptKdtd1vT0iJlUF4kHzzWf5Hccjyrv1podrb6pd6n4YNxcrhz8AO1cU03S31nq5dLOYzNdMr/wBkAkn+VVVnBNXSRrdBaKD6P7pNUnhhtVeV7URSus5lYABWQDbIjcDB8s1a6ydBl+uNUvIdMupZ2BjJAQGLwsAA7Thw/PGDwOcVpE6YsjpsdnIgkSMkrn1rj+tWGq2rXUFxJi1gkYgE+WeKxLk04L4N9Nd9M9N6hIjjTba9jjcQJDFgiNrXlZcDBLSEYBz39Kqprzop7PUZIYNNaaQgtEQIxgwLjwfdOMSbuBjnvxVBd9C30Wm6bdwTTX11qaI8USWzGPDAnHjE7cgKSQcYHyNVw6V1ppZY0s4nkhi8YotxES8ZXdvQbsuMc5XNBI1moap0tH1Dot1p31fbJZ60GaS2i2f8nAjIZsDn3t9UvW0EN/qM+pW2qWVyGdfCihuJZmZSzdi44xjJHYbhigpekNXtbuxg1G1Fol7crarL4iSbHbHDBWJBwwODitPN9H2r2eiu0cI9ojnljVZVEQ2IceLuY4Cn4+tA4q+S71rqTQdQ1OOQalAIIWuRLAc4mdoMRy/HnCfDFBPqXR0sb24g0oDDoHEAD49mBBzjv43Ge9Y9ei+pVje4fTCQjMrAyoGyrBWwuckBiBkDzHlUi9G9QrdLBLp6oWDHd7REVG1grAtuwCGIGCc5NZNfg2ral0cWuI/Z9LEf6VI2jgAfZ4KlSD6+JuANTXWpdPE3celyWcMc+mzxQSI20tnwyqONow2Q3JJJrEHpbWUlgiGnbZrhmWKJ5o1kbbncdpOQo2t7xGOO9exaLrBUPHZpJGRI3iRTxuuIwC53BscAg/HPFIoq8ksUZCjIxgUDcTlZsA1L7S4h3EeVVys012q45Y4xQikpUdh6KuTdaAGIxskK/wAB+dKp+lLRrPRUjZdpZt2D8hSps55e5nGepiV6u1QMP/jJcf8AjNAnOas+to/D6tv/AO1M7f8AmNU4nYLyMn1okrK4cqxN2Pl4jPlmo4jtbOMik8niD400/Y49acI3sYyZm560WC3qKOAMUpbyKaMoyjmq8bdvNNK7fiKa6fHf5Ot/1XqHHTtX+hMNrcU+J9jBskFSDkURpe46hCot/aSWx4RGd49K06/Rzqt4s0tr4cYzlInPOPnTktLpnJDG5w1Re/g6xZATafbSDkPEpBHyrnP0s2HhXmnXqr7siNGx+IwRXQ9FjlttEs7ecbZoolVx8QKpPpH05dQ6PnckCS0YTIf4EfgaFVjlxRxZ18weDU9jF4kwqLH/ACdW9aOs0WC2guM4ErsuT2yMfnSap0SjuWkMOyOUKuW2Z4rdfRxoEtjHdapMBi7wIx6KPOqHp2ysr+V2uZpEjAAUxDOG9D8K6JpG2xtxaRHdbx/0ZP2h8KyuTpftOefTHZLFqWnXy4BmhaMj/ZOR/Og9G0C81XreyuEkBQxxXbSE5ONo4/GtZ1/pEOuXNhJIJ5FhV1KRD1xzRvTWiQaRfrPHLIyiBY0VxyOOao5KkiahvbNZsyxPke1eGPHxr0SBuwNJt2P5UgHIgDYFcS1aVtB6wvLi1iAupL5hHu8g3/1rs58UdqzGq9J2mq6ol9cR/pY5A+RxuI9fwodNU+GNWna5NVEhjt4lxkhBmuM/SjpUlhrscqSSNHeguUzwrdq6+sspHJrKfSBYm80uK6ZQfZ3BH30PgKbOfaV13qmgWkVrplha2wV1aUkyP42FK9mYhchjnbjk17b9f6nai4EdjA3j5GZZJXZVKbNu4vkjBJAJwCTinGKBPeZAT8qju5bVbXOxQc+lYsz2/wAnl11fq2qXEVw1jbBob9L8BFbBkVFQKefs4QfHvzXQukNV1e46cuZ5Yo2M808jIGYf0hyVBzkAY4xXP454o02ooyRnjyrofS3jP0g4jG3duANNM0oJHPv9PtXtJ5IfZ7aUxePHukLu2JJFc+8WycFABny9afD9ImrRiQG2tvDlaZpERpEJMjiQ4ZWBGCBjB7d81Do/TntHUDQSqWO4nB8zmo+stGj0bVEiQ5Mi7jWo6ZGJ45QVsnj+kC+ithbeyoyibxi7XE5cN732W35T7RyR3wM55yS3Xj3ei6xBLb7b3U50IESYSJAqhsMSSSwRQfXGc1jSnpXqOUYHzFdEIY3yc7nJF3G7zqI44zvbgCt90Z0MFddRvxmTuqHsKxnSkr3GtwCRcj0ruVguLZeMcUZ8cYNaS2LI5xtnkkaxkKgwAKVOuf6QfKlXI+QfJjuruj9P1aB7ooI7jk7wO9caubf2a4kgJyUbGa+jL6MS2TqfSvnzWYjDrVxE3H6TuaaNzXpTI7rTbqyjSWaIiOQZVh2oduwHrXStb04HoFX4bbGCDXNOSimqY/cTyxrgQXBwfOk/YVIkbSsFQZbyFRv3ANXlGp2QT9JNp97Lp19DewnDwMGFdc6f6nXVrhYoriMST+/COxyO6kVzDpzSPrvWI7Nm2xfakI77R3xW/n6Qsui3bqazm9rhtAHW3c478HDetRyR1TSOzp8jhB7cm6dmY5C7SfL0qr1fTpNXsJbGVysUowcd6rOmevLfqfWJ7JbWSH3fEhYkE4HcHFawIuBk81ieOUHTNKSe5w3qzpubpm4t4WmE0UylkOMEYPY0Zp0FnefRzePKp8axvFYMO6h8A/dV/wDTBbts0q6XlAXjPwPBH+dZ7ptGm6W1+3B910if54fBH8azuTXupF99HawDVHiDEGSMgg/rEcj/ADrpCWyp27Vzf6P7Ex69FGzZ8NS6kjsMdv411LahxhwMUFGDezLuzinpCoIIFTgL/WH4V6SoH2s5P8KdCs9RQO3FSY5HGaYpXtuyRxTvPvxTMjSARUbp2wp+NTEL3LdzxTSfeI3ceRoGRbPh2qq6nVF6dvC65G3/ADFXe9Aftc1RdY4PSd9tyWwMD45FDGnuc0RElJAHHr61X6lYboJHjQkRjc2PIVYxRlER424YYYf1TR9srR9N63O6bsxqgz8TU0UfBnIY1FuCPTv611To11l6YhAXjkH41ylFdbbcT7oHHxNdZ6LhMXS9qJcqWGQK1Ey+Ai00W1tb57zwwZX7fCubfSkp+u7dsYGw11w48s1zn6V9PBtre9QHKNtJ+BqkaTMTbkmczBBqWztmu7pY1HftTIY/ElSP+scVYySrp+qRYXaqKOB5104EnM5JL02bLpbRo7TU427kDvXVLc4hUCuZ9H6jHqGosRxtwMV0uLhBS6m9dFsSWjY8uDlx8qVeTfbHypVxPkb5GyIkkRXPJFcL680uXT+oZGdf0cwyrV3MgetYD6UbVH0tZiuWQ8GtUU5Rm9H6qjm6Un0e+b30UiNz5jyrFge5j0q30bSTqFpcSfZ8PsaqwuCVPkcVpbMlO3FWexhyRsPvZ45ryQESYYc+efWiNNiWTUreJwCjSqCCcZ5o7qjSH0fXZrUqQhAeMnzU10SkrRFRelmk+ia2hm1i9mdh4kcQAQ+hPet51bZRy9HarFGAP0BcY9Rz/lXMvo1vHterUhXGy6jZGB+HIrr0yHwJF2htyn3W7H4Gozfrs6cfsOUfRKQOqZMqTm2YA44ByPyrsBKg5zVZoeh6PpmkG+02CO1nu1xNtYlW5zgDy+6nyKQAC3fjvTy5FOVhDijP/Sc1m/SXhy5aczqYQnOG5zn4YzWX6f0+WLoTX7uFStyUTbkYBVTuYj/jyrfNZK7ZYZx2zzXl1pntmmS2Rk8NbhCjgDsDUimn5MX9F2qSXGvyQTI8oMDfp/6vI4PzrqoCZxyF8uazXS/Tdp01bPbRNv8AGYFnK8tjtn5Vo0iXcWDnB8sdqaM0x4EYbKlvxp/6POT3Hxpnh4I5yM0/w485yc+vFAhRyK6IwG3PJB74p+6IcZz8SaYCm7blsgZp21CVbLcHPcc8UwPQYjwo7fHtSIjJGBjFNyfEb3fdwMEHmvfuP40ANwu8KRnA+0KC1u3F3oV5BH7zPEcfOjVcMW4ZQp5z514wWRdi4CNw3xHwpAcog0a5WDxi4x57e9XS2QToLUp4su8xGA3kAaJs7U2F5dWADOschwxOSQeRVhePBD0jfpINuARjyye1ZSKs5/b2LTKgMZY9gOwFdc0+GO30+3iK5KRgfwrmelYM0Cli3vjg9q6oiKEXLDG0U4mZjSy55UAeQFYv6UZYo+mSCuWdwF+FbVgmMqN1c0+ly5Y29lbgEIX3HnvgVtGHwYLQIVuNctYpPsluR91HdcwC31yNUTYvhDHx5qLpFd3VFmCM+8f5Va/SbxrVsMj+jPA+dVwvcm/Yyf6MUL6tMT2AFdnTAUD4VyD6LZolu7hCPfyOfhXXlwQKed3MeP2ojn+2PlSpTfbHypVyPkHyCNcbWIx2NYX6QdSMtqLNY9zSHArWXBfxXwf1jVRd6RHeSiSYZK9qdl0rRVWGjLadIyCKL9IUz8ScVzEwyJkspHPPzrs8tg8tsYEmZFxjg1mNS6GiTS7iaKaVply+CeDTTVmZwtHPMlDuHdTkVs+ubmDUtI0XVEB8WSLYzeoFZArwcjkdxWkvIZ5Po8sZBgxxXDZGOQPKtydojBcog6FYDrKxOM8t/Ku0LJyQVX864t0XZXtz1Nay2QANuweRm7Bexrs4cBvI5P4VNsrBbGW0O5MEtxZhlVlvG9zPqfIVqGk2jkLyf6teLFbhzKkUIcnlgvJPzp+0E5wmanFNcsnhxdu9+RKHz2TGPSneGzEE448qQyPNa8ZXIDB1G3kjnmtlydAwxwtSMWRN5CbRkt8qhQtsDHaCRUgOU2nac+vnWkKiQMSAcL+FeFyD2FRl1I4ZT8hTWwwILAfGmKiVpXx7oXPxFJZGRMDGMnvURlIfaEBGM5xS8TjlRSCibxnP6yj7q8MsjF1V1Vh24zUJmUHG0ZxntTTMOfc/hTCggyyYwSM454qOPKKFVuB2FDNKVVti5PJGRUkEm9QSpB8xjtQFFHqDT2fUMsjI0sNwqkBE+ycYzmvdes3udDuVjfZ7u7n4c0usxNDp8WoW6yH2cneEOOCOCfUZrDaZ1ZqDXQiubhpI5c79/b7h5Vk3a2LDTUY3FvuXaSw2nPBrp0ZO0LnkDtXP9Gt431KA5JO/3eeMV0ILKCQVAHkaIhMhO5GODxXK/pYnL6jZRE52qTXVZNygnGcVx76TblbjWoADyiEGtolLgoem5vA1+2l9Cf5U7rO9a9193JyEQAVBoisdWg2jJGTj7qZryudYmJGO3H3VbETd6DcfRXbQ+HLcnmRmxz8K6eHx51zP6Lci0kGOz10jvU8kvVuVivSiUnNKmrwKVRZOXJWTH9M/b7RqJnHbivZyfHkx/XP86hwc5NY1HUlsOyFPFPVwQVOCCMGoGdR3pCQA1mx0cp6ksVsteuYUxtLbgB8av7S6im+jtrJsB/E2Y8zzQPV26819ligcMq4PH2vjU+k6Zv0ZpIy7TrJ+kiPYfKqOXpJxj6i06DsRY387KD+kiAJ++tyW4xuAqh0W1FjbeK6gSMOcVZmTcQcYHfvU9RTSglWCYQenepBKPUUJ4x9P416snw/jT1CoMDj1p6uCe9B+If8Ag14LgugIXAPqaNQ9Ia8gzgEUo5i8WfskkjkUF4pUdh+NOW5Pbv8AfWosTiFBxEioXHHAJHevfF/tD8KEbfI0bY+w2cH5YoiOKeZtqoPic1uxUOMvqw/CvGkbAMaljkAgKe1G2dipiWR+SwBwfKjAgQYAFMw2VngTOwbaeBXjQXGdoAyBkj4VaEnyA/GoyCZA+AMAgj1oFqKWaK6XvG2PhREDbUAJIPxqxkdkxlVIJxnPaoZV3fqL86KGpAs8jez3CON0ZibjGc8HiuI2axx3SNICybu1dqufHjG5VVl9KwWodLwTag8sE3go7bjGB9k/Cg1pvguNHigXULfw/DVzyMHk/Kth7QxJAbkfCsZpGlRaXOLkO9xKowGkbkD4VohOXVXUgcfjSRtqwmWdtpyfKuR9W6BeHU5r1CZYmOTk8iunXE7bD2NZi7tmu5HUybQe4FLVQtF7GS6Ns/F1vdjhEOTihepIlfXbkpyAQK3elaOmnLK0LDc47mshqOntHfTCRwWZic1uE1dmZQajRrfo+097TTBI3Bc7sVsw5Pas30jIo01ED7ioxWi5qM5XJsrGNKgiIkqc+tKlEcp99KmuDkn7mZ66Z1u5sHI8Rv50wSsw5NNvpdt5MCP/AMxv50G89Rbo7UrSDSGI/wDeoZDIAePxNC+1MtRyXjMMEZFZ1j0kiWntE5lCxs/ruFRJatBPKEyCzZaokiti28wgN60Us6jAHlRqHpDYC+0Bhmpw43bduOM96BW62+leCfuSckmjUGksty+YFeB1XJPn5VX+0HaTngUxLkuobHB+NLUGgsjNn5V6JOO9VpuCBk/zrwXuTjAx86abYNJFiPElfHZaLhhQYzgmqyO4P/BouG4J7D+NWRimWdnaPJtjABbzNW9vDEi7EQcEgk+ZFB6M2Y5JCvnjOasIxtU5weSfxraITe9D9qAYEageQphIxjaK9Ln0FNLEnyrVkxrruUqOMjFeIpCKpxkAAmnZJ8qWDRYxpBxyajkBVS3kKeGLBuwwcUyRztK8EGiwGPHx5VW3OmxzEsAFf1FH7nCAcHAx8aaBIwLBe3wpWaTaKJrWW1c7x7p8x2p8cg9auvtrtdQwPkRQdxo7shlteP7B/wAqRVTT5K+ZsoeapoZs3DZ9aLuJZIiySKUYd1NUiykzsQfOptlOGjTRxLInb8KCk6aspZ/GlQsfnRGmXBeMA4yKsWJAqdlK3I7K3gtIwkMYRR6UYH44oLxMGmNcMDx2rOoekuLY7oz86VRaa5kt2J/rn+QpV0R9qPOy+9md1SF/a5nU/rn+dVTTAHDVpL+LM0mfNjWfvbPJJHFEo2dEZNIgZ89jUZ+JoKVmhfaGqTx1Cg8nNQcH8FlkXyF5GPOvM4OdzfjQLXqDOcg0329Md2rGlm9aLMSDPcj76a8pOFViM9+fKq5bp27KSPKpFMrHPbNNRYag7xOMbjjzya99owMLk/KhlgLfaLH76ISHA860o+Q3ZA9xI7e8cD0qWF6la3DDnNRGB0PBOK2LSHQyjtR0TjNUqsVdAGPPJqwhk4xk/jTsdGw0CVZLV0PDbqsG911ByBz51ktNvXtpCyn5jNaK3vIrsBgylgMYJ5FbUlwcs4NOwrcMkmkORUWcNzxThIDwOw9KdkqJeO1eMcDyrwH4/wAagdgY+WOQcd6dhQncZOB86YcFd22mADOSTn516MDIByPnSsDx1xkrTkAlAKjvUsNsZWzjijoraKBeMZphYNDZnu4+6iSgAxxTiQe386YBgkcn0oEC3ml21/HsuIg2f1hwR99YjV+kr3TXa4tc3VvnJwPfT5jzroZAPnilj0NJxs2pNHNdIuAJwM8GtBICVG2rPU+m7S+bx4lFvcjtIg4b5jz+dBG2ntgI7hMN2z5GuWUXE7oTjME8Nj3rwQffRJVfOmtGO4NSsuooM05NkDD+3/kKVOsf6A/7X5Uq7cftR4+f+Rg1zGC7E8DJ5rPandQxAqpDNT9X1WZruaEHaqSMv4Gs5eXOFJJpuR1RhtuB3k2ZM55p1tFcXrCK3ieZ/RFJrRaL0LcX+281dmt4Thlt14dx/aP6o+Hf5Vt7XTrWxhENpAkEY/VQY/8ArSDTbOeQ9H6rPhpI0i/23HH4UfD0Q6D9LdoP9lSa3DKFqFmUVllYpfCMsvSCL/8AE/8Ap/8AvXh6ZkQe5LG3zBFajIIphwfOkURl20e4iGTFuA815pns+Djbg/KtSVGM1BNBHMD4iZ+I4IoHRnTAOeP4VEIto5GQeeatbqxe3TxFO+P18x86BZz2oYUCmFCPd7/Kkq7DyP4VKzgHIOKRljYcnmlYNDredUuQjY94elGJMyPvU7cegrPalO0IDocMDkUVp2sR3yhGbbMv2kNTk/ky4mxstYSXEdwArHgPirF8FDsAYY4IFZFHyaPstVktTsky0Y8j5U45fJCeH5Ro9/HOM4oaZhkK3bzp8U8V0gaFixP6pqWKxed28Q7EHfNXTs53sQJGzPgDI+VH21jtG6Tt6GpojBAg2DJ7ZrxpixyT91MyTblUYUYpjGovEz3Bx/OlnPfg0WFDm55HcU7Hzpu75fI17k+lFge4r0EeVNzx3ppk2mnYEp71HJGkqFXUMD603xOcA16JM0uQ4Ka+sjbtuXLRnsfT4UGScYNaV0WaNo3GVYYrPXERhkZD5HGa480NLtHpdPk1qnyE2P8AQn/a/wAhSrywJMDZ/rf5ClXVi9iPN6j+WRl9TsoLm8uPeMb+I3vDtnJ8qk6R6XeTUH1DUAskdu2IF8mb+sflSv8A/wC+3GGA/SNn8a1ulBYdLhVe+3JrjwTlKbT4PYzxisUWuQx8AEnmh5JcDA5NRyztyc/IVAznOOT8q7bONRHSPz51CWHfzr3k9jULsCcD8ayyqHlsfDNebx5Goy3/AAabv880rNpE27K+deY3cGvAwIrwtzxSGj0jbnPIIwQaz2rWzWbeNHkwuf8Awn0rQZyajdI3RonXejjDA+dDNUYwySzNtjUsfhXo0+/kOQVjH9o8/hV/JZm3bw4wAn6pA70lt/61cU8006o6o4oVdmavtIv5o/cuIVwMZwSaoJNJ1G2l8SORC68hlbBrocsAxgCqm8tMHcB91RfUZEb+mxT2ZW6Vr8uBb6khjc8LKOx+fpV8suQCTnjv61m5ogwwwyPOmW+oz6cdnMsAP2CeR8q1HLqJ5OlcFcdzW215PayB4X2tnn0rRadrcd0BFP7jZ4IrF2t9DdwiSB9w8we4+dEhhnOe3Y10Rm4nBLGpG7bcpDAEJ3B+FJZFHGMn0zWc0zXpIGEdwxaI/reYq/SW3uUD2/vAjJGa6YzUuDjnBx5CFcs3fnz57V74nJIJoZmMaYOfQfE0hNnhmyfIVuzFBniDjBFeb8nPfJ7ChDKB2PAqJ5znC+Y86LFQY84GRk5qPx89gT86CeYjzyfSozcOPPH3UwLDxsd6lSUHHNVaz7/vomFicedNCLJD7uTxVFqsmL5wB5A1b7wqFmIAHf41k9Z1NF1ZoC4DFQ2PhXN1UqgdnRxbmy5007rdj/bP8hSqHQ38Szdv9Yf5ClVsH8aOTqf5ZGZv5x9Y3Q7BZXyfvNaHSr9ZLNVycqMcVitXufD1a8DY/p34/wC0aO0rUja3YYkFXAzXBgdZJHt5I3iibIvkZII+PrTXbkYPGKYZhKocEHPamEjsDj1rvOJDmbB5phY7skimFzyCahlfnvSNokLqD7zfdUb3Cp9k0HPchAeaCkuC3BPB/hSKItGvgP1uab9YDzFVa8HH4Ulzu796KGW6X6lueKmS4R/1uaplDE5zTw7hQOc+eKVBZdEbxg4x3B9KHfC5GOaHtZp921QXB+FHtC8sO7YVfHGfOo5cepWuSkJ09wJjuBOaFlUFSD51O27JBHPmKjcAnHpXA0didFHeWrL7wUEHzAqnmjzk5BIrWTpuXH8aorm3wxOzA7/+1TT0s6oytblDvntp/Ht2Mbjv6H7qvtL1uG9YQy/oJ8Y2k8P8qrJ4SQcj7/Wq24g3f5EeVdkJKXJwdT0790DdB8cEc0XZ38tlKHifA81zwaw+ndSS2TrbakTLD2WYD3l+frWpimS4jSWFw6OMq6ng1RpxdnnqSlszbWOsQ34IlOJcYHwoiZQiFw3iDzI8z6CsQjujZRtpA71YWvUM9sQJPfx2NWjlT2ZCeH5iXUlwEUAsA3fBoZroZ/8AeoTrGn3a4m4Y+a8YqJvZ5Z0jinGXIUH0zVU0c7TXJK04JzuyR8a8E7ZIzgGny2kCWkcu8DexBYE4IwCp+/I/4FEpYWj2a3UQnaE7W8TIICEZY5+G1h88VtGLIoGZjjn4cUQbkRYG73jQs+xLNriMuoNvHMAT5s2MUQlrbK9vCXcPNGpDtIpAZlBGVAyBk4++gaXkkWeRxhzwPSuf9b3Bj6h904xCtb6QRxSNGH4jGHY9sjvj4ZrlXUl8uo67cyqfdU7V+Qrlzb0meh0ktEtRv+g7qS70KV5GyVuGUH4bV/OlUH0cf9H5/wC9t/gSlXTiVQSR5/Uu80mYvXZW+vtQUZP/ACmXgc/rGi4X2xxsTncoyPSgOoJwuuaikMew+1Sh3PLN75zj0FSW0+YIiO2wKR8RXHFVJntdxOKibLRNRbAgY59M1cnGTuYHHlWEt7gxyoysQV5+dbHTrlLy33Egse/rXRF/BCcfknJTaTg/DNV13dbRj8AKMuG2Izs2AO2ao2dpJSQeT2FaYkIuXO4+debefnUsVs8hwFNGw6NKxHcUjYAAysFIGD51II2JIAJB9Ku49JjTlzzRKQQQjAUZoCyki02aQD0znnyqxh0tFH6U5oppMDAGKjMhPnRYyVVjhUCJQMedeMxJzmowx9a9zx3pBQLdwFwZEHvfrY86rmdc+lW5JByKrdUtSFNxGDt7sB5Vy5se2qJ0Y5/DA3lVQckc/GgrgpKCAOPPioZLlSCCwHzoc3BI905A5PlXn22di2B7uIovHPNVtwnIX9Y1ZSSk5Od2fX0oOUK3YHdmqY3RtTT5KyeBZEKEZz/A1Fp2p3mjTFYzviJ96Nvsn4j0NHyQsM8HHrQdxb+IMfrDsa7seRcPg87qum1+vHyjXabqtrqKZhfEg7xNww/MURK/n3rniF43DoSkiHgg4INXVp1LIoCXib/9avf7x5054mt4nFjyXtI0DNSDnjBIPrQcd7BcDMUqtnyzzUofBrEJG5RLD22RoliIUBCSCM9z3NTQ3twlt4CTt4O1l2A8YJBI+8gVXK3rzRCnau7IAA75roTOdxRc2+q3ceF3IyiMRgPGGG0HIHI9aPi1CeQR72T9Ft2sEAPujAyfPFZOXW7K1AUzeK47KnNRDXpLs+GnuJ5jPetahxwt70aLUtQ9oDQxnO85kYeZ+FZbU9EW5BkiO2XyOOPvq0hcEYogKCKw1Z2QjFR0h30dRSw6DcxzIUdbtgQf9hKVW3TibNPkHrKT/AUq6Ye1Hj51WRojuOj9BuriS4msN0srl3bxnGSTknhq8j6O0CJSqWGATn+mk/3qVKjTHwTU5Lhko6W0UdrLt/rX/OiLfRrC1OYYCn/bY/50qVPSvBru5Puf7JJdNtJl2yRZHpuP50xNHsI/s24H/aJ/zpUqdIXcn5YQltCn2YwKk2L6UqVFIO5PyxphjPcfxNNNtCe6fxNKlSpB3J+WL2WH+p/E157JAf1P4mlSopB3Z/cxeyQf1P4mvfZYf6n8TSpUUh92f3MXssP9T+Jrw2kBUqY+DwRk0qVGleA7uT7n+yvfpfRZHLtZAk8/0j/nS/0W0X/qf/qv+dKlWO1j+1fo19Rm+9/tnn+iuif9S/8AVf8AOkvSmiLnbZYz3/Sv+dKlT7WP7V+hd/L9z/bEeldEYYNkO2P6R/zqNujen3+1p4P/AHr/AJ0qVHbh4Q11GZf5v9siboTplm3HTOf/AOeT/epp6B6YPfTP/Xk/3qVKtUjDyTbuxf6A9Mfsz/8A0S/71Sp0XoEf2LOQf/2Zf96lSo0rwHcn5ZJ/olon/VZP3mX/AHqik6J6fm/pLJ3+dzL/AL1KlRpj4DuT8saOhOmgQRpvI/18n+9UydIaDGcpY4/75/8AepUqKQ+7k+5/sITp/S0+za4/7xvzqQaLpw7W/wD52/OlSopB3cn3P9hNvbQ2sZSFNik5IyTz99KlSpmG23b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1676400"/>
            <a:ext cx="3546558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39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Text and Readings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Another useful Textbook: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AutoShape 2" descr="data:image/jpeg;base64,/9j/4AAQSkZJRgABAQAAAQABAAD/2wBDAAoHBwgHBgoICAgLCgoLDhgQDg0NDh0VFhEYIx8lJCIfIiEmKzcvJik0KSEiMEExNDk7Pj4+JS5ESUM8SDc9Pjv/2wBDAQoLCw4NDhwQEBw7KCIoOzs7Ozs7Ozs7Ozs7Ozs7Ozs7Ozs7Ozs7Ozs7Ozs7Ozs7Ozs7Ozs7Ozs7Ozs7Ozs7Ozv/wAARCAFTAQQDASIAAhEBAxEB/8QAHAAAAQUBAQEAAAAAAAAAAAAABAACAwUGBwEI/8QAUhAAAgEDAwIDBAYGBgUKAwkAAQIDAAQRBRIhBjETQVEUImFxBxUygZHRI0JVlKGxM1JidLLBFmNy0vAkJjZUgoOSoqPhRJPxJTQ1Q0Vkc4Sk/8QAGgEAAwEBAQEAAAAAAAAAAAAAAAEDAgQFBv/EAC0RAAICAQMDAwQBBAMAAAAAAAABAhEDEiExBBNRIjJBFFJhkTMFI0JxgdHh/9oADAMBAAIRAxEAPwDOa3rerRa9qEceqXqIl1Iqqtw4CgMcADNA/X+tfte+/eX/ADpa/wD9ItS/vcv+M1X1wNuz63HCGhbLgsPr/Wf2vffvL/nXn1/rX7Xvv3l/zoDilkUrZrRDwiw+v9Z/a99+8v8AnS+v9Z/a99+8v+dV9LaTRbDRDwiw+v8AWf2vffvL/nXo1/Wf2vffvL/nQAU17toth24eEHfX2tfte+/eX/OvRr2sn/8AV7795f8AOgMV6ODWrY+3Dwg/691n9r337y/50vr3Wv2vffvL/nQgXNLb8KNw0Q8IK+vdZ/a19+8v+dL691n9rX37y/50LtrzbRbDRDwgv691n9r337y/50vr3Wv2vffvL/nQm2ltothoh4QX9e61+1r795f86X17rP7Xvv3l/wA6E20tvwothoh4QX9e61+17795f86X17rX7Xvv3l/zoTb8KW34UWw0Q8IL+vda/a99+8v+dL691r9r337y/wCdCbKWyjcO3Dwgn6/1r9r337y/50vr7Wv2vffvL/nQpTzpu2lbH24eEG/X2s/te+/eX/Ol9fa1+17795f86C20sUrYduHhBn1/rX7Xvv3l/wA68+vta/a9/wDvL/nQRFeUamPtQ8IP+v8AWv2vffvL/nS+v9Z/a99+8v8AnQFLFO2ZeOC+EH/X+tfte+/eX/OvPr/Wv2vffvL/AJ0DjFec0WxaIeEdU+j68ur3QZ5Lu5luHF0yhpXLEDavGT8zSqH6NP8Ao7cf3tv8CUq64e1HzXVJLPJIwGvn/nFqX97l/wAZquzR/UB/5x6n/e5f8ZqvALHA5NcjW59DCXoR7yTgd6kWM1PFbbRz3qYRYrNlUgZYqeEokRjNP8LjtQOwTw81G64NHeFioJU8hSCwYU7bmvCCpzT155Faixjo++DUpSoQMHNFRYYYraMtkWyvNlEmOmbKdBZDtpbam203FKgsjK15ipcCvMZoodjNtebalxXu2igsi20tlTBK92CnQrIdmaYyYOKLEdRyx81mS2GnuC7aW2pdtLbUrKEG2mlaIK/CmleO1FjICvpXhGOamK15t5oTBqyMDNelaRGw58jTwKotyb2OkfRsMdPXH97b/AlKnfRyMdPz/wB6b/AlKuuHtR8v1f8APL/ZznqD/pHqf98l/wAZpWFt7hlYcntXutr4nVWooPO9l/xmreOBUgVQOwrjm6dHu4X6UwtYNLXpeW/fTZGuY51t9wuCFJKk78Y+Hajtb0nTdG1OO3l0yRbXxQpnF1ueRMDPuD7J5zz6VXC4YaTJpvhgpLOsxfzBAIx/GrC51i3n1EamdHiF2ZBIzmZirMBgZXt3AP3UJqiclNSvetzy40ew0fXbXSbqCS7ldgs7rIYwN7YQrx5LyficeVS22lWN2+pezaXJKbS4SBImvAmclwW3EfAcUENRuJFs2nAmns5jIkzH3nBbdtb15yc/GvV1CLw76K609LqK9mEzIZGTawJI5Hce8aalGzLjlrnf/wBHXenaZpEMt1cQT3sTXsltEm/wiiJjLE45bJwPLjNM1HSdO6fSSTUYZb5ZLt4Igknh7Y1CkvwOWww47d6dJrj3bTDVLGK9iebxkjDGMRNtC4BHdcADB9KgOtNN4w1Wyj1BHnNyqlzH4ch4OMfqkADb8KLiCWX5/wCQifpGzs7a7uLqWVoNPu5FuHT7UkQVCigeRJcAnsM1S6dbWaabfazeWzTQW8yRRWqylQzPuPLd8AD7yaPHUmoLKJXSOR2uZJ5gR7sokUK0ZH9XA+dVlrqUdkt1bS2IudPumVntmkKlSpO0hxzkZI+OaLjexuKy6XqNDa9M2j211dxWUt6hitp7aF7kRFUkDZDN2JBUj41lww8Ziq7ELHC5ztHpnzoyfX5r+0u7R7eOOK4MIRFJxCkQIVR68HuaCx2rdp8G8Smrc2GAFl4pjLg02GbacGpyAwyKZWwc15TnqM4HnRQWKlXmPOlQOz0U8YJpop6gU6CxwXNP20lFSqgxQKxgWorgYGaLwAKBu5MsADxWJPY1DdkeM0torxTntT/urnssNI4pu2nmljnilYyMrzXmwVNgHyr3bzQOwZowVKnzqFCVYox7VYiHPIFA38exw4HwrUXuYlVWdK+jrH+j8+P+tN/hSlUf0aHd05P/AHtv8CUq9CHtR8r1X80jE3luzdXakxHAu5T/AOc1biI5x5gdqH1ILH1PfHH25pD9+41ZYyAfUeVcOb3nt4vTBDrLTobi0ubq6vBaQ2zIhJiLli2ccD5U6fTIRZSXljfxX0MGPGUIySRg8A7W7jPmKPsbQ3WgapEjRKfHgOZZAg/X8zxQ6RRaPa30kt1by3NzbtbRwQSCTAYjLMRwMAcfGmkqRJ5Hbp73wAahapYSxp4m4PBHLnGMb1Bx92aDbGM1f6pqcthNbLa29ru9itzJLNGJS/6McDPAHyqHUkSw6lmistOjuHdUaGBlLKjMoJwvn3PB4pSir2ZrHldK18FExB4AyTUMuPWtDrEN63T73mo6clncw3KRxyJB4XiIysSCBwcFR+NP1i5jTqZtItbO2itPaYvEPhAu5O0nnyHOMDyo0/k0s17UZNiu6hpAC+K20V1HL1hJoa6bZJp0928Dx+EC5BJG7eeQfTGAKA0m5XVp7nSZbC0jsRazNEqRDxI2RSyt4n2icjnJwfSjR+RrO/H5Mex8KTOaKVgy7geKstJuNSNrs0fQILuRD+mne19oZj6e9kKMY4GPWrS40q1stavr24sVjitNOivXsSCEE7hRsI8lDEnHwxW4JjlnUXTRmQQeAea9FxsOCaura7uupb2z0m6hs1FxcIqzQ26xPEueQu3GRjPfNeP1BHHqTWh02x+p1m8I2/gLvMecbvExu345znvVlFClla2rcrFljccnBpMoYZBzWij6dvNITU7jT7A6ldwX5s7fdD4ohQDcZCvYnBUc/GnS2F9LaadqeraeLO7XU47aQeAIluI2wQSgAGQQRkDkGtaWT+pjZlzxwalSCJrKaZrpEmjZVS3IO6QHuR8BV7f9Qex9R3enrpliNOW8eJ4TACzLvwTv7g+mDxx6Ur7T4rCw1uySMPJb6nDBDKyjdtbdjn5YzRQ+9xe3BnSwQc1Z6tpv1Rq81iJfGEQU7yuM7lDdvvovWNVGjalc6PZ2No9naN4LrNArtMw+0zP9oEnOMEY4q51GzkuepNevrewa9msY7f2e2Cl1LuqgFh5hQCcfKijLztO3xX/RlY8EZzTjKijbkVb39rq1309f3er6abS4sfDkiuBbCHxFZtrIQAAcZBH30Tf362PVp02002xS2eWFJhJCHMu5VzyfsjngLilpNLNfC3M08wPug1BdpCtis4uozN4uw22Dv24zvz2x5VrbWaKLqtunU0+0Gmm4e2ZWjDSMORuMh97IPI54qitrBdT0extkCia41s23jY94LsTjPoMk1iUdikc6VN7FIkoBxmrC2sjcaTfah4232NoxsxnfvJHfyxii5+o4rXU5LKDTLI6RDKYvZ3gUvIgOCxkxu3HvnPFFXlj9T6Z1VYKxZIbi28MnvtLErn7iKj2yss7pbVwUBYA8mvdwAyeB61e6vqMnTeoto+nWtm0doqCdp7dZWuJCoLZLDIGSQAMdqLGm2tpdXl/Z2iSt9WxX9naSDeqFyA/H6wXkgH4elZ7b8j+opW1zwZhWBPepkGeR29av4NXurnpPUNQuLSwM8U0cVvcGzRTIGDblGABkYByKj1e1Fzq9tLaQrHHq8cUsEaDhGb3WX7mB/hS0UCz26aoqlGVwKr9YwiKPjWh1qS0XV7n2VUW2tyIIgo4bYMZ+OTk5rLarMZGVj5kmiKudDlP+1qOjfRic9N3H98b/AAJSp30ZxSRdNSmRGTfdMy5HcbUGf4GlXoxVI+azu8smY7qKcx9Q3RBxi6kH/mNWlhMJ7VV7le9Z3qmQ/X1+PS7l/wARqfStRMJHOQ3euDqIvaSPbxyTqH4RronhGhahbOy+JJNCyoe5A3ZI+WarpIlCNtHkalRlkQPng14xAX+VQcrSGo02P1iSO4uYmicSBbSBDg9mCAEfjVpc3ttPqGqx295FFNdW8CW9wW2qdoG9d36uRx91UAY5wBzTJgNuMYA71tZd7MvFaS8BlxFDb9OX1j7fBJd+PFOY0fcpUBlwrdmbLZIHlS1S7gl6wa6jlVrc3MbeKDxgBcn+BqsVFBy2ABTWCkHHahz+Bxx6W2WVteWydfLfNMothqDSeLn3du4859KD6euIbXV5pZ5ViRrW4RWY4BLIQo+80C4HYdsVE+3t3wKNbH21Vfiiyu4V1fQ9MitdTtbWKztjHc2883hFZdxJk2/r5BHIyeMUVd6pprXog9vVrDUNIiszcbTmGSPAVnXuBuX8DWZdVbLMAahde/xqqyGHiXkvrOM9OXNrqcmo2FzNbXCPHb2s3iNMoPvcjhRjPepX0ewkvzfnWLL6qeXxj+k/ThCclPD77vL086ygAjbK8GiI5UJyw59atCa4MtN73uamXVU6iiv7Sa4Swmnvze2ryttQgjaY2YfZOMEE8ZFCQ6f7DrGmb9Rt7mdruPMMEhkCDcOS3bPwBqqwrr6ipbaQ2lzDcRqC0MiyAHsSDnn8KtZLRVpF/qmkWzdTX95Nq9itmt9JJNlyJVw5LII8ZLdwMcGorrWFv9O1m7JWO5utShuIYSfe2rux+HGap7uZr+/uL2VFWS4laVlXsCxyQPxpijzxTsFC0tTLzV7Oz1e+uNah1S0gtblvFkSRz48bH7S+GBknOcY70bqepWF7rOtWi3gS21JIPAuhnakkarjdjsD7yk+VZjYvfHNehRgDHFKxqF8sMvtLNla7ptStZ5ScJDBN4pYeZJHAHzqw1W6t5utPbIpke38eBvEU+7gKufwwfwqlVVXsAKimuY4lx6eQrLkkVjHyzQjUbSHr7257iMWzX7P4pPu7STzn0qlsdXSw0OyljkRrq21prrws8lAic/IkEVS3E7TNz9nyFMUc9qjrY3GLaNLcaNpt1qMmoxa3ZR6VLKZjvk/TopOSnh9yw7cd6nuNWi1yy6okaWO3lumimt4pX2lo4yfdHq23HFZXaM5A5r0HkcZrOrwUUE+ZGp1K2g6mvG1i21KxtvaUT2mK6m8NoZAoDHH6wOMgj1o231ezOtHUEFwLLTLJLK2vo4txifGBIVJGcndgH4ViwQW5XmrHTtafTop4JLWG8s7oL41vKSASPssCMEEc8/GhS3CWP01d0Xt1EutQT3EHUF1qk1jEZngu4TGRH+sye8Rx5jiitD1CFNAlv53zPoJc264+0JhhB9z8/eazc+vxCzmtNN0uLT1uBtnlErySOuc7QWPAzjOBzUM2rSS6TFpkFtHawBhJOUJLXEgGAzE9sDOAMDmjZOxOLcNL4v8AHHyRmd2j988fGrrQunBeyR3t6uY15jiPY/E0D09p51XU1RhmGL3n/wAhXRordY1CqoAHpWsUNPqM5s+v0rgsNHQR2bKBgbzx9wpVLp67YCP7X+QpV1Lg8PL72cR6mnUdSamDni8l/wAZoSG9jQ+6Gx8qf1Qf+c+q/wB8m/xmqwN2rDipKmekpVJM1Fpr0cWAQ+B8Ksj1FYsPsy5/2R+dYtHqdJfWuR4Io9KDhLk1A1yzUciYk9/dH51HJrdk36suP9kfnVAHBFLjFLswK9qPwXR1i0zwsn/h/wDemHVrbyEn4VTmvM0+1ETxotW1SA/1wPlUTajC3cPj5VWmvM0dqJnSiwa+hPk34VEbyInJDfhQZppprHEy4oJa4iJzhvwqP2lB5H8KhNNIraiiMohaXwTkbqnXVI8cqTVZivQK2tuDGmy2Gp258n/CnDVLf0f8KqMgVG7Y860m2EoxirLz62tsfr/hTG1m2UcBvwrPlj615VNJzPL4RcSa2rHChgKHa9WQ5O6q405G/GsvGuTCyNvcP9oT416LlM9jVh0/PbLZ39vctDCJlH/KSV8RMBvdCsDuBJGQMHIHNWst7aGYNaT2kcosI1tWdoyiSe5vyMe6SA32s+fNT0Ip3a2ozq3aA9jil7TGBxu+daOxvdNWG39qlsmgURHw9i7xcCYF2PGduzd8MEDuKmivNHE3iWM1lAJYo2dbmNSseZnMicg5wpGPMriloRru/gyxuY/Q14blD3z8quobrThod/HbmONnvSyK7KH8DHA94En5Ag5ovV7/AEvF86S2j3WJTbvEi42eNGYhwMbgof7jg0aEa71fBmvaYx601r2MD9b8K1CarpFxd3cl29q36eL2YiIALiCXBwB9kSlCa9s7vQZZo4b+S0MzSwPPMEDLvRWLEYGNp4U44yc+VaWNMlPO5bUEdJa3pelacfHSczStuYqgI+HnWhXrTRx+pdf/ACx+dc+txiJalqzSPVh0WJxVnXdB1S21axe4tRIEWUofEGDnAP8AnSqo+j3/APAZ/wC9N/hWlTPnOqgoZpRRmuqOm9L9vu7nwn8SWZ3Y7zjJJJrLDSbL+o3/AIq3vVAzPMP7Z/nWaisBIvc5q1RS3NJyZXw6RYlSSjnH9qopLKxRgoRs/wC1VyllLDJtcZU9jQGoadIl0rqDg1OailZbHKbdWe2tjpUwKssiv5HfVfcWht7vw8koTxWit9IM8O5eGxUAsjKphlH6RWIBrluK3OtymvkjstGtbgAuGPr71aG06N0eaQB4pCCPKQ0JYW72xCSD5GtPZTLEQx8q82WSS6jTex3pt4b+QGH6P9GNzh4ZTGew8Q0Hq/Rui2cypFBKMjJzKa2UeoR7hyOBWf6hvA13E4YYPFehOHqUkeXDNN7NlcvRmhNszFLhu/6U0r7ovQrdxtil2n/WmmXWoyo6JHk/Kvby/u1iDSKQnHNajE08k2uR8XRfTzTxo0Mvv/600TD0H07LcyQi3lyp4/TGobK68Se3dn5zxV/YXMUGrFpG+1yTWVCst3sJylo5ALn6N+nI7YEW04kI7+Magb6POn1s2kMMxdR38U1trq4t5EQq4IzVNfXnhxyxhSFPZvKqY8b1P5RhZXo3e5kLfo7p+UsHhlwDj+lNHL9H/TMiZNtOf++NQ20zOxWJgWY1eW0/s8IikP6QmunTH4ISnP5ZQDoDp95XVbWbaoyT4xr1vo96fERcW83/AM01qIpYwknIDc8U2S6j9hk2kUotbJiaaRhLjo7RY7pUEMmxvLxDRsfQfTxRpHhmwP8AWmn3dyHvwQeAKsJJ/FsCqkgsKMrUceo1ijqyKLM7/oz0+wlMcMpEZx/SmqqVelot8Zt5S68cSmtHIq2Ng8Q5ZwSa57JBI9zIqqT7xrOKUZ41KivV/wBvLWPg0Gnabo9/OiCF/fOAPENbC1+j7QXVfFgmJP8ArSKp+hunXe9juLkEKnOK6K6g3qRqMIvLVOa1JqBObmo7spJfo16Wjh3m1uOByfHNVFp0X0tMZGeCbYp4/TGtrrmpRw23gqw3MOw86wL3F5bNMNgWN2yC1EMMow3e5XDOLrW9jMdXWmg6ddLa6XbPuHLu0hOPhVdpNvazybXhbd8GNW8ujNfXLSOSSxyTV5oXTsVtJvZfPzqipKieSWrLqjsgzTOldOngVpY5Mn0cirZOidEI5hm/+aatLZEjQDirCIA9qkoyu2zcuqyrZSYNo+lWmkWj29mrLG0hchmzzgD/ACFKjwMdqVVR5+STlJtmD6lce0zj+2f50/p+KCaAK6jPbmq7qab/AO0rpc9pG/martP1v2ZQpOD508ydKjt6eNqzS6tFDaqRxVA+o28qlGwXQ0BrvVTXURt9oz5MKoLbfOxYOd4rEU1H1cFscFky6IPc28Gpw7FCuFOcUZqujXkMSarap40KgNIF7getYtIJJEOGIIrpf0ZdSQ31u+i3xHjxDADfrrTxwhTRbrcOXBGMmA28Y1mwE9kVaRT9nPeq3qO/udHt0ZkKOcZU1anT5ejvpKjtUB+rNVy0Por9yv8Ax61qOrelbbqbSXt8+HcIC0bjyNc+XooucZr4IY+uai41ycik6qmZSfGKkjyNG6TdNeWzTTSFyo45rH3lrNYXk1ncptmhYqwqa01OWzgaJOd3auqUNSpHHj6ipNyNNpmrrLfSRychDirzVr+L/R6WYAYTGeKxnSjxv1DHDcn3bnK59G8q2HWy2+laC9opG6QYA8yaFhWq0UjnuDKbUL6WDT7S+t+ynnFanQpfrTRzeyd24Fc1ttU8HTvZZQWQ9vhWosOo4LDRIIYyO+fuoyY9O4o59S2L3V7260a1gmBYgyBWU9sVo9Vh9o6WZo/6YpuX50Jrdva6305NJAwbNvvGPIgUP0nrS6n05aSyHPh4jk+YrC2FKTlLcxlte32gTwXepwvFFKeMjtXtz1ksmtieMn2cDiuh/SBp1pqPTVzEu3xIYDKnwI5H8q4KGJGas4pIm8zT2OiWPUUl7LPJHk8YB9KdaXWoCH9IrHcxPest0peeBqBjP2XHIPaujadqGnXbIgK5Q+8Kt9M3BTRiHUqU9LRlNUnnh1FIAhVgNzZ9DUmoa6bX2W0U+8SCxozqq5tob17lQDgBQaxWo3ouJA4GW/lXNKCnLQ+DpeVQVrkudY10C4EatkBcUFp2oWqSbpcZ78iqRmLMWPc03cOxrWmMVoXBB9RNy1HRtE6tihuvCQDDcA+lbS69qhtY7lWTdMivGqsGdgex2964OrtEweNsMOxrqej/AEhaW0Wkq3t3jWMCQyR7I9hIUqXVs7s88A8cU3FRjcRrK5vcvdK0LUp79p9R2vIQpRA2TgjIyPLiqbq6QxyRiKByu7YGCHDN/VHx+FX56xtLW2gmC3ZijK7nbG91EZTPfvnBqlH0gWgSyHg3Ens8iiVGRT4iqThw2eG5zjHfzqanaNtyT3QFbafqUdyls1uomktDdiMnDeGPUd93HamJq8sZANtKpOeChzx9r8POnDqez+uYbwNqTQxaU1gZ22+OXOf0n2u/Oe9GS9RRajp+rXAJSaaXwbFJG/SCN0RZWYDtkJn5saBapeDyy1hruVVTtnk1rLZwsQLGsRpqpaAEeVXUGpGU7AeKTN6NTo0sL71Y/GlUOnndbk/2v8hSoXBzZFUmjlHVt7s168UHtMwP4mqSdxLB4itggeVSdRu0nU2p7j2vJQPkHNVxVox3ODVZZEnTPX6SUo4ZWrQO7HcSe9S28rQSLIO3nUTDNewMBlH7HtSZ5WCTWVNOn8Git51LLIhyD5UfYdP6w+qW+rWH6HY24MDgkelZSO4eDK7uPKundC9WWcmkezXbqs0HbPmKklKO59B1HX4+pw9tr1fKNZqsI6q6fjjYCLU7NlmgPmrr/ke1UOq/SCunrbuVK3H2ZIz5Ed6p+outhp2p219pkiv4bfpEB7ih+vdLj1z2HX9JIMF6uJFH6r1ZNuFs8ScUpUjN9S3UXUF9LqcSBG4DKPP41nu71YKlxatLBMhVlHOaA2kKWHrzTx27I5ktmluPjkaGWOaM4eNgykeoOauOrdXbWNVjm3EoIVIHlnzqjT5165OBzmtQZG9mjzPmflR+kWpvbxYNx9QKA+0MelH6Pci01KOfPCAkmlK3aHCrR0+wtJdO0e6fefCFs2VPYcVmfo3u/Giv9KJIZyJo/u71faj1VpZ6Pu0SdfHmhKIuecmufdJ6i2k9Q2t1yVBKOPgRU4Y24tl3K5qKOmdTwXUhW4SbETWjROme/wAa46y7GKnyOK6dDqM2uXsscjbYoUYpGO5PlXPdUtXh1ae3KkMJOAfjUoZHObXxRfrOml08lGXJb9F29lJdX1xesAtvbkoCe7Gq6OS5humnRnTLd+1N0rZbNcXMq7jbr7qerZqW+1pr638HwBHk5zmvVwZYwios8rJBt38hOu6gJ0hhV9/uhmNUkhwakhtrueOS4jtppYov6SRYyVT5nsKhmOGw3B9DXHkSUnRbU5K2XvRulWmudSxWF+GNuYZZGAfZyqFhlvIZFXt10NYC6tryG49nsZns1SBiZVnebPCSDB2cEZIzwax+lXuo2F+t1pDyJdxq2GiTewXHvcYPGM5oifqfXLpt8+qyyN4scwzjAePOwgeWMnAHHNYA0sX0czX8kr298tvi+MHhSQMAiGRkVlYn3xlf/ehrLpa2s+pILWS8N5bzaXNfRSxqYjlFfAIP9qM/MVUw9X9TNshg1Wdn3hkVUBZm3FgO2T7xJA9TUP1x1DpepW109xc2t7bQmK3Mse1ljJPABHYlmosa2dmxhvrK7XT7e/meGzkZRPKo5VfP/jyou66Vsyk84kFiWkt0sxDN7TDKJWZQ+7APOO3lj41Txaj1HdyQTztdPc20jSK3gYMblct5d9ozg+Qquu+q9ba9eQarIxlCB8hSMIcpgYwME8YqcYpbHVOTe5rI+k9xlii1KOSRHlSFTEVEpiA8XJ/VwTgevwom46RW29oEeqxyS26zEp4DLkxAFhnPow5rGw9RaskFxDHqMqpduzzAYy7N9o/DPnjvR9vq2uXLSyveTSblkaUhc+64AcnjgEADNMPV5DTcCO33Z5IpmmagxuggPc1WTTGVNq9h2xTbB2t7lZGI4NCKHW9MQrZjd3Y5pV7pcwn0+OQdiKVNnHLk4f1A3/OfVQO4vZv8ZoQvuTFS9Rkp1Zqh/wD3s3+M0MrYNSyL5PV6DNs8bB5Dtc0wtk0TOiOOO+M0NEuZBmqRlas8/NhePI4jxFIw+PpXkZdVZkYqy9wKs4I12Bv1qGvYhHKJoxjP2h61iORN0d+b+nPFiWVO/IGHIYMSSD3ya6H0FdC9tLjRJX9yUeJDn9Vh6VzpiCTjtVz01qMul6lBex+8IJBvTzIPGRXRB3seXF0zot30a15vdz+lKEZ9TWD6eNnY61LBq8YMakxyBh28q7WJkdVlT7LgMK411/apbdW3LRjCzgSff5/yrNbUXcqak1ZSapBb2msXMFrJ4kCufDb1XyofO4cVH5816O+BmhOjmlTdju1XPT+jS6szQw8PJ7q5oGC18YADII5JrT9Ae0N1EkUSlkhyzH08q05WUxwSdsyFzbvbXUsEgxJC5Vh8QaK0qMSXDhjtZQWGfhVr1zaexdaXAZdqzMkpHrnvTNXtBH11JZ267VkuEUAejAZ/nV1NJIjpeq18MP6U1HZr8MkwJV2CHjg54orrbTDZ9aWV7IoEN3KoA+RAroGidL2Oj2ns6RK5EhcOwycmn610/BrVxZS3Iz7HJ4iD1NckY6Wz1Oq6j6hRvlHJptKdtd1vT0iJlUF4kHzzWf5Hccjyrv1podrb6pd6n4YNxcrhz8AO1cU03S31nq5dLOYzNdMr/wBkAkn+VVVnBNXSRrdBaKD6P7pNUnhhtVeV7URSus5lYABWQDbIjcDB8s1a6ydBl+uNUvIdMupZ2BjJAQGLwsAA7Thw/PGDwOcVpE6YsjpsdnIgkSMkrn1rj+tWGq2rXUFxJi1gkYgE+WeKxLk04L4N9Nd9M9N6hIjjTba9jjcQJDFgiNrXlZcDBLSEYBz39Kqprzop7PUZIYNNaaQgtEQIxgwLjwfdOMSbuBjnvxVBd9C30Wm6bdwTTX11qaI8USWzGPDAnHjE7cgKSQcYHyNVw6V1ppZY0s4nkhi8YotxES8ZXdvQbsuMc5XNBI1moap0tH1Dot1p31fbJZ60GaS2i2f8nAjIZsDn3t9UvW0EN/qM+pW2qWVyGdfCihuJZmZSzdi44xjJHYbhigpekNXtbuxg1G1Fol7crarL4iSbHbHDBWJBwwODitPN9H2r2eiu0cI9ojnljVZVEQ2IceLuY4Cn4+tA4q+S71rqTQdQ1OOQalAIIWuRLAc4mdoMRy/HnCfDFBPqXR0sb24g0oDDoHEAD49mBBzjv43Ge9Y9ei+pVje4fTCQjMrAyoGyrBWwuckBiBkDzHlUi9G9QrdLBLp6oWDHd7REVG1grAtuwCGIGCc5NZNfg2ral0cWuI/Z9LEf6VI2jgAfZ4KlSD6+JuANTXWpdPE3celyWcMc+mzxQSI20tnwyqONow2Q3JJJrEHpbWUlgiGnbZrhmWKJ5o1kbbncdpOQo2t7xGOO9exaLrBUPHZpJGRI3iRTxuuIwC53BscAg/HPFIoq8ksUZCjIxgUDcTlZsA1L7S4h3EeVVys012q45Y4xQikpUdh6KuTdaAGIxskK/wAB+dKp+lLRrPRUjZdpZt2D8hSps55e5nGepiV6u1QMP/jJcf8AjNAnOas+to/D6tv/AO1M7f8AmNU4nYLyMn1okrK4cqxN2Pl4jPlmo4jtbOMik8niD400/Y49acI3sYyZm560WC3qKOAMUpbyKaMoyjmq8bdvNNK7fiKa6fHf5Ot/1XqHHTtX+hMNrcU+J9jBskFSDkURpe46hCot/aSWx4RGd49K06/Rzqt4s0tr4cYzlInPOPnTktLpnJDG5w1Re/g6xZATafbSDkPEpBHyrnP0s2HhXmnXqr7siNGx+IwRXQ9FjlttEs7ecbZoolVx8QKpPpH05dQ6PnckCS0YTIf4EfgaFVjlxRxZ18weDU9jF4kwqLH/ACdW9aOs0WC2guM4ErsuT2yMfnSap0SjuWkMOyOUKuW2Z4rdfRxoEtjHdapMBi7wIx6KPOqHp2ysr+V2uZpEjAAUxDOG9D8K6JpG2xtxaRHdbx/0ZP2h8KyuTpftOefTHZLFqWnXy4BmhaMj/ZOR/Og9G0C81XreyuEkBQxxXbSE5ONo4/GtZ1/pEOuXNhJIJ5FhV1KRD1xzRvTWiQaRfrPHLIyiBY0VxyOOao5KkiahvbNZsyxPke1eGPHxr0SBuwNJt2P5UgHIgDYFcS1aVtB6wvLi1iAupL5hHu8g3/1rs58UdqzGq9J2mq6ol9cR/pY5A+RxuI9fwodNU+GNWna5NVEhjt4lxkhBmuM/SjpUlhrscqSSNHeguUzwrdq6+sspHJrKfSBYm80uK6ZQfZ3BH30PgKbOfaV13qmgWkVrplha2wV1aUkyP42FK9mYhchjnbjk17b9f6nai4EdjA3j5GZZJXZVKbNu4vkjBJAJwCTinGKBPeZAT8qju5bVbXOxQc+lYsz2/wAnl11fq2qXEVw1jbBob9L8BFbBkVFQKefs4QfHvzXQukNV1e46cuZ5Yo2M808jIGYf0hyVBzkAY4xXP454o02ooyRnjyrofS3jP0g4jG3duANNM0oJHPv9PtXtJ5IfZ7aUxePHukLu2JJFc+8WycFABny9afD9ImrRiQG2tvDlaZpERpEJMjiQ4ZWBGCBjB7d81Do/TntHUDQSqWO4nB8zmo+stGj0bVEiQ5Mi7jWo6ZGJ45QVsnj+kC+ithbeyoyibxi7XE5cN732W35T7RyR3wM55yS3Xj3ei6xBLb7b3U50IESYSJAqhsMSSSwRQfXGc1jSnpXqOUYHzFdEIY3yc7nJF3G7zqI44zvbgCt90Z0MFddRvxmTuqHsKxnSkr3GtwCRcj0ruVguLZeMcUZ8cYNaS2LI5xtnkkaxkKgwAKVOuf6QfKlXI+QfJjuruj9P1aB7ooI7jk7wO9caubf2a4kgJyUbGa+jL6MS2TqfSvnzWYjDrVxE3H6TuaaNzXpTI7rTbqyjSWaIiOQZVh2oduwHrXStb04HoFX4bbGCDXNOSimqY/cTyxrgQXBwfOk/YVIkbSsFQZbyFRv3ANXlGp2QT9JNp97Lp19DewnDwMGFdc6f6nXVrhYoriMST+/COxyO6kVzDpzSPrvWI7Nm2xfakI77R3xW/n6Qsui3bqazm9rhtAHW3c478HDetRyR1TSOzp8jhB7cm6dmY5C7SfL0qr1fTpNXsJbGVysUowcd6rOmevLfqfWJ7JbWSH3fEhYkE4HcHFawIuBk81ieOUHTNKSe5w3qzpubpm4t4WmE0UylkOMEYPY0Zp0FnefRzePKp8axvFYMO6h8A/dV/wDTBbts0q6XlAXjPwPBH+dZ7ptGm6W1+3B910if54fBH8azuTXupF99HawDVHiDEGSMgg/rEcj/ADrpCWyp27Vzf6P7Ex69FGzZ8NS6kjsMdv411LahxhwMUFGDezLuzinpCoIIFTgL/WH4V6SoH2s5P8KdCs9RQO3FSY5HGaYpXtuyRxTvPvxTMjSARUbp2wp+NTEL3LdzxTSfeI3ceRoGRbPh2qq6nVF6dvC65G3/ADFXe9Aftc1RdY4PSd9tyWwMD45FDGnuc0RElJAHHr61X6lYboJHjQkRjc2PIVYxRlER424YYYf1TR9srR9N63O6bsxqgz8TU0UfBnIY1FuCPTv611To11l6YhAXjkH41ylFdbbcT7oHHxNdZ6LhMXS9qJcqWGQK1Ey+Ai00W1tb57zwwZX7fCubfSkp+u7dsYGw11w48s1zn6V9PBtre9QHKNtJ+BqkaTMTbkmczBBqWztmu7pY1HftTIY/ElSP+scVYySrp+qRYXaqKOB5104EnM5JL02bLpbRo7TU427kDvXVLc4hUCuZ9H6jHqGosRxtwMV0uLhBS6m9dFsSWjY8uDlx8qVeTfbHypVxPkb5GyIkkRXPJFcL680uXT+oZGdf0cwyrV3MgetYD6UbVH0tZiuWQ8GtUU5Rm9H6qjm6Un0e+b30UiNz5jyrFge5j0q30bSTqFpcSfZ8PsaqwuCVPkcVpbMlO3FWexhyRsPvZ45ryQESYYc+efWiNNiWTUreJwCjSqCCcZ5o7qjSH0fXZrUqQhAeMnzU10SkrRFRelmk+ia2hm1i9mdh4kcQAQ+hPet51bZRy9HarFGAP0BcY9Rz/lXMvo1vHterUhXGy6jZGB+HIrr0yHwJF2htyn3W7H4Gozfrs6cfsOUfRKQOqZMqTm2YA44ByPyrsBKg5zVZoeh6PpmkG+02CO1nu1xNtYlW5zgDy+6nyKQAC3fjvTy5FOVhDijP/Sc1m/SXhy5aczqYQnOG5zn4YzWX6f0+WLoTX7uFStyUTbkYBVTuYj/jyrfNZK7ZYZx2zzXl1pntmmS2Rk8NbhCjgDsDUimn5MX9F2qSXGvyQTI8oMDfp/6vI4PzrqoCZxyF8uazXS/Tdp01bPbRNv8AGYFnK8tjtn5Vo0iXcWDnB8sdqaM0x4EYbKlvxp/6POT3Hxpnh4I5yM0/w485yc+vFAhRyK6IwG3PJB74p+6IcZz8SaYCm7blsgZp21CVbLcHPcc8UwPQYjwo7fHtSIjJGBjFNyfEb3fdwMEHmvfuP40ANwu8KRnA+0KC1u3F3oV5BH7zPEcfOjVcMW4ZQp5z514wWRdi4CNw3xHwpAcog0a5WDxi4x57e9XS2QToLUp4su8xGA3kAaJs7U2F5dWADOschwxOSQeRVhePBD0jfpINuARjyye1ZSKs5/b2LTKgMZY9gOwFdc0+GO30+3iK5KRgfwrmelYM0Cli3vjg9q6oiKEXLDG0U4mZjSy55UAeQFYv6UZYo+mSCuWdwF+FbVgmMqN1c0+ly5Y29lbgEIX3HnvgVtGHwYLQIVuNctYpPsluR91HdcwC31yNUTYvhDHx5qLpFd3VFmCM+8f5Va/SbxrVsMj+jPA+dVwvcm/Yyf6MUL6tMT2AFdnTAUD4VyD6LZolu7hCPfyOfhXXlwQKed3MeP2ojn+2PlSpTfbHypVyPkHyCNcbWIx2NYX6QdSMtqLNY9zSHArWXBfxXwf1jVRd6RHeSiSYZK9qdl0rRVWGjLadIyCKL9IUz8ScVzEwyJkspHPPzrs8tg8tsYEmZFxjg1mNS6GiTS7iaKaVply+CeDTTVmZwtHPMlDuHdTkVs+ubmDUtI0XVEB8WSLYzeoFZArwcjkdxWkvIZ5Po8sZBgxxXDZGOQPKtydojBcog6FYDrKxOM8t/Ku0LJyQVX864t0XZXtz1Nay2QANuweRm7Bexrs4cBvI5P4VNsrBbGW0O5MEtxZhlVlvG9zPqfIVqGk2jkLyf6teLFbhzKkUIcnlgvJPzp+0E5wmanFNcsnhxdu9+RKHz2TGPSneGzEE448qQyPNa8ZXIDB1G3kjnmtlydAwxwtSMWRN5CbRkt8qhQtsDHaCRUgOU2nac+vnWkKiQMSAcL+FeFyD2FRl1I4ZT8hTWwwILAfGmKiVpXx7oXPxFJZGRMDGMnvURlIfaEBGM5xS8TjlRSCibxnP6yj7q8MsjF1V1Vh24zUJmUHG0ZxntTTMOfc/hTCggyyYwSM454qOPKKFVuB2FDNKVVti5PJGRUkEm9QSpB8xjtQFFHqDT2fUMsjI0sNwqkBE+ycYzmvdes3udDuVjfZ7u7n4c0usxNDp8WoW6yH2cneEOOCOCfUZrDaZ1ZqDXQiubhpI5c79/b7h5Vk3a2LDTUY3FvuXaSw2nPBrp0ZO0LnkDtXP9Gt431KA5JO/3eeMV0ILKCQVAHkaIhMhO5GODxXK/pYnL6jZRE52qTXVZNygnGcVx76TblbjWoADyiEGtolLgoem5vA1+2l9Cf5U7rO9a9193JyEQAVBoisdWg2jJGTj7qZryudYmJGO3H3VbETd6DcfRXbQ+HLcnmRmxz8K6eHx51zP6Lci0kGOz10jvU8kvVuVivSiUnNKmrwKVRZOXJWTH9M/b7RqJnHbivZyfHkx/XP86hwc5NY1HUlsOyFPFPVwQVOCCMGoGdR3pCQA1mx0cp6ksVsteuYUxtLbgB8av7S6im+jtrJsB/E2Y8zzQPV26819ligcMq4PH2vjU+k6Zv0ZpIy7TrJ+kiPYfKqOXpJxj6i06DsRY387KD+kiAJ++tyW4xuAqh0W1FjbeK6gSMOcVZmTcQcYHfvU9RTSglWCYQenepBKPUUJ4x9P416snw/jT1CoMDj1p6uCe9B+If8Ag14LgugIXAPqaNQ9Ia8gzgEUo5i8WfskkjkUF4pUdh+NOW5Pbv8AfWosTiFBxEioXHHAJHevfF/tD8KEbfI0bY+w2cH5YoiOKeZtqoPic1uxUOMvqw/CvGkbAMaljkAgKe1G2dipiWR+SwBwfKjAgQYAFMw2VngTOwbaeBXjQXGdoAyBkj4VaEnyA/GoyCZA+AMAgj1oFqKWaK6XvG2PhREDbUAJIPxqxkdkxlVIJxnPaoZV3fqL86KGpAs8jez3CON0ZibjGc8HiuI2axx3SNICybu1dqufHjG5VVl9KwWodLwTag8sE3go7bjGB9k/Cg1pvguNHigXULfw/DVzyMHk/Kth7QxJAbkfCsZpGlRaXOLkO9xKowGkbkD4VohOXVXUgcfjSRtqwmWdtpyfKuR9W6BeHU5r1CZYmOTk8iunXE7bD2NZi7tmu5HUybQe4FLVQtF7GS6Ns/F1vdjhEOTihepIlfXbkpyAQK3elaOmnLK0LDc47mshqOntHfTCRwWZic1uE1dmZQajRrfo+097TTBI3Bc7sVsw5Pas30jIo01ED7ioxWi5qM5XJsrGNKgiIkqc+tKlEcp99KmuDkn7mZ66Z1u5sHI8Rv50wSsw5NNvpdt5MCP/AMxv50G89Rbo7UrSDSGI/wDeoZDIAePxNC+1MtRyXjMMEZFZ1j0kiWntE5lCxs/ruFRJatBPKEyCzZaokiti28wgN60Us6jAHlRqHpDYC+0Bhmpw43bduOM96BW62+leCfuSckmjUGksty+YFeB1XJPn5VX+0HaTngUxLkuobHB+NLUGgsjNn5V6JOO9VpuCBk/zrwXuTjAx86abYNJFiPElfHZaLhhQYzgmqyO4P/BouG4J7D+NWRimWdnaPJtjABbzNW9vDEi7EQcEgk+ZFB6M2Y5JCvnjOasIxtU5weSfxraITe9D9qAYEageQphIxjaK9Ln0FNLEnyrVkxrruUqOMjFeIpCKpxkAAmnZJ8qWDRYxpBxyajkBVS3kKeGLBuwwcUyRztK8EGiwGPHx5VW3OmxzEsAFf1FH7nCAcHAx8aaBIwLBe3wpWaTaKJrWW1c7x7p8x2p8cg9auvtrtdQwPkRQdxo7shlteP7B/wAqRVTT5K+ZsoeapoZs3DZ9aLuJZIiySKUYd1NUiykzsQfOptlOGjTRxLInb8KCk6aspZ/GlQsfnRGmXBeMA4yKsWJAqdlK3I7K3gtIwkMYRR6UYH44oLxMGmNcMDx2rOoekuLY7oz86VRaa5kt2J/rn+QpV0R9qPOy+9md1SF/a5nU/rn+dVTTAHDVpL+LM0mfNjWfvbPJJHFEo2dEZNIgZ89jUZ+JoKVmhfaGqTx1Cg8nNQcH8FlkXyF5GPOvM4OdzfjQLXqDOcg0329Md2rGlm9aLMSDPcj76a8pOFViM9+fKq5bp27KSPKpFMrHPbNNRYag7xOMbjjzya99owMLk/KhlgLfaLH76ISHA860o+Q3ZA9xI7e8cD0qWF6la3DDnNRGB0PBOK2LSHQyjtR0TjNUqsVdAGPPJqwhk4xk/jTsdGw0CVZLV0PDbqsG911ByBz51ktNvXtpCyn5jNaK3vIrsBgylgMYJ5FbUlwcs4NOwrcMkmkORUWcNzxThIDwOw9KdkqJeO1eMcDyrwH4/wAagdgY+WOQcd6dhQncZOB86YcFd22mADOSTn516MDIByPnSsDx1xkrTkAlAKjvUsNsZWzjijoraKBeMZphYNDZnu4+6iSgAxxTiQe386YBgkcn0oEC3ml21/HsuIg2f1hwR99YjV+kr3TXa4tc3VvnJwPfT5jzroZAPnilj0NJxs2pNHNdIuAJwM8GtBICVG2rPU+m7S+bx4lFvcjtIg4b5jz+dBG2ntgI7hMN2z5GuWUXE7oTjME8Nj3rwQffRJVfOmtGO4NSsuooM05NkDD+3/kKVOsf6A/7X5Uq7cftR4+f+Rg1zGC7E8DJ5rPandQxAqpDNT9X1WZruaEHaqSMv4Gs5eXOFJJpuR1RhtuB3k2ZM55p1tFcXrCK3ieZ/RFJrRaL0LcX+281dmt4Thlt14dx/aP6o+Hf5Vt7XTrWxhENpAkEY/VQY/8ArSDTbOeQ9H6rPhpI0i/23HH4UfD0Q6D9LdoP9lSa3DKFqFmUVllYpfCMsvSCL/8AE/8Ap/8AvXh6ZkQe5LG3zBFajIIphwfOkURl20e4iGTFuA815pns+Djbg/KtSVGM1BNBHMD4iZ+I4IoHRnTAOeP4VEIto5GQeeatbqxe3TxFO+P18x86BZz2oYUCmFCPd7/Kkq7DyP4VKzgHIOKRljYcnmlYNDredUuQjY94elGJMyPvU7cegrPalO0IDocMDkUVp2sR3yhGbbMv2kNTk/ky4mxstYSXEdwArHgPirF8FDsAYY4IFZFHyaPstVktTsky0Y8j5U45fJCeH5Ro9/HOM4oaZhkK3bzp8U8V0gaFixP6pqWKxed28Q7EHfNXTs53sQJGzPgDI+VH21jtG6Tt6GpojBAg2DJ7ZrxpixyT91MyTblUYUYpjGovEz3Bx/OlnPfg0WFDm55HcU7Hzpu75fI17k+lFge4r0EeVNzx3ppk2mnYEp71HJGkqFXUMD603xOcA16JM0uQ4Ka+sjbtuXLRnsfT4UGScYNaV0WaNo3GVYYrPXERhkZD5HGa480NLtHpdPk1qnyE2P8AQn/a/wAhSrywJMDZ/rf5ClXVi9iPN6j+WRl9TsoLm8uPeMb+I3vDtnJ8qk6R6XeTUH1DUAskdu2IF8mb+sflSv8A/wC+3GGA/SNn8a1ulBYdLhVe+3JrjwTlKbT4PYzxisUWuQx8AEnmh5JcDA5NRyztyc/IVAznOOT8q7bONRHSPz51CWHfzr3k9jULsCcD8ayyqHlsfDNebx5Goy3/AAabv880rNpE27K+deY3cGvAwIrwtzxSGj0jbnPIIwQaz2rWzWbeNHkwuf8Awn0rQZyajdI3RonXejjDA+dDNUYwySzNtjUsfhXo0+/kOQVjH9o8/hV/JZm3bw4wAn6pA70lt/61cU8006o6o4oVdmavtIv5o/cuIVwMZwSaoJNJ1G2l8SORC68hlbBrocsAxgCqm8tMHcB91RfUZEb+mxT2ZW6Vr8uBb6khjc8LKOx+fpV8suQCTnjv61m5ogwwwyPOmW+oz6cdnMsAP2CeR8q1HLqJ5OlcFcdzW215PayB4X2tnn0rRadrcd0BFP7jZ4IrF2t9DdwiSB9w8we4+dEhhnOe3Y10Rm4nBLGpG7bcpDAEJ3B+FJZFHGMn0zWc0zXpIGEdwxaI/reYq/SW3uUD2/vAjJGa6YzUuDjnBx5CFcs3fnz57V74nJIJoZmMaYOfQfE0hNnhmyfIVuzFBniDjBFeb8nPfJ7ChDKB2PAqJ5znC+Y86LFQY84GRk5qPx89gT86CeYjzyfSozcOPPH3UwLDxsd6lSUHHNVaz7/vomFicedNCLJD7uTxVFqsmL5wB5A1b7wqFmIAHf41k9Z1NF1ZoC4DFQ2PhXN1UqgdnRxbmy5007rdj/bP8hSqHQ38Szdv9Yf5ClVsH8aOTqf5ZGZv5x9Y3Q7BZXyfvNaHSr9ZLNVycqMcVitXufD1a8DY/p34/wC0aO0rUja3YYkFXAzXBgdZJHt5I3iibIvkZII+PrTXbkYPGKYZhKocEHPamEjsDj1rvOJDmbB5phY7skimFzyCahlfnvSNokLqD7zfdUb3Cp9k0HPchAeaCkuC3BPB/hSKItGvgP1uab9YDzFVa8HH4Ulzu796KGW6X6lueKmS4R/1uaplDE5zTw7hQOc+eKVBZdEbxg4x3B9KHfC5GOaHtZp921QXB+FHtC8sO7YVfHGfOo5cepWuSkJ09wJjuBOaFlUFSD51O27JBHPmKjcAnHpXA0didFHeWrL7wUEHzAqnmjzk5BIrWTpuXH8aorm3wxOzA7/+1TT0s6oytblDvntp/Ht2Mbjv6H7qvtL1uG9YQy/oJ8Y2k8P8qrJ4SQcj7/Wq24g3f5EeVdkJKXJwdT0790DdB8cEc0XZ38tlKHifA81zwaw+ndSS2TrbakTLD2WYD3l+frWpimS4jSWFw6OMq6ng1RpxdnnqSlszbWOsQ34IlOJcYHwoiZQiFw3iDzI8z6CsQjujZRtpA71YWvUM9sQJPfx2NWjlT2ZCeH5iXUlwEUAsA3fBoZroZ/8AeoTrGn3a4m4Y+a8YqJvZ5Z0jinGXIUH0zVU0c7TXJK04JzuyR8a8E7ZIzgGny2kCWkcu8DexBYE4IwCp+/I/4FEpYWj2a3UQnaE7W8TIICEZY5+G1h88VtGLIoGZjjn4cUQbkRYG73jQs+xLNriMuoNvHMAT5s2MUQlrbK9vCXcPNGpDtIpAZlBGVAyBk4++gaXkkWeRxhzwPSuf9b3Bj6h904xCtb6QRxSNGH4jGHY9sjvj4ZrlXUl8uo67cyqfdU7V+Qrlzb0meh0ktEtRv+g7qS70KV5GyVuGUH4bV/OlUH0cf9H5/wC9t/gSlXTiVQSR5/Uu80mYvXZW+vtQUZP/ACmXgc/rGi4X2xxsTncoyPSgOoJwuuaikMew+1Sh3PLN75zj0FSW0+YIiO2wKR8RXHFVJntdxOKibLRNRbAgY59M1cnGTuYHHlWEt7gxyoysQV5+dbHTrlLy33Egse/rXRF/BCcfknJTaTg/DNV13dbRj8AKMuG2Izs2AO2ao2dpJSQeT2FaYkIuXO4+debefnUsVs8hwFNGw6NKxHcUjYAAysFIGD51II2JIAJB9Ku49JjTlzzRKQQQjAUZoCyki02aQD0znnyqxh0tFH6U5oppMDAGKjMhPnRYyVVjhUCJQMedeMxJzmowx9a9zx3pBQLdwFwZEHvfrY86rmdc+lW5JByKrdUtSFNxGDt7sB5Vy5se2qJ0Y5/DA3lVQckc/GgrgpKCAOPPioZLlSCCwHzoc3BI905A5PlXn22di2B7uIovHPNVtwnIX9Y1ZSSk5Od2fX0oOUK3YHdmqY3RtTT5KyeBZEKEZz/A1Fp2p3mjTFYzviJ96Nvsn4j0NHyQsM8HHrQdxb+IMfrDsa7seRcPg87qum1+vHyjXabqtrqKZhfEg7xNww/MURK/n3rniF43DoSkiHgg4INXVp1LIoCXib/9avf7x5054mt4nFjyXtI0DNSDnjBIPrQcd7BcDMUqtnyzzUofBrEJG5RLD22RoliIUBCSCM9z3NTQ3twlt4CTt4O1l2A8YJBI+8gVXK3rzRCnau7IAA75roTOdxRc2+q3ceF3IyiMRgPGGG0HIHI9aPi1CeQR72T9Ft2sEAPujAyfPFZOXW7K1AUzeK47KnNRDXpLs+GnuJ5jPetahxwt70aLUtQ9oDQxnO85kYeZ+FZbU9EW5BkiO2XyOOPvq0hcEYogKCKw1Z2QjFR0h30dRSw6DcxzIUdbtgQf9hKVW3TibNPkHrKT/AUq6Ye1Hj51WRojuOj9BuriS4msN0srl3bxnGSTknhq8j6O0CJSqWGATn+mk/3qVKjTHwTU5Lhko6W0UdrLt/rX/OiLfRrC1OYYCn/bY/50qVPSvBru5Puf7JJdNtJl2yRZHpuP50xNHsI/s24H/aJ/zpUqdIXcn5YQltCn2YwKk2L6UqVFIO5PyxphjPcfxNNNtCe6fxNKlSpB3J+WL2WH+p/E157JAf1P4mlSopB3Z/cxeyQf1P4mvfZYf6n8TSpUUh92f3MXssP9T+Jrw2kBUqY+DwRk0qVGleA7uT7n+yvfpfRZHLtZAk8/0j/nS/0W0X/qf/qv+dKlWO1j+1fo19Rm+9/tnn+iuif9S/8AVf8AOkvSmiLnbZYz3/Sv+dKlT7WP7V+hd/L9z/bEeldEYYNkO2P6R/zqNujen3+1p4P/AHr/AJ0qVHbh4Q11GZf5v9siboTplm3HTOf/AOeT/epp6B6YPfTP/Xk/3qVKtUjDyTbuxf6A9Mfsz/8A0S/71Sp0XoEf2LOQf/2Zf96lSo0rwHcn5ZJ/olon/VZP3mX/AHqik6J6fm/pLJ3+dzL/AL1KlRpj4DuT8saOhOmgQRpvI/18n+9UydIaDGcpY4/75/8AepUqKQ+7k+5/sITp/S0+za4/7xvzqQaLpw7W/wD52/OlSopB3cn3P9hNvbQ2sZSFNik5IyTz99KlSpmG23b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546860"/>
            <a:ext cx="3657600" cy="475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0587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Text and Readings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Useful General Epidemiology Textbooks: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AutoShape 2" descr="data:image/jpeg;base64,/9j/4AAQSkZJRgABAQAAAQABAAD/2wBDAAoHBwgHBgoICAgLCgoLDhgQDg0NDh0VFhEYIx8lJCIfIiEmKzcvJik0KSEiMEExNDk7Pj4+JS5ESUM8SDc9Pjv/2wBDAQoLCw4NDhwQEBw7KCIoOzs7Ozs7Ozs7Ozs7Ozs7Ozs7Ozs7Ozs7Ozs7Ozs7Ozs7Ozs7Ozs7Ozs7Ozs7Ozs7Ozv/wAARCAFTAQQDASIAAhEBAxEB/8QAHAAAAQUBAQEAAAAAAAAAAAAABAACAwUGBwEI/8QAUhAAAgEDAwIDBAYGBgUKAwkAAQIDAAQRBRIhBjETQVEUImFxBxUygZHRI0JVlKGxM1JidLLBFmNy0vAkJjZUgoOSoqPhRJPxJTQ1Q0Vkc4Sk/8QAGgEAAwEBAQEAAAAAAAAAAAAAAAEDAgQFBv/EAC0RAAICAQMDAwQBBAMAAAAAAAABAhEDEiExBBNRIjJBFFJhkTMFI0JxgdHh/9oADAMBAAIRAxEAPwDOa3rerRa9qEceqXqIl1Iqqtw4CgMcADNA/X+tfte+/eX/ADpa/wD9ItS/vcv+M1X1wNuz63HCGhbLgsPr/Wf2vffvL/nXn1/rX7Xvv3l/zoDilkUrZrRDwiw+v9Z/a99+8v8AnS+v9Z/a99+8v+dV9LaTRbDRDwiw+v8AWf2vffvL/nXo1/Wf2vffvL/nQAU17toth24eEHfX2tfte+/eX/OvRr2sn/8AV7795f8AOgMV6ODWrY+3Dwg/691n9r337y/50vr3Wv2vffvL/nQgXNLb8KNw0Q8IK+vdZ/a19+8v+dL691n9rX37y/50LtrzbRbDRDwgv691n9r337y/50vr3Wv2vffvL/nQm2ltothoh4QX9e61+1r795f86X17rP7Xvv3l/wA6E20tvwothoh4QX9e61+17795f86X17rX7Xvv3l/zoTb8KW34UWw0Q8IL+vda/a99+8v+dL691r9r337y/wCdCbKWyjcO3Dwgn6/1r9r337y/50vr7Wv2vffvL/nQpTzpu2lbH24eEG/X2s/te+/eX/Ol9fa1+17795f86C20sUrYduHhBn1/rX7Xvv3l/wA68+vta/a9/wDvL/nQRFeUamPtQ8IP+v8AWv2vffvL/nS+v9Z/a99+8v8AnQFLFO2ZeOC+EH/X+tfte+/eX/OvPr/Wv2vffvL/AJ0DjFec0WxaIeEdU+j68ur3QZ5Lu5luHF0yhpXLEDavGT8zSqH6NP8Ao7cf3tv8CUq64e1HzXVJLPJIwGvn/nFqX97l/wAZquzR/UB/5x6n/e5f8ZqvALHA5NcjW59DCXoR7yTgd6kWM1PFbbRz3qYRYrNlUgZYqeEokRjNP8LjtQOwTw81G64NHeFioJU8hSCwYU7bmvCCpzT155Faixjo++DUpSoQMHNFRYYYraMtkWyvNlEmOmbKdBZDtpbam203FKgsjK15ipcCvMZoodjNtebalxXu2igsi20tlTBK92CnQrIdmaYyYOKLEdRyx81mS2GnuC7aW2pdtLbUrKEG2mlaIK/CmleO1FjICvpXhGOamK15t5oTBqyMDNelaRGw58jTwKotyb2OkfRsMdPXH97b/AlKnfRyMdPz/wB6b/AlKuuHtR8v1f8APL/ZznqD/pHqf98l/wAZpWFt7hlYcntXutr4nVWooPO9l/xmreOBUgVQOwrjm6dHu4X6UwtYNLXpeW/fTZGuY51t9wuCFJKk78Y+Hajtb0nTdG1OO3l0yRbXxQpnF1ueRMDPuD7J5zz6VXC4YaTJpvhgpLOsxfzBAIx/GrC51i3n1EamdHiF2ZBIzmZirMBgZXt3AP3UJqiclNSvetzy40ew0fXbXSbqCS7ldgs7rIYwN7YQrx5LyficeVS22lWN2+pezaXJKbS4SBImvAmclwW3EfAcUENRuJFs2nAmns5jIkzH3nBbdtb15yc/GvV1CLw76K609LqK9mEzIZGTawJI5Hce8aalGzLjlrnf/wBHXenaZpEMt1cQT3sTXsltEm/wiiJjLE45bJwPLjNM1HSdO6fSSTUYZb5ZLt4Igknh7Y1CkvwOWww47d6dJrj3bTDVLGK9iebxkjDGMRNtC4BHdcADB9KgOtNN4w1Wyj1BHnNyqlzH4ch4OMfqkADb8KLiCWX5/wCQifpGzs7a7uLqWVoNPu5FuHT7UkQVCigeRJcAnsM1S6dbWaabfazeWzTQW8yRRWqylQzPuPLd8AD7yaPHUmoLKJXSOR2uZJ5gR7sokUK0ZH9XA+dVlrqUdkt1bS2IudPumVntmkKlSpO0hxzkZI+OaLjexuKy6XqNDa9M2j211dxWUt6hitp7aF7kRFUkDZDN2JBUj41lww8Ziq7ELHC5ztHpnzoyfX5r+0u7R7eOOK4MIRFJxCkQIVR68HuaCx2rdp8G8Smrc2GAFl4pjLg02GbacGpyAwyKZWwc15TnqM4HnRQWKlXmPOlQOz0U8YJpop6gU6CxwXNP20lFSqgxQKxgWorgYGaLwAKBu5MsADxWJPY1DdkeM0torxTntT/urnssNI4pu2nmljnilYyMrzXmwVNgHyr3bzQOwZowVKnzqFCVYox7VYiHPIFA38exw4HwrUXuYlVWdK+jrH+j8+P+tN/hSlUf0aHd05P/AHtv8CUq9CHtR8r1X80jE3luzdXakxHAu5T/AOc1biI5x5gdqH1ILH1PfHH25pD9+41ZYyAfUeVcOb3nt4vTBDrLTobi0ubq6vBaQ2zIhJiLli2ccD5U6fTIRZSXljfxX0MGPGUIySRg8A7W7jPmKPsbQ3WgapEjRKfHgOZZAg/X8zxQ6RRaPa30kt1by3NzbtbRwQSCTAYjLMRwMAcfGmkqRJ5Hbp73wAahapYSxp4m4PBHLnGMb1Bx92aDbGM1f6pqcthNbLa29ru9itzJLNGJS/6McDPAHyqHUkSw6lmistOjuHdUaGBlLKjMoJwvn3PB4pSir2ZrHldK18FExB4AyTUMuPWtDrEN63T73mo6clncw3KRxyJB4XiIysSCBwcFR+NP1i5jTqZtItbO2itPaYvEPhAu5O0nnyHOMDyo0/k0s17UZNiu6hpAC+K20V1HL1hJoa6bZJp0928Dx+EC5BJG7eeQfTGAKA0m5XVp7nSZbC0jsRazNEqRDxI2RSyt4n2icjnJwfSjR+RrO/H5Mex8KTOaKVgy7geKstJuNSNrs0fQILuRD+mne19oZj6e9kKMY4GPWrS40q1stavr24sVjitNOivXsSCEE7hRsI8lDEnHwxW4JjlnUXTRmQQeAea9FxsOCaura7uupb2z0m6hs1FxcIqzQ26xPEueQu3GRjPfNeP1BHHqTWh02x+p1m8I2/gLvMecbvExu345znvVlFClla2rcrFljccnBpMoYZBzWij6dvNITU7jT7A6ldwX5s7fdD4ohQDcZCvYnBUc/GnS2F9LaadqeraeLO7XU47aQeAIluI2wQSgAGQQRkDkGtaWT+pjZlzxwalSCJrKaZrpEmjZVS3IO6QHuR8BV7f9Qex9R3enrpliNOW8eJ4TACzLvwTv7g+mDxx6Ur7T4rCw1uySMPJb6nDBDKyjdtbdjn5YzRQ+9xe3BnSwQc1Z6tpv1Rq81iJfGEQU7yuM7lDdvvovWNVGjalc6PZ2No9naN4LrNArtMw+0zP9oEnOMEY4q51GzkuepNevrewa9msY7f2e2Cl1LuqgFh5hQCcfKijLztO3xX/RlY8EZzTjKijbkVb39rq1309f3er6abS4sfDkiuBbCHxFZtrIQAAcZBH30Tf362PVp02002xS2eWFJhJCHMu5VzyfsjngLilpNLNfC3M08wPug1BdpCtis4uozN4uw22Dv24zvz2x5VrbWaKLqtunU0+0Gmm4e2ZWjDSMORuMh97IPI54qitrBdT0extkCia41s23jY94LsTjPoMk1iUdikc6VN7FIkoBxmrC2sjcaTfah4232NoxsxnfvJHfyxii5+o4rXU5LKDTLI6RDKYvZ3gUvIgOCxkxu3HvnPFFXlj9T6Z1VYKxZIbi28MnvtLErn7iKj2yss7pbVwUBYA8mvdwAyeB61e6vqMnTeoto+nWtm0doqCdp7dZWuJCoLZLDIGSQAMdqLGm2tpdXl/Z2iSt9WxX9naSDeqFyA/H6wXkgH4elZ7b8j+opW1zwZhWBPepkGeR29av4NXurnpPUNQuLSwM8U0cVvcGzRTIGDblGABkYByKj1e1Fzq9tLaQrHHq8cUsEaDhGb3WX7mB/hS0UCz26aoqlGVwKr9YwiKPjWh1qS0XV7n2VUW2tyIIgo4bYMZ+OTk5rLarMZGVj5kmiKudDlP+1qOjfRic9N3H98b/AAJSp30ZxSRdNSmRGTfdMy5HcbUGf4GlXoxVI+azu8smY7qKcx9Q3RBxi6kH/mNWlhMJ7VV7le9Z3qmQ/X1+PS7l/wARqfStRMJHOQ3euDqIvaSPbxyTqH4RronhGhahbOy+JJNCyoe5A3ZI+WarpIlCNtHkalRlkQPng14xAX+VQcrSGo02P1iSO4uYmicSBbSBDg9mCAEfjVpc3ttPqGqx295FFNdW8CW9wW2qdoG9d36uRx91UAY5wBzTJgNuMYA71tZd7MvFaS8BlxFDb9OX1j7fBJd+PFOY0fcpUBlwrdmbLZIHlS1S7gl6wa6jlVrc3MbeKDxgBcn+BqsVFBy2ABTWCkHHahz+Bxx6W2WVteWydfLfNMothqDSeLn3du4859KD6euIbXV5pZ5ViRrW4RWY4BLIQo+80C4HYdsVE+3t3wKNbH21Vfiiyu4V1fQ9MitdTtbWKztjHc2883hFZdxJk2/r5BHIyeMUVd6pprXog9vVrDUNIiszcbTmGSPAVnXuBuX8DWZdVbLMAahde/xqqyGHiXkvrOM9OXNrqcmo2FzNbXCPHb2s3iNMoPvcjhRjPepX0ewkvzfnWLL6qeXxj+k/ThCclPD77vL086ygAjbK8GiI5UJyw59atCa4MtN73uamXVU6iiv7Sa4Swmnvze2ryttQgjaY2YfZOMEE8ZFCQ6f7DrGmb9Rt7mdruPMMEhkCDcOS3bPwBqqwrr6ipbaQ2lzDcRqC0MiyAHsSDnn8KtZLRVpF/qmkWzdTX95Nq9itmt9JJNlyJVw5LII8ZLdwMcGorrWFv9O1m7JWO5utShuIYSfe2rux+HGap7uZr+/uL2VFWS4laVlXsCxyQPxpijzxTsFC0tTLzV7Oz1e+uNah1S0gtblvFkSRz48bH7S+GBknOcY70bqepWF7rOtWi3gS21JIPAuhnakkarjdjsD7yk+VZjYvfHNehRgDHFKxqF8sMvtLNla7ptStZ5ScJDBN4pYeZJHAHzqw1W6t5utPbIpke38eBvEU+7gKufwwfwqlVVXsAKimuY4lx6eQrLkkVjHyzQjUbSHr7257iMWzX7P4pPu7STzn0qlsdXSw0OyljkRrq21prrws8lAic/IkEVS3E7TNz9nyFMUc9qjrY3GLaNLcaNpt1qMmoxa3ZR6VLKZjvk/TopOSnh9yw7cd6nuNWi1yy6okaWO3lumimt4pX2lo4yfdHq23HFZXaM5A5r0HkcZrOrwUUE+ZGp1K2g6mvG1i21KxtvaUT2mK6m8NoZAoDHH6wOMgj1o231ezOtHUEFwLLTLJLK2vo4txifGBIVJGcndgH4ViwQW5XmrHTtafTop4JLWG8s7oL41vKSASPssCMEEc8/GhS3CWP01d0Xt1EutQT3EHUF1qk1jEZngu4TGRH+sye8Rx5jiitD1CFNAlv53zPoJc264+0JhhB9z8/eazc+vxCzmtNN0uLT1uBtnlErySOuc7QWPAzjOBzUM2rSS6TFpkFtHawBhJOUJLXEgGAzE9sDOAMDmjZOxOLcNL4v8AHHyRmd2j988fGrrQunBeyR3t6uY15jiPY/E0D09p51XU1RhmGL3n/wAhXRordY1CqoAHpWsUNPqM5s+v0rgsNHQR2bKBgbzx9wpVLp67YCP7X+QpV1Lg8PL72cR6mnUdSamDni8l/wAZoSG9jQ+6Gx8qf1Qf+c+q/wB8m/xmqwN2rDipKmekpVJM1Fpr0cWAQ+B8Ksj1FYsPsy5/2R+dYtHqdJfWuR4Io9KDhLk1A1yzUciYk9/dH51HJrdk36suP9kfnVAHBFLjFLswK9qPwXR1i0zwsn/h/wDemHVrbyEn4VTmvM0+1ETxotW1SA/1wPlUTajC3cPj5VWmvM0dqJnSiwa+hPk34VEbyInJDfhQZppprHEy4oJa4iJzhvwqP2lB5H8KhNNIraiiMohaXwTkbqnXVI8cqTVZivQK2tuDGmy2Gp258n/CnDVLf0f8KqMgVG7Y860m2EoxirLz62tsfr/hTG1m2UcBvwrPlj615VNJzPL4RcSa2rHChgKHa9WQ5O6q405G/GsvGuTCyNvcP9oT416LlM9jVh0/PbLZ39vctDCJlH/KSV8RMBvdCsDuBJGQMHIHNWst7aGYNaT2kcosI1tWdoyiSe5vyMe6SA32s+fNT0Ip3a2ozq3aA9jil7TGBxu+daOxvdNWG39qlsmgURHw9i7xcCYF2PGduzd8MEDuKmivNHE3iWM1lAJYo2dbmNSseZnMicg5wpGPMriloRru/gyxuY/Q14blD3z8quobrThod/HbmONnvSyK7KH8DHA94En5Ag5ovV7/AEvF86S2j3WJTbvEi42eNGYhwMbgof7jg0aEa71fBmvaYx601r2MD9b8K1CarpFxd3cl29q36eL2YiIALiCXBwB9kSlCa9s7vQZZo4b+S0MzSwPPMEDLvRWLEYGNp4U44yc+VaWNMlPO5bUEdJa3pelacfHSczStuYqgI+HnWhXrTRx+pdf/ACx+dc+txiJalqzSPVh0WJxVnXdB1S21axe4tRIEWUofEGDnAP8AnSqo+j3/APAZ/wC9N/hWlTPnOqgoZpRRmuqOm9L9vu7nwn8SWZ3Y7zjJJJrLDSbL+o3/AIq3vVAzPMP7Z/nWaisBIvc5q1RS3NJyZXw6RYlSSjnH9qopLKxRgoRs/wC1VyllLDJtcZU9jQGoadIl0rqDg1OailZbHKbdWe2tjpUwKssiv5HfVfcWht7vw8koTxWit9IM8O5eGxUAsjKphlH6RWIBrluK3OtymvkjstGtbgAuGPr71aG06N0eaQB4pCCPKQ0JYW72xCSD5GtPZTLEQx8q82WSS6jTex3pt4b+QGH6P9GNzh4ZTGew8Q0Hq/Rui2cypFBKMjJzKa2UeoR7hyOBWf6hvA13E4YYPFehOHqUkeXDNN7NlcvRmhNszFLhu/6U0r7ovQrdxtil2n/WmmXWoyo6JHk/Kvby/u1iDSKQnHNajE08k2uR8XRfTzTxo0Mvv/600TD0H07LcyQi3lyp4/TGobK68Se3dn5zxV/YXMUGrFpG+1yTWVCst3sJylo5ALn6N+nI7YEW04kI7+Magb6POn1s2kMMxdR38U1trq4t5EQq4IzVNfXnhxyxhSFPZvKqY8b1P5RhZXo3e5kLfo7p+UsHhlwDj+lNHL9H/TMiZNtOf++NQ20zOxWJgWY1eW0/s8IikP6QmunTH4ISnP5ZQDoDp95XVbWbaoyT4xr1vo96fERcW83/AM01qIpYwknIDc8U2S6j9hk2kUotbJiaaRhLjo7RY7pUEMmxvLxDRsfQfTxRpHhmwP8AWmn3dyHvwQeAKsJJ/FsCqkgsKMrUceo1ijqyKLM7/oz0+wlMcMpEZx/SmqqVelot8Zt5S68cSmtHIq2Ng8Q5ZwSa57JBI9zIqqT7xrOKUZ41KivV/wBvLWPg0Gnabo9/OiCF/fOAPENbC1+j7QXVfFgmJP8ArSKp+hunXe9juLkEKnOK6K6g3qRqMIvLVOa1JqBObmo7spJfo16Wjh3m1uOByfHNVFp0X0tMZGeCbYp4/TGtrrmpRw23gqw3MOw86wL3F5bNMNgWN2yC1EMMow3e5XDOLrW9jMdXWmg6ddLa6XbPuHLu0hOPhVdpNvazybXhbd8GNW8ujNfXLSOSSxyTV5oXTsVtJvZfPzqipKieSWrLqjsgzTOldOngVpY5Mn0cirZOidEI5hm/+aatLZEjQDirCIA9qkoyu2zcuqyrZSYNo+lWmkWj29mrLG0hchmzzgD/ACFKjwMdqVVR5+STlJtmD6lce0zj+2f50/p+KCaAK6jPbmq7qab/AO0rpc9pG/martP1v2ZQpOD508ydKjt6eNqzS6tFDaqRxVA+o28qlGwXQ0BrvVTXURt9oz5MKoLbfOxYOd4rEU1H1cFscFky6IPc28Gpw7FCuFOcUZqujXkMSarap40KgNIF7getYtIJJEOGIIrpf0ZdSQ31u+i3xHjxDADfrrTxwhTRbrcOXBGMmA28Y1mwE9kVaRT9nPeq3qO/udHt0ZkKOcZU1anT5ejvpKjtUB+rNVy0Por9yv8Ax61qOrelbbqbSXt8+HcIC0bjyNc+XooucZr4IY+uai41ycik6qmZSfGKkjyNG6TdNeWzTTSFyo45rH3lrNYXk1ncptmhYqwqa01OWzgaJOd3auqUNSpHHj6ipNyNNpmrrLfSRychDirzVr+L/R6WYAYTGeKxnSjxv1DHDcn3bnK59G8q2HWy2+laC9opG6QYA8yaFhWq0UjnuDKbUL6WDT7S+t+ynnFanQpfrTRzeyd24Fc1ttU8HTvZZQWQ9vhWosOo4LDRIIYyO+fuoyY9O4o59S2L3V7260a1gmBYgyBWU9sVo9Vh9o6WZo/6YpuX50Jrdva6305NJAwbNvvGPIgUP0nrS6n05aSyHPh4jk+YrC2FKTlLcxlte32gTwXepwvFFKeMjtXtz1ksmtieMn2cDiuh/SBp1pqPTVzEu3xIYDKnwI5H8q4KGJGas4pIm8zT2OiWPUUl7LPJHk8YB9KdaXWoCH9IrHcxPest0peeBqBjP2XHIPaujadqGnXbIgK5Q+8Kt9M3BTRiHUqU9LRlNUnnh1FIAhVgNzZ9DUmoa6bX2W0U+8SCxozqq5tob17lQDgBQaxWo3ouJA4GW/lXNKCnLQ+DpeVQVrkudY10C4EatkBcUFp2oWqSbpcZ78iqRmLMWPc03cOxrWmMVoXBB9RNy1HRtE6tihuvCQDDcA+lbS69qhtY7lWTdMivGqsGdgex2964OrtEweNsMOxrqej/AEhaW0Wkq3t3jWMCQyR7I9hIUqXVs7s88A8cU3FRjcRrK5vcvdK0LUp79p9R2vIQpRA2TgjIyPLiqbq6QxyRiKByu7YGCHDN/VHx+FX56xtLW2gmC3ZijK7nbG91EZTPfvnBqlH0gWgSyHg3Ens8iiVGRT4iqThw2eG5zjHfzqanaNtyT3QFbafqUdyls1uomktDdiMnDeGPUd93HamJq8sZANtKpOeChzx9r8POnDqez+uYbwNqTQxaU1gZ22+OXOf0n2u/Oe9GS9RRajp+rXAJSaaXwbFJG/SCN0RZWYDtkJn5saBapeDyy1hruVVTtnk1rLZwsQLGsRpqpaAEeVXUGpGU7AeKTN6NTo0sL71Y/GlUOnndbk/2v8hSoXBzZFUmjlHVt7s168UHtMwP4mqSdxLB4itggeVSdRu0nU2p7j2vJQPkHNVxVox3ODVZZEnTPX6SUo4ZWrQO7HcSe9S28rQSLIO3nUTDNewMBlH7HtSZ5WCTWVNOn8Git51LLIhyD5UfYdP6w+qW+rWH6HY24MDgkelZSO4eDK7uPKundC9WWcmkezXbqs0HbPmKklKO59B1HX4+pw9tr1fKNZqsI6q6fjjYCLU7NlmgPmrr/ke1UOq/SCunrbuVK3H2ZIz5Ed6p+outhp2p219pkiv4bfpEB7ih+vdLj1z2HX9JIMF6uJFH6r1ZNuFs8ScUpUjN9S3UXUF9LqcSBG4DKPP41nu71YKlxatLBMhVlHOaA2kKWHrzTx27I5ktmluPjkaGWOaM4eNgykeoOauOrdXbWNVjm3EoIVIHlnzqjT5165OBzmtQZG9mjzPmflR+kWpvbxYNx9QKA+0MelH6Pci01KOfPCAkmlK3aHCrR0+wtJdO0e6fefCFs2VPYcVmfo3u/Giv9KJIZyJo/u71faj1VpZ6Pu0SdfHmhKIuecmufdJ6i2k9Q2t1yVBKOPgRU4Y24tl3K5qKOmdTwXUhW4SbETWjROme/wAa46y7GKnyOK6dDqM2uXsscjbYoUYpGO5PlXPdUtXh1ae3KkMJOAfjUoZHObXxRfrOml08lGXJb9F29lJdX1xesAtvbkoCe7Gq6OS5humnRnTLd+1N0rZbNcXMq7jbr7qerZqW+1pr638HwBHk5zmvVwZYwios8rJBt38hOu6gJ0hhV9/uhmNUkhwakhtrueOS4jtppYov6SRYyVT5nsKhmOGw3B9DXHkSUnRbU5K2XvRulWmudSxWF+GNuYZZGAfZyqFhlvIZFXt10NYC6tryG49nsZns1SBiZVnebPCSDB2cEZIzwax+lXuo2F+t1pDyJdxq2GiTewXHvcYPGM5oifqfXLpt8+qyyN4scwzjAePOwgeWMnAHHNYA0sX0czX8kr298tvi+MHhSQMAiGRkVlYn3xlf/ehrLpa2s+pILWS8N5bzaXNfRSxqYjlFfAIP9qM/MVUw9X9TNshg1Wdn3hkVUBZm3FgO2T7xJA9TUP1x1DpepW109xc2t7bQmK3Mse1ljJPABHYlmosa2dmxhvrK7XT7e/meGzkZRPKo5VfP/jyou66Vsyk84kFiWkt0sxDN7TDKJWZQ+7APOO3lj41Txaj1HdyQTztdPc20jSK3gYMblct5d9ozg+Qquu+q9ba9eQarIxlCB8hSMIcpgYwME8YqcYpbHVOTe5rI+k9xlii1KOSRHlSFTEVEpiA8XJ/VwTgevwom46RW29oEeqxyS26zEp4DLkxAFhnPow5rGw9RaskFxDHqMqpduzzAYy7N9o/DPnjvR9vq2uXLSyveTSblkaUhc+64AcnjgEADNMPV5DTcCO33Z5IpmmagxuggPc1WTTGVNq9h2xTbB2t7lZGI4NCKHW9MQrZjd3Y5pV7pcwn0+OQdiKVNnHLk4f1A3/OfVQO4vZv8ZoQvuTFS9Rkp1Zqh/wD3s3+M0MrYNSyL5PV6DNs8bB5Dtc0wtk0TOiOOO+M0NEuZBmqRlas8/NhePI4jxFIw+PpXkZdVZkYqy9wKs4I12Bv1qGvYhHKJoxjP2h61iORN0d+b+nPFiWVO/IGHIYMSSD3ya6H0FdC9tLjRJX9yUeJDn9Vh6VzpiCTjtVz01qMul6lBex+8IJBvTzIPGRXRB3seXF0zot30a15vdz+lKEZ9TWD6eNnY61LBq8YMakxyBh28q7WJkdVlT7LgMK411/apbdW3LRjCzgSff5/yrNbUXcqak1ZSapBb2msXMFrJ4kCufDb1XyofO4cVH5816O+BmhOjmlTdju1XPT+jS6szQw8PJ7q5oGC18YADII5JrT9Ae0N1EkUSlkhyzH08q05WUxwSdsyFzbvbXUsEgxJC5Vh8QaK0qMSXDhjtZQWGfhVr1zaexdaXAZdqzMkpHrnvTNXtBH11JZ267VkuEUAejAZ/nV1NJIjpeq18MP6U1HZr8MkwJV2CHjg54orrbTDZ9aWV7IoEN3KoA+RAroGidL2Oj2ns6RK5EhcOwycmn610/BrVxZS3Iz7HJ4iD1NckY6Wz1Oq6j6hRvlHJptKdtd1vT0iJlUF4kHzzWf5Hccjyrv1podrb6pd6n4YNxcrhz8AO1cU03S31nq5dLOYzNdMr/wBkAkn+VVVnBNXSRrdBaKD6P7pNUnhhtVeV7URSus5lYABWQDbIjcDB8s1a6ydBl+uNUvIdMupZ2BjJAQGLwsAA7Thw/PGDwOcVpE6YsjpsdnIgkSMkrn1rj+tWGq2rXUFxJi1gkYgE+WeKxLk04L4N9Nd9M9N6hIjjTba9jjcQJDFgiNrXlZcDBLSEYBz39Kqprzop7PUZIYNNaaQgtEQIxgwLjwfdOMSbuBjnvxVBd9C30Wm6bdwTTX11qaI8USWzGPDAnHjE7cgKSQcYHyNVw6V1ppZY0s4nkhi8YotxES8ZXdvQbsuMc5XNBI1moap0tH1Dot1p31fbJZ60GaS2i2f8nAjIZsDn3t9UvW0EN/qM+pW2qWVyGdfCihuJZmZSzdi44xjJHYbhigpekNXtbuxg1G1Fol7crarL4iSbHbHDBWJBwwODitPN9H2r2eiu0cI9ojnljVZVEQ2IceLuY4Cn4+tA4q+S71rqTQdQ1OOQalAIIWuRLAc4mdoMRy/HnCfDFBPqXR0sb24g0oDDoHEAD49mBBzjv43Ge9Y9ei+pVje4fTCQjMrAyoGyrBWwuckBiBkDzHlUi9G9QrdLBLp6oWDHd7REVG1grAtuwCGIGCc5NZNfg2ral0cWuI/Z9LEf6VI2jgAfZ4KlSD6+JuANTXWpdPE3celyWcMc+mzxQSI20tnwyqONow2Q3JJJrEHpbWUlgiGnbZrhmWKJ5o1kbbncdpOQo2t7xGOO9exaLrBUPHZpJGRI3iRTxuuIwC53BscAg/HPFIoq8ksUZCjIxgUDcTlZsA1L7S4h3EeVVys012q45Y4xQikpUdh6KuTdaAGIxskK/wAB+dKp+lLRrPRUjZdpZt2D8hSps55e5nGepiV6u1QMP/jJcf8AjNAnOas+to/D6tv/AO1M7f8AmNU4nYLyMn1okrK4cqxN2Pl4jPlmo4jtbOMik8niD400/Y49acI3sYyZm560WC3qKOAMUpbyKaMoyjmq8bdvNNK7fiKa6fHf5Ot/1XqHHTtX+hMNrcU+J9jBskFSDkURpe46hCot/aSWx4RGd49K06/Rzqt4s0tr4cYzlInPOPnTktLpnJDG5w1Re/g6xZATafbSDkPEpBHyrnP0s2HhXmnXqr7siNGx+IwRXQ9FjlttEs7ecbZoolVx8QKpPpH05dQ6PnckCS0YTIf4EfgaFVjlxRxZ18weDU9jF4kwqLH/ACdW9aOs0WC2guM4ErsuT2yMfnSap0SjuWkMOyOUKuW2Z4rdfRxoEtjHdapMBi7wIx6KPOqHp2ysr+V2uZpEjAAUxDOG9D8K6JpG2xtxaRHdbx/0ZP2h8KyuTpftOefTHZLFqWnXy4BmhaMj/ZOR/Og9G0C81XreyuEkBQxxXbSE5ONo4/GtZ1/pEOuXNhJIJ5FhV1KRD1xzRvTWiQaRfrPHLIyiBY0VxyOOao5KkiahvbNZsyxPke1eGPHxr0SBuwNJt2P5UgHIgDYFcS1aVtB6wvLi1iAupL5hHu8g3/1rs58UdqzGq9J2mq6ol9cR/pY5A+RxuI9fwodNU+GNWna5NVEhjt4lxkhBmuM/SjpUlhrscqSSNHeguUzwrdq6+sspHJrKfSBYm80uK6ZQfZ3BH30PgKbOfaV13qmgWkVrplha2wV1aUkyP42FK9mYhchjnbjk17b9f6nai4EdjA3j5GZZJXZVKbNu4vkjBJAJwCTinGKBPeZAT8qju5bVbXOxQc+lYsz2/wAnl11fq2qXEVw1jbBob9L8BFbBkVFQKefs4QfHvzXQukNV1e46cuZ5Yo2M808jIGYf0hyVBzkAY4xXP454o02ooyRnjyrofS3jP0g4jG3duANNM0oJHPv9PtXtJ5IfZ7aUxePHukLu2JJFc+8WycFABny9afD9ImrRiQG2tvDlaZpERpEJMjiQ4ZWBGCBjB7d81Do/TntHUDQSqWO4nB8zmo+stGj0bVEiQ5Mi7jWo6ZGJ45QVsnj+kC+ithbeyoyibxi7XE5cN732W35T7RyR3wM55yS3Xj3ei6xBLb7b3U50IESYSJAqhsMSSSwRQfXGc1jSnpXqOUYHzFdEIY3yc7nJF3G7zqI44zvbgCt90Z0MFddRvxmTuqHsKxnSkr3GtwCRcj0ruVguLZeMcUZ8cYNaS2LI5xtnkkaxkKgwAKVOuf6QfKlXI+QfJjuruj9P1aB7ooI7jk7wO9caubf2a4kgJyUbGa+jL6MS2TqfSvnzWYjDrVxE3H6TuaaNzXpTI7rTbqyjSWaIiOQZVh2oduwHrXStb04HoFX4bbGCDXNOSimqY/cTyxrgQXBwfOk/YVIkbSsFQZbyFRv3ANXlGp2QT9JNp97Lp19DewnDwMGFdc6f6nXVrhYoriMST+/COxyO6kVzDpzSPrvWI7Nm2xfakI77R3xW/n6Qsui3bqazm9rhtAHW3c478HDetRyR1TSOzp8jhB7cm6dmY5C7SfL0qr1fTpNXsJbGVysUowcd6rOmevLfqfWJ7JbWSH3fEhYkE4HcHFawIuBk81ieOUHTNKSe5w3qzpubpm4t4WmE0UylkOMEYPY0Zp0FnefRzePKp8axvFYMO6h8A/dV/wDTBbts0q6XlAXjPwPBH+dZ7ptGm6W1+3B910if54fBH8azuTXupF99HawDVHiDEGSMgg/rEcj/ADrpCWyp27Vzf6P7Ex69FGzZ8NS6kjsMdv411LahxhwMUFGDezLuzinpCoIIFTgL/WH4V6SoH2s5P8KdCs9RQO3FSY5HGaYpXtuyRxTvPvxTMjSARUbp2wp+NTEL3LdzxTSfeI3ceRoGRbPh2qq6nVF6dvC65G3/ADFXe9Aftc1RdY4PSd9tyWwMD45FDGnuc0RElJAHHr61X6lYboJHjQkRjc2PIVYxRlER424YYYf1TR9srR9N63O6bsxqgz8TU0UfBnIY1FuCPTv611To11l6YhAXjkH41ylFdbbcT7oHHxNdZ6LhMXS9qJcqWGQK1Ey+Ai00W1tb57zwwZX7fCubfSkp+u7dsYGw11w48s1zn6V9PBtre9QHKNtJ+BqkaTMTbkmczBBqWztmu7pY1HftTIY/ElSP+scVYySrp+qRYXaqKOB5104EnM5JL02bLpbRo7TU427kDvXVLc4hUCuZ9H6jHqGosRxtwMV0uLhBS6m9dFsSWjY8uDlx8qVeTfbHypVxPkb5GyIkkRXPJFcL680uXT+oZGdf0cwyrV3MgetYD6UbVH0tZiuWQ8GtUU5Rm9H6qjm6Un0e+b30UiNz5jyrFge5j0q30bSTqFpcSfZ8PsaqwuCVPkcVpbMlO3FWexhyRsPvZ45ryQESYYc+efWiNNiWTUreJwCjSqCCcZ5o7qjSH0fXZrUqQhAeMnzU10SkrRFRelmk+ia2hm1i9mdh4kcQAQ+hPet51bZRy9HarFGAP0BcY9Rz/lXMvo1vHterUhXGy6jZGB+HIrr0yHwJF2htyn3W7H4Gozfrs6cfsOUfRKQOqZMqTm2YA44ByPyrsBKg5zVZoeh6PpmkG+02CO1nu1xNtYlW5zgDy+6nyKQAC3fjvTy5FOVhDijP/Sc1m/SXhy5aczqYQnOG5zn4YzWX6f0+WLoTX7uFStyUTbkYBVTuYj/jyrfNZK7ZYZx2zzXl1pntmmS2Rk8NbhCjgDsDUimn5MX9F2qSXGvyQTI8oMDfp/6vI4PzrqoCZxyF8uazXS/Tdp01bPbRNv8AGYFnK8tjtn5Vo0iXcWDnB8sdqaM0x4EYbKlvxp/6POT3Hxpnh4I5yM0/w485yc+vFAhRyK6IwG3PJB74p+6IcZz8SaYCm7blsgZp21CVbLcHPcc8UwPQYjwo7fHtSIjJGBjFNyfEb3fdwMEHmvfuP40ANwu8KRnA+0KC1u3F3oV5BH7zPEcfOjVcMW4ZQp5z514wWRdi4CNw3xHwpAcog0a5WDxi4x57e9XS2QToLUp4su8xGA3kAaJs7U2F5dWADOschwxOSQeRVhePBD0jfpINuARjyye1ZSKs5/b2LTKgMZY9gOwFdc0+GO30+3iK5KRgfwrmelYM0Cli3vjg9q6oiKEXLDG0U4mZjSy55UAeQFYv6UZYo+mSCuWdwF+FbVgmMqN1c0+ly5Y29lbgEIX3HnvgVtGHwYLQIVuNctYpPsluR91HdcwC31yNUTYvhDHx5qLpFd3VFmCM+8f5Va/SbxrVsMj+jPA+dVwvcm/Yyf6MUL6tMT2AFdnTAUD4VyD6LZolu7hCPfyOfhXXlwQKed3MeP2ojn+2PlSpTfbHypVyPkHyCNcbWIx2NYX6QdSMtqLNY9zSHArWXBfxXwf1jVRd6RHeSiSYZK9qdl0rRVWGjLadIyCKL9IUz8ScVzEwyJkspHPPzrs8tg8tsYEmZFxjg1mNS6GiTS7iaKaVply+CeDTTVmZwtHPMlDuHdTkVs+ubmDUtI0XVEB8WSLYzeoFZArwcjkdxWkvIZ5Po8sZBgxxXDZGOQPKtydojBcog6FYDrKxOM8t/Ku0LJyQVX864t0XZXtz1Nay2QANuweRm7Bexrs4cBvI5P4VNsrBbGW0O5MEtxZhlVlvG9zPqfIVqGk2jkLyf6teLFbhzKkUIcnlgvJPzp+0E5wmanFNcsnhxdu9+RKHz2TGPSneGzEE448qQyPNa8ZXIDB1G3kjnmtlydAwxwtSMWRN5CbRkt8qhQtsDHaCRUgOU2nac+vnWkKiQMSAcL+FeFyD2FRl1I4ZT8hTWwwILAfGmKiVpXx7oXPxFJZGRMDGMnvURlIfaEBGM5xS8TjlRSCibxnP6yj7q8MsjF1V1Vh24zUJmUHG0ZxntTTMOfc/hTCggyyYwSM454qOPKKFVuB2FDNKVVti5PJGRUkEm9QSpB8xjtQFFHqDT2fUMsjI0sNwqkBE+ycYzmvdes3udDuVjfZ7u7n4c0usxNDp8WoW6yH2cneEOOCOCfUZrDaZ1ZqDXQiubhpI5c79/b7h5Vk3a2LDTUY3FvuXaSw2nPBrp0ZO0LnkDtXP9Gt431KA5JO/3eeMV0ILKCQVAHkaIhMhO5GODxXK/pYnL6jZRE52qTXVZNygnGcVx76TblbjWoADyiEGtolLgoem5vA1+2l9Cf5U7rO9a9193JyEQAVBoisdWg2jJGTj7qZryudYmJGO3H3VbETd6DcfRXbQ+HLcnmRmxz8K6eHx51zP6Lci0kGOz10jvU8kvVuVivSiUnNKmrwKVRZOXJWTH9M/b7RqJnHbivZyfHkx/XP86hwc5NY1HUlsOyFPFPVwQVOCCMGoGdR3pCQA1mx0cp6ksVsteuYUxtLbgB8av7S6im+jtrJsB/E2Y8zzQPV26819ligcMq4PH2vjU+k6Zv0ZpIy7TrJ+kiPYfKqOXpJxj6i06DsRY387KD+kiAJ++tyW4xuAqh0W1FjbeK6gSMOcVZmTcQcYHfvU9RTSglWCYQenepBKPUUJ4x9P416snw/jT1CoMDj1p6uCe9B+If8Ag14LgugIXAPqaNQ9Ia8gzgEUo5i8WfskkjkUF4pUdh+NOW5Pbv8AfWosTiFBxEioXHHAJHevfF/tD8KEbfI0bY+w2cH5YoiOKeZtqoPic1uxUOMvqw/CvGkbAMaljkAgKe1G2dipiWR+SwBwfKjAgQYAFMw2VngTOwbaeBXjQXGdoAyBkj4VaEnyA/GoyCZA+AMAgj1oFqKWaK6XvG2PhREDbUAJIPxqxkdkxlVIJxnPaoZV3fqL86KGpAs8jez3CON0ZibjGc8HiuI2axx3SNICybu1dqufHjG5VVl9KwWodLwTag8sE3go7bjGB9k/Cg1pvguNHigXULfw/DVzyMHk/Kth7QxJAbkfCsZpGlRaXOLkO9xKowGkbkD4VohOXVXUgcfjSRtqwmWdtpyfKuR9W6BeHU5r1CZYmOTk8iunXE7bD2NZi7tmu5HUybQe4FLVQtF7GS6Ns/F1vdjhEOTihepIlfXbkpyAQK3elaOmnLK0LDc47mshqOntHfTCRwWZic1uE1dmZQajRrfo+097TTBI3Bc7sVsw5Pas30jIo01ED7ioxWi5qM5XJsrGNKgiIkqc+tKlEcp99KmuDkn7mZ66Z1u5sHI8Rv50wSsw5NNvpdt5MCP/AMxv50G89Rbo7UrSDSGI/wDeoZDIAePxNC+1MtRyXjMMEZFZ1j0kiWntE5lCxs/ruFRJatBPKEyCzZaokiti28wgN60Us6jAHlRqHpDYC+0Bhmpw43bduOM96BW62+leCfuSckmjUGksty+YFeB1XJPn5VX+0HaTngUxLkuobHB+NLUGgsjNn5V6JOO9VpuCBk/zrwXuTjAx86abYNJFiPElfHZaLhhQYzgmqyO4P/BouG4J7D+NWRimWdnaPJtjABbzNW9vDEi7EQcEgk+ZFB6M2Y5JCvnjOasIxtU5weSfxraITe9D9qAYEageQphIxjaK9Ln0FNLEnyrVkxrruUqOMjFeIpCKpxkAAmnZJ8qWDRYxpBxyajkBVS3kKeGLBuwwcUyRztK8EGiwGPHx5VW3OmxzEsAFf1FH7nCAcHAx8aaBIwLBe3wpWaTaKJrWW1c7x7p8x2p8cg9auvtrtdQwPkRQdxo7shlteP7B/wAqRVTT5K+ZsoeapoZs3DZ9aLuJZIiySKUYd1NUiykzsQfOptlOGjTRxLInb8KCk6aspZ/GlQsfnRGmXBeMA4yKsWJAqdlK3I7K3gtIwkMYRR6UYH44oLxMGmNcMDx2rOoekuLY7oz86VRaa5kt2J/rn+QpV0R9qPOy+9md1SF/a5nU/rn+dVTTAHDVpL+LM0mfNjWfvbPJJHFEo2dEZNIgZ89jUZ+JoKVmhfaGqTx1Cg8nNQcH8FlkXyF5GPOvM4OdzfjQLXqDOcg0329Md2rGlm9aLMSDPcj76a8pOFViM9+fKq5bp27KSPKpFMrHPbNNRYag7xOMbjjzya99owMLk/KhlgLfaLH76ISHA860o+Q3ZA9xI7e8cD0qWF6la3DDnNRGB0PBOK2LSHQyjtR0TjNUqsVdAGPPJqwhk4xk/jTsdGw0CVZLV0PDbqsG911ByBz51ktNvXtpCyn5jNaK3vIrsBgylgMYJ5FbUlwcs4NOwrcMkmkORUWcNzxThIDwOw9KdkqJeO1eMcDyrwH4/wAagdgY+WOQcd6dhQncZOB86YcFd22mADOSTn516MDIByPnSsDx1xkrTkAlAKjvUsNsZWzjijoraKBeMZphYNDZnu4+6iSgAxxTiQe386YBgkcn0oEC3ml21/HsuIg2f1hwR99YjV+kr3TXa4tc3VvnJwPfT5jzroZAPnilj0NJxs2pNHNdIuAJwM8GtBICVG2rPU+m7S+bx4lFvcjtIg4b5jz+dBG2ntgI7hMN2z5GuWUXE7oTjME8Nj3rwQffRJVfOmtGO4NSsuooM05NkDD+3/kKVOsf6A/7X5Uq7cftR4+f+Rg1zGC7E8DJ5rPandQxAqpDNT9X1WZruaEHaqSMv4Gs5eXOFJJpuR1RhtuB3k2ZM55p1tFcXrCK3ieZ/RFJrRaL0LcX+281dmt4Thlt14dx/aP6o+Hf5Vt7XTrWxhENpAkEY/VQY/8ArSDTbOeQ9H6rPhpI0i/23HH4UfD0Q6D9LdoP9lSa3DKFqFmUVllYpfCMsvSCL/8AE/8Ap/8AvXh6ZkQe5LG3zBFajIIphwfOkURl20e4iGTFuA815pns+Djbg/KtSVGM1BNBHMD4iZ+I4IoHRnTAOeP4VEIto5GQeeatbqxe3TxFO+P18x86BZz2oYUCmFCPd7/Kkq7DyP4VKzgHIOKRljYcnmlYNDredUuQjY94elGJMyPvU7cegrPalO0IDocMDkUVp2sR3yhGbbMv2kNTk/ky4mxstYSXEdwArHgPirF8FDsAYY4IFZFHyaPstVktTsky0Y8j5U45fJCeH5Ro9/HOM4oaZhkK3bzp8U8V0gaFixP6pqWKxed28Q7EHfNXTs53sQJGzPgDI+VH21jtG6Tt6GpojBAg2DJ7ZrxpixyT91MyTblUYUYpjGovEz3Bx/OlnPfg0WFDm55HcU7Hzpu75fI17k+lFge4r0EeVNzx3ppk2mnYEp71HJGkqFXUMD603xOcA16JM0uQ4Ka+sjbtuXLRnsfT4UGScYNaV0WaNo3GVYYrPXERhkZD5HGa480NLtHpdPk1qnyE2P8AQn/a/wAhSrywJMDZ/rf5ClXVi9iPN6j+WRl9TsoLm8uPeMb+I3vDtnJ8qk6R6XeTUH1DUAskdu2IF8mb+sflSv8A/wC+3GGA/SNn8a1ulBYdLhVe+3JrjwTlKbT4PYzxisUWuQx8AEnmh5JcDA5NRyztyc/IVAznOOT8q7bONRHSPz51CWHfzr3k9jULsCcD8ayyqHlsfDNebx5Goy3/AAabv880rNpE27K+deY3cGvAwIrwtzxSGj0jbnPIIwQaz2rWzWbeNHkwuf8Awn0rQZyajdI3RonXejjDA+dDNUYwySzNtjUsfhXo0+/kOQVjH9o8/hV/JZm3bw4wAn6pA70lt/61cU8006o6o4oVdmavtIv5o/cuIVwMZwSaoJNJ1G2l8SORC68hlbBrocsAxgCqm8tMHcB91RfUZEb+mxT2ZW6Vr8uBb6khjc8LKOx+fpV8suQCTnjv61m5ogwwwyPOmW+oz6cdnMsAP2CeR8q1HLqJ5OlcFcdzW215PayB4X2tnn0rRadrcd0BFP7jZ4IrF2t9DdwiSB9w8we4+dEhhnOe3Y10Rm4nBLGpG7bcpDAEJ3B+FJZFHGMn0zWc0zXpIGEdwxaI/reYq/SW3uUD2/vAjJGa6YzUuDjnBx5CFcs3fnz57V74nJIJoZmMaYOfQfE0hNnhmyfIVuzFBniDjBFeb8nPfJ7ChDKB2PAqJ5znC+Y86LFQY84GRk5qPx89gT86CeYjzyfSozcOPPH3UwLDxsd6lSUHHNVaz7/vomFicedNCLJD7uTxVFqsmL5wB5A1b7wqFmIAHf41k9Z1NF1ZoC4DFQ2PhXN1UqgdnRxbmy5007rdj/bP8hSqHQ38Szdv9Yf5ClVsH8aOTqf5ZGZv5x9Y3Q7BZXyfvNaHSr9ZLNVycqMcVitXufD1a8DY/p34/wC0aO0rUja3YYkFXAzXBgdZJHt5I3iibIvkZII+PrTXbkYPGKYZhKocEHPamEjsDj1rvOJDmbB5phY7skimFzyCahlfnvSNokLqD7zfdUb3Cp9k0HPchAeaCkuC3BPB/hSKItGvgP1uab9YDzFVa8HH4Ulzu796KGW6X6lueKmS4R/1uaplDE5zTw7hQOc+eKVBZdEbxg4x3B9KHfC5GOaHtZp921QXB+FHtC8sO7YVfHGfOo5cepWuSkJ09wJjuBOaFlUFSD51O27JBHPmKjcAnHpXA0didFHeWrL7wUEHzAqnmjzk5BIrWTpuXH8aorm3wxOzA7/+1TT0s6oytblDvntp/Ht2Mbjv6H7qvtL1uG9YQy/oJ8Y2k8P8qrJ4SQcj7/Wq24g3f5EeVdkJKXJwdT0790DdB8cEc0XZ38tlKHifA81zwaw+ndSS2TrbakTLD2WYD3l+frWpimS4jSWFw6OMq6ng1RpxdnnqSlszbWOsQ34IlOJcYHwoiZQiFw3iDzI8z6CsQjujZRtpA71YWvUM9sQJPfx2NWjlT2ZCeH5iXUlwEUAsA3fBoZroZ/8AeoTrGn3a4m4Y+a8YqJvZ5Z0jinGXIUH0zVU0c7TXJK04JzuyR8a8E7ZIzgGny2kCWkcu8DexBYE4IwCp+/I/4FEpYWj2a3UQnaE7W8TIICEZY5+G1h88VtGLIoGZjjn4cUQbkRYG73jQs+xLNriMuoNvHMAT5s2MUQlrbK9vCXcPNGpDtIpAZlBGVAyBk4++gaXkkWeRxhzwPSuf9b3Bj6h904xCtb6QRxSNGH4jGHY9sjvj4ZrlXUl8uo67cyqfdU7V+Qrlzb0meh0ktEtRv+g7qS70KV5GyVuGUH4bV/OlUH0cf9H5/wC9t/gSlXTiVQSR5/Uu80mYvXZW+vtQUZP/ACmXgc/rGi4X2xxsTncoyPSgOoJwuuaikMew+1Sh3PLN75zj0FSW0+YIiO2wKR8RXHFVJntdxOKibLRNRbAgY59M1cnGTuYHHlWEt7gxyoysQV5+dbHTrlLy33Egse/rXRF/BCcfknJTaTg/DNV13dbRj8AKMuG2Izs2AO2ao2dpJSQeT2FaYkIuXO4+debefnUsVs8hwFNGw6NKxHcUjYAAysFIGD51II2JIAJB9Ku49JjTlzzRKQQQjAUZoCyki02aQD0znnyqxh0tFH6U5oppMDAGKjMhPnRYyVVjhUCJQMedeMxJzmowx9a9zx3pBQLdwFwZEHvfrY86rmdc+lW5JByKrdUtSFNxGDt7sB5Vy5se2qJ0Y5/DA3lVQckc/GgrgpKCAOPPioZLlSCCwHzoc3BI905A5PlXn22di2B7uIovHPNVtwnIX9Y1ZSSk5Od2fX0oOUK3YHdmqY3RtTT5KyeBZEKEZz/A1Fp2p3mjTFYzviJ96Nvsn4j0NHyQsM8HHrQdxb+IMfrDsa7seRcPg87qum1+vHyjXabqtrqKZhfEg7xNww/MURK/n3rniF43DoSkiHgg4INXVp1LIoCXib/9avf7x5054mt4nFjyXtI0DNSDnjBIPrQcd7BcDMUqtnyzzUofBrEJG5RLD22RoliIUBCSCM9z3NTQ3twlt4CTt4O1l2A8YJBI+8gVXK3rzRCnau7IAA75roTOdxRc2+q3ceF3IyiMRgPGGG0HIHI9aPi1CeQR72T9Ft2sEAPujAyfPFZOXW7K1AUzeK47KnNRDXpLs+GnuJ5jPetahxwt70aLUtQ9oDQxnO85kYeZ+FZbU9EW5BkiO2XyOOPvq0hcEYogKCKw1Z2QjFR0h30dRSw6DcxzIUdbtgQf9hKVW3TibNPkHrKT/AUq6Ye1Hj51WRojuOj9BuriS4msN0srl3bxnGSTknhq8j6O0CJSqWGATn+mk/3qVKjTHwTU5Lhko6W0UdrLt/rX/OiLfRrC1OYYCn/bY/50qVPSvBru5Puf7JJdNtJl2yRZHpuP50xNHsI/s24H/aJ/zpUqdIXcn5YQltCn2YwKk2L6UqVFIO5PyxphjPcfxNNNtCe6fxNKlSpB3J+WL2WH+p/E157JAf1P4mlSopB3Z/cxeyQf1P4mvfZYf6n8TSpUUh92f3MXssP9T+Jrw2kBUqY+DwRk0qVGleA7uT7n+yvfpfRZHLtZAk8/0j/nS/0W0X/qf/qv+dKlWO1j+1fo19Rm+9/tnn+iuif9S/8AVf8AOkvSmiLnbZYz3/Sv+dKlT7WP7V+hd/L9z/bEeldEYYNkO2P6R/zqNujen3+1p4P/AHr/AJ0qVHbh4Q11GZf5v9siboTplm3HTOf/AOeT/epp6B6YPfTP/Xk/3qVKtUjDyTbuxf6A9Mfsz/8A0S/71Sp0XoEf2LOQf/2Zf96lSo0rwHcn5ZJ/olon/VZP3mX/AHqik6J6fm/pLJ3+dzL/AL1KlRpj4DuT8saOhOmgQRpvI/18n+9UydIaDGcpY4/75/8AepUqKQ+7k+5/sITp/S0+za4/7xvzqQaLpw7W/wD52/OlSopB3cn3P9hNvbQ2sZSFNik5IyTz99KlSpmG23b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81175"/>
            <a:ext cx="3505199" cy="455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781175"/>
            <a:ext cx="3429001" cy="455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058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r>
              <a:rPr lang="en-US" sz="3200" dirty="0" smtClean="0"/>
              <a:t>The field of </a:t>
            </a:r>
            <a:r>
              <a:rPr lang="en-US" sz="3200" dirty="0" err="1" smtClean="0"/>
              <a:t>pharmacoepidemiology</a:t>
            </a:r>
            <a:r>
              <a:rPr lang="en-US" sz="3200" dirty="0" smtClean="0"/>
              <a:t> continues to mature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14500"/>
            <a:ext cx="8534400" cy="4533900"/>
          </a:xfrm>
        </p:spPr>
        <p:txBody>
          <a:bodyPr/>
          <a:lstStyle/>
          <a:p>
            <a:r>
              <a:rPr lang="en-US" sz="2800" dirty="0" smtClean="0"/>
              <a:t>ISPE’s Education Committee recently sought to define the core content of the field and identified the following competencies as essential:</a:t>
            </a:r>
          </a:p>
          <a:p>
            <a:pPr lvl="1"/>
            <a:r>
              <a:rPr lang="en-US" sz="2400" dirty="0" err="1" smtClean="0"/>
              <a:t>Pharmacovigilance</a:t>
            </a:r>
            <a:endParaRPr lang="en-US" sz="2400" dirty="0" smtClean="0"/>
          </a:p>
          <a:p>
            <a:pPr lvl="1"/>
            <a:r>
              <a:rPr lang="en-US" sz="2400" dirty="0" smtClean="0"/>
              <a:t>Analysis of exposure data</a:t>
            </a:r>
          </a:p>
          <a:p>
            <a:pPr lvl="1"/>
            <a:r>
              <a:rPr lang="en-US" sz="2400" dirty="0" smtClean="0"/>
              <a:t>Epidemiologic methods</a:t>
            </a:r>
          </a:p>
          <a:p>
            <a:pPr lvl="1"/>
            <a:r>
              <a:rPr lang="en-US" sz="2400" dirty="0" smtClean="0"/>
              <a:t>Communication skills</a:t>
            </a:r>
          </a:p>
          <a:p>
            <a:r>
              <a:rPr lang="en-US" sz="2800" dirty="0" smtClean="0"/>
              <a:t>The discipline will continue to respond to rapidly evolving challenges and opportunities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397823"/>
            <a:ext cx="76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Jones JK, et al. </a:t>
            </a:r>
            <a:r>
              <a:rPr lang="en-US" sz="1400" i="1" dirty="0" err="1" smtClean="0"/>
              <a:t>Pharmacoepidemiol</a:t>
            </a:r>
            <a:r>
              <a:rPr lang="en-US" sz="1400" i="1" dirty="0" smtClean="0"/>
              <a:t> Drug </a:t>
            </a:r>
            <a:r>
              <a:rPr lang="en-US" sz="1400" i="1" dirty="0" err="1" smtClean="0"/>
              <a:t>Saf</a:t>
            </a:r>
            <a:r>
              <a:rPr lang="en-US" sz="1400" i="1" dirty="0" smtClean="0"/>
              <a:t> </a:t>
            </a:r>
            <a:r>
              <a:rPr lang="en-US" sz="1400" dirty="0" smtClean="0"/>
              <a:t>2012;21:677-689.</a:t>
            </a:r>
            <a:endParaRPr lang="en-US" sz="1400" dirty="0"/>
          </a:p>
        </p:txBody>
      </p:sp>
      <p:pic>
        <p:nvPicPr>
          <p:cNvPr id="91138" name="Picture 2" descr="https://encrypted-tbn2.gstatic.com/images?q=tbn:ANd9GcTS5FvvIUnqYBLGluIPhHXzrruNGbAzUawZ3rJiQWNDRBK3ww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2661" y="3200400"/>
            <a:ext cx="2020139" cy="14938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12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Grading and Class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lecture has pre-read materials</a:t>
            </a:r>
          </a:p>
          <a:p>
            <a:r>
              <a:rPr lang="en-US" dirty="0" smtClean="0"/>
              <a:t>Classes are intended to be interactive</a:t>
            </a:r>
          </a:p>
          <a:p>
            <a:pPr lvl="1"/>
            <a:r>
              <a:rPr lang="en-US" dirty="0" smtClean="0"/>
              <a:t>Students should feel free to ask questions and engage in class discussion</a:t>
            </a:r>
          </a:p>
          <a:p>
            <a:r>
              <a:rPr lang="en-US" dirty="0" smtClean="0"/>
              <a:t>Student assessments will be made based on:</a:t>
            </a:r>
          </a:p>
          <a:p>
            <a:pPr lvl="1"/>
            <a:r>
              <a:rPr lang="en-US" dirty="0" smtClean="0"/>
              <a:t>Class participation (33%)</a:t>
            </a:r>
          </a:p>
          <a:p>
            <a:pPr lvl="2"/>
            <a:r>
              <a:rPr lang="en-US" dirty="0" smtClean="0"/>
              <a:t>Students should be able to discuss reading materials </a:t>
            </a:r>
          </a:p>
          <a:p>
            <a:pPr lvl="1"/>
            <a:r>
              <a:rPr lang="en-US" dirty="0" smtClean="0"/>
              <a:t>Progress Tests (</a:t>
            </a:r>
            <a:r>
              <a:rPr lang="en-US" dirty="0" smtClean="0"/>
              <a:t>33%)</a:t>
            </a:r>
          </a:p>
          <a:p>
            <a:pPr lvl="1"/>
            <a:r>
              <a:rPr lang="en-US" dirty="0" smtClean="0"/>
              <a:t>Final Paper (</a:t>
            </a:r>
            <a:r>
              <a:rPr lang="en-US" dirty="0" smtClean="0"/>
              <a:t>33%)</a:t>
            </a:r>
          </a:p>
          <a:p>
            <a:pPr lvl="2"/>
            <a:r>
              <a:rPr lang="en-US" dirty="0" smtClean="0"/>
              <a:t>3-5 page paper on </a:t>
            </a:r>
            <a:r>
              <a:rPr lang="en-US" dirty="0" err="1" smtClean="0"/>
              <a:t>pharmacoepi</a:t>
            </a:r>
            <a:r>
              <a:rPr lang="en-US" dirty="0" smtClean="0"/>
              <a:t> topic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Course Objectives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To provide students with an introduction to:</a:t>
            </a:r>
          </a:p>
          <a:p>
            <a:pPr lvl="1"/>
            <a:r>
              <a:rPr lang="en-US" dirty="0" smtClean="0"/>
              <a:t>The field of </a:t>
            </a:r>
            <a:r>
              <a:rPr lang="en-US" dirty="0" err="1" smtClean="0"/>
              <a:t>pharmacoepidemiology</a:t>
            </a:r>
            <a:endParaRPr lang="en-US" dirty="0" smtClean="0"/>
          </a:p>
          <a:p>
            <a:pPr lvl="1"/>
            <a:r>
              <a:rPr lang="en-US" dirty="0" smtClean="0"/>
              <a:t>Basic study design principles and analysis in pharmacoepidemiology research</a:t>
            </a:r>
          </a:p>
          <a:p>
            <a:pPr lvl="1"/>
            <a:r>
              <a:rPr lang="en-US" dirty="0" smtClean="0"/>
              <a:t>Awareness of available data sources, strengths/ limitations for </a:t>
            </a:r>
            <a:r>
              <a:rPr lang="en-US" dirty="0" err="1" smtClean="0"/>
              <a:t>pharmacoepidemiologic</a:t>
            </a:r>
            <a:r>
              <a:rPr lang="en-US" dirty="0" smtClean="0"/>
              <a:t> research</a:t>
            </a:r>
          </a:p>
          <a:p>
            <a:pPr lvl="1"/>
            <a:r>
              <a:rPr lang="en-US" dirty="0" smtClean="0"/>
              <a:t>Post-marketing </a:t>
            </a:r>
            <a:r>
              <a:rPr lang="en-US" dirty="0" err="1" smtClean="0"/>
              <a:t>pharmacovigilance</a:t>
            </a:r>
            <a:r>
              <a:rPr lang="en-US" dirty="0" smtClean="0"/>
              <a:t>/drug safety research  </a:t>
            </a:r>
          </a:p>
          <a:p>
            <a:pPr lvl="1"/>
            <a:r>
              <a:rPr lang="en-US" dirty="0" smtClean="0"/>
              <a:t>Health economics and pharmacoepidemiology </a:t>
            </a:r>
          </a:p>
          <a:p>
            <a:pPr lvl="1"/>
            <a:r>
              <a:rPr lang="en-US" dirty="0" smtClean="0"/>
              <a:t>Issues of bias and conflict of interest </a:t>
            </a:r>
          </a:p>
          <a:p>
            <a:pPr lvl="1"/>
            <a:r>
              <a:rPr lang="en-US" dirty="0" smtClean="0"/>
              <a:t>Discuss the role of epidemiology in the drug development lifecycle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Schedule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046163"/>
              </p:ext>
            </p:extLst>
          </p:nvPr>
        </p:nvGraphicFramePr>
        <p:xfrm>
          <a:off x="304800" y="807721"/>
          <a:ext cx="8610599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56"/>
                <a:gridCol w="2023844"/>
                <a:gridCol w="5638799"/>
              </a:tblGrid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Kelsh</a:t>
                      </a:r>
                    </a:p>
                    <a:p>
                      <a:r>
                        <a:rPr lang="en-US" dirty="0" smtClean="0"/>
                        <a:t>D. Lilienfeld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 logistics, Intro</a:t>
                      </a:r>
                    </a:p>
                    <a:p>
                      <a:r>
                        <a:rPr lang="en-US" dirty="0" smtClean="0"/>
                        <a:t>History of </a:t>
                      </a:r>
                      <a:r>
                        <a:rPr lang="en-US" baseline="0" dirty="0" smtClean="0"/>
                        <a:t>Pharmacoepidemiology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M. Kelsh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Study Design in Pharmacoepidemiology 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D. Kim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Pharmacoepidemiology: Data sources </a:t>
                      </a:r>
                      <a:endParaRPr lang="en-US" dirty="0"/>
                    </a:p>
                  </a:txBody>
                  <a:tcPr/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en-US" dirty="0" smtClean="0"/>
                        <a:t>01/28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Sprafka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Pharmacoepidemiology and Drug Safety 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02/04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Xue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Methods/Analytical Approaches </a:t>
                      </a:r>
                      <a:endParaRPr lang="en-US" dirty="0"/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 smtClean="0"/>
                        <a:t>02/11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R. Hernandez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Methods/Analytical Approaches II</a:t>
                      </a:r>
                      <a:endParaRPr lang="en-US" dirty="0"/>
                    </a:p>
                  </a:txBody>
                  <a:tcPr/>
                </a:tc>
              </a:tr>
              <a:tr h="433401">
                <a:tc>
                  <a:txBody>
                    <a:bodyPr/>
                    <a:lstStyle/>
                    <a:p>
                      <a:r>
                        <a:rPr lang="en-US" dirty="0" smtClean="0"/>
                        <a:t>02/18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Callahagan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M. Kelsh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Bias Analyses, </a:t>
                      </a:r>
                      <a:r>
                        <a:rPr lang="en-US" dirty="0" err="1" smtClean="0"/>
                        <a:t>MetaAnalysis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MetaAnalysis</a:t>
                      </a:r>
                      <a:r>
                        <a:rPr lang="en-US" dirty="0" smtClean="0"/>
                        <a:t> (cont.)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02/25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D. Cher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Medical Devices, Pharmacoepidemiology and Regulatory Processes </a:t>
                      </a: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03/03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M. Woolley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Health Economics 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03/10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 Liede</a:t>
                      </a:r>
                    </a:p>
                    <a:p>
                      <a:r>
                        <a:rPr lang="en-US" dirty="0" smtClean="0"/>
                        <a:t>M. Kelsh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Ethics in </a:t>
                      </a:r>
                      <a:r>
                        <a:rPr lang="en-US" dirty="0" err="1" smtClean="0"/>
                        <a:t>Pharmacoepidemiologic</a:t>
                      </a:r>
                      <a:r>
                        <a:rPr lang="en-US" dirty="0" smtClean="0"/>
                        <a:t> Research </a:t>
                      </a:r>
                    </a:p>
                    <a:p>
                      <a:r>
                        <a:rPr lang="en-US" baseline="0" dirty="0" smtClean="0"/>
                        <a:t>Class Summary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4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Design and Analysis Seminar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105400"/>
          </a:xfrm>
        </p:spPr>
        <p:txBody>
          <a:bodyPr/>
          <a:lstStyle/>
          <a:p>
            <a:r>
              <a:rPr lang="en-US" dirty="0" smtClean="0"/>
              <a:t>Basic epidemiologic study designs used in pharmacoepidemiology</a:t>
            </a:r>
          </a:p>
          <a:p>
            <a:pPr lvl="1"/>
            <a:r>
              <a:rPr lang="en-US" dirty="0" smtClean="0"/>
              <a:t>Comparative advantages/disadvantages  </a:t>
            </a:r>
          </a:p>
          <a:p>
            <a:r>
              <a:rPr lang="en-US" dirty="0" smtClean="0"/>
              <a:t>Epidemiology measures of effect </a:t>
            </a:r>
          </a:p>
          <a:p>
            <a:r>
              <a:rPr lang="en-US" dirty="0" smtClean="0"/>
              <a:t>Study Bias and methods to address bias </a:t>
            </a:r>
          </a:p>
          <a:p>
            <a:r>
              <a:rPr lang="en-US" dirty="0" smtClean="0"/>
              <a:t>Case Studies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3516</TotalTime>
  <Words>694</Words>
  <Application>Microsoft Office PowerPoint</Application>
  <PresentationFormat>On-screen Show (4:3)</PresentationFormat>
  <Paragraphs>160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Capsules</vt:lpstr>
      <vt:lpstr>EPI 262: Introduction to Pharmacoepidemiology</vt:lpstr>
      <vt:lpstr>Recommended Text and Readings </vt:lpstr>
      <vt:lpstr>Recommended Text and Readings </vt:lpstr>
      <vt:lpstr>Recommended Text and Readings </vt:lpstr>
      <vt:lpstr>The field of pharmacoepidemiology continues to mature</vt:lpstr>
      <vt:lpstr>Course Grading and Class Project</vt:lpstr>
      <vt:lpstr>Course Objectives</vt:lpstr>
      <vt:lpstr>Course Schedule</vt:lpstr>
      <vt:lpstr>Study Design and Analysis Seminar</vt:lpstr>
      <vt:lpstr>Data Sources for Pharmacoepidemiology</vt:lpstr>
      <vt:lpstr>Pharmacology and Drug Safety</vt:lpstr>
      <vt:lpstr>Advanced Methods in Pharmacoepi</vt:lpstr>
      <vt:lpstr>Meta-Analysis and Systematic Review</vt:lpstr>
      <vt:lpstr>Health Economics, Health Outcomes</vt:lpstr>
      <vt:lpstr>Ethics in Pharmacoepi Research</vt:lpstr>
    </vt:vector>
  </TitlesOfParts>
  <Company>Amgen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Predictors of Early Mortality</dc:title>
  <dc:creator>Administrator</dc:creator>
  <cp:lastModifiedBy>mkelsh</cp:lastModifiedBy>
  <cp:revision>141</cp:revision>
  <cp:lastPrinted>2015-01-08T20:27:08Z</cp:lastPrinted>
  <dcterms:created xsi:type="dcterms:W3CDTF">2005-08-17T16:35:31Z</dcterms:created>
  <dcterms:modified xsi:type="dcterms:W3CDTF">2015-12-04T14:35:27Z</dcterms:modified>
</cp:coreProperties>
</file>