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1.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6" r:id="rId2"/>
    <p:sldMasterId id="2147484092" r:id="rId3"/>
    <p:sldMasterId id="2147484249" r:id="rId4"/>
  </p:sldMasterIdLst>
  <p:notesMasterIdLst>
    <p:notesMasterId r:id="rId119"/>
  </p:notesMasterIdLst>
  <p:handoutMasterIdLst>
    <p:handoutMasterId r:id="rId120"/>
  </p:handoutMasterIdLst>
  <p:sldIdLst>
    <p:sldId id="256" r:id="rId5"/>
    <p:sldId id="677" r:id="rId6"/>
    <p:sldId id="678" r:id="rId7"/>
    <p:sldId id="701" r:id="rId8"/>
    <p:sldId id="451" r:id="rId9"/>
    <p:sldId id="529" r:id="rId10"/>
    <p:sldId id="616" r:id="rId11"/>
    <p:sldId id="537" r:id="rId12"/>
    <p:sldId id="555" r:id="rId13"/>
    <p:sldId id="554" r:id="rId14"/>
    <p:sldId id="551" r:id="rId15"/>
    <p:sldId id="572" r:id="rId16"/>
    <p:sldId id="570" r:id="rId17"/>
    <p:sldId id="571" r:id="rId18"/>
    <p:sldId id="694" r:id="rId19"/>
    <p:sldId id="695" r:id="rId20"/>
    <p:sldId id="573" r:id="rId21"/>
    <p:sldId id="574" r:id="rId22"/>
    <p:sldId id="575" r:id="rId23"/>
    <p:sldId id="576" r:id="rId24"/>
    <p:sldId id="710" r:id="rId25"/>
    <p:sldId id="580" r:id="rId26"/>
    <p:sldId id="581" r:id="rId27"/>
    <p:sldId id="607" r:id="rId28"/>
    <p:sldId id="711" r:id="rId29"/>
    <p:sldId id="617" r:id="rId30"/>
    <p:sldId id="557" r:id="rId31"/>
    <p:sldId id="661" r:id="rId32"/>
    <p:sldId id="558" r:id="rId33"/>
    <p:sldId id="562" r:id="rId34"/>
    <p:sldId id="696" r:id="rId35"/>
    <p:sldId id="582" r:id="rId36"/>
    <p:sldId id="588" r:id="rId37"/>
    <p:sldId id="702" r:id="rId38"/>
    <p:sldId id="586" r:id="rId39"/>
    <p:sldId id="662" r:id="rId40"/>
    <p:sldId id="663" r:id="rId41"/>
    <p:sldId id="674" r:id="rId42"/>
    <p:sldId id="609" r:id="rId43"/>
    <p:sldId id="612" r:id="rId44"/>
    <p:sldId id="611" r:id="rId45"/>
    <p:sldId id="692" r:id="rId46"/>
    <p:sldId id="602" r:id="rId47"/>
    <p:sldId id="601" r:id="rId48"/>
    <p:sldId id="613" r:id="rId49"/>
    <p:sldId id="614" r:id="rId50"/>
    <p:sldId id="712" r:id="rId51"/>
    <p:sldId id="665" r:id="rId52"/>
    <p:sldId id="615" r:id="rId53"/>
    <p:sldId id="605" r:id="rId54"/>
    <p:sldId id="620" r:id="rId55"/>
    <p:sldId id="544" r:id="rId56"/>
    <p:sldId id="621" r:id="rId57"/>
    <p:sldId id="666" r:id="rId58"/>
    <p:sldId id="651" r:id="rId59"/>
    <p:sldId id="668" r:id="rId60"/>
    <p:sldId id="624" r:id="rId61"/>
    <p:sldId id="622" r:id="rId62"/>
    <p:sldId id="623" r:id="rId63"/>
    <p:sldId id="535" r:id="rId64"/>
    <p:sldId id="625" r:id="rId65"/>
    <p:sldId id="626" r:id="rId66"/>
    <p:sldId id="627" r:id="rId67"/>
    <p:sldId id="628" r:id="rId68"/>
    <p:sldId id="629" r:id="rId69"/>
    <p:sldId id="630" r:id="rId70"/>
    <p:sldId id="631" r:id="rId71"/>
    <p:sldId id="632" r:id="rId72"/>
    <p:sldId id="633" r:id="rId73"/>
    <p:sldId id="634" r:id="rId74"/>
    <p:sldId id="635" r:id="rId75"/>
    <p:sldId id="636" r:id="rId76"/>
    <p:sldId id="637" r:id="rId77"/>
    <p:sldId id="638" r:id="rId78"/>
    <p:sldId id="676" r:id="rId79"/>
    <p:sldId id="672" r:id="rId80"/>
    <p:sldId id="670" r:id="rId81"/>
    <p:sldId id="697" r:id="rId82"/>
    <p:sldId id="639" r:id="rId83"/>
    <p:sldId id="640" r:id="rId84"/>
    <p:sldId id="642" r:id="rId85"/>
    <p:sldId id="643" r:id="rId86"/>
    <p:sldId id="644" r:id="rId87"/>
    <p:sldId id="645" r:id="rId88"/>
    <p:sldId id="641" r:id="rId89"/>
    <p:sldId id="646" r:id="rId90"/>
    <p:sldId id="648" r:id="rId91"/>
    <p:sldId id="707" r:id="rId92"/>
    <p:sldId id="708" r:id="rId93"/>
    <p:sldId id="709" r:id="rId94"/>
    <p:sldId id="680" r:id="rId95"/>
    <p:sldId id="704" r:id="rId96"/>
    <p:sldId id="705" r:id="rId97"/>
    <p:sldId id="654" r:id="rId98"/>
    <p:sldId id="698" r:id="rId99"/>
    <p:sldId id="706" r:id="rId100"/>
    <p:sldId id="610" r:id="rId101"/>
    <p:sldId id="583" r:id="rId102"/>
    <p:sldId id="652" r:id="rId103"/>
    <p:sldId id="653" r:id="rId104"/>
    <p:sldId id="650" r:id="rId105"/>
    <p:sldId id="681" r:id="rId106"/>
    <p:sldId id="682" r:id="rId107"/>
    <p:sldId id="684" r:id="rId108"/>
    <p:sldId id="693" r:id="rId109"/>
    <p:sldId id="683" r:id="rId110"/>
    <p:sldId id="690" r:id="rId111"/>
    <p:sldId id="686" r:id="rId112"/>
    <p:sldId id="699" r:id="rId113"/>
    <p:sldId id="700" r:id="rId114"/>
    <p:sldId id="687" r:id="rId115"/>
    <p:sldId id="688" r:id="rId116"/>
    <p:sldId id="689" r:id="rId117"/>
    <p:sldId id="273" r:id="rId1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0000"/>
    <a:srgbClr val="999933"/>
    <a:srgbClr val="CC6600"/>
    <a:srgbClr val="CC9933"/>
    <a:srgbClr val="BBBBAA"/>
    <a:srgbClr val="88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1" autoAdjust="0"/>
    <p:restoredTop sz="64615" autoAdjust="0"/>
  </p:normalViewPr>
  <p:slideViewPr>
    <p:cSldViewPr>
      <p:cViewPr varScale="1">
        <p:scale>
          <a:sx n="71" d="100"/>
          <a:sy n="71" d="100"/>
        </p:scale>
        <p:origin x="-2154" y="-96"/>
      </p:cViewPr>
      <p:guideLst>
        <p:guide orient="horz" pos="2160"/>
        <p:guide pos="2880"/>
      </p:guideLst>
    </p:cSldViewPr>
  </p:slideViewPr>
  <p:outlineViewPr>
    <p:cViewPr>
      <p:scale>
        <a:sx n="33" d="100"/>
        <a:sy n="33" d="100"/>
      </p:scale>
      <p:origin x="42" y="17718"/>
    </p:cViewPr>
  </p:outlineViewPr>
  <p:notesTextViewPr>
    <p:cViewPr>
      <p:scale>
        <a:sx n="1" d="1"/>
        <a:sy n="1" d="1"/>
      </p:scale>
      <p:origin x="0" y="0"/>
    </p:cViewPr>
  </p:notesTextViewPr>
  <p:sorterViewPr>
    <p:cViewPr>
      <p:scale>
        <a:sx n="78" d="100"/>
        <a:sy n="78" d="100"/>
      </p:scale>
      <p:origin x="0" y="7416"/>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027128-563B-42AB-8695-4719B473FD9B}" type="datetimeFigureOut">
              <a:rPr lang="en-US"/>
              <a:pPr>
                <a:defRPr/>
              </a:pPr>
              <a:t>2/12/2018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7D5728-7EC3-4C63-B189-98D57C9F6271}" type="slidenum">
              <a:rPr lang="en-US"/>
              <a:pPr>
                <a:defRPr/>
              </a:pPr>
              <a:t>‹#›</a:t>
            </a:fld>
            <a:endParaRPr lang="en-US" dirty="0"/>
          </a:p>
        </p:txBody>
      </p:sp>
    </p:spTree>
    <p:extLst>
      <p:ext uri="{BB962C8B-B14F-4D97-AF65-F5344CB8AC3E}">
        <p14:creationId xmlns:p14="http://schemas.microsoft.com/office/powerpoint/2010/main" val="144322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B0E42-7A1C-448B-B0EC-ABC05927D936}" type="datetimeFigureOut">
              <a:rPr lang="en-US" smtClean="0"/>
              <a:t>2/12/2018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CE332-6E9C-4D11-9F5B-65AA288B18B8}" type="slidenum">
              <a:rPr lang="en-US" smtClean="0"/>
              <a:t>‹#›</a:t>
            </a:fld>
            <a:endParaRPr lang="en-US" dirty="0"/>
          </a:p>
        </p:txBody>
      </p:sp>
    </p:spTree>
    <p:extLst>
      <p:ext uri="{BB962C8B-B14F-4D97-AF65-F5344CB8AC3E}">
        <p14:creationId xmlns:p14="http://schemas.microsoft.com/office/powerpoint/2010/main" val="411441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a:t>
            </a:fld>
            <a:endParaRPr lang="en-US" dirty="0"/>
          </a:p>
        </p:txBody>
      </p:sp>
    </p:spTree>
    <p:extLst>
      <p:ext uri="{BB962C8B-B14F-4D97-AF65-F5344CB8AC3E}">
        <p14:creationId xmlns:p14="http://schemas.microsoft.com/office/powerpoint/2010/main" val="294970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20</a:t>
            </a:fld>
            <a:endParaRPr lang="en-US"/>
          </a:p>
        </p:txBody>
      </p:sp>
    </p:spTree>
    <p:extLst>
      <p:ext uri="{BB962C8B-B14F-4D97-AF65-F5344CB8AC3E}">
        <p14:creationId xmlns:p14="http://schemas.microsoft.com/office/powerpoint/2010/main" val="304774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22</a:t>
            </a:fld>
            <a:endParaRPr lang="en-US"/>
          </a:p>
        </p:txBody>
      </p:sp>
    </p:spTree>
    <p:extLst>
      <p:ext uri="{BB962C8B-B14F-4D97-AF65-F5344CB8AC3E}">
        <p14:creationId xmlns:p14="http://schemas.microsoft.com/office/powerpoint/2010/main" val="41052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23</a:t>
            </a:fld>
            <a:endParaRPr lang="en-US"/>
          </a:p>
        </p:txBody>
      </p:sp>
    </p:spTree>
    <p:extLst>
      <p:ext uri="{BB962C8B-B14F-4D97-AF65-F5344CB8AC3E}">
        <p14:creationId xmlns:p14="http://schemas.microsoft.com/office/powerpoint/2010/main" val="3908038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24</a:t>
            </a:fld>
            <a:endParaRPr lang="en-US"/>
          </a:p>
        </p:txBody>
      </p:sp>
    </p:spTree>
    <p:extLst>
      <p:ext uri="{BB962C8B-B14F-4D97-AF65-F5344CB8AC3E}">
        <p14:creationId xmlns:p14="http://schemas.microsoft.com/office/powerpoint/2010/main" val="3908038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27</a:t>
            </a:fld>
            <a:endParaRPr lang="en-US"/>
          </a:p>
        </p:txBody>
      </p:sp>
    </p:spTree>
    <p:extLst>
      <p:ext uri="{BB962C8B-B14F-4D97-AF65-F5344CB8AC3E}">
        <p14:creationId xmlns:p14="http://schemas.microsoft.com/office/powerpoint/2010/main" val="1901166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28</a:t>
            </a:fld>
            <a:endParaRPr lang="en-US"/>
          </a:p>
        </p:txBody>
      </p:sp>
    </p:spTree>
    <p:extLst>
      <p:ext uri="{BB962C8B-B14F-4D97-AF65-F5344CB8AC3E}">
        <p14:creationId xmlns:p14="http://schemas.microsoft.com/office/powerpoint/2010/main" val="2445724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29</a:t>
            </a:fld>
            <a:endParaRPr lang="en-US" dirty="0"/>
          </a:p>
        </p:txBody>
      </p:sp>
    </p:spTree>
    <p:extLst>
      <p:ext uri="{BB962C8B-B14F-4D97-AF65-F5344CB8AC3E}">
        <p14:creationId xmlns:p14="http://schemas.microsoft.com/office/powerpoint/2010/main" val="4018258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30</a:t>
            </a:fld>
            <a:endParaRPr lang="en-US" dirty="0"/>
          </a:p>
        </p:txBody>
      </p:sp>
    </p:spTree>
    <p:extLst>
      <p:ext uri="{BB962C8B-B14F-4D97-AF65-F5344CB8AC3E}">
        <p14:creationId xmlns:p14="http://schemas.microsoft.com/office/powerpoint/2010/main" val="2216539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31</a:t>
            </a:fld>
            <a:endParaRPr lang="en-US" dirty="0"/>
          </a:p>
        </p:txBody>
      </p:sp>
    </p:spTree>
    <p:extLst>
      <p:ext uri="{BB962C8B-B14F-4D97-AF65-F5344CB8AC3E}">
        <p14:creationId xmlns:p14="http://schemas.microsoft.com/office/powerpoint/2010/main" val="3904266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32</a:t>
            </a:fld>
            <a:endParaRPr lang="en-US" dirty="0"/>
          </a:p>
        </p:txBody>
      </p:sp>
    </p:spTree>
    <p:extLst>
      <p:ext uri="{BB962C8B-B14F-4D97-AF65-F5344CB8AC3E}">
        <p14:creationId xmlns:p14="http://schemas.microsoft.com/office/powerpoint/2010/main" val="221653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a:t>
            </a:fld>
            <a:endParaRPr lang="en-US"/>
          </a:p>
        </p:txBody>
      </p:sp>
    </p:spTree>
    <p:extLst>
      <p:ext uri="{BB962C8B-B14F-4D97-AF65-F5344CB8AC3E}">
        <p14:creationId xmlns:p14="http://schemas.microsoft.com/office/powerpoint/2010/main" val="646825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33</a:t>
            </a:fld>
            <a:endParaRPr lang="en-US" dirty="0"/>
          </a:p>
        </p:txBody>
      </p:sp>
    </p:spTree>
    <p:extLst>
      <p:ext uri="{BB962C8B-B14F-4D97-AF65-F5344CB8AC3E}">
        <p14:creationId xmlns:p14="http://schemas.microsoft.com/office/powerpoint/2010/main" val="2216539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35</a:t>
            </a:fld>
            <a:endParaRPr lang="en-US" dirty="0"/>
          </a:p>
        </p:txBody>
      </p:sp>
    </p:spTree>
    <p:extLst>
      <p:ext uri="{BB962C8B-B14F-4D97-AF65-F5344CB8AC3E}">
        <p14:creationId xmlns:p14="http://schemas.microsoft.com/office/powerpoint/2010/main" val="2216539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36</a:t>
            </a:fld>
            <a:endParaRPr lang="en-US"/>
          </a:p>
        </p:txBody>
      </p:sp>
    </p:spTree>
    <p:extLst>
      <p:ext uri="{BB962C8B-B14F-4D97-AF65-F5344CB8AC3E}">
        <p14:creationId xmlns:p14="http://schemas.microsoft.com/office/powerpoint/2010/main" val="2445724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37</a:t>
            </a:fld>
            <a:endParaRPr lang="en-US"/>
          </a:p>
        </p:txBody>
      </p:sp>
    </p:spTree>
    <p:extLst>
      <p:ext uri="{BB962C8B-B14F-4D97-AF65-F5344CB8AC3E}">
        <p14:creationId xmlns:p14="http://schemas.microsoft.com/office/powerpoint/2010/main" val="3435852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39</a:t>
            </a:fld>
            <a:endParaRPr lang="en-US"/>
          </a:p>
        </p:txBody>
      </p:sp>
    </p:spTree>
    <p:extLst>
      <p:ext uri="{BB962C8B-B14F-4D97-AF65-F5344CB8AC3E}">
        <p14:creationId xmlns:p14="http://schemas.microsoft.com/office/powerpoint/2010/main" val="1712064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40</a:t>
            </a:fld>
            <a:endParaRPr lang="en-US"/>
          </a:p>
        </p:txBody>
      </p:sp>
    </p:spTree>
    <p:extLst>
      <p:ext uri="{BB962C8B-B14F-4D97-AF65-F5344CB8AC3E}">
        <p14:creationId xmlns:p14="http://schemas.microsoft.com/office/powerpoint/2010/main" val="4011923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41</a:t>
            </a:fld>
            <a:endParaRPr lang="en-US"/>
          </a:p>
        </p:txBody>
      </p:sp>
    </p:spTree>
    <p:extLst>
      <p:ext uri="{BB962C8B-B14F-4D97-AF65-F5344CB8AC3E}">
        <p14:creationId xmlns:p14="http://schemas.microsoft.com/office/powerpoint/2010/main" val="3841636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42</a:t>
            </a:fld>
            <a:endParaRPr lang="en-US" dirty="0"/>
          </a:p>
        </p:txBody>
      </p:sp>
    </p:spTree>
    <p:extLst>
      <p:ext uri="{BB962C8B-B14F-4D97-AF65-F5344CB8AC3E}">
        <p14:creationId xmlns:p14="http://schemas.microsoft.com/office/powerpoint/2010/main" val="2201956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43</a:t>
            </a:fld>
            <a:endParaRPr lang="en-US"/>
          </a:p>
        </p:txBody>
      </p:sp>
    </p:spTree>
    <p:extLst>
      <p:ext uri="{BB962C8B-B14F-4D97-AF65-F5344CB8AC3E}">
        <p14:creationId xmlns:p14="http://schemas.microsoft.com/office/powerpoint/2010/main" val="886886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44</a:t>
            </a:fld>
            <a:endParaRPr lang="en-US"/>
          </a:p>
        </p:txBody>
      </p:sp>
    </p:spTree>
    <p:extLst>
      <p:ext uri="{BB962C8B-B14F-4D97-AF65-F5344CB8AC3E}">
        <p14:creationId xmlns:p14="http://schemas.microsoft.com/office/powerpoint/2010/main" val="3503749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11</a:t>
            </a:fld>
            <a:endParaRPr lang="en-US"/>
          </a:p>
        </p:txBody>
      </p:sp>
    </p:spTree>
    <p:extLst>
      <p:ext uri="{BB962C8B-B14F-4D97-AF65-F5344CB8AC3E}">
        <p14:creationId xmlns:p14="http://schemas.microsoft.com/office/powerpoint/2010/main" val="1412102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45</a:t>
            </a:fld>
            <a:endParaRPr lang="en-US"/>
          </a:p>
        </p:txBody>
      </p:sp>
    </p:spTree>
    <p:extLst>
      <p:ext uri="{BB962C8B-B14F-4D97-AF65-F5344CB8AC3E}">
        <p14:creationId xmlns:p14="http://schemas.microsoft.com/office/powerpoint/2010/main" val="2827515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46</a:t>
            </a:fld>
            <a:endParaRPr lang="en-US"/>
          </a:p>
        </p:txBody>
      </p:sp>
    </p:spTree>
    <p:extLst>
      <p:ext uri="{BB962C8B-B14F-4D97-AF65-F5344CB8AC3E}">
        <p14:creationId xmlns:p14="http://schemas.microsoft.com/office/powerpoint/2010/main" val="2827515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48</a:t>
            </a:fld>
            <a:endParaRPr lang="en-US"/>
          </a:p>
        </p:txBody>
      </p:sp>
    </p:spTree>
    <p:extLst>
      <p:ext uri="{BB962C8B-B14F-4D97-AF65-F5344CB8AC3E}">
        <p14:creationId xmlns:p14="http://schemas.microsoft.com/office/powerpoint/2010/main" val="1820975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50</a:t>
            </a:fld>
            <a:endParaRPr lang="en-US"/>
          </a:p>
        </p:txBody>
      </p:sp>
    </p:spTree>
    <p:extLst>
      <p:ext uri="{BB962C8B-B14F-4D97-AF65-F5344CB8AC3E}">
        <p14:creationId xmlns:p14="http://schemas.microsoft.com/office/powerpoint/2010/main" val="2020238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51</a:t>
            </a:fld>
            <a:endParaRPr lang="en-US" dirty="0"/>
          </a:p>
        </p:txBody>
      </p:sp>
    </p:spTree>
    <p:extLst>
      <p:ext uri="{BB962C8B-B14F-4D97-AF65-F5344CB8AC3E}">
        <p14:creationId xmlns:p14="http://schemas.microsoft.com/office/powerpoint/2010/main" val="1211471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52</a:t>
            </a:fld>
            <a:endParaRPr lang="en-US"/>
          </a:p>
        </p:txBody>
      </p:sp>
    </p:spTree>
    <p:extLst>
      <p:ext uri="{BB962C8B-B14F-4D97-AF65-F5344CB8AC3E}">
        <p14:creationId xmlns:p14="http://schemas.microsoft.com/office/powerpoint/2010/main" val="3982510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54</a:t>
            </a:fld>
            <a:endParaRPr lang="en-US"/>
          </a:p>
        </p:txBody>
      </p:sp>
    </p:spTree>
    <p:extLst>
      <p:ext uri="{BB962C8B-B14F-4D97-AF65-F5344CB8AC3E}">
        <p14:creationId xmlns:p14="http://schemas.microsoft.com/office/powerpoint/2010/main" val="2088344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55</a:t>
            </a:fld>
            <a:endParaRPr lang="en-US"/>
          </a:p>
        </p:txBody>
      </p:sp>
    </p:spTree>
    <p:extLst>
      <p:ext uri="{BB962C8B-B14F-4D97-AF65-F5344CB8AC3E}">
        <p14:creationId xmlns:p14="http://schemas.microsoft.com/office/powerpoint/2010/main" val="644595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56</a:t>
            </a:fld>
            <a:endParaRPr lang="en-US"/>
          </a:p>
        </p:txBody>
      </p:sp>
    </p:spTree>
    <p:extLst>
      <p:ext uri="{BB962C8B-B14F-4D97-AF65-F5344CB8AC3E}">
        <p14:creationId xmlns:p14="http://schemas.microsoft.com/office/powerpoint/2010/main" val="3741361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57</a:t>
            </a:fld>
            <a:endParaRPr lang="en-US"/>
          </a:p>
        </p:txBody>
      </p:sp>
    </p:spTree>
    <p:extLst>
      <p:ext uri="{BB962C8B-B14F-4D97-AF65-F5344CB8AC3E}">
        <p14:creationId xmlns:p14="http://schemas.microsoft.com/office/powerpoint/2010/main" val="379255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Repeated</a:t>
            </a:r>
            <a:r>
              <a:rPr lang="en-US" baseline="0" dirty="0" smtClean="0"/>
              <a:t> in 1993 and found to be stronger (</a:t>
            </a:r>
            <a:r>
              <a:rPr lang="en-US" baseline="0" dirty="0" err="1" smtClean="0"/>
              <a:t>pappas</a:t>
            </a:r>
            <a:r>
              <a:rPr lang="en-US" baseline="0" dirty="0" smtClean="0"/>
              <a:t> NEJM)</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12</a:t>
            </a:fld>
            <a:endParaRPr lang="en-US"/>
          </a:p>
        </p:txBody>
      </p:sp>
    </p:spTree>
    <p:extLst>
      <p:ext uri="{BB962C8B-B14F-4D97-AF65-F5344CB8AC3E}">
        <p14:creationId xmlns:p14="http://schemas.microsoft.com/office/powerpoint/2010/main" val="20630873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58</a:t>
            </a:fld>
            <a:endParaRPr lang="en-US"/>
          </a:p>
        </p:txBody>
      </p:sp>
    </p:spTree>
    <p:extLst>
      <p:ext uri="{BB962C8B-B14F-4D97-AF65-F5344CB8AC3E}">
        <p14:creationId xmlns:p14="http://schemas.microsoft.com/office/powerpoint/2010/main" val="39731481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60</a:t>
            </a:fld>
            <a:endParaRPr lang="en-US"/>
          </a:p>
        </p:txBody>
      </p:sp>
    </p:spTree>
    <p:extLst>
      <p:ext uri="{BB962C8B-B14F-4D97-AF65-F5344CB8AC3E}">
        <p14:creationId xmlns:p14="http://schemas.microsoft.com/office/powerpoint/2010/main" val="2085282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44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F70E248A-4866-8940-AB42-812D0D08874B}" type="slidenum">
              <a:rPr lang="en-US" sz="1200">
                <a:latin typeface="Calibri" charset="0"/>
              </a:rPr>
              <a:pPr algn="r"/>
              <a:t>61</a:t>
            </a:fld>
            <a:endParaRPr lang="en-US" sz="1200">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26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F7D3ECBD-E866-824B-950D-0E40B4261F3B}" type="slidenum">
              <a:rPr lang="en-US" sz="1200">
                <a:latin typeface="Calibri" charset="0"/>
              </a:rPr>
              <a:pPr algn="r"/>
              <a:t>68</a:t>
            </a:fld>
            <a:endParaRPr lang="en-US" sz="1200">
              <a:latin typeface="Calibri"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45949F3-59D4-2E40-A234-A03DB6AFEE6B}" type="slidenum">
              <a:rPr lang="en-US" sz="1200">
                <a:latin typeface="Calibri" charset="0"/>
              </a:rPr>
              <a:pPr algn="r"/>
              <a:t>69</a:t>
            </a:fld>
            <a:endParaRPr lang="en-US" sz="1200">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67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C29C3D2-7B26-8949-8BEC-691C078FEE5B}" type="slidenum">
              <a:rPr lang="en-US" sz="1200">
                <a:latin typeface="Calibri" charset="0"/>
              </a:rPr>
              <a:pPr algn="r"/>
              <a:t>70</a:t>
            </a:fld>
            <a:endParaRPr lang="en-US" sz="1200">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87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120CE18-814D-1F41-9BBB-8CA3F3AE83E2}" type="slidenum">
              <a:rPr lang="en-US" sz="1200">
                <a:latin typeface="Calibri" charset="0"/>
              </a:rPr>
              <a:pPr algn="r"/>
              <a:t>71</a:t>
            </a:fld>
            <a:endParaRPr lang="en-US" sz="1200">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208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4548BF-B9B2-7B4B-80F1-12EFD90AC2A8}" type="slidenum">
              <a:rPr lang="en-US" sz="1200">
                <a:latin typeface="Calibri" charset="0"/>
              </a:rPr>
              <a:pPr algn="r"/>
              <a:t>72</a:t>
            </a:fld>
            <a:endParaRPr lang="en-US" sz="1200">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228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55D479E-03F0-5E4B-9EAE-D095C6E7A422}" type="slidenum">
              <a:rPr lang="en-US" sz="1200">
                <a:latin typeface="Calibri" charset="0"/>
              </a:rPr>
              <a:pPr algn="r"/>
              <a:t>73</a:t>
            </a:fld>
            <a:endParaRPr lang="en-US" sz="1200">
              <a:latin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249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5E30C374-E069-9747-867C-D85FC0E614DA}" type="slidenum">
              <a:rPr lang="en-US" sz="1200">
                <a:latin typeface="Calibri" charset="0"/>
              </a:rPr>
              <a:pPr algn="r"/>
              <a:t>74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13</a:t>
            </a:fld>
            <a:endParaRPr lang="en-US"/>
          </a:p>
        </p:txBody>
      </p:sp>
    </p:spTree>
    <p:extLst>
      <p:ext uri="{BB962C8B-B14F-4D97-AF65-F5344CB8AC3E}">
        <p14:creationId xmlns:p14="http://schemas.microsoft.com/office/powerpoint/2010/main" val="20630873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75</a:t>
            </a:fld>
            <a:endParaRPr lang="en-US"/>
          </a:p>
        </p:txBody>
      </p:sp>
    </p:spTree>
    <p:extLst>
      <p:ext uri="{BB962C8B-B14F-4D97-AF65-F5344CB8AC3E}">
        <p14:creationId xmlns:p14="http://schemas.microsoft.com/office/powerpoint/2010/main" val="40239000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76</a:t>
            </a:fld>
            <a:endParaRPr lang="en-US"/>
          </a:p>
        </p:txBody>
      </p:sp>
    </p:spTree>
    <p:extLst>
      <p:ext uri="{BB962C8B-B14F-4D97-AF65-F5344CB8AC3E}">
        <p14:creationId xmlns:p14="http://schemas.microsoft.com/office/powerpoint/2010/main" val="25054700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77</a:t>
            </a:fld>
            <a:endParaRPr lang="en-US" dirty="0"/>
          </a:p>
        </p:txBody>
      </p:sp>
    </p:spTree>
    <p:extLst>
      <p:ext uri="{BB962C8B-B14F-4D97-AF65-F5344CB8AC3E}">
        <p14:creationId xmlns:p14="http://schemas.microsoft.com/office/powerpoint/2010/main" val="1827023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269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D08DC0A-F012-A74A-ABC9-2DF40708D390}" type="slidenum">
              <a:rPr lang="en-US" sz="1200">
                <a:latin typeface="Calibri" charset="0"/>
              </a:rPr>
              <a:pPr algn="r"/>
              <a:t>79</a:t>
            </a:fld>
            <a:endParaRPr lang="en-US" sz="1200">
              <a:latin typeface="Calibri"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90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F335CAF4-62A4-FB4A-9EF7-961F1947936F}" type="slidenum">
              <a:rPr lang="en-US" sz="1200">
                <a:latin typeface="Calibri" charset="0"/>
              </a:rPr>
              <a:pPr algn="r"/>
              <a:t>80</a:t>
            </a:fld>
            <a:endParaRPr lang="en-US" sz="1200">
              <a:latin typeface="Calibri"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31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5BB1373-C26C-5F41-B5B9-668187CDD181}" type="slidenum">
              <a:rPr lang="en-US" sz="1200">
                <a:latin typeface="Calibri" charset="0"/>
              </a:rPr>
              <a:pPr algn="r"/>
              <a:t>81</a:t>
            </a:fld>
            <a:endParaRPr lang="en-US" sz="1200">
              <a:latin typeface="Calibri"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351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710B3AF7-250B-BA47-B110-F9564647D8AA}" type="slidenum">
              <a:rPr lang="en-US" sz="1200">
                <a:latin typeface="Calibri" charset="0"/>
              </a:rPr>
              <a:pPr algn="r"/>
              <a:t>82</a:t>
            </a:fld>
            <a:endParaRPr lang="en-US" sz="1200">
              <a:latin typeface="Calibri"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72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7C6560F-98B7-FC47-B4E1-6A78DB99DE51}" type="slidenum">
              <a:rPr lang="en-US" sz="1200">
                <a:latin typeface="Calibri" charset="0"/>
              </a:rPr>
              <a:pPr algn="r"/>
              <a:t>83</a:t>
            </a:fld>
            <a:endParaRPr lang="en-US" sz="1200">
              <a:latin typeface="Calibri"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92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5398D6C5-4D17-3846-B276-E512F14B9D83}" type="slidenum">
              <a:rPr lang="en-US" sz="1200">
                <a:latin typeface="Calibri" charset="0"/>
              </a:rPr>
              <a:pPr algn="r"/>
              <a:t>84</a:t>
            </a:fld>
            <a:endParaRPr lang="en-US" sz="1200">
              <a:latin typeface="Calibri"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10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7B3CDA7-484E-E547-9ACD-4BEFEE391B74}" type="slidenum">
              <a:rPr lang="en-US" sz="1200">
                <a:latin typeface="Calibri" charset="0"/>
              </a:rPr>
              <a:pPr algn="r"/>
              <a:t>85</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14</a:t>
            </a:fld>
            <a:endParaRPr lang="en-US"/>
          </a:p>
        </p:txBody>
      </p:sp>
    </p:spTree>
    <p:extLst>
      <p:ext uri="{BB962C8B-B14F-4D97-AF65-F5344CB8AC3E}">
        <p14:creationId xmlns:p14="http://schemas.microsoft.com/office/powerpoint/2010/main" val="29562245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13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982A5AB-0D2C-0348-AE4A-A48145EE750F}" type="slidenum">
              <a:rPr lang="en-US" sz="1200">
                <a:latin typeface="Calibri" charset="0"/>
              </a:rPr>
              <a:pPr algn="r"/>
              <a:t>86</a:t>
            </a:fld>
            <a:endParaRPr lang="en-US" sz="1200">
              <a:latin typeface="Calibri"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54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B74ACD3-0055-4A4A-BB2E-805AE4B05F65}" type="slidenum">
              <a:rPr lang="en-US" sz="1200">
                <a:latin typeface="Calibri" charset="0"/>
              </a:rPr>
              <a:pPr algn="r"/>
              <a:t>87</a:t>
            </a:fld>
            <a:endParaRPr lang="en-US" sz="1200">
              <a:latin typeface="Calibri"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91</a:t>
            </a:fld>
            <a:endParaRPr lang="en-US"/>
          </a:p>
        </p:txBody>
      </p:sp>
    </p:spTree>
    <p:extLst>
      <p:ext uri="{BB962C8B-B14F-4D97-AF65-F5344CB8AC3E}">
        <p14:creationId xmlns:p14="http://schemas.microsoft.com/office/powerpoint/2010/main" val="7485792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92</a:t>
            </a:fld>
            <a:endParaRPr lang="en-US"/>
          </a:p>
        </p:txBody>
      </p:sp>
    </p:spTree>
    <p:extLst>
      <p:ext uri="{BB962C8B-B14F-4D97-AF65-F5344CB8AC3E}">
        <p14:creationId xmlns:p14="http://schemas.microsoft.com/office/powerpoint/2010/main" val="29707734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93</a:t>
            </a:fld>
            <a:endParaRPr lang="en-US"/>
          </a:p>
        </p:txBody>
      </p:sp>
    </p:spTree>
    <p:extLst>
      <p:ext uri="{BB962C8B-B14F-4D97-AF65-F5344CB8AC3E}">
        <p14:creationId xmlns:p14="http://schemas.microsoft.com/office/powerpoint/2010/main" val="29707734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94</a:t>
            </a:fld>
            <a:endParaRPr lang="en-US"/>
          </a:p>
        </p:txBody>
      </p:sp>
    </p:spTree>
    <p:extLst>
      <p:ext uri="{BB962C8B-B14F-4D97-AF65-F5344CB8AC3E}">
        <p14:creationId xmlns:p14="http://schemas.microsoft.com/office/powerpoint/2010/main" val="29707734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96</a:t>
            </a:fld>
            <a:endParaRPr lang="en-US"/>
          </a:p>
        </p:txBody>
      </p:sp>
    </p:spTree>
    <p:extLst>
      <p:ext uri="{BB962C8B-B14F-4D97-AF65-F5344CB8AC3E}">
        <p14:creationId xmlns:p14="http://schemas.microsoft.com/office/powerpoint/2010/main" val="19422954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97</a:t>
            </a:fld>
            <a:endParaRPr lang="en-US"/>
          </a:p>
        </p:txBody>
      </p:sp>
    </p:spTree>
    <p:extLst>
      <p:ext uri="{BB962C8B-B14F-4D97-AF65-F5344CB8AC3E}">
        <p14:creationId xmlns:p14="http://schemas.microsoft.com/office/powerpoint/2010/main" val="19422954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98</a:t>
            </a:fld>
            <a:endParaRPr lang="en-US"/>
          </a:p>
        </p:txBody>
      </p:sp>
    </p:spTree>
    <p:extLst>
      <p:ext uri="{BB962C8B-B14F-4D97-AF65-F5344CB8AC3E}">
        <p14:creationId xmlns:p14="http://schemas.microsoft.com/office/powerpoint/2010/main" val="29707734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2C4A1-7BE3-344A-96F5-9FD1C1C0C977}" type="slidenum">
              <a:rPr lang="en-US" smtClean="0"/>
              <a:pPr/>
              <a:t>105</a:t>
            </a:fld>
            <a:endParaRPr lang="en-US"/>
          </a:p>
        </p:txBody>
      </p:sp>
    </p:spTree>
    <p:extLst>
      <p:ext uri="{BB962C8B-B14F-4D97-AF65-F5344CB8AC3E}">
        <p14:creationId xmlns:p14="http://schemas.microsoft.com/office/powerpoint/2010/main" val="50751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15</a:t>
            </a:fld>
            <a:endParaRPr lang="en-US" dirty="0"/>
          </a:p>
        </p:txBody>
      </p:sp>
    </p:spTree>
    <p:extLst>
      <p:ext uri="{BB962C8B-B14F-4D97-AF65-F5344CB8AC3E}">
        <p14:creationId xmlns:p14="http://schemas.microsoft.com/office/powerpoint/2010/main" val="25607103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107</a:t>
            </a:fld>
            <a:endParaRPr lang="en-US" dirty="0"/>
          </a:p>
        </p:txBody>
      </p:sp>
    </p:spTree>
    <p:extLst>
      <p:ext uri="{BB962C8B-B14F-4D97-AF65-F5344CB8AC3E}">
        <p14:creationId xmlns:p14="http://schemas.microsoft.com/office/powerpoint/2010/main" val="26580922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111</a:t>
            </a:fld>
            <a:endParaRPr lang="en-US" dirty="0"/>
          </a:p>
        </p:txBody>
      </p:sp>
    </p:spTree>
    <p:extLst>
      <p:ext uri="{BB962C8B-B14F-4D97-AF65-F5344CB8AC3E}">
        <p14:creationId xmlns:p14="http://schemas.microsoft.com/office/powerpoint/2010/main" val="12916222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112</a:t>
            </a:fld>
            <a:endParaRPr lang="en-US" dirty="0"/>
          </a:p>
        </p:txBody>
      </p:sp>
    </p:spTree>
    <p:extLst>
      <p:ext uri="{BB962C8B-B14F-4D97-AF65-F5344CB8AC3E}">
        <p14:creationId xmlns:p14="http://schemas.microsoft.com/office/powerpoint/2010/main" val="37682824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113</a:t>
            </a:fld>
            <a:endParaRPr lang="en-US" dirty="0"/>
          </a:p>
        </p:txBody>
      </p:sp>
    </p:spTree>
    <p:extLst>
      <p:ext uri="{BB962C8B-B14F-4D97-AF65-F5344CB8AC3E}">
        <p14:creationId xmlns:p14="http://schemas.microsoft.com/office/powerpoint/2010/main" val="19137996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114</a:t>
            </a:fld>
            <a:endParaRPr lang="en-US" dirty="0"/>
          </a:p>
        </p:txBody>
      </p:sp>
    </p:spTree>
    <p:extLst>
      <p:ext uri="{BB962C8B-B14F-4D97-AF65-F5344CB8AC3E}">
        <p14:creationId xmlns:p14="http://schemas.microsoft.com/office/powerpoint/2010/main" val="3042762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16</a:t>
            </a:fld>
            <a:endParaRPr lang="en-US" dirty="0"/>
          </a:p>
        </p:txBody>
      </p:sp>
    </p:spTree>
    <p:extLst>
      <p:ext uri="{BB962C8B-B14F-4D97-AF65-F5344CB8AC3E}">
        <p14:creationId xmlns:p14="http://schemas.microsoft.com/office/powerpoint/2010/main" val="2165379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17</a:t>
            </a:fld>
            <a:endParaRPr lang="en-US"/>
          </a:p>
        </p:txBody>
      </p:sp>
    </p:spTree>
    <p:extLst>
      <p:ext uri="{BB962C8B-B14F-4D97-AF65-F5344CB8AC3E}">
        <p14:creationId xmlns:p14="http://schemas.microsoft.com/office/powerpoint/2010/main" val="3747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262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pPr>
                <a:defRPr/>
              </a:pPr>
              <a:t>2/12/2018</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pPr>
                <a:defRPr/>
              </a:pPr>
              <a:t>‹#›</a:t>
            </a:fld>
            <a:endParaRPr lang="en-US" dirty="0"/>
          </a:p>
        </p:txBody>
      </p:sp>
    </p:spTree>
    <p:extLst>
      <p:ext uri="{BB962C8B-B14F-4D97-AF65-F5344CB8AC3E}">
        <p14:creationId xmlns:p14="http://schemas.microsoft.com/office/powerpoint/2010/main" val="74520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pPr>
                <a:defRPr/>
              </a:pPr>
              <a:t>2/12/2018</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pPr>
                <a:defRPr/>
              </a:pPr>
              <a:t>‹#›</a:t>
            </a:fld>
            <a:endParaRPr lang="en-US" dirty="0"/>
          </a:p>
        </p:txBody>
      </p:sp>
    </p:spTree>
    <p:extLst>
      <p:ext uri="{BB962C8B-B14F-4D97-AF65-F5344CB8AC3E}">
        <p14:creationId xmlns:p14="http://schemas.microsoft.com/office/powerpoint/2010/main" val="116525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pPr>
                <a:defRPr/>
              </a:pPr>
              <a:t>2/12/2018</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pPr>
                <a:defRPr/>
              </a:pPr>
              <a:t>‹#›</a:t>
            </a:fld>
            <a:endParaRPr lang="en-US" dirty="0"/>
          </a:p>
        </p:txBody>
      </p:sp>
    </p:spTree>
    <p:extLst>
      <p:ext uri="{BB962C8B-B14F-4D97-AF65-F5344CB8AC3E}">
        <p14:creationId xmlns:p14="http://schemas.microsoft.com/office/powerpoint/2010/main" val="115631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pPr>
                <a:defRPr/>
              </a:pPr>
              <a:t>2/12/2018</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pPr>
                <a:defRPr/>
              </a:pPr>
              <a:t>‹#›</a:t>
            </a:fld>
            <a:endParaRPr lang="en-US" dirty="0"/>
          </a:p>
        </p:txBody>
      </p:sp>
    </p:spTree>
    <p:extLst>
      <p:ext uri="{BB962C8B-B14F-4D97-AF65-F5344CB8AC3E}">
        <p14:creationId xmlns:p14="http://schemas.microsoft.com/office/powerpoint/2010/main" val="68380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0381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pPr>
                <a:defRPr/>
              </a:pPr>
              <a:t>2/12/2018</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pPr>
                <a:defRPr/>
              </a:pPr>
              <a:t>‹#›</a:t>
            </a:fld>
            <a:endParaRPr lang="en-US" dirty="0"/>
          </a:p>
        </p:txBody>
      </p:sp>
    </p:spTree>
    <p:extLst>
      <p:ext uri="{BB962C8B-B14F-4D97-AF65-F5344CB8AC3E}">
        <p14:creationId xmlns:p14="http://schemas.microsoft.com/office/powerpoint/2010/main" val="11454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pPr>
                <a:defRPr/>
              </a:pPr>
              <a:t>2/12/2018</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pPr>
                <a:defRPr/>
              </a:pPr>
              <a:t>‹#›</a:t>
            </a:fld>
            <a:endParaRPr lang="en-US" dirty="0"/>
          </a:p>
        </p:txBody>
      </p:sp>
    </p:spTree>
    <p:extLst>
      <p:ext uri="{BB962C8B-B14F-4D97-AF65-F5344CB8AC3E}">
        <p14:creationId xmlns:p14="http://schemas.microsoft.com/office/powerpoint/2010/main" val="2268498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pPr>
                <a:defRPr/>
              </a:pPr>
              <a:t>2/12/2018</a:t>
            </a:fld>
            <a:endParaRPr lang="en-US" dirty="0"/>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pPr>
                <a:defRPr/>
              </a:pPr>
              <a:t>‹#›</a:t>
            </a:fld>
            <a:endParaRPr lang="en-US" dirty="0"/>
          </a:p>
        </p:txBody>
      </p:sp>
    </p:spTree>
    <p:extLst>
      <p:ext uri="{BB962C8B-B14F-4D97-AF65-F5344CB8AC3E}">
        <p14:creationId xmlns:p14="http://schemas.microsoft.com/office/powerpoint/2010/main" val="171155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pPr>
                <a:defRPr/>
              </a:pPr>
              <a:t>2/12/2018</a:t>
            </a:fld>
            <a:endParaRPr lang="en-US" dirty="0"/>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pPr>
                <a:defRPr/>
              </a:pPr>
              <a:t>‹#›</a:t>
            </a:fld>
            <a:endParaRPr lang="en-US" dirty="0"/>
          </a:p>
        </p:txBody>
      </p:sp>
    </p:spTree>
    <p:extLst>
      <p:ext uri="{BB962C8B-B14F-4D97-AF65-F5344CB8AC3E}">
        <p14:creationId xmlns:p14="http://schemas.microsoft.com/office/powerpoint/2010/main" val="2906984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pPr>
                <a:defRPr/>
              </a:pPr>
              <a:t>2/12/2018</a:t>
            </a:fld>
            <a:endParaRPr lang="en-US" dirty="0"/>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pPr>
                <a:defRPr/>
              </a:pPr>
              <a:t>‹#›</a:t>
            </a:fld>
            <a:endParaRPr lang="en-US" dirty="0"/>
          </a:p>
        </p:txBody>
      </p:sp>
    </p:spTree>
    <p:extLst>
      <p:ext uri="{BB962C8B-B14F-4D97-AF65-F5344CB8AC3E}">
        <p14:creationId xmlns:p14="http://schemas.microsoft.com/office/powerpoint/2010/main" val="54026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pPr>
                <a:defRPr/>
              </a:pPr>
              <a:t>2/12/2018</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pPr>
                <a:defRPr/>
              </a:pPr>
              <a:t>‹#›</a:t>
            </a:fld>
            <a:endParaRPr lang="en-US" dirty="0"/>
          </a:p>
        </p:txBody>
      </p:sp>
    </p:spTree>
    <p:extLst>
      <p:ext uri="{BB962C8B-B14F-4D97-AF65-F5344CB8AC3E}">
        <p14:creationId xmlns:p14="http://schemas.microsoft.com/office/powerpoint/2010/main" val="2300920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pPr>
                <a:defRPr/>
              </a:pPr>
              <a:t>2/12/2018</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pPr>
                <a:defRPr/>
              </a:pPr>
              <a:t>‹#›</a:t>
            </a:fld>
            <a:endParaRPr lang="en-US" dirty="0"/>
          </a:p>
        </p:txBody>
      </p:sp>
    </p:spTree>
    <p:extLst>
      <p:ext uri="{BB962C8B-B14F-4D97-AF65-F5344CB8AC3E}">
        <p14:creationId xmlns:p14="http://schemas.microsoft.com/office/powerpoint/2010/main" val="3710898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pPr>
                <a:defRPr/>
              </a:pPr>
              <a:t>2/12/2018</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pPr>
                <a:defRPr/>
              </a:pPr>
              <a:t>‹#›</a:t>
            </a:fld>
            <a:endParaRPr lang="en-US" dirty="0"/>
          </a:p>
        </p:txBody>
      </p:sp>
    </p:spTree>
    <p:extLst>
      <p:ext uri="{BB962C8B-B14F-4D97-AF65-F5344CB8AC3E}">
        <p14:creationId xmlns:p14="http://schemas.microsoft.com/office/powerpoint/2010/main" val="2187060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pPr>
                <a:defRPr/>
              </a:pPr>
              <a:t>2/12/2018</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pPr>
                <a:defRPr/>
              </a:pPr>
              <a:t>‹#›</a:t>
            </a:fld>
            <a:endParaRPr lang="en-US" dirty="0"/>
          </a:p>
        </p:txBody>
      </p:sp>
    </p:spTree>
    <p:extLst>
      <p:ext uri="{BB962C8B-B14F-4D97-AF65-F5344CB8AC3E}">
        <p14:creationId xmlns:p14="http://schemas.microsoft.com/office/powerpoint/2010/main" val="2696412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pPr>
                <a:defRPr/>
              </a:pPr>
              <a:t>2/12/2018</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pPr>
                <a:defRPr/>
              </a:pPr>
              <a:t>‹#›</a:t>
            </a:fld>
            <a:endParaRPr lang="en-US" dirty="0"/>
          </a:p>
        </p:txBody>
      </p:sp>
    </p:spTree>
    <p:extLst>
      <p:ext uri="{BB962C8B-B14F-4D97-AF65-F5344CB8AC3E}">
        <p14:creationId xmlns:p14="http://schemas.microsoft.com/office/powerpoint/2010/main" val="3274869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solidFill>
                  <a:prstClr val="black"/>
                </a:solidFill>
              </a:rPr>
              <a:pPr>
                <a:defRPr/>
              </a:pPr>
              <a:t>2/12/2018</a:t>
            </a:fld>
            <a:endParaRPr lang="en-US" dirty="0">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21283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71382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solidFill>
                  <a:prstClr val="black"/>
                </a:solidFill>
              </a:rPr>
              <a:pPr>
                <a:defRPr/>
              </a:pPr>
              <a:t>2/12/2018</a:t>
            </a:fld>
            <a:endParaRPr lang="en-US" dirty="0">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70335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solidFill>
                  <a:prstClr val="black"/>
                </a:solidFill>
              </a:rPr>
              <a:pPr>
                <a:defRPr/>
              </a:pPr>
              <a:t>2/12/2018</a:t>
            </a:fld>
            <a:endParaRPr lang="en-US" dirty="0">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90316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solidFill>
                  <a:prstClr val="black"/>
                </a:solidFill>
              </a:rPr>
              <a:pPr>
                <a:defRPr/>
              </a:pPr>
              <a:t>2/12/2018</a:t>
            </a:fld>
            <a:endParaRPr lang="en-US" dirty="0">
              <a:solidFill>
                <a:prstClr val="black"/>
              </a:solidFill>
            </a:endParaRPr>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57058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solidFill>
                  <a:prstClr val="black"/>
                </a:solidFill>
              </a:rPr>
              <a:pPr>
                <a:defRPr/>
              </a:pPr>
              <a:t>2/12/2018</a:t>
            </a:fld>
            <a:endParaRPr lang="en-US" dirty="0">
              <a:solidFill>
                <a:prstClr val="black"/>
              </a:solidFill>
            </a:endParaRPr>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2373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35683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solidFill>
                  <a:prstClr val="black"/>
                </a:solidFill>
              </a:rPr>
              <a:pPr>
                <a:defRPr/>
              </a:pPr>
              <a:t>2/12/2018</a:t>
            </a:fld>
            <a:endParaRPr lang="en-US" dirty="0">
              <a:solidFill>
                <a:prstClr val="black"/>
              </a:solidFill>
            </a:endParaRPr>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44332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solidFill>
                  <a:prstClr val="black"/>
                </a:solidFill>
              </a:rPr>
              <a:pPr>
                <a:defRPr/>
              </a:pPr>
              <a:t>2/12/2018</a:t>
            </a:fld>
            <a:endParaRPr lang="en-US" dirty="0">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19468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solidFill>
                  <a:prstClr val="black"/>
                </a:solidFill>
              </a:rPr>
              <a:pPr>
                <a:defRPr/>
              </a:pPr>
              <a:t>2/12/2018</a:t>
            </a:fld>
            <a:endParaRPr lang="en-US" dirty="0">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65358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solidFill>
                  <a:prstClr val="black"/>
                </a:solidFill>
              </a:rPr>
              <a:pPr>
                <a:defRPr/>
              </a:pPr>
              <a:t>2/12/2018</a:t>
            </a:fld>
            <a:endParaRPr lang="en-US" dirty="0">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54356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solidFill>
                  <a:prstClr val="black"/>
                </a:solidFill>
              </a:rPr>
              <a:pPr>
                <a:defRPr/>
              </a:pPr>
              <a:t>2/12/2018</a:t>
            </a:fld>
            <a:endParaRPr lang="en-US" dirty="0">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26738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312863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pPr>
                <a:defRPr/>
              </a:pPr>
              <a:t>2/12/2018</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pPr>
                <a:defRPr/>
              </a:pPr>
              <a:t>‹#›</a:t>
            </a:fld>
            <a:endParaRPr lang="en-US" dirty="0"/>
          </a:p>
        </p:txBody>
      </p:sp>
    </p:spTree>
    <p:extLst>
      <p:ext uri="{BB962C8B-B14F-4D97-AF65-F5344CB8AC3E}">
        <p14:creationId xmlns:p14="http://schemas.microsoft.com/office/powerpoint/2010/main" val="117961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pPr>
                <a:defRPr/>
              </a:pPr>
              <a:t>2/12/2018</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pPr>
                <a:defRPr/>
              </a:pPr>
              <a:t>‹#›</a:t>
            </a:fld>
            <a:endParaRPr lang="en-US" dirty="0"/>
          </a:p>
        </p:txBody>
      </p:sp>
    </p:spTree>
    <p:extLst>
      <p:ext uri="{BB962C8B-B14F-4D97-AF65-F5344CB8AC3E}">
        <p14:creationId xmlns:p14="http://schemas.microsoft.com/office/powerpoint/2010/main" val="157340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pPr>
                <a:defRPr/>
              </a:pPr>
              <a:t>2/12/2018</a:t>
            </a:fld>
            <a:endParaRPr lang="en-US" dirty="0"/>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pPr>
                <a:defRPr/>
              </a:pPr>
              <a:t>‹#›</a:t>
            </a:fld>
            <a:endParaRPr lang="en-US" dirty="0"/>
          </a:p>
        </p:txBody>
      </p:sp>
    </p:spTree>
    <p:extLst>
      <p:ext uri="{BB962C8B-B14F-4D97-AF65-F5344CB8AC3E}">
        <p14:creationId xmlns:p14="http://schemas.microsoft.com/office/powerpoint/2010/main" val="26444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pPr>
                <a:defRPr/>
              </a:pPr>
              <a:t>2/12/2018</a:t>
            </a:fld>
            <a:endParaRPr lang="en-US" dirty="0"/>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pPr>
                <a:defRPr/>
              </a:pPr>
              <a:t>‹#›</a:t>
            </a:fld>
            <a:endParaRPr lang="en-US" dirty="0"/>
          </a:p>
        </p:txBody>
      </p:sp>
    </p:spTree>
    <p:extLst>
      <p:ext uri="{BB962C8B-B14F-4D97-AF65-F5344CB8AC3E}">
        <p14:creationId xmlns:p14="http://schemas.microsoft.com/office/powerpoint/2010/main" val="292324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pPr>
                <a:defRPr/>
              </a:pPr>
              <a:t>2/12/2018</a:t>
            </a:fld>
            <a:endParaRPr lang="en-US" dirty="0"/>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pPr>
                <a:defRPr/>
              </a:pPr>
              <a:t>‹#›</a:t>
            </a:fld>
            <a:endParaRPr lang="en-US" dirty="0"/>
          </a:p>
        </p:txBody>
      </p:sp>
    </p:spTree>
    <p:extLst>
      <p:ext uri="{BB962C8B-B14F-4D97-AF65-F5344CB8AC3E}">
        <p14:creationId xmlns:p14="http://schemas.microsoft.com/office/powerpoint/2010/main" val="314025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pPr>
                <a:defRPr/>
              </a:pPr>
              <a:t>2/12/2018</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pPr>
                <a:defRPr/>
              </a:pPr>
              <a:t>‹#›</a:t>
            </a:fld>
            <a:endParaRPr lang="en-US" dirty="0"/>
          </a:p>
        </p:txBody>
      </p:sp>
    </p:spTree>
    <p:extLst>
      <p:ext uri="{BB962C8B-B14F-4D97-AF65-F5344CB8AC3E}">
        <p14:creationId xmlns:p14="http://schemas.microsoft.com/office/powerpoint/2010/main" val="3395021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10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2" name="TextBox 2"/>
          <p:cNvSpPr txBox="1">
            <a:spLocks noChangeArrowheads="1"/>
          </p:cNvSpPr>
          <p:nvPr/>
        </p:nvSpPr>
        <p:spPr bwMode="auto">
          <a:xfrm>
            <a:off x="1600200" y="76200"/>
            <a:ext cx="42291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3200" b="1" dirty="0" smtClean="0"/>
              <a:t>Department of </a:t>
            </a:r>
          </a:p>
          <a:p>
            <a:pPr algn="ctr">
              <a:defRPr/>
            </a:pPr>
            <a:r>
              <a:rPr lang="en-US" altLang="en-US" sz="3200" b="1" dirty="0" smtClean="0"/>
              <a:t>Family &amp; Community Medicine</a:t>
            </a:r>
          </a:p>
          <a:p>
            <a:pPr algn="ctr">
              <a:defRPr/>
            </a:pPr>
            <a:endParaRPr lang="en-US" altLang="en-US" sz="1000" b="1" dirty="0" smtClean="0"/>
          </a:p>
          <a:p>
            <a:pPr algn="ctr">
              <a:defRPr/>
            </a:pPr>
            <a:r>
              <a:rPr lang="en-US" altLang="en-US" b="1" dirty="0" smtClean="0"/>
              <a:t>University of California, </a:t>
            </a:r>
          </a:p>
          <a:p>
            <a:pPr algn="ctr">
              <a:defRPr/>
            </a:pPr>
            <a:r>
              <a:rPr lang="en-US" altLang="en-US" b="1" dirty="0" smtClean="0"/>
              <a:t>San Francisco</a:t>
            </a:r>
          </a:p>
        </p:txBody>
      </p:sp>
      <p:pic>
        <p:nvPicPr>
          <p:cNvPr id="10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7" r:id="rId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2055"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88"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3077"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189"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055"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2400" y="6195552"/>
            <a:ext cx="1600200" cy="66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667474"/>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hyperlink" Target="https://aspe.hhs.gov/basic-report/guide-hhs-surveys-and-data-resources"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5.png"/><Relationship Id="rId4" Type="http://schemas.openxmlformats.org/officeDocument/2006/relationships/image" Target="../media/image44.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hyperlink" Target="http://oprs.usc.edu/about/initiatives/cm/"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762000" y="28194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Doing Research to Reduce Health Disparities</a:t>
            </a:r>
            <a:endParaRPr lang="en-US" altLang="en-US" sz="4000" dirty="0" smtClean="0"/>
          </a:p>
        </p:txBody>
      </p:sp>
      <p:sp>
        <p:nvSpPr>
          <p:cNvPr id="24579" name="Subtitle 2"/>
          <p:cNvSpPr>
            <a:spLocks noGrp="1"/>
          </p:cNvSpPr>
          <p:nvPr>
            <p:ph type="subTitle" idx="1"/>
          </p:nvPr>
        </p:nvSpPr>
        <p:spPr bwMode="auto">
          <a:xfrm>
            <a:off x="685800" y="4800600"/>
            <a:ext cx="8117874"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smtClean="0"/>
              <a:t>Christine Dehlendorf, MD MAS</a:t>
            </a:r>
          </a:p>
          <a:p>
            <a:pPr>
              <a:spcBef>
                <a:spcPts val="0"/>
              </a:spcBef>
            </a:pPr>
            <a:r>
              <a:rPr lang="en-US" altLang="en-US" sz="2400" dirty="0" smtClean="0"/>
              <a:t>Associate Professor</a:t>
            </a:r>
          </a:p>
          <a:p>
            <a:pPr>
              <a:spcBef>
                <a:spcPts val="0"/>
              </a:spcBef>
            </a:pPr>
            <a:r>
              <a:rPr lang="en-US" altLang="en-US" sz="2400" dirty="0" smtClean="0"/>
              <a:t>March 13,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95805784"/>
              </p:ext>
            </p:extLst>
          </p:nvPr>
        </p:nvGraphicFramePr>
        <p:xfrm>
          <a:off x="395514" y="1676400"/>
          <a:ext cx="8229600" cy="3497420"/>
        </p:xfrm>
        <a:graphic>
          <a:graphicData uri="http://schemas.openxmlformats.org/drawingml/2006/table">
            <a:tbl>
              <a:tblPr>
                <a:tableStyleId>{3C2FFA5D-87B4-456A-9821-1D502468CF0F}</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635894">
                <a:tc>
                  <a:txBody>
                    <a:bodyPr/>
                    <a:lstStyle/>
                    <a:p>
                      <a:r>
                        <a:rPr lang="en-US" sz="2000" dirty="0"/>
                        <a:t>Birth weight</a:t>
                      </a:r>
                      <a:endParaRPr lang="en-US" sz="2000" dirty="0">
                        <a:solidFill>
                          <a:schemeClr val="bg1"/>
                        </a:solidFill>
                      </a:endParaRPr>
                    </a:p>
                  </a:txBody>
                  <a:tcPr anchor="ctr"/>
                </a:tc>
                <a:tc gridSpan="3">
                  <a:txBody>
                    <a:bodyPr/>
                    <a:lstStyle/>
                    <a:p>
                      <a:r>
                        <a:rPr lang="en-US" sz="2000" dirty="0" smtClean="0"/>
                        <a:t>Class </a:t>
                      </a:r>
                      <a:r>
                        <a:rPr lang="en-US" sz="2000" dirty="0"/>
                        <a:t>(mother’s husband)</a:t>
                      </a:r>
                      <a:endParaRPr lang="en-US" sz="2000" dirty="0">
                        <a:solidFill>
                          <a:schemeClr val="bg1"/>
                        </a:solidFill>
                      </a:endParaRPr>
                    </a:p>
                  </a:txBody>
                  <a:tcPr anchor="ctr"/>
                </a:tc>
                <a:tc hMerge="1">
                  <a:txBody>
                    <a:bodyPr/>
                    <a:lstStyle/>
                    <a:p>
                      <a:endParaRPr lang="en-US"/>
                    </a:p>
                  </a:txBody>
                  <a:tcPr/>
                </a:tc>
                <a:tc hMerge="1">
                  <a:txBody>
                    <a:bodyPr/>
                    <a:lstStyle/>
                    <a:p>
                      <a:endParaRPr lang="en-US"/>
                    </a:p>
                  </a:txBody>
                  <a:tcPr/>
                </a:tc>
                <a:tc>
                  <a:txBody>
                    <a:bodyPr/>
                    <a:lstStyle/>
                    <a:p>
                      <a:r>
                        <a:rPr lang="en-US" sz="2000"/>
                        <a:t>Fatherless</a:t>
                      </a:r>
                      <a:endParaRPr lang="en-US" sz="2000">
                        <a:solidFill>
                          <a:schemeClr val="bg1"/>
                        </a:solidFill>
                      </a:endParaRPr>
                    </a:p>
                  </a:txBody>
                  <a:tcPr anchor="ctr"/>
                </a:tc>
                <a:extLst>
                  <a:ext uri="{0D108BD9-81ED-4DB2-BD59-A6C34878D82A}">
                    <a16:rowId xmlns:a16="http://schemas.microsoft.com/office/drawing/2014/main" xmlns="" val="10000"/>
                  </a:ext>
                </a:extLst>
              </a:tr>
              <a:tr h="635894">
                <a:tc>
                  <a:txBody>
                    <a:bodyPr/>
                    <a:lstStyle/>
                    <a:p>
                      <a:r>
                        <a:rPr lang="en-US" sz="2000"/>
                        <a:t>% who were</a:t>
                      </a:r>
                      <a:endParaRPr lang="en-US" sz="2000">
                        <a:solidFill>
                          <a:schemeClr val="bg1"/>
                        </a:solidFill>
                      </a:endParaRPr>
                    </a:p>
                  </a:txBody>
                  <a:tcPr anchor="ctr"/>
                </a:tc>
                <a:tc>
                  <a:txBody>
                    <a:bodyPr/>
                    <a:lstStyle/>
                    <a:p>
                      <a:r>
                        <a:rPr lang="en-US" sz="2000"/>
                        <a:t>(I II)</a:t>
                      </a:r>
                      <a:endParaRPr lang="en-US" sz="2000">
                        <a:solidFill>
                          <a:schemeClr val="bg1"/>
                        </a:solidFill>
                      </a:endParaRPr>
                    </a:p>
                  </a:txBody>
                  <a:tcPr anchor="ctr"/>
                </a:tc>
                <a:tc>
                  <a:txBody>
                    <a:bodyPr/>
                    <a:lstStyle/>
                    <a:p>
                      <a:r>
                        <a:rPr lang="en-US" sz="2000"/>
                        <a:t>III</a:t>
                      </a:r>
                      <a:endParaRPr lang="en-US" sz="2000">
                        <a:solidFill>
                          <a:schemeClr val="bg1"/>
                        </a:solidFill>
                      </a:endParaRPr>
                    </a:p>
                  </a:txBody>
                  <a:tcPr anchor="ctr"/>
                </a:tc>
                <a:tc>
                  <a:txBody>
                    <a:bodyPr/>
                    <a:lstStyle/>
                    <a:p>
                      <a:r>
                        <a:rPr lang="en-US" sz="2000"/>
                        <a:t>(IV and V)</a:t>
                      </a:r>
                      <a:endParaRPr lang="en-US" sz="2000">
                        <a:solidFill>
                          <a:schemeClr val="bg1"/>
                        </a:solidFill>
                      </a:endParaRPr>
                    </a:p>
                  </a:txBody>
                  <a:tcPr anchor="ctr"/>
                </a:tc>
                <a:tc>
                  <a:txBody>
                    <a:bodyPr/>
                    <a:lstStyle/>
                    <a:p>
                      <a:endParaRPr lang="en-US" sz="2000">
                        <a:solidFill>
                          <a:schemeClr val="bg1"/>
                        </a:solidFill>
                      </a:endParaRPr>
                    </a:p>
                  </a:txBody>
                  <a:tcPr anchor="ctr"/>
                </a:tc>
                <a:extLst>
                  <a:ext uri="{0D108BD9-81ED-4DB2-BD59-A6C34878D82A}">
                    <a16:rowId xmlns:a16="http://schemas.microsoft.com/office/drawing/2014/main" xmlns="" val="10001"/>
                  </a:ext>
                </a:extLst>
              </a:tr>
              <a:tr h="1112816">
                <a:tc>
                  <a:txBody>
                    <a:bodyPr/>
                    <a:lstStyle/>
                    <a:p>
                      <a:r>
                        <a:rPr lang="en-US" sz="2000"/>
                        <a:t>Less than 2500 grams</a:t>
                      </a:r>
                      <a:endParaRPr lang="en-US" sz="2000">
                        <a:solidFill>
                          <a:schemeClr val="bg1"/>
                        </a:solidFill>
                      </a:endParaRPr>
                    </a:p>
                  </a:txBody>
                  <a:tcPr anchor="ctr"/>
                </a:tc>
                <a:tc>
                  <a:txBody>
                    <a:bodyPr/>
                    <a:lstStyle/>
                    <a:p>
                      <a:r>
                        <a:rPr lang="en-US" sz="2000" dirty="0"/>
                        <a:t>4.5</a:t>
                      </a:r>
                      <a:endParaRPr lang="en-US" sz="2000" dirty="0">
                        <a:solidFill>
                          <a:schemeClr val="bg1"/>
                        </a:solidFill>
                      </a:endParaRPr>
                    </a:p>
                  </a:txBody>
                  <a:tcPr anchor="ctr"/>
                </a:tc>
                <a:tc>
                  <a:txBody>
                    <a:bodyPr/>
                    <a:lstStyle/>
                    <a:p>
                      <a:r>
                        <a:rPr lang="en-US" sz="2000"/>
                        <a:t>5.6</a:t>
                      </a:r>
                      <a:endParaRPr lang="en-US" sz="2000">
                        <a:solidFill>
                          <a:schemeClr val="bg1"/>
                        </a:solidFill>
                      </a:endParaRPr>
                    </a:p>
                  </a:txBody>
                  <a:tcPr anchor="ctr"/>
                </a:tc>
                <a:tc>
                  <a:txBody>
                    <a:bodyPr/>
                    <a:lstStyle/>
                    <a:p>
                      <a:r>
                        <a:rPr lang="en-US" sz="2000"/>
                        <a:t>8.2</a:t>
                      </a:r>
                      <a:endParaRPr lang="en-US" sz="2000">
                        <a:solidFill>
                          <a:schemeClr val="bg1"/>
                        </a:solidFill>
                      </a:endParaRPr>
                    </a:p>
                  </a:txBody>
                  <a:tcPr anchor="ctr"/>
                </a:tc>
                <a:tc>
                  <a:txBody>
                    <a:bodyPr/>
                    <a:lstStyle/>
                    <a:p>
                      <a:r>
                        <a:rPr lang="en-US" sz="2000" dirty="0"/>
                        <a:t>9.5</a:t>
                      </a:r>
                      <a:endParaRPr lang="en-US" sz="2000" dirty="0">
                        <a:solidFill>
                          <a:schemeClr val="bg1"/>
                        </a:solidFill>
                      </a:endParaRPr>
                    </a:p>
                  </a:txBody>
                  <a:tcPr anchor="ctr"/>
                </a:tc>
                <a:extLst>
                  <a:ext uri="{0D108BD9-81ED-4DB2-BD59-A6C34878D82A}">
                    <a16:rowId xmlns:a16="http://schemas.microsoft.com/office/drawing/2014/main" xmlns="" val="10002"/>
                  </a:ext>
                </a:extLst>
              </a:tr>
              <a:tr h="1112816">
                <a:tc>
                  <a:txBody>
                    <a:bodyPr/>
                    <a:lstStyle/>
                    <a:p>
                      <a:r>
                        <a:rPr lang="en-US" sz="2000"/>
                        <a:t>More than 3000 grams</a:t>
                      </a:r>
                      <a:endParaRPr lang="en-US" sz="2000">
                        <a:solidFill>
                          <a:schemeClr val="bg1"/>
                        </a:solidFill>
                      </a:endParaRPr>
                    </a:p>
                  </a:txBody>
                  <a:tcPr anchor="ctr"/>
                </a:tc>
                <a:tc>
                  <a:txBody>
                    <a:bodyPr/>
                    <a:lstStyle/>
                    <a:p>
                      <a:r>
                        <a:rPr lang="en-US" sz="2000"/>
                        <a:t>81.0</a:t>
                      </a:r>
                      <a:endParaRPr lang="en-US" sz="2000">
                        <a:solidFill>
                          <a:schemeClr val="bg1"/>
                        </a:solidFill>
                      </a:endParaRPr>
                    </a:p>
                  </a:txBody>
                  <a:tcPr anchor="ctr"/>
                </a:tc>
                <a:tc>
                  <a:txBody>
                    <a:bodyPr/>
                    <a:lstStyle/>
                    <a:p>
                      <a:r>
                        <a:rPr lang="en-US" sz="2000" dirty="0"/>
                        <a:t>76.3.</a:t>
                      </a:r>
                      <a:endParaRPr lang="en-US" sz="2000" dirty="0">
                        <a:solidFill>
                          <a:schemeClr val="bg1"/>
                        </a:solidFill>
                      </a:endParaRPr>
                    </a:p>
                  </a:txBody>
                  <a:tcPr anchor="ctr"/>
                </a:tc>
                <a:tc>
                  <a:txBody>
                    <a:bodyPr/>
                    <a:lstStyle/>
                    <a:p>
                      <a:r>
                        <a:rPr lang="en-US" sz="2000"/>
                        <a:t>72.7</a:t>
                      </a:r>
                      <a:endParaRPr lang="en-US" sz="2000">
                        <a:solidFill>
                          <a:schemeClr val="bg1"/>
                        </a:solidFill>
                      </a:endParaRPr>
                    </a:p>
                  </a:txBody>
                  <a:tcPr anchor="ctr"/>
                </a:tc>
                <a:tc>
                  <a:txBody>
                    <a:bodyPr/>
                    <a:lstStyle/>
                    <a:p>
                      <a:r>
                        <a:rPr lang="en-US" sz="2000" dirty="0"/>
                        <a:t>66.7</a:t>
                      </a:r>
                      <a:endParaRPr lang="en-US" sz="2000" dirty="0">
                        <a:solidFill>
                          <a:schemeClr val="bg1"/>
                        </a:solidFill>
                      </a:endParaRPr>
                    </a:p>
                  </a:txBody>
                  <a:tcPr anchor="ctr"/>
                </a:tc>
                <a:extLst>
                  <a:ext uri="{0D108BD9-81ED-4DB2-BD59-A6C34878D82A}">
                    <a16:rowId xmlns:a16="http://schemas.microsoft.com/office/drawing/2014/main" xmlns="" val="10003"/>
                  </a:ext>
                </a:extLst>
              </a:tr>
            </a:tbl>
          </a:graphicData>
        </a:graphic>
      </p:graphicFrame>
      <p:sp>
        <p:nvSpPr>
          <p:cNvPr id="7" name="Rectangle 1"/>
          <p:cNvSpPr>
            <a:spLocks noChangeArrowheads="1"/>
          </p:cNvSpPr>
          <p:nvPr/>
        </p:nvSpPr>
        <p:spPr bwMode="auto">
          <a:xfrm>
            <a:off x="381000" y="683570"/>
            <a:ext cx="51948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bg1"/>
                </a:solidFill>
                <a:effectLst/>
                <a:latin typeface="Helvetica" charset="0"/>
                <a:cs typeface="Arial" pitchFamily="34" charset="0"/>
              </a:rPr>
              <a:t>Occupational Class and Birth Weight</a:t>
            </a:r>
          </a:p>
        </p:txBody>
      </p:sp>
    </p:spTree>
    <p:extLst>
      <p:ext uri="{BB962C8B-B14F-4D97-AF65-F5344CB8AC3E}">
        <p14:creationId xmlns:p14="http://schemas.microsoft.com/office/powerpoint/2010/main" val="14211882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8229600" cy="4525963"/>
          </a:xfrm>
        </p:spPr>
        <p:txBody>
          <a:bodyPr/>
          <a:lstStyle/>
          <a:p>
            <a:r>
              <a:rPr lang="en-US" dirty="0" smtClean="0"/>
              <a:t>Assessed individuals before and after the intervention</a:t>
            </a:r>
            <a:endParaRPr lang="en-US" dirty="0"/>
          </a:p>
          <a:p>
            <a:r>
              <a:rPr lang="en-US" dirty="0" smtClean="0"/>
              <a:t>Statistically </a:t>
            </a:r>
            <a:r>
              <a:rPr lang="en-US" dirty="0"/>
              <a:t>significant </a:t>
            </a:r>
            <a:r>
              <a:rPr lang="en-US" dirty="0" smtClean="0"/>
              <a:t>difference in change in </a:t>
            </a:r>
            <a:r>
              <a:rPr lang="en-US" dirty="0"/>
              <a:t>psychological distress </a:t>
            </a:r>
            <a:r>
              <a:rPr lang="en-US" dirty="0" smtClean="0"/>
              <a:t>for those who were exposed to the intervention</a:t>
            </a:r>
            <a:endParaRPr lang="en-US" dirty="0"/>
          </a:p>
          <a:p>
            <a:r>
              <a:rPr lang="en-US" dirty="0" smtClean="0"/>
              <a:t>No change in health outcomes</a:t>
            </a:r>
            <a:endParaRPr lang="en-US" dirty="0"/>
          </a:p>
        </p:txBody>
      </p:sp>
      <p:sp>
        <p:nvSpPr>
          <p:cNvPr id="6" name="Title 5"/>
          <p:cNvSpPr txBox="1">
            <a:spLocks/>
          </p:cNvSpPr>
          <p:nvPr/>
        </p:nvSpPr>
        <p:spPr>
          <a:xfrm>
            <a:off x="457200" y="228600"/>
            <a:ext cx="8229600" cy="11430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mtClean="0"/>
              <a:t>Addressing Racism: </a:t>
            </a:r>
            <a:br>
              <a:rPr lang="en-US" smtClean="0"/>
            </a:br>
            <a:r>
              <a:rPr lang="en-US" smtClean="0"/>
              <a:t>Mitigating Racism’s Impacts</a:t>
            </a:r>
            <a:endParaRPr lang="en-US" dirty="0"/>
          </a:p>
        </p:txBody>
      </p:sp>
    </p:spTree>
    <p:extLst>
      <p:ext uri="{BB962C8B-B14F-4D97-AF65-F5344CB8AC3E}">
        <p14:creationId xmlns:p14="http://schemas.microsoft.com/office/powerpoint/2010/main" val="14832325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10600" cy="1143000"/>
          </a:xfrm>
        </p:spPr>
        <p:txBody>
          <a:bodyPr/>
          <a:lstStyle/>
          <a:p>
            <a:r>
              <a:rPr lang="en-US" dirty="0" smtClean="0"/>
              <a:t>Considerations when doing 3</a:t>
            </a:r>
            <a:r>
              <a:rPr lang="en-US" baseline="30000" dirty="0" smtClean="0"/>
              <a:t>rd </a:t>
            </a:r>
            <a:r>
              <a:rPr lang="en-US" dirty="0" smtClean="0"/>
              <a:t>(4th?) Generation Research</a:t>
            </a:r>
            <a:endParaRPr lang="en-US" dirty="0"/>
          </a:p>
        </p:txBody>
      </p:sp>
      <p:sp>
        <p:nvSpPr>
          <p:cNvPr id="5" name="Content Placeholder 4"/>
          <p:cNvSpPr>
            <a:spLocks noGrp="1"/>
          </p:cNvSpPr>
          <p:nvPr>
            <p:ph idx="1"/>
          </p:nvPr>
        </p:nvSpPr>
        <p:spPr>
          <a:xfrm>
            <a:off x="457200" y="1752600"/>
            <a:ext cx="8229600" cy="4373563"/>
          </a:xfrm>
        </p:spPr>
        <p:txBody>
          <a:bodyPr/>
          <a:lstStyle/>
          <a:p>
            <a:r>
              <a:rPr lang="en-US" dirty="0" smtClean="0"/>
              <a:t>Importance of dissemination to move the needle</a:t>
            </a:r>
          </a:p>
          <a:p>
            <a:pPr lvl="1"/>
            <a:r>
              <a:rPr lang="en-US" dirty="0" smtClean="0"/>
              <a:t>Balance between tailoring and ability to disseminate</a:t>
            </a:r>
          </a:p>
          <a:p>
            <a:r>
              <a:rPr lang="en-US" dirty="0" smtClean="0"/>
              <a:t>Community engagement is essential</a:t>
            </a:r>
          </a:p>
          <a:p>
            <a:r>
              <a:rPr lang="en-US" dirty="0" smtClean="0"/>
              <a:t>Regardless of socioecological level addressed, need to be aware of larger context</a:t>
            </a:r>
          </a:p>
          <a:p>
            <a:endParaRPr lang="en-US" dirty="0"/>
          </a:p>
        </p:txBody>
      </p:sp>
    </p:spTree>
    <p:extLst>
      <p:ext uri="{BB962C8B-B14F-4D97-AF65-F5344CB8AC3E}">
        <p14:creationId xmlns:p14="http://schemas.microsoft.com/office/powerpoint/2010/main" val="40252271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 for Health Disparities Research</a:t>
            </a:r>
            <a:endParaRPr lang="en-US" dirty="0"/>
          </a:p>
        </p:txBody>
      </p:sp>
      <p:sp>
        <p:nvSpPr>
          <p:cNvPr id="4" name="Content Placeholder 3"/>
          <p:cNvSpPr>
            <a:spLocks noGrp="1"/>
          </p:cNvSpPr>
          <p:nvPr>
            <p:ph idx="1"/>
          </p:nvPr>
        </p:nvSpPr>
        <p:spPr>
          <a:xfrm>
            <a:off x="457200" y="1752600"/>
            <a:ext cx="8229600" cy="4525963"/>
          </a:xfrm>
        </p:spPr>
        <p:txBody>
          <a:bodyPr/>
          <a:lstStyle/>
          <a:p>
            <a:r>
              <a:rPr lang="en-US" dirty="0" smtClean="0"/>
              <a:t>Qualitative methods</a:t>
            </a:r>
          </a:p>
          <a:p>
            <a:r>
              <a:rPr lang="en-US" dirty="0" smtClean="0"/>
              <a:t>Secondary data analysis</a:t>
            </a:r>
          </a:p>
          <a:p>
            <a:r>
              <a:rPr lang="en-US" dirty="0"/>
              <a:t>Patient-centered outcomes </a:t>
            </a:r>
            <a:r>
              <a:rPr lang="en-US" dirty="0" smtClean="0"/>
              <a:t>research</a:t>
            </a:r>
          </a:p>
          <a:p>
            <a:r>
              <a:rPr lang="en-US" dirty="0" smtClean="0"/>
              <a:t>Community engaged research</a:t>
            </a:r>
          </a:p>
          <a:p>
            <a:r>
              <a:rPr lang="en-US" dirty="0" smtClean="0"/>
              <a:t>Implementation </a:t>
            </a:r>
            <a:r>
              <a:rPr lang="en-US" dirty="0"/>
              <a:t>science</a:t>
            </a:r>
          </a:p>
          <a:p>
            <a:endParaRPr lang="en-US" dirty="0"/>
          </a:p>
        </p:txBody>
      </p:sp>
    </p:spTree>
    <p:extLst>
      <p:ext uri="{BB962C8B-B14F-4D97-AF65-F5344CB8AC3E}">
        <p14:creationId xmlns:p14="http://schemas.microsoft.com/office/powerpoint/2010/main" val="293783854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Qualitative Research</a:t>
            </a:r>
            <a:endParaRPr lang="en-US" dirty="0"/>
          </a:p>
        </p:txBody>
      </p:sp>
      <p:sp>
        <p:nvSpPr>
          <p:cNvPr id="5" name="Content Placeholder 4"/>
          <p:cNvSpPr>
            <a:spLocks noGrp="1"/>
          </p:cNvSpPr>
          <p:nvPr>
            <p:ph idx="1"/>
          </p:nvPr>
        </p:nvSpPr>
        <p:spPr/>
        <p:txBody>
          <a:bodyPr/>
          <a:lstStyle/>
          <a:p>
            <a:r>
              <a:rPr lang="en-US" dirty="0" smtClean="0"/>
              <a:t>Important method that allows researchers to hear from populations themselves about problems and potential solutions</a:t>
            </a:r>
          </a:p>
          <a:p>
            <a:r>
              <a:rPr lang="en-US" dirty="0" smtClean="0"/>
              <a:t>Can be integrated into intervention research</a:t>
            </a:r>
          </a:p>
          <a:p>
            <a:r>
              <a:rPr lang="en-US" dirty="0" smtClean="0"/>
              <a:t>Can be challenging for biomedical researchers to maintain open-minded perspective and questioning</a:t>
            </a:r>
            <a:endParaRPr lang="en-US" dirty="0"/>
          </a:p>
        </p:txBody>
      </p:sp>
    </p:spTree>
    <p:extLst>
      <p:ext uri="{BB962C8B-B14F-4D97-AF65-F5344CB8AC3E}">
        <p14:creationId xmlns:p14="http://schemas.microsoft.com/office/powerpoint/2010/main" val="125904730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Secondary Data Analysis</a:t>
            </a:r>
            <a:endParaRPr lang="en-US" dirty="0"/>
          </a:p>
        </p:txBody>
      </p:sp>
      <p:sp>
        <p:nvSpPr>
          <p:cNvPr id="5" name="Content Placeholder 4"/>
          <p:cNvSpPr>
            <a:spLocks noGrp="1"/>
          </p:cNvSpPr>
          <p:nvPr>
            <p:ph idx="1"/>
          </p:nvPr>
        </p:nvSpPr>
        <p:spPr/>
        <p:txBody>
          <a:bodyPr/>
          <a:lstStyle/>
          <a:p>
            <a:r>
              <a:rPr lang="en-US" dirty="0" smtClean="0"/>
              <a:t>Many people have collected data with relevance to health disparities</a:t>
            </a:r>
          </a:p>
          <a:p>
            <a:pPr lvl="1"/>
            <a:r>
              <a:rPr lang="en-US" dirty="0" smtClean="0"/>
              <a:t>Don’t be afraid to ask</a:t>
            </a:r>
          </a:p>
          <a:p>
            <a:r>
              <a:rPr lang="en-US" dirty="0" smtClean="0"/>
              <a:t>Nationally representative surveys are rich data sources</a:t>
            </a:r>
          </a:p>
          <a:p>
            <a:pPr lvl="1"/>
            <a:r>
              <a:rPr lang="en-US" dirty="0">
                <a:hlinkClick r:id="rId2"/>
              </a:rPr>
              <a:t>https://</a:t>
            </a:r>
            <a:r>
              <a:rPr lang="en-US" dirty="0" smtClean="0">
                <a:hlinkClick r:id="rId2"/>
              </a:rPr>
              <a:t>aspe.hhs.gov/basic-report/guide-hhs-surveys-and-data-resources</a:t>
            </a:r>
            <a:endParaRPr lang="en-US" dirty="0" smtClean="0"/>
          </a:p>
          <a:p>
            <a:r>
              <a:rPr lang="en-US" dirty="0" smtClean="0"/>
              <a:t>Can be limited by questions asked/how they are asked</a:t>
            </a:r>
          </a:p>
          <a:p>
            <a:pPr lvl="1"/>
            <a:endParaRPr lang="en-US" dirty="0"/>
          </a:p>
        </p:txBody>
      </p:sp>
    </p:spTree>
    <p:extLst>
      <p:ext uri="{BB962C8B-B14F-4D97-AF65-F5344CB8AC3E}">
        <p14:creationId xmlns:p14="http://schemas.microsoft.com/office/powerpoint/2010/main" val="145156129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
            <a:ext cx="8229600" cy="838200"/>
          </a:xfrm>
        </p:spPr>
        <p:txBody>
          <a:bodyPr/>
          <a:lstStyle/>
          <a:p>
            <a:r>
              <a:rPr lang="en-US" dirty="0" smtClean="0">
                <a:ea typeface="ＭＳ Ｐゴシック" charset="0"/>
              </a:rPr>
              <a:t>National Survey of Family Growth</a:t>
            </a:r>
            <a:endParaRPr lang="en-US" dirty="0"/>
          </a:p>
        </p:txBody>
      </p:sp>
      <p:sp>
        <p:nvSpPr>
          <p:cNvPr id="9" name="TextBox 9"/>
          <p:cNvSpPr txBox="1">
            <a:spLocks noChangeArrowheads="1"/>
          </p:cNvSpPr>
          <p:nvPr/>
        </p:nvSpPr>
        <p:spPr bwMode="auto">
          <a:xfrm>
            <a:off x="4724400" y="5791200"/>
            <a:ext cx="419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1400" dirty="0" err="1" smtClean="0">
                <a:solidFill>
                  <a:schemeClr val="bg1"/>
                </a:solidFill>
                <a:latin typeface="+mj-lt"/>
              </a:rPr>
              <a:t>Dehlendorf</a:t>
            </a:r>
            <a:r>
              <a:rPr lang="en-US" sz="1400" dirty="0" smtClean="0">
                <a:solidFill>
                  <a:schemeClr val="bg1"/>
                </a:solidFill>
                <a:latin typeface="+mj-lt"/>
              </a:rPr>
              <a:t>: </a:t>
            </a:r>
            <a:r>
              <a:rPr lang="en-US" sz="1400" i="1" dirty="0" smtClean="0">
                <a:solidFill>
                  <a:schemeClr val="bg1"/>
                </a:solidFill>
                <a:latin typeface="+mj-lt"/>
              </a:rPr>
              <a:t>Am J </a:t>
            </a:r>
            <a:r>
              <a:rPr lang="en-US" sz="1400" i="1" dirty="0" err="1" smtClean="0">
                <a:solidFill>
                  <a:schemeClr val="bg1"/>
                </a:solidFill>
                <a:latin typeface="+mj-lt"/>
              </a:rPr>
              <a:t>Obstet</a:t>
            </a:r>
            <a:r>
              <a:rPr lang="en-US" sz="1400" i="1" dirty="0" smtClean="0">
                <a:solidFill>
                  <a:schemeClr val="bg1"/>
                </a:solidFill>
                <a:latin typeface="+mj-lt"/>
              </a:rPr>
              <a:t> </a:t>
            </a:r>
            <a:r>
              <a:rPr lang="en-US" sz="1400" i="1" dirty="0" err="1" smtClean="0">
                <a:solidFill>
                  <a:schemeClr val="bg1"/>
                </a:solidFill>
                <a:latin typeface="+mj-lt"/>
              </a:rPr>
              <a:t>Gynecol</a:t>
            </a:r>
            <a:r>
              <a:rPr lang="en-US" sz="1400" dirty="0" smtClean="0">
                <a:solidFill>
                  <a:schemeClr val="bg1"/>
                </a:solidFill>
                <a:latin typeface="+mj-lt"/>
              </a:rPr>
              <a:t>, 2014</a:t>
            </a:r>
          </a:p>
        </p:txBody>
      </p:sp>
      <p:cxnSp>
        <p:nvCxnSpPr>
          <p:cNvPr id="10" name="Straight Arrow Connector 9"/>
          <p:cNvCxnSpPr/>
          <p:nvPr/>
        </p:nvCxnSpPr>
        <p:spPr bwMode="auto">
          <a:xfrm>
            <a:off x="2895600" y="2438400"/>
            <a:ext cx="2286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cxnSp>
        <p:nvCxnSpPr>
          <p:cNvPr id="11" name="Straight Arrow Connector 10"/>
          <p:cNvCxnSpPr/>
          <p:nvPr/>
        </p:nvCxnSpPr>
        <p:spPr bwMode="auto">
          <a:xfrm>
            <a:off x="2895600" y="2819400"/>
            <a:ext cx="2286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cxnSp>
        <p:nvCxnSpPr>
          <p:cNvPr id="12" name="Straight Arrow Connector 11"/>
          <p:cNvCxnSpPr/>
          <p:nvPr/>
        </p:nvCxnSpPr>
        <p:spPr bwMode="auto">
          <a:xfrm>
            <a:off x="3733800" y="2438400"/>
            <a:ext cx="2286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cxnSp>
        <p:nvCxnSpPr>
          <p:cNvPr id="13" name="Straight Arrow Connector 12"/>
          <p:cNvCxnSpPr/>
          <p:nvPr/>
        </p:nvCxnSpPr>
        <p:spPr bwMode="auto">
          <a:xfrm>
            <a:off x="3733800" y="2819400"/>
            <a:ext cx="2286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cxnSp>
        <p:nvCxnSpPr>
          <p:cNvPr id="14" name="Straight Arrow Connector 13"/>
          <p:cNvCxnSpPr/>
          <p:nvPr/>
        </p:nvCxnSpPr>
        <p:spPr bwMode="auto">
          <a:xfrm>
            <a:off x="4953000" y="2819400"/>
            <a:ext cx="2286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cxnSp>
        <p:nvCxnSpPr>
          <p:cNvPr id="15" name="Straight Arrow Connector 14"/>
          <p:cNvCxnSpPr/>
          <p:nvPr/>
        </p:nvCxnSpPr>
        <p:spPr bwMode="auto">
          <a:xfrm>
            <a:off x="4953000" y="2438400"/>
            <a:ext cx="2286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cxnSp>
        <p:nvCxnSpPr>
          <p:cNvPr id="16" name="Straight Arrow Connector 15"/>
          <p:cNvCxnSpPr/>
          <p:nvPr/>
        </p:nvCxnSpPr>
        <p:spPr bwMode="auto">
          <a:xfrm>
            <a:off x="6248400" y="2438400"/>
            <a:ext cx="2286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cxnSp>
        <p:nvCxnSpPr>
          <p:cNvPr id="17" name="Straight Arrow Connector 16"/>
          <p:cNvCxnSpPr/>
          <p:nvPr/>
        </p:nvCxnSpPr>
        <p:spPr bwMode="auto">
          <a:xfrm>
            <a:off x="6248400" y="2819400"/>
            <a:ext cx="2286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sp>
        <p:nvSpPr>
          <p:cNvPr id="18" name="TextBox 17"/>
          <p:cNvSpPr txBox="1"/>
          <p:nvPr/>
        </p:nvSpPr>
        <p:spPr>
          <a:xfrm>
            <a:off x="457200" y="4343400"/>
            <a:ext cx="8153400" cy="769441"/>
          </a:xfrm>
          <a:prstGeom prst="rect">
            <a:avLst/>
          </a:prstGeom>
          <a:noFill/>
        </p:spPr>
        <p:txBody>
          <a:bodyPr wrap="square" rtlCol="0">
            <a:spAutoFit/>
          </a:bodyPr>
          <a:lstStyle/>
          <a:p>
            <a:pPr marL="285750" indent="-285750">
              <a:buFont typeface="Arial"/>
              <a:buChar char="•"/>
            </a:pPr>
            <a:r>
              <a:rPr lang="en-US" sz="2200" dirty="0" smtClean="0">
                <a:solidFill>
                  <a:schemeClr val="bg1"/>
                </a:solidFill>
                <a:latin typeface="Century Gothic"/>
                <a:cs typeface="Century Gothic"/>
              </a:rPr>
              <a:t>Racial/ethnic differences appear to be</a:t>
            </a:r>
            <a:r>
              <a:rPr lang="en-US" sz="2200" dirty="0">
                <a:solidFill>
                  <a:schemeClr val="bg1"/>
                </a:solidFill>
                <a:latin typeface="Century Gothic"/>
                <a:cs typeface="Century Gothic"/>
              </a:rPr>
              <a:t> </a:t>
            </a:r>
            <a:r>
              <a:rPr lang="en-US" sz="2200" dirty="0" smtClean="0">
                <a:solidFill>
                  <a:schemeClr val="bg1"/>
                </a:solidFill>
                <a:latin typeface="Century Gothic"/>
                <a:cs typeface="Century Gothic"/>
              </a:rPr>
              <a:t>concentrated among younger ages</a:t>
            </a:r>
          </a:p>
        </p:txBody>
      </p:sp>
      <p:cxnSp>
        <p:nvCxnSpPr>
          <p:cNvPr id="7" name="Straight Arrow Connector 6"/>
          <p:cNvCxnSpPr/>
          <p:nvPr/>
        </p:nvCxnSpPr>
        <p:spPr>
          <a:xfrm flipH="1">
            <a:off x="3429000" y="3352800"/>
            <a:ext cx="304800"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3429000" y="3886200"/>
            <a:ext cx="304800"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5562600" y="3352800"/>
            <a:ext cx="304800"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5562600" y="3886200"/>
            <a:ext cx="304800"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6257709"/>
            <a:ext cx="914400" cy="451556"/>
          </a:xfrm>
          <a:prstGeom prst="rect">
            <a:avLst/>
          </a:prstGeom>
        </p:spPr>
      </p:pic>
      <p:pic>
        <p:nvPicPr>
          <p:cNvPr id="23" name="Picture 22"/>
          <p:cNvPicPr/>
          <p:nvPr/>
        </p:nvPicPr>
        <p:blipFill rotWithShape="1">
          <a:blip r:embed="rId5"/>
          <a:srcRect l="24519" t="23660" r="26122" b="30160"/>
          <a:stretch/>
        </p:blipFill>
        <p:spPr bwMode="auto">
          <a:xfrm>
            <a:off x="609600" y="1458101"/>
            <a:ext cx="7848600" cy="3993920"/>
          </a:xfrm>
          <a:prstGeom prst="rect">
            <a:avLst/>
          </a:prstGeom>
          <a:ln>
            <a:noFill/>
          </a:ln>
          <a:extLst>
            <a:ext uri="{53640926-AAD7-44D8-BBD7-CCE9431645EC}">
              <a14:shadowObscured xmlns:a14="http://schemas.microsoft.com/office/drawing/2010/main"/>
            </a:ext>
          </a:extLst>
        </p:spPr>
      </p:pic>
      <p:sp>
        <p:nvSpPr>
          <p:cNvPr id="4" name="Content Placeholder 3"/>
          <p:cNvSpPr>
            <a:spLocks noGrp="1"/>
          </p:cNvSpPr>
          <p:nvPr>
            <p:ph idx="1"/>
          </p:nvPr>
        </p:nvSpPr>
        <p:spPr>
          <a:xfrm>
            <a:off x="457200" y="1260157"/>
            <a:ext cx="7010400" cy="4525963"/>
          </a:xfrm>
        </p:spPr>
        <p:txBody>
          <a:bodyPr/>
          <a:lstStyle/>
          <a:p>
            <a:endParaRPr lang="en-US" dirty="0"/>
          </a:p>
        </p:txBody>
      </p:sp>
    </p:spTree>
    <p:custDataLst>
      <p:tags r:id="rId1"/>
    </p:custDataLst>
    <p:extLst>
      <p:ext uri="{BB962C8B-B14F-4D97-AF65-F5344CB8AC3E}">
        <p14:creationId xmlns:p14="http://schemas.microsoft.com/office/powerpoint/2010/main" val="3678492703"/>
      </p:ext>
    </p:extLst>
  </p:cSld>
  <p:clrMapOvr>
    <a:masterClrMapping/>
  </p:clrMapOvr>
  <p:transition spd="med" advTm="170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Patient-Centered Outcomes Research</a:t>
            </a:r>
          </a:p>
        </p:txBody>
      </p:sp>
      <p:sp>
        <p:nvSpPr>
          <p:cNvPr id="5" name="Content Placeholder 4"/>
          <p:cNvSpPr>
            <a:spLocks noGrp="1"/>
          </p:cNvSpPr>
          <p:nvPr>
            <p:ph idx="1"/>
          </p:nvPr>
        </p:nvSpPr>
        <p:spPr>
          <a:xfrm>
            <a:off x="457200" y="1828800"/>
            <a:ext cx="8229600" cy="4525963"/>
          </a:xfrm>
        </p:spPr>
        <p:txBody>
          <a:bodyPr/>
          <a:lstStyle/>
          <a:p>
            <a:r>
              <a:rPr lang="en-US" dirty="0" smtClean="0"/>
              <a:t>Patient-Centered </a:t>
            </a:r>
            <a:r>
              <a:rPr lang="en-US" dirty="0"/>
              <a:t>Outcomes Research helps people and their caregivers communicate and make informed health care decisions, allowing their voices to be heard in assessing the value of health care options. </a:t>
            </a:r>
            <a:r>
              <a:rPr lang="en-US" dirty="0" smtClean="0"/>
              <a:t>(PCORI)</a:t>
            </a:r>
            <a:endParaRPr lang="en-US" dirty="0"/>
          </a:p>
          <a:p>
            <a:endParaRPr lang="en-US" dirty="0"/>
          </a:p>
        </p:txBody>
      </p:sp>
    </p:spTree>
    <p:extLst>
      <p:ext uri="{BB962C8B-B14F-4D97-AF65-F5344CB8AC3E}">
        <p14:creationId xmlns:p14="http://schemas.microsoft.com/office/powerpoint/2010/main" val="33009775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3048" r="411" b="4029"/>
          <a:stretch/>
        </p:blipFill>
        <p:spPr bwMode="auto">
          <a:xfrm>
            <a:off x="-1" y="762000"/>
            <a:ext cx="936904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38591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Community Engaged Research</a:t>
            </a:r>
            <a:endParaRPr lang="en-US" dirty="0"/>
          </a:p>
        </p:txBody>
      </p:sp>
      <p:sp>
        <p:nvSpPr>
          <p:cNvPr id="5" name="Content Placeholder 4"/>
          <p:cNvSpPr>
            <a:spLocks noGrp="1"/>
          </p:cNvSpPr>
          <p:nvPr>
            <p:ph idx="1"/>
          </p:nvPr>
        </p:nvSpPr>
        <p:spPr>
          <a:xfrm>
            <a:off x="457200" y="1066800"/>
            <a:ext cx="8229600" cy="4525963"/>
          </a:xfrm>
        </p:spPr>
        <p:txBody>
          <a:bodyPr/>
          <a:lstStyle/>
          <a:p>
            <a:r>
              <a:rPr lang="en-US" dirty="0" smtClean="0"/>
              <a:t>“The </a:t>
            </a:r>
            <a:r>
              <a:rPr lang="en-US" dirty="0"/>
              <a:t>process of working collaboratively with and through groups of people affiliated by geographic proximity, special interest, or similar situations </a:t>
            </a:r>
            <a:r>
              <a:rPr lang="en-US" dirty="0" smtClean="0"/>
              <a:t>to </a:t>
            </a:r>
            <a:r>
              <a:rPr lang="en-US" dirty="0"/>
              <a:t>address issues affecting the well-being of </a:t>
            </a:r>
            <a:r>
              <a:rPr lang="en-US" dirty="0" smtClean="0"/>
              <a:t>those </a:t>
            </a:r>
            <a:r>
              <a:rPr lang="en-US" dirty="0"/>
              <a:t>people</a:t>
            </a:r>
            <a:r>
              <a:rPr lang="en-US" dirty="0" smtClean="0"/>
              <a:t>” – CDC</a:t>
            </a:r>
          </a:p>
          <a:p>
            <a:r>
              <a:rPr lang="en-US" dirty="0" smtClean="0"/>
              <a:t>Occurs across continuum, from consultation to CBPR</a:t>
            </a:r>
          </a:p>
          <a:p>
            <a:r>
              <a:rPr lang="en-US" dirty="0" smtClean="0"/>
              <a:t>Helps to ensure ask relevant questions, get relevant answers, and disseminate in appropriate manner</a:t>
            </a:r>
            <a:endParaRPr lang="en-US" dirty="0"/>
          </a:p>
          <a:p>
            <a:endParaRPr lang="en-US" dirty="0"/>
          </a:p>
        </p:txBody>
      </p:sp>
    </p:spTree>
    <p:extLst>
      <p:ext uri="{BB962C8B-B14F-4D97-AF65-F5344CB8AC3E}">
        <p14:creationId xmlns:p14="http://schemas.microsoft.com/office/powerpoint/2010/main" val="16256163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sp>
        <p:nvSpPr>
          <p:cNvPr id="5" name="Content Placeholder 4"/>
          <p:cNvSpPr>
            <a:spLocks noGrp="1"/>
          </p:cNvSpPr>
          <p:nvPr>
            <p:ph idx="1"/>
          </p:nvPr>
        </p:nvSpPr>
        <p:spPr/>
        <p:txBody>
          <a:bodyPr/>
          <a:lstStyle/>
          <a:p>
            <a:r>
              <a:rPr lang="en-US" dirty="0">
                <a:hlinkClick r:id="rId2"/>
              </a:rPr>
              <a:t>http://oprs.usc.edu/about/initiatives/cm</a:t>
            </a:r>
            <a:r>
              <a:rPr lang="en-US" dirty="0" smtClean="0">
                <a:hlinkClick r:id="rId2"/>
              </a:rPr>
              <a:t>/</a:t>
            </a:r>
            <a:endParaRPr lang="en-US" dirty="0" smtClean="0"/>
          </a:p>
          <a:p>
            <a:r>
              <a:rPr lang="en-US" dirty="0"/>
              <a:t>http://ctsi.ucsf.edu/about-us/programs/community-engagement-health-policy</a:t>
            </a:r>
          </a:p>
        </p:txBody>
      </p:sp>
    </p:spTree>
    <p:extLst>
      <p:ext uri="{BB962C8B-B14F-4D97-AF65-F5344CB8AC3E}">
        <p14:creationId xmlns:p14="http://schemas.microsoft.com/office/powerpoint/2010/main" val="611676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Black Report</a:t>
            </a:r>
            <a:endParaRPr lang="en-US" dirty="0"/>
          </a:p>
        </p:txBody>
      </p:sp>
      <p:sp>
        <p:nvSpPr>
          <p:cNvPr id="5" name="Content Placeholder 4"/>
          <p:cNvSpPr>
            <a:spLocks noGrp="1"/>
          </p:cNvSpPr>
          <p:nvPr>
            <p:ph idx="1"/>
          </p:nvPr>
        </p:nvSpPr>
        <p:spPr>
          <a:xfrm>
            <a:off x="457200" y="1447800"/>
            <a:ext cx="8229600" cy="4525963"/>
          </a:xfrm>
        </p:spPr>
        <p:txBody>
          <a:bodyPr/>
          <a:lstStyle/>
          <a:p>
            <a:r>
              <a:rPr lang="en-US" dirty="0" smtClean="0"/>
              <a:t>“Although </a:t>
            </a:r>
            <a:r>
              <a:rPr lang="en-US" dirty="0"/>
              <a:t>the problems of inequalities in health were well known to researchers, the Black Report summarized the evidence, gave it focus, reached conclusions and hence brought it to public </a:t>
            </a:r>
            <a:r>
              <a:rPr lang="en-US" dirty="0" smtClean="0"/>
              <a:t>attention”.</a:t>
            </a:r>
          </a:p>
          <a:p>
            <a:r>
              <a:rPr lang="en-US" dirty="0" smtClean="0"/>
              <a:t>Led </a:t>
            </a:r>
            <a:r>
              <a:rPr lang="en-US" dirty="0"/>
              <a:t>to an assessment by the Office for Economic </a:t>
            </a:r>
            <a:r>
              <a:rPr lang="en-US" dirty="0" smtClean="0"/>
              <a:t>Cooperation </a:t>
            </a:r>
            <a:r>
              <a:rPr lang="en-US" dirty="0"/>
              <a:t>and Development and </a:t>
            </a:r>
            <a:r>
              <a:rPr lang="en-US" dirty="0" smtClean="0"/>
              <a:t>by WHO of </a:t>
            </a:r>
            <a:r>
              <a:rPr lang="en-US" dirty="0"/>
              <a:t>health inequalities in 13 </a:t>
            </a:r>
            <a:r>
              <a:rPr lang="en-US" dirty="0" smtClean="0"/>
              <a:t>countries, and ongoing interest in health inequities</a:t>
            </a:r>
            <a:endParaRPr lang="en-US" dirty="0"/>
          </a:p>
        </p:txBody>
      </p:sp>
      <p:sp>
        <p:nvSpPr>
          <p:cNvPr id="6" name="TextBox 5"/>
          <p:cNvSpPr txBox="1"/>
          <p:nvPr/>
        </p:nvSpPr>
        <p:spPr>
          <a:xfrm>
            <a:off x="4876800" y="6248400"/>
            <a:ext cx="2590800" cy="369332"/>
          </a:xfrm>
          <a:prstGeom prst="rect">
            <a:avLst/>
          </a:prstGeom>
          <a:noFill/>
        </p:spPr>
        <p:txBody>
          <a:bodyPr wrap="square" rtlCol="0">
            <a:spAutoFit/>
          </a:bodyPr>
          <a:lstStyle/>
          <a:p>
            <a:r>
              <a:rPr lang="en-US" dirty="0" smtClean="0"/>
              <a:t>Marmot, </a:t>
            </a:r>
            <a:r>
              <a:rPr lang="en-US" dirty="0" err="1" smtClean="0"/>
              <a:t>Int</a:t>
            </a:r>
            <a:r>
              <a:rPr lang="en-US" dirty="0" smtClean="0"/>
              <a:t> J </a:t>
            </a:r>
            <a:r>
              <a:rPr lang="en-US" dirty="0" err="1" smtClean="0"/>
              <a:t>Epi</a:t>
            </a:r>
            <a:r>
              <a:rPr lang="en-US" dirty="0" smtClean="0"/>
              <a:t>, 2001</a:t>
            </a:r>
            <a:endParaRPr lang="en-US" dirty="0"/>
          </a:p>
        </p:txBody>
      </p:sp>
    </p:spTree>
    <p:extLst>
      <p:ext uri="{BB962C8B-B14F-4D97-AF65-F5344CB8AC3E}">
        <p14:creationId xmlns:p14="http://schemas.microsoft.com/office/powerpoint/2010/main" val="73395527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srcRect l="28331" t="22917" r="30675" b="6250"/>
          <a:stretch/>
        </p:blipFill>
        <p:spPr>
          <a:xfrm>
            <a:off x="1905000" y="381000"/>
            <a:ext cx="5334000" cy="5181600"/>
          </a:xfrm>
          <a:prstGeom prst="rect">
            <a:avLst/>
          </a:prstGeom>
        </p:spPr>
      </p:pic>
    </p:spTree>
    <p:extLst>
      <p:ext uri="{BB962C8B-B14F-4D97-AF65-F5344CB8AC3E}">
        <p14:creationId xmlns:p14="http://schemas.microsoft.com/office/powerpoint/2010/main" val="155859172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Implementation Science</a:t>
            </a:r>
            <a:endParaRPr lang="en-US" dirty="0"/>
          </a:p>
        </p:txBody>
      </p:sp>
      <p:sp>
        <p:nvSpPr>
          <p:cNvPr id="5" name="Content Placeholder 4"/>
          <p:cNvSpPr>
            <a:spLocks noGrp="1"/>
          </p:cNvSpPr>
          <p:nvPr>
            <p:ph idx="1"/>
          </p:nvPr>
        </p:nvSpPr>
        <p:spPr/>
        <p:txBody>
          <a:bodyPr/>
          <a:lstStyle/>
          <a:p>
            <a:r>
              <a:rPr lang="en-US" dirty="0" smtClean="0"/>
              <a:t>The </a:t>
            </a:r>
            <a:r>
              <a:rPr lang="en-US" dirty="0"/>
              <a:t>study of methods to promote the integration of research findings and evidence into healthcare policy and practice. It seeks to understand the behavior of healthcare professionals and other stakeholders as a key variable in the sustainable uptake, adoption, and implementation of evidence-based interventions.</a:t>
            </a:r>
          </a:p>
        </p:txBody>
      </p:sp>
    </p:spTree>
    <p:extLst>
      <p:ext uri="{BB962C8B-B14F-4D97-AF65-F5344CB8AC3E}">
        <p14:creationId xmlns:p14="http://schemas.microsoft.com/office/powerpoint/2010/main" val="289373118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NIMHD Implementation Questions</a:t>
            </a:r>
            <a:endParaRPr lang="en-US" dirty="0"/>
          </a:p>
        </p:txBody>
      </p:sp>
      <p:sp>
        <p:nvSpPr>
          <p:cNvPr id="5" name="Content Placeholder 4"/>
          <p:cNvSpPr>
            <a:spLocks noGrp="1"/>
          </p:cNvSpPr>
          <p:nvPr>
            <p:ph idx="1"/>
          </p:nvPr>
        </p:nvSpPr>
        <p:spPr>
          <a:xfrm>
            <a:off x="533400" y="1295400"/>
            <a:ext cx="8229600" cy="4525963"/>
          </a:xfrm>
        </p:spPr>
        <p:txBody>
          <a:bodyPr/>
          <a:lstStyle/>
          <a:p>
            <a:r>
              <a:rPr lang="en-US" sz="2400" dirty="0" smtClean="0"/>
              <a:t>What </a:t>
            </a:r>
            <a:r>
              <a:rPr lang="en-US" sz="2400" dirty="0"/>
              <a:t>are the dissemination and implementation science approaches that will lead to effective practice and sustained policy intervention to reduce and eventually eliminate health disparities</a:t>
            </a:r>
            <a:r>
              <a:rPr lang="en-US" sz="2400" dirty="0" smtClean="0"/>
              <a:t>?</a:t>
            </a:r>
            <a:endParaRPr lang="en-US" sz="2400" dirty="0"/>
          </a:p>
          <a:p>
            <a:r>
              <a:rPr lang="en-US" sz="2400" dirty="0"/>
              <a:t>What criteria should be used to determine whether a health disparities intervention is ready for dissemination and implementation? </a:t>
            </a:r>
            <a:endParaRPr lang="en-US" sz="2400" dirty="0" smtClean="0"/>
          </a:p>
          <a:p>
            <a:r>
              <a:rPr lang="en-US" sz="2400" dirty="0" smtClean="0"/>
              <a:t>How </a:t>
            </a:r>
            <a:r>
              <a:rPr lang="en-US" sz="2400" dirty="0"/>
              <a:t>do we ensure that interventions are tailored to the needs of various health disparity populations, while maintaining adequate fidelity of the intervention to a tested model</a:t>
            </a:r>
            <a:r>
              <a:rPr lang="en-US" sz="2400" dirty="0" smtClean="0"/>
              <a:t>?</a:t>
            </a:r>
            <a:endParaRPr lang="en-US" sz="2400" dirty="0"/>
          </a:p>
        </p:txBody>
      </p:sp>
    </p:spTree>
    <p:extLst>
      <p:ext uri="{BB962C8B-B14F-4D97-AF65-F5344CB8AC3E}">
        <p14:creationId xmlns:p14="http://schemas.microsoft.com/office/powerpoint/2010/main" val="166754989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3279" r="367" b="3279"/>
          <a:stretch/>
        </p:blipFill>
        <p:spPr bwMode="auto">
          <a:xfrm>
            <a:off x="0" y="838200"/>
            <a:ext cx="9144000" cy="537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67150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50417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First Generation of First Generation of Research, US </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1973 Kitagawa and Hauser published data from the “1960s Matched Records Study”</a:t>
            </a:r>
          </a:p>
          <a:p>
            <a:pPr lvl="1"/>
            <a:r>
              <a:rPr lang="en-US" dirty="0" smtClean="0"/>
              <a:t>First study to link death certificates to </a:t>
            </a:r>
            <a:r>
              <a:rPr lang="en-US" dirty="0"/>
              <a:t>c</a:t>
            </a:r>
            <a:r>
              <a:rPr lang="en-US" dirty="0" smtClean="0"/>
              <a:t>ensus data</a:t>
            </a:r>
          </a:p>
          <a:p>
            <a:r>
              <a:rPr lang="en-US" dirty="0" smtClean="0"/>
              <a:t>Found independent relationships between all cause mortality and education, income and occupation</a:t>
            </a:r>
          </a:p>
          <a:p>
            <a:r>
              <a:rPr lang="en-US" dirty="0" smtClean="0"/>
              <a:t>Called attention to issues of class in US</a:t>
            </a:r>
            <a:r>
              <a:rPr lang="en-US" dirty="0"/>
              <a:t/>
            </a:r>
            <a:br>
              <a:rPr lang="en-US" dirty="0"/>
            </a:br>
            <a:endParaRPr lang="en-US" dirty="0"/>
          </a:p>
        </p:txBody>
      </p:sp>
    </p:spTree>
    <p:extLst>
      <p:ext uri="{BB962C8B-B14F-4D97-AF65-F5344CB8AC3E}">
        <p14:creationId xmlns:p14="http://schemas.microsoft.com/office/powerpoint/2010/main" val="3320046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First Generation of First Generation of Research, US </a:t>
            </a:r>
            <a:endParaRPr lang="en-US" dirty="0"/>
          </a:p>
        </p:txBody>
      </p:sp>
      <p:sp>
        <p:nvSpPr>
          <p:cNvPr id="5" name="Content Placeholder 4"/>
          <p:cNvSpPr>
            <a:spLocks noGrp="1"/>
          </p:cNvSpPr>
          <p:nvPr>
            <p:ph idx="1"/>
          </p:nvPr>
        </p:nvSpPr>
        <p:spPr/>
        <p:txBody>
          <a:bodyPr/>
          <a:lstStyle/>
          <a:p>
            <a:r>
              <a:rPr lang="en-US" dirty="0" smtClean="0"/>
              <a:t>Margaret Heckler, Secretary of DHHS, </a:t>
            </a:r>
            <a:r>
              <a:rPr lang="en-US" dirty="0"/>
              <a:t>convened Secretary's Task Force on Black and Minority Health </a:t>
            </a:r>
            <a:r>
              <a:rPr lang="en-US" dirty="0" smtClean="0"/>
              <a:t>in 1985</a:t>
            </a:r>
          </a:p>
          <a:p>
            <a:r>
              <a:rPr lang="en-US" dirty="0" smtClean="0"/>
              <a:t>Documented extent </a:t>
            </a:r>
            <a:r>
              <a:rPr lang="en-US" dirty="0"/>
              <a:t>of </a:t>
            </a:r>
            <a:r>
              <a:rPr lang="en-US" dirty="0" smtClean="0"/>
              <a:t>racial/ethnic health </a:t>
            </a:r>
            <a:r>
              <a:rPr lang="en-US" dirty="0"/>
              <a:t>disparities </a:t>
            </a:r>
            <a:endParaRPr lang="en-US" dirty="0" smtClean="0"/>
          </a:p>
          <a:p>
            <a:pPr lvl="1"/>
            <a:r>
              <a:rPr lang="en-US" dirty="0" smtClean="0"/>
              <a:t>60,000 excess deaths per year among minorities</a:t>
            </a:r>
          </a:p>
          <a:p>
            <a:pPr lvl="1"/>
            <a:r>
              <a:rPr lang="en-US" dirty="0" smtClean="0"/>
              <a:t>Cancer</a:t>
            </a:r>
            <a:r>
              <a:rPr lang="en-US" dirty="0"/>
              <a:t>, </a:t>
            </a:r>
            <a:r>
              <a:rPr lang="en-US" dirty="0" smtClean="0"/>
              <a:t>CVD, </a:t>
            </a:r>
            <a:r>
              <a:rPr lang="en-US" dirty="0"/>
              <a:t>cirrhosis, diabetes, homicide and accidents, and infant </a:t>
            </a:r>
            <a:r>
              <a:rPr lang="en-US" dirty="0" smtClean="0"/>
              <a:t>mortality accounted </a:t>
            </a:r>
            <a:r>
              <a:rPr lang="en-US" dirty="0"/>
              <a:t>for more than 80 percent of the excess </a:t>
            </a:r>
            <a:r>
              <a:rPr lang="en-US" dirty="0" smtClean="0"/>
              <a:t>deaths</a:t>
            </a:r>
            <a:r>
              <a:rPr lang="en-US" dirty="0"/>
              <a:t/>
            </a:r>
            <a:br>
              <a:rPr lang="en-US" dirty="0"/>
            </a:br>
            <a:endParaRPr lang="en-US" dirty="0"/>
          </a:p>
        </p:txBody>
      </p:sp>
    </p:spTree>
    <p:extLst>
      <p:ext uri="{BB962C8B-B14F-4D97-AF65-F5344CB8AC3E}">
        <p14:creationId xmlns:p14="http://schemas.microsoft.com/office/powerpoint/2010/main" val="1355697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the Heckler Report</a:t>
            </a:r>
            <a:endParaRPr lang="en-US" dirty="0"/>
          </a:p>
        </p:txBody>
      </p:sp>
      <p:sp>
        <p:nvSpPr>
          <p:cNvPr id="5" name="Content Placeholder 4"/>
          <p:cNvSpPr>
            <a:spLocks noGrp="1"/>
          </p:cNvSpPr>
          <p:nvPr>
            <p:ph idx="1"/>
          </p:nvPr>
        </p:nvSpPr>
        <p:spPr>
          <a:xfrm>
            <a:off x="457200" y="1008289"/>
            <a:ext cx="8229600" cy="4525963"/>
          </a:xfrm>
        </p:spPr>
        <p:txBody>
          <a:bodyPr/>
          <a:lstStyle/>
          <a:p>
            <a:r>
              <a:rPr lang="en-US" dirty="0" smtClean="0"/>
              <a:t>Report </a:t>
            </a:r>
            <a:r>
              <a:rPr lang="en-US" dirty="0"/>
              <a:t>pushed minority health issues onto the national research and health policy </a:t>
            </a:r>
            <a:r>
              <a:rPr lang="en-US" dirty="0" smtClean="0"/>
              <a:t>stage</a:t>
            </a:r>
          </a:p>
          <a:p>
            <a:r>
              <a:rPr lang="en-US" dirty="0" smtClean="0"/>
              <a:t>In 1985, Department </a:t>
            </a:r>
            <a:r>
              <a:rPr lang="en-US" dirty="0"/>
              <a:t>of Health and Human </a:t>
            </a:r>
            <a:r>
              <a:rPr lang="en-US" dirty="0" smtClean="0"/>
              <a:t>Services </a:t>
            </a:r>
            <a:r>
              <a:rPr lang="en-US" dirty="0"/>
              <a:t>established in 1985 the Office of Minority </a:t>
            </a:r>
            <a:r>
              <a:rPr lang="en-US" dirty="0" smtClean="0"/>
              <a:t>Health</a:t>
            </a:r>
          </a:p>
          <a:p>
            <a:pPr lvl="1"/>
            <a:r>
              <a:rPr lang="en-US" dirty="0" smtClean="0"/>
              <a:t>Ultimately led to National Institute on Minority Health and Health Disparities</a:t>
            </a:r>
          </a:p>
          <a:p>
            <a:r>
              <a:rPr lang="en-US" dirty="0" smtClean="0"/>
              <a:t>Majority of states have agencies or groups responsible for minority health</a:t>
            </a:r>
            <a:endParaRPr lang="en-US" dirty="0"/>
          </a:p>
        </p:txBody>
      </p:sp>
      <p:sp>
        <p:nvSpPr>
          <p:cNvPr id="6" name="AutoShape 2" descr="Image result for office of minority health"/>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5334000"/>
            <a:ext cx="28098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14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www.cmqcc.org/sites/default/files/pictures/5%20MMR%20Race%20Ethnic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8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562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https://www.cmqcc.org/sites/default/files/pictures/6%20MMR%20Race%20Disparit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830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First Generation Research:</a:t>
            </a:r>
            <a:br>
              <a:rPr lang="en-US" dirty="0" smtClean="0"/>
            </a:br>
            <a:r>
              <a:rPr lang="en-US" dirty="0" smtClean="0"/>
              <a:t>Novel Approaches to Data</a:t>
            </a:r>
            <a:endParaRPr lang="en-US" dirty="0"/>
          </a:p>
        </p:txBody>
      </p:sp>
      <p:sp>
        <p:nvSpPr>
          <p:cNvPr id="5" name="Content Placeholder 4"/>
          <p:cNvSpPr>
            <a:spLocks noGrp="1"/>
          </p:cNvSpPr>
          <p:nvPr>
            <p:ph idx="1"/>
          </p:nvPr>
        </p:nvSpPr>
        <p:spPr/>
        <p:txBody>
          <a:bodyPr/>
          <a:lstStyle/>
          <a:p>
            <a:endParaRPr lang="en-US" dirty="0"/>
          </a:p>
        </p:txBody>
      </p:sp>
      <p:pic>
        <p:nvPicPr>
          <p:cNvPr id="26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633" t="38889" r="37866" b="15476"/>
          <a:stretch/>
        </p:blipFill>
        <p:spPr bwMode="auto">
          <a:xfrm>
            <a:off x="1143000" y="1752600"/>
            <a:ext cx="6400800" cy="3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76800" y="5791200"/>
            <a:ext cx="3435812" cy="369332"/>
          </a:xfrm>
          <a:prstGeom prst="rect">
            <a:avLst/>
          </a:prstGeom>
          <a:noFill/>
        </p:spPr>
        <p:txBody>
          <a:bodyPr wrap="none" rtlCol="0">
            <a:spAutoFit/>
          </a:bodyPr>
          <a:lstStyle/>
          <a:p>
            <a:r>
              <a:rPr lang="en-US" dirty="0" smtClean="0">
                <a:solidFill>
                  <a:schemeClr val="bg1"/>
                </a:solidFill>
              </a:rPr>
              <a:t>McCord and Freeman, NEJM, 1990</a:t>
            </a:r>
            <a:endParaRPr lang="en-US" dirty="0">
              <a:solidFill>
                <a:schemeClr val="bg1"/>
              </a:solidFill>
            </a:endParaRPr>
          </a:p>
        </p:txBody>
      </p:sp>
    </p:spTree>
    <p:extLst>
      <p:ext uri="{BB962C8B-B14F-4D97-AF65-F5344CB8AC3E}">
        <p14:creationId xmlns:p14="http://schemas.microsoft.com/office/powerpoint/2010/main" val="3597909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27651"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859" t="26217" r="14660" b="22794"/>
          <a:stretch/>
        </p:blipFill>
        <p:spPr bwMode="auto">
          <a:xfrm>
            <a:off x="152400" y="914400"/>
            <a:ext cx="866954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518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1143000"/>
          </a:xfrm>
        </p:spPr>
        <p:txBody>
          <a:bodyPr/>
          <a:lstStyle/>
          <a:p>
            <a:r>
              <a:rPr lang="en-US" dirty="0" smtClean="0"/>
              <a:t>First Generation Research: </a:t>
            </a:r>
            <a:br>
              <a:rPr lang="en-US" dirty="0" smtClean="0"/>
            </a:br>
            <a:r>
              <a:rPr lang="en-US" dirty="0" smtClean="0"/>
              <a:t>Drawing Attention to Populations</a:t>
            </a:r>
            <a:endParaRPr lang="en-US" dirty="0"/>
          </a:p>
        </p:txBody>
      </p:sp>
      <p:sp>
        <p:nvSpPr>
          <p:cNvPr id="5" name="Content Placeholder 4"/>
          <p:cNvSpPr>
            <a:spLocks noGrp="1"/>
          </p:cNvSpPr>
          <p:nvPr>
            <p:ph idx="1"/>
          </p:nvPr>
        </p:nvSpPr>
        <p:spPr/>
        <p:txBody>
          <a:bodyPr/>
          <a:lstStyle/>
          <a:p>
            <a:pPr marL="0" indent="0">
              <a:buNone/>
            </a:pPr>
            <a:endParaRPr lang="en-US" dirty="0"/>
          </a:p>
        </p:txBody>
      </p:sp>
      <p:pic>
        <p:nvPicPr>
          <p:cNvPr id="28674" name="Picture 2" descr="http://cdn.phillymag.com/wp-content/uploads/2012/04/photo17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772400" cy="474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772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a:t>Course Objectives</a:t>
            </a:r>
          </a:p>
        </p:txBody>
      </p:sp>
      <p:sp>
        <p:nvSpPr>
          <p:cNvPr id="5" name="Content Placeholder 4"/>
          <p:cNvSpPr>
            <a:spLocks noGrp="1"/>
          </p:cNvSpPr>
          <p:nvPr>
            <p:ph idx="1"/>
          </p:nvPr>
        </p:nvSpPr>
        <p:spPr>
          <a:xfrm>
            <a:off x="228600" y="1143000"/>
            <a:ext cx="8686800" cy="4343400"/>
          </a:xfrm>
        </p:spPr>
        <p:txBody>
          <a:bodyPr/>
          <a:lstStyle/>
          <a:p>
            <a:pPr lvl="0"/>
            <a:r>
              <a:rPr lang="en-US" sz="2800" dirty="0"/>
              <a:t>Identify the meaning and measurement of race/ethnicity, </a:t>
            </a:r>
            <a:r>
              <a:rPr lang="en-US" sz="2800" dirty="0" smtClean="0"/>
              <a:t>SES, </a:t>
            </a:r>
            <a:r>
              <a:rPr lang="en-US" sz="2800" dirty="0"/>
              <a:t>and other core </a:t>
            </a:r>
            <a:r>
              <a:rPr lang="en-US" sz="2800" dirty="0" smtClean="0"/>
              <a:t>concepts</a:t>
            </a:r>
          </a:p>
          <a:p>
            <a:pPr lvl="0"/>
            <a:endParaRPr lang="en-US" sz="1100" dirty="0"/>
          </a:p>
          <a:p>
            <a:pPr lvl="0"/>
            <a:r>
              <a:rPr lang="en-US" sz="2800" dirty="0"/>
              <a:t>Understand a multi-level and longitudinal framework for the etiologies of differences in health by race/ethnicity and </a:t>
            </a:r>
            <a:r>
              <a:rPr lang="en-US" sz="2800" dirty="0" smtClean="0"/>
              <a:t>SES</a:t>
            </a:r>
          </a:p>
          <a:p>
            <a:pPr lvl="0"/>
            <a:endParaRPr lang="en-US" sz="1100" dirty="0"/>
          </a:p>
          <a:p>
            <a:r>
              <a:rPr lang="en-US" sz="2800" dirty="0"/>
              <a:t>Understand the application of different study designs to health disparities research </a:t>
            </a:r>
          </a:p>
          <a:p>
            <a:pPr lvl="0"/>
            <a:endParaRPr lang="en-US" sz="28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57600"/>
            <a:ext cx="858361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87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458200" cy="1143000"/>
          </a:xfrm>
        </p:spPr>
        <p:txBody>
          <a:bodyPr/>
          <a:lstStyle/>
          <a:p>
            <a:r>
              <a:rPr lang="en-US" dirty="0" smtClean="0"/>
              <a:t>First Generation Research: </a:t>
            </a:r>
            <a:br>
              <a:rPr lang="en-US" dirty="0" smtClean="0"/>
            </a:br>
            <a:r>
              <a:rPr lang="en-US" dirty="0" smtClean="0"/>
              <a:t>Drawing Attention to Specific Issues</a:t>
            </a:r>
            <a:endParaRPr lang="en-US" dirty="0"/>
          </a:p>
        </p:txBody>
      </p:sp>
      <p:sp>
        <p:nvSpPr>
          <p:cNvPr id="5" name="Content Placeholder 4"/>
          <p:cNvSpPr>
            <a:spLocks noGrp="1"/>
          </p:cNvSpPr>
          <p:nvPr>
            <p:ph idx="1"/>
          </p:nvPr>
        </p:nvSpPr>
        <p:spPr>
          <a:xfrm>
            <a:off x="457200" y="1752600"/>
            <a:ext cx="8229600" cy="4373563"/>
          </a:xfrm>
        </p:spPr>
        <p:txBody>
          <a:bodyPr/>
          <a:lstStyle/>
          <a:p>
            <a:r>
              <a:rPr lang="en-US" dirty="0" smtClean="0"/>
              <a:t>Social conception of infertility as being a greater issue for white women</a:t>
            </a:r>
          </a:p>
          <a:p>
            <a:pPr lvl="1"/>
            <a:r>
              <a:rPr lang="en-US" dirty="0" smtClean="0"/>
              <a:t>82% of doctors believe it most common among “European Americans”</a:t>
            </a:r>
          </a:p>
          <a:p>
            <a:r>
              <a:rPr lang="en-US" dirty="0" smtClean="0"/>
              <a:t>In fact, 12% of black women, compared to 6.9% of white women experience infertility</a:t>
            </a:r>
          </a:p>
          <a:p>
            <a:r>
              <a:rPr lang="en-US" dirty="0" smtClean="0"/>
              <a:t>Disparity masked by social context</a:t>
            </a:r>
          </a:p>
          <a:p>
            <a:endParaRPr lang="en-US" dirty="0"/>
          </a:p>
        </p:txBody>
      </p:sp>
      <p:sp>
        <p:nvSpPr>
          <p:cNvPr id="2" name="TextBox 1"/>
          <p:cNvSpPr txBox="1"/>
          <p:nvPr/>
        </p:nvSpPr>
        <p:spPr>
          <a:xfrm>
            <a:off x="4953000" y="6324600"/>
            <a:ext cx="2895600" cy="369332"/>
          </a:xfrm>
          <a:prstGeom prst="rect">
            <a:avLst/>
          </a:prstGeom>
          <a:noFill/>
        </p:spPr>
        <p:txBody>
          <a:bodyPr wrap="square" rtlCol="0">
            <a:spAutoFit/>
          </a:bodyPr>
          <a:lstStyle/>
          <a:p>
            <a:r>
              <a:rPr lang="en-US" dirty="0" err="1" smtClean="0"/>
              <a:t>Ceballo</a:t>
            </a:r>
            <a:r>
              <a:rPr lang="en-US" dirty="0" smtClean="0"/>
              <a:t>, </a:t>
            </a:r>
            <a:r>
              <a:rPr lang="en-US" dirty="0" err="1" smtClean="0"/>
              <a:t>Fert</a:t>
            </a:r>
            <a:r>
              <a:rPr lang="en-US" dirty="0" smtClean="0"/>
              <a:t> </a:t>
            </a:r>
            <a:r>
              <a:rPr lang="en-US" dirty="0" err="1" smtClean="0"/>
              <a:t>Steril</a:t>
            </a:r>
            <a:r>
              <a:rPr lang="en-US" dirty="0" smtClean="0"/>
              <a:t>, 2010</a:t>
            </a:r>
            <a:endParaRPr lang="en-US" dirty="0"/>
          </a:p>
        </p:txBody>
      </p:sp>
    </p:spTree>
    <p:extLst>
      <p:ext uri="{BB962C8B-B14F-4D97-AF65-F5344CB8AC3E}">
        <p14:creationId xmlns:p14="http://schemas.microsoft.com/office/powerpoint/2010/main" val="307467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Details: CVD Disparities by Age</a:t>
            </a:r>
            <a:endParaRPr lang="en-US" dirty="0"/>
          </a:p>
        </p:txBody>
      </p:sp>
      <p:sp>
        <p:nvSpPr>
          <p:cNvPr id="6" name="Content Placeholder 5"/>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47800"/>
            <a:ext cx="7137400" cy="45393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1676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I Do First Generation Research?</a:t>
            </a: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smtClean="0"/>
              <a:t>Depends on the area of interest</a:t>
            </a:r>
          </a:p>
          <a:p>
            <a:pPr lvl="1"/>
            <a:r>
              <a:rPr lang="en-US" dirty="0" smtClean="0"/>
              <a:t>How much work has been done?</a:t>
            </a:r>
          </a:p>
          <a:p>
            <a:pPr lvl="1"/>
            <a:r>
              <a:rPr lang="en-US" dirty="0" smtClean="0"/>
              <a:t>Is greater granularity needed?</a:t>
            </a:r>
          </a:p>
          <a:p>
            <a:r>
              <a:rPr lang="en-US" dirty="0" smtClean="0"/>
              <a:t>If you wrote a grant, would you be able to make your case?</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889576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Considerations when doing 1</a:t>
            </a:r>
            <a:r>
              <a:rPr lang="en-US" baseline="30000" dirty="0" smtClean="0"/>
              <a:t>rst</a:t>
            </a:r>
            <a:r>
              <a:rPr lang="en-US" dirty="0" smtClean="0"/>
              <a:t> Generation research</a:t>
            </a:r>
            <a:endParaRPr lang="en-US" dirty="0"/>
          </a:p>
        </p:txBody>
      </p:sp>
      <p:sp>
        <p:nvSpPr>
          <p:cNvPr id="5" name="Content Placeholder 4"/>
          <p:cNvSpPr>
            <a:spLocks noGrp="1"/>
          </p:cNvSpPr>
          <p:nvPr>
            <p:ph idx="1"/>
          </p:nvPr>
        </p:nvSpPr>
        <p:spPr>
          <a:xfrm>
            <a:off x="457200" y="1676400"/>
            <a:ext cx="8229600" cy="4373563"/>
          </a:xfrm>
        </p:spPr>
        <p:txBody>
          <a:bodyPr/>
          <a:lstStyle/>
          <a:p>
            <a:r>
              <a:rPr lang="en-US" dirty="0"/>
              <a:t>If first generation research needed, look for pre-existing data sources </a:t>
            </a:r>
            <a:endParaRPr lang="en-US" dirty="0" smtClean="0"/>
          </a:p>
          <a:p>
            <a:r>
              <a:rPr lang="en-US" dirty="0" smtClean="0"/>
              <a:t>Consider evaluating changes in disparities over time</a:t>
            </a:r>
          </a:p>
          <a:p>
            <a:pPr lvl="1"/>
            <a:r>
              <a:rPr lang="en-US" dirty="0" smtClean="0"/>
              <a:t>Relative vs. absolute measures</a:t>
            </a:r>
            <a:endParaRPr lang="en-US" dirty="0"/>
          </a:p>
          <a:p>
            <a:r>
              <a:rPr lang="en-US" dirty="0" smtClean="0"/>
              <a:t>Consider whether can answer second generation questions simultaneously (or at least generate hypotheses)</a:t>
            </a:r>
          </a:p>
        </p:txBody>
      </p:sp>
    </p:spTree>
    <p:extLst>
      <p:ext uri="{BB962C8B-B14F-4D97-AF65-F5344CB8AC3E}">
        <p14:creationId xmlns:p14="http://schemas.microsoft.com/office/powerpoint/2010/main" val="2659731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52400"/>
            <a:ext cx="8610600" cy="1143000"/>
          </a:xfrm>
        </p:spPr>
        <p:txBody>
          <a:bodyPr/>
          <a:lstStyle/>
          <a:p>
            <a:r>
              <a:rPr lang="en-US" dirty="0" smtClean="0"/>
              <a:t>Considerations for 1rst Gen </a:t>
            </a:r>
            <a:r>
              <a:rPr lang="en-US" dirty="0"/>
              <a:t>R</a:t>
            </a:r>
            <a:r>
              <a:rPr lang="en-US" dirty="0" smtClean="0"/>
              <a:t>esearch</a:t>
            </a:r>
            <a:endParaRPr lang="en-US" dirty="0"/>
          </a:p>
        </p:txBody>
      </p:sp>
      <p:sp>
        <p:nvSpPr>
          <p:cNvPr id="5" name="Content Placeholder 4"/>
          <p:cNvSpPr>
            <a:spLocks noGrp="1"/>
          </p:cNvSpPr>
          <p:nvPr>
            <p:ph idx="1"/>
          </p:nvPr>
        </p:nvSpPr>
        <p:spPr>
          <a:xfrm>
            <a:off x="381000" y="914400"/>
            <a:ext cx="8229600" cy="4373563"/>
          </a:xfrm>
        </p:spPr>
        <p:txBody>
          <a:bodyPr/>
          <a:lstStyle/>
          <a:p>
            <a:r>
              <a:rPr lang="en-US" dirty="0" smtClean="0"/>
              <a:t>Be deliberate in choices about measurement:</a:t>
            </a:r>
          </a:p>
          <a:p>
            <a:pPr lvl="1"/>
            <a:r>
              <a:rPr lang="en-US" dirty="0" smtClean="0"/>
              <a:t>Predictor</a:t>
            </a:r>
          </a:p>
          <a:p>
            <a:pPr lvl="2"/>
            <a:r>
              <a:rPr lang="en-US" dirty="0" smtClean="0"/>
              <a:t>How to categorize race/ethnicity</a:t>
            </a:r>
          </a:p>
          <a:p>
            <a:pPr lvl="2"/>
            <a:r>
              <a:rPr lang="en-US" dirty="0" smtClean="0"/>
              <a:t>How to define socioeconomic status</a:t>
            </a:r>
          </a:p>
          <a:p>
            <a:pPr lvl="1"/>
            <a:r>
              <a:rPr lang="en-US" dirty="0" smtClean="0"/>
              <a:t>Outcome – i.e. latent variables, patient centered outcomes, validity across groups</a:t>
            </a:r>
          </a:p>
          <a:p>
            <a:pPr lvl="1"/>
            <a:r>
              <a:rPr lang="en-US" dirty="0" smtClean="0"/>
              <a:t>Measures of association</a:t>
            </a:r>
          </a:p>
          <a:p>
            <a:pPr lvl="1"/>
            <a:r>
              <a:rPr lang="en-US" dirty="0" smtClean="0"/>
              <a:t>Caution when designing analytic approach</a:t>
            </a:r>
          </a:p>
          <a:p>
            <a:pPr lvl="2"/>
            <a:r>
              <a:rPr lang="en-US" dirty="0" smtClean="0"/>
              <a:t>Do not control for variables that are mediators (or be explicit about what question you are asking)</a:t>
            </a:r>
          </a:p>
          <a:p>
            <a:pPr lvl="2"/>
            <a:r>
              <a:rPr lang="en-US" dirty="0" smtClean="0"/>
              <a:t>Consider interactions between race and SES</a:t>
            </a:r>
          </a:p>
        </p:txBody>
      </p:sp>
    </p:spTree>
    <p:extLst>
      <p:ext uri="{BB962C8B-B14F-4D97-AF65-F5344CB8AC3E}">
        <p14:creationId xmlns:p14="http://schemas.microsoft.com/office/powerpoint/2010/main" val="3679298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is doing first generation research?</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4209029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sz="4400" dirty="0" smtClean="0"/>
              <a:t>2</a:t>
            </a:r>
            <a:r>
              <a:rPr lang="en-US" sz="4400" baseline="30000" dirty="0" smtClean="0"/>
              <a:t>nd</a:t>
            </a:r>
            <a:r>
              <a:rPr lang="en-US" sz="4400" dirty="0" smtClean="0"/>
              <a:t> Generation Health Disparities Research</a:t>
            </a:r>
            <a:endParaRPr lang="en-US" sz="4400"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382000" cy="236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83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Second Generation Health Disparities Research</a:t>
            </a:r>
            <a:endParaRPr lang="en-US" dirty="0"/>
          </a:p>
        </p:txBody>
      </p:sp>
      <p:sp>
        <p:nvSpPr>
          <p:cNvPr id="5" name="Content Placeholder 4"/>
          <p:cNvSpPr>
            <a:spLocks noGrp="1"/>
          </p:cNvSpPr>
          <p:nvPr>
            <p:ph idx="1"/>
          </p:nvPr>
        </p:nvSpPr>
        <p:spPr>
          <a:xfrm>
            <a:off x="457200" y="1752600"/>
            <a:ext cx="8229600" cy="4449763"/>
          </a:xfrm>
        </p:spPr>
        <p:txBody>
          <a:bodyPr/>
          <a:lstStyle/>
          <a:p>
            <a:r>
              <a:rPr lang="en-US" dirty="0" smtClean="0"/>
              <a:t>What are the causes of documented disparities in health outcomes?</a:t>
            </a:r>
          </a:p>
          <a:p>
            <a:r>
              <a:rPr lang="en-US" dirty="0" smtClean="0"/>
              <a:t>Goal of laying groundwork for interventions</a:t>
            </a:r>
          </a:p>
          <a:p>
            <a:r>
              <a:rPr lang="en-US" dirty="0" smtClean="0"/>
              <a:t>Often necessitates successive layers of studies to understand phenomena</a:t>
            </a:r>
          </a:p>
          <a:p>
            <a:r>
              <a:rPr lang="en-US" dirty="0" smtClean="0"/>
              <a:t>Need to be explicit about what which level(s) of influence from socioecological model is being considered </a:t>
            </a:r>
          </a:p>
          <a:p>
            <a:pPr lvl="1"/>
            <a:endParaRPr lang="en-US" dirty="0" smtClean="0"/>
          </a:p>
          <a:p>
            <a:endParaRPr lang="en-US" dirty="0"/>
          </a:p>
        </p:txBody>
      </p:sp>
    </p:spTree>
    <p:extLst>
      <p:ext uri="{BB962C8B-B14F-4D97-AF65-F5344CB8AC3E}">
        <p14:creationId xmlns:p14="http://schemas.microsoft.com/office/powerpoint/2010/main" val="765156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933204"/>
          </a:xfrm>
          <a:prstGeom prst="rect">
            <a:avLst/>
          </a:prstGeom>
          <a:noFill/>
          <a:ln w="9525">
            <a:noFill/>
            <a:miter lim="800000"/>
            <a:headEnd/>
            <a:tailEnd/>
          </a:ln>
          <a:effectLst/>
        </p:spPr>
        <p:txBody>
          <a:bodyPr wrap="square">
            <a:spAutoFit/>
          </a:bodyPr>
          <a:lstStyle/>
          <a:p>
            <a:pPr algn="ctr">
              <a:lnSpc>
                <a:spcPct val="85000"/>
              </a:lnSpc>
              <a:defRPr/>
            </a:pPr>
            <a:r>
              <a:rPr lang="en-US" sz="3200" b="1" dirty="0" smtClean="0">
                <a:solidFill>
                  <a:schemeClr val="bg1"/>
                </a:solidFill>
                <a:latin typeface="Calibri" panose="020F0502020204030204" pitchFamily="34" charset="0"/>
              </a:rPr>
              <a:t>Multi-Level Framework for </a:t>
            </a:r>
            <a:r>
              <a:rPr lang="en-US" sz="3200" b="1" smtClean="0">
                <a:solidFill>
                  <a:schemeClr val="bg1"/>
                </a:solidFill>
                <a:latin typeface="Calibri" panose="020F0502020204030204" pitchFamily="34" charset="0"/>
              </a:rPr>
              <a:t>Health Disparities </a:t>
            </a:r>
            <a:endParaRPr lang="en-US" sz="3200" b="1" dirty="0">
              <a:solidFill>
                <a:schemeClr val="bg1"/>
              </a:solidFill>
              <a:latin typeface="Calibri" panose="020F0502020204030204" pitchFamily="34"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solidFill>
                  <a:schemeClr val="bg1"/>
                </a:solidFill>
                <a:cs typeface="Arial" charset="0"/>
              </a:rPr>
              <a:t>Adapted from Braveman et al., for </a:t>
            </a:r>
            <a:r>
              <a:rPr kumimoji="1" lang="en-US" altLang="en-US" sz="1100" dirty="0" smtClean="0">
                <a:solidFill>
                  <a:schemeClr val="bg1"/>
                </a:solidFill>
                <a:cs typeface="Arial" charset="0"/>
              </a:rPr>
              <a:t>RWJ Foundation</a:t>
            </a:r>
          </a:p>
          <a:p>
            <a:pPr eaLnBrk="1" hangingPunct="1">
              <a:spcBef>
                <a:spcPts val="0"/>
              </a:spcBef>
            </a:pPr>
            <a:r>
              <a:rPr kumimoji="1" lang="en-US" altLang="en-US" sz="1100" dirty="0" smtClean="0">
                <a:solidFill>
                  <a:schemeClr val="bg1"/>
                </a:solidFill>
                <a:cs typeface="Arial" charset="0"/>
              </a:rPr>
              <a:t> </a:t>
            </a:r>
            <a:r>
              <a:rPr kumimoji="1" lang="en-US" altLang="en-US" sz="1100" dirty="0">
                <a:solidFill>
                  <a:schemeClr val="bg1"/>
                </a:solidFill>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chemeClr val="bg1"/>
                </a:solidFill>
                <a:cs typeface="Arial" charset="0"/>
              </a:rPr>
              <a:t>Interaction with genetic/other biological factors</a:t>
            </a:r>
            <a:endParaRPr lang="en-US" altLang="en-US" sz="1600" b="1" dirty="0">
              <a:solidFill>
                <a:schemeClr val="bg1"/>
              </a:solidFill>
              <a:cs typeface="Arial" charset="0"/>
            </a:endParaRPr>
          </a:p>
        </p:txBody>
      </p:sp>
    </p:spTree>
    <p:extLst>
      <p:ext uri="{BB962C8B-B14F-4D97-AF65-F5344CB8AC3E}">
        <p14:creationId xmlns:p14="http://schemas.microsoft.com/office/powerpoint/2010/main" val="2484254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of 2</a:t>
            </a:r>
            <a:r>
              <a:rPr lang="en-US" baseline="30000" dirty="0" smtClean="0"/>
              <a:t>nd</a:t>
            </a:r>
            <a:r>
              <a:rPr lang="en-US" dirty="0" smtClean="0"/>
              <a:t> Generation Research: Cardiovascular disease</a:t>
            </a:r>
            <a:endParaRPr lang="en-US" dirty="0"/>
          </a:p>
        </p:txBody>
      </p:sp>
      <p:sp>
        <p:nvSpPr>
          <p:cNvPr id="5" name="Content Placeholder 4"/>
          <p:cNvSpPr>
            <a:spLocks noGrp="1"/>
          </p:cNvSpPr>
          <p:nvPr>
            <p:ph idx="1"/>
          </p:nvPr>
        </p:nvSpPr>
        <p:spPr>
          <a:xfrm>
            <a:off x="457200" y="1828800"/>
            <a:ext cx="8229600" cy="4449763"/>
          </a:xfrm>
        </p:spPr>
        <p:txBody>
          <a:bodyPr/>
          <a:lstStyle/>
          <a:p>
            <a:r>
              <a:rPr lang="en-US" dirty="0" smtClean="0"/>
              <a:t>Are there racial/ethnic differences in risk factors? </a:t>
            </a:r>
          </a:p>
          <a:p>
            <a:pPr lvl="1"/>
            <a:r>
              <a:rPr lang="en-US" dirty="0" smtClean="0"/>
              <a:t>Poorer control of dyslipidemia</a:t>
            </a:r>
          </a:p>
          <a:p>
            <a:pPr lvl="1"/>
            <a:r>
              <a:rPr lang="en-US" dirty="0" smtClean="0"/>
              <a:t>Higher HbA1c</a:t>
            </a:r>
          </a:p>
          <a:p>
            <a:pPr lvl="1"/>
            <a:r>
              <a:rPr lang="en-US" dirty="0" smtClean="0"/>
              <a:t>Higher prevalence of hypertension</a:t>
            </a:r>
          </a:p>
          <a:p>
            <a:pPr lvl="1"/>
            <a:r>
              <a:rPr lang="en-US" dirty="0" smtClean="0"/>
              <a:t>Higher prevalence of obesity</a:t>
            </a:r>
          </a:p>
          <a:p>
            <a:pPr lvl="1"/>
            <a:endParaRPr lang="en-US" dirty="0"/>
          </a:p>
          <a:p>
            <a:pPr lvl="1"/>
            <a:endParaRPr lang="en-US" dirty="0"/>
          </a:p>
        </p:txBody>
      </p:sp>
      <p:sp>
        <p:nvSpPr>
          <p:cNvPr id="6" name="Text Box 4"/>
          <p:cNvSpPr txBox="1">
            <a:spLocks noChangeArrowheads="1"/>
          </p:cNvSpPr>
          <p:nvPr/>
        </p:nvSpPr>
        <p:spPr bwMode="auto">
          <a:xfrm>
            <a:off x="5301960" y="5856376"/>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altLang="en-US" sz="1200" b="1" dirty="0">
                <a:solidFill>
                  <a:schemeClr val="bg1"/>
                </a:solidFill>
                <a:latin typeface="Arial" charset="0"/>
              </a:rPr>
              <a:t>Mensah G A et al. Circulation. </a:t>
            </a:r>
            <a:r>
              <a:rPr lang="en-GB" altLang="en-US" sz="1200" b="1" dirty="0" smtClean="0">
                <a:solidFill>
                  <a:schemeClr val="bg1"/>
                </a:solidFill>
                <a:latin typeface="Arial" charset="0"/>
              </a:rPr>
              <a:t>2005</a:t>
            </a:r>
            <a:endParaRPr lang="en-GB" altLang="en-US" sz="1200" b="1" dirty="0">
              <a:solidFill>
                <a:schemeClr val="bg1"/>
              </a:solidFill>
              <a:latin typeface="Arial" charset="0"/>
            </a:endParaRPr>
          </a:p>
        </p:txBody>
      </p:sp>
    </p:spTree>
    <p:extLst>
      <p:ext uri="{BB962C8B-B14F-4D97-AF65-F5344CB8AC3E}">
        <p14:creationId xmlns:p14="http://schemas.microsoft.com/office/powerpoint/2010/main" val="3465226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Course Objectives</a:t>
            </a:r>
          </a:p>
        </p:txBody>
      </p:sp>
      <p:sp>
        <p:nvSpPr>
          <p:cNvPr id="7" name="Content Placeholder 6"/>
          <p:cNvSpPr>
            <a:spLocks noGrp="1"/>
          </p:cNvSpPr>
          <p:nvPr>
            <p:ph idx="1"/>
          </p:nvPr>
        </p:nvSpPr>
        <p:spPr>
          <a:xfrm>
            <a:off x="228600" y="1295400"/>
            <a:ext cx="8686800" cy="4525963"/>
          </a:xfrm>
        </p:spPr>
        <p:txBody>
          <a:bodyPr/>
          <a:lstStyle/>
          <a:p>
            <a:pPr lvl="0"/>
            <a:r>
              <a:rPr lang="en-US" sz="2800" dirty="0"/>
              <a:t>Describe the essential role of community </a:t>
            </a:r>
            <a:r>
              <a:rPr lang="en-US" sz="2800" dirty="0" smtClean="0"/>
              <a:t>engagement</a:t>
            </a:r>
            <a:endParaRPr lang="en-US" sz="1100" dirty="0"/>
          </a:p>
          <a:p>
            <a:r>
              <a:rPr lang="en-US" sz="2800" dirty="0"/>
              <a:t>Incorporate a rigorous approach to measurement and apply analytic methods to research in diverse populations </a:t>
            </a:r>
            <a:endParaRPr lang="en-US" sz="2800" dirty="0" smtClean="0"/>
          </a:p>
          <a:p>
            <a:pPr lvl="0"/>
            <a:r>
              <a:rPr lang="en-US" sz="2800" dirty="0" smtClean="0"/>
              <a:t>Incorporate </a:t>
            </a:r>
            <a:r>
              <a:rPr lang="en-US" sz="2800" dirty="0"/>
              <a:t>an understanding of how to do strategic science </a:t>
            </a:r>
            <a:r>
              <a:rPr lang="en-US" sz="2800" dirty="0" smtClean="0"/>
              <a:t>in </a:t>
            </a:r>
            <a:r>
              <a:rPr lang="en-US" sz="2800" dirty="0"/>
              <a:t>health disparities </a:t>
            </a:r>
            <a:r>
              <a:rPr lang="en-US" sz="2800" dirty="0" smtClean="0"/>
              <a:t>research</a:t>
            </a:r>
            <a:endParaRPr lang="en-US" sz="1600" dirty="0"/>
          </a:p>
          <a:p>
            <a:pPr lvl="0"/>
            <a:r>
              <a:rPr lang="en-US" sz="2800" dirty="0" smtClean="0"/>
              <a:t>Recognize </a:t>
            </a:r>
            <a:r>
              <a:rPr lang="en-US" sz="2800" dirty="0"/>
              <a:t>leading debates and areas of uncertainty, as well as priority areas of research, in health disparities </a:t>
            </a:r>
            <a:r>
              <a:rPr lang="en-US" sz="2800" dirty="0" smtClean="0"/>
              <a:t>research</a:t>
            </a:r>
          </a:p>
          <a:p>
            <a:pPr lvl="0"/>
            <a:endParaRPr lang="en-US" dirty="0"/>
          </a:p>
          <a:p>
            <a:endParaRPr lang="en-US" dirty="0"/>
          </a:p>
        </p:txBody>
      </p:sp>
    </p:spTree>
    <p:extLst>
      <p:ext uri="{BB962C8B-B14F-4D97-AF65-F5344CB8AC3E}">
        <p14:creationId xmlns:p14="http://schemas.microsoft.com/office/powerpoint/2010/main" val="163423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of 2</a:t>
            </a:r>
            <a:r>
              <a:rPr lang="en-US" baseline="30000" dirty="0"/>
              <a:t>nd</a:t>
            </a:r>
            <a:r>
              <a:rPr lang="en-US" dirty="0"/>
              <a:t> Generation Research: Cardiovascular disease</a:t>
            </a:r>
          </a:p>
        </p:txBody>
      </p:sp>
      <p:sp>
        <p:nvSpPr>
          <p:cNvPr id="5" name="Content Placeholder 4"/>
          <p:cNvSpPr>
            <a:spLocks noGrp="1"/>
          </p:cNvSpPr>
          <p:nvPr>
            <p:ph idx="1"/>
          </p:nvPr>
        </p:nvSpPr>
        <p:spPr>
          <a:xfrm>
            <a:off x="457200" y="1828800"/>
            <a:ext cx="8229600" cy="4525963"/>
          </a:xfrm>
        </p:spPr>
        <p:txBody>
          <a:bodyPr/>
          <a:lstStyle/>
          <a:p>
            <a:r>
              <a:rPr lang="en-US" dirty="0" smtClean="0"/>
              <a:t>Behavioral differences?</a:t>
            </a:r>
          </a:p>
          <a:p>
            <a:pPr lvl="1"/>
            <a:r>
              <a:rPr lang="en-US" dirty="0" smtClean="0"/>
              <a:t>What are the behavioral causes of differences in risk factors? </a:t>
            </a:r>
          </a:p>
          <a:p>
            <a:r>
              <a:rPr lang="en-US" dirty="0" smtClean="0"/>
              <a:t>Blacks more likely to be sedentary</a:t>
            </a:r>
          </a:p>
          <a:p>
            <a:r>
              <a:rPr lang="en-US" dirty="0" smtClean="0"/>
              <a:t>Dietary differences</a:t>
            </a:r>
          </a:p>
          <a:p>
            <a:pPr lvl="1"/>
            <a:r>
              <a:rPr lang="en-US" dirty="0" smtClean="0"/>
              <a:t>Concentrated sugar</a:t>
            </a:r>
          </a:p>
          <a:p>
            <a:pPr lvl="1"/>
            <a:r>
              <a:rPr lang="en-US" dirty="0" smtClean="0"/>
              <a:t>Fruits and vegetables</a:t>
            </a:r>
          </a:p>
          <a:p>
            <a:pPr marL="514350" indent="-457200"/>
            <a:r>
              <a:rPr lang="en-US" dirty="0" smtClean="0"/>
              <a:t>Access to and use of health care services</a:t>
            </a:r>
          </a:p>
          <a:p>
            <a:pPr lvl="1"/>
            <a:endParaRPr lang="en-US" dirty="0" smtClean="0"/>
          </a:p>
        </p:txBody>
      </p:sp>
    </p:spTree>
    <p:extLst>
      <p:ext uri="{BB962C8B-B14F-4D97-AF65-F5344CB8AC3E}">
        <p14:creationId xmlns:p14="http://schemas.microsoft.com/office/powerpoint/2010/main" val="1393649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Whitehall Study and Second Generation Research </a:t>
            </a:r>
            <a:endParaRPr lang="en-US" dirty="0"/>
          </a:p>
        </p:txBody>
      </p:sp>
      <p:sp>
        <p:nvSpPr>
          <p:cNvPr id="5" name="Content Placeholder 4"/>
          <p:cNvSpPr>
            <a:spLocks noGrp="1"/>
          </p:cNvSpPr>
          <p:nvPr>
            <p:ph idx="1"/>
          </p:nvPr>
        </p:nvSpPr>
        <p:spPr>
          <a:xfrm>
            <a:off x="457200" y="1828800"/>
            <a:ext cx="8229600" cy="4297363"/>
          </a:xfrm>
        </p:spPr>
        <p:txBody>
          <a:bodyPr/>
          <a:lstStyle/>
          <a:p>
            <a:r>
              <a:rPr lang="en-US" dirty="0" smtClean="0"/>
              <a:t>Assessed contribution of health behaviors to excess mortality in lower levels of civil servants</a:t>
            </a:r>
          </a:p>
          <a:p>
            <a:r>
              <a:rPr lang="en-US" dirty="0" smtClean="0"/>
              <a:t> 29-72% attenuation with control for health behaviors (diet, physical activity, smoking, alcohol)</a:t>
            </a:r>
          </a:p>
          <a:p>
            <a:r>
              <a:rPr lang="en-US" dirty="0" smtClean="0"/>
              <a:t>Behaviors explain some, but not all of differences</a:t>
            </a:r>
            <a:endParaRPr lang="en-US" dirty="0"/>
          </a:p>
        </p:txBody>
      </p:sp>
    </p:spTree>
    <p:extLst>
      <p:ext uri="{BB962C8B-B14F-4D97-AF65-F5344CB8AC3E}">
        <p14:creationId xmlns:p14="http://schemas.microsoft.com/office/powerpoint/2010/main" val="1403140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of 2</a:t>
            </a:r>
            <a:r>
              <a:rPr lang="en-US" baseline="30000" dirty="0"/>
              <a:t>nd</a:t>
            </a:r>
            <a:r>
              <a:rPr lang="en-US" dirty="0"/>
              <a:t> Generation Research: Cardiovascular disease</a:t>
            </a:r>
          </a:p>
        </p:txBody>
      </p:sp>
      <p:sp>
        <p:nvSpPr>
          <p:cNvPr id="5" name="Content Placeholder 4"/>
          <p:cNvSpPr>
            <a:spLocks noGrp="1"/>
          </p:cNvSpPr>
          <p:nvPr>
            <p:ph idx="1"/>
          </p:nvPr>
        </p:nvSpPr>
        <p:spPr>
          <a:xfrm>
            <a:off x="457200" y="1828800"/>
            <a:ext cx="8229600" cy="4525963"/>
          </a:xfrm>
        </p:spPr>
        <p:txBody>
          <a:bodyPr/>
          <a:lstStyle/>
          <a:p>
            <a:r>
              <a:rPr lang="en-US" dirty="0" smtClean="0"/>
              <a:t>Genetic causes: </a:t>
            </a:r>
          </a:p>
          <a:p>
            <a:pPr lvl="1"/>
            <a:r>
              <a:rPr lang="en-US" dirty="0" smtClean="0"/>
              <a:t>Do biologic differences underlie individual differences? </a:t>
            </a:r>
          </a:p>
          <a:p>
            <a:r>
              <a:rPr lang="en-US" dirty="0"/>
              <a:t>Often assumed there has to be a genetic component:</a:t>
            </a:r>
          </a:p>
          <a:p>
            <a:pPr lvl="1"/>
            <a:r>
              <a:rPr lang="en-US" dirty="0"/>
              <a:t>“Given the strong racial disparities in the clinical manifestations of insulin resistance, genetic variants must be operative at some level.”</a:t>
            </a:r>
          </a:p>
          <a:p>
            <a:endParaRPr lang="en-US" dirty="0" smtClean="0"/>
          </a:p>
          <a:p>
            <a:pPr lvl="1"/>
            <a:endParaRPr lang="en-US" dirty="0" smtClean="0"/>
          </a:p>
        </p:txBody>
      </p:sp>
      <p:sp>
        <p:nvSpPr>
          <p:cNvPr id="2" name="TextBox 1"/>
          <p:cNvSpPr txBox="1"/>
          <p:nvPr/>
        </p:nvSpPr>
        <p:spPr>
          <a:xfrm>
            <a:off x="4953000" y="6225116"/>
            <a:ext cx="2743200" cy="646331"/>
          </a:xfrm>
          <a:prstGeom prst="rect">
            <a:avLst/>
          </a:prstGeom>
          <a:noFill/>
        </p:spPr>
        <p:txBody>
          <a:bodyPr wrap="square" rtlCol="0">
            <a:spAutoFit/>
          </a:bodyPr>
          <a:lstStyle/>
          <a:p>
            <a:r>
              <a:rPr lang="en-US" dirty="0" smtClean="0"/>
              <a:t>Kramer, </a:t>
            </a:r>
            <a:r>
              <a:rPr lang="en-US" dirty="0" err="1" smtClean="0"/>
              <a:t>Semin</a:t>
            </a:r>
            <a:r>
              <a:rPr lang="en-US" dirty="0" smtClean="0"/>
              <a:t> </a:t>
            </a:r>
            <a:r>
              <a:rPr lang="en-US" dirty="0" err="1" smtClean="0"/>
              <a:t>Nephrol</a:t>
            </a:r>
            <a:r>
              <a:rPr lang="en-US" dirty="0" smtClean="0"/>
              <a:t>, 2013</a:t>
            </a:r>
            <a:endParaRPr lang="en-US" dirty="0"/>
          </a:p>
        </p:txBody>
      </p:sp>
    </p:spTree>
    <p:extLst>
      <p:ext uri="{BB962C8B-B14F-4D97-AF65-F5344CB8AC3E}">
        <p14:creationId xmlns:p14="http://schemas.microsoft.com/office/powerpoint/2010/main" val="103694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of 2</a:t>
            </a:r>
            <a:r>
              <a:rPr lang="en-US" baseline="30000" dirty="0"/>
              <a:t>nd</a:t>
            </a:r>
            <a:r>
              <a:rPr lang="en-US" dirty="0"/>
              <a:t> Generation Research: Cardiovascular disease</a:t>
            </a:r>
          </a:p>
        </p:txBody>
      </p:sp>
      <p:sp>
        <p:nvSpPr>
          <p:cNvPr id="5" name="Content Placeholder 4"/>
          <p:cNvSpPr>
            <a:spLocks noGrp="1"/>
          </p:cNvSpPr>
          <p:nvPr>
            <p:ph idx="1"/>
          </p:nvPr>
        </p:nvSpPr>
        <p:spPr>
          <a:xfrm>
            <a:off x="457200" y="1676400"/>
            <a:ext cx="8229600" cy="4525963"/>
          </a:xfrm>
        </p:spPr>
        <p:txBody>
          <a:bodyPr/>
          <a:lstStyle/>
          <a:p>
            <a:r>
              <a:rPr lang="en-US" dirty="0" smtClean="0"/>
              <a:t>Need for caution in interpretation of genetic research</a:t>
            </a:r>
          </a:p>
          <a:p>
            <a:pPr lvl="1"/>
            <a:r>
              <a:rPr lang="en-US" dirty="0" smtClean="0"/>
              <a:t>Finding </a:t>
            </a:r>
            <a:r>
              <a:rPr lang="en-US" dirty="0"/>
              <a:t>of an </a:t>
            </a:r>
            <a:r>
              <a:rPr lang="en-US" dirty="0" smtClean="0"/>
              <a:t>association of outcomes with a disease </a:t>
            </a:r>
            <a:r>
              <a:rPr lang="en-US" dirty="0"/>
              <a:t>does not equal causation</a:t>
            </a:r>
          </a:p>
          <a:p>
            <a:pPr lvl="1"/>
            <a:r>
              <a:rPr lang="en-US" dirty="0"/>
              <a:t>Need to control for socio-environmental variables to avoid </a:t>
            </a:r>
            <a:r>
              <a:rPr lang="en-US" dirty="0" smtClean="0"/>
              <a:t>confounding</a:t>
            </a:r>
            <a:endParaRPr lang="en-US" dirty="0"/>
          </a:p>
        </p:txBody>
      </p:sp>
    </p:spTree>
    <p:extLst>
      <p:ext uri="{BB962C8B-B14F-4D97-AF65-F5344CB8AC3E}">
        <p14:creationId xmlns:p14="http://schemas.microsoft.com/office/powerpoint/2010/main" val="1946758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Large image of Fi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7763434" cy="300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175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of 2</a:t>
            </a:r>
            <a:r>
              <a:rPr lang="en-US" baseline="30000" dirty="0"/>
              <a:t>nd</a:t>
            </a:r>
            <a:r>
              <a:rPr lang="en-US" dirty="0"/>
              <a:t> Generation Research: Cardiovascular disease</a:t>
            </a:r>
          </a:p>
        </p:txBody>
      </p:sp>
      <p:sp>
        <p:nvSpPr>
          <p:cNvPr id="5" name="Content Placeholder 4"/>
          <p:cNvSpPr>
            <a:spLocks noGrp="1"/>
          </p:cNvSpPr>
          <p:nvPr>
            <p:ph idx="1"/>
          </p:nvPr>
        </p:nvSpPr>
        <p:spPr>
          <a:xfrm>
            <a:off x="457200" y="1828800"/>
            <a:ext cx="8229600" cy="4525963"/>
          </a:xfrm>
        </p:spPr>
        <p:txBody>
          <a:bodyPr/>
          <a:lstStyle/>
          <a:p>
            <a:r>
              <a:rPr lang="en-US" dirty="0" smtClean="0"/>
              <a:t>Social determinants:</a:t>
            </a:r>
          </a:p>
          <a:p>
            <a:pPr lvl="1"/>
            <a:r>
              <a:rPr lang="en-US" dirty="0" smtClean="0"/>
              <a:t>What are the causes of individual differences  in risk  behaviors? </a:t>
            </a:r>
          </a:p>
          <a:p>
            <a:pPr lvl="1"/>
            <a:r>
              <a:rPr lang="en-US" dirty="0" smtClean="0"/>
              <a:t>What influence do social determinants have on health outcomes directly?</a:t>
            </a:r>
          </a:p>
        </p:txBody>
      </p:sp>
    </p:spTree>
    <p:extLst>
      <p:ext uri="{BB962C8B-B14F-4D97-AF65-F5344CB8AC3E}">
        <p14:creationId xmlns:p14="http://schemas.microsoft.com/office/powerpoint/2010/main" val="1049692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933204"/>
          </a:xfrm>
          <a:prstGeom prst="rect">
            <a:avLst/>
          </a:prstGeom>
          <a:noFill/>
          <a:ln w="9525">
            <a:noFill/>
            <a:miter lim="800000"/>
            <a:headEnd/>
            <a:tailEnd/>
          </a:ln>
          <a:effectLst/>
        </p:spPr>
        <p:txBody>
          <a:bodyPr wrap="square">
            <a:spAutoFit/>
          </a:bodyPr>
          <a:lstStyle/>
          <a:p>
            <a:pPr algn="ctr">
              <a:lnSpc>
                <a:spcPct val="85000"/>
              </a:lnSpc>
              <a:defRPr/>
            </a:pPr>
            <a:r>
              <a:rPr lang="en-US" sz="3200" b="1" dirty="0" smtClean="0">
                <a:solidFill>
                  <a:schemeClr val="bg1"/>
                </a:solidFill>
                <a:latin typeface="Calibri" panose="020F0502020204030204" pitchFamily="34" charset="0"/>
              </a:rPr>
              <a:t>Multi-Level Framework for </a:t>
            </a:r>
            <a:r>
              <a:rPr lang="en-US" sz="3200" b="1" smtClean="0">
                <a:solidFill>
                  <a:schemeClr val="bg1"/>
                </a:solidFill>
                <a:latin typeface="Calibri" panose="020F0502020204030204" pitchFamily="34" charset="0"/>
              </a:rPr>
              <a:t>Health Disparities </a:t>
            </a:r>
            <a:endParaRPr lang="en-US" sz="3200" b="1" dirty="0">
              <a:solidFill>
                <a:schemeClr val="bg1"/>
              </a:solidFill>
              <a:latin typeface="Calibri" panose="020F0502020204030204" pitchFamily="34"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solidFill>
                  <a:schemeClr val="bg1"/>
                </a:solidFill>
                <a:cs typeface="Arial" charset="0"/>
              </a:rPr>
              <a:t>Adapted from Braveman et al., for </a:t>
            </a:r>
            <a:r>
              <a:rPr kumimoji="1" lang="en-US" altLang="en-US" sz="1100" dirty="0" smtClean="0">
                <a:solidFill>
                  <a:schemeClr val="bg1"/>
                </a:solidFill>
                <a:cs typeface="Arial" charset="0"/>
              </a:rPr>
              <a:t>RWJ Foundation</a:t>
            </a:r>
          </a:p>
          <a:p>
            <a:pPr eaLnBrk="1" hangingPunct="1">
              <a:spcBef>
                <a:spcPts val="0"/>
              </a:spcBef>
            </a:pPr>
            <a:r>
              <a:rPr kumimoji="1" lang="en-US" altLang="en-US" sz="1100" dirty="0" smtClean="0">
                <a:solidFill>
                  <a:schemeClr val="bg1"/>
                </a:solidFill>
                <a:cs typeface="Arial" charset="0"/>
              </a:rPr>
              <a:t> </a:t>
            </a:r>
            <a:r>
              <a:rPr kumimoji="1" lang="en-US" altLang="en-US" sz="1100" dirty="0">
                <a:solidFill>
                  <a:schemeClr val="bg1"/>
                </a:solidFill>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chemeClr val="bg1"/>
                </a:solidFill>
                <a:cs typeface="Arial" charset="0"/>
              </a:rPr>
              <a:t>Interaction with genetic/other biological factors</a:t>
            </a:r>
            <a:endParaRPr lang="en-US" altLang="en-US" sz="1600" b="1" dirty="0">
              <a:solidFill>
                <a:schemeClr val="bg1"/>
              </a:solidFill>
              <a:cs typeface="Arial" charset="0"/>
            </a:endParaRPr>
          </a:p>
        </p:txBody>
      </p:sp>
    </p:spTree>
    <p:extLst>
      <p:ext uri="{BB962C8B-B14F-4D97-AF65-F5344CB8AC3E}">
        <p14:creationId xmlns:p14="http://schemas.microsoft.com/office/powerpoint/2010/main" val="15330552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Social Determinants: </a:t>
            </a:r>
            <a:br>
              <a:rPr lang="en-US" dirty="0" smtClean="0"/>
            </a:br>
            <a:r>
              <a:rPr lang="en-US" dirty="0" smtClean="0"/>
              <a:t>Access to Food</a:t>
            </a:r>
            <a:endParaRPr lang="en-US" dirty="0"/>
          </a:p>
        </p:txBody>
      </p:sp>
      <p:sp>
        <p:nvSpPr>
          <p:cNvPr id="6" name="Content Placeholder 5"/>
          <p:cNvSpPr>
            <a:spLocks noGrp="1"/>
          </p:cNvSpPr>
          <p:nvPr>
            <p:ph idx="1"/>
          </p:nvPr>
        </p:nvSpPr>
        <p:spPr>
          <a:xfrm>
            <a:off x="457200" y="1722437"/>
            <a:ext cx="8229600" cy="4525963"/>
          </a:xfrm>
        </p:spPr>
        <p:txBody>
          <a:bodyPr/>
          <a:lstStyle/>
          <a:p>
            <a:r>
              <a:rPr lang="en-US" dirty="0" smtClean="0"/>
              <a:t>Food-insecure individuals with diabetes </a:t>
            </a:r>
            <a:r>
              <a:rPr lang="en-US" dirty="0"/>
              <a:t>reported poorer adherence to blood glucose monitoring (RR=3.5, p=.008) and more hypoglycemia-related emergency department visits (RR=2.2, p=.007). </a:t>
            </a:r>
            <a:endParaRPr lang="en-US" dirty="0" smtClean="0"/>
          </a:p>
          <a:p>
            <a:r>
              <a:rPr lang="en-US" dirty="0" smtClean="0"/>
              <a:t>Mean </a:t>
            </a:r>
            <a:r>
              <a:rPr lang="en-US" dirty="0"/>
              <a:t>hemoglobin A1c was 9.2% among FI and 7.7% among FS participants (p=.08). </a:t>
            </a:r>
          </a:p>
        </p:txBody>
      </p:sp>
      <p:sp>
        <p:nvSpPr>
          <p:cNvPr id="2" name="TextBox 1"/>
          <p:cNvSpPr txBox="1"/>
          <p:nvPr/>
        </p:nvSpPr>
        <p:spPr>
          <a:xfrm>
            <a:off x="4876800" y="6248400"/>
            <a:ext cx="2286000" cy="646331"/>
          </a:xfrm>
          <a:prstGeom prst="rect">
            <a:avLst/>
          </a:prstGeom>
          <a:noFill/>
        </p:spPr>
        <p:txBody>
          <a:bodyPr wrap="square" rtlCol="0">
            <a:spAutoFit/>
          </a:bodyPr>
          <a:lstStyle/>
          <a:p>
            <a:r>
              <a:rPr lang="en-US" dirty="0" smtClean="0"/>
              <a:t>Seligman, JHCPU, 2010</a:t>
            </a:r>
            <a:endParaRPr lang="en-US" dirty="0"/>
          </a:p>
        </p:txBody>
      </p:sp>
    </p:spTree>
    <p:extLst>
      <p:ext uri="{BB962C8B-B14F-4D97-AF65-F5344CB8AC3E}">
        <p14:creationId xmlns:p14="http://schemas.microsoft.com/office/powerpoint/2010/main" val="149485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229600" cy="1143000"/>
          </a:xfrm>
        </p:spPr>
        <p:txBody>
          <a:bodyPr/>
          <a:lstStyle/>
          <a:p>
            <a:r>
              <a:rPr lang="en-US" dirty="0" smtClean="0"/>
              <a:t>Social Determinants: </a:t>
            </a:r>
            <a:br>
              <a:rPr lang="en-US" dirty="0" smtClean="0"/>
            </a:br>
            <a:r>
              <a:rPr lang="en-US" dirty="0" smtClean="0"/>
              <a:t>Housing</a:t>
            </a:r>
            <a:endParaRPr lang="en-US" dirty="0"/>
          </a:p>
        </p:txBody>
      </p:sp>
      <p:sp>
        <p:nvSpPr>
          <p:cNvPr id="5" name="Content Placeholder 4"/>
          <p:cNvSpPr>
            <a:spLocks noGrp="1"/>
          </p:cNvSpPr>
          <p:nvPr>
            <p:ph idx="1"/>
          </p:nvPr>
        </p:nvSpPr>
        <p:spPr>
          <a:xfrm>
            <a:off x="457200" y="1905000"/>
            <a:ext cx="8229600" cy="4221163"/>
          </a:xfrm>
        </p:spPr>
        <p:txBody>
          <a:bodyPr/>
          <a:lstStyle/>
          <a:p>
            <a:r>
              <a:rPr lang="en-US" dirty="0" smtClean="0"/>
              <a:t>Housing Opportunities for People Everywhere (HOPE VI) is redeveloping public housing</a:t>
            </a:r>
            <a:endParaRPr lang="en-US" dirty="0"/>
          </a:p>
          <a:p>
            <a:pPr lvl="1"/>
            <a:r>
              <a:rPr lang="en-US" dirty="0" smtClean="0"/>
              <a:t>Improved physical space</a:t>
            </a:r>
          </a:p>
          <a:p>
            <a:pPr lvl="1"/>
            <a:r>
              <a:rPr lang="en-US" dirty="0" smtClean="0"/>
              <a:t>Improved community infrastructure/support services</a:t>
            </a:r>
          </a:p>
          <a:p>
            <a:r>
              <a:rPr lang="en-US" dirty="0" smtClean="0"/>
              <a:t>Children in non-HOPE public housing in SF had 39% greater odds of use of acute health services than those in HOPE housing </a:t>
            </a:r>
            <a:endParaRPr lang="en-US" dirty="0"/>
          </a:p>
        </p:txBody>
      </p:sp>
      <p:sp>
        <p:nvSpPr>
          <p:cNvPr id="2" name="TextBox 1"/>
          <p:cNvSpPr txBox="1"/>
          <p:nvPr/>
        </p:nvSpPr>
        <p:spPr>
          <a:xfrm>
            <a:off x="4800600" y="6248400"/>
            <a:ext cx="2667000" cy="646331"/>
          </a:xfrm>
          <a:prstGeom prst="rect">
            <a:avLst/>
          </a:prstGeom>
          <a:noFill/>
        </p:spPr>
        <p:txBody>
          <a:bodyPr wrap="square" rtlCol="0">
            <a:spAutoFit/>
          </a:bodyPr>
          <a:lstStyle/>
          <a:p>
            <a:r>
              <a:rPr lang="en-US" dirty="0" err="1" smtClean="0"/>
              <a:t>Kersten</a:t>
            </a:r>
            <a:r>
              <a:rPr lang="en-US" dirty="0" smtClean="0"/>
              <a:t>, Health Affairs, 2014 </a:t>
            </a:r>
            <a:endParaRPr lang="en-US" dirty="0"/>
          </a:p>
        </p:txBody>
      </p:sp>
    </p:spTree>
    <p:extLst>
      <p:ext uri="{BB962C8B-B14F-4D97-AF65-F5344CB8AC3E}">
        <p14:creationId xmlns:p14="http://schemas.microsoft.com/office/powerpoint/2010/main" val="1593557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143000"/>
          </a:xfrm>
        </p:spPr>
        <p:txBody>
          <a:bodyPr/>
          <a:lstStyle/>
          <a:p>
            <a:r>
              <a:rPr lang="en-US" dirty="0" smtClean="0"/>
              <a:t>Racism as a Cause of Health Disparities</a:t>
            </a:r>
            <a:endParaRPr lang="en-US" dirty="0"/>
          </a:p>
        </p:txBody>
      </p:sp>
      <p:sp>
        <p:nvSpPr>
          <p:cNvPr id="5" name="Content Placeholder 4"/>
          <p:cNvSpPr>
            <a:spLocks noGrp="1"/>
          </p:cNvSpPr>
          <p:nvPr>
            <p:ph idx="1"/>
          </p:nvPr>
        </p:nvSpPr>
        <p:spPr>
          <a:xfrm>
            <a:off x="457200" y="1828800"/>
            <a:ext cx="8229600" cy="4525963"/>
          </a:xfrm>
        </p:spPr>
        <p:txBody>
          <a:bodyPr/>
          <a:lstStyle/>
          <a:p>
            <a:r>
              <a:rPr lang="en-US" dirty="0" smtClean="0"/>
              <a:t>But what is racism? </a:t>
            </a:r>
          </a:p>
          <a:p>
            <a:pPr lvl="1"/>
            <a:r>
              <a:rPr lang="en-US" dirty="0" smtClean="0"/>
              <a:t>Interpersonal racism</a:t>
            </a:r>
          </a:p>
          <a:p>
            <a:pPr lvl="1"/>
            <a:r>
              <a:rPr lang="en-US" dirty="0" smtClean="0"/>
              <a:t>Structural racism</a:t>
            </a:r>
          </a:p>
          <a:p>
            <a:pPr lvl="1"/>
            <a:r>
              <a:rPr lang="en-US" dirty="0" smtClean="0"/>
              <a:t>Internalized racism</a:t>
            </a:r>
          </a:p>
          <a:p>
            <a:r>
              <a:rPr lang="en-US" dirty="0" smtClean="0"/>
              <a:t>How </a:t>
            </a:r>
            <a:r>
              <a:rPr lang="en-US" dirty="0"/>
              <a:t>does it </a:t>
            </a:r>
            <a:r>
              <a:rPr lang="en-US" dirty="0" smtClean="0"/>
              <a:t>cause health </a:t>
            </a:r>
            <a:r>
              <a:rPr lang="en-US" dirty="0"/>
              <a:t>disparities</a:t>
            </a:r>
            <a:r>
              <a:rPr lang="en-US" dirty="0" smtClean="0"/>
              <a:t>?</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3221491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Final Project</a:t>
            </a:r>
            <a:endParaRPr lang="en-US" dirty="0"/>
          </a:p>
        </p:txBody>
      </p:sp>
      <p:sp>
        <p:nvSpPr>
          <p:cNvPr id="5" name="Content Placeholder 4"/>
          <p:cNvSpPr>
            <a:spLocks noGrp="1"/>
          </p:cNvSpPr>
          <p:nvPr>
            <p:ph idx="1"/>
          </p:nvPr>
        </p:nvSpPr>
        <p:spPr>
          <a:xfrm>
            <a:off x="457200" y="1143000"/>
            <a:ext cx="8229600" cy="4525963"/>
          </a:xfrm>
        </p:spPr>
        <p:txBody>
          <a:bodyPr/>
          <a:lstStyle/>
          <a:p>
            <a:r>
              <a:rPr lang="en-US" dirty="0" smtClean="0"/>
              <a:t>Share </a:t>
            </a:r>
            <a:r>
              <a:rPr lang="en-US" dirty="0"/>
              <a:t>with us something about how the material in this class has or will inform your work. </a:t>
            </a:r>
            <a:endParaRPr lang="en-US" dirty="0" smtClean="0"/>
          </a:p>
          <a:p>
            <a:pPr lvl="1"/>
            <a:r>
              <a:rPr lang="en-US" dirty="0"/>
              <a:t>e</a:t>
            </a:r>
            <a:r>
              <a:rPr lang="en-US" dirty="0" smtClean="0"/>
              <a:t>.g., Application </a:t>
            </a:r>
            <a:r>
              <a:rPr lang="en-US" dirty="0"/>
              <a:t>of the socioecological model to your area of research, measurement or analytic issues</a:t>
            </a:r>
            <a:r>
              <a:rPr lang="en-US" dirty="0" smtClean="0"/>
              <a:t>, </a:t>
            </a:r>
            <a:r>
              <a:rPr lang="en-US" dirty="0"/>
              <a:t>how to think strategically about your area </a:t>
            </a:r>
            <a:endParaRPr lang="en-US" dirty="0" smtClean="0"/>
          </a:p>
          <a:p>
            <a:r>
              <a:rPr lang="en-US" dirty="0" smtClean="0"/>
              <a:t>Each </a:t>
            </a:r>
            <a:r>
              <a:rPr lang="en-US" dirty="0"/>
              <a:t>presenter will have </a:t>
            </a:r>
            <a:r>
              <a:rPr lang="en-US" dirty="0" smtClean="0"/>
              <a:t>~5 </a:t>
            </a:r>
            <a:r>
              <a:rPr lang="en-US" dirty="0"/>
              <a:t>minutes, with a few minutes for </a:t>
            </a:r>
            <a:r>
              <a:rPr lang="en-US" dirty="0" smtClean="0"/>
              <a:t>questions</a:t>
            </a:r>
          </a:p>
          <a:p>
            <a:r>
              <a:rPr lang="en-US" dirty="0" smtClean="0"/>
              <a:t>Also 1-2 </a:t>
            </a:r>
            <a:r>
              <a:rPr lang="en-US" dirty="0"/>
              <a:t>page paper where you can expand a bit more on this </a:t>
            </a:r>
            <a:r>
              <a:rPr lang="en-US" dirty="0" smtClean="0"/>
              <a:t>topic</a:t>
            </a:r>
            <a:endParaRPr lang="en-US" dirty="0"/>
          </a:p>
        </p:txBody>
      </p:sp>
    </p:spTree>
    <p:extLst>
      <p:ext uri="{BB962C8B-B14F-4D97-AF65-F5344CB8AC3E}">
        <p14:creationId xmlns:p14="http://schemas.microsoft.com/office/powerpoint/2010/main" val="4221841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Interpersonal Racism </a:t>
            </a:r>
            <a:endParaRPr lang="en-US" dirty="0"/>
          </a:p>
        </p:txBody>
      </p:sp>
      <p:sp>
        <p:nvSpPr>
          <p:cNvPr id="5" name="Content Placeholder 4"/>
          <p:cNvSpPr>
            <a:spLocks noGrp="1"/>
          </p:cNvSpPr>
          <p:nvPr>
            <p:ph idx="1"/>
          </p:nvPr>
        </p:nvSpPr>
        <p:spPr/>
        <p:txBody>
          <a:bodyPr/>
          <a:lstStyle/>
          <a:p>
            <a:r>
              <a:rPr lang="en-US" dirty="0" smtClean="0"/>
              <a:t>Racism-related </a:t>
            </a:r>
            <a:r>
              <a:rPr lang="en-US" dirty="0"/>
              <a:t>vigilance and hypertension investigated using the Chicago Community Adult Health Study</a:t>
            </a:r>
            <a:endParaRPr lang="en-US" b="1" dirty="0"/>
          </a:p>
          <a:p>
            <a:r>
              <a:rPr lang="en-US" dirty="0"/>
              <a:t>For </a:t>
            </a:r>
            <a:r>
              <a:rPr lang="en-US" dirty="0" smtClean="0"/>
              <a:t>blacks</a:t>
            </a:r>
            <a:r>
              <a:rPr lang="en-US" dirty="0"/>
              <a:t>, each unit increase in vigilance was associated with a 4% increase in the odds of hypertension </a:t>
            </a:r>
          </a:p>
          <a:p>
            <a:r>
              <a:rPr lang="en-US" dirty="0"/>
              <a:t>Hispanics showed a similar but </a:t>
            </a:r>
            <a:r>
              <a:rPr lang="en-US" dirty="0" err="1"/>
              <a:t>nonsignificant</a:t>
            </a:r>
            <a:r>
              <a:rPr lang="en-US" dirty="0"/>
              <a:t> association and </a:t>
            </a:r>
            <a:r>
              <a:rPr lang="en-US" dirty="0" smtClean="0"/>
              <a:t>whites </a:t>
            </a:r>
            <a:r>
              <a:rPr lang="en-US" dirty="0"/>
              <a:t>showed no association</a:t>
            </a:r>
          </a:p>
          <a:p>
            <a:endParaRPr lang="en-US" dirty="0"/>
          </a:p>
        </p:txBody>
      </p:sp>
      <p:sp>
        <p:nvSpPr>
          <p:cNvPr id="2" name="TextBox 1"/>
          <p:cNvSpPr txBox="1"/>
          <p:nvPr/>
        </p:nvSpPr>
        <p:spPr>
          <a:xfrm>
            <a:off x="5029200" y="6248400"/>
            <a:ext cx="2133600" cy="369332"/>
          </a:xfrm>
          <a:prstGeom prst="rect">
            <a:avLst/>
          </a:prstGeom>
          <a:noFill/>
        </p:spPr>
        <p:txBody>
          <a:bodyPr wrap="square" rtlCol="0">
            <a:spAutoFit/>
          </a:bodyPr>
          <a:lstStyle/>
          <a:p>
            <a:r>
              <a:rPr lang="en-US" dirty="0" smtClean="0"/>
              <a:t>Hicken, AJPH, 2014</a:t>
            </a:r>
            <a:endParaRPr lang="en-US" dirty="0"/>
          </a:p>
        </p:txBody>
      </p:sp>
    </p:spTree>
    <p:extLst>
      <p:ext uri="{BB962C8B-B14F-4D97-AF65-F5344CB8AC3E}">
        <p14:creationId xmlns:p14="http://schemas.microsoft.com/office/powerpoint/2010/main" val="32476585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Racism and Medication Adherence</a:t>
            </a:r>
            <a:endParaRPr lang="en-US" dirty="0"/>
          </a:p>
        </p:txBody>
      </p:sp>
      <p:sp>
        <p:nvSpPr>
          <p:cNvPr id="5" name="Content Placeholder 4"/>
          <p:cNvSpPr>
            <a:spLocks noGrp="1"/>
          </p:cNvSpPr>
          <p:nvPr>
            <p:ph idx="1"/>
          </p:nvPr>
        </p:nvSpPr>
        <p:spPr>
          <a:xfrm>
            <a:off x="457200" y="1066800"/>
            <a:ext cx="8229600" cy="4525963"/>
          </a:xfrm>
        </p:spPr>
        <p:txBody>
          <a:bodyPr/>
          <a:lstStyle/>
          <a:p>
            <a:r>
              <a:rPr lang="en-US" dirty="0" smtClean="0"/>
              <a:t>Perceived </a:t>
            </a:r>
            <a:r>
              <a:rPr lang="en-US" dirty="0"/>
              <a:t>racial discrimination </a:t>
            </a:r>
            <a:r>
              <a:rPr lang="en-US" dirty="0" smtClean="0"/>
              <a:t>measured among </a:t>
            </a:r>
            <a:r>
              <a:rPr lang="en-US" dirty="0"/>
              <a:t>patients enrolled in a 30-site cluster-randomized controlled trial </a:t>
            </a:r>
            <a:endParaRPr lang="en-US" dirty="0" smtClean="0"/>
          </a:p>
          <a:p>
            <a:r>
              <a:rPr lang="en-US" dirty="0" smtClean="0"/>
              <a:t>A </a:t>
            </a:r>
            <a:r>
              <a:rPr lang="en-US" dirty="0"/>
              <a:t>mediational method </a:t>
            </a:r>
            <a:r>
              <a:rPr lang="en-US" dirty="0" smtClean="0"/>
              <a:t>was </a:t>
            </a:r>
            <a:r>
              <a:rPr lang="en-US" dirty="0"/>
              <a:t>used to estimate the </a:t>
            </a:r>
            <a:r>
              <a:rPr lang="en-US" dirty="0" smtClean="0"/>
              <a:t>indirect association </a:t>
            </a:r>
            <a:r>
              <a:rPr lang="en-US" dirty="0"/>
              <a:t>between perceived discrimination and medication adherence through stress and </a:t>
            </a:r>
            <a:r>
              <a:rPr lang="en-US" dirty="0" smtClean="0"/>
              <a:t>depression</a:t>
            </a:r>
            <a:endParaRPr lang="en-US" dirty="0"/>
          </a:p>
          <a:p>
            <a:r>
              <a:rPr lang="en-US" dirty="0" smtClean="0"/>
              <a:t>Perceived </a:t>
            </a:r>
            <a:r>
              <a:rPr lang="en-US" dirty="0"/>
              <a:t>discrimination was associated with poor medication </a:t>
            </a:r>
            <a:r>
              <a:rPr lang="en-US" dirty="0" smtClean="0"/>
              <a:t>adherence, and was mediated by stress and depression</a:t>
            </a:r>
            <a:endParaRPr lang="en-US" dirty="0"/>
          </a:p>
        </p:txBody>
      </p:sp>
      <p:sp>
        <p:nvSpPr>
          <p:cNvPr id="2" name="TextBox 1"/>
          <p:cNvSpPr txBox="1"/>
          <p:nvPr/>
        </p:nvSpPr>
        <p:spPr>
          <a:xfrm>
            <a:off x="5029200" y="6248400"/>
            <a:ext cx="2438400" cy="646331"/>
          </a:xfrm>
          <a:prstGeom prst="rect">
            <a:avLst/>
          </a:prstGeom>
          <a:noFill/>
        </p:spPr>
        <p:txBody>
          <a:bodyPr wrap="square" rtlCol="0">
            <a:spAutoFit/>
          </a:bodyPr>
          <a:lstStyle/>
          <a:p>
            <a:r>
              <a:rPr lang="en-US" dirty="0" smtClean="0"/>
              <a:t>Forsyth, </a:t>
            </a:r>
            <a:r>
              <a:rPr lang="en-US" dirty="0" err="1" smtClean="0"/>
              <a:t>Psychosom</a:t>
            </a:r>
            <a:r>
              <a:rPr lang="en-US" dirty="0" smtClean="0"/>
              <a:t> Med, 2014</a:t>
            </a:r>
            <a:endParaRPr lang="en-US" dirty="0"/>
          </a:p>
        </p:txBody>
      </p:sp>
    </p:spTree>
    <p:extLst>
      <p:ext uri="{BB962C8B-B14F-4D97-AF65-F5344CB8AC3E}">
        <p14:creationId xmlns:p14="http://schemas.microsoft.com/office/powerpoint/2010/main" val="6981638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4338" name="Picture 2" descr="C:\Users\cdehlendorf\AppData\Local\Microsoft\Windows\Temporary Internet Files\Content.IE5\4NW13KFZ\ovidweb.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7162800" cy="521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3945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Structural Racism</a:t>
            </a:r>
            <a:endParaRPr lang="en-US" dirty="0"/>
          </a:p>
        </p:txBody>
      </p:sp>
      <p:sp>
        <p:nvSpPr>
          <p:cNvPr id="5" name="Content Placeholder 4"/>
          <p:cNvSpPr>
            <a:spLocks noGrp="1"/>
          </p:cNvSpPr>
          <p:nvPr>
            <p:ph idx="1"/>
          </p:nvPr>
        </p:nvSpPr>
        <p:spPr>
          <a:xfrm>
            <a:off x="533400" y="1371600"/>
            <a:ext cx="8229600" cy="4525963"/>
          </a:xfrm>
        </p:spPr>
        <p:txBody>
          <a:bodyPr/>
          <a:lstStyle/>
          <a:p>
            <a:r>
              <a:rPr lang="en-US" dirty="0" smtClean="0"/>
              <a:t>Measured systematic exclusion of blacks from resources and mobility in society by state</a:t>
            </a:r>
          </a:p>
          <a:p>
            <a:r>
              <a:rPr lang="en-US" dirty="0" smtClean="0"/>
              <a:t>Used the National Epidemiologic Survey on Alcohol and Related Conditions for data on MI</a:t>
            </a:r>
          </a:p>
          <a:p>
            <a:r>
              <a:rPr lang="en-US" dirty="0" smtClean="0"/>
              <a:t>Controlling for individual demographics and state level disparities in poverty, Blacks in states with higher structural racism had greater risk for MIs than blacks in states with low scores</a:t>
            </a:r>
            <a:endParaRPr lang="en-US" dirty="0"/>
          </a:p>
        </p:txBody>
      </p:sp>
      <p:sp>
        <p:nvSpPr>
          <p:cNvPr id="2" name="TextBox 1"/>
          <p:cNvSpPr txBox="1"/>
          <p:nvPr/>
        </p:nvSpPr>
        <p:spPr>
          <a:xfrm>
            <a:off x="5029200" y="6248400"/>
            <a:ext cx="2514600" cy="646331"/>
          </a:xfrm>
          <a:prstGeom prst="rect">
            <a:avLst/>
          </a:prstGeom>
          <a:noFill/>
        </p:spPr>
        <p:txBody>
          <a:bodyPr wrap="square" rtlCol="0">
            <a:spAutoFit/>
          </a:bodyPr>
          <a:lstStyle/>
          <a:p>
            <a:r>
              <a:rPr lang="en-US" dirty="0" err="1" smtClean="0"/>
              <a:t>Lukachko</a:t>
            </a:r>
            <a:r>
              <a:rPr lang="en-US" dirty="0" smtClean="0"/>
              <a:t>, </a:t>
            </a:r>
            <a:r>
              <a:rPr lang="en-US" dirty="0" err="1" smtClean="0"/>
              <a:t>Soc</a:t>
            </a:r>
            <a:r>
              <a:rPr lang="en-US" dirty="0" smtClean="0"/>
              <a:t> </a:t>
            </a:r>
            <a:r>
              <a:rPr lang="en-US" dirty="0" err="1" smtClean="0"/>
              <a:t>Sci</a:t>
            </a:r>
            <a:r>
              <a:rPr lang="en-US" dirty="0" smtClean="0"/>
              <a:t> Med, 2014</a:t>
            </a:r>
            <a:endParaRPr lang="en-US" dirty="0"/>
          </a:p>
        </p:txBody>
      </p:sp>
    </p:spTree>
    <p:extLst>
      <p:ext uri="{BB962C8B-B14F-4D97-AF65-F5344CB8AC3E}">
        <p14:creationId xmlns:p14="http://schemas.microsoft.com/office/powerpoint/2010/main" val="1815510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Internalized Racism</a:t>
            </a:r>
            <a:endParaRPr lang="en-US" dirty="0"/>
          </a:p>
        </p:txBody>
      </p:sp>
      <p:sp>
        <p:nvSpPr>
          <p:cNvPr id="5" name="Content Placeholder 4"/>
          <p:cNvSpPr>
            <a:spLocks noGrp="1"/>
          </p:cNvSpPr>
          <p:nvPr>
            <p:ph idx="1"/>
          </p:nvPr>
        </p:nvSpPr>
        <p:spPr/>
        <p:txBody>
          <a:bodyPr/>
          <a:lstStyle/>
          <a:p>
            <a:r>
              <a:rPr lang="en-US" dirty="0" smtClean="0"/>
              <a:t>Implicit association test used to measure implicit (unconscious) racial bias</a:t>
            </a:r>
          </a:p>
          <a:p>
            <a:r>
              <a:rPr lang="en-US" dirty="0" smtClean="0"/>
              <a:t>Among black men with anti-black bias, experiences of discrimination associated with hypertension</a:t>
            </a:r>
          </a:p>
          <a:p>
            <a:pPr lvl="1"/>
            <a:r>
              <a:rPr lang="en-US" dirty="0" smtClean="0"/>
              <a:t>Those with a pro-black bias had lower risk of hypertension</a:t>
            </a:r>
          </a:p>
        </p:txBody>
      </p:sp>
      <p:sp>
        <p:nvSpPr>
          <p:cNvPr id="2" name="TextBox 1"/>
          <p:cNvSpPr txBox="1"/>
          <p:nvPr/>
        </p:nvSpPr>
        <p:spPr>
          <a:xfrm>
            <a:off x="5334000" y="6172200"/>
            <a:ext cx="2362200" cy="646331"/>
          </a:xfrm>
          <a:prstGeom prst="rect">
            <a:avLst/>
          </a:prstGeom>
          <a:noFill/>
        </p:spPr>
        <p:txBody>
          <a:bodyPr wrap="square" rtlCol="0">
            <a:spAutoFit/>
          </a:bodyPr>
          <a:lstStyle/>
          <a:p>
            <a:r>
              <a:rPr lang="en-US" dirty="0" err="1" smtClean="0"/>
              <a:t>Chae</a:t>
            </a:r>
            <a:r>
              <a:rPr lang="en-US" dirty="0" smtClean="0"/>
              <a:t>, </a:t>
            </a:r>
            <a:r>
              <a:rPr lang="en-US" dirty="0" err="1" smtClean="0"/>
              <a:t>Psychosom</a:t>
            </a:r>
            <a:r>
              <a:rPr lang="en-US" dirty="0" smtClean="0"/>
              <a:t> Med, 2012</a:t>
            </a:r>
            <a:endParaRPr lang="en-US" dirty="0"/>
          </a:p>
        </p:txBody>
      </p:sp>
    </p:spTree>
    <p:extLst>
      <p:ext uri="{BB962C8B-B14F-4D97-AF65-F5344CB8AC3E}">
        <p14:creationId xmlns:p14="http://schemas.microsoft.com/office/powerpoint/2010/main" val="10720761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a:t>Considerations when doing 2</a:t>
            </a:r>
            <a:r>
              <a:rPr lang="en-US" baseline="30000" dirty="0" smtClean="0"/>
              <a:t>nd</a:t>
            </a:r>
            <a:r>
              <a:rPr lang="en-US" dirty="0" smtClean="0"/>
              <a:t> </a:t>
            </a:r>
            <a:r>
              <a:rPr lang="en-US" dirty="0"/>
              <a:t>Generation research</a:t>
            </a:r>
            <a:r>
              <a:rPr lang="en-US" dirty="0" smtClean="0"/>
              <a:t> </a:t>
            </a:r>
            <a:endParaRPr lang="en-US" dirty="0"/>
          </a:p>
        </p:txBody>
      </p:sp>
      <p:sp>
        <p:nvSpPr>
          <p:cNvPr id="5" name="Content Placeholder 4"/>
          <p:cNvSpPr>
            <a:spLocks noGrp="1"/>
          </p:cNvSpPr>
          <p:nvPr>
            <p:ph idx="1"/>
          </p:nvPr>
        </p:nvSpPr>
        <p:spPr>
          <a:xfrm>
            <a:off x="457200" y="1524000"/>
            <a:ext cx="8229600" cy="4525963"/>
          </a:xfrm>
        </p:spPr>
        <p:txBody>
          <a:bodyPr/>
          <a:lstStyle/>
          <a:p>
            <a:r>
              <a:rPr lang="en-US" dirty="0"/>
              <a:t>Be deliberate in choices about </a:t>
            </a:r>
            <a:r>
              <a:rPr lang="en-US" dirty="0" smtClean="0"/>
              <a:t>measurement and analysis:</a:t>
            </a:r>
            <a:endParaRPr lang="en-US" dirty="0"/>
          </a:p>
          <a:p>
            <a:pPr lvl="1"/>
            <a:r>
              <a:rPr lang="en-US" dirty="0" smtClean="0"/>
              <a:t>Predictor</a:t>
            </a:r>
          </a:p>
          <a:p>
            <a:pPr lvl="1"/>
            <a:r>
              <a:rPr lang="en-US" dirty="0" smtClean="0"/>
              <a:t>Outcome</a:t>
            </a:r>
          </a:p>
          <a:p>
            <a:pPr lvl="1"/>
            <a:r>
              <a:rPr lang="en-US" dirty="0" smtClean="0"/>
              <a:t>Measures of association</a:t>
            </a:r>
          </a:p>
          <a:p>
            <a:pPr lvl="1"/>
            <a:r>
              <a:rPr lang="en-US" dirty="0" smtClean="0"/>
              <a:t>Models</a:t>
            </a:r>
          </a:p>
          <a:p>
            <a:r>
              <a:rPr lang="en-US" dirty="0" smtClean="0"/>
              <a:t>What is the ecological context of causal pathway you are considering?</a:t>
            </a:r>
          </a:p>
          <a:p>
            <a:pPr lvl="1"/>
            <a:r>
              <a:rPr lang="en-US" dirty="0" smtClean="0"/>
              <a:t>Conceptual model can be helpful</a:t>
            </a:r>
          </a:p>
          <a:p>
            <a:endParaRPr lang="en-US" dirty="0"/>
          </a:p>
        </p:txBody>
      </p:sp>
    </p:spTree>
    <p:extLst>
      <p:ext uri="{BB962C8B-B14F-4D97-AF65-F5344CB8AC3E}">
        <p14:creationId xmlns:p14="http://schemas.microsoft.com/office/powerpoint/2010/main" val="27353127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Considerations when doing 2</a:t>
            </a:r>
            <a:r>
              <a:rPr lang="en-US" baseline="30000" dirty="0" smtClean="0"/>
              <a:t>nd</a:t>
            </a:r>
            <a:r>
              <a:rPr lang="en-US" dirty="0" smtClean="0"/>
              <a:t> </a:t>
            </a:r>
            <a:r>
              <a:rPr lang="en-US" dirty="0"/>
              <a:t>Generation research</a:t>
            </a:r>
            <a:r>
              <a:rPr lang="en-US" dirty="0" smtClean="0"/>
              <a:t> </a:t>
            </a:r>
            <a:endParaRPr lang="en-US" dirty="0"/>
          </a:p>
        </p:txBody>
      </p:sp>
      <p:sp>
        <p:nvSpPr>
          <p:cNvPr id="5" name="Content Placeholder 4"/>
          <p:cNvSpPr>
            <a:spLocks noGrp="1"/>
          </p:cNvSpPr>
          <p:nvPr>
            <p:ph idx="1"/>
          </p:nvPr>
        </p:nvSpPr>
        <p:spPr>
          <a:xfrm>
            <a:off x="533400" y="1905000"/>
            <a:ext cx="8229600" cy="4449763"/>
          </a:xfrm>
        </p:spPr>
        <p:txBody>
          <a:bodyPr/>
          <a:lstStyle/>
          <a:p>
            <a:r>
              <a:rPr lang="en-US" dirty="0" smtClean="0"/>
              <a:t>Be creative and thoughtful about possible mechanisms</a:t>
            </a:r>
          </a:p>
          <a:p>
            <a:pPr lvl="1"/>
            <a:r>
              <a:rPr lang="en-US" dirty="0" smtClean="0"/>
              <a:t>Engage the community</a:t>
            </a:r>
          </a:p>
          <a:p>
            <a:pPr lvl="1"/>
            <a:r>
              <a:rPr lang="en-US" dirty="0" smtClean="0"/>
              <a:t>Think in a multidisciplinary fashion</a:t>
            </a:r>
          </a:p>
          <a:p>
            <a:pPr lvl="1"/>
            <a:r>
              <a:rPr lang="en-US" dirty="0" smtClean="0"/>
              <a:t>Consider use of qualitative methods</a:t>
            </a:r>
          </a:p>
          <a:p>
            <a:pPr lvl="1"/>
            <a:r>
              <a:rPr lang="en-US" dirty="0" smtClean="0"/>
              <a:t>Take into account influences across the life course</a:t>
            </a:r>
          </a:p>
          <a:p>
            <a:r>
              <a:rPr lang="en-US" dirty="0" smtClean="0"/>
              <a:t>When do you know enough to do an intervention?</a:t>
            </a:r>
          </a:p>
          <a:p>
            <a:endParaRPr lang="en-US" dirty="0"/>
          </a:p>
        </p:txBody>
      </p:sp>
    </p:spTree>
    <p:extLst>
      <p:ext uri="{BB962C8B-B14F-4D97-AF65-F5344CB8AC3E}">
        <p14:creationId xmlns:p14="http://schemas.microsoft.com/office/powerpoint/2010/main" val="292530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is doing 2</a:t>
            </a:r>
            <a:r>
              <a:rPr lang="en-US" baseline="30000" dirty="0" smtClean="0"/>
              <a:t>nd</a:t>
            </a:r>
            <a:r>
              <a:rPr lang="en-US" dirty="0" smtClean="0"/>
              <a:t> generation research?</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493725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Thinking Beyond Generations</a:t>
            </a:r>
            <a:endParaRPr lang="en-US" dirty="0"/>
          </a:p>
        </p:txBody>
      </p:sp>
      <p:sp>
        <p:nvSpPr>
          <p:cNvPr id="5" name="Content Placeholder 4"/>
          <p:cNvSpPr>
            <a:spLocks noGrp="1"/>
          </p:cNvSpPr>
          <p:nvPr>
            <p:ph idx="1"/>
          </p:nvPr>
        </p:nvSpPr>
        <p:spPr/>
        <p:txBody>
          <a:bodyPr/>
          <a:lstStyle/>
          <a:p>
            <a:r>
              <a:rPr lang="en-US" dirty="0" smtClean="0"/>
              <a:t>Development of measures relevant to health disparities research</a:t>
            </a:r>
          </a:p>
          <a:p>
            <a:pPr lvl="1"/>
            <a:r>
              <a:rPr lang="en-US" dirty="0" smtClean="0"/>
              <a:t>Discrimination, etc.</a:t>
            </a:r>
          </a:p>
          <a:p>
            <a:pPr lvl="1"/>
            <a:r>
              <a:rPr lang="en-US" dirty="0" smtClean="0"/>
              <a:t>Ensure measures are valid across groups</a:t>
            </a:r>
          </a:p>
          <a:p>
            <a:r>
              <a:rPr lang="en-US" dirty="0" smtClean="0"/>
              <a:t>Studies of how to optimize community engagement</a:t>
            </a:r>
          </a:p>
          <a:p>
            <a:pPr lvl="1"/>
            <a:r>
              <a:rPr lang="en-US" dirty="0" smtClean="0"/>
              <a:t>Recruitment/retention</a:t>
            </a:r>
          </a:p>
          <a:p>
            <a:pPr lvl="1"/>
            <a:r>
              <a:rPr lang="en-US" dirty="0" smtClean="0"/>
              <a:t>Collaboration</a:t>
            </a:r>
          </a:p>
          <a:p>
            <a:endParaRPr lang="en-US" dirty="0"/>
          </a:p>
        </p:txBody>
      </p:sp>
    </p:spTree>
    <p:extLst>
      <p:ext uri="{BB962C8B-B14F-4D97-AF65-F5344CB8AC3E}">
        <p14:creationId xmlns:p14="http://schemas.microsoft.com/office/powerpoint/2010/main" val="25167388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371600" y="4191000"/>
            <a:ext cx="6400800" cy="1752600"/>
          </a:xfrm>
        </p:spPr>
        <p:txBody>
          <a:bodyPr/>
          <a:lstStyle/>
          <a:p>
            <a:r>
              <a:rPr lang="en-US" sz="3600" dirty="0" smtClean="0"/>
              <a:t>Moving the Needle on Health Disparities:</a:t>
            </a:r>
          </a:p>
          <a:p>
            <a:r>
              <a:rPr lang="en-US" sz="3600" dirty="0" smtClean="0"/>
              <a:t>3</a:t>
            </a:r>
            <a:r>
              <a:rPr lang="en-US" sz="3600" baseline="30000" dirty="0" smtClean="0"/>
              <a:t>rd</a:t>
            </a:r>
            <a:r>
              <a:rPr lang="en-US" sz="3600" dirty="0" smtClean="0"/>
              <a:t> Generation Research</a:t>
            </a:r>
            <a:endParaRPr lang="en-US" sz="36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7200"/>
            <a:ext cx="5088459" cy="338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105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Today’s Objectives</a:t>
            </a:r>
            <a:endParaRPr lang="en-US" dirty="0"/>
          </a:p>
        </p:txBody>
      </p:sp>
      <p:sp>
        <p:nvSpPr>
          <p:cNvPr id="5" name="Content Placeholder 4"/>
          <p:cNvSpPr>
            <a:spLocks noGrp="1"/>
          </p:cNvSpPr>
          <p:nvPr>
            <p:ph idx="1"/>
          </p:nvPr>
        </p:nvSpPr>
        <p:spPr/>
        <p:txBody>
          <a:bodyPr/>
          <a:lstStyle/>
          <a:p>
            <a:r>
              <a:rPr lang="en-US" dirty="0" smtClean="0"/>
              <a:t>Understand the three generations of health disparities research</a:t>
            </a:r>
          </a:p>
          <a:p>
            <a:r>
              <a:rPr lang="en-US" dirty="0" smtClean="0"/>
              <a:t>Be aware of potential pitfalls when performing work within each generation, including failure to acknowledge socioecological contexts</a:t>
            </a:r>
          </a:p>
          <a:p>
            <a:r>
              <a:rPr lang="en-US" dirty="0" smtClean="0"/>
              <a:t>Become familiar with a toolkit of research approaches for health disparities research</a:t>
            </a:r>
          </a:p>
          <a:p>
            <a:endParaRPr lang="en-US" dirty="0" smtClean="0"/>
          </a:p>
        </p:txBody>
      </p:sp>
    </p:spTree>
    <p:extLst>
      <p:ext uri="{BB962C8B-B14F-4D97-AF65-F5344CB8AC3E}">
        <p14:creationId xmlns:p14="http://schemas.microsoft.com/office/powerpoint/2010/main" val="37570920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a:t>
            </a:r>
            <a:r>
              <a:rPr lang="en-US" baseline="30000" dirty="0" smtClean="0"/>
              <a:t>rd</a:t>
            </a:r>
            <a:r>
              <a:rPr lang="en-US" dirty="0" smtClean="0"/>
              <a:t> Generation Research</a:t>
            </a:r>
            <a:endParaRPr lang="en-US" dirty="0"/>
          </a:p>
        </p:txBody>
      </p:sp>
      <p:sp>
        <p:nvSpPr>
          <p:cNvPr id="5" name="Content Placeholder 4"/>
          <p:cNvSpPr>
            <a:spLocks noGrp="1"/>
          </p:cNvSpPr>
          <p:nvPr>
            <p:ph idx="1"/>
          </p:nvPr>
        </p:nvSpPr>
        <p:spPr>
          <a:xfrm>
            <a:off x="457200" y="1295400"/>
            <a:ext cx="8229600" cy="4525963"/>
          </a:xfrm>
        </p:spPr>
        <p:txBody>
          <a:bodyPr/>
          <a:lstStyle/>
          <a:p>
            <a:r>
              <a:rPr lang="en-US" dirty="0" smtClean="0"/>
              <a:t>What level of the socioecological model are you interested in/able to address?</a:t>
            </a:r>
          </a:p>
          <a:p>
            <a:r>
              <a:rPr lang="en-US" dirty="0" smtClean="0"/>
              <a:t>How do you optimize community engagement – for you and for the community?</a:t>
            </a:r>
          </a:p>
          <a:p>
            <a:r>
              <a:rPr lang="en-US" dirty="0" smtClean="0"/>
              <a:t>How do you factor in considerations about  larger scale dissemination?</a:t>
            </a:r>
          </a:p>
          <a:p>
            <a:r>
              <a:rPr lang="en-US" dirty="0" smtClean="0"/>
              <a:t>What measure of disparity are you interested in?</a:t>
            </a:r>
          </a:p>
          <a:p>
            <a:endParaRPr lang="en-US" dirty="0"/>
          </a:p>
        </p:txBody>
      </p:sp>
    </p:spTree>
    <p:extLst>
      <p:ext uri="{BB962C8B-B14F-4D97-AF65-F5344CB8AC3E}">
        <p14:creationId xmlns:p14="http://schemas.microsoft.com/office/powerpoint/2010/main" val="6031712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Behavioral Interventions</a:t>
            </a:r>
            <a:endParaRPr lang="en-US" dirty="0"/>
          </a:p>
        </p:txBody>
      </p:sp>
      <p:sp>
        <p:nvSpPr>
          <p:cNvPr id="5" name="Content Placeholder 4"/>
          <p:cNvSpPr>
            <a:spLocks noGrp="1"/>
          </p:cNvSpPr>
          <p:nvPr>
            <p:ph idx="1"/>
          </p:nvPr>
        </p:nvSpPr>
        <p:spPr>
          <a:xfrm>
            <a:off x="533400" y="1295400"/>
            <a:ext cx="8229600" cy="4525963"/>
          </a:xfrm>
        </p:spPr>
        <p:txBody>
          <a:bodyPr/>
          <a:lstStyle/>
          <a:p>
            <a:r>
              <a:rPr lang="en-US" dirty="0" smtClean="0"/>
              <a:t>Most common</a:t>
            </a:r>
          </a:p>
          <a:p>
            <a:r>
              <a:rPr lang="en-US" dirty="0" smtClean="0"/>
              <a:t>Can take into account ecological context of behavior</a:t>
            </a:r>
          </a:p>
          <a:p>
            <a:r>
              <a:rPr lang="en-US" dirty="0" smtClean="0"/>
              <a:t>Can be designed to address disparities in different ways:</a:t>
            </a:r>
          </a:p>
          <a:p>
            <a:pPr lvl="1"/>
            <a:r>
              <a:rPr lang="en-US" dirty="0" smtClean="0"/>
              <a:t>Targeting of intervention</a:t>
            </a:r>
          </a:p>
          <a:p>
            <a:pPr lvl="1"/>
            <a:r>
              <a:rPr lang="en-US" dirty="0"/>
              <a:t>Tailoring of </a:t>
            </a:r>
            <a:r>
              <a:rPr lang="en-US" dirty="0" smtClean="0"/>
              <a:t>intervention </a:t>
            </a:r>
          </a:p>
          <a:p>
            <a:pPr lvl="1"/>
            <a:r>
              <a:rPr lang="en-US" dirty="0" smtClean="0"/>
              <a:t>Assuming most in need will benefit the most</a:t>
            </a:r>
          </a:p>
          <a:p>
            <a:pPr lvl="1"/>
            <a:endParaRPr lang="en-US" dirty="0" smtClean="0"/>
          </a:p>
          <a:p>
            <a:endParaRPr lang="en-US" dirty="0"/>
          </a:p>
        </p:txBody>
      </p:sp>
    </p:spTree>
    <p:extLst>
      <p:ext uri="{BB962C8B-B14F-4D97-AF65-F5344CB8AC3E}">
        <p14:creationId xmlns:p14="http://schemas.microsoft.com/office/powerpoint/2010/main" val="36403672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Targeting of Intervention</a:t>
            </a:r>
            <a:endParaRPr lang="en-US" dirty="0"/>
          </a:p>
        </p:txBody>
      </p:sp>
      <p:sp>
        <p:nvSpPr>
          <p:cNvPr id="5" name="Content Placeholder 4"/>
          <p:cNvSpPr>
            <a:spLocks noGrp="1"/>
          </p:cNvSpPr>
          <p:nvPr>
            <p:ph idx="1"/>
          </p:nvPr>
        </p:nvSpPr>
        <p:spPr>
          <a:xfrm>
            <a:off x="2286000" y="1600200"/>
            <a:ext cx="6400800" cy="4525963"/>
          </a:xfrm>
        </p:spPr>
        <p:txBody>
          <a:bodyPr/>
          <a:lstStyle/>
          <a:p>
            <a:r>
              <a:rPr lang="en-US" dirty="0" smtClean="0"/>
              <a:t>Problem: Worse hypertension control in blacks than in whites</a:t>
            </a:r>
          </a:p>
          <a:p>
            <a:r>
              <a:rPr lang="en-US" dirty="0" smtClean="0"/>
              <a:t>Potential solution: Use black-owned barber shops to increase access to monitoring and motivate follow up with health care providers</a:t>
            </a:r>
          </a:p>
          <a:p>
            <a:endParaRPr lang="en-US"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185737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67521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46113"/>
            <a:ext cx="76200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1600" y="6172200"/>
            <a:ext cx="2057400" cy="646331"/>
          </a:xfrm>
          <a:prstGeom prst="rect">
            <a:avLst/>
          </a:prstGeom>
          <a:noFill/>
        </p:spPr>
        <p:txBody>
          <a:bodyPr wrap="square" rtlCol="0">
            <a:spAutoFit/>
          </a:bodyPr>
          <a:lstStyle/>
          <a:p>
            <a:r>
              <a:rPr lang="en-US" dirty="0" smtClean="0"/>
              <a:t>Victor, Arch </a:t>
            </a:r>
            <a:r>
              <a:rPr lang="en-US" dirty="0" err="1" smtClean="0"/>
              <a:t>Int</a:t>
            </a:r>
            <a:r>
              <a:rPr lang="en-US" dirty="0" smtClean="0"/>
              <a:t> Med, 2011</a:t>
            </a:r>
            <a:endParaRPr lang="en-US" dirty="0"/>
          </a:p>
        </p:txBody>
      </p:sp>
    </p:spTree>
    <p:extLst>
      <p:ext uri="{BB962C8B-B14F-4D97-AF65-F5344CB8AC3E}">
        <p14:creationId xmlns:p14="http://schemas.microsoft.com/office/powerpoint/2010/main" val="5375929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pPr algn="ctr" eaLnBrk="1" hangingPunct="1">
              <a:defRPr/>
            </a:pPr>
            <a:r>
              <a:rPr lang="en-US" dirty="0" smtClean="0"/>
              <a:t>Tailoring of Intervention</a:t>
            </a:r>
            <a:endParaRPr lang="en-US" sz="5400" dirty="0" smtClean="0"/>
          </a:p>
        </p:txBody>
      </p:sp>
      <p:sp>
        <p:nvSpPr>
          <p:cNvPr id="354307" name="Rectangle 3"/>
          <p:cNvSpPr>
            <a:spLocks noGrp="1" noChangeArrowheads="1"/>
          </p:cNvSpPr>
          <p:nvPr>
            <p:ph type="body" idx="1"/>
          </p:nvPr>
        </p:nvSpPr>
        <p:spPr>
          <a:xfrm>
            <a:off x="457200" y="1143000"/>
            <a:ext cx="8229600" cy="4525963"/>
          </a:xfrm>
        </p:spPr>
        <p:txBody>
          <a:bodyPr/>
          <a:lstStyle/>
          <a:p>
            <a:pPr eaLnBrk="1" hangingPunct="1">
              <a:lnSpc>
                <a:spcPct val="90000"/>
              </a:lnSpc>
              <a:buFont typeface="Arial" panose="020B0604020202020204" pitchFamily="34" charset="0"/>
              <a:buChar char="•"/>
              <a:defRPr/>
            </a:pPr>
            <a:r>
              <a:rPr lang="en-US" dirty="0" smtClean="0"/>
              <a:t>Problem: African American women are less likely to have mammograms</a:t>
            </a:r>
          </a:p>
          <a:p>
            <a:pPr eaLnBrk="1" hangingPunct="1">
              <a:lnSpc>
                <a:spcPct val="90000"/>
              </a:lnSpc>
              <a:buFont typeface="Arial" panose="020B0604020202020204" pitchFamily="34" charset="0"/>
              <a:buChar char="•"/>
              <a:defRPr/>
            </a:pPr>
            <a:r>
              <a:rPr lang="en-US" dirty="0" smtClean="0"/>
              <a:t>Potential solution: Cultural and/or behavioral tailoring of messages, delivered in a magazine</a:t>
            </a:r>
            <a:endParaRPr lang="en-US" sz="2200" dirty="0" smtClean="0"/>
          </a:p>
          <a:p>
            <a:pPr lvl="1" eaLnBrk="1" hangingPunct="1">
              <a:lnSpc>
                <a:spcPct val="90000"/>
              </a:lnSpc>
              <a:buFont typeface="Arial" panose="020B0604020202020204" pitchFamily="34" charset="0"/>
              <a:buChar char="•"/>
              <a:defRPr/>
            </a:pPr>
            <a:r>
              <a:rPr lang="en-US" sz="2400" dirty="0" smtClean="0"/>
              <a:t>Cultural tailoring (spirituality, collectivism, racial pride)</a:t>
            </a:r>
          </a:p>
          <a:p>
            <a:pPr lvl="1" eaLnBrk="1" hangingPunct="1">
              <a:lnSpc>
                <a:spcPct val="90000"/>
              </a:lnSpc>
              <a:buFont typeface="Arial" panose="020B0604020202020204" pitchFamily="34" charset="0"/>
              <a:buChar char="•"/>
              <a:defRPr/>
            </a:pPr>
            <a:r>
              <a:rPr lang="en-US" sz="2400" dirty="0" smtClean="0"/>
              <a:t>Behavioral constructs tailoring (knowledge, perceived risk, perceived barriers)</a:t>
            </a:r>
          </a:p>
          <a:p>
            <a:pPr eaLnBrk="1" hangingPunct="1">
              <a:lnSpc>
                <a:spcPct val="90000"/>
              </a:lnSpc>
              <a:buFont typeface="Arial" panose="020B0604020202020204" pitchFamily="34" charset="0"/>
              <a:buChar char="•"/>
              <a:defRPr/>
            </a:pPr>
            <a:r>
              <a:rPr lang="en-US" sz="2800" dirty="0" smtClean="0"/>
              <a:t>Women receiving BCT + CRT magazines were more likely than those in the BCT, CRT, and control groups to report getting a mammogram </a:t>
            </a:r>
            <a:endParaRPr lang="en-US" sz="2000" dirty="0" smtClean="0"/>
          </a:p>
        </p:txBody>
      </p:sp>
      <p:sp>
        <p:nvSpPr>
          <p:cNvPr id="2" name="TextBox 1"/>
          <p:cNvSpPr txBox="1"/>
          <p:nvPr/>
        </p:nvSpPr>
        <p:spPr>
          <a:xfrm>
            <a:off x="5562600" y="5714999"/>
            <a:ext cx="3276600" cy="707886"/>
          </a:xfrm>
          <a:prstGeom prst="rect">
            <a:avLst/>
          </a:prstGeom>
          <a:noFill/>
        </p:spPr>
        <p:txBody>
          <a:bodyPr wrap="square" rtlCol="0">
            <a:spAutoFit/>
          </a:bodyPr>
          <a:lstStyle/>
          <a:p>
            <a:r>
              <a:rPr lang="en-US" sz="2200" b="1" dirty="0">
                <a:solidFill>
                  <a:schemeClr val="bg1"/>
                </a:solidFill>
              </a:rPr>
              <a:t>(</a:t>
            </a:r>
            <a:r>
              <a:rPr lang="en-US" b="1" dirty="0" err="1">
                <a:solidFill>
                  <a:schemeClr val="bg1"/>
                </a:solidFill>
              </a:rPr>
              <a:t>Kreuter</a:t>
            </a:r>
            <a:r>
              <a:rPr lang="en-US" b="1" dirty="0">
                <a:solidFill>
                  <a:schemeClr val="bg1"/>
                </a:solidFill>
              </a:rPr>
              <a:t> et al, </a:t>
            </a:r>
            <a:r>
              <a:rPr lang="en-US" b="1" dirty="0" err="1" smtClean="0">
                <a:solidFill>
                  <a:schemeClr val="bg1"/>
                </a:solidFill>
              </a:rPr>
              <a:t>Prev</a:t>
            </a:r>
            <a:r>
              <a:rPr lang="en-US" b="1" dirty="0" smtClean="0">
                <a:solidFill>
                  <a:schemeClr val="bg1"/>
                </a:solidFill>
              </a:rPr>
              <a:t> Med, 2005</a:t>
            </a:r>
            <a:r>
              <a:rPr lang="en-US" sz="2000" b="1" dirty="0" smtClean="0">
                <a:solidFill>
                  <a:schemeClr val="bg1"/>
                </a:solidFill>
              </a:rPr>
              <a:t>)</a:t>
            </a:r>
            <a:endParaRPr lang="en-US" sz="2000" b="1" dirty="0">
              <a:solidFill>
                <a:schemeClr val="bg1"/>
              </a:solidFill>
            </a:endParaRPr>
          </a:p>
          <a:p>
            <a:endParaRPr lang="en-US" dirty="0"/>
          </a:p>
        </p:txBody>
      </p:sp>
    </p:spTree>
    <p:extLst>
      <p:ext uri="{BB962C8B-B14F-4D97-AF65-F5344CB8AC3E}">
        <p14:creationId xmlns:p14="http://schemas.microsoft.com/office/powerpoint/2010/main" val="422586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4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Tailoring of intervention</a:t>
            </a:r>
            <a:endParaRPr lang="en-US" dirty="0"/>
          </a:p>
        </p:txBody>
      </p:sp>
      <p:sp>
        <p:nvSpPr>
          <p:cNvPr id="5" name="Content Placeholder 4"/>
          <p:cNvSpPr>
            <a:spLocks noGrp="1"/>
          </p:cNvSpPr>
          <p:nvPr>
            <p:ph idx="1"/>
          </p:nvPr>
        </p:nvSpPr>
        <p:spPr>
          <a:xfrm>
            <a:off x="457200" y="1447800"/>
            <a:ext cx="8229600" cy="4297363"/>
          </a:xfrm>
        </p:spPr>
        <p:txBody>
          <a:bodyPr/>
          <a:lstStyle/>
          <a:p>
            <a:r>
              <a:rPr lang="en-US" dirty="0" smtClean="0"/>
              <a:t>Problem: Disparities in smoking among young adults</a:t>
            </a:r>
          </a:p>
          <a:p>
            <a:r>
              <a:rPr lang="en-US" dirty="0" smtClean="0"/>
              <a:t>Potential Solution: Social Branding for tobacco cessation</a:t>
            </a:r>
          </a:p>
          <a:p>
            <a:pPr lvl="1"/>
            <a:r>
              <a:rPr lang="en-US" dirty="0" smtClean="0"/>
              <a:t>Ongoing study in San Francisco targeting bar and night club patrons using tailoring – i.e. “Hip hop” subculture</a:t>
            </a:r>
          </a:p>
          <a:p>
            <a:pPr lvl="1"/>
            <a:r>
              <a:rPr lang="en-US" dirty="0" smtClean="0"/>
              <a:t>Similar study among “Hipsters” in San Diego resulted in significant decrease in smoking</a:t>
            </a:r>
            <a:endParaRPr lang="en-US" dirty="0"/>
          </a:p>
        </p:txBody>
      </p:sp>
    </p:spTree>
    <p:extLst>
      <p:ext uri="{BB962C8B-B14F-4D97-AF65-F5344CB8AC3E}">
        <p14:creationId xmlns:p14="http://schemas.microsoft.com/office/powerpoint/2010/main" val="25846035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about focusing on health overall?</a:t>
            </a:r>
            <a:endParaRPr lang="en-US" dirty="0"/>
          </a:p>
        </p:txBody>
      </p:sp>
      <p:sp>
        <p:nvSpPr>
          <p:cNvPr id="5" name="Content Placeholder 4"/>
          <p:cNvSpPr>
            <a:spLocks noGrp="1"/>
          </p:cNvSpPr>
          <p:nvPr>
            <p:ph idx="1"/>
          </p:nvPr>
        </p:nvSpPr>
        <p:spPr/>
        <p:txBody>
          <a:bodyPr/>
          <a:lstStyle/>
          <a:p>
            <a:r>
              <a:rPr lang="en-US" dirty="0" smtClean="0"/>
              <a:t>Does improving health overall reduce disparities?</a:t>
            </a:r>
          </a:p>
          <a:p>
            <a:r>
              <a:rPr lang="en-US" dirty="0" smtClean="0"/>
              <a:t>Potential to exacerbate disparities (Fundamental cause theory)</a:t>
            </a:r>
          </a:p>
          <a:p>
            <a:r>
              <a:rPr lang="en-US" dirty="0" smtClean="0"/>
              <a:t>Example of Digital Divide</a:t>
            </a:r>
          </a:p>
          <a:p>
            <a:pPr lvl="1"/>
            <a:r>
              <a:rPr lang="en-US" dirty="0" smtClean="0"/>
              <a:t>Blacks and </a:t>
            </a:r>
            <a:r>
              <a:rPr lang="en-US" dirty="0"/>
              <a:t>L</a:t>
            </a:r>
            <a:r>
              <a:rPr lang="en-US" dirty="0" smtClean="0"/>
              <a:t>atinos with diabetes less likely to use patient portals</a:t>
            </a:r>
          </a:p>
          <a:p>
            <a:pPr lvl="1"/>
            <a:r>
              <a:rPr lang="en-US" dirty="0" smtClean="0"/>
              <a:t>But tailored use of IT has promise</a:t>
            </a:r>
            <a:endParaRPr lang="en-US" dirty="0"/>
          </a:p>
        </p:txBody>
      </p:sp>
      <p:sp>
        <p:nvSpPr>
          <p:cNvPr id="6" name="TextBox 5"/>
          <p:cNvSpPr txBox="1"/>
          <p:nvPr/>
        </p:nvSpPr>
        <p:spPr>
          <a:xfrm>
            <a:off x="5105400" y="6172200"/>
            <a:ext cx="2286000" cy="646331"/>
          </a:xfrm>
          <a:prstGeom prst="rect">
            <a:avLst/>
          </a:prstGeom>
          <a:noFill/>
        </p:spPr>
        <p:txBody>
          <a:bodyPr wrap="square" rtlCol="0">
            <a:spAutoFit/>
          </a:bodyPr>
          <a:lstStyle/>
          <a:p>
            <a:r>
              <a:rPr lang="en-US" dirty="0" smtClean="0"/>
              <a:t>Sarkar, J Am Med Inform </a:t>
            </a:r>
            <a:r>
              <a:rPr lang="en-US" dirty="0" err="1" smtClean="0"/>
              <a:t>Assoc</a:t>
            </a:r>
            <a:r>
              <a:rPr lang="en-US" dirty="0" smtClean="0"/>
              <a:t>, 2011</a:t>
            </a:r>
            <a:endParaRPr lang="en-US" dirty="0"/>
          </a:p>
        </p:txBody>
      </p:sp>
    </p:spTree>
    <p:extLst>
      <p:ext uri="{BB962C8B-B14F-4D97-AF65-F5344CB8AC3E}">
        <p14:creationId xmlns:p14="http://schemas.microsoft.com/office/powerpoint/2010/main" val="9153753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
            <a:ext cx="8229600" cy="1143000"/>
          </a:xfrm>
        </p:spPr>
        <p:txBody>
          <a:bodyPr/>
          <a:lstStyle/>
          <a:p>
            <a:r>
              <a:rPr lang="en-US" dirty="0" smtClean="0"/>
              <a:t>Interventions for Health Care Disparities</a:t>
            </a:r>
            <a:endParaRPr lang="en-US" dirty="0"/>
          </a:p>
        </p:txBody>
      </p:sp>
      <p:sp>
        <p:nvSpPr>
          <p:cNvPr id="5" name="Content Placeholder 4"/>
          <p:cNvSpPr>
            <a:spLocks noGrp="1"/>
          </p:cNvSpPr>
          <p:nvPr>
            <p:ph idx="1"/>
          </p:nvPr>
        </p:nvSpPr>
        <p:spPr>
          <a:xfrm>
            <a:off x="457200" y="1524000"/>
            <a:ext cx="8382000" cy="4449763"/>
          </a:xfrm>
        </p:spPr>
        <p:txBody>
          <a:bodyPr/>
          <a:lstStyle/>
          <a:p>
            <a:r>
              <a:rPr lang="en-US" dirty="0" smtClean="0"/>
              <a:t>Health systems: Focus on </a:t>
            </a:r>
            <a:r>
              <a:rPr lang="en-US" dirty="0" smtClean="0"/>
              <a:t>improving care for low </a:t>
            </a:r>
            <a:r>
              <a:rPr lang="en-US" dirty="0" smtClean="0"/>
              <a:t>SES individuals and communities of color</a:t>
            </a:r>
          </a:p>
          <a:p>
            <a:pPr lvl="1"/>
            <a:r>
              <a:rPr lang="en-US" dirty="0"/>
              <a:t>Provider </a:t>
            </a:r>
            <a:r>
              <a:rPr lang="en-US" dirty="0" smtClean="0"/>
              <a:t>education</a:t>
            </a:r>
          </a:p>
          <a:p>
            <a:pPr lvl="1"/>
            <a:r>
              <a:rPr lang="en-US" dirty="0" smtClean="0"/>
              <a:t>Reminder systems </a:t>
            </a:r>
          </a:p>
          <a:p>
            <a:pPr lvl="1"/>
            <a:r>
              <a:rPr lang="en-US" dirty="0" smtClean="0"/>
              <a:t>Health coaches</a:t>
            </a:r>
          </a:p>
          <a:p>
            <a:r>
              <a:rPr lang="en-US" dirty="0" smtClean="0"/>
              <a:t>Interpersonal Care: Training in communication (“cultural competency”), language services etc.</a:t>
            </a:r>
          </a:p>
          <a:p>
            <a:r>
              <a:rPr lang="en-US" dirty="0" smtClean="0"/>
              <a:t>Often measure outcomes, not disparities</a:t>
            </a:r>
            <a:endParaRPr lang="en-US" dirty="0"/>
          </a:p>
        </p:txBody>
      </p:sp>
    </p:spTree>
    <p:extLst>
      <p:ext uri="{BB962C8B-B14F-4D97-AF65-F5344CB8AC3E}">
        <p14:creationId xmlns:p14="http://schemas.microsoft.com/office/powerpoint/2010/main" val="19649355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534400" cy="1143000"/>
          </a:xfrm>
        </p:spPr>
        <p:txBody>
          <a:bodyPr/>
          <a:lstStyle/>
          <a:p>
            <a:r>
              <a:rPr lang="en-US" dirty="0"/>
              <a:t>Interventions for Health Care Disparities</a:t>
            </a:r>
            <a:br>
              <a:rPr lang="en-US" dirty="0"/>
            </a:br>
            <a:endParaRPr lang="en-US" dirty="0"/>
          </a:p>
        </p:txBody>
      </p:sp>
      <p:sp>
        <p:nvSpPr>
          <p:cNvPr id="6" name="Content Placeholder 5"/>
          <p:cNvSpPr>
            <a:spLocks noGrp="1"/>
          </p:cNvSpPr>
          <p:nvPr>
            <p:ph idx="1"/>
          </p:nvPr>
        </p:nvSpPr>
        <p:spPr>
          <a:xfrm>
            <a:off x="152400" y="1600200"/>
            <a:ext cx="8991600" cy="4525963"/>
          </a:xfrm>
        </p:spPr>
        <p:txBody>
          <a:bodyPr/>
          <a:lstStyle/>
          <a:p>
            <a:r>
              <a:rPr lang="en-US" dirty="0"/>
              <a:t>Problem: Higher mortality among Latinos </a:t>
            </a:r>
            <a:r>
              <a:rPr lang="en-US" dirty="0" smtClean="0"/>
              <a:t>after pediatric ICU admission</a:t>
            </a:r>
          </a:p>
          <a:p>
            <a:r>
              <a:rPr lang="en-US" dirty="0" smtClean="0"/>
              <a:t>Solution</a:t>
            </a:r>
            <a:r>
              <a:rPr lang="en-US" dirty="0"/>
              <a:t>: Multilevel health care </a:t>
            </a:r>
            <a:r>
              <a:rPr lang="en-US" dirty="0" smtClean="0"/>
              <a:t>delivery intervention</a:t>
            </a:r>
          </a:p>
          <a:p>
            <a:pPr lvl="1"/>
            <a:r>
              <a:rPr lang="en-US" dirty="0" smtClean="0"/>
              <a:t>Increased bilingual staff and </a:t>
            </a:r>
            <a:r>
              <a:rPr lang="en-US" dirty="0"/>
              <a:t>24-hour interpreter </a:t>
            </a:r>
            <a:r>
              <a:rPr lang="en-US" dirty="0" smtClean="0"/>
              <a:t>services; cultural competency training</a:t>
            </a:r>
          </a:p>
          <a:p>
            <a:pPr lvl="1"/>
            <a:r>
              <a:rPr lang="en-US" dirty="0"/>
              <a:t>O</a:t>
            </a:r>
            <a:r>
              <a:rPr lang="en-US" dirty="0" smtClean="0"/>
              <a:t>utreach </a:t>
            </a:r>
            <a:r>
              <a:rPr lang="en-US" dirty="0"/>
              <a:t>efforts </a:t>
            </a:r>
            <a:r>
              <a:rPr lang="en-US" dirty="0" smtClean="0"/>
              <a:t>with </a:t>
            </a:r>
            <a:r>
              <a:rPr lang="en-US" dirty="0"/>
              <a:t>the Latino community to remove barriers to health care </a:t>
            </a:r>
            <a:r>
              <a:rPr lang="en-US" dirty="0" smtClean="0"/>
              <a:t>access</a:t>
            </a:r>
          </a:p>
          <a:p>
            <a:pPr lvl="1"/>
            <a:r>
              <a:rPr lang="en-US" dirty="0" smtClean="0"/>
              <a:t>Expanded preventive </a:t>
            </a:r>
            <a:r>
              <a:rPr lang="en-US" dirty="0"/>
              <a:t>services</a:t>
            </a:r>
          </a:p>
        </p:txBody>
      </p:sp>
      <p:sp>
        <p:nvSpPr>
          <p:cNvPr id="4" name="Title 3"/>
          <p:cNvSpPr txBox="1">
            <a:spLocks/>
          </p:cNvSpPr>
          <p:nvPr/>
        </p:nvSpPr>
        <p:spPr>
          <a:xfrm>
            <a:off x="457200" y="152400"/>
            <a:ext cx="8229600" cy="11430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dirty="0"/>
          </a:p>
        </p:txBody>
      </p:sp>
      <p:sp>
        <p:nvSpPr>
          <p:cNvPr id="2" name="TextBox 1"/>
          <p:cNvSpPr txBox="1"/>
          <p:nvPr/>
        </p:nvSpPr>
        <p:spPr>
          <a:xfrm>
            <a:off x="4876800" y="6356866"/>
            <a:ext cx="2362200" cy="369332"/>
          </a:xfrm>
          <a:prstGeom prst="rect">
            <a:avLst/>
          </a:prstGeom>
          <a:noFill/>
        </p:spPr>
        <p:txBody>
          <a:bodyPr wrap="square" rtlCol="0">
            <a:spAutoFit/>
          </a:bodyPr>
          <a:lstStyle/>
          <a:p>
            <a:r>
              <a:rPr lang="en-US" dirty="0" err="1" smtClean="0"/>
              <a:t>Anand</a:t>
            </a:r>
            <a:r>
              <a:rPr lang="en-US" dirty="0" smtClean="0"/>
              <a:t> JAMA </a:t>
            </a:r>
            <a:r>
              <a:rPr lang="en-US" dirty="0" err="1" smtClean="0"/>
              <a:t>Ped</a:t>
            </a:r>
            <a:r>
              <a:rPr lang="en-US" dirty="0" smtClean="0"/>
              <a:t>, 2015</a:t>
            </a:r>
            <a:endParaRPr lang="en-US" dirty="0"/>
          </a:p>
        </p:txBody>
      </p:sp>
    </p:spTree>
    <p:extLst>
      <p:ext uri="{BB962C8B-B14F-4D97-AF65-F5344CB8AC3E}">
        <p14:creationId xmlns:p14="http://schemas.microsoft.com/office/powerpoint/2010/main" val="1583681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8995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defRPr/>
            </a:pPr>
            <a:r>
              <a:rPr lang="en-US" sz="4000" b="1" dirty="0" smtClean="0">
                <a:latin typeface="Arial" charset="0"/>
                <a:ea typeface="+mj-ea"/>
                <a:cs typeface="+mj-cs"/>
              </a:rPr>
              <a:t>Phases of Disparities Research</a:t>
            </a:r>
            <a:endParaRPr lang="en-US" dirty="0" smtClean="0">
              <a:ea typeface="+mj-ea"/>
              <a:cs typeface="+mj-cs"/>
            </a:endParaRPr>
          </a:p>
        </p:txBody>
      </p:sp>
      <p:sp>
        <p:nvSpPr>
          <p:cNvPr id="302086" name="Text Box 6"/>
          <p:cNvSpPr txBox="1">
            <a:spLocks noChangeArrowheads="1"/>
          </p:cNvSpPr>
          <p:nvPr/>
        </p:nvSpPr>
        <p:spPr bwMode="auto">
          <a:xfrm>
            <a:off x="762000" y="5867400"/>
            <a:ext cx="297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dirty="0">
                <a:solidFill>
                  <a:schemeClr val="bg1"/>
                </a:solidFill>
                <a:latin typeface="Verdana" charset="0"/>
                <a:ea typeface="ＭＳ Ｐゴシック" charset="0"/>
              </a:rPr>
              <a:t>Adapted from Kilbourne et al., 2006</a:t>
            </a:r>
          </a:p>
        </p:txBody>
      </p:sp>
      <p:grpSp>
        <p:nvGrpSpPr>
          <p:cNvPr id="2" name="Group 1"/>
          <p:cNvGrpSpPr/>
          <p:nvPr/>
        </p:nvGrpSpPr>
        <p:grpSpPr>
          <a:xfrm>
            <a:off x="508000" y="1295401"/>
            <a:ext cx="8382000" cy="4477306"/>
            <a:chOff x="508000" y="1295401"/>
            <a:chExt cx="8382000" cy="4477306"/>
          </a:xfrm>
        </p:grpSpPr>
        <p:sp>
          <p:nvSpPr>
            <p:cNvPr id="302083" name="Text Box 3"/>
            <p:cNvSpPr txBox="1">
              <a:spLocks noChangeArrowheads="1"/>
            </p:cNvSpPr>
            <p:nvPr/>
          </p:nvSpPr>
          <p:spPr bwMode="auto">
            <a:xfrm>
              <a:off x="508000" y="1295401"/>
              <a:ext cx="4800600" cy="120032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400" b="1" dirty="0" smtClean="0">
                  <a:solidFill>
                    <a:schemeClr val="bg1"/>
                  </a:solidFill>
                  <a:latin typeface="Arial" charset="0"/>
                  <a:ea typeface="ＭＳ Ｐゴシック" charset="0"/>
                </a:rPr>
                <a:t>Detect: </a:t>
              </a:r>
            </a:p>
            <a:p>
              <a:pPr marL="342900" indent="-342900" algn="l">
                <a:buFont typeface="Arial" panose="020B0604020202020204" pitchFamily="34" charset="0"/>
                <a:buChar char="•"/>
                <a:defRPr/>
              </a:pPr>
              <a:r>
                <a:rPr lang="en-US" sz="2400" b="1" dirty="0" smtClean="0">
                  <a:solidFill>
                    <a:schemeClr val="bg1"/>
                  </a:solidFill>
                  <a:latin typeface="Arial" charset="0"/>
                  <a:ea typeface="ＭＳ Ｐゴシック" charset="0"/>
                </a:rPr>
                <a:t>Define </a:t>
              </a:r>
              <a:r>
                <a:rPr lang="en-US" sz="2400" b="1" dirty="0">
                  <a:solidFill>
                    <a:schemeClr val="bg1"/>
                  </a:solidFill>
                  <a:latin typeface="Arial" charset="0"/>
                  <a:ea typeface="ＭＳ Ｐゴシック" charset="0"/>
                </a:rPr>
                <a:t>health disparities and vulnerable populations</a:t>
              </a:r>
            </a:p>
          </p:txBody>
        </p:sp>
        <p:sp>
          <p:nvSpPr>
            <p:cNvPr id="302084" name="Text Box 4"/>
            <p:cNvSpPr txBox="1">
              <a:spLocks noChangeArrowheads="1"/>
            </p:cNvSpPr>
            <p:nvPr/>
          </p:nvSpPr>
          <p:spPr bwMode="auto">
            <a:xfrm>
              <a:off x="2204357" y="2706689"/>
              <a:ext cx="4648200" cy="120032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400" b="1" dirty="0" smtClean="0">
                  <a:solidFill>
                    <a:schemeClr val="bg1"/>
                  </a:solidFill>
                  <a:latin typeface="Arial" panose="020B0604020202020204" pitchFamily="34" charset="0"/>
                  <a:ea typeface="ＭＳ Ｐゴシック" charset="0"/>
                  <a:cs typeface="Arial" panose="020B0604020202020204" pitchFamily="34" charset="0"/>
                </a:rPr>
                <a:t>Understand: </a:t>
              </a:r>
            </a:p>
            <a:p>
              <a:pPr marL="342900" indent="-342900" algn="l">
                <a:buFont typeface="Arial" panose="020B0604020202020204" pitchFamily="34" charset="0"/>
                <a:buChar char="•"/>
                <a:defRPr/>
              </a:pPr>
              <a:r>
                <a:rPr lang="en-US" sz="2400" b="1" dirty="0" smtClean="0">
                  <a:solidFill>
                    <a:schemeClr val="bg1"/>
                  </a:solidFill>
                  <a:latin typeface="Arial" panose="020B0604020202020204" pitchFamily="34" charset="0"/>
                  <a:ea typeface="ＭＳ Ｐゴシック" charset="0"/>
                  <a:cs typeface="Arial" panose="020B0604020202020204" pitchFamily="34" charset="0"/>
                </a:rPr>
                <a:t>Identify </a:t>
              </a:r>
              <a:r>
                <a:rPr lang="en-US" sz="2400" b="1" dirty="0">
                  <a:solidFill>
                    <a:schemeClr val="bg1"/>
                  </a:solidFill>
                  <a:latin typeface="Arial" panose="020B0604020202020204" pitchFamily="34" charset="0"/>
                  <a:ea typeface="ＭＳ Ｐゴシック" charset="0"/>
                  <a:cs typeface="Arial" panose="020B0604020202020204" pitchFamily="34" charset="0"/>
                </a:rPr>
                <a:t>determinants and mechanisms of disparities</a:t>
              </a:r>
            </a:p>
          </p:txBody>
        </p:sp>
        <p:sp>
          <p:nvSpPr>
            <p:cNvPr id="302085" name="Text Box 5"/>
            <p:cNvSpPr txBox="1">
              <a:spLocks noChangeArrowheads="1"/>
            </p:cNvSpPr>
            <p:nvPr/>
          </p:nvSpPr>
          <p:spPr bwMode="auto">
            <a:xfrm>
              <a:off x="3708400" y="4203047"/>
              <a:ext cx="5181600" cy="156966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400" b="1" dirty="0" smtClean="0">
                  <a:solidFill>
                    <a:schemeClr val="bg1"/>
                  </a:solidFill>
                  <a:latin typeface="Arial" charset="0"/>
                  <a:ea typeface="ＭＳ Ｐゴシック" charset="0"/>
                </a:rPr>
                <a:t>Reduce:</a:t>
              </a:r>
              <a:endParaRPr lang="en-US" sz="2400" b="1" dirty="0">
                <a:solidFill>
                  <a:schemeClr val="bg1"/>
                </a:solidFill>
                <a:latin typeface="Arial" charset="0"/>
                <a:ea typeface="ＭＳ Ｐゴシック" charset="0"/>
              </a:endParaRPr>
            </a:p>
            <a:p>
              <a:pPr algn="l">
                <a:buFontTx/>
                <a:buChar char="•"/>
                <a:defRPr/>
              </a:pPr>
              <a:r>
                <a:rPr lang="en-US" sz="2400" b="1" dirty="0" smtClean="0">
                  <a:solidFill>
                    <a:schemeClr val="bg1"/>
                  </a:solidFill>
                  <a:latin typeface="Arial" charset="0"/>
                  <a:ea typeface="ＭＳ Ｐゴシック" charset="0"/>
                </a:rPr>
                <a:t> Intervention research</a:t>
              </a:r>
              <a:endParaRPr lang="en-US" sz="2400" b="1" dirty="0">
                <a:solidFill>
                  <a:schemeClr val="bg1"/>
                </a:solidFill>
                <a:latin typeface="Arial" charset="0"/>
                <a:ea typeface="ＭＳ Ｐゴシック" charset="0"/>
              </a:endParaRPr>
            </a:p>
            <a:p>
              <a:pPr algn="l">
                <a:buFontTx/>
                <a:buChar char="•"/>
                <a:defRPr/>
              </a:pPr>
              <a:r>
                <a:rPr lang="en-US" sz="2400" b="1" dirty="0" smtClean="0">
                  <a:solidFill>
                    <a:schemeClr val="bg1"/>
                  </a:solidFill>
                  <a:latin typeface="Arial" charset="0"/>
                  <a:ea typeface="ＭＳ Ｐゴシック" charset="0"/>
                </a:rPr>
                <a:t> Translation/dissemination</a:t>
              </a:r>
              <a:endParaRPr lang="en-US" sz="2400" b="1" dirty="0">
                <a:solidFill>
                  <a:schemeClr val="bg1"/>
                </a:solidFill>
                <a:latin typeface="Arial" charset="0"/>
                <a:ea typeface="ＭＳ Ｐゴシック" charset="0"/>
              </a:endParaRPr>
            </a:p>
            <a:p>
              <a:pPr algn="l">
                <a:buFontTx/>
                <a:buChar char="•"/>
                <a:defRPr/>
              </a:pPr>
              <a:r>
                <a:rPr lang="en-US" sz="2400" b="1" dirty="0" smtClean="0">
                  <a:solidFill>
                    <a:schemeClr val="bg1"/>
                  </a:solidFill>
                  <a:latin typeface="Arial" charset="0"/>
                  <a:ea typeface="ＭＳ Ｐゴシック" charset="0"/>
                </a:rPr>
                <a:t> Policy change</a:t>
              </a:r>
              <a:endParaRPr lang="en-US" sz="2400" b="1" dirty="0">
                <a:solidFill>
                  <a:schemeClr val="bg1"/>
                </a:solidFill>
                <a:latin typeface="Arial" charset="0"/>
                <a:ea typeface="ＭＳ Ｐゴシック" charset="0"/>
              </a:endParaRPr>
            </a:p>
          </p:txBody>
        </p:sp>
        <p:sp>
          <p:nvSpPr>
            <p:cNvPr id="302087" name="AutoShape 7"/>
            <p:cNvSpPr>
              <a:spLocks noChangeArrowheads="1"/>
            </p:cNvSpPr>
            <p:nvPr/>
          </p:nvSpPr>
          <p:spPr bwMode="auto">
            <a:xfrm rot="5400000">
              <a:off x="1169988" y="2690134"/>
              <a:ext cx="914400" cy="962025"/>
            </a:xfrm>
            <a:custGeom>
              <a:avLst/>
              <a:gdLst>
                <a:gd name="T0" fmla="*/ 653161 w 21600"/>
                <a:gd name="T1" fmla="*/ 0 h 21600"/>
                <a:gd name="T2" fmla="*/ 391880 w 21600"/>
                <a:gd name="T3" fmla="*/ 320675 h 21600"/>
                <a:gd name="T4" fmla="*/ 0 w 21600"/>
                <a:gd name="T5" fmla="*/ 801732 h 21600"/>
                <a:gd name="T6" fmla="*/ 391880 w 21600"/>
                <a:gd name="T7" fmla="*/ 962025 h 21600"/>
                <a:gd name="T8" fmla="*/ 783759 w 21600"/>
                <a:gd name="T9" fmla="*/ 668073 h 21600"/>
                <a:gd name="T10" fmla="*/ 914400 w 21600"/>
                <a:gd name="T11" fmla="*/ 3206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dirty="0"/>
            </a:p>
          </p:txBody>
        </p:sp>
        <p:sp>
          <p:nvSpPr>
            <p:cNvPr id="302088" name="AutoShape 8"/>
            <p:cNvSpPr>
              <a:spLocks noChangeArrowheads="1"/>
            </p:cNvSpPr>
            <p:nvPr/>
          </p:nvSpPr>
          <p:spPr bwMode="auto">
            <a:xfrm rot="5400000">
              <a:off x="2628900" y="4381500"/>
              <a:ext cx="914400" cy="990600"/>
            </a:xfrm>
            <a:custGeom>
              <a:avLst/>
              <a:gdLst>
                <a:gd name="T0" fmla="*/ 653161 w 21600"/>
                <a:gd name="T1" fmla="*/ 0 h 21600"/>
                <a:gd name="T2" fmla="*/ 391880 w 21600"/>
                <a:gd name="T3" fmla="*/ 330200 h 21600"/>
                <a:gd name="T4" fmla="*/ 0 w 21600"/>
                <a:gd name="T5" fmla="*/ 825546 h 21600"/>
                <a:gd name="T6" fmla="*/ 391880 w 21600"/>
                <a:gd name="T7" fmla="*/ 990600 h 21600"/>
                <a:gd name="T8" fmla="*/ 783759 w 21600"/>
                <a:gd name="T9" fmla="*/ 687917 h 21600"/>
                <a:gd name="T10" fmla="*/ 914400 w 21600"/>
                <a:gd name="T11" fmla="*/ 3302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8108211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Critique of 3</a:t>
            </a:r>
            <a:r>
              <a:rPr lang="en-US" baseline="30000" dirty="0" smtClean="0"/>
              <a:t>rd</a:t>
            </a:r>
            <a:r>
              <a:rPr lang="en-US" dirty="0" smtClean="0"/>
              <a:t> Generation Research</a:t>
            </a:r>
            <a:endParaRPr lang="en-US" dirty="0"/>
          </a:p>
        </p:txBody>
      </p:sp>
      <p:sp>
        <p:nvSpPr>
          <p:cNvPr id="3" name="Content Placeholder 2"/>
          <p:cNvSpPr>
            <a:spLocks noGrp="1"/>
          </p:cNvSpPr>
          <p:nvPr>
            <p:ph idx="1"/>
          </p:nvPr>
        </p:nvSpPr>
        <p:spPr/>
        <p:txBody>
          <a:bodyPr/>
          <a:lstStyle/>
          <a:p>
            <a:r>
              <a:rPr lang="en-US" dirty="0" smtClean="0"/>
              <a:t>Largely interventions focused on one disease outcome</a:t>
            </a:r>
          </a:p>
          <a:p>
            <a:r>
              <a:rPr lang="en-US" dirty="0" smtClean="0"/>
              <a:t>Often focus on individual behaviors</a:t>
            </a:r>
          </a:p>
          <a:p>
            <a:pPr lvl="1"/>
            <a:r>
              <a:rPr lang="en-US" dirty="0" smtClean="0"/>
              <a:t>Limited attention to social determinants</a:t>
            </a:r>
          </a:p>
          <a:p>
            <a:r>
              <a:rPr lang="en-US" dirty="0" smtClean="0"/>
              <a:t>Lack of attention to race and racism as structural influence</a:t>
            </a:r>
          </a:p>
          <a:p>
            <a:endParaRPr lang="en-US" dirty="0"/>
          </a:p>
        </p:txBody>
      </p:sp>
      <p:sp>
        <p:nvSpPr>
          <p:cNvPr id="4" name="TextBox 3"/>
          <p:cNvSpPr txBox="1"/>
          <p:nvPr/>
        </p:nvSpPr>
        <p:spPr>
          <a:xfrm>
            <a:off x="4894943" y="5681561"/>
            <a:ext cx="3962400" cy="369332"/>
          </a:xfrm>
          <a:prstGeom prst="rect">
            <a:avLst/>
          </a:prstGeom>
          <a:noFill/>
        </p:spPr>
        <p:txBody>
          <a:bodyPr wrap="square" rtlCol="0">
            <a:spAutoFit/>
          </a:bodyPr>
          <a:lstStyle/>
          <a:p>
            <a:r>
              <a:rPr lang="en-US" dirty="0" smtClean="0">
                <a:solidFill>
                  <a:schemeClr val="bg1"/>
                </a:solidFill>
              </a:rPr>
              <a:t>Thomas et al, Ann Rev Pub Health, 2011</a:t>
            </a:r>
            <a:endParaRPr lang="en-US" dirty="0">
              <a:solidFill>
                <a:schemeClr val="bg1"/>
              </a:solidFill>
            </a:endParaRPr>
          </a:p>
        </p:txBody>
      </p:sp>
    </p:spTree>
    <p:extLst>
      <p:ext uri="{BB962C8B-B14F-4D97-AF65-F5344CB8AC3E}">
        <p14:creationId xmlns:p14="http://schemas.microsoft.com/office/powerpoint/2010/main" val="35072417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Content Placeholder 5" descr="Screen shot 2011-04-04 at 8.59.10 AM.png"/>
          <p:cNvPicPr>
            <a:picLocks noGrp="1" noChangeAspect="1"/>
          </p:cNvPicPr>
          <p:nvPr>
            <p:ph idx="4294967295"/>
          </p:nvPr>
        </p:nvPicPr>
        <p:blipFill>
          <a:blip r:embed="rId3"/>
          <a:srcRect l="-378" r="156"/>
          <a:stretch>
            <a:fillRect/>
          </a:stretch>
        </p:blipFill>
        <p:spPr>
          <a:xfrm>
            <a:off x="-109538" y="-125413"/>
            <a:ext cx="9428163" cy="6983413"/>
          </a:xfrm>
          <a:prstGeom prst="rect">
            <a:avLst/>
          </a:prstGeom>
        </p:spPr>
      </p:pic>
      <p:sp>
        <p:nvSpPr>
          <p:cNvPr id="3" name="Slide Number Placeholder 2"/>
          <p:cNvSpPr>
            <a:spLocks noGrp="1"/>
          </p:cNvSpPr>
          <p:nvPr>
            <p:ph type="sldNum" sz="quarter" idx="12"/>
          </p:nvPr>
        </p:nvSpPr>
        <p:spPr/>
        <p:txBody>
          <a:bodyPr>
            <a:normAutofit lnSpcReduction="10000"/>
          </a:bodyPr>
          <a:lstStyle/>
          <a:p>
            <a:fld id="{6294C92D-0306-4E69-9CD3-20855E849650}" type="slidenum">
              <a:rPr kumimoji="0" lang="en-US" smtClean="0"/>
              <a:pPr/>
              <a:t>61</a:t>
            </a:fld>
            <a:endParaRPr kumimoji="0" lang="en-US"/>
          </a:p>
        </p:txBody>
      </p:sp>
    </p:spTree>
    <p:extLst>
      <p:ext uri="{BB962C8B-B14F-4D97-AF65-F5344CB8AC3E}">
        <p14:creationId xmlns:p14="http://schemas.microsoft.com/office/powerpoint/2010/main" val="35779841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Content Placeholder 3" descr="Screen shot 2011-04-04 at 8.59.24 AM.png"/>
          <p:cNvPicPr>
            <a:picLocks noGrp="1" noChangeAspect="1"/>
          </p:cNvPicPr>
          <p:nvPr>
            <p:ph idx="4294967295"/>
          </p:nvPr>
        </p:nvPicPr>
        <p:blipFill>
          <a:blip r:embed="rId2"/>
          <a:srcRect l="337" r="-215"/>
          <a:stretch>
            <a:fillRect/>
          </a:stretch>
        </p:blipFill>
        <p:spPr>
          <a:xfrm>
            <a:off x="0" y="0"/>
            <a:ext cx="9266238" cy="6869113"/>
          </a:xfrm>
          <a:prstGeom prst="rect">
            <a:avLst/>
          </a:prstGeom>
        </p:spPr>
      </p:pic>
      <p:sp>
        <p:nvSpPr>
          <p:cNvPr id="3" name="Slide Number Placeholder 2"/>
          <p:cNvSpPr>
            <a:spLocks noGrp="1"/>
          </p:cNvSpPr>
          <p:nvPr>
            <p:ph type="sldNum" sz="quarter" idx="12"/>
          </p:nvPr>
        </p:nvSpPr>
        <p:spPr/>
        <p:txBody>
          <a:bodyPr>
            <a:normAutofit lnSpcReduction="10000"/>
          </a:bodyPr>
          <a:lstStyle/>
          <a:p>
            <a:fld id="{6294C92D-0306-4E69-9CD3-20855E849650}" type="slidenum">
              <a:rPr kumimoji="0" lang="en-US" smtClean="0"/>
              <a:pPr/>
              <a:t>62</a:t>
            </a:fld>
            <a:endParaRPr kumimoji="0" lang="en-US"/>
          </a:p>
        </p:txBody>
      </p:sp>
    </p:spTree>
    <p:extLst>
      <p:ext uri="{BB962C8B-B14F-4D97-AF65-F5344CB8AC3E}">
        <p14:creationId xmlns:p14="http://schemas.microsoft.com/office/powerpoint/2010/main" val="7453697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06499" name="Content Placeholder 3" descr="Screen shot 2011-04-04 at 8.59.38 AM.png"/>
          <p:cNvPicPr>
            <a:picLocks noGrp="1" noChangeAspect="1"/>
          </p:cNvPicPr>
          <p:nvPr>
            <p:ph idx="4294967295"/>
          </p:nvPr>
        </p:nvPicPr>
        <p:blipFill>
          <a:blip r:embed="rId2"/>
          <a:srcRect l="313" r="391"/>
          <a:stretch>
            <a:fillRect/>
          </a:stretch>
        </p:blipFill>
        <p:spPr>
          <a:xfrm>
            <a:off x="0" y="0"/>
            <a:ext cx="9144000" cy="6913563"/>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63</a:t>
            </a:fld>
            <a:endParaRPr kumimoji="0" lang="en-US"/>
          </a:p>
        </p:txBody>
      </p:sp>
    </p:spTree>
    <p:extLst>
      <p:ext uri="{BB962C8B-B14F-4D97-AF65-F5344CB8AC3E}">
        <p14:creationId xmlns:p14="http://schemas.microsoft.com/office/powerpoint/2010/main" val="15291219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07523" name="Content Placeholder 3" descr="Screen shot 2011-04-04 at 8.59.47 AM.png"/>
          <p:cNvPicPr>
            <a:picLocks noGrp="1" noChangeAspect="1"/>
          </p:cNvPicPr>
          <p:nvPr>
            <p:ph idx="4294967295"/>
          </p:nvPr>
        </p:nvPicPr>
        <p:blipFill>
          <a:blip r:embed="rId2"/>
          <a:srcRect l="46" r="439"/>
          <a:stretch>
            <a:fillRect/>
          </a:stretch>
        </p:blipFill>
        <p:spPr>
          <a:xfrm>
            <a:off x="11113" y="0"/>
            <a:ext cx="9132887" cy="6858000"/>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64</a:t>
            </a:fld>
            <a:endParaRPr kumimoji="0" lang="en-US"/>
          </a:p>
        </p:txBody>
      </p:sp>
    </p:spTree>
    <p:extLst>
      <p:ext uri="{BB962C8B-B14F-4D97-AF65-F5344CB8AC3E}">
        <p14:creationId xmlns:p14="http://schemas.microsoft.com/office/powerpoint/2010/main" val="16049932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08547" name="Content Placeholder 3" descr="Screen shot 2011-04-04 at 8.59.56 AM.png"/>
          <p:cNvPicPr>
            <a:picLocks noGrp="1" noChangeAspect="1"/>
          </p:cNvPicPr>
          <p:nvPr>
            <p:ph idx="4294967295"/>
          </p:nvPr>
        </p:nvPicPr>
        <p:blipFill>
          <a:blip r:embed="rId2"/>
          <a:srcRect l="-72" r="1125"/>
          <a:stretch>
            <a:fillRect/>
          </a:stretch>
        </p:blipFill>
        <p:spPr>
          <a:xfrm>
            <a:off x="0" y="-15875"/>
            <a:ext cx="9144000" cy="6989763"/>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65</a:t>
            </a:fld>
            <a:endParaRPr kumimoji="0" lang="en-US"/>
          </a:p>
        </p:txBody>
      </p:sp>
    </p:spTree>
    <p:extLst>
      <p:ext uri="{BB962C8B-B14F-4D97-AF65-F5344CB8AC3E}">
        <p14:creationId xmlns:p14="http://schemas.microsoft.com/office/powerpoint/2010/main" val="5742253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09571" name="Content Placeholder 3" descr="Screen shot 2011-04-04 at 9.00.05 AM.png"/>
          <p:cNvPicPr>
            <a:picLocks noGrp="1" noChangeAspect="1"/>
          </p:cNvPicPr>
          <p:nvPr>
            <p:ph idx="4294967295"/>
          </p:nvPr>
        </p:nvPicPr>
        <p:blipFill>
          <a:blip r:embed="rId2"/>
          <a:srcRect l="677" r="883"/>
          <a:stretch>
            <a:fillRect/>
          </a:stretch>
        </p:blipFill>
        <p:spPr>
          <a:xfrm>
            <a:off x="0" y="-114300"/>
            <a:ext cx="9144000" cy="6967538"/>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66</a:t>
            </a:fld>
            <a:endParaRPr kumimoji="0" lang="en-US"/>
          </a:p>
        </p:txBody>
      </p:sp>
    </p:spTree>
    <p:extLst>
      <p:ext uri="{BB962C8B-B14F-4D97-AF65-F5344CB8AC3E}">
        <p14:creationId xmlns:p14="http://schemas.microsoft.com/office/powerpoint/2010/main" val="9872052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0595" name="Content Placeholder 3" descr="Screen shot 2011-04-04 at 9.00.25 AM.png"/>
          <p:cNvPicPr>
            <a:picLocks noGrp="1" noChangeAspect="1"/>
          </p:cNvPicPr>
          <p:nvPr>
            <p:ph idx="4294967295"/>
          </p:nvPr>
        </p:nvPicPr>
        <p:blipFill>
          <a:blip r:embed="rId2"/>
          <a:srcRect l="-455" r="79"/>
          <a:stretch>
            <a:fillRect/>
          </a:stretch>
        </p:blipFill>
        <p:spPr>
          <a:xfrm>
            <a:off x="-146050" y="0"/>
            <a:ext cx="9290050" cy="6853238"/>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67</a:t>
            </a:fld>
            <a:endParaRPr kumimoji="0" lang="en-US"/>
          </a:p>
        </p:txBody>
      </p:sp>
    </p:spTree>
    <p:extLst>
      <p:ext uri="{BB962C8B-B14F-4D97-AF65-F5344CB8AC3E}">
        <p14:creationId xmlns:p14="http://schemas.microsoft.com/office/powerpoint/2010/main" val="41841450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1619" name="Content Placeholder 3" descr="Screen shot 2011-04-04 at 9.00.55 AM.png"/>
          <p:cNvPicPr>
            <a:picLocks noGrp="1" noChangeAspect="1"/>
          </p:cNvPicPr>
          <p:nvPr>
            <p:ph idx="4294967295"/>
          </p:nvPr>
        </p:nvPicPr>
        <p:blipFill>
          <a:blip r:embed="rId3"/>
          <a:srcRect l="-101" r="1086"/>
          <a:stretch>
            <a:fillRect/>
          </a:stretch>
        </p:blipFill>
        <p:spPr>
          <a:xfrm>
            <a:off x="0" y="-65088"/>
            <a:ext cx="9144000" cy="6943726"/>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68</a:t>
            </a:fld>
            <a:endParaRPr kumimoji="0" lang="en-US"/>
          </a:p>
        </p:txBody>
      </p:sp>
    </p:spTree>
    <p:extLst>
      <p:ext uri="{BB962C8B-B14F-4D97-AF65-F5344CB8AC3E}">
        <p14:creationId xmlns:p14="http://schemas.microsoft.com/office/powerpoint/2010/main" val="23368761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3667" name="Content Placeholder 3" descr="Screen shot 2011-04-04 at 9.01.05 AM.png"/>
          <p:cNvPicPr>
            <a:picLocks noGrp="1" noChangeAspect="1"/>
          </p:cNvPicPr>
          <p:nvPr>
            <p:ph idx="4294967295"/>
          </p:nvPr>
        </p:nvPicPr>
        <p:blipFill>
          <a:blip r:embed="rId3"/>
          <a:srcRect l="1006" r="555"/>
          <a:stretch>
            <a:fillRect/>
          </a:stretch>
        </p:blipFill>
        <p:spPr>
          <a:xfrm>
            <a:off x="-114300" y="-179388"/>
            <a:ext cx="9258300" cy="7053263"/>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69</a:t>
            </a:fld>
            <a:endParaRPr kumimoji="0" lang="en-US"/>
          </a:p>
        </p:txBody>
      </p:sp>
    </p:spTree>
    <p:extLst>
      <p:ext uri="{BB962C8B-B14F-4D97-AF65-F5344CB8AC3E}">
        <p14:creationId xmlns:p14="http://schemas.microsoft.com/office/powerpoint/2010/main" val="2039640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14800"/>
            <a:ext cx="8229600" cy="1143000"/>
          </a:xfrm>
        </p:spPr>
        <p:txBody>
          <a:bodyPr/>
          <a:lstStyle/>
          <a:p>
            <a:r>
              <a:rPr lang="en-US" dirty="0" smtClean="0"/>
              <a:t>First Generation Health Disparities Research</a:t>
            </a:r>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641223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2857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5715" name="Content Placeholder 3" descr="Screen shot 2011-04-04 at 9.01.15 AM.png"/>
          <p:cNvPicPr>
            <a:picLocks noGrp="1" noChangeAspect="1"/>
          </p:cNvPicPr>
          <p:nvPr>
            <p:ph idx="4294967295"/>
          </p:nvPr>
        </p:nvPicPr>
        <p:blipFill>
          <a:blip r:embed="rId3"/>
          <a:srcRect l="-151" r="-275"/>
          <a:stretch>
            <a:fillRect/>
          </a:stretch>
        </p:blipFill>
        <p:spPr>
          <a:xfrm>
            <a:off x="0" y="0"/>
            <a:ext cx="9150350" cy="6858000"/>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70</a:t>
            </a:fld>
            <a:endParaRPr kumimoji="0" lang="en-US"/>
          </a:p>
        </p:txBody>
      </p:sp>
    </p:spTree>
    <p:extLst>
      <p:ext uri="{BB962C8B-B14F-4D97-AF65-F5344CB8AC3E}">
        <p14:creationId xmlns:p14="http://schemas.microsoft.com/office/powerpoint/2010/main" val="19103159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7763" name="Content Placeholder 3" descr="Screen shot 2011-04-04 at 9.01.24 AM.png"/>
          <p:cNvPicPr>
            <a:picLocks noGrp="1" noChangeAspect="1"/>
          </p:cNvPicPr>
          <p:nvPr>
            <p:ph idx="4294967295"/>
          </p:nvPr>
        </p:nvPicPr>
        <p:blipFill>
          <a:blip r:embed="rId3"/>
          <a:srcRect l="858" r="734"/>
          <a:stretch>
            <a:fillRect/>
          </a:stretch>
        </p:blipFill>
        <p:spPr>
          <a:xfrm>
            <a:off x="0" y="-114300"/>
            <a:ext cx="9144000" cy="6989763"/>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71</a:t>
            </a:fld>
            <a:endParaRPr kumimoji="0" lang="en-US"/>
          </a:p>
        </p:txBody>
      </p:sp>
    </p:spTree>
    <p:extLst>
      <p:ext uri="{BB962C8B-B14F-4D97-AF65-F5344CB8AC3E}">
        <p14:creationId xmlns:p14="http://schemas.microsoft.com/office/powerpoint/2010/main" val="30923018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9811" name="Content Placeholder 3" descr="Screen shot 2011-04-04 at 9.01.35 AM.png"/>
          <p:cNvPicPr>
            <a:picLocks noGrp="1" noChangeAspect="1"/>
          </p:cNvPicPr>
          <p:nvPr>
            <p:ph idx="4294967295"/>
          </p:nvPr>
        </p:nvPicPr>
        <p:blipFill>
          <a:blip r:embed="rId3"/>
          <a:srcRect l="282" r="488"/>
          <a:stretch>
            <a:fillRect/>
          </a:stretch>
        </p:blipFill>
        <p:spPr>
          <a:xfrm>
            <a:off x="0" y="-98425"/>
            <a:ext cx="9144000" cy="6967538"/>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72</a:t>
            </a:fld>
            <a:endParaRPr kumimoji="0" lang="en-US"/>
          </a:p>
        </p:txBody>
      </p:sp>
    </p:spTree>
    <p:extLst>
      <p:ext uri="{BB962C8B-B14F-4D97-AF65-F5344CB8AC3E}">
        <p14:creationId xmlns:p14="http://schemas.microsoft.com/office/powerpoint/2010/main" val="7750250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21859" name="Content Placeholder 3" descr="Screen shot 2011-04-04 at 9.01.44 AM.png"/>
          <p:cNvPicPr>
            <a:picLocks noGrp="1" noChangeAspect="1"/>
          </p:cNvPicPr>
          <p:nvPr>
            <p:ph idx="4294967295"/>
          </p:nvPr>
        </p:nvPicPr>
        <p:blipFill>
          <a:blip r:embed="rId3"/>
          <a:srcRect l="578" r="1112"/>
          <a:stretch>
            <a:fillRect/>
          </a:stretch>
        </p:blipFill>
        <p:spPr>
          <a:xfrm>
            <a:off x="0" y="-114300"/>
            <a:ext cx="9144000" cy="6989763"/>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73</a:t>
            </a:fld>
            <a:endParaRPr kumimoji="0" lang="en-US"/>
          </a:p>
        </p:txBody>
      </p:sp>
    </p:spTree>
    <p:extLst>
      <p:ext uri="{BB962C8B-B14F-4D97-AF65-F5344CB8AC3E}">
        <p14:creationId xmlns:p14="http://schemas.microsoft.com/office/powerpoint/2010/main" val="3757338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23907" name="Content Placeholder 3" descr="Screen shot 2011-04-04 at 9.01.52 AM.png"/>
          <p:cNvPicPr>
            <a:picLocks noGrp="1" noChangeAspect="1"/>
          </p:cNvPicPr>
          <p:nvPr>
            <p:ph idx="4294967295"/>
          </p:nvPr>
        </p:nvPicPr>
        <p:blipFill>
          <a:blip r:embed="rId3"/>
          <a:srcRect l="664" r="868"/>
          <a:stretch>
            <a:fillRect/>
          </a:stretch>
        </p:blipFill>
        <p:spPr>
          <a:xfrm>
            <a:off x="0" y="-130175"/>
            <a:ext cx="9144000" cy="7013575"/>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74</a:t>
            </a:fld>
            <a:endParaRPr kumimoji="0" lang="en-US"/>
          </a:p>
        </p:txBody>
      </p:sp>
    </p:spTree>
    <p:extLst>
      <p:ext uri="{BB962C8B-B14F-4D97-AF65-F5344CB8AC3E}">
        <p14:creationId xmlns:p14="http://schemas.microsoft.com/office/powerpoint/2010/main" val="8159366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Broader Approach: Addressing Social Determinants</a:t>
            </a:r>
          </a:p>
        </p:txBody>
      </p:sp>
      <p:sp>
        <p:nvSpPr>
          <p:cNvPr id="5" name="Content Placeholder 4"/>
          <p:cNvSpPr>
            <a:spLocks noGrp="1"/>
          </p:cNvSpPr>
          <p:nvPr>
            <p:ph idx="1"/>
          </p:nvPr>
        </p:nvSpPr>
        <p:spPr>
          <a:xfrm>
            <a:off x="457200" y="1676400"/>
            <a:ext cx="8229600" cy="4449763"/>
          </a:xfrm>
        </p:spPr>
        <p:txBody>
          <a:bodyPr/>
          <a:lstStyle/>
          <a:p>
            <a:r>
              <a:rPr lang="en-US" dirty="0" smtClean="0"/>
              <a:t>Improve access to healthy food and physical spaces</a:t>
            </a:r>
          </a:p>
          <a:p>
            <a:pPr lvl="1"/>
            <a:r>
              <a:rPr lang="en-US" dirty="0" smtClean="0"/>
              <a:t>Playground renovations in areas of high deprivation in the UK resulted in statistically significant effect on physical activity</a:t>
            </a:r>
          </a:p>
          <a:p>
            <a:pPr lvl="1"/>
            <a:r>
              <a:rPr lang="en-US" dirty="0" smtClean="0"/>
              <a:t>Retail supermarket intervention had no effect on healthy diet; was economically not sustainable</a:t>
            </a:r>
          </a:p>
          <a:p>
            <a:endParaRPr lang="en-US" dirty="0"/>
          </a:p>
        </p:txBody>
      </p:sp>
      <p:sp>
        <p:nvSpPr>
          <p:cNvPr id="6" name="TextBox 5"/>
          <p:cNvSpPr txBox="1"/>
          <p:nvPr/>
        </p:nvSpPr>
        <p:spPr>
          <a:xfrm>
            <a:off x="4648200" y="6248400"/>
            <a:ext cx="3276600" cy="646331"/>
          </a:xfrm>
          <a:prstGeom prst="rect">
            <a:avLst/>
          </a:prstGeom>
          <a:noFill/>
        </p:spPr>
        <p:txBody>
          <a:bodyPr wrap="square" rtlCol="0">
            <a:spAutoFit/>
          </a:bodyPr>
          <a:lstStyle/>
          <a:p>
            <a:r>
              <a:rPr lang="en-US" dirty="0" err="1" smtClean="0"/>
              <a:t>Ridger</a:t>
            </a:r>
            <a:r>
              <a:rPr lang="en-US" dirty="0" smtClean="0"/>
              <a:t>, </a:t>
            </a:r>
            <a:r>
              <a:rPr lang="en-US" dirty="0" err="1" smtClean="0"/>
              <a:t>Prev</a:t>
            </a:r>
            <a:r>
              <a:rPr lang="en-US" dirty="0" smtClean="0"/>
              <a:t> Med, 2007</a:t>
            </a:r>
          </a:p>
          <a:p>
            <a:r>
              <a:rPr lang="en-US" dirty="0" smtClean="0"/>
              <a:t>Sadler, </a:t>
            </a:r>
            <a:r>
              <a:rPr lang="en-US" dirty="0" err="1" smtClean="0"/>
              <a:t>Int</a:t>
            </a:r>
            <a:r>
              <a:rPr lang="en-US" dirty="0" smtClean="0"/>
              <a:t> J Res Pub Health, 2013</a:t>
            </a:r>
            <a:endParaRPr lang="en-US" dirty="0"/>
          </a:p>
        </p:txBody>
      </p:sp>
    </p:spTree>
    <p:extLst>
      <p:ext uri="{BB962C8B-B14F-4D97-AF65-F5344CB8AC3E}">
        <p14:creationId xmlns:p14="http://schemas.microsoft.com/office/powerpoint/2010/main" val="1009899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A Broader Approach: Addressing Social Determinants</a:t>
            </a:r>
            <a:endParaRPr lang="en-US" dirty="0"/>
          </a:p>
        </p:txBody>
      </p:sp>
      <p:sp>
        <p:nvSpPr>
          <p:cNvPr id="5" name="Content Placeholder 4"/>
          <p:cNvSpPr>
            <a:spLocks noGrp="1"/>
          </p:cNvSpPr>
          <p:nvPr>
            <p:ph idx="1"/>
          </p:nvPr>
        </p:nvSpPr>
        <p:spPr>
          <a:xfrm>
            <a:off x="228600" y="1524000"/>
            <a:ext cx="8686800" cy="4449763"/>
          </a:xfrm>
        </p:spPr>
        <p:txBody>
          <a:bodyPr/>
          <a:lstStyle/>
          <a:p>
            <a:r>
              <a:rPr lang="en-US" dirty="0" smtClean="0"/>
              <a:t>Moving to Opportunity Study</a:t>
            </a:r>
          </a:p>
          <a:p>
            <a:r>
              <a:rPr lang="en-US" dirty="0" smtClean="0"/>
              <a:t>Low-income families </a:t>
            </a:r>
            <a:r>
              <a:rPr lang="en-US" dirty="0"/>
              <a:t>living in public housing </a:t>
            </a:r>
            <a:r>
              <a:rPr lang="en-US" dirty="0" smtClean="0"/>
              <a:t>in disadvantaged </a:t>
            </a:r>
            <a:r>
              <a:rPr lang="en-US" dirty="0"/>
              <a:t>urban neighborhoods </a:t>
            </a:r>
            <a:r>
              <a:rPr lang="en-US" dirty="0" smtClean="0"/>
              <a:t>randomized to three groups:</a:t>
            </a:r>
          </a:p>
          <a:p>
            <a:pPr lvl="1"/>
            <a:r>
              <a:rPr lang="en-US" dirty="0" smtClean="0"/>
              <a:t>Vouchers  </a:t>
            </a:r>
            <a:r>
              <a:rPr lang="en-US" dirty="0"/>
              <a:t>to move to private-market housing in much less distressed </a:t>
            </a:r>
            <a:r>
              <a:rPr lang="en-US" dirty="0" smtClean="0"/>
              <a:t>communities</a:t>
            </a:r>
            <a:endParaRPr lang="en-US" dirty="0"/>
          </a:p>
          <a:p>
            <a:pPr lvl="1"/>
            <a:r>
              <a:rPr lang="en-US" dirty="0" smtClean="0"/>
              <a:t>Section 8 voucher</a:t>
            </a:r>
          </a:p>
          <a:p>
            <a:pPr lvl="1"/>
            <a:r>
              <a:rPr lang="en-US" dirty="0" smtClean="0"/>
              <a:t>Control group</a:t>
            </a:r>
          </a:p>
          <a:p>
            <a:r>
              <a:rPr lang="en-US" dirty="0" smtClean="0"/>
              <a:t>90% of families headed by black or Latina woman</a:t>
            </a:r>
          </a:p>
          <a:p>
            <a:pPr lvl="1"/>
            <a:endParaRPr lang="en-US" dirty="0"/>
          </a:p>
        </p:txBody>
      </p:sp>
    </p:spTree>
    <p:extLst>
      <p:ext uri="{BB962C8B-B14F-4D97-AF65-F5344CB8AC3E}">
        <p14:creationId xmlns:p14="http://schemas.microsoft.com/office/powerpoint/2010/main" val="24563130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Addressing Social Determinants: Moving to Opportunity Results</a:t>
            </a:r>
            <a:endParaRPr lang="en-US" dirty="0"/>
          </a:p>
        </p:txBody>
      </p:sp>
      <p:sp>
        <p:nvSpPr>
          <p:cNvPr id="5" name="Content Placeholder 4"/>
          <p:cNvSpPr>
            <a:spLocks noGrp="1"/>
          </p:cNvSpPr>
          <p:nvPr>
            <p:ph idx="1"/>
          </p:nvPr>
        </p:nvSpPr>
        <p:spPr>
          <a:xfrm>
            <a:off x="457200" y="1905000"/>
            <a:ext cx="8229600" cy="4525963"/>
          </a:xfrm>
        </p:spPr>
        <p:txBody>
          <a:bodyPr/>
          <a:lstStyle/>
          <a:p>
            <a:r>
              <a:rPr lang="en-US" dirty="0" smtClean="0"/>
              <a:t>Follow up 10-15 years after randomization</a:t>
            </a:r>
          </a:p>
          <a:p>
            <a:r>
              <a:rPr lang="en-US" dirty="0" smtClean="0"/>
              <a:t>Women given low-poverty vouchers had:</a:t>
            </a:r>
          </a:p>
          <a:p>
            <a:pPr lvl="1"/>
            <a:r>
              <a:rPr lang="en-US" dirty="0" smtClean="0"/>
              <a:t>Lower prevalence of diabetes</a:t>
            </a:r>
          </a:p>
          <a:p>
            <a:pPr lvl="1"/>
            <a:r>
              <a:rPr lang="en-US" dirty="0" smtClean="0"/>
              <a:t>Lower prevalence of obesity</a:t>
            </a:r>
          </a:p>
          <a:p>
            <a:pPr lvl="1"/>
            <a:r>
              <a:rPr lang="en-US" dirty="0" smtClean="0"/>
              <a:t>Decreased depression </a:t>
            </a:r>
          </a:p>
          <a:p>
            <a:pPr lvl="1"/>
            <a:r>
              <a:rPr lang="en-US" dirty="0" smtClean="0"/>
              <a:t>Improved subjective well-being</a:t>
            </a:r>
          </a:p>
          <a:p>
            <a:r>
              <a:rPr lang="en-US" dirty="0" smtClean="0"/>
              <a:t>Decreased mental health problems for female youth</a:t>
            </a:r>
            <a:endParaRPr lang="en-US" dirty="0"/>
          </a:p>
        </p:txBody>
      </p:sp>
    </p:spTree>
    <p:extLst>
      <p:ext uri="{BB962C8B-B14F-4D97-AF65-F5344CB8AC3E}">
        <p14:creationId xmlns:p14="http://schemas.microsoft.com/office/powerpoint/2010/main" val="6056407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Addressing Social Determinants</a:t>
            </a:r>
            <a:endParaRPr lang="en-US" dirty="0"/>
          </a:p>
        </p:txBody>
      </p:sp>
      <p:sp>
        <p:nvSpPr>
          <p:cNvPr id="5" name="Content Placeholder 4"/>
          <p:cNvSpPr>
            <a:spLocks noGrp="1"/>
          </p:cNvSpPr>
          <p:nvPr>
            <p:ph idx="1"/>
          </p:nvPr>
        </p:nvSpPr>
        <p:spPr>
          <a:xfrm>
            <a:off x="533400" y="1371600"/>
            <a:ext cx="8229600" cy="4525963"/>
          </a:xfrm>
        </p:spPr>
        <p:txBody>
          <a:bodyPr/>
          <a:lstStyle/>
          <a:p>
            <a:r>
              <a:rPr lang="en-US" dirty="0" smtClean="0"/>
              <a:t>Earned Income Tax Credit</a:t>
            </a:r>
          </a:p>
          <a:p>
            <a:pPr lvl="1"/>
            <a:r>
              <a:rPr lang="en-US" dirty="0" smtClean="0"/>
              <a:t>Associated with </a:t>
            </a:r>
            <a:r>
              <a:rPr lang="en-US" dirty="0" smtClean="0"/>
              <a:t>decreased rates </a:t>
            </a:r>
            <a:r>
              <a:rPr lang="en-US" dirty="0" smtClean="0"/>
              <a:t>of low birth weight, with larger effects for blacks</a:t>
            </a:r>
          </a:p>
          <a:p>
            <a:r>
              <a:rPr lang="en-US" dirty="0" smtClean="0"/>
              <a:t>Early childhood intervention programs</a:t>
            </a:r>
          </a:p>
          <a:p>
            <a:pPr lvl="1"/>
            <a:r>
              <a:rPr lang="en-US" dirty="0" smtClean="0"/>
              <a:t>Perry Preschool -&gt; age 40 better economic and health outcomes</a:t>
            </a:r>
          </a:p>
          <a:p>
            <a:r>
              <a:rPr lang="en-US" dirty="0" smtClean="0"/>
              <a:t>Social needs navigation program in pediatric clinics led to decrease social needs and improvement in health</a:t>
            </a:r>
            <a:endParaRPr lang="en-US" dirty="0"/>
          </a:p>
        </p:txBody>
      </p:sp>
      <p:sp>
        <p:nvSpPr>
          <p:cNvPr id="6" name="TextBox 5"/>
          <p:cNvSpPr txBox="1"/>
          <p:nvPr/>
        </p:nvSpPr>
        <p:spPr>
          <a:xfrm>
            <a:off x="4648200" y="6248400"/>
            <a:ext cx="3276600" cy="646331"/>
          </a:xfrm>
          <a:prstGeom prst="rect">
            <a:avLst/>
          </a:prstGeom>
          <a:noFill/>
        </p:spPr>
        <p:txBody>
          <a:bodyPr wrap="square" rtlCol="0">
            <a:spAutoFit/>
          </a:bodyPr>
          <a:lstStyle/>
          <a:p>
            <a:r>
              <a:rPr lang="en-US" dirty="0" smtClean="0"/>
              <a:t>Williams, Am </a:t>
            </a:r>
            <a:r>
              <a:rPr lang="en-US" dirty="0" err="1" smtClean="0"/>
              <a:t>Behav</a:t>
            </a:r>
            <a:r>
              <a:rPr lang="en-US" dirty="0" smtClean="0"/>
              <a:t> </a:t>
            </a:r>
            <a:r>
              <a:rPr lang="en-US" dirty="0" err="1" smtClean="0"/>
              <a:t>Sci</a:t>
            </a:r>
            <a:r>
              <a:rPr lang="en-US" dirty="0" smtClean="0"/>
              <a:t>, 2013</a:t>
            </a:r>
          </a:p>
          <a:p>
            <a:r>
              <a:rPr lang="en-US" dirty="0" err="1" smtClean="0"/>
              <a:t>Gottleib</a:t>
            </a:r>
            <a:r>
              <a:rPr lang="en-US" dirty="0" smtClean="0"/>
              <a:t>, JAMA </a:t>
            </a:r>
            <a:r>
              <a:rPr lang="en-US" dirty="0" err="1" smtClean="0"/>
              <a:t>Pediatr</a:t>
            </a:r>
            <a:r>
              <a:rPr lang="en-US" dirty="0" smtClean="0"/>
              <a:t>, 2016</a:t>
            </a:r>
            <a:endParaRPr lang="en-US" dirty="0"/>
          </a:p>
        </p:txBody>
      </p:sp>
    </p:spTree>
    <p:extLst>
      <p:ext uri="{BB962C8B-B14F-4D97-AF65-F5344CB8AC3E}">
        <p14:creationId xmlns:p14="http://schemas.microsoft.com/office/powerpoint/2010/main" val="27406414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a:xfrm>
            <a:off x="762000" y="2286000"/>
            <a:ext cx="7772400" cy="1362075"/>
          </a:xfrm>
        </p:spPr>
        <p:txBody>
          <a:bodyPr wrap="square" numCol="1" anchorCtr="0" compatLnSpc="1">
            <a:prstTxWarp prst="textNoShape">
              <a:avLst/>
            </a:prstTxWarp>
          </a:bodyPr>
          <a:lstStyle/>
          <a:p>
            <a:pPr algn="ctr" eaLnBrk="1" hangingPunct="1"/>
            <a:r>
              <a:rPr lang="en-US" sz="4000" cap="none" dirty="0">
                <a:ea typeface="ＭＳ Ｐゴシック" charset="-128"/>
                <a:cs typeface="ＭＳ Ｐゴシック" charset="-128"/>
              </a:rPr>
              <a:t>Is every cliff made equal?</a:t>
            </a:r>
          </a:p>
        </p:txBody>
      </p:sp>
      <p:sp>
        <p:nvSpPr>
          <p:cNvPr id="3" name="Slide Number Placeholder 2"/>
          <p:cNvSpPr>
            <a:spLocks noGrp="1"/>
          </p:cNvSpPr>
          <p:nvPr>
            <p:ph type="sldNum" sz="quarter" idx="11"/>
          </p:nvPr>
        </p:nvSpPr>
        <p:spPr/>
        <p:txBody>
          <a:bodyPr>
            <a:normAutofit lnSpcReduction="10000"/>
          </a:bodyPr>
          <a:lstStyle/>
          <a:p>
            <a:fld id="{6294C92D-0306-4E69-9CD3-20855E849650}" type="slidenum">
              <a:rPr kumimoji="0" lang="en-US" smtClean="0"/>
              <a:pPr/>
              <a:t>79</a:t>
            </a:fld>
            <a:endParaRPr kumimoji="0" lang="en-US"/>
          </a:p>
        </p:txBody>
      </p:sp>
    </p:spTree>
    <p:extLst>
      <p:ext uri="{BB962C8B-B14F-4D97-AF65-F5344CB8AC3E}">
        <p14:creationId xmlns:p14="http://schemas.microsoft.com/office/powerpoint/2010/main" val="1309690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Generation of First Generation Research</a:t>
            </a:r>
            <a:endParaRPr lang="en-US" dirty="0"/>
          </a:p>
        </p:txBody>
      </p:sp>
      <p:sp>
        <p:nvSpPr>
          <p:cNvPr id="3" name="Content Placeholder 2"/>
          <p:cNvSpPr>
            <a:spLocks noGrp="1"/>
          </p:cNvSpPr>
          <p:nvPr>
            <p:ph idx="1"/>
          </p:nvPr>
        </p:nvSpPr>
        <p:spPr>
          <a:xfrm>
            <a:off x="457200" y="1752600"/>
            <a:ext cx="8229600" cy="4525963"/>
          </a:xfrm>
        </p:spPr>
        <p:txBody>
          <a:bodyPr/>
          <a:lstStyle/>
          <a:p>
            <a:r>
              <a:rPr lang="en-US" dirty="0" smtClean="0"/>
              <a:t>The Black Report</a:t>
            </a:r>
          </a:p>
          <a:p>
            <a:pPr lvl="1"/>
            <a:r>
              <a:rPr lang="en-US" dirty="0" smtClean="0"/>
              <a:t>1970s, Secretary of Health of Britain concerned about class disparities in health</a:t>
            </a:r>
          </a:p>
          <a:p>
            <a:pPr lvl="1"/>
            <a:r>
              <a:rPr lang="en-US" dirty="0" smtClean="0"/>
              <a:t>Documented widespread inequalities in health</a:t>
            </a:r>
          </a:p>
          <a:p>
            <a:endParaRPr lang="en-US" dirty="0" smtClean="0"/>
          </a:p>
        </p:txBody>
      </p:sp>
    </p:spTree>
    <p:extLst>
      <p:ext uri="{BB962C8B-B14F-4D97-AF65-F5344CB8AC3E}">
        <p14:creationId xmlns:p14="http://schemas.microsoft.com/office/powerpoint/2010/main" val="11659298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28003" name="Content Placeholder 3" descr="Screen shot 2011-04-04 at 9.02.20 AM.png"/>
          <p:cNvPicPr>
            <a:picLocks noGrp="1" noChangeAspect="1"/>
          </p:cNvPicPr>
          <p:nvPr>
            <p:ph idx="4294967295"/>
          </p:nvPr>
        </p:nvPicPr>
        <p:blipFill>
          <a:blip r:embed="rId3"/>
          <a:srcRect l="1611" r="-146"/>
          <a:stretch>
            <a:fillRect/>
          </a:stretch>
        </p:blipFill>
        <p:spPr>
          <a:xfrm>
            <a:off x="0" y="-195263"/>
            <a:ext cx="9264650" cy="7058026"/>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80</a:t>
            </a:fld>
            <a:endParaRPr kumimoji="0" lang="en-US"/>
          </a:p>
        </p:txBody>
      </p:sp>
    </p:spTree>
    <p:extLst>
      <p:ext uri="{BB962C8B-B14F-4D97-AF65-F5344CB8AC3E}">
        <p14:creationId xmlns:p14="http://schemas.microsoft.com/office/powerpoint/2010/main" val="4085665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32099" name="Content Placeholder 3" descr="Screen shot 2011-04-04 at 9.02.39 AM.png"/>
          <p:cNvPicPr>
            <a:picLocks noGrp="1" noChangeAspect="1"/>
          </p:cNvPicPr>
          <p:nvPr>
            <p:ph idx="4294967295"/>
          </p:nvPr>
        </p:nvPicPr>
        <p:blipFill>
          <a:blip r:embed="rId3"/>
          <a:srcRect l="1546" r="1546"/>
          <a:stretch>
            <a:fillRect/>
          </a:stretch>
        </p:blipFill>
        <p:spPr>
          <a:xfrm>
            <a:off x="0" y="0"/>
            <a:ext cx="9144000" cy="6929438"/>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81</a:t>
            </a:fld>
            <a:endParaRPr kumimoji="0" lang="en-US"/>
          </a:p>
        </p:txBody>
      </p:sp>
    </p:spTree>
    <p:extLst>
      <p:ext uri="{BB962C8B-B14F-4D97-AF65-F5344CB8AC3E}">
        <p14:creationId xmlns:p14="http://schemas.microsoft.com/office/powerpoint/2010/main" val="22790478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34147" name="Content Placeholder 3" descr="Screen shot 2011-04-04 at 9.02.47 AM.png"/>
          <p:cNvPicPr>
            <a:picLocks noGrp="1" noChangeAspect="1"/>
          </p:cNvPicPr>
          <p:nvPr>
            <p:ph idx="4294967295"/>
          </p:nvPr>
        </p:nvPicPr>
        <p:blipFill>
          <a:blip r:embed="rId3"/>
          <a:srcRect l="1251" r="1715"/>
          <a:stretch>
            <a:fillRect/>
          </a:stretch>
        </p:blipFill>
        <p:spPr>
          <a:xfrm>
            <a:off x="0" y="0"/>
            <a:ext cx="9144000" cy="6931025"/>
          </a:xfrm>
          <a:prstGeom prst="rect">
            <a:avLst/>
          </a:prstGeom>
        </p:spPr>
      </p:pic>
      <p:sp>
        <p:nvSpPr>
          <p:cNvPr id="134148" name="Rectangle 4"/>
          <p:cNvSpPr>
            <a:spLocks noChangeArrowheads="1"/>
          </p:cNvSpPr>
          <p:nvPr/>
        </p:nvSpPr>
        <p:spPr bwMode="auto">
          <a:xfrm>
            <a:off x="5457825" y="4529138"/>
            <a:ext cx="742950" cy="27146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 name="Slide Number Placeholder 4"/>
          <p:cNvSpPr>
            <a:spLocks noGrp="1"/>
          </p:cNvSpPr>
          <p:nvPr>
            <p:ph type="sldNum" sz="quarter" idx="12"/>
          </p:nvPr>
        </p:nvSpPr>
        <p:spPr/>
        <p:txBody>
          <a:bodyPr>
            <a:normAutofit lnSpcReduction="10000"/>
          </a:bodyPr>
          <a:lstStyle/>
          <a:p>
            <a:fld id="{6294C92D-0306-4E69-9CD3-20855E849650}" type="slidenum">
              <a:rPr kumimoji="0" lang="en-US" smtClean="0"/>
              <a:pPr/>
              <a:t>82</a:t>
            </a:fld>
            <a:endParaRPr kumimoji="0" lang="en-US"/>
          </a:p>
        </p:txBody>
      </p:sp>
    </p:spTree>
    <p:extLst>
      <p:ext uri="{BB962C8B-B14F-4D97-AF65-F5344CB8AC3E}">
        <p14:creationId xmlns:p14="http://schemas.microsoft.com/office/powerpoint/2010/main" val="21700887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36195" name="Content Placeholder 3" descr="Screen shot 2011-04-04 at 9.02.58 AM.png"/>
          <p:cNvPicPr>
            <a:picLocks noGrp="1" noChangeAspect="1"/>
          </p:cNvPicPr>
          <p:nvPr>
            <p:ph idx="4294967295"/>
          </p:nvPr>
        </p:nvPicPr>
        <p:blipFill>
          <a:blip r:embed="rId3"/>
          <a:srcRect l="737" r="1666"/>
          <a:stretch>
            <a:fillRect/>
          </a:stretch>
        </p:blipFill>
        <p:spPr>
          <a:xfrm>
            <a:off x="0" y="0"/>
            <a:ext cx="9144000" cy="6916738"/>
          </a:xfrm>
          <a:prstGeom prst="rect">
            <a:avLst/>
          </a:prstGeom>
        </p:spPr>
      </p:pic>
      <p:sp>
        <p:nvSpPr>
          <p:cNvPr id="136196" name="Rectangle 4"/>
          <p:cNvSpPr>
            <a:spLocks noChangeArrowheads="1"/>
          </p:cNvSpPr>
          <p:nvPr/>
        </p:nvSpPr>
        <p:spPr bwMode="auto">
          <a:xfrm rot="-5041541">
            <a:off x="4986338" y="1365250"/>
            <a:ext cx="742950" cy="73977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 name="Slide Number Placeholder 4"/>
          <p:cNvSpPr>
            <a:spLocks noGrp="1"/>
          </p:cNvSpPr>
          <p:nvPr>
            <p:ph type="sldNum" sz="quarter" idx="12"/>
          </p:nvPr>
        </p:nvSpPr>
        <p:spPr/>
        <p:txBody>
          <a:bodyPr>
            <a:normAutofit lnSpcReduction="10000"/>
          </a:bodyPr>
          <a:lstStyle/>
          <a:p>
            <a:fld id="{6294C92D-0306-4E69-9CD3-20855E849650}" type="slidenum">
              <a:rPr kumimoji="0" lang="en-US" smtClean="0"/>
              <a:pPr/>
              <a:t>83</a:t>
            </a:fld>
            <a:endParaRPr kumimoji="0" lang="en-US"/>
          </a:p>
        </p:txBody>
      </p:sp>
    </p:spTree>
    <p:extLst>
      <p:ext uri="{BB962C8B-B14F-4D97-AF65-F5344CB8AC3E}">
        <p14:creationId xmlns:p14="http://schemas.microsoft.com/office/powerpoint/2010/main" val="15085609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38243" name="Content Placeholder 3" descr="Screen shot 2011-04-04 at 9.03.07 AM.png"/>
          <p:cNvPicPr>
            <a:picLocks noGrp="1" noChangeAspect="1"/>
          </p:cNvPicPr>
          <p:nvPr>
            <p:ph idx="4294967295"/>
          </p:nvPr>
        </p:nvPicPr>
        <p:blipFill>
          <a:blip r:embed="rId3"/>
          <a:srcRect l="1176" r="246"/>
          <a:stretch>
            <a:fillRect/>
          </a:stretch>
        </p:blipFill>
        <p:spPr>
          <a:xfrm>
            <a:off x="23813" y="-92075"/>
            <a:ext cx="9144000" cy="6973888"/>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84</a:t>
            </a:fld>
            <a:endParaRPr kumimoji="0" lang="en-US"/>
          </a:p>
        </p:txBody>
      </p:sp>
    </p:spTree>
    <p:extLst>
      <p:ext uri="{BB962C8B-B14F-4D97-AF65-F5344CB8AC3E}">
        <p14:creationId xmlns:p14="http://schemas.microsoft.com/office/powerpoint/2010/main" val="17973616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30051" name="Content Placeholder 3" descr="Screen shot 2011-04-04 at 9.02.29 AM.png"/>
          <p:cNvPicPr>
            <a:picLocks noGrp="1" noChangeAspect="1"/>
          </p:cNvPicPr>
          <p:nvPr>
            <p:ph idx="4294967295"/>
          </p:nvPr>
        </p:nvPicPr>
        <p:blipFill>
          <a:blip r:embed="rId3"/>
          <a:srcRect l="1666" r="-1122"/>
          <a:stretch>
            <a:fillRect/>
          </a:stretch>
        </p:blipFill>
        <p:spPr>
          <a:xfrm>
            <a:off x="0" y="0"/>
            <a:ext cx="9374188" cy="6908800"/>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85</a:t>
            </a:fld>
            <a:endParaRPr kumimoji="0" lang="en-US"/>
          </a:p>
        </p:txBody>
      </p:sp>
    </p:spTree>
    <p:extLst>
      <p:ext uri="{BB962C8B-B14F-4D97-AF65-F5344CB8AC3E}">
        <p14:creationId xmlns:p14="http://schemas.microsoft.com/office/powerpoint/2010/main" val="7667661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40291" name="Content Placeholder 3" descr="Screen shot 2011-04-04 at 9.03.17 AM.png"/>
          <p:cNvPicPr>
            <a:picLocks noGrp="1" noChangeAspect="1"/>
          </p:cNvPicPr>
          <p:nvPr>
            <p:ph idx="4294967295"/>
          </p:nvPr>
        </p:nvPicPr>
        <p:blipFill>
          <a:blip r:embed="rId3"/>
          <a:srcRect l="-317" r="613"/>
          <a:stretch>
            <a:fillRect/>
          </a:stretch>
        </p:blipFill>
        <p:spPr>
          <a:xfrm>
            <a:off x="-23813" y="0"/>
            <a:ext cx="9167813" cy="6926263"/>
          </a:xfrm>
          <a:prstGeom prst="rect">
            <a:avLst/>
          </a:prstGeom>
        </p:spPr>
      </p:pic>
      <p:sp>
        <p:nvSpPr>
          <p:cNvPr id="140292" name="Rectangle 4"/>
          <p:cNvSpPr>
            <a:spLocks noChangeArrowheads="1"/>
          </p:cNvSpPr>
          <p:nvPr/>
        </p:nvSpPr>
        <p:spPr bwMode="auto">
          <a:xfrm rot="5400000">
            <a:off x="685007" y="2101056"/>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0293" name="Rectangle 5"/>
          <p:cNvSpPr>
            <a:spLocks noChangeArrowheads="1"/>
          </p:cNvSpPr>
          <p:nvPr/>
        </p:nvSpPr>
        <p:spPr bwMode="auto">
          <a:xfrm rot="5400000">
            <a:off x="1280319" y="2101057"/>
            <a:ext cx="742950" cy="27146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0294" name="Rectangle 6"/>
          <p:cNvSpPr>
            <a:spLocks noChangeArrowheads="1"/>
          </p:cNvSpPr>
          <p:nvPr/>
        </p:nvSpPr>
        <p:spPr bwMode="auto">
          <a:xfrm rot="5400000">
            <a:off x="1910557" y="2472531"/>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0295" name="Rectangle 7"/>
          <p:cNvSpPr>
            <a:spLocks noChangeArrowheads="1"/>
          </p:cNvSpPr>
          <p:nvPr/>
        </p:nvSpPr>
        <p:spPr bwMode="auto">
          <a:xfrm rot="5400000">
            <a:off x="2494757" y="2043906"/>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0296" name="Rectangle 8"/>
          <p:cNvSpPr>
            <a:spLocks noChangeArrowheads="1"/>
          </p:cNvSpPr>
          <p:nvPr/>
        </p:nvSpPr>
        <p:spPr bwMode="auto">
          <a:xfrm rot="5400000">
            <a:off x="3009107" y="2043906"/>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0297" name="Rectangle 9"/>
          <p:cNvSpPr>
            <a:spLocks noChangeArrowheads="1"/>
          </p:cNvSpPr>
          <p:nvPr/>
        </p:nvSpPr>
        <p:spPr bwMode="auto">
          <a:xfrm rot="5400000">
            <a:off x="5071269" y="2405856"/>
            <a:ext cx="219075"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0" name="Slide Number Placeholder 9"/>
          <p:cNvSpPr>
            <a:spLocks noGrp="1"/>
          </p:cNvSpPr>
          <p:nvPr>
            <p:ph type="sldNum" sz="quarter" idx="12"/>
          </p:nvPr>
        </p:nvSpPr>
        <p:spPr/>
        <p:txBody>
          <a:bodyPr>
            <a:normAutofit lnSpcReduction="10000"/>
          </a:bodyPr>
          <a:lstStyle/>
          <a:p>
            <a:fld id="{6294C92D-0306-4E69-9CD3-20855E849650}" type="slidenum">
              <a:rPr kumimoji="0" lang="en-US" smtClean="0"/>
              <a:pPr/>
              <a:t>86</a:t>
            </a:fld>
            <a:endParaRPr kumimoji="0" lang="en-US"/>
          </a:p>
        </p:txBody>
      </p:sp>
    </p:spTree>
    <p:extLst>
      <p:ext uri="{BB962C8B-B14F-4D97-AF65-F5344CB8AC3E}">
        <p14:creationId xmlns:p14="http://schemas.microsoft.com/office/powerpoint/2010/main" val="13603956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44387" name="Content Placeholder 3" descr="Screen shot 2011-04-04 at 9.03.34 AM.png"/>
          <p:cNvPicPr>
            <a:picLocks noGrp="1" noChangeAspect="1"/>
          </p:cNvPicPr>
          <p:nvPr>
            <p:ph idx="4294967295"/>
          </p:nvPr>
        </p:nvPicPr>
        <p:blipFill>
          <a:blip r:embed="rId3"/>
          <a:srcRect l="1225" r="1691"/>
          <a:stretch>
            <a:fillRect/>
          </a:stretch>
        </p:blipFill>
        <p:spPr>
          <a:xfrm>
            <a:off x="0" y="0"/>
            <a:ext cx="9144000" cy="6931025"/>
          </a:xfrm>
          <a:prstGeom prst="rect">
            <a:avLst/>
          </a:prstGeom>
        </p:spPr>
      </p:pic>
      <p:sp>
        <p:nvSpPr>
          <p:cNvPr id="144388" name="Text Box 4"/>
          <p:cNvSpPr txBox="1">
            <a:spLocks noChangeArrowheads="1"/>
          </p:cNvSpPr>
          <p:nvPr/>
        </p:nvSpPr>
        <p:spPr bwMode="auto">
          <a:xfrm>
            <a:off x="3386138" y="3459163"/>
            <a:ext cx="1728787"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latin typeface="Times New Roman" charset="0"/>
              </a:rPr>
              <a:t>(Root Causes)</a:t>
            </a:r>
          </a:p>
        </p:txBody>
      </p:sp>
      <p:sp>
        <p:nvSpPr>
          <p:cNvPr id="144389" name="Rectangle 5"/>
          <p:cNvSpPr>
            <a:spLocks noChangeArrowheads="1"/>
          </p:cNvSpPr>
          <p:nvPr/>
        </p:nvSpPr>
        <p:spPr bwMode="auto">
          <a:xfrm rot="5400000">
            <a:off x="685007" y="2101056"/>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0" name="Rectangle 6"/>
          <p:cNvSpPr>
            <a:spLocks noChangeArrowheads="1"/>
          </p:cNvSpPr>
          <p:nvPr/>
        </p:nvSpPr>
        <p:spPr bwMode="auto">
          <a:xfrm rot="5400000">
            <a:off x="1280319" y="2101057"/>
            <a:ext cx="742950" cy="27146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1" name="Rectangle 7"/>
          <p:cNvSpPr>
            <a:spLocks noChangeArrowheads="1"/>
          </p:cNvSpPr>
          <p:nvPr/>
        </p:nvSpPr>
        <p:spPr bwMode="auto">
          <a:xfrm rot="5400000">
            <a:off x="1910557" y="2472531"/>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2" name="Rectangle 8"/>
          <p:cNvSpPr>
            <a:spLocks noChangeArrowheads="1"/>
          </p:cNvSpPr>
          <p:nvPr/>
        </p:nvSpPr>
        <p:spPr bwMode="auto">
          <a:xfrm rot="5400000">
            <a:off x="2494757" y="2043906"/>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3" name="Rectangle 9"/>
          <p:cNvSpPr>
            <a:spLocks noChangeArrowheads="1"/>
          </p:cNvSpPr>
          <p:nvPr/>
        </p:nvSpPr>
        <p:spPr bwMode="auto">
          <a:xfrm rot="5400000">
            <a:off x="3009107" y="2058193"/>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4" name="Rectangle 10"/>
          <p:cNvSpPr>
            <a:spLocks noChangeArrowheads="1"/>
          </p:cNvSpPr>
          <p:nvPr/>
        </p:nvSpPr>
        <p:spPr bwMode="auto">
          <a:xfrm rot="5400000">
            <a:off x="5071269" y="2405856"/>
            <a:ext cx="219075"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5" name="Rectangle 11"/>
          <p:cNvSpPr>
            <a:spLocks noChangeArrowheads="1"/>
          </p:cNvSpPr>
          <p:nvPr/>
        </p:nvSpPr>
        <p:spPr bwMode="auto">
          <a:xfrm>
            <a:off x="127000" y="3005138"/>
            <a:ext cx="4708525" cy="3633787"/>
          </a:xfrm>
          <a:prstGeom prst="rect">
            <a:avLst/>
          </a:prstGeom>
          <a:solidFill>
            <a:schemeClr val="bg1"/>
          </a:solidFill>
          <a:ln w="9525">
            <a:noFill/>
            <a:miter lim="800000"/>
            <a:headEnd/>
            <a:tailEnd/>
          </a:ln>
          <a:effectLst/>
        </p:spPr>
        <p:txBody>
          <a:bodyPr>
            <a:prstTxWarp prst="textNoShape">
              <a:avLst/>
            </a:prstTxWarp>
          </a:bodyPr>
          <a:lstStyle/>
          <a:p>
            <a:r>
              <a:rPr lang="en-US" dirty="0">
                <a:latin typeface="Times New Roman" charset="0"/>
              </a:rPr>
              <a:t>Addressing the social determinants of health (where we are born, live, learn, work and play):</a:t>
            </a:r>
          </a:p>
          <a:p>
            <a:endParaRPr lang="en-US" dirty="0">
              <a:latin typeface="Times New Roman" charset="0"/>
            </a:endParaRPr>
          </a:p>
          <a:p>
            <a:r>
              <a:rPr lang="en-US" dirty="0" smtClean="0">
                <a:latin typeface="Times New Roman" charset="0"/>
              </a:rPr>
              <a:t>Addressing the social determinants of equity - Making </a:t>
            </a:r>
            <a:r>
              <a:rPr lang="en-US" dirty="0">
                <a:latin typeface="Times New Roman" charset="0"/>
              </a:rPr>
              <a:t>sure all people have the same opportunity to stay away from the cliff </a:t>
            </a:r>
            <a:r>
              <a:rPr lang="en-US" dirty="0" smtClean="0">
                <a:latin typeface="Times New Roman" charset="0"/>
              </a:rPr>
              <a:t>edge.</a:t>
            </a:r>
            <a:endParaRPr lang="en-US" dirty="0">
              <a:latin typeface="Times New Roman" charset="0"/>
            </a:endParaRPr>
          </a:p>
        </p:txBody>
      </p:sp>
      <p:sp>
        <p:nvSpPr>
          <p:cNvPr id="12" name="Slide Number Placeholder 11"/>
          <p:cNvSpPr>
            <a:spLocks noGrp="1"/>
          </p:cNvSpPr>
          <p:nvPr>
            <p:ph type="sldNum" sz="quarter" idx="12"/>
          </p:nvPr>
        </p:nvSpPr>
        <p:spPr/>
        <p:txBody>
          <a:bodyPr>
            <a:normAutofit lnSpcReduction="10000"/>
          </a:bodyPr>
          <a:lstStyle/>
          <a:p>
            <a:fld id="{6294C92D-0306-4E69-9CD3-20855E849650}" type="slidenum">
              <a:rPr kumimoji="0" lang="en-US" smtClean="0"/>
              <a:pPr/>
              <a:t>87</a:t>
            </a:fld>
            <a:endParaRPr kumimoji="0" lang="en-US"/>
          </a:p>
        </p:txBody>
      </p:sp>
    </p:spTree>
    <p:extLst>
      <p:ext uri="{BB962C8B-B14F-4D97-AF65-F5344CB8AC3E}">
        <p14:creationId xmlns:p14="http://schemas.microsoft.com/office/powerpoint/2010/main" val="3648265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What is Critical Race Theory?</a:t>
            </a:r>
            <a:br>
              <a:rPr lang="en-US" b="1" dirty="0"/>
            </a:br>
            <a:endParaRPr lang="en-US" dirty="0"/>
          </a:p>
        </p:txBody>
      </p:sp>
      <p:sp>
        <p:nvSpPr>
          <p:cNvPr id="4" name="Content Placeholder 3"/>
          <p:cNvSpPr>
            <a:spLocks noGrp="1"/>
          </p:cNvSpPr>
          <p:nvPr>
            <p:ph idx="1"/>
          </p:nvPr>
        </p:nvSpPr>
        <p:spPr/>
        <p:txBody>
          <a:bodyPr/>
          <a:lstStyle/>
          <a:p>
            <a:r>
              <a:rPr lang="en-US" i="1" dirty="0" smtClean="0"/>
              <a:t>Critical </a:t>
            </a:r>
            <a:r>
              <a:rPr lang="en-US" i="1" dirty="0"/>
              <a:t>race theory (CRT) is an iterative methodology for helping investigators remain attentive to equity while carrying out research, scholarship, and practice.  CRT incorporates the four basic features of race consciousness, contemporary orientation, centering in the margins rather than in the mainstream, and praxis (i.e., theory-informed </a:t>
            </a:r>
            <a:r>
              <a:rPr lang="en-US" i="1" dirty="0" smtClean="0"/>
              <a:t>action).</a:t>
            </a:r>
            <a:endParaRPr lang="en-US" dirty="0"/>
          </a:p>
          <a:p>
            <a:endParaRPr lang="en-US" dirty="0"/>
          </a:p>
        </p:txBody>
      </p:sp>
    </p:spTree>
    <p:extLst>
      <p:ext uri="{BB962C8B-B14F-4D97-AF65-F5344CB8AC3E}">
        <p14:creationId xmlns:p14="http://schemas.microsoft.com/office/powerpoint/2010/main" val="12545642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p:nvPr/>
        </p:nvPicPr>
        <p:blipFill rotWithShape="1">
          <a:blip r:embed="rId2"/>
          <a:srcRect l="14983" t="11987" r="58369" b="14384"/>
          <a:stretch/>
        </p:blipFill>
        <p:spPr bwMode="auto">
          <a:xfrm>
            <a:off x="990600" y="533400"/>
            <a:ext cx="6858000" cy="533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8867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70282102"/>
              </p:ext>
            </p:extLst>
          </p:nvPr>
        </p:nvGraphicFramePr>
        <p:xfrm>
          <a:off x="428171" y="1055134"/>
          <a:ext cx="8229600" cy="4914741"/>
        </p:xfrm>
        <a:graphic>
          <a:graphicData uri="http://schemas.openxmlformats.org/drawingml/2006/table">
            <a:tbl>
              <a:tblPr>
                <a:tableStyleId>{3C2FFA5D-87B4-456A-9821-1D502468CF0F}</a:tableStyleId>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1531461">
                <a:tc>
                  <a:txBody>
                    <a:bodyPr/>
                    <a:lstStyle/>
                    <a:p>
                      <a:r>
                        <a:rPr lang="en-US" sz="2000" dirty="0"/>
                        <a:t>Social (occupational) class</a:t>
                      </a:r>
                      <a:endParaRPr lang="en-US" sz="2000" dirty="0">
                        <a:solidFill>
                          <a:schemeClr val="bg1"/>
                        </a:solidFill>
                      </a:endParaRPr>
                    </a:p>
                  </a:txBody>
                  <a:tcPr anchor="ctr"/>
                </a:tc>
                <a:tc>
                  <a:txBody>
                    <a:bodyPr/>
                    <a:lstStyle/>
                    <a:p>
                      <a:r>
                        <a:rPr lang="en-US" sz="2000"/>
                        <a:t>Males (all)</a:t>
                      </a:r>
                      <a:endParaRPr lang="en-US" sz="2000">
                        <a:solidFill>
                          <a:schemeClr val="bg1"/>
                        </a:solidFill>
                      </a:endParaRPr>
                    </a:p>
                  </a:txBody>
                  <a:tcPr anchor="ctr"/>
                </a:tc>
                <a:tc>
                  <a:txBody>
                    <a:bodyPr/>
                    <a:lstStyle/>
                    <a:p>
                      <a:r>
                        <a:rPr lang="en-US" sz="2000"/>
                        <a:t>Females (married, by husbands occupation)</a:t>
                      </a:r>
                      <a:endParaRPr lang="en-US" sz="2000">
                        <a:solidFill>
                          <a:schemeClr val="bg1"/>
                        </a:solidFill>
                      </a:endParaRPr>
                    </a:p>
                  </a:txBody>
                  <a:tcPr anchor="ctr"/>
                </a:tc>
                <a:tc>
                  <a:txBody>
                    <a:bodyPr/>
                    <a:lstStyle/>
                    <a:p>
                      <a:r>
                        <a:rPr lang="en-US" sz="2000"/>
                        <a:t>Ratio M/F</a:t>
                      </a:r>
                      <a:endParaRPr lang="en-US" sz="2000">
                        <a:solidFill>
                          <a:schemeClr val="bg1"/>
                        </a:solidFill>
                      </a:endParaRPr>
                    </a:p>
                  </a:txBody>
                  <a:tcPr anchor="ctr"/>
                </a:tc>
                <a:extLst>
                  <a:ext uri="{0D108BD9-81ED-4DB2-BD59-A6C34878D82A}">
                    <a16:rowId xmlns:a16="http://schemas.microsoft.com/office/drawing/2014/main" xmlns="" val="10000"/>
                  </a:ext>
                </a:extLst>
              </a:tr>
              <a:tr h="0">
                <a:tc>
                  <a:txBody>
                    <a:bodyPr/>
                    <a:lstStyle/>
                    <a:p>
                      <a:r>
                        <a:rPr lang="en-US" sz="2000"/>
                        <a:t>I (Professional)</a:t>
                      </a:r>
                      <a:endParaRPr lang="en-US" sz="2000">
                        <a:solidFill>
                          <a:schemeClr val="bg1"/>
                        </a:solidFill>
                      </a:endParaRPr>
                    </a:p>
                  </a:txBody>
                  <a:tcPr anchor="ctr"/>
                </a:tc>
                <a:tc>
                  <a:txBody>
                    <a:bodyPr/>
                    <a:lstStyle/>
                    <a:p>
                      <a:r>
                        <a:rPr lang="en-US" sz="2000" dirty="0"/>
                        <a:t>3.98</a:t>
                      </a:r>
                      <a:endParaRPr lang="en-US" sz="2000" dirty="0">
                        <a:solidFill>
                          <a:schemeClr val="bg1"/>
                        </a:solidFill>
                      </a:endParaRPr>
                    </a:p>
                  </a:txBody>
                  <a:tcPr anchor="ctr"/>
                </a:tc>
                <a:tc>
                  <a:txBody>
                    <a:bodyPr/>
                    <a:lstStyle/>
                    <a:p>
                      <a:r>
                        <a:rPr lang="en-US" sz="2000"/>
                        <a:t>2.15</a:t>
                      </a:r>
                      <a:endParaRPr lang="en-US" sz="2000">
                        <a:solidFill>
                          <a:schemeClr val="bg1"/>
                        </a:solidFill>
                      </a:endParaRPr>
                    </a:p>
                  </a:txBody>
                  <a:tcPr anchor="ctr"/>
                </a:tc>
                <a:tc>
                  <a:txBody>
                    <a:bodyPr/>
                    <a:lstStyle/>
                    <a:p>
                      <a:r>
                        <a:rPr lang="en-US" sz="2000"/>
                        <a:t>1.85</a:t>
                      </a:r>
                      <a:endParaRPr lang="en-US" sz="2000">
                        <a:solidFill>
                          <a:schemeClr val="bg1"/>
                        </a:solidFill>
                      </a:endParaRPr>
                    </a:p>
                  </a:txBody>
                  <a:tcPr anchor="ctr"/>
                </a:tc>
                <a:extLst>
                  <a:ext uri="{0D108BD9-81ED-4DB2-BD59-A6C34878D82A}">
                    <a16:rowId xmlns:a16="http://schemas.microsoft.com/office/drawing/2014/main" xmlns="" val="10001"/>
                  </a:ext>
                </a:extLst>
              </a:tr>
              <a:tr h="0">
                <a:tc>
                  <a:txBody>
                    <a:bodyPr/>
                    <a:lstStyle/>
                    <a:p>
                      <a:r>
                        <a:rPr lang="en-US" sz="2000"/>
                        <a:t>II (Intermediate)</a:t>
                      </a:r>
                      <a:endParaRPr lang="en-US" sz="2000">
                        <a:solidFill>
                          <a:schemeClr val="bg1"/>
                        </a:solidFill>
                      </a:endParaRPr>
                    </a:p>
                  </a:txBody>
                  <a:tcPr anchor="ctr"/>
                </a:tc>
                <a:tc>
                  <a:txBody>
                    <a:bodyPr/>
                    <a:lstStyle/>
                    <a:p>
                      <a:r>
                        <a:rPr lang="en-US" sz="2000"/>
                        <a:t>5.54</a:t>
                      </a:r>
                      <a:endParaRPr lang="en-US" sz="2000">
                        <a:solidFill>
                          <a:schemeClr val="bg1"/>
                        </a:solidFill>
                      </a:endParaRPr>
                    </a:p>
                  </a:txBody>
                  <a:tcPr anchor="ctr"/>
                </a:tc>
                <a:tc>
                  <a:txBody>
                    <a:bodyPr/>
                    <a:lstStyle/>
                    <a:p>
                      <a:r>
                        <a:rPr lang="en-US" sz="2000"/>
                        <a:t>2.85</a:t>
                      </a:r>
                      <a:endParaRPr lang="en-US" sz="2000">
                        <a:solidFill>
                          <a:schemeClr val="bg1"/>
                        </a:solidFill>
                      </a:endParaRPr>
                    </a:p>
                  </a:txBody>
                  <a:tcPr anchor="ctr"/>
                </a:tc>
                <a:tc>
                  <a:txBody>
                    <a:bodyPr/>
                    <a:lstStyle/>
                    <a:p>
                      <a:r>
                        <a:rPr lang="en-US" sz="2000"/>
                        <a:t>1.94</a:t>
                      </a:r>
                      <a:endParaRPr lang="en-US" sz="2000">
                        <a:solidFill>
                          <a:schemeClr val="bg1"/>
                        </a:solidFill>
                      </a:endParaRPr>
                    </a:p>
                  </a:txBody>
                  <a:tcPr anchor="ctr"/>
                </a:tc>
                <a:extLst>
                  <a:ext uri="{0D108BD9-81ED-4DB2-BD59-A6C34878D82A}">
                    <a16:rowId xmlns:a16="http://schemas.microsoft.com/office/drawing/2014/main" xmlns="" val="10002"/>
                  </a:ext>
                </a:extLst>
              </a:tr>
              <a:tr h="0">
                <a:tc>
                  <a:txBody>
                    <a:bodyPr/>
                    <a:lstStyle/>
                    <a:p>
                      <a:r>
                        <a:rPr lang="en-US" sz="2000"/>
                        <a:t>IIIn (Skilled non-manual)</a:t>
                      </a:r>
                      <a:endParaRPr lang="en-US" sz="2000">
                        <a:solidFill>
                          <a:schemeClr val="bg1"/>
                        </a:solidFill>
                      </a:endParaRPr>
                    </a:p>
                  </a:txBody>
                  <a:tcPr anchor="ctr"/>
                </a:tc>
                <a:tc>
                  <a:txBody>
                    <a:bodyPr/>
                    <a:lstStyle/>
                    <a:p>
                      <a:r>
                        <a:rPr lang="en-US" sz="2000" dirty="0"/>
                        <a:t>5.80</a:t>
                      </a:r>
                      <a:endParaRPr lang="en-US" sz="2000" dirty="0">
                        <a:solidFill>
                          <a:schemeClr val="bg1"/>
                        </a:solidFill>
                      </a:endParaRPr>
                    </a:p>
                  </a:txBody>
                  <a:tcPr anchor="ctr"/>
                </a:tc>
                <a:tc>
                  <a:txBody>
                    <a:bodyPr/>
                    <a:lstStyle/>
                    <a:p>
                      <a:r>
                        <a:rPr lang="en-US" sz="2000"/>
                        <a:t>2.76</a:t>
                      </a:r>
                      <a:endParaRPr lang="en-US" sz="2000">
                        <a:solidFill>
                          <a:schemeClr val="bg1"/>
                        </a:solidFill>
                      </a:endParaRPr>
                    </a:p>
                  </a:txBody>
                  <a:tcPr anchor="ctr"/>
                </a:tc>
                <a:tc>
                  <a:txBody>
                    <a:bodyPr/>
                    <a:lstStyle/>
                    <a:p>
                      <a:r>
                        <a:rPr lang="en-US" sz="2000"/>
                        <a:t>1.96</a:t>
                      </a:r>
                      <a:endParaRPr lang="en-US" sz="2000">
                        <a:solidFill>
                          <a:schemeClr val="bg1"/>
                        </a:solidFill>
                      </a:endParaRPr>
                    </a:p>
                  </a:txBody>
                  <a:tcPr anchor="ctr"/>
                </a:tc>
                <a:extLst>
                  <a:ext uri="{0D108BD9-81ED-4DB2-BD59-A6C34878D82A}">
                    <a16:rowId xmlns:a16="http://schemas.microsoft.com/office/drawing/2014/main" xmlns="" val="10003"/>
                  </a:ext>
                </a:extLst>
              </a:tr>
              <a:tr h="0">
                <a:tc>
                  <a:txBody>
                    <a:bodyPr/>
                    <a:lstStyle/>
                    <a:p>
                      <a:r>
                        <a:rPr lang="en-US" sz="2000"/>
                        <a:t>IIIm (Skilled manual</a:t>
                      </a:r>
                      <a:endParaRPr lang="en-US" sz="2000">
                        <a:solidFill>
                          <a:schemeClr val="bg1"/>
                        </a:solidFill>
                      </a:endParaRPr>
                    </a:p>
                  </a:txBody>
                  <a:tcPr anchor="ctr"/>
                </a:tc>
                <a:tc>
                  <a:txBody>
                    <a:bodyPr/>
                    <a:lstStyle/>
                    <a:p>
                      <a:r>
                        <a:rPr lang="en-US" sz="2000"/>
                        <a:t>6.08</a:t>
                      </a:r>
                      <a:endParaRPr lang="en-US" sz="2000">
                        <a:solidFill>
                          <a:schemeClr val="bg1"/>
                        </a:solidFill>
                      </a:endParaRPr>
                    </a:p>
                  </a:txBody>
                  <a:tcPr anchor="ctr"/>
                </a:tc>
                <a:tc>
                  <a:txBody>
                    <a:bodyPr/>
                    <a:lstStyle/>
                    <a:p>
                      <a:r>
                        <a:rPr lang="en-US" sz="2000"/>
                        <a:t>3.41</a:t>
                      </a:r>
                      <a:endParaRPr lang="en-US" sz="2000">
                        <a:solidFill>
                          <a:schemeClr val="bg1"/>
                        </a:solidFill>
                      </a:endParaRPr>
                    </a:p>
                  </a:txBody>
                  <a:tcPr anchor="ctr"/>
                </a:tc>
                <a:tc>
                  <a:txBody>
                    <a:bodyPr/>
                    <a:lstStyle/>
                    <a:p>
                      <a:r>
                        <a:rPr lang="en-US" sz="2000"/>
                        <a:t>1.78</a:t>
                      </a:r>
                      <a:endParaRPr lang="en-US" sz="2000">
                        <a:solidFill>
                          <a:schemeClr val="bg1"/>
                        </a:solidFill>
                      </a:endParaRPr>
                    </a:p>
                  </a:txBody>
                  <a:tcPr anchor="ctr"/>
                </a:tc>
                <a:extLst>
                  <a:ext uri="{0D108BD9-81ED-4DB2-BD59-A6C34878D82A}">
                    <a16:rowId xmlns:a16="http://schemas.microsoft.com/office/drawing/2014/main" xmlns="" val="10004"/>
                  </a:ext>
                </a:extLst>
              </a:tr>
              <a:tr h="0">
                <a:tc>
                  <a:txBody>
                    <a:bodyPr/>
                    <a:lstStyle/>
                    <a:p>
                      <a:r>
                        <a:rPr lang="en-US" sz="2000"/>
                        <a:t>IV (Partly Skilled)</a:t>
                      </a:r>
                      <a:endParaRPr lang="en-US" sz="2000">
                        <a:solidFill>
                          <a:schemeClr val="bg1"/>
                        </a:solidFill>
                      </a:endParaRPr>
                    </a:p>
                  </a:txBody>
                  <a:tcPr anchor="ctr"/>
                </a:tc>
                <a:tc>
                  <a:txBody>
                    <a:bodyPr/>
                    <a:lstStyle/>
                    <a:p>
                      <a:r>
                        <a:rPr lang="en-US" sz="2000"/>
                        <a:t>7.96</a:t>
                      </a:r>
                      <a:endParaRPr lang="en-US" sz="2000">
                        <a:solidFill>
                          <a:schemeClr val="bg1"/>
                        </a:solidFill>
                      </a:endParaRPr>
                    </a:p>
                  </a:txBody>
                  <a:tcPr anchor="ctr"/>
                </a:tc>
                <a:tc>
                  <a:txBody>
                    <a:bodyPr/>
                    <a:lstStyle/>
                    <a:p>
                      <a:r>
                        <a:rPr lang="en-US" sz="2000"/>
                        <a:t>4.27</a:t>
                      </a:r>
                      <a:endParaRPr lang="en-US" sz="2000">
                        <a:solidFill>
                          <a:schemeClr val="bg1"/>
                        </a:solidFill>
                      </a:endParaRPr>
                    </a:p>
                  </a:txBody>
                  <a:tcPr anchor="ctr"/>
                </a:tc>
                <a:tc>
                  <a:txBody>
                    <a:bodyPr/>
                    <a:lstStyle/>
                    <a:p>
                      <a:r>
                        <a:rPr lang="en-US" sz="2000"/>
                        <a:t>1.87</a:t>
                      </a:r>
                      <a:endParaRPr lang="en-US" sz="2000">
                        <a:solidFill>
                          <a:schemeClr val="bg1"/>
                        </a:solidFill>
                      </a:endParaRPr>
                    </a:p>
                  </a:txBody>
                  <a:tcPr anchor="ctr"/>
                </a:tc>
                <a:extLst>
                  <a:ext uri="{0D108BD9-81ED-4DB2-BD59-A6C34878D82A}">
                    <a16:rowId xmlns:a16="http://schemas.microsoft.com/office/drawing/2014/main" xmlns="" val="10005"/>
                  </a:ext>
                </a:extLst>
              </a:tr>
              <a:tr h="0">
                <a:tc>
                  <a:txBody>
                    <a:bodyPr/>
                    <a:lstStyle/>
                    <a:p>
                      <a:r>
                        <a:rPr lang="en-US" sz="2000"/>
                        <a:t>V (Unskilled)</a:t>
                      </a:r>
                      <a:endParaRPr lang="en-US" sz="2000">
                        <a:solidFill>
                          <a:schemeClr val="bg1"/>
                        </a:solidFill>
                      </a:endParaRPr>
                    </a:p>
                  </a:txBody>
                  <a:tcPr anchor="ctr"/>
                </a:tc>
                <a:tc>
                  <a:txBody>
                    <a:bodyPr/>
                    <a:lstStyle/>
                    <a:p>
                      <a:r>
                        <a:rPr lang="en-US" sz="2000"/>
                        <a:t>9.88</a:t>
                      </a:r>
                      <a:endParaRPr lang="en-US" sz="2000">
                        <a:solidFill>
                          <a:schemeClr val="bg1"/>
                        </a:solidFill>
                      </a:endParaRPr>
                    </a:p>
                  </a:txBody>
                  <a:tcPr anchor="ctr"/>
                </a:tc>
                <a:tc>
                  <a:txBody>
                    <a:bodyPr/>
                    <a:lstStyle/>
                    <a:p>
                      <a:r>
                        <a:rPr lang="en-US" sz="2000"/>
                        <a:t>5.31</a:t>
                      </a:r>
                      <a:endParaRPr lang="en-US" sz="2000">
                        <a:solidFill>
                          <a:schemeClr val="bg1"/>
                        </a:solidFill>
                      </a:endParaRPr>
                    </a:p>
                  </a:txBody>
                  <a:tcPr anchor="ctr"/>
                </a:tc>
                <a:tc>
                  <a:txBody>
                    <a:bodyPr/>
                    <a:lstStyle/>
                    <a:p>
                      <a:r>
                        <a:rPr lang="en-US" sz="2000"/>
                        <a:t>1.86</a:t>
                      </a:r>
                      <a:endParaRPr lang="en-US" sz="2000">
                        <a:solidFill>
                          <a:schemeClr val="bg1"/>
                        </a:solidFill>
                      </a:endParaRPr>
                    </a:p>
                  </a:txBody>
                  <a:tcPr anchor="ctr"/>
                </a:tc>
                <a:extLst>
                  <a:ext uri="{0D108BD9-81ED-4DB2-BD59-A6C34878D82A}">
                    <a16:rowId xmlns:a16="http://schemas.microsoft.com/office/drawing/2014/main" xmlns="" val="10006"/>
                  </a:ext>
                </a:extLst>
              </a:tr>
              <a:tr h="0">
                <a:tc>
                  <a:txBody>
                    <a:bodyPr/>
                    <a:lstStyle/>
                    <a:p>
                      <a:r>
                        <a:rPr lang="en-US" sz="2000"/>
                        <a:t>Ratio V/I</a:t>
                      </a:r>
                      <a:endParaRPr lang="en-US" sz="2000">
                        <a:solidFill>
                          <a:schemeClr val="bg1"/>
                        </a:solidFill>
                      </a:endParaRPr>
                    </a:p>
                  </a:txBody>
                  <a:tcPr anchor="ctr"/>
                </a:tc>
                <a:tc>
                  <a:txBody>
                    <a:bodyPr/>
                    <a:lstStyle/>
                    <a:p>
                      <a:r>
                        <a:rPr lang="en-US" sz="2000"/>
                        <a:t>2.5</a:t>
                      </a:r>
                      <a:endParaRPr lang="en-US" sz="2000">
                        <a:solidFill>
                          <a:schemeClr val="bg1"/>
                        </a:solidFill>
                      </a:endParaRPr>
                    </a:p>
                  </a:txBody>
                  <a:tcPr anchor="ctr"/>
                </a:tc>
                <a:tc>
                  <a:txBody>
                    <a:bodyPr/>
                    <a:lstStyle/>
                    <a:p>
                      <a:r>
                        <a:rPr lang="en-US" sz="2000"/>
                        <a:t>2.5</a:t>
                      </a:r>
                      <a:endParaRPr lang="en-US" sz="2000">
                        <a:solidFill>
                          <a:schemeClr val="bg1"/>
                        </a:solidFill>
                      </a:endParaRPr>
                    </a:p>
                  </a:txBody>
                  <a:tcPr anchor="ctr"/>
                </a:tc>
                <a:tc>
                  <a:txBody>
                    <a:bodyPr/>
                    <a:lstStyle/>
                    <a:p>
                      <a:endParaRPr lang="en-US" sz="2000" dirty="0">
                        <a:solidFill>
                          <a:schemeClr val="bg1"/>
                        </a:solidFill>
                      </a:endParaRPr>
                    </a:p>
                  </a:txBody>
                  <a:tcPr anchor="ctr"/>
                </a:tc>
                <a:extLst>
                  <a:ext uri="{0D108BD9-81ED-4DB2-BD59-A6C34878D82A}">
                    <a16:rowId xmlns:a16="http://schemas.microsoft.com/office/drawing/2014/main" xmlns="" val="10007"/>
                  </a:ext>
                </a:extLst>
              </a:tr>
            </a:tbl>
          </a:graphicData>
        </a:graphic>
      </p:graphicFrame>
      <p:sp>
        <p:nvSpPr>
          <p:cNvPr id="7" name="Rectangle 1"/>
          <p:cNvSpPr>
            <a:spLocks noChangeArrowheads="1"/>
          </p:cNvSpPr>
          <p:nvPr/>
        </p:nvSpPr>
        <p:spPr bwMode="auto">
          <a:xfrm>
            <a:off x="428171" y="316470"/>
            <a:ext cx="822353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FFFFFF"/>
                </a:solidFill>
                <a:effectLst/>
                <a:latin typeface="Helvetica" charset="0"/>
                <a:cs typeface="Arial" pitchFamily="34" charset="0"/>
              </a:rPr>
              <a:t>Death Rates per 1000 population England and Wales 1971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687944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4" name="Content Placeholder 3"/>
          <p:cNvSpPr>
            <a:spLocks noGrp="1"/>
          </p:cNvSpPr>
          <p:nvPr>
            <p:ph idx="1"/>
          </p:nvPr>
        </p:nvSpPr>
        <p:spPr/>
        <p:txBody>
          <a:bodyPr/>
          <a:lstStyle/>
          <a:p>
            <a:r>
              <a:rPr lang="en-US" dirty="0" smtClean="0"/>
              <a:t>Is the concept of critical race theory/public health CR praxis new to you?</a:t>
            </a:r>
          </a:p>
          <a:p>
            <a:r>
              <a:rPr lang="en-US" dirty="0" smtClean="0"/>
              <a:t>Are there ways you can apply it to your research?</a:t>
            </a:r>
          </a:p>
          <a:p>
            <a:r>
              <a:rPr lang="en-US" dirty="0" smtClean="0"/>
              <a:t>How can this perspective/framework be made more mainstream?</a:t>
            </a:r>
            <a:endParaRPr lang="en-US" dirty="0"/>
          </a:p>
        </p:txBody>
      </p:sp>
    </p:spTree>
    <p:extLst>
      <p:ext uri="{BB962C8B-B14F-4D97-AF65-F5344CB8AC3E}">
        <p14:creationId xmlns:p14="http://schemas.microsoft.com/office/powerpoint/2010/main" val="20164246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Addressing Racism</a:t>
            </a:r>
            <a:endParaRPr lang="en-US" dirty="0"/>
          </a:p>
        </p:txBody>
      </p:sp>
      <p:sp>
        <p:nvSpPr>
          <p:cNvPr id="5" name="Content Placeholder 4"/>
          <p:cNvSpPr>
            <a:spLocks noGrp="1"/>
          </p:cNvSpPr>
          <p:nvPr>
            <p:ph idx="1"/>
          </p:nvPr>
        </p:nvSpPr>
        <p:spPr>
          <a:xfrm>
            <a:off x="457200" y="1295400"/>
            <a:ext cx="8229600" cy="4525963"/>
          </a:xfrm>
        </p:spPr>
        <p:txBody>
          <a:bodyPr/>
          <a:lstStyle/>
          <a:p>
            <a:r>
              <a:rPr lang="en-US" dirty="0"/>
              <a:t>I</a:t>
            </a:r>
            <a:r>
              <a:rPr lang="en-US" dirty="0" smtClean="0"/>
              <a:t>ncreasing </a:t>
            </a:r>
            <a:r>
              <a:rPr lang="en-US" dirty="0"/>
              <a:t>access to socioeconomic opportunities and </a:t>
            </a:r>
            <a:r>
              <a:rPr lang="en-US" dirty="0" smtClean="0"/>
              <a:t>resources</a:t>
            </a:r>
            <a:endParaRPr lang="en-US" dirty="0"/>
          </a:p>
          <a:p>
            <a:r>
              <a:rPr lang="en-US" dirty="0"/>
              <a:t>R</a:t>
            </a:r>
            <a:r>
              <a:rPr lang="en-US" dirty="0" smtClean="0"/>
              <a:t>educing </a:t>
            </a:r>
            <a:r>
              <a:rPr lang="en-US" dirty="0"/>
              <a:t>cultural racism and its associated negative images, stereotypes, </a:t>
            </a:r>
            <a:r>
              <a:rPr lang="en-US" dirty="0" smtClean="0"/>
              <a:t>prejudice, and discrimination,</a:t>
            </a:r>
          </a:p>
          <a:p>
            <a:r>
              <a:rPr lang="en-US" dirty="0" smtClean="0"/>
              <a:t>Minimizing </a:t>
            </a:r>
            <a:r>
              <a:rPr lang="en-US" dirty="0"/>
              <a:t>racism’s adverse </a:t>
            </a:r>
            <a:r>
              <a:rPr lang="en-US" dirty="0" smtClean="0"/>
              <a:t>effects </a:t>
            </a:r>
          </a:p>
          <a:p>
            <a:pPr lvl="1"/>
            <a:r>
              <a:rPr lang="en-US" dirty="0" smtClean="0"/>
              <a:t>Mitigating impact on individuals</a:t>
            </a:r>
          </a:p>
          <a:p>
            <a:pPr lvl="1"/>
            <a:r>
              <a:rPr lang="en-US" dirty="0" smtClean="0"/>
              <a:t>Decreasing health care disparities</a:t>
            </a:r>
          </a:p>
          <a:p>
            <a:pPr lvl="1"/>
            <a:r>
              <a:rPr lang="en-US" dirty="0" smtClean="0"/>
              <a:t>Appropriately tailored behavioral interventions</a:t>
            </a:r>
            <a:endParaRPr lang="en-US" dirty="0"/>
          </a:p>
        </p:txBody>
      </p:sp>
      <p:sp>
        <p:nvSpPr>
          <p:cNvPr id="6" name="TextBox 5"/>
          <p:cNvSpPr txBox="1"/>
          <p:nvPr/>
        </p:nvSpPr>
        <p:spPr>
          <a:xfrm>
            <a:off x="4876800" y="6172200"/>
            <a:ext cx="3276600" cy="646331"/>
          </a:xfrm>
          <a:prstGeom prst="rect">
            <a:avLst/>
          </a:prstGeom>
          <a:noFill/>
        </p:spPr>
        <p:txBody>
          <a:bodyPr wrap="square" rtlCol="0">
            <a:spAutoFit/>
          </a:bodyPr>
          <a:lstStyle/>
          <a:p>
            <a:r>
              <a:rPr lang="en-US" dirty="0" smtClean="0"/>
              <a:t>Williams and Mohammed, Am </a:t>
            </a:r>
            <a:r>
              <a:rPr lang="en-US" dirty="0" err="1" smtClean="0"/>
              <a:t>Behav</a:t>
            </a:r>
            <a:r>
              <a:rPr lang="en-US" dirty="0" smtClean="0"/>
              <a:t> </a:t>
            </a:r>
            <a:r>
              <a:rPr lang="en-US" dirty="0" err="1" smtClean="0"/>
              <a:t>Sci</a:t>
            </a:r>
            <a:r>
              <a:rPr lang="en-US" dirty="0" smtClean="0"/>
              <a:t>, 2013</a:t>
            </a:r>
            <a:endParaRPr lang="en-US" dirty="0"/>
          </a:p>
        </p:txBody>
      </p:sp>
    </p:spTree>
    <p:extLst>
      <p:ext uri="{BB962C8B-B14F-4D97-AF65-F5344CB8AC3E}">
        <p14:creationId xmlns:p14="http://schemas.microsoft.com/office/powerpoint/2010/main" val="2635409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Addressing Racism: </a:t>
            </a:r>
            <a:br>
              <a:rPr lang="en-US" dirty="0" smtClean="0"/>
            </a:br>
            <a:r>
              <a:rPr lang="en-US" dirty="0" smtClean="0"/>
              <a:t>Enhancing Resources</a:t>
            </a:r>
            <a:endParaRPr lang="en-US" dirty="0"/>
          </a:p>
        </p:txBody>
      </p:sp>
      <p:sp>
        <p:nvSpPr>
          <p:cNvPr id="5" name="Content Placeholder 4"/>
          <p:cNvSpPr>
            <a:spLocks noGrp="1"/>
          </p:cNvSpPr>
          <p:nvPr>
            <p:ph idx="1"/>
          </p:nvPr>
        </p:nvSpPr>
        <p:spPr/>
        <p:txBody>
          <a:bodyPr/>
          <a:lstStyle/>
          <a:p>
            <a:r>
              <a:rPr lang="en-US" dirty="0" smtClean="0"/>
              <a:t>Policy interventions to enhance equity, including:</a:t>
            </a:r>
          </a:p>
          <a:p>
            <a:pPr lvl="1"/>
            <a:r>
              <a:rPr lang="en-US" dirty="0" smtClean="0"/>
              <a:t>Income support</a:t>
            </a:r>
          </a:p>
          <a:p>
            <a:pPr lvl="1"/>
            <a:r>
              <a:rPr lang="en-US" dirty="0" smtClean="0"/>
              <a:t>Decrease residential segregation</a:t>
            </a:r>
          </a:p>
          <a:p>
            <a:pPr lvl="1"/>
            <a:r>
              <a:rPr lang="en-US" dirty="0" smtClean="0"/>
              <a:t>Enhance educational opportunity</a:t>
            </a:r>
            <a:endParaRPr lang="en-US" dirty="0" smtClean="0"/>
          </a:p>
          <a:p>
            <a:endParaRPr lang="en-US" dirty="0"/>
          </a:p>
        </p:txBody>
      </p:sp>
    </p:spTree>
    <p:extLst>
      <p:ext uri="{BB962C8B-B14F-4D97-AF65-F5344CB8AC3E}">
        <p14:creationId xmlns:p14="http://schemas.microsoft.com/office/powerpoint/2010/main" val="3481917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Addressing Racism:</a:t>
            </a:r>
            <a:br>
              <a:rPr lang="en-US" dirty="0" smtClean="0"/>
            </a:br>
            <a:r>
              <a:rPr lang="en-US" dirty="0" smtClean="0"/>
              <a:t>Reducing Cultural Racism</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Media </a:t>
            </a:r>
            <a:r>
              <a:rPr lang="en-US" dirty="0"/>
              <a:t>exposure – i.e. TV characters (Will and Grace</a:t>
            </a:r>
            <a:r>
              <a:rPr lang="en-US" dirty="0" smtClean="0"/>
              <a:t>)</a:t>
            </a:r>
          </a:p>
          <a:p>
            <a:r>
              <a:rPr lang="en-US" dirty="0" smtClean="0"/>
              <a:t>Educational campaigns</a:t>
            </a:r>
            <a:endParaRPr lang="en-US" dirty="0"/>
          </a:p>
        </p:txBody>
      </p:sp>
    </p:spTree>
    <p:extLst>
      <p:ext uri="{BB962C8B-B14F-4D97-AF65-F5344CB8AC3E}">
        <p14:creationId xmlns:p14="http://schemas.microsoft.com/office/powerpoint/2010/main" val="39171936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lstStyle/>
          <a:p>
            <a:r>
              <a:rPr lang="en-US" dirty="0" smtClean="0"/>
              <a:t>Reducing Cultural Racism</a:t>
            </a:r>
            <a:endParaRPr lang="en-US" dirty="0"/>
          </a:p>
        </p:txBody>
      </p:sp>
      <p:sp>
        <p:nvSpPr>
          <p:cNvPr id="5" name="Content Placeholder 4"/>
          <p:cNvSpPr>
            <a:spLocks noGrp="1"/>
          </p:cNvSpPr>
          <p:nvPr>
            <p:ph idx="1"/>
          </p:nvPr>
        </p:nvSpPr>
        <p:spPr/>
        <p:txBody>
          <a:bodyPr/>
          <a:lstStyle/>
          <a:p>
            <a:r>
              <a:rPr lang="en-US" dirty="0" smtClean="0"/>
              <a:t>CBPR </a:t>
            </a:r>
            <a:r>
              <a:rPr lang="en-US" dirty="0" smtClean="0"/>
              <a:t>intervention, including</a:t>
            </a:r>
          </a:p>
          <a:p>
            <a:pPr lvl="1"/>
            <a:r>
              <a:rPr lang="en-US" dirty="0" smtClean="0"/>
              <a:t>Undoing Racism Workshops</a:t>
            </a:r>
          </a:p>
          <a:p>
            <a:pPr lvl="1"/>
            <a:r>
              <a:rPr lang="en-US" dirty="0" smtClean="0"/>
              <a:t>Community dialogues</a:t>
            </a:r>
          </a:p>
          <a:p>
            <a:r>
              <a:rPr lang="en-US" dirty="0" smtClean="0"/>
              <a:t>Intervention participants more aware of racism and better health outcomes </a:t>
            </a:r>
            <a:endParaRPr lang="en-US" dirty="0"/>
          </a:p>
        </p:txBody>
      </p:sp>
      <p:sp>
        <p:nvSpPr>
          <p:cNvPr id="2" name="TextBox 1"/>
          <p:cNvSpPr txBox="1"/>
          <p:nvPr/>
        </p:nvSpPr>
        <p:spPr>
          <a:xfrm>
            <a:off x="5105400" y="6172200"/>
            <a:ext cx="2438400" cy="646331"/>
          </a:xfrm>
          <a:prstGeom prst="rect">
            <a:avLst/>
          </a:prstGeom>
          <a:noFill/>
        </p:spPr>
        <p:txBody>
          <a:bodyPr wrap="square" rtlCol="0">
            <a:spAutoFit/>
          </a:bodyPr>
          <a:lstStyle/>
          <a:p>
            <a:r>
              <a:rPr lang="en-US" dirty="0" smtClean="0"/>
              <a:t>Carty, J Urban Health, 2011</a:t>
            </a:r>
            <a:endParaRPr lang="en-US" dirty="0"/>
          </a:p>
        </p:txBody>
      </p:sp>
    </p:spTree>
    <p:extLst>
      <p:ext uri="{BB962C8B-B14F-4D97-AF65-F5344CB8AC3E}">
        <p14:creationId xmlns:p14="http://schemas.microsoft.com/office/powerpoint/2010/main" val="4753490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Decreasing Interpersonal Racism</a:t>
            </a:r>
            <a:endParaRPr lang="en-US" dirty="0"/>
          </a:p>
        </p:txBody>
      </p:sp>
      <p:sp>
        <p:nvSpPr>
          <p:cNvPr id="5" name="Content Placeholder 4"/>
          <p:cNvSpPr>
            <a:spLocks noGrp="1"/>
          </p:cNvSpPr>
          <p:nvPr>
            <p:ph idx="1"/>
          </p:nvPr>
        </p:nvSpPr>
        <p:spPr/>
        <p:txBody>
          <a:bodyPr/>
          <a:lstStyle/>
          <a:p>
            <a:r>
              <a:rPr lang="en-US" dirty="0" smtClean="0"/>
              <a:t>Person-centered attitudes of health care providers associated with decreased disparities in care</a:t>
            </a:r>
          </a:p>
          <a:p>
            <a:r>
              <a:rPr lang="en-US" dirty="0" smtClean="0"/>
              <a:t>Contact theory of prejudice -&gt; studies to enhance exposure to diverse groups</a:t>
            </a:r>
          </a:p>
          <a:p>
            <a:pPr lvl="1"/>
            <a:r>
              <a:rPr lang="en-US" dirty="0" smtClean="0"/>
              <a:t>Can promote </a:t>
            </a:r>
            <a:r>
              <a:rPr lang="en-US" dirty="0" err="1" smtClean="0"/>
              <a:t>exceptionalist</a:t>
            </a:r>
            <a:r>
              <a:rPr lang="en-US" dirty="0" smtClean="0"/>
              <a:t> thinking if not well executed</a:t>
            </a:r>
          </a:p>
          <a:p>
            <a:endParaRPr lang="en-US" dirty="0"/>
          </a:p>
        </p:txBody>
      </p:sp>
    </p:spTree>
    <p:extLst>
      <p:ext uri="{BB962C8B-B14F-4D97-AF65-F5344CB8AC3E}">
        <p14:creationId xmlns:p14="http://schemas.microsoft.com/office/powerpoint/2010/main" val="40653630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8229600" cy="4525963"/>
          </a:xfrm>
        </p:spPr>
        <p:txBody>
          <a:bodyPr/>
          <a:lstStyle/>
          <a:p>
            <a:r>
              <a:rPr lang="en-US" dirty="0" smtClean="0"/>
              <a:t>Brief social belonging intervention delivered to college students</a:t>
            </a:r>
          </a:p>
          <a:p>
            <a:r>
              <a:rPr lang="en-US" dirty="0" smtClean="0"/>
              <a:t>Positive impact on trajectory of grades for Black students, but no effect on Whites</a:t>
            </a:r>
          </a:p>
          <a:p>
            <a:pPr lvl="1"/>
            <a:r>
              <a:rPr lang="en-US" sz="2400" dirty="0" smtClean="0"/>
              <a:t>Decreased negative reaction to adversity, </a:t>
            </a:r>
            <a:r>
              <a:rPr lang="en-US" sz="2400" dirty="0" smtClean="0"/>
              <a:t>self belonging uncertainty, </a:t>
            </a:r>
            <a:r>
              <a:rPr lang="en-US" sz="2400" dirty="0" smtClean="0"/>
              <a:t>accessibility of negative stereotypes</a:t>
            </a:r>
          </a:p>
          <a:p>
            <a:r>
              <a:rPr lang="en-US" dirty="0" smtClean="0"/>
              <a:t>Also had impacts on self-reported health and happiness</a:t>
            </a:r>
            <a:endParaRPr lang="en-US" dirty="0" smtClean="0"/>
          </a:p>
        </p:txBody>
      </p:sp>
      <p:sp>
        <p:nvSpPr>
          <p:cNvPr id="6" name="Title 5"/>
          <p:cNvSpPr>
            <a:spLocks noGrp="1"/>
          </p:cNvSpPr>
          <p:nvPr>
            <p:ph type="title"/>
          </p:nvPr>
        </p:nvSpPr>
        <p:spPr>
          <a:xfrm>
            <a:off x="457200" y="228600"/>
            <a:ext cx="8229600" cy="1143000"/>
          </a:xfrm>
        </p:spPr>
        <p:txBody>
          <a:bodyPr/>
          <a:lstStyle/>
          <a:p>
            <a:r>
              <a:rPr lang="en-US" dirty="0" smtClean="0"/>
              <a:t>Addressing Racism: </a:t>
            </a:r>
            <a:br>
              <a:rPr lang="en-US" dirty="0" smtClean="0"/>
            </a:br>
            <a:r>
              <a:rPr lang="en-US" dirty="0" smtClean="0"/>
              <a:t>Mitigating Racism’s Impacts</a:t>
            </a:r>
            <a:endParaRPr lang="en-US" dirty="0"/>
          </a:p>
        </p:txBody>
      </p:sp>
      <p:sp>
        <p:nvSpPr>
          <p:cNvPr id="2" name="TextBox 1"/>
          <p:cNvSpPr txBox="1"/>
          <p:nvPr/>
        </p:nvSpPr>
        <p:spPr>
          <a:xfrm>
            <a:off x="4876800" y="6248400"/>
            <a:ext cx="2286000" cy="369332"/>
          </a:xfrm>
          <a:prstGeom prst="rect">
            <a:avLst/>
          </a:prstGeom>
          <a:noFill/>
        </p:spPr>
        <p:txBody>
          <a:bodyPr wrap="square" rtlCol="0">
            <a:spAutoFit/>
          </a:bodyPr>
          <a:lstStyle/>
          <a:p>
            <a:r>
              <a:rPr lang="en-US" dirty="0" smtClean="0"/>
              <a:t>Walton, Science, 2011</a:t>
            </a:r>
            <a:endParaRPr lang="en-US" dirty="0"/>
          </a:p>
        </p:txBody>
      </p:sp>
    </p:spTree>
    <p:extLst>
      <p:ext uri="{BB962C8B-B14F-4D97-AF65-F5344CB8AC3E}">
        <p14:creationId xmlns:p14="http://schemas.microsoft.com/office/powerpoint/2010/main" val="26085129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8229600" cy="4525963"/>
          </a:xfrm>
        </p:spPr>
        <p:txBody>
          <a:bodyPr/>
          <a:lstStyle/>
          <a:p>
            <a:r>
              <a:rPr lang="en-US" dirty="0" smtClean="0"/>
              <a:t>Intervention for women of reproductive age designed to mitigate the impact of social class, racism and stress</a:t>
            </a:r>
          </a:p>
          <a:p>
            <a:pPr lvl="1"/>
            <a:r>
              <a:rPr lang="en-US" dirty="0" smtClean="0"/>
              <a:t>Social and behavioral case management designed to build resilience and promote goal setting for addressing social and economic challenges</a:t>
            </a:r>
          </a:p>
          <a:p>
            <a:r>
              <a:rPr lang="en-US" dirty="0" smtClean="0"/>
              <a:t>Promising, but not significant, effects on infant mortality and other outcomes</a:t>
            </a:r>
          </a:p>
          <a:p>
            <a:pPr lvl="1"/>
            <a:endParaRPr lang="en-US" dirty="0" smtClean="0"/>
          </a:p>
          <a:p>
            <a:endParaRPr lang="en-US" dirty="0"/>
          </a:p>
        </p:txBody>
      </p:sp>
      <p:sp>
        <p:nvSpPr>
          <p:cNvPr id="6" name="Title 5"/>
          <p:cNvSpPr>
            <a:spLocks noGrp="1"/>
          </p:cNvSpPr>
          <p:nvPr>
            <p:ph type="title"/>
          </p:nvPr>
        </p:nvSpPr>
        <p:spPr>
          <a:xfrm>
            <a:off x="457200" y="228600"/>
            <a:ext cx="8229600" cy="1143000"/>
          </a:xfrm>
        </p:spPr>
        <p:txBody>
          <a:bodyPr/>
          <a:lstStyle/>
          <a:p>
            <a:r>
              <a:rPr lang="en-US" dirty="0" smtClean="0"/>
              <a:t>Addressing Racism: </a:t>
            </a:r>
            <a:br>
              <a:rPr lang="en-US" dirty="0" smtClean="0"/>
            </a:br>
            <a:r>
              <a:rPr lang="en-US" dirty="0" smtClean="0"/>
              <a:t>Mitigating Racism’s Impacts</a:t>
            </a:r>
            <a:endParaRPr lang="en-US" dirty="0"/>
          </a:p>
        </p:txBody>
      </p:sp>
      <p:sp>
        <p:nvSpPr>
          <p:cNvPr id="2" name="TextBox 1"/>
          <p:cNvSpPr txBox="1"/>
          <p:nvPr/>
        </p:nvSpPr>
        <p:spPr>
          <a:xfrm>
            <a:off x="4876800" y="6248400"/>
            <a:ext cx="2286000" cy="646331"/>
          </a:xfrm>
          <a:prstGeom prst="rect">
            <a:avLst/>
          </a:prstGeom>
          <a:noFill/>
        </p:spPr>
        <p:txBody>
          <a:bodyPr wrap="square" rtlCol="0">
            <a:spAutoFit/>
          </a:bodyPr>
          <a:lstStyle/>
          <a:p>
            <a:r>
              <a:rPr lang="en-US" dirty="0" err="1" smtClean="0"/>
              <a:t>Livingood</a:t>
            </a:r>
            <a:r>
              <a:rPr lang="en-US" dirty="0" smtClean="0"/>
              <a:t>, MCHJ, 2010</a:t>
            </a:r>
            <a:endParaRPr lang="en-US" dirty="0"/>
          </a:p>
        </p:txBody>
      </p:sp>
    </p:spTree>
    <p:extLst>
      <p:ext uri="{BB962C8B-B14F-4D97-AF65-F5344CB8AC3E}">
        <p14:creationId xmlns:p14="http://schemas.microsoft.com/office/powerpoint/2010/main" val="30939585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52600"/>
            <a:ext cx="8229600" cy="4373563"/>
          </a:xfrm>
        </p:spPr>
        <p:txBody>
          <a:bodyPr/>
          <a:lstStyle/>
          <a:p>
            <a:r>
              <a:rPr lang="en-US" dirty="0" smtClean="0"/>
              <a:t>Problem: Racism has negative impacts on health, especially when internalized</a:t>
            </a:r>
          </a:p>
          <a:p>
            <a:r>
              <a:rPr lang="en-US" dirty="0" smtClean="0"/>
              <a:t>Potential solution: Facilitate </a:t>
            </a:r>
            <a:r>
              <a:rPr lang="en-US" dirty="0" smtClean="0"/>
              <a:t>conscious </a:t>
            </a:r>
            <a:r>
              <a:rPr lang="en-US" dirty="0" smtClean="0"/>
              <a:t>consideration about </a:t>
            </a:r>
            <a:r>
              <a:rPr lang="en-US" dirty="0" smtClean="0"/>
              <a:t>the existence and impact </a:t>
            </a:r>
            <a:r>
              <a:rPr lang="en-US" dirty="0" smtClean="0"/>
              <a:t>of racism among blacks, with goal of improving coping and resilience</a:t>
            </a:r>
          </a:p>
          <a:p>
            <a:pPr lvl="1"/>
            <a:r>
              <a:rPr lang="en-US" dirty="0" smtClean="0"/>
              <a:t>Outdoor advertising in predominately black community</a:t>
            </a:r>
            <a:endParaRPr lang="en-US" dirty="0"/>
          </a:p>
        </p:txBody>
      </p:sp>
      <p:sp>
        <p:nvSpPr>
          <p:cNvPr id="6" name="Title 5"/>
          <p:cNvSpPr txBox="1">
            <a:spLocks/>
          </p:cNvSpPr>
          <p:nvPr/>
        </p:nvSpPr>
        <p:spPr>
          <a:xfrm>
            <a:off x="457200" y="228600"/>
            <a:ext cx="8229600" cy="11430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mtClean="0"/>
              <a:t>Addressing Racism: </a:t>
            </a:r>
            <a:br>
              <a:rPr lang="en-US" smtClean="0"/>
            </a:br>
            <a:r>
              <a:rPr lang="en-US" smtClean="0"/>
              <a:t>Mitigating Racism’s Impacts</a:t>
            </a:r>
            <a:endParaRPr lang="en-US" dirty="0"/>
          </a:p>
        </p:txBody>
      </p:sp>
    </p:spTree>
    <p:extLst>
      <p:ext uri="{BB962C8B-B14F-4D97-AF65-F5344CB8AC3E}">
        <p14:creationId xmlns:p14="http://schemas.microsoft.com/office/powerpoint/2010/main" val="13055796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
            <a:ext cx="7587611" cy="570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3824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2|0.9|0.6|0.4|0.3|0.3|0.2"/>
</p:tagLst>
</file>

<file path=ppt/theme/theme1.xml><?xml version="1.0" encoding="utf-8"?>
<a:theme xmlns:a="http://schemas.openxmlformats.org/drawingml/2006/main" name="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FCM Template 2013</Template>
  <TotalTime>84885</TotalTime>
  <Words>3429</Words>
  <Application>Microsoft Office PowerPoint</Application>
  <PresentationFormat>On-screen Show (4:3)</PresentationFormat>
  <Paragraphs>541</Paragraphs>
  <Slides>114</Slides>
  <Notes>74</Notes>
  <HiddenSlides>0</HiddenSlides>
  <MMClips>0</MMClips>
  <ScaleCrop>false</ScaleCrop>
  <HeadingPairs>
    <vt:vector size="4" baseType="variant">
      <vt:variant>
        <vt:lpstr>Theme</vt:lpstr>
      </vt:variant>
      <vt:variant>
        <vt:i4>4</vt:i4>
      </vt:variant>
      <vt:variant>
        <vt:lpstr>Slide Titles</vt:lpstr>
      </vt:variant>
      <vt:variant>
        <vt:i4>114</vt:i4>
      </vt:variant>
    </vt:vector>
  </HeadingPairs>
  <TitlesOfParts>
    <vt:vector size="118" baseType="lpstr">
      <vt:lpstr>FCM Template 2013</vt:lpstr>
      <vt:lpstr>1_FCM Template 10 border with shading</vt:lpstr>
      <vt:lpstr>2_FCM Template border no shading</vt:lpstr>
      <vt:lpstr>2_FCM Template 10 border with shading</vt:lpstr>
      <vt:lpstr>Doing Research to Reduce Health Disparities</vt:lpstr>
      <vt:lpstr>Course Objectives</vt:lpstr>
      <vt:lpstr>Course Objectives</vt:lpstr>
      <vt:lpstr>Final Project</vt:lpstr>
      <vt:lpstr>Today’s Objectives</vt:lpstr>
      <vt:lpstr>Phases of Disparities Research</vt:lpstr>
      <vt:lpstr>First Generation Health Disparities Research</vt:lpstr>
      <vt:lpstr>The First Generation of First Generation Research</vt:lpstr>
      <vt:lpstr>PowerPoint Presentation</vt:lpstr>
      <vt:lpstr>PowerPoint Presentation</vt:lpstr>
      <vt:lpstr>Impact of Black Report</vt:lpstr>
      <vt:lpstr>First Generation of First Generation of Research, US </vt:lpstr>
      <vt:lpstr>First Generation of First Generation of Research, US </vt:lpstr>
      <vt:lpstr>Impact of the Heckler Report</vt:lpstr>
      <vt:lpstr>PowerPoint Presentation</vt:lpstr>
      <vt:lpstr>PowerPoint Presentation</vt:lpstr>
      <vt:lpstr>First Generation Research: Novel Approaches to Data</vt:lpstr>
      <vt:lpstr>PowerPoint Presentation</vt:lpstr>
      <vt:lpstr>First Generation Research:  Drawing Attention to Populations</vt:lpstr>
      <vt:lpstr>First Generation Research:  Drawing Attention to Specific Issues</vt:lpstr>
      <vt:lpstr>The Details: CVD Disparities by Age</vt:lpstr>
      <vt:lpstr>Should I Do First Generation Research?</vt:lpstr>
      <vt:lpstr>Considerations when doing 1rst Generation research</vt:lpstr>
      <vt:lpstr>Considerations for 1rst Gen Research</vt:lpstr>
      <vt:lpstr>Who is doing first generation research?</vt:lpstr>
      <vt:lpstr>PowerPoint Presentation</vt:lpstr>
      <vt:lpstr>Second Generation Health Disparities Research</vt:lpstr>
      <vt:lpstr>PowerPoint Presentation</vt:lpstr>
      <vt:lpstr>Example of 2nd Generation Research: Cardiovascular disease</vt:lpstr>
      <vt:lpstr>Example of 2nd Generation Research: Cardiovascular disease</vt:lpstr>
      <vt:lpstr>Whitehall Study and Second Generation Research </vt:lpstr>
      <vt:lpstr>Example of 2nd Generation Research: Cardiovascular disease</vt:lpstr>
      <vt:lpstr>Example of 2nd Generation Research: Cardiovascular disease</vt:lpstr>
      <vt:lpstr>PowerPoint Presentation</vt:lpstr>
      <vt:lpstr>Example of 2nd Generation Research: Cardiovascular disease</vt:lpstr>
      <vt:lpstr>PowerPoint Presentation</vt:lpstr>
      <vt:lpstr>Social Determinants:  Access to Food</vt:lpstr>
      <vt:lpstr>Social Determinants:  Housing</vt:lpstr>
      <vt:lpstr>Racism as a Cause of Health Disparities</vt:lpstr>
      <vt:lpstr>Interpersonal Racism </vt:lpstr>
      <vt:lpstr>Racism and Medication Adherence</vt:lpstr>
      <vt:lpstr>PowerPoint Presentation</vt:lpstr>
      <vt:lpstr>Structural Racism</vt:lpstr>
      <vt:lpstr>Internalized Racism</vt:lpstr>
      <vt:lpstr>Considerations when doing 2nd Generation research </vt:lpstr>
      <vt:lpstr>Considerations when doing 2nd Generation research </vt:lpstr>
      <vt:lpstr>Who is doing 2nd generation research?</vt:lpstr>
      <vt:lpstr>Thinking Beyond Generations</vt:lpstr>
      <vt:lpstr>PowerPoint Presentation</vt:lpstr>
      <vt:lpstr>3rd Generation Research</vt:lpstr>
      <vt:lpstr>Behavioral Interventions</vt:lpstr>
      <vt:lpstr>Targeting of Intervention</vt:lpstr>
      <vt:lpstr>PowerPoint Presentation</vt:lpstr>
      <vt:lpstr>Tailoring of Intervention</vt:lpstr>
      <vt:lpstr>Tailoring of intervention</vt:lpstr>
      <vt:lpstr>What about focusing on health overall?</vt:lpstr>
      <vt:lpstr>Interventions for Health Care Disparities</vt:lpstr>
      <vt:lpstr>Interventions for Health Care Disparities </vt:lpstr>
      <vt:lpstr>PowerPoint Presentation</vt:lpstr>
      <vt:lpstr>Critique of 3rd Generation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Broader Approach: Addressing Social Determinants</vt:lpstr>
      <vt:lpstr>A Broader Approach: Addressing Social Determinants</vt:lpstr>
      <vt:lpstr>Addressing Social Determinants: Moving to Opportunity Results</vt:lpstr>
      <vt:lpstr>Addressing Social Determinants</vt:lpstr>
      <vt:lpstr>Is every cliff made equal?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Critical Race Theory? </vt:lpstr>
      <vt:lpstr>PowerPoint Presentation</vt:lpstr>
      <vt:lpstr>Feedback</vt:lpstr>
      <vt:lpstr>Addressing Racism</vt:lpstr>
      <vt:lpstr>Addressing Racism:  Enhancing Resources</vt:lpstr>
      <vt:lpstr>Addressing Racism: Reducing Cultural Racism</vt:lpstr>
      <vt:lpstr>Reducing Cultural Racism</vt:lpstr>
      <vt:lpstr>Decreasing Interpersonal Racism</vt:lpstr>
      <vt:lpstr>Addressing Racism:  Mitigating Racism’s Impacts</vt:lpstr>
      <vt:lpstr>Addressing Racism:  Mitigating Racism’s Impacts</vt:lpstr>
      <vt:lpstr>PowerPoint Presentation</vt:lpstr>
      <vt:lpstr>PowerPoint Presentation</vt:lpstr>
      <vt:lpstr>PowerPoint Presentation</vt:lpstr>
      <vt:lpstr>Considerations when doing 3rd (4th?) Generation Research</vt:lpstr>
      <vt:lpstr>Toolkit for Health Disparities Research</vt:lpstr>
      <vt:lpstr>Qualitative Research</vt:lpstr>
      <vt:lpstr>Secondary Data Analysis</vt:lpstr>
      <vt:lpstr>National Survey of Family Growth</vt:lpstr>
      <vt:lpstr>Patient-Centered Outcomes Research</vt:lpstr>
      <vt:lpstr>PowerPoint Presentation</vt:lpstr>
      <vt:lpstr>Community Engaged Research</vt:lpstr>
      <vt:lpstr>Resources</vt:lpstr>
      <vt:lpstr>PowerPoint Presentation</vt:lpstr>
      <vt:lpstr>Implementation Science</vt:lpstr>
      <vt:lpstr>NIMHD Implementation Questions</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Dehlendorf, Christine</cp:lastModifiedBy>
  <cp:revision>726</cp:revision>
  <dcterms:created xsi:type="dcterms:W3CDTF">2013-11-18T23:48:20Z</dcterms:created>
  <dcterms:modified xsi:type="dcterms:W3CDTF">2018-02-13T20:06:23Z</dcterms:modified>
</cp:coreProperties>
</file>