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7" r:id="rId3"/>
    <p:sldId id="259" r:id="rId4"/>
    <p:sldId id="336" r:id="rId5"/>
    <p:sldId id="319" r:id="rId6"/>
    <p:sldId id="321" r:id="rId7"/>
    <p:sldId id="264" r:id="rId8"/>
    <p:sldId id="322" r:id="rId9"/>
    <p:sldId id="350" r:id="rId10"/>
    <p:sldId id="325" r:id="rId11"/>
    <p:sldId id="278" r:id="rId12"/>
    <p:sldId id="269" r:id="rId13"/>
    <p:sldId id="266" r:id="rId14"/>
    <p:sldId id="270" r:id="rId15"/>
    <p:sldId id="271" r:id="rId16"/>
    <p:sldId id="339" r:id="rId17"/>
    <p:sldId id="326" r:id="rId18"/>
    <p:sldId id="280" r:id="rId19"/>
    <p:sldId id="273" r:id="rId20"/>
    <p:sldId id="340" r:id="rId21"/>
    <p:sldId id="351" r:id="rId22"/>
    <p:sldId id="275" r:id="rId23"/>
    <p:sldId id="279" r:id="rId24"/>
    <p:sldId id="298" r:id="rId25"/>
    <p:sldId id="341" r:id="rId26"/>
    <p:sldId id="342" r:id="rId27"/>
    <p:sldId id="290" r:id="rId28"/>
    <p:sldId id="343" r:id="rId29"/>
    <p:sldId id="344" r:id="rId30"/>
    <p:sldId id="345" r:id="rId31"/>
    <p:sldId id="346" r:id="rId32"/>
    <p:sldId id="285" r:id="rId33"/>
    <p:sldId id="337" r:id="rId34"/>
    <p:sldId id="304" r:id="rId35"/>
    <p:sldId id="347" r:id="rId36"/>
    <p:sldId id="348" r:id="rId37"/>
    <p:sldId id="289" r:id="rId38"/>
    <p:sldId id="315" r:id="rId39"/>
    <p:sldId id="316" r:id="rId40"/>
    <p:sldId id="349" r:id="rId41"/>
    <p:sldId id="327" r:id="rId42"/>
    <p:sldId id="329" r:id="rId43"/>
    <p:sldId id="318" r:id="rId44"/>
    <p:sldId id="292" r:id="rId45"/>
    <p:sldId id="297" r:id="rId46"/>
    <p:sldId id="334" r:id="rId47"/>
    <p:sldId id="286" r:id="rId48"/>
    <p:sldId id="287" r:id="rId49"/>
    <p:sldId id="288" r:id="rId50"/>
    <p:sldId id="296" r:id="rId51"/>
    <p:sldId id="303" r:id="rId52"/>
    <p:sldId id="306" r:id="rId53"/>
    <p:sldId id="307" r:id="rId54"/>
    <p:sldId id="30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864"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36D60C-7F51-CF4D-9E80-F603825FED66}" type="datetimeFigureOut">
              <a:rPr lang="en-US" smtClean="0"/>
              <a:t>10/30/14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9DDC3A-76B9-7243-91E9-DABD4D5C9766}" type="slidenum">
              <a:rPr lang="en-US" smtClean="0"/>
              <a:t>‹#›</a:t>
            </a:fld>
            <a:endParaRPr lang="en-US"/>
          </a:p>
        </p:txBody>
      </p:sp>
    </p:spTree>
    <p:extLst>
      <p:ext uri="{BB962C8B-B14F-4D97-AF65-F5344CB8AC3E}">
        <p14:creationId xmlns:p14="http://schemas.microsoft.com/office/powerpoint/2010/main" val="12041529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 promotes voluntary behavior by offering benefits, reducing barriers, and using persuasion to motivate</a:t>
            </a:r>
            <a:r>
              <a:rPr lang="en-US" baseline="0" dirty="0" smtClean="0"/>
              <a:t> participation in desired behavior.</a:t>
            </a:r>
          </a:p>
          <a:p>
            <a:r>
              <a:rPr lang="en-US" baseline="0" dirty="0" smtClean="0"/>
              <a:t>Premise: health is not the only motivation for healthy behavior; other goals may be more important</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2</a:t>
            </a:fld>
            <a:endParaRPr lang="en-US"/>
          </a:p>
        </p:txBody>
      </p:sp>
    </p:spTree>
    <p:extLst>
      <p:ext uri="{BB962C8B-B14F-4D97-AF65-F5344CB8AC3E}">
        <p14:creationId xmlns:p14="http://schemas.microsoft.com/office/powerpoint/2010/main" val="950131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target individual behaviors by way of social norms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12</a:t>
            </a:fld>
            <a:endParaRPr lang="en-US"/>
          </a:p>
        </p:txBody>
      </p:sp>
    </p:spTree>
    <p:extLst>
      <p:ext uri="{BB962C8B-B14F-4D97-AF65-F5344CB8AC3E}">
        <p14:creationId xmlns:p14="http://schemas.microsoft.com/office/powerpoint/2010/main" val="210664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a:t>
            </a:r>
            <a:r>
              <a:rPr lang="en-US" baseline="0" dirty="0" smtClean="0"/>
              <a:t>: the examples I’m showing in the first part of this presentation are communication strategies - the most commonly used SM method.</a:t>
            </a:r>
          </a:p>
          <a:p>
            <a:r>
              <a:rPr lang="en-US" baseline="0" dirty="0" smtClean="0"/>
              <a:t>However, multi-level approaches are increasingly popular, and we’ll look at some examples later if we have time</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13</a:t>
            </a:fld>
            <a:endParaRPr lang="en-US"/>
          </a:p>
        </p:txBody>
      </p:sp>
    </p:spTree>
    <p:extLst>
      <p:ext uri="{BB962C8B-B14F-4D97-AF65-F5344CB8AC3E}">
        <p14:creationId xmlns:p14="http://schemas.microsoft.com/office/powerpoint/2010/main" val="129401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expert</a:t>
            </a:r>
            <a:r>
              <a:rPr lang="en-US" baseline="0" dirty="0" smtClean="0"/>
              <a:t> driven. You may think you know what your audience’s needs are, but if they don’t agree, your program is unlikely to succeed.</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17</a:t>
            </a:fld>
            <a:endParaRPr lang="en-US"/>
          </a:p>
        </p:txBody>
      </p:sp>
    </p:spTree>
    <p:extLst>
      <p:ext uri="{BB962C8B-B14F-4D97-AF65-F5344CB8AC3E}">
        <p14:creationId xmlns:p14="http://schemas.microsoft.com/office/powerpoint/2010/main" val="198130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Emphasis on</a:t>
            </a:r>
            <a:r>
              <a:rPr lang="en-US" baseline="0" dirty="0" smtClean="0"/>
              <a:t> social and structural drivers of behavior is still less common in social marketing</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18</a:t>
            </a:fld>
            <a:endParaRPr lang="en-US"/>
          </a:p>
        </p:txBody>
      </p:sp>
    </p:spTree>
    <p:extLst>
      <p:ext uri="{BB962C8B-B14F-4D97-AF65-F5344CB8AC3E}">
        <p14:creationId xmlns:p14="http://schemas.microsoft.com/office/powerpoint/2010/main" val="324938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all behaviors have complex determinants,</a:t>
            </a:r>
            <a:r>
              <a:rPr lang="en-US" baseline="0" dirty="0" smtClean="0"/>
              <a:t> i.e. </a:t>
            </a:r>
            <a:r>
              <a:rPr lang="en-US" dirty="0" smtClean="0"/>
              <a:t>different social, economic,</a:t>
            </a:r>
            <a:r>
              <a:rPr lang="en-US" baseline="0" dirty="0" smtClean="0"/>
              <a:t> structural factors can influence the same behavior</a:t>
            </a:r>
          </a:p>
          <a:p>
            <a:pPr marL="228600" indent="-228600">
              <a:buAutoNum type="arabicPeriod"/>
            </a:pPr>
            <a:r>
              <a:rPr lang="en-US" baseline="0" dirty="0" smtClean="0"/>
              <a:t>What might be some of the limitations of audience segmentation?</a:t>
            </a:r>
          </a:p>
        </p:txBody>
      </p:sp>
      <p:sp>
        <p:nvSpPr>
          <p:cNvPr id="4" name="Slide Number Placeholder 3"/>
          <p:cNvSpPr>
            <a:spLocks noGrp="1"/>
          </p:cNvSpPr>
          <p:nvPr>
            <p:ph type="sldNum" sz="quarter" idx="10"/>
          </p:nvPr>
        </p:nvSpPr>
        <p:spPr/>
        <p:txBody>
          <a:bodyPr/>
          <a:lstStyle/>
          <a:p>
            <a:fld id="{759DDC3A-76B9-7243-91E9-DABD4D5C9766}" type="slidenum">
              <a:rPr lang="en-US" smtClean="0"/>
              <a:t>19</a:t>
            </a:fld>
            <a:endParaRPr lang="en-US"/>
          </a:p>
        </p:txBody>
      </p:sp>
    </p:spTree>
    <p:extLst>
      <p:ext uri="{BB962C8B-B14F-4D97-AF65-F5344CB8AC3E}">
        <p14:creationId xmlns:p14="http://schemas.microsoft.com/office/powerpoint/2010/main" val="2384217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i.e. target may not necessarily be the people</a:t>
            </a:r>
            <a:r>
              <a:rPr lang="en-US" baseline="0" dirty="0" smtClean="0"/>
              <a:t> whose behavior you want to influence, but those around them who have influence on their behaviors</a:t>
            </a:r>
          </a:p>
          <a:p>
            <a:pPr marL="228600" indent="-228600">
              <a:buAutoNum type="arabicPeriod"/>
            </a:pPr>
            <a:r>
              <a:rPr lang="en-US" baseline="0" dirty="0" smtClean="0"/>
              <a:t>Examples?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22</a:t>
            </a:fld>
            <a:endParaRPr lang="en-US"/>
          </a:p>
        </p:txBody>
      </p:sp>
    </p:spTree>
    <p:extLst>
      <p:ext uri="{BB962C8B-B14F-4D97-AF65-F5344CB8AC3E}">
        <p14:creationId xmlns:p14="http://schemas.microsoft.com/office/powerpoint/2010/main" val="238421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 how can you integrate interests</a:t>
            </a:r>
            <a:r>
              <a:rPr lang="en-US" baseline="0" dirty="0" smtClean="0"/>
              <a:t> of audience with those of sponsor</a:t>
            </a:r>
          </a:p>
          <a:p>
            <a:r>
              <a:rPr lang="en-US" baseline="0" dirty="0" smtClean="0"/>
              <a:t> - upcoming examples shift away from protect and warn strategy and use value exchange instead</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23</a:t>
            </a:fld>
            <a:endParaRPr lang="en-US"/>
          </a:p>
        </p:txBody>
      </p:sp>
    </p:spTree>
    <p:extLst>
      <p:ext uri="{BB962C8B-B14F-4D97-AF65-F5344CB8AC3E}">
        <p14:creationId xmlns:p14="http://schemas.microsoft.com/office/powerpoint/2010/main" val="348100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Campaigns promoting condom use are</a:t>
            </a:r>
            <a:r>
              <a:rPr lang="en-US" baseline="0" dirty="0" smtClean="0"/>
              <a:t> among the most creative </a:t>
            </a:r>
            <a:r>
              <a:rPr lang="en-US" dirty="0" smtClean="0"/>
              <a:t>social marketing strategies</a:t>
            </a:r>
          </a:p>
          <a:p>
            <a:pPr marL="228600" indent="-228600">
              <a:buAutoNum type="arabicPeriod"/>
            </a:pPr>
            <a:r>
              <a:rPr lang="en-US" dirty="0" smtClean="0"/>
              <a:t>How</a:t>
            </a:r>
            <a:r>
              <a:rPr lang="en-US" baseline="0" dirty="0" smtClean="0"/>
              <a:t> is the concept of exchange used in this ad? What does the boy get for using/having a condom, in addition to preventing pregnancy and STIs?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24</a:t>
            </a:fld>
            <a:endParaRPr lang="en-US"/>
          </a:p>
        </p:txBody>
      </p:sp>
    </p:spTree>
    <p:extLst>
      <p:ext uri="{BB962C8B-B14F-4D97-AF65-F5344CB8AC3E}">
        <p14:creationId xmlns:p14="http://schemas.microsoft.com/office/powerpoint/2010/main" val="385854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 of exchange usually emphasizes</a:t>
            </a:r>
            <a:r>
              <a:rPr lang="en-US" baseline="0" dirty="0" smtClean="0"/>
              <a:t> individual agency. </a:t>
            </a:r>
            <a:r>
              <a:rPr lang="en-US" dirty="0" smtClean="0"/>
              <a:t>However, social, environmental, and structural conditions</a:t>
            </a:r>
            <a:r>
              <a:rPr lang="en-US" baseline="0" dirty="0" smtClean="0"/>
              <a:t> also shape exchange.</a:t>
            </a:r>
            <a:r>
              <a:rPr lang="en-US" dirty="0" smtClean="0"/>
              <a:t> In</a:t>
            </a:r>
            <a:r>
              <a:rPr lang="en-US" baseline="0" dirty="0" smtClean="0"/>
              <a:t> this example, the goal is to persuade people to trade their i</a:t>
            </a:r>
            <a:r>
              <a:rPr lang="en-US" dirty="0" smtClean="0"/>
              <a:t>ndividual wants for the greater good</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27</a:t>
            </a:fld>
            <a:endParaRPr lang="en-US"/>
          </a:p>
        </p:txBody>
      </p:sp>
    </p:spTree>
    <p:extLst>
      <p:ext uri="{BB962C8B-B14F-4D97-AF65-F5344CB8AC3E}">
        <p14:creationId xmlns:p14="http://schemas.microsoft.com/office/powerpoint/2010/main" val="1436979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4ps are used for program planning. </a:t>
            </a:r>
          </a:p>
          <a:p>
            <a:pPr marL="228600" indent="-228600">
              <a:buAutoNum type="arabicPeriod"/>
            </a:pPr>
            <a:r>
              <a:rPr lang="en-US" dirty="0" smtClean="0"/>
              <a:t>a. product: condom; -service: medical exam; -practice: breastfeeding,</a:t>
            </a:r>
            <a:r>
              <a:rPr lang="en-US" baseline="0" dirty="0" smtClean="0"/>
              <a:t> eating healthy diet; -feeling: hope, fun, social acceptance</a:t>
            </a:r>
          </a:p>
          <a:p>
            <a:pPr marL="228600" indent="-228600">
              <a:buAutoNum type="arabicPeriod"/>
            </a:pPr>
            <a:endParaRPr lang="en-US" baseline="0" dirty="0" smtClean="0"/>
          </a:p>
          <a:p>
            <a:pPr marL="0" indent="0">
              <a:buNone/>
            </a:pPr>
            <a:r>
              <a:rPr lang="en-US" baseline="0" dirty="0" smtClean="0"/>
              <a:t>TIDES product: benefits resulting from successful implementation</a:t>
            </a:r>
          </a:p>
        </p:txBody>
      </p:sp>
      <p:sp>
        <p:nvSpPr>
          <p:cNvPr id="4" name="Slide Number Placeholder 3"/>
          <p:cNvSpPr>
            <a:spLocks noGrp="1"/>
          </p:cNvSpPr>
          <p:nvPr>
            <p:ph type="sldNum" sz="quarter" idx="10"/>
          </p:nvPr>
        </p:nvSpPr>
        <p:spPr/>
        <p:txBody>
          <a:bodyPr/>
          <a:lstStyle/>
          <a:p>
            <a:fld id="{759DDC3A-76B9-7243-91E9-DABD4D5C9766}" type="slidenum">
              <a:rPr lang="en-US" smtClean="0"/>
              <a:t>28</a:t>
            </a:fld>
            <a:endParaRPr lang="en-US"/>
          </a:p>
        </p:txBody>
      </p:sp>
    </p:spTree>
    <p:extLst>
      <p:ext uri="{BB962C8B-B14F-4D97-AF65-F5344CB8AC3E}">
        <p14:creationId xmlns:p14="http://schemas.microsoft.com/office/powerpoint/2010/main" val="28937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NYC dept. of health anti-obesity campaign (Bloomberg)</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3</a:t>
            </a:fld>
            <a:endParaRPr lang="en-US"/>
          </a:p>
        </p:txBody>
      </p:sp>
    </p:spTree>
    <p:extLst>
      <p:ext uri="{BB962C8B-B14F-4D97-AF65-F5344CB8AC3E}">
        <p14:creationId xmlns:p14="http://schemas.microsoft.com/office/powerpoint/2010/main" val="127977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2. price/cost</a:t>
            </a:r>
            <a:r>
              <a:rPr lang="en-US" baseline="0" dirty="0" smtClean="0"/>
              <a:t> may be monetary or may involve time, effort, or risk of embarrassment or disapproval. Requires knowledge of audience’s perception of costs and benefits</a:t>
            </a:r>
          </a:p>
          <a:p>
            <a:pPr marL="0" indent="0">
              <a:buNone/>
            </a:pPr>
            <a:r>
              <a:rPr lang="en-US" baseline="0" dirty="0" smtClean="0"/>
              <a:t>TIDES: financial and time cost to implemented site, clinicians, staff</a:t>
            </a:r>
          </a:p>
        </p:txBody>
      </p:sp>
      <p:sp>
        <p:nvSpPr>
          <p:cNvPr id="4" name="Slide Number Placeholder 3"/>
          <p:cNvSpPr>
            <a:spLocks noGrp="1"/>
          </p:cNvSpPr>
          <p:nvPr>
            <p:ph type="sldNum" sz="quarter" idx="10"/>
          </p:nvPr>
        </p:nvSpPr>
        <p:spPr/>
        <p:txBody>
          <a:bodyPr/>
          <a:lstStyle/>
          <a:p>
            <a:fld id="{759DDC3A-76B9-7243-91E9-DABD4D5C9766}" type="slidenum">
              <a:rPr lang="en-US" smtClean="0"/>
              <a:t>29</a:t>
            </a:fld>
            <a:endParaRPr lang="en-US"/>
          </a:p>
        </p:txBody>
      </p:sp>
    </p:spTree>
    <p:extLst>
      <p:ext uri="{BB962C8B-B14F-4D97-AF65-F5344CB8AC3E}">
        <p14:creationId xmlns:p14="http://schemas.microsoft.com/office/powerpoint/2010/main" val="289378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3. Place: requires knowledge about activities and habits of target audience, including where/when they might think about issue</a:t>
            </a:r>
          </a:p>
          <a:p>
            <a:pPr marL="0" indent="0">
              <a:buNone/>
            </a:pPr>
            <a:r>
              <a:rPr lang="en-US" dirty="0" smtClean="0"/>
              <a:t>TIDES: computerized</a:t>
            </a:r>
            <a:r>
              <a:rPr lang="en-US" baseline="0" dirty="0" smtClean="0"/>
              <a:t> or interpersonal mechanisms by which intervention can be provided to </a:t>
            </a:r>
            <a:r>
              <a:rPr lang="en-US" baseline="0" dirty="0" err="1" smtClean="0"/>
              <a:t>indiv</a:t>
            </a:r>
            <a:r>
              <a:rPr lang="en-US" baseline="0" dirty="0" smtClean="0"/>
              <a:t> patients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30</a:t>
            </a:fld>
            <a:endParaRPr lang="en-US"/>
          </a:p>
        </p:txBody>
      </p:sp>
    </p:spTree>
    <p:extLst>
      <p:ext uri="{BB962C8B-B14F-4D97-AF65-F5344CB8AC3E}">
        <p14:creationId xmlns:p14="http://schemas.microsoft.com/office/powerpoint/2010/main" val="28937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4. promotion can include advertising, public relations, promotions, media advocacy, environmental/structural change, institutional change, policy</a:t>
            </a:r>
          </a:p>
          <a:p>
            <a:pPr marL="0" indent="0">
              <a:buNone/>
            </a:pPr>
            <a:r>
              <a:rPr lang="en-US" dirty="0" smtClean="0"/>
              <a:t>TIDES: range of techniques used to communicate with target audiences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31</a:t>
            </a:fld>
            <a:endParaRPr lang="en-US"/>
          </a:p>
        </p:txBody>
      </p:sp>
    </p:spTree>
    <p:extLst>
      <p:ext uri="{BB962C8B-B14F-4D97-AF65-F5344CB8AC3E}">
        <p14:creationId xmlns:p14="http://schemas.microsoft.com/office/powerpoint/2010/main" val="289378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based on an understanding that programs</a:t>
            </a:r>
            <a:r>
              <a:rPr lang="en-US" baseline="0" dirty="0" smtClean="0"/>
              <a:t> that rely primarily on media advertising can be effective in creating public awareness and understanding of an issue, but are limited in their ability to foster behavior change. </a:t>
            </a:r>
            <a:r>
              <a:rPr lang="en-US" sz="2400" dirty="0" smtClean="0">
                <a:solidFill>
                  <a:schemeClr val="tx1">
                    <a:lumMod val="75000"/>
                    <a:lumOff val="25000"/>
                  </a:schemeClr>
                </a:solidFill>
              </a:rPr>
              <a:t>SM focuses too much on INDIVIDUAL behavior, not enough on CONTEXT that shapes behaviors:</a:t>
            </a:r>
            <a:r>
              <a:rPr lang="en-US" sz="2400" baseline="0" dirty="0" smtClean="0">
                <a:solidFill>
                  <a:schemeClr val="tx1">
                    <a:lumMod val="75000"/>
                    <a:lumOff val="25000"/>
                  </a:schemeClr>
                </a:solidFill>
              </a:rPr>
              <a:t> </a:t>
            </a:r>
            <a:r>
              <a:rPr lang="en-US" sz="2400" dirty="0" smtClean="0">
                <a:solidFill>
                  <a:schemeClr val="tx1">
                    <a:lumMod val="75000"/>
                    <a:lumOff val="25000"/>
                  </a:schemeClr>
                </a:solidFill>
              </a:rPr>
              <a:t>e.g. social and structural determinants of health</a:t>
            </a:r>
            <a:endParaRPr lang="en-US" baseline="0" dirty="0" smtClean="0"/>
          </a:p>
          <a:p>
            <a:pPr marL="0" indent="0">
              <a:buNone/>
            </a:pPr>
            <a:r>
              <a:rPr lang="en-US" baseline="0" dirty="0" smtClean="0"/>
              <a:t>2. </a:t>
            </a:r>
            <a:r>
              <a:rPr lang="en-US" dirty="0" smtClean="0"/>
              <a:t> used</a:t>
            </a:r>
            <a:r>
              <a:rPr lang="en-US" baseline="0" dirty="0" smtClean="0"/>
              <a:t> most often to promote environmentally sustainable behaviors, e.g. reducing energy consumption and waste, recycling, driving less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32</a:t>
            </a:fld>
            <a:endParaRPr lang="en-US"/>
          </a:p>
        </p:txBody>
      </p:sp>
    </p:spTree>
    <p:extLst>
      <p:ext uri="{BB962C8B-B14F-4D97-AF65-F5344CB8AC3E}">
        <p14:creationId xmlns:p14="http://schemas.microsoft.com/office/powerpoint/2010/main" val="289378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based on an understanding that programs</a:t>
            </a:r>
            <a:r>
              <a:rPr lang="en-US" baseline="0" dirty="0" smtClean="0"/>
              <a:t> that rely primarily on media advertising can be effective in creating public awareness and understanding of an issue, but are limited in their ability to foster behavior change. </a:t>
            </a:r>
            <a:r>
              <a:rPr lang="en-US" sz="2400" dirty="0" smtClean="0">
                <a:solidFill>
                  <a:schemeClr val="tx1">
                    <a:lumMod val="75000"/>
                    <a:lumOff val="25000"/>
                  </a:schemeClr>
                </a:solidFill>
              </a:rPr>
              <a:t>SM focuses too much on INDIVIDUAL behavior, not enough on CONTEXT that shapes behaviors:</a:t>
            </a:r>
            <a:r>
              <a:rPr lang="en-US" sz="2400" baseline="0" dirty="0" smtClean="0">
                <a:solidFill>
                  <a:schemeClr val="tx1">
                    <a:lumMod val="75000"/>
                    <a:lumOff val="25000"/>
                  </a:schemeClr>
                </a:solidFill>
              </a:rPr>
              <a:t> </a:t>
            </a:r>
            <a:r>
              <a:rPr lang="en-US" sz="2400" dirty="0" smtClean="0">
                <a:solidFill>
                  <a:schemeClr val="tx1">
                    <a:lumMod val="75000"/>
                    <a:lumOff val="25000"/>
                  </a:schemeClr>
                </a:solidFill>
              </a:rPr>
              <a:t>e.g. social and structural determinants of health</a:t>
            </a:r>
            <a:endParaRPr lang="en-US" baseline="0" dirty="0" smtClean="0"/>
          </a:p>
          <a:p>
            <a:pPr marL="0" indent="0">
              <a:buNone/>
            </a:pPr>
            <a:r>
              <a:rPr lang="en-US" baseline="0" dirty="0" smtClean="0"/>
              <a:t>2. </a:t>
            </a:r>
            <a:r>
              <a:rPr lang="en-US" dirty="0" smtClean="0"/>
              <a:t> used</a:t>
            </a:r>
            <a:r>
              <a:rPr lang="en-US" baseline="0" dirty="0" smtClean="0"/>
              <a:t> most often to promote environmentally sustainable behaviors, e.g. reducing energy consumption and waste, recycling, driving less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33</a:t>
            </a:fld>
            <a:endParaRPr lang="en-US"/>
          </a:p>
        </p:txBody>
      </p:sp>
    </p:spTree>
    <p:extLst>
      <p:ext uri="{BB962C8B-B14F-4D97-AF65-F5344CB8AC3E}">
        <p14:creationId xmlns:p14="http://schemas.microsoft.com/office/powerpoint/2010/main" val="28937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examples: speed bumps, bike lanes, </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34</a:t>
            </a:fld>
            <a:endParaRPr lang="en-US"/>
          </a:p>
        </p:txBody>
      </p:sp>
    </p:spTree>
    <p:extLst>
      <p:ext uri="{BB962C8B-B14F-4D97-AF65-F5344CB8AC3E}">
        <p14:creationId xmlns:p14="http://schemas.microsoft.com/office/powerpoint/2010/main" val="2068895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Indiv</a:t>
            </a:r>
            <a:r>
              <a:rPr lang="en-US" baseline="0" dirty="0" smtClean="0"/>
              <a:t> theories often do not account for complex, relational, contingent nature of behavior, and may be particularly inapplicable to communities that are not white, educated, middle class. </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37</a:t>
            </a:fld>
            <a:endParaRPr lang="en-US"/>
          </a:p>
        </p:txBody>
      </p:sp>
    </p:spTree>
    <p:extLst>
      <p:ext uri="{BB962C8B-B14F-4D97-AF65-F5344CB8AC3E}">
        <p14:creationId xmlns:p14="http://schemas.microsoft.com/office/powerpoint/2010/main" val="1392008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a:t>
            </a:r>
            <a:r>
              <a:rPr lang="en-US" baseline="0" dirty="0" smtClean="0"/>
              <a:t> steps through which marketing can affect behavior change</a:t>
            </a:r>
          </a:p>
          <a:p>
            <a:r>
              <a:rPr lang="en-US" baseline="0" dirty="0" smtClean="0"/>
              <a:t>SM used to instill desire</a:t>
            </a:r>
          </a:p>
          <a:p>
            <a:r>
              <a:rPr lang="en-US" baseline="0" dirty="0" smtClean="0"/>
              <a:t>Facilitation: social modeling</a:t>
            </a:r>
          </a:p>
        </p:txBody>
      </p:sp>
      <p:sp>
        <p:nvSpPr>
          <p:cNvPr id="4" name="Slide Number Placeholder 3"/>
          <p:cNvSpPr>
            <a:spLocks noGrp="1"/>
          </p:cNvSpPr>
          <p:nvPr>
            <p:ph type="sldNum" sz="quarter" idx="10"/>
          </p:nvPr>
        </p:nvSpPr>
        <p:spPr/>
        <p:txBody>
          <a:bodyPr/>
          <a:lstStyle/>
          <a:p>
            <a:fld id="{759DDC3A-76B9-7243-91E9-DABD4D5C9766}" type="slidenum">
              <a:rPr lang="en-US" smtClean="0"/>
              <a:t>39</a:t>
            </a:fld>
            <a:endParaRPr lang="en-US"/>
          </a:p>
        </p:txBody>
      </p:sp>
    </p:spTree>
    <p:extLst>
      <p:ext uri="{BB962C8B-B14F-4D97-AF65-F5344CB8AC3E}">
        <p14:creationId xmlns:p14="http://schemas.microsoft.com/office/powerpoint/2010/main" val="549123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a:t>
            </a:r>
            <a:r>
              <a:rPr lang="en-US" baseline="0" dirty="0" smtClean="0"/>
              <a:t> steps through which marketing can affect behavior change</a:t>
            </a:r>
          </a:p>
          <a:p>
            <a:r>
              <a:rPr lang="en-US" baseline="0" dirty="0" smtClean="0"/>
              <a:t>SM used to instill desire</a:t>
            </a:r>
          </a:p>
          <a:p>
            <a:r>
              <a:rPr lang="en-US" baseline="0" dirty="0" smtClean="0"/>
              <a:t>Facilitation: social modeling</a:t>
            </a:r>
          </a:p>
        </p:txBody>
      </p:sp>
      <p:sp>
        <p:nvSpPr>
          <p:cNvPr id="4" name="Slide Number Placeholder 3"/>
          <p:cNvSpPr>
            <a:spLocks noGrp="1"/>
          </p:cNvSpPr>
          <p:nvPr>
            <p:ph type="sldNum" sz="quarter" idx="10"/>
          </p:nvPr>
        </p:nvSpPr>
        <p:spPr/>
        <p:txBody>
          <a:bodyPr/>
          <a:lstStyle/>
          <a:p>
            <a:fld id="{759DDC3A-76B9-7243-91E9-DABD4D5C9766}" type="slidenum">
              <a:rPr lang="en-US" smtClean="0"/>
              <a:t>40</a:t>
            </a:fld>
            <a:endParaRPr lang="en-US"/>
          </a:p>
        </p:txBody>
      </p:sp>
    </p:spTree>
    <p:extLst>
      <p:ext uri="{BB962C8B-B14F-4D97-AF65-F5344CB8AC3E}">
        <p14:creationId xmlns:p14="http://schemas.microsoft.com/office/powerpoint/2010/main" val="549123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Pfeiffer article:</a:t>
            </a:r>
          </a:p>
          <a:p>
            <a:r>
              <a:rPr lang="en-US" dirty="0" smtClean="0"/>
              <a:t>AIDS</a:t>
            </a:r>
            <a:r>
              <a:rPr lang="en-US" baseline="0" dirty="0" smtClean="0"/>
              <a:t> prevention and condom advertising campaign clashed with Pentecostal churches</a:t>
            </a:r>
          </a:p>
          <a:p>
            <a:r>
              <a:rPr lang="en-US" baseline="0" dirty="0" smtClean="0"/>
              <a:t>Structural determinants of risky behavior: deepening social inequality and economic uncertainty as a result of structural adjustment resulted in increased reliance on sex work for survival </a:t>
            </a:r>
          </a:p>
          <a:p>
            <a:r>
              <a:rPr lang="en-US" baseline="0" dirty="0" smtClean="0"/>
              <a:t>among poor</a:t>
            </a:r>
          </a:p>
          <a:p>
            <a:r>
              <a:rPr lang="en-US" baseline="0" dirty="0" smtClean="0"/>
              <a:t>Campaign’s message interpreted as promoting promiscuity and immorality; church communities not included in development of campaign</a:t>
            </a:r>
          </a:p>
          <a:p>
            <a:r>
              <a:rPr lang="en-US" baseline="0" dirty="0" smtClean="0"/>
              <a:t>SM is one-way communication</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42</a:t>
            </a:fld>
            <a:endParaRPr lang="en-US"/>
          </a:p>
        </p:txBody>
      </p:sp>
    </p:spTree>
    <p:extLst>
      <p:ext uri="{BB962C8B-B14F-4D97-AF65-F5344CB8AC3E}">
        <p14:creationId xmlns:p14="http://schemas.microsoft.com/office/powerpoint/2010/main" val="411912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Adbusters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4</a:t>
            </a:fld>
            <a:endParaRPr lang="en-US"/>
          </a:p>
        </p:txBody>
      </p:sp>
    </p:spTree>
    <p:extLst>
      <p:ext uri="{BB962C8B-B14F-4D97-AF65-F5344CB8AC3E}">
        <p14:creationId xmlns:p14="http://schemas.microsoft.com/office/powerpoint/2010/main" val="127977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Bogart,</a:t>
            </a:r>
            <a:r>
              <a:rPr lang="en-US" baseline="0" dirty="0" smtClean="0"/>
              <a:t> etc.</a:t>
            </a:r>
            <a:r>
              <a:rPr lang="en-US" dirty="0" smtClean="0"/>
              <a:t>:</a:t>
            </a:r>
            <a:r>
              <a:rPr lang="en-US" baseline="0" dirty="0" smtClean="0"/>
              <a:t> Hollywood representations reflect </a:t>
            </a:r>
            <a:r>
              <a:rPr lang="en-US" dirty="0" smtClean="0"/>
              <a:t>change</a:t>
            </a:r>
            <a:r>
              <a:rPr lang="en-US" baseline="0" dirty="0" smtClean="0"/>
              <a:t> in social value of smoking. From sophisticated and symbol of masculine strength to socially undesirable</a:t>
            </a:r>
          </a:p>
          <a:p>
            <a:pPr marL="228600" indent="-228600">
              <a:buAutoNum type="arabicPeriod"/>
            </a:pPr>
            <a:r>
              <a:rPr lang="en-US" baseline="0" dirty="0" smtClean="0"/>
              <a:t>regulation has made places where smoking is permissible increasingly scarce</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44</a:t>
            </a:fld>
            <a:endParaRPr lang="en-US"/>
          </a:p>
        </p:txBody>
      </p:sp>
    </p:spTree>
    <p:extLst>
      <p:ext uri="{BB962C8B-B14F-4D97-AF65-F5344CB8AC3E}">
        <p14:creationId xmlns:p14="http://schemas.microsoft.com/office/powerpoint/2010/main" val="1509332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45</a:t>
            </a:fld>
            <a:endParaRPr lang="en-US"/>
          </a:p>
        </p:txBody>
      </p:sp>
    </p:spTree>
    <p:extLst>
      <p:ext uri="{BB962C8B-B14F-4D97-AF65-F5344CB8AC3E}">
        <p14:creationId xmlns:p14="http://schemas.microsoft.com/office/powerpoint/2010/main" val="3413408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This is a planning model that some social marketers use instead of the 4Ps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47</a:t>
            </a:fld>
            <a:endParaRPr lang="en-US"/>
          </a:p>
        </p:txBody>
      </p:sp>
    </p:spTree>
    <p:extLst>
      <p:ext uri="{BB962C8B-B14F-4D97-AF65-F5344CB8AC3E}">
        <p14:creationId xmlns:p14="http://schemas.microsoft.com/office/powerpoint/2010/main" val="289378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stakeholders: community advisory committee</a:t>
            </a:r>
          </a:p>
          <a:p>
            <a:pPr marL="171450" indent="-171450">
              <a:buFontTx/>
              <a:buChar char="-"/>
            </a:pPr>
            <a:r>
              <a:rPr lang="en-US" dirty="0" smtClean="0"/>
              <a:t>audience:</a:t>
            </a:r>
            <a:r>
              <a:rPr lang="en-US" baseline="0" dirty="0" smtClean="0"/>
              <a:t> where do they live, how do they think about their health, what are their social networks and values, what are the social, environ, econ determinants of behavior?</a:t>
            </a:r>
            <a:endParaRPr lang="en-US" dirty="0" smtClean="0"/>
          </a:p>
          <a:p>
            <a:r>
              <a:rPr lang="en-US" dirty="0" smtClean="0"/>
              <a:t>- current services: can they</a:t>
            </a:r>
            <a:r>
              <a:rPr lang="en-US" baseline="0" dirty="0" smtClean="0"/>
              <a:t> be incorporated into your program?</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48</a:t>
            </a:fld>
            <a:endParaRPr lang="en-US"/>
          </a:p>
        </p:txBody>
      </p:sp>
    </p:spTree>
    <p:extLst>
      <p:ext uri="{BB962C8B-B14F-4D97-AF65-F5344CB8AC3E}">
        <p14:creationId xmlns:p14="http://schemas.microsoft.com/office/powerpoint/2010/main" val="3519162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range of strategies to avoid one size fits all: </a:t>
            </a:r>
            <a:r>
              <a:rPr lang="en-US" sz="1200" dirty="0" smtClean="0"/>
              <a:t>, e.g. education, support, re-design environment, regulation/control</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49</a:t>
            </a:fld>
            <a:endParaRPr lang="en-US"/>
          </a:p>
        </p:txBody>
      </p:sp>
    </p:spTree>
    <p:extLst>
      <p:ext uri="{BB962C8B-B14F-4D97-AF65-F5344CB8AC3E}">
        <p14:creationId xmlns:p14="http://schemas.microsoft.com/office/powerpoint/2010/main" val="3519162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range of strategies to avoid one size fits all: </a:t>
            </a:r>
            <a:r>
              <a:rPr lang="en-US" sz="1200" dirty="0" smtClean="0"/>
              <a:t>, e.g. education, support, re-design environment, regulation/control</a:t>
            </a:r>
          </a:p>
          <a:p>
            <a:pPr marL="0" indent="0">
              <a:buFontTx/>
              <a:buNone/>
            </a:pP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50</a:t>
            </a:fld>
            <a:endParaRPr lang="en-US"/>
          </a:p>
        </p:txBody>
      </p:sp>
    </p:spTree>
    <p:extLst>
      <p:ext uri="{BB962C8B-B14F-4D97-AF65-F5344CB8AC3E}">
        <p14:creationId xmlns:p14="http://schemas.microsoft.com/office/powerpoint/2010/main" val="3519162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 cars dedicated to bike, wheelchair</a:t>
            </a:r>
            <a:r>
              <a:rPr lang="en-US" baseline="0" dirty="0" smtClean="0"/>
              <a:t> and stroller transport; stairways with bike ramps, bike lanes physically separated from traffic (average width 7 </a:t>
            </a:r>
            <a:r>
              <a:rPr lang="en-US" baseline="0" dirty="0" err="1" smtClean="0"/>
              <a:t>ft</a:t>
            </a:r>
            <a:r>
              <a:rPr lang="en-US" baseline="0" dirty="0" smtClean="0"/>
              <a:t>, enabling conversation and overtaking), green bicycle routes (fast, safe, pleasant), abundant and convenient bike parking, re-designed intersections to reduce potential for bike-car collisions, readily available public bicycles</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52</a:t>
            </a:fld>
            <a:endParaRPr lang="en-US"/>
          </a:p>
        </p:txBody>
      </p:sp>
    </p:spTree>
    <p:extLst>
      <p:ext uri="{BB962C8B-B14F-4D97-AF65-F5344CB8AC3E}">
        <p14:creationId xmlns:p14="http://schemas.microsoft.com/office/powerpoint/2010/main" val="2847834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events promoting cycling, media</a:t>
            </a:r>
            <a:r>
              <a:rPr lang="en-US" baseline="0" dirty="0" smtClean="0"/>
              <a:t> campaign, “cycle chic”</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53</a:t>
            </a:fld>
            <a:endParaRPr lang="en-US"/>
          </a:p>
        </p:txBody>
      </p:sp>
    </p:spTree>
    <p:extLst>
      <p:ext uri="{BB962C8B-B14F-4D97-AF65-F5344CB8AC3E}">
        <p14:creationId xmlns:p14="http://schemas.microsoft.com/office/powerpoint/2010/main" val="2847834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30-40%</a:t>
            </a:r>
            <a:r>
              <a:rPr lang="en-US" baseline="0" dirty="0" smtClean="0"/>
              <a:t> of Danes are physically inactive</a:t>
            </a:r>
          </a:p>
          <a:p>
            <a:r>
              <a:rPr lang="en-US" baseline="0" dirty="0" smtClean="0"/>
              <a:t>cycling campaigns have increased cycling across the country, which has had a positive impact on public health. however, when people are asked why they cycle, health is not the top reason. nor is reducing carbon footprint. therefore, the campaign has very successfully blended the goals of the planners (reduced pollution and improved public health) with directly addressing the priorities of target population (commuters) – convenient, fast, safe, low-cost means of commuting</a:t>
            </a:r>
          </a:p>
        </p:txBody>
      </p:sp>
      <p:sp>
        <p:nvSpPr>
          <p:cNvPr id="4" name="Slide Number Placeholder 3"/>
          <p:cNvSpPr>
            <a:spLocks noGrp="1"/>
          </p:cNvSpPr>
          <p:nvPr>
            <p:ph type="sldNum" sz="quarter" idx="10"/>
          </p:nvPr>
        </p:nvSpPr>
        <p:spPr/>
        <p:txBody>
          <a:bodyPr/>
          <a:lstStyle/>
          <a:p>
            <a:fld id="{759DDC3A-76B9-7243-91E9-DABD4D5C9766}" type="slidenum">
              <a:rPr lang="en-US" smtClean="0"/>
              <a:t>54</a:t>
            </a:fld>
            <a:endParaRPr lang="en-US"/>
          </a:p>
        </p:txBody>
      </p:sp>
    </p:spTree>
    <p:extLst>
      <p:ext uri="{BB962C8B-B14F-4D97-AF65-F5344CB8AC3E}">
        <p14:creationId xmlns:p14="http://schemas.microsoft.com/office/powerpoint/2010/main" val="284783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Advertising</a:t>
            </a:r>
            <a:r>
              <a:rPr lang="en-US" baseline="0" dirty="0" smtClean="0"/>
              <a:t> and social marketing can tell us a lot about the zeitgeist/predominant cultural values of the time</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5</a:t>
            </a:fld>
            <a:endParaRPr lang="en-US"/>
          </a:p>
        </p:txBody>
      </p:sp>
    </p:spTree>
    <p:extLst>
      <p:ext uri="{BB962C8B-B14F-4D97-AF65-F5344CB8AC3E}">
        <p14:creationId xmlns:p14="http://schemas.microsoft.com/office/powerpoint/2010/main" val="2502208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1970s</a:t>
            </a:r>
          </a:p>
          <a:p>
            <a:r>
              <a:rPr lang="en-US" dirty="0" smtClean="0"/>
              <a:t>How does this campaign use persuasion?</a:t>
            </a:r>
          </a:p>
          <a:p>
            <a:r>
              <a:rPr lang="en-US" dirty="0" smtClean="0"/>
              <a:t>WARN</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6</a:t>
            </a:fld>
            <a:endParaRPr lang="en-US"/>
          </a:p>
        </p:txBody>
      </p:sp>
    </p:spTree>
    <p:extLst>
      <p:ext uri="{BB962C8B-B14F-4D97-AF65-F5344CB8AC3E}">
        <p14:creationId xmlns:p14="http://schemas.microsoft.com/office/powerpoint/2010/main" val="356553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audience?</a:t>
            </a:r>
          </a:p>
          <a:p>
            <a:r>
              <a:rPr lang="en-US" dirty="0" smtClean="0"/>
              <a:t>Message: if you smoke, you won’t fit in;</a:t>
            </a:r>
            <a:r>
              <a:rPr lang="en-US" baseline="0" dirty="0" smtClean="0"/>
              <a:t> if you don’t smoke, you will fit in</a:t>
            </a:r>
          </a:p>
          <a:p>
            <a:r>
              <a:rPr lang="en-US" baseline="0" dirty="0" smtClean="0"/>
              <a:t>This SM campaign understands that health is not the only motivation for healthy behavior</a:t>
            </a:r>
            <a:endParaRPr lang="en-US" dirty="0" smtClean="0"/>
          </a:p>
        </p:txBody>
      </p:sp>
      <p:sp>
        <p:nvSpPr>
          <p:cNvPr id="4" name="Slide Number Placeholder 3"/>
          <p:cNvSpPr>
            <a:spLocks noGrp="1"/>
          </p:cNvSpPr>
          <p:nvPr>
            <p:ph type="sldNum" sz="quarter" idx="10"/>
          </p:nvPr>
        </p:nvSpPr>
        <p:spPr/>
        <p:txBody>
          <a:bodyPr/>
          <a:lstStyle/>
          <a:p>
            <a:fld id="{759DDC3A-76B9-7243-91E9-DABD4D5C9766}" type="slidenum">
              <a:rPr lang="en-US" smtClean="0"/>
              <a:t>7</a:t>
            </a:fld>
            <a:endParaRPr lang="en-US"/>
          </a:p>
        </p:txBody>
      </p:sp>
    </p:spTree>
    <p:extLst>
      <p:ext uri="{BB962C8B-B14F-4D97-AF65-F5344CB8AC3E}">
        <p14:creationId xmlns:p14="http://schemas.microsoft.com/office/powerpoint/2010/main" val="3260320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21</a:t>
            </a:r>
            <a:r>
              <a:rPr lang="en-US" baseline="30000" dirty="0" smtClean="0"/>
              <a:t>st</a:t>
            </a:r>
            <a:r>
              <a:rPr lang="en-US" dirty="0" smtClean="0"/>
              <a:t> century; still warning/fear-based; testimonials shown to be more effective than info such as stats; target audience?</a:t>
            </a:r>
          </a:p>
          <a:p>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8</a:t>
            </a:fld>
            <a:endParaRPr lang="en-US"/>
          </a:p>
        </p:txBody>
      </p:sp>
    </p:spTree>
    <p:extLst>
      <p:ext uri="{BB962C8B-B14F-4D97-AF65-F5344CB8AC3E}">
        <p14:creationId xmlns:p14="http://schemas.microsoft.com/office/powerpoint/2010/main" val="108187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Traditional health </a:t>
            </a:r>
            <a:r>
              <a:rPr lang="en-US" baseline="0" dirty="0" err="1" smtClean="0"/>
              <a:t>ed</a:t>
            </a:r>
            <a:r>
              <a:rPr lang="en-US" baseline="0" dirty="0" smtClean="0"/>
              <a:t> model: give people information and they will change behavior</a:t>
            </a:r>
          </a:p>
          <a:p>
            <a:r>
              <a:rPr lang="en-US" baseline="0" dirty="0" smtClean="0"/>
              <a:t>Assumption is that knowledge will lead to </a:t>
            </a:r>
            <a:r>
              <a:rPr lang="en-US" baseline="0" dirty="0" err="1" smtClean="0"/>
              <a:t>beh</a:t>
            </a:r>
            <a:r>
              <a:rPr lang="en-US" baseline="0" dirty="0" smtClean="0"/>
              <a:t> change</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10</a:t>
            </a:fld>
            <a:endParaRPr lang="en-US"/>
          </a:p>
        </p:txBody>
      </p:sp>
    </p:spTree>
    <p:extLst>
      <p:ext uri="{BB962C8B-B14F-4D97-AF65-F5344CB8AC3E}">
        <p14:creationId xmlns:p14="http://schemas.microsoft.com/office/powerpoint/2010/main" val="97293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a:t>
            </a:r>
            <a:r>
              <a:rPr lang="en-US" baseline="0" dirty="0" smtClean="0"/>
              <a:t> give up addictive  behavior; resist peer pressure, be uncomfortable, establish new habits, hear bad news, give up looking good (sunscreen), remember something</a:t>
            </a:r>
          </a:p>
          <a:p>
            <a:r>
              <a:rPr lang="en-US" baseline="0" dirty="0" smtClean="0"/>
              <a:t>Shift from fear-based to positive, promising message. </a:t>
            </a:r>
          </a:p>
          <a:p>
            <a:r>
              <a:rPr lang="en-US" baseline="0" dirty="0" smtClean="0"/>
              <a:t>What does the campaign promise? How does it sell HIV testing? How is this approach different from more conventional approaches?</a:t>
            </a:r>
          </a:p>
          <a:p>
            <a:r>
              <a:rPr lang="en-US" baseline="0" dirty="0" smtClean="0"/>
              <a:t>*health is not only motivation! Here, intimacy, belonging are offered.</a:t>
            </a:r>
          </a:p>
          <a:p>
            <a:r>
              <a:rPr lang="en-US" baseline="0" dirty="0" err="1" smtClean="0"/>
              <a:t>Iknowhiv.org</a:t>
            </a:r>
            <a:endParaRPr lang="en-US" baseline="0" dirty="0" smtClean="0"/>
          </a:p>
          <a:p>
            <a:endParaRPr lang="en-US" baseline="0" dirty="0" smtClean="0"/>
          </a:p>
          <a:p>
            <a:endParaRPr lang="en-US" baseline="0" dirty="0" smtClean="0"/>
          </a:p>
          <a:p>
            <a:r>
              <a:rPr lang="en-US" baseline="0" dirty="0" smtClean="0"/>
              <a:t>SF campaign</a:t>
            </a:r>
            <a:endParaRPr lang="en-US" dirty="0"/>
          </a:p>
        </p:txBody>
      </p:sp>
      <p:sp>
        <p:nvSpPr>
          <p:cNvPr id="4" name="Slide Number Placeholder 3"/>
          <p:cNvSpPr>
            <a:spLocks noGrp="1"/>
          </p:cNvSpPr>
          <p:nvPr>
            <p:ph type="sldNum" sz="quarter" idx="10"/>
          </p:nvPr>
        </p:nvSpPr>
        <p:spPr/>
        <p:txBody>
          <a:bodyPr/>
          <a:lstStyle/>
          <a:p>
            <a:fld id="{759DDC3A-76B9-7243-91E9-DABD4D5C9766}" type="slidenum">
              <a:rPr lang="en-US" smtClean="0"/>
              <a:t>11</a:t>
            </a:fld>
            <a:endParaRPr lang="en-US"/>
          </a:p>
        </p:txBody>
      </p:sp>
    </p:spTree>
    <p:extLst>
      <p:ext uri="{BB962C8B-B14F-4D97-AF65-F5344CB8AC3E}">
        <p14:creationId xmlns:p14="http://schemas.microsoft.com/office/powerpoint/2010/main" val="233872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10/30/14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10/30/14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10/30/14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10/30/14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10/30/14</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10/30/14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10/30/14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10/30/14</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1599248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gi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20.png"/><Relationship Id="rId1" Type="http://schemas.microsoft.com/office/2007/relationships/media" Target="../media/media2.mov"/><Relationship Id="rId2" Type="http://schemas.openxmlformats.org/officeDocument/2006/relationships/video" Target="../media/media2.mo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enablingchange.com.au" TargetMode="External"/><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hyperlink" Target="http://www.meatlessmonday.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binged.it/1dl1spb" TargetMode="External"/><Relationship Id="rId4" Type="http://schemas.openxmlformats.org/officeDocument/2006/relationships/image" Target="../media/image9.jp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484968"/>
            <a:ext cx="7175500" cy="933450"/>
          </a:xfrm>
        </p:spPr>
        <p:txBody>
          <a:bodyPr>
            <a:normAutofit fontScale="90000"/>
          </a:bodyPr>
          <a:lstStyle/>
          <a:p>
            <a:r>
              <a:rPr lang="en-US" sz="3600" dirty="0" smtClean="0"/>
              <a:t/>
            </a:r>
            <a:br>
              <a:rPr lang="en-US" sz="3600" dirty="0" smtClean="0"/>
            </a:br>
            <a:r>
              <a:rPr lang="en-US" sz="2400" dirty="0" smtClean="0"/>
              <a:t>Sara Ackerman, PhD, MPH</a:t>
            </a:r>
            <a:br>
              <a:rPr lang="en-US" sz="2400" dirty="0" smtClean="0"/>
            </a:br>
            <a:r>
              <a:rPr lang="en-US" sz="2400" dirty="0" smtClean="0"/>
              <a:t>Assistant Adjunct Professor</a:t>
            </a:r>
            <a:br>
              <a:rPr lang="en-US" sz="2400" dirty="0" smtClean="0"/>
            </a:br>
            <a:r>
              <a:rPr lang="en-US" sz="2400" dirty="0" smtClean="0"/>
              <a:t>Dept. of Social and Behavioral Sciences</a:t>
            </a:r>
            <a:br>
              <a:rPr lang="en-US" sz="2400" dirty="0" smtClean="0"/>
            </a:br>
            <a:r>
              <a:rPr lang="en-US" sz="2400" dirty="0" smtClean="0"/>
              <a:t>UCSF</a:t>
            </a:r>
            <a:br>
              <a:rPr lang="en-US" sz="2400" dirty="0" smtClean="0"/>
            </a:br>
            <a:r>
              <a:rPr lang="en-US" sz="3600" dirty="0" smtClean="0"/>
              <a:t>	</a:t>
            </a:r>
            <a:endParaRPr lang="en-US" sz="3600" dirty="0"/>
          </a:p>
        </p:txBody>
      </p:sp>
      <p:pic>
        <p:nvPicPr>
          <p:cNvPr id="8" name="Picture Placeholder 7" descr="Kaiser thrive kite.jp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9339" b="-29339"/>
          <a:stretch>
            <a:fillRect/>
          </a:stretch>
        </p:blipFill>
        <p:spPr>
          <a:xfrm>
            <a:off x="4438650" y="0"/>
            <a:ext cx="2511525" cy="2489201"/>
          </a:xfrm>
        </p:spPr>
      </p:pic>
      <p:pic>
        <p:nvPicPr>
          <p:cNvPr id="7" name="Content Placeholder 4" descr="lunes sin carne2[1] copy.jpg"/>
          <p:cNvPicPr>
            <a:picLocks noChangeAspect="1"/>
          </p:cNvPicPr>
          <p:nvPr/>
        </p:nvPicPr>
        <p:blipFill>
          <a:blip r:embed="rId3">
            <a:extLst>
              <a:ext uri="{28A0092B-C50C-407E-A947-70E740481C1C}">
                <a14:useLocalDpi xmlns:a14="http://schemas.microsoft.com/office/drawing/2010/main" val="0"/>
              </a:ext>
            </a:extLst>
          </a:blip>
          <a:srcRect l="-12160" r="-12160"/>
          <a:stretch>
            <a:fillRect/>
          </a:stretch>
        </p:blipFill>
        <p:spPr>
          <a:xfrm>
            <a:off x="6134099" y="2489201"/>
            <a:ext cx="3390901" cy="1860055"/>
          </a:xfrm>
          <a:prstGeom prst="rect">
            <a:avLst/>
          </a:prstGeom>
        </p:spPr>
      </p:pic>
      <p:sp>
        <p:nvSpPr>
          <p:cNvPr id="6" name="TextBox 5"/>
          <p:cNvSpPr txBox="1"/>
          <p:nvPr/>
        </p:nvSpPr>
        <p:spPr>
          <a:xfrm>
            <a:off x="355600" y="965707"/>
            <a:ext cx="3911600" cy="3046988"/>
          </a:xfrm>
          <a:prstGeom prst="rect">
            <a:avLst/>
          </a:prstGeom>
          <a:noFill/>
        </p:spPr>
        <p:txBody>
          <a:bodyPr wrap="square" rtlCol="0">
            <a:spAutoFit/>
          </a:bodyPr>
          <a:lstStyle/>
          <a:p>
            <a:r>
              <a:rPr lang="en-US" sz="4800" dirty="0">
                <a:solidFill>
                  <a:srgbClr val="FFFFFF"/>
                </a:solidFill>
                <a:ea typeface="+mj-ea"/>
                <a:cs typeface="+mj-cs"/>
              </a:rPr>
              <a:t>Social Marketing: An Introduction</a:t>
            </a:r>
            <a:endParaRPr lang="en-US" sz="4800" dirty="0">
              <a:solidFill>
                <a:srgbClr val="FFFFFF"/>
              </a:solidFill>
            </a:endParaRPr>
          </a:p>
        </p:txBody>
      </p:sp>
    </p:spTree>
    <p:extLst>
      <p:ext uri="{BB962C8B-B14F-4D97-AF65-F5344CB8AC3E}">
        <p14:creationId xmlns:p14="http://schemas.microsoft.com/office/powerpoint/2010/main" val="657065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776194"/>
            <a:ext cx="2346326" cy="4976906"/>
          </a:xfrm>
        </p:spPr>
        <p:txBody>
          <a:bodyPr/>
          <a:lstStyle/>
          <a:p>
            <a:r>
              <a:rPr lang="en-US" sz="3200" i="1" dirty="0" smtClean="0"/>
              <a:t>Why is social marketing often less effective than commercial marketing?</a:t>
            </a:r>
            <a:endParaRPr lang="en-US" sz="3200" i="1" dirty="0"/>
          </a:p>
        </p:txBody>
      </p:sp>
      <p:pic>
        <p:nvPicPr>
          <p:cNvPr id="5" name="Content Placeholder 4" descr="FDA_acet_meds_poster_85x11_Lo_Rez.pdf"/>
          <p:cNvPicPr>
            <a:picLocks noGrp="1" noChangeAspect="1"/>
          </p:cNvPicPr>
          <p:nvPr>
            <p:ph idx="1"/>
          </p:nvPr>
        </p:nvPicPr>
        <p:blipFill>
          <a:blip r:embed="rId3">
            <a:extLst>
              <a:ext uri="{28A0092B-C50C-407E-A947-70E740481C1C}">
                <a14:useLocalDpi xmlns:a14="http://schemas.microsoft.com/office/drawing/2010/main" val="0"/>
              </a:ext>
            </a:extLst>
          </a:blip>
          <a:srcRect l="-67960" r="-67960"/>
          <a:stretch>
            <a:fillRect/>
          </a:stretch>
        </p:blipFill>
        <p:spPr>
          <a:xfrm>
            <a:off x="661438" y="1371600"/>
            <a:ext cx="9585027" cy="5257800"/>
          </a:xfrm>
        </p:spPr>
      </p:pic>
    </p:spTree>
    <p:extLst>
      <p:ext uri="{BB962C8B-B14F-4D97-AF65-F5344CB8AC3E}">
        <p14:creationId xmlns:p14="http://schemas.microsoft.com/office/powerpoint/2010/main" val="3720573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346303"/>
            <a:ext cx="7404100" cy="3498393"/>
          </a:xfrm>
          <a:prstGeom prst="rect">
            <a:avLst/>
          </a:prstGeom>
          <a:noFill/>
        </p:spPr>
        <p:txBody>
          <a:bodyPr wrap="square" rtlCol="0">
            <a:spAutoFit/>
          </a:bodyPr>
          <a:lstStyle/>
          <a:p>
            <a:pPr algn="ctr">
              <a:lnSpc>
                <a:spcPct val="140000"/>
              </a:lnSpc>
            </a:pPr>
            <a:r>
              <a:rPr lang="en-US" sz="4000" i="1" dirty="0" smtClean="0">
                <a:solidFill>
                  <a:schemeClr val="accent1"/>
                </a:solidFill>
              </a:rPr>
              <a:t>You’re trying to influence people to do things they are uncomfortable with, don’t want to do, </a:t>
            </a:r>
            <a:r>
              <a:rPr lang="en-US" sz="4000" b="1" i="1" u="sng" dirty="0" smtClean="0">
                <a:solidFill>
                  <a:schemeClr val="accent1"/>
                </a:solidFill>
              </a:rPr>
              <a:t>or can’t do</a:t>
            </a:r>
            <a:endParaRPr lang="en-US" sz="4000" b="1" i="1" u="sng" dirty="0">
              <a:solidFill>
                <a:schemeClr val="accent1"/>
              </a:solidFill>
            </a:endParaRPr>
          </a:p>
        </p:txBody>
      </p:sp>
      <p:pic>
        <p:nvPicPr>
          <p:cNvPr id="3" name="Picture 2" descr="No HI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9098"/>
            <a:ext cx="9144003" cy="2667001"/>
          </a:xfrm>
          <a:prstGeom prst="rect">
            <a:avLst/>
          </a:prstGeom>
        </p:spPr>
      </p:pic>
    </p:spTree>
    <p:extLst>
      <p:ext uri="{BB962C8B-B14F-4D97-AF65-F5344CB8AC3E}">
        <p14:creationId xmlns:p14="http://schemas.microsoft.com/office/powerpoint/2010/main" val="11053313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marketing can be used to influence:</a:t>
            </a:r>
            <a:endParaRPr lang="en-US" dirty="0"/>
          </a:p>
        </p:txBody>
      </p:sp>
      <p:sp>
        <p:nvSpPr>
          <p:cNvPr id="3" name="Content Placeholder 2"/>
          <p:cNvSpPr>
            <a:spLocks noGrp="1"/>
          </p:cNvSpPr>
          <p:nvPr>
            <p:ph idx="1"/>
          </p:nvPr>
        </p:nvSpPr>
        <p:spPr>
          <a:xfrm>
            <a:off x="498474" y="2235200"/>
            <a:ext cx="7556313" cy="4144963"/>
          </a:xfrm>
        </p:spPr>
        <p:txBody>
          <a:bodyPr>
            <a:normAutofit/>
          </a:bodyPr>
          <a:lstStyle/>
          <a:p>
            <a:r>
              <a:rPr lang="en-US" sz="3200" dirty="0" smtClean="0">
                <a:solidFill>
                  <a:schemeClr val="tx1">
                    <a:lumMod val="75000"/>
                    <a:lumOff val="25000"/>
                  </a:schemeClr>
                </a:solidFill>
              </a:rPr>
              <a:t> individual behaviors</a:t>
            </a:r>
          </a:p>
          <a:p>
            <a:r>
              <a:rPr lang="en-US" sz="3200" dirty="0" smtClean="0">
                <a:solidFill>
                  <a:schemeClr val="tx1">
                    <a:lumMod val="75000"/>
                    <a:lumOff val="25000"/>
                  </a:schemeClr>
                </a:solidFill>
              </a:rPr>
              <a:t> social interactions and norms</a:t>
            </a:r>
          </a:p>
          <a:p>
            <a:r>
              <a:rPr lang="en-US" sz="3200" dirty="0" smtClean="0">
                <a:solidFill>
                  <a:schemeClr val="tx1">
                    <a:lumMod val="75000"/>
                    <a:lumOff val="25000"/>
                  </a:schemeClr>
                </a:solidFill>
              </a:rPr>
              <a:t> policies</a:t>
            </a:r>
          </a:p>
          <a:p>
            <a:r>
              <a:rPr lang="en-US" sz="3200" dirty="0" smtClean="0">
                <a:solidFill>
                  <a:schemeClr val="tx1">
                    <a:lumMod val="75000"/>
                    <a:lumOff val="25000"/>
                  </a:schemeClr>
                </a:solidFill>
              </a:rPr>
              <a:t> institutional practices</a:t>
            </a:r>
            <a:endParaRPr lang="en-US" sz="3200" dirty="0">
              <a:solidFill>
                <a:schemeClr val="tx1">
                  <a:lumMod val="75000"/>
                  <a:lumOff val="25000"/>
                </a:schemeClr>
              </a:solidFill>
            </a:endParaRPr>
          </a:p>
        </p:txBody>
      </p:sp>
    </p:spTree>
    <p:extLst>
      <p:ext uri="{BB962C8B-B14F-4D97-AF65-F5344CB8AC3E}">
        <p14:creationId xmlns:p14="http://schemas.microsoft.com/office/powerpoint/2010/main" val="6128309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social marketing strategies used for?</a:t>
            </a:r>
            <a:endParaRPr lang="en-US" dirty="0"/>
          </a:p>
        </p:txBody>
      </p:sp>
      <p:sp>
        <p:nvSpPr>
          <p:cNvPr id="3" name="Content Placeholder 2"/>
          <p:cNvSpPr>
            <a:spLocks noGrp="1"/>
          </p:cNvSpPr>
          <p:nvPr>
            <p:ph idx="1"/>
          </p:nvPr>
        </p:nvSpPr>
        <p:spPr/>
        <p:txBody>
          <a:bodyPr>
            <a:noAutofit/>
          </a:bodyPr>
          <a:lstStyle/>
          <a:p>
            <a:r>
              <a:rPr lang="en-US" sz="2800" dirty="0"/>
              <a:t>C</a:t>
            </a:r>
            <a:r>
              <a:rPr lang="en-US" sz="2800" dirty="0" smtClean="0"/>
              <a:t>ommunication campaigns </a:t>
            </a:r>
          </a:p>
          <a:p>
            <a:r>
              <a:rPr lang="en-US" sz="2800" dirty="0"/>
              <a:t>E</a:t>
            </a:r>
            <a:r>
              <a:rPr lang="en-US" sz="2800" dirty="0" smtClean="0"/>
              <a:t>ducational materials</a:t>
            </a:r>
            <a:br>
              <a:rPr lang="en-US" sz="2800" dirty="0" smtClean="0"/>
            </a:br>
            <a:r>
              <a:rPr lang="en-US" sz="2800" dirty="0" smtClean="0"/>
              <a:t/>
            </a:r>
            <a:br>
              <a:rPr lang="en-US" sz="2800" dirty="0" smtClean="0"/>
            </a:br>
            <a:r>
              <a:rPr lang="en-US" sz="2800" i="1" dirty="0" smtClean="0"/>
              <a:t>and are often used in conjunction with…</a:t>
            </a:r>
            <a:endParaRPr lang="en-US" sz="2800" dirty="0" smtClean="0"/>
          </a:p>
          <a:p>
            <a:r>
              <a:rPr lang="en-US" sz="2800" dirty="0" smtClean="0"/>
              <a:t>Re-design of structural/environmental conditions to make it easier for people to adopt specific behavior</a:t>
            </a:r>
          </a:p>
        </p:txBody>
      </p:sp>
    </p:spTree>
    <p:extLst>
      <p:ext uri="{BB962C8B-B14F-4D97-AF65-F5344CB8AC3E}">
        <p14:creationId xmlns:p14="http://schemas.microsoft.com/office/powerpoint/2010/main" val="1692682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health topics that have been addressed by social marketing:</a:t>
            </a:r>
            <a:endParaRPr lang="en-US" dirty="0"/>
          </a:p>
        </p:txBody>
      </p:sp>
      <p:pic>
        <p:nvPicPr>
          <p:cNvPr id="6" name="Content Placeholder 5" descr="WordItOut-Word-cloud-45276.png"/>
          <p:cNvPicPr>
            <a:picLocks noGrp="1" noChangeAspect="1"/>
          </p:cNvPicPr>
          <p:nvPr>
            <p:ph idx="1"/>
          </p:nvPr>
        </p:nvPicPr>
        <p:blipFill>
          <a:blip r:embed="rId2">
            <a:extLst>
              <a:ext uri="{28A0092B-C50C-407E-A947-70E740481C1C}">
                <a14:useLocalDpi xmlns:a14="http://schemas.microsoft.com/office/drawing/2010/main" val="0"/>
              </a:ext>
            </a:extLst>
          </a:blip>
          <a:srcRect l="4424" r="4424"/>
          <a:stretch>
            <a:fillRect/>
          </a:stretch>
        </p:blipFill>
        <p:spPr>
          <a:xfrm>
            <a:off x="498474" y="1981200"/>
            <a:ext cx="8062339" cy="4422540"/>
          </a:xfrm>
        </p:spPr>
      </p:pic>
    </p:spTree>
    <p:extLst>
      <p:ext uri="{BB962C8B-B14F-4D97-AF65-F5344CB8AC3E}">
        <p14:creationId xmlns:p14="http://schemas.microsoft.com/office/powerpoint/2010/main" val="31846134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52" y="1992793"/>
            <a:ext cx="7556313" cy="1103611"/>
          </a:xfrm>
        </p:spPr>
        <p:txBody>
          <a:bodyPr/>
          <a:lstStyle/>
          <a:p>
            <a:pPr algn="ctr"/>
            <a:r>
              <a:rPr lang="en-US" sz="6000" dirty="0" smtClean="0"/>
              <a:t>social marketing principles and methods</a:t>
            </a:r>
            <a:endParaRPr lang="en-US" sz="6000" dirty="0"/>
          </a:p>
        </p:txBody>
      </p:sp>
    </p:spTree>
    <p:extLst>
      <p:ext uri="{BB962C8B-B14F-4D97-AF65-F5344CB8AC3E}">
        <p14:creationId xmlns:p14="http://schemas.microsoft.com/office/powerpoint/2010/main" val="37757318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052" y="900593"/>
            <a:ext cx="7556313" cy="1103611"/>
          </a:xfrm>
        </p:spPr>
        <p:txBody>
          <a:bodyPr/>
          <a:lstStyle/>
          <a:p>
            <a:pPr algn="ctr"/>
            <a:r>
              <a:rPr lang="en-US" sz="6000" dirty="0" smtClean="0"/>
              <a:t>audience</a:t>
            </a:r>
            <a:br>
              <a:rPr lang="en-US" sz="6000" dirty="0" smtClean="0"/>
            </a:br>
            <a:r>
              <a:rPr lang="en-US" sz="6000" dirty="0"/>
              <a:t/>
            </a:r>
            <a:br>
              <a:rPr lang="en-US" sz="6000" dirty="0"/>
            </a:br>
            <a:r>
              <a:rPr lang="en-US" sz="6000" dirty="0" smtClean="0"/>
              <a:t>exchange</a:t>
            </a:r>
            <a:br>
              <a:rPr lang="en-US" sz="6000" dirty="0" smtClean="0"/>
            </a:br>
            <a:r>
              <a:rPr lang="en-US" sz="6000" dirty="0"/>
              <a:t/>
            </a:r>
            <a:br>
              <a:rPr lang="en-US" sz="6000" dirty="0"/>
            </a:br>
            <a:r>
              <a:rPr lang="en-US" sz="6000" dirty="0" smtClean="0"/>
              <a:t>marketing mix</a:t>
            </a:r>
            <a:endParaRPr lang="en-US" sz="6000" dirty="0"/>
          </a:p>
        </p:txBody>
      </p:sp>
    </p:spTree>
    <p:extLst>
      <p:ext uri="{BB962C8B-B14F-4D97-AF65-F5344CB8AC3E}">
        <p14:creationId xmlns:p14="http://schemas.microsoft.com/office/powerpoint/2010/main" val="38370792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92" y="891372"/>
            <a:ext cx="8092079" cy="1652878"/>
          </a:xfrm>
        </p:spPr>
        <p:txBody>
          <a:bodyPr>
            <a:normAutofit fontScale="92500" lnSpcReduction="20000"/>
          </a:bodyPr>
          <a:lstStyle/>
          <a:p>
            <a:pPr marL="0" indent="0" algn="ctr">
              <a:buNone/>
            </a:pPr>
            <a:r>
              <a:rPr lang="en-US" sz="6600" dirty="0" smtClean="0">
                <a:solidFill>
                  <a:schemeClr val="accent1"/>
                </a:solidFill>
                <a:latin typeface="+mj-lt"/>
                <a:cs typeface="Rockwell"/>
              </a:rPr>
              <a:t>audience</a:t>
            </a:r>
            <a:r>
              <a:rPr lang="en-US" sz="6600" dirty="0">
                <a:latin typeface="+mj-lt"/>
                <a:cs typeface="Rockwell"/>
              </a:rPr>
              <a:t/>
            </a:r>
            <a:br>
              <a:rPr lang="en-US" sz="6600" dirty="0">
                <a:latin typeface="+mj-lt"/>
                <a:cs typeface="Rockwell"/>
              </a:rPr>
            </a:br>
            <a:endParaRPr lang="en-US" sz="6600" dirty="0" smtClean="0">
              <a:latin typeface="+mj-lt"/>
              <a:cs typeface="Rockwell"/>
            </a:endParaRPr>
          </a:p>
        </p:txBody>
      </p:sp>
      <p:sp>
        <p:nvSpPr>
          <p:cNvPr id="4" name="TextBox 3"/>
          <p:cNvSpPr txBox="1"/>
          <p:nvPr/>
        </p:nvSpPr>
        <p:spPr>
          <a:xfrm>
            <a:off x="670310" y="2258069"/>
            <a:ext cx="7014042" cy="3693319"/>
          </a:xfrm>
          <a:prstGeom prst="rect">
            <a:avLst/>
          </a:prstGeom>
          <a:noFill/>
        </p:spPr>
        <p:txBody>
          <a:bodyPr wrap="square" rtlCol="0">
            <a:spAutoFit/>
          </a:bodyPr>
          <a:lstStyle/>
          <a:p>
            <a:pPr algn="ctr">
              <a:spcAft>
                <a:spcPts val="1200"/>
              </a:spcAft>
            </a:pPr>
            <a:r>
              <a:rPr lang="en-US" sz="2800" i="1" dirty="0" smtClean="0">
                <a:solidFill>
                  <a:schemeClr val="tx1">
                    <a:lumMod val="75000"/>
                    <a:lumOff val="25000"/>
                  </a:schemeClr>
                </a:solidFill>
                <a:latin typeface="Rockwell"/>
                <a:cs typeface="Rockwell"/>
              </a:rPr>
              <a:t>do you really know what’s best </a:t>
            </a:r>
            <a:br>
              <a:rPr lang="en-US" sz="2800" i="1" dirty="0" smtClean="0">
                <a:solidFill>
                  <a:schemeClr val="tx1">
                    <a:lumMod val="75000"/>
                    <a:lumOff val="25000"/>
                  </a:schemeClr>
                </a:solidFill>
                <a:latin typeface="Rockwell"/>
                <a:cs typeface="Rockwell"/>
              </a:rPr>
            </a:br>
            <a:r>
              <a:rPr lang="en-US" sz="2800" i="1" dirty="0" smtClean="0">
                <a:solidFill>
                  <a:schemeClr val="tx1">
                    <a:lumMod val="75000"/>
                    <a:lumOff val="25000"/>
                  </a:schemeClr>
                </a:solidFill>
                <a:latin typeface="Rockwell"/>
                <a:cs typeface="Rockwell"/>
              </a:rPr>
              <a:t>for your audience</a:t>
            </a:r>
            <a:r>
              <a:rPr lang="en-US" sz="2800" i="1" dirty="0" smtClean="0">
                <a:solidFill>
                  <a:schemeClr val="tx1">
                    <a:lumMod val="75000"/>
                    <a:lumOff val="25000"/>
                  </a:schemeClr>
                </a:solidFill>
                <a:latin typeface="Rockwell"/>
                <a:cs typeface="Rockwell"/>
              </a:rPr>
              <a:t>?</a:t>
            </a:r>
            <a:br>
              <a:rPr lang="en-US" sz="2800" i="1" dirty="0" smtClean="0">
                <a:solidFill>
                  <a:schemeClr val="tx1">
                    <a:lumMod val="75000"/>
                    <a:lumOff val="25000"/>
                  </a:schemeClr>
                </a:solidFill>
                <a:latin typeface="Rockwell"/>
                <a:cs typeface="Rockwell"/>
              </a:rPr>
            </a:br>
            <a:endParaRPr lang="en-US" sz="2800" i="1" dirty="0" smtClean="0">
              <a:solidFill>
                <a:schemeClr val="tx1">
                  <a:lumMod val="75000"/>
                  <a:lumOff val="25000"/>
                </a:schemeClr>
              </a:solidFill>
              <a:latin typeface="Rockwell"/>
              <a:cs typeface="Rockwell"/>
            </a:endParaRPr>
          </a:p>
          <a:p>
            <a:pPr algn="ctr"/>
            <a:r>
              <a:rPr lang="en-US" sz="2800" dirty="0" smtClean="0">
                <a:solidFill>
                  <a:srgbClr val="000090"/>
                </a:solidFill>
                <a:latin typeface="Rockwell"/>
                <a:cs typeface="Rockwell"/>
              </a:rPr>
              <a:t>important to engage and understand your audience in order to create a program focused on their values, priorities,</a:t>
            </a:r>
            <a:r>
              <a:rPr lang="en-US" sz="2800" dirty="0">
                <a:solidFill>
                  <a:srgbClr val="000090"/>
                </a:solidFill>
                <a:latin typeface="Rockwell"/>
                <a:cs typeface="Rockwell"/>
              </a:rPr>
              <a:t> </a:t>
            </a:r>
            <a:r>
              <a:rPr lang="en-US" sz="2800" dirty="0" smtClean="0">
                <a:solidFill>
                  <a:srgbClr val="000090"/>
                </a:solidFill>
                <a:latin typeface="Rockwell"/>
                <a:cs typeface="Rockwell"/>
              </a:rPr>
              <a:t>and circumstances</a:t>
            </a:r>
          </a:p>
          <a:p>
            <a:pPr marL="342900" indent="-342900">
              <a:buFont typeface="+mj-lt"/>
              <a:buAutoNum type="arabicPeriod"/>
            </a:pPr>
            <a:endParaRPr lang="en-US" sz="2800" dirty="0">
              <a:latin typeface="Rockwell"/>
              <a:cs typeface="Rockwell"/>
            </a:endParaRPr>
          </a:p>
        </p:txBody>
      </p:sp>
    </p:spTree>
    <p:extLst>
      <p:ext uri="{BB962C8B-B14F-4D97-AF65-F5344CB8AC3E}">
        <p14:creationId xmlns:p14="http://schemas.microsoft.com/office/powerpoint/2010/main" val="17396864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92" y="891372"/>
            <a:ext cx="8092079" cy="1652878"/>
          </a:xfrm>
        </p:spPr>
        <p:txBody>
          <a:bodyPr>
            <a:normAutofit fontScale="92500" lnSpcReduction="20000"/>
          </a:bodyPr>
          <a:lstStyle/>
          <a:p>
            <a:pPr marL="0" indent="0" algn="ctr">
              <a:buNone/>
            </a:pPr>
            <a:r>
              <a:rPr lang="en-US" sz="6100" i="1" dirty="0" smtClean="0">
                <a:solidFill>
                  <a:schemeClr val="accent1"/>
                </a:solidFill>
                <a:latin typeface="+mj-lt"/>
                <a:cs typeface="Rockwell"/>
              </a:rPr>
              <a:t>audience insight</a:t>
            </a:r>
            <a:r>
              <a:rPr lang="en-US" sz="6600" dirty="0">
                <a:latin typeface="+mj-lt"/>
                <a:cs typeface="Rockwell"/>
              </a:rPr>
              <a:t/>
            </a:r>
            <a:br>
              <a:rPr lang="en-US" sz="6600" dirty="0">
                <a:latin typeface="+mj-lt"/>
                <a:cs typeface="Rockwell"/>
              </a:rPr>
            </a:br>
            <a:endParaRPr lang="en-US" sz="6600" dirty="0" smtClean="0">
              <a:latin typeface="+mj-lt"/>
              <a:cs typeface="Rockwell"/>
            </a:endParaRPr>
          </a:p>
        </p:txBody>
      </p:sp>
      <p:sp>
        <p:nvSpPr>
          <p:cNvPr id="5" name="TextBox 4"/>
          <p:cNvSpPr txBox="1"/>
          <p:nvPr/>
        </p:nvSpPr>
        <p:spPr>
          <a:xfrm>
            <a:off x="829733" y="2388690"/>
            <a:ext cx="7636934" cy="3876958"/>
          </a:xfrm>
          <a:prstGeom prst="rect">
            <a:avLst/>
          </a:prstGeom>
          <a:noFill/>
        </p:spPr>
        <p:txBody>
          <a:bodyPr wrap="square" rtlCol="0">
            <a:spAutoFit/>
          </a:bodyPr>
          <a:lstStyle/>
          <a:p>
            <a:pPr algn="ctr">
              <a:lnSpc>
                <a:spcPct val="110000"/>
              </a:lnSpc>
            </a:pPr>
            <a:r>
              <a:rPr lang="en-US" sz="2800" i="1" dirty="0" smtClean="0">
                <a:solidFill>
                  <a:schemeClr val="tx1">
                    <a:lumMod val="75000"/>
                    <a:lumOff val="25000"/>
                  </a:schemeClr>
                </a:solidFill>
              </a:rPr>
              <a:t>Gain a deeper understanding of the values, priorities, practices, and social and structural conditions that shape the behavior of people in your intended audience</a:t>
            </a:r>
          </a:p>
          <a:p>
            <a:pPr>
              <a:lnSpc>
                <a:spcPct val="110000"/>
              </a:lnSpc>
            </a:pPr>
            <a:endParaRPr lang="en-US" sz="2800" dirty="0" smtClean="0">
              <a:solidFill>
                <a:schemeClr val="tx1">
                  <a:lumMod val="75000"/>
                  <a:lumOff val="25000"/>
                </a:schemeClr>
              </a:solidFill>
            </a:endParaRPr>
          </a:p>
          <a:p>
            <a:pPr>
              <a:lnSpc>
                <a:spcPct val="110000"/>
              </a:lnSpc>
            </a:pPr>
            <a:r>
              <a:rPr lang="en-US" sz="2800" u="sng" dirty="0" smtClean="0">
                <a:solidFill>
                  <a:schemeClr val="tx1">
                    <a:lumMod val="75000"/>
                    <a:lumOff val="25000"/>
                  </a:schemeClr>
                </a:solidFill>
              </a:rPr>
              <a:t>Methods:</a:t>
            </a:r>
            <a:endParaRPr lang="en-US" sz="2800" u="sng" dirty="0">
              <a:solidFill>
                <a:schemeClr val="tx1">
                  <a:lumMod val="75000"/>
                  <a:lumOff val="25000"/>
                </a:schemeClr>
              </a:solidFill>
            </a:endParaRPr>
          </a:p>
          <a:p>
            <a:pPr>
              <a:lnSpc>
                <a:spcPct val="110000"/>
              </a:lnSpc>
            </a:pPr>
            <a:r>
              <a:rPr lang="en-US" sz="2800" dirty="0" smtClean="0">
                <a:solidFill>
                  <a:schemeClr val="tx1">
                    <a:lumMod val="75000"/>
                    <a:lumOff val="25000"/>
                  </a:schemeClr>
                </a:solidFill>
              </a:rPr>
              <a:t>formative and evaluation research using both qualitative and quantitative methods</a:t>
            </a:r>
          </a:p>
        </p:txBody>
      </p:sp>
    </p:spTree>
    <p:extLst>
      <p:ext uri="{BB962C8B-B14F-4D97-AF65-F5344CB8AC3E}">
        <p14:creationId xmlns:p14="http://schemas.microsoft.com/office/powerpoint/2010/main" val="37003629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92" y="719125"/>
            <a:ext cx="8092079" cy="1652878"/>
          </a:xfrm>
        </p:spPr>
        <p:txBody>
          <a:bodyPr>
            <a:normAutofit fontScale="85000" lnSpcReduction="10000"/>
          </a:bodyPr>
          <a:lstStyle/>
          <a:p>
            <a:pPr marL="0" indent="0" algn="ctr">
              <a:buNone/>
            </a:pPr>
            <a:r>
              <a:rPr lang="en-US" sz="6600" i="1" dirty="0">
                <a:solidFill>
                  <a:schemeClr val="accent1"/>
                </a:solidFill>
                <a:latin typeface="Rockwell"/>
                <a:cs typeface="Rockwell"/>
              </a:rPr>
              <a:t>a</a:t>
            </a:r>
            <a:r>
              <a:rPr lang="en-US" sz="6600" i="1" dirty="0" smtClean="0">
                <a:solidFill>
                  <a:schemeClr val="accent1"/>
                </a:solidFill>
                <a:latin typeface="Rockwell"/>
                <a:cs typeface="Rockwell"/>
              </a:rPr>
              <a:t>udience segmentation</a:t>
            </a:r>
            <a:r>
              <a:rPr lang="en-US" sz="6600" i="1" dirty="0">
                <a:latin typeface="Rockwell"/>
                <a:cs typeface="Rockwell"/>
              </a:rPr>
              <a:t/>
            </a:r>
            <a:br>
              <a:rPr lang="en-US" sz="6600" i="1" dirty="0">
                <a:latin typeface="Rockwell"/>
                <a:cs typeface="Rockwell"/>
              </a:rPr>
            </a:br>
            <a:endParaRPr lang="en-US" sz="6600" i="1" dirty="0" smtClean="0">
              <a:latin typeface="Rockwell"/>
              <a:cs typeface="Rockwell"/>
            </a:endParaRPr>
          </a:p>
        </p:txBody>
      </p:sp>
      <p:sp>
        <p:nvSpPr>
          <p:cNvPr id="4" name="TextBox 3"/>
          <p:cNvSpPr txBox="1"/>
          <p:nvPr/>
        </p:nvSpPr>
        <p:spPr>
          <a:xfrm>
            <a:off x="529192" y="1685753"/>
            <a:ext cx="7014042" cy="5366596"/>
          </a:xfrm>
          <a:prstGeom prst="rect">
            <a:avLst/>
          </a:prstGeom>
          <a:noFill/>
        </p:spPr>
        <p:txBody>
          <a:bodyPr wrap="square" rtlCol="0">
            <a:spAutoFit/>
          </a:bodyPr>
          <a:lstStyle/>
          <a:p>
            <a:pPr>
              <a:spcAft>
                <a:spcPts val="1200"/>
              </a:spcAft>
            </a:pPr>
            <a:r>
              <a:rPr lang="en-US" sz="2800" dirty="0" smtClean="0">
                <a:solidFill>
                  <a:schemeClr val="tx1">
                    <a:lumMod val="75000"/>
                    <a:lumOff val="25000"/>
                  </a:schemeClr>
                </a:solidFill>
                <a:latin typeface="Rockwell"/>
                <a:cs typeface="Rockwell"/>
              </a:rPr>
              <a:t>one size fits all solution rarely works for complex behaviors</a:t>
            </a:r>
          </a:p>
          <a:p>
            <a:pPr>
              <a:lnSpc>
                <a:spcPct val="110000"/>
              </a:lnSpc>
              <a:spcAft>
                <a:spcPts val="600"/>
              </a:spcAft>
            </a:pPr>
            <a:r>
              <a:rPr lang="en-US" sz="2800" dirty="0" smtClean="0">
                <a:solidFill>
                  <a:schemeClr val="tx1">
                    <a:lumMod val="75000"/>
                    <a:lumOff val="25000"/>
                  </a:schemeClr>
                </a:solidFill>
                <a:latin typeface="Rockwell"/>
                <a:cs typeface="Rockwell"/>
              </a:rPr>
              <a:t>move away from conventional epidemiological categories (race, age, sex) towards “psychographics”:</a:t>
            </a:r>
            <a:br>
              <a:rPr lang="en-US" sz="2800" dirty="0" smtClean="0">
                <a:solidFill>
                  <a:schemeClr val="tx1">
                    <a:lumMod val="75000"/>
                    <a:lumOff val="25000"/>
                  </a:schemeClr>
                </a:solidFill>
                <a:latin typeface="Rockwell"/>
                <a:cs typeface="Rockwell"/>
              </a:rPr>
            </a:br>
            <a:r>
              <a:rPr lang="en-US" sz="2800" dirty="0" smtClean="0">
                <a:solidFill>
                  <a:schemeClr val="tx1">
                    <a:lumMod val="75000"/>
                    <a:lumOff val="25000"/>
                  </a:schemeClr>
                </a:solidFill>
                <a:latin typeface="Rockwell"/>
                <a:cs typeface="Rockwell"/>
              </a:rPr>
              <a:t>	</a:t>
            </a:r>
            <a:r>
              <a:rPr lang="en-US" sz="2800" dirty="0" smtClean="0">
                <a:solidFill>
                  <a:srgbClr val="0000FF"/>
                </a:solidFill>
                <a:latin typeface="Rockwell"/>
                <a:cs typeface="Rockwell"/>
              </a:rPr>
              <a:t>values</a:t>
            </a:r>
            <a:br>
              <a:rPr lang="en-US" sz="2800" dirty="0" smtClean="0">
                <a:solidFill>
                  <a:srgbClr val="0000FF"/>
                </a:solidFill>
                <a:latin typeface="Rockwell"/>
                <a:cs typeface="Rockwell"/>
              </a:rPr>
            </a:br>
            <a:r>
              <a:rPr lang="en-US" sz="2800" dirty="0" smtClean="0">
                <a:solidFill>
                  <a:srgbClr val="0000FF"/>
                </a:solidFill>
                <a:latin typeface="Rockwell"/>
                <a:cs typeface="Rockwell"/>
              </a:rPr>
              <a:t>	interests</a:t>
            </a:r>
            <a:br>
              <a:rPr lang="en-US" sz="2800" dirty="0" smtClean="0">
                <a:solidFill>
                  <a:srgbClr val="0000FF"/>
                </a:solidFill>
                <a:latin typeface="Rockwell"/>
                <a:cs typeface="Rockwell"/>
              </a:rPr>
            </a:br>
            <a:r>
              <a:rPr lang="en-US" sz="2800" dirty="0" smtClean="0">
                <a:solidFill>
                  <a:srgbClr val="0000FF"/>
                </a:solidFill>
                <a:latin typeface="Rockwell"/>
                <a:cs typeface="Rockwell"/>
              </a:rPr>
              <a:t>	activities</a:t>
            </a:r>
            <a:br>
              <a:rPr lang="en-US" sz="2800" dirty="0" smtClean="0">
                <a:solidFill>
                  <a:srgbClr val="0000FF"/>
                </a:solidFill>
                <a:latin typeface="Rockwell"/>
                <a:cs typeface="Rockwell"/>
              </a:rPr>
            </a:br>
            <a:r>
              <a:rPr lang="en-US" sz="2800" dirty="0" smtClean="0">
                <a:solidFill>
                  <a:srgbClr val="0000FF"/>
                </a:solidFill>
                <a:latin typeface="Rockwell"/>
                <a:cs typeface="Rockwell"/>
              </a:rPr>
              <a:t>	opinions</a:t>
            </a:r>
            <a:br>
              <a:rPr lang="en-US" sz="2800" dirty="0" smtClean="0">
                <a:solidFill>
                  <a:srgbClr val="0000FF"/>
                </a:solidFill>
                <a:latin typeface="Rockwell"/>
                <a:cs typeface="Rockwell"/>
              </a:rPr>
            </a:br>
            <a:r>
              <a:rPr lang="en-US" sz="2800" dirty="0" smtClean="0">
                <a:solidFill>
                  <a:srgbClr val="0000FF"/>
                </a:solidFill>
                <a:latin typeface="Rockwell"/>
                <a:cs typeface="Rockwell"/>
              </a:rPr>
              <a:t>	geographic location</a:t>
            </a:r>
            <a:r>
              <a:rPr lang="en-US" sz="2800" dirty="0" smtClean="0">
                <a:solidFill>
                  <a:schemeClr val="tx1">
                    <a:lumMod val="75000"/>
                    <a:lumOff val="25000"/>
                  </a:schemeClr>
                </a:solidFill>
                <a:latin typeface="Rockwell"/>
                <a:cs typeface="Rockwell"/>
              </a:rPr>
              <a:t/>
            </a:r>
            <a:br>
              <a:rPr lang="en-US" sz="2800" dirty="0" smtClean="0">
                <a:solidFill>
                  <a:schemeClr val="tx1">
                    <a:lumMod val="75000"/>
                    <a:lumOff val="25000"/>
                  </a:schemeClr>
                </a:solidFill>
                <a:latin typeface="Rockwell"/>
                <a:cs typeface="Rockwell"/>
              </a:rPr>
            </a:br>
            <a:r>
              <a:rPr lang="en-US" sz="2800" dirty="0" smtClean="0">
                <a:latin typeface="Rockwell"/>
                <a:cs typeface="Rockwell"/>
              </a:rPr>
              <a:t>	</a:t>
            </a:r>
          </a:p>
        </p:txBody>
      </p:sp>
      <p:pic>
        <p:nvPicPr>
          <p:cNvPr id="2" name="Picture 1" descr="market prof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01" y="3991093"/>
            <a:ext cx="3365500" cy="2866907"/>
          </a:xfrm>
          <a:prstGeom prst="rect">
            <a:avLst/>
          </a:prstGeom>
        </p:spPr>
      </p:pic>
    </p:spTree>
    <p:extLst>
      <p:ext uri="{BB962C8B-B14F-4D97-AF65-F5344CB8AC3E}">
        <p14:creationId xmlns:p14="http://schemas.microsoft.com/office/powerpoint/2010/main" val="24785559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Social Marketing?</a:t>
            </a:r>
            <a:endParaRPr lang="en-US" dirty="0"/>
          </a:p>
        </p:txBody>
      </p:sp>
      <p:sp>
        <p:nvSpPr>
          <p:cNvPr id="3" name="Content Placeholder 2"/>
          <p:cNvSpPr>
            <a:spLocks noGrp="1"/>
          </p:cNvSpPr>
          <p:nvPr>
            <p:ph idx="1"/>
          </p:nvPr>
        </p:nvSpPr>
        <p:spPr>
          <a:xfrm>
            <a:off x="498474" y="2082800"/>
            <a:ext cx="8256059" cy="3691465"/>
          </a:xfrm>
        </p:spPr>
        <p:txBody>
          <a:bodyPr>
            <a:normAutofit lnSpcReduction="10000"/>
          </a:bodyPr>
          <a:lstStyle/>
          <a:p>
            <a:pPr marL="0" indent="0" algn="ctr">
              <a:lnSpc>
                <a:spcPct val="150000"/>
              </a:lnSpc>
              <a:spcAft>
                <a:spcPts val="300"/>
              </a:spcAft>
              <a:buNone/>
            </a:pPr>
            <a:r>
              <a:rPr lang="en-US" sz="3200" i="1" dirty="0" smtClean="0"/>
              <a:t> </a:t>
            </a:r>
            <a:r>
              <a:rPr lang="en-US" sz="3200" i="1" dirty="0" smtClean="0">
                <a:solidFill>
                  <a:schemeClr val="tx1">
                    <a:lumMod val="75000"/>
                    <a:lumOff val="25000"/>
                  </a:schemeClr>
                </a:solidFill>
              </a:rPr>
              <a:t>The </a:t>
            </a:r>
            <a:r>
              <a:rPr lang="en-US" sz="3200" i="1" dirty="0">
                <a:solidFill>
                  <a:schemeClr val="tx1">
                    <a:lumMod val="75000"/>
                    <a:lumOff val="25000"/>
                  </a:schemeClr>
                </a:solidFill>
              </a:rPr>
              <a:t>use of concepts and strategies </a:t>
            </a:r>
            <a:br>
              <a:rPr lang="en-US" sz="3200" i="1" dirty="0">
                <a:solidFill>
                  <a:schemeClr val="tx1">
                    <a:lumMod val="75000"/>
                    <a:lumOff val="25000"/>
                  </a:schemeClr>
                </a:solidFill>
              </a:rPr>
            </a:br>
            <a:r>
              <a:rPr lang="en-US" sz="3200" i="1" dirty="0" smtClean="0">
                <a:solidFill>
                  <a:schemeClr val="tx1">
                    <a:lumMod val="75000"/>
                    <a:lumOff val="25000"/>
                  </a:schemeClr>
                </a:solidFill>
              </a:rPr>
              <a:t>from </a:t>
            </a:r>
            <a:r>
              <a:rPr lang="en-US" sz="3200" i="1" dirty="0">
                <a:solidFill>
                  <a:schemeClr val="tx1">
                    <a:lumMod val="75000"/>
                    <a:lumOff val="25000"/>
                  </a:schemeClr>
                </a:solidFill>
              </a:rPr>
              <a:t>commercial marketing </a:t>
            </a:r>
            <a:r>
              <a:rPr lang="en-US" sz="3200" i="1" dirty="0" smtClean="0">
                <a:solidFill>
                  <a:schemeClr val="tx1">
                    <a:lumMod val="75000"/>
                    <a:lumOff val="25000"/>
                  </a:schemeClr>
                </a:solidFill>
              </a:rPr>
              <a:t>to influence individual and social behavior, </a:t>
            </a:r>
            <a:br>
              <a:rPr lang="en-US" sz="3200" i="1" dirty="0" smtClean="0">
                <a:solidFill>
                  <a:schemeClr val="tx1">
                    <a:lumMod val="75000"/>
                    <a:lumOff val="25000"/>
                  </a:schemeClr>
                </a:solidFill>
              </a:rPr>
            </a:br>
            <a:r>
              <a:rPr lang="en-US" sz="3200" i="1" dirty="0" smtClean="0">
                <a:solidFill>
                  <a:schemeClr val="tx1">
                    <a:lumMod val="75000"/>
                    <a:lumOff val="25000"/>
                  </a:schemeClr>
                </a:solidFill>
              </a:rPr>
              <a:t>with a goal of improved human or </a:t>
            </a:r>
            <a:br>
              <a:rPr lang="en-US" sz="3200" i="1" dirty="0" smtClean="0">
                <a:solidFill>
                  <a:schemeClr val="tx1">
                    <a:lumMod val="75000"/>
                    <a:lumOff val="25000"/>
                  </a:schemeClr>
                </a:solidFill>
              </a:rPr>
            </a:br>
            <a:r>
              <a:rPr lang="en-US" sz="3200" i="1" dirty="0" smtClean="0">
                <a:solidFill>
                  <a:schemeClr val="tx1">
                    <a:lumMod val="75000"/>
                    <a:lumOff val="25000"/>
                  </a:schemeClr>
                </a:solidFill>
              </a:rPr>
              <a:t>environmental health</a:t>
            </a:r>
            <a:endParaRPr lang="en-US" sz="3200" i="1" dirty="0">
              <a:solidFill>
                <a:schemeClr val="tx1">
                  <a:lumMod val="75000"/>
                  <a:lumOff val="25000"/>
                </a:schemeClr>
              </a:solidFill>
            </a:endParaRPr>
          </a:p>
        </p:txBody>
      </p:sp>
    </p:spTree>
    <p:extLst>
      <p:ext uri="{BB962C8B-B14F-4D97-AF65-F5344CB8AC3E}">
        <p14:creationId xmlns:p14="http://schemas.microsoft.com/office/powerpoint/2010/main" val="36925440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is not a condom’ campaign</a:t>
            </a:r>
            <a:endParaRPr lang="en-US" dirty="0"/>
          </a:p>
        </p:txBody>
      </p:sp>
      <p:pic>
        <p:nvPicPr>
          <p:cNvPr id="8" name="Content Placeholder 7" descr="ageisnotacondom.jpg"/>
          <p:cNvPicPr>
            <a:picLocks noGrp="1" noChangeAspect="1"/>
          </p:cNvPicPr>
          <p:nvPr>
            <p:ph idx="1"/>
          </p:nvPr>
        </p:nvPicPr>
        <p:blipFill>
          <a:blip r:embed="rId2">
            <a:extLst>
              <a:ext uri="{28A0092B-C50C-407E-A947-70E740481C1C}">
                <a14:useLocalDpi xmlns:a14="http://schemas.microsoft.com/office/drawing/2010/main" val="0"/>
              </a:ext>
            </a:extLst>
          </a:blip>
          <a:srcRect l="-83687" r="-83687"/>
          <a:stretch>
            <a:fillRect/>
          </a:stretch>
        </p:blipFill>
        <p:spPr>
          <a:xfrm>
            <a:off x="-728594" y="1308100"/>
            <a:ext cx="9529694" cy="5227447"/>
          </a:xfrm>
        </p:spPr>
      </p:pic>
    </p:spTree>
    <p:extLst>
      <p:ext uri="{BB962C8B-B14F-4D97-AF65-F5344CB8AC3E}">
        <p14:creationId xmlns:p14="http://schemas.microsoft.com/office/powerpoint/2010/main" val="11472148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Intimacy project with</a:t>
            </a:r>
            <a:br>
              <a:rPr lang="en-US" dirty="0" smtClean="0"/>
            </a:br>
            <a:r>
              <a:rPr lang="en-US" dirty="0" smtClean="0"/>
              <a:t>Andy Chen</a:t>
            </a:r>
            <a:endParaRPr lang="en-US" dirty="0"/>
          </a:p>
        </p:txBody>
      </p:sp>
      <p:sp>
        <p:nvSpPr>
          <p:cNvPr id="3" name="Content Placeholder 2"/>
          <p:cNvSpPr>
            <a:spLocks noGrp="1"/>
          </p:cNvSpPr>
          <p:nvPr>
            <p:ph idx="1"/>
          </p:nvPr>
        </p:nvSpPr>
        <p:spPr>
          <a:xfrm>
            <a:off x="498474" y="2400300"/>
            <a:ext cx="7556313" cy="4144963"/>
          </a:xfrm>
        </p:spPr>
        <p:txBody>
          <a:bodyPr>
            <a:normAutofit/>
          </a:bodyPr>
          <a:lstStyle/>
          <a:p>
            <a:pPr marL="0" indent="0">
              <a:buNone/>
            </a:pPr>
            <a:r>
              <a:rPr lang="pt-BR" sz="3200" b="1" dirty="0" err="1" smtClean="0">
                <a:hlinkClick r:id="rId2"/>
              </a:rPr>
              <a:t>http</a:t>
            </a:r>
            <a:r>
              <a:rPr lang="pt-BR" sz="3200" b="1" dirty="0">
                <a:hlinkClick r:id="rId2"/>
              </a:rPr>
              <a:t>://vimeo.com/</a:t>
            </a:r>
            <a:r>
              <a:rPr lang="pt-BR" sz="3200" b="1" dirty="0" smtClean="0">
                <a:hlinkClick r:id="rId2"/>
              </a:rPr>
              <a:t>15992485</a:t>
            </a:r>
            <a:endParaRPr lang="en-US" sz="3200" dirty="0"/>
          </a:p>
        </p:txBody>
      </p:sp>
    </p:spTree>
    <p:extLst>
      <p:ext uri="{BB962C8B-B14F-4D97-AF65-F5344CB8AC3E}">
        <p14:creationId xmlns:p14="http://schemas.microsoft.com/office/powerpoint/2010/main" val="40473678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92" y="719125"/>
            <a:ext cx="8092079" cy="1652878"/>
          </a:xfrm>
        </p:spPr>
        <p:txBody>
          <a:bodyPr>
            <a:normAutofit/>
          </a:bodyPr>
          <a:lstStyle/>
          <a:p>
            <a:pPr marL="0" indent="0" algn="ctr">
              <a:spcBef>
                <a:spcPts val="0"/>
              </a:spcBef>
              <a:buNone/>
            </a:pPr>
            <a:r>
              <a:rPr lang="en-US" sz="4800" i="1" dirty="0" smtClean="0">
                <a:solidFill>
                  <a:schemeClr val="accent1"/>
                </a:solidFill>
                <a:latin typeface="Rockwell"/>
                <a:cs typeface="Rockwell"/>
              </a:rPr>
              <a:t>your audience could be </a:t>
            </a:r>
            <a:br>
              <a:rPr lang="en-US" sz="4800" i="1" dirty="0" smtClean="0">
                <a:solidFill>
                  <a:schemeClr val="accent1"/>
                </a:solidFill>
                <a:latin typeface="Rockwell"/>
                <a:cs typeface="Rockwell"/>
              </a:rPr>
            </a:br>
            <a:r>
              <a:rPr lang="en-US" sz="4800" i="1" dirty="0" smtClean="0">
                <a:solidFill>
                  <a:schemeClr val="accent1"/>
                </a:solidFill>
                <a:latin typeface="Rockwell"/>
                <a:cs typeface="Rockwell"/>
              </a:rPr>
              <a:t>one, or a combination, of:</a:t>
            </a:r>
          </a:p>
        </p:txBody>
      </p:sp>
      <p:sp>
        <p:nvSpPr>
          <p:cNvPr id="4" name="TextBox 3"/>
          <p:cNvSpPr txBox="1"/>
          <p:nvPr/>
        </p:nvSpPr>
        <p:spPr>
          <a:xfrm>
            <a:off x="529192" y="2659870"/>
            <a:ext cx="8614808" cy="3370153"/>
          </a:xfrm>
          <a:prstGeom prst="rect">
            <a:avLst/>
          </a:prstGeom>
          <a:noFill/>
        </p:spPr>
        <p:txBody>
          <a:bodyPr wrap="square" rtlCol="0">
            <a:spAutoFit/>
          </a:bodyPr>
          <a:lstStyle/>
          <a:p>
            <a:pPr marL="457200" indent="-457200">
              <a:spcAft>
                <a:spcPts val="1800"/>
              </a:spcAft>
              <a:buFont typeface="Arial"/>
              <a:buChar char="•"/>
            </a:pPr>
            <a:r>
              <a:rPr lang="en-US" sz="2800" dirty="0" smtClean="0">
                <a:solidFill>
                  <a:schemeClr val="tx1">
                    <a:lumMod val="75000"/>
                    <a:lumOff val="25000"/>
                  </a:schemeClr>
                </a:solidFill>
                <a:latin typeface="Rockwell"/>
                <a:cs typeface="Rockwell"/>
              </a:rPr>
              <a:t>people whom you want to </a:t>
            </a:r>
            <a:r>
              <a:rPr lang="en-US" sz="2800" dirty="0" smtClean="0">
                <a:solidFill>
                  <a:srgbClr val="000090"/>
                </a:solidFill>
                <a:latin typeface="Rockwell"/>
                <a:cs typeface="Rockwell"/>
              </a:rPr>
              <a:t>change</a:t>
            </a:r>
            <a:endParaRPr lang="en-US" sz="2800" dirty="0" smtClean="0">
              <a:solidFill>
                <a:srgbClr val="000090"/>
              </a:solidFill>
              <a:latin typeface="Rockwell"/>
              <a:cs typeface="Rockwell"/>
            </a:endParaRPr>
          </a:p>
          <a:p>
            <a:pPr marL="457200" indent="-457200">
              <a:spcAft>
                <a:spcPts val="1800"/>
              </a:spcAft>
              <a:buFont typeface="Arial"/>
              <a:buChar char="•"/>
            </a:pPr>
            <a:r>
              <a:rPr lang="en-US" sz="2800" dirty="0" smtClean="0">
                <a:solidFill>
                  <a:schemeClr val="tx1">
                    <a:lumMod val="75000"/>
                    <a:lumOff val="25000"/>
                  </a:schemeClr>
                </a:solidFill>
                <a:latin typeface="Rockwell"/>
                <a:cs typeface="Rockwell"/>
              </a:rPr>
              <a:t>people/institutions/environments/policies that can make it </a:t>
            </a:r>
            <a:r>
              <a:rPr lang="en-US" sz="2800" dirty="0" smtClean="0">
                <a:solidFill>
                  <a:srgbClr val="000090"/>
                </a:solidFill>
                <a:latin typeface="Rockwell"/>
                <a:cs typeface="Rockwell"/>
              </a:rPr>
              <a:t>easier</a:t>
            </a:r>
            <a:r>
              <a:rPr lang="en-US" sz="2800" dirty="0" smtClean="0">
                <a:solidFill>
                  <a:schemeClr val="tx1">
                    <a:lumMod val="75000"/>
                    <a:lumOff val="25000"/>
                  </a:schemeClr>
                </a:solidFill>
                <a:latin typeface="Rockwell"/>
                <a:cs typeface="Rockwell"/>
              </a:rPr>
              <a:t> for them to change</a:t>
            </a:r>
          </a:p>
          <a:p>
            <a:pPr marL="457200" indent="-457200">
              <a:spcAft>
                <a:spcPts val="1800"/>
              </a:spcAft>
              <a:buFont typeface="Arial"/>
              <a:buChar char="•"/>
            </a:pPr>
            <a:r>
              <a:rPr lang="en-US" sz="2800" dirty="0" smtClean="0">
                <a:solidFill>
                  <a:schemeClr val="tx1">
                    <a:lumMod val="75000"/>
                    <a:lumOff val="25000"/>
                  </a:schemeClr>
                </a:solidFill>
                <a:latin typeface="Rockwell"/>
                <a:cs typeface="Rockwell"/>
              </a:rPr>
              <a:t>people/institutions/environments/policies that can make it </a:t>
            </a:r>
            <a:r>
              <a:rPr lang="en-US" sz="2800" dirty="0" smtClean="0">
                <a:solidFill>
                  <a:srgbClr val="000090"/>
                </a:solidFill>
                <a:latin typeface="Rockwell"/>
                <a:cs typeface="Rockwell"/>
              </a:rPr>
              <a:t>harder</a:t>
            </a:r>
            <a:r>
              <a:rPr lang="en-US" sz="2800" dirty="0" smtClean="0">
                <a:solidFill>
                  <a:schemeClr val="tx1">
                    <a:lumMod val="75000"/>
                    <a:lumOff val="25000"/>
                  </a:schemeClr>
                </a:solidFill>
                <a:latin typeface="Rockwell"/>
                <a:cs typeface="Rockwell"/>
              </a:rPr>
              <a:t> for them to change</a:t>
            </a:r>
          </a:p>
          <a:p>
            <a:pPr>
              <a:spcAft>
                <a:spcPts val="600"/>
              </a:spcAft>
            </a:pPr>
            <a:endParaRPr lang="en-US" sz="2800" dirty="0">
              <a:latin typeface="Rockwell"/>
              <a:cs typeface="Rockwell"/>
            </a:endParaRPr>
          </a:p>
        </p:txBody>
      </p:sp>
    </p:spTree>
    <p:extLst>
      <p:ext uri="{BB962C8B-B14F-4D97-AF65-F5344CB8AC3E}">
        <p14:creationId xmlns:p14="http://schemas.microsoft.com/office/powerpoint/2010/main" val="19876871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92" y="482248"/>
            <a:ext cx="8092079" cy="1652878"/>
          </a:xfrm>
        </p:spPr>
        <p:txBody>
          <a:bodyPr>
            <a:normAutofit/>
          </a:bodyPr>
          <a:lstStyle/>
          <a:p>
            <a:pPr marL="0" indent="0" algn="ctr">
              <a:buNone/>
            </a:pPr>
            <a:r>
              <a:rPr lang="en-US" sz="6600" dirty="0" smtClean="0">
                <a:solidFill>
                  <a:schemeClr val="accent1"/>
                </a:solidFill>
                <a:latin typeface="+mj-lt"/>
                <a:cs typeface="Rockwell"/>
              </a:rPr>
              <a:t>exchange</a:t>
            </a:r>
          </a:p>
        </p:txBody>
      </p:sp>
      <p:sp>
        <p:nvSpPr>
          <p:cNvPr id="4" name="TextBox 3"/>
          <p:cNvSpPr txBox="1"/>
          <p:nvPr/>
        </p:nvSpPr>
        <p:spPr>
          <a:xfrm>
            <a:off x="670310" y="2372193"/>
            <a:ext cx="7610090" cy="3539431"/>
          </a:xfrm>
          <a:prstGeom prst="rect">
            <a:avLst/>
          </a:prstGeom>
          <a:noFill/>
        </p:spPr>
        <p:txBody>
          <a:bodyPr wrap="square" rtlCol="0">
            <a:spAutoFit/>
          </a:bodyPr>
          <a:lstStyle/>
          <a:p>
            <a:pPr marL="457200" indent="-457200">
              <a:buFont typeface="Arial"/>
              <a:buChar char="•"/>
            </a:pPr>
            <a:r>
              <a:rPr lang="en-US" sz="2800" dirty="0" smtClean="0">
                <a:solidFill>
                  <a:schemeClr val="tx1">
                    <a:lumMod val="75000"/>
                    <a:lumOff val="25000"/>
                  </a:schemeClr>
                </a:solidFill>
                <a:latin typeface="Rockwell"/>
                <a:cs typeface="Rockwell"/>
              </a:rPr>
              <a:t>people act when they get something they value or desire, or when the benefits of a practice are outweighed by its costs (physical, social, financial)</a:t>
            </a:r>
          </a:p>
          <a:p>
            <a:endParaRPr lang="en-US" sz="2800" dirty="0">
              <a:solidFill>
                <a:schemeClr val="tx1">
                  <a:lumMod val="75000"/>
                  <a:lumOff val="25000"/>
                </a:schemeClr>
              </a:solidFill>
              <a:latin typeface="Rockwell"/>
              <a:cs typeface="Rockwell"/>
            </a:endParaRPr>
          </a:p>
          <a:p>
            <a:pPr marL="457200" indent="-457200">
              <a:buFont typeface="Arial"/>
              <a:buChar char="•"/>
            </a:pPr>
            <a:r>
              <a:rPr lang="en-US" sz="2800" dirty="0" smtClean="0">
                <a:solidFill>
                  <a:schemeClr val="tx1">
                    <a:lumMod val="75000"/>
                    <a:lumOff val="25000"/>
                  </a:schemeClr>
                </a:solidFill>
                <a:latin typeface="Rockwell"/>
                <a:cs typeface="Rockwell"/>
              </a:rPr>
              <a:t>what </a:t>
            </a:r>
            <a:r>
              <a:rPr lang="en-US" sz="2800" dirty="0" smtClean="0">
                <a:solidFill>
                  <a:schemeClr val="tx1">
                    <a:lumMod val="75000"/>
                    <a:lumOff val="25000"/>
                  </a:schemeClr>
                </a:solidFill>
                <a:latin typeface="Rockwell"/>
                <a:cs typeface="Rockwell"/>
              </a:rPr>
              <a:t>am I willing to give up for perceived benefits?</a:t>
            </a:r>
            <a:endParaRPr lang="en-US" sz="2800" dirty="0" smtClean="0">
              <a:solidFill>
                <a:schemeClr val="tx1">
                  <a:lumMod val="75000"/>
                  <a:lumOff val="25000"/>
                </a:schemeClr>
              </a:solidFill>
              <a:latin typeface="Rockwell"/>
              <a:cs typeface="Rockwell"/>
            </a:endParaRPr>
          </a:p>
          <a:p>
            <a:endParaRPr lang="en-US" sz="2800" dirty="0">
              <a:latin typeface="Rockwell"/>
              <a:cs typeface="Rockwell"/>
            </a:endParaRPr>
          </a:p>
        </p:txBody>
      </p:sp>
    </p:spTree>
    <p:extLst>
      <p:ext uri="{BB962C8B-B14F-4D97-AF65-F5344CB8AC3E}">
        <p14:creationId xmlns:p14="http://schemas.microsoft.com/office/powerpoint/2010/main" val="20459860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tremely funny condom commercial.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83265" y="644888"/>
            <a:ext cx="7307668" cy="5481276"/>
          </a:xfrm>
        </p:spPr>
      </p:pic>
    </p:spTree>
    <p:extLst>
      <p:ext uri="{BB962C8B-B14F-4D97-AF65-F5344CB8AC3E}">
        <p14:creationId xmlns:p14="http://schemas.microsoft.com/office/powerpoint/2010/main" val="10210113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Appealing to teenagers to </a:t>
            </a:r>
            <a:br>
              <a:rPr lang="en-US" dirty="0" smtClean="0"/>
            </a:br>
            <a:r>
              <a:rPr lang="en-US" dirty="0" smtClean="0"/>
              <a:t>prevent diabetes</a:t>
            </a:r>
            <a:endParaRPr lang="en-US" dirty="0"/>
          </a:p>
        </p:txBody>
      </p:sp>
      <p:pic>
        <p:nvPicPr>
          <p:cNvPr id="4" name="Content Placeholder 3" descr="images.jpg"/>
          <p:cNvPicPr>
            <a:picLocks noGrp="1" noChangeAspect="1"/>
          </p:cNvPicPr>
          <p:nvPr>
            <p:ph idx="1"/>
          </p:nvPr>
        </p:nvPicPr>
        <p:blipFill>
          <a:blip r:embed="rId2">
            <a:extLst>
              <a:ext uri="{28A0092B-C50C-407E-A947-70E740481C1C}">
                <a14:useLocalDpi xmlns:a14="http://schemas.microsoft.com/office/drawing/2010/main" val="0"/>
              </a:ext>
            </a:extLst>
          </a:blip>
          <a:srcRect l="-18275" r="-18275"/>
          <a:stretch>
            <a:fillRect/>
          </a:stretch>
        </p:blipFill>
        <p:spPr>
          <a:prstGeom prst="rect">
            <a:avLst/>
          </a:prstGeom>
        </p:spPr>
      </p:pic>
    </p:spTree>
    <p:extLst>
      <p:ext uri="{BB962C8B-B14F-4D97-AF65-F5344CB8AC3E}">
        <p14:creationId xmlns:p14="http://schemas.microsoft.com/office/powerpoint/2010/main" val="20014605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509494"/>
            <a:ext cx="8293100" cy="1116106"/>
          </a:xfrm>
        </p:spPr>
        <p:txBody>
          <a:bodyPr/>
          <a:lstStyle/>
          <a:p>
            <a:r>
              <a:rPr lang="en-US" dirty="0" smtClean="0"/>
              <a:t>Luke Taylor’s ‘By any sweets necessary’, Bigger Picture campaign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060116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m-immu-side-bnn.gif"/>
          <p:cNvPicPr>
            <a:picLocks noGrp="1" noChangeAspect="1"/>
          </p:cNvPicPr>
          <p:nvPr>
            <p:ph idx="1"/>
          </p:nvPr>
        </p:nvPicPr>
        <p:blipFill>
          <a:blip r:embed="rId3">
            <a:extLst>
              <a:ext uri="{28A0092B-C50C-407E-A947-70E740481C1C}">
                <a14:useLocalDpi xmlns:a14="http://schemas.microsoft.com/office/drawing/2010/main" val="0"/>
              </a:ext>
            </a:extLst>
          </a:blip>
          <a:srcRect l="-6072" r="-6072"/>
          <a:stretch>
            <a:fillRect/>
          </a:stretch>
        </p:blipFill>
        <p:spPr>
          <a:xfrm>
            <a:off x="328389" y="1811866"/>
            <a:ext cx="8087849" cy="4436534"/>
          </a:xfrm>
        </p:spPr>
      </p:pic>
      <p:sp>
        <p:nvSpPr>
          <p:cNvPr id="5" name="TextBox 4"/>
          <p:cNvSpPr txBox="1"/>
          <p:nvPr/>
        </p:nvSpPr>
        <p:spPr>
          <a:xfrm>
            <a:off x="4927601" y="6608662"/>
            <a:ext cx="4216399" cy="261610"/>
          </a:xfrm>
          <a:prstGeom prst="rect">
            <a:avLst/>
          </a:prstGeom>
          <a:noFill/>
        </p:spPr>
        <p:txBody>
          <a:bodyPr wrap="square" rtlCol="0">
            <a:spAutoFit/>
          </a:bodyPr>
          <a:lstStyle/>
          <a:p>
            <a:r>
              <a:rPr lang="en-US" sz="1100" dirty="0" smtClean="0"/>
              <a:t>Fairfax County</a:t>
            </a:r>
            <a:r>
              <a:rPr lang="en-US" sz="1100" dirty="0"/>
              <a:t>, Virginia: http://</a:t>
            </a:r>
            <a:r>
              <a:rPr lang="en-US" sz="1100" dirty="0" err="1"/>
              <a:t>www.fairfaxcounty.gov</a:t>
            </a:r>
            <a:r>
              <a:rPr lang="en-US" sz="1100" dirty="0"/>
              <a:t>/</a:t>
            </a:r>
            <a:r>
              <a:rPr lang="en-US" sz="1100" dirty="0" err="1"/>
              <a:t>hd</a:t>
            </a:r>
            <a:r>
              <a:rPr lang="en-US" sz="1100" dirty="0"/>
              <a:t>/flu/</a:t>
            </a:r>
          </a:p>
        </p:txBody>
      </p:sp>
      <p:sp>
        <p:nvSpPr>
          <p:cNvPr id="7" name="Rectangle 6"/>
          <p:cNvSpPr/>
          <p:nvPr/>
        </p:nvSpPr>
        <p:spPr>
          <a:xfrm>
            <a:off x="524377" y="548213"/>
            <a:ext cx="7236226" cy="769441"/>
          </a:xfrm>
          <a:prstGeom prst="rect">
            <a:avLst/>
          </a:prstGeom>
        </p:spPr>
        <p:txBody>
          <a:bodyPr wrap="none">
            <a:spAutoFit/>
          </a:bodyPr>
          <a:lstStyle/>
          <a:p>
            <a:pPr lvl="0" algn="ctr">
              <a:spcBef>
                <a:spcPts val="2000"/>
              </a:spcBef>
              <a:buClr>
                <a:srgbClr val="663366"/>
              </a:buClr>
              <a:buSzPct val="75000"/>
            </a:pPr>
            <a:r>
              <a:rPr lang="en-US" sz="4400" dirty="0" smtClean="0">
                <a:solidFill>
                  <a:srgbClr val="663366"/>
                </a:solidFill>
                <a:cs typeface="Rockwell"/>
              </a:rPr>
              <a:t>individual vs. social benefit</a:t>
            </a:r>
            <a:endParaRPr lang="en-US" sz="4400" dirty="0">
              <a:solidFill>
                <a:srgbClr val="663366"/>
              </a:solidFill>
              <a:cs typeface="Rockwell"/>
            </a:endParaRPr>
          </a:p>
        </p:txBody>
      </p:sp>
    </p:spTree>
    <p:extLst>
      <p:ext uri="{BB962C8B-B14F-4D97-AF65-F5344CB8AC3E}">
        <p14:creationId xmlns:p14="http://schemas.microsoft.com/office/powerpoint/2010/main" val="37786501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636494"/>
            <a:ext cx="8229599" cy="1116106"/>
          </a:xfrm>
        </p:spPr>
        <p:txBody>
          <a:bodyPr/>
          <a:lstStyle/>
          <a:p>
            <a:r>
              <a:rPr lang="en-US" sz="5400" dirty="0" smtClean="0"/>
              <a:t>“</a:t>
            </a:r>
            <a:r>
              <a:rPr lang="en-US" sz="5400" dirty="0" smtClean="0"/>
              <a:t>Marketing Mix”/4Ps</a:t>
            </a:r>
            <a:endParaRPr lang="en-US" sz="5400" dirty="0"/>
          </a:p>
        </p:txBody>
      </p:sp>
      <p:sp>
        <p:nvSpPr>
          <p:cNvPr id="3" name="Content Placeholder 2"/>
          <p:cNvSpPr>
            <a:spLocks noGrp="1"/>
          </p:cNvSpPr>
          <p:nvPr>
            <p:ph idx="1"/>
          </p:nvPr>
        </p:nvSpPr>
        <p:spPr>
          <a:xfrm>
            <a:off x="220133" y="1972733"/>
            <a:ext cx="5885393" cy="4707467"/>
          </a:xfrm>
        </p:spPr>
        <p:txBody>
          <a:bodyPr>
            <a:normAutofit/>
          </a:bodyPr>
          <a:lstStyle/>
          <a:p>
            <a:pPr marL="514350" indent="-514350">
              <a:spcAft>
                <a:spcPts val="1200"/>
              </a:spcAft>
              <a:buAutoNum type="arabicPeriod"/>
            </a:pPr>
            <a:r>
              <a:rPr lang="en-US" sz="2800" dirty="0" smtClean="0">
                <a:solidFill>
                  <a:schemeClr val="tx1">
                    <a:lumMod val="85000"/>
                    <a:lumOff val="15000"/>
                  </a:schemeClr>
                </a:solidFill>
              </a:rPr>
              <a:t>PRODUCT and its presumed benefit</a:t>
            </a:r>
          </a:p>
        </p:txBody>
      </p:sp>
      <p:pic>
        <p:nvPicPr>
          <p:cNvPr id="4" name="Picture 3" descr="four_principles_of_the_mar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67" y="3539067"/>
            <a:ext cx="3318933" cy="3318933"/>
          </a:xfrm>
          <a:prstGeom prst="rect">
            <a:avLst/>
          </a:prstGeom>
        </p:spPr>
      </p:pic>
    </p:spTree>
    <p:extLst>
      <p:ext uri="{BB962C8B-B14F-4D97-AF65-F5344CB8AC3E}">
        <p14:creationId xmlns:p14="http://schemas.microsoft.com/office/powerpoint/2010/main" val="40707245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636494"/>
            <a:ext cx="8229599" cy="1116106"/>
          </a:xfrm>
        </p:spPr>
        <p:txBody>
          <a:bodyPr/>
          <a:lstStyle/>
          <a:p>
            <a:r>
              <a:rPr lang="en-US" sz="5400" dirty="0" smtClean="0"/>
              <a:t>“</a:t>
            </a:r>
            <a:r>
              <a:rPr lang="en-US" sz="5400" dirty="0" smtClean="0"/>
              <a:t>Marketing Mix”/4Ps</a:t>
            </a:r>
            <a:endParaRPr lang="en-US" sz="5400" dirty="0"/>
          </a:p>
        </p:txBody>
      </p:sp>
      <p:sp>
        <p:nvSpPr>
          <p:cNvPr id="3" name="Content Placeholder 2"/>
          <p:cNvSpPr>
            <a:spLocks noGrp="1"/>
          </p:cNvSpPr>
          <p:nvPr>
            <p:ph idx="1"/>
          </p:nvPr>
        </p:nvSpPr>
        <p:spPr>
          <a:xfrm>
            <a:off x="220133" y="1972733"/>
            <a:ext cx="5885393" cy="4707467"/>
          </a:xfrm>
        </p:spPr>
        <p:txBody>
          <a:bodyPr>
            <a:normAutofit/>
          </a:bodyPr>
          <a:lstStyle/>
          <a:p>
            <a:pPr marL="514350" indent="-514350">
              <a:spcAft>
                <a:spcPts val="1200"/>
              </a:spcAft>
              <a:buAutoNum type="arabicPeriod"/>
            </a:pPr>
            <a:r>
              <a:rPr lang="en-US" sz="2800" dirty="0" smtClean="0">
                <a:solidFill>
                  <a:schemeClr val="tx1">
                    <a:lumMod val="85000"/>
                    <a:lumOff val="15000"/>
                  </a:schemeClr>
                </a:solidFill>
              </a:rPr>
              <a:t>PRODUCT and its presumed benefit</a:t>
            </a:r>
          </a:p>
          <a:p>
            <a:pPr marL="514350" indent="-514350">
              <a:spcAft>
                <a:spcPts val="1200"/>
              </a:spcAft>
              <a:buAutoNum type="arabicPeriod"/>
            </a:pPr>
            <a:r>
              <a:rPr lang="en-US" sz="2800" dirty="0" smtClean="0">
                <a:solidFill>
                  <a:schemeClr val="tx1">
                    <a:lumMod val="85000"/>
                    <a:lumOff val="15000"/>
                  </a:schemeClr>
                </a:solidFill>
              </a:rPr>
              <a:t>PRICE, or what audience has to do to obtain product</a:t>
            </a:r>
          </a:p>
        </p:txBody>
      </p:sp>
      <p:pic>
        <p:nvPicPr>
          <p:cNvPr id="4" name="Picture 3" descr="four_principles_of_the_mar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67" y="3539067"/>
            <a:ext cx="3318933" cy="3318933"/>
          </a:xfrm>
          <a:prstGeom prst="rect">
            <a:avLst/>
          </a:prstGeom>
        </p:spPr>
      </p:pic>
    </p:spTree>
    <p:extLst>
      <p:ext uri="{BB962C8B-B14F-4D97-AF65-F5344CB8AC3E}">
        <p14:creationId xmlns:p14="http://schemas.microsoft.com/office/powerpoint/2010/main" val="38526421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79294"/>
            <a:ext cx="7556313" cy="1116106"/>
          </a:xfrm>
        </p:spPr>
        <p:txBody>
          <a:bodyPr/>
          <a:lstStyle/>
          <a:p>
            <a:pPr algn="ctr"/>
            <a:r>
              <a:rPr lang="en-US" dirty="0" smtClean="0"/>
              <a:t>Social marketing </a:t>
            </a:r>
            <a:br>
              <a:rPr lang="en-US" dirty="0" smtClean="0"/>
            </a:br>
            <a:r>
              <a:rPr lang="en-US" dirty="0" smtClean="0"/>
              <a:t>vs. </a:t>
            </a:r>
            <a:br>
              <a:rPr lang="en-US" dirty="0" smtClean="0"/>
            </a:br>
            <a:r>
              <a:rPr lang="en-US" dirty="0" smtClean="0"/>
              <a:t>commercial marketing</a:t>
            </a:r>
            <a:endParaRPr lang="en-US" dirty="0"/>
          </a:p>
        </p:txBody>
      </p:sp>
      <p:pic>
        <p:nvPicPr>
          <p:cNvPr id="5" name="Content Placeholder 4" descr="coke-spring-ad1.jpg"/>
          <p:cNvPicPr>
            <a:picLocks noGrp="1" noChangeAspect="1"/>
          </p:cNvPicPr>
          <p:nvPr>
            <p:ph idx="1"/>
          </p:nvPr>
        </p:nvPicPr>
        <p:blipFill>
          <a:blip r:embed="rId3">
            <a:extLst>
              <a:ext uri="{28A0092B-C50C-407E-A947-70E740481C1C}">
                <a14:useLocalDpi xmlns:a14="http://schemas.microsoft.com/office/drawing/2010/main" val="0"/>
              </a:ext>
            </a:extLst>
          </a:blip>
          <a:srcRect l="-63002" r="-63002"/>
          <a:stretch>
            <a:fillRect/>
          </a:stretch>
        </p:blipFill>
        <p:spPr>
          <a:xfrm>
            <a:off x="-1973791" y="1820333"/>
            <a:ext cx="7798144" cy="5037667"/>
          </a:xfrm>
        </p:spPr>
      </p:pic>
      <p:pic>
        <p:nvPicPr>
          <p:cNvPr id="3" name="Picture 2"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948" y="2273300"/>
            <a:ext cx="4849175" cy="3632200"/>
          </a:xfrm>
          <a:prstGeom prst="rect">
            <a:avLst/>
          </a:prstGeom>
        </p:spPr>
      </p:pic>
      <p:sp>
        <p:nvSpPr>
          <p:cNvPr id="4" name="TextBox 3"/>
          <p:cNvSpPr txBox="1"/>
          <p:nvPr/>
        </p:nvSpPr>
        <p:spPr>
          <a:xfrm>
            <a:off x="5499101" y="6413500"/>
            <a:ext cx="3416300" cy="276999"/>
          </a:xfrm>
          <a:prstGeom prst="rect">
            <a:avLst/>
          </a:prstGeom>
          <a:noFill/>
        </p:spPr>
        <p:txBody>
          <a:bodyPr wrap="square" rtlCol="0">
            <a:spAutoFit/>
          </a:bodyPr>
          <a:lstStyle/>
          <a:p>
            <a:r>
              <a:rPr lang="en-US" sz="1200" dirty="0" smtClean="0"/>
              <a:t>NYC Dept. of Health anti-obesity campaign</a:t>
            </a:r>
            <a:endParaRPr lang="en-US" sz="1200" dirty="0"/>
          </a:p>
        </p:txBody>
      </p:sp>
    </p:spTree>
    <p:extLst>
      <p:ext uri="{BB962C8B-B14F-4D97-AF65-F5344CB8AC3E}">
        <p14:creationId xmlns:p14="http://schemas.microsoft.com/office/powerpoint/2010/main" val="18858725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636494"/>
            <a:ext cx="8229599" cy="1116106"/>
          </a:xfrm>
        </p:spPr>
        <p:txBody>
          <a:bodyPr/>
          <a:lstStyle/>
          <a:p>
            <a:r>
              <a:rPr lang="en-US" sz="5400" dirty="0" smtClean="0"/>
              <a:t>“</a:t>
            </a:r>
            <a:r>
              <a:rPr lang="en-US" sz="5400" dirty="0" smtClean="0"/>
              <a:t>Marketing Mix”/4Ps</a:t>
            </a:r>
            <a:endParaRPr lang="en-US" sz="5400" dirty="0"/>
          </a:p>
        </p:txBody>
      </p:sp>
      <p:sp>
        <p:nvSpPr>
          <p:cNvPr id="3" name="Content Placeholder 2"/>
          <p:cNvSpPr>
            <a:spLocks noGrp="1"/>
          </p:cNvSpPr>
          <p:nvPr>
            <p:ph idx="1"/>
          </p:nvPr>
        </p:nvSpPr>
        <p:spPr>
          <a:xfrm>
            <a:off x="220133" y="1972733"/>
            <a:ext cx="5885393" cy="4707467"/>
          </a:xfrm>
        </p:spPr>
        <p:txBody>
          <a:bodyPr>
            <a:normAutofit/>
          </a:bodyPr>
          <a:lstStyle/>
          <a:p>
            <a:pPr marL="514350" indent="-514350">
              <a:spcAft>
                <a:spcPts val="1200"/>
              </a:spcAft>
              <a:buAutoNum type="arabicPeriod"/>
            </a:pPr>
            <a:r>
              <a:rPr lang="en-US" sz="2800" dirty="0" smtClean="0">
                <a:solidFill>
                  <a:schemeClr val="tx1">
                    <a:lumMod val="85000"/>
                    <a:lumOff val="15000"/>
                  </a:schemeClr>
                </a:solidFill>
              </a:rPr>
              <a:t>PRODUCT and its presumed benefit</a:t>
            </a:r>
          </a:p>
          <a:p>
            <a:pPr marL="514350" indent="-514350">
              <a:spcAft>
                <a:spcPts val="1200"/>
              </a:spcAft>
              <a:buAutoNum type="arabicPeriod"/>
            </a:pPr>
            <a:r>
              <a:rPr lang="en-US" sz="2800" dirty="0" smtClean="0">
                <a:solidFill>
                  <a:schemeClr val="tx1">
                    <a:lumMod val="85000"/>
                    <a:lumOff val="15000"/>
                  </a:schemeClr>
                </a:solidFill>
              </a:rPr>
              <a:t>PRICE, or what audience has to do to obtain product</a:t>
            </a:r>
          </a:p>
          <a:p>
            <a:pPr marL="514350" indent="-514350">
              <a:spcAft>
                <a:spcPts val="1200"/>
              </a:spcAft>
              <a:buAutoNum type="arabicPeriod"/>
            </a:pPr>
            <a:r>
              <a:rPr lang="en-US" sz="2800" dirty="0" smtClean="0">
                <a:solidFill>
                  <a:schemeClr val="tx1">
                    <a:lumMod val="85000"/>
                    <a:lumOff val="15000"/>
                  </a:schemeClr>
                </a:solidFill>
              </a:rPr>
              <a:t>PLACE, or how product </a:t>
            </a:r>
            <a:br>
              <a:rPr lang="en-US" sz="2800" dirty="0" smtClean="0">
                <a:solidFill>
                  <a:schemeClr val="tx1">
                    <a:lumMod val="85000"/>
                    <a:lumOff val="15000"/>
                  </a:schemeClr>
                </a:solidFill>
              </a:rPr>
            </a:br>
            <a:r>
              <a:rPr lang="en-US" sz="2800" dirty="0" smtClean="0">
                <a:solidFill>
                  <a:schemeClr val="tx1">
                    <a:lumMod val="85000"/>
                    <a:lumOff val="15000"/>
                  </a:schemeClr>
                </a:solidFill>
              </a:rPr>
              <a:t>reaches audience</a:t>
            </a:r>
          </a:p>
        </p:txBody>
      </p:sp>
      <p:pic>
        <p:nvPicPr>
          <p:cNvPr id="4" name="Picture 3" descr="four_principles_of_the_mar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67" y="3539067"/>
            <a:ext cx="3318933" cy="3318933"/>
          </a:xfrm>
          <a:prstGeom prst="rect">
            <a:avLst/>
          </a:prstGeom>
        </p:spPr>
      </p:pic>
    </p:spTree>
    <p:extLst>
      <p:ext uri="{BB962C8B-B14F-4D97-AF65-F5344CB8AC3E}">
        <p14:creationId xmlns:p14="http://schemas.microsoft.com/office/powerpoint/2010/main" val="1664280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636494"/>
            <a:ext cx="8229599" cy="1116106"/>
          </a:xfrm>
        </p:spPr>
        <p:txBody>
          <a:bodyPr/>
          <a:lstStyle/>
          <a:p>
            <a:r>
              <a:rPr lang="en-US" sz="5400" dirty="0" smtClean="0"/>
              <a:t>“</a:t>
            </a:r>
            <a:r>
              <a:rPr lang="en-US" sz="5400" dirty="0" smtClean="0"/>
              <a:t>Marketing Mix”/4Ps</a:t>
            </a:r>
            <a:endParaRPr lang="en-US" sz="5400" dirty="0"/>
          </a:p>
        </p:txBody>
      </p:sp>
      <p:sp>
        <p:nvSpPr>
          <p:cNvPr id="3" name="Content Placeholder 2"/>
          <p:cNvSpPr>
            <a:spLocks noGrp="1"/>
          </p:cNvSpPr>
          <p:nvPr>
            <p:ph idx="1"/>
          </p:nvPr>
        </p:nvSpPr>
        <p:spPr>
          <a:xfrm>
            <a:off x="220133" y="1972733"/>
            <a:ext cx="5885393" cy="4707467"/>
          </a:xfrm>
        </p:spPr>
        <p:txBody>
          <a:bodyPr>
            <a:normAutofit fontScale="92500" lnSpcReduction="10000"/>
          </a:bodyPr>
          <a:lstStyle/>
          <a:p>
            <a:pPr marL="514350" indent="-514350">
              <a:spcAft>
                <a:spcPts val="1200"/>
              </a:spcAft>
              <a:buAutoNum type="arabicPeriod"/>
            </a:pPr>
            <a:r>
              <a:rPr lang="en-US" sz="2800" dirty="0" smtClean="0">
                <a:solidFill>
                  <a:schemeClr val="tx1">
                    <a:lumMod val="85000"/>
                    <a:lumOff val="15000"/>
                  </a:schemeClr>
                </a:solidFill>
              </a:rPr>
              <a:t>PRODUCT and its presumed benefit</a:t>
            </a:r>
          </a:p>
          <a:p>
            <a:pPr marL="514350" indent="-514350">
              <a:spcAft>
                <a:spcPts val="1200"/>
              </a:spcAft>
              <a:buAutoNum type="arabicPeriod"/>
            </a:pPr>
            <a:r>
              <a:rPr lang="en-US" sz="2800" dirty="0" smtClean="0">
                <a:solidFill>
                  <a:schemeClr val="tx1">
                    <a:lumMod val="85000"/>
                    <a:lumOff val="15000"/>
                  </a:schemeClr>
                </a:solidFill>
              </a:rPr>
              <a:t>PRICE, or what audience has to do to obtain product</a:t>
            </a:r>
          </a:p>
          <a:p>
            <a:pPr marL="514350" indent="-514350">
              <a:spcAft>
                <a:spcPts val="1200"/>
              </a:spcAft>
              <a:buAutoNum type="arabicPeriod"/>
            </a:pPr>
            <a:r>
              <a:rPr lang="en-US" sz="2800" dirty="0" smtClean="0">
                <a:solidFill>
                  <a:schemeClr val="tx1">
                    <a:lumMod val="85000"/>
                    <a:lumOff val="15000"/>
                  </a:schemeClr>
                </a:solidFill>
              </a:rPr>
              <a:t>PLACE, or how product reaches audience</a:t>
            </a:r>
          </a:p>
          <a:p>
            <a:pPr marL="514350" indent="-514350">
              <a:spcAft>
                <a:spcPts val="1200"/>
              </a:spcAft>
              <a:buAutoNum type="arabicPeriod"/>
            </a:pPr>
            <a:r>
              <a:rPr lang="en-US" sz="2800" dirty="0" smtClean="0">
                <a:solidFill>
                  <a:schemeClr val="tx1">
                    <a:lumMod val="85000"/>
                    <a:lumOff val="15000"/>
                  </a:schemeClr>
                </a:solidFill>
              </a:rPr>
              <a:t>PROMOTION, or strategy to </a:t>
            </a:r>
            <a:br>
              <a:rPr lang="en-US" sz="2800" dirty="0" smtClean="0">
                <a:solidFill>
                  <a:schemeClr val="tx1">
                    <a:lumMod val="85000"/>
                    <a:lumOff val="15000"/>
                  </a:schemeClr>
                </a:solidFill>
              </a:rPr>
            </a:br>
            <a:r>
              <a:rPr lang="en-US" sz="2800" dirty="0" smtClean="0">
                <a:solidFill>
                  <a:schemeClr val="tx1">
                    <a:lumMod val="85000"/>
                    <a:lumOff val="15000"/>
                  </a:schemeClr>
                </a:solidFill>
              </a:rPr>
              <a:t>create and </a:t>
            </a:r>
            <a:r>
              <a:rPr lang="en-US" sz="2800" u="sng" dirty="0" smtClean="0">
                <a:solidFill>
                  <a:schemeClr val="tx1">
                    <a:lumMod val="85000"/>
                    <a:lumOff val="15000"/>
                  </a:schemeClr>
                </a:solidFill>
              </a:rPr>
              <a:t>sustain</a:t>
            </a:r>
            <a:r>
              <a:rPr lang="en-US" sz="2800" dirty="0" smtClean="0">
                <a:solidFill>
                  <a:schemeClr val="tx1">
                    <a:lumMod val="85000"/>
                    <a:lumOff val="15000"/>
                  </a:schemeClr>
                </a:solidFill>
              </a:rPr>
              <a:t> demand for product</a:t>
            </a:r>
            <a:endParaRPr lang="en-US" sz="2800" dirty="0">
              <a:solidFill>
                <a:schemeClr val="tx1">
                  <a:lumMod val="85000"/>
                  <a:lumOff val="15000"/>
                </a:schemeClr>
              </a:solidFill>
            </a:endParaRPr>
          </a:p>
        </p:txBody>
      </p:sp>
      <p:pic>
        <p:nvPicPr>
          <p:cNvPr id="4" name="Picture 3" descr="four_principles_of_the_mar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67" y="3539067"/>
            <a:ext cx="3318933" cy="3318933"/>
          </a:xfrm>
          <a:prstGeom prst="rect">
            <a:avLst/>
          </a:prstGeom>
        </p:spPr>
      </p:pic>
    </p:spTree>
    <p:extLst>
      <p:ext uri="{BB962C8B-B14F-4D97-AF65-F5344CB8AC3E}">
        <p14:creationId xmlns:p14="http://schemas.microsoft.com/office/powerpoint/2010/main" val="4478619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399" y="488327"/>
            <a:ext cx="8923867" cy="1116106"/>
          </a:xfrm>
        </p:spPr>
        <p:txBody>
          <a:bodyPr/>
          <a:lstStyle/>
          <a:p>
            <a:r>
              <a:rPr lang="en-US" sz="4800" dirty="0" smtClean="0"/>
              <a:t>Community Based </a:t>
            </a:r>
            <a:br>
              <a:rPr lang="en-US" sz="4800" dirty="0" smtClean="0"/>
            </a:br>
            <a:r>
              <a:rPr lang="en-US" sz="4800" dirty="0" smtClean="0"/>
              <a:t>Social Marketing</a:t>
            </a:r>
            <a:endParaRPr lang="en-US" sz="4800" dirty="0"/>
          </a:p>
        </p:txBody>
      </p:sp>
      <p:sp>
        <p:nvSpPr>
          <p:cNvPr id="3" name="Content Placeholder 2"/>
          <p:cNvSpPr>
            <a:spLocks noGrp="1"/>
          </p:cNvSpPr>
          <p:nvPr>
            <p:ph idx="1"/>
          </p:nvPr>
        </p:nvSpPr>
        <p:spPr>
          <a:xfrm>
            <a:off x="346074" y="2336800"/>
            <a:ext cx="6528859" cy="5427134"/>
          </a:xfrm>
        </p:spPr>
        <p:txBody>
          <a:bodyPr>
            <a:normAutofit/>
          </a:bodyPr>
          <a:lstStyle/>
          <a:p>
            <a:pPr marL="0" indent="0">
              <a:spcAft>
                <a:spcPts val="1200"/>
              </a:spcAft>
              <a:buNone/>
            </a:pPr>
            <a:r>
              <a:rPr lang="en-US" sz="2800" dirty="0" smtClean="0">
                <a:solidFill>
                  <a:schemeClr val="tx1">
                    <a:lumMod val="75000"/>
                    <a:lumOff val="25000"/>
                  </a:schemeClr>
                </a:solidFill>
              </a:rPr>
              <a:t>behavior change via direct engagement with communities and reducing barriers to desired behavior</a:t>
            </a:r>
          </a:p>
          <a:p>
            <a:pPr marL="0" indent="0">
              <a:spcAft>
                <a:spcPts val="1200"/>
              </a:spcAft>
              <a:buNone/>
            </a:pPr>
            <a:r>
              <a:rPr lang="en-US" sz="2800" dirty="0" smtClean="0">
                <a:solidFill>
                  <a:schemeClr val="tx1">
                    <a:lumMod val="75000"/>
                    <a:lumOff val="25000"/>
                  </a:schemeClr>
                </a:solidFill>
              </a:rPr>
              <a:t>Less focused on influencing attitudes, beliefs, knowledge, which are difficult to change and often poor predictors of behavior. </a:t>
            </a:r>
            <a:endParaRPr lang="en-US" sz="2800" dirty="0">
              <a:solidFill>
                <a:schemeClr val="tx1">
                  <a:lumMod val="75000"/>
                  <a:lumOff val="25000"/>
                </a:schemeClr>
              </a:solidFill>
            </a:endParaRPr>
          </a:p>
        </p:txBody>
      </p:sp>
      <p:pic>
        <p:nvPicPr>
          <p:cNvPr id="4" name="Picture 3" descr="CBSM.png"/>
          <p:cNvPicPr>
            <a:picLocks noChangeAspect="1"/>
          </p:cNvPicPr>
          <p:nvPr/>
        </p:nvPicPr>
        <p:blipFill rotWithShape="1">
          <a:blip r:embed="rId3">
            <a:extLst>
              <a:ext uri="{28A0092B-C50C-407E-A947-70E740481C1C}">
                <a14:useLocalDpi xmlns:a14="http://schemas.microsoft.com/office/drawing/2010/main" val="0"/>
              </a:ext>
            </a:extLst>
          </a:blip>
          <a:srcRect l="67222" t="2553" b="16243"/>
          <a:stretch/>
        </p:blipFill>
        <p:spPr>
          <a:xfrm>
            <a:off x="6929939" y="2184400"/>
            <a:ext cx="2214061" cy="3877733"/>
          </a:xfrm>
          <a:prstGeom prst="rect">
            <a:avLst/>
          </a:prstGeom>
        </p:spPr>
      </p:pic>
      <p:sp>
        <p:nvSpPr>
          <p:cNvPr id="5" name="TextBox 4"/>
          <p:cNvSpPr txBox="1"/>
          <p:nvPr/>
        </p:nvSpPr>
        <p:spPr>
          <a:xfrm>
            <a:off x="6874933" y="6103890"/>
            <a:ext cx="2489200" cy="584776"/>
          </a:xfrm>
          <a:prstGeom prst="rect">
            <a:avLst/>
          </a:prstGeom>
          <a:noFill/>
        </p:spPr>
        <p:txBody>
          <a:bodyPr wrap="square" rtlCol="0">
            <a:spAutoFit/>
          </a:bodyPr>
          <a:lstStyle/>
          <a:p>
            <a:r>
              <a:rPr lang="en-US" sz="1600" dirty="0"/>
              <a:t>http://</a:t>
            </a:r>
            <a:r>
              <a:rPr lang="en-US" sz="1600" dirty="0" err="1"/>
              <a:t>www.cbsm.com</a:t>
            </a:r>
            <a:r>
              <a:rPr lang="en-US" sz="1600" dirty="0"/>
              <a:t>/public/</a:t>
            </a:r>
            <a:r>
              <a:rPr lang="en-US" sz="1600" dirty="0" err="1"/>
              <a:t>world.lasso</a:t>
            </a:r>
            <a:endParaRPr lang="en-US" sz="1600" dirty="0"/>
          </a:p>
        </p:txBody>
      </p:sp>
    </p:spTree>
    <p:extLst>
      <p:ext uri="{BB962C8B-B14F-4D97-AF65-F5344CB8AC3E}">
        <p14:creationId xmlns:p14="http://schemas.microsoft.com/office/powerpoint/2010/main" val="35563857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399" y="488327"/>
            <a:ext cx="8923867" cy="1116106"/>
          </a:xfrm>
        </p:spPr>
        <p:txBody>
          <a:bodyPr/>
          <a:lstStyle/>
          <a:p>
            <a:r>
              <a:rPr lang="en-US" sz="4800" dirty="0" smtClean="0"/>
              <a:t>Community Based </a:t>
            </a:r>
            <a:br>
              <a:rPr lang="en-US" sz="4800" dirty="0" smtClean="0"/>
            </a:br>
            <a:r>
              <a:rPr lang="en-US" sz="4800" dirty="0" smtClean="0"/>
              <a:t>Social Marketing</a:t>
            </a:r>
            <a:endParaRPr lang="en-US" sz="4800" dirty="0"/>
          </a:p>
        </p:txBody>
      </p:sp>
      <p:pic>
        <p:nvPicPr>
          <p:cNvPr id="7" name="Content Placeholder 6" descr="photo-20.JPG"/>
          <p:cNvPicPr>
            <a:picLocks noGrp="1" noChangeAspect="1"/>
          </p:cNvPicPr>
          <p:nvPr>
            <p:ph idx="1"/>
          </p:nvPr>
        </p:nvPicPr>
        <p:blipFill>
          <a:blip r:embed="rId3">
            <a:extLst>
              <a:ext uri="{28A0092B-C50C-407E-A947-70E740481C1C}">
                <a14:useLocalDpi xmlns:a14="http://schemas.microsoft.com/office/drawing/2010/main" val="0"/>
              </a:ext>
            </a:extLst>
          </a:blip>
          <a:srcRect l="-71534" r="-71534"/>
          <a:stretch>
            <a:fillRect/>
          </a:stretch>
        </p:blipFill>
        <p:spPr>
          <a:xfrm>
            <a:off x="1654174" y="2082800"/>
            <a:ext cx="8543176" cy="4686300"/>
          </a:xfrm>
        </p:spPr>
      </p:pic>
    </p:spTree>
    <p:extLst>
      <p:ext uri="{BB962C8B-B14F-4D97-AF65-F5344CB8AC3E}">
        <p14:creationId xmlns:p14="http://schemas.microsoft.com/office/powerpoint/2010/main" val="10839146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Another example of redesigning the environment to promote behavior change</a:t>
            </a:r>
            <a:endParaRPr lang="en-US" sz="3200" dirty="0"/>
          </a:p>
        </p:txBody>
      </p:sp>
      <p:pic>
        <p:nvPicPr>
          <p:cNvPr id="7" name="Piano stairs - TheFunTheory.com - Rolighetsteorin.s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t="1242" b="1242"/>
          <a:stretch>
            <a:fillRect/>
          </a:stretch>
        </p:blipFill>
        <p:spPr/>
      </p:pic>
    </p:spTree>
    <p:extLst>
      <p:ext uri="{BB962C8B-B14F-4D97-AF65-F5344CB8AC3E}">
        <p14:creationId xmlns:p14="http://schemas.microsoft.com/office/powerpoint/2010/main" val="33243301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Kony</a:t>
            </a:r>
            <a:r>
              <a:rPr lang="en-US" dirty="0" smtClean="0"/>
              <a:t> 2012’ campaign</a:t>
            </a:r>
            <a:endParaRPr lang="en-US" dirty="0"/>
          </a:p>
        </p:txBody>
      </p:sp>
      <p:pic>
        <p:nvPicPr>
          <p:cNvPr id="5" name="Picture 4" descr="Screen Shot 2014-10-28 at 7.57.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90701"/>
            <a:ext cx="6578600" cy="3138068"/>
          </a:xfrm>
          <a:prstGeom prst="rect">
            <a:avLst/>
          </a:prstGeom>
        </p:spPr>
      </p:pic>
      <p:pic>
        <p:nvPicPr>
          <p:cNvPr id="4" name="Content Placeholder 3" descr="Stop_Kony_2012_poster.png"/>
          <p:cNvPicPr>
            <a:picLocks noGrp="1" noChangeAspect="1"/>
          </p:cNvPicPr>
          <p:nvPr>
            <p:ph idx="1"/>
          </p:nvPr>
        </p:nvPicPr>
        <p:blipFill>
          <a:blip r:embed="rId3">
            <a:extLst>
              <a:ext uri="{28A0092B-C50C-407E-A947-70E740481C1C}">
                <a14:useLocalDpi xmlns:a14="http://schemas.microsoft.com/office/drawing/2010/main" val="0"/>
              </a:ext>
            </a:extLst>
          </a:blip>
          <a:srcRect l="-89857" r="-89857"/>
          <a:stretch>
            <a:fillRect/>
          </a:stretch>
        </p:blipFill>
        <p:spPr>
          <a:xfrm>
            <a:off x="4016374" y="2713037"/>
            <a:ext cx="7556313" cy="4144963"/>
          </a:xfrm>
        </p:spPr>
      </p:pic>
    </p:spTree>
    <p:extLst>
      <p:ext uri="{BB962C8B-B14F-4D97-AF65-F5344CB8AC3E}">
        <p14:creationId xmlns:p14="http://schemas.microsoft.com/office/powerpoint/2010/main" val="27248492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576294"/>
            <a:ext cx="7556313" cy="1116106"/>
          </a:xfrm>
        </p:spPr>
        <p:txBody>
          <a:bodyPr/>
          <a:lstStyle/>
          <a:p>
            <a:pPr algn="ctr">
              <a:lnSpc>
                <a:spcPct val="200000"/>
              </a:lnSpc>
            </a:pPr>
            <a:r>
              <a:rPr lang="en-US" dirty="0" smtClean="0"/>
              <a:t>Social marketing and implementation research</a:t>
            </a:r>
            <a:endParaRPr lang="en-US" dirty="0"/>
          </a:p>
        </p:txBody>
      </p:sp>
    </p:spTree>
    <p:extLst>
      <p:ext uri="{BB962C8B-B14F-4D97-AF65-F5344CB8AC3E}">
        <p14:creationId xmlns:p14="http://schemas.microsoft.com/office/powerpoint/2010/main" val="35248559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21" y="568761"/>
            <a:ext cx="7556313" cy="1116106"/>
          </a:xfrm>
        </p:spPr>
        <p:txBody>
          <a:bodyPr/>
          <a:lstStyle/>
          <a:p>
            <a:r>
              <a:rPr lang="en-US" dirty="0"/>
              <a:t>t</a:t>
            </a:r>
            <a:r>
              <a:rPr lang="en-US" dirty="0" smtClean="0"/>
              <a:t>heories/models used in </a:t>
            </a:r>
            <a:br>
              <a:rPr lang="en-US" dirty="0" smtClean="0"/>
            </a:br>
            <a:r>
              <a:rPr lang="en-US" dirty="0" smtClean="0"/>
              <a:t>social marketing</a:t>
            </a:r>
            <a:br>
              <a:rPr lang="en-US" dirty="0" smtClean="0"/>
            </a:br>
            <a:r>
              <a:rPr lang="en-US" dirty="0" smtClean="0"/>
              <a:t/>
            </a:r>
            <a:br>
              <a:rPr lang="en-US" dirty="0" smtClean="0"/>
            </a:br>
            <a:r>
              <a:rPr lang="en-US" i="1" dirty="0" smtClean="0"/>
              <a:t>individual</a:t>
            </a:r>
            <a:r>
              <a:rPr lang="en-US" dirty="0" smtClean="0"/>
              <a:t>		  </a:t>
            </a:r>
            <a:r>
              <a:rPr lang="en-US" i="1" dirty="0" smtClean="0"/>
              <a:t>social/structural</a:t>
            </a:r>
            <a:endParaRPr lang="en-US" i="1" dirty="0"/>
          </a:p>
        </p:txBody>
      </p:sp>
      <p:sp>
        <p:nvSpPr>
          <p:cNvPr id="3" name="Content Placeholder 2"/>
          <p:cNvSpPr>
            <a:spLocks noGrp="1"/>
          </p:cNvSpPr>
          <p:nvPr>
            <p:ph sz="half" idx="1"/>
          </p:nvPr>
        </p:nvSpPr>
        <p:spPr>
          <a:xfrm>
            <a:off x="498518" y="2837393"/>
            <a:ext cx="3657600" cy="4634970"/>
          </a:xfrm>
        </p:spPr>
        <p:txBody>
          <a:bodyPr/>
          <a:lstStyle/>
          <a:p>
            <a:r>
              <a:rPr lang="en-US" dirty="0" smtClean="0">
                <a:solidFill>
                  <a:schemeClr val="tx1">
                    <a:lumMod val="75000"/>
                    <a:lumOff val="25000"/>
                  </a:schemeClr>
                </a:solidFill>
              </a:rPr>
              <a:t>Social Cognitive Theory</a:t>
            </a:r>
          </a:p>
          <a:p>
            <a:r>
              <a:rPr lang="en-US" dirty="0" smtClean="0">
                <a:solidFill>
                  <a:schemeClr val="tx1">
                    <a:lumMod val="75000"/>
                    <a:lumOff val="25000"/>
                  </a:schemeClr>
                </a:solidFill>
              </a:rPr>
              <a:t>Theory of Planned Behavior</a:t>
            </a:r>
          </a:p>
          <a:p>
            <a:r>
              <a:rPr lang="en-US" dirty="0" smtClean="0">
                <a:solidFill>
                  <a:schemeClr val="tx1">
                    <a:lumMod val="75000"/>
                    <a:lumOff val="25000"/>
                  </a:schemeClr>
                </a:solidFill>
              </a:rPr>
              <a:t>Stages of Change</a:t>
            </a:r>
          </a:p>
          <a:p>
            <a:r>
              <a:rPr lang="en-US" dirty="0" smtClean="0">
                <a:solidFill>
                  <a:schemeClr val="tx1">
                    <a:lumMod val="75000"/>
                    <a:lumOff val="25000"/>
                  </a:schemeClr>
                </a:solidFill>
              </a:rPr>
              <a:t>Diffusion of Innovations</a:t>
            </a:r>
          </a:p>
          <a:p>
            <a:r>
              <a:rPr lang="en-US" dirty="0" smtClean="0">
                <a:solidFill>
                  <a:schemeClr val="tx1">
                    <a:lumMod val="75000"/>
                    <a:lumOff val="25000"/>
                  </a:schemeClr>
                </a:solidFill>
              </a:rPr>
              <a:t>Precede-Proceed</a:t>
            </a:r>
            <a:endParaRPr lang="en-US" dirty="0">
              <a:solidFill>
                <a:schemeClr val="tx1">
                  <a:lumMod val="75000"/>
                  <a:lumOff val="25000"/>
                </a:schemeClr>
              </a:solidFill>
            </a:endParaRPr>
          </a:p>
        </p:txBody>
      </p:sp>
      <p:sp>
        <p:nvSpPr>
          <p:cNvPr id="4" name="Content Placeholder 3"/>
          <p:cNvSpPr>
            <a:spLocks noGrp="1"/>
          </p:cNvSpPr>
          <p:nvPr>
            <p:ph sz="half" idx="2"/>
          </p:nvPr>
        </p:nvSpPr>
        <p:spPr>
          <a:xfrm>
            <a:off x="4399878" y="2837393"/>
            <a:ext cx="3657600" cy="4140200"/>
          </a:xfrm>
        </p:spPr>
        <p:txBody>
          <a:bodyPr/>
          <a:lstStyle/>
          <a:p>
            <a:r>
              <a:rPr lang="en-US" dirty="0" smtClean="0">
                <a:solidFill>
                  <a:schemeClr val="tx1">
                    <a:lumMod val="75000"/>
                    <a:lumOff val="25000"/>
                  </a:schemeClr>
                </a:solidFill>
              </a:rPr>
              <a:t>social network analysis</a:t>
            </a:r>
          </a:p>
          <a:p>
            <a:r>
              <a:rPr lang="en-US" dirty="0" smtClean="0">
                <a:solidFill>
                  <a:schemeClr val="tx1">
                    <a:lumMod val="75000"/>
                    <a:lumOff val="25000"/>
                  </a:schemeClr>
                </a:solidFill>
              </a:rPr>
              <a:t>Participatory </a:t>
            </a:r>
            <a:r>
              <a:rPr lang="en-US" dirty="0">
                <a:solidFill>
                  <a:schemeClr val="tx1">
                    <a:lumMod val="75000"/>
                    <a:lumOff val="25000"/>
                  </a:schemeClr>
                </a:solidFill>
              </a:rPr>
              <a:t>A</a:t>
            </a:r>
            <a:r>
              <a:rPr lang="en-US" dirty="0" smtClean="0">
                <a:solidFill>
                  <a:schemeClr val="tx1">
                    <a:lumMod val="75000"/>
                    <a:lumOff val="25000"/>
                  </a:schemeClr>
                </a:solidFill>
              </a:rPr>
              <a:t>ction </a:t>
            </a:r>
            <a:r>
              <a:rPr lang="en-US" dirty="0">
                <a:solidFill>
                  <a:schemeClr val="tx1">
                    <a:lumMod val="75000"/>
                    <a:lumOff val="25000"/>
                  </a:schemeClr>
                </a:solidFill>
              </a:rPr>
              <a:t>R</a:t>
            </a:r>
            <a:r>
              <a:rPr lang="en-US" dirty="0" smtClean="0">
                <a:solidFill>
                  <a:schemeClr val="tx1">
                    <a:lumMod val="75000"/>
                    <a:lumOff val="25000"/>
                  </a:schemeClr>
                </a:solidFill>
              </a:rPr>
              <a:t>esearch</a:t>
            </a:r>
          </a:p>
          <a:p>
            <a:r>
              <a:rPr lang="en-US" dirty="0" smtClean="0">
                <a:solidFill>
                  <a:schemeClr val="tx1">
                    <a:lumMod val="75000"/>
                    <a:lumOff val="25000"/>
                  </a:schemeClr>
                </a:solidFill>
              </a:rPr>
              <a:t>social capital</a:t>
            </a:r>
          </a:p>
          <a:p>
            <a:r>
              <a:rPr lang="en-US" dirty="0" smtClean="0">
                <a:solidFill>
                  <a:schemeClr val="tx1">
                    <a:lumMod val="75000"/>
                    <a:lumOff val="25000"/>
                  </a:schemeClr>
                </a:solidFill>
              </a:rPr>
              <a:t>disparities/social and environmental justice</a:t>
            </a:r>
          </a:p>
          <a:p>
            <a:endParaRPr lang="en-US" dirty="0" smtClean="0">
              <a:solidFill>
                <a:schemeClr val="tx1">
                  <a:lumMod val="75000"/>
                  <a:lumOff val="25000"/>
                </a:schemeClr>
              </a:solidFill>
            </a:endParaRPr>
          </a:p>
          <a:p>
            <a:endParaRPr lang="en-US" dirty="0">
              <a:solidFill>
                <a:schemeClr val="tx1">
                  <a:lumMod val="75000"/>
                  <a:lumOff val="25000"/>
                </a:schemeClr>
              </a:solidFill>
            </a:endParaRPr>
          </a:p>
        </p:txBody>
      </p:sp>
    </p:spTree>
    <p:extLst>
      <p:ext uri="{BB962C8B-B14F-4D97-AF65-F5344CB8AC3E}">
        <p14:creationId xmlns:p14="http://schemas.microsoft.com/office/powerpoint/2010/main" val="23985394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274" y="331694"/>
            <a:ext cx="7556313" cy="1116106"/>
          </a:xfrm>
        </p:spPr>
        <p:txBody>
          <a:bodyPr/>
          <a:lstStyle/>
          <a:p>
            <a:r>
              <a:rPr lang="en-US" dirty="0"/>
              <a:t>Case </a:t>
            </a:r>
            <a:r>
              <a:rPr lang="en-US" dirty="0" smtClean="0"/>
              <a:t>Study 1: </a:t>
            </a:r>
            <a:r>
              <a:rPr lang="en-US" dirty="0"/>
              <a:t/>
            </a:r>
            <a:br>
              <a:rPr lang="en-US" dirty="0"/>
            </a:br>
            <a:r>
              <a:rPr lang="en-US" dirty="0"/>
              <a:t>	</a:t>
            </a:r>
            <a:r>
              <a:rPr lang="en-US" dirty="0" smtClean="0"/>
              <a:t>Veterans Health Admin. </a:t>
            </a:r>
            <a:br>
              <a:rPr lang="en-US" dirty="0" smtClean="0"/>
            </a:br>
            <a:r>
              <a:rPr lang="en-US" dirty="0" smtClean="0"/>
              <a:t>	TIDES Depression </a:t>
            </a:r>
            <a:br>
              <a:rPr lang="en-US" dirty="0" smtClean="0"/>
            </a:br>
            <a:r>
              <a:rPr lang="en-US" dirty="0" smtClean="0"/>
              <a:t>	Collaborative Care Model</a:t>
            </a:r>
            <a:endParaRPr lang="en-US" dirty="0"/>
          </a:p>
        </p:txBody>
      </p:sp>
      <p:sp>
        <p:nvSpPr>
          <p:cNvPr id="5" name="Rectangle 4"/>
          <p:cNvSpPr/>
          <p:nvPr/>
        </p:nvSpPr>
        <p:spPr>
          <a:xfrm>
            <a:off x="2005847" y="6211669"/>
            <a:ext cx="6858000" cy="646331"/>
          </a:xfrm>
          <a:prstGeom prst="rect">
            <a:avLst/>
          </a:prstGeom>
        </p:spPr>
        <p:txBody>
          <a:bodyPr wrap="square">
            <a:spAutoFit/>
          </a:bodyPr>
          <a:lstStyle/>
          <a:p>
            <a:r>
              <a:rPr lang="en-US" sz="1200" b="1" dirty="0"/>
              <a:t>Translating Initiatives for Depression into Effective Solutions (TIDES) model of collaborative care for depression</a:t>
            </a:r>
            <a:r>
              <a:rPr lang="en-US" sz="1200" dirty="0"/>
              <a:t>. </a:t>
            </a:r>
            <a:r>
              <a:rPr lang="en-US" sz="1200" b="1" dirty="0"/>
              <a:t>Source</a:t>
            </a:r>
            <a:r>
              <a:rPr lang="en-US" sz="1200" dirty="0"/>
              <a:t>: TIDES Fact Sheet. </a:t>
            </a:r>
          </a:p>
          <a:p>
            <a:r>
              <a:rPr lang="en-US" sz="1200" dirty="0"/>
              <a:t>Luck </a:t>
            </a:r>
            <a:r>
              <a:rPr lang="en-US" sz="1200" i="1" dirty="0"/>
              <a:t>et al.</a:t>
            </a:r>
            <a:r>
              <a:rPr lang="en-US" sz="1200" dirty="0"/>
              <a:t> </a:t>
            </a:r>
            <a:r>
              <a:rPr lang="en-US" sz="1200" i="1" dirty="0"/>
              <a:t>Implementation Science</a:t>
            </a:r>
            <a:r>
              <a:rPr lang="en-US" sz="1200" dirty="0"/>
              <a:t> 2009 </a:t>
            </a:r>
            <a:r>
              <a:rPr lang="en-US" sz="1200" b="1" dirty="0"/>
              <a:t>4</a:t>
            </a:r>
            <a:r>
              <a:rPr lang="en-US" sz="1200" dirty="0"/>
              <a:t>:64</a:t>
            </a:r>
          </a:p>
        </p:txBody>
      </p:sp>
      <p:pic>
        <p:nvPicPr>
          <p:cNvPr id="9" name="Picture 8" descr="TID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732758"/>
            <a:ext cx="4910667" cy="3355623"/>
          </a:xfrm>
          <a:prstGeom prst="rect">
            <a:avLst/>
          </a:prstGeom>
        </p:spPr>
      </p:pic>
    </p:spTree>
    <p:extLst>
      <p:ext uri="{BB962C8B-B14F-4D97-AF65-F5344CB8AC3E}">
        <p14:creationId xmlns:p14="http://schemas.microsoft.com/office/powerpoint/2010/main" val="41638755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274" y="331694"/>
            <a:ext cx="7556313" cy="1116106"/>
          </a:xfrm>
        </p:spPr>
        <p:txBody>
          <a:bodyPr/>
          <a:lstStyle/>
          <a:p>
            <a:r>
              <a:rPr lang="en-US" dirty="0"/>
              <a:t>Case Study 1</a:t>
            </a:r>
            <a:r>
              <a:rPr lang="en-US" dirty="0" smtClean="0"/>
              <a:t>: </a:t>
            </a:r>
            <a:r>
              <a:rPr lang="en-US" dirty="0"/>
              <a:t/>
            </a:r>
            <a:br>
              <a:rPr lang="en-US" dirty="0"/>
            </a:br>
            <a:r>
              <a:rPr lang="en-US" dirty="0"/>
              <a:t>	</a:t>
            </a:r>
            <a:r>
              <a:rPr lang="en-US" dirty="0" smtClean="0"/>
              <a:t>VHA TIDES Depression 	Collaborative Care Model</a:t>
            </a:r>
            <a:endParaRPr lang="en-US" dirty="0"/>
          </a:p>
        </p:txBody>
      </p:sp>
      <p:pic>
        <p:nvPicPr>
          <p:cNvPr id="4" name="Content Placeholder 3" descr="SequentialBehSocialChange.jpg"/>
          <p:cNvPicPr>
            <a:picLocks noGrp="1" noChangeAspect="1"/>
          </p:cNvPicPr>
          <p:nvPr>
            <p:ph idx="1"/>
          </p:nvPr>
        </p:nvPicPr>
        <p:blipFill>
          <a:blip r:embed="rId3">
            <a:extLst>
              <a:ext uri="{28A0092B-C50C-407E-A947-70E740481C1C}">
                <a14:useLocalDpi xmlns:a14="http://schemas.microsoft.com/office/drawing/2010/main" val="0"/>
              </a:ext>
            </a:extLst>
          </a:blip>
          <a:srcRect l="2600" r="2600"/>
          <a:stretch>
            <a:fillRect/>
          </a:stretch>
        </p:blipFill>
        <p:spPr>
          <a:xfrm>
            <a:off x="1480608" y="2489201"/>
            <a:ext cx="6173930" cy="3386666"/>
          </a:xfrm>
        </p:spPr>
      </p:pic>
      <p:sp>
        <p:nvSpPr>
          <p:cNvPr id="5" name="Rectangle 4"/>
          <p:cNvSpPr/>
          <p:nvPr/>
        </p:nvSpPr>
        <p:spPr>
          <a:xfrm>
            <a:off x="2005847" y="6211669"/>
            <a:ext cx="6858000" cy="646331"/>
          </a:xfrm>
          <a:prstGeom prst="rect">
            <a:avLst/>
          </a:prstGeom>
        </p:spPr>
        <p:txBody>
          <a:bodyPr wrap="square">
            <a:spAutoFit/>
          </a:bodyPr>
          <a:lstStyle/>
          <a:p>
            <a:r>
              <a:rPr lang="en-US" sz="1200" dirty="0"/>
              <a:t>Sequential model of behavioral and social change. Source: Robinson, L, </a:t>
            </a:r>
            <a:r>
              <a:rPr lang="en-US" sz="1200" dirty="0" smtClean="0"/>
              <a:t/>
            </a:r>
            <a:br>
              <a:rPr lang="en-US" sz="1200" dirty="0" smtClean="0"/>
            </a:br>
            <a:r>
              <a:rPr lang="en-US" sz="1200" dirty="0" smtClean="0"/>
              <a:t>"</a:t>
            </a:r>
            <a:r>
              <a:rPr lang="en-US" sz="1200" dirty="0"/>
              <a:t>The Seven Doors Social Marketing Approach," </a:t>
            </a:r>
            <a:r>
              <a:rPr lang="en-US" sz="1200" dirty="0" smtClean="0"/>
              <a:t>1998.</a:t>
            </a:r>
            <a:endParaRPr lang="en-US" sz="1200" dirty="0"/>
          </a:p>
          <a:p>
            <a:r>
              <a:rPr lang="en-US" sz="1200" dirty="0"/>
              <a:t>Luck et al. Implementation Science 2009 4:</a:t>
            </a:r>
            <a:r>
              <a:rPr lang="en-US" sz="1200" dirty="0" smtClean="0"/>
              <a:t>64</a:t>
            </a:r>
            <a:endParaRPr lang="en-US" sz="1200" dirty="0"/>
          </a:p>
        </p:txBody>
      </p:sp>
    </p:spTree>
    <p:extLst>
      <p:ext uri="{BB962C8B-B14F-4D97-AF65-F5344CB8AC3E}">
        <p14:creationId xmlns:p14="http://schemas.microsoft.com/office/powerpoint/2010/main" val="3217299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79294"/>
            <a:ext cx="7556313" cy="1116106"/>
          </a:xfrm>
        </p:spPr>
        <p:txBody>
          <a:bodyPr/>
          <a:lstStyle/>
          <a:p>
            <a:pPr algn="ctr"/>
            <a:r>
              <a:rPr lang="en-US" dirty="0" smtClean="0"/>
              <a:t>Social marketing </a:t>
            </a:r>
            <a:br>
              <a:rPr lang="en-US" dirty="0" smtClean="0"/>
            </a:br>
            <a:r>
              <a:rPr lang="en-US" dirty="0" smtClean="0"/>
              <a:t>in dialog with</a:t>
            </a:r>
            <a:br>
              <a:rPr lang="en-US" dirty="0" smtClean="0"/>
            </a:br>
            <a:r>
              <a:rPr lang="en-US" dirty="0" smtClean="0"/>
              <a:t>commercial marketing</a:t>
            </a:r>
            <a:endParaRPr lang="en-US" dirty="0"/>
          </a:p>
        </p:txBody>
      </p:sp>
      <p:sp>
        <p:nvSpPr>
          <p:cNvPr id="10" name="TextBox 9"/>
          <p:cNvSpPr txBox="1"/>
          <p:nvPr/>
        </p:nvSpPr>
        <p:spPr>
          <a:xfrm>
            <a:off x="7200440" y="6499304"/>
            <a:ext cx="1943560" cy="276999"/>
          </a:xfrm>
          <a:prstGeom prst="rect">
            <a:avLst/>
          </a:prstGeom>
          <a:noFill/>
        </p:spPr>
        <p:txBody>
          <a:bodyPr wrap="square" rtlCol="0">
            <a:spAutoFit/>
          </a:bodyPr>
          <a:lstStyle/>
          <a:p>
            <a:r>
              <a:rPr lang="en-US" sz="1200" dirty="0" err="1" smtClean="0"/>
              <a:t>Adbusters.org</a:t>
            </a:r>
            <a:endParaRPr lang="en-US" sz="1200" dirty="0"/>
          </a:p>
        </p:txBody>
      </p:sp>
      <p:pic>
        <p:nvPicPr>
          <p:cNvPr id="12" name="Content Placeholder 11" descr="adbusters_absolut_impotence.jpg"/>
          <p:cNvPicPr>
            <a:picLocks noGrp="1" noChangeAspect="1"/>
          </p:cNvPicPr>
          <p:nvPr>
            <p:ph idx="1"/>
          </p:nvPr>
        </p:nvPicPr>
        <p:blipFill>
          <a:blip r:embed="rId3">
            <a:extLst>
              <a:ext uri="{28A0092B-C50C-407E-A947-70E740481C1C}">
                <a14:useLocalDpi xmlns:a14="http://schemas.microsoft.com/office/drawing/2010/main" val="0"/>
              </a:ext>
            </a:extLst>
          </a:blip>
          <a:srcRect l="-78948" r="-78948"/>
          <a:stretch>
            <a:fillRect/>
          </a:stretch>
        </p:blipFill>
        <p:spPr>
          <a:xfrm>
            <a:off x="145301" y="1921826"/>
            <a:ext cx="8998699" cy="4936174"/>
          </a:xfrm>
        </p:spPr>
      </p:pic>
    </p:spTree>
    <p:extLst>
      <p:ext uri="{BB962C8B-B14F-4D97-AF65-F5344CB8AC3E}">
        <p14:creationId xmlns:p14="http://schemas.microsoft.com/office/powerpoint/2010/main" val="28680143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274" y="331694"/>
            <a:ext cx="7556313" cy="1116106"/>
          </a:xfrm>
        </p:spPr>
        <p:txBody>
          <a:bodyPr/>
          <a:lstStyle/>
          <a:p>
            <a:r>
              <a:rPr lang="en-US" dirty="0"/>
              <a:t>Case Study 1</a:t>
            </a:r>
            <a:r>
              <a:rPr lang="en-US" dirty="0" smtClean="0"/>
              <a:t>: </a:t>
            </a:r>
            <a:r>
              <a:rPr lang="en-US" dirty="0"/>
              <a:t/>
            </a:r>
            <a:br>
              <a:rPr lang="en-US" dirty="0"/>
            </a:br>
            <a:r>
              <a:rPr lang="en-US" dirty="0"/>
              <a:t>	</a:t>
            </a:r>
            <a:r>
              <a:rPr lang="en-US" dirty="0" smtClean="0"/>
              <a:t>VHA TIDES Depression 	Collaborative Care Model</a:t>
            </a:r>
            <a:endParaRPr lang="en-US" dirty="0"/>
          </a:p>
        </p:txBody>
      </p:sp>
      <p:sp>
        <p:nvSpPr>
          <p:cNvPr id="3" name="Content Placeholder 2"/>
          <p:cNvSpPr>
            <a:spLocks noGrp="1"/>
          </p:cNvSpPr>
          <p:nvPr>
            <p:ph idx="1"/>
          </p:nvPr>
        </p:nvSpPr>
        <p:spPr>
          <a:xfrm>
            <a:off x="498474" y="2311400"/>
            <a:ext cx="7556313" cy="4144963"/>
          </a:xfrm>
        </p:spPr>
        <p:txBody>
          <a:bodyPr>
            <a:normAutofit/>
          </a:bodyPr>
          <a:lstStyle/>
          <a:p>
            <a:pPr>
              <a:lnSpc>
                <a:spcPct val="130000"/>
              </a:lnSpc>
            </a:pPr>
            <a:r>
              <a:rPr lang="en-US" sz="2800" dirty="0" smtClean="0"/>
              <a:t>behavior change goal</a:t>
            </a:r>
          </a:p>
          <a:p>
            <a:pPr>
              <a:lnSpc>
                <a:spcPct val="130000"/>
              </a:lnSpc>
            </a:pPr>
            <a:r>
              <a:rPr lang="en-US" sz="2800" dirty="0" smtClean="0">
                <a:solidFill>
                  <a:srgbClr val="0000FF"/>
                </a:solidFill>
              </a:rPr>
              <a:t>audience research </a:t>
            </a:r>
            <a:r>
              <a:rPr lang="en-US" sz="2800" dirty="0" smtClean="0"/>
              <a:t>at all stages</a:t>
            </a:r>
          </a:p>
          <a:p>
            <a:pPr>
              <a:lnSpc>
                <a:spcPct val="130000"/>
              </a:lnSpc>
            </a:pPr>
            <a:r>
              <a:rPr lang="en-US" sz="2800" dirty="0" smtClean="0"/>
              <a:t>audience </a:t>
            </a:r>
            <a:r>
              <a:rPr lang="en-US" sz="2800" dirty="0" smtClean="0">
                <a:solidFill>
                  <a:srgbClr val="0000FF"/>
                </a:solidFill>
              </a:rPr>
              <a:t>segmentation</a:t>
            </a:r>
          </a:p>
          <a:p>
            <a:pPr>
              <a:lnSpc>
                <a:spcPct val="130000"/>
              </a:lnSpc>
            </a:pPr>
            <a:r>
              <a:rPr lang="en-US" sz="2800" dirty="0" smtClean="0"/>
              <a:t>attractive, motivational </a:t>
            </a:r>
            <a:r>
              <a:rPr lang="en-US" sz="2800" dirty="0" smtClean="0">
                <a:solidFill>
                  <a:srgbClr val="0000FF"/>
                </a:solidFill>
              </a:rPr>
              <a:t>exchanges</a:t>
            </a:r>
          </a:p>
          <a:p>
            <a:pPr>
              <a:lnSpc>
                <a:spcPct val="130000"/>
              </a:lnSpc>
            </a:pPr>
            <a:r>
              <a:rPr lang="en-US" sz="2800" dirty="0" smtClean="0"/>
              <a:t>attention to </a:t>
            </a:r>
            <a:r>
              <a:rPr lang="en-US" sz="2800" dirty="0" smtClean="0">
                <a:solidFill>
                  <a:srgbClr val="0000FF"/>
                </a:solidFill>
              </a:rPr>
              <a:t>competition</a:t>
            </a:r>
            <a:endParaRPr lang="en-US" sz="2800" dirty="0">
              <a:solidFill>
                <a:srgbClr val="0000FF"/>
              </a:solidFill>
            </a:endParaRPr>
          </a:p>
        </p:txBody>
      </p:sp>
    </p:spTree>
    <p:extLst>
      <p:ext uri="{BB962C8B-B14F-4D97-AF65-F5344CB8AC3E}">
        <p14:creationId xmlns:p14="http://schemas.microsoft.com/office/powerpoint/2010/main" val="39834583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274" y="331694"/>
            <a:ext cx="7556313" cy="1116106"/>
          </a:xfrm>
        </p:spPr>
        <p:txBody>
          <a:bodyPr/>
          <a:lstStyle/>
          <a:p>
            <a:r>
              <a:rPr lang="en-US" dirty="0"/>
              <a:t>Case </a:t>
            </a:r>
            <a:r>
              <a:rPr lang="en-US" dirty="0" smtClean="0"/>
              <a:t>Study 2: </a:t>
            </a:r>
            <a:r>
              <a:rPr lang="en-US" dirty="0"/>
              <a:t/>
            </a:r>
            <a:br>
              <a:rPr lang="en-US" dirty="0"/>
            </a:br>
            <a:r>
              <a:rPr lang="en-US" dirty="0"/>
              <a:t>	</a:t>
            </a:r>
            <a:r>
              <a:rPr lang="en-US" dirty="0" smtClean="0"/>
              <a:t>Hand-washing in Nepal</a:t>
            </a:r>
            <a:endParaRPr lang="en-US" dirty="0"/>
          </a:p>
        </p:txBody>
      </p:sp>
      <p:sp>
        <p:nvSpPr>
          <p:cNvPr id="5" name="Rectangle 4"/>
          <p:cNvSpPr/>
          <p:nvPr/>
        </p:nvSpPr>
        <p:spPr>
          <a:xfrm>
            <a:off x="2005847" y="6211669"/>
            <a:ext cx="6858000" cy="461665"/>
          </a:xfrm>
          <a:prstGeom prst="rect">
            <a:avLst/>
          </a:prstGeom>
        </p:spPr>
        <p:txBody>
          <a:bodyPr wrap="square">
            <a:spAutoFit/>
          </a:bodyPr>
          <a:lstStyle/>
          <a:p>
            <a:r>
              <a:rPr lang="en-US" sz="1200" b="1" dirty="0" smtClean="0"/>
              <a:t>Source</a:t>
            </a:r>
            <a:r>
              <a:rPr lang="en-US" sz="1200" dirty="0"/>
              <a:t>: </a:t>
            </a:r>
            <a:r>
              <a:rPr lang="en-US" sz="1200" dirty="0" smtClean="0"/>
              <a:t>A health equity critique of social marketing: where interventions have impact but insufficient reach. Langford &amp; </a:t>
            </a:r>
            <a:r>
              <a:rPr lang="en-US" sz="1200" dirty="0" err="1" smtClean="0"/>
              <a:t>Panter</a:t>
            </a:r>
            <a:r>
              <a:rPr lang="en-US" sz="1200" dirty="0" smtClean="0"/>
              <a:t>-Brick, </a:t>
            </a:r>
            <a:r>
              <a:rPr lang="en-US" sz="1200" i="1" dirty="0" smtClean="0"/>
              <a:t>Social Science &amp; Medicine </a:t>
            </a:r>
            <a:r>
              <a:rPr lang="en-US" sz="1200" dirty="0" smtClean="0"/>
              <a:t>83</a:t>
            </a:r>
            <a:r>
              <a:rPr lang="en-US" sz="1200" dirty="0"/>
              <a:t>,</a:t>
            </a:r>
            <a:r>
              <a:rPr lang="en-US" sz="1200" i="1" dirty="0" smtClean="0"/>
              <a:t> </a:t>
            </a:r>
            <a:r>
              <a:rPr lang="en-US" sz="1200" dirty="0" smtClean="0"/>
              <a:t>2013. </a:t>
            </a:r>
            <a:endParaRPr lang="en-US" sz="1200" dirty="0"/>
          </a:p>
        </p:txBody>
      </p:sp>
      <p:sp>
        <p:nvSpPr>
          <p:cNvPr id="4" name="Rectangle 3"/>
          <p:cNvSpPr/>
          <p:nvPr/>
        </p:nvSpPr>
        <p:spPr>
          <a:xfrm>
            <a:off x="1003461" y="2418834"/>
            <a:ext cx="6946739" cy="2862322"/>
          </a:xfrm>
          <a:prstGeom prst="rect">
            <a:avLst/>
          </a:prstGeom>
        </p:spPr>
        <p:txBody>
          <a:bodyPr wrap="square">
            <a:spAutoFit/>
          </a:bodyPr>
          <a:lstStyle/>
          <a:p>
            <a:pPr marL="571500" indent="-571500">
              <a:buFontTx/>
              <a:buChar char="-"/>
            </a:pPr>
            <a:r>
              <a:rPr lang="en-US" sz="3600" dirty="0" smtClean="0">
                <a:solidFill>
                  <a:srgbClr val="663366"/>
                </a:solidFill>
                <a:ea typeface="+mj-ea"/>
                <a:cs typeface="+mj-cs"/>
              </a:rPr>
              <a:t>Benefits and risks of social marketing</a:t>
            </a:r>
          </a:p>
          <a:p>
            <a:pPr marL="285750" indent="-285750">
              <a:buFontTx/>
              <a:buChar char="-"/>
            </a:pPr>
            <a:r>
              <a:rPr lang="en-US" sz="3600" dirty="0" smtClean="0">
                <a:solidFill>
                  <a:srgbClr val="663366"/>
                </a:solidFill>
                <a:ea typeface="+mj-ea"/>
                <a:cs typeface="+mj-cs"/>
              </a:rPr>
              <a:t>“prevention paradox”</a:t>
            </a:r>
          </a:p>
          <a:p>
            <a:pPr marL="285750" indent="-285750">
              <a:buFontTx/>
              <a:buChar char="-"/>
            </a:pPr>
            <a:r>
              <a:rPr lang="en-US" sz="3600" dirty="0" smtClean="0">
                <a:solidFill>
                  <a:srgbClr val="663366"/>
                </a:solidFill>
                <a:ea typeface="+mj-ea"/>
                <a:cs typeface="+mj-cs"/>
              </a:rPr>
              <a:t> value of qualitative (incl. ethnographic) methods</a:t>
            </a:r>
            <a:endParaRPr lang="en-US" dirty="0"/>
          </a:p>
        </p:txBody>
      </p:sp>
    </p:spTree>
    <p:extLst>
      <p:ext uri="{BB962C8B-B14F-4D97-AF65-F5344CB8AC3E}">
        <p14:creationId xmlns:p14="http://schemas.microsoft.com/office/powerpoint/2010/main" val="9059847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3: </a:t>
            </a:r>
            <a:br>
              <a:rPr lang="en-US" dirty="0" smtClean="0"/>
            </a:br>
            <a:r>
              <a:rPr lang="en-US" dirty="0" smtClean="0"/>
              <a:t>	Condom social marketing in 	Mozambique</a:t>
            </a:r>
            <a:endParaRPr lang="en-US" dirty="0"/>
          </a:p>
        </p:txBody>
      </p:sp>
      <p:pic>
        <p:nvPicPr>
          <p:cNvPr id="5" name="Content Placeholder 4" descr="Jeito.jpg"/>
          <p:cNvPicPr>
            <a:picLocks noGrp="1" noChangeAspect="1"/>
          </p:cNvPicPr>
          <p:nvPr>
            <p:ph idx="1"/>
          </p:nvPr>
        </p:nvPicPr>
        <p:blipFill>
          <a:blip r:embed="rId3">
            <a:extLst>
              <a:ext uri="{28A0092B-C50C-407E-A947-70E740481C1C}">
                <a14:useLocalDpi xmlns:a14="http://schemas.microsoft.com/office/drawing/2010/main" val="0"/>
              </a:ext>
            </a:extLst>
          </a:blip>
          <a:srcRect l="-86729" r="-86729"/>
          <a:stretch>
            <a:fillRect/>
          </a:stretch>
        </p:blipFill>
        <p:spPr>
          <a:xfrm>
            <a:off x="3275013" y="2070100"/>
            <a:ext cx="8481646" cy="4652433"/>
          </a:xfrm>
        </p:spPr>
      </p:pic>
      <p:sp>
        <p:nvSpPr>
          <p:cNvPr id="7" name="Rectangle 6"/>
          <p:cNvSpPr/>
          <p:nvPr/>
        </p:nvSpPr>
        <p:spPr>
          <a:xfrm>
            <a:off x="254000" y="2567550"/>
            <a:ext cx="5130800" cy="4154983"/>
          </a:xfrm>
          <a:prstGeom prst="rect">
            <a:avLst/>
          </a:prstGeom>
        </p:spPr>
        <p:txBody>
          <a:bodyPr wrap="square">
            <a:spAutoFit/>
          </a:bodyPr>
          <a:lstStyle/>
          <a:p>
            <a:pPr marL="236538" indent="-185738"/>
            <a:r>
              <a:rPr lang="en-US" sz="2400" dirty="0" smtClean="0">
                <a:solidFill>
                  <a:prstClr val="black">
                    <a:lumMod val="75000"/>
                    <a:lumOff val="25000"/>
                  </a:prstClr>
                </a:solidFill>
              </a:rPr>
              <a:t>• </a:t>
            </a:r>
            <a:r>
              <a:rPr lang="en-US" sz="2400" dirty="0" smtClean="0">
                <a:solidFill>
                  <a:srgbClr val="0000FF"/>
                </a:solidFill>
              </a:rPr>
              <a:t>structural determinants </a:t>
            </a:r>
            <a:r>
              <a:rPr lang="en-US" sz="2400" dirty="0" smtClean="0">
                <a:solidFill>
                  <a:prstClr val="black">
                    <a:lumMod val="75000"/>
                    <a:lumOff val="25000"/>
                  </a:prstClr>
                </a:solidFill>
              </a:rPr>
              <a:t>of risky behavior unaddressed</a:t>
            </a:r>
            <a:endParaRPr lang="en-US" sz="2400" dirty="0" smtClean="0">
              <a:solidFill>
                <a:prstClr val="black">
                  <a:lumMod val="75000"/>
                  <a:lumOff val="25000"/>
                </a:prstClr>
              </a:solidFill>
            </a:endParaRPr>
          </a:p>
          <a:p>
            <a:pPr marL="236538" indent="-185738"/>
            <a:endParaRPr lang="en-US" sz="2400" dirty="0">
              <a:solidFill>
                <a:prstClr val="black">
                  <a:lumMod val="75000"/>
                  <a:lumOff val="25000"/>
                </a:prstClr>
              </a:solidFill>
            </a:endParaRPr>
          </a:p>
          <a:p>
            <a:pPr marL="236538" indent="-185738"/>
            <a:r>
              <a:rPr lang="en-US" sz="2400" dirty="0" smtClean="0">
                <a:solidFill>
                  <a:prstClr val="black">
                    <a:lumMod val="75000"/>
                    <a:lumOff val="25000"/>
                  </a:prstClr>
                </a:solidFill>
              </a:rPr>
              <a:t>• </a:t>
            </a:r>
            <a:r>
              <a:rPr lang="en-US" sz="2400" dirty="0" smtClean="0">
                <a:solidFill>
                  <a:prstClr val="black">
                    <a:lumMod val="75000"/>
                    <a:lumOff val="25000"/>
                  </a:prstClr>
                </a:solidFill>
              </a:rPr>
              <a:t>lack of </a:t>
            </a:r>
            <a:r>
              <a:rPr lang="en-US" sz="2400" dirty="0" smtClean="0">
                <a:solidFill>
                  <a:srgbClr val="0000FF"/>
                </a:solidFill>
              </a:rPr>
              <a:t>community</a:t>
            </a:r>
            <a:r>
              <a:rPr lang="en-US" sz="2400" dirty="0" smtClean="0">
                <a:solidFill>
                  <a:prstClr val="black">
                    <a:lumMod val="75000"/>
                    <a:lumOff val="25000"/>
                  </a:prstClr>
                </a:solidFill>
              </a:rPr>
              <a:t> </a:t>
            </a:r>
            <a:r>
              <a:rPr lang="en-US" sz="2400" dirty="0" smtClean="0">
                <a:solidFill>
                  <a:srgbClr val="0000FF"/>
                </a:solidFill>
              </a:rPr>
              <a:t>engagement</a:t>
            </a:r>
            <a:r>
              <a:rPr lang="en-US" sz="2400" dirty="0" smtClean="0">
                <a:solidFill>
                  <a:prstClr val="black">
                    <a:lumMod val="75000"/>
                    <a:lumOff val="25000"/>
                  </a:prstClr>
                </a:solidFill>
              </a:rPr>
              <a:t>/participation</a:t>
            </a:r>
            <a:endParaRPr lang="en-US" sz="2400" dirty="0" smtClean="0">
              <a:solidFill>
                <a:prstClr val="black">
                  <a:lumMod val="75000"/>
                  <a:lumOff val="25000"/>
                </a:prstClr>
              </a:solidFill>
            </a:endParaRPr>
          </a:p>
          <a:p>
            <a:pPr marL="236538" indent="-185738"/>
            <a:endParaRPr lang="en-US" sz="2400" dirty="0">
              <a:solidFill>
                <a:prstClr val="black">
                  <a:lumMod val="75000"/>
                  <a:lumOff val="25000"/>
                </a:prstClr>
              </a:solidFill>
            </a:endParaRPr>
          </a:p>
          <a:p>
            <a:pPr marL="236538" indent="-185738"/>
            <a:r>
              <a:rPr lang="en-US" sz="2400" dirty="0" smtClean="0">
                <a:solidFill>
                  <a:prstClr val="black">
                    <a:lumMod val="75000"/>
                    <a:lumOff val="25000"/>
                  </a:prstClr>
                </a:solidFill>
              </a:rPr>
              <a:t>• </a:t>
            </a:r>
            <a:r>
              <a:rPr lang="en-US" sz="2400" dirty="0" smtClean="0">
                <a:solidFill>
                  <a:prstClr val="black">
                    <a:lumMod val="75000"/>
                    <a:lumOff val="25000"/>
                  </a:prstClr>
                </a:solidFill>
              </a:rPr>
              <a:t>clash of messages</a:t>
            </a:r>
            <a:endParaRPr lang="en-US" sz="2400" dirty="0" smtClean="0">
              <a:solidFill>
                <a:prstClr val="black">
                  <a:lumMod val="75000"/>
                  <a:lumOff val="25000"/>
                </a:prstClr>
              </a:solidFill>
            </a:endParaRPr>
          </a:p>
          <a:p>
            <a:pPr marL="236538" indent="-185738"/>
            <a:endParaRPr lang="en-US" sz="2400" dirty="0">
              <a:solidFill>
                <a:prstClr val="black">
                  <a:lumMod val="75000"/>
                  <a:lumOff val="25000"/>
                </a:prstClr>
              </a:solidFill>
            </a:endParaRPr>
          </a:p>
          <a:p>
            <a:pPr marL="236538" indent="-185738"/>
            <a:r>
              <a:rPr lang="en-US" sz="2400" dirty="0" smtClean="0">
                <a:solidFill>
                  <a:prstClr val="black">
                    <a:lumMod val="75000"/>
                    <a:lumOff val="25000"/>
                  </a:prstClr>
                </a:solidFill>
              </a:rPr>
              <a:t>• </a:t>
            </a:r>
            <a:r>
              <a:rPr lang="en-US" sz="2400" dirty="0" smtClean="0">
                <a:solidFill>
                  <a:prstClr val="black">
                    <a:lumMod val="75000"/>
                    <a:lumOff val="25000"/>
                  </a:prstClr>
                </a:solidFill>
              </a:rPr>
              <a:t>focus on </a:t>
            </a:r>
            <a:r>
              <a:rPr lang="en-US" sz="2400" dirty="0" smtClean="0">
                <a:solidFill>
                  <a:srgbClr val="0000FF"/>
                </a:solidFill>
              </a:rPr>
              <a:t>product</a:t>
            </a:r>
            <a:r>
              <a:rPr lang="en-US" sz="2400" dirty="0" smtClean="0">
                <a:solidFill>
                  <a:prstClr val="black">
                    <a:lumMod val="75000"/>
                    <a:lumOff val="25000"/>
                  </a:prstClr>
                </a:solidFill>
              </a:rPr>
              <a:t>, not </a:t>
            </a:r>
            <a:r>
              <a:rPr lang="en-US" sz="2400" dirty="0" smtClean="0">
                <a:solidFill>
                  <a:srgbClr val="0000FF"/>
                </a:solidFill>
              </a:rPr>
              <a:t>process</a:t>
            </a:r>
            <a:endParaRPr lang="en-US" sz="2400" dirty="0" smtClean="0">
              <a:solidFill>
                <a:srgbClr val="0000FF"/>
              </a:solidFill>
            </a:endParaRPr>
          </a:p>
          <a:p>
            <a:pPr marL="236538" indent="-185738"/>
            <a:endParaRPr lang="en-US" sz="2400" dirty="0">
              <a:solidFill>
                <a:prstClr val="black">
                  <a:lumMod val="75000"/>
                  <a:lumOff val="25000"/>
                </a:prstClr>
              </a:solidFill>
            </a:endParaRPr>
          </a:p>
          <a:p>
            <a:pPr marL="236538" indent="-185738"/>
            <a:r>
              <a:rPr lang="en-US" sz="2400" dirty="0" smtClean="0">
                <a:solidFill>
                  <a:prstClr val="black">
                    <a:lumMod val="75000"/>
                    <a:lumOff val="25000"/>
                  </a:prstClr>
                </a:solidFill>
              </a:rPr>
              <a:t>• </a:t>
            </a:r>
            <a:r>
              <a:rPr lang="en-US" sz="2400" dirty="0" smtClean="0">
                <a:solidFill>
                  <a:srgbClr val="0000FF"/>
                </a:solidFill>
              </a:rPr>
              <a:t>harmful</a:t>
            </a:r>
            <a:r>
              <a:rPr lang="en-US" sz="2400" dirty="0" smtClean="0">
                <a:solidFill>
                  <a:prstClr val="black">
                    <a:lumMod val="75000"/>
                    <a:lumOff val="25000"/>
                  </a:prstClr>
                </a:solidFill>
              </a:rPr>
              <a:t> consequences</a:t>
            </a:r>
            <a:endParaRPr lang="en-US" sz="2400" dirty="0" smtClean="0">
              <a:solidFill>
                <a:prstClr val="black">
                  <a:lumMod val="75000"/>
                  <a:lumOff val="25000"/>
                </a:prstClr>
              </a:solidFill>
            </a:endParaRPr>
          </a:p>
        </p:txBody>
      </p:sp>
    </p:spTree>
    <p:extLst>
      <p:ext uri="{BB962C8B-B14F-4D97-AF65-F5344CB8AC3E}">
        <p14:creationId xmlns:p14="http://schemas.microsoft.com/office/powerpoint/2010/main" val="9598305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Social Marketing Campaigns</a:t>
            </a:r>
            <a:endParaRPr lang="en-US" dirty="0"/>
          </a:p>
        </p:txBody>
      </p:sp>
      <p:sp>
        <p:nvSpPr>
          <p:cNvPr id="3" name="Content Placeholder 2"/>
          <p:cNvSpPr>
            <a:spLocks noGrp="1"/>
          </p:cNvSpPr>
          <p:nvPr>
            <p:ph idx="1"/>
          </p:nvPr>
        </p:nvSpPr>
        <p:spPr/>
        <p:txBody>
          <a:bodyPr>
            <a:normAutofit lnSpcReduction="10000"/>
          </a:bodyPr>
          <a:lstStyle/>
          <a:p>
            <a:pPr lvl="1"/>
            <a:r>
              <a:rPr lang="en-US" sz="2400" u="sng" dirty="0">
                <a:solidFill>
                  <a:schemeClr val="tx1">
                    <a:lumMod val="75000"/>
                    <a:lumOff val="25000"/>
                  </a:schemeClr>
                </a:solidFill>
              </a:rPr>
              <a:t>Process evaluation</a:t>
            </a:r>
            <a:r>
              <a:rPr lang="en-US" sz="2400" dirty="0">
                <a:solidFill>
                  <a:schemeClr val="tx1">
                    <a:lumMod val="75000"/>
                    <a:lumOff val="25000"/>
                  </a:schemeClr>
                </a:solidFill>
              </a:rPr>
              <a:t>: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 insight </a:t>
            </a:r>
            <a:r>
              <a:rPr lang="en-US" sz="2400" dirty="0">
                <a:solidFill>
                  <a:schemeClr val="tx1">
                    <a:lumMod val="75000"/>
                    <a:lumOff val="25000"/>
                  </a:schemeClr>
                </a:solidFill>
              </a:rPr>
              <a:t>into deviations from </a:t>
            </a:r>
            <a:r>
              <a:rPr lang="en-US" sz="2400" dirty="0" smtClean="0">
                <a:solidFill>
                  <a:schemeClr val="tx1">
                    <a:lumMod val="75000"/>
                    <a:lumOff val="25000"/>
                  </a:schemeClr>
                </a:solidFill>
              </a:rPr>
              <a:t>plan</a:t>
            </a:r>
            <a:r>
              <a:rPr lang="en-US" sz="2400" dirty="0">
                <a:solidFill>
                  <a:schemeClr val="tx1">
                    <a:lumMod val="75000"/>
                    <a:lumOff val="25000"/>
                  </a:schemeClr>
                </a:solidFill>
              </a:rPr>
              <a:t/>
            </a:r>
            <a:br>
              <a:rPr lang="en-US" sz="2400" dirty="0">
                <a:solidFill>
                  <a:schemeClr val="tx1">
                    <a:lumMod val="75000"/>
                    <a:lumOff val="25000"/>
                  </a:schemeClr>
                </a:solidFill>
              </a:rPr>
            </a:br>
            <a:r>
              <a:rPr lang="en-US" sz="2400" dirty="0" smtClean="0">
                <a:solidFill>
                  <a:schemeClr val="tx1">
                    <a:lumMod val="75000"/>
                    <a:lumOff val="25000"/>
                  </a:schemeClr>
                </a:solidFill>
              </a:rPr>
              <a:t>- understand </a:t>
            </a:r>
            <a:r>
              <a:rPr lang="en-US" sz="2400" dirty="0">
                <a:solidFill>
                  <a:schemeClr val="tx1">
                    <a:lumMod val="75000"/>
                    <a:lumOff val="25000"/>
                  </a:schemeClr>
                </a:solidFill>
              </a:rPr>
              <a:t>what produced observed </a:t>
            </a:r>
            <a:r>
              <a:rPr lang="en-US" sz="2400" dirty="0" smtClean="0">
                <a:solidFill>
                  <a:schemeClr val="tx1">
                    <a:lumMod val="75000"/>
                    <a:lumOff val="25000"/>
                  </a:schemeClr>
                </a:solidFill>
              </a:rPr>
              <a:t>outcomes</a:t>
            </a:r>
            <a:br>
              <a:rPr lang="en-US" sz="2400" dirty="0" smtClean="0">
                <a:solidFill>
                  <a:schemeClr val="tx1">
                    <a:lumMod val="75000"/>
                    <a:lumOff val="25000"/>
                  </a:schemeClr>
                </a:solidFill>
              </a:rPr>
            </a:br>
            <a:r>
              <a:rPr lang="en-US" sz="2400" dirty="0" smtClean="0">
                <a:solidFill>
                  <a:schemeClr val="tx1">
                    <a:lumMod val="75000"/>
                    <a:lumOff val="25000"/>
                  </a:schemeClr>
                </a:solidFill>
              </a:rPr>
              <a:t>- unintended consequences</a:t>
            </a:r>
            <a:br>
              <a:rPr lang="en-US" sz="2400" dirty="0" smtClean="0">
                <a:solidFill>
                  <a:schemeClr val="tx1">
                    <a:lumMod val="75000"/>
                    <a:lumOff val="25000"/>
                  </a:schemeClr>
                </a:solidFill>
              </a:rPr>
            </a:br>
            <a:endParaRPr lang="en-US" sz="2400" dirty="0">
              <a:solidFill>
                <a:schemeClr val="tx1">
                  <a:lumMod val="75000"/>
                  <a:lumOff val="25000"/>
                </a:schemeClr>
              </a:solidFill>
            </a:endParaRPr>
          </a:p>
          <a:p>
            <a:pPr lvl="1"/>
            <a:r>
              <a:rPr lang="en-US" sz="2400" u="sng" dirty="0">
                <a:solidFill>
                  <a:schemeClr val="tx1">
                    <a:lumMod val="75000"/>
                    <a:lumOff val="25000"/>
                  </a:schemeClr>
                </a:solidFill>
              </a:rPr>
              <a:t>Outcome evaluation</a:t>
            </a:r>
            <a:r>
              <a:rPr lang="en-US" sz="2400" dirty="0">
                <a:solidFill>
                  <a:schemeClr val="tx1">
                    <a:lumMod val="75000"/>
                    <a:lumOff val="25000"/>
                  </a:schemeClr>
                </a:solidFill>
              </a:rPr>
              <a:t>: </a:t>
            </a: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 did </a:t>
            </a:r>
            <a:r>
              <a:rPr lang="en-US" sz="2400" dirty="0">
                <a:solidFill>
                  <a:schemeClr val="tx1">
                    <a:lumMod val="75000"/>
                    <a:lumOff val="25000"/>
                  </a:schemeClr>
                </a:solidFill>
              </a:rPr>
              <a:t>you reach target </a:t>
            </a:r>
            <a:r>
              <a:rPr lang="en-US" sz="2400" dirty="0" smtClean="0">
                <a:solidFill>
                  <a:schemeClr val="tx1">
                    <a:lumMod val="75000"/>
                    <a:lumOff val="25000"/>
                  </a:schemeClr>
                </a:solidFill>
              </a:rPr>
              <a:t>audience?</a:t>
            </a:r>
            <a:r>
              <a:rPr lang="en-US" sz="2400" dirty="0">
                <a:solidFill>
                  <a:schemeClr val="tx1">
                    <a:lumMod val="75000"/>
                    <a:lumOff val="25000"/>
                  </a:schemeClr>
                </a:solidFill>
              </a:rPr>
              <a:t/>
            </a:r>
            <a:br>
              <a:rPr lang="en-US" sz="2400" dirty="0">
                <a:solidFill>
                  <a:schemeClr val="tx1">
                    <a:lumMod val="75000"/>
                    <a:lumOff val="25000"/>
                  </a:schemeClr>
                </a:solidFill>
              </a:rPr>
            </a:br>
            <a:r>
              <a:rPr lang="en-US" sz="2400" dirty="0" smtClean="0">
                <a:solidFill>
                  <a:schemeClr val="tx1">
                    <a:lumMod val="75000"/>
                    <a:lumOff val="25000"/>
                  </a:schemeClr>
                </a:solidFill>
              </a:rPr>
              <a:t>- did </a:t>
            </a:r>
            <a:r>
              <a:rPr lang="en-US" sz="2400" dirty="0">
                <a:solidFill>
                  <a:schemeClr val="tx1">
                    <a:lumMod val="75000"/>
                    <a:lumOff val="25000"/>
                  </a:schemeClr>
                </a:solidFill>
              </a:rPr>
              <a:t>desired outcome occur</a:t>
            </a:r>
            <a:r>
              <a:rPr lang="en-US" sz="2400" dirty="0" smtClean="0">
                <a:solidFill>
                  <a:schemeClr val="tx1">
                    <a:lumMod val="75000"/>
                    <a:lumOff val="25000"/>
                  </a:schemeClr>
                </a:solidFill>
              </a:rPr>
              <a:t>?</a:t>
            </a:r>
            <a:br>
              <a:rPr lang="en-US" sz="2400" dirty="0" smtClean="0">
                <a:solidFill>
                  <a:schemeClr val="tx1">
                    <a:lumMod val="75000"/>
                    <a:lumOff val="25000"/>
                  </a:schemeClr>
                </a:solidFill>
              </a:rPr>
            </a:br>
            <a:r>
              <a:rPr lang="en-US" sz="2400" dirty="0" smtClean="0">
                <a:solidFill>
                  <a:schemeClr val="tx1">
                    <a:lumMod val="75000"/>
                    <a:lumOff val="25000"/>
                  </a:schemeClr>
                </a:solidFill>
              </a:rPr>
              <a:t>- is effect sustainable?</a:t>
            </a:r>
            <a:br>
              <a:rPr lang="en-US" sz="2400" dirty="0" smtClean="0">
                <a:solidFill>
                  <a:schemeClr val="tx1">
                    <a:lumMod val="75000"/>
                    <a:lumOff val="25000"/>
                  </a:schemeClr>
                </a:solidFill>
              </a:rPr>
            </a:br>
            <a:r>
              <a:rPr lang="en-US" sz="2400" dirty="0" smtClean="0">
                <a:solidFill>
                  <a:schemeClr val="tx1">
                    <a:lumMod val="75000"/>
                    <a:lumOff val="25000"/>
                  </a:schemeClr>
                </a:solidFill>
              </a:rPr>
              <a:t>- is campaign acceptable?</a:t>
            </a:r>
            <a:br>
              <a:rPr lang="en-US" sz="2400" dirty="0" smtClean="0">
                <a:solidFill>
                  <a:schemeClr val="tx1">
                    <a:lumMod val="75000"/>
                    <a:lumOff val="25000"/>
                  </a:schemeClr>
                </a:solidFill>
              </a:rPr>
            </a:br>
            <a:r>
              <a:rPr lang="en-US" sz="2400" dirty="0" smtClean="0">
                <a:solidFill>
                  <a:schemeClr val="tx1">
                    <a:lumMod val="75000"/>
                    <a:lumOff val="25000"/>
                  </a:schemeClr>
                </a:solidFill>
              </a:rPr>
              <a:t>- does campaign reduce or exacerbate disparities?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180593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declines in smoking</a:t>
            </a:r>
            <a:endParaRPr lang="en-US" dirty="0"/>
          </a:p>
        </p:txBody>
      </p:sp>
      <p:sp>
        <p:nvSpPr>
          <p:cNvPr id="3" name="Content Placeholder 2"/>
          <p:cNvSpPr>
            <a:spLocks noGrp="1"/>
          </p:cNvSpPr>
          <p:nvPr>
            <p:ph idx="1"/>
          </p:nvPr>
        </p:nvSpPr>
        <p:spPr>
          <a:xfrm>
            <a:off x="498474" y="1151998"/>
            <a:ext cx="7556313" cy="2150533"/>
          </a:xfrm>
        </p:spPr>
        <p:txBody>
          <a:bodyPr>
            <a:normAutofit lnSpcReduction="10000"/>
          </a:bodyPr>
          <a:lstStyle/>
          <a:p>
            <a:pPr marL="0" indent="0">
              <a:lnSpc>
                <a:spcPct val="150000"/>
              </a:lnSpc>
              <a:buNone/>
            </a:pPr>
            <a:r>
              <a:rPr lang="en-US" sz="2400" i="1" dirty="0" smtClean="0">
                <a:solidFill>
                  <a:schemeClr val="tx1">
                    <a:lumMod val="75000"/>
                    <a:lumOff val="25000"/>
                  </a:schemeClr>
                </a:solidFill>
              </a:rPr>
              <a:t>2000 U.S. National Cancer Institute study reported that media campaigns produce reductions in smoking only when other social and structural factors actively change the environment of the smoker</a:t>
            </a:r>
          </a:p>
          <a:p>
            <a:pPr marL="0" indent="0">
              <a:buNone/>
            </a:pPr>
            <a:endParaRPr lang="en-US" dirty="0">
              <a:solidFill>
                <a:schemeClr val="tx1">
                  <a:lumMod val="75000"/>
                  <a:lumOff val="25000"/>
                </a:schemeClr>
              </a:solidFill>
            </a:endParaRPr>
          </a:p>
          <a:p>
            <a:pPr marL="0" indent="0">
              <a:buNone/>
            </a:pPr>
            <a:endParaRPr lang="en-US" dirty="0">
              <a:solidFill>
                <a:schemeClr val="tx1">
                  <a:lumMod val="75000"/>
                  <a:lumOff val="25000"/>
                </a:schemeClr>
              </a:solidFill>
            </a:endParaRPr>
          </a:p>
        </p:txBody>
      </p:sp>
      <p:sp>
        <p:nvSpPr>
          <p:cNvPr id="4" name="TextBox 3"/>
          <p:cNvSpPr txBox="1"/>
          <p:nvPr/>
        </p:nvSpPr>
        <p:spPr>
          <a:xfrm>
            <a:off x="2810932" y="6588695"/>
            <a:ext cx="6333068" cy="538609"/>
          </a:xfrm>
          <a:prstGeom prst="rect">
            <a:avLst/>
          </a:prstGeom>
          <a:noFill/>
        </p:spPr>
        <p:txBody>
          <a:bodyPr wrap="square" rtlCol="0">
            <a:spAutoFit/>
          </a:bodyPr>
          <a:lstStyle/>
          <a:p>
            <a:pPr algn="r"/>
            <a:r>
              <a:rPr lang="en-US" sz="1100" dirty="0" smtClean="0"/>
              <a:t>Les Robinson, </a:t>
            </a:r>
            <a:r>
              <a:rPr lang="en-US" sz="1100" i="1" dirty="0" smtClean="0"/>
              <a:t>The Problem with Social Marketing, </a:t>
            </a:r>
            <a:r>
              <a:rPr lang="en-US" sz="1100" dirty="0" smtClean="0">
                <a:hlinkClick r:id="rId3"/>
              </a:rPr>
              <a:t>www.enablingchange.com.au</a:t>
            </a:r>
            <a:endParaRPr lang="en-US" sz="1100" dirty="0" smtClean="0"/>
          </a:p>
          <a:p>
            <a:endParaRPr lang="en-US" dirty="0" smtClean="0"/>
          </a:p>
        </p:txBody>
      </p:sp>
      <p:pic>
        <p:nvPicPr>
          <p:cNvPr id="5" name="Picture 4" descr="bogart-smok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41" y="4536177"/>
            <a:ext cx="2867625" cy="2179395"/>
          </a:xfrm>
          <a:prstGeom prst="rect">
            <a:avLst/>
          </a:prstGeom>
        </p:spPr>
      </p:pic>
      <p:pic>
        <p:nvPicPr>
          <p:cNvPr id="6" name="Picture 5" descr="no_smoking_law-215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971800"/>
            <a:ext cx="2243667" cy="3202056"/>
          </a:xfrm>
          <a:prstGeom prst="rect">
            <a:avLst/>
          </a:prstGeom>
        </p:spPr>
      </p:pic>
      <p:pic>
        <p:nvPicPr>
          <p:cNvPr id="7" name="Picture 6" descr="smoking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6077" y="3302531"/>
            <a:ext cx="3379855" cy="2156962"/>
          </a:xfrm>
          <a:prstGeom prst="rect">
            <a:avLst/>
          </a:prstGeom>
        </p:spPr>
      </p:pic>
    </p:spTree>
    <p:extLst>
      <p:ext uri="{BB962C8B-B14F-4D97-AF65-F5344CB8AC3E}">
        <p14:creationId xmlns:p14="http://schemas.microsoft.com/office/powerpoint/2010/main" val="36821554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287" y="925856"/>
            <a:ext cx="7556313" cy="1116106"/>
          </a:xfrm>
        </p:spPr>
        <p:txBody>
          <a:bodyPr/>
          <a:lstStyle/>
          <a:p>
            <a:r>
              <a:rPr lang="en-US" i="1" dirty="0" smtClean="0"/>
              <a:t>Thank you!</a:t>
            </a:r>
            <a:endParaRPr lang="en-US" i="1" dirty="0"/>
          </a:p>
        </p:txBody>
      </p:sp>
      <p:pic>
        <p:nvPicPr>
          <p:cNvPr id="7" name="Content Placeholder 6" descr="WilliamCouchphoto.jpg"/>
          <p:cNvPicPr>
            <a:picLocks noGrp="1" noChangeAspect="1"/>
          </p:cNvPicPr>
          <p:nvPr>
            <p:ph idx="1"/>
          </p:nvPr>
        </p:nvPicPr>
        <p:blipFill>
          <a:blip r:embed="rId3">
            <a:extLst>
              <a:ext uri="{28A0092B-C50C-407E-A947-70E740481C1C}">
                <a14:useLocalDpi xmlns:a14="http://schemas.microsoft.com/office/drawing/2010/main" val="0"/>
              </a:ext>
            </a:extLst>
          </a:blip>
          <a:srcRect t="8819" b="8819"/>
          <a:stretch>
            <a:fillRect/>
          </a:stretch>
        </p:blipFill>
        <p:spPr/>
      </p:pic>
    </p:spTree>
    <p:extLst>
      <p:ext uri="{BB962C8B-B14F-4D97-AF65-F5344CB8AC3E}">
        <p14:creationId xmlns:p14="http://schemas.microsoft.com/office/powerpoint/2010/main" val="16276067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social marketing campaigns</a:t>
            </a:r>
            <a:endParaRPr lang="en-US" dirty="0"/>
          </a:p>
        </p:txBody>
      </p:sp>
      <p:pic>
        <p:nvPicPr>
          <p:cNvPr id="5" name="Content Placeholder 4" descr="lunes sin carne2[1] copy.jpg"/>
          <p:cNvPicPr>
            <a:picLocks noGrp="1" noChangeAspect="1"/>
          </p:cNvPicPr>
          <p:nvPr>
            <p:ph idx="1"/>
          </p:nvPr>
        </p:nvPicPr>
        <p:blipFill>
          <a:blip r:embed="rId2">
            <a:extLst>
              <a:ext uri="{28A0092B-C50C-407E-A947-70E740481C1C}">
                <a14:useLocalDpi xmlns:a14="http://schemas.microsoft.com/office/drawing/2010/main" val="0"/>
              </a:ext>
            </a:extLst>
          </a:blip>
          <a:srcRect l="-12160" r="-12160"/>
          <a:stretch>
            <a:fillRect/>
          </a:stretch>
        </p:blipFill>
        <p:spPr/>
      </p:pic>
      <p:sp>
        <p:nvSpPr>
          <p:cNvPr id="6" name="Rectangle 5"/>
          <p:cNvSpPr/>
          <p:nvPr/>
        </p:nvSpPr>
        <p:spPr>
          <a:xfrm>
            <a:off x="6134099" y="6228834"/>
            <a:ext cx="2144487" cy="369332"/>
          </a:xfrm>
          <a:prstGeom prst="rect">
            <a:avLst/>
          </a:prstGeom>
        </p:spPr>
        <p:txBody>
          <a:bodyPr wrap="none">
            <a:spAutoFit/>
          </a:bodyPr>
          <a:lstStyle/>
          <a:p>
            <a:r>
              <a:rPr lang="en-US" dirty="0" smtClean="0">
                <a:hlinkClick r:id="rId3"/>
              </a:rPr>
              <a:t>Meatless Mondays</a:t>
            </a:r>
            <a:endParaRPr lang="en-US" dirty="0"/>
          </a:p>
        </p:txBody>
      </p:sp>
    </p:spTree>
    <p:extLst>
      <p:ext uri="{BB962C8B-B14F-4D97-AF65-F5344CB8AC3E}">
        <p14:creationId xmlns:p14="http://schemas.microsoft.com/office/powerpoint/2010/main" val="170055176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636494"/>
            <a:ext cx="8229599" cy="1116106"/>
          </a:xfrm>
        </p:spPr>
        <p:txBody>
          <a:bodyPr/>
          <a:lstStyle/>
          <a:p>
            <a:r>
              <a:rPr lang="en-US" sz="5400" dirty="0" smtClean="0"/>
              <a:t>Total Process Planning</a:t>
            </a:r>
            <a:br>
              <a:rPr lang="en-US" sz="5400" dirty="0" smtClean="0"/>
            </a:br>
            <a:r>
              <a:rPr lang="en-US" sz="5400" dirty="0" smtClean="0"/>
              <a:t>Model</a:t>
            </a:r>
            <a:endParaRPr lang="en-US" sz="5400" dirty="0"/>
          </a:p>
        </p:txBody>
      </p:sp>
      <p:pic>
        <p:nvPicPr>
          <p:cNvPr id="7" name="Content Placeholder 6" descr="process_planning_model.jpg"/>
          <p:cNvPicPr>
            <a:picLocks noGrp="1" noChangeAspect="1"/>
          </p:cNvPicPr>
          <p:nvPr>
            <p:ph idx="1"/>
          </p:nvPr>
        </p:nvPicPr>
        <p:blipFill>
          <a:blip r:embed="rId3">
            <a:extLst>
              <a:ext uri="{28A0092B-C50C-407E-A947-70E740481C1C}">
                <a14:useLocalDpi xmlns:a14="http://schemas.microsoft.com/office/drawing/2010/main" val="0"/>
              </a:ext>
            </a:extLst>
          </a:blip>
          <a:srcRect l="-29773" r="-29773"/>
          <a:stretch>
            <a:fillRect/>
          </a:stretch>
        </p:blipFill>
        <p:spPr>
          <a:xfrm>
            <a:off x="-1507068" y="3031067"/>
            <a:ext cx="12211367" cy="2870199"/>
          </a:xfrm>
        </p:spPr>
      </p:pic>
      <p:sp>
        <p:nvSpPr>
          <p:cNvPr id="8" name="TextBox 7"/>
          <p:cNvSpPr txBox="1"/>
          <p:nvPr/>
        </p:nvSpPr>
        <p:spPr>
          <a:xfrm>
            <a:off x="5113867" y="6596390"/>
            <a:ext cx="4030133" cy="261610"/>
          </a:xfrm>
          <a:prstGeom prst="rect">
            <a:avLst/>
          </a:prstGeom>
          <a:noFill/>
        </p:spPr>
        <p:txBody>
          <a:bodyPr wrap="square" rtlCol="0">
            <a:spAutoFit/>
          </a:bodyPr>
          <a:lstStyle/>
          <a:p>
            <a:r>
              <a:rPr lang="en-US" sz="1100" dirty="0" smtClean="0"/>
              <a:t>image and content credit: UK Alcohol Learning Centre</a:t>
            </a:r>
            <a:endParaRPr lang="en-US" sz="1100" dirty="0"/>
          </a:p>
        </p:txBody>
      </p:sp>
    </p:spTree>
    <p:extLst>
      <p:ext uri="{BB962C8B-B14F-4D97-AF65-F5344CB8AC3E}">
        <p14:creationId xmlns:p14="http://schemas.microsoft.com/office/powerpoint/2010/main" val="36376767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30618"/>
            <a:ext cx="7556313" cy="1116106"/>
          </a:xfrm>
        </p:spPr>
        <p:txBody>
          <a:bodyPr/>
          <a:lstStyle/>
          <a:p>
            <a:r>
              <a:rPr lang="en-US" dirty="0" smtClean="0"/>
              <a:t>SCOPE			  DEVELOP</a:t>
            </a:r>
            <a:endParaRPr lang="en-US" dirty="0"/>
          </a:p>
        </p:txBody>
      </p:sp>
      <p:sp>
        <p:nvSpPr>
          <p:cNvPr id="3" name="Content Placeholder 2"/>
          <p:cNvSpPr>
            <a:spLocks noGrp="1"/>
          </p:cNvSpPr>
          <p:nvPr>
            <p:ph sz="half" idx="1"/>
          </p:nvPr>
        </p:nvSpPr>
        <p:spPr/>
        <p:txBody>
          <a:bodyPr/>
          <a:lstStyle/>
          <a:p>
            <a:r>
              <a:rPr lang="en-US" dirty="0" smtClean="0">
                <a:solidFill>
                  <a:schemeClr val="tx1">
                    <a:lumMod val="75000"/>
                    <a:lumOff val="25000"/>
                  </a:schemeClr>
                </a:solidFill>
              </a:rPr>
              <a:t>Identify and consult with stakeholders</a:t>
            </a:r>
          </a:p>
          <a:p>
            <a:r>
              <a:rPr lang="en-US" dirty="0" smtClean="0">
                <a:solidFill>
                  <a:schemeClr val="tx1">
                    <a:lumMod val="75000"/>
                    <a:lumOff val="25000"/>
                  </a:schemeClr>
                </a:solidFill>
              </a:rPr>
              <a:t>Conduct preliminary research</a:t>
            </a:r>
          </a:p>
          <a:p>
            <a:r>
              <a:rPr lang="en-US" dirty="0" smtClean="0">
                <a:solidFill>
                  <a:schemeClr val="tx1">
                    <a:lumMod val="75000"/>
                    <a:lumOff val="25000"/>
                  </a:schemeClr>
                </a:solidFill>
              </a:rPr>
              <a:t>Learn about your audience using qualitative methods</a:t>
            </a:r>
          </a:p>
          <a:p>
            <a:r>
              <a:rPr lang="en-US" dirty="0" smtClean="0">
                <a:solidFill>
                  <a:schemeClr val="tx1">
                    <a:lumMod val="75000"/>
                    <a:lumOff val="25000"/>
                  </a:schemeClr>
                </a:solidFill>
              </a:rPr>
              <a:t>Segment your audience</a:t>
            </a:r>
          </a:p>
          <a:p>
            <a:r>
              <a:rPr lang="en-US" dirty="0" smtClean="0">
                <a:solidFill>
                  <a:schemeClr val="tx1">
                    <a:lumMod val="75000"/>
                    <a:lumOff val="25000"/>
                  </a:schemeClr>
                </a:solidFill>
              </a:rPr>
              <a:t>Decide on research methods</a:t>
            </a:r>
            <a:endParaRPr lang="en-US" dirty="0">
              <a:solidFill>
                <a:schemeClr val="tx1">
                  <a:lumMod val="75000"/>
                  <a:lumOff val="25000"/>
                </a:schemeClr>
              </a:solidFill>
            </a:endParaRPr>
          </a:p>
          <a:p>
            <a:r>
              <a:rPr lang="en-US" dirty="0" smtClean="0">
                <a:solidFill>
                  <a:schemeClr val="tx1">
                    <a:lumMod val="75000"/>
                    <a:lumOff val="25000"/>
                  </a:schemeClr>
                </a:solidFill>
              </a:rPr>
              <a:t>Develop evaluation procedures</a:t>
            </a:r>
          </a:p>
          <a:p>
            <a:endParaRPr lang="en-US" dirty="0">
              <a:solidFill>
                <a:schemeClr val="tx1">
                  <a:lumMod val="75000"/>
                  <a:lumOff val="25000"/>
                </a:schemeClr>
              </a:solidFill>
            </a:endParaRPr>
          </a:p>
        </p:txBody>
      </p:sp>
      <p:sp>
        <p:nvSpPr>
          <p:cNvPr id="4" name="Content Placeholder 3"/>
          <p:cNvSpPr>
            <a:spLocks noGrp="1"/>
          </p:cNvSpPr>
          <p:nvPr>
            <p:ph sz="half" idx="2"/>
          </p:nvPr>
        </p:nvSpPr>
        <p:spPr/>
        <p:txBody>
          <a:bodyPr>
            <a:normAutofit lnSpcReduction="10000"/>
          </a:bodyPr>
          <a:lstStyle/>
          <a:p>
            <a:r>
              <a:rPr lang="en-US" dirty="0" smtClean="0">
                <a:solidFill>
                  <a:schemeClr val="tx1">
                    <a:lumMod val="75000"/>
                    <a:lumOff val="25000"/>
                  </a:schemeClr>
                </a:solidFill>
              </a:rPr>
              <a:t>Look at current services</a:t>
            </a:r>
          </a:p>
          <a:p>
            <a:r>
              <a:rPr lang="en-US" dirty="0" smtClean="0">
                <a:solidFill>
                  <a:schemeClr val="tx1">
                    <a:lumMod val="75000"/>
                    <a:lumOff val="25000"/>
                  </a:schemeClr>
                </a:solidFill>
              </a:rPr>
              <a:t>Involve stakeholders</a:t>
            </a:r>
          </a:p>
          <a:p>
            <a:r>
              <a:rPr lang="en-US" dirty="0" smtClean="0">
                <a:solidFill>
                  <a:schemeClr val="tx1">
                    <a:lumMod val="75000"/>
                    <a:lumOff val="25000"/>
                  </a:schemeClr>
                </a:solidFill>
              </a:rPr>
              <a:t>Look at similar or competing programs – how will they reinforce or undermine your project?</a:t>
            </a:r>
          </a:p>
          <a:p>
            <a:r>
              <a:rPr lang="en-US" dirty="0" smtClean="0">
                <a:solidFill>
                  <a:schemeClr val="tx1">
                    <a:lumMod val="75000"/>
                    <a:lumOff val="25000"/>
                  </a:schemeClr>
                </a:solidFill>
              </a:rPr>
              <a:t>Use </a:t>
            </a:r>
            <a:r>
              <a:rPr lang="en-US" u="sng" dirty="0" smtClean="0">
                <a:solidFill>
                  <a:schemeClr val="tx1">
                    <a:lumMod val="75000"/>
                    <a:lumOff val="25000"/>
                  </a:schemeClr>
                </a:solidFill>
              </a:rPr>
              <a:t>theory</a:t>
            </a:r>
            <a:r>
              <a:rPr lang="en-US" dirty="0" smtClean="0">
                <a:solidFill>
                  <a:schemeClr val="tx1">
                    <a:lumMod val="75000"/>
                    <a:lumOff val="25000"/>
                  </a:schemeClr>
                </a:solidFill>
              </a:rPr>
              <a:t> appropriate to problem and audience</a:t>
            </a:r>
          </a:p>
          <a:p>
            <a:r>
              <a:rPr lang="en-US" dirty="0" smtClean="0">
                <a:solidFill>
                  <a:schemeClr val="tx1">
                    <a:lumMod val="75000"/>
                    <a:lumOff val="25000"/>
                  </a:schemeClr>
                </a:solidFill>
              </a:rPr>
              <a:t>Develop barrier and exchange model</a:t>
            </a:r>
          </a:p>
          <a:p>
            <a:r>
              <a:rPr lang="en-US" dirty="0" smtClean="0">
                <a:solidFill>
                  <a:schemeClr val="tx1">
                    <a:lumMod val="75000"/>
                    <a:lumOff val="25000"/>
                  </a:schemeClr>
                </a:solidFill>
              </a:rPr>
              <a:t>Test your project</a:t>
            </a:r>
            <a:endParaRPr lang="en-US" dirty="0">
              <a:solidFill>
                <a:schemeClr val="tx1">
                  <a:lumMod val="75000"/>
                  <a:lumOff val="25000"/>
                </a:schemeClr>
              </a:solidFill>
            </a:endParaRPr>
          </a:p>
        </p:txBody>
      </p:sp>
    </p:spTree>
    <p:extLst>
      <p:ext uri="{BB962C8B-B14F-4D97-AF65-F5344CB8AC3E}">
        <p14:creationId xmlns:p14="http://schemas.microsoft.com/office/powerpoint/2010/main" val="34447531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869857"/>
            <a:ext cx="7556313" cy="1116106"/>
          </a:xfrm>
        </p:spPr>
        <p:txBody>
          <a:bodyPr/>
          <a:lstStyle/>
          <a:p>
            <a:r>
              <a:rPr lang="en-US" dirty="0" smtClean="0"/>
              <a:t>IMPLEMENT		   EVALUATE</a:t>
            </a:r>
            <a:endParaRPr lang="en-US" dirty="0"/>
          </a:p>
        </p:txBody>
      </p:sp>
      <p:sp>
        <p:nvSpPr>
          <p:cNvPr id="3" name="Content Placeholder 2"/>
          <p:cNvSpPr>
            <a:spLocks noGrp="1"/>
          </p:cNvSpPr>
          <p:nvPr>
            <p:ph sz="half" idx="1"/>
          </p:nvPr>
        </p:nvSpPr>
        <p:spPr>
          <a:xfrm>
            <a:off x="498518" y="1985963"/>
            <a:ext cx="3657600" cy="4634970"/>
          </a:xfrm>
        </p:spPr>
        <p:txBody>
          <a:bodyPr>
            <a:normAutofit/>
          </a:bodyPr>
          <a:lstStyle/>
          <a:p>
            <a:r>
              <a:rPr lang="en-US" sz="2000" dirty="0" smtClean="0">
                <a:solidFill>
                  <a:schemeClr val="tx1">
                    <a:lumMod val="75000"/>
                    <a:lumOff val="25000"/>
                  </a:schemeClr>
                </a:solidFill>
              </a:rPr>
              <a:t>Use a range of strategies and tailor campaign to audience segments</a:t>
            </a:r>
          </a:p>
          <a:p>
            <a:r>
              <a:rPr lang="en-US" sz="2000" dirty="0" smtClean="0">
                <a:solidFill>
                  <a:schemeClr val="tx1">
                    <a:lumMod val="75000"/>
                    <a:lumOff val="25000"/>
                  </a:schemeClr>
                </a:solidFill>
              </a:rPr>
              <a:t>Conduct process evaluation to determine if program is being implemented as planned and how people are responding</a:t>
            </a:r>
          </a:p>
          <a:p>
            <a:r>
              <a:rPr lang="en-US" sz="2000" dirty="0" smtClean="0">
                <a:solidFill>
                  <a:schemeClr val="tx1">
                    <a:lumMod val="75000"/>
                    <a:lumOff val="25000"/>
                  </a:schemeClr>
                </a:solidFill>
              </a:rPr>
              <a:t>Continue working with stakeholders</a:t>
            </a:r>
          </a:p>
          <a:p>
            <a:endParaRPr lang="en-US" dirty="0">
              <a:solidFill>
                <a:schemeClr val="tx1">
                  <a:lumMod val="75000"/>
                  <a:lumOff val="25000"/>
                </a:schemeClr>
              </a:solidFill>
            </a:endParaRPr>
          </a:p>
        </p:txBody>
      </p:sp>
      <p:sp>
        <p:nvSpPr>
          <p:cNvPr id="4" name="Content Placeholder 3"/>
          <p:cNvSpPr>
            <a:spLocks noGrp="1"/>
          </p:cNvSpPr>
          <p:nvPr>
            <p:ph sz="half" idx="2"/>
          </p:nvPr>
        </p:nvSpPr>
        <p:spPr/>
        <p:txBody>
          <a:bodyPr>
            <a:noAutofit/>
          </a:bodyPr>
          <a:lstStyle/>
          <a:p>
            <a:r>
              <a:rPr lang="en-US" sz="2000" dirty="0" smtClean="0">
                <a:solidFill>
                  <a:schemeClr val="tx1">
                    <a:lumMod val="75000"/>
                    <a:lumOff val="25000"/>
                  </a:schemeClr>
                </a:solidFill>
              </a:rPr>
              <a:t>PROCESS and OUTCOME equally important.</a:t>
            </a:r>
          </a:p>
          <a:p>
            <a:pPr lvl="1"/>
            <a:r>
              <a:rPr lang="en-US" sz="2000" u="sng" dirty="0" smtClean="0">
                <a:solidFill>
                  <a:schemeClr val="tx1">
                    <a:lumMod val="75000"/>
                    <a:lumOff val="25000"/>
                  </a:schemeClr>
                </a:solidFill>
              </a:rPr>
              <a:t>Process</a:t>
            </a:r>
            <a:r>
              <a:rPr lang="en-US" sz="2000" dirty="0" smtClean="0">
                <a:solidFill>
                  <a:schemeClr val="tx1">
                    <a:lumMod val="75000"/>
                    <a:lumOff val="25000"/>
                  </a:schemeClr>
                </a:solidFill>
              </a:rPr>
              <a:t> evaluation: insight into deviations from plan; understand what produced observed outcomes</a:t>
            </a:r>
          </a:p>
          <a:p>
            <a:pPr lvl="1"/>
            <a:r>
              <a:rPr lang="en-US" sz="2000" u="sng" dirty="0" smtClean="0">
                <a:solidFill>
                  <a:schemeClr val="tx1">
                    <a:lumMod val="75000"/>
                    <a:lumOff val="25000"/>
                  </a:schemeClr>
                </a:solidFill>
              </a:rPr>
              <a:t>Outcome</a:t>
            </a:r>
            <a:r>
              <a:rPr lang="en-US" sz="2000" dirty="0" smtClean="0">
                <a:solidFill>
                  <a:schemeClr val="tx1">
                    <a:lumMod val="75000"/>
                    <a:lumOff val="25000"/>
                  </a:schemeClr>
                </a:solidFill>
              </a:rPr>
              <a:t> evaluation: did you reach target audience; did desired outcome occur?</a:t>
            </a:r>
          </a:p>
          <a:p>
            <a:pPr marL="0" indent="0">
              <a:buNone/>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5804748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oking advertising historic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9192"/>
            <a:ext cx="9144000" cy="4029417"/>
          </a:xfrm>
          <a:prstGeom prst="rect">
            <a:avLst/>
          </a:prstGeom>
        </p:spPr>
      </p:pic>
      <p:sp>
        <p:nvSpPr>
          <p:cNvPr id="4" name="Rectangle 3"/>
          <p:cNvSpPr/>
          <p:nvPr/>
        </p:nvSpPr>
        <p:spPr>
          <a:xfrm>
            <a:off x="1082735" y="678934"/>
            <a:ext cx="5968777" cy="1200329"/>
          </a:xfrm>
          <a:prstGeom prst="rect">
            <a:avLst/>
          </a:prstGeom>
        </p:spPr>
        <p:txBody>
          <a:bodyPr wrap="none">
            <a:spAutoFit/>
          </a:bodyPr>
          <a:lstStyle/>
          <a:p>
            <a:r>
              <a:rPr lang="en-US" sz="3600" dirty="0" smtClean="0">
                <a:solidFill>
                  <a:srgbClr val="663366"/>
                </a:solidFill>
                <a:ea typeface="+mj-ea"/>
                <a:cs typeface="+mj-cs"/>
              </a:rPr>
              <a:t>Brief history of </a:t>
            </a:r>
            <a:br>
              <a:rPr lang="en-US" sz="3600" dirty="0" smtClean="0">
                <a:solidFill>
                  <a:srgbClr val="663366"/>
                </a:solidFill>
                <a:ea typeface="+mj-ea"/>
                <a:cs typeface="+mj-cs"/>
              </a:rPr>
            </a:br>
            <a:r>
              <a:rPr lang="en-US" sz="3600" dirty="0" smtClean="0">
                <a:solidFill>
                  <a:srgbClr val="663366"/>
                </a:solidFill>
                <a:ea typeface="+mj-ea"/>
                <a:cs typeface="+mj-cs"/>
              </a:rPr>
              <a:t>smoking-related marketing</a:t>
            </a:r>
            <a:endParaRPr lang="en-US" dirty="0"/>
          </a:p>
        </p:txBody>
      </p:sp>
    </p:spTree>
    <p:extLst>
      <p:ext uri="{BB962C8B-B14F-4D97-AF65-F5344CB8AC3E}">
        <p14:creationId xmlns:p14="http://schemas.microsoft.com/office/powerpoint/2010/main" val="11290044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869857"/>
            <a:ext cx="7556313" cy="1116106"/>
          </a:xfrm>
        </p:spPr>
        <p:txBody>
          <a:bodyPr/>
          <a:lstStyle/>
          <a:p>
            <a:r>
              <a:rPr lang="en-US" dirty="0" smtClean="0"/>
              <a:t>FOLLOW-UP	</a:t>
            </a:r>
            <a:endParaRPr lang="en-US" dirty="0"/>
          </a:p>
        </p:txBody>
      </p:sp>
      <p:sp>
        <p:nvSpPr>
          <p:cNvPr id="3" name="Content Placeholder 2"/>
          <p:cNvSpPr>
            <a:spLocks noGrp="1"/>
          </p:cNvSpPr>
          <p:nvPr>
            <p:ph sz="half" idx="1"/>
          </p:nvPr>
        </p:nvSpPr>
        <p:spPr>
          <a:xfrm>
            <a:off x="498518" y="1985963"/>
            <a:ext cx="3657600" cy="4634970"/>
          </a:xfrm>
        </p:spPr>
        <p:txBody>
          <a:bodyPr>
            <a:normAutofit/>
          </a:bodyPr>
          <a:lstStyle/>
          <a:p>
            <a:r>
              <a:rPr lang="en-US" sz="2000" dirty="0" smtClean="0">
                <a:solidFill>
                  <a:schemeClr val="tx1">
                    <a:lumMod val="75000"/>
                    <a:lumOff val="25000"/>
                  </a:schemeClr>
                </a:solidFill>
              </a:rPr>
              <a:t>Share/disseminate best practices</a:t>
            </a:r>
          </a:p>
          <a:p>
            <a:r>
              <a:rPr lang="en-US" sz="2000" dirty="0" smtClean="0">
                <a:solidFill>
                  <a:schemeClr val="tx1">
                    <a:lumMod val="75000"/>
                    <a:lumOff val="25000"/>
                  </a:schemeClr>
                </a:solidFill>
              </a:rPr>
              <a:t>Continue to track outcomes and assess sustainability of target behavior</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213950260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4: </a:t>
            </a:r>
            <a:br>
              <a:rPr lang="en-US" dirty="0" smtClean="0"/>
            </a:br>
            <a:r>
              <a:rPr lang="en-US" dirty="0" smtClean="0"/>
              <a:t>	Copenhagen cycling 	campaign</a:t>
            </a:r>
            <a:endParaRPr lang="en-US" dirty="0"/>
          </a:p>
        </p:txBody>
      </p:sp>
      <p:sp>
        <p:nvSpPr>
          <p:cNvPr id="3" name="Content Placeholder 2"/>
          <p:cNvSpPr>
            <a:spLocks noGrp="1"/>
          </p:cNvSpPr>
          <p:nvPr>
            <p:ph idx="1"/>
          </p:nvPr>
        </p:nvSpPr>
        <p:spPr>
          <a:xfrm>
            <a:off x="227541" y="2577569"/>
            <a:ext cx="7556313" cy="4144963"/>
          </a:xfrm>
        </p:spPr>
        <p:txBody>
          <a:bodyPr>
            <a:normAutofit/>
          </a:bodyPr>
          <a:lstStyle/>
          <a:p>
            <a:pPr marL="0" indent="0">
              <a:buNone/>
            </a:pPr>
            <a:r>
              <a:rPr lang="en-US" sz="2400" i="1" dirty="0" smtClean="0">
                <a:solidFill>
                  <a:schemeClr val="tx1">
                    <a:lumMod val="75000"/>
                    <a:lumOff val="25000"/>
                  </a:schemeClr>
                </a:solidFill>
              </a:rPr>
              <a:t>Goal: </a:t>
            </a:r>
            <a:r>
              <a:rPr lang="en-US" sz="2400" dirty="0" smtClean="0">
                <a:solidFill>
                  <a:schemeClr val="tx1">
                    <a:lumMod val="75000"/>
                    <a:lumOff val="25000"/>
                  </a:schemeClr>
                </a:solidFill>
              </a:rPr>
              <a:t>	promote commuting by bicycle in order </a:t>
            </a:r>
            <a:br>
              <a:rPr lang="en-US" sz="2400" dirty="0" smtClean="0">
                <a:solidFill>
                  <a:schemeClr val="tx1">
                    <a:lumMod val="75000"/>
                    <a:lumOff val="25000"/>
                  </a:schemeClr>
                </a:solidFill>
              </a:rPr>
            </a:br>
            <a:r>
              <a:rPr lang="en-US" sz="2400" dirty="0" smtClean="0">
                <a:solidFill>
                  <a:schemeClr val="tx1">
                    <a:lumMod val="75000"/>
                    <a:lumOff val="25000"/>
                  </a:schemeClr>
                </a:solidFill>
              </a:rPr>
              <a:t>	to reduce pollution and congestion,</a:t>
            </a:r>
            <a:br>
              <a:rPr lang="en-US" sz="2400" dirty="0" smtClean="0">
                <a:solidFill>
                  <a:schemeClr val="tx1">
                    <a:lumMod val="75000"/>
                    <a:lumOff val="25000"/>
                  </a:schemeClr>
                </a:solidFill>
              </a:rPr>
            </a:br>
            <a:r>
              <a:rPr lang="en-US" sz="2400" dirty="0" smtClean="0">
                <a:solidFill>
                  <a:schemeClr val="tx1">
                    <a:lumMod val="75000"/>
                    <a:lumOff val="25000"/>
                  </a:schemeClr>
                </a:solidFill>
              </a:rPr>
              <a:t>	improve public health</a:t>
            </a:r>
            <a:endParaRPr lang="en-US" sz="2400" dirty="0">
              <a:solidFill>
                <a:schemeClr val="tx1">
                  <a:lumMod val="75000"/>
                  <a:lumOff val="25000"/>
                </a:schemeClr>
              </a:solidFill>
            </a:endParaRPr>
          </a:p>
          <a:p>
            <a:pPr marL="0" indent="0">
              <a:buNone/>
            </a:pPr>
            <a:r>
              <a:rPr lang="en-US" sz="2400" i="1" dirty="0" smtClean="0">
                <a:solidFill>
                  <a:schemeClr val="tx1">
                    <a:lumMod val="75000"/>
                    <a:lumOff val="25000"/>
                  </a:schemeClr>
                </a:solidFill>
              </a:rPr>
              <a:t>Strategy: </a:t>
            </a:r>
          </a:p>
          <a:p>
            <a:pPr marL="0" indent="0">
              <a:spcAft>
                <a:spcPts val="600"/>
              </a:spcAft>
              <a:buNone/>
            </a:pPr>
            <a:r>
              <a:rPr lang="en-US" sz="2400" dirty="0">
                <a:solidFill>
                  <a:schemeClr val="tx1">
                    <a:lumMod val="75000"/>
                    <a:lumOff val="25000"/>
                  </a:schemeClr>
                </a:solidFill>
              </a:rPr>
              <a:t>	</a:t>
            </a:r>
            <a:r>
              <a:rPr lang="en-US" sz="2400" dirty="0" smtClean="0">
                <a:solidFill>
                  <a:schemeClr val="tx1">
                    <a:lumMod val="75000"/>
                    <a:lumOff val="25000"/>
                  </a:schemeClr>
                </a:solidFill>
              </a:rPr>
              <a:t>- foster and spread “bicycle culture”</a:t>
            </a:r>
            <a:br>
              <a:rPr lang="en-US" sz="2400" dirty="0" smtClean="0">
                <a:solidFill>
                  <a:schemeClr val="tx1">
                    <a:lumMod val="75000"/>
                    <a:lumOff val="25000"/>
                  </a:schemeClr>
                </a:solidFill>
              </a:rPr>
            </a:br>
            <a:r>
              <a:rPr lang="en-US" sz="2400" dirty="0" smtClean="0">
                <a:solidFill>
                  <a:schemeClr val="tx1">
                    <a:lumMod val="75000"/>
                    <a:lumOff val="25000"/>
                  </a:schemeClr>
                </a:solidFill>
              </a:rPr>
              <a:t/>
            </a:r>
            <a:br>
              <a:rPr lang="en-US" sz="2400" dirty="0" smtClean="0">
                <a:solidFill>
                  <a:schemeClr val="tx1">
                    <a:lumMod val="75000"/>
                    <a:lumOff val="25000"/>
                  </a:schemeClr>
                </a:solidFill>
              </a:rPr>
            </a:br>
            <a:r>
              <a:rPr lang="en-US" sz="2400" dirty="0" smtClean="0">
                <a:solidFill>
                  <a:schemeClr val="tx1">
                    <a:lumMod val="75000"/>
                    <a:lumOff val="25000"/>
                  </a:schemeClr>
                </a:solidFill>
              </a:rPr>
              <a:t>	- change infrastructure to reduce barriers to </a:t>
            </a:r>
            <a:r>
              <a:rPr lang="en-US" sz="2400" dirty="0">
                <a:solidFill>
                  <a:schemeClr val="tx1">
                    <a:lumMod val="75000"/>
                    <a:lumOff val="25000"/>
                  </a:schemeClr>
                </a:solidFill>
              </a:rPr>
              <a:t>	</a:t>
            </a:r>
            <a:r>
              <a:rPr lang="en-US" sz="2400" dirty="0" smtClean="0">
                <a:solidFill>
                  <a:schemeClr val="tx1">
                    <a:lumMod val="75000"/>
                    <a:lumOff val="25000"/>
                  </a:schemeClr>
                </a:solidFill>
              </a:rPr>
              <a:t>cycling and equalize different modes of 	transport </a:t>
            </a:r>
          </a:p>
          <a:p>
            <a:pPr marL="0" indent="0">
              <a:buNone/>
            </a:pPr>
            <a:endParaRPr lang="en-US" sz="2400" dirty="0">
              <a:solidFill>
                <a:schemeClr val="tx1">
                  <a:lumMod val="75000"/>
                  <a:lumOff val="25000"/>
                </a:schemeClr>
              </a:solidFill>
            </a:endParaRPr>
          </a:p>
        </p:txBody>
      </p:sp>
      <p:pic>
        <p:nvPicPr>
          <p:cNvPr id="4" name="Picture 3" descr="cityofcycli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996" y="2794000"/>
            <a:ext cx="2009192" cy="2590800"/>
          </a:xfrm>
          <a:prstGeom prst="rect">
            <a:avLst/>
          </a:prstGeom>
        </p:spPr>
      </p:pic>
    </p:spTree>
    <p:extLst>
      <p:ext uri="{BB962C8B-B14F-4D97-AF65-F5344CB8AC3E}">
        <p14:creationId xmlns:p14="http://schemas.microsoft.com/office/powerpoint/2010/main" val="18092312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a:t>
            </a:r>
            <a:endParaRPr lang="en-US" dirty="0"/>
          </a:p>
        </p:txBody>
      </p:sp>
      <p:pic>
        <p:nvPicPr>
          <p:cNvPr id="4" name="Content Placeholder 3" descr="2679535340_7ce498400d.jpg"/>
          <p:cNvPicPr>
            <a:picLocks noGrp="1" noChangeAspect="1"/>
          </p:cNvPicPr>
          <p:nvPr>
            <p:ph idx="1"/>
          </p:nvPr>
        </p:nvPicPr>
        <p:blipFill>
          <a:blip r:embed="rId3">
            <a:extLst>
              <a:ext uri="{28A0092B-C50C-407E-A947-70E740481C1C}">
                <a14:useLocalDpi xmlns:a14="http://schemas.microsoft.com/office/drawing/2010/main" val="0"/>
              </a:ext>
            </a:extLst>
          </a:blip>
          <a:srcRect t="13431" b="13431"/>
          <a:stretch>
            <a:fillRect/>
          </a:stretch>
        </p:blipFill>
        <p:spPr>
          <a:xfrm>
            <a:off x="871008" y="1744134"/>
            <a:ext cx="3457400" cy="1896533"/>
          </a:xfrm>
        </p:spPr>
      </p:pic>
      <p:pic>
        <p:nvPicPr>
          <p:cNvPr id="5" name="Picture 4" descr="BikeRampFietsenstalling_zeezij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5" y="4044950"/>
            <a:ext cx="3259667" cy="2178050"/>
          </a:xfrm>
          <a:prstGeom prst="rect">
            <a:avLst/>
          </a:prstGeom>
        </p:spPr>
      </p:pic>
      <p:pic>
        <p:nvPicPr>
          <p:cNvPr id="8" name="Picture 7" descr="IMG_0540_lane_inside_parkedcar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2398232"/>
            <a:ext cx="4328105" cy="2698701"/>
          </a:xfrm>
          <a:prstGeom prst="rect">
            <a:avLst/>
          </a:prstGeom>
        </p:spPr>
      </p:pic>
    </p:spTree>
    <p:extLst>
      <p:ext uri="{BB962C8B-B14F-4D97-AF65-F5344CB8AC3E}">
        <p14:creationId xmlns:p14="http://schemas.microsoft.com/office/powerpoint/2010/main" val="384278899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bicycle culture</a:t>
            </a:r>
            <a:endParaRPr lang="en-US" dirty="0"/>
          </a:p>
        </p:txBody>
      </p:sp>
      <p:pic>
        <p:nvPicPr>
          <p:cNvPr id="6" name="Content Placeholder 5" descr="copenhagencyclechic.jpg"/>
          <p:cNvPicPr>
            <a:picLocks noGrp="1" noChangeAspect="1"/>
          </p:cNvPicPr>
          <p:nvPr>
            <p:ph idx="1"/>
          </p:nvPr>
        </p:nvPicPr>
        <p:blipFill>
          <a:blip r:embed="rId3">
            <a:extLst>
              <a:ext uri="{28A0092B-C50C-407E-A947-70E740481C1C}">
                <a14:useLocalDpi xmlns:a14="http://schemas.microsoft.com/office/drawing/2010/main" val="0"/>
              </a:ext>
            </a:extLst>
          </a:blip>
          <a:srcRect l="-86940" r="-86940"/>
          <a:stretch>
            <a:fillRect/>
          </a:stretch>
        </p:blipFill>
        <p:spPr>
          <a:xfrm>
            <a:off x="-1761067" y="3060397"/>
            <a:ext cx="5545668" cy="3042037"/>
          </a:xfrm>
        </p:spPr>
      </p:pic>
      <p:pic>
        <p:nvPicPr>
          <p:cNvPr id="7" name="Picture 6" descr="cycle_parade_poster_ hjemmes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855" y="2116666"/>
            <a:ext cx="2912532" cy="4121234"/>
          </a:xfrm>
          <a:prstGeom prst="rect">
            <a:avLst/>
          </a:prstGeom>
        </p:spPr>
      </p:pic>
      <p:pic>
        <p:nvPicPr>
          <p:cNvPr id="9" name="Picture 8" descr="i_bike_cp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007" y="1447801"/>
            <a:ext cx="2222500" cy="1778000"/>
          </a:xfrm>
          <a:prstGeom prst="rect">
            <a:avLst/>
          </a:prstGeom>
        </p:spPr>
      </p:pic>
      <p:pic>
        <p:nvPicPr>
          <p:cNvPr id="10" name="Picture 9" descr="cyclechi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0533" y="3753940"/>
            <a:ext cx="3945467" cy="2632366"/>
          </a:xfrm>
          <a:prstGeom prst="rect">
            <a:avLst/>
          </a:prstGeom>
        </p:spPr>
      </p:pic>
    </p:spTree>
    <p:extLst>
      <p:ext uri="{BB962C8B-B14F-4D97-AF65-F5344CB8AC3E}">
        <p14:creationId xmlns:p14="http://schemas.microsoft.com/office/powerpoint/2010/main" val="108884161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4" y="636494"/>
            <a:ext cx="7556313" cy="1116106"/>
          </a:xfrm>
        </p:spPr>
        <p:txBody>
          <a:bodyPr/>
          <a:lstStyle/>
          <a:p>
            <a:r>
              <a:rPr lang="en-US" dirty="0" smtClean="0"/>
              <a:t>outcomes:</a:t>
            </a:r>
            <a:endParaRPr lang="en-US" dirty="0"/>
          </a:p>
        </p:txBody>
      </p:sp>
      <p:sp>
        <p:nvSpPr>
          <p:cNvPr id="3" name="Content Placeholder 2"/>
          <p:cNvSpPr>
            <a:spLocks noGrp="1"/>
          </p:cNvSpPr>
          <p:nvPr>
            <p:ph idx="1"/>
          </p:nvPr>
        </p:nvSpPr>
        <p:spPr/>
        <p:txBody>
          <a:bodyPr/>
          <a:lstStyle/>
          <a:p>
            <a:r>
              <a:rPr lang="en-US" dirty="0" smtClean="0"/>
              <a:t>37% of people in greater Copenhagen commute by bike</a:t>
            </a:r>
          </a:p>
          <a:p>
            <a:r>
              <a:rPr lang="en-US" dirty="0" smtClean="0"/>
              <a:t>planners’ goal: 50% by 2015</a:t>
            </a:r>
          </a:p>
          <a:p>
            <a:r>
              <a:rPr lang="en-US" dirty="0" smtClean="0"/>
              <a:t>public satisfaction with cycling</a:t>
            </a:r>
            <a:br>
              <a:rPr lang="en-US" dirty="0" smtClean="0"/>
            </a:br>
            <a:r>
              <a:rPr lang="en-US" dirty="0" smtClean="0"/>
              <a:t>	1995: 17%	2004: 83%</a:t>
            </a:r>
          </a:p>
          <a:p>
            <a:r>
              <a:rPr lang="en-US" dirty="0" smtClean="0"/>
              <a:t>survey: why do you cycle?</a:t>
            </a:r>
          </a:p>
          <a:p>
            <a:pPr lvl="1"/>
            <a:r>
              <a:rPr lang="en-US" dirty="0" smtClean="0"/>
              <a:t>62% easy, fast, convenient</a:t>
            </a:r>
          </a:p>
          <a:p>
            <a:pPr lvl="1"/>
            <a:r>
              <a:rPr lang="en-US" dirty="0" smtClean="0"/>
              <a:t>22% exercise</a:t>
            </a:r>
            <a:endParaRPr lang="en-US" dirty="0"/>
          </a:p>
        </p:txBody>
      </p:sp>
    </p:spTree>
    <p:extLst>
      <p:ext uri="{BB962C8B-B14F-4D97-AF65-F5344CB8AC3E}">
        <p14:creationId xmlns:p14="http://schemas.microsoft.com/office/powerpoint/2010/main" val="26615136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erican cancer socie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950" y="673099"/>
            <a:ext cx="4019550" cy="5932915"/>
          </a:xfrm>
          <a:prstGeom prst="rect">
            <a:avLst/>
          </a:prstGeom>
        </p:spPr>
      </p:pic>
    </p:spTree>
    <p:extLst>
      <p:ext uri="{BB962C8B-B14F-4D97-AF65-F5344CB8AC3E}">
        <p14:creationId xmlns:p14="http://schemas.microsoft.com/office/powerpoint/2010/main" val="24336302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15894"/>
            <a:ext cx="7556313" cy="1116106"/>
          </a:xfrm>
        </p:spPr>
        <p:txBody>
          <a:bodyPr/>
          <a:lstStyle/>
          <a:p>
            <a:r>
              <a:rPr lang="en-US" i="1" dirty="0" smtClean="0"/>
              <a:t>Changing social norms</a:t>
            </a:r>
            <a:endParaRPr lang="en-US" i="1" dirty="0"/>
          </a:p>
        </p:txBody>
      </p:sp>
      <p:pic>
        <p:nvPicPr>
          <p:cNvPr id="5" name="Content Placeholder 4" descr="anti smoking youth social norms.png"/>
          <p:cNvPicPr>
            <a:picLocks noGrp="1" noChangeAspect="1"/>
          </p:cNvPicPr>
          <p:nvPr>
            <p:ph idx="1"/>
          </p:nvPr>
        </p:nvPicPr>
        <p:blipFill>
          <a:blip r:embed="rId3">
            <a:extLst>
              <a:ext uri="{28A0092B-C50C-407E-A947-70E740481C1C}">
                <a14:useLocalDpi xmlns:a14="http://schemas.microsoft.com/office/drawing/2010/main" val="0"/>
              </a:ext>
            </a:extLst>
          </a:blip>
          <a:srcRect l="723" r="723"/>
          <a:stretch>
            <a:fillRect/>
          </a:stretch>
        </p:blipFill>
        <p:spPr>
          <a:xfrm>
            <a:off x="777875" y="2363266"/>
            <a:ext cx="7314163" cy="4012134"/>
          </a:xfrm>
        </p:spPr>
      </p:pic>
    </p:spTree>
    <p:extLst>
      <p:ext uri="{BB962C8B-B14F-4D97-AF65-F5344CB8AC3E}">
        <p14:creationId xmlns:p14="http://schemas.microsoft.com/office/powerpoint/2010/main" val="31251264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2390" y="5543034"/>
            <a:ext cx="3903833" cy="461665"/>
          </a:xfrm>
          <a:prstGeom prst="rect">
            <a:avLst/>
          </a:prstGeom>
        </p:spPr>
        <p:txBody>
          <a:bodyPr wrap="none">
            <a:spAutoFit/>
          </a:bodyPr>
          <a:lstStyle/>
          <a:p>
            <a:r>
              <a:rPr lang="en-US" sz="2400" dirty="0" smtClean="0">
                <a:hlinkClick r:id="rId3"/>
              </a:rPr>
              <a:t>Tips from Former Smokers</a:t>
            </a:r>
            <a:endParaRPr lang="en-US" sz="2400" dirty="0"/>
          </a:p>
        </p:txBody>
      </p:sp>
      <p:pic>
        <p:nvPicPr>
          <p:cNvPr id="5" name="Picture 4" descr="tips from former smoke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0" y="539503"/>
            <a:ext cx="3543300" cy="5051087"/>
          </a:xfrm>
          <a:prstGeom prst="rect">
            <a:avLst/>
          </a:prstGeom>
        </p:spPr>
      </p:pic>
    </p:spTree>
    <p:extLst>
      <p:ext uri="{BB962C8B-B14F-4D97-AF65-F5344CB8AC3E}">
        <p14:creationId xmlns:p14="http://schemas.microsoft.com/office/powerpoint/2010/main" val="24628682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Anti-smoking campaigns:</a:t>
            </a:r>
            <a:br>
              <a:rPr lang="en-US" dirty="0" smtClean="0"/>
            </a:br>
            <a:r>
              <a:rPr lang="en-US" dirty="0" smtClean="0"/>
              <a:t>from PSA to social marketing</a:t>
            </a:r>
            <a:endParaRPr lang="en-US" dirty="0"/>
          </a:p>
        </p:txBody>
      </p:sp>
      <p:sp>
        <p:nvSpPr>
          <p:cNvPr id="4" name="Rectangle 3"/>
          <p:cNvSpPr/>
          <p:nvPr/>
        </p:nvSpPr>
        <p:spPr>
          <a:xfrm>
            <a:off x="498474" y="2844800"/>
            <a:ext cx="2930526" cy="201930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89574" y="2844800"/>
            <a:ext cx="2930526" cy="201930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41400" y="3327400"/>
            <a:ext cx="2235200" cy="830997"/>
          </a:xfrm>
          <a:prstGeom prst="rect">
            <a:avLst/>
          </a:prstGeom>
          <a:noFill/>
        </p:spPr>
        <p:txBody>
          <a:bodyPr wrap="square" rtlCol="0">
            <a:spAutoFit/>
          </a:bodyPr>
          <a:lstStyle/>
          <a:p>
            <a:r>
              <a:rPr lang="en-US" sz="4800" dirty="0" smtClean="0">
                <a:solidFill>
                  <a:srgbClr val="FFFFFF"/>
                </a:solidFill>
              </a:rPr>
              <a:t>fear</a:t>
            </a:r>
            <a:endParaRPr lang="en-US" sz="4800" dirty="0">
              <a:solidFill>
                <a:srgbClr val="FFFFFF"/>
              </a:solidFill>
            </a:endParaRPr>
          </a:p>
        </p:txBody>
      </p:sp>
      <p:sp>
        <p:nvSpPr>
          <p:cNvPr id="8" name="TextBox 7"/>
          <p:cNvSpPr txBox="1"/>
          <p:nvPr/>
        </p:nvSpPr>
        <p:spPr>
          <a:xfrm>
            <a:off x="5819587" y="3302000"/>
            <a:ext cx="2235200" cy="830997"/>
          </a:xfrm>
          <a:prstGeom prst="rect">
            <a:avLst/>
          </a:prstGeom>
          <a:noFill/>
        </p:spPr>
        <p:txBody>
          <a:bodyPr wrap="square" rtlCol="0">
            <a:spAutoFit/>
          </a:bodyPr>
          <a:lstStyle/>
          <a:p>
            <a:r>
              <a:rPr lang="en-US" sz="4800" dirty="0" smtClean="0">
                <a:solidFill>
                  <a:srgbClr val="FFFFFF"/>
                </a:solidFill>
              </a:rPr>
              <a:t>desire</a:t>
            </a:r>
            <a:endParaRPr lang="en-US" sz="4800" dirty="0">
              <a:solidFill>
                <a:srgbClr val="FFFFFF"/>
              </a:solidFill>
            </a:endParaRPr>
          </a:p>
        </p:txBody>
      </p:sp>
      <p:sp>
        <p:nvSpPr>
          <p:cNvPr id="9" name="Right Arrow 8"/>
          <p:cNvSpPr/>
          <p:nvPr/>
        </p:nvSpPr>
        <p:spPr>
          <a:xfrm>
            <a:off x="3568700" y="3594100"/>
            <a:ext cx="1790700" cy="564297"/>
          </a:xfrm>
          <a:prstGeom prst="rightArrow">
            <a:avLst/>
          </a:prstGeom>
          <a:solidFill>
            <a:schemeClr val="accent2">
              <a:lumMod val="90000"/>
              <a:lumOff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2644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Custom 6">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10014</TotalTime>
  <Words>2316</Words>
  <Application>Microsoft Macintosh PowerPoint</Application>
  <PresentationFormat>On-screen Show (4:3)</PresentationFormat>
  <Paragraphs>274</Paragraphs>
  <Slides>54</Slides>
  <Notes>38</Notes>
  <HiddenSlides>0</HiddenSlides>
  <MMClips>2</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Advantage</vt:lpstr>
      <vt:lpstr> Sara Ackerman, PhD, MPH Assistant Adjunct Professor Dept. of Social and Behavioral Sciences UCSF  </vt:lpstr>
      <vt:lpstr>What is Social Marketing?</vt:lpstr>
      <vt:lpstr>Social marketing  vs.  commercial marketing</vt:lpstr>
      <vt:lpstr>Social marketing  in dialog with commercial marketing</vt:lpstr>
      <vt:lpstr>PowerPoint Presentation</vt:lpstr>
      <vt:lpstr>PowerPoint Presentation</vt:lpstr>
      <vt:lpstr>Changing social norms</vt:lpstr>
      <vt:lpstr>PowerPoint Presentation</vt:lpstr>
      <vt:lpstr>Anti-smoking campaigns: from PSA to social marketing</vt:lpstr>
      <vt:lpstr>Why is social marketing often less effective than commercial marketing?</vt:lpstr>
      <vt:lpstr>PowerPoint Presentation</vt:lpstr>
      <vt:lpstr>Social marketing can be used to influence:</vt:lpstr>
      <vt:lpstr>What are social marketing strategies used for?</vt:lpstr>
      <vt:lpstr>Some health topics that have been addressed by social marketing:</vt:lpstr>
      <vt:lpstr>social marketing principles and methods</vt:lpstr>
      <vt:lpstr>audience  exchange  marketing mix</vt:lpstr>
      <vt:lpstr>PowerPoint Presentation</vt:lpstr>
      <vt:lpstr>PowerPoint Presentation</vt:lpstr>
      <vt:lpstr>PowerPoint Presentation</vt:lpstr>
      <vt:lpstr>‘Age is not a condom’ campaign</vt:lpstr>
      <vt:lpstr>Imaging Intimacy project with Andy Chen</vt:lpstr>
      <vt:lpstr>PowerPoint Presentation</vt:lpstr>
      <vt:lpstr>PowerPoint Presentation</vt:lpstr>
      <vt:lpstr>PowerPoint Presentation</vt:lpstr>
      <vt:lpstr>Appealing to teenagers to  prevent diabetes</vt:lpstr>
      <vt:lpstr>Luke Taylor’s ‘By any sweets necessary’, Bigger Picture campaign</vt:lpstr>
      <vt:lpstr>PowerPoint Presentation</vt:lpstr>
      <vt:lpstr>“Marketing Mix”/4Ps</vt:lpstr>
      <vt:lpstr>“Marketing Mix”/4Ps</vt:lpstr>
      <vt:lpstr>“Marketing Mix”/4Ps</vt:lpstr>
      <vt:lpstr>“Marketing Mix”/4Ps</vt:lpstr>
      <vt:lpstr>Community Based  Social Marketing</vt:lpstr>
      <vt:lpstr>Community Based  Social Marketing</vt:lpstr>
      <vt:lpstr>Another example of redesigning the environment to promote behavior change</vt:lpstr>
      <vt:lpstr>‘Kony 2012’ campaign</vt:lpstr>
      <vt:lpstr>Social marketing and implementation research</vt:lpstr>
      <vt:lpstr>theories/models used in  social marketing  individual    social/structural</vt:lpstr>
      <vt:lpstr>Case Study 1:   Veterans Health Admin.   TIDES Depression   Collaborative Care Model</vt:lpstr>
      <vt:lpstr>Case Study 1:   VHA TIDES Depression  Collaborative Care Model</vt:lpstr>
      <vt:lpstr>Case Study 1:   VHA TIDES Depression  Collaborative Care Model</vt:lpstr>
      <vt:lpstr>Case Study 2:   Hand-washing in Nepal</vt:lpstr>
      <vt:lpstr>Case Study 3:   Condom social marketing in  Mozambique</vt:lpstr>
      <vt:lpstr>Evaluation of Social Marketing Campaigns</vt:lpstr>
      <vt:lpstr>Recent declines in smoking</vt:lpstr>
      <vt:lpstr>Thank you!</vt:lpstr>
      <vt:lpstr>Additional social marketing campaigns</vt:lpstr>
      <vt:lpstr>Total Process Planning Model</vt:lpstr>
      <vt:lpstr>SCOPE     DEVELOP</vt:lpstr>
      <vt:lpstr>IMPLEMENT     EVALUATE</vt:lpstr>
      <vt:lpstr>FOLLOW-UP </vt:lpstr>
      <vt:lpstr>Case Study 4:   Copenhagen cycling  campaign</vt:lpstr>
      <vt:lpstr>infrastructure</vt:lpstr>
      <vt:lpstr>bicycle culture</vt:lpstr>
      <vt:lpstr>outcomes:</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Marketing </dc:title>
  <dc:creator>Sara Ackerman</dc:creator>
  <cp:lastModifiedBy>Sara Ackerman</cp:lastModifiedBy>
  <cp:revision>140</cp:revision>
  <dcterms:created xsi:type="dcterms:W3CDTF">2011-10-11T20:47:54Z</dcterms:created>
  <dcterms:modified xsi:type="dcterms:W3CDTF">2014-10-30T23:47:30Z</dcterms:modified>
</cp:coreProperties>
</file>