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handoutMasterIdLst>
    <p:handoutMasterId r:id="rId13"/>
  </p:handoutMasterIdLst>
  <p:sldIdLst>
    <p:sldId id="416" r:id="rId2"/>
    <p:sldId id="386" r:id="rId3"/>
    <p:sldId id="389" r:id="rId4"/>
    <p:sldId id="390" r:id="rId5"/>
    <p:sldId id="398" r:id="rId6"/>
    <p:sldId id="399" r:id="rId7"/>
    <p:sldId id="405" r:id="rId8"/>
    <p:sldId id="406" r:id="rId9"/>
    <p:sldId id="407" r:id="rId10"/>
    <p:sldId id="409" r:id="rId1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9C2220"/>
    <a:srgbClr val="397A99"/>
    <a:srgbClr val="9C0E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1"/>
    <p:restoredTop sz="80243" autoAdjust="0"/>
  </p:normalViewPr>
  <p:slideViewPr>
    <p:cSldViewPr>
      <p:cViewPr>
        <p:scale>
          <a:sx n="93" d="100"/>
          <a:sy n="93" d="100"/>
        </p:scale>
        <p:origin x="1416" y="-4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27808"/>
    </p:cViewPr>
  </p:sorterViewPr>
  <p:notesViewPr>
    <p:cSldViewPr>
      <p:cViewPr varScale="1">
        <p:scale>
          <a:sx n="83" d="100"/>
          <a:sy n="83" d="100"/>
        </p:scale>
        <p:origin x="-301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07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20070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20070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20070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C35CF0A5-E2F3-6B4D-A37D-2811FD8DCAB6}" type="slidenum">
              <a:rPr lang="en-US" altLang="x-none"/>
              <a:pPr/>
              <a:t>‹#›</a:t>
            </a:fld>
            <a:endParaRPr lang="en-US" altLang="x-non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1945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946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1946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A1525615-B926-DB4E-A530-95ABB46F92CD}"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 charset="0"/>
        <a:ea typeface="ＭＳ Ｐゴシック" pitchFamily="-1" charset="-128"/>
        <a:cs typeface="ＭＳ Ｐゴシック" pitchFamily="-1" charset="-128"/>
      </a:defRPr>
    </a:lvl1pPr>
    <a:lvl2pPr marL="457200" algn="l" rtl="0" eaLnBrk="0" fontAlgn="base" hangingPunct="0">
      <a:spcBef>
        <a:spcPct val="30000"/>
      </a:spcBef>
      <a:spcAft>
        <a:spcPct val="0"/>
      </a:spcAft>
      <a:defRPr sz="1200" kern="1200">
        <a:solidFill>
          <a:schemeClr val="tx1"/>
        </a:solidFill>
        <a:latin typeface="Arial" pitchFamily="-1"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pitchFamily="-1"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pitchFamily="-1"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pitchFamily="-1" charset="0"/>
        <a:ea typeface="ＭＳ Ｐゴシック" pitchFamily="-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x-none" altLang="x-none">
              <a:latin typeface="Arial" charset="0"/>
              <a:ea typeface="ＭＳ Ｐゴシック" charset="-128"/>
            </a:endParaRPr>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16B56681-1053-8244-AE25-C6DD76566667}" type="slidenum">
              <a:rPr lang="en-US" altLang="x-none" sz="1200"/>
              <a:pPr/>
              <a:t>1</a:t>
            </a:fld>
            <a:endParaRPr lang="en-US" altLang="x-none"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p:cNvSpPr>
          <p:nvPr>
            <p:ph type="sldImg"/>
          </p:nvPr>
        </p:nvSpPr>
        <p:spPr>
          <a:ln/>
        </p:spPr>
      </p:sp>
      <p:sp>
        <p:nvSpPr>
          <p:cNvPr id="942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x-none" altLang="x-none">
              <a:latin typeface="Arial" charset="0"/>
              <a:ea typeface="ＭＳ Ｐゴシック" charset="-128"/>
            </a:endParaRPr>
          </a:p>
        </p:txBody>
      </p:sp>
      <p:sp>
        <p:nvSpPr>
          <p:cNvPr id="942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D494CDD3-0FA0-4240-9FE0-7CFE7B5BA9B3}" type="slidenum">
              <a:rPr lang="en-US" altLang="x-none" sz="1200"/>
              <a:pPr/>
              <a:t>10</a:t>
            </a:fld>
            <a:endParaRPr lang="en-US" altLang="x-non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x-none" altLang="x-none">
              <a:latin typeface="Arial" charset="0"/>
              <a:ea typeface="ＭＳ Ｐゴシック" charset="-128"/>
            </a:endParaRPr>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69EEEAA8-DB3C-4644-8B7E-57CDC548C56F}" type="slidenum">
              <a:rPr lang="en-US" altLang="x-none" sz="1200"/>
              <a:pPr/>
              <a:t>2</a:t>
            </a:fld>
            <a:endParaRPr lang="en-US" altLang="x-none"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p:cNvSpPr>
          <p:nvPr>
            <p:ph type="sldImg"/>
          </p:nvPr>
        </p:nvSpPr>
        <p:spPr>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x-none" altLang="x-none">
              <a:latin typeface="Arial" charset="0"/>
              <a:ea typeface="ＭＳ Ｐゴシック" charset="-128"/>
            </a:endParaRPr>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50773296-6FAB-2448-8C2A-19F4798459D6}" type="slidenum">
              <a:rPr lang="en-US" altLang="x-none" sz="1200"/>
              <a:pPr/>
              <a:t>3</a:t>
            </a:fld>
            <a:endParaRPr lang="en-US" altLang="x-none"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x-none" altLang="x-none">
              <a:latin typeface="Arial" charset="0"/>
              <a:ea typeface="ＭＳ Ｐゴシック" charset="-128"/>
            </a:endParaRPr>
          </a:p>
        </p:txBody>
      </p:sp>
      <p:sp>
        <p:nvSpPr>
          <p:cNvPr id="819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E7FA40A2-A8DE-0F44-8EEB-33C8192F2252}" type="slidenum">
              <a:rPr lang="en-US" altLang="x-none" sz="1200"/>
              <a:pPr/>
              <a:t>4</a:t>
            </a:fld>
            <a:endParaRPr lang="en-US" altLang="x-none"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p:cNvSpPr>
          <p:nvPr>
            <p:ph type="sldImg"/>
          </p:nvPr>
        </p:nvSpPr>
        <p:spPr>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x-none" altLang="x-none">
              <a:latin typeface="Arial" charset="0"/>
              <a:ea typeface="ＭＳ Ｐゴシック" charset="-128"/>
            </a:endParaRPr>
          </a:p>
        </p:txBody>
      </p:sp>
      <p:sp>
        <p:nvSpPr>
          <p:cNvPr id="839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371077E9-60FC-314C-870F-11E898E2802F}" type="slidenum">
              <a:rPr lang="en-US" altLang="x-none" sz="1200"/>
              <a:pPr/>
              <a:t>5</a:t>
            </a:fld>
            <a:endParaRPr lang="en-US" altLang="x-none"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p:cNvSpPr>
          <p:nvPr>
            <p:ph type="sldImg"/>
          </p:nvPr>
        </p:nvSpPr>
        <p:spPr>
          <a:ln/>
        </p:spPr>
      </p:sp>
      <p:sp>
        <p:nvSpPr>
          <p:cNvPr id="86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x-none">
                <a:latin typeface="Arial" charset="0"/>
                <a:ea typeface="ＭＳ Ｐゴシック" charset="-128"/>
              </a:rPr>
              <a:t>Re option 1: If the size of the available literature is small, it may be appropriate to conduct one single broad search.  However, if the literature is extensive and observational trials are allowed in the harms but not the benefits evaluations, a single broad search would reduce precision for studies reviewing efficacy endpoints without appreciably improving the recall. </a:t>
            </a:r>
          </a:p>
          <a:p>
            <a:r>
              <a:rPr lang="en-US" altLang="x-none">
                <a:latin typeface="Arial" charset="0"/>
                <a:ea typeface="ＭＳ Ｐゴシック" charset="-128"/>
              </a:rPr>
              <a:t>Re option  2: harms searches usually broader and include observational trials.  Searches usually include the harm (or subheadings for general harms) and the intervention. When the available literature is extensive, two searches improves precision without appreciably impacting recall. </a:t>
            </a:r>
          </a:p>
          <a:p>
            <a:endParaRPr lang="en-US" altLang="x-none">
              <a:latin typeface="Arial" charset="0"/>
              <a:ea typeface="ＭＳ Ｐゴシック" charset="-128"/>
            </a:endParaRPr>
          </a:p>
        </p:txBody>
      </p:sp>
      <p:sp>
        <p:nvSpPr>
          <p:cNvPr id="860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D192D8BE-6567-024C-964A-A36864AEB8AC}" type="slidenum">
              <a:rPr lang="en-US" altLang="x-none" sz="1200"/>
              <a:pPr/>
              <a:t>6</a:t>
            </a:fld>
            <a:endParaRPr lang="en-US" altLang="x-none"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p:cNvSpPr>
          <p:nvPr>
            <p:ph type="sldImg"/>
          </p:nvPr>
        </p:nvSpPr>
        <p:spPr>
          <a:ln/>
        </p:spPr>
      </p:sp>
      <p:sp>
        <p:nvSpPr>
          <p:cNvPr id="88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x-none" altLang="x-none">
              <a:latin typeface="Arial" charset="0"/>
              <a:ea typeface="ＭＳ Ｐゴシック" charset="-128"/>
            </a:endParaRPr>
          </a:p>
        </p:txBody>
      </p:sp>
      <p:sp>
        <p:nvSpPr>
          <p:cNvPr id="880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3B2AED88-8535-5941-ADF9-70E67F511EDA}" type="slidenum">
              <a:rPr lang="en-US" altLang="x-none" sz="1200"/>
              <a:pPr/>
              <a:t>7</a:t>
            </a:fld>
            <a:endParaRPr lang="en-US" altLang="x-none"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x-none" altLang="x-none">
              <a:latin typeface="Arial" charset="0"/>
              <a:ea typeface="ＭＳ Ｐゴシック" charset="-128"/>
            </a:endParaRPr>
          </a:p>
        </p:txBody>
      </p:sp>
      <p:sp>
        <p:nvSpPr>
          <p:cNvPr id="90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7575D94E-7F3E-8845-ADD0-0E2C897B1770}" type="slidenum">
              <a:rPr lang="en-US" altLang="x-none" sz="1200"/>
              <a:pPr/>
              <a:t>8</a:t>
            </a:fld>
            <a:endParaRPr lang="en-US" altLang="x-none"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p:cNvSpPr>
          <p:nvPr>
            <p:ph type="sldImg"/>
          </p:nvPr>
        </p:nvSpPr>
        <p:spPr>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x-none" altLang="x-none">
              <a:latin typeface="Arial" charset="0"/>
              <a:ea typeface="ＭＳ Ｐゴシック" charset="-128"/>
            </a:endParaRPr>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4E58826C-B6B8-BF43-9C40-6E823BF42765}" type="slidenum">
              <a:rPr lang="en-US" altLang="x-none" sz="1200"/>
              <a:pPr/>
              <a:t>9</a:t>
            </a:fld>
            <a:endParaRPr lang="en-US" altLang="x-non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4ADC829-A442-3747-9035-BAB389FAD36A}" type="slidenum">
              <a:rPr lang="en-US" altLang="x-none"/>
              <a:pPr/>
              <a:t>‹#›</a:t>
            </a:fld>
            <a:endParaRPr lang="en-US" altLang="x-none"/>
          </a:p>
        </p:txBody>
      </p:sp>
    </p:spTree>
    <p:extLst>
      <p:ext uri="{BB962C8B-B14F-4D97-AF65-F5344CB8AC3E}">
        <p14:creationId xmlns:p14="http://schemas.microsoft.com/office/powerpoint/2010/main" val="364557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EC046EB-218D-C042-A5D6-1195746C1669}" type="slidenum">
              <a:rPr lang="en-US" altLang="x-none"/>
              <a:pPr/>
              <a:t>‹#›</a:t>
            </a:fld>
            <a:endParaRPr lang="en-US" altLang="x-none"/>
          </a:p>
        </p:txBody>
      </p:sp>
    </p:spTree>
    <p:extLst>
      <p:ext uri="{BB962C8B-B14F-4D97-AF65-F5344CB8AC3E}">
        <p14:creationId xmlns:p14="http://schemas.microsoft.com/office/powerpoint/2010/main" val="563431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C5B4642-88C8-B246-8693-5DF775616671}" type="slidenum">
              <a:rPr lang="en-US" altLang="x-none"/>
              <a:pPr/>
              <a:t>‹#›</a:t>
            </a:fld>
            <a:endParaRPr lang="en-US" altLang="x-none"/>
          </a:p>
        </p:txBody>
      </p:sp>
    </p:spTree>
    <p:extLst>
      <p:ext uri="{BB962C8B-B14F-4D97-AF65-F5344CB8AC3E}">
        <p14:creationId xmlns:p14="http://schemas.microsoft.com/office/powerpoint/2010/main" val="13324930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6C9493C-3D1E-6144-9C30-DD1C329B3804}" type="slidenum">
              <a:rPr lang="en-US" altLang="x-none"/>
              <a:pPr/>
              <a:t>‹#›</a:t>
            </a:fld>
            <a:endParaRPr lang="en-US" altLang="x-none"/>
          </a:p>
        </p:txBody>
      </p:sp>
    </p:spTree>
    <p:extLst>
      <p:ext uri="{BB962C8B-B14F-4D97-AF65-F5344CB8AC3E}">
        <p14:creationId xmlns:p14="http://schemas.microsoft.com/office/powerpoint/2010/main" val="1251354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A7DD550-7579-0140-95ED-0BE1C43D4829}" type="slidenum">
              <a:rPr lang="en-US" altLang="x-none"/>
              <a:pPr/>
              <a:t>‹#›</a:t>
            </a:fld>
            <a:endParaRPr lang="en-US" altLang="x-none"/>
          </a:p>
        </p:txBody>
      </p:sp>
    </p:spTree>
    <p:extLst>
      <p:ext uri="{BB962C8B-B14F-4D97-AF65-F5344CB8AC3E}">
        <p14:creationId xmlns:p14="http://schemas.microsoft.com/office/powerpoint/2010/main" val="340570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AA5DA46-46D5-7F4B-8451-B2C782D67550}" type="slidenum">
              <a:rPr lang="en-US" altLang="x-none"/>
              <a:pPr/>
              <a:t>‹#›</a:t>
            </a:fld>
            <a:endParaRPr lang="en-US" altLang="x-none"/>
          </a:p>
        </p:txBody>
      </p:sp>
    </p:spTree>
    <p:extLst>
      <p:ext uri="{BB962C8B-B14F-4D97-AF65-F5344CB8AC3E}">
        <p14:creationId xmlns:p14="http://schemas.microsoft.com/office/powerpoint/2010/main" val="917869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4F90EC3-E561-8640-BE79-F2A6EDDCC7FB}" type="slidenum">
              <a:rPr lang="en-US" altLang="x-none"/>
              <a:pPr/>
              <a:t>‹#›</a:t>
            </a:fld>
            <a:endParaRPr lang="en-US" altLang="x-none"/>
          </a:p>
        </p:txBody>
      </p:sp>
    </p:spTree>
    <p:extLst>
      <p:ext uri="{BB962C8B-B14F-4D97-AF65-F5344CB8AC3E}">
        <p14:creationId xmlns:p14="http://schemas.microsoft.com/office/powerpoint/2010/main" val="1250826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A356EF9B-A3A3-0941-9766-C286B0A56828}" type="slidenum">
              <a:rPr lang="en-US" altLang="x-none"/>
              <a:pPr/>
              <a:t>‹#›</a:t>
            </a:fld>
            <a:endParaRPr lang="en-US" altLang="x-none"/>
          </a:p>
        </p:txBody>
      </p:sp>
    </p:spTree>
    <p:extLst>
      <p:ext uri="{BB962C8B-B14F-4D97-AF65-F5344CB8AC3E}">
        <p14:creationId xmlns:p14="http://schemas.microsoft.com/office/powerpoint/2010/main" val="922842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8AEB6705-AF95-AC4E-95EE-46E0BD957387}" type="slidenum">
              <a:rPr lang="en-US" altLang="x-none"/>
              <a:pPr/>
              <a:t>‹#›</a:t>
            </a:fld>
            <a:endParaRPr lang="en-US" altLang="x-none"/>
          </a:p>
        </p:txBody>
      </p:sp>
    </p:spTree>
    <p:extLst>
      <p:ext uri="{BB962C8B-B14F-4D97-AF65-F5344CB8AC3E}">
        <p14:creationId xmlns:p14="http://schemas.microsoft.com/office/powerpoint/2010/main" val="1083906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C5CF8F79-7A4B-2841-8A84-C9120DDB237C}" type="slidenum">
              <a:rPr lang="en-US" altLang="x-none"/>
              <a:pPr/>
              <a:t>‹#›</a:t>
            </a:fld>
            <a:endParaRPr lang="en-US" altLang="x-none"/>
          </a:p>
        </p:txBody>
      </p:sp>
    </p:spTree>
    <p:extLst>
      <p:ext uri="{BB962C8B-B14F-4D97-AF65-F5344CB8AC3E}">
        <p14:creationId xmlns:p14="http://schemas.microsoft.com/office/powerpoint/2010/main" val="110717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1EC10CA-6616-4B46-9BDB-CE5F2BD1358D}" type="slidenum">
              <a:rPr lang="en-US" altLang="x-none"/>
              <a:pPr/>
              <a:t>‹#›</a:t>
            </a:fld>
            <a:endParaRPr lang="en-US" altLang="x-none"/>
          </a:p>
        </p:txBody>
      </p:sp>
    </p:spTree>
    <p:extLst>
      <p:ext uri="{BB962C8B-B14F-4D97-AF65-F5344CB8AC3E}">
        <p14:creationId xmlns:p14="http://schemas.microsoft.com/office/powerpoint/2010/main" val="1108940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8D959EC-18F7-984E-A146-54E53ADBC817}" type="slidenum">
              <a:rPr lang="en-US" altLang="x-none"/>
              <a:pPr/>
              <a:t>‹#›</a:t>
            </a:fld>
            <a:endParaRPr lang="en-US" altLang="x-none"/>
          </a:p>
        </p:txBody>
      </p:sp>
    </p:spTree>
    <p:extLst>
      <p:ext uri="{BB962C8B-B14F-4D97-AF65-F5344CB8AC3E}">
        <p14:creationId xmlns:p14="http://schemas.microsoft.com/office/powerpoint/2010/main" val="210011332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9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x-none"/>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pitchFamily="-1" charset="0"/>
                <a:ea typeface="ＭＳ Ｐゴシック" pitchFamily="-1" charset="-128"/>
                <a:cs typeface="ＭＳ Ｐゴシック" pitchFamily="-1" charset="-128"/>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pitchFamily="-1" charset="0"/>
                <a:ea typeface="ＭＳ Ｐゴシック" pitchFamily="-1" charset="-128"/>
                <a:cs typeface="ＭＳ Ｐゴシック" pitchFamily="-1" charset="-128"/>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CBE8C10C-3067-2047-8A31-901EA21AB3BA}" type="slidenum">
              <a:rPr lang="en-US" altLang="x-none"/>
              <a:pPr/>
              <a:t>‹#›</a:t>
            </a:fld>
            <a:endParaRPr lang="en-US" altLang="x-none"/>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2pPr>
      <a:lvl3pPr algn="ctr" rtl="0" eaLnBrk="0" fontAlgn="base" hangingPunct="0">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3pPr>
      <a:lvl4pPr algn="ctr" rtl="0" eaLnBrk="0" fontAlgn="base" hangingPunct="0">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4pPr>
      <a:lvl5pPr algn="ctr" rtl="0" eaLnBrk="0" fontAlgn="base" hangingPunct="0">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5pPr>
      <a:lvl6pPr marL="457200" algn="ctr" rtl="0" fontAlgn="base">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6pPr>
      <a:lvl7pPr marL="914400" algn="ctr" rtl="0" fontAlgn="base">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7pPr>
      <a:lvl8pPr marL="1371600" algn="ctr" rtl="0" fontAlgn="base">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8pPr>
      <a:lvl9pPr marL="1828800" algn="ctr" rtl="0" fontAlgn="base">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381000" y="304800"/>
            <a:ext cx="8229600" cy="1981200"/>
          </a:xfrm>
        </p:spPr>
        <p:txBody>
          <a:bodyPr/>
          <a:lstStyle/>
          <a:p>
            <a:r>
              <a:rPr lang="en-US" altLang="x-none" sz="3200">
                <a:solidFill>
                  <a:srgbClr val="37FF37"/>
                </a:solidFill>
              </a:rPr>
              <a:t>Quiz 1: You decide to conduct a systematic review (SR). What are two ways in which SRs differ from narrative reviews?</a:t>
            </a:r>
            <a:r>
              <a:rPr lang="en-US" altLang="x-none" sz="2800"/>
              <a:t/>
            </a:r>
            <a:br>
              <a:rPr lang="en-US" altLang="x-none" sz="2800"/>
            </a:br>
            <a:endParaRPr lang="en-US" altLang="x-none" sz="2800"/>
          </a:p>
        </p:txBody>
      </p:sp>
      <p:sp>
        <p:nvSpPr>
          <p:cNvPr id="73731" name="Content Placeholder 2"/>
          <p:cNvSpPr>
            <a:spLocks noGrp="1"/>
          </p:cNvSpPr>
          <p:nvPr>
            <p:ph idx="1"/>
          </p:nvPr>
        </p:nvSpPr>
        <p:spPr>
          <a:xfrm>
            <a:off x="609600" y="1981200"/>
            <a:ext cx="7772400" cy="4114800"/>
          </a:xfrm>
        </p:spPr>
        <p:txBody>
          <a:bodyPr/>
          <a:lstStyle/>
          <a:p>
            <a:pPr>
              <a:lnSpc>
                <a:spcPct val="80000"/>
              </a:lnSpc>
              <a:buFont typeface="Wingdings" charset="2"/>
              <a:buNone/>
            </a:pPr>
            <a:endParaRPr lang="en-US" altLang="x-none"/>
          </a:p>
          <a:p>
            <a:pPr>
              <a:lnSpc>
                <a:spcPct val="80000"/>
              </a:lnSpc>
              <a:buFont typeface="Wingdings" charset="2"/>
              <a:buChar char="§"/>
            </a:pPr>
            <a:r>
              <a:rPr lang="en-US" altLang="x-none"/>
              <a:t>They are the same thing</a:t>
            </a:r>
          </a:p>
          <a:p>
            <a:pPr>
              <a:lnSpc>
                <a:spcPct val="80000"/>
              </a:lnSpc>
              <a:buFontTx/>
              <a:buNone/>
            </a:pPr>
            <a:endParaRPr lang="en-US" altLang="x-none"/>
          </a:p>
          <a:p>
            <a:pPr>
              <a:lnSpc>
                <a:spcPct val="80000"/>
              </a:lnSpc>
              <a:buFont typeface="Wingdings" charset="2"/>
              <a:buChar char="§"/>
            </a:pPr>
            <a:r>
              <a:rPr lang="en-US" altLang="x-none">
                <a:solidFill>
                  <a:srgbClr val="FFFFFF"/>
                </a:solidFill>
              </a:rPr>
              <a:t>Systematic reviews use comprehensive searches and explicit methods</a:t>
            </a:r>
          </a:p>
          <a:p>
            <a:pPr>
              <a:lnSpc>
                <a:spcPct val="80000"/>
              </a:lnSpc>
              <a:buFontTx/>
              <a:buNone/>
            </a:pPr>
            <a:endParaRPr lang="en-US" altLang="x-none">
              <a:solidFill>
                <a:srgbClr val="FFFFFF"/>
              </a:solidFill>
            </a:endParaRPr>
          </a:p>
          <a:p>
            <a:pPr>
              <a:lnSpc>
                <a:spcPct val="80000"/>
              </a:lnSpc>
              <a:buFont typeface="Wingdings" charset="2"/>
              <a:buChar char="§"/>
            </a:pPr>
            <a:r>
              <a:rPr lang="en-US" altLang="x-none">
                <a:solidFill>
                  <a:srgbClr val="FFFFFF"/>
                </a:solidFill>
              </a:rPr>
              <a:t>Systematic reviews always employ quantitative synthesis (meta-analysis)</a:t>
            </a:r>
          </a:p>
          <a:p>
            <a:endParaRPr lang="en-US" altLang="x-non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73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37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685800" y="381000"/>
            <a:ext cx="8077200" cy="1143000"/>
          </a:xfrm>
          <a:noFill/>
        </p:spPr>
        <p:txBody>
          <a:bodyPr/>
          <a:lstStyle/>
          <a:p>
            <a:r>
              <a:rPr lang="en-US" altLang="x-none">
                <a:solidFill>
                  <a:srgbClr val="37FF37"/>
                </a:solidFill>
              </a:rPr>
              <a:t>Quiz 5 answers: Grey Literature</a:t>
            </a:r>
          </a:p>
        </p:txBody>
      </p:sp>
      <p:sp>
        <p:nvSpPr>
          <p:cNvPr id="93187" name="Rectangle 3"/>
          <p:cNvSpPr>
            <a:spLocks noGrp="1" noChangeArrowheads="1"/>
          </p:cNvSpPr>
          <p:nvPr>
            <p:ph type="body" idx="1"/>
          </p:nvPr>
        </p:nvSpPr>
        <p:spPr>
          <a:xfrm>
            <a:off x="685800" y="1752600"/>
            <a:ext cx="7772400" cy="4114800"/>
          </a:xfrm>
          <a:noFill/>
        </p:spPr>
        <p:txBody>
          <a:bodyPr/>
          <a:lstStyle/>
          <a:p>
            <a:pPr>
              <a:buFont typeface="Wingdings" charset="2"/>
              <a:buChar char="§"/>
            </a:pPr>
            <a:r>
              <a:rPr lang="en-US" altLang="x-none"/>
              <a:t>Grey Literature or informally published written material – </a:t>
            </a:r>
            <a:r>
              <a:rPr lang="en-US" altLang="x-none">
                <a:solidFill>
                  <a:srgbClr val="FF6600"/>
                </a:solidFill>
              </a:rPr>
              <a:t>both are correct</a:t>
            </a:r>
            <a:r>
              <a:rPr lang="en-US" altLang="x-none"/>
              <a:t>!</a:t>
            </a:r>
          </a:p>
          <a:p>
            <a:pPr>
              <a:buFontTx/>
              <a:buNone/>
            </a:pPr>
            <a:r>
              <a:rPr lang="en-US" altLang="x-none"/>
              <a:t> </a:t>
            </a:r>
          </a:p>
          <a:p>
            <a:pPr lvl="1">
              <a:buFont typeface="Wingdings" charset="2"/>
              <a:buChar char="§"/>
            </a:pPr>
            <a:r>
              <a:rPr lang="en-US" altLang="x-none"/>
              <a:t>This can be important for identifying studies that were conducted but are, as of now, unpublished or incompletely published. 	</a:t>
            </a:r>
          </a:p>
          <a:p>
            <a:pPr lvl="1">
              <a:buFont typeface="Wingdings" charset="2"/>
              <a:buChar char="§"/>
            </a:pPr>
            <a:endParaRPr lang="en-US" altLang="x-none"/>
          </a:p>
          <a:p>
            <a:pPr lvl="1">
              <a:buFont typeface="Wingdings" charset="2"/>
              <a:buChar char="§"/>
            </a:pPr>
            <a:r>
              <a:rPr lang="en-US" altLang="x-none"/>
              <a:t>Can minimize publication bias.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noFill/>
        </p:spPr>
        <p:txBody>
          <a:bodyPr/>
          <a:lstStyle/>
          <a:p>
            <a:r>
              <a:rPr lang="en-US" altLang="x-none" sz="4000">
                <a:solidFill>
                  <a:srgbClr val="37FF37"/>
                </a:solidFill>
              </a:rPr>
              <a:t>Quiz 1 answers: SRs versus narrative reviews?</a:t>
            </a:r>
          </a:p>
        </p:txBody>
      </p:sp>
      <p:sp>
        <p:nvSpPr>
          <p:cNvPr id="76803" name="Rectangle 3"/>
          <p:cNvSpPr>
            <a:spLocks noGrp="1" noChangeArrowheads="1"/>
          </p:cNvSpPr>
          <p:nvPr>
            <p:ph type="body" idx="1"/>
          </p:nvPr>
        </p:nvSpPr>
        <p:spPr>
          <a:xfrm>
            <a:off x="685800" y="2133600"/>
            <a:ext cx="7772400" cy="4343400"/>
          </a:xfrm>
          <a:noFill/>
        </p:spPr>
        <p:txBody>
          <a:bodyPr/>
          <a:lstStyle/>
          <a:p>
            <a:pPr>
              <a:buFont typeface="Wingdings" charset="2"/>
              <a:buChar char="§"/>
            </a:pPr>
            <a:r>
              <a:rPr lang="en-US" altLang="x-none"/>
              <a:t>They are the Same – Incorrect since narrative reviews do not employ explicit methods</a:t>
            </a:r>
          </a:p>
          <a:p>
            <a:pPr>
              <a:buFont typeface="Wingdings" charset="2"/>
              <a:buChar char="§"/>
            </a:pPr>
            <a:r>
              <a:rPr lang="en-US" altLang="x-none">
                <a:solidFill>
                  <a:srgbClr val="FF6600"/>
                </a:solidFill>
              </a:rPr>
              <a:t>Comprehensive Search and Explicit Methods – Correct!</a:t>
            </a:r>
          </a:p>
          <a:p>
            <a:pPr>
              <a:buFont typeface="Wingdings" charset="2"/>
              <a:buChar char="§"/>
            </a:pPr>
            <a:r>
              <a:rPr lang="en-US" altLang="x-none"/>
              <a:t>Meta-analysis – Incorrect since SRs may or may not employ quantitative synthesis</a:t>
            </a:r>
          </a:p>
          <a:p>
            <a:endParaRPr lang="en-US" altLang="x-none"/>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ChangeArrowheads="1"/>
          </p:cNvSpPr>
          <p:nvPr>
            <p:ph type="body" idx="1"/>
          </p:nvPr>
        </p:nvSpPr>
        <p:spPr>
          <a:xfrm>
            <a:off x="609600" y="1905000"/>
            <a:ext cx="7993063" cy="4572000"/>
          </a:xfrm>
          <a:noFill/>
        </p:spPr>
        <p:txBody>
          <a:bodyPr/>
          <a:lstStyle/>
          <a:p>
            <a:pPr>
              <a:buFont typeface="Wingdings" charset="2"/>
              <a:buChar char="§"/>
            </a:pPr>
            <a:r>
              <a:rPr lang="en-US" altLang="x-none"/>
              <a:t>You balanced precision and recall</a:t>
            </a:r>
          </a:p>
          <a:p>
            <a:pPr>
              <a:buFont typeface="Wingdings" charset="2"/>
              <a:buChar char="§"/>
            </a:pPr>
            <a:endParaRPr lang="en-US" altLang="x-none"/>
          </a:p>
          <a:p>
            <a:pPr>
              <a:buFont typeface="Wingdings" charset="2"/>
              <a:buChar char="§"/>
            </a:pPr>
            <a:r>
              <a:rPr lang="en-US" altLang="x-none"/>
              <a:t>You have employed every possible relevant citation regardless of the workload involved</a:t>
            </a:r>
          </a:p>
          <a:p>
            <a:pPr>
              <a:buFont typeface="Wingdings" charset="2"/>
              <a:buChar char="§"/>
            </a:pPr>
            <a:endParaRPr lang="en-US" altLang="x-none"/>
          </a:p>
          <a:p>
            <a:pPr>
              <a:buFont typeface="Wingdings" charset="2"/>
              <a:buChar char="§"/>
            </a:pPr>
            <a:r>
              <a:rPr lang="en-US" altLang="x-none"/>
              <a:t>That you limit the search so that only relevant citations are found</a:t>
            </a:r>
          </a:p>
        </p:txBody>
      </p:sp>
      <p:sp>
        <p:nvSpPr>
          <p:cNvPr id="78851" name="TextBox 7"/>
          <p:cNvSpPr txBox="1">
            <a:spLocks noChangeArrowheads="1"/>
          </p:cNvSpPr>
          <p:nvPr/>
        </p:nvSpPr>
        <p:spPr bwMode="auto">
          <a:xfrm>
            <a:off x="304800" y="85725"/>
            <a:ext cx="83058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3600">
                <a:solidFill>
                  <a:srgbClr val="37FF37"/>
                </a:solidFill>
                <a:latin typeface="Arial (Heading)" charset="0"/>
              </a:rPr>
              <a:t>Quiz 2: When conducting a comprehensive search, what do you need to assure?</a:t>
            </a:r>
          </a:p>
          <a:p>
            <a:endParaRPr lang="en-US" altLang="x-none"/>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2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82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782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609600" y="228600"/>
            <a:ext cx="7772400" cy="1524000"/>
          </a:xfrm>
          <a:noFill/>
        </p:spPr>
        <p:txBody>
          <a:bodyPr/>
          <a:lstStyle/>
          <a:p>
            <a:r>
              <a:rPr lang="en-US" altLang="x-none" sz="3200">
                <a:solidFill>
                  <a:srgbClr val="37FF37"/>
                </a:solidFill>
              </a:rPr>
              <a:t>Quiz 2 answers: When conducting a comprehensive search, what do you need to assure?</a:t>
            </a:r>
          </a:p>
        </p:txBody>
      </p:sp>
      <p:sp>
        <p:nvSpPr>
          <p:cNvPr id="80899" name="Rectangle 3"/>
          <p:cNvSpPr>
            <a:spLocks noGrp="1" noChangeArrowheads="1"/>
          </p:cNvSpPr>
          <p:nvPr>
            <p:ph type="body" idx="1"/>
          </p:nvPr>
        </p:nvSpPr>
        <p:spPr>
          <a:xfrm>
            <a:off x="381000" y="1752600"/>
            <a:ext cx="8305800" cy="4572000"/>
          </a:xfrm>
          <a:noFill/>
        </p:spPr>
        <p:txBody>
          <a:bodyPr/>
          <a:lstStyle/>
          <a:p>
            <a:pPr>
              <a:spcBef>
                <a:spcPct val="0"/>
              </a:spcBef>
              <a:buFont typeface="Wingdings" charset="2"/>
              <a:buChar char="§"/>
            </a:pPr>
            <a:r>
              <a:rPr lang="en-US" altLang="x-none" sz="2800">
                <a:solidFill>
                  <a:srgbClr val="FF6600"/>
                </a:solidFill>
              </a:rPr>
              <a:t>Balancing precision and recall - This is correct</a:t>
            </a:r>
            <a:r>
              <a:rPr lang="en-US" altLang="x-none" sz="2800"/>
              <a:t>! </a:t>
            </a:r>
          </a:p>
          <a:p>
            <a:pPr lvl="1">
              <a:spcBef>
                <a:spcPct val="0"/>
              </a:spcBef>
              <a:buFont typeface="Wingdings" charset="2"/>
              <a:buChar char="§"/>
            </a:pPr>
            <a:r>
              <a:rPr lang="en-US" altLang="x-none" sz="2400"/>
              <a:t>Precision - proportion of retrieved articles that are relevant.</a:t>
            </a:r>
          </a:p>
          <a:p>
            <a:pPr lvl="1">
              <a:spcBef>
                <a:spcPct val="0"/>
              </a:spcBef>
              <a:buFont typeface="Wingdings" charset="2"/>
              <a:buChar char="§"/>
            </a:pPr>
            <a:r>
              <a:rPr lang="en-US" altLang="x-none" sz="2400"/>
              <a:t>Recall - proportion of potentially relevant articles retrieved by the search. </a:t>
            </a:r>
          </a:p>
          <a:p>
            <a:pPr>
              <a:spcBef>
                <a:spcPct val="0"/>
              </a:spcBef>
              <a:buFontTx/>
              <a:buNone/>
            </a:pPr>
            <a:endParaRPr lang="en-US" altLang="x-none" sz="2800"/>
          </a:p>
          <a:p>
            <a:pPr>
              <a:spcBef>
                <a:spcPct val="0"/>
              </a:spcBef>
              <a:buFont typeface="Wingdings" charset="2"/>
              <a:buChar char="§"/>
            </a:pPr>
            <a:r>
              <a:rPr lang="en-US" altLang="x-none" sz="2800"/>
              <a:t>You’ve Gotten it All– incorrect since this is unnecessarily onerous</a:t>
            </a:r>
          </a:p>
          <a:p>
            <a:pPr>
              <a:spcBef>
                <a:spcPct val="0"/>
              </a:spcBef>
              <a:buFont typeface="Wingdings" charset="2"/>
              <a:buChar char="§"/>
            </a:pPr>
            <a:endParaRPr lang="en-US" altLang="x-none" sz="2800"/>
          </a:p>
          <a:p>
            <a:pPr>
              <a:spcBef>
                <a:spcPct val="0"/>
              </a:spcBef>
              <a:buFont typeface="Wingdings" charset="2"/>
              <a:buChar char="§"/>
            </a:pPr>
            <a:r>
              <a:rPr lang="en-US" altLang="x-none" sz="2800"/>
              <a:t>Only Have Relevant Citations in your Search – incorrect since overly restrictive strategy may miss citations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304800" y="304800"/>
            <a:ext cx="8534400" cy="2057400"/>
          </a:xfrm>
          <a:noFill/>
        </p:spPr>
        <p:txBody>
          <a:bodyPr/>
          <a:lstStyle/>
          <a:p>
            <a:r>
              <a:rPr lang="en-US" altLang="x-none" sz="3200">
                <a:solidFill>
                  <a:srgbClr val="37FF37"/>
                </a:solidFill>
              </a:rPr>
              <a:t>Quiz 3: You try to decide whether to do one search or two searches (one for benefits and another for harms).  Which of the following would cause you to perform two searches?</a:t>
            </a:r>
            <a:r>
              <a:rPr lang="en-US" altLang="x-none" sz="3200"/>
              <a:t/>
            </a:r>
            <a:br>
              <a:rPr lang="en-US" altLang="x-none" sz="3200"/>
            </a:br>
            <a:endParaRPr lang="en-US" altLang="x-none" sz="3200"/>
          </a:p>
        </p:txBody>
      </p:sp>
      <p:sp>
        <p:nvSpPr>
          <p:cNvPr id="82947" name="Rectangle 3"/>
          <p:cNvSpPr>
            <a:spLocks noGrp="1" noChangeArrowheads="1"/>
          </p:cNvSpPr>
          <p:nvPr>
            <p:ph type="body" idx="1"/>
          </p:nvPr>
        </p:nvSpPr>
        <p:spPr>
          <a:xfrm>
            <a:off x="609600" y="2133600"/>
            <a:ext cx="7772400" cy="4495800"/>
          </a:xfrm>
          <a:noFill/>
        </p:spPr>
        <p:txBody>
          <a:bodyPr/>
          <a:lstStyle/>
          <a:p>
            <a:pPr>
              <a:lnSpc>
                <a:spcPct val="70000"/>
              </a:lnSpc>
              <a:buFont typeface="Wingdings" charset="2"/>
              <a:buChar char="§"/>
            </a:pPr>
            <a:endParaRPr lang="en-US" altLang="x-none" sz="2800"/>
          </a:p>
          <a:p>
            <a:pPr>
              <a:spcBef>
                <a:spcPct val="0"/>
              </a:spcBef>
              <a:buFont typeface="Wingdings" charset="2"/>
              <a:buChar char="§"/>
            </a:pPr>
            <a:r>
              <a:rPr lang="en-US" altLang="x-none" sz="2800"/>
              <a:t>Performing two searches is redundant and should be avoided</a:t>
            </a:r>
          </a:p>
          <a:p>
            <a:pPr>
              <a:spcBef>
                <a:spcPct val="0"/>
              </a:spcBef>
              <a:buFontTx/>
              <a:buNone/>
            </a:pPr>
            <a:endParaRPr lang="en-US" altLang="x-none" sz="2800"/>
          </a:p>
          <a:p>
            <a:pPr>
              <a:spcBef>
                <a:spcPct val="0"/>
              </a:spcBef>
              <a:buFont typeface="Wingdings" charset="2"/>
              <a:buChar char="§"/>
            </a:pPr>
            <a:r>
              <a:rPr lang="en-US" altLang="x-none" sz="2800"/>
              <a:t>You decide a priori to only allow RCT data when evaluating benefits but allowing RCTs and observational trials for harms</a:t>
            </a:r>
          </a:p>
          <a:p>
            <a:pPr>
              <a:spcBef>
                <a:spcPct val="0"/>
              </a:spcBef>
              <a:buFont typeface="Wingdings" charset="2"/>
              <a:buChar char="§"/>
            </a:pPr>
            <a:endParaRPr lang="en-US" altLang="x-none" sz="2800"/>
          </a:p>
          <a:p>
            <a:pPr>
              <a:spcBef>
                <a:spcPct val="0"/>
              </a:spcBef>
              <a:buFont typeface="Wingdings" charset="2"/>
              <a:buChar char="§"/>
            </a:pPr>
            <a:r>
              <a:rPr lang="en-US" altLang="x-none" sz="2800"/>
              <a:t>If the available literature base on the topic is extensive</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381000" y="1524000"/>
            <a:ext cx="8610600" cy="4800600"/>
          </a:xfrm>
        </p:spPr>
        <p:txBody>
          <a:bodyPr/>
          <a:lstStyle/>
          <a:p>
            <a:pPr marL="346075">
              <a:spcBef>
                <a:spcPct val="0"/>
              </a:spcBef>
              <a:buFont typeface="Wingdings" charset="2"/>
              <a:buChar char="§"/>
            </a:pPr>
            <a:r>
              <a:rPr lang="en-US" altLang="x-none" sz="2800"/>
              <a:t>Never Do Multiple Searches - This is incorrect. Extensive literature may necessitate multiple searches. </a:t>
            </a:r>
          </a:p>
          <a:p>
            <a:pPr marL="346075">
              <a:spcBef>
                <a:spcPct val="0"/>
              </a:spcBef>
              <a:buFont typeface="Wingdings" charset="2"/>
              <a:buChar char="§"/>
            </a:pPr>
            <a:endParaRPr lang="en-US" altLang="x-none" sz="2800"/>
          </a:p>
          <a:p>
            <a:pPr marL="346075">
              <a:spcBef>
                <a:spcPct val="0"/>
              </a:spcBef>
              <a:buFont typeface="Wingdings" charset="2"/>
              <a:buChar char="§"/>
            </a:pPr>
            <a:r>
              <a:rPr lang="en-US" altLang="x-none" sz="2800">
                <a:solidFill>
                  <a:srgbClr val="FF6600"/>
                </a:solidFill>
              </a:rPr>
              <a:t>Separate Benefits and Harms Search - This is correct! </a:t>
            </a:r>
            <a:r>
              <a:rPr lang="en-US" altLang="x-none" sz="2800"/>
              <a:t>Benefits searches usually limited to RCTs due to greater internal validity. Harms searches usually broader.</a:t>
            </a:r>
          </a:p>
          <a:p>
            <a:pPr marL="346075">
              <a:spcBef>
                <a:spcPct val="0"/>
              </a:spcBef>
              <a:buFont typeface="Wingdings" charset="2"/>
              <a:buChar char="§"/>
            </a:pPr>
            <a:endParaRPr lang="en-US" altLang="x-none" sz="2800"/>
          </a:p>
          <a:p>
            <a:pPr marL="346075">
              <a:spcBef>
                <a:spcPct val="0"/>
              </a:spcBef>
              <a:buFont typeface="Wingdings" charset="2"/>
              <a:buChar char="§"/>
            </a:pPr>
            <a:r>
              <a:rPr lang="en-US" altLang="x-none" sz="2800"/>
              <a:t>When the available literature is extensive, two searches improves precision without appreciably impacting recall.</a:t>
            </a:r>
          </a:p>
          <a:p>
            <a:pPr marL="346075"/>
            <a:endParaRPr lang="en-US" altLang="x-none"/>
          </a:p>
        </p:txBody>
      </p:sp>
      <p:sp>
        <p:nvSpPr>
          <p:cNvPr id="84995" name="Rectangle 6"/>
          <p:cNvSpPr>
            <a:spLocks noChangeArrowheads="1"/>
          </p:cNvSpPr>
          <p:nvPr/>
        </p:nvSpPr>
        <p:spPr bwMode="auto">
          <a:xfrm>
            <a:off x="685800" y="152400"/>
            <a:ext cx="7543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3600">
                <a:solidFill>
                  <a:srgbClr val="37FF37"/>
                </a:solidFill>
              </a:rPr>
              <a:t>Quiz 3 answers: </a:t>
            </a:r>
          </a:p>
          <a:p>
            <a:pPr algn="ctr"/>
            <a:r>
              <a:rPr lang="en-US" altLang="x-none" sz="3600">
                <a:solidFill>
                  <a:srgbClr val="37FF37"/>
                </a:solidFill>
              </a:rPr>
              <a:t>one versus multiple searches?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457200" y="685800"/>
            <a:ext cx="8001000" cy="1905000"/>
          </a:xfrm>
          <a:noFill/>
        </p:spPr>
        <p:txBody>
          <a:bodyPr/>
          <a:lstStyle/>
          <a:p>
            <a:r>
              <a:rPr lang="en-US" altLang="x-none" sz="2800">
                <a:solidFill>
                  <a:srgbClr val="37FF37"/>
                </a:solidFill>
              </a:rPr>
              <a:t>Quiz 4: You decide to use hand searching of references from identified SRs, studies, and abstract booklets from prominent meetings within the field of interest. Why would you do this?</a:t>
            </a:r>
            <a:r>
              <a:rPr lang="en-US" altLang="x-none" sz="3200"/>
              <a:t/>
            </a:r>
            <a:br>
              <a:rPr lang="en-US" altLang="x-none" sz="3200"/>
            </a:br>
            <a:endParaRPr lang="en-US" altLang="x-none" sz="3200"/>
          </a:p>
        </p:txBody>
      </p:sp>
      <p:sp>
        <p:nvSpPr>
          <p:cNvPr id="86019" name="Rectangle 3"/>
          <p:cNvSpPr>
            <a:spLocks noGrp="1" noChangeArrowheads="1"/>
          </p:cNvSpPr>
          <p:nvPr>
            <p:ph type="body" idx="1"/>
          </p:nvPr>
        </p:nvSpPr>
        <p:spPr>
          <a:xfrm>
            <a:off x="685800" y="2743200"/>
            <a:ext cx="7772400" cy="2971800"/>
          </a:xfrm>
          <a:noFill/>
        </p:spPr>
        <p:txBody>
          <a:bodyPr/>
          <a:lstStyle/>
          <a:p>
            <a:pPr>
              <a:lnSpc>
                <a:spcPct val="80000"/>
              </a:lnSpc>
              <a:buFont typeface="Wingdings" charset="2"/>
              <a:buNone/>
            </a:pPr>
            <a:endParaRPr lang="en-US" altLang="x-none" sz="2800"/>
          </a:p>
          <a:p>
            <a:pPr>
              <a:spcBef>
                <a:spcPct val="0"/>
              </a:spcBef>
              <a:buFont typeface="Wingdings" charset="2"/>
              <a:buChar char="§"/>
            </a:pPr>
            <a:r>
              <a:rPr lang="en-US" altLang="x-none" sz="2800"/>
              <a:t>Hand searching can capture citations that are not indexed or are improperly indexed.</a:t>
            </a:r>
          </a:p>
          <a:p>
            <a:pPr>
              <a:spcBef>
                <a:spcPct val="0"/>
              </a:spcBef>
              <a:buFontTx/>
              <a:buNone/>
            </a:pPr>
            <a:endParaRPr lang="en-US" altLang="x-none" sz="2800"/>
          </a:p>
          <a:p>
            <a:pPr>
              <a:spcBef>
                <a:spcPct val="0"/>
              </a:spcBef>
              <a:buFont typeface="Wingdings" charset="2"/>
              <a:buChar char="§"/>
            </a:pPr>
            <a:r>
              <a:rPr lang="en-US" altLang="x-none" sz="2800"/>
              <a:t>Limiting hand searching to these sources can target this time intensive activity to areas where the yield will be the greatest.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01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60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85800" y="381000"/>
            <a:ext cx="7772400" cy="1295400"/>
          </a:xfrm>
          <a:noFill/>
        </p:spPr>
        <p:txBody>
          <a:bodyPr/>
          <a:lstStyle/>
          <a:p>
            <a:r>
              <a:rPr lang="en-US" altLang="x-none" sz="3600">
                <a:solidFill>
                  <a:srgbClr val="37FF37"/>
                </a:solidFill>
              </a:rPr>
              <a:t>Quiz 4 answer: Value of hand searching</a:t>
            </a:r>
          </a:p>
        </p:txBody>
      </p:sp>
      <p:sp>
        <p:nvSpPr>
          <p:cNvPr id="89091" name="Rectangle 3"/>
          <p:cNvSpPr>
            <a:spLocks noGrp="1" noChangeArrowheads="1"/>
          </p:cNvSpPr>
          <p:nvPr>
            <p:ph type="body" idx="1"/>
          </p:nvPr>
        </p:nvSpPr>
        <p:spPr>
          <a:xfrm>
            <a:off x="457200" y="1905000"/>
            <a:ext cx="7772400" cy="4114800"/>
          </a:xfrm>
          <a:noFill/>
        </p:spPr>
        <p:txBody>
          <a:bodyPr/>
          <a:lstStyle/>
          <a:p>
            <a:pPr>
              <a:buFont typeface="Wingdings" charset="2"/>
              <a:buChar char="§"/>
            </a:pPr>
            <a:r>
              <a:rPr lang="en-US" altLang="x-none">
                <a:solidFill>
                  <a:srgbClr val="FF6600"/>
                </a:solidFill>
              </a:rPr>
              <a:t>Both are Correct. </a:t>
            </a:r>
            <a:r>
              <a:rPr lang="en-US" altLang="x-none"/>
              <a:t>Hand searching can yield up to 13-25% of citations that do not come up in database searches.</a:t>
            </a:r>
          </a:p>
          <a:p>
            <a:pPr>
              <a:buFont typeface="Wingdings" charset="2"/>
              <a:buChar char="§"/>
            </a:pPr>
            <a:r>
              <a:rPr lang="en-US" altLang="x-none"/>
              <a:t> </a:t>
            </a:r>
          </a:p>
          <a:p>
            <a:pPr>
              <a:buFont typeface="Wingdings" charset="2"/>
              <a:buChar char="§"/>
            </a:pPr>
            <a:r>
              <a:rPr lang="en-US" altLang="x-none"/>
              <a:t>Since hand searching is the most time intensive search strategy, it should be targeted to maximize the yield.</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381000" y="609600"/>
            <a:ext cx="8077200" cy="3048000"/>
          </a:xfrm>
          <a:noFill/>
        </p:spPr>
        <p:txBody>
          <a:bodyPr/>
          <a:lstStyle/>
          <a:p>
            <a:r>
              <a:rPr lang="en-US" altLang="x-none" sz="3200">
                <a:solidFill>
                  <a:srgbClr val="37FF37"/>
                </a:solidFill>
              </a:rPr>
              <a:t>Quiz 5: You decide to search the FDA website and ClinicalTrials.gov to identify studies that might be appropriate for your systematic review. These websites are an example of:</a:t>
            </a:r>
            <a:r>
              <a:rPr lang="en-US" altLang="x-none" sz="3200"/>
              <a:t/>
            </a:r>
            <a:br>
              <a:rPr lang="en-US" altLang="x-none" sz="3200"/>
            </a:br>
            <a:endParaRPr lang="en-US" altLang="x-none" sz="3200"/>
          </a:p>
        </p:txBody>
      </p:sp>
      <p:sp>
        <p:nvSpPr>
          <p:cNvPr id="90115" name="Rectangle 3"/>
          <p:cNvSpPr>
            <a:spLocks noGrp="1" noChangeArrowheads="1"/>
          </p:cNvSpPr>
          <p:nvPr>
            <p:ph type="body" idx="1"/>
          </p:nvPr>
        </p:nvSpPr>
        <p:spPr>
          <a:xfrm>
            <a:off x="685800" y="3581400"/>
            <a:ext cx="7772400" cy="2514600"/>
          </a:xfrm>
          <a:noFill/>
        </p:spPr>
        <p:txBody>
          <a:bodyPr/>
          <a:lstStyle/>
          <a:p>
            <a:pPr>
              <a:lnSpc>
                <a:spcPct val="80000"/>
              </a:lnSpc>
              <a:buFont typeface="Wingdings" charset="2"/>
              <a:buNone/>
            </a:pPr>
            <a:endParaRPr lang="en-US" altLang="x-none"/>
          </a:p>
          <a:p>
            <a:pPr>
              <a:lnSpc>
                <a:spcPct val="80000"/>
              </a:lnSpc>
              <a:buFont typeface="Wingdings" charset="2"/>
              <a:buChar char="§"/>
            </a:pPr>
            <a:r>
              <a:rPr lang="en-US" altLang="x-none"/>
              <a:t>Grey literature</a:t>
            </a:r>
          </a:p>
          <a:p>
            <a:pPr>
              <a:lnSpc>
                <a:spcPct val="80000"/>
              </a:lnSpc>
              <a:buFont typeface="Wingdings" charset="2"/>
              <a:buChar char="§"/>
            </a:pPr>
            <a:endParaRPr lang="en-US" altLang="x-none"/>
          </a:p>
          <a:p>
            <a:pPr>
              <a:lnSpc>
                <a:spcPct val="80000"/>
              </a:lnSpc>
              <a:buFont typeface="Wingdings" charset="2"/>
              <a:buChar char="§"/>
            </a:pPr>
            <a:r>
              <a:rPr lang="en-US" altLang="x-none"/>
              <a:t>Informally published written material</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p:bldLst>
  </p:timing>
</p:sld>
</file>

<file path=ppt/theme/theme1.xml><?xml version="1.0" encoding="utf-8"?>
<a:theme xmlns:a="http://schemas.openxmlformats.org/drawingml/2006/main" name="Blank Presentation">
  <a:themeElements>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 charset="0"/>
            <a:ea typeface="ＭＳ Ｐゴシック" pitchFamily="-1" charset="-128"/>
            <a:cs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 charset="0"/>
            <a:ea typeface="ＭＳ Ｐゴシック" pitchFamily="-1" charset="-128"/>
            <a:cs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63417</TotalTime>
  <Words>673</Words>
  <Application>Microsoft Macintosh PowerPoint</Application>
  <PresentationFormat>On-screen Show (4:3)</PresentationFormat>
  <Paragraphs>71</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(Heading)</vt:lpstr>
      <vt:lpstr>ＭＳ Ｐゴシック</vt:lpstr>
      <vt:lpstr>Wingdings</vt:lpstr>
      <vt:lpstr>Blank Presentation</vt:lpstr>
      <vt:lpstr>Quiz 1: You decide to conduct a systematic review (SR). What are two ways in which SRs differ from narrative reviews? </vt:lpstr>
      <vt:lpstr>Quiz 1 answers: SRs versus narrative reviews?</vt:lpstr>
      <vt:lpstr>PowerPoint Presentation</vt:lpstr>
      <vt:lpstr>Quiz 2 answers: When conducting a comprehensive search, what do you need to assure?</vt:lpstr>
      <vt:lpstr>Quiz 3: You try to decide whether to do one search or two searches (one for benefits and another for harms).  Which of the following would cause you to perform two searches? </vt:lpstr>
      <vt:lpstr>PowerPoint Presentation</vt:lpstr>
      <vt:lpstr>Quiz 4: You decide to use hand searching of references from identified SRs, studies, and abstract booklets from prominent meetings within the field of interest. Why would you do this? </vt:lpstr>
      <vt:lpstr>Quiz 4 answer: Value of hand searching</vt:lpstr>
      <vt:lpstr>Quiz 5: You decide to search the FDA website and ClinicalTrials.gov to identify studies that might be appropriate for your systematic review. These websites are an example of: </vt:lpstr>
      <vt:lpstr>Quiz 5 answers: Grey Literature</vt:lpstr>
    </vt:vector>
  </TitlesOfParts>
  <Company>Dejana Braithwaite</Company>
  <LinksUpToDate>false</LinksUpToDate>
  <SharedDoc>false</SharedDoc>
  <HyperlinksChanged>false</HyperlinksChanged>
  <AppVersion>15.0036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Systematic Review</dc:title>
  <dc:creator>Dejana Braithwaite</dc:creator>
  <cp:lastModifiedBy>Isabel Allen</cp:lastModifiedBy>
  <cp:revision>486</cp:revision>
  <cp:lastPrinted>2014-04-11T00:53:15Z</cp:lastPrinted>
  <dcterms:created xsi:type="dcterms:W3CDTF">2017-04-04T21:49:06Z</dcterms:created>
  <dcterms:modified xsi:type="dcterms:W3CDTF">2017-08-02T16:12:48Z</dcterms:modified>
</cp:coreProperties>
</file>