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701" r:id="rId2"/>
    <p:sldId id="705" r:id="rId3"/>
    <p:sldId id="708" r:id="rId4"/>
    <p:sldId id="789" r:id="rId5"/>
    <p:sldId id="711" r:id="rId6"/>
    <p:sldId id="746" r:id="rId7"/>
    <p:sldId id="753" r:id="rId8"/>
    <p:sldId id="749" r:id="rId9"/>
    <p:sldId id="750" r:id="rId10"/>
    <p:sldId id="752" r:id="rId11"/>
    <p:sldId id="751" r:id="rId12"/>
    <p:sldId id="754" r:id="rId13"/>
    <p:sldId id="773" r:id="rId14"/>
    <p:sldId id="712" r:id="rId15"/>
    <p:sldId id="755" r:id="rId16"/>
    <p:sldId id="748" r:id="rId17"/>
    <p:sldId id="747" r:id="rId18"/>
    <p:sldId id="756" r:id="rId19"/>
    <p:sldId id="792" r:id="rId20"/>
    <p:sldId id="774" r:id="rId21"/>
    <p:sldId id="757" r:id="rId22"/>
    <p:sldId id="758" r:id="rId23"/>
    <p:sldId id="776" r:id="rId24"/>
    <p:sldId id="793" r:id="rId25"/>
    <p:sldId id="759" r:id="rId26"/>
    <p:sldId id="728" r:id="rId27"/>
    <p:sldId id="761" r:id="rId28"/>
    <p:sldId id="794" r:id="rId29"/>
    <p:sldId id="762" r:id="rId30"/>
    <p:sldId id="795" r:id="rId31"/>
    <p:sldId id="289" r:id="rId32"/>
    <p:sldId id="290" r:id="rId33"/>
    <p:sldId id="291" r:id="rId34"/>
    <p:sldId id="465" r:id="rId35"/>
    <p:sldId id="742" r:id="rId36"/>
    <p:sldId id="470" r:id="rId37"/>
    <p:sldId id="471" r:id="rId38"/>
    <p:sldId id="763" r:id="rId39"/>
    <p:sldId id="764" r:id="rId40"/>
    <p:sldId id="765" r:id="rId41"/>
    <p:sldId id="771" r:id="rId42"/>
    <p:sldId id="767" r:id="rId43"/>
    <p:sldId id="768" r:id="rId44"/>
    <p:sldId id="769" r:id="rId45"/>
    <p:sldId id="770" r:id="rId46"/>
    <p:sldId id="772" r:id="rId47"/>
    <p:sldId id="777" r:id="rId48"/>
    <p:sldId id="778" r:id="rId49"/>
    <p:sldId id="779" r:id="rId50"/>
    <p:sldId id="780" r:id="rId51"/>
    <p:sldId id="781" r:id="rId52"/>
    <p:sldId id="783" r:id="rId53"/>
    <p:sldId id="790" r:id="rId54"/>
    <p:sldId id="784" r:id="rId55"/>
    <p:sldId id="785" r:id="rId56"/>
    <p:sldId id="786" r:id="rId57"/>
    <p:sldId id="787" r:id="rId58"/>
    <p:sldId id="788" r:id="rId59"/>
    <p:sldId id="791" r:id="rId60"/>
    <p:sldId id="796" r:id="rId61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FF"/>
    <a:srgbClr val="FFFFFF"/>
    <a:srgbClr val="E7E6E6"/>
    <a:srgbClr val="DFE7E1"/>
    <a:srgbClr val="A0559F"/>
    <a:srgbClr val="9E2BA0"/>
    <a:srgbClr val="B63670"/>
    <a:srgbClr val="1D41FF"/>
    <a:srgbClr val="4B7919"/>
    <a:srgbClr val="BC3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5872" autoAdjust="0"/>
  </p:normalViewPr>
  <p:slideViewPr>
    <p:cSldViewPr snapToGrid="0">
      <p:cViewPr varScale="1">
        <p:scale>
          <a:sx n="144" d="100"/>
          <a:sy n="144" d="100"/>
        </p:scale>
        <p:origin x="-84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E509-37B2-4781-BC0A-FBD6C3E519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AAFA-6475-4992-A780-7246A7D3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24C1-C2A8-4DFC-A820-55A2DEF2FA5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94E1-32F3-44AA-B675-9EF69C8FE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5526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60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7F0555-5543-7E4E-9ECA-FCD9A84DF035}"/>
              </a:ext>
            </a:extLst>
          </p:cNvPr>
          <p:cNvSpPr/>
          <p:nvPr userDrawn="1"/>
        </p:nvSpPr>
        <p:spPr>
          <a:xfrm>
            <a:off x="14042" y="-183981"/>
            <a:ext cx="9144000" cy="15656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95" y="107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11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401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0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01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265DF6C-1FA8-2647-9D8C-F7555E734BFC}"/>
              </a:ext>
            </a:extLst>
          </p:cNvPr>
          <p:cNvCxnSpPr>
            <a:cxnSpLocks/>
          </p:cNvCxnSpPr>
          <p:nvPr userDrawn="1"/>
        </p:nvCxnSpPr>
        <p:spPr>
          <a:xfrm>
            <a:off x="23267" y="1386055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220330-24C8-754F-BBEF-748A18519463}"/>
              </a:ext>
            </a:extLst>
          </p:cNvPr>
          <p:cNvSpPr/>
          <p:nvPr userDrawn="1"/>
        </p:nvSpPr>
        <p:spPr>
          <a:xfrm>
            <a:off x="0" y="6598024"/>
            <a:ext cx="9144000" cy="259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0ED777-7D83-D441-9A10-8A0EAFE41705}"/>
              </a:ext>
            </a:extLst>
          </p:cNvPr>
          <p:cNvCxnSpPr/>
          <p:nvPr userDrawn="1"/>
        </p:nvCxnSpPr>
        <p:spPr>
          <a:xfrm>
            <a:off x="-14042" y="6598024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ABEF9176-92DE-234B-961E-A0282CC3F15C}"/>
              </a:ext>
            </a:extLst>
          </p:cNvPr>
          <p:cNvSpPr/>
          <p:nvPr userDrawn="1"/>
        </p:nvSpPr>
        <p:spPr>
          <a:xfrm>
            <a:off x="8714558" y="6541226"/>
            <a:ext cx="291465" cy="293914"/>
          </a:xfrm>
          <a:custGeom>
            <a:avLst/>
            <a:gdLst>
              <a:gd name="connsiteX0" fmla="*/ 0 w 388620"/>
              <a:gd name="connsiteY0" fmla="*/ 0 h 264862"/>
              <a:gd name="connsiteX1" fmla="*/ 388620 w 388620"/>
              <a:gd name="connsiteY1" fmla="*/ 0 h 264862"/>
              <a:gd name="connsiteX2" fmla="*/ 388620 w 388620"/>
              <a:gd name="connsiteY2" fmla="*/ 264862 h 264862"/>
              <a:gd name="connsiteX3" fmla="*/ 186146 w 388620"/>
              <a:gd name="connsiteY3" fmla="*/ 215878 h 264862"/>
              <a:gd name="connsiteX4" fmla="*/ 0 w 388620"/>
              <a:gd name="connsiteY4" fmla="*/ 264862 h 264862"/>
              <a:gd name="connsiteX5" fmla="*/ 0 w 388620"/>
              <a:gd name="connsiteY5" fmla="*/ 0 h 2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620" h="264862">
                <a:moveTo>
                  <a:pt x="0" y="0"/>
                </a:moveTo>
                <a:lnTo>
                  <a:pt x="388620" y="0"/>
                </a:lnTo>
                <a:lnTo>
                  <a:pt x="388620" y="264862"/>
                </a:lnTo>
                <a:lnTo>
                  <a:pt x="186146" y="215878"/>
                </a:lnTo>
                <a:lnTo>
                  <a:pt x="0" y="264862"/>
                </a:lnTo>
                <a:lnTo>
                  <a:pt x="0" y="0"/>
                </a:lnTo>
                <a:close/>
              </a:path>
            </a:pathLst>
          </a:custGeom>
          <a:solidFill>
            <a:srgbClr val="42B8B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F1C652-D73F-0143-A6A2-F34A198E9D5D}"/>
              </a:ext>
            </a:extLst>
          </p:cNvPr>
          <p:cNvSpPr txBox="1"/>
          <p:nvPr userDrawn="1"/>
        </p:nvSpPr>
        <p:spPr>
          <a:xfrm>
            <a:off x="8668838" y="6536338"/>
            <a:ext cx="387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2E16DA5-BF96-48BE-B698-5653BB9FDDDB}" type="slidenum">
              <a:rPr lang="en-US" sz="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69F61C4A-D770-8C4E-9809-C2D1D7E98E35}"/>
              </a:ext>
            </a:extLst>
          </p:cNvPr>
          <p:cNvSpPr/>
          <p:nvPr userDrawn="1"/>
        </p:nvSpPr>
        <p:spPr>
          <a:xfrm rot="16200000">
            <a:off x="8667588" y="6551106"/>
            <a:ext cx="56853" cy="37089"/>
          </a:xfrm>
          <a:prstGeom prst="rtTriangle">
            <a:avLst/>
          </a:prstGeom>
          <a:solidFill>
            <a:srgbClr val="225C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28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dam.olshen@ucsf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84B5DC3-1C83-544D-BC30-087AD700E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Machine Learning in 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A65DAAD4-191E-E946-9EA5-6627982D6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Lecture 9 - Clustering and classification of high-dimensional data in a genomic context</a:t>
            </a:r>
          </a:p>
          <a:p>
            <a:r>
              <a:rPr lang="en-US" sz="2600" dirty="0"/>
              <a:t>Adam Olshen – Epidemiology and Biostatistics and Helen Diller Family Comprehensive Cancer Center</a:t>
            </a:r>
          </a:p>
          <a:p>
            <a:r>
              <a:rPr lang="en-US" dirty="0">
                <a:hlinkClick r:id="rId2"/>
              </a:rPr>
              <a:t>adam.olshen@ucsf.edu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26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75" y="1691144"/>
            <a:ext cx="8204222" cy="4351338"/>
          </a:xfrm>
        </p:spPr>
        <p:txBody>
          <a:bodyPr>
            <a:normAutofit/>
          </a:bodyPr>
          <a:lstStyle/>
          <a:p>
            <a:r>
              <a:rPr lang="en-US" dirty="0"/>
              <a:t>Normalization is the process of making comparable data from different samples</a:t>
            </a:r>
          </a:p>
          <a:p>
            <a:r>
              <a:rPr lang="en-US" dirty="0"/>
              <a:t>Sample preparation or measuring devices may lead to shifts in data, outliers or other changes</a:t>
            </a:r>
          </a:p>
          <a:p>
            <a:r>
              <a:rPr lang="en-US" dirty="0"/>
              <a:t>Normalization is very specific to technology, but a couple types are: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Light – adjust data to make average values the same</a:t>
            </a:r>
          </a:p>
          <a:p>
            <a:pPr lvl="1"/>
            <a:r>
              <a:rPr lang="en-US" dirty="0">
                <a:solidFill>
                  <a:srgbClr val="1D41FF"/>
                </a:solidFill>
              </a:rPr>
              <a:t>Severe – adjust data to make whole distributions the same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4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1691144"/>
            <a:ext cx="8170224" cy="4351338"/>
          </a:xfrm>
        </p:spPr>
        <p:txBody>
          <a:bodyPr>
            <a:normAutofit/>
          </a:bodyPr>
          <a:lstStyle/>
          <a:p>
            <a:r>
              <a:rPr lang="en-US" dirty="0"/>
              <a:t>Batch effects are systematic biases </a:t>
            </a:r>
            <a:r>
              <a:rPr lang="en-US" dirty="0" smtClean="0"/>
              <a:t>in data that </a:t>
            </a:r>
            <a:r>
              <a:rPr lang="en-US" dirty="0"/>
              <a:t>can result </a:t>
            </a:r>
            <a:r>
              <a:rPr lang="en-US" dirty="0" smtClean="0"/>
              <a:t>from collection </a:t>
            </a:r>
            <a:r>
              <a:rPr lang="en-US" dirty="0"/>
              <a:t>or processing of samples </a:t>
            </a:r>
            <a:r>
              <a:rPr lang="en-US" dirty="0" smtClean="0"/>
              <a:t>occurring </a:t>
            </a:r>
            <a:r>
              <a:rPr lang="en-US" dirty="0"/>
              <a:t>in </a:t>
            </a:r>
            <a:r>
              <a:rPr lang="en-US" dirty="0" smtClean="0"/>
              <a:t>groups</a:t>
            </a:r>
          </a:p>
          <a:p>
            <a:r>
              <a:rPr lang="en-US" dirty="0"/>
              <a:t>They can be corrected using regression methods like </a:t>
            </a:r>
            <a:r>
              <a:rPr lang="en-US" dirty="0" err="1"/>
              <a:t>ComBat</a:t>
            </a:r>
            <a:r>
              <a:rPr lang="en-US" dirty="0"/>
              <a:t> (Johnson et al.) and SVA (Leek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They are often identified using principal </a:t>
            </a:r>
            <a:r>
              <a:rPr lang="en-US" dirty="0" smtClean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2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Normalization does not prevent batch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D5349D-7B1A-5847-8ACC-7EC208E9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73" y="1527382"/>
            <a:ext cx="3810000" cy="425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ADB5DF-5B86-8B41-BBCB-55FAADB8E944}"/>
              </a:ext>
            </a:extLst>
          </p:cNvPr>
          <p:cNvSpPr txBox="1"/>
          <p:nvPr/>
        </p:nvSpPr>
        <p:spPr>
          <a:xfrm>
            <a:off x="510639" y="1947552"/>
            <a:ext cx="390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samples are shown in </a:t>
            </a:r>
            <a:r>
              <a:rPr lang="en-US" sz="2400" dirty="0" smtClean="0"/>
              <a:t>Figure </a:t>
            </a:r>
            <a:r>
              <a:rPr lang="en-US" sz="2400" dirty="0"/>
              <a:t>(a)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normalized </a:t>
            </a:r>
            <a:r>
              <a:rPr lang="en-US" sz="2400" dirty="0" smtClean="0"/>
              <a:t>in Figure </a:t>
            </a:r>
            <a:r>
              <a:rPr lang="en-US" sz="2400" dirty="0"/>
              <a:t>(b)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Figure (c) shows 10 </a:t>
            </a:r>
            <a:r>
              <a:rPr lang="en-US" sz="2400" dirty="0" smtClean="0"/>
              <a:t>genes vulnerable </a:t>
            </a:r>
            <a:r>
              <a:rPr lang="en-US" sz="2400" dirty="0"/>
              <a:t>to batch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samples cluster </a:t>
            </a:r>
            <a:r>
              <a:rPr lang="en-US" sz="2400" dirty="0" smtClean="0"/>
              <a:t>by batch </a:t>
            </a:r>
            <a:r>
              <a:rPr lang="en-US" sz="2400" dirty="0"/>
              <a:t>in Figure (d)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91D8-28B9-FD40-A986-50BBB6524400}"/>
              </a:ext>
            </a:extLst>
          </p:cNvPr>
          <p:cNvSpPr txBox="1"/>
          <p:nvPr/>
        </p:nvSpPr>
        <p:spPr>
          <a:xfrm>
            <a:off x="609995" y="5937663"/>
            <a:ext cx="78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Leek et al. Nature Reviews Genetics volume 11, pages 733–739 (2010)</a:t>
            </a:r>
          </a:p>
        </p:txBody>
      </p:sp>
    </p:spTree>
    <p:extLst>
      <p:ext uri="{BB962C8B-B14F-4D97-AF65-F5344CB8AC3E}">
        <p14:creationId xmlns:p14="http://schemas.microsoft.com/office/powerpoint/2010/main" val="37113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67192-7B65-834C-B8A9-EA0D01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FE51A9-A1E6-DA40-862C-3366027C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25"/>
            <a:ext cx="9144000" cy="43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3" name="Picture 2" descr="1182px-Cdmb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522"/>
            <a:ext cx="9144000" cy="6366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20" y="1122384"/>
            <a:ext cx="824478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Figure taken from </a:t>
            </a:r>
            <a:r>
              <a:rPr lang="en-US" dirty="0" err="1"/>
              <a:t>wikipedia</a:t>
            </a:r>
            <a:r>
              <a:rPr lang="en-US" dirty="0"/>
              <a:t>: Original work by Mike Jones</a:t>
            </a:r>
          </a:p>
        </p:txBody>
      </p:sp>
    </p:spTree>
    <p:extLst>
      <p:ext uri="{BB962C8B-B14F-4D97-AF65-F5344CB8AC3E}">
        <p14:creationId xmlns:p14="http://schemas.microsoft.com/office/powerpoint/2010/main" val="53265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/>
          <a:lstStyle/>
          <a:p>
            <a:r>
              <a:rPr lang="en-US" dirty="0"/>
              <a:t>Methylation blocks gene expression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2232C8-E7BB-B842-9C21-3D9900AEC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1515264"/>
            <a:ext cx="7524205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DC4678-BCB0-854F-99B7-2A4FE6F585DB}"/>
              </a:ext>
            </a:extLst>
          </p:cNvPr>
          <p:cNvSpPr txBox="1"/>
          <p:nvPr/>
        </p:nvSpPr>
        <p:spPr>
          <a:xfrm>
            <a:off x="449610" y="5738150"/>
            <a:ext cx="824478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Figure taken from </a:t>
            </a:r>
            <a:r>
              <a:rPr lang="en-US" dirty="0" err="1"/>
              <a:t>wikipedia</a:t>
            </a:r>
            <a:r>
              <a:rPr lang="en-US" dirty="0"/>
              <a:t>: Original work by Mike Jones</a:t>
            </a:r>
          </a:p>
        </p:txBody>
      </p:sp>
    </p:spTree>
    <p:extLst>
      <p:ext uri="{BB962C8B-B14F-4D97-AF65-F5344CB8AC3E}">
        <p14:creationId xmlns:p14="http://schemas.microsoft.com/office/powerpoint/2010/main" val="409649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Juvenile </a:t>
            </a:r>
            <a:r>
              <a:rPr lang="en-US" dirty="0" err="1"/>
              <a:t>myelomonocytic</a:t>
            </a:r>
            <a:r>
              <a:rPr lang="en-US" dirty="0"/>
              <a:t> leukemia (JMML) is a rare and serious form of childhood leukemia</a:t>
            </a:r>
          </a:p>
          <a:p>
            <a:r>
              <a:rPr lang="en-US" dirty="0"/>
              <a:t>Outcomes in JMML </a:t>
            </a:r>
            <a:r>
              <a:rPr lang="en-US" dirty="0">
                <a:solidFill>
                  <a:srgbClr val="FF0000"/>
                </a:solidFill>
              </a:rPr>
              <a:t>vary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spontaneous resolution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rapid relapse </a:t>
            </a:r>
            <a:r>
              <a:rPr lang="en-US" dirty="0"/>
              <a:t>after hematopoietic stem cell transplantation</a:t>
            </a:r>
          </a:p>
          <a:p>
            <a:r>
              <a:rPr lang="en-US" dirty="0">
                <a:solidFill>
                  <a:srgbClr val="000000"/>
                </a:solidFill>
              </a:rPr>
              <a:t>The authors believe that DNA methylation patterns would help predict disease outcome</a:t>
            </a:r>
          </a:p>
          <a:p>
            <a:r>
              <a:rPr lang="en-US" dirty="0">
                <a:solidFill>
                  <a:srgbClr val="000000"/>
                </a:solidFill>
              </a:rPr>
              <a:t> The data are genome-wide DNA methylation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39 patient training </a:t>
            </a:r>
            <a:r>
              <a:rPr lang="en-US" dirty="0" smtClean="0">
                <a:solidFill>
                  <a:srgbClr val="000000"/>
                </a:solidFill>
              </a:rPr>
              <a:t>set (from UCSF)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40 patient test </a:t>
            </a:r>
            <a:r>
              <a:rPr lang="en-US" dirty="0" smtClean="0">
                <a:solidFill>
                  <a:srgbClr val="000000"/>
                </a:solidFill>
              </a:rPr>
              <a:t>set (from Germany)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2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Methylation measured using microarrays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28F5ED-DF50-8F4D-AC6B-0D85B3BC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6" y="2291931"/>
            <a:ext cx="42672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2EC008-F94C-F94D-AB23-1AD0BAB4B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8" y="2280058"/>
            <a:ext cx="42672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557C92-8A02-8E4A-AC6F-88C065ACDEDD}"/>
              </a:ext>
            </a:extLst>
          </p:cNvPr>
          <p:cNvSpPr txBox="1"/>
          <p:nvPr/>
        </p:nvSpPr>
        <p:spPr>
          <a:xfrm>
            <a:off x="2101933" y="5557645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7F9B10-0B16-8748-AEAC-608E42CA9156}"/>
              </a:ext>
            </a:extLst>
          </p:cNvPr>
          <p:cNvSpPr txBox="1"/>
          <p:nvPr/>
        </p:nvSpPr>
        <p:spPr>
          <a:xfrm>
            <a:off x="6113808" y="5508171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CE0382-F54F-864E-AE85-2A36537985F7}"/>
              </a:ext>
            </a:extLst>
          </p:cNvPr>
          <p:cNvSpPr txBox="1"/>
          <p:nvPr/>
        </p:nvSpPr>
        <p:spPr>
          <a:xfrm>
            <a:off x="2470068" y="1662548"/>
            <a:ext cx="433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JMML samples taken at diagnosis</a:t>
            </a:r>
          </a:p>
        </p:txBody>
      </p:sp>
    </p:spTree>
    <p:extLst>
      <p:ext uri="{BB962C8B-B14F-4D97-AF65-F5344CB8AC3E}">
        <p14:creationId xmlns:p14="http://schemas.microsoft.com/office/powerpoint/2010/main" val="18151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Markers, genes and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65" y="1691144"/>
            <a:ext cx="871216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 will refer to the methylation measurements as </a:t>
            </a:r>
            <a:r>
              <a:rPr lang="en-US" i="1" dirty="0" smtClean="0"/>
              <a:t>markers</a:t>
            </a:r>
            <a:endParaRPr lang="en-US" i="1" dirty="0"/>
          </a:p>
          <a:p>
            <a:r>
              <a:rPr lang="en-US" dirty="0" smtClean="0"/>
              <a:t>Later in the talks I will refer to measurements as </a:t>
            </a:r>
            <a:r>
              <a:rPr lang="en-US" i="1" dirty="0" smtClean="0"/>
              <a:t>genes</a:t>
            </a:r>
          </a:p>
          <a:p>
            <a:r>
              <a:rPr lang="en-US" dirty="0" smtClean="0"/>
              <a:t>I may also use the word </a:t>
            </a:r>
            <a:r>
              <a:rPr lang="en-US" i="1" dirty="0" smtClean="0"/>
              <a:t>variables</a:t>
            </a:r>
            <a:r>
              <a:rPr lang="en-US" dirty="0" smtClean="0"/>
              <a:t> to refer to either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normalization and adjusting for batch effects my next step is to look at the data</a:t>
            </a:r>
          </a:p>
          <a:p>
            <a:r>
              <a:rPr lang="en-US" dirty="0"/>
              <a:t>A common method for data visualization is agglomerative hierarchical clustering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DB78E0-F5AB-A24C-9D48-A52FBC2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EA7A5-411E-2649-BFBE-726EF9BB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691144"/>
            <a:ext cx="843001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smtClean="0"/>
              <a:t>give an understanding of how genomic data is analyzed in order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evaluate a genomic analysis in a </a:t>
            </a:r>
            <a:r>
              <a:rPr lang="en-US" dirty="0" smtClean="0"/>
              <a:t>manuscript</a:t>
            </a:r>
          </a:p>
          <a:p>
            <a:pPr lvl="1"/>
            <a:r>
              <a:rPr lang="en-US" dirty="0" smtClean="0"/>
              <a:t>to get started on one’s own analysis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smtClean="0"/>
              <a:t>give real data examples of </a:t>
            </a:r>
            <a:r>
              <a:rPr lang="en-US" dirty="0"/>
              <a:t>some techniques already seen in this </a:t>
            </a:r>
            <a:r>
              <a:rPr lang="en-US" dirty="0" smtClean="0"/>
              <a:t>class such as unsupervised </a:t>
            </a:r>
            <a:r>
              <a:rPr lang="en-US" dirty="0"/>
              <a:t>learning and cross-</a:t>
            </a:r>
            <a:r>
              <a:rPr lang="en-US" dirty="0" smtClean="0"/>
              <a:t>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teach some new, simple </a:t>
            </a:r>
            <a:r>
              <a:rPr lang="en-US" dirty="0" smtClean="0"/>
              <a:t>analysis techniques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8D0E4-06F1-394B-A553-DD94B0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41F538-C96E-E64C-A940-957FB235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2" y="1468093"/>
            <a:ext cx="7435940" cy="156889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 smtClean="0"/>
              <a:t>Start </a:t>
            </a:r>
            <a:r>
              <a:rPr lang="en-US" dirty="0"/>
              <a:t>with each </a:t>
            </a:r>
            <a:r>
              <a:rPr lang="en-US" dirty="0" smtClean="0"/>
              <a:t>point/object </a:t>
            </a:r>
            <a:r>
              <a:rPr lang="en-US" dirty="0"/>
              <a:t>in its own cluster</a:t>
            </a:r>
          </a:p>
          <a:p>
            <a:pPr>
              <a:spcBef>
                <a:spcPts val="400"/>
              </a:spcBef>
            </a:pPr>
            <a:r>
              <a:rPr lang="en-US" dirty="0"/>
              <a:t>Identify the closest two clusters and merge them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Repeat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Ends when all points are in a single </a:t>
            </a:r>
            <a:r>
              <a:rPr lang="en-US" dirty="0" smtClean="0"/>
              <a:t>cluster</a:t>
            </a:r>
          </a:p>
          <a:p>
            <a:pPr>
              <a:spcBef>
                <a:spcPts val="400"/>
              </a:spcBef>
            </a:pPr>
            <a:r>
              <a:rPr lang="en-US" dirty="0"/>
              <a:t>D</a:t>
            </a:r>
            <a:r>
              <a:rPr lang="en-US" dirty="0" smtClean="0"/>
              <a:t>ecide how many clusters there are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C5AE8D-A515-034B-915F-D18AC30A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54" y="3188472"/>
            <a:ext cx="5065877" cy="32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6" y="10745"/>
            <a:ext cx="8287655" cy="1325563"/>
          </a:xfrm>
        </p:spPr>
        <p:txBody>
          <a:bodyPr>
            <a:noAutofit/>
          </a:bodyPr>
          <a:lstStyle/>
          <a:p>
            <a:r>
              <a:rPr lang="en-US" sz="2800" dirty="0" err="1"/>
              <a:t>Dendogram</a:t>
            </a:r>
            <a:r>
              <a:rPr lang="en-US" sz="2800" dirty="0"/>
              <a:t> of methylation training in both directions with heatmap has massive amounts of information</a:t>
            </a:r>
          </a:p>
        </p:txBody>
      </p:sp>
      <p:pic>
        <p:nvPicPr>
          <p:cNvPr id="5" name="Picture 4" descr="41467_2017_2178_Fig1_HT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0" y="1718056"/>
            <a:ext cx="422847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58" y="2164560"/>
            <a:ext cx="4293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39 samples, 1500 markers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Lower methylation more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higher </a:t>
            </a:r>
            <a:r>
              <a:rPr lang="en-US" sz="2400" dirty="0"/>
              <a:t>methylation more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Samples naturally split </a:t>
            </a:r>
            <a:r>
              <a:rPr lang="en-US" sz="2400" dirty="0" smtClean="0"/>
              <a:t>into </a:t>
            </a:r>
            <a:r>
              <a:rPr lang="en-US" sz="2400" dirty="0" smtClean="0">
                <a:solidFill>
                  <a:srgbClr val="A0559F"/>
                </a:solidFill>
              </a:rPr>
              <a:t>low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9FFFF"/>
                </a:solidFill>
              </a:rPr>
              <a:t>intermediate</a:t>
            </a:r>
            <a:r>
              <a:rPr lang="en-US" sz="2400" dirty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high</a:t>
            </a:r>
            <a:r>
              <a:rPr lang="en-US" sz="2400" dirty="0"/>
              <a:t> </a:t>
            </a:r>
            <a:r>
              <a:rPr lang="en-US" sz="2400" dirty="0" smtClean="0"/>
              <a:t>methylation </a:t>
            </a:r>
            <a:r>
              <a:rPr lang="en-US" sz="2400" dirty="0"/>
              <a:t>groups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Sample groups appear </a:t>
            </a:r>
            <a:r>
              <a:rPr lang="en-US" sz="2400" dirty="0" smtClean="0"/>
              <a:t>related to </a:t>
            </a:r>
            <a:r>
              <a:rPr lang="en-US" sz="2400" dirty="0"/>
              <a:t>survival and other factors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Markers split into four or </a:t>
            </a:r>
            <a:r>
              <a:rPr lang="en-US" sz="2400" dirty="0" smtClean="0"/>
              <a:t>so groups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0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6" y="10745"/>
            <a:ext cx="8287655" cy="1325563"/>
          </a:xfrm>
        </p:spPr>
        <p:txBody>
          <a:bodyPr/>
          <a:lstStyle/>
          <a:p>
            <a:r>
              <a:rPr lang="en-US" dirty="0"/>
              <a:t>Clustering of methylation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9" y="2651448"/>
            <a:ext cx="472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40 samples, same 1500 markers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Samples again cluster into low</a:t>
            </a:r>
            <a:r>
              <a:rPr lang="en-US" sz="2400" dirty="0" smtClean="0"/>
              <a:t>, intermediate </a:t>
            </a:r>
            <a:r>
              <a:rPr lang="en-US" sz="2400" dirty="0"/>
              <a:t>and </a:t>
            </a:r>
            <a:r>
              <a:rPr lang="en-US" sz="2400" dirty="0" smtClean="0"/>
              <a:t>high clusters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Prediction based on nearest </a:t>
            </a:r>
            <a:r>
              <a:rPr lang="en-US" sz="2400" dirty="0" smtClean="0"/>
              <a:t>training </a:t>
            </a:r>
            <a:r>
              <a:rPr lang="en-US" sz="2400" dirty="0"/>
              <a:t>set centroid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Relationship to survival repeated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Such luck is not often the case!</a:t>
            </a:r>
          </a:p>
        </p:txBody>
      </p:sp>
      <p:pic>
        <p:nvPicPr>
          <p:cNvPr id="3" name="Picture 2" descr="41467_2017_2178_Fig2_HT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70" y="1701673"/>
            <a:ext cx="34176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510DF3-DCEC-AF41-AB21-78638CE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EA906B-AD65-E64A-A140-764A0CC2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43" y="1550125"/>
            <a:ext cx="6826967" cy="48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1AC14-6DF1-B743-9BFF-F241DAEE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PC’s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284DCA-55AD-F748-B5B9-62E39FFE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596535"/>
            <a:ext cx="8684448" cy="41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methylation training </a:t>
            </a:r>
            <a:r>
              <a:rPr lang="en-US" dirty="0" smtClean="0"/>
              <a:t>data leads to similar groupings to AHC</a:t>
            </a:r>
            <a:endParaRPr lang="en-US" dirty="0"/>
          </a:p>
        </p:txBody>
      </p:sp>
      <p:pic>
        <p:nvPicPr>
          <p:cNvPr id="7" name="Picture 6" descr="p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5" y="1572895"/>
            <a:ext cx="4572000" cy="457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72EA205-BFAB-A346-8CDC-9DA92FD778CB}"/>
              </a:ext>
            </a:extLst>
          </p:cNvPr>
          <p:cNvSpPr>
            <a:spLocks noChangeAspect="1"/>
          </p:cNvSpPr>
          <p:nvPr/>
        </p:nvSpPr>
        <p:spPr>
          <a:xfrm>
            <a:off x="5960226" y="2785368"/>
            <a:ext cx="274320" cy="274320"/>
          </a:xfrm>
          <a:prstGeom prst="ellipse">
            <a:avLst/>
          </a:prstGeom>
          <a:noFill/>
          <a:ln>
            <a:solidFill>
              <a:srgbClr val="A0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836BC0-B888-D044-8E83-E490E08167EC}"/>
              </a:ext>
            </a:extLst>
          </p:cNvPr>
          <p:cNvSpPr txBox="1"/>
          <p:nvPr/>
        </p:nvSpPr>
        <p:spPr>
          <a:xfrm>
            <a:off x="6234546" y="2737856"/>
            <a:ext cx="26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low methylation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559F5A-4BF7-D849-9BCB-3CD68A9CCAEA}"/>
              </a:ext>
            </a:extLst>
          </p:cNvPr>
          <p:cNvSpPr txBox="1"/>
          <p:nvPr/>
        </p:nvSpPr>
        <p:spPr>
          <a:xfrm>
            <a:off x="5900851" y="3182589"/>
            <a:ext cx="3269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+</a:t>
            </a:r>
            <a:r>
              <a:rPr lang="en-US" dirty="0"/>
              <a:t>   for intermediate methylation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="" xmlns:a16="http://schemas.microsoft.com/office/drawing/2014/main" id="{00E46A5C-A15F-0B4E-BFDF-5759B6D068BE}"/>
              </a:ext>
            </a:extLst>
          </p:cNvPr>
          <p:cNvSpPr>
            <a:spLocks noChangeAspect="1"/>
          </p:cNvSpPr>
          <p:nvPr/>
        </p:nvSpPr>
        <p:spPr>
          <a:xfrm>
            <a:off x="5925791" y="3930733"/>
            <a:ext cx="318211" cy="27432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94D08B-47E4-0642-BEEF-3E1241D9DF6F}"/>
              </a:ext>
            </a:extLst>
          </p:cNvPr>
          <p:cNvSpPr txBox="1"/>
          <p:nvPr/>
        </p:nvSpPr>
        <p:spPr>
          <a:xfrm>
            <a:off x="6270174" y="3877888"/>
            <a:ext cx="20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high methylation</a:t>
            </a:r>
          </a:p>
        </p:txBody>
      </p:sp>
    </p:spTree>
    <p:extLst>
      <p:ext uri="{BB962C8B-B14F-4D97-AF65-F5344CB8AC3E}">
        <p14:creationId xmlns:p14="http://schemas.microsoft.com/office/powerpoint/2010/main" val="238086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22201-0D66-D44F-8FD8-757EF6C6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vs. 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BA9A9-0270-DE4E-9BF4-924EC6F9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4990"/>
            <a:ext cx="7886700" cy="34523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Clustering </a:t>
            </a:r>
            <a:r>
              <a:rPr lang="en-US" dirty="0" smtClean="0"/>
              <a:t>optimizes </a:t>
            </a:r>
            <a:r>
              <a:rPr lang="en-US" dirty="0"/>
              <a:t>for homogeneous subgroups among the observations </a:t>
            </a:r>
          </a:p>
          <a:p>
            <a:r>
              <a:rPr lang="en-US" dirty="0"/>
              <a:t>PCA </a:t>
            </a:r>
            <a:r>
              <a:rPr lang="en-US" dirty="0" smtClean="0"/>
              <a:t>optimizes </a:t>
            </a:r>
            <a:r>
              <a:rPr lang="en-US" dirty="0"/>
              <a:t>for a low-dimensional representation of the observations that explains a good fraction of the variance </a:t>
            </a:r>
          </a:p>
          <a:p>
            <a:r>
              <a:rPr lang="en-US" dirty="0">
                <a:solidFill>
                  <a:srgbClr val="FF0000"/>
                </a:solidFill>
              </a:rPr>
              <a:t>PCA solutions can appear like clusters</a:t>
            </a:r>
          </a:p>
          <a:p>
            <a:r>
              <a:rPr lang="en-US" dirty="0">
                <a:solidFill>
                  <a:srgbClr val="FF0000"/>
                </a:solidFill>
              </a:rPr>
              <a:t>PCA useful for finding batch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7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Modeling/Classification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wants to predict some categorical feature</a:t>
            </a:r>
          </a:p>
          <a:p>
            <a:pPr lvl="1"/>
            <a:r>
              <a:rPr lang="en-US" dirty="0"/>
              <a:t>Long or short survivors</a:t>
            </a:r>
          </a:p>
          <a:p>
            <a:pPr lvl="1"/>
            <a:r>
              <a:rPr lang="en-US" dirty="0"/>
              <a:t>Responds to therapy or not</a:t>
            </a:r>
          </a:p>
          <a:p>
            <a:pPr lvl="1"/>
            <a:r>
              <a:rPr lang="en-US" dirty="0"/>
              <a:t>Cluster membership</a:t>
            </a:r>
          </a:p>
          <a:p>
            <a:r>
              <a:rPr lang="en-US" dirty="0"/>
              <a:t>Many methods exits for such predictions</a:t>
            </a:r>
          </a:p>
          <a:p>
            <a:pPr lvl="1"/>
            <a:r>
              <a:rPr lang="en-US" dirty="0"/>
              <a:t>Tree-based such as CART/Random Forests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r>
              <a:rPr lang="en-US" dirty="0"/>
              <a:t>“Deep learning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8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Modeling/Classification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will focus on a few simple methods because:</a:t>
            </a:r>
          </a:p>
          <a:p>
            <a:pPr lvl="1"/>
            <a:r>
              <a:rPr lang="en-US" dirty="0"/>
              <a:t>Small sample sizes lead to inability to distinguish</a:t>
            </a:r>
          </a:p>
          <a:p>
            <a:pPr lvl="1"/>
            <a:r>
              <a:rPr lang="en-US" dirty="0"/>
              <a:t>Noisy data makes different methods give similar answers</a:t>
            </a:r>
          </a:p>
          <a:p>
            <a:pPr lvl="1"/>
            <a:r>
              <a:rPr lang="en-US" dirty="0"/>
              <a:t> Interpretability is often a key consideration</a:t>
            </a:r>
          </a:p>
        </p:txBody>
      </p:sp>
    </p:spTree>
    <p:extLst>
      <p:ext uri="{BB962C8B-B14F-4D97-AF65-F5344CB8AC3E}">
        <p14:creationId xmlns:p14="http://schemas.microsoft.com/office/powerpoint/2010/main" val="577491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0" y="10745"/>
            <a:ext cx="86588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 (markers) &gt;&gt;n (samples), </a:t>
            </a:r>
            <a:r>
              <a:rPr lang="en-US" sz="3600" dirty="0" smtClean="0"/>
              <a:t>why n small?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0" y="1691144"/>
            <a:ext cx="88707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many reasons why n is usually </a:t>
            </a:r>
            <a:r>
              <a:rPr lang="en-US" dirty="0" smtClean="0"/>
              <a:t>small:</a:t>
            </a:r>
            <a:endParaRPr lang="en-US" dirty="0"/>
          </a:p>
          <a:p>
            <a:pPr lvl="1"/>
            <a:r>
              <a:rPr lang="en-US" dirty="0"/>
              <a:t>The cost of the assay is hundreds or thousands of dollars each</a:t>
            </a:r>
          </a:p>
          <a:p>
            <a:pPr lvl="1"/>
            <a:r>
              <a:rPr lang="en-US" dirty="0"/>
              <a:t>For a respective study there are few tissues in a tissue bank</a:t>
            </a:r>
          </a:p>
          <a:p>
            <a:pPr lvl="1"/>
            <a:r>
              <a:rPr lang="en-US" dirty="0"/>
              <a:t>For a perspective study few samples can be accrued per month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There is a mistaken belief among investigators that because p is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 can be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5" y="10745"/>
            <a:ext cx="8847118" cy="1325563"/>
          </a:xfrm>
        </p:spPr>
        <p:txBody>
          <a:bodyPr>
            <a:normAutofit/>
          </a:bodyPr>
          <a:lstStyle/>
          <a:p>
            <a:r>
              <a:rPr lang="en-US" dirty="0"/>
              <a:t>Genomic analyses are special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en-US" i="1" dirty="0"/>
              <a:t>p</a:t>
            </a:r>
            <a:r>
              <a:rPr lang="en-US" altLang="en-US" dirty="0"/>
              <a:t> (variables) &gt;&gt; </a:t>
            </a:r>
            <a:r>
              <a:rPr lang="en-US" altLang="en-US" i="1" dirty="0"/>
              <a:t>n</a:t>
            </a:r>
            <a:r>
              <a:rPr lang="en-US" altLang="en-US" dirty="0"/>
              <a:t> (samples), with </a:t>
            </a:r>
            <a:r>
              <a:rPr lang="en-US" altLang="en-US" i="1" dirty="0"/>
              <a:t>p</a:t>
            </a:r>
            <a:r>
              <a:rPr lang="en-US" altLang="en-US" dirty="0"/>
              <a:t> in the tens of thousands or more and </a:t>
            </a:r>
            <a:r>
              <a:rPr lang="en-US" altLang="en-US" i="1" dirty="0"/>
              <a:t>n</a:t>
            </a:r>
            <a:r>
              <a:rPr lang="en-US" altLang="en-US" dirty="0"/>
              <a:t> in the tens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Design is often suboptimal for financial reasons, lack of available material, or other reasons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There are often systematic biases in the data due to “batch” effects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FF0000"/>
                </a:solidFill>
              </a:rPr>
              <a:t>Scientific validation is possible through lab work, model systems or other means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80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0" y="10745"/>
            <a:ext cx="865888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 building for n small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57" y="1691144"/>
            <a:ext cx="876545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Ideally </a:t>
            </a:r>
            <a:r>
              <a:rPr lang="en-US" sz="2400" dirty="0"/>
              <a:t>models are built on a training set and evaluated on a test/validation set</a:t>
            </a:r>
          </a:p>
          <a:p>
            <a:r>
              <a:rPr lang="en-US" sz="2400" dirty="0" smtClean="0"/>
              <a:t>In genomics </a:t>
            </a:r>
            <a:r>
              <a:rPr lang="en-US" sz="2400" dirty="0"/>
              <a:t>models are often evaluated using cross-</a:t>
            </a:r>
            <a:r>
              <a:rPr lang="en-US" sz="2400" dirty="0" smtClean="0"/>
              <a:t>validation</a:t>
            </a:r>
          </a:p>
          <a:p>
            <a:r>
              <a:rPr lang="en-US" sz="2400" dirty="0" smtClean="0"/>
              <a:t>In the JMML methylation example the data being taken from two sites led to a natural grouping of training and test despite small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247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026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393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97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20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35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F93458-24FD-1143-96A4-DBD8981EA23C}"/>
              </a:ext>
            </a:extLst>
          </p:cNvPr>
          <p:cNvSpPr txBox="1"/>
          <p:nvPr/>
        </p:nvSpPr>
        <p:spPr>
          <a:xfrm>
            <a:off x="180865" y="5995379"/>
            <a:ext cx="892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great if you have a lot of data to be able to reserve a testing set, but what if you don’t?</a:t>
            </a:r>
          </a:p>
        </p:txBody>
      </p:sp>
    </p:spTree>
    <p:extLst>
      <p:ext uri="{BB962C8B-B14F-4D97-AF65-F5344CB8AC3E}">
        <p14:creationId xmlns:p14="http://schemas.microsoft.com/office/powerpoint/2010/main" val="189857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for training/test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r>
              <a:rPr lang="en-US" altLang="en-US" sz="2400" i="1" dirty="0" smtClean="0"/>
              <a:t>Cross-validation</a:t>
            </a:r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000" dirty="0" smtClean="0"/>
              <a:t>First step: data is split into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 subsets of equal size</a:t>
            </a:r>
          </a:p>
          <a:p>
            <a:pPr lvl="1"/>
            <a:r>
              <a:rPr lang="en-US" altLang="en-US" sz="2000" dirty="0" smtClean="0"/>
              <a:t>Second step: each subset is used in turn for validation and the remainder for training</a:t>
            </a:r>
          </a:p>
          <a:p>
            <a:r>
              <a:rPr lang="en-US" altLang="en-US" sz="2400" dirty="0" smtClean="0"/>
              <a:t>This </a:t>
            </a:r>
            <a:r>
              <a:rPr lang="en-US" altLang="en-US" sz="2400" dirty="0"/>
              <a:t>is called </a:t>
            </a:r>
            <a:r>
              <a:rPr lang="en-US" altLang="en-US" sz="2400" i="1" dirty="0"/>
              <a:t>k-fold cross-validation </a:t>
            </a:r>
            <a:r>
              <a:rPr lang="en-US" altLang="en-US" sz="2400" dirty="0"/>
              <a:t>(10-fold is common choice, also 5-fold for smaller datasets approx. &lt;200 and even </a:t>
            </a:r>
            <a:r>
              <a:rPr lang="en-US" altLang="en-US" sz="2400" i="1" dirty="0"/>
              <a:t>N-fold</a:t>
            </a:r>
            <a:r>
              <a:rPr lang="en-US" altLang="en-US" sz="2400" dirty="0"/>
              <a:t> for very small datasets, called leave-one-</a:t>
            </a:r>
            <a:r>
              <a:rPr lang="en-US" altLang="en-US" sz="2400" dirty="0" smtClean="0"/>
              <a:t>out or </a:t>
            </a:r>
            <a:r>
              <a:rPr lang="en-US" altLang="en-US" sz="2400" dirty="0" err="1" smtClean="0"/>
              <a:t>loocv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r>
              <a:rPr lang="en-US" altLang="en-US" sz="2400" dirty="0"/>
              <a:t>Often the subsets are stratified before the cross-validation is performed </a:t>
            </a:r>
            <a:r>
              <a:rPr lang="mr-IN" altLang="en-US" sz="2400" dirty="0"/>
              <a:t>–</a:t>
            </a:r>
            <a:r>
              <a:rPr lang="en-US" altLang="en-US" sz="2400" dirty="0"/>
              <a:t> e.g. same proportion of each diagnostic class in each fold</a:t>
            </a:r>
          </a:p>
          <a:p>
            <a:r>
              <a:rPr lang="en-US" altLang="en-US" sz="2400" dirty="0"/>
              <a:t>The error estimates are averaged across folds to yield an overall error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5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10" y="304801"/>
            <a:ext cx="7886700" cy="960120"/>
          </a:xfrm>
        </p:spPr>
        <p:txBody>
          <a:bodyPr/>
          <a:lstStyle/>
          <a:p>
            <a:r>
              <a:rPr lang="en-US" dirty="0"/>
              <a:t>E.g. 5-fold cross-validation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950" y="1444624"/>
            <a:ext cx="8231332" cy="5108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Break up data into 5 groups of the same size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Hold aside one group for testing and use the rest to build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Repeat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 smtClean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 smtClean="0">
                <a:ea typeface="PMingLiU" charset="-120"/>
                <a:cs typeface="Arial" charset="0"/>
              </a:rPr>
              <a:t>When </a:t>
            </a:r>
            <a:r>
              <a:rPr lang="en-US" altLang="zh-TW" sz="2200" dirty="0">
                <a:ea typeface="PMingLiU" charset="-120"/>
                <a:cs typeface="Arial" charset="0"/>
              </a:rPr>
              <a:t>every group has had a turn at being the test set then you can estimate the accuracy (MSE or classification) based on the combined Test data (i.e. the 5 test-sets)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1" t="10297" r="1332" b="1574"/>
          <a:stretch/>
        </p:blipFill>
        <p:spPr>
          <a:xfrm>
            <a:off x="2773679" y="2387600"/>
            <a:ext cx="4683761" cy="284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889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p&gt;&gt;n, </a:t>
            </a:r>
            <a:r>
              <a:rPr lang="en-US" dirty="0" smtClean="0"/>
              <a:t>what happens with p large?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3" y="1532965"/>
            <a:ext cx="8792095" cy="5109882"/>
          </a:xfrm>
        </p:spPr>
        <p:txBody>
          <a:bodyPr>
            <a:normAutofit/>
          </a:bodyPr>
          <a:lstStyle/>
          <a:p>
            <a:r>
              <a:rPr lang="en-US" dirty="0" smtClean="0"/>
              <a:t>p is large because there are 20k genes, millions of </a:t>
            </a:r>
            <a:r>
              <a:rPr lang="en-US" dirty="0" err="1" smtClean="0"/>
              <a:t>CpG</a:t>
            </a:r>
            <a:r>
              <a:rPr lang="en-US" dirty="0" smtClean="0"/>
              <a:t> sites, and human DNA spans 3 billion bases</a:t>
            </a:r>
          </a:p>
          <a:p>
            <a:r>
              <a:rPr lang="en-US" dirty="0" smtClean="0"/>
              <a:t>Standard </a:t>
            </a:r>
            <a:r>
              <a:rPr lang="en-US" dirty="0"/>
              <a:t>methods such as linear discriminant analysis and logistic regression are </a:t>
            </a:r>
            <a:r>
              <a:rPr lang="en-US" dirty="0" smtClean="0"/>
              <a:t>literally not </a:t>
            </a:r>
            <a:r>
              <a:rPr lang="en-US" dirty="0"/>
              <a:t>possible for p&gt;n</a:t>
            </a:r>
          </a:p>
          <a:p>
            <a:r>
              <a:rPr lang="en-US" dirty="0"/>
              <a:t>Even for methods that are possible we prefer a reduction in noisy </a:t>
            </a:r>
            <a:r>
              <a:rPr lang="en-US" dirty="0" smtClean="0"/>
              <a:t>probes to improve performance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</a:t>
            </a:r>
            <a:r>
              <a:rPr lang="en-US" sz="3600" dirty="0" smtClean="0"/>
              <a:t>do we </a:t>
            </a:r>
            <a:r>
              <a:rPr lang="en-US" sz="3600" dirty="0"/>
              <a:t>handle large </a:t>
            </a:r>
            <a:r>
              <a:rPr lang="en-US" sz="3600" dirty="0" smtClean="0"/>
              <a:t>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Shrinkage such as the lasso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Dimensionality reduction such as PCA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Selecting the best subset by a statistical measure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5" y="10745"/>
            <a:ext cx="8847118" cy="1325563"/>
          </a:xfrm>
        </p:spPr>
        <p:txBody>
          <a:bodyPr>
            <a:normAutofit/>
          </a:bodyPr>
          <a:lstStyle/>
          <a:p>
            <a:r>
              <a:rPr lang="en-US" dirty="0"/>
              <a:t>Genomic analyses are special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Interpretability of analysis is usually </a:t>
            </a:r>
            <a:r>
              <a:rPr lang="en-US" altLang="en-US" dirty="0" smtClean="0"/>
              <a:t>required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</a:t>
            </a:r>
            <a:r>
              <a:rPr lang="en-US" altLang="en-US" dirty="0" smtClean="0"/>
              <a:t>ure </a:t>
            </a:r>
            <a:r>
              <a:rPr lang="en-US" altLang="en-US" dirty="0"/>
              <a:t>black box solutions are </a:t>
            </a:r>
            <a:r>
              <a:rPr lang="en-US" altLang="en-US" dirty="0" smtClean="0"/>
              <a:t>discouraged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An attempt is often made to discover the biology behind the results</a:t>
            </a:r>
            <a:endParaRPr lang="en-US" altLang="en-US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05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FFEEB7"/>
                </a:solidFill>
              </a:rPr>
              <a:t>Selecting the best subset of markers by a statistical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" y="1532965"/>
            <a:ext cx="3986232" cy="5109882"/>
          </a:xfrm>
        </p:spPr>
        <p:txBody>
          <a:bodyPr>
            <a:normAutofit/>
          </a:bodyPr>
          <a:lstStyle/>
          <a:p>
            <a:r>
              <a:rPr lang="en-US" sz="2200" dirty="0"/>
              <a:t>Suppose the problem </a:t>
            </a:r>
            <a:r>
              <a:rPr lang="en-US" sz="2200" dirty="0" smtClean="0"/>
              <a:t>is to </a:t>
            </a:r>
            <a:r>
              <a:rPr lang="en-US" sz="2200" dirty="0"/>
              <a:t>distinguishing long and short survivors in methylation data</a:t>
            </a:r>
          </a:p>
          <a:p>
            <a:r>
              <a:rPr lang="en-US" sz="2200" dirty="0"/>
              <a:t>Algorithm:</a:t>
            </a:r>
          </a:p>
          <a:p>
            <a:pPr lvl="1"/>
            <a:r>
              <a:rPr lang="en-US" sz="2200" dirty="0"/>
              <a:t>Choose best subset with t-test, Wilcoxon test, or other measure</a:t>
            </a:r>
          </a:p>
          <a:p>
            <a:pPr lvl="1"/>
            <a:r>
              <a:rPr lang="en-US" sz="2200" dirty="0"/>
              <a:t>Use tree, SVM, or other classifier with subset</a:t>
            </a:r>
          </a:p>
        </p:txBody>
      </p:sp>
      <p:pic>
        <p:nvPicPr>
          <p:cNvPr id="5" name="Picture 4" descr="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1562125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2B77B1-66A3-AE44-9154-42CEC932CD0D}"/>
              </a:ext>
            </a:extLst>
          </p:cNvPr>
          <p:cNvSpPr txBox="1"/>
          <p:nvPr/>
        </p:nvSpPr>
        <p:spPr>
          <a:xfrm>
            <a:off x="5260769" y="5177647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8DEEEA-7DCA-1247-8108-47BE797A6D8E}"/>
              </a:ext>
            </a:extLst>
          </p:cNvPr>
          <p:cNvSpPr txBox="1"/>
          <p:nvPr/>
        </p:nvSpPr>
        <p:spPr>
          <a:xfrm rot="5400000">
            <a:off x="3217962" y="3156340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6C23DF-C3BB-2E41-BA05-2524534316F8}"/>
              </a:ext>
            </a:extLst>
          </p:cNvPr>
          <p:cNvSpPr txBox="1"/>
          <p:nvPr/>
        </p:nvSpPr>
        <p:spPr>
          <a:xfrm rot="5400000">
            <a:off x="7066548" y="338296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42FA76-E7A9-5941-B291-A5D8F0B61A4E}"/>
              </a:ext>
            </a:extLst>
          </p:cNvPr>
          <p:cNvSpPr txBox="1"/>
          <p:nvPr/>
        </p:nvSpPr>
        <p:spPr>
          <a:xfrm>
            <a:off x="4384440" y="1662546"/>
            <a:ext cx="507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Long (n=25)                   </a:t>
            </a:r>
            <a:r>
              <a:rPr lang="en-US" dirty="0">
                <a:solidFill>
                  <a:schemeClr val="accent2"/>
                </a:solidFill>
              </a:rPr>
              <a:t>Short (n=14)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F981C76-BC6C-6944-AF7A-A2DF9801A4D7}"/>
              </a:ext>
            </a:extLst>
          </p:cNvPr>
          <p:cNvCxnSpPr>
            <a:cxnSpLocks/>
          </p:cNvCxnSpPr>
          <p:nvPr/>
        </p:nvCxnSpPr>
        <p:spPr>
          <a:xfrm>
            <a:off x="7303327" y="156755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46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FFEEB7"/>
                </a:solidFill>
              </a:rPr>
              <a:t>There are the 255 best markers by the Wilcoxon rank sum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" y="1532965"/>
            <a:ext cx="3986232" cy="5109882"/>
          </a:xfrm>
        </p:spPr>
        <p:txBody>
          <a:bodyPr>
            <a:normAutofit/>
          </a:bodyPr>
          <a:lstStyle/>
          <a:p>
            <a:r>
              <a:rPr lang="en-US" sz="2200" dirty="0"/>
              <a:t>Suppose the problem </a:t>
            </a:r>
            <a:r>
              <a:rPr lang="en-US" sz="2200" dirty="0" smtClean="0"/>
              <a:t>is to distinguish </a:t>
            </a:r>
            <a:r>
              <a:rPr lang="en-US" sz="2200" dirty="0"/>
              <a:t>long and short survivors in methylation data</a:t>
            </a:r>
          </a:p>
          <a:p>
            <a:r>
              <a:rPr lang="en-US" sz="2200" dirty="0"/>
              <a:t>Algorithm: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Choose the best subset with t-test, Wilcoxon test, or other measure</a:t>
            </a:r>
          </a:p>
          <a:p>
            <a:pPr lvl="1"/>
            <a:r>
              <a:rPr lang="en-US" sz="2200" dirty="0"/>
              <a:t>Use tree, SVM, or other classifier with subset</a:t>
            </a:r>
          </a:p>
        </p:txBody>
      </p:sp>
      <p:pic>
        <p:nvPicPr>
          <p:cNvPr id="5" name="Picture 4" descr="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1526500"/>
            <a:ext cx="4572000" cy="4572000"/>
          </a:xfrm>
          <a:prstGeom prst="rect">
            <a:avLst/>
          </a:prstGeom>
        </p:spPr>
      </p:pic>
      <p:pic>
        <p:nvPicPr>
          <p:cNvPr id="4" name="Picture 3" descr="wilco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27" y="1517237"/>
            <a:ext cx="4572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38A581-A022-0C46-A7CB-08F59F08B045}"/>
              </a:ext>
            </a:extLst>
          </p:cNvPr>
          <p:cNvSpPr txBox="1"/>
          <p:nvPr/>
        </p:nvSpPr>
        <p:spPr>
          <a:xfrm>
            <a:off x="5260769" y="5142022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67A40E-293E-E74B-A7B7-EFB51C3F9FC6}"/>
              </a:ext>
            </a:extLst>
          </p:cNvPr>
          <p:cNvSpPr txBox="1"/>
          <p:nvPr/>
        </p:nvSpPr>
        <p:spPr>
          <a:xfrm rot="5400000">
            <a:off x="3217962" y="3156340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860859-B6EB-BF47-A11C-48A14B9154C8}"/>
              </a:ext>
            </a:extLst>
          </p:cNvPr>
          <p:cNvSpPr txBox="1"/>
          <p:nvPr/>
        </p:nvSpPr>
        <p:spPr>
          <a:xfrm rot="5400000">
            <a:off x="7030923" y="338296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656DE1A-1018-5E49-988A-BA1539245BED}"/>
              </a:ext>
            </a:extLst>
          </p:cNvPr>
          <p:cNvCxnSpPr>
            <a:cxnSpLocks/>
          </p:cNvCxnSpPr>
          <p:nvPr/>
        </p:nvCxnSpPr>
        <p:spPr>
          <a:xfrm>
            <a:off x="7267803" y="156755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830C72-01BE-B245-B19D-B6493B918D55}"/>
              </a:ext>
            </a:extLst>
          </p:cNvPr>
          <p:cNvSpPr txBox="1"/>
          <p:nvPr/>
        </p:nvSpPr>
        <p:spPr>
          <a:xfrm>
            <a:off x="4384440" y="1662546"/>
            <a:ext cx="507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Long (n=25)                   </a:t>
            </a:r>
            <a:r>
              <a:rPr lang="en-US" dirty="0">
                <a:solidFill>
                  <a:schemeClr val="accent2"/>
                </a:solidFill>
              </a:rPr>
              <a:t>Short (n=14) </a:t>
            </a:r>
          </a:p>
        </p:txBody>
      </p:sp>
    </p:spTree>
    <p:extLst>
      <p:ext uri="{BB962C8B-B14F-4D97-AF65-F5344CB8AC3E}">
        <p14:creationId xmlns:p14="http://schemas.microsoft.com/office/powerpoint/2010/main" val="1632937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24" y="10745"/>
            <a:ext cx="87476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k-nearest-neighbor </a:t>
            </a:r>
            <a:r>
              <a:rPr lang="en-US" dirty="0" smtClean="0"/>
              <a:t>rule for classification works well in many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5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17" y="1554310"/>
            <a:ext cx="4572000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BED0281-2ABB-304A-9A0D-C05404151A76}"/>
              </a:ext>
            </a:extLst>
          </p:cNvPr>
          <p:cNvSpPr>
            <a:spLocks noChangeAspect="1"/>
          </p:cNvSpPr>
          <p:nvPr/>
        </p:nvSpPr>
        <p:spPr>
          <a:xfrm>
            <a:off x="7469582" y="433450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6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32" y="1554315"/>
            <a:ext cx="4572000" cy="4572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A8D7C466-7116-E847-843E-4621876A2BA4}"/>
              </a:ext>
            </a:extLst>
          </p:cNvPr>
          <p:cNvSpPr>
            <a:spLocks noChangeAspect="1"/>
          </p:cNvSpPr>
          <p:nvPr/>
        </p:nvSpPr>
        <p:spPr>
          <a:xfrm>
            <a:off x="7600207" y="435825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C636BC2-C7B1-C64B-9F88-1F95F636D60D}"/>
              </a:ext>
            </a:extLst>
          </p:cNvPr>
          <p:cNvSpPr>
            <a:spLocks noChangeAspect="1"/>
          </p:cNvSpPr>
          <p:nvPr/>
        </p:nvSpPr>
        <p:spPr>
          <a:xfrm>
            <a:off x="7303332" y="2458195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4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4" y="1563600"/>
            <a:ext cx="4572000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AAFD409-C8AD-7946-985E-6220CC82AEAA}"/>
              </a:ext>
            </a:extLst>
          </p:cNvPr>
          <p:cNvSpPr>
            <a:spLocks noChangeAspect="1"/>
          </p:cNvSpPr>
          <p:nvPr/>
        </p:nvSpPr>
        <p:spPr>
          <a:xfrm>
            <a:off x="7505207" y="435825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24B453F-9236-9E44-A9D7-C1C21757A62E}"/>
              </a:ext>
            </a:extLst>
          </p:cNvPr>
          <p:cNvSpPr>
            <a:spLocks noChangeAspect="1"/>
          </p:cNvSpPr>
          <p:nvPr/>
        </p:nvSpPr>
        <p:spPr>
          <a:xfrm>
            <a:off x="7303332" y="2458195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6A618CB-8A52-C143-A1E8-7175903161A1}"/>
              </a:ext>
            </a:extLst>
          </p:cNvPr>
          <p:cNvSpPr>
            <a:spLocks noChangeAspect="1"/>
          </p:cNvSpPr>
          <p:nvPr/>
        </p:nvSpPr>
        <p:spPr>
          <a:xfrm>
            <a:off x="5923827" y="4486899"/>
            <a:ext cx="731520" cy="731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3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 on methylation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69" y="2015370"/>
            <a:ext cx="4162661" cy="3084156"/>
          </a:xfrm>
        </p:spPr>
        <p:txBody>
          <a:bodyPr>
            <a:normAutofit/>
          </a:bodyPr>
          <a:lstStyle/>
          <a:p>
            <a:r>
              <a:rPr lang="en-US" sz="2400" dirty="0"/>
              <a:t>Using k=7</a:t>
            </a:r>
          </a:p>
          <a:p>
            <a:r>
              <a:rPr lang="en-US" sz="2400" dirty="0"/>
              <a:t>16 out of 18 </a:t>
            </a:r>
            <a:r>
              <a:rPr lang="en-US" sz="2400" dirty="0">
                <a:solidFill>
                  <a:schemeClr val="accent2"/>
                </a:solidFill>
              </a:rPr>
              <a:t>short survivors </a:t>
            </a:r>
            <a:r>
              <a:rPr lang="en-US" sz="2400" dirty="0"/>
              <a:t>accurately called</a:t>
            </a:r>
          </a:p>
          <a:p>
            <a:r>
              <a:rPr lang="en-US" sz="2400" dirty="0"/>
              <a:t>14 out of 22 </a:t>
            </a:r>
            <a:r>
              <a:rPr lang="en-US" sz="2400" dirty="0">
                <a:solidFill>
                  <a:srgbClr val="008000"/>
                </a:solidFill>
              </a:rPr>
              <a:t>long survivors </a:t>
            </a:r>
            <a:r>
              <a:rPr lang="en-US" sz="2400" dirty="0"/>
              <a:t>accurately </a:t>
            </a:r>
            <a:r>
              <a:rPr lang="en-US" sz="2400" dirty="0" smtClean="0"/>
              <a:t>called</a:t>
            </a:r>
            <a:endParaRPr lang="en-US" sz="2400" dirty="0"/>
          </a:p>
        </p:txBody>
      </p:sp>
      <p:pic>
        <p:nvPicPr>
          <p:cNvPr id="6" name="Picture 5" descr="kn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61" y="1545039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F4DE1F-3527-4D4C-AED0-8FE1D29C1B23}"/>
              </a:ext>
            </a:extLst>
          </p:cNvPr>
          <p:cNvSpPr txBox="1"/>
          <p:nvPr/>
        </p:nvSpPr>
        <p:spPr>
          <a:xfrm>
            <a:off x="5260769" y="5700153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9F7A6B-6D1F-854A-94FC-644AC3D9D092}"/>
              </a:ext>
            </a:extLst>
          </p:cNvPr>
          <p:cNvSpPr txBox="1"/>
          <p:nvPr/>
        </p:nvSpPr>
        <p:spPr>
          <a:xfrm rot="5400000">
            <a:off x="3431712" y="3892613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543BB0-5BCD-DB44-AA0B-4643B42160A2}"/>
              </a:ext>
            </a:extLst>
          </p:cNvPr>
          <p:cNvSpPr txBox="1"/>
          <p:nvPr/>
        </p:nvSpPr>
        <p:spPr>
          <a:xfrm rot="5400000">
            <a:off x="7114050" y="398859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1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4A455-7799-6C40-AEF0-C66263E0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prediction as k varies</a:t>
            </a:r>
          </a:p>
        </p:txBody>
      </p:sp>
      <p:pic>
        <p:nvPicPr>
          <p:cNvPr id="6" name="Picture 5" descr="knn_erro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0" y="1560746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31" y="1927069"/>
            <a:ext cx="40940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success of the classifier varies substantially with 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Choosing the best k could lead to a biased success estimate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Two choices to deal with this issue: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Choose k by cross-validation of training set and live with results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Choose many values of k and have predictions </a:t>
            </a:r>
            <a:r>
              <a:rPr lang="en-US" sz="2000" dirty="0" smtClean="0"/>
              <a:t>vote and classify by the majority vote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8766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scoring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5" y="1532965"/>
            <a:ext cx="8670295" cy="5109882"/>
          </a:xfrm>
        </p:spPr>
        <p:txBody>
          <a:bodyPr>
            <a:normAutofit/>
          </a:bodyPr>
          <a:lstStyle/>
          <a:p>
            <a:r>
              <a:rPr lang="en-US" dirty="0"/>
              <a:t>The k-nearest-neighbor method and other methods assign new samples to a class</a:t>
            </a:r>
          </a:p>
          <a:p>
            <a:r>
              <a:rPr lang="en-US" dirty="0"/>
              <a:t>Suppose one wants to estimate </a:t>
            </a:r>
            <a:r>
              <a:rPr lang="en-US" dirty="0">
                <a:solidFill>
                  <a:srgbClr val="FF0000"/>
                </a:solidFill>
              </a:rPr>
              <a:t>to what degree </a:t>
            </a:r>
            <a:r>
              <a:rPr lang="en-US" dirty="0"/>
              <a:t>a sample belongs to a class </a:t>
            </a:r>
          </a:p>
          <a:p>
            <a:r>
              <a:rPr lang="en-US" dirty="0"/>
              <a:t>Some idea of degree could be estimated by varying k and </a:t>
            </a:r>
            <a:r>
              <a:rPr lang="en-US" dirty="0" smtClean="0"/>
              <a:t>calculating proportion a sample is classified correctly</a:t>
            </a:r>
            <a:endParaRPr lang="en-US" dirty="0"/>
          </a:p>
          <a:p>
            <a:r>
              <a:rPr lang="en-US" dirty="0"/>
              <a:t>Alternatively, a score could be developed to represent degree directly </a:t>
            </a:r>
          </a:p>
        </p:txBody>
      </p:sp>
    </p:spTree>
    <p:extLst>
      <p:ext uri="{BB962C8B-B14F-4D97-AF65-F5344CB8AC3E}">
        <p14:creationId xmlns:p14="http://schemas.microsoft.com/office/powerpoint/2010/main" val="7389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Scores depend on weighted top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Choose the top </a:t>
            </a:r>
            <a:r>
              <a:rPr lang="en-US" sz="2400" i="1" dirty="0" smtClean="0"/>
              <a:t>S</a:t>
            </a:r>
            <a:r>
              <a:rPr lang="en-US" sz="2400" dirty="0" smtClean="0"/>
              <a:t> markers by </a:t>
            </a:r>
            <a:r>
              <a:rPr lang="en-US" sz="2400" dirty="0"/>
              <a:t>the p-values of an appropriate </a:t>
            </a:r>
            <a:r>
              <a:rPr lang="en-US" sz="2400" dirty="0" smtClean="0"/>
              <a:t>test.  </a:t>
            </a:r>
            <a:r>
              <a:rPr lang="en-US" sz="2400" dirty="0"/>
              <a:t>Call these marker values for </a:t>
            </a:r>
            <a:r>
              <a:rPr lang="en-US" sz="2400" dirty="0" smtClean="0"/>
              <a:t>the 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sample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i1</a:t>
            </a:r>
            <a:r>
              <a:rPr lang="en-US" sz="2400" dirty="0"/>
              <a:t>,…,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is</a:t>
            </a:r>
            <a:endParaRPr lang="en-US" sz="2400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Weight these markers using t-statistics, principal components, or another weighting scheme.  Call these weights W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/>
              <a:t>W</a:t>
            </a:r>
            <a:r>
              <a:rPr lang="en-US" sz="2400" baseline="-25000" dirty="0" err="1"/>
              <a:t>s</a:t>
            </a:r>
            <a:r>
              <a:rPr lang="en-US" sz="2400" baseline="-25000" dirty="0"/>
              <a:t> </a:t>
            </a:r>
            <a:r>
              <a:rPr lang="en-US" sz="2400" dirty="0"/>
              <a:t>and use for all samples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Call the score for a sample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initial</a:t>
            </a:r>
            <a:r>
              <a:rPr lang="en-US" sz="2400" dirty="0" smtClean="0"/>
              <a:t>=W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+</a:t>
            </a:r>
            <a:r>
              <a:rPr lang="en-US" sz="2400" dirty="0"/>
              <a:t>..+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s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is</a:t>
            </a:r>
            <a:endParaRPr lang="en-US" sz="2400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final</a:t>
            </a:r>
            <a:r>
              <a:rPr lang="en-US" sz="2400" baseline="-25000" dirty="0" smtClean="0"/>
              <a:t>= </a:t>
            </a:r>
            <a:r>
              <a:rPr lang="en-US" sz="2400" dirty="0"/>
              <a:t>100 x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initial</a:t>
            </a:r>
            <a:r>
              <a:rPr lang="en-US" sz="2400" baseline="-25000" dirty="0"/>
              <a:t> </a:t>
            </a:r>
            <a:r>
              <a:rPr lang="en-US" sz="2400" dirty="0" smtClean="0"/>
              <a:t>- min</a:t>
            </a:r>
            <a:r>
              <a:rPr lang="en-US" sz="2400" dirty="0"/>
              <a:t>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initial</a:t>
            </a:r>
            <a:r>
              <a:rPr lang="en-US" sz="2400" dirty="0"/>
              <a:t>))</a:t>
            </a:r>
            <a:r>
              <a:rPr lang="en-US" sz="2400" dirty="0" smtClean="0"/>
              <a:t>/(max</a:t>
            </a:r>
            <a:r>
              <a:rPr lang="en-US" sz="2400" dirty="0"/>
              <a:t>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initial</a:t>
            </a:r>
            <a:r>
              <a:rPr lang="en-US" sz="2400" dirty="0"/>
              <a:t>)-min(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 smtClean="0"/>
              <a:t>)), with min and max across </a:t>
            </a:r>
            <a:r>
              <a:rPr lang="en-US" sz="2400" dirty="0"/>
              <a:t>samples  to put on 0 to 100 scale.  </a:t>
            </a:r>
          </a:p>
        </p:txBody>
      </p:sp>
    </p:spTree>
    <p:extLst>
      <p:ext uri="{BB962C8B-B14F-4D97-AF65-F5344CB8AC3E}">
        <p14:creationId xmlns:p14="http://schemas.microsoft.com/office/powerpoint/2010/main" val="37291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design, batch adjustment and normalization</a:t>
            </a:r>
          </a:p>
          <a:p>
            <a:r>
              <a:rPr lang="en-US" dirty="0"/>
              <a:t>Visualization/unsupervised learning</a:t>
            </a:r>
          </a:p>
          <a:p>
            <a:r>
              <a:rPr lang="en-US" dirty="0"/>
              <a:t>Issues related to classification and a couple simple classification methods</a:t>
            </a:r>
          </a:p>
          <a:p>
            <a:r>
              <a:rPr lang="en-US" dirty="0"/>
              <a:t>Biological interpretation and gene theme analysis</a:t>
            </a:r>
          </a:p>
        </p:txBody>
      </p:sp>
    </p:spTree>
    <p:extLst>
      <p:ext uri="{BB962C8B-B14F-4D97-AF65-F5344CB8AC3E}">
        <p14:creationId xmlns:p14="http://schemas.microsoft.com/office/powerpoint/2010/main" val="1543451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methylation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013" y="1541846"/>
            <a:ext cx="4361029" cy="4571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Scoring method has been added to KNN predictions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lighter </a:t>
            </a:r>
            <a:r>
              <a:rPr lang="en-US" sz="2400" dirty="0"/>
              <a:t>the box the </a:t>
            </a:r>
            <a:r>
              <a:rPr lang="en-US" sz="2400" dirty="0" smtClean="0"/>
              <a:t>more likely to </a:t>
            </a:r>
            <a:r>
              <a:rPr lang="en-US" sz="2400" dirty="0" smtClean="0"/>
              <a:t>have </a:t>
            </a:r>
            <a:r>
              <a:rPr lang="en-US" sz="2400" dirty="0" smtClean="0"/>
              <a:t>an event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2"/>
                </a:solidFill>
              </a:rPr>
              <a:t>orange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Note the </a:t>
            </a:r>
            <a:r>
              <a:rPr lang="en-US" sz="2400" dirty="0" err="1" smtClean="0"/>
              <a:t>knn</a:t>
            </a:r>
            <a:r>
              <a:rPr lang="en-US" sz="2400" dirty="0" smtClean="0"/>
              <a:t> and scoring methods </a:t>
            </a:r>
            <a:r>
              <a:rPr lang="en-US" sz="2400" dirty="0"/>
              <a:t>are not the same so the predictions may vary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A5DF5F-EF75-414E-8548-8D53DA9B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1622435"/>
            <a:ext cx="4572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1FCE74-2356-3448-A58E-AD053677549C}"/>
              </a:ext>
            </a:extLst>
          </p:cNvPr>
          <p:cNvSpPr txBox="1"/>
          <p:nvPr/>
        </p:nvSpPr>
        <p:spPr>
          <a:xfrm rot="5400000">
            <a:off x="3372335" y="4094488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DF00E2-1300-5044-AEB7-D300EE45053B}"/>
              </a:ext>
            </a:extLst>
          </p:cNvPr>
          <p:cNvSpPr txBox="1"/>
          <p:nvPr/>
        </p:nvSpPr>
        <p:spPr>
          <a:xfrm>
            <a:off x="5438897" y="5818903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FEEA50-433E-1945-ADE0-293100908EB0}"/>
              </a:ext>
            </a:extLst>
          </p:cNvPr>
          <p:cNvSpPr txBox="1"/>
          <p:nvPr/>
        </p:nvSpPr>
        <p:spPr>
          <a:xfrm rot="5400000">
            <a:off x="6924043" y="398859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1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ROC Curve based on scores</a:t>
            </a:r>
          </a:p>
        </p:txBody>
      </p:sp>
      <p:pic>
        <p:nvPicPr>
          <p:cNvPr id="3" name="Picture 2" descr="ro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74" y="1578473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17" y="2051406"/>
            <a:ext cx="4223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True positive rate = sensitivity is </a:t>
            </a:r>
            <a:r>
              <a:rPr lang="en-US" sz="2000" i="1" dirty="0" smtClean="0"/>
              <a:t>proportion of samples with events predicted to have events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False positive rate = 1- specificity is </a:t>
            </a:r>
            <a:r>
              <a:rPr lang="en-US" sz="2000" i="1" dirty="0" smtClean="0"/>
              <a:t>proportion of samples without events predicted to have events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ROC curve traces the tradeoff between these two quantities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Area under the ROC curve (AUC) is a measure of the quality of the rule, with 0.5 random and 1 best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620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of JMML methylation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three methylation subtypes also found by investigators in Germany and Japan</a:t>
            </a:r>
            <a:r>
              <a:rPr lang="en-US" dirty="0"/>
              <a:t> </a:t>
            </a:r>
          </a:p>
          <a:p>
            <a:r>
              <a:rPr lang="en-US" dirty="0"/>
              <a:t>Each site has been developing assays simpler than microarrays to classify new patients into subtypes</a:t>
            </a:r>
          </a:p>
          <a:p>
            <a:r>
              <a:rPr lang="en-US" dirty="0"/>
              <a:t>The hope is to have a subtype classifier in the clinic in the new few years to help guide treatment</a:t>
            </a:r>
          </a:p>
        </p:txBody>
      </p:sp>
    </p:spTree>
    <p:extLst>
      <p:ext uri="{BB962C8B-B14F-4D97-AF65-F5344CB8AC3E}">
        <p14:creationId xmlns:p14="http://schemas.microsoft.com/office/powerpoint/2010/main" val="290035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F6D2D-EA6E-1149-972F-45E7A832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A960A6-1B41-774E-BC00-34A979E9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7" y="1691144"/>
            <a:ext cx="8259647" cy="4351338"/>
          </a:xfrm>
        </p:spPr>
        <p:txBody>
          <a:bodyPr/>
          <a:lstStyle/>
          <a:p>
            <a:r>
              <a:rPr lang="en-US" dirty="0" smtClean="0"/>
              <a:t>For the rest of the lecture we leave what I think of as machine learning and discuss biological interpretation</a:t>
            </a:r>
          </a:p>
          <a:p>
            <a:r>
              <a:rPr lang="en-US" dirty="0" smtClean="0"/>
              <a:t>The two methods discussed involve statistical analysis of machine learning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65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Biological analysis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8" y="1691144"/>
            <a:ext cx="8151142" cy="4351338"/>
          </a:xfrm>
        </p:spPr>
        <p:txBody>
          <a:bodyPr/>
          <a:lstStyle/>
          <a:p>
            <a:r>
              <a:rPr lang="en-US" dirty="0"/>
              <a:t>Start with a list of markers that are in a cluster or have found to be differentially expressed</a:t>
            </a:r>
          </a:p>
          <a:p>
            <a:r>
              <a:rPr lang="en-US" dirty="0"/>
              <a:t>If the marker list is related to a biological process it could mean that process is important to the findings</a:t>
            </a:r>
          </a:p>
          <a:p>
            <a:r>
              <a:rPr lang="en-US" dirty="0"/>
              <a:t>For example if a group of related genes has higher expression in cancer patients with poorer outcomes the corresponding biological process </a:t>
            </a:r>
            <a:r>
              <a:rPr lang="en-US" dirty="0">
                <a:solidFill>
                  <a:srgbClr val="FF0000"/>
                </a:solidFill>
              </a:rPr>
              <a:t>may be part of the cause of the poorer outcome </a:t>
            </a:r>
          </a:p>
        </p:txBody>
      </p:sp>
    </p:spTree>
    <p:extLst>
      <p:ext uri="{BB962C8B-B14F-4D97-AF65-F5344CB8AC3E}">
        <p14:creationId xmlns:p14="http://schemas.microsoft.com/office/powerpoint/2010/main" val="2411624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9" y="1489266"/>
            <a:ext cx="8918368" cy="4468467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Over-representation analysis identifies biological processes that are over-represented in a gene list</a:t>
            </a:r>
          </a:p>
          <a:p>
            <a:r>
              <a:rPr lang="en-US" dirty="0"/>
              <a:t>Suppose we have this setup:</a:t>
            </a:r>
          </a:p>
          <a:p>
            <a:pPr lvl="1"/>
            <a:r>
              <a:rPr lang="en-US" dirty="0"/>
              <a:t>n11 be genes in a gene list and in a biological process list</a:t>
            </a:r>
          </a:p>
          <a:p>
            <a:pPr lvl="1"/>
            <a:r>
              <a:rPr lang="en-US" dirty="0"/>
              <a:t>n12 be genes in a gene list and not in a biological process list</a:t>
            </a:r>
          </a:p>
          <a:p>
            <a:pPr lvl="1"/>
            <a:r>
              <a:rPr lang="en-US" dirty="0" smtClean="0"/>
              <a:t>n21 </a:t>
            </a:r>
            <a:r>
              <a:rPr lang="en-US" dirty="0"/>
              <a:t>be genes not in a gene list and in a biological process list</a:t>
            </a:r>
          </a:p>
          <a:p>
            <a:pPr lvl="1"/>
            <a:r>
              <a:rPr lang="en-US" dirty="0" smtClean="0"/>
              <a:t>n22 </a:t>
            </a:r>
            <a:r>
              <a:rPr lang="en-US" dirty="0"/>
              <a:t>be genes not in a gene list and not in a biological process list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92224D42-ECF3-5647-94C5-36A8C0247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82582"/>
              </p:ext>
            </p:extLst>
          </p:nvPr>
        </p:nvGraphicFramePr>
        <p:xfrm>
          <a:off x="1740530" y="5177965"/>
          <a:ext cx="18952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12">
                  <a:extLst>
                    <a:ext uri="{9D8B030D-6E8A-4147-A177-3AD203B41FA5}">
                      <a16:colId xmlns="" xmlns:a16="http://schemas.microsoft.com/office/drawing/2014/main" val="1133465905"/>
                    </a:ext>
                  </a:extLst>
                </a:gridCol>
                <a:gridCol w="947612">
                  <a:extLst>
                    <a:ext uri="{9D8B030D-6E8A-4147-A177-3AD203B41FA5}">
                      <a16:colId xmlns="" xmlns:a16="http://schemas.microsoft.com/office/drawing/2014/main" val="1038567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984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6641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C85846-5702-A042-A6EE-5F29881334AB}"/>
              </a:ext>
            </a:extLst>
          </p:cNvPr>
          <p:cNvSpPr txBox="1"/>
          <p:nvPr/>
        </p:nvSpPr>
        <p:spPr>
          <a:xfrm>
            <a:off x="304828" y="5237016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DD3164-6D0B-3E48-B343-4528DEDA28AD}"/>
              </a:ext>
            </a:extLst>
          </p:cNvPr>
          <p:cNvSpPr txBox="1"/>
          <p:nvPr/>
        </p:nvSpPr>
        <p:spPr>
          <a:xfrm>
            <a:off x="1372077" y="5177642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FE509B-D62B-5F4F-9F80-6111328202D3}"/>
              </a:ext>
            </a:extLst>
          </p:cNvPr>
          <p:cNvSpPr txBox="1"/>
          <p:nvPr/>
        </p:nvSpPr>
        <p:spPr>
          <a:xfrm>
            <a:off x="1805842" y="4641278"/>
            <a:ext cx="184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Biological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D915F2-31C9-AE45-BF62-30CDE3697BAA}"/>
              </a:ext>
            </a:extLst>
          </p:cNvPr>
          <p:cNvSpPr txBox="1"/>
          <p:nvPr/>
        </p:nvSpPr>
        <p:spPr>
          <a:xfrm>
            <a:off x="2120226" y="485623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           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E0DB7E-D274-2C40-B3BE-86930D18C8DB}"/>
              </a:ext>
            </a:extLst>
          </p:cNvPr>
          <p:cNvSpPr txBox="1"/>
          <p:nvPr/>
        </p:nvSpPr>
        <p:spPr>
          <a:xfrm>
            <a:off x="3827224" y="5130144"/>
            <a:ext cx="531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 by 2 table assessed </a:t>
            </a:r>
            <a:r>
              <a:rPr lang="en-US" sz="2400" dirty="0" smtClean="0">
                <a:solidFill>
                  <a:srgbClr val="FF0000"/>
                </a:solidFill>
              </a:rPr>
              <a:t>by </a:t>
            </a:r>
            <a:r>
              <a:rPr lang="en-US" sz="2400" dirty="0">
                <a:solidFill>
                  <a:srgbClr val="FF0000"/>
                </a:solidFill>
              </a:rPr>
              <a:t>Fisher exact </a:t>
            </a:r>
            <a:r>
              <a:rPr lang="en-US" sz="2400" dirty="0" smtClean="0">
                <a:solidFill>
                  <a:srgbClr val="FF0000"/>
                </a:solidFill>
              </a:rPr>
              <a:t>test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n11 big given other counts?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03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3825CAB-B3EF-734A-BFB2-8D298E16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2" y="1557315"/>
            <a:ext cx="4408714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0391E2-1F2D-0B45-984A-AFA4ACD93A22}"/>
              </a:ext>
            </a:extLst>
          </p:cNvPr>
          <p:cNvSpPr txBox="1"/>
          <p:nvPr/>
        </p:nvSpPr>
        <p:spPr>
          <a:xfrm>
            <a:off x="332432" y="2446314"/>
            <a:ext cx="41170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Cluster on 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Biological </a:t>
            </a:r>
            <a:r>
              <a:rPr lang="en-US" sz="2800" dirty="0" smtClean="0"/>
              <a:t>process on </a:t>
            </a:r>
            <a:r>
              <a:rPr lang="en-US" sz="2800" dirty="0"/>
              <a:t>the y-</a:t>
            </a:r>
            <a:r>
              <a:rPr lang="en-US" sz="2800" dirty="0" smtClean="0"/>
              <a:t>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</a:t>
            </a:r>
            <a:r>
              <a:rPr lang="en-US" sz="2800" dirty="0"/>
              <a:t>significant </a:t>
            </a:r>
            <a:r>
              <a:rPr lang="en-US" sz="2800" dirty="0" smtClean="0"/>
              <a:t>processes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Taken from </a:t>
            </a:r>
            <a:r>
              <a:rPr lang="en-US" dirty="0" err="1" smtClean="0"/>
              <a:t>clusterprofiler</a:t>
            </a:r>
            <a:r>
              <a:rPr lang="en-US" dirty="0"/>
              <a:t> manuscript (Yu et al. OMICS: A Journal of Integrative Biology, 16(5), 284-287</a:t>
            </a:r>
            <a:r>
              <a:rPr lang="en-US" dirty="0" smtClean="0"/>
              <a:t>.)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3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set enrichment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7957210" cy="4351338"/>
          </a:xfrm>
        </p:spPr>
        <p:txBody>
          <a:bodyPr/>
          <a:lstStyle/>
          <a:p>
            <a:r>
              <a:rPr lang="en-US" dirty="0"/>
              <a:t>Gene set enrichment analysis (GSEA) is another common method for assessing a list of differentially expressed genes</a:t>
            </a:r>
          </a:p>
          <a:p>
            <a:r>
              <a:rPr lang="en-US" dirty="0"/>
              <a:t>Here one orders genes by p-value or other method</a:t>
            </a:r>
          </a:p>
          <a:p>
            <a:r>
              <a:rPr lang="en-US" dirty="0"/>
              <a:t>Then one can assess whether genes from a biological process are earlier in the ordering </a:t>
            </a:r>
            <a:r>
              <a:rPr lang="en-US" dirty="0" smtClean="0"/>
              <a:t>than expected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67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set enrichment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2200" dirty="0" smtClean="0"/>
              <a:t>(Subramanian et al. PNAS </a:t>
            </a:r>
            <a:r>
              <a:rPr lang="en-US" sz="2200" dirty="0"/>
              <a:t>October 25, 2005 102 (43) 15545-</a:t>
            </a:r>
            <a:r>
              <a:rPr lang="en-US" sz="2200" dirty="0" smtClean="0"/>
              <a:t>15550)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3EEBE5-7976-314B-84D7-CD35B40F6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69987"/>
            <a:ext cx="8128000" cy="273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D024FD-564C-8149-AD95-4CD5D8A0D832}"/>
              </a:ext>
            </a:extLst>
          </p:cNvPr>
          <p:cNvSpPr txBox="1"/>
          <p:nvPr/>
        </p:nvSpPr>
        <p:spPr>
          <a:xfrm>
            <a:off x="166971" y="4215754"/>
            <a:ext cx="7594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GSEA analysis of three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Running enrichment score compares ranks of </a:t>
            </a:r>
            <a:r>
              <a:rPr lang="en-US" sz="2000" dirty="0" smtClean="0"/>
              <a:t>genes to </a:t>
            </a:r>
            <a:r>
              <a:rPr lang="en-US" sz="2000" dirty="0"/>
              <a:t>expected ranks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Arrows correspond to maximum deviation </a:t>
            </a:r>
            <a:r>
              <a:rPr lang="en-US" sz="2000" dirty="0" smtClean="0"/>
              <a:t>from expected </a:t>
            </a:r>
            <a:r>
              <a:rPr lang="en-US" sz="2000" dirty="0"/>
              <a:t>ranks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Analysis based on a weighted Kolmogorov-Smirnov test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51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9323-39EC-AA4E-9484-4D988E6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E8DDB4-09A7-A946-BE5B-251621973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0" y="1691144"/>
            <a:ext cx="80976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 introduced pre-processing steps including normalization and batch effect adjustment</a:t>
            </a:r>
          </a:p>
          <a:p>
            <a:r>
              <a:rPr lang="en-US" dirty="0" smtClean="0"/>
              <a:t>Through an extended data example we saw</a:t>
            </a:r>
          </a:p>
          <a:p>
            <a:pPr lvl="1"/>
            <a:r>
              <a:rPr lang="en-US" dirty="0" smtClean="0"/>
              <a:t>Unsupervised methods like AHC and </a:t>
            </a:r>
            <a:r>
              <a:rPr lang="en-US" dirty="0" smtClean="0"/>
              <a:t>PCA</a:t>
            </a:r>
            <a:endParaRPr lang="en-US" dirty="0" smtClean="0"/>
          </a:p>
          <a:p>
            <a:pPr lvl="1"/>
            <a:r>
              <a:rPr lang="en-US" dirty="0" smtClean="0"/>
              <a:t>Simple supervised methods like KNN and scoring</a:t>
            </a:r>
          </a:p>
          <a:p>
            <a:r>
              <a:rPr lang="en-US" dirty="0"/>
              <a:t>W</a:t>
            </a:r>
            <a:r>
              <a:rPr lang="en-US" dirty="0" smtClean="0"/>
              <a:t>e saw how to </a:t>
            </a:r>
            <a:r>
              <a:rPr lang="en-US" dirty="0" smtClean="0"/>
              <a:t>biologically </a:t>
            </a:r>
            <a:r>
              <a:rPr lang="en-US" dirty="0" smtClean="0"/>
              <a:t>evaluate machine learning 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should be more prepared to evaluate genomic manuscripts and maybe approach your own analyses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0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18" y="10745"/>
            <a:ext cx="896678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Genomics data is often displayed via </a:t>
            </a:r>
            <a:r>
              <a:rPr lang="en-US" sz="3600" dirty="0" err="1" smtClean="0"/>
              <a:t>heatmaps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A03D5C-89DF-CD40-A27A-45834635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5" y="1569608"/>
            <a:ext cx="42323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9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 libraries </a:t>
            </a:r>
            <a:r>
              <a:rPr lang="en-US" dirty="0" smtClean="0"/>
              <a:t>and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84" y="1691144"/>
            <a:ext cx="8907462" cy="4351338"/>
          </a:xfrm>
        </p:spPr>
        <p:txBody>
          <a:bodyPr/>
          <a:lstStyle/>
          <a:p>
            <a:r>
              <a:rPr lang="en-US" dirty="0" smtClean="0"/>
              <a:t>For clustering heatmap.2() from </a:t>
            </a:r>
            <a:r>
              <a:rPr lang="en-US" b="1" dirty="0" err="1" smtClean="0"/>
              <a:t>gplots</a:t>
            </a:r>
            <a:r>
              <a:rPr lang="en-US" dirty="0" smtClean="0"/>
              <a:t> package</a:t>
            </a:r>
            <a:endParaRPr lang="en-US" dirty="0"/>
          </a:p>
          <a:p>
            <a:r>
              <a:rPr lang="en-US" dirty="0" smtClean="0"/>
              <a:t>For principal components </a:t>
            </a:r>
            <a:r>
              <a:rPr lang="en-US" dirty="0" err="1" smtClean="0"/>
              <a:t>prcomp</a:t>
            </a:r>
            <a:r>
              <a:rPr lang="en-US" dirty="0" smtClean="0"/>
              <a:t>() from </a:t>
            </a:r>
            <a:r>
              <a:rPr lang="en-US" b="1" dirty="0" smtClean="0"/>
              <a:t>core</a:t>
            </a:r>
            <a:r>
              <a:rPr lang="en-US" dirty="0" smtClean="0"/>
              <a:t> package</a:t>
            </a:r>
            <a:endParaRPr lang="en-US" dirty="0"/>
          </a:p>
          <a:p>
            <a:r>
              <a:rPr lang="en-US" dirty="0" smtClean="0"/>
              <a:t>For k-nearest-neighbor </a:t>
            </a:r>
            <a:r>
              <a:rPr lang="en-US" dirty="0" err="1" smtClean="0"/>
              <a:t>knn</a:t>
            </a:r>
            <a:r>
              <a:rPr lang="en-US" dirty="0" smtClean="0"/>
              <a:t>() from </a:t>
            </a:r>
            <a:r>
              <a:rPr lang="en-US" b="1" dirty="0" smtClean="0"/>
              <a:t>class</a:t>
            </a:r>
            <a:r>
              <a:rPr lang="en-US" dirty="0" smtClean="0"/>
              <a:t> package</a:t>
            </a:r>
            <a:endParaRPr lang="en-US" dirty="0" smtClean="0"/>
          </a:p>
          <a:p>
            <a:r>
              <a:rPr lang="en-US" dirty="0" smtClean="0"/>
              <a:t>For biological interpretation </a:t>
            </a:r>
            <a:r>
              <a:rPr lang="en-US" b="1" dirty="0" err="1" smtClean="0"/>
              <a:t>clusterProfiler</a:t>
            </a:r>
            <a:r>
              <a:rPr lang="en-US" dirty="0" smtClean="0"/>
              <a:t> package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10745"/>
            <a:ext cx="863336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Breast cancer blood biomarkers: A true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Develop a diagnostic for breast cancer from blood samples</a:t>
            </a:r>
          </a:p>
          <a:p>
            <a:r>
              <a:rPr lang="en-US" dirty="0"/>
              <a:t>Blood samples were collected from hundreds of breast cancer cases and hundreds of controls</a:t>
            </a:r>
          </a:p>
          <a:p>
            <a:r>
              <a:rPr lang="en-US" dirty="0"/>
              <a:t>Samples were analyzed in batches of 24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Early results showed consistent gene expression differences between cases and controls!</a:t>
            </a:r>
          </a:p>
        </p:txBody>
      </p:sp>
    </p:spTree>
    <p:extLst>
      <p:ext uri="{BB962C8B-B14F-4D97-AF65-F5344CB8AC3E}">
        <p14:creationId xmlns:p14="http://schemas.microsoft.com/office/powerpoint/2010/main" val="31507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optimally poor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analyst (me) asked to see which samples were run in which batches</a:t>
            </a:r>
          </a:p>
          <a:p>
            <a:r>
              <a:rPr lang="en-US" dirty="0">
                <a:solidFill>
                  <a:srgbClr val="FF0000"/>
                </a:solidFill>
              </a:rPr>
              <a:t>Early batches were all controls and later batches were all cases!</a:t>
            </a:r>
          </a:p>
          <a:p>
            <a:r>
              <a:rPr lang="en-US" dirty="0"/>
              <a:t>This is problematic for two reasons:</a:t>
            </a:r>
          </a:p>
          <a:p>
            <a:pPr lvl="1"/>
            <a:r>
              <a:rPr lang="en-US" dirty="0"/>
              <a:t>Cannot separate batch and case/control effects</a:t>
            </a:r>
          </a:p>
          <a:p>
            <a:pPr lvl="1"/>
            <a:r>
              <a:rPr lang="en-US" dirty="0"/>
              <a:t>Cannot determine if shift over time </a:t>
            </a:r>
          </a:p>
          <a:p>
            <a:r>
              <a:rPr lang="en-US" dirty="0"/>
              <a:t>I suggested running future batches mixing cases and controls and differences disappeared</a:t>
            </a:r>
            <a:r>
              <a:rPr lang="en-US" dirty="0">
                <a:latin typeface="ArialM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1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optimally poor design (the lesson)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should not apply machine learning without understanding the data generation mechanism</a:t>
            </a:r>
          </a:p>
          <a:p>
            <a:r>
              <a:rPr lang="en-US" dirty="0"/>
              <a:t>Common sense reasoning can be used to evaluate the quality of an experiment</a:t>
            </a:r>
          </a:p>
          <a:p>
            <a:pPr lvl="1"/>
            <a:r>
              <a:rPr lang="en-US" dirty="0" smtClean="0"/>
              <a:t>Have the correct samples been collected?</a:t>
            </a:r>
            <a:endParaRPr lang="en-US" dirty="0"/>
          </a:p>
          <a:p>
            <a:pPr lvl="1"/>
            <a:r>
              <a:rPr lang="en-US" dirty="0"/>
              <a:t>Are there enough samples to have power to detect differences?</a:t>
            </a:r>
          </a:p>
          <a:p>
            <a:r>
              <a:rPr lang="en-US" dirty="0"/>
              <a:t>Search for batch effects in data and correct for them if possible</a:t>
            </a:r>
          </a:p>
        </p:txBody>
      </p:sp>
    </p:spTree>
    <p:extLst>
      <p:ext uri="{BB962C8B-B14F-4D97-AF65-F5344CB8AC3E}">
        <p14:creationId xmlns:p14="http://schemas.microsoft.com/office/powerpoint/2010/main" val="170482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1D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13925</TotalTime>
  <Words>2823</Words>
  <Application>Microsoft Macintosh PowerPoint</Application>
  <PresentationFormat>On-screen Show (4:3)</PresentationFormat>
  <Paragraphs>373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Machine Learning in R</vt:lpstr>
      <vt:lpstr>Goal of lecture</vt:lpstr>
      <vt:lpstr>Genomic analyses are special because:</vt:lpstr>
      <vt:lpstr>Genomic analyses are special because:</vt:lpstr>
      <vt:lpstr>Outline</vt:lpstr>
      <vt:lpstr>Genomics data is often displayed via heatmaps</vt:lpstr>
      <vt:lpstr>Breast cancer blood biomarkers: A true story</vt:lpstr>
      <vt:lpstr>An optimally poor design</vt:lpstr>
      <vt:lpstr>An optimally poor design (the lesson)</vt:lpstr>
      <vt:lpstr>Normalization</vt:lpstr>
      <vt:lpstr>Batch effects</vt:lpstr>
      <vt:lpstr>Normalization does not prevent batch effects</vt:lpstr>
      <vt:lpstr>Example data</vt:lpstr>
      <vt:lpstr>Central dogma of molecular biology</vt:lpstr>
      <vt:lpstr>Methylation blocks gene expression </vt:lpstr>
      <vt:lpstr>Example data</vt:lpstr>
      <vt:lpstr>Methylation measured using microarrays</vt:lpstr>
      <vt:lpstr>Markers, genes and variables</vt:lpstr>
      <vt:lpstr>Visualization</vt:lpstr>
      <vt:lpstr>Hierarchical Clustering Algorithm </vt:lpstr>
      <vt:lpstr>Dendogram of methylation training in both directions with heatmap has massive amounts of information</vt:lpstr>
      <vt:lpstr>Clustering of methylation test</vt:lpstr>
      <vt:lpstr>PCA details</vt:lpstr>
      <vt:lpstr>Additional PC’s</vt:lpstr>
      <vt:lpstr>PCA of methylation training data leads to similar groupings to AHC</vt:lpstr>
      <vt:lpstr>Clustering vs. PCA</vt:lpstr>
      <vt:lpstr>Predictive Modeling/Classification </vt:lpstr>
      <vt:lpstr>Predictive Modeling/Classification </vt:lpstr>
      <vt:lpstr>p (markers) &gt;&gt;n (samples), why n small?</vt:lpstr>
      <vt:lpstr>Model building for n small</vt:lpstr>
      <vt:lpstr>Training/test</vt:lpstr>
      <vt:lpstr>Training/test</vt:lpstr>
      <vt:lpstr>Training/test</vt:lpstr>
      <vt:lpstr>Training/test</vt:lpstr>
      <vt:lpstr>Training/test</vt:lpstr>
      <vt:lpstr>Cross-validation for training/test</vt:lpstr>
      <vt:lpstr>E.g. 5-fold cross-validation</vt:lpstr>
      <vt:lpstr>p&gt;&gt;n, what happens with p large?</vt:lpstr>
      <vt:lpstr>How do we handle large p?</vt:lpstr>
      <vt:lpstr>Selecting the best subset of markers by a statistical measure</vt:lpstr>
      <vt:lpstr>There are the 255 best markers by the Wilcoxon rank sum test</vt:lpstr>
      <vt:lpstr>The k-nearest-neighbor rule for classification works well in many contexts</vt:lpstr>
      <vt:lpstr>The k-nearest-neighbor rule</vt:lpstr>
      <vt:lpstr>The k-nearest-neighbor rule</vt:lpstr>
      <vt:lpstr>The k-nearest-neighbor rule</vt:lpstr>
      <vt:lpstr>The k-nearest-neighbor rule on methylation test data</vt:lpstr>
      <vt:lpstr>Errors in prediction as k varies</vt:lpstr>
      <vt:lpstr>Developing a scoring system</vt:lpstr>
      <vt:lpstr>Scores depend on weighted top markers</vt:lpstr>
      <vt:lpstr>Scoring methylation test data</vt:lpstr>
      <vt:lpstr>ROC Curve based on scores</vt:lpstr>
      <vt:lpstr>Summary of JMML methylation research</vt:lpstr>
      <vt:lpstr>Downstream analysis</vt:lpstr>
      <vt:lpstr>Biological analysis of results</vt:lpstr>
      <vt:lpstr>Over-representation analysis</vt:lpstr>
      <vt:lpstr>Over-representation analysis</vt:lpstr>
      <vt:lpstr>Gene set enrichment analysis</vt:lpstr>
      <vt:lpstr>Gene set enrichment analysis (Subramanian et al. PNAS October 25, 2005 102 (43) 15545-15550)</vt:lpstr>
      <vt:lpstr>Concluding remarks</vt:lpstr>
      <vt:lpstr>R libraries and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R</dc:title>
  <cp:lastModifiedBy>Adam</cp:lastModifiedBy>
  <cp:revision>163</cp:revision>
  <dcterms:created xsi:type="dcterms:W3CDTF">1601-01-01T00:00:00Z</dcterms:created>
  <dcterms:modified xsi:type="dcterms:W3CDTF">2019-05-29T23:55:13Z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">
    <vt:lpwstr>{REF:0486230012}</vt:lpwstr>
  </property>
</Properties>
</file>