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1.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ink/inkAction1.xml" ContentType="application/vnd.ms-office.inkAction+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2.xml" ContentType="application/vnd.openxmlformats-officedocument.presentationml.tag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tags/tag3.xml" ContentType="application/vnd.openxmlformats-officedocument.presentationml.tag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tags/tag4.xml" ContentType="application/vnd.openxmlformats-officedocument.presentationml.tags+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tags/tag5.xml" ContentType="application/vnd.openxmlformats-officedocument.presentationml.tags+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11"/>
  </p:notesMasterIdLst>
  <p:sldIdLst>
    <p:sldId id="256" r:id="rId2"/>
    <p:sldId id="318" r:id="rId3"/>
    <p:sldId id="267" r:id="rId4"/>
    <p:sldId id="322" r:id="rId5"/>
    <p:sldId id="275" r:id="rId6"/>
    <p:sldId id="268" r:id="rId7"/>
    <p:sldId id="323" r:id="rId8"/>
    <p:sldId id="324" r:id="rId9"/>
    <p:sldId id="326" r:id="rId10"/>
    <p:sldId id="300" r:id="rId11"/>
    <p:sldId id="320" r:id="rId12"/>
    <p:sldId id="298" r:id="rId13"/>
    <p:sldId id="325" r:id="rId14"/>
    <p:sldId id="327" r:id="rId15"/>
    <p:sldId id="301" r:id="rId16"/>
    <p:sldId id="328" r:id="rId17"/>
    <p:sldId id="329" r:id="rId18"/>
    <p:sldId id="330" r:id="rId19"/>
    <p:sldId id="331" r:id="rId20"/>
    <p:sldId id="321" r:id="rId21"/>
    <p:sldId id="332" r:id="rId22"/>
    <p:sldId id="303" r:id="rId23"/>
    <p:sldId id="270" r:id="rId24"/>
    <p:sldId id="302" r:id="rId25"/>
    <p:sldId id="333" r:id="rId26"/>
    <p:sldId id="334" r:id="rId27"/>
    <p:sldId id="271" r:id="rId28"/>
    <p:sldId id="319" r:id="rId29"/>
    <p:sldId id="305" r:id="rId30"/>
    <p:sldId id="272" r:id="rId31"/>
    <p:sldId id="274" r:id="rId32"/>
    <p:sldId id="273" r:id="rId33"/>
    <p:sldId id="307" r:id="rId34"/>
    <p:sldId id="335" r:id="rId35"/>
    <p:sldId id="276" r:id="rId36"/>
    <p:sldId id="277" r:id="rId37"/>
    <p:sldId id="317" r:id="rId38"/>
    <p:sldId id="308" r:id="rId39"/>
    <p:sldId id="292" r:id="rId40"/>
    <p:sldId id="311" r:id="rId41"/>
    <p:sldId id="315" r:id="rId42"/>
    <p:sldId id="278" r:id="rId43"/>
    <p:sldId id="336" r:id="rId44"/>
    <p:sldId id="313" r:id="rId45"/>
    <p:sldId id="280" r:id="rId46"/>
    <p:sldId id="312" r:id="rId47"/>
    <p:sldId id="282" r:id="rId48"/>
    <p:sldId id="283" r:id="rId49"/>
    <p:sldId id="314" r:id="rId50"/>
    <p:sldId id="771" r:id="rId51"/>
    <p:sldId id="646" r:id="rId52"/>
    <p:sldId id="647" r:id="rId53"/>
    <p:sldId id="599" r:id="rId54"/>
    <p:sldId id="600" r:id="rId55"/>
    <p:sldId id="601" r:id="rId56"/>
    <p:sldId id="473" r:id="rId57"/>
    <p:sldId id="475" r:id="rId58"/>
    <p:sldId id="596" r:id="rId59"/>
    <p:sldId id="687" r:id="rId60"/>
    <p:sldId id="496" r:id="rId61"/>
    <p:sldId id="497" r:id="rId62"/>
    <p:sldId id="602" r:id="rId63"/>
    <p:sldId id="500" r:id="rId64"/>
    <p:sldId id="694" r:id="rId65"/>
    <p:sldId id="503" r:id="rId66"/>
    <p:sldId id="623" r:id="rId67"/>
    <p:sldId id="504" r:id="rId68"/>
    <p:sldId id="700" r:id="rId69"/>
    <p:sldId id="483" r:id="rId70"/>
    <p:sldId id="701" r:id="rId71"/>
    <p:sldId id="604" r:id="rId72"/>
    <p:sldId id="772" r:id="rId73"/>
    <p:sldId id="779" r:id="rId74"/>
    <p:sldId id="702" r:id="rId75"/>
    <p:sldId id="703" r:id="rId76"/>
    <p:sldId id="705" r:id="rId77"/>
    <p:sldId id="690" r:id="rId78"/>
    <p:sldId id="493" r:id="rId79"/>
    <p:sldId id="665" r:id="rId80"/>
    <p:sldId id="615" r:id="rId81"/>
    <p:sldId id="616" r:id="rId82"/>
    <p:sldId id="704" r:id="rId83"/>
    <p:sldId id="773" r:id="rId84"/>
    <p:sldId id="492" r:id="rId85"/>
    <p:sldId id="519" r:id="rId86"/>
    <p:sldId id="760" r:id="rId87"/>
    <p:sldId id="691" r:id="rId88"/>
    <p:sldId id="689" r:id="rId89"/>
    <p:sldId id="692" r:id="rId90"/>
    <p:sldId id="693" r:id="rId91"/>
    <p:sldId id="583" r:id="rId92"/>
    <p:sldId id="586" r:id="rId93"/>
    <p:sldId id="741" r:id="rId94"/>
    <p:sldId id="750" r:id="rId95"/>
    <p:sldId id="744" r:id="rId96"/>
    <p:sldId id="745" r:id="rId97"/>
    <p:sldId id="746" r:id="rId98"/>
    <p:sldId id="747" r:id="rId99"/>
    <p:sldId id="749" r:id="rId100"/>
    <p:sldId id="726" r:id="rId101"/>
    <p:sldId id="531" r:id="rId102"/>
    <p:sldId id="666" r:id="rId103"/>
    <p:sldId id="667" r:id="rId104"/>
    <p:sldId id="668" r:id="rId105"/>
    <p:sldId id="669" r:id="rId106"/>
    <p:sldId id="672" r:id="rId107"/>
    <p:sldId id="670" r:id="rId108"/>
    <p:sldId id="671" r:id="rId109"/>
    <p:sldId id="673" r:id="rId1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Graff" initials="RG" lastIdx="6" clrIdx="0">
    <p:extLst>
      <p:ext uri="{19B8F6BF-5375-455C-9EA6-DF929625EA0E}">
        <p15:presenceInfo xmlns:p15="http://schemas.microsoft.com/office/powerpoint/2012/main" userId="a6ba10420d7fc8b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282" autoAdjust="0"/>
    <p:restoredTop sz="68442" autoAdjust="0"/>
  </p:normalViewPr>
  <p:slideViewPr>
    <p:cSldViewPr snapToGrid="0">
      <p:cViewPr varScale="1">
        <p:scale>
          <a:sx n="83" d="100"/>
          <a:sy n="83" d="100"/>
        </p:scale>
        <p:origin x="320" y="192"/>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commentAuthors" Target="commentAuthor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presProps" Target="pres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emf"/></Relationships>
</file>

<file path=ppt/ink/inkAction1.xml><?xml version="1.0" encoding="utf-8"?>
<iact:actions xmlns:iact="http://schemas.microsoft.com/office/powerpoint/2014/inkAction" lengthUnit="cm" timeUnit="ms">
  <inkml:definitions xmlns:inkml="http://www.w3.org/2003/InkML">
    <inkml:context xml:id="ctx0">
      <inkml:inkSource xml:id="inkSrc0">
        <inkml:traceFormat>
          <inkml:channel name="X" type="integer" max="9600" units="cm"/>
          <inkml:channel name="Y" type="integer" max="7200" units="cm"/>
          <inkml:channel name="F" type="integer" max="4096"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19-12-10T18:53:29.402"/>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act:action type="add" startTime="41214">
    <iact:property name="dataType"/>
    <iact:actionData xml:id="d0">
      <inkml:trace xmlns:inkml="http://www.w3.org/2003/InkML" xml:id="stk0" contextRef="#ctx0" brushRef="#br0">7569 6264 115 0,'0'0'10'23,"-9"0"-10"-23,9 0 0 0,0 0 0 2,-9-4 151-2,-1 4 28 0,1 0 5 0,0-4 2 0,-1 4-135 0,-8 0-27 10,8 0-6-10,1-8-1 5,0 8 0-5,0-5 0 6,-1 1 0-6,1 4 0 9,0-8-9-9,4 4-8 10,5 4 9-10,-9-8-9 5,-1-1 28-5,6 5-1 6,4 4 0-6,-5-4 0 8,5-8 13-7,-9-1 4 6,9 5 0-7,-10 8 0 9,1-12-28-9,9 3-6 8,-9 9-1-8,-1-12 0 9,10 8-9-9,-9-9 0 3,-9 9 0-3,8-4 8 9,-4 0 20-9,0 3 3 7,0 1 1-7,0 0 0 8,5-4-16-8,-5 8-4 8,5-12 0-8,-1 7 0 16,1-7 16-15,-9 0 4-1,8 3 0 0,1 5 0 9,0-4-12-7,-1 0-1 8,-8-1-1-8,8 5 0-2,-4-8-3 0,-4 8-1 10,-1-1 0-8,0-3 0-2,1 4-6 0,-1 4-8 11,1-4 11-9,-1 4-11 8,-9 0 0-8,0 0-12-2,-4 4 0 0,4 0 0 7,0-4 2-5,0 8 1 4,-5-8 0-5,5 9 0 6,0-1 19-6,10-8 4 6,-10 4 1-6,9 0 0 6,-9 5 5-3,9-9 0-4,1 4 1 0,-1 0 0 8,-4 4-7-8,4-8-2 8,1 4 0-7,-10 0 0 7,9 9 5-6,-9-9 1 6,5 8 0-5,-5-7 0-3,9 7-18 0,-9-4 0 10,10 5 0-9,-10 3 0 9,-9 1 0-7,9-1 0-3,-5-3-11 0,5 3 11 8,0 1 0-7,0-1 0 10,0-3 0-9,10 3 0-2,-10 1 0 0,5-9 0 9,4 5 0-7,0-1 0 8,1 0 0-9,8-3 0-1,-8 7 0 0,4-12 0 10,0 9 0-6,0-9 0-4,4 0 0 0,1 4 0 11,5 1 0-10,-6-5 0 8,6 8 0-4,-6 1 0-5,10-9 0 0,-9 8 0 8,0-8 0-3,9 5 0-5,-10-1 0 1,10 8 0 13,-9-7 12-13,9-1-3-1,0 0-9 0,0-8 12 16,0 13-12-11,0-5 12-4,9 4-12-1,-9 1 0 0,10 3 0 0,-10-12 0 15,9 5 0-13,-9 3 0-2,9 1 0 0,1 3 0 27,-10-12 0-26,9 13 0-1,0-1 0 0,0 1 0 0,1-13 0 0,-1 9 8 0,5-5-8 0,0 4 8 58,-5-4-8-56,15 5 12-2,-15-1-12 0,10-3 12 0,-1 3-4 0,1 0 0 0,-1-3 0 0,10 3 0 0,-4-4 4 0,4 5 0 0,0-1 0 0,-1-3 0 0,-3 3-12 0,-1 4 8 0,0-7-8 0,1 7 8 51,8-3-8-49,-4 3 0-2,-9-7 0 0,-1 3 8 0,6 0-8 0,-1 5 0 0,0-5 0 0,5 1 0 0,-9-1 0 0,9 5 0 0,-10-9 0 0,-4 0 0 0,5 5 0 0,4-1 0 43,-4 1 0-41,4-5 0-2,-4 4 0 0,-1-3 0 0,10 3 0 0,-9 0 0 0,4-7 0 0,0 7 0 0,5-8 0 0,5 0 0 0,-5 4 17 0,0-3 2 16,0 3 0-15,-5 0 0-1,10-8-7 0,-1 4-2 14,-4 0 0-12,-9 5 0-1,9-5-10-1,0 8 0 0,-5-12 0 0,0 4 0 12,1 1 0-9,-6 3 8-3,1-8-8 0,-1 8 0 12,1-4 0-9,0 5 8-2,-1-9-8-1,6 0 0 12,-6 4 0-8,1-4 0-4,9 0 0 0,-10 0 0 11,1 0 0-7,4 0 8-4,1 0-8 0,4 0 0 8,4 0 9-7,-4 0-9 7,0 0 10-7,-5 0-10 6,1 0 13-6,3 4-3 7,-3 4-1-5,4-8 0-3,0 0-1 0,-10 0 0 7,6 4 0-4,-6 9 0 5,1-13-8-7,-1 0 0 11,-4 4 9-11,0 0-9-1,5 0 0 0,9 0 8 14,-19-4-8-12,10 0 0-2,-5 0 0 0,4 0 0 12,-4 0 0-9,5-4 0-3,4 4 0 0,-4-4 0 9,0 4 0-6,-1-4 0-3,1 0 0 0,-1 4 8 16,6-9-8-15,-1 5 0-1,0 0 19 0,5 4-1 10,0 0 0-9,0-8 0 1,5 8-18-2,-5 0 0 12,-5 0 0-9,0 8 0-3,14-8 0 0,-9 0 0 10,-28 0 0-9,14 0 0 6,14 0 0-5,0 4 0 6,-9-8 0-5,-1 4 0-3,1 0 0 0,9 0-11 8,0 0 2-5,-14-8 0 4,0 4 9-4,5 0 0-3,13-5 0 0,-4 1-8 9,0 0 8-7,0 4 0 11,-5-5 0-11,10 1-8-2,-5 4 8 0,4 0 0 15,-4-5 0-13,0 5 0-2,14 0 13 0,-9 4-1 1,-10-8-1-1,5 8 0 13,0 0-11-11,4 0 0-1,-8 0 0-1,-1 0 8 13,0 0-18-11,1 0-4-2,3 0-1 0,-8 0 0 9,0 8 15-9,-5-8 0 8,9 0 0-7,0 0 0 5,-4 0 0-4,9-8 0 6,-10 8 0-6,10-4-9 4,0 0 9-1,-9 4 0-5,4-5 0 0,5 5 0 14,9 0 0-13,-9 0 0-1,-9-8 0 0,14 8 0 9,4-4 0-8,0 4 8 10,-18-4-8-9,9 4 8-2,0 0 1 0,-1 0 1 7,1 0 0-4,-4-8 0 7,4 8-1-8,0 8 0-2,0-8 0 0,-10 0 0 9,1 0-9-8,4 0 0 7,0 4 0-7,1 0 0 1,4-4 0-2,-10 0 0 7,1 0 0-6,-1 8 0 13,6-8 0-12,-1 0 0-2,0 0 0 0,5 0 0 8,-9 0 0-6,9 0 0 7,-10 0 0-6,6 0 0-3,-1 0 0 0,5 0 0 8,4 0 0-6,-4 0 0 5,0 0 0-6,-9 0 0 8,9 0 0-8,0 0 0-1,4 0 0 0,-4-8 0 9,0 8 0-9,-9-4 0 9,14 4 8-8,-6-4-8 8,-3 4 8-7,8 0-8-2,-4 0 0 0,-9-8 0 17,13 4 0-16,-4 4 0-1,-4-5 0 0,8 5 0 8,-4 0 0-7,0 0 0 9,0 0 0-8,0 0 8-2,5 0-8 0,-5 0 8 9,-1-8-8-7,11 8 0 12,-20 0 0-10,10 0 8-4,0 0-8 0,-4 8 0 0,3-8 0 0,1 0 0 9,-9 0 0-9,9 5 0 8,-5-5 0-7,1 0 0 6,-1 0 0-6,5 0 0 8,0 0 0-6,-10 0 0-3,6 0 0 1,-1 0 0 6,5-5 0-5,-5 5 0 6,5 0 0-7,0-8 0 8,5 4 0-6,-6 4 0-3,1-4 0 0,10 4 0 8,-10 0 0-6,9 0 0 7,-14 0 0-6,10 0 0-3,-1 0 0 0,6-8 0 9,-11 8 0-8,6 0 0 6,-5 0 0-5,5-5 0 8,-1 5 0-8,-4 0 0-2,0 0 0 0,0 0 0 9,0-4 0-8,0 0 0 7,4 4 0-7,-4-8 0 9,0 8 0-9,0-4 0-1,5 0 0 0,4 4 0 7,-9 0 0-5,0-9 0 7,5 5 0-6,-1 0 0-2,10 4 0-1,-5 0 8 15,1 0-8-14,-1-8 0-1,0 8 13 0,5 0-2 10,-14 0-1-9,9 0 0 8,-4 0-10-6,-1 0 8-2,1 0-8-1,-5 0 8 6,0 8-8-3,0-8 0 8,0 0 9-9,4 0-9-2,-4 0 0 0,9 4 0 8,-9-4 0-5,5 4 0 5,0-4 8-6,-5 0-8-2,4 0 8 0,5 0-8 16,-9 0 0-14,0 9 0-2,5-9 0 0,-5 0-8 10,0 0 8-8,0 4 0-2,0 0 0 0,-5-4-8 17,5 8 8-16,0-8 0-1,0 0 0 0,0 0 0 12,-10 4 0-10,10 0 0-2,0-4 0 0,0 0 0 9,5 0 0-5,-5 0 0-4,0-4 0 2,4 0 0 5,-4 4 0-6,5 0 8 9,-1 0-8-8,5 0 0-2,-9 0 0 0,5-8 0 10,0 8 0-8,-1-4 0 8,-4 4 0-8,0-4 0-2,0 4 0 0,-5 0 8 10,5-9-8-7,0 1 0-3,-9 8 0 0,9-8 8 16,-10-1-8-15,6 1 0-1,-6 0 0 0,6 4 8 18,-1-13-8-15,5 9 0-3,-10-9 0 0,10 5 0 0,-9 4 0 0,-5-9 8 18,14 1-8-17,-10 7 0-1,6-11 17 0,-10 3-1 20,4 0 0-19,1-7 0-1,0 3-16 0,-1 0 0 0,1 5 0 0,4-1 0 21,0-8 0-20,1 0 0-1,-6-3 0 0,10 3 0 0,-9 0 0 0,-1 4 0 20,-4-8 0-17,5 4 0-3,-5 9 0 1,0-1 0-1,-5-3 0 0,1 3 0 20,-1-8 0-19,0 4-16-1,1 5 2 0,-1 8 0 0,-9-9 14 0,0 1 0 21,0 3 9-20,0 5-9-1,0-5 10 0,-9 9-10 0,9-12 10 0,-10 3-10 17,10 1 11-15,-9 4-11-2,0 3 12 0,4-11-12 28,-4 3 10-26,-1 9-10-2,1-8 8 0,-5 4-8 0,0-1 0 0,5 1 0 1,-10 0 8 0,10 0-8-1,-19-1 0 2,9 1 10 36,10 8-10-36,-14-12 10-2,-1 3-10 0,1 1 0 0,4 4-12 0,1 0 12 0,-10 4-9 0,0 0 9 0,0-13 0 0,0 9 0 43,-4 4-9-41,4-12 9-2,0 8 0 0,0-5-9 0,-5 5 9 0,5-4 9 0,0 0-1 0,0 4-8 0,0-1 0 0,-9-11 0 0,5 8-12 0,-1 3 3 34,0-3 9-32,-4 8 0-2,-9-16 0 0,8 7-8 0,-4 1 8 0,5 0 0 0,9-1 0 0,-14 1 0 0,0-4 0 0,10 3 0 21,-5 1 0-19,-1-4-8-2,1 8 8 0,4-9 0 0,-4 1 8 0,9 8-8 21,-9-5 0-18,-5 1 0-3,0 0 0 0,10 0 0 0,-15-1 0 0,5 1 0 21,0-4 0-19,10 3 0-2,-6 1 0 0,1 0-13 0,0-1 5 0,0-3 8 19,4 8-10-18,-4-8 10-1,0 3 0 0,4 1-9 0,0 4 17 0,1 0 3 22,-5-9 1-20,4 9 0-2,-4 4-12 0,-1-8 0 0,1 8 0 0,-9-4 0 20,-1 0-10-19,5 4-4-1,5 0-1 0,-10 0 0 0,-4 0 15 0,14 0 0 20,-10 0 0-19,1 4 0-1,4-4 9 0,5 4 5 0,-1-4 1 0,-8 8 0 11,4-8-26-9,0 0-5-2,0 4 0 0,-4-4-1 20,-1 0 26-16,5 0 6-4,-4 4 1 0,-1 5 0 0,-4-9-16 0,14 0 0 9,-10 0 0-8,5 0 0 19,0 4 0-19,0 0-21-1,5-4 3 0,0 8 1 0,-5-8 27 0,5 4 6 10,-1 1 0-6,-8-5 1-4,4 0-17 0,5 0 0 21,-10 0 0-19,10 0 0-2,-14 0-11 0,13 0 1 0,1 0 0 0,-9 0 0 10,8 0 18-6,6-5 3-4,-1 5 1 0,10-4 0 11,-14 4-12-10,4 0-16 8,5-8 4-6,0 8 1-3,0 0 11 0,0 0 16 22,-9 0-4-21,4 0-1-1,1 0-11 0,-5 0-17 0,4 0 4 0,-4 0 1 11,9 0 12-8,-5 0 0-3,1 0 0 0,8 0 0 8,-13 0 0-6,9 0 0 9,0 0 0-10,5 0 0-1,0 0 0 0,-1 0 16 10,-4 0-3-9,10 0-1 10,-10 8-12-8,5-8-13-3,-1 0 2 0,1 4 1 12,4 1 10-10,-9-1 0-2,1 4 0 0,-11-8 0 21,10 4 11-20,0 8-3-1,5-12 0 0,-14 5 0 0,-10-1-8 0,15 4-16 10,4-8 4-7,0 8 1 8,-9-4 11-9,-1 1 0-2,10-1 0 0,0 0 0 21,5 0 0-19,-5-4 0-2,0 0 0 1,0 8 0-1,10-8 12 2,-5 4-3-2,-5 9 0 0,0-13 0 24,9 0-9-22,0 0 0-2,-9 0 0 0,1 4 0 0,-11 0 0 0,10 4 0 23,5-8 0-19,-14 0 0-4,0 5 0 0,-1-5-16 0,20 0 4 0,-6 0 1 0,-13-5 11 0,0 5 16 25,18 0-4-20,-13 0-1-5,4-12-11 0,0 12 0 0,0-4 0 0,9 4 0 0,-9-8 0 0,10 3 0 16,-20 5 0-14,15 0 0-2,0-4-12 0,0 4-4 16,-15 0 0-14,10 4-1-2,-4 1 17 0,-1 3 0 0,1-8 0 0,-6 0 0 13,-8 4-8-11,13 0-8-2,5 4-2 0,0-3 0 23,-18-1 18-21,4 4 0-2,14-4-8 0,-5 0 8 0,1 0 0 0,-5 5 12 25,-1-1-1-22,6 0-1-3,4-8-10 0,0 0 8 0,0 0-8 0,-9 0 8 0,9 0 0 0,4 0-8 24,-4-8 12-23,1 8-4-1,-1-4 4 0,0 4 1 0,-5 0 0 0,5-4 0 12,-4 4-4-10,8-9-1-2,-13 9 0 0,9 0 0 23,-5-4-8-22,6 4-14-1,-6-4 3 0,10 4 1 0,-5 0 10 0,0 4 14 23,-5 0-3-21,10-4-1-2,0 9-10 0,4-9 0 0,-9 0 0 1,9 0 0-1,1 0 0 0,-10 4 0 17,5-4 0-15,-1 0 0-2,6 0 0 0,-6 0 8 28,6 4-8-26,-1 4 8-2,1-8-8 0,-6 0 0 0,1 0 0 0,0 4-11 0,-1-4 11 0,1 4 0 47,-5 5 0-45,0-9 0-2,10 0 0 0,4 0 0 0,-10 8 0 0,6-4 0 0,-5-4-12 0,4 0 2 0,0 8 1 0,1-8 0 53,-1 0-19-52,-4 0-3-1,9 0-1 0,0 5 0 0,0-1-20 0,0-4-4 0,0-4 0 0,5 4-1 0,-5 4-163 0,4 4-33 0,-27-4-7 0,18 9 0 0</inkml:trace>
    </iact:actionData>
  </iact:action>
  <iact:action type="add" startTime="50665">
    <iact:property name="dataType"/>
    <iact:actionData xml:id="d1">
      <inkml:trace xmlns:inkml="http://www.w3.org/2003/InkML" xml:id="stk1" contextRef="#ctx0" brushRef="#br0">9706 4364 864 0,'0'0'76'3,"0"0"-60"3,-9 0-16-6,-5-12 0 9,5 8 112-9,0-4 20 8,-5 3 4-8,0 1 1 7,-5-4-93-7,10 0-20 7,-1 4-3-5,-8-9-1 4,-1 9-20-4,10-13 0 5,-1 5 0-7,1 0 8 5,-5-1 5-5,5 1 2 8,-5-5 0-8,5 5 0 7,4-5 5-7,-9 5 2 7,0-5 0-7,5 5 0 10,-1-1-8-10,1 1-2 5,-19 4 0-5,10 0 0 8,-1-1 4-8,0 5 1 9,1 0 0-9,-6 4 0 8,-4 4-9-8,10 9-8 5,-1-13 12-4,-9 16-12 10,-14-4 0-10,10 5 0 2,18 0-12-3,-5-1 3 8,-18 13 9-8,9-8-8 8,0 0 8-7,0 7-8 7,5-3 8-6,4 4 0 4,-9 4-9-4,10-4 9 6,8 0-11-5,-8 9 3-3,-6-5 0 0,6 8 0 7,4 5 8-6,-5 3 0 8,5-11 0-7,-14 3 0 5,19 4 0-3,-10-7-8-4,10 3 8 0,-10-4-8 8,-4 1 8-6,14 3 11 7,4-4-3-6,1 1 0-3,-10-1 8 0,4 4 0 10,10 1 1-8,0 3 0 6,-4-4-5-6,4-3-2-2,4 3 0 0,1 5 0 11,4-9 15-10,1-4 3 6,-6-4 1-3,5 4 0-1,10 0-14-3,0 0-3 6,-10 0-1-4,0-12 0 9,10 8 5-9,0-4 2-2,-1-4 0 0,-4-1 0 13,0 5-4-11,5-8-1-2,9-1 0 0,-5 5 0 14,-4-13-1-13,9 5 0-1,4-1 0 0,1-4 0 11,-15-4 3-7,15 1 0-3,-5 3 0-1,9-8 0 8,5-4-1-7,0 0 0 7,-9-1 0-4,4 1 0-4,9 0-2 0,-4 0-1 7,-14-8 0-7,9 7 0 10,1-7 10-9,-6 0 3 10,-4-1 0-10,5 5 0-1,-1 0-24 0,6-5-13 8,-1 1 1-7,-5 4 1 10,-13-9 19-9,9 5 3-2,9 3 1 0,1-3 0 10,-11-1-12-9,1 1-14 9,5 0 3-7,4-1 1-3,-9 5 10 0,-9-9 12 8,-1 1-2-7,6-1-1 11,-1 1-9-10,-4-5 0-2,4 4 0 0,-14-3 0 11,10-5 8-8,-1-4 7-3,1 4 1 0,-10-4 0 9,1 0-7-6,-1 0-1 8,0 0 0-9,1-12 0-2,-1 12-8 0,-4-8 10 13,-1 4-10-12,1-5 10-1,0 5-10 0,-5-4 0 13,0-4 0-11,0 3 8-2,0 5-8 0,-5-4 0 13,5 0 0-11,-5-1 8-2,1 5 3 0,-6 8 0 14,1-12 0-12,4 4 0-2,1-4 10 0,-6 4 3 16,1-5 0-13,-5 10 0-3,5-6-16 0,-1 10-8 0,-8-10 8 0,-1 5-8 16,1-4 8-15,-6 4-8-1,1-4 10 0,0 4-10 16,-5 4 0-15,0-3 8 0,0-6-8-1,0 5 0 13,-5 0 8-11,1 0 0-2,9 5-8 0,-5-5 12 12,9 4 0-11,0 4-1-1,-4-4 0 0,4 9 0 14,5 3-11-13,1-3-11-1,-15-1 3 0,0 9 0 15,9 0 8-13,0 4-12-2,-18-1 12 0,9 1-12 18,-4 4-39-17,4 4-8-1,-10 1-1 0,-3-1-1 22,-11 4-114-21,20 0-22-1,-6 9-5 0,1-1-1 0</inkml:trace>
    </iact:actionData>
  </iact:action>
</iact:action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F31FA2-1D23-444D-BC02-A9A6048CAA07}" type="datetimeFigureOut">
              <a:rPr lang="en-US" smtClean="0"/>
              <a:t>1/27/21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D3DC8E-344A-4AFD-831C-16B2F2D6DCE1}" type="slidenum">
              <a:rPr lang="en-US" smtClean="0"/>
              <a:t>‹#›</a:t>
            </a:fld>
            <a:endParaRPr lang="en-US"/>
          </a:p>
        </p:txBody>
      </p:sp>
    </p:spTree>
    <p:extLst>
      <p:ext uri="{BB962C8B-B14F-4D97-AF65-F5344CB8AC3E}">
        <p14:creationId xmlns:p14="http://schemas.microsoft.com/office/powerpoint/2010/main" val="2430811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a:t>
            </a:fld>
            <a:endParaRPr lang="en-US"/>
          </a:p>
        </p:txBody>
      </p:sp>
    </p:spTree>
    <p:extLst>
      <p:ext uri="{BB962C8B-B14F-4D97-AF65-F5344CB8AC3E}">
        <p14:creationId xmlns:p14="http://schemas.microsoft.com/office/powerpoint/2010/main" val="4909804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example of a study that used individual matching.</a:t>
            </a:r>
            <a:r>
              <a:rPr lang="en-US" baseline="0" dirty="0"/>
              <a:t> The investigators set out to answer the question of whether different types of HPV in the oral cavity was associated with risk of head and neck squamous cell carcinoma. This was a nested case-control study using data from two cohorts. </a:t>
            </a:r>
          </a:p>
          <a:p>
            <a:endParaRPr lang="en-US" baseline="0" dirty="0"/>
          </a:p>
          <a:p>
            <a:r>
              <a:rPr lang="en-US" baseline="0" dirty="0"/>
              <a:t>They identified 132 incidence cases of head and neck cancer among 96,650 people over a mean follow-up of 3.9 years. This is a rare disease, so a case-control study design is appropriate.</a:t>
            </a:r>
          </a:p>
          <a:p>
            <a:endParaRPr lang="en-US" baseline="0" dirty="0"/>
          </a:p>
          <a:p>
            <a:r>
              <a:rPr lang="en-US" baseline="0" dirty="0"/>
              <a:t>They selected 3 controls per case using incidence density sampling</a:t>
            </a:r>
          </a:p>
          <a:p>
            <a:endParaRPr lang="en-US" baseline="0" dirty="0"/>
          </a:p>
          <a:p>
            <a:r>
              <a:rPr lang="en-US" baseline="0" dirty="0"/>
              <a:t>Cases and controls were individually matched on age, sex, race/ethnicity, and time since mouthwash collection.</a:t>
            </a:r>
          </a:p>
          <a:p>
            <a:endParaRPr lang="en-US" baseline="0" dirty="0"/>
          </a:p>
          <a:p>
            <a:r>
              <a:rPr lang="en-US" baseline="0" dirty="0"/>
              <a:t>They used banked oral rinse samples to measure oral HPV types and then used conditional logistic regression to examine whether the type of oral HPV was associated with risk of head and neck cancer. </a:t>
            </a:r>
          </a:p>
          <a:p>
            <a:endParaRPr lang="en-US" baseline="0" dirty="0"/>
          </a:p>
          <a:p>
            <a:r>
              <a:rPr lang="en-US" baseline="0" dirty="0"/>
              <a:t>As you can see, they observed very strong associations between certain types of HPV and head and neck cancer. </a:t>
            </a:r>
          </a:p>
          <a:p>
            <a:endParaRPr lang="en-US" baseline="0" dirty="0"/>
          </a:p>
          <a:p>
            <a:r>
              <a:rPr lang="en-US" baseline="0" dirty="0"/>
              <a:t>This is a great example of a well-designed study. They had both a rare disease and an exposure that was somewhat burdensome to measure and would be important to measure prior to development of the disease, since the cancer or cancer treatment may affect the oral </a:t>
            </a:r>
            <a:r>
              <a:rPr lang="en-US" baseline="0" dirty="0" err="1"/>
              <a:t>microbiome</a:t>
            </a:r>
            <a:r>
              <a:rPr lang="en-US" baseline="0" dirty="0"/>
              <a:t>. Since they had to match on many factors, individual matching was appropriate.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10</a:t>
            </a:fld>
            <a:endParaRPr lang="en-US"/>
          </a:p>
        </p:txBody>
      </p:sp>
    </p:spTree>
    <p:extLst>
      <p:ext uri="{BB962C8B-B14F-4D97-AF65-F5344CB8AC3E}">
        <p14:creationId xmlns:p14="http://schemas.microsoft.com/office/powerpoint/2010/main" val="4077051856"/>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102</a:t>
            </a:fld>
            <a:endParaRPr lang="en-US"/>
          </a:p>
        </p:txBody>
      </p:sp>
    </p:spTree>
    <p:extLst>
      <p:ext uri="{BB962C8B-B14F-4D97-AF65-F5344CB8AC3E}">
        <p14:creationId xmlns:p14="http://schemas.microsoft.com/office/powerpoint/2010/main" val="2750411046"/>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103</a:t>
            </a:fld>
            <a:endParaRPr lang="en-US"/>
          </a:p>
        </p:txBody>
      </p:sp>
    </p:spTree>
    <p:extLst>
      <p:ext uri="{BB962C8B-B14F-4D97-AF65-F5344CB8AC3E}">
        <p14:creationId xmlns:p14="http://schemas.microsoft.com/office/powerpoint/2010/main" val="3596942431"/>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104</a:t>
            </a:fld>
            <a:endParaRPr lang="en-US"/>
          </a:p>
        </p:txBody>
      </p:sp>
    </p:spTree>
    <p:extLst>
      <p:ext uri="{BB962C8B-B14F-4D97-AF65-F5344CB8AC3E}">
        <p14:creationId xmlns:p14="http://schemas.microsoft.com/office/powerpoint/2010/main" val="2274412308"/>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105</a:t>
            </a:fld>
            <a:endParaRPr lang="en-US"/>
          </a:p>
        </p:txBody>
      </p:sp>
    </p:spTree>
    <p:extLst>
      <p:ext uri="{BB962C8B-B14F-4D97-AF65-F5344CB8AC3E}">
        <p14:creationId xmlns:p14="http://schemas.microsoft.com/office/powerpoint/2010/main" val="462125590"/>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106</a:t>
            </a:fld>
            <a:endParaRPr lang="en-US"/>
          </a:p>
        </p:txBody>
      </p:sp>
    </p:spTree>
    <p:extLst>
      <p:ext uri="{BB962C8B-B14F-4D97-AF65-F5344CB8AC3E}">
        <p14:creationId xmlns:p14="http://schemas.microsoft.com/office/powerpoint/2010/main" val="3645037683"/>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107</a:t>
            </a:fld>
            <a:endParaRPr lang="en-US"/>
          </a:p>
        </p:txBody>
      </p:sp>
    </p:spTree>
    <p:extLst>
      <p:ext uri="{BB962C8B-B14F-4D97-AF65-F5344CB8AC3E}">
        <p14:creationId xmlns:p14="http://schemas.microsoft.com/office/powerpoint/2010/main" val="1855966360"/>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108</a:t>
            </a:fld>
            <a:endParaRPr lang="en-US"/>
          </a:p>
        </p:txBody>
      </p:sp>
    </p:spTree>
    <p:extLst>
      <p:ext uri="{BB962C8B-B14F-4D97-AF65-F5344CB8AC3E}">
        <p14:creationId xmlns:p14="http://schemas.microsoft.com/office/powerpoint/2010/main" val="3739786448"/>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109</a:t>
            </a:fld>
            <a:endParaRPr lang="en-US"/>
          </a:p>
        </p:txBody>
      </p:sp>
    </p:spTree>
    <p:extLst>
      <p:ext uri="{BB962C8B-B14F-4D97-AF65-F5344CB8AC3E}">
        <p14:creationId xmlns:p14="http://schemas.microsoft.com/office/powerpoint/2010/main" val="12774601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reminder, this slides shows incidence density sampling which you learned about in EPI203. In this study design, controls are selected for cases matched on time of diagnosis. To orient you to the chart, the x-axis is calendar time and the y-axis includes the cohort participants. X’s indicate cases and the circles indicate matched controls. You can see that people are eligible to be selected as a control for a case as long as they are at risk for the disease, even if they later go on to develop the disease themselves. Incidence density sampling is also called risk set sampling.</a:t>
            </a:r>
          </a:p>
        </p:txBody>
      </p:sp>
      <p:sp>
        <p:nvSpPr>
          <p:cNvPr id="4" name="Slide Number Placeholder 3"/>
          <p:cNvSpPr>
            <a:spLocks noGrp="1"/>
          </p:cNvSpPr>
          <p:nvPr>
            <p:ph type="sldNum" sz="quarter" idx="5"/>
          </p:nvPr>
        </p:nvSpPr>
        <p:spPr/>
        <p:txBody>
          <a:bodyPr/>
          <a:lstStyle/>
          <a:p>
            <a:fld id="{C3D3DC8E-344A-4AFD-831C-16B2F2D6DCE1}" type="slidenum">
              <a:rPr lang="en-US" smtClean="0"/>
              <a:t>11</a:t>
            </a:fld>
            <a:endParaRPr lang="en-US"/>
          </a:p>
        </p:txBody>
      </p:sp>
    </p:spTree>
    <p:extLst>
      <p:ext uri="{BB962C8B-B14F-4D97-AF65-F5344CB8AC3E}">
        <p14:creationId xmlns:p14="http://schemas.microsoft.com/office/powerpoint/2010/main" val="9927635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Frequency matching</a:t>
            </a:r>
            <a:r>
              <a:rPr lang="en-US" baseline="0" dirty="0"/>
              <a:t> is another type of matching in which the distribution of the matching factor is similar between cases and controls at the group-level. For example, if you are matching on sex and use frequency matching, the percentage of men and women in the cases and controls would be the same. </a:t>
            </a:r>
          </a:p>
        </p:txBody>
      </p:sp>
      <p:sp>
        <p:nvSpPr>
          <p:cNvPr id="4" name="Slide Number Placeholder 3"/>
          <p:cNvSpPr>
            <a:spLocks noGrp="1"/>
          </p:cNvSpPr>
          <p:nvPr>
            <p:ph type="sldNum" sz="quarter" idx="10"/>
          </p:nvPr>
        </p:nvSpPr>
        <p:spPr/>
        <p:txBody>
          <a:bodyPr/>
          <a:lstStyle/>
          <a:p>
            <a:fld id="{C3D3DC8E-344A-4AFD-831C-16B2F2D6DCE1}" type="slidenum">
              <a:rPr lang="en-US" smtClean="0"/>
              <a:t>12</a:t>
            </a:fld>
            <a:endParaRPr lang="en-US"/>
          </a:p>
        </p:txBody>
      </p:sp>
    </p:spTree>
    <p:extLst>
      <p:ext uri="{BB962C8B-B14F-4D97-AF65-F5344CB8AC3E}">
        <p14:creationId xmlns:p14="http://schemas.microsoft.com/office/powerpoint/2010/main" val="25309721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Frequency matching</a:t>
            </a:r>
            <a:r>
              <a:rPr lang="en-US" baseline="0" dirty="0"/>
              <a:t> is appropriate when you are matching on one or two variables with few categories. T</a:t>
            </a:r>
            <a:r>
              <a:rPr lang="en-US" dirty="0"/>
              <a:t>he more variables that you are matching on, and/or the more potential</a:t>
            </a:r>
            <a:r>
              <a:rPr lang="en-US" baseline="0" dirty="0"/>
              <a:t> categories for those variables</a:t>
            </a:r>
            <a:r>
              <a:rPr lang="en-US" dirty="0"/>
              <a:t>, the more you will need to use individual</a:t>
            </a:r>
            <a:r>
              <a:rPr lang="en-US" baseline="0" dirty="0"/>
              <a:t> matching.</a:t>
            </a:r>
          </a:p>
          <a:p>
            <a:endParaRPr lang="en-US" baseline="0" dirty="0"/>
          </a:p>
          <a:p>
            <a:r>
              <a:rPr lang="en-US" baseline="0" dirty="0"/>
              <a:t>Easier to find controls but not controlling for higher order interactions between the matching factors</a:t>
            </a:r>
          </a:p>
          <a:p>
            <a:endParaRPr lang="en-US" baseline="0" dirty="0"/>
          </a:p>
          <a:p>
            <a:r>
              <a:rPr lang="en-US" baseline="0" dirty="0"/>
              <a:t>You can use unconditional logistic regression to analyze frequency matched data. The matching factors need to be included in the multivariate model, which we will discuss more in the following slides.</a:t>
            </a:r>
          </a:p>
        </p:txBody>
      </p:sp>
      <p:sp>
        <p:nvSpPr>
          <p:cNvPr id="4" name="Slide Number Placeholder 3"/>
          <p:cNvSpPr>
            <a:spLocks noGrp="1"/>
          </p:cNvSpPr>
          <p:nvPr>
            <p:ph type="sldNum" sz="quarter" idx="10"/>
          </p:nvPr>
        </p:nvSpPr>
        <p:spPr/>
        <p:txBody>
          <a:bodyPr/>
          <a:lstStyle/>
          <a:p>
            <a:fld id="{C3D3DC8E-344A-4AFD-831C-16B2F2D6DCE1}" type="slidenum">
              <a:rPr lang="en-US" smtClean="0"/>
              <a:t>13</a:t>
            </a:fld>
            <a:endParaRPr lang="en-US"/>
          </a:p>
        </p:txBody>
      </p:sp>
    </p:spTree>
    <p:extLst>
      <p:ext uri="{BB962C8B-B14F-4D97-AF65-F5344CB8AC3E}">
        <p14:creationId xmlns:p14="http://schemas.microsoft.com/office/powerpoint/2010/main" val="42459724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14</a:t>
            </a:fld>
            <a:endParaRPr lang="en-US"/>
          </a:p>
        </p:txBody>
      </p:sp>
    </p:spTree>
    <p:extLst>
      <p:ext uri="{BB962C8B-B14F-4D97-AF65-F5344CB8AC3E}">
        <p14:creationId xmlns:p14="http://schemas.microsoft.com/office/powerpoint/2010/main" val="21337053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an example of a study that</a:t>
            </a:r>
            <a:r>
              <a:rPr lang="en-US" baseline="0" dirty="0"/>
              <a:t> used frequency matching. The investigators were interested in heritability of autism spectrum disorders and set out to examine whether higher parental social responsiveness scores were associated with an increased risk of a child with an autism spectrum disorder. </a:t>
            </a:r>
          </a:p>
          <a:p>
            <a:endParaRPr lang="en-US" baseline="0" dirty="0"/>
          </a:p>
          <a:p>
            <a:r>
              <a:rPr lang="en-US" baseline="0" dirty="0"/>
              <a:t>They conducted a nested case-control study where cases and controls were selected from participants in the Nurses Health Study. </a:t>
            </a:r>
          </a:p>
          <a:p>
            <a:endParaRPr lang="en-US" baseline="0" dirty="0"/>
          </a:p>
          <a:p>
            <a:r>
              <a:rPr lang="en-US" baseline="0" dirty="0"/>
              <a:t>The participants in the study were asked if they had a child with an autism spectrum disorder. Those parent-child pairs were considered the cases and they were frequency matched to participants who had a child that did not have a autism spectrum disorder diagnosis based on the children’s birth year. Because they were only matching on one variable, they used frequency matching. </a:t>
            </a:r>
          </a:p>
          <a:p>
            <a:endParaRPr lang="en-US" baseline="0" dirty="0"/>
          </a:p>
          <a:p>
            <a:r>
              <a:rPr lang="en-US" baseline="0" dirty="0"/>
              <a:t>The exposure was a score assessed using the social responsiveness scale, a validated survey. </a:t>
            </a:r>
          </a:p>
          <a:p>
            <a:endParaRPr lang="en-US" baseline="0" dirty="0"/>
          </a:p>
          <a:p>
            <a:r>
              <a:rPr lang="en-US" baseline="0" dirty="0"/>
              <a:t>They used logistic regression, because they used frequency matching, and adjusted for the matching factor as well as other potential confounders in their analyses. </a:t>
            </a:r>
          </a:p>
          <a:p>
            <a:endParaRPr lang="en-US" baseline="0" dirty="0"/>
          </a:p>
          <a:p>
            <a:r>
              <a:rPr lang="en-US" baseline="0" dirty="0"/>
              <a:t>They found that children whose parents both had elevated SRS had 85% increased risk of an ASD and children who had one parent with an elevated SRS score had 52% increased odds of ASD.</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15</a:t>
            </a:fld>
            <a:endParaRPr lang="en-US"/>
          </a:p>
        </p:txBody>
      </p:sp>
    </p:spTree>
    <p:extLst>
      <p:ext uri="{BB962C8B-B14F-4D97-AF65-F5344CB8AC3E}">
        <p14:creationId xmlns:p14="http://schemas.microsoft.com/office/powerpoint/2010/main" val="38493107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17</a:t>
            </a:fld>
            <a:endParaRPr lang="en-US"/>
          </a:p>
        </p:txBody>
      </p:sp>
    </p:spTree>
    <p:extLst>
      <p:ext uri="{BB962C8B-B14F-4D97-AF65-F5344CB8AC3E}">
        <p14:creationId xmlns:p14="http://schemas.microsoft.com/office/powerpoint/2010/main" val="32383633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 cohor</a:t>
            </a:r>
            <a:r>
              <a:rPr lang="en-US" baseline="0" dirty="0"/>
              <a:t>t study, you match exposed individuals to one or more unexposed individuals.</a:t>
            </a:r>
          </a:p>
          <a:p>
            <a:endParaRPr lang="en-US" baseline="0" dirty="0"/>
          </a:p>
          <a:p>
            <a:r>
              <a:rPr lang="en-US" baseline="0" dirty="0"/>
              <a:t>By doing so, you eliminate the potential association between the exposure and matching factor, and thus control for confounding by the matching factor. This does require critical assumptions of no loss to follow-up or competing risks, however.</a:t>
            </a:r>
          </a:p>
          <a:p>
            <a:endParaRPr lang="en-US" baseline="0" dirty="0"/>
          </a:p>
          <a:p>
            <a:r>
              <a:rPr lang="en-US" baseline="0" dirty="0"/>
              <a:t>It is worth noting that matched cohort studies are not common. Matching is used in the design phase to control for confounding, and the variables used for matching depend on the specific research question. Because you are forcing the unexposed to be more similar to the exposed, matching alters the covariate distribution so that the study population is no longer representative of the target population. The matched cohort used for one research question may not be appropriate for a different research question. Matching also adds time and expense.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18</a:t>
            </a:fld>
            <a:endParaRPr lang="en-US"/>
          </a:p>
        </p:txBody>
      </p:sp>
    </p:spTree>
    <p:extLst>
      <p:ext uri="{BB962C8B-B14F-4D97-AF65-F5344CB8AC3E}">
        <p14:creationId xmlns:p14="http://schemas.microsoft.com/office/powerpoint/2010/main" val="16619415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a:t>
            </a:r>
            <a:r>
              <a:rPr lang="en-US" baseline="0" dirty="0"/>
              <a:t> slide shows directed acyclic graphs of the data generated using unmatched and matched designs. You can see that the arrow between the matching factor and the exposure is eliminated in the matched data; matching has eliminated this association. As such, the matching factor is no longer associated with the exposure and disease in the data and thus there is no confounding present in the dataset resulting from that specific variable.</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19</a:t>
            </a:fld>
            <a:endParaRPr lang="en-US"/>
          </a:p>
        </p:txBody>
      </p:sp>
    </p:spTree>
    <p:extLst>
      <p:ext uri="{BB962C8B-B14F-4D97-AF65-F5344CB8AC3E}">
        <p14:creationId xmlns:p14="http://schemas.microsoft.com/office/powerpoint/2010/main" val="298247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Importantly,</a:t>
            </a:r>
            <a:r>
              <a:rPr lang="en-US" baseline="0" dirty="0"/>
              <a:t> the lack of confounding from matching in a cohort study relies on the assumption of complete follow-up and no competing risks.</a:t>
            </a:r>
          </a:p>
          <a:p>
            <a:endParaRPr lang="en-US" baseline="0" dirty="0"/>
          </a:p>
          <a:p>
            <a:r>
              <a:rPr lang="en-US" baseline="0" dirty="0"/>
              <a:t>If the exposure and matching factor are associated with competing risks or loss to follow-up, the balance that resulted from matching may not be present in the analyzable data. </a:t>
            </a:r>
          </a:p>
          <a:p>
            <a:endParaRPr lang="en-US" baseline="0" dirty="0"/>
          </a:p>
          <a:p>
            <a:r>
              <a:rPr lang="en-US" baseline="0" dirty="0"/>
              <a:t>As you can see in the DAG, there is an open path between the exposure and outcome by conditioning on a collider (the competing risk).</a:t>
            </a:r>
          </a:p>
        </p:txBody>
      </p:sp>
      <p:sp>
        <p:nvSpPr>
          <p:cNvPr id="4" name="Slide Number Placeholder 3"/>
          <p:cNvSpPr>
            <a:spLocks noGrp="1"/>
          </p:cNvSpPr>
          <p:nvPr>
            <p:ph type="sldNum" sz="quarter" idx="10"/>
          </p:nvPr>
        </p:nvSpPr>
        <p:spPr/>
        <p:txBody>
          <a:bodyPr/>
          <a:lstStyle/>
          <a:p>
            <a:fld id="{C3D3DC8E-344A-4AFD-831C-16B2F2D6DCE1}" type="slidenum">
              <a:rPr lang="en-US" smtClean="0"/>
              <a:t>20</a:t>
            </a:fld>
            <a:endParaRPr lang="en-US"/>
          </a:p>
        </p:txBody>
      </p:sp>
    </p:spTree>
    <p:extLst>
      <p:ext uri="{BB962C8B-B14F-4D97-AF65-F5344CB8AC3E}">
        <p14:creationId xmlns:p14="http://schemas.microsoft.com/office/powerpoint/2010/main" val="1480345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a:t>
            </a:fld>
            <a:endParaRPr lang="en-US"/>
          </a:p>
        </p:txBody>
      </p:sp>
    </p:spTree>
    <p:extLst>
      <p:ext uri="{BB962C8B-B14F-4D97-AF65-F5344CB8AC3E}">
        <p14:creationId xmlns:p14="http://schemas.microsoft.com/office/powerpoint/2010/main" val="15650461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For example, let’s say you are interested in whether BMI is associated with risk of colon cancer. You are concerned about potential confounding by age, so match your obese and normal weight subjects on age. As a result, there is no arrow between age and BMI in the DAG shown. </a:t>
            </a:r>
          </a:p>
          <a:p>
            <a:endParaRPr lang="en-US" baseline="0" dirty="0"/>
          </a:p>
          <a:p>
            <a:r>
              <a:rPr lang="en-US" baseline="0" dirty="0"/>
              <a:t>However, both age and BMI are associated with risk of fatal MI, whereby obese individuals are more likely to have a fatal MI than normal weight individuals and older individuals are at increased risk of fatal MI than younger individuals. </a:t>
            </a:r>
          </a:p>
          <a:p>
            <a:endParaRPr lang="en-US" baseline="0" dirty="0"/>
          </a:p>
          <a:p>
            <a:r>
              <a:rPr lang="en-US" baseline="0" dirty="0"/>
              <a:t>As a result, the balanced distribution of ages between the obese and normal weight groups is lost among people who did not experience a fatal MI and there is still potential for confounding by age when studying the relation between BMI and colon cancer in the analyzable data. </a:t>
            </a:r>
          </a:p>
          <a:p>
            <a:endParaRPr lang="en-US" baseline="0" dirty="0"/>
          </a:p>
          <a:p>
            <a:r>
              <a:rPr lang="en-US" baseline="0" dirty="0"/>
              <a:t>You can block this confounding path however in the analysis by adjusting for the matching factor, age.</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21</a:t>
            </a:fld>
            <a:endParaRPr lang="en-US"/>
          </a:p>
        </p:txBody>
      </p:sp>
    </p:spTree>
    <p:extLst>
      <p:ext uri="{BB962C8B-B14F-4D97-AF65-F5344CB8AC3E}">
        <p14:creationId xmlns:p14="http://schemas.microsoft.com/office/powerpoint/2010/main" val="11232676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It’s important to recognize</a:t>
            </a:r>
            <a:r>
              <a:rPr lang="en-US" baseline="0" dirty="0"/>
              <a:t> that while matching can control for confounding (with perfect data) in a cohort study, it does alter the distribution of both the matching factor and potentially any covariates correlated with the matching factor in the study population to match that of the exposed individuals.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a:t>
            </a:r>
            <a:r>
              <a:rPr lang="en-US" sz="1200" kern="1200" baseline="0" dirty="0">
                <a:solidFill>
                  <a:schemeClr val="tx1"/>
                </a:solidFill>
                <a:effectLst/>
                <a:latin typeface="+mn-lt"/>
                <a:ea typeface="+mn-ea"/>
                <a:cs typeface="+mn-cs"/>
              </a:rPr>
              <a:t> a result, </a:t>
            </a:r>
            <a:r>
              <a:rPr lang="en-US" sz="1200" kern="1200" dirty="0">
                <a:solidFill>
                  <a:schemeClr val="tx1"/>
                </a:solidFill>
                <a:effectLst/>
                <a:latin typeface="+mn-lt"/>
                <a:ea typeface="+mn-ea"/>
                <a:cs typeface="+mn-cs"/>
              </a:rPr>
              <a:t>the estimated effect in the matched pop does not equal the causal effect in the whole pop.</a:t>
            </a:r>
            <a:r>
              <a:rPr lang="en-US" sz="1200" kern="1200" baseline="0" dirty="0">
                <a:solidFill>
                  <a:schemeClr val="tx1"/>
                </a:solidFill>
                <a:effectLst/>
                <a:latin typeface="+mn-lt"/>
                <a:ea typeface="+mn-ea"/>
                <a:cs typeface="+mn-cs"/>
              </a:rPr>
              <a:t> To estimate the overall effect estimate, you must a</a:t>
            </a:r>
            <a:r>
              <a:rPr lang="en-US" baseline="0" dirty="0"/>
              <a:t>djusting for the matching factor and assuming no effect modification by the matching factor. </a:t>
            </a:r>
          </a:p>
          <a:p>
            <a:endParaRPr lang="en-US" baseline="0" dirty="0"/>
          </a:p>
          <a:p>
            <a:r>
              <a:rPr lang="en-US" baseline="0" dirty="0"/>
              <a:t>Adjusting is also important in matched cohort studies to accurately estimate the confidence intervals for the risk difference and ratio estimates because of the increased correlation between the exposed and unexposed individuals due to matching.</a:t>
            </a:r>
          </a:p>
          <a:p>
            <a:endParaRPr lang="en-US" dirty="0"/>
          </a:p>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22</a:t>
            </a:fld>
            <a:endParaRPr lang="en-US"/>
          </a:p>
        </p:txBody>
      </p:sp>
    </p:spTree>
    <p:extLst>
      <p:ext uri="{BB962C8B-B14F-4D97-AF65-F5344CB8AC3E}">
        <p14:creationId xmlns:p14="http://schemas.microsoft.com/office/powerpoint/2010/main" val="30026790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a:t>
            </a:r>
            <a:r>
              <a:rPr lang="en-US" baseline="0" dirty="0"/>
              <a:t> in conclusion, although adjusting for the matching factors is not necessary in a cohort study to control for confounding in ideal conditions, it is recommended to correctly estimate confidence intervals and to control for potential residual confounding that may occur if there are competing risks present or loss to follow-up occurs. </a:t>
            </a:r>
          </a:p>
          <a:p>
            <a:endParaRPr lang="en-US" dirty="0"/>
          </a:p>
          <a:p>
            <a:r>
              <a:rPr lang="en-US" dirty="0"/>
              <a:t>As we said at the beginning of this section, matching in</a:t>
            </a:r>
            <a:r>
              <a:rPr lang="en-US" baseline="0" dirty="0"/>
              <a:t> cohort studies is not common and generally not advantageous since it alters the study population based on one specific research question and adds time and expense.</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23</a:t>
            </a:fld>
            <a:endParaRPr lang="en-US"/>
          </a:p>
        </p:txBody>
      </p:sp>
    </p:spTree>
    <p:extLst>
      <p:ext uri="{BB962C8B-B14F-4D97-AF65-F5344CB8AC3E}">
        <p14:creationId xmlns:p14="http://schemas.microsoft.com/office/powerpoint/2010/main" val="6184544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example</a:t>
            </a:r>
            <a:r>
              <a:rPr lang="en-US" baseline="0" dirty="0"/>
              <a:t> of a cohort study that used matching. The authors conducted a retrospective matched cohort study among 52,315 patients to examine whether the sex of the surgeon was associated with patient outcomes. </a:t>
            </a:r>
          </a:p>
          <a:p>
            <a:endParaRPr lang="en-US" baseline="0" dirty="0"/>
          </a:p>
          <a:p>
            <a:r>
              <a:rPr lang="en-US" baseline="0" dirty="0"/>
              <a:t>They </a:t>
            </a:r>
            <a:r>
              <a:rPr lang="en-US" dirty="0"/>
              <a:t>matched patients</a:t>
            </a:r>
            <a:r>
              <a:rPr lang="en-US" baseline="0" dirty="0"/>
              <a:t> who had surgery performed by a female surgeon to patients who had surgery performed by a male surgeon based on the patients’ age, sex, and comorbidities, the surgeon’s practice volume and age, and the hospital. </a:t>
            </a:r>
          </a:p>
          <a:p>
            <a:endParaRPr lang="en-US" baseline="0" dirty="0"/>
          </a:p>
          <a:p>
            <a:r>
              <a:rPr lang="en-US" baseline="0" dirty="0"/>
              <a:t>They used generalized estimating equations to account for the correlation in the matched data and concluded that patients treated by female surgeons had 4% lower risk of a composite outcome of death, readmission and complications and 12% lower likelihood of death within 30 days of surgery.</a:t>
            </a:r>
          </a:p>
          <a:p>
            <a:endParaRPr lang="en-US" baseline="0" dirty="0"/>
          </a:p>
          <a:p>
            <a:r>
              <a:rPr lang="en-US" baseline="0" dirty="0"/>
              <a:t>Although the authors state that they matched to control for confounding, they had access to the full dataset and actually ran the analysis both ways (using matched and unmatched data). The results were essentially identical, supporting the conclusion that the matching was unnecessary in the design phase to control for confounding when the investigators could use the full dataset and adjust for confounding in the analysis phase.</a:t>
            </a:r>
          </a:p>
        </p:txBody>
      </p:sp>
      <p:sp>
        <p:nvSpPr>
          <p:cNvPr id="4" name="Slide Number Placeholder 3"/>
          <p:cNvSpPr>
            <a:spLocks noGrp="1"/>
          </p:cNvSpPr>
          <p:nvPr>
            <p:ph type="sldNum" sz="quarter" idx="10"/>
          </p:nvPr>
        </p:nvSpPr>
        <p:spPr/>
        <p:txBody>
          <a:bodyPr/>
          <a:lstStyle/>
          <a:p>
            <a:fld id="{C3D3DC8E-344A-4AFD-831C-16B2F2D6DCE1}" type="slidenum">
              <a:rPr lang="en-US" smtClean="0"/>
              <a:t>24</a:t>
            </a:fld>
            <a:endParaRPr lang="en-US"/>
          </a:p>
        </p:txBody>
      </p:sp>
    </p:spTree>
    <p:extLst>
      <p:ext uri="{BB962C8B-B14F-4D97-AF65-F5344CB8AC3E}">
        <p14:creationId xmlns:p14="http://schemas.microsoft.com/office/powerpoint/2010/main" val="5032054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26</a:t>
            </a:fld>
            <a:endParaRPr lang="en-US"/>
          </a:p>
        </p:txBody>
      </p:sp>
    </p:spTree>
    <p:extLst>
      <p:ext uri="{BB962C8B-B14F-4D97-AF65-F5344CB8AC3E}">
        <p14:creationId xmlns:p14="http://schemas.microsoft.com/office/powerpoint/2010/main" val="42048171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a:t>
            </a:r>
            <a:r>
              <a:rPr lang="en-US" baseline="0" dirty="0"/>
              <a:t> case-control study with matching, one or more controls are matched to a given case. Matching in a case-control study is used to control for confounding and improve efficiency, but it is important to understand that matching may actual introduce selection bias because the controls are no longer representative of the population that gave rise to the cases. As we will discuss in the coming slides, you must adjust for the matching factor in the analysis as a result, whether or not the matching factor is actually a confounder.</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27</a:t>
            </a:fld>
            <a:endParaRPr lang="en-US"/>
          </a:p>
        </p:txBody>
      </p:sp>
    </p:spTree>
    <p:extLst>
      <p:ext uri="{BB962C8B-B14F-4D97-AF65-F5344CB8AC3E}">
        <p14:creationId xmlns:p14="http://schemas.microsoft.com/office/powerpoint/2010/main" val="320389388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a:t>
            </a:r>
            <a:r>
              <a:rPr lang="en-US" baseline="0" dirty="0"/>
              <a:t> a DAG to demonstrate matching in a case-control study. As you can see from the arrows, the matching factor meets the definition of a possible confounder because it is associated with the exposure, associated with the disease, and not an intermediate between exposure and disease or downstream effect of both the exposure and disease. Click: When we match on the matching factor, so selecting an individual without the disease with the same level of the matching factor as an individual with the disease, we block the pathway between the matching factor and disease. But we also open a pathway between the exposure and disease, through the matching factor and selection. Click: We must also adjust for the matching factor in the analysis to completely block backdoor pathways from exposure to disease.</a:t>
            </a:r>
          </a:p>
          <a:p>
            <a:endParaRPr lang="en-US" baseline="0" dirty="0"/>
          </a:p>
          <a:p>
            <a:r>
              <a:rPr lang="en-US" baseline="0" dirty="0"/>
              <a:t>One note, the red symbol is added here to show that there is no association between the matching factor and disease in your dataset. I did not delete the underlying arrow because there is (in this example) an association between the matching factor and disease in the population that you are studying. This is called an unfaithful DAG. For more on faithfulness, please see the causal inference textbook fine point 6.2.</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28</a:t>
            </a:fld>
            <a:endParaRPr lang="en-US"/>
          </a:p>
        </p:txBody>
      </p:sp>
    </p:spTree>
    <p:extLst>
      <p:ext uri="{BB962C8B-B14F-4D97-AF65-F5344CB8AC3E}">
        <p14:creationId xmlns:p14="http://schemas.microsoft.com/office/powerpoint/2010/main" val="31706433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understand</a:t>
            </a:r>
            <a:r>
              <a:rPr lang="en-US" baseline="0" dirty="0"/>
              <a:t> the bias introduced by matching, it is important to remember the purpose of the controls in a case-control study. Controls are used to estimate the distribution of the exposure in the population that gave rise to the cases. Therefore, t</a:t>
            </a:r>
            <a:r>
              <a:rPr lang="en-US" dirty="0"/>
              <a:t>o</a:t>
            </a:r>
            <a:r>
              <a:rPr lang="en-US" baseline="0" dirty="0"/>
              <a:t> the extent that the matching factor is associated with the exposure, the controls’ exposure distribution in the matched study population will be more similar to the cases compared to the exposure distribution in controls randomly selected from the population that gave rise to the cases. SO matching on a confounder in a case-control study may actually introduce bias in the raw matched dataset.</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29</a:t>
            </a:fld>
            <a:endParaRPr lang="en-US"/>
          </a:p>
        </p:txBody>
      </p:sp>
    </p:spTree>
    <p:extLst>
      <p:ext uri="{BB962C8B-B14F-4D97-AF65-F5344CB8AC3E}">
        <p14:creationId xmlns:p14="http://schemas.microsoft.com/office/powerpoint/2010/main" val="5622424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bias can be accounted for however, but adjusting</a:t>
            </a:r>
            <a:r>
              <a:rPr lang="en-US" baseline="0" dirty="0"/>
              <a:t> for the matching factor in your analysis. Thus, a key point is that matching alone does not control for confounding in a case-control study. You must also adjust for the matching factor in the analysis phase.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30</a:t>
            </a:fld>
            <a:endParaRPr lang="en-US"/>
          </a:p>
        </p:txBody>
      </p:sp>
    </p:spTree>
    <p:extLst>
      <p:ext uri="{BB962C8B-B14F-4D97-AF65-F5344CB8AC3E}">
        <p14:creationId xmlns:p14="http://schemas.microsoft.com/office/powerpoint/2010/main" val="239636470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So, if matching introduces bias in a case-control</a:t>
            </a:r>
            <a:r>
              <a:rPr lang="en-US" baseline="0" dirty="0"/>
              <a:t> study, why do it?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Matching in a case-control study will increase the efficiency or statistical power that you have for controlling for confounding by that factor. In the analysis of a case-control study, strata without a case or a control do not contribute to the estimate of the main effect. Matching ensures you have a control in every strata of the matching factor present among the cases, so none of the cases drop out of the analysis and you maximize your statistical power for estimating the association between exposure and disease.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I</a:t>
            </a:r>
            <a:r>
              <a:rPr lang="en-US" baseline="0" dirty="0"/>
              <a:t>t is important not to m</a:t>
            </a:r>
            <a:r>
              <a:rPr lang="en-US" dirty="0"/>
              <a:t>atch</a:t>
            </a:r>
            <a:r>
              <a:rPr lang="en-US" baseline="0" dirty="0"/>
              <a:t> on variables that are not confounders. Matching improves efficiency under the assumption that the matching factor must be adjusted for (whether or not you have matched on it). If you did not need to stratify by the factor to begin with, because it wasn’t a confounder, matching and stratifying by it will decrease efficiency compared to the unadjusted, unmatched analysis.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31</a:t>
            </a:fld>
            <a:endParaRPr lang="en-US"/>
          </a:p>
        </p:txBody>
      </p:sp>
    </p:spTree>
    <p:extLst>
      <p:ext uri="{BB962C8B-B14F-4D97-AF65-F5344CB8AC3E}">
        <p14:creationId xmlns:p14="http://schemas.microsoft.com/office/powerpoint/2010/main" val="29196662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For example, in a case-control study of pancreatic cancer, you may choose to match cases and controls on age so that the distribution of ages would be the same in your cases and controls to reduce potential confounding by age.</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a:t>
            </a:fld>
            <a:endParaRPr lang="en-US"/>
          </a:p>
        </p:txBody>
      </p:sp>
    </p:spTree>
    <p:extLst>
      <p:ext uri="{BB962C8B-B14F-4D97-AF65-F5344CB8AC3E}">
        <p14:creationId xmlns:p14="http://schemas.microsoft.com/office/powerpoint/2010/main" val="200643742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a:t>There</a:t>
            </a:r>
            <a:r>
              <a:rPr lang="en-US" baseline="0" dirty="0"/>
              <a:t> are additional costs of matching in a case-control study. </a:t>
            </a:r>
          </a:p>
          <a:p>
            <a:pPr lvl="1"/>
            <a:endParaRPr lang="en-US" baseline="0" dirty="0"/>
          </a:p>
          <a:p>
            <a:pPr lvl="1"/>
            <a:r>
              <a:rPr lang="en-US" baseline="0" dirty="0"/>
              <a:t>Because you have eliminated the association between the matching factor and disease, you can no longer examine this potential association in your matched dataset. You can examine effect modification by the matching factor, however.</a:t>
            </a:r>
          </a:p>
          <a:p>
            <a:pPr lvl="1"/>
            <a:endParaRPr lang="en-US" baseline="0" dirty="0"/>
          </a:p>
          <a:p>
            <a:pPr lvl="1"/>
            <a:r>
              <a:rPr lang="en-US" baseline="0" dirty="0"/>
              <a:t>Matching increases the time and money needed to find controls, and the increased statistical efficiency gained by matching may not counteract the decreased cost efficiency. </a:t>
            </a:r>
            <a:r>
              <a:rPr lang="en-US" dirty="0"/>
              <a:t>You could use the time and money to recruit more subjects, which could balance out the statistical efficiency gain.</a:t>
            </a:r>
            <a:r>
              <a:rPr lang="en-US" baseline="0" dirty="0"/>
              <a:t> </a:t>
            </a:r>
            <a:r>
              <a:rPr lang="en-US" dirty="0"/>
              <a:t>This applies to cohort studies as well.</a:t>
            </a:r>
            <a:endParaRPr lang="en-US" baseline="0" dirty="0"/>
          </a:p>
          <a:p>
            <a:pPr lvl="1"/>
            <a:endParaRPr lang="en-US" baseline="0" dirty="0"/>
          </a:p>
          <a:p>
            <a:pPr lvl="1"/>
            <a:r>
              <a:rPr lang="en-US" baseline="0" dirty="0"/>
              <a:t>As we mentioned on the previous slide, if the matching factor is not in fact a confounder, statistical precision may actually decrease.</a:t>
            </a:r>
          </a:p>
          <a:p>
            <a:pPr lvl="1"/>
            <a:endParaRPr lang="en-US" baseline="0" dirty="0"/>
          </a:p>
          <a:p>
            <a:pPr lvl="1"/>
            <a:r>
              <a:rPr lang="en-US" baseline="0" dirty="0"/>
              <a:t>And finally, the decision is permit. If you have matched on an intermediate or collider, rather than a confounder, the data will not be useful for answering your research question.</a:t>
            </a:r>
          </a:p>
          <a:p>
            <a:pPr lvl="1"/>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32</a:t>
            </a:fld>
            <a:endParaRPr lang="en-US"/>
          </a:p>
        </p:txBody>
      </p:sp>
    </p:spTree>
    <p:extLst>
      <p:ext uri="{BB962C8B-B14F-4D97-AF65-F5344CB8AC3E}">
        <p14:creationId xmlns:p14="http://schemas.microsoft.com/office/powerpoint/2010/main" val="156948778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a:t>
            </a:r>
            <a:r>
              <a:rPr lang="en-US" baseline="0" dirty="0"/>
              <a:t> demonstrates why it takes more time and money to find controls in a matched study than an unmatched study, and in an individually matched study compared to a frequency matched study. </a:t>
            </a:r>
          </a:p>
          <a:p>
            <a:endParaRPr lang="en-US" baseline="0" dirty="0"/>
          </a:p>
          <a:p>
            <a:r>
              <a:rPr lang="en-US" baseline="0" dirty="0"/>
              <a:t>For this example, there are 1,373 eligible potential controls for your cases. In an unmatched analysis, you can randomly sample from this group to identify your controls. </a:t>
            </a:r>
          </a:p>
          <a:p>
            <a:endParaRPr lang="en-US" baseline="0" dirty="0"/>
          </a:p>
          <a:p>
            <a:r>
              <a:rPr lang="en-US" baseline="0" dirty="0"/>
              <a:t>In a matched study using frequency matching to control for age, you would need to conditionally randomly sample your controls so that 53% of your controls are over 65 y (same proportion as the cases). </a:t>
            </a:r>
          </a:p>
          <a:p>
            <a:endParaRPr lang="en-US" baseline="0" dirty="0"/>
          </a:p>
          <a:p>
            <a:r>
              <a:rPr lang="en-US" baseline="0" dirty="0"/>
              <a:t>Now imagine you are doing an individually matched study matching on age, smoking status, and BMI and you have a case who is a 62 year old, overweight, past smoker. Starting from your 1373 potential controls, you first have to identify those that fall into the same 5-year age category, of which there are 281. Then you need to determine who is also overweight, bringing the number of potential controls to 58. Finally, you need those who are past smokers, for 22 remaining eligible controls. This is clearly far fewer than 1373. It can be difficult to enroll individuals in a research study, so reducing the number of potentially eligible patients can cause delays and increase staff effort to identify, recruit and enroll participants.</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33</a:t>
            </a:fld>
            <a:endParaRPr lang="en-US"/>
          </a:p>
        </p:txBody>
      </p:sp>
    </p:spTree>
    <p:extLst>
      <p:ext uri="{BB962C8B-B14F-4D97-AF65-F5344CB8AC3E}">
        <p14:creationId xmlns:p14="http://schemas.microsoft.com/office/powerpoint/2010/main" val="228834134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I’ve put</a:t>
            </a:r>
            <a:r>
              <a:rPr lang="en-US" baseline="0" dirty="0"/>
              <a:t> this quote from Rothman here again, which I mentioned in Part I of this lecture, to remind us that matching should not necessarily be the default approach to adjusting for confounding in a case-control study.</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34</a:t>
            </a:fld>
            <a:endParaRPr lang="en-US"/>
          </a:p>
        </p:txBody>
      </p:sp>
    </p:spTree>
    <p:extLst>
      <p:ext uri="{BB962C8B-B14F-4D97-AF65-F5344CB8AC3E}">
        <p14:creationId xmlns:p14="http://schemas.microsoft.com/office/powerpoint/2010/main" val="36780344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 course, ther</a:t>
            </a:r>
            <a:r>
              <a:rPr lang="en-US" baseline="0" dirty="0"/>
              <a:t>e are benefits to matching as well. In particular, if obtaining the exposure and covariate info is expensive, which many biomarkers may be, it can be better to maximize the information you are obtaining from a few subjects rather than enrolling more people. If there is no confounding, you don’t need to match, but if confounding is present, matching ensures you can analyze all the data that was expensive or burdensome to collect because you will have controls in all the strata where there are cases</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35</a:t>
            </a:fld>
            <a:endParaRPr lang="en-US"/>
          </a:p>
        </p:txBody>
      </p:sp>
    </p:spTree>
    <p:extLst>
      <p:ext uri="{BB962C8B-B14F-4D97-AF65-F5344CB8AC3E}">
        <p14:creationId xmlns:p14="http://schemas.microsoft.com/office/powerpoint/2010/main" val="263710641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Matching is beneficial</a:t>
            </a:r>
            <a:r>
              <a:rPr lang="en-US" baseline="0" dirty="0"/>
              <a:t> when randomly selected controls may not have the same level of the potential confounder as the cases. For example if the confounder has many possible categories and/or there are few people in each category of the confounder, matching will ensure that you have controls in every level of the matching factor where there are cases.</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36</a:t>
            </a:fld>
            <a:endParaRPr lang="en-US"/>
          </a:p>
        </p:txBody>
      </p:sp>
    </p:spTree>
    <p:extLst>
      <p:ext uri="{BB962C8B-B14F-4D97-AF65-F5344CB8AC3E}">
        <p14:creationId xmlns:p14="http://schemas.microsoft.com/office/powerpoint/2010/main" val="37631302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benefit extends to continuous</a:t>
            </a:r>
            <a:r>
              <a:rPr lang="en-US" baseline="0" dirty="0"/>
              <a:t> variables as well, by improving the overlap in the distribution of the matching factor between the cases and controls. For example, say you are studying whether aspirin use is associated with risk of prostate cancer. Age is an important potential confounder, because age is positively associated with aspirin use and prostate cancer risk. The median age at prostate cancer diagnosis is 66 years, and a random sample of men at risk for prostate cancer may very well have a lower median age. As a result, cases at the older end of the age spectrum would drop out of the analysis because they have no controls in their age strata. Matching ensures that you enroll controls at older ages so that the older cases contribute to your estimate of the effect of aspirin on prostate cancer risk.</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37</a:t>
            </a:fld>
            <a:endParaRPr lang="en-US"/>
          </a:p>
        </p:txBody>
      </p:sp>
    </p:spTree>
    <p:extLst>
      <p:ext uri="{BB962C8B-B14F-4D97-AF65-F5344CB8AC3E}">
        <p14:creationId xmlns:p14="http://schemas.microsoft.com/office/powerpoint/2010/main" val="54315512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are in a situation where</a:t>
            </a:r>
            <a:r>
              <a:rPr lang="en-US" baseline="0" dirty="0"/>
              <a:t> matching would be beneficial and you need to decide which variables to match on and which to control for in the analysis phase, </a:t>
            </a:r>
            <a:r>
              <a:rPr lang="en-US" dirty="0"/>
              <a:t>Rothman’s recommends</a:t>
            </a:r>
            <a:r>
              <a:rPr lang="en-US" baseline="0" dirty="0"/>
              <a:t> matching on age, sex and one or 2 nominal confounders with many possible categories and then control for the remaining potential confounders in the analysis phase.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38</a:t>
            </a:fld>
            <a:endParaRPr lang="en-US"/>
          </a:p>
        </p:txBody>
      </p:sp>
    </p:spTree>
    <p:extLst>
      <p:ext uri="{BB962C8B-B14F-4D97-AF65-F5344CB8AC3E}">
        <p14:creationId xmlns:p14="http://schemas.microsoft.com/office/powerpoint/2010/main" val="66522557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we’ve discussed, matching on a factor may necessitate adjusting for it in the analysis phase.</a:t>
            </a:r>
          </a:p>
          <a:p>
            <a:endParaRPr lang="en-US" baseline="0" dirty="0"/>
          </a:p>
          <a:p>
            <a:r>
              <a:rPr lang="en-US" baseline="0" dirty="0"/>
              <a:t>This is especially true in a case-control study if the matching factor is associated with exposure, even if it is not associated with disease in the underlying causal DAG, because matching alters the exposure distribution in the controls to be more similar to the cases.</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39</a:t>
            </a:fld>
            <a:endParaRPr lang="en-US"/>
          </a:p>
        </p:txBody>
      </p:sp>
    </p:spTree>
    <p:extLst>
      <p:ext uri="{BB962C8B-B14F-4D97-AF65-F5344CB8AC3E}">
        <p14:creationId xmlns:p14="http://schemas.microsoft.com/office/powerpoint/2010/main" val="414051419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category of the matching factor should be adjusted for as it’s own stratum. If multiple case-control</a:t>
            </a:r>
            <a:r>
              <a:rPr lang="en-US" baseline="0" dirty="0"/>
              <a:t> pairs have the same values for the matching factor, those cases and controls can be collapsed into one stratum. It is important to use the same – or finer – categories for the strata used in the analysis phase as those used for matching. For example, if you match in 5-y age categories, you must adjust for age in 5-year or even 1-year age categories. You cannot use 10-year age categories in your analysis or you may have residual confounding or selection bias present.</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40</a:t>
            </a:fld>
            <a:endParaRPr lang="en-US"/>
          </a:p>
        </p:txBody>
      </p:sp>
    </p:spTree>
    <p:extLst>
      <p:ext uri="{BB962C8B-B14F-4D97-AF65-F5344CB8AC3E}">
        <p14:creationId xmlns:p14="http://schemas.microsoft.com/office/powerpoint/2010/main" val="234630589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Conditional logistic</a:t>
            </a:r>
            <a:r>
              <a:rPr lang="en-US" baseline="0" dirty="0"/>
              <a:t> regression is the model used to analyze matched case-control data. You will learn more about this regression approach in </a:t>
            </a:r>
            <a:r>
              <a:rPr lang="en-US" baseline="0" dirty="0" err="1"/>
              <a:t>Biostat</a:t>
            </a:r>
            <a:r>
              <a:rPr lang="en-US" baseline="0" dirty="0"/>
              <a:t> 209, but this slide presents a brief overview. Key points include that there is a new intercept for each matched pair. Risk sets are informative if they have both a case and a control. And actually only the discordant pairs contribute to the likelihood estimate of the exposure-disease association. But strata with concordant pairs can still contribute to the estimate of the covariate effects and improve control for confounding by those factors. Lastly, the OR from this model estimates the incidence rate ratio or hazard ratio from a cox proportional hazards regression model if incidence density sampling is used.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41</a:t>
            </a:fld>
            <a:endParaRPr lang="en-US"/>
          </a:p>
        </p:txBody>
      </p:sp>
    </p:spTree>
    <p:extLst>
      <p:ext uri="{BB962C8B-B14F-4D97-AF65-F5344CB8AC3E}">
        <p14:creationId xmlns:p14="http://schemas.microsoft.com/office/powerpoint/2010/main" val="20717836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main motivation for matching is to control</a:t>
            </a:r>
            <a:r>
              <a:rPr lang="en-US" baseline="0" dirty="0"/>
              <a:t> for confounding. In a case-control study, matching can also be used to increase precision, or statistical power, by ensuring you have a balanced number of cases and controls across strata of important confounding factors. We will discuss these benefits of matching in more details in the following slides.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4</a:t>
            </a:fld>
            <a:endParaRPr lang="en-US"/>
          </a:p>
        </p:txBody>
      </p:sp>
    </p:spTree>
    <p:extLst>
      <p:ext uri="{BB962C8B-B14F-4D97-AF65-F5344CB8AC3E}">
        <p14:creationId xmlns:p14="http://schemas.microsoft.com/office/powerpoint/2010/main" val="28978840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in summary, matching is done in case-control studies to control for confounding. It can also improve the efficiency in </a:t>
            </a:r>
            <a:r>
              <a:rPr lang="en-US"/>
              <a:t>some situations by </a:t>
            </a:r>
            <a:r>
              <a:rPr lang="en-US" dirty="0"/>
              <a:t>ensuring there is a control in the same strata as every case. It is especially helpful for known confounders with many possible values. And it is important to adjust for the matching factors in the analysis phase due to the selection bias introduced by matching.</a:t>
            </a:r>
          </a:p>
        </p:txBody>
      </p:sp>
      <p:sp>
        <p:nvSpPr>
          <p:cNvPr id="4" name="Slide Number Placeholder 3"/>
          <p:cNvSpPr>
            <a:spLocks noGrp="1"/>
          </p:cNvSpPr>
          <p:nvPr>
            <p:ph type="sldNum" sz="quarter" idx="10"/>
          </p:nvPr>
        </p:nvSpPr>
        <p:spPr/>
        <p:txBody>
          <a:bodyPr/>
          <a:lstStyle/>
          <a:p>
            <a:fld id="{C3D3DC8E-344A-4AFD-831C-16B2F2D6DCE1}" type="slidenum">
              <a:rPr lang="en-US" smtClean="0"/>
              <a:t>42</a:t>
            </a:fld>
            <a:endParaRPr lang="en-US"/>
          </a:p>
        </p:txBody>
      </p:sp>
    </p:spTree>
    <p:extLst>
      <p:ext uri="{BB962C8B-B14F-4D97-AF65-F5344CB8AC3E}">
        <p14:creationId xmlns:p14="http://schemas.microsoft.com/office/powerpoint/2010/main" val="132557704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43</a:t>
            </a:fld>
            <a:endParaRPr lang="en-US"/>
          </a:p>
        </p:txBody>
      </p:sp>
    </p:spTree>
    <p:extLst>
      <p:ext uri="{BB962C8B-B14F-4D97-AF65-F5344CB8AC3E}">
        <p14:creationId xmlns:p14="http://schemas.microsoft.com/office/powerpoint/2010/main" val="176952538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44</a:t>
            </a:fld>
            <a:endParaRPr lang="en-US"/>
          </a:p>
        </p:txBody>
      </p:sp>
    </p:spTree>
    <p:extLst>
      <p:ext uri="{BB962C8B-B14F-4D97-AF65-F5344CB8AC3E}">
        <p14:creationId xmlns:p14="http://schemas.microsoft.com/office/powerpoint/2010/main" val="260126180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45</a:t>
            </a:fld>
            <a:endParaRPr lang="en-US"/>
          </a:p>
        </p:txBody>
      </p:sp>
    </p:spTree>
    <p:extLst>
      <p:ext uri="{BB962C8B-B14F-4D97-AF65-F5344CB8AC3E}">
        <p14:creationId xmlns:p14="http://schemas.microsoft.com/office/powerpoint/2010/main" val="267971778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46</a:t>
            </a:fld>
            <a:endParaRPr lang="en-US"/>
          </a:p>
        </p:txBody>
      </p:sp>
    </p:spTree>
    <p:extLst>
      <p:ext uri="{BB962C8B-B14F-4D97-AF65-F5344CB8AC3E}">
        <p14:creationId xmlns:p14="http://schemas.microsoft.com/office/powerpoint/2010/main" val="184506470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why decisions about matching need to be made very carefully.</a:t>
            </a:r>
          </a:p>
        </p:txBody>
      </p:sp>
      <p:sp>
        <p:nvSpPr>
          <p:cNvPr id="4" name="Slide Number Placeholder 3"/>
          <p:cNvSpPr>
            <a:spLocks noGrp="1"/>
          </p:cNvSpPr>
          <p:nvPr>
            <p:ph type="sldNum" sz="quarter" idx="5"/>
          </p:nvPr>
        </p:nvSpPr>
        <p:spPr/>
        <p:txBody>
          <a:bodyPr/>
          <a:lstStyle/>
          <a:p>
            <a:fld id="{C3D3DC8E-344A-4AFD-831C-16B2F2D6DCE1}" type="slidenum">
              <a:rPr lang="en-US" smtClean="0"/>
              <a:t>47</a:t>
            </a:fld>
            <a:endParaRPr lang="en-US"/>
          </a:p>
        </p:txBody>
      </p:sp>
    </p:spTree>
    <p:extLst>
      <p:ext uri="{BB962C8B-B14F-4D97-AF65-F5344CB8AC3E}">
        <p14:creationId xmlns:p14="http://schemas.microsoft.com/office/powerpoint/2010/main" val="322928514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Choose the lowest cost strategy that is expected to have the least bias!</a:t>
            </a:r>
          </a:p>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48</a:t>
            </a:fld>
            <a:endParaRPr lang="en-US"/>
          </a:p>
        </p:txBody>
      </p:sp>
    </p:spTree>
    <p:extLst>
      <p:ext uri="{BB962C8B-B14F-4D97-AF65-F5344CB8AC3E}">
        <p14:creationId xmlns:p14="http://schemas.microsoft.com/office/powerpoint/2010/main" val="367444453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49</a:t>
            </a:fld>
            <a:endParaRPr lang="en-US"/>
          </a:p>
        </p:txBody>
      </p:sp>
    </p:spTree>
    <p:extLst>
      <p:ext uri="{BB962C8B-B14F-4D97-AF65-F5344CB8AC3E}">
        <p14:creationId xmlns:p14="http://schemas.microsoft.com/office/powerpoint/2010/main" val="429045168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50</a:t>
            </a:fld>
            <a:endParaRPr lang="en-US"/>
          </a:p>
        </p:txBody>
      </p:sp>
    </p:spTree>
    <p:extLst>
      <p:ext uri="{BB962C8B-B14F-4D97-AF65-F5344CB8AC3E}">
        <p14:creationId xmlns:p14="http://schemas.microsoft.com/office/powerpoint/2010/main" val="176402178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F7781220-2040-7F48-82C8-0359E1CED616}"/>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D6B8535-F73B-0846-84C0-A677F4CB61B9}" type="slidenum">
              <a:rPr lang="en-US" altLang="en-US" sz="1200" smtClean="0"/>
              <a:pPr/>
              <a:t>51</a:t>
            </a:fld>
            <a:endParaRPr lang="en-US" altLang="en-US" sz="1200"/>
          </a:p>
        </p:txBody>
      </p:sp>
      <p:sp>
        <p:nvSpPr>
          <p:cNvPr id="16387" name="Rectangle 2">
            <a:extLst>
              <a:ext uri="{FF2B5EF4-FFF2-40B4-BE49-F238E27FC236}">
                <a16:creationId xmlns:a16="http://schemas.microsoft.com/office/drawing/2014/main" id="{7A58B8FD-F9CF-C545-8C83-24EFB68AAB24}"/>
              </a:ext>
            </a:extLst>
          </p:cNvPr>
          <p:cNvSpPr>
            <a:spLocks noGrp="1" noRot="1" noChangeAspect="1" noChangeArrowheads="1" noTextEdit="1"/>
          </p:cNvSpPr>
          <p:nvPr>
            <p:ph type="sldImg"/>
          </p:nvPr>
        </p:nvSpPr>
        <p:spPr>
          <a:xfrm>
            <a:off x="407988" y="696913"/>
            <a:ext cx="6197600" cy="3486150"/>
          </a:xfrm>
          <a:ln/>
        </p:spPr>
      </p:sp>
      <p:sp>
        <p:nvSpPr>
          <p:cNvPr id="16388" name="Rectangle 3">
            <a:extLst>
              <a:ext uri="{FF2B5EF4-FFF2-40B4-BE49-F238E27FC236}">
                <a16:creationId xmlns:a16="http://schemas.microsoft.com/office/drawing/2014/main" id="{BC77ABB8-2CBC-B747-8569-4AE0AB594F47}"/>
              </a:ext>
            </a:extLst>
          </p:cNvPr>
          <p:cNvSpPr>
            <a:spLocks noGrp="1" noChangeArrowheads="1"/>
          </p:cNvSpPr>
          <p:nvPr>
            <p:ph type="body" idx="1"/>
          </p:nvPr>
        </p:nvSpPr>
        <p:spPr>
          <a:xfrm>
            <a:off x="935038" y="4414838"/>
            <a:ext cx="5140325" cy="4184650"/>
          </a:xfrm>
          <a:noFill/>
        </p:spPr>
        <p:txBody>
          <a:bodyPr/>
          <a:lstStyle/>
          <a:p>
            <a:pPr eaLnBrk="1" hangingPunct="1"/>
            <a:r>
              <a:rPr lang="en-US" altLang="en-US" dirty="0"/>
              <a:t>A crossover randomized controlled trial uses self-control, meaning the participants are their own controls. Participants are randomized to receive one of two or more treatments at enrollment, that receive that treatment for a short time period, then have a break where they are not receiving any treatment (called a washout period) and then receive the other treatment for the short time period. Outcomes are assessed and compared during the two treatment periods.</a:t>
            </a:r>
          </a:p>
          <a:p>
            <a:pPr eaLnBrk="1" hangingPunct="1"/>
            <a:endParaRPr lang="en-US" altLang="en-US" dirty="0"/>
          </a:p>
          <a:p>
            <a:pPr eaLnBrk="1" hangingPunct="1"/>
            <a:r>
              <a:rPr lang="en-US" altLang="en-US" dirty="0"/>
              <a:t>This design is useful for studying short term effects of treatments on acute onset outcomes. It’s important that the effect of the exposure has a limited amount of carryover, meaning that the effect is removed when the treatment is removed. </a:t>
            </a:r>
          </a:p>
          <a:p>
            <a:pPr eaLnBrk="1" hangingPunct="1"/>
            <a:endParaRPr lang="en-US" altLang="en-US" dirty="0"/>
          </a:p>
          <a:p>
            <a:pPr eaLnBrk="1" hangingPunct="1"/>
            <a:r>
              <a:rPr lang="en-US" altLang="en-US" dirty="0"/>
              <a:t>An advantage of this design is that it controls for confounding by factors that do not vary within a person, such as sex at birth or race. It is also an efficient design because it reduces variability in factors that affecting the outcome.</a:t>
            </a:r>
          </a:p>
        </p:txBody>
      </p:sp>
    </p:spTree>
    <p:extLst>
      <p:ext uri="{BB962C8B-B14F-4D97-AF65-F5344CB8AC3E}">
        <p14:creationId xmlns:p14="http://schemas.microsoft.com/office/powerpoint/2010/main" val="26995138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Matching is one approach that can be used in the design phase of a study to control for confounding, but the benefits and costs will depend on the specific study design and question.</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5</a:t>
            </a:fld>
            <a:endParaRPr lang="en-US"/>
          </a:p>
        </p:txBody>
      </p:sp>
    </p:spTree>
    <p:extLst>
      <p:ext uri="{BB962C8B-B14F-4D97-AF65-F5344CB8AC3E}">
        <p14:creationId xmlns:p14="http://schemas.microsoft.com/office/powerpoint/2010/main" val="348239737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8BC87A9D-79E4-3846-9BAD-19FE55B4CA97}"/>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9343466A-B5D9-C548-BEE2-5ADDCBFC511B}" type="slidenum">
              <a:rPr lang="en-US" altLang="en-US" sz="1200" smtClean="0"/>
              <a:pPr/>
              <a:t>52</a:t>
            </a:fld>
            <a:endParaRPr lang="en-US" altLang="en-US" sz="1200"/>
          </a:p>
        </p:txBody>
      </p:sp>
      <p:sp>
        <p:nvSpPr>
          <p:cNvPr id="18435" name="Rectangle 2">
            <a:extLst>
              <a:ext uri="{FF2B5EF4-FFF2-40B4-BE49-F238E27FC236}">
                <a16:creationId xmlns:a16="http://schemas.microsoft.com/office/drawing/2014/main" id="{DEF29095-6D3B-5B43-A452-D28190F54DBF}"/>
              </a:ext>
            </a:extLst>
          </p:cNvPr>
          <p:cNvSpPr>
            <a:spLocks noGrp="1" noRot="1" noChangeAspect="1" noChangeArrowheads="1" noTextEdit="1"/>
          </p:cNvSpPr>
          <p:nvPr>
            <p:ph type="sldImg"/>
          </p:nvPr>
        </p:nvSpPr>
        <p:spPr>
          <a:xfrm>
            <a:off x="407988" y="696913"/>
            <a:ext cx="6197600" cy="3486150"/>
          </a:xfrm>
          <a:ln/>
        </p:spPr>
      </p:sp>
      <p:sp>
        <p:nvSpPr>
          <p:cNvPr id="18436" name="Rectangle 3">
            <a:extLst>
              <a:ext uri="{FF2B5EF4-FFF2-40B4-BE49-F238E27FC236}">
                <a16:creationId xmlns:a16="http://schemas.microsoft.com/office/drawing/2014/main" id="{DE018F17-19F7-1B4B-B535-EE503985EF80}"/>
              </a:ext>
            </a:extLst>
          </p:cNvPr>
          <p:cNvSpPr>
            <a:spLocks noGrp="1" noChangeArrowheads="1"/>
          </p:cNvSpPr>
          <p:nvPr>
            <p:ph type="body" idx="1"/>
          </p:nvPr>
        </p:nvSpPr>
        <p:spPr>
          <a:xfrm>
            <a:off x="935038" y="4414838"/>
            <a:ext cx="5140325" cy="4184650"/>
          </a:xfrm>
          <a:noFill/>
        </p:spPr>
        <p:txBody>
          <a:bodyPr/>
          <a:lstStyle/>
          <a:p>
            <a:pPr eaLnBrk="1" hangingPunct="1"/>
            <a:r>
              <a:rPr lang="en-US" altLang="en-US" dirty="0"/>
              <a:t>The case-crossover study design is analogous to the crossover trial, except it is observational. Individuals are not randomized to one treatment or another. Instead exposure is ascertained through other means, such as self-report or using record data. </a:t>
            </a:r>
          </a:p>
          <a:p>
            <a:pPr eaLnBrk="1" hangingPunct="1"/>
            <a:endParaRPr lang="en-US" altLang="en-US" dirty="0"/>
          </a:p>
          <a:p>
            <a:pPr eaLnBrk="1" hangingPunct="1"/>
            <a:r>
              <a:rPr lang="en-US" altLang="en-US" dirty="0"/>
              <a:t>You can think of a case-crossover study as one in which the cases are matched to themselves at different times. So rather than using other people to give you an estimate of the exposure distribution in the population that gave rise to the cases, you are using the cases to obtain this measure. </a:t>
            </a:r>
          </a:p>
          <a:p>
            <a:pPr eaLnBrk="1" hangingPunct="1"/>
            <a:endParaRPr lang="en-US" altLang="en-US" dirty="0"/>
          </a:p>
          <a:p>
            <a:pPr eaLnBrk="1" hangingPunct="1"/>
            <a:r>
              <a:rPr lang="en-US" altLang="en-US" dirty="0"/>
              <a:t>To conduct a case-crossover study, the exposure must vary within a person. If you recall from the recorded lectures, only discordant cases and controls contribute to the effect estimate of a case-control study.</a:t>
            </a:r>
          </a:p>
          <a:p>
            <a:pPr eaLnBrk="1" hangingPunct="1"/>
            <a:endParaRPr lang="en-US" altLang="en-US" dirty="0"/>
          </a:p>
          <a:p>
            <a:pPr eaLnBrk="1" hangingPunct="1"/>
            <a:r>
              <a:rPr lang="en-US" altLang="en-US" dirty="0"/>
              <a:t>Other important assumptions include a short induction period, meaning the effect of the exposure on the outcome occurs soon after the exposure, limited carryover effect (so that the control period exposure is not affecting the outcome), and acute onset outcome. </a:t>
            </a:r>
          </a:p>
        </p:txBody>
      </p:sp>
    </p:spTree>
    <p:extLst>
      <p:ext uri="{BB962C8B-B14F-4D97-AF65-F5344CB8AC3E}">
        <p14:creationId xmlns:p14="http://schemas.microsoft.com/office/powerpoint/2010/main" val="297232225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77EFA7A4-9055-D345-A004-7A40F3F320A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37931725" indent="-37474525">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09F119E0-3C50-9B49-9766-4BF2537717B6}" type="slidenum">
              <a:rPr lang="en-US" altLang="en-US" sz="1200" smtClean="0">
                <a:solidFill>
                  <a:schemeClr val="tx1"/>
                </a:solidFill>
                <a:latin typeface="Arial" panose="020B0604020202020204" pitchFamily="34" charset="0"/>
                <a:ea typeface="MS PGothic" panose="020B0600070205080204" pitchFamily="34" charset="-128"/>
              </a:rPr>
              <a:pPr/>
              <a:t>53</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26627" name="Rectangle 2">
            <a:extLst>
              <a:ext uri="{FF2B5EF4-FFF2-40B4-BE49-F238E27FC236}">
                <a16:creationId xmlns:a16="http://schemas.microsoft.com/office/drawing/2014/main" id="{96F1BB9C-911F-E946-80D3-5325F84237E7}"/>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EC7F2AC0-D69E-C84E-A2ED-6E55D422D36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Again as a reminder, case-control studies often match on time. In this diagram, the lines are individuals in a cohort. Black is unexposed person-time and red is exposed person-time, and the circles are when events occur. If you are doing a case-control study with incidence density sampling, you would select all of the cases and select controls that were at risk for the outcome at the time the case occurred (as shown by the blue boxes).</a:t>
            </a:r>
          </a:p>
        </p:txBody>
      </p:sp>
    </p:spTree>
    <p:extLst>
      <p:ext uri="{BB962C8B-B14F-4D97-AF65-F5344CB8AC3E}">
        <p14:creationId xmlns:p14="http://schemas.microsoft.com/office/powerpoint/2010/main" val="174912027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979AF6BF-6770-5E42-A9D4-EBB871DFAE7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37931725" indent="-37474525">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23F7ABBD-EDAE-1D4A-8C60-D55AAEC0B90A}" type="slidenum">
              <a:rPr lang="en-US" altLang="en-US" sz="1200" smtClean="0">
                <a:solidFill>
                  <a:schemeClr val="tx1"/>
                </a:solidFill>
                <a:latin typeface="Arial" panose="020B0604020202020204" pitchFamily="34" charset="0"/>
                <a:ea typeface="MS PGothic" panose="020B0600070205080204" pitchFamily="34" charset="-128"/>
              </a:rPr>
              <a:pPr/>
              <a:t>54</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28675" name="Rectangle 2">
            <a:extLst>
              <a:ext uri="{FF2B5EF4-FFF2-40B4-BE49-F238E27FC236}">
                <a16:creationId xmlns:a16="http://schemas.microsoft.com/office/drawing/2014/main" id="{C5749F0C-4119-3049-B6DC-523F26D5EBE6}"/>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A64490A0-EFC3-AD48-879E-9DD294A91CC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Now imagine that instead of matching on time, you matched on person. So you keep all the cases and compare the exposure at the time that the event occurred to the individual’s exposure history. </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Case-crossover studies are matched studies that take personal matching to its limit: </a:t>
            </a:r>
          </a:p>
          <a:p>
            <a:pPr eaLnBrk="1" hangingPunct="1"/>
            <a:r>
              <a:rPr lang="en-US" altLang="en-US" dirty="0">
                <a:latin typeface="Arial" panose="020B0604020202020204" pitchFamily="34" charset="0"/>
              </a:rPr>
              <a:t>The individual forms the unit of stratification, and the comparison is between different exposure windows within individuals.</a:t>
            </a:r>
          </a:p>
        </p:txBody>
      </p:sp>
    </p:spTree>
    <p:extLst>
      <p:ext uri="{BB962C8B-B14F-4D97-AF65-F5344CB8AC3E}">
        <p14:creationId xmlns:p14="http://schemas.microsoft.com/office/powerpoint/2010/main" val="29339233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483DD20B-CF62-CE49-85D4-65932CDC50C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37931725" indent="-37474525">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CA830803-1928-324C-A156-AA8FF6B34D1C}" type="slidenum">
              <a:rPr lang="en-US" altLang="en-US" sz="1200" smtClean="0">
                <a:solidFill>
                  <a:schemeClr val="tx1"/>
                </a:solidFill>
                <a:latin typeface="Arial" panose="020B0604020202020204" pitchFamily="34" charset="0"/>
                <a:ea typeface="MS PGothic" panose="020B0600070205080204" pitchFamily="34" charset="-128"/>
              </a:rPr>
              <a:pPr/>
              <a:t>55</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30723" name="Rectangle 2">
            <a:extLst>
              <a:ext uri="{FF2B5EF4-FFF2-40B4-BE49-F238E27FC236}">
                <a16:creationId xmlns:a16="http://schemas.microsoft.com/office/drawing/2014/main" id="{4586FEC4-D2F6-0C42-A804-2B9EF7DFD586}"/>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66C4F1B5-467B-7745-8FE0-498F3655464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It may be difficult to measure all of the cases’ past exposure, so you can sample instead. </a:t>
            </a:r>
          </a:p>
        </p:txBody>
      </p:sp>
    </p:spTree>
    <p:extLst>
      <p:ext uri="{BB962C8B-B14F-4D97-AF65-F5344CB8AC3E}">
        <p14:creationId xmlns:p14="http://schemas.microsoft.com/office/powerpoint/2010/main" val="78618679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E0AA1ADE-0E5E-AC40-8B89-7296CCB6698F}"/>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5FE68769-AD8B-FA4F-81B3-0DD607109FD4}" type="slidenum">
              <a:rPr lang="en-US" altLang="en-US" sz="1200" smtClean="0"/>
              <a:pPr/>
              <a:t>56</a:t>
            </a:fld>
            <a:endParaRPr lang="en-US" altLang="en-US" sz="1200"/>
          </a:p>
        </p:txBody>
      </p:sp>
      <p:sp>
        <p:nvSpPr>
          <p:cNvPr id="32771" name="Rectangle 2">
            <a:extLst>
              <a:ext uri="{FF2B5EF4-FFF2-40B4-BE49-F238E27FC236}">
                <a16:creationId xmlns:a16="http://schemas.microsoft.com/office/drawing/2014/main" id="{5EA581DB-DA61-C64F-AA02-6A48C3B8FE17}"/>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96FE4DCA-E7CC-7748-A74E-9348CC60F0EF}"/>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You end up with what the case-crossover design might look like from within a cohort study concept</a:t>
            </a:r>
          </a:p>
          <a:p>
            <a:pPr marL="171450" indent="-171450" eaLnBrk="1" hangingPunct="1">
              <a:buFontTx/>
              <a:buChar char="-"/>
            </a:pPr>
            <a:r>
              <a:rPr lang="en-US" altLang="en-US" dirty="0"/>
              <a:t>Once you drop the non-cases from the study…</a:t>
            </a:r>
          </a:p>
        </p:txBody>
      </p:sp>
    </p:spTree>
    <p:extLst>
      <p:ext uri="{BB962C8B-B14F-4D97-AF65-F5344CB8AC3E}">
        <p14:creationId xmlns:p14="http://schemas.microsoft.com/office/powerpoint/2010/main" val="120049525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A098590F-2A03-0E44-88A8-44A0B09F43AE}"/>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FC37FA62-B567-7244-9812-F8BB1E81216C}" type="slidenum">
              <a:rPr lang="en-US" altLang="en-US" sz="1200" smtClean="0"/>
              <a:pPr/>
              <a:t>57</a:t>
            </a:fld>
            <a:endParaRPr lang="en-US" altLang="en-US" sz="1200"/>
          </a:p>
        </p:txBody>
      </p:sp>
      <p:sp>
        <p:nvSpPr>
          <p:cNvPr id="35843" name="Rectangle 2">
            <a:extLst>
              <a:ext uri="{FF2B5EF4-FFF2-40B4-BE49-F238E27FC236}">
                <a16:creationId xmlns:a16="http://schemas.microsoft.com/office/drawing/2014/main" id="{5BEA1D23-AEFD-5F4B-97DB-C298A4CF4727}"/>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5B4BE92A-5194-A843-873D-9D2AB3373F82}"/>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…You’re left what what you see here.</a:t>
            </a:r>
          </a:p>
          <a:p>
            <a:pPr marL="171450" indent="-171450" eaLnBrk="1" hangingPunct="1">
              <a:buFontTx/>
              <a:buChar char="-"/>
            </a:pPr>
            <a:r>
              <a:rPr lang="en-US" altLang="en-US" dirty="0"/>
              <a:t>Each individual now makes up his or her own stratum</a:t>
            </a:r>
          </a:p>
          <a:p>
            <a:pPr marL="171450" indent="-171450" eaLnBrk="1" hangingPunct="1">
              <a:buFontTx/>
              <a:buChar char="-"/>
            </a:pPr>
            <a:r>
              <a:rPr lang="en-US" altLang="en-US" dirty="0"/>
              <a:t>The case window (or effect period) is the time right before the event occurs</a:t>
            </a:r>
          </a:p>
          <a:p>
            <a:pPr marL="171450" indent="-171450" eaLnBrk="1" hangingPunct="1">
              <a:buFontTx/>
              <a:buChar char="-"/>
            </a:pPr>
            <a:r>
              <a:rPr lang="en-US" altLang="en-US" dirty="0"/>
              <a:t>The control window is a set time or it could be multiple times, usually prior to when the event occurs</a:t>
            </a:r>
          </a:p>
        </p:txBody>
      </p:sp>
    </p:spTree>
    <p:extLst>
      <p:ext uri="{BB962C8B-B14F-4D97-AF65-F5344CB8AC3E}">
        <p14:creationId xmlns:p14="http://schemas.microsoft.com/office/powerpoint/2010/main" val="9435553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A9FF8159-1DDC-3E45-A9FE-B84592B73B0B}"/>
              </a:ext>
            </a:extLst>
          </p:cNvPr>
          <p:cNvSpPr>
            <a:spLocks noGrp="1" noRot="1" noChangeAspect="1" noChangeArrowheads="1" noTextEdit="1"/>
          </p:cNvSpPr>
          <p:nvPr>
            <p:ph type="sldImg"/>
          </p:nvPr>
        </p:nvSpPr>
        <p:spPr>
          <a:ln/>
        </p:spPr>
      </p:sp>
      <p:sp>
        <p:nvSpPr>
          <p:cNvPr id="47107" name="Notes Placeholder 2">
            <a:extLst>
              <a:ext uri="{FF2B5EF4-FFF2-40B4-BE49-F238E27FC236}">
                <a16:creationId xmlns:a16="http://schemas.microsoft.com/office/drawing/2014/main" id="{C8CE68B6-8742-CA48-9F5E-1E805D15F811}"/>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To review, when conducting a case-crossover study, you identify a sample of cases from the underlying population of interest. </a:t>
            </a:r>
          </a:p>
          <a:p>
            <a:pPr marL="171450" indent="-171450" eaLnBrk="1" hangingPunct="1">
              <a:buFontTx/>
              <a:buChar char="-"/>
            </a:pPr>
            <a:r>
              <a:rPr lang="en-US" altLang="en-US" dirty="0"/>
              <a:t>Measure their exposure in what is called the “case window.” It should be measured based on what you hypothesize is the effect period. </a:t>
            </a:r>
          </a:p>
          <a:p>
            <a:pPr marL="628650" lvl="1" indent="-171450" eaLnBrk="1" hangingPunct="1">
              <a:buFontTx/>
              <a:buChar char="-"/>
            </a:pPr>
            <a:r>
              <a:rPr lang="en-US" altLang="en-US" dirty="0"/>
              <a:t>The </a:t>
            </a:r>
            <a:r>
              <a:rPr lang="en-US" sz="1200" kern="1200" dirty="0">
                <a:solidFill>
                  <a:schemeClr val="tx1"/>
                </a:solidFill>
                <a:effectLst/>
                <a:latin typeface="+mn-lt"/>
                <a:ea typeface="+mn-ea"/>
                <a:cs typeface="+mn-cs"/>
              </a:rPr>
              <a:t>“effect period” is the period of time following exposure when the risk in the population differs from the baseline risk. </a:t>
            </a:r>
          </a:p>
          <a:p>
            <a:pPr marL="628650" lvl="1" indent="-171450" eaLnBrk="1" hangingPunct="1">
              <a:buFontTx/>
              <a:buChar char="-"/>
            </a:pPr>
            <a:r>
              <a:rPr lang="en-US" sz="1200" kern="1200" dirty="0">
                <a:solidFill>
                  <a:schemeClr val="tx1"/>
                </a:solidFill>
                <a:effectLst/>
                <a:latin typeface="+mn-lt"/>
                <a:ea typeface="+mn-ea"/>
                <a:cs typeface="+mn-cs"/>
              </a:rPr>
              <a:t>It’s when you want to measure the effect of exposure on outcome.</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US" altLang="en-US" dirty="0"/>
              <a:t>It’s usually a short time period before the event occurred but can to some extent be empirically derived. You may not know how long that period should be or when it should be. You can use the data to inform your decisions but we’ll circle back to that. </a:t>
            </a:r>
            <a:endParaRPr lang="en-US" altLang="en-US" sz="1200" kern="1200" dirty="0">
              <a:solidFill>
                <a:schemeClr val="tx1"/>
              </a:solidFill>
              <a:effectLst/>
              <a:latin typeface="+mn-lt"/>
              <a:ea typeface="+mn-ea"/>
              <a:cs typeface="+mn-cs"/>
            </a:endParaRPr>
          </a:p>
        </p:txBody>
      </p:sp>
      <p:sp>
        <p:nvSpPr>
          <p:cNvPr id="47108" name="Slide Number Placeholder 3">
            <a:extLst>
              <a:ext uri="{FF2B5EF4-FFF2-40B4-BE49-F238E27FC236}">
                <a16:creationId xmlns:a16="http://schemas.microsoft.com/office/drawing/2014/main" id="{00EE1D72-B9A5-654A-A55B-907915F7013E}"/>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9AB68DBD-9357-0C42-A372-857C89E805DF}" type="slidenum">
              <a:rPr lang="en-US" altLang="en-US" sz="1200" smtClean="0"/>
              <a:pPr/>
              <a:t>58</a:t>
            </a:fld>
            <a:endParaRPr lang="en-US" altLang="en-US" sz="1200"/>
          </a:p>
        </p:txBody>
      </p:sp>
    </p:spTree>
    <p:extLst>
      <p:ext uri="{BB962C8B-B14F-4D97-AF65-F5344CB8AC3E}">
        <p14:creationId xmlns:p14="http://schemas.microsoft.com/office/powerpoint/2010/main" val="384172059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971A04F5-172A-7649-BA9F-1E07B414795E}"/>
              </a:ext>
            </a:extLst>
          </p:cNvPr>
          <p:cNvSpPr>
            <a:spLocks noGrp="1" noRot="1" noChangeAspect="1" noChangeArrowheads="1" noTextEdit="1"/>
          </p:cNvSpPr>
          <p:nvPr>
            <p:ph type="sldImg"/>
          </p:nvPr>
        </p:nvSpPr>
        <p:spPr>
          <a:ln/>
        </p:spPr>
      </p:sp>
      <p:sp>
        <p:nvSpPr>
          <p:cNvPr id="49155" name="Notes Placeholder 2">
            <a:extLst>
              <a:ext uri="{FF2B5EF4-FFF2-40B4-BE49-F238E27FC236}">
                <a16:creationId xmlns:a16="http://schemas.microsoft.com/office/drawing/2014/main" id="{C8292D17-0EA4-184E-B618-EE540EA73E5A}"/>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You then will estimate the expected exposure in the case window from exposure in one or more control windows. </a:t>
            </a:r>
          </a:p>
          <a:p>
            <a:pPr marL="628650" lvl="1" indent="-171450" eaLnBrk="1" hangingPunct="1">
              <a:buFontTx/>
              <a:buChar char="-"/>
            </a:pPr>
            <a:r>
              <a:rPr lang="en-US" altLang="en-US" dirty="0"/>
              <a:t>How you select your control window or windows might depend on resources or the type of research question you’re trying to answer</a:t>
            </a:r>
          </a:p>
          <a:p>
            <a:pPr marL="628650" lvl="1" indent="-171450" eaLnBrk="1" hangingPunct="1">
              <a:buFontTx/>
              <a:buChar char="-"/>
            </a:pPr>
            <a:r>
              <a:rPr lang="en-US" altLang="en-US" dirty="0"/>
              <a:t>You may want to match your control window to your case window on certain factors (e.g., time of day, day of week, season, etc.) in order to account for recurring exposure patterns</a:t>
            </a:r>
          </a:p>
          <a:p>
            <a:pPr marL="628650" lvl="1" indent="-171450" eaLnBrk="1" hangingPunct="1">
              <a:buFontTx/>
              <a:buChar char="-"/>
            </a:pPr>
            <a:r>
              <a:rPr lang="en-US" altLang="en-US" dirty="0"/>
              <a:t>You might also look at the usual frequency of exposure over a longer time (as in the diagrams with the larger boxes drawn)</a:t>
            </a:r>
          </a:p>
          <a:p>
            <a:pPr marL="171450" lvl="0" indent="-171450" eaLnBrk="1" hangingPunct="1">
              <a:buFontTx/>
              <a:buChar char="-"/>
            </a:pPr>
            <a:r>
              <a:rPr lang="en-US" altLang="en-US" dirty="0"/>
              <a:t>Once you have your observed exposure during the case window, you can compare it to the expected exposure based on the control window</a:t>
            </a:r>
          </a:p>
          <a:p>
            <a:pPr marL="628650" lvl="1" indent="-171450" eaLnBrk="1" hangingPunct="1">
              <a:buFontTx/>
              <a:buChar char="-"/>
            </a:pPr>
            <a:r>
              <a:rPr lang="en-US" altLang="en-US" dirty="0"/>
              <a:t>Depending on the structure of the models you can use the Mantel Haenszel odds ratio for counts or conditional logistic regression for person-time data</a:t>
            </a:r>
            <a:endParaRPr lang="en-US" dirty="0">
              <a:effectLst/>
            </a:endParaRPr>
          </a:p>
          <a:p>
            <a:pPr eaLnBrk="1" hangingPunct="1"/>
            <a:endParaRPr lang="en-US" altLang="en-US" dirty="0"/>
          </a:p>
        </p:txBody>
      </p:sp>
      <p:sp>
        <p:nvSpPr>
          <p:cNvPr id="49156" name="Slide Number Placeholder 3">
            <a:extLst>
              <a:ext uri="{FF2B5EF4-FFF2-40B4-BE49-F238E27FC236}">
                <a16:creationId xmlns:a16="http://schemas.microsoft.com/office/drawing/2014/main" id="{E377FD97-0662-EB4A-BCED-54538D736139}"/>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68F3DF62-D6A4-1F4D-97EF-82ECD75680C3}" type="slidenum">
              <a:rPr lang="en-US" altLang="en-US" sz="1200" smtClean="0"/>
              <a:pPr/>
              <a:t>59</a:t>
            </a:fld>
            <a:endParaRPr lang="en-US" altLang="en-US" sz="1200"/>
          </a:p>
        </p:txBody>
      </p:sp>
    </p:spTree>
    <p:extLst>
      <p:ext uri="{BB962C8B-B14F-4D97-AF65-F5344CB8AC3E}">
        <p14:creationId xmlns:p14="http://schemas.microsoft.com/office/powerpoint/2010/main" val="377817203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A838D01D-FB72-6C48-9252-EFE1ECBB3DE2}"/>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B3A158E4-F70C-DA45-B107-0D1628C87B18}" type="slidenum">
              <a:rPr lang="en-US" altLang="en-US" sz="1200" smtClean="0"/>
              <a:pPr/>
              <a:t>60</a:t>
            </a:fld>
            <a:endParaRPr lang="en-US" altLang="en-US" sz="1200"/>
          </a:p>
        </p:txBody>
      </p:sp>
      <p:sp>
        <p:nvSpPr>
          <p:cNvPr id="52227" name="Rectangle 2">
            <a:extLst>
              <a:ext uri="{FF2B5EF4-FFF2-40B4-BE49-F238E27FC236}">
                <a16:creationId xmlns:a16="http://schemas.microsoft.com/office/drawing/2014/main" id="{A24172E9-917C-444C-9862-3FCBC8E5781A}"/>
              </a:ext>
            </a:extLst>
          </p:cNvPr>
          <p:cNvSpPr>
            <a:spLocks noGrp="1" noRot="1" noChangeAspect="1" noChangeArrowheads="1" noTextEdit="1"/>
          </p:cNvSpPr>
          <p:nvPr>
            <p:ph type="sldImg"/>
          </p:nvPr>
        </p:nvSpPr>
        <p:spPr>
          <a:ln/>
        </p:spPr>
      </p:sp>
      <p:sp>
        <p:nvSpPr>
          <p:cNvPr id="52228" name="Rectangle 3">
            <a:extLst>
              <a:ext uri="{FF2B5EF4-FFF2-40B4-BE49-F238E27FC236}">
                <a16:creationId xmlns:a16="http://schemas.microsoft.com/office/drawing/2014/main" id="{BBD68CAD-027B-D94D-A354-99245CA80C50}"/>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There are a lot of choices that have to be made by the investigators</a:t>
            </a:r>
          </a:p>
          <a:p>
            <a:pPr marL="171450" indent="-171450" eaLnBrk="1" hangingPunct="1">
              <a:buFontTx/>
              <a:buChar char="-"/>
            </a:pPr>
            <a:r>
              <a:rPr lang="en-US" altLang="en-US" dirty="0"/>
              <a:t>Here you have time on the x-axis, and the risk of MI on the y-axis</a:t>
            </a:r>
          </a:p>
          <a:p>
            <a:pPr marL="171450" indent="-171450" eaLnBrk="1" hangingPunct="1">
              <a:buFontTx/>
              <a:buChar char="-"/>
            </a:pPr>
            <a:r>
              <a:rPr lang="en-US" altLang="en-US" dirty="0"/>
              <a:t>This is an appropriate research question for a case-crossover design because you have exercise, an exposure that occurs at a point in time. </a:t>
            </a:r>
          </a:p>
          <a:p>
            <a:pPr marL="628650" lvl="1" indent="-171450" eaLnBrk="1" hangingPunct="1">
              <a:buFontTx/>
              <a:buChar char="-"/>
            </a:pPr>
            <a:r>
              <a:rPr lang="en-US" altLang="en-US" dirty="0"/>
              <a:t>Risk goes up pretty quickly following exposure. That’s your induction period – the amount of time between exposure and the increased risk of the outcome</a:t>
            </a:r>
          </a:p>
          <a:p>
            <a:pPr marL="171450" lvl="0" indent="-171450" eaLnBrk="1" hangingPunct="1">
              <a:buFontTx/>
              <a:buChar char="-"/>
            </a:pPr>
            <a:r>
              <a:rPr lang="en-US" altLang="en-US" dirty="0"/>
              <a:t>Then you have your effect period during which the risk is highest</a:t>
            </a:r>
          </a:p>
          <a:p>
            <a:pPr marL="171450" lvl="0" indent="-171450" eaLnBrk="1" hangingPunct="1">
              <a:buFontTx/>
              <a:buChar char="-"/>
            </a:pPr>
            <a:r>
              <a:rPr lang="en-US" altLang="en-US" dirty="0"/>
              <a:t>And then there’s some carryover during which the effect of exposure has mostly gone away but hasn’t yet gotten all the way back to baseline</a:t>
            </a:r>
          </a:p>
        </p:txBody>
      </p:sp>
    </p:spTree>
    <p:extLst>
      <p:ext uri="{BB962C8B-B14F-4D97-AF65-F5344CB8AC3E}">
        <p14:creationId xmlns:p14="http://schemas.microsoft.com/office/powerpoint/2010/main" val="217750003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D0247075-54D7-664B-8EC1-3DD1384710AE}"/>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E4EBE2D8-1943-384C-8045-DC6192D538C4}" type="slidenum">
              <a:rPr lang="en-US" altLang="en-US" sz="1200" smtClean="0"/>
              <a:pPr/>
              <a:t>61</a:t>
            </a:fld>
            <a:endParaRPr lang="en-US" altLang="en-US" sz="1200"/>
          </a:p>
        </p:txBody>
      </p:sp>
      <p:sp>
        <p:nvSpPr>
          <p:cNvPr id="59395" name="Rectangle 2">
            <a:extLst>
              <a:ext uri="{FF2B5EF4-FFF2-40B4-BE49-F238E27FC236}">
                <a16:creationId xmlns:a16="http://schemas.microsoft.com/office/drawing/2014/main" id="{452B6FDC-948E-3549-AE17-CA49DC34DE95}"/>
              </a:ext>
            </a:extLst>
          </p:cNvPr>
          <p:cNvSpPr>
            <a:spLocks noGrp="1" noRot="1" noChangeAspect="1" noChangeArrowheads="1" noTextEdit="1"/>
          </p:cNvSpPr>
          <p:nvPr>
            <p:ph type="sldImg"/>
          </p:nvPr>
        </p:nvSpPr>
        <p:spPr>
          <a:ln/>
        </p:spPr>
      </p:sp>
      <p:sp>
        <p:nvSpPr>
          <p:cNvPr id="59396" name="Rectangle 3">
            <a:extLst>
              <a:ext uri="{FF2B5EF4-FFF2-40B4-BE49-F238E27FC236}">
                <a16:creationId xmlns:a16="http://schemas.microsoft.com/office/drawing/2014/main" id="{863C4F55-7855-FB48-8DE1-6B35643D7295}"/>
              </a:ext>
            </a:extLst>
          </p:cNvPr>
          <p:cNvSpPr>
            <a:spLocks noGrp="1" noChangeArrowheads="1"/>
          </p:cNvSpPr>
          <p:nvPr>
            <p:ph type="body" idx="1"/>
          </p:nvPr>
        </p:nvSpPr>
        <p:spPr>
          <a:noFill/>
        </p:spPr>
        <p:txBody>
          <a:bodyPr/>
          <a:lstStyle/>
          <a:p>
            <a:pPr marL="171450" lvl="0" indent="-171450" eaLnBrk="1" hangingPunct="1">
              <a:buFontTx/>
              <a:buChar char="-"/>
            </a:pPr>
            <a:r>
              <a:rPr lang="en-US" altLang="en-US" dirty="0"/>
              <a:t>You have to make the choice of when the effect window should be and think about whether there will be carry over</a:t>
            </a:r>
          </a:p>
          <a:p>
            <a:pPr marL="171450" lvl="0" indent="-171450" eaLnBrk="1" hangingPunct="1">
              <a:buFontTx/>
              <a:buChar char="-"/>
            </a:pPr>
            <a:r>
              <a:rPr lang="en-US" altLang="en-US" dirty="0"/>
              <a:t>These decisions will depend on your hypothesis and what the exposure and outcome are</a:t>
            </a:r>
          </a:p>
          <a:p>
            <a:pPr marL="171450" lvl="0" indent="-171450" eaLnBrk="1" hangingPunct="1">
              <a:buFontTx/>
              <a:buChar char="-"/>
            </a:pPr>
            <a:r>
              <a:rPr lang="en-US" altLang="en-US" dirty="0"/>
              <a:t>If there is uncertainty about the duration of the effect-period, the investigator can evaluate it empirically using the data </a:t>
            </a:r>
            <a:r>
              <a:rPr lang="en-US" altLang="en-US" sz="1000" dirty="0"/>
              <a:t>by examining the change in magnitude of the relative risk under different assumptions about duration. </a:t>
            </a:r>
          </a:p>
          <a:p>
            <a:pPr marL="628650" lvl="1" indent="-171450" eaLnBrk="1" hangingPunct="1">
              <a:buFontTx/>
              <a:buChar char="-"/>
            </a:pPr>
            <a:r>
              <a:rPr lang="en-US" altLang="en-US" sz="1000" dirty="0"/>
              <a:t>The best estimate of duration is the one that maximizes the RR estimate. </a:t>
            </a:r>
          </a:p>
          <a:p>
            <a:pPr marL="628650" lvl="1" indent="-171450" eaLnBrk="1" hangingPunct="1">
              <a:buFontTx/>
              <a:buChar char="-"/>
            </a:pPr>
            <a:r>
              <a:rPr lang="en-US" altLang="en-US" sz="1000" dirty="0"/>
              <a:t>For example, in the optional reading on forest fire smoke exposure and out-of-hospital cardiac arrests, analyses </a:t>
            </a:r>
            <a:r>
              <a:rPr lang="en-US" sz="1200" kern="1200" dirty="0">
                <a:solidFill>
                  <a:schemeClr val="tx1"/>
                </a:solidFill>
                <a:effectLst/>
                <a:latin typeface="+mn-lt"/>
                <a:ea typeface="+mn-ea"/>
                <a:cs typeface="+mn-cs"/>
              </a:rPr>
              <a:t>were done for lag 0 (hour of arrest), lag 1 (hour before arrest), lag 2, and so on, and average concentrations of lag 0–2 (average of hour of arrest, lag 1, and lag 2), lag 0–3, lag 0–4, lag 0–8, lag 0–12, lag 0–24, and lag 0–48. In addition, analyses were done using the whole year (from 1 July 2006 through 30 June 2007) and for the fire season only (1 November 2006 through 31 March 2007).  </a:t>
            </a:r>
          </a:p>
          <a:p>
            <a:pPr eaLnBrk="1" hangingPunct="1"/>
            <a:endParaRPr lang="en-US" altLang="en-US" sz="1000" dirty="0"/>
          </a:p>
          <a:p>
            <a:pPr eaLnBrk="1" hangingPunct="1"/>
            <a:endParaRPr lang="en-US" altLang="en-US" dirty="0"/>
          </a:p>
          <a:p>
            <a:pPr eaLnBrk="1" hangingPunct="1"/>
            <a:endParaRPr lang="en-US" altLang="en-US" sz="1000" dirty="0"/>
          </a:p>
        </p:txBody>
      </p:sp>
    </p:spTree>
    <p:extLst>
      <p:ext uri="{BB962C8B-B14F-4D97-AF65-F5344CB8AC3E}">
        <p14:creationId xmlns:p14="http://schemas.microsoft.com/office/powerpoint/2010/main" val="22648049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two main types of matching – individual</a:t>
            </a:r>
            <a:r>
              <a:rPr lang="en-US" baseline="0" dirty="0"/>
              <a:t> and frequency matching.  Individual matching is also called pair-wise matching, and involves matching a specific case to a specific control or a specific exposed individual to a specific unexposed individual. In contrast, frequency matching is done a group level. The following slides go into these two types of matching in more detail. </a:t>
            </a:r>
          </a:p>
        </p:txBody>
      </p:sp>
      <p:sp>
        <p:nvSpPr>
          <p:cNvPr id="4" name="Slide Number Placeholder 3"/>
          <p:cNvSpPr>
            <a:spLocks noGrp="1"/>
          </p:cNvSpPr>
          <p:nvPr>
            <p:ph type="sldNum" sz="quarter" idx="10"/>
          </p:nvPr>
        </p:nvSpPr>
        <p:spPr/>
        <p:txBody>
          <a:bodyPr/>
          <a:lstStyle/>
          <a:p>
            <a:fld id="{C3D3DC8E-344A-4AFD-831C-16B2F2D6DCE1}" type="slidenum">
              <a:rPr lang="en-US" smtClean="0"/>
              <a:t>6</a:t>
            </a:fld>
            <a:endParaRPr lang="en-US"/>
          </a:p>
        </p:txBody>
      </p:sp>
    </p:spTree>
    <p:extLst>
      <p:ext uri="{BB962C8B-B14F-4D97-AF65-F5344CB8AC3E}">
        <p14:creationId xmlns:p14="http://schemas.microsoft.com/office/powerpoint/2010/main" val="253097211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Here we’re back the physical activity and MI example. You can see that in the one hour prior to MI there’s a big spike in risk but that effect is pretty much gone after the hour is over.</a:t>
            </a:r>
          </a:p>
          <a:p>
            <a:pPr marL="171450" indent="-171450">
              <a:buFontTx/>
              <a:buChar char="-"/>
            </a:pPr>
            <a:r>
              <a:rPr lang="en-US" dirty="0"/>
              <a:t>You’d thus infer that there’s very little induction time, the relevant effect is right away, and there is very little carry over as well</a:t>
            </a:r>
          </a:p>
          <a:p>
            <a:pPr marL="171450" indent="-171450">
              <a:buFontTx/>
              <a:buChar char="-"/>
            </a:pPr>
            <a:r>
              <a:rPr lang="en-US" dirty="0"/>
              <a:t>In this scenario, if you chose a different effect period from one hour then you could get a very different result</a:t>
            </a:r>
          </a:p>
          <a:p>
            <a:pPr marL="171450" indent="-171450">
              <a:buFontTx/>
              <a:buChar char="-"/>
            </a:pPr>
            <a:r>
              <a:rPr lang="en-US" dirty="0"/>
              <a:t>It’s acceptable in a case-crossover study to look at these different scenarios to understand when risk is truly elevated</a:t>
            </a:r>
          </a:p>
        </p:txBody>
      </p:sp>
      <p:sp>
        <p:nvSpPr>
          <p:cNvPr id="4" name="Slide Number Placeholder 3"/>
          <p:cNvSpPr>
            <a:spLocks noGrp="1"/>
          </p:cNvSpPr>
          <p:nvPr>
            <p:ph type="sldNum" sz="quarter" idx="5"/>
          </p:nvPr>
        </p:nvSpPr>
        <p:spPr/>
        <p:txBody>
          <a:bodyPr/>
          <a:lstStyle/>
          <a:p>
            <a:fld id="{C3D3DC8E-344A-4AFD-831C-16B2F2D6DCE1}" type="slidenum">
              <a:rPr lang="en-US" smtClean="0"/>
              <a:t>62</a:t>
            </a:fld>
            <a:endParaRPr lang="en-US"/>
          </a:p>
        </p:txBody>
      </p:sp>
    </p:spTree>
    <p:extLst>
      <p:ext uri="{BB962C8B-B14F-4D97-AF65-F5344CB8AC3E}">
        <p14:creationId xmlns:p14="http://schemas.microsoft.com/office/powerpoint/2010/main" val="211418562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7F42DE35-5423-984B-84DA-3FB2324CB0C0}"/>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2219C18F-5959-E54D-BF5D-77591DDD75B4}" type="slidenum">
              <a:rPr lang="en-US" altLang="en-US" sz="1200" smtClean="0"/>
              <a:pPr/>
              <a:t>63</a:t>
            </a:fld>
            <a:endParaRPr lang="en-US" altLang="en-US" sz="1200"/>
          </a:p>
        </p:txBody>
      </p:sp>
      <p:sp>
        <p:nvSpPr>
          <p:cNvPr id="64515" name="Rectangle 2">
            <a:extLst>
              <a:ext uri="{FF2B5EF4-FFF2-40B4-BE49-F238E27FC236}">
                <a16:creationId xmlns:a16="http://schemas.microsoft.com/office/drawing/2014/main" id="{6F9FB226-4A1B-BD4B-A95D-D31528419031}"/>
              </a:ext>
            </a:extLst>
          </p:cNvPr>
          <p:cNvSpPr>
            <a:spLocks noGrp="1" noRot="1" noChangeAspect="1" noChangeArrowheads="1" noTextEdit="1"/>
          </p:cNvSpPr>
          <p:nvPr>
            <p:ph type="sldImg"/>
          </p:nvPr>
        </p:nvSpPr>
        <p:spPr>
          <a:ln/>
        </p:spPr>
      </p:sp>
      <p:sp>
        <p:nvSpPr>
          <p:cNvPr id="64516" name="Rectangle 3">
            <a:extLst>
              <a:ext uri="{FF2B5EF4-FFF2-40B4-BE49-F238E27FC236}">
                <a16:creationId xmlns:a16="http://schemas.microsoft.com/office/drawing/2014/main" id="{705E6E3D-6A78-9446-8B68-640A2BF2CBB3}"/>
              </a:ext>
            </a:extLst>
          </p:cNvPr>
          <p:cNvSpPr>
            <a:spLocks noGrp="1" noChangeArrowheads="1"/>
          </p:cNvSpPr>
          <p:nvPr>
            <p:ph type="body" idx="1"/>
          </p:nvPr>
        </p:nvSpPr>
        <p:spPr>
          <a:noFill/>
        </p:spPr>
        <p:txBody>
          <a:bodyPr/>
          <a:lstStyle/>
          <a:p>
            <a:pPr marL="171450" indent="-171450" eaLnBrk="1" hangingPunct="1">
              <a:buFontTx/>
              <a:buChar char="-"/>
            </a:pPr>
            <a:r>
              <a:rPr lang="en-US" altLang="en-US" sz="1000" dirty="0"/>
              <a:t>Once you’ve selected the length of your case window, your control window or windows should be the same length, but not overlapping</a:t>
            </a:r>
          </a:p>
          <a:p>
            <a:pPr marL="171450" indent="-171450" eaLnBrk="1" hangingPunct="1">
              <a:buFontTx/>
              <a:buChar char="-"/>
            </a:pPr>
            <a:r>
              <a:rPr lang="en-US" altLang="en-US" sz="1000" dirty="0"/>
              <a:t>To decide </a:t>
            </a:r>
            <a:r>
              <a:rPr lang="en-US" altLang="en-US" sz="1000" i="1" dirty="0"/>
              <a:t>when</a:t>
            </a:r>
            <a:r>
              <a:rPr lang="en-US" altLang="en-US" sz="1000" i="0" dirty="0"/>
              <a:t> the reference window should be, you have to ensure that your subject would have been at risk for the outcome</a:t>
            </a:r>
          </a:p>
          <a:p>
            <a:pPr marL="171450" indent="-171450" eaLnBrk="1" hangingPunct="1">
              <a:buFontTx/>
              <a:buChar char="-"/>
            </a:pPr>
            <a:r>
              <a:rPr lang="en-US" altLang="en-US" sz="1000" dirty="0"/>
              <a:t>You also want the control windows close enough in time so that the baseline risk of outcome might be the same in the case and control window but not so close together that the exposure might be correlated</a:t>
            </a:r>
          </a:p>
          <a:p>
            <a:pPr marL="171450" indent="-171450" eaLnBrk="1" hangingPunct="1">
              <a:buFontTx/>
              <a:buChar char="-"/>
            </a:pPr>
            <a:r>
              <a:rPr lang="en-US" altLang="en-US" sz="1000" dirty="0"/>
              <a:t>You’ll have to decide whether the reference period will be before or after the case window</a:t>
            </a:r>
          </a:p>
          <a:p>
            <a:pPr marL="628650" lvl="1" indent="-171450" eaLnBrk="1" hangingPunct="1">
              <a:buFontTx/>
              <a:buChar char="-"/>
            </a:pPr>
            <a:r>
              <a:rPr lang="en-US" altLang="en-US" sz="1000" dirty="0"/>
              <a:t>Before is much more common because a reference period after is only appropriate if you can assume that the event does not affect exposure</a:t>
            </a:r>
          </a:p>
          <a:p>
            <a:pPr marL="628650" lvl="1" indent="-171450" eaLnBrk="1" hangingPunct="1">
              <a:buFontTx/>
              <a:buChar char="-"/>
            </a:pPr>
            <a:r>
              <a:rPr lang="en-US" altLang="en-US" sz="1000" dirty="0"/>
              <a:t>Example of after</a:t>
            </a:r>
            <a:r>
              <a:rPr lang="en-US" altLang="en-US" sz="1000" dirty="0">
                <a:sym typeface="Wingdings" pitchFamily="2" charset="2"/>
              </a:rPr>
              <a:t> – common in environmental epi – smoke exposure and acute cardiac events</a:t>
            </a:r>
            <a:endParaRPr lang="en-US" altLang="en-US" sz="1000" dirty="0"/>
          </a:p>
          <a:p>
            <a:pPr marL="171450" indent="-171450" eaLnBrk="1" hangingPunct="1">
              <a:buFontTx/>
              <a:buChar char="-"/>
            </a:pPr>
            <a:r>
              <a:rPr lang="en-US" altLang="en-US" sz="1000" dirty="0"/>
              <a:t>Whether or not an adjacent period is appropriate will depend on any carryover effects.</a:t>
            </a:r>
          </a:p>
          <a:p>
            <a:pPr marL="171450" indent="-171450" eaLnBrk="1" hangingPunct="1">
              <a:buFontTx/>
              <a:buChar char="-"/>
            </a:pPr>
            <a:r>
              <a:rPr lang="en-US" altLang="en-US" sz="1000" dirty="0"/>
              <a:t>You’ll also have to decide how many control windows you should use.</a:t>
            </a:r>
          </a:p>
          <a:p>
            <a:pPr marL="628650" lvl="1" indent="-171450" eaLnBrk="1" hangingPunct="1">
              <a:buFontTx/>
              <a:buChar char="-"/>
            </a:pPr>
            <a:r>
              <a:rPr lang="en-US" altLang="en-US" sz="1000" dirty="0"/>
              <a:t>You get the most out of your data in terms of efficiency if you use the usual frequency approach, but that might not be feasible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ltLang="en-US" sz="1000" dirty="0"/>
              <a:t>The overall goal is to select control windows that reflect the exposure distribution in the person-time at risk. </a:t>
            </a:r>
            <a:r>
              <a:rPr lang="en-US" sz="1000" b="0" kern="1200" dirty="0">
                <a:solidFill>
                  <a:schemeClr val="tx1"/>
                </a:solidFill>
                <a:effectLst/>
                <a:latin typeface="+mn-lt"/>
                <a:ea typeface="+mn-ea"/>
                <a:cs typeface="+mn-cs"/>
              </a:rPr>
              <a:t>You’re assuming that control periods reflect the long-term exposure distribution in the study base that gave rise to the cases (i.e. no time trend in exposure)</a:t>
            </a:r>
            <a:endParaRPr lang="en-US" sz="1000" dirty="0"/>
          </a:p>
          <a:p>
            <a:endParaRPr lang="en-US" sz="1000" dirty="0"/>
          </a:p>
          <a:p>
            <a:pPr eaLnBrk="1" hangingPunct="1"/>
            <a:endParaRPr lang="en-US" altLang="en-US" sz="1000" dirty="0"/>
          </a:p>
        </p:txBody>
      </p:sp>
    </p:spTree>
    <p:extLst>
      <p:ext uri="{BB962C8B-B14F-4D97-AF65-F5344CB8AC3E}">
        <p14:creationId xmlns:p14="http://schemas.microsoft.com/office/powerpoint/2010/main" val="429351864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A case-crossover is most useful when you have an intermittent exposure</a:t>
            </a:r>
          </a:p>
          <a:p>
            <a:pPr marL="171450" indent="-171450">
              <a:buFontTx/>
              <a:buChar char="-"/>
            </a:pPr>
            <a:r>
              <a:rPr lang="en-US" altLang="en-US" dirty="0"/>
              <a:t>The effect of the exposure on the outcome occurs soon after the exposure</a:t>
            </a:r>
            <a:endParaRPr lang="en-US" dirty="0"/>
          </a:p>
          <a:p>
            <a:pPr marL="171450" indent="-171450">
              <a:buFontTx/>
              <a:buChar char="-"/>
            </a:pPr>
            <a:r>
              <a:rPr lang="en-US" dirty="0"/>
              <a:t>And the effect of the exposure is transient…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kern="1200" dirty="0">
                <a:solidFill>
                  <a:schemeClr val="tx1"/>
                </a:solidFill>
                <a:effectLst/>
                <a:latin typeface="+mn-lt"/>
                <a:ea typeface="+mn-ea"/>
                <a:cs typeface="+mn-cs"/>
              </a:rPr>
              <a:t>If exposure changes systematically over time and you only sample control periods prior to the event, the referent periods may all have higher or lower exposure = you may observe an association on average even under the null due to the temporal trend in exposure</a:t>
            </a:r>
            <a:endParaRPr lang="en-US" dirty="0"/>
          </a:p>
          <a:p>
            <a:pPr marL="171450" indent="-171450">
              <a:buFontTx/>
              <a:buChar char="-"/>
            </a:pPr>
            <a:r>
              <a:rPr lang="en-US" dirty="0"/>
              <a:t>The exposure should be the last component cause of the outcome.</a:t>
            </a:r>
          </a:p>
        </p:txBody>
      </p:sp>
      <p:sp>
        <p:nvSpPr>
          <p:cNvPr id="4" name="Slide Number Placeholder 3"/>
          <p:cNvSpPr>
            <a:spLocks noGrp="1"/>
          </p:cNvSpPr>
          <p:nvPr>
            <p:ph type="sldNum" sz="quarter" idx="5"/>
          </p:nvPr>
        </p:nvSpPr>
        <p:spPr/>
        <p:txBody>
          <a:bodyPr/>
          <a:lstStyle/>
          <a:p>
            <a:fld id="{C3D3DC8E-344A-4AFD-831C-16B2F2D6DCE1}" type="slidenum">
              <a:rPr lang="en-US" smtClean="0"/>
              <a:t>64</a:t>
            </a:fld>
            <a:endParaRPr lang="en-US"/>
          </a:p>
        </p:txBody>
      </p:sp>
    </p:spTree>
    <p:extLst>
      <p:ext uri="{BB962C8B-B14F-4D97-AF65-F5344CB8AC3E}">
        <p14:creationId xmlns:p14="http://schemas.microsoft.com/office/powerpoint/2010/main" val="213044801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a:extLst>
              <a:ext uri="{FF2B5EF4-FFF2-40B4-BE49-F238E27FC236}">
                <a16:creationId xmlns:a16="http://schemas.microsoft.com/office/drawing/2014/main" id="{BC0A8F8B-C1A8-2E43-95E8-BF3AC95D6B88}"/>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A4D0EF8-A35E-AD40-ACAE-FD648534C1AD}" type="slidenum">
              <a:rPr lang="en-US" altLang="en-US" sz="1200" smtClean="0"/>
              <a:pPr/>
              <a:t>65</a:t>
            </a:fld>
            <a:endParaRPr lang="en-US" altLang="en-US" sz="1200"/>
          </a:p>
        </p:txBody>
      </p:sp>
      <p:sp>
        <p:nvSpPr>
          <p:cNvPr id="113667" name="Rectangle 2">
            <a:extLst>
              <a:ext uri="{FF2B5EF4-FFF2-40B4-BE49-F238E27FC236}">
                <a16:creationId xmlns:a16="http://schemas.microsoft.com/office/drawing/2014/main" id="{A239E414-2A38-0547-8032-16931D6EDD50}"/>
              </a:ext>
            </a:extLst>
          </p:cNvPr>
          <p:cNvSpPr>
            <a:spLocks noGrp="1" noRot="1" noChangeAspect="1" noChangeArrowheads="1" noTextEdit="1"/>
          </p:cNvSpPr>
          <p:nvPr>
            <p:ph type="sldImg"/>
          </p:nvPr>
        </p:nvSpPr>
        <p:spPr>
          <a:ln/>
        </p:spPr>
      </p:sp>
      <p:sp>
        <p:nvSpPr>
          <p:cNvPr id="113668" name="Rectangle 3">
            <a:extLst>
              <a:ext uri="{FF2B5EF4-FFF2-40B4-BE49-F238E27FC236}">
                <a16:creationId xmlns:a16="http://schemas.microsoft.com/office/drawing/2014/main" id="{882890D4-29C5-DC41-805A-E390C8839F9A}"/>
              </a:ext>
            </a:extLst>
          </p:cNvPr>
          <p:cNvSpPr>
            <a:spLocks noGrp="1" noChangeArrowheads="1"/>
          </p:cNvSpPr>
          <p:nvPr>
            <p:ph type="body" idx="1"/>
          </p:nvPr>
        </p:nvSpPr>
        <p:spPr>
          <a:noFill/>
        </p:spPr>
        <p:txBody>
          <a:bodyPr/>
          <a:lstStyle/>
          <a:p>
            <a:pPr marL="171450" marR="0" lvl="0" indent="-171450" algn="l" defTabSz="914400" rtl="0" eaLnBrk="1" fontAlgn="auto" latinLnBrk="0" hangingPunct="1">
              <a:lnSpc>
                <a:spcPct val="90000"/>
              </a:lnSpc>
              <a:spcBef>
                <a:spcPts val="0"/>
              </a:spcBef>
              <a:spcAft>
                <a:spcPts val="0"/>
              </a:spcAft>
              <a:buClrTx/>
              <a:buSzTx/>
              <a:buFontTx/>
              <a:buChar char="-"/>
              <a:tabLst/>
              <a:defRPr/>
            </a:pPr>
            <a:r>
              <a:rPr lang="en-US" altLang="en-US" dirty="0"/>
              <a:t>The first advantage of the case-crossover design is that by using the same subject as his or her own control we automatically matched by all characteristics that do not change within individuals</a:t>
            </a:r>
          </a:p>
          <a:p>
            <a:pPr marL="171450" marR="0" lvl="0" indent="-171450" algn="l" defTabSz="914400" rtl="0" eaLnBrk="1" fontAlgn="auto" latinLnBrk="0" hangingPunct="1">
              <a:lnSpc>
                <a:spcPct val="90000"/>
              </a:lnSpc>
              <a:spcBef>
                <a:spcPts val="0"/>
              </a:spcBef>
              <a:spcAft>
                <a:spcPts val="0"/>
              </a:spcAft>
              <a:buClrTx/>
              <a:buSzTx/>
              <a:buFontTx/>
              <a:buChar char="-"/>
              <a:tabLst/>
              <a:defRPr/>
            </a:pPr>
            <a:r>
              <a:rPr lang="en-US" altLang="en-US" dirty="0"/>
              <a:t>Within the case-crossover analysis, any fixed personal characteristics that may affect the incidence of the outcome event are removed as confounders, though they may be examined still as effect modifiers</a:t>
            </a:r>
          </a:p>
          <a:p>
            <a:pPr eaLnBrk="1" hangingPunct="1">
              <a:lnSpc>
                <a:spcPct val="90000"/>
              </a:lnSpc>
            </a:pPr>
            <a:endParaRPr lang="en-US" altLang="en-US" dirty="0"/>
          </a:p>
          <a:p>
            <a:pPr eaLnBrk="1" hangingPunct="1">
              <a:lnSpc>
                <a:spcPct val="90000"/>
              </a:lnSpc>
            </a:pPr>
            <a:endParaRPr lang="en-US" altLang="en-US" dirty="0"/>
          </a:p>
          <a:p>
            <a:pPr eaLnBrk="1" hangingPunct="1">
              <a:lnSpc>
                <a:spcPct val="90000"/>
              </a:lnSpc>
            </a:pPr>
            <a:endParaRPr lang="en-US" altLang="en-US" sz="1400" dirty="0"/>
          </a:p>
        </p:txBody>
      </p:sp>
    </p:spTree>
    <p:extLst>
      <p:ext uri="{BB962C8B-B14F-4D97-AF65-F5344CB8AC3E}">
        <p14:creationId xmlns:p14="http://schemas.microsoft.com/office/powerpoint/2010/main" val="82166919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a:extLst>
              <a:ext uri="{FF2B5EF4-FFF2-40B4-BE49-F238E27FC236}">
                <a16:creationId xmlns:a16="http://schemas.microsoft.com/office/drawing/2014/main" id="{766A18D1-4F16-2A43-9263-910BC4443928}"/>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3E6DF7F2-A102-8D4A-AA8F-6B638895F039}" type="slidenum">
              <a:rPr lang="en-US" altLang="en-US" sz="1200" smtClean="0"/>
              <a:pPr/>
              <a:t>66</a:t>
            </a:fld>
            <a:endParaRPr lang="en-US" altLang="en-US" sz="1200"/>
          </a:p>
        </p:txBody>
      </p:sp>
      <p:sp>
        <p:nvSpPr>
          <p:cNvPr id="115715" name="Rectangle 2">
            <a:extLst>
              <a:ext uri="{FF2B5EF4-FFF2-40B4-BE49-F238E27FC236}">
                <a16:creationId xmlns:a16="http://schemas.microsoft.com/office/drawing/2014/main" id="{51108A10-B623-0F4D-BE64-3A4FFE07977B}"/>
              </a:ext>
            </a:extLst>
          </p:cNvPr>
          <p:cNvSpPr>
            <a:spLocks noGrp="1" noRot="1" noChangeAspect="1" noChangeArrowheads="1" noTextEdit="1"/>
          </p:cNvSpPr>
          <p:nvPr>
            <p:ph type="sldImg"/>
          </p:nvPr>
        </p:nvSpPr>
        <p:spPr>
          <a:ln/>
        </p:spPr>
      </p:sp>
      <p:sp>
        <p:nvSpPr>
          <p:cNvPr id="115716" name="Rectangle 3">
            <a:extLst>
              <a:ext uri="{FF2B5EF4-FFF2-40B4-BE49-F238E27FC236}">
                <a16:creationId xmlns:a16="http://schemas.microsoft.com/office/drawing/2014/main" id="{F826830A-8E7B-ED4C-ACAC-D4989326B61C}"/>
              </a:ext>
            </a:extLst>
          </p:cNvPr>
          <p:cNvSpPr>
            <a:spLocks noGrp="1" noChangeArrowheads="1"/>
          </p:cNvSpPr>
          <p:nvPr>
            <p:ph type="body" idx="1"/>
          </p:nvPr>
        </p:nvSpPr>
        <p:spPr>
          <a:noFill/>
        </p:spPr>
        <p:txBody>
          <a:bodyPr/>
          <a:lstStyle/>
          <a:p>
            <a:pPr marL="171450" indent="-171450" eaLnBrk="1" hangingPunct="1">
              <a:lnSpc>
                <a:spcPct val="90000"/>
              </a:lnSpc>
              <a:buFontTx/>
              <a:buChar char="-"/>
            </a:pPr>
            <a:r>
              <a:rPr lang="en-US" altLang="en-US" dirty="0"/>
              <a:t>A parallel challenge is that case-crossover studies do not control for within individual confounding by those characteristics that do change over time. </a:t>
            </a:r>
          </a:p>
          <a:p>
            <a:pPr marL="171450" indent="-171450" eaLnBrk="1" hangingPunct="1">
              <a:lnSpc>
                <a:spcPct val="90000"/>
              </a:lnSpc>
              <a:buFontTx/>
              <a:buChar char="-"/>
            </a:pPr>
            <a:r>
              <a:rPr lang="en-US" altLang="en-US" dirty="0"/>
              <a:t>You can control for them though it can be challenging to measure them correctly.</a:t>
            </a:r>
          </a:p>
          <a:p>
            <a:pPr marL="171450" indent="-171450" eaLnBrk="1" hangingPunct="1">
              <a:lnSpc>
                <a:spcPct val="90000"/>
              </a:lnSpc>
              <a:buFontTx/>
              <a:buChar char="-"/>
            </a:pPr>
            <a:r>
              <a:rPr lang="en-US" altLang="en-US" dirty="0"/>
              <a:t>Time-varying factors have strong potential to confound these studies</a:t>
            </a:r>
          </a:p>
          <a:p>
            <a:pPr marL="628650" lvl="1" indent="-171450" eaLnBrk="1" hangingPunct="1">
              <a:lnSpc>
                <a:spcPct val="90000"/>
              </a:lnSpc>
              <a:buFontTx/>
              <a:buChar char="-"/>
            </a:pPr>
            <a:r>
              <a:rPr lang="en-US" altLang="en-US" dirty="0"/>
              <a:t>This problem arises when multiple transient exposures are correlated in time within an individual (confounding factor coincides with the exposure of interest).</a:t>
            </a:r>
          </a:p>
          <a:p>
            <a:pPr marL="628650" lvl="1" indent="-171450" eaLnBrk="1" hangingPunct="1">
              <a:lnSpc>
                <a:spcPct val="90000"/>
              </a:lnSpc>
              <a:buFontTx/>
              <a:buChar char="-"/>
            </a:pPr>
            <a:r>
              <a:rPr lang="en-US" altLang="en-US" dirty="0"/>
              <a:t>Provided that there exists good data regarding the temporal correlation between exposures (better in short periods before outcome), confounding could be controlled as long as the temporal correlation among exposure episodes in the study population is not too high (e.g. coffee/sex)</a:t>
            </a:r>
            <a:endParaRPr lang="en-US" altLang="en-US" sz="1400" dirty="0"/>
          </a:p>
        </p:txBody>
      </p:sp>
    </p:spTree>
    <p:extLst>
      <p:ext uri="{BB962C8B-B14F-4D97-AF65-F5344CB8AC3E}">
        <p14:creationId xmlns:p14="http://schemas.microsoft.com/office/powerpoint/2010/main" val="390594588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a:extLst>
              <a:ext uri="{FF2B5EF4-FFF2-40B4-BE49-F238E27FC236}">
                <a16:creationId xmlns:a16="http://schemas.microsoft.com/office/drawing/2014/main" id="{8725BA5F-A4F7-5846-AC6B-3A81A8FED593}"/>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A83CA0B0-3853-C346-A824-41A16F2A1ECE}" type="slidenum">
              <a:rPr lang="en-US" altLang="en-US" sz="1200" smtClean="0"/>
              <a:pPr/>
              <a:t>67</a:t>
            </a:fld>
            <a:endParaRPr lang="en-US" altLang="en-US" sz="1200"/>
          </a:p>
        </p:txBody>
      </p:sp>
      <p:sp>
        <p:nvSpPr>
          <p:cNvPr id="117763" name="Rectangle 2">
            <a:extLst>
              <a:ext uri="{FF2B5EF4-FFF2-40B4-BE49-F238E27FC236}">
                <a16:creationId xmlns:a16="http://schemas.microsoft.com/office/drawing/2014/main" id="{F887972B-4712-DA46-A9B9-1DDF0681BD5E}"/>
              </a:ext>
            </a:extLst>
          </p:cNvPr>
          <p:cNvSpPr>
            <a:spLocks noGrp="1" noRot="1" noChangeAspect="1" noChangeArrowheads="1" noTextEdit="1"/>
          </p:cNvSpPr>
          <p:nvPr>
            <p:ph type="sldImg"/>
          </p:nvPr>
        </p:nvSpPr>
        <p:spPr>
          <a:ln/>
        </p:spPr>
      </p:sp>
      <p:sp>
        <p:nvSpPr>
          <p:cNvPr id="117764" name="Rectangle 3">
            <a:extLst>
              <a:ext uri="{FF2B5EF4-FFF2-40B4-BE49-F238E27FC236}">
                <a16:creationId xmlns:a16="http://schemas.microsoft.com/office/drawing/2014/main" id="{082E3A68-A97F-5A41-B7E8-F9573A329E03}"/>
              </a:ext>
            </a:extLst>
          </p:cNvPr>
          <p:cNvSpPr>
            <a:spLocks noGrp="1" noChangeArrowheads="1"/>
          </p:cNvSpPr>
          <p:nvPr>
            <p:ph type="body" idx="1"/>
          </p:nvPr>
        </p:nvSpPr>
        <p:spPr>
          <a:noFill/>
        </p:spPr>
        <p:txBody>
          <a:bodyPr/>
          <a:lstStyle/>
          <a:p>
            <a:pPr marL="171450" indent="-171450" eaLnBrk="1" hangingPunct="1">
              <a:lnSpc>
                <a:spcPct val="80000"/>
              </a:lnSpc>
              <a:buFontTx/>
              <a:buChar char="-"/>
            </a:pPr>
            <a:r>
              <a:rPr lang="en-US" altLang="en-US" sz="900" dirty="0"/>
              <a:t>Another advantage is that data collection is restricted to just cases, which improves cost and time efficiency.</a:t>
            </a:r>
          </a:p>
          <a:p>
            <a:pPr marL="628650" lvl="1" indent="-171450" eaLnBrk="1" hangingPunct="1">
              <a:lnSpc>
                <a:spcPct val="80000"/>
              </a:lnSpc>
              <a:buFontTx/>
              <a:buChar char="-"/>
            </a:pPr>
            <a:r>
              <a:rPr lang="en-US" altLang="en-US" sz="900" dirty="0"/>
              <a:t>You can have half the sample size of a traditional case-control study.</a:t>
            </a:r>
          </a:p>
          <a:p>
            <a:pPr marL="171450" lvl="0" indent="-171450" eaLnBrk="1" hangingPunct="1">
              <a:lnSpc>
                <a:spcPct val="80000"/>
              </a:lnSpc>
              <a:buFontTx/>
              <a:buChar char="-"/>
            </a:pPr>
            <a:r>
              <a:rPr lang="en-US" altLang="en-US" sz="900" dirty="0"/>
              <a:t>It also avoids the selection bias that can result from the selection of controls</a:t>
            </a:r>
          </a:p>
          <a:p>
            <a:pPr marL="628650" lvl="1" indent="-171450" eaLnBrk="1" hangingPunct="1">
              <a:lnSpc>
                <a:spcPct val="80000"/>
              </a:lnSpc>
              <a:buFontTx/>
              <a:buChar char="-"/>
            </a:pPr>
            <a:r>
              <a:rPr lang="en-US" altLang="en-US" sz="900" dirty="0"/>
              <a:t>Self-matched controls guarantee representativeness since the most appropriate population source for the cases are the cases themselves. </a:t>
            </a:r>
          </a:p>
        </p:txBody>
      </p:sp>
    </p:spTree>
    <p:extLst>
      <p:ext uri="{BB962C8B-B14F-4D97-AF65-F5344CB8AC3E}">
        <p14:creationId xmlns:p14="http://schemas.microsoft.com/office/powerpoint/2010/main" val="266045178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a:extLst>
              <a:ext uri="{FF2B5EF4-FFF2-40B4-BE49-F238E27FC236}">
                <a16:creationId xmlns:a16="http://schemas.microsoft.com/office/drawing/2014/main" id="{AD9E780E-1622-004D-BDE4-E22512AAE8EB}"/>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3871149-83E5-8A4F-8078-92FA0CC231F0}" type="slidenum">
              <a:rPr lang="en-US" altLang="en-US" sz="1200" smtClean="0"/>
              <a:pPr/>
              <a:t>68</a:t>
            </a:fld>
            <a:endParaRPr lang="en-US" altLang="en-US" sz="1200"/>
          </a:p>
        </p:txBody>
      </p:sp>
      <p:sp>
        <p:nvSpPr>
          <p:cNvPr id="119811" name="Rectangle 2">
            <a:extLst>
              <a:ext uri="{FF2B5EF4-FFF2-40B4-BE49-F238E27FC236}">
                <a16:creationId xmlns:a16="http://schemas.microsoft.com/office/drawing/2014/main" id="{ABA1F210-747F-1647-BE24-0B67F91755B2}"/>
              </a:ext>
            </a:extLst>
          </p:cNvPr>
          <p:cNvSpPr>
            <a:spLocks noGrp="1" noRot="1" noChangeAspect="1" noChangeArrowheads="1" noTextEdit="1"/>
          </p:cNvSpPr>
          <p:nvPr>
            <p:ph type="sldImg"/>
          </p:nvPr>
        </p:nvSpPr>
        <p:spPr>
          <a:ln/>
        </p:spPr>
      </p:sp>
      <p:sp>
        <p:nvSpPr>
          <p:cNvPr id="119812" name="Rectangle 3">
            <a:extLst>
              <a:ext uri="{FF2B5EF4-FFF2-40B4-BE49-F238E27FC236}">
                <a16:creationId xmlns:a16="http://schemas.microsoft.com/office/drawing/2014/main" id="{E84CFAE4-E852-8D40-9754-CB15BDB8C2C4}"/>
              </a:ext>
            </a:extLst>
          </p:cNvPr>
          <p:cNvSpPr>
            <a:spLocks noGrp="1" noChangeArrowheads="1"/>
          </p:cNvSpPr>
          <p:nvPr>
            <p:ph type="body" idx="1"/>
          </p:nvPr>
        </p:nvSpPr>
        <p:spPr>
          <a:noFill/>
        </p:spPr>
        <p:txBody>
          <a:bodyPr/>
          <a:lstStyle/>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However, biased case-selection is still possible</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If the cases aren’t a random sample of the cases that have occurred in the population, then you could end up with a form of selection bias called participation bias</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If participation is related to exposure then effect estimates are likely to be biased.</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An example might be looking at cocaine use and MI. If cocaine use influences whether or not someone participates in a research study, then you might not get valid estimates</a:t>
            </a:r>
          </a:p>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Selection can also be difficult when considering person-time at risk, especially for the control windows</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Person time should be selected to be periods in which the event can occur</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E.g. with cell phone usage and car accidents, the person time is driving time, not all time (not an issue for the studies of MI)</a:t>
            </a:r>
          </a:p>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I’ll also point out that there can be temptation to exclude person time in which the exposure could not have occurred (for example during sleep)</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This is only alright if the </a:t>
            </a:r>
            <a:r>
              <a:rPr lang="en-US" altLang="en-US" sz="1000" u="sng" dirty="0"/>
              <a:t>same restriction</a:t>
            </a:r>
            <a:r>
              <a:rPr lang="en-US" altLang="en-US" sz="1000" dirty="0"/>
              <a:t> is used for cases and for control time</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If different restrictions are imposed this can result in bias</a:t>
            </a:r>
          </a:p>
          <a:p>
            <a:pPr marL="1085850" marR="0" lvl="2"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e.g. if sleep is excluded from control time but not cases, may get downward bias</a:t>
            </a:r>
          </a:p>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Finally, I’ll reiterate that it can be challenging to choose when the control periods should be</a:t>
            </a:r>
          </a:p>
        </p:txBody>
      </p:sp>
    </p:spTree>
    <p:extLst>
      <p:ext uri="{BB962C8B-B14F-4D97-AF65-F5344CB8AC3E}">
        <p14:creationId xmlns:p14="http://schemas.microsoft.com/office/powerpoint/2010/main" val="426146455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a:extLst>
              <a:ext uri="{FF2B5EF4-FFF2-40B4-BE49-F238E27FC236}">
                <a16:creationId xmlns:a16="http://schemas.microsoft.com/office/drawing/2014/main" id="{1C4B2B49-806C-B743-A5EF-CA14E6C057D2}"/>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59B89D37-19C0-CC41-ACCC-84B89CEC3AB0}" type="slidenum">
              <a:rPr lang="en-US" altLang="en-US" sz="1200" smtClean="0"/>
              <a:pPr/>
              <a:t>69</a:t>
            </a:fld>
            <a:endParaRPr lang="en-US" altLang="en-US" sz="1200"/>
          </a:p>
        </p:txBody>
      </p:sp>
      <p:sp>
        <p:nvSpPr>
          <p:cNvPr id="121859" name="Rectangle 2">
            <a:extLst>
              <a:ext uri="{FF2B5EF4-FFF2-40B4-BE49-F238E27FC236}">
                <a16:creationId xmlns:a16="http://schemas.microsoft.com/office/drawing/2014/main" id="{8B4EF4DC-D732-E149-990C-4915EEB042C7}"/>
              </a:ext>
            </a:extLst>
          </p:cNvPr>
          <p:cNvSpPr>
            <a:spLocks noGrp="1" noRot="1" noChangeAspect="1" noChangeArrowheads="1" noTextEdit="1"/>
          </p:cNvSpPr>
          <p:nvPr>
            <p:ph type="sldImg"/>
          </p:nvPr>
        </p:nvSpPr>
        <p:spPr>
          <a:ln/>
        </p:spPr>
      </p:sp>
      <p:sp>
        <p:nvSpPr>
          <p:cNvPr id="121860" name="Rectangle 3">
            <a:extLst>
              <a:ext uri="{FF2B5EF4-FFF2-40B4-BE49-F238E27FC236}">
                <a16:creationId xmlns:a16="http://schemas.microsoft.com/office/drawing/2014/main" id="{F80E4380-8C17-1A47-925D-125F32799D97}"/>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Another advantage is the elimination of between subject differential misclassification</a:t>
            </a:r>
          </a:p>
          <a:p>
            <a:pPr marL="171450" indent="-171450" eaLnBrk="1" hangingPunct="1">
              <a:buFontTx/>
              <a:buChar char="-"/>
            </a:pPr>
            <a:r>
              <a:rPr lang="en-US" altLang="en-US" dirty="0"/>
              <a:t>You’re not asking cases to recall their exposure and then separate controls to recall their exposure. It’s the same person.</a:t>
            </a:r>
          </a:p>
          <a:p>
            <a:pPr marL="171450" indent="-171450" eaLnBrk="1" hangingPunct="1">
              <a:buFontTx/>
              <a:buChar char="-"/>
            </a:pPr>
            <a:r>
              <a:rPr lang="en-US" altLang="en-US" dirty="0"/>
              <a:t>Case-crossover studies </a:t>
            </a:r>
            <a:r>
              <a:rPr lang="en-US" altLang="en-US" b="1" dirty="0"/>
              <a:t>OFTEN</a:t>
            </a:r>
            <a:r>
              <a:rPr lang="en-US" altLang="en-US" dirty="0"/>
              <a:t> share with case-control studies the property that data collection for research is not initiated until after the event, and they share in the risk that the event itself may distort the data, through changes in memory, or through changes in information recording (e.g., the creation of a medical chart).</a:t>
            </a:r>
          </a:p>
          <a:p>
            <a:pPr marL="171450" indent="-171450" eaLnBrk="1" hangingPunct="1">
              <a:buFontTx/>
              <a:buChar char="-"/>
            </a:pPr>
            <a:endParaRPr lang="en-US" altLang="en-US" dirty="0"/>
          </a:p>
        </p:txBody>
      </p:sp>
    </p:spTree>
    <p:extLst>
      <p:ext uri="{BB962C8B-B14F-4D97-AF65-F5344CB8AC3E}">
        <p14:creationId xmlns:p14="http://schemas.microsoft.com/office/powerpoint/2010/main" val="3047429189"/>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a:extLst>
              <a:ext uri="{FF2B5EF4-FFF2-40B4-BE49-F238E27FC236}">
                <a16:creationId xmlns:a16="http://schemas.microsoft.com/office/drawing/2014/main" id="{540905A0-DEB8-0542-B05C-24B5338CEE3E}"/>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6E9BE770-F65A-B041-83B9-EA90D5E24241}" type="slidenum">
              <a:rPr lang="en-US" altLang="en-US" sz="1200" smtClean="0"/>
              <a:pPr/>
              <a:t>70</a:t>
            </a:fld>
            <a:endParaRPr lang="en-US" altLang="en-US" sz="1200"/>
          </a:p>
        </p:txBody>
      </p:sp>
      <p:sp>
        <p:nvSpPr>
          <p:cNvPr id="123907" name="Rectangle 2">
            <a:extLst>
              <a:ext uri="{FF2B5EF4-FFF2-40B4-BE49-F238E27FC236}">
                <a16:creationId xmlns:a16="http://schemas.microsoft.com/office/drawing/2014/main" id="{AD22BD96-B81C-FA41-8F14-E59B7F1CC5E4}"/>
              </a:ext>
            </a:extLst>
          </p:cNvPr>
          <p:cNvSpPr>
            <a:spLocks noGrp="1" noRot="1" noChangeAspect="1" noChangeArrowheads="1" noTextEdit="1"/>
          </p:cNvSpPr>
          <p:nvPr>
            <p:ph type="sldImg"/>
          </p:nvPr>
        </p:nvSpPr>
        <p:spPr>
          <a:ln/>
        </p:spPr>
      </p:sp>
      <p:sp>
        <p:nvSpPr>
          <p:cNvPr id="123908" name="Rectangle 3">
            <a:extLst>
              <a:ext uri="{FF2B5EF4-FFF2-40B4-BE49-F238E27FC236}">
                <a16:creationId xmlns:a16="http://schemas.microsoft.com/office/drawing/2014/main" id="{364C2EC9-7B9B-814A-9CDF-ACFE029E2B85}"/>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But you may still have differential misclassification because time since the outcome may affect how well exposure is recalled</a:t>
            </a:r>
          </a:p>
          <a:p>
            <a:pPr marL="171450" indent="-171450" eaLnBrk="1" hangingPunct="1">
              <a:buFontTx/>
              <a:buChar char="-"/>
            </a:pPr>
            <a:r>
              <a:rPr lang="en-US" altLang="en-US" dirty="0"/>
              <a:t>Case-crossover studies </a:t>
            </a:r>
            <a:r>
              <a:rPr lang="en-US" altLang="en-US" b="1" dirty="0"/>
              <a:t>OFTEN</a:t>
            </a:r>
            <a:r>
              <a:rPr lang="en-US" altLang="en-US" dirty="0"/>
              <a:t> share with case-control studies the property that data collection for research is not initiated until after the event, and they share in the risk that the event itself may distort the data, through changes in memory, or through changes in information recording (e.g., the creation of a medical chart).</a:t>
            </a:r>
          </a:p>
          <a:p>
            <a:pPr marL="171450" indent="-171450" eaLnBrk="1" hangingPunct="1">
              <a:buFontTx/>
              <a:buChar char="-"/>
            </a:pPr>
            <a:r>
              <a:rPr lang="en-US" altLang="en-US" sz="1200" dirty="0"/>
              <a:t>Interviewers might make more of an effort to interview patients consistent with the hypothesis (reduced by standardized procedures) and temporal differences between case and control windows can bias results. Memory recall of exposure during case and control intervals may differ (e.g. exaggeration or denial of the exposure the day of the outcome). However, in the example of physical activity and MI, it was unlikely since patients were unaware of the hypothesis; the entire 26-hour period before the MI was treated as one long hazard period; heavy physical exertion is a rare event and is easy to remember and assess.</a:t>
            </a:r>
          </a:p>
          <a:p>
            <a:pPr marL="171450" indent="-171450" eaLnBrk="1" hangingPunct="1">
              <a:buFontTx/>
              <a:buChar char="-"/>
            </a:pPr>
            <a:r>
              <a:rPr lang="en-US" altLang="en-US" sz="1200" dirty="0"/>
              <a:t>More prone to misclassification than non-matched designs. Hence, information bias can be more severe than in case control studies. Non-differential misclassification tends to bias toward the null.</a:t>
            </a:r>
          </a:p>
          <a:p>
            <a:pPr marL="171450" indent="-171450" eaLnBrk="1" hangingPunct="1">
              <a:buFontTx/>
              <a:buChar char="-"/>
            </a:pPr>
            <a:r>
              <a:rPr lang="en-US" altLang="en-US" sz="1200" dirty="0"/>
              <a:t>Trends in exposure information quality will also bias the results.</a:t>
            </a:r>
          </a:p>
        </p:txBody>
      </p:sp>
    </p:spTree>
    <p:extLst>
      <p:ext uri="{BB962C8B-B14F-4D97-AF65-F5344CB8AC3E}">
        <p14:creationId xmlns:p14="http://schemas.microsoft.com/office/powerpoint/2010/main" val="3504143360"/>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71</a:t>
            </a:fld>
            <a:endParaRPr lang="en-US"/>
          </a:p>
        </p:txBody>
      </p:sp>
    </p:spTree>
    <p:extLst>
      <p:ext uri="{BB962C8B-B14F-4D97-AF65-F5344CB8AC3E}">
        <p14:creationId xmlns:p14="http://schemas.microsoft.com/office/powerpoint/2010/main" val="23920629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As I stated, individual matching is subject by subject.  For example, in a case-control study matching on sex, age in 5-year categories and smoking, if you have a case that is a 58 year old female never smoker, you must find a control who is between 55-59 years of age, female, and a never smoker. </a:t>
            </a:r>
          </a:p>
          <a:p>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7</a:t>
            </a:fld>
            <a:endParaRPr lang="en-US"/>
          </a:p>
        </p:txBody>
      </p:sp>
    </p:spTree>
    <p:extLst>
      <p:ext uri="{BB962C8B-B14F-4D97-AF65-F5344CB8AC3E}">
        <p14:creationId xmlns:p14="http://schemas.microsoft.com/office/powerpoint/2010/main" val="2070455111"/>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72</a:t>
            </a:fld>
            <a:endParaRPr lang="en-US"/>
          </a:p>
        </p:txBody>
      </p:sp>
    </p:spTree>
    <p:extLst>
      <p:ext uri="{BB962C8B-B14F-4D97-AF65-F5344CB8AC3E}">
        <p14:creationId xmlns:p14="http://schemas.microsoft.com/office/powerpoint/2010/main" val="214559714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73</a:t>
            </a:fld>
            <a:endParaRPr lang="en-US"/>
          </a:p>
        </p:txBody>
      </p:sp>
    </p:spTree>
    <p:extLst>
      <p:ext uri="{BB962C8B-B14F-4D97-AF65-F5344CB8AC3E}">
        <p14:creationId xmlns:p14="http://schemas.microsoft.com/office/powerpoint/2010/main" val="98706926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74</a:t>
            </a:fld>
            <a:endParaRPr lang="en-US"/>
          </a:p>
        </p:txBody>
      </p:sp>
    </p:spTree>
    <p:extLst>
      <p:ext uri="{BB962C8B-B14F-4D97-AF65-F5344CB8AC3E}">
        <p14:creationId xmlns:p14="http://schemas.microsoft.com/office/powerpoint/2010/main" val="34088540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a:extLst>
              <a:ext uri="{FF2B5EF4-FFF2-40B4-BE49-F238E27FC236}">
                <a16:creationId xmlns:a16="http://schemas.microsoft.com/office/drawing/2014/main" id="{B4DCF258-301C-194F-8C28-349D51D10629}"/>
              </a:ext>
            </a:extLst>
          </p:cNvPr>
          <p:cNvSpPr>
            <a:spLocks noGrp="1" noRot="1" noChangeAspect="1" noChangeArrowheads="1" noTextEdit="1"/>
          </p:cNvSpPr>
          <p:nvPr>
            <p:ph type="sldImg"/>
          </p:nvPr>
        </p:nvSpPr>
        <p:spPr>
          <a:ln/>
        </p:spPr>
      </p:sp>
      <p:sp>
        <p:nvSpPr>
          <p:cNvPr id="129027" name="Notes Placeholder 2">
            <a:extLst>
              <a:ext uri="{FF2B5EF4-FFF2-40B4-BE49-F238E27FC236}">
                <a16:creationId xmlns:a16="http://schemas.microsoft.com/office/drawing/2014/main" id="{EA75882E-E0F9-C24C-9AAF-FDE11BC59DEB}"/>
              </a:ext>
            </a:extLst>
          </p:cNvPr>
          <p:cNvSpPr>
            <a:spLocks noGrp="1" noChangeArrowheads="1"/>
          </p:cNvSpPr>
          <p:nvPr>
            <p:ph type="body" idx="1"/>
          </p:nvPr>
        </p:nvSpPr>
        <p:spPr>
          <a:noFill/>
        </p:spPr>
        <p:txBody>
          <a:bodyPr/>
          <a:lstStyle/>
          <a:p>
            <a:pPr eaLnBrk="1" hangingPunct="1"/>
            <a:r>
              <a:rPr lang="en-US" altLang="en-US" dirty="0"/>
              <a:t>It is vulnerable to confounding arising from time trends in exposure (treatment) or confounders (indication): The case-crossover analysis depends on an assumption that the distribution of the study exposure is stable over time. It will be biased if there is a time trend in exposure: time is completely associated with selection (cases come only from the last period).</a:t>
            </a:r>
          </a:p>
          <a:p>
            <a:pPr eaLnBrk="1" hangingPunct="1"/>
            <a:endParaRPr lang="en-US" altLang="en-US" dirty="0"/>
          </a:p>
        </p:txBody>
      </p:sp>
      <p:sp>
        <p:nvSpPr>
          <p:cNvPr id="129028" name="Slide Number Placeholder 3">
            <a:extLst>
              <a:ext uri="{FF2B5EF4-FFF2-40B4-BE49-F238E27FC236}">
                <a16:creationId xmlns:a16="http://schemas.microsoft.com/office/drawing/2014/main" id="{4BB422E9-0028-0D4B-B7CE-BE610595DE62}"/>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A417F0AC-C1D4-9746-960F-580DF0B96FCE}" type="slidenum">
              <a:rPr lang="en-US" altLang="en-US" sz="1200" smtClean="0"/>
              <a:pPr/>
              <a:t>75</a:t>
            </a:fld>
            <a:endParaRPr lang="en-US" altLang="en-US" sz="1200"/>
          </a:p>
        </p:txBody>
      </p:sp>
    </p:spTree>
    <p:extLst>
      <p:ext uri="{BB962C8B-B14F-4D97-AF65-F5344CB8AC3E}">
        <p14:creationId xmlns:p14="http://schemas.microsoft.com/office/powerpoint/2010/main" val="1885375579"/>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76</a:t>
            </a:fld>
            <a:endParaRPr lang="en-US"/>
          </a:p>
        </p:txBody>
      </p:sp>
    </p:spTree>
    <p:extLst>
      <p:ext uri="{BB962C8B-B14F-4D97-AF65-F5344CB8AC3E}">
        <p14:creationId xmlns:p14="http://schemas.microsoft.com/office/powerpoint/2010/main" val="1623993402"/>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Time period is divided into fixed strata and referent days are selected within each stratum. Cases occurring early in the month will have most referent days later and cases near the end of the month will have most referent days earlier.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Time-stratified case-crossover: Sample cases and control periods randomly within strata of time so within a stratum you cannot predict when the case period occurred relative to the control time periods. Must assume population’s underlying risk of disease doesn’t change during the strata of time.</a:t>
            </a:r>
            <a:endParaRPr lang="en-US" dirty="0">
              <a:effectLst/>
            </a:endParaRPr>
          </a:p>
          <a:p>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77</a:t>
            </a:fld>
            <a:endParaRPr lang="en-US"/>
          </a:p>
        </p:txBody>
      </p:sp>
    </p:spTree>
    <p:extLst>
      <p:ext uri="{BB962C8B-B14F-4D97-AF65-F5344CB8AC3E}">
        <p14:creationId xmlns:p14="http://schemas.microsoft.com/office/powerpoint/2010/main" val="4028137599"/>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C2154AB6-F046-BD4A-A13C-121E7F4F46D5}"/>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4CAC3AA-9102-6A43-9E9F-BFC145907211}" type="slidenum">
              <a:rPr lang="en-US" altLang="en-US" sz="1200" smtClean="0"/>
              <a:pPr/>
              <a:t>78</a:t>
            </a:fld>
            <a:endParaRPr lang="en-US" altLang="en-US" sz="1200"/>
          </a:p>
        </p:txBody>
      </p:sp>
      <p:sp>
        <p:nvSpPr>
          <p:cNvPr id="72707" name="Rectangle 2">
            <a:extLst>
              <a:ext uri="{FF2B5EF4-FFF2-40B4-BE49-F238E27FC236}">
                <a16:creationId xmlns:a16="http://schemas.microsoft.com/office/drawing/2014/main" id="{C0EBB9F9-53B7-E740-945C-F1014578A945}"/>
              </a:ext>
            </a:extLst>
          </p:cNvPr>
          <p:cNvSpPr>
            <a:spLocks noGrp="1" noRot="1" noChangeAspect="1" noChangeArrowheads="1" noTextEdit="1"/>
          </p:cNvSpPr>
          <p:nvPr>
            <p:ph type="sldImg"/>
          </p:nvPr>
        </p:nvSpPr>
        <p:spPr>
          <a:ln/>
        </p:spPr>
      </p:sp>
      <p:sp>
        <p:nvSpPr>
          <p:cNvPr id="72708" name="Rectangle 3">
            <a:extLst>
              <a:ext uri="{FF2B5EF4-FFF2-40B4-BE49-F238E27FC236}">
                <a16:creationId xmlns:a16="http://schemas.microsoft.com/office/drawing/2014/main" id="{13B4F3E5-D6A2-FB45-9C13-EF64574D1C06}"/>
              </a:ext>
            </a:extLst>
          </p:cNvPr>
          <p:cNvSpPr>
            <a:spLocks noGrp="1" noChangeArrowheads="1"/>
          </p:cNvSpPr>
          <p:nvPr>
            <p:ph type="body" idx="1"/>
          </p:nvPr>
        </p:nvSpPr>
        <p:spPr>
          <a:noFill/>
        </p:spPr>
        <p:txBody>
          <a:bodyPr/>
          <a:lstStyle/>
          <a:p>
            <a:pPr eaLnBrk="1" hangingPunct="1"/>
            <a:r>
              <a:rPr lang="en-US" altLang="en-US" dirty="0"/>
              <a:t>Polytomous, or continuous exposure measures and multiple risk periods require a conditional logistic regression analysis.</a:t>
            </a:r>
          </a:p>
          <a:p>
            <a:pPr eaLnBrk="1" hangingPunct="1"/>
            <a:r>
              <a:rPr lang="en-US" altLang="en-US" dirty="0"/>
              <a:t>Risk periods of varying length can be analyzed using the techniques of stratified analysis of person-time data.  </a:t>
            </a:r>
          </a:p>
          <a:p>
            <a:pPr eaLnBrk="1" hangingPunct="1"/>
            <a:endParaRPr lang="en-US" altLang="en-US" dirty="0"/>
          </a:p>
          <a:p>
            <a:pPr eaLnBrk="1" hangingPunct="1"/>
            <a:r>
              <a:rPr lang="en-US" altLang="en-US" dirty="0"/>
              <a:t>The matched analysis may also be stratified by fixed personal characteristics to look for factors that modify the effect of the exposure on the risk of outcome.</a:t>
            </a:r>
          </a:p>
          <a:p>
            <a:pPr eaLnBrk="1" hangingPunct="1"/>
            <a:endParaRPr lang="en-US" altLang="en-US" dirty="0"/>
          </a:p>
          <a:p>
            <a:pPr eaLnBrk="1" hangingPunct="1"/>
            <a:r>
              <a:rPr lang="en-US" altLang="en-US" dirty="0" err="1"/>
              <a:t>McNemar’s</a:t>
            </a:r>
            <a:r>
              <a:rPr lang="en-US" altLang="en-US" dirty="0"/>
              <a:t> test can only handle pairs of data</a:t>
            </a:r>
          </a:p>
          <a:p>
            <a:pPr eaLnBrk="1" hangingPunct="1"/>
            <a:r>
              <a:rPr lang="en-US" altLang="en-US" dirty="0"/>
              <a:t>Mantel-</a:t>
            </a:r>
            <a:r>
              <a:rPr lang="en-US" altLang="en-US" dirty="0" err="1"/>
              <a:t>Haenszel</a:t>
            </a:r>
            <a:r>
              <a:rPr lang="en-US" altLang="en-US" dirty="0"/>
              <a:t> can handle multiple 2 x 2 x k tables from stratified samples. For pairs of data, the MH OR and </a:t>
            </a:r>
            <a:r>
              <a:rPr lang="en-US" altLang="en-US" dirty="0" err="1"/>
              <a:t>McNemar’s</a:t>
            </a:r>
            <a:r>
              <a:rPr lang="en-US" altLang="en-US" dirty="0"/>
              <a:t> test are the same.</a:t>
            </a:r>
          </a:p>
        </p:txBody>
      </p:sp>
    </p:spTree>
    <p:extLst>
      <p:ext uri="{BB962C8B-B14F-4D97-AF65-F5344CB8AC3E}">
        <p14:creationId xmlns:p14="http://schemas.microsoft.com/office/powerpoint/2010/main" val="1193326350"/>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79</a:t>
            </a:fld>
            <a:endParaRPr lang="en-US"/>
          </a:p>
        </p:txBody>
      </p:sp>
    </p:spTree>
    <p:extLst>
      <p:ext uri="{BB962C8B-B14F-4D97-AF65-F5344CB8AC3E}">
        <p14:creationId xmlns:p14="http://schemas.microsoft.com/office/powerpoint/2010/main" val="1281753216"/>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a:extLst>
              <a:ext uri="{FF2B5EF4-FFF2-40B4-BE49-F238E27FC236}">
                <a16:creationId xmlns:a16="http://schemas.microsoft.com/office/drawing/2014/main" id="{80BC7F91-D2CC-3B4B-A9BA-41551C155FE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62849CB7-097F-3743-8ECB-4C4FB2FAE2BB}" type="slidenum">
              <a:rPr lang="en-US" altLang="en-US" sz="1200" smtClean="0">
                <a:solidFill>
                  <a:schemeClr val="tx1"/>
                </a:solidFill>
                <a:latin typeface="Arial" panose="020B0604020202020204" pitchFamily="34" charset="0"/>
                <a:ea typeface="MS PGothic" panose="020B0600070205080204" pitchFamily="34" charset="-128"/>
              </a:rPr>
              <a:pPr/>
              <a:t>80</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96259" name="Rectangle 2">
            <a:extLst>
              <a:ext uri="{FF2B5EF4-FFF2-40B4-BE49-F238E27FC236}">
                <a16:creationId xmlns:a16="http://schemas.microsoft.com/office/drawing/2014/main" id="{760D33B8-0D81-DD45-BE22-6BFF8776AA22}"/>
              </a:ext>
            </a:extLst>
          </p:cNvPr>
          <p:cNvSpPr>
            <a:spLocks noGrp="1" noRot="1" noChangeAspect="1" noChangeArrowheads="1" noTextEdit="1"/>
          </p:cNvSpPr>
          <p:nvPr>
            <p:ph type="sldImg"/>
          </p:nvPr>
        </p:nvSpPr>
        <p:spPr>
          <a:ln/>
        </p:spPr>
      </p:sp>
      <p:sp>
        <p:nvSpPr>
          <p:cNvPr id="96260" name="Rectangle 3">
            <a:extLst>
              <a:ext uri="{FF2B5EF4-FFF2-40B4-BE49-F238E27FC236}">
                <a16:creationId xmlns:a16="http://schemas.microsoft.com/office/drawing/2014/main" id="{31836AFC-11A7-0D45-BE3C-38E3211F9E1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422606304"/>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a:extLst>
              <a:ext uri="{FF2B5EF4-FFF2-40B4-BE49-F238E27FC236}">
                <a16:creationId xmlns:a16="http://schemas.microsoft.com/office/drawing/2014/main" id="{F5094CCF-7C8C-AA43-BFAA-5DD51C8AAD7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D677EE90-AADF-8943-89DC-A717806405C9}" type="slidenum">
              <a:rPr lang="en-US" altLang="en-US" sz="1200" smtClean="0">
                <a:solidFill>
                  <a:schemeClr val="tx1"/>
                </a:solidFill>
                <a:latin typeface="Arial" panose="020B0604020202020204" pitchFamily="34" charset="0"/>
                <a:ea typeface="MS PGothic" panose="020B0600070205080204" pitchFamily="34" charset="-128"/>
              </a:rPr>
              <a:pPr/>
              <a:t>81</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98307" name="Rectangle 2">
            <a:extLst>
              <a:ext uri="{FF2B5EF4-FFF2-40B4-BE49-F238E27FC236}">
                <a16:creationId xmlns:a16="http://schemas.microsoft.com/office/drawing/2014/main" id="{1C89C198-0EB8-0B4E-B2DE-A665317BC090}"/>
              </a:ext>
            </a:extLst>
          </p:cNvPr>
          <p:cNvSpPr>
            <a:spLocks noGrp="1" noRot="1" noChangeAspect="1" noChangeArrowheads="1" noTextEdit="1"/>
          </p:cNvSpPr>
          <p:nvPr>
            <p:ph type="sldImg"/>
          </p:nvPr>
        </p:nvSpPr>
        <p:spPr>
          <a:ln/>
        </p:spPr>
      </p:sp>
      <p:sp>
        <p:nvSpPr>
          <p:cNvPr id="98308" name="Rectangle 3">
            <a:extLst>
              <a:ext uri="{FF2B5EF4-FFF2-40B4-BE49-F238E27FC236}">
                <a16:creationId xmlns:a16="http://schemas.microsoft.com/office/drawing/2014/main" id="{59025FD3-F501-9543-87D9-A113DBA9B60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1063266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Individual matching is</a:t>
            </a:r>
            <a:r>
              <a:rPr lang="en-US" baseline="0" dirty="0"/>
              <a:t> appropriate, or necessary, if you are matching on a large number of factors.</a:t>
            </a:r>
          </a:p>
          <a:p>
            <a:endParaRPr lang="en-US" baseline="0" dirty="0"/>
          </a:p>
          <a:p>
            <a:r>
              <a:rPr lang="en-US" baseline="0" dirty="0"/>
              <a:t>The level of confounders is unique to each case-control pair (for example, 55-59 years of age, female, never smoker in the previous slide), so each pair represents their own stratum</a:t>
            </a:r>
          </a:p>
          <a:p>
            <a:endParaRPr lang="en-US" baseline="0" dirty="0"/>
          </a:p>
          <a:p>
            <a:r>
              <a:rPr lang="en-US" baseline="0" dirty="0"/>
              <a:t>The analysis approach is conditional logistic regression, which you will learn more about in </a:t>
            </a:r>
            <a:r>
              <a:rPr lang="en-US" sz="1200" kern="1200" dirty="0" err="1">
                <a:solidFill>
                  <a:schemeClr val="tx1"/>
                </a:solidFill>
                <a:effectLst/>
                <a:latin typeface="+mn-lt"/>
                <a:ea typeface="+mn-ea"/>
                <a:cs typeface="+mn-cs"/>
              </a:rPr>
              <a:t>Biostat</a:t>
            </a:r>
            <a:r>
              <a:rPr lang="en-US" sz="1200" kern="1200" dirty="0">
                <a:solidFill>
                  <a:schemeClr val="tx1"/>
                </a:solidFill>
                <a:effectLst/>
                <a:latin typeface="+mn-lt"/>
                <a:ea typeface="+mn-ea"/>
                <a:cs typeface="+mn-cs"/>
              </a:rPr>
              <a:t> 209 (sometimes called </a:t>
            </a:r>
            <a:r>
              <a:rPr lang="en-US" sz="1200" kern="1200" dirty="0" err="1">
                <a:solidFill>
                  <a:schemeClr val="tx1"/>
                </a:solidFill>
                <a:effectLst/>
                <a:latin typeface="+mn-lt"/>
                <a:ea typeface="+mn-ea"/>
                <a:cs typeface="+mn-cs"/>
              </a:rPr>
              <a:t>Biostat</a:t>
            </a:r>
            <a:r>
              <a:rPr lang="en-US" sz="1200" kern="1200" dirty="0">
                <a:solidFill>
                  <a:schemeClr val="tx1"/>
                </a:solidFill>
                <a:effectLst/>
                <a:latin typeface="+mn-lt"/>
                <a:ea typeface="+mn-ea"/>
                <a:cs typeface="+mn-cs"/>
              </a:rPr>
              <a:t> 3) </a:t>
            </a:r>
            <a:r>
              <a:rPr lang="en-US" baseline="0" dirty="0"/>
              <a:t>.</a:t>
            </a:r>
          </a:p>
        </p:txBody>
      </p:sp>
      <p:sp>
        <p:nvSpPr>
          <p:cNvPr id="4" name="Slide Number Placeholder 3"/>
          <p:cNvSpPr>
            <a:spLocks noGrp="1"/>
          </p:cNvSpPr>
          <p:nvPr>
            <p:ph type="sldNum" sz="quarter" idx="10"/>
          </p:nvPr>
        </p:nvSpPr>
        <p:spPr/>
        <p:txBody>
          <a:bodyPr/>
          <a:lstStyle/>
          <a:p>
            <a:fld id="{C3D3DC8E-344A-4AFD-831C-16B2F2D6DCE1}" type="slidenum">
              <a:rPr lang="en-US" smtClean="0"/>
              <a:t>8</a:t>
            </a:fld>
            <a:endParaRPr lang="en-US"/>
          </a:p>
        </p:txBody>
      </p:sp>
    </p:spTree>
    <p:extLst>
      <p:ext uri="{BB962C8B-B14F-4D97-AF65-F5344CB8AC3E}">
        <p14:creationId xmlns:p14="http://schemas.microsoft.com/office/powerpoint/2010/main" val="2003216954"/>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82</a:t>
            </a:fld>
            <a:endParaRPr lang="en-US"/>
          </a:p>
        </p:txBody>
      </p:sp>
    </p:spTree>
    <p:extLst>
      <p:ext uri="{BB962C8B-B14F-4D97-AF65-F5344CB8AC3E}">
        <p14:creationId xmlns:p14="http://schemas.microsoft.com/office/powerpoint/2010/main" val="3778735018"/>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2EF8E641-C33F-8441-8A42-2099BAAA816B}"/>
              </a:ext>
            </a:extLst>
          </p:cNvPr>
          <p:cNvSpPr txBox="1">
            <a:spLocks noGrp="1" noChangeArrowheads="1"/>
          </p:cNvSpPr>
          <p:nvPr/>
        </p:nvSpPr>
        <p:spPr bwMode="auto">
          <a:xfrm>
            <a:off x="5181600" y="6515100"/>
            <a:ext cx="39624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pPr algn="r" eaLnBrk="1" hangingPunct="1"/>
            <a:fld id="{60B4999C-2767-5D46-8272-A5CFEDD5965D}" type="slidenum">
              <a:rPr lang="en-US" altLang="en-US" sz="1200">
                <a:solidFill>
                  <a:schemeClr val="tx1"/>
                </a:solidFill>
                <a:latin typeface="Arial" panose="020B0604020202020204" pitchFamily="34" charset="0"/>
                <a:ea typeface="ヒラギノ角ゴ Pro W3" panose="020B0300000000000000" pitchFamily="34" charset="-128"/>
                <a:cs typeface="ヒラギノ角ゴ Pro W3" panose="020B0300000000000000" pitchFamily="34" charset="-128"/>
              </a:rPr>
              <a:pPr algn="r" eaLnBrk="1" hangingPunct="1"/>
              <a:t>83</a:t>
            </a:fld>
            <a:endParaRPr lang="en-US" altLang="en-US" sz="1200">
              <a:solidFill>
                <a:schemeClr val="tx1"/>
              </a:solidFill>
              <a:latin typeface="Arial" panose="020B0604020202020204" pitchFamily="34" charset="0"/>
              <a:ea typeface="ヒラギノ角ゴ Pro W3" panose="020B0300000000000000" pitchFamily="34" charset="-128"/>
              <a:cs typeface="ヒラギノ角ゴ Pro W3" panose="020B0300000000000000" pitchFamily="34" charset="-128"/>
            </a:endParaRPr>
          </a:p>
        </p:txBody>
      </p:sp>
      <p:sp>
        <p:nvSpPr>
          <p:cNvPr id="37891" name="Rectangle 2">
            <a:extLst>
              <a:ext uri="{FF2B5EF4-FFF2-40B4-BE49-F238E27FC236}">
                <a16:creationId xmlns:a16="http://schemas.microsoft.com/office/drawing/2014/main" id="{E7CE6A44-1ACB-2546-AD02-EA31E4E693DA}"/>
              </a:ext>
            </a:extLst>
          </p:cNvPr>
          <p:cNvSpPr>
            <a:spLocks noGrp="1" noRot="1" noChangeAspect="1" noChangeArrowheads="1" noTextEdit="1"/>
          </p:cNvSpPr>
          <p:nvPr>
            <p:ph type="sldImg"/>
          </p:nvPr>
        </p:nvSpPr>
        <p:spPr>
          <a:ln/>
        </p:spPr>
      </p:sp>
      <p:sp>
        <p:nvSpPr>
          <p:cNvPr id="37892" name="Rectangle 3">
            <a:extLst>
              <a:ext uri="{FF2B5EF4-FFF2-40B4-BE49-F238E27FC236}">
                <a16:creationId xmlns:a16="http://schemas.microsoft.com/office/drawing/2014/main" id="{103B06A0-65C7-574A-BD48-8E5E31285F3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Case-crossover studies are matched cohort studies that take personal matching to its limit: </a:t>
            </a:r>
          </a:p>
          <a:p>
            <a:pPr eaLnBrk="1" hangingPunct="1"/>
            <a:r>
              <a:rPr lang="en-US" altLang="en-US">
                <a:latin typeface="Arial" panose="020B0604020202020204" pitchFamily="34" charset="0"/>
              </a:rPr>
              <a:t>The individual forms the unit of stratification, and the comparison is between different exposure windows within individuals.</a:t>
            </a:r>
          </a:p>
        </p:txBody>
      </p:sp>
    </p:spTree>
    <p:extLst>
      <p:ext uri="{BB962C8B-B14F-4D97-AF65-F5344CB8AC3E}">
        <p14:creationId xmlns:p14="http://schemas.microsoft.com/office/powerpoint/2010/main" val="930244434"/>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a:extLst>
              <a:ext uri="{FF2B5EF4-FFF2-40B4-BE49-F238E27FC236}">
                <a16:creationId xmlns:a16="http://schemas.microsoft.com/office/drawing/2014/main" id="{D090136D-7B2B-8C4E-8DB1-B1E7B877ECB3}"/>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EE319AD2-FA03-0847-9A1D-C8B903BB02F2}" type="slidenum">
              <a:rPr lang="en-US" altLang="en-US" sz="1200" smtClean="0"/>
              <a:pPr/>
              <a:t>84</a:t>
            </a:fld>
            <a:endParaRPr lang="en-US" altLang="en-US" sz="1200"/>
          </a:p>
        </p:txBody>
      </p:sp>
      <p:sp>
        <p:nvSpPr>
          <p:cNvPr id="103427" name="Rectangle 2">
            <a:extLst>
              <a:ext uri="{FF2B5EF4-FFF2-40B4-BE49-F238E27FC236}">
                <a16:creationId xmlns:a16="http://schemas.microsoft.com/office/drawing/2014/main" id="{C9FE8D34-3732-7841-A080-662EF3BBFCC8}"/>
              </a:ext>
            </a:extLst>
          </p:cNvPr>
          <p:cNvSpPr>
            <a:spLocks noGrp="1" noRot="1" noChangeAspect="1" noChangeArrowheads="1" noTextEdit="1"/>
          </p:cNvSpPr>
          <p:nvPr>
            <p:ph type="sldImg"/>
          </p:nvPr>
        </p:nvSpPr>
        <p:spPr>
          <a:ln/>
        </p:spPr>
      </p:sp>
      <p:sp>
        <p:nvSpPr>
          <p:cNvPr id="103428" name="Rectangle 3">
            <a:extLst>
              <a:ext uri="{FF2B5EF4-FFF2-40B4-BE49-F238E27FC236}">
                <a16:creationId xmlns:a16="http://schemas.microsoft.com/office/drawing/2014/main" id="{F0200B2B-5F13-A447-AEDA-6223824C84D9}"/>
              </a:ext>
            </a:extLst>
          </p:cNvPr>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1207083426"/>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a:extLst>
              <a:ext uri="{FF2B5EF4-FFF2-40B4-BE49-F238E27FC236}">
                <a16:creationId xmlns:a16="http://schemas.microsoft.com/office/drawing/2014/main" id="{F9E24891-AEB6-5144-ACA3-4F7797179A9E}"/>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06DED9E-40CB-B541-A8B1-CBB9E550570C}" type="slidenum">
              <a:rPr lang="en-US" altLang="en-US" sz="1200" smtClean="0"/>
              <a:pPr/>
              <a:t>85</a:t>
            </a:fld>
            <a:endParaRPr lang="en-US" altLang="en-US" sz="1200"/>
          </a:p>
        </p:txBody>
      </p:sp>
      <p:sp>
        <p:nvSpPr>
          <p:cNvPr id="105475" name="Rectangle 2">
            <a:extLst>
              <a:ext uri="{FF2B5EF4-FFF2-40B4-BE49-F238E27FC236}">
                <a16:creationId xmlns:a16="http://schemas.microsoft.com/office/drawing/2014/main" id="{0ED56977-E618-ED4C-A90A-14CBD97ED2DD}"/>
              </a:ext>
            </a:extLst>
          </p:cNvPr>
          <p:cNvSpPr>
            <a:spLocks noGrp="1" noRot="1" noChangeAspect="1" noChangeArrowheads="1" noTextEdit="1"/>
          </p:cNvSpPr>
          <p:nvPr>
            <p:ph type="sldImg"/>
          </p:nvPr>
        </p:nvSpPr>
        <p:spPr>
          <a:ln/>
        </p:spPr>
      </p:sp>
      <p:sp>
        <p:nvSpPr>
          <p:cNvPr id="105476" name="Rectangle 3">
            <a:extLst>
              <a:ext uri="{FF2B5EF4-FFF2-40B4-BE49-F238E27FC236}">
                <a16:creationId xmlns:a16="http://schemas.microsoft.com/office/drawing/2014/main" id="{B9E91A85-4B83-4B4C-B8C9-EED411B37352}"/>
              </a:ext>
            </a:extLst>
          </p:cNvPr>
          <p:cNvSpPr>
            <a:spLocks noGrp="1" noChangeArrowheads="1"/>
          </p:cNvSpPr>
          <p:nvPr>
            <p:ph type="body" idx="1"/>
          </p:nvPr>
        </p:nvSpPr>
        <p:spPr>
          <a:noFill/>
        </p:spPr>
        <p:txBody>
          <a:bodyPr/>
          <a:lstStyle/>
          <a:p>
            <a:pPr eaLnBrk="1" hangingPunct="1"/>
            <a:r>
              <a:rPr lang="en-US" altLang="en-US"/>
              <a:t>We can create a matched 2 by 2 table where we will have</a:t>
            </a:r>
          </a:p>
          <a:p>
            <a:pPr eaLnBrk="1" hangingPunct="1"/>
            <a:r>
              <a:rPr lang="en-US" altLang="en-US"/>
              <a:t>The matched OR is estimated by dividing the number of cases exposed ONLY during the case window by the number of cases exposed ONLY during the Reference window. We call these pairs of data discordant pairs, since they were exposed at one point in time but not the other. Only discordant pairs count in the analyses</a:t>
            </a:r>
          </a:p>
        </p:txBody>
      </p:sp>
    </p:spTree>
    <p:extLst>
      <p:ext uri="{BB962C8B-B14F-4D97-AF65-F5344CB8AC3E}">
        <p14:creationId xmlns:p14="http://schemas.microsoft.com/office/powerpoint/2010/main" val="330564889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id="{3350DA25-1689-E349-BDF0-CADE199B266D}"/>
              </a:ext>
            </a:extLst>
          </p:cNvPr>
          <p:cNvSpPr>
            <a:spLocks noGrp="1" noRot="1" noChangeAspect="1" noChangeArrowheads="1" noTextEdit="1"/>
          </p:cNvSpPr>
          <p:nvPr>
            <p:ph type="sldImg"/>
          </p:nvPr>
        </p:nvSpPr>
        <p:spPr>
          <a:ln/>
        </p:spPr>
      </p:sp>
      <p:sp>
        <p:nvSpPr>
          <p:cNvPr id="107523" name="Notes Placeholder 2">
            <a:extLst>
              <a:ext uri="{FF2B5EF4-FFF2-40B4-BE49-F238E27FC236}">
                <a16:creationId xmlns:a16="http://schemas.microsoft.com/office/drawing/2014/main" id="{78753585-7DD2-D747-A8DD-902A14606CF8}"/>
              </a:ext>
            </a:extLst>
          </p:cNvPr>
          <p:cNvSpPr>
            <a:spLocks noGrp="1" noChangeArrowheads="1"/>
          </p:cNvSpPr>
          <p:nvPr>
            <p:ph type="body" idx="1"/>
          </p:nvPr>
        </p:nvSpPr>
        <p:spPr>
          <a:noFill/>
        </p:spPr>
        <p:txBody>
          <a:bodyPr/>
          <a:lstStyle/>
          <a:p>
            <a:r>
              <a:rPr lang="en-US" altLang="en-US" b="1"/>
              <a:t>True.</a:t>
            </a:r>
            <a:r>
              <a:rPr lang="en-US" altLang="en-US"/>
              <a:t> Person with the same exposure level (and covariate levels, if covariates are included) are “concordant” for the exposure and covariates. Only persons with discordance between case and control windows in exposure or covariates can add something to relative risk estimates.</a:t>
            </a:r>
          </a:p>
          <a:p>
            <a:r>
              <a:rPr lang="en-US" altLang="en-US"/>
              <a:t>.</a:t>
            </a:r>
          </a:p>
        </p:txBody>
      </p:sp>
      <p:sp>
        <p:nvSpPr>
          <p:cNvPr id="107524" name="Slide Number Placeholder 3">
            <a:extLst>
              <a:ext uri="{FF2B5EF4-FFF2-40B4-BE49-F238E27FC236}">
                <a16:creationId xmlns:a16="http://schemas.microsoft.com/office/drawing/2014/main" id="{BDB2ECCE-D68B-3A4B-BC73-3A0F4DAB178C}"/>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A3B32C9F-234A-BD43-9127-199BBFC88884}" type="slidenum">
              <a:rPr lang="en-US" altLang="en-US" sz="1200" smtClean="0"/>
              <a:pPr/>
              <a:t>86</a:t>
            </a:fld>
            <a:endParaRPr lang="en-US" altLang="en-US" sz="1200"/>
          </a:p>
        </p:txBody>
      </p:sp>
    </p:spTree>
    <p:extLst>
      <p:ext uri="{BB962C8B-B14F-4D97-AF65-F5344CB8AC3E}">
        <p14:creationId xmlns:p14="http://schemas.microsoft.com/office/powerpoint/2010/main" val="2553917247"/>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87</a:t>
            </a:fld>
            <a:endParaRPr lang="en-US"/>
          </a:p>
        </p:txBody>
      </p:sp>
    </p:spTree>
    <p:extLst>
      <p:ext uri="{BB962C8B-B14F-4D97-AF65-F5344CB8AC3E}">
        <p14:creationId xmlns:p14="http://schemas.microsoft.com/office/powerpoint/2010/main" val="1508277391"/>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88</a:t>
            </a:fld>
            <a:endParaRPr lang="en-US"/>
          </a:p>
        </p:txBody>
      </p:sp>
    </p:spTree>
    <p:extLst>
      <p:ext uri="{BB962C8B-B14F-4D97-AF65-F5344CB8AC3E}">
        <p14:creationId xmlns:p14="http://schemas.microsoft.com/office/powerpoint/2010/main" val="368414585"/>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a:extLst>
              <a:ext uri="{FF2B5EF4-FFF2-40B4-BE49-F238E27FC236}">
                <a16:creationId xmlns:a16="http://schemas.microsoft.com/office/drawing/2014/main" id="{0E4A5082-1EEE-504A-966C-37E40F05532F}"/>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3849B4E1-D4C8-944F-8AAA-FE936D5195A9}" type="slidenum">
              <a:rPr lang="en-US" altLang="en-US" sz="1200" smtClean="0"/>
              <a:pPr/>
              <a:t>89</a:t>
            </a:fld>
            <a:endParaRPr lang="en-US" altLang="en-US" sz="1200"/>
          </a:p>
        </p:txBody>
      </p:sp>
      <p:sp>
        <p:nvSpPr>
          <p:cNvPr id="91139" name="Rectangle 2">
            <a:extLst>
              <a:ext uri="{FF2B5EF4-FFF2-40B4-BE49-F238E27FC236}">
                <a16:creationId xmlns:a16="http://schemas.microsoft.com/office/drawing/2014/main" id="{CD23CCA7-2764-8E48-8C51-6DEA0FC0876C}"/>
              </a:ext>
            </a:extLst>
          </p:cNvPr>
          <p:cNvSpPr>
            <a:spLocks noGrp="1" noRot="1" noChangeAspect="1" noChangeArrowheads="1" noTextEdit="1"/>
          </p:cNvSpPr>
          <p:nvPr>
            <p:ph type="sldImg"/>
          </p:nvPr>
        </p:nvSpPr>
        <p:spPr>
          <a:ln/>
        </p:spPr>
      </p:sp>
      <p:sp>
        <p:nvSpPr>
          <p:cNvPr id="91140" name="Rectangle 3">
            <a:extLst>
              <a:ext uri="{FF2B5EF4-FFF2-40B4-BE49-F238E27FC236}">
                <a16:creationId xmlns:a16="http://schemas.microsoft.com/office/drawing/2014/main" id="{1F44E018-075F-CA49-952A-C2F945880B2C}"/>
              </a:ext>
            </a:extLst>
          </p:cNvPr>
          <p:cNvSpPr>
            <a:spLocks noGrp="1" noChangeArrowheads="1"/>
          </p:cNvSpPr>
          <p:nvPr>
            <p:ph type="body" idx="1"/>
          </p:nvPr>
        </p:nvSpPr>
        <p:spPr>
          <a:noFill/>
        </p:spPr>
        <p:txBody>
          <a:bodyPr/>
          <a:lstStyle/>
          <a:p>
            <a:pPr eaLnBrk="1" hangingPunct="1"/>
            <a:r>
              <a:rPr lang="en-US" altLang="en-US" dirty="0"/>
              <a:t>Person-time denominators</a:t>
            </a:r>
          </a:p>
          <a:p>
            <a:pPr eaLnBrk="1" hangingPunct="1"/>
            <a:r>
              <a:rPr lang="en-US" altLang="en-US" dirty="0"/>
              <a:t>T cancels </a:t>
            </a: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If same length for cases and controls</a:t>
            </a:r>
            <a:endParaRPr lang="en-US" altLang="en-US" dirty="0"/>
          </a:p>
          <a:p>
            <a:pPr eaLnBrk="1" hangingPunct="1"/>
            <a:r>
              <a:rPr lang="en-US" altLang="en-US" dirty="0"/>
              <a:t>Simplifies to sum of time not exposed for exposed cases / sum of time exposed for not exposed cases</a:t>
            </a:r>
          </a:p>
          <a:p>
            <a:pPr eaLnBrk="1" hangingPunct="1"/>
            <a:endParaRPr lang="en-US" altLang="en-US" dirty="0"/>
          </a:p>
          <a:p>
            <a:pPr eaLnBrk="1" hangingPunct="1">
              <a:defRPr/>
            </a:pP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 then equation simplifies to:</a:t>
            </a:r>
          </a:p>
          <a:p>
            <a:pPr eaLnBrk="1" hangingPunct="1">
              <a:defRPr/>
            </a:pPr>
            <a:endParaRPr lang="en-US" altLang="en-US" sz="1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defRPr/>
            </a:pP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RR</a:t>
            </a:r>
            <a:r>
              <a:rPr lang="en-US" altLang="en-US" sz="1200" baseline="-25000" dirty="0">
                <a:latin typeface="Helvetica Neue" panose="02000503000000020004" pitchFamily="2" charset="0"/>
                <a:ea typeface="Helvetica Neue" panose="02000503000000020004" pitchFamily="2" charset="0"/>
                <a:cs typeface="Helvetica Neue" panose="02000503000000020004" pitchFamily="2" charset="0"/>
              </a:rPr>
              <a:t>MH</a:t>
            </a: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 = </a:t>
            </a:r>
            <a:r>
              <a:rPr lang="en-US" altLang="en-US" sz="1200" u="sng" dirty="0">
                <a:latin typeface="Helvetica Neue" panose="02000503000000020004" pitchFamily="2" charset="0"/>
                <a:ea typeface="Helvetica Neue" panose="02000503000000020004" pitchFamily="2" charset="0"/>
                <a:cs typeface="Helvetica Neue" panose="02000503000000020004" pitchFamily="2" charset="0"/>
              </a:rPr>
              <a:t>Exposed cases who were unexposed during control time</a:t>
            </a:r>
          </a:p>
          <a:p>
            <a:pPr eaLnBrk="1" hangingPunct="1">
              <a:defRPr/>
            </a:pP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	Unexposed cases who were exposed during control time</a:t>
            </a:r>
          </a:p>
          <a:p>
            <a:pPr eaLnBrk="1" hangingPunct="1">
              <a:defRPr/>
            </a:pPr>
            <a:endParaRPr lang="en-US" altLang="en-US" sz="1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defRPr/>
            </a:pP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Note: Exposed cases who were exposed during control time and unexposed cases who were unexposed during control time drop out</a:t>
            </a:r>
          </a:p>
          <a:p>
            <a:pPr eaLnBrk="1" hangingPunct="1"/>
            <a:endParaRPr lang="en-US" altLang="en-US" dirty="0"/>
          </a:p>
        </p:txBody>
      </p:sp>
    </p:spTree>
    <p:extLst>
      <p:ext uri="{BB962C8B-B14F-4D97-AF65-F5344CB8AC3E}">
        <p14:creationId xmlns:p14="http://schemas.microsoft.com/office/powerpoint/2010/main" val="803956413"/>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a:extLst>
              <a:ext uri="{FF2B5EF4-FFF2-40B4-BE49-F238E27FC236}">
                <a16:creationId xmlns:a16="http://schemas.microsoft.com/office/drawing/2014/main" id="{4EA35553-18D1-8E46-BC7E-1D504D2B375C}"/>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0B9E528B-FE8A-4040-AFC3-12DE70A1A050}" type="slidenum">
              <a:rPr lang="en-US" altLang="en-US" sz="1200" smtClean="0"/>
              <a:pPr/>
              <a:t>90</a:t>
            </a:fld>
            <a:endParaRPr lang="en-US" altLang="en-US" sz="1200"/>
          </a:p>
        </p:txBody>
      </p:sp>
      <p:sp>
        <p:nvSpPr>
          <p:cNvPr id="93187" name="Rectangle 2">
            <a:extLst>
              <a:ext uri="{FF2B5EF4-FFF2-40B4-BE49-F238E27FC236}">
                <a16:creationId xmlns:a16="http://schemas.microsoft.com/office/drawing/2014/main" id="{408AF02B-6230-C84D-831C-FACC42D6CD9F}"/>
              </a:ext>
            </a:extLst>
          </p:cNvPr>
          <p:cNvSpPr>
            <a:spLocks noGrp="1" noRot="1" noChangeAspect="1" noChangeArrowheads="1" noTextEdit="1"/>
          </p:cNvSpPr>
          <p:nvPr>
            <p:ph type="sldImg"/>
          </p:nvPr>
        </p:nvSpPr>
        <p:spPr>
          <a:ln/>
        </p:spPr>
      </p:sp>
      <p:sp>
        <p:nvSpPr>
          <p:cNvPr id="93188" name="Rectangle 3">
            <a:extLst>
              <a:ext uri="{FF2B5EF4-FFF2-40B4-BE49-F238E27FC236}">
                <a16:creationId xmlns:a16="http://schemas.microsoft.com/office/drawing/2014/main" id="{D3071D57-119D-7A49-B341-61CA6A232383}"/>
              </a:ext>
            </a:extLst>
          </p:cNvPr>
          <p:cNvSpPr>
            <a:spLocks noGrp="1" noChangeArrowheads="1"/>
          </p:cNvSpPr>
          <p:nvPr>
            <p:ph type="body" idx="1"/>
          </p:nvPr>
        </p:nvSpPr>
        <p:spPr>
          <a:noFill/>
        </p:spPr>
        <p:txBody>
          <a:bodyPr/>
          <a:lstStyle/>
          <a:p>
            <a:pPr eaLnBrk="1" hangingPunct="1"/>
            <a:r>
              <a:rPr lang="en-US" altLang="en-US"/>
              <a:t>Data from the Onset Study for the one hour period of sexual activity</a:t>
            </a:r>
          </a:p>
        </p:txBody>
      </p:sp>
    </p:spTree>
    <p:extLst>
      <p:ext uri="{BB962C8B-B14F-4D97-AF65-F5344CB8AC3E}">
        <p14:creationId xmlns:p14="http://schemas.microsoft.com/office/powerpoint/2010/main" val="1834270978"/>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A93EC246-DFAF-044A-AB60-AA5950657B78}"/>
              </a:ext>
            </a:extLst>
          </p:cNvPr>
          <p:cNvSpPr>
            <a:spLocks noGrp="1" noRot="1" noChangeAspect="1" noChangeArrowheads="1" noTextEdit="1"/>
          </p:cNvSpPr>
          <p:nvPr>
            <p:ph type="sldImg"/>
          </p:nvPr>
        </p:nvSpPr>
        <p:spPr>
          <a:ln/>
        </p:spPr>
      </p:sp>
      <p:sp>
        <p:nvSpPr>
          <p:cNvPr id="10243" name="Notes Placeholder 2">
            <a:extLst>
              <a:ext uri="{FF2B5EF4-FFF2-40B4-BE49-F238E27FC236}">
                <a16:creationId xmlns:a16="http://schemas.microsoft.com/office/drawing/2014/main" id="{A508D3E9-CA2A-7044-A687-1644233D84F6}"/>
              </a:ext>
            </a:extLst>
          </p:cNvPr>
          <p:cNvSpPr>
            <a:spLocks noGrp="1" noChangeArrowheads="1"/>
          </p:cNvSpPr>
          <p:nvPr>
            <p:ph type="body" idx="1"/>
          </p:nvPr>
        </p:nvSpPr>
        <p:spPr>
          <a:noFill/>
        </p:spPr>
        <p:txBody>
          <a:bodyPr/>
          <a:lstStyle/>
          <a:p>
            <a:pPr eaLnBrk="1" hangingPunct="1"/>
            <a:endParaRPr lang="en-US" altLang="en-US"/>
          </a:p>
        </p:txBody>
      </p:sp>
      <p:sp>
        <p:nvSpPr>
          <p:cNvPr id="10244" name="Slide Number Placeholder 3">
            <a:extLst>
              <a:ext uri="{FF2B5EF4-FFF2-40B4-BE49-F238E27FC236}">
                <a16:creationId xmlns:a16="http://schemas.microsoft.com/office/drawing/2014/main" id="{5E6D9FFD-084E-394A-A0B7-0ED1984E68DC}"/>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B4F350BF-3261-BB43-B30E-2D9810130347}" type="slidenum">
              <a:rPr lang="en-US" altLang="en-US" sz="1200" smtClean="0"/>
              <a:pPr/>
              <a:t>91</a:t>
            </a:fld>
            <a:endParaRPr lang="en-US" altLang="en-US" sz="1200"/>
          </a:p>
        </p:txBody>
      </p:sp>
    </p:spTree>
    <p:extLst>
      <p:ext uri="{BB962C8B-B14F-4D97-AF65-F5344CB8AC3E}">
        <p14:creationId xmlns:p14="http://schemas.microsoft.com/office/powerpoint/2010/main" val="40760598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Tx/>
              <a:buChar char="-"/>
            </a:pPr>
            <a:r>
              <a:rPr lang="en-US" dirty="0"/>
              <a:t>Conditional logistic regression models study the association between a binary dependent variable – in this scenario case-control status – in relation to your exposure and any potential confounders on which you did NOT match.</a:t>
            </a:r>
          </a:p>
          <a:p>
            <a:pPr marL="628650" lvl="1" indent="-171450">
              <a:buFontTx/>
              <a:buChar char="-"/>
            </a:pPr>
            <a:r>
              <a:rPr lang="en-US" dirty="0"/>
              <a:t>You needn’t include matching factors as independent variables in the model because conditional logistic regression stratifies on each matched set</a:t>
            </a:r>
          </a:p>
        </p:txBody>
      </p:sp>
      <p:sp>
        <p:nvSpPr>
          <p:cNvPr id="4" name="Slide Number Placeholder 3"/>
          <p:cNvSpPr>
            <a:spLocks noGrp="1"/>
          </p:cNvSpPr>
          <p:nvPr>
            <p:ph type="sldNum" sz="quarter" idx="5"/>
          </p:nvPr>
        </p:nvSpPr>
        <p:spPr/>
        <p:txBody>
          <a:bodyPr/>
          <a:lstStyle/>
          <a:p>
            <a:fld id="{C3D3DC8E-344A-4AFD-831C-16B2F2D6DCE1}" type="slidenum">
              <a:rPr lang="en-US" smtClean="0"/>
              <a:t>9</a:t>
            </a:fld>
            <a:endParaRPr lang="en-US"/>
          </a:p>
        </p:txBody>
      </p:sp>
    </p:spTree>
    <p:extLst>
      <p:ext uri="{BB962C8B-B14F-4D97-AF65-F5344CB8AC3E}">
        <p14:creationId xmlns:p14="http://schemas.microsoft.com/office/powerpoint/2010/main" val="1429267576"/>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a:extLst>
              <a:ext uri="{FF2B5EF4-FFF2-40B4-BE49-F238E27FC236}">
                <a16:creationId xmlns:a16="http://schemas.microsoft.com/office/drawing/2014/main" id="{3379C72D-F49E-9D41-99B3-346F2D86AA06}"/>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28EDC3BF-4F6D-F04A-B257-08B56CA45EA0}" type="slidenum">
              <a:rPr lang="en-US" altLang="en-US" sz="1200" smtClean="0"/>
              <a:pPr/>
              <a:t>92</a:t>
            </a:fld>
            <a:endParaRPr lang="en-US" altLang="en-US" sz="1200"/>
          </a:p>
        </p:txBody>
      </p:sp>
      <p:sp>
        <p:nvSpPr>
          <p:cNvPr id="154627" name="Rectangle 2">
            <a:extLst>
              <a:ext uri="{FF2B5EF4-FFF2-40B4-BE49-F238E27FC236}">
                <a16:creationId xmlns:a16="http://schemas.microsoft.com/office/drawing/2014/main" id="{8C452826-FE0D-F342-8871-2CCA19C96510}"/>
              </a:ext>
            </a:extLst>
          </p:cNvPr>
          <p:cNvSpPr>
            <a:spLocks noGrp="1" noRot="1" noChangeAspect="1" noChangeArrowheads="1" noTextEdit="1"/>
          </p:cNvSpPr>
          <p:nvPr>
            <p:ph type="sldImg"/>
          </p:nvPr>
        </p:nvSpPr>
        <p:spPr>
          <a:ln/>
        </p:spPr>
      </p:sp>
      <p:sp>
        <p:nvSpPr>
          <p:cNvPr id="154628" name="Rectangle 3">
            <a:extLst>
              <a:ext uri="{FF2B5EF4-FFF2-40B4-BE49-F238E27FC236}">
                <a16:creationId xmlns:a16="http://schemas.microsoft.com/office/drawing/2014/main" id="{0A8008AB-9B48-0E49-8101-1F7D00A1B07C}"/>
              </a:ext>
            </a:extLst>
          </p:cNvPr>
          <p:cNvSpPr>
            <a:spLocks noGrp="1" noChangeArrowheads="1"/>
          </p:cNvSpPr>
          <p:nvPr>
            <p:ph type="body" idx="1"/>
          </p:nvPr>
        </p:nvSpPr>
        <p:spPr>
          <a:noFill/>
        </p:spPr>
        <p:txBody>
          <a:bodyPr/>
          <a:lstStyle/>
          <a:p>
            <a:pPr eaLnBrk="1" hangingPunct="1"/>
            <a:r>
              <a:rPr lang="en-US" altLang="en-US" sz="1000"/>
              <a:t>The onset study: MI onset determinants (sexual activity and coffee drinking). Why were MIs more frequent in the morning? To avoid biased selection of controls (healthy volunteers, less stressful days)</a:t>
            </a:r>
          </a:p>
          <a:p>
            <a:pPr eaLnBrk="1" hangingPunct="1"/>
            <a:r>
              <a:rPr lang="en-US" altLang="en-US" sz="1000"/>
              <a:t>Experience for the same case the same time the day before as a control. Or, why not, same time the week before, the month before, average during the last year etc. Multiple controls.</a:t>
            </a:r>
          </a:p>
          <a:p>
            <a:pPr eaLnBrk="1" hangingPunct="1"/>
            <a:r>
              <a:rPr lang="en-US" altLang="en-US" sz="1000" b="1"/>
              <a:t>Introduce the concept of time trends</a:t>
            </a:r>
            <a:r>
              <a:rPr lang="en-US" altLang="en-US" sz="1000"/>
              <a:t>.</a:t>
            </a:r>
          </a:p>
          <a:p>
            <a:pPr eaLnBrk="1" hangingPunct="1"/>
            <a:r>
              <a:rPr lang="en-US" altLang="en-US" sz="1000"/>
              <a:t>Ex. Asthma and use of beta-agonists. Underlying disease severity is controlled?? </a:t>
            </a:r>
          </a:p>
          <a:p>
            <a:pPr eaLnBrk="1" hangingPunct="1"/>
            <a:r>
              <a:rPr lang="en-US" altLang="en-US" sz="1000"/>
              <a:t>Bidirectional sampling: OK if past illness do not influence future air pollution</a:t>
            </a:r>
          </a:p>
          <a:p>
            <a:pPr eaLnBrk="1" hangingPunct="1"/>
            <a:r>
              <a:rPr lang="en-US" altLang="en-US" sz="1000"/>
              <a:t>Cell phones use the day before the collision. Target person time were driving times</a:t>
            </a:r>
          </a:p>
          <a:p>
            <a:pPr eaLnBrk="1" hangingPunct="1"/>
            <a:endParaRPr lang="en-US" altLang="en-US" sz="1000"/>
          </a:p>
          <a:p>
            <a:pPr eaLnBrk="1" hangingPunct="1"/>
            <a:r>
              <a:rPr lang="en-US" altLang="en-US" sz="1000" b="1"/>
              <a:t>Problem</a:t>
            </a:r>
            <a:r>
              <a:rPr lang="en-US" altLang="en-US" sz="1000"/>
              <a:t>: Disease severity is an important confounding factor, being predictor of the effect and associated with drug uses. Accurate data on the severity is rarely available, the lack of control for the indication of the drug makes case-control studies vulnerable to biases.</a:t>
            </a:r>
          </a:p>
          <a:p>
            <a:pPr eaLnBrk="1" hangingPunct="1"/>
            <a:r>
              <a:rPr lang="en-US" altLang="en-US" sz="1000" b="1"/>
              <a:t>Solution</a:t>
            </a:r>
            <a:r>
              <a:rPr lang="en-US" altLang="en-US" sz="1000"/>
              <a:t>: Use subjects from a case-control design as their own controls. It applies in situations where:</a:t>
            </a:r>
          </a:p>
          <a:p>
            <a:pPr lvl="1" eaLnBrk="1" hangingPunct="1"/>
            <a:r>
              <a:rPr lang="en-US" altLang="en-US"/>
              <a:t>Exposure varies over time.</a:t>
            </a:r>
          </a:p>
          <a:p>
            <a:pPr lvl="1" eaLnBrk="1" hangingPunct="1"/>
            <a:r>
              <a:rPr lang="en-US" altLang="en-US"/>
              <a:t>Exposure can be measured at two or more points in time, data available.</a:t>
            </a:r>
            <a:endParaRPr lang="en-US" altLang="en-US" sz="1000"/>
          </a:p>
          <a:p>
            <a:pPr eaLnBrk="1" hangingPunct="1"/>
            <a:endParaRPr lang="en-US" altLang="en-US" sz="1000"/>
          </a:p>
        </p:txBody>
      </p:sp>
    </p:spTree>
    <p:extLst>
      <p:ext uri="{BB962C8B-B14F-4D97-AF65-F5344CB8AC3E}">
        <p14:creationId xmlns:p14="http://schemas.microsoft.com/office/powerpoint/2010/main" val="1381939427"/>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93</a:t>
            </a:fld>
            <a:endParaRPr lang="en-US"/>
          </a:p>
        </p:txBody>
      </p:sp>
    </p:spTree>
    <p:extLst>
      <p:ext uri="{BB962C8B-B14F-4D97-AF65-F5344CB8AC3E}">
        <p14:creationId xmlns:p14="http://schemas.microsoft.com/office/powerpoint/2010/main" val="3414371100"/>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94</a:t>
            </a:fld>
            <a:endParaRPr lang="en-US"/>
          </a:p>
        </p:txBody>
      </p:sp>
    </p:spTree>
    <p:extLst>
      <p:ext uri="{BB962C8B-B14F-4D97-AF65-F5344CB8AC3E}">
        <p14:creationId xmlns:p14="http://schemas.microsoft.com/office/powerpoint/2010/main" val="2709567445"/>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95</a:t>
            </a:fld>
            <a:endParaRPr lang="en-US"/>
          </a:p>
        </p:txBody>
      </p:sp>
    </p:spTree>
    <p:extLst>
      <p:ext uri="{BB962C8B-B14F-4D97-AF65-F5344CB8AC3E}">
        <p14:creationId xmlns:p14="http://schemas.microsoft.com/office/powerpoint/2010/main" val="209515429"/>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96</a:t>
            </a:fld>
            <a:endParaRPr lang="en-US"/>
          </a:p>
        </p:txBody>
      </p:sp>
    </p:spTree>
    <p:extLst>
      <p:ext uri="{BB962C8B-B14F-4D97-AF65-F5344CB8AC3E}">
        <p14:creationId xmlns:p14="http://schemas.microsoft.com/office/powerpoint/2010/main" val="548690376"/>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97</a:t>
            </a:fld>
            <a:endParaRPr lang="en-US"/>
          </a:p>
        </p:txBody>
      </p:sp>
    </p:spTree>
    <p:extLst>
      <p:ext uri="{BB962C8B-B14F-4D97-AF65-F5344CB8AC3E}">
        <p14:creationId xmlns:p14="http://schemas.microsoft.com/office/powerpoint/2010/main" val="432465153"/>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98</a:t>
            </a:fld>
            <a:endParaRPr lang="en-US"/>
          </a:p>
        </p:txBody>
      </p:sp>
    </p:spTree>
    <p:extLst>
      <p:ext uri="{BB962C8B-B14F-4D97-AF65-F5344CB8AC3E}">
        <p14:creationId xmlns:p14="http://schemas.microsoft.com/office/powerpoint/2010/main" val="4255634028"/>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99</a:t>
            </a:fld>
            <a:endParaRPr lang="en-US"/>
          </a:p>
        </p:txBody>
      </p:sp>
    </p:spTree>
    <p:extLst>
      <p:ext uri="{BB962C8B-B14F-4D97-AF65-F5344CB8AC3E}">
        <p14:creationId xmlns:p14="http://schemas.microsoft.com/office/powerpoint/2010/main" val="4000551032"/>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7">
            <a:extLst>
              <a:ext uri="{FF2B5EF4-FFF2-40B4-BE49-F238E27FC236}">
                <a16:creationId xmlns:a16="http://schemas.microsoft.com/office/drawing/2014/main" id="{F3756FCE-45C7-8443-B869-69950B67C63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399CDBC3-4CAA-AE41-839B-42439B314971}" type="slidenum">
              <a:rPr lang="en-US" altLang="en-US" sz="1200" smtClean="0">
                <a:solidFill>
                  <a:schemeClr val="tx1"/>
                </a:solidFill>
                <a:latin typeface="Arial" panose="020B0604020202020204" pitchFamily="34" charset="0"/>
                <a:ea typeface="MS PGothic" panose="020B0600070205080204" pitchFamily="34" charset="-128"/>
              </a:rPr>
              <a:pPr/>
              <a:t>100</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245763" name="Rectangle 2">
            <a:extLst>
              <a:ext uri="{FF2B5EF4-FFF2-40B4-BE49-F238E27FC236}">
                <a16:creationId xmlns:a16="http://schemas.microsoft.com/office/drawing/2014/main" id="{ABDD7CD1-8C0A-B94C-B9B5-A7DBA42A90F1}"/>
              </a:ext>
            </a:extLst>
          </p:cNvPr>
          <p:cNvSpPr>
            <a:spLocks noGrp="1" noRot="1" noChangeAspect="1" noChangeArrowheads="1" noTextEdit="1"/>
          </p:cNvSpPr>
          <p:nvPr>
            <p:ph type="sldImg"/>
          </p:nvPr>
        </p:nvSpPr>
        <p:spPr>
          <a:ln/>
        </p:spPr>
      </p:sp>
      <p:sp>
        <p:nvSpPr>
          <p:cNvPr id="245764" name="Rectangle 3">
            <a:extLst>
              <a:ext uri="{FF2B5EF4-FFF2-40B4-BE49-F238E27FC236}">
                <a16:creationId xmlns:a16="http://schemas.microsoft.com/office/drawing/2014/main" id="{E1B1B2E0-B2BF-374A-B5EC-5FF1238F8AD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923984780"/>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101</a:t>
            </a:fld>
            <a:endParaRPr lang="en-US"/>
          </a:p>
        </p:txBody>
      </p:sp>
    </p:spTree>
    <p:extLst>
      <p:ext uri="{BB962C8B-B14F-4D97-AF65-F5344CB8AC3E}">
        <p14:creationId xmlns:p14="http://schemas.microsoft.com/office/powerpoint/2010/main" val="3759802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a:t>Click to edit Master title style</a:t>
            </a:r>
          </a:p>
        </p:txBody>
      </p:sp>
      <p:sp>
        <p:nvSpPr>
          <p:cNvPr id="3" name="Table Placeholder 2"/>
          <p:cNvSpPr>
            <a:spLocks noGrp="1"/>
          </p:cNvSpPr>
          <p:nvPr>
            <p:ph type="tbl" idx="1"/>
          </p:nvPr>
        </p:nvSpPr>
        <p:spPr>
          <a:xfrm>
            <a:off x="914400" y="2438400"/>
            <a:ext cx="10363200" cy="3657600"/>
          </a:xfrm>
        </p:spPr>
        <p:txBody>
          <a:bodyPr/>
          <a:lstStyle/>
          <a:p>
            <a:pPr lvl="0"/>
            <a:endParaRPr lang="en-US" noProof="0"/>
          </a:p>
        </p:txBody>
      </p:sp>
      <p:sp>
        <p:nvSpPr>
          <p:cNvPr id="4" name="Rectangle 4">
            <a:extLst>
              <a:ext uri="{FF2B5EF4-FFF2-40B4-BE49-F238E27FC236}">
                <a16:creationId xmlns:a16="http://schemas.microsoft.com/office/drawing/2014/main" id="{0AAE612B-23B6-6F43-B2E4-11639859ADD3}"/>
              </a:ext>
            </a:extLst>
          </p:cNvPr>
          <p:cNvSpPr>
            <a:spLocks noGrp="1" noChangeArrowheads="1"/>
          </p:cNvSpPr>
          <p:nvPr>
            <p:ph type="dt" sz="half" idx="10"/>
          </p:nvPr>
        </p:nvSpPr>
        <p:spPr>
          <a:ln/>
        </p:spPr>
        <p:txBody>
          <a:bodyPr/>
          <a:lstStyle>
            <a:lvl1pPr>
              <a:defRPr/>
            </a:lvl1pPr>
          </a:lstStyle>
          <a:p>
            <a:pPr>
              <a:defRPr/>
            </a:pPr>
            <a:fld id="{0E92DFC7-0950-064D-91AB-A3525311279C}" type="datetime1">
              <a:rPr lang="en-US" altLang="en-US"/>
              <a:pPr>
                <a:defRPr/>
              </a:pPr>
              <a:t>1/27/21</a:t>
            </a:fld>
            <a:endParaRPr lang="en-US" altLang="en-US"/>
          </a:p>
        </p:txBody>
      </p:sp>
      <p:sp>
        <p:nvSpPr>
          <p:cNvPr id="5" name="Rectangle 5">
            <a:extLst>
              <a:ext uri="{FF2B5EF4-FFF2-40B4-BE49-F238E27FC236}">
                <a16:creationId xmlns:a16="http://schemas.microsoft.com/office/drawing/2014/main" id="{CC968FB1-6243-AC4C-BF3C-767C50946FC9}"/>
              </a:ext>
            </a:extLst>
          </p:cNvPr>
          <p:cNvSpPr>
            <a:spLocks noGrp="1" noChangeArrowheads="1"/>
          </p:cNvSpPr>
          <p:nvPr>
            <p:ph type="ftr" sz="quarter" idx="11"/>
          </p:nvPr>
        </p:nvSpPr>
        <p:spPr>
          <a:ln/>
        </p:spPr>
        <p:txBody>
          <a:bodyPr/>
          <a:lstStyle>
            <a:lvl1pPr>
              <a:defRPr/>
            </a:lvl1pPr>
          </a:lstStyle>
          <a:p>
            <a:pPr>
              <a:defRPr/>
            </a:pPr>
            <a:r>
              <a:rPr lang="en-US" altLang="en-US"/>
              <a:t>Sonia Hernandez-Diaz</a:t>
            </a:r>
          </a:p>
        </p:txBody>
      </p:sp>
      <p:sp>
        <p:nvSpPr>
          <p:cNvPr id="6" name="Rectangle 6">
            <a:extLst>
              <a:ext uri="{FF2B5EF4-FFF2-40B4-BE49-F238E27FC236}">
                <a16:creationId xmlns:a16="http://schemas.microsoft.com/office/drawing/2014/main" id="{A1FA4E12-8233-DB4D-9D89-0A04AC3164BD}"/>
              </a:ext>
            </a:extLst>
          </p:cNvPr>
          <p:cNvSpPr>
            <a:spLocks noGrp="1" noChangeArrowheads="1"/>
          </p:cNvSpPr>
          <p:nvPr>
            <p:ph type="sldNum" sz="quarter" idx="12"/>
          </p:nvPr>
        </p:nvSpPr>
        <p:spPr>
          <a:ln/>
        </p:spPr>
        <p:txBody>
          <a:bodyPr/>
          <a:lstStyle>
            <a:lvl1pPr>
              <a:defRPr/>
            </a:lvl1pPr>
          </a:lstStyle>
          <a:p>
            <a:pPr>
              <a:defRPr/>
            </a:pPr>
            <a:fld id="{BAD12AFC-67C9-974D-BA12-5D1737993D38}" type="slidenum">
              <a:rPr lang="en-US" altLang="en-US"/>
              <a:pPr>
                <a:defRPr/>
              </a:pPr>
              <a:t>‹#›</a:t>
            </a:fld>
            <a:endParaRPr lang="en-US" altLang="en-US"/>
          </a:p>
        </p:txBody>
      </p:sp>
    </p:spTree>
    <p:extLst>
      <p:ext uri="{BB962C8B-B14F-4D97-AF65-F5344CB8AC3E}">
        <p14:creationId xmlns:p14="http://schemas.microsoft.com/office/powerpoint/2010/main" val="35867578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FE80C933-BA8D-4A43-87AE-7E44A037315A}"/>
              </a:ext>
            </a:extLst>
          </p:cNvPr>
          <p:cNvSpPr>
            <a:spLocks noGrp="1" noChangeArrowheads="1"/>
          </p:cNvSpPr>
          <p:nvPr>
            <p:ph type="dt" sz="half" idx="10"/>
          </p:nvPr>
        </p:nvSpPr>
        <p:spPr/>
        <p:txBody>
          <a:bodyPr/>
          <a:lstStyle>
            <a:lvl1pPr>
              <a:defRPr/>
            </a:lvl1pPr>
          </a:lstStyle>
          <a:p>
            <a:pPr>
              <a:defRPr/>
            </a:pPr>
            <a:fld id="{D0CC0147-6769-DC41-9984-F094C6B45D7B}" type="datetime1">
              <a:rPr lang="en-US"/>
              <a:pPr>
                <a:defRPr/>
              </a:pPr>
              <a:t>1/27/21</a:t>
            </a:fld>
            <a:endParaRPr lang="en-US"/>
          </a:p>
        </p:txBody>
      </p:sp>
      <p:sp>
        <p:nvSpPr>
          <p:cNvPr id="5" name="Rectangle 3">
            <a:extLst>
              <a:ext uri="{FF2B5EF4-FFF2-40B4-BE49-F238E27FC236}">
                <a16:creationId xmlns:a16="http://schemas.microsoft.com/office/drawing/2014/main" id="{4CA3B743-07AA-794A-9761-9AF5393BC678}"/>
              </a:ext>
            </a:extLst>
          </p:cNvPr>
          <p:cNvSpPr>
            <a:spLocks noGrp="1" noChangeArrowheads="1"/>
          </p:cNvSpPr>
          <p:nvPr>
            <p:ph type="sldNum" sz="quarter" idx="11"/>
          </p:nvPr>
        </p:nvSpPr>
        <p:spPr/>
        <p:txBody>
          <a:bodyPr/>
          <a:lstStyle>
            <a:lvl1pPr>
              <a:defRPr/>
            </a:lvl1pPr>
          </a:lstStyle>
          <a:p>
            <a:pPr>
              <a:defRPr/>
            </a:pPr>
            <a:fld id="{76B3EF1C-B4C0-0340-BECC-0B82604001C4}" type="slidenum">
              <a:rPr lang="en-US"/>
              <a:pPr>
                <a:defRPr/>
              </a:pPr>
              <a:t>‹#›</a:t>
            </a:fld>
            <a:endParaRPr lang="en-US"/>
          </a:p>
        </p:txBody>
      </p:sp>
      <p:sp>
        <p:nvSpPr>
          <p:cNvPr id="6" name="Rectangle 14">
            <a:extLst>
              <a:ext uri="{FF2B5EF4-FFF2-40B4-BE49-F238E27FC236}">
                <a16:creationId xmlns:a16="http://schemas.microsoft.com/office/drawing/2014/main" id="{3BFF6386-C724-3F49-AFF5-DF23B4B7CFC4}"/>
              </a:ext>
            </a:extLst>
          </p:cNvPr>
          <p:cNvSpPr>
            <a:spLocks noGrp="1" noChangeArrowheads="1"/>
          </p:cNvSpPr>
          <p:nvPr>
            <p:ph type="ftr" sz="quarter" idx="12"/>
          </p:nvPr>
        </p:nvSpPr>
        <p:spPr/>
        <p:txBody>
          <a:bodyPr/>
          <a:lstStyle>
            <a:lvl1pPr>
              <a:defRPr/>
            </a:lvl1pPr>
          </a:lstStyle>
          <a:p>
            <a:pPr>
              <a:defRPr/>
            </a:pPr>
            <a:r>
              <a:rPr lang="en-US"/>
              <a:t>Breast Cancer Screening</a:t>
            </a:r>
          </a:p>
        </p:txBody>
      </p:sp>
    </p:spTree>
    <p:extLst>
      <p:ext uri="{BB962C8B-B14F-4D97-AF65-F5344CB8AC3E}">
        <p14:creationId xmlns:p14="http://schemas.microsoft.com/office/powerpoint/2010/main" val="2279363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1/27/21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1/27/21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1/27/21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1/27/21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1.png"/></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11/relationships/inkAction" Target="../ink/inkAction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30.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notesSlide" Target="../notesSlides/notesSlide75.xml"/><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oleObject" Target="../embeddings/oleObject1.bin"/></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2.xml"/></Relationships>
</file>

<file path=ppt/slides/_rels/slide86.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notesSlide" Target="../notesSlides/notesSlide84.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7.xm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3" Type="http://schemas.openxmlformats.org/officeDocument/2006/relationships/notesSlide" Target="../notesSlides/notesSlide88.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1.emf"/><Relationship Id="rId4" Type="http://schemas.openxmlformats.org/officeDocument/2006/relationships/oleObject" Target="../embeddings/oleObject2.bin"/></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8355" y="1122363"/>
            <a:ext cx="10696753" cy="2387600"/>
          </a:xfrm>
        </p:spPr>
        <p:txBody>
          <a:bodyPr>
            <a:normAutofit/>
          </a:bodyPr>
          <a:lstStyle/>
          <a:p>
            <a:r>
              <a:rPr lang="en-US" dirty="0"/>
              <a:t>Introduction to Matching</a:t>
            </a:r>
            <a:br>
              <a:rPr lang="en-US" dirty="0"/>
            </a:br>
            <a:r>
              <a:rPr lang="en-US" dirty="0"/>
              <a:t>EPI 207</a:t>
            </a:r>
          </a:p>
        </p:txBody>
      </p:sp>
      <p:sp>
        <p:nvSpPr>
          <p:cNvPr id="3" name="Subtitle 2"/>
          <p:cNvSpPr>
            <a:spLocks noGrp="1"/>
          </p:cNvSpPr>
          <p:nvPr>
            <p:ph type="subTitle" idx="1"/>
          </p:nvPr>
        </p:nvSpPr>
        <p:spPr>
          <a:xfrm>
            <a:off x="1603513" y="3973098"/>
            <a:ext cx="9144000" cy="1655762"/>
          </a:xfrm>
        </p:spPr>
        <p:txBody>
          <a:bodyPr>
            <a:noAutofit/>
          </a:bodyPr>
          <a:lstStyle/>
          <a:p>
            <a:r>
              <a:rPr lang="en-US" dirty="0"/>
              <a:t>Erin Van Blarigan, ScD</a:t>
            </a:r>
          </a:p>
          <a:p>
            <a:r>
              <a:rPr lang="en-US" dirty="0"/>
              <a:t>Associate Professor</a:t>
            </a:r>
          </a:p>
          <a:p>
            <a:r>
              <a:rPr lang="en-US" dirty="0"/>
              <a:t>Department of Epidemiology and Biostatistics</a:t>
            </a:r>
          </a:p>
          <a:p>
            <a:r>
              <a:rPr lang="en-US" dirty="0"/>
              <a:t>University of California, San Francisco</a:t>
            </a:r>
          </a:p>
        </p:txBody>
      </p:sp>
    </p:spTree>
    <p:extLst>
      <p:ext uri="{BB962C8B-B14F-4D97-AF65-F5344CB8AC3E}">
        <p14:creationId xmlns:p14="http://schemas.microsoft.com/office/powerpoint/2010/main" val="208477131"/>
      </p:ext>
    </p:extLst>
  </p:cSld>
  <p:clrMapOvr>
    <a:masterClrMapping/>
  </p:clrMapOvr>
  <mc:AlternateContent xmlns:mc="http://schemas.openxmlformats.org/markup-compatibility/2006" xmlns:p14="http://schemas.microsoft.com/office/powerpoint/2010/main">
    <mc:Choice Requires="p14">
      <p:transition spd="slow" p14:dur="2000" advTm="24184"/>
    </mc:Choice>
    <mc:Fallback xmlns="">
      <p:transition spd="slow" advTm="24184"/>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2-16 at 10.25.30 A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20801" y="218008"/>
            <a:ext cx="9537700" cy="1955800"/>
          </a:xfrm>
          <a:prstGeom prst="rect">
            <a:avLst/>
          </a:prstGeom>
        </p:spPr>
      </p:pic>
      <p:sp>
        <p:nvSpPr>
          <p:cNvPr id="6" name="Content Placeholder 2"/>
          <p:cNvSpPr>
            <a:spLocks noGrp="1"/>
          </p:cNvSpPr>
          <p:nvPr>
            <p:ph idx="1"/>
          </p:nvPr>
        </p:nvSpPr>
        <p:spPr>
          <a:xfrm>
            <a:off x="838200" y="2386343"/>
            <a:ext cx="10515600" cy="3790619"/>
          </a:xfrm>
        </p:spPr>
        <p:txBody>
          <a:bodyPr>
            <a:normAutofit fontScale="92500" lnSpcReduction="10000"/>
          </a:bodyPr>
          <a:lstStyle/>
          <a:p>
            <a:r>
              <a:rPr lang="en-US" dirty="0"/>
              <a:t>Nested case-control study using data from 2 prospective cohort studies</a:t>
            </a:r>
          </a:p>
          <a:p>
            <a:r>
              <a:rPr lang="en-US" dirty="0"/>
              <a:t>Incident cases of head and neck squamous cell carcinoma (HNSCC; n=132)</a:t>
            </a:r>
          </a:p>
          <a:p>
            <a:r>
              <a:rPr lang="en-US" dirty="0"/>
              <a:t>3 controls per case (n=396) selected through incidence density sampling</a:t>
            </a:r>
          </a:p>
          <a:p>
            <a:r>
              <a:rPr lang="en-US" dirty="0"/>
              <a:t>Individually matched on age, sex, race/ethnicity, and time since mouthwash collection</a:t>
            </a:r>
          </a:p>
          <a:p>
            <a:r>
              <a:rPr lang="en-US" dirty="0"/>
              <a:t>Exposure: Oral HPV types</a:t>
            </a:r>
          </a:p>
          <a:p>
            <a:r>
              <a:rPr lang="en-US" dirty="0"/>
              <a:t>Conditional logistic regression models for matched risk sets</a:t>
            </a:r>
          </a:p>
          <a:p>
            <a:r>
              <a:rPr lang="en-US" dirty="0"/>
              <a:t>HPV-16 associated with a 7-fold increased odds of HNSCC and 22-fold increased risk of </a:t>
            </a:r>
            <a:r>
              <a:rPr lang="en-US" dirty="0" err="1"/>
              <a:t>oropharyngeal</a:t>
            </a:r>
            <a:r>
              <a:rPr lang="en-US" dirty="0"/>
              <a:t> SCC</a:t>
            </a:r>
          </a:p>
          <a:p>
            <a:endParaRPr lang="en-US" dirty="0"/>
          </a:p>
        </p:txBody>
      </p:sp>
    </p:spTree>
    <p:custDataLst>
      <p:tags r:id="rId1"/>
    </p:custDataLst>
    <p:extLst>
      <p:ext uri="{BB962C8B-B14F-4D97-AF65-F5344CB8AC3E}">
        <p14:creationId xmlns:p14="http://schemas.microsoft.com/office/powerpoint/2010/main" val="1608293316"/>
      </p:ext>
    </p:extLst>
  </p:cSld>
  <p:clrMapOvr>
    <a:masterClrMapping/>
  </p:clrMapOvr>
  <mc:AlternateContent xmlns:mc="http://schemas.openxmlformats.org/markup-compatibility/2006" xmlns:p14="http://schemas.microsoft.com/office/powerpoint/2010/main">
    <mc:Choice Requires="p14">
      <p:transition spd="slow" p14:dur="2000" advTm="139979"/>
    </mc:Choice>
    <mc:Fallback xmlns="">
      <p:transition spd="slow" advTm="13997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a:extLst>
              <a:ext uri="{FF2B5EF4-FFF2-40B4-BE49-F238E27FC236}">
                <a16:creationId xmlns:a16="http://schemas.microsoft.com/office/drawing/2014/main" id="{BA785E31-6826-7048-B1A2-38E4ABEE494C}"/>
              </a:ext>
            </a:extLst>
          </p:cNvPr>
          <p:cNvSpPr>
            <a:spLocks noGrp="1" noChangeArrowheads="1"/>
          </p:cNvSpPr>
          <p:nvPr>
            <p:ph type="title"/>
          </p:nvPr>
        </p:nvSpPr>
        <p:spPr/>
        <p:txBody>
          <a:bodyPr/>
          <a:lstStyle/>
          <a:p>
            <a:pPr eaLnBrk="1" hangingPunct="1"/>
            <a:r>
              <a:rPr lang="en-US" altLang="en-US" sz="4000"/>
              <a:t>Conclusions</a:t>
            </a:r>
          </a:p>
        </p:txBody>
      </p:sp>
      <p:sp>
        <p:nvSpPr>
          <p:cNvPr id="106498" name="Text Box 3">
            <a:extLst>
              <a:ext uri="{FF2B5EF4-FFF2-40B4-BE49-F238E27FC236}">
                <a16:creationId xmlns:a16="http://schemas.microsoft.com/office/drawing/2014/main" id="{EDCC0F04-2199-455C-9AE0-9ADBE720E5E0}"/>
              </a:ext>
            </a:extLst>
          </p:cNvPr>
          <p:cNvSpPr txBox="1">
            <a:spLocks noChangeArrowheads="1"/>
          </p:cNvSpPr>
          <p:nvPr/>
        </p:nvSpPr>
        <p:spPr bwMode="auto">
          <a:xfrm>
            <a:off x="838200" y="1600200"/>
            <a:ext cx="10363200" cy="372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panose="020B0604020202020204" pitchFamily="34" charset="0"/>
                <a:ea typeface="MS PGothic" panose="020B0600070205080204" pitchFamily="34" charset="-128"/>
              </a:defRPr>
            </a:lvl1pPr>
            <a:lvl2pPr marL="742950" indent="-285750" eaLnBrk="0" hangingPunct="0">
              <a:defRPr sz="2000">
                <a:solidFill>
                  <a:schemeClr val="tx1"/>
                </a:solidFill>
                <a:latin typeface="Arial" panose="020B0604020202020204" pitchFamily="34" charset="0"/>
                <a:ea typeface="MS PGothic" panose="020B0600070205080204" pitchFamily="34" charset="-128"/>
              </a:defRPr>
            </a:lvl2pPr>
            <a:lvl3pPr marL="1143000" indent="-228600" eaLnBrk="0" hangingPunct="0">
              <a:defRPr sz="2000">
                <a:solidFill>
                  <a:schemeClr val="tx1"/>
                </a:solidFill>
                <a:latin typeface="Arial" panose="020B0604020202020204" pitchFamily="34" charset="0"/>
                <a:ea typeface="MS PGothic" panose="020B0600070205080204" pitchFamily="34" charset="-128"/>
              </a:defRPr>
            </a:lvl3pPr>
            <a:lvl4pPr marL="1600200" indent="-228600" eaLnBrk="0" hangingPunct="0">
              <a:defRPr sz="2000">
                <a:solidFill>
                  <a:schemeClr val="tx1"/>
                </a:solidFill>
                <a:latin typeface="Arial" panose="020B0604020202020204" pitchFamily="34" charset="0"/>
                <a:ea typeface="MS PGothic" panose="020B0600070205080204" pitchFamily="34" charset="-128"/>
              </a:defRPr>
            </a:lvl4pPr>
            <a:lvl5pPr marL="2057400" indent="-228600" eaLnBrk="0" hangingPunct="0">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marL="457200" indent="-457200" eaLnBrk="1" hangingPunct="1">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Case-crossover designs can be useful because of (i) confounding, (ii) no control selection (iii) efficiency</a:t>
            </a:r>
          </a:p>
          <a:p>
            <a:pPr marL="457200" indent="-457200" eaLnBrk="1" hangingPunct="1">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The case-crossover design answer questions that are interesting etiologically but only sometimes of public health significance</a:t>
            </a:r>
          </a:p>
          <a:p>
            <a:pPr marL="457200" indent="-457200" eaLnBrk="1" hangingPunct="1">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The assumptions of the design can be relaxed using bidirectional sampling and case-time-control designs</a:t>
            </a:r>
          </a:p>
          <a:p>
            <a:pPr marL="457200" indent="-457200" eaLnBrk="1" hangingPunct="1">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Similar ideas using only data on cases are useful in case-series studies, case-specular studies, and case-only studies of interaction</a:t>
            </a:r>
          </a:p>
        </p:txBody>
      </p:sp>
      <p:sp>
        <p:nvSpPr>
          <p:cNvPr id="244740" name="Slide Number Placeholder 1">
            <a:extLst>
              <a:ext uri="{FF2B5EF4-FFF2-40B4-BE49-F238E27FC236}">
                <a16:creationId xmlns:a16="http://schemas.microsoft.com/office/drawing/2014/main" id="{0CFE8358-FD79-DC4D-A170-06A3B9E9D8DC}"/>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8BCAE66-365F-7342-9CF4-14D11F42604C}" type="slidenum">
              <a:rPr lang="en-US" altLang="en-US" sz="1400" b="0">
                <a:latin typeface="Times New Roman" panose="02020603050405020304" pitchFamily="18" charset="0"/>
              </a:rPr>
              <a:pPr>
                <a:spcBef>
                  <a:spcPct val="0"/>
                </a:spcBef>
                <a:buFontTx/>
                <a:buNone/>
              </a:pPr>
              <a:t>100</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405736633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Slide Number Placeholder 5">
            <a:extLst>
              <a:ext uri="{FF2B5EF4-FFF2-40B4-BE49-F238E27FC236}">
                <a16:creationId xmlns:a16="http://schemas.microsoft.com/office/drawing/2014/main" id="{2DEDA31C-5A88-8346-8287-42FD0BF004DC}"/>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65B8111-0E34-AB42-9283-C73E1CCEBD4F}" type="slidenum">
              <a:rPr lang="en-US" altLang="en-US" sz="1400" b="0">
                <a:latin typeface="Times New Roman" panose="02020603050405020304" pitchFamily="18" charset="0"/>
              </a:rPr>
              <a:pPr>
                <a:spcBef>
                  <a:spcPct val="0"/>
                </a:spcBef>
                <a:buFontTx/>
                <a:buNone/>
              </a:pPr>
              <a:t>101</a:t>
            </a:fld>
            <a:endParaRPr lang="en-US" altLang="en-US" sz="1400" b="0">
              <a:latin typeface="Times New Roman" panose="02020603050405020304" pitchFamily="18" charset="0"/>
            </a:endParaRPr>
          </a:p>
        </p:txBody>
      </p:sp>
      <p:sp>
        <p:nvSpPr>
          <p:cNvPr id="246787" name="Rectangle 3">
            <a:extLst>
              <a:ext uri="{FF2B5EF4-FFF2-40B4-BE49-F238E27FC236}">
                <a16:creationId xmlns:a16="http://schemas.microsoft.com/office/drawing/2014/main" id="{5F291068-70D5-984B-B2C4-163C1BBA0C07}"/>
              </a:ext>
            </a:extLst>
          </p:cNvPr>
          <p:cNvSpPr>
            <a:spLocks noGrp="1" noChangeArrowheads="1"/>
          </p:cNvSpPr>
          <p:nvPr>
            <p:ph type="body" idx="1"/>
          </p:nvPr>
        </p:nvSpPr>
        <p:spPr>
          <a:xfrm>
            <a:off x="2209800" y="457200"/>
            <a:ext cx="8001000" cy="5791200"/>
          </a:xfrm>
          <a:solidFill>
            <a:schemeClr val="bg1"/>
          </a:solidFill>
        </p:spPr>
        <p:txBody>
          <a:bodyPr>
            <a:normAutofit fontScale="92500"/>
          </a:bodyPr>
          <a:lstStyle/>
          <a:p>
            <a:pPr marL="400050" indent="-400050">
              <a:lnSpc>
                <a:spcPct val="80000"/>
              </a:lnSpc>
              <a:buNone/>
            </a:pPr>
            <a:r>
              <a:rPr lang="en-US" altLang="en-US" sz="1200"/>
              <a:t>REFERENCES</a:t>
            </a:r>
          </a:p>
          <a:p>
            <a:pPr marL="400050" indent="-400050">
              <a:lnSpc>
                <a:spcPct val="80000"/>
              </a:lnSpc>
              <a:buNone/>
            </a:pPr>
            <a:endParaRPr lang="en-US" altLang="en-US" sz="1200"/>
          </a:p>
          <a:p>
            <a:pPr marL="400050" indent="-400050">
              <a:lnSpc>
                <a:spcPct val="80000"/>
              </a:lnSpc>
              <a:buFontTx/>
              <a:buAutoNum type="arabicPeriod"/>
            </a:pPr>
            <a:r>
              <a:rPr lang="en-US" altLang="en-US" sz="1200"/>
              <a:t>Maclure M. The Case-Crossover Design: A Method for Studying Transient Effects on the Risk of Acute Events. American Journal of Epidemiology 1991; 133:144-153.</a:t>
            </a:r>
            <a:endParaRPr lang="fr-FR" altLang="en-US" sz="1200"/>
          </a:p>
          <a:p>
            <a:pPr marL="400050" indent="-400050">
              <a:lnSpc>
                <a:spcPct val="80000"/>
              </a:lnSpc>
              <a:buFontTx/>
              <a:buAutoNum type="arabicPeriod"/>
            </a:pPr>
            <a:r>
              <a:rPr lang="fr-FR" altLang="en-US" sz="1200"/>
              <a:t>Mittleman MA, Maclure M, Robins JM. </a:t>
            </a:r>
            <a:r>
              <a:rPr lang="en-US" altLang="en-US" sz="1200"/>
              <a:t>Control sampling strategies for case-crossover studies: An assessment of relative efficiency. American Journal of Epidemiology 1995; 142:91-98.</a:t>
            </a:r>
          </a:p>
          <a:p>
            <a:pPr marL="400050" indent="-400050">
              <a:lnSpc>
                <a:spcPct val="80000"/>
              </a:lnSpc>
              <a:buFontTx/>
              <a:buAutoNum type="arabicPeriod"/>
            </a:pPr>
            <a:r>
              <a:rPr lang="en-US" altLang="en-US" sz="1200"/>
              <a:t>Maclure M, Mittleman MA. Should we use a case-crossover design? Annual Reviews in Public Health 2000; 21:193-221.</a:t>
            </a:r>
          </a:p>
          <a:p>
            <a:pPr marL="400050" indent="-400050">
              <a:lnSpc>
                <a:spcPct val="80000"/>
              </a:lnSpc>
              <a:buFontTx/>
              <a:buAutoNum type="arabicPeriod"/>
            </a:pPr>
            <a:r>
              <a:rPr lang="en-US" altLang="en-US" sz="1200"/>
              <a:t>Suissa S. The Case-Time-Control Design. Epidemiology 1995; 6:248-253.</a:t>
            </a:r>
          </a:p>
          <a:p>
            <a:pPr marL="400050" indent="-400050">
              <a:lnSpc>
                <a:spcPct val="80000"/>
              </a:lnSpc>
              <a:buFontTx/>
              <a:buAutoNum type="arabicPeriod"/>
            </a:pPr>
            <a:r>
              <a:rPr lang="en-US" altLang="en-US" sz="1200"/>
              <a:t>Greenland S. Confounding and exposure trends in case-crossover and case-time-control designs. Epidemiology 1996; 7:231-239.</a:t>
            </a:r>
          </a:p>
          <a:p>
            <a:pPr marL="400050" indent="-400050">
              <a:lnSpc>
                <a:spcPct val="80000"/>
              </a:lnSpc>
              <a:buFontTx/>
              <a:buAutoNum type="arabicPeriod"/>
            </a:pPr>
            <a:r>
              <a:rPr lang="en-US" altLang="en-US" sz="1200"/>
              <a:t>Greenland S. The effect of misclassification in matched-pair case-control studies. American Journal of Epidemiology 1982; 116:402-406.</a:t>
            </a:r>
          </a:p>
          <a:p>
            <a:pPr marL="400050" indent="-400050">
              <a:lnSpc>
                <a:spcPct val="80000"/>
              </a:lnSpc>
              <a:buFontTx/>
              <a:buAutoNum type="arabicPeriod"/>
            </a:pPr>
            <a:r>
              <a:rPr lang="en-US" altLang="en-US" sz="1200"/>
              <a:t>Greenland S. A unified approach to the analyisis of case-distribution (case-only) studies. Statistics in Medicine 1999; 18:1-15.</a:t>
            </a:r>
          </a:p>
          <a:p>
            <a:pPr marL="400050" indent="-400050">
              <a:lnSpc>
                <a:spcPct val="80000"/>
              </a:lnSpc>
              <a:buFontTx/>
              <a:buAutoNum type="arabicPeriod"/>
            </a:pPr>
            <a:r>
              <a:rPr lang="en-US" altLang="en-US" sz="1200"/>
              <a:t>Navidi W. Bidirectional case-crossover designs for exposures with time trends. Biometrics 1998; 54:596-605.</a:t>
            </a:r>
          </a:p>
          <a:p>
            <a:pPr marL="400050" indent="-400050">
              <a:lnSpc>
                <a:spcPct val="80000"/>
              </a:lnSpc>
              <a:buFontTx/>
              <a:buAutoNum type="arabicPeriod"/>
            </a:pPr>
            <a:r>
              <a:rPr lang="en-US" altLang="en-US" sz="1200"/>
              <a:t>Marshall RJ, Jackson RT. Analysis of case-crossover designs. Statistics in Medicine 1993; 12:2333-2341.</a:t>
            </a:r>
          </a:p>
          <a:p>
            <a:pPr marL="400050" indent="-400050">
              <a:lnSpc>
                <a:spcPct val="80000"/>
              </a:lnSpc>
              <a:buFontTx/>
              <a:buAutoNum type="arabicPeriod"/>
            </a:pPr>
            <a:r>
              <a:rPr lang="en-US" altLang="en-US" sz="1200"/>
              <a:t>Khoury M, Flanders WD. Nontraditional epidemiologic approaches in the analysis of gene-environment interaction: Case-control studies with no controls! American Journal of Epidemiology 1996; 144:207-213.</a:t>
            </a:r>
          </a:p>
          <a:p>
            <a:pPr marL="400050" indent="-400050">
              <a:lnSpc>
                <a:spcPct val="80000"/>
              </a:lnSpc>
              <a:buFontTx/>
              <a:buAutoNum type="arabicPeriod"/>
            </a:pPr>
            <a:r>
              <a:rPr lang="en-US" altLang="en-US" sz="1200"/>
              <a:t>Albert PS, Ratnasinghe D, Tangrea J, Wacholder S. Limitations of the case-only design for identifying gene-environment interactions. American Journal of Epidemiology 2001; 154:687-693.</a:t>
            </a:r>
          </a:p>
          <a:p>
            <a:pPr marL="400050" indent="-400050">
              <a:lnSpc>
                <a:spcPct val="80000"/>
              </a:lnSpc>
              <a:buFontTx/>
              <a:buAutoNum type="arabicPeriod"/>
            </a:pPr>
            <a:r>
              <a:rPr lang="en-US" altLang="en-US" sz="1200"/>
              <a:t>Farrington CP. Relative incidence estimation from case series for vaccine safety evaluation. Biometrics 1995; 51:228-235.</a:t>
            </a:r>
          </a:p>
          <a:p>
            <a:pPr marL="400050" indent="-400050">
              <a:lnSpc>
                <a:spcPct val="80000"/>
              </a:lnSpc>
              <a:buFontTx/>
              <a:buAutoNum type="arabicPeriod"/>
            </a:pPr>
            <a:r>
              <a:rPr lang="en-US" altLang="en-US" sz="1200"/>
              <a:t>Hernández-Díaz S, Hernán M, Meyer K, Werler MM, Mitchell AA. Case-crossover and case-time-control designs in birth defects epidemiology. American Journal of Epidemiology 2003; 158:385-391.</a:t>
            </a:r>
          </a:p>
          <a:p>
            <a:pPr marL="400050" indent="-400050">
              <a:lnSpc>
                <a:spcPct val="80000"/>
              </a:lnSpc>
              <a:buFontTx/>
              <a:buAutoNum type="arabicPeriod"/>
            </a:pPr>
            <a:r>
              <a:rPr lang="en-US" altLang="en-US" sz="1200"/>
              <a:t>Farrington CP. Control without separate controls: evaluation of vaccine safety using case-only methods Vaccine. 2004;22:2064-70.</a:t>
            </a:r>
          </a:p>
          <a:p>
            <a:pPr marL="400050" indent="-400050">
              <a:lnSpc>
                <a:spcPct val="80000"/>
              </a:lnSpc>
              <a:buFontTx/>
              <a:buAutoNum type="arabicPeriod"/>
            </a:pPr>
            <a:r>
              <a:rPr lang="en-US" altLang="en-US" sz="1200"/>
              <a:t>Bateson TF, Schwartz J Control for seasonal variation and time trend in case-crossover studies of acute effects of environmental exposures. Epidemiology. 1999;10:539-44.</a:t>
            </a:r>
          </a:p>
          <a:p>
            <a:pPr marL="400050" indent="-400050">
              <a:lnSpc>
                <a:spcPct val="80000"/>
              </a:lnSpc>
              <a:buFontTx/>
              <a:buAutoNum type="arabicPeriod"/>
            </a:pPr>
            <a:r>
              <a:rPr lang="en-US" altLang="en-US" sz="1200"/>
              <a:t>Wang PS, Schneeweiss S, Glynn RJ, Mogun H, Avorn J. Use of the case-crossover design to study prolonged drug exposures and insidious outcomes. Ann Epidemiol. 2004;14:296-303.</a:t>
            </a:r>
          </a:p>
        </p:txBody>
      </p:sp>
    </p:spTree>
    <p:extLst>
      <p:ext uri="{BB962C8B-B14F-4D97-AF65-F5344CB8AC3E}">
        <p14:creationId xmlns:p14="http://schemas.microsoft.com/office/powerpoint/2010/main" val="169504457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E7689A94-2652-1246-A40A-91A02565E89D}"/>
              </a:ext>
            </a:extLst>
          </p:cNvPr>
          <p:cNvSpPr>
            <a:spLocks noGrp="1" noChangeArrowheads="1"/>
          </p:cNvSpPr>
          <p:nvPr>
            <p:ph type="title"/>
          </p:nvPr>
        </p:nvSpPr>
        <p:spPr/>
        <p:txBody>
          <a:bodyPr/>
          <a:lstStyle/>
          <a:p>
            <a:pPr eaLnBrk="1" hangingPunct="1"/>
            <a:r>
              <a:rPr lang="en-US" altLang="en-US"/>
              <a:t>Review of Mantel Haenszel</a:t>
            </a:r>
          </a:p>
        </p:txBody>
      </p:sp>
      <p:sp>
        <p:nvSpPr>
          <p:cNvPr id="73731" name="Rectangle 3">
            <a:extLst>
              <a:ext uri="{FF2B5EF4-FFF2-40B4-BE49-F238E27FC236}">
                <a16:creationId xmlns:a16="http://schemas.microsoft.com/office/drawing/2014/main" id="{52FC2A9B-1A91-014B-81A1-1B2DBB58BE4F}"/>
              </a:ext>
            </a:extLst>
          </p:cNvPr>
          <p:cNvSpPr>
            <a:spLocks noGrp="1" noChangeArrowheads="1"/>
          </p:cNvSpPr>
          <p:nvPr>
            <p:ph type="body" idx="1"/>
          </p:nvPr>
        </p:nvSpPr>
        <p:spPr>
          <a:xfrm>
            <a:off x="2514600" y="1981200"/>
            <a:ext cx="8153400" cy="4800600"/>
          </a:xfrm>
        </p:spPr>
        <p:txBody>
          <a:bodyPr/>
          <a:lstStyle/>
          <a:p>
            <a:pPr eaLnBrk="1" hangingPunct="1">
              <a:lnSpc>
                <a:spcPct val="90000"/>
              </a:lnSpc>
              <a:spcBef>
                <a:spcPct val="0"/>
              </a:spcBef>
              <a:buFontTx/>
              <a:buNone/>
            </a:pPr>
            <a:r>
              <a:rPr lang="en-US" altLang="en-US" sz="2200"/>
              <a:t>Consider data from a cohort or case-noncase study:</a:t>
            </a:r>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r>
              <a:rPr lang="en-US" altLang="en-US" sz="2200"/>
              <a:t>The estimator for the odds ratio is:   AD/BC</a:t>
            </a:r>
          </a:p>
        </p:txBody>
      </p:sp>
      <p:sp>
        <p:nvSpPr>
          <p:cNvPr id="73732" name="Slide Number Placeholder 3">
            <a:extLst>
              <a:ext uri="{FF2B5EF4-FFF2-40B4-BE49-F238E27FC236}">
                <a16:creationId xmlns:a16="http://schemas.microsoft.com/office/drawing/2014/main" id="{2A569F3A-112F-9F49-B1FA-55786B90547E}"/>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64D95AEE-0FC5-244E-9DE4-14E9040F21C3}" type="slidenum">
              <a:rPr lang="en-US" altLang="en-US" sz="1400" b="0">
                <a:latin typeface="Arial" panose="020B0604020202020204" pitchFamily="34" charset="0"/>
                <a:ea typeface="MS PGothic" panose="020B0600070205080204" pitchFamily="34" charset="-128"/>
              </a:rPr>
              <a:pPr>
                <a:spcBef>
                  <a:spcPct val="0"/>
                </a:spcBef>
                <a:buFontTx/>
                <a:buNone/>
              </a:pPr>
              <a:t>102</a:t>
            </a:fld>
            <a:endParaRPr lang="en-US" altLang="en-US" sz="1400" b="0">
              <a:latin typeface="Arial" panose="020B0604020202020204" pitchFamily="34" charset="0"/>
              <a:ea typeface="MS PGothic" panose="020B0600070205080204" pitchFamily="34" charset="-128"/>
            </a:endParaRPr>
          </a:p>
        </p:txBody>
      </p:sp>
      <p:graphicFrame>
        <p:nvGraphicFramePr>
          <p:cNvPr id="5" name="Group 38">
            <a:extLst>
              <a:ext uri="{FF2B5EF4-FFF2-40B4-BE49-F238E27FC236}">
                <a16:creationId xmlns:a16="http://schemas.microsoft.com/office/drawing/2014/main" id="{4DD43047-8CF3-4100-9B1D-A605A99EB3D0}"/>
              </a:ext>
            </a:extLst>
          </p:cNvPr>
          <p:cNvGraphicFramePr>
            <a:graphicFrameLocks noGrp="1"/>
          </p:cNvGraphicFramePr>
          <p:nvPr/>
        </p:nvGraphicFramePr>
        <p:xfrm>
          <a:off x="2514600" y="2784476"/>
          <a:ext cx="7391400" cy="2778125"/>
        </p:xfrm>
        <a:graphic>
          <a:graphicData uri="http://schemas.openxmlformats.org/drawingml/2006/table">
            <a:tbl>
              <a:tblPr/>
              <a:tblGrid>
                <a:gridCol w="25146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tblGrid>
              <a:tr h="101572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Exposed</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Unexposed</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48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Outcome</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A</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B</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0943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No Outcome</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C</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D</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13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M</a:t>
                      </a: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(T-M)</a:t>
                      </a: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T</a:t>
                      </a: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7616430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65E37401-2CD7-F141-B311-A9F99E1933FF}"/>
              </a:ext>
            </a:extLst>
          </p:cNvPr>
          <p:cNvSpPr>
            <a:spLocks noGrp="1" noChangeArrowheads="1"/>
          </p:cNvSpPr>
          <p:nvPr>
            <p:ph type="title"/>
          </p:nvPr>
        </p:nvSpPr>
        <p:spPr/>
        <p:txBody>
          <a:bodyPr/>
          <a:lstStyle/>
          <a:p>
            <a:pPr eaLnBrk="1" hangingPunct="1"/>
            <a:r>
              <a:rPr lang="en-US" altLang="en-US"/>
              <a:t>Review of Mantel Haenszel</a:t>
            </a:r>
          </a:p>
        </p:txBody>
      </p:sp>
      <p:sp>
        <p:nvSpPr>
          <p:cNvPr id="74755" name="Rectangle 3">
            <a:extLst>
              <a:ext uri="{FF2B5EF4-FFF2-40B4-BE49-F238E27FC236}">
                <a16:creationId xmlns:a16="http://schemas.microsoft.com/office/drawing/2014/main" id="{19E02FE6-F514-A549-9DF2-BB1212063F34}"/>
              </a:ext>
            </a:extLst>
          </p:cNvPr>
          <p:cNvSpPr>
            <a:spLocks noGrp="1" noChangeArrowheads="1"/>
          </p:cNvSpPr>
          <p:nvPr>
            <p:ph type="body" idx="1"/>
          </p:nvPr>
        </p:nvSpPr>
        <p:spPr>
          <a:xfrm>
            <a:off x="1981200" y="1981200"/>
            <a:ext cx="8686800" cy="5105400"/>
          </a:xfrm>
        </p:spPr>
        <p:txBody>
          <a:bodyPr/>
          <a:lstStyle/>
          <a:p>
            <a:pPr eaLnBrk="1" hangingPunct="1">
              <a:lnSpc>
                <a:spcPct val="90000"/>
              </a:lnSpc>
              <a:spcBef>
                <a:spcPct val="0"/>
              </a:spcBef>
              <a:buFontTx/>
              <a:buNone/>
            </a:pPr>
            <a:r>
              <a:rPr lang="en-US" altLang="en-US" sz="2200"/>
              <a:t>Suppose now we had data across several different strata (e.g. strata of covariates or strata matched on some factor)</a:t>
            </a:r>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r>
              <a:rPr lang="en-US" altLang="en-US" sz="2200"/>
              <a:t>The odds ratio for strata i is:   A</a:t>
            </a:r>
            <a:r>
              <a:rPr lang="en-US" altLang="en-US" sz="2400" baseline="-25000" noProof="1">
                <a:latin typeface="Sylfaen" pitchFamily="18" charset="0"/>
              </a:rPr>
              <a:t>i</a:t>
            </a:r>
            <a:r>
              <a:rPr lang="en-US" altLang="en-US" sz="2200"/>
              <a:t>D</a:t>
            </a:r>
            <a:r>
              <a:rPr lang="en-US" altLang="en-US" sz="2400" baseline="-25000" noProof="1">
                <a:latin typeface="Sylfaen" pitchFamily="18" charset="0"/>
              </a:rPr>
              <a:t>i</a:t>
            </a:r>
            <a:r>
              <a:rPr lang="en-US" altLang="en-US" sz="2200"/>
              <a:t>/B</a:t>
            </a:r>
            <a:r>
              <a:rPr lang="en-US" altLang="en-US" sz="2400" baseline="-25000" noProof="1">
                <a:latin typeface="Sylfaen" pitchFamily="18" charset="0"/>
              </a:rPr>
              <a:t>i</a:t>
            </a:r>
            <a:r>
              <a:rPr lang="en-US" altLang="en-US" sz="2200"/>
              <a:t>C</a:t>
            </a:r>
            <a:r>
              <a:rPr lang="en-US" altLang="en-US" sz="2400" baseline="-25000" noProof="1">
                <a:latin typeface="Sylfaen" pitchFamily="18" charset="0"/>
              </a:rPr>
              <a:t>i</a:t>
            </a:r>
            <a:endParaRPr lang="en-US" altLang="en-US" sz="2200"/>
          </a:p>
        </p:txBody>
      </p:sp>
      <p:sp>
        <p:nvSpPr>
          <p:cNvPr id="74756" name="Slide Number Placeholder 3">
            <a:extLst>
              <a:ext uri="{FF2B5EF4-FFF2-40B4-BE49-F238E27FC236}">
                <a16:creationId xmlns:a16="http://schemas.microsoft.com/office/drawing/2014/main" id="{DE6715CB-FE07-6943-AA2D-2AEF6C8DD2EF}"/>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82F615EB-8F90-A149-ADFC-85E593E0657D}" type="slidenum">
              <a:rPr lang="en-US" altLang="en-US" sz="1400" b="0">
                <a:latin typeface="Arial" panose="020B0604020202020204" pitchFamily="34" charset="0"/>
                <a:ea typeface="MS PGothic" panose="020B0600070205080204" pitchFamily="34" charset="-128"/>
              </a:rPr>
              <a:pPr>
                <a:spcBef>
                  <a:spcPct val="0"/>
                </a:spcBef>
                <a:buFontTx/>
                <a:buNone/>
              </a:pPr>
              <a:t>103</a:t>
            </a:fld>
            <a:endParaRPr lang="en-US" altLang="en-US" sz="1400" b="0">
              <a:latin typeface="Arial" panose="020B0604020202020204" pitchFamily="34" charset="0"/>
              <a:ea typeface="MS PGothic" panose="020B0600070205080204" pitchFamily="34" charset="-128"/>
            </a:endParaRPr>
          </a:p>
        </p:txBody>
      </p:sp>
      <p:graphicFrame>
        <p:nvGraphicFramePr>
          <p:cNvPr id="5" name="Group 38">
            <a:extLst>
              <a:ext uri="{FF2B5EF4-FFF2-40B4-BE49-F238E27FC236}">
                <a16:creationId xmlns:a16="http://schemas.microsoft.com/office/drawing/2014/main" id="{28DFC7B8-DA09-4C5B-9369-3AA12B6B3E84}"/>
              </a:ext>
            </a:extLst>
          </p:cNvPr>
          <p:cNvGraphicFramePr>
            <a:graphicFrameLocks noGrp="1"/>
          </p:cNvGraphicFramePr>
          <p:nvPr/>
        </p:nvGraphicFramePr>
        <p:xfrm>
          <a:off x="2514600" y="2860676"/>
          <a:ext cx="7391400" cy="2778125"/>
        </p:xfrm>
        <a:graphic>
          <a:graphicData uri="http://schemas.openxmlformats.org/drawingml/2006/table">
            <a:tbl>
              <a:tblPr/>
              <a:tblGrid>
                <a:gridCol w="25146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tblGrid>
              <a:tr h="101572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Exposed</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Unexposed</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48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Outcome</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A</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B</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0943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No Outcome</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C</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D</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13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M</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(T</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-M</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a:t>
                      </a: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T</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027044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DBA29632-73B0-C242-9D0B-A99FDA768760}"/>
              </a:ext>
            </a:extLst>
          </p:cNvPr>
          <p:cNvSpPr>
            <a:spLocks noGrp="1" noChangeArrowheads="1"/>
          </p:cNvSpPr>
          <p:nvPr>
            <p:ph type="title"/>
          </p:nvPr>
        </p:nvSpPr>
        <p:spPr/>
        <p:txBody>
          <a:bodyPr/>
          <a:lstStyle/>
          <a:p>
            <a:pPr eaLnBrk="1" hangingPunct="1"/>
            <a:r>
              <a:rPr lang="en-US" altLang="en-US"/>
              <a:t>Review of Mantel Haenszel</a:t>
            </a:r>
          </a:p>
        </p:txBody>
      </p:sp>
      <p:sp>
        <p:nvSpPr>
          <p:cNvPr id="20482" name="Rectangle 3">
            <a:extLst>
              <a:ext uri="{FF2B5EF4-FFF2-40B4-BE49-F238E27FC236}">
                <a16:creationId xmlns:a16="http://schemas.microsoft.com/office/drawing/2014/main" id="{34AA32E1-6E29-42BA-9738-5F1E863FEFCA}"/>
              </a:ext>
            </a:extLst>
          </p:cNvPr>
          <p:cNvSpPr>
            <a:spLocks noGrp="1" noChangeArrowheads="1"/>
          </p:cNvSpPr>
          <p:nvPr>
            <p:ph type="body" idx="1"/>
          </p:nvPr>
        </p:nvSpPr>
        <p:spPr>
          <a:xfrm>
            <a:off x="2057400" y="2133600"/>
            <a:ext cx="8229600" cy="4724400"/>
          </a:xfrm>
        </p:spPr>
        <p:txBody>
          <a:bodyPr/>
          <a:lstStyle/>
          <a:p>
            <a:pPr indent="3175">
              <a:lnSpc>
                <a:spcPct val="80000"/>
              </a:lnSpc>
              <a:spcBef>
                <a:spcPct val="0"/>
              </a:spcBef>
              <a:buNone/>
              <a:defRPr/>
            </a:pPr>
            <a:r>
              <a:rPr lang="en-US" altLang="en-US" sz="2400" dirty="0"/>
              <a:t>The odds ratio for strata i is: </a:t>
            </a:r>
            <a:r>
              <a:rPr lang="en-US" altLang="en-US" sz="2400" dirty="0" err="1"/>
              <a:t>OR</a:t>
            </a:r>
            <a:r>
              <a:rPr lang="en-US" altLang="en-US" sz="2400" baseline="-25000" dirty="0" err="1"/>
              <a:t>i</a:t>
            </a:r>
            <a:r>
              <a:rPr lang="en-US" altLang="en-US" sz="2400" dirty="0"/>
              <a:t> = A</a:t>
            </a:r>
            <a:r>
              <a:rPr lang="en-US" altLang="en-US" sz="2400" baseline="-25000" noProof="1"/>
              <a:t>i</a:t>
            </a:r>
            <a:r>
              <a:rPr lang="en-US" altLang="en-US" sz="2400" dirty="0"/>
              <a:t>D</a:t>
            </a:r>
            <a:r>
              <a:rPr lang="en-US" altLang="en-US" sz="2400" baseline="-25000" noProof="1"/>
              <a:t>i</a:t>
            </a:r>
            <a:r>
              <a:rPr lang="en-US" altLang="en-US" sz="2400" dirty="0"/>
              <a:t>/B</a:t>
            </a:r>
            <a:r>
              <a:rPr lang="en-US" altLang="en-US" sz="2400" baseline="-25000" noProof="1"/>
              <a:t>i</a:t>
            </a:r>
            <a:r>
              <a:rPr lang="en-US" altLang="en-US" sz="2400" dirty="0"/>
              <a:t>C</a:t>
            </a:r>
            <a:r>
              <a:rPr lang="en-US" altLang="en-US" sz="2400" baseline="-25000" noProof="1"/>
              <a:t>i</a:t>
            </a:r>
            <a:endParaRPr lang="en-US" altLang="en-US" sz="2400" dirty="0"/>
          </a:p>
          <a:p>
            <a:pPr indent="3175">
              <a:lnSpc>
                <a:spcPct val="80000"/>
              </a:lnSpc>
              <a:spcBef>
                <a:spcPct val="0"/>
              </a:spcBef>
              <a:buNone/>
              <a:defRPr/>
            </a:pPr>
            <a:endParaRPr lang="en-US" altLang="en-US" sz="2400" dirty="0"/>
          </a:p>
          <a:p>
            <a:pPr indent="3175">
              <a:lnSpc>
                <a:spcPct val="80000"/>
              </a:lnSpc>
              <a:spcBef>
                <a:spcPct val="0"/>
              </a:spcBef>
              <a:buNone/>
              <a:defRPr/>
            </a:pPr>
            <a:r>
              <a:rPr lang="en-US" altLang="en-US" sz="2400" dirty="0">
                <a:solidFill>
                  <a:srgbClr val="F8A818"/>
                </a:solidFill>
              </a:rPr>
              <a:t>Suppose the odds ratio, </a:t>
            </a:r>
            <a:r>
              <a:rPr lang="en-US" altLang="en-US" sz="2400" dirty="0">
                <a:solidFill>
                  <a:srgbClr val="F8A818"/>
                </a:solidFill>
                <a:latin typeface="Lucida Grande" charset="0"/>
              </a:rPr>
              <a:t>ϕ,</a:t>
            </a:r>
            <a:r>
              <a:rPr lang="en-US" altLang="en-US" sz="2400" dirty="0">
                <a:solidFill>
                  <a:srgbClr val="F8A818"/>
                </a:solidFill>
              </a:rPr>
              <a:t> is the same for each stratum</a:t>
            </a:r>
            <a:r>
              <a:rPr lang="en-US" altLang="en-US" sz="2400" dirty="0"/>
              <a:t>:</a:t>
            </a:r>
          </a:p>
          <a:p>
            <a:pPr indent="3175">
              <a:lnSpc>
                <a:spcPct val="80000"/>
              </a:lnSpc>
              <a:spcBef>
                <a:spcPct val="0"/>
              </a:spcBef>
              <a:buNone/>
              <a:defRPr/>
            </a:pPr>
            <a:endParaRPr lang="en-US" altLang="en-US" sz="2400" dirty="0"/>
          </a:p>
          <a:p>
            <a:pPr indent="3175">
              <a:lnSpc>
                <a:spcPct val="80000"/>
              </a:lnSpc>
              <a:spcBef>
                <a:spcPct val="0"/>
              </a:spcBef>
              <a:buNone/>
              <a:defRPr/>
            </a:pPr>
            <a:r>
              <a:rPr lang="en-US" altLang="en-US" sz="2400" dirty="0"/>
              <a:t>Then we could take a weighted average of the odds ratios in each stratum as an estimator of our overall odds ratio</a:t>
            </a:r>
          </a:p>
          <a:p>
            <a:pPr eaLnBrk="1" hangingPunct="1">
              <a:lnSpc>
                <a:spcPct val="80000"/>
              </a:lnSpc>
              <a:spcBef>
                <a:spcPct val="0"/>
              </a:spcBef>
              <a:buFontTx/>
              <a:buNone/>
              <a:defRPr/>
            </a:pPr>
            <a:endParaRPr lang="en-US" altLang="en-US" sz="2400" dirty="0"/>
          </a:p>
          <a:p>
            <a:pPr eaLnBrk="1" hangingPunct="1">
              <a:lnSpc>
                <a:spcPct val="80000"/>
              </a:lnSpc>
              <a:spcBef>
                <a:spcPct val="0"/>
              </a:spcBef>
              <a:buFontTx/>
              <a:buNone/>
              <a:defRPr/>
            </a:pPr>
            <a:r>
              <a:rPr lang="en-US" altLang="en-US" sz="2400" dirty="0"/>
              <a:t>Weighted Odds Ratio:      (</a:t>
            </a:r>
            <a:r>
              <a:rPr lang="en-US" altLang="en-US" sz="2400" dirty="0" err="1"/>
              <a:t>Σ</a:t>
            </a:r>
            <a:r>
              <a:rPr lang="en-US" altLang="en-US" sz="2400" baseline="-25000" dirty="0" err="1"/>
              <a:t>i</a:t>
            </a:r>
            <a:r>
              <a:rPr lang="en-US" altLang="en-US" sz="2400" baseline="-25000" dirty="0"/>
              <a:t>  </a:t>
            </a:r>
            <a:r>
              <a:rPr lang="en-US" altLang="en-US" sz="2400" dirty="0" err="1"/>
              <a:t>w</a:t>
            </a:r>
            <a:r>
              <a:rPr lang="en-US" altLang="en-US" sz="2400" baseline="-25000" dirty="0" err="1"/>
              <a:t>i</a:t>
            </a:r>
            <a:r>
              <a:rPr lang="en-US" altLang="en-US" sz="2400" dirty="0"/>
              <a:t> </a:t>
            </a:r>
            <a:r>
              <a:rPr lang="en-US" altLang="en-US" sz="2400" dirty="0" err="1"/>
              <a:t>OR</a:t>
            </a:r>
            <a:r>
              <a:rPr lang="en-US" altLang="en-US" sz="2400" baseline="-25000" dirty="0" err="1"/>
              <a:t>i</a:t>
            </a:r>
            <a:r>
              <a:rPr lang="en-US" altLang="en-US" sz="2400" dirty="0"/>
              <a:t>) / (</a:t>
            </a:r>
            <a:r>
              <a:rPr lang="en-US" altLang="en-US" sz="2400" dirty="0" err="1"/>
              <a:t>Σ</a:t>
            </a:r>
            <a:r>
              <a:rPr lang="en-US" altLang="en-US" sz="2400" baseline="-25000" dirty="0" err="1"/>
              <a:t>i</a:t>
            </a:r>
            <a:r>
              <a:rPr lang="en-US" altLang="en-US" sz="2400" baseline="-25000" dirty="0"/>
              <a:t>  </a:t>
            </a:r>
            <a:r>
              <a:rPr lang="en-US" altLang="en-US" sz="2400" dirty="0" err="1"/>
              <a:t>w</a:t>
            </a:r>
            <a:r>
              <a:rPr lang="en-US" altLang="en-US" sz="2400" baseline="-25000" dirty="0" err="1"/>
              <a:t>i</a:t>
            </a:r>
            <a:r>
              <a:rPr lang="en-US" altLang="en-US" sz="2400" dirty="0"/>
              <a:t>)</a:t>
            </a:r>
          </a:p>
          <a:p>
            <a:pPr eaLnBrk="1" hangingPunct="1">
              <a:lnSpc>
                <a:spcPct val="80000"/>
              </a:lnSpc>
              <a:spcBef>
                <a:spcPct val="0"/>
              </a:spcBef>
              <a:buFontTx/>
              <a:buNone/>
              <a:defRPr/>
            </a:pPr>
            <a:endParaRPr lang="en-US" altLang="en-US" sz="2400" dirty="0"/>
          </a:p>
          <a:p>
            <a:pPr eaLnBrk="1" hangingPunct="1">
              <a:lnSpc>
                <a:spcPct val="80000"/>
              </a:lnSpc>
              <a:spcBef>
                <a:spcPct val="0"/>
              </a:spcBef>
              <a:buFontTx/>
              <a:buNone/>
              <a:defRPr/>
            </a:pPr>
            <a:r>
              <a:rPr lang="en-US" altLang="en-US" sz="2400" dirty="0"/>
              <a:t>For any set of weights </a:t>
            </a:r>
            <a:r>
              <a:rPr lang="en-US" altLang="en-US" sz="2400" dirty="0" err="1"/>
              <a:t>w</a:t>
            </a:r>
            <a:r>
              <a:rPr lang="en-US" altLang="en-US" sz="2400" baseline="-25000" dirty="0" err="1"/>
              <a:t>i</a:t>
            </a:r>
            <a:r>
              <a:rPr lang="en-US" altLang="en-US" sz="2400" dirty="0"/>
              <a:t> </a:t>
            </a:r>
          </a:p>
          <a:p>
            <a:pPr eaLnBrk="1" hangingPunct="1">
              <a:lnSpc>
                <a:spcPct val="80000"/>
              </a:lnSpc>
              <a:spcBef>
                <a:spcPct val="0"/>
              </a:spcBef>
              <a:buFontTx/>
              <a:buNone/>
              <a:defRPr/>
            </a:pPr>
            <a:endParaRPr lang="en-US" altLang="en-US" sz="2400" dirty="0"/>
          </a:p>
          <a:p>
            <a:pPr eaLnBrk="1" hangingPunct="1">
              <a:lnSpc>
                <a:spcPct val="80000"/>
              </a:lnSpc>
              <a:spcBef>
                <a:spcPct val="0"/>
              </a:spcBef>
              <a:buFontTx/>
              <a:buNone/>
              <a:defRPr/>
            </a:pPr>
            <a:r>
              <a:rPr lang="en-US" altLang="en-US" sz="2400" dirty="0"/>
              <a:t>Suppose we chose the weights to be  </a:t>
            </a:r>
            <a:r>
              <a:rPr lang="en-US" altLang="en-US" sz="2400" dirty="0" err="1"/>
              <a:t>w</a:t>
            </a:r>
            <a:r>
              <a:rPr lang="en-US" altLang="en-US" sz="2400" baseline="-25000" dirty="0" err="1"/>
              <a:t>i</a:t>
            </a:r>
            <a:r>
              <a:rPr lang="en-US" altLang="en-US" sz="2400" dirty="0"/>
              <a:t>  =  B</a:t>
            </a:r>
            <a:r>
              <a:rPr lang="en-US" altLang="en-US" sz="2400" baseline="-25000" noProof="1"/>
              <a:t>i</a:t>
            </a:r>
            <a:r>
              <a:rPr lang="en-US" altLang="en-US" sz="2400" dirty="0"/>
              <a:t>C</a:t>
            </a:r>
            <a:r>
              <a:rPr lang="en-US" altLang="en-US" sz="2400" baseline="-25000" noProof="1"/>
              <a:t>i </a:t>
            </a:r>
            <a:r>
              <a:rPr lang="en-US" altLang="en-US" sz="2400" dirty="0"/>
              <a:t>/ </a:t>
            </a:r>
            <a:r>
              <a:rPr lang="en-US" altLang="en-US" sz="2400" dirty="0" err="1"/>
              <a:t>T</a:t>
            </a:r>
            <a:r>
              <a:rPr lang="en-US" altLang="en-US" sz="2400" baseline="-25000" dirty="0" err="1"/>
              <a:t>i</a:t>
            </a:r>
            <a:r>
              <a:rPr lang="en-US" altLang="en-US" sz="2400" baseline="-25000" dirty="0"/>
              <a:t> </a:t>
            </a:r>
            <a:r>
              <a:rPr lang="en-US" altLang="en-US" sz="2400" dirty="0"/>
              <a:t> </a:t>
            </a:r>
          </a:p>
        </p:txBody>
      </p:sp>
      <p:sp>
        <p:nvSpPr>
          <p:cNvPr id="75780" name="Slide Number Placeholder 3">
            <a:extLst>
              <a:ext uri="{FF2B5EF4-FFF2-40B4-BE49-F238E27FC236}">
                <a16:creationId xmlns:a16="http://schemas.microsoft.com/office/drawing/2014/main" id="{CA74A6D3-9B91-CE4F-899F-E476A2C433D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0BC04D0-4DED-1C43-A16D-5D50B0D22704}" type="slidenum">
              <a:rPr lang="en-US" altLang="en-US" sz="1400" b="0">
                <a:latin typeface="Arial" panose="020B0604020202020204" pitchFamily="34" charset="0"/>
                <a:ea typeface="MS PGothic" panose="020B0600070205080204" pitchFamily="34" charset="-128"/>
              </a:rPr>
              <a:pPr>
                <a:spcBef>
                  <a:spcPct val="0"/>
                </a:spcBef>
                <a:buFontTx/>
                <a:buNone/>
              </a:pPr>
              <a:t>104</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84168661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A11CDAD0-2ACD-5D4E-9496-882825F09C20}"/>
              </a:ext>
            </a:extLst>
          </p:cNvPr>
          <p:cNvSpPr>
            <a:spLocks noGrp="1" noChangeArrowheads="1"/>
          </p:cNvSpPr>
          <p:nvPr>
            <p:ph type="title"/>
          </p:nvPr>
        </p:nvSpPr>
        <p:spPr/>
        <p:txBody>
          <a:bodyPr/>
          <a:lstStyle/>
          <a:p>
            <a:pPr eaLnBrk="1" hangingPunct="1"/>
            <a:r>
              <a:rPr lang="en-US" altLang="en-US"/>
              <a:t>Review of Mantel Haenszel</a:t>
            </a:r>
          </a:p>
        </p:txBody>
      </p:sp>
      <p:sp>
        <p:nvSpPr>
          <p:cNvPr id="76803" name="Rectangle 3">
            <a:extLst>
              <a:ext uri="{FF2B5EF4-FFF2-40B4-BE49-F238E27FC236}">
                <a16:creationId xmlns:a16="http://schemas.microsoft.com/office/drawing/2014/main" id="{6587FA0F-E4E9-BD44-B8AB-89C7DF0E4B69}"/>
              </a:ext>
            </a:extLst>
          </p:cNvPr>
          <p:cNvSpPr>
            <a:spLocks noGrp="1" noChangeArrowheads="1"/>
          </p:cNvSpPr>
          <p:nvPr>
            <p:ph type="body" idx="1"/>
          </p:nvPr>
        </p:nvSpPr>
        <p:spPr>
          <a:xfrm>
            <a:off x="2362200" y="2209800"/>
            <a:ext cx="8305800" cy="4572000"/>
          </a:xfrm>
        </p:spPr>
        <p:txBody>
          <a:bodyPr/>
          <a:lstStyle/>
          <a:p>
            <a:pPr eaLnBrk="1" hangingPunct="1">
              <a:spcBef>
                <a:spcPct val="0"/>
              </a:spcBef>
              <a:buFontTx/>
              <a:buNone/>
            </a:pPr>
            <a:r>
              <a:rPr lang="en-US" altLang="en-US" sz="2200"/>
              <a:t>Weighted Odds Ratio =   (Σ</a:t>
            </a:r>
            <a:r>
              <a:rPr lang="en-US" altLang="en-US" sz="2200" baseline="-25000"/>
              <a:t>i  </a:t>
            </a:r>
            <a:r>
              <a:rPr lang="en-US" altLang="en-US" sz="2200"/>
              <a:t>w</a:t>
            </a:r>
            <a:r>
              <a:rPr lang="en-US" altLang="en-US" sz="2200" baseline="-25000"/>
              <a:t>i</a:t>
            </a:r>
            <a:r>
              <a:rPr lang="en-US" altLang="en-US" sz="2200"/>
              <a:t> OR</a:t>
            </a:r>
            <a:r>
              <a:rPr lang="en-US" altLang="en-US" sz="2200" baseline="-25000"/>
              <a:t>i</a:t>
            </a:r>
            <a:r>
              <a:rPr lang="en-US" altLang="en-US" sz="2200"/>
              <a:t>) / (Σ</a:t>
            </a:r>
            <a:r>
              <a:rPr lang="en-US" altLang="en-US" sz="2200" baseline="-25000"/>
              <a:t>i  </a:t>
            </a:r>
            <a:r>
              <a:rPr lang="en-US" altLang="en-US" sz="2200"/>
              <a:t>w</a:t>
            </a:r>
            <a:r>
              <a:rPr lang="en-US" altLang="en-US" sz="2200" baseline="-25000"/>
              <a:t>i</a:t>
            </a:r>
            <a:r>
              <a:rPr lang="en-US" altLang="en-US" sz="2200"/>
              <a:t>)</a:t>
            </a:r>
          </a:p>
          <a:p>
            <a:pPr eaLnBrk="1" hangingPunct="1">
              <a:spcBef>
                <a:spcPct val="0"/>
              </a:spcBef>
              <a:buFontTx/>
              <a:buNone/>
            </a:pPr>
            <a:r>
              <a:rPr lang="en-US" altLang="en-US" sz="2200"/>
              <a:t>Suppose we chose the weights to be  w</a:t>
            </a:r>
            <a:r>
              <a:rPr lang="en-US" altLang="en-US" sz="2200" baseline="-25000"/>
              <a:t>i</a:t>
            </a:r>
            <a:r>
              <a:rPr lang="en-US" altLang="en-US" sz="2200"/>
              <a:t>  =  B</a:t>
            </a:r>
            <a:r>
              <a:rPr lang="en-US" altLang="en-US" sz="2400" baseline="-25000" noProof="1"/>
              <a:t>i</a:t>
            </a:r>
            <a:r>
              <a:rPr lang="en-US" altLang="en-US" sz="2200"/>
              <a:t>C</a:t>
            </a:r>
            <a:r>
              <a:rPr lang="en-US" altLang="en-US" sz="2400" baseline="-25000" noProof="1"/>
              <a:t>i </a:t>
            </a:r>
            <a:r>
              <a:rPr lang="en-US" altLang="en-US" sz="2200"/>
              <a:t>/ T</a:t>
            </a:r>
            <a:r>
              <a:rPr lang="en-US" altLang="en-US" sz="2200" baseline="-25000"/>
              <a:t>i</a:t>
            </a:r>
          </a:p>
          <a:p>
            <a:pPr eaLnBrk="1" hangingPunct="1">
              <a:spcBef>
                <a:spcPct val="0"/>
              </a:spcBef>
              <a:buFontTx/>
              <a:buNone/>
            </a:pPr>
            <a:r>
              <a:rPr lang="en-US" altLang="en-US" sz="2200"/>
              <a:t>This would give us what is called the Mantel-Haenszel (1959) Estimator:</a:t>
            </a: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p:txBody>
      </p:sp>
      <p:sp>
        <p:nvSpPr>
          <p:cNvPr id="76804" name="Slide Number Placeholder 3">
            <a:extLst>
              <a:ext uri="{FF2B5EF4-FFF2-40B4-BE49-F238E27FC236}">
                <a16:creationId xmlns:a16="http://schemas.microsoft.com/office/drawing/2014/main" id="{DE1A22F8-B3B4-344D-9715-82E3CABE5B70}"/>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FB7BBB5F-6BAB-6D47-A1B8-762F0C32D540}" type="slidenum">
              <a:rPr lang="en-US" altLang="en-US" sz="1400" b="0">
                <a:latin typeface="Arial" panose="020B0604020202020204" pitchFamily="34" charset="0"/>
                <a:ea typeface="MS PGothic" panose="020B0600070205080204" pitchFamily="34" charset="-128"/>
              </a:rPr>
              <a:pPr>
                <a:spcBef>
                  <a:spcPct val="0"/>
                </a:spcBef>
                <a:buFontTx/>
                <a:buNone/>
              </a:pPr>
              <a:t>105</a:t>
            </a:fld>
            <a:endParaRPr lang="en-US" altLang="en-US" sz="1400" b="0">
              <a:latin typeface="Arial" panose="020B0604020202020204" pitchFamily="34" charset="0"/>
              <a:ea typeface="MS PGothic" panose="020B0600070205080204" pitchFamily="34" charset="-128"/>
            </a:endParaRPr>
          </a:p>
        </p:txBody>
      </p:sp>
      <p:pic>
        <p:nvPicPr>
          <p:cNvPr id="76805" name="Picture 5">
            <a:extLst>
              <a:ext uri="{FF2B5EF4-FFF2-40B4-BE49-F238E27FC236}">
                <a16:creationId xmlns:a16="http://schemas.microsoft.com/office/drawing/2014/main" id="{7C4B36E4-0F31-EE47-A21D-E66D2D85AB0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4191000"/>
            <a:ext cx="3733800"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551186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380F1571-76AF-0E44-9FD4-2BE6BB626C91}"/>
              </a:ext>
            </a:extLst>
          </p:cNvPr>
          <p:cNvSpPr>
            <a:spLocks noGrp="1" noChangeArrowheads="1"/>
          </p:cNvSpPr>
          <p:nvPr>
            <p:ph type="title"/>
          </p:nvPr>
        </p:nvSpPr>
        <p:spPr/>
        <p:txBody>
          <a:bodyPr/>
          <a:lstStyle/>
          <a:p>
            <a:pPr eaLnBrk="1" hangingPunct="1"/>
            <a:r>
              <a:rPr lang="en-US" altLang="en-US"/>
              <a:t>Review of Mantel Haenszel</a:t>
            </a:r>
          </a:p>
        </p:txBody>
      </p:sp>
      <p:sp>
        <p:nvSpPr>
          <p:cNvPr id="21506" name="Rectangle 3">
            <a:extLst>
              <a:ext uri="{FF2B5EF4-FFF2-40B4-BE49-F238E27FC236}">
                <a16:creationId xmlns:a16="http://schemas.microsoft.com/office/drawing/2014/main" id="{909C1E30-E1DF-45EC-B33A-4B94A8E564B9}"/>
              </a:ext>
            </a:extLst>
          </p:cNvPr>
          <p:cNvSpPr>
            <a:spLocks noGrp="1" noChangeArrowheads="1"/>
          </p:cNvSpPr>
          <p:nvPr>
            <p:ph type="body" idx="1"/>
          </p:nvPr>
        </p:nvSpPr>
        <p:spPr>
          <a:xfrm>
            <a:off x="1828800" y="2057400"/>
            <a:ext cx="8534400" cy="4495800"/>
          </a:xfrm>
        </p:spPr>
        <p:txBody>
          <a:bodyPr/>
          <a:lstStyle/>
          <a:p>
            <a:pPr indent="3175">
              <a:spcBef>
                <a:spcPct val="0"/>
              </a:spcBef>
              <a:buNone/>
              <a:defRPr/>
            </a:pPr>
            <a:r>
              <a:rPr lang="en-US" altLang="en-US" sz="2200" dirty="0"/>
              <a:t>Although we could have chosen any set of weights, this set has the advantage that the estimator gives us a valid estimate of the odds ratio if:</a:t>
            </a:r>
          </a:p>
          <a:p>
            <a:pPr marL="0" indent="0">
              <a:spcBef>
                <a:spcPct val="0"/>
              </a:spcBef>
              <a:buNone/>
              <a:defRPr/>
            </a:pPr>
            <a:endParaRPr lang="en-US" altLang="en-US" sz="2200" dirty="0"/>
          </a:p>
          <a:p>
            <a:pPr marL="457200" indent="-457200">
              <a:spcBef>
                <a:spcPct val="0"/>
              </a:spcBef>
              <a:buFont typeface="+mj-lt"/>
              <a:buAutoNum type="arabicPeriod"/>
              <a:defRPr/>
            </a:pPr>
            <a:r>
              <a:rPr lang="en-US" altLang="en-US" sz="2200" dirty="0"/>
              <a:t>There are a large number in each strata, or, importantly!</a:t>
            </a:r>
          </a:p>
          <a:p>
            <a:pPr marL="457200" indent="-457200">
              <a:spcBef>
                <a:spcPct val="0"/>
              </a:spcBef>
              <a:buFont typeface="+mj-lt"/>
              <a:buAutoNum type="arabicPeriod"/>
              <a:defRPr/>
            </a:pPr>
            <a:r>
              <a:rPr lang="en-US" altLang="en-US" sz="2200" dirty="0"/>
              <a:t>The strata sizes may be small but there are a large number of strata (Breslow, 1981) </a:t>
            </a:r>
          </a:p>
        </p:txBody>
      </p:sp>
      <p:sp>
        <p:nvSpPr>
          <p:cNvPr id="77828" name="Slide Number Placeholder 3">
            <a:extLst>
              <a:ext uri="{FF2B5EF4-FFF2-40B4-BE49-F238E27FC236}">
                <a16:creationId xmlns:a16="http://schemas.microsoft.com/office/drawing/2014/main" id="{C26EA374-C7A2-C748-919A-38481C8CB2D1}"/>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DF56B9B-306C-F74F-9935-F42BE0AB4819}" type="slidenum">
              <a:rPr lang="en-US" altLang="en-US" sz="1400" b="0">
                <a:latin typeface="Arial" panose="020B0604020202020204" pitchFamily="34" charset="0"/>
                <a:ea typeface="MS PGothic" panose="020B0600070205080204" pitchFamily="34" charset="-128"/>
              </a:rPr>
              <a:pPr>
                <a:spcBef>
                  <a:spcPct val="0"/>
                </a:spcBef>
                <a:buFontTx/>
                <a:buNone/>
              </a:pPr>
              <a:t>106</a:t>
            </a:fld>
            <a:endParaRPr lang="en-US" altLang="en-US" sz="1400" b="0">
              <a:latin typeface="Arial" panose="020B0604020202020204" pitchFamily="34" charset="0"/>
              <a:ea typeface="MS PGothic" panose="020B0600070205080204" pitchFamily="34" charset="-128"/>
            </a:endParaRPr>
          </a:p>
        </p:txBody>
      </p:sp>
      <p:pic>
        <p:nvPicPr>
          <p:cNvPr id="77829" name="Picture 5">
            <a:extLst>
              <a:ext uri="{FF2B5EF4-FFF2-40B4-BE49-F238E27FC236}">
                <a16:creationId xmlns:a16="http://schemas.microsoft.com/office/drawing/2014/main" id="{A7534C8A-F914-E741-BCCE-0AF9711B669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4724400"/>
            <a:ext cx="3733800"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635665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5C2999D5-94DC-FD4C-A303-0941DE23C9EB}"/>
              </a:ext>
            </a:extLst>
          </p:cNvPr>
          <p:cNvSpPr>
            <a:spLocks noGrp="1" noChangeArrowheads="1"/>
          </p:cNvSpPr>
          <p:nvPr>
            <p:ph type="title"/>
          </p:nvPr>
        </p:nvSpPr>
        <p:spPr/>
        <p:txBody>
          <a:bodyPr/>
          <a:lstStyle/>
          <a:p>
            <a:pPr eaLnBrk="1" hangingPunct="1"/>
            <a:r>
              <a:rPr lang="en-US" altLang="en-US"/>
              <a:t>Review of Mantel Haenszel</a:t>
            </a:r>
          </a:p>
        </p:txBody>
      </p:sp>
      <p:sp>
        <p:nvSpPr>
          <p:cNvPr id="78851" name="Rectangle 3">
            <a:extLst>
              <a:ext uri="{FF2B5EF4-FFF2-40B4-BE49-F238E27FC236}">
                <a16:creationId xmlns:a16="http://schemas.microsoft.com/office/drawing/2014/main" id="{21607E75-E829-3442-8F2A-08B970051D90}"/>
              </a:ext>
            </a:extLst>
          </p:cNvPr>
          <p:cNvSpPr>
            <a:spLocks noGrp="1" noChangeArrowheads="1"/>
          </p:cNvSpPr>
          <p:nvPr>
            <p:ph type="body" idx="1"/>
          </p:nvPr>
        </p:nvSpPr>
        <p:spPr>
          <a:xfrm>
            <a:off x="1752600" y="1905000"/>
            <a:ext cx="8458200" cy="4876800"/>
          </a:xfrm>
        </p:spPr>
        <p:txBody>
          <a:bodyPr/>
          <a:lstStyle/>
          <a:p>
            <a:pPr eaLnBrk="1" hangingPunct="1">
              <a:lnSpc>
                <a:spcPct val="90000"/>
              </a:lnSpc>
              <a:spcBef>
                <a:spcPct val="0"/>
              </a:spcBef>
              <a:buFontTx/>
              <a:buNone/>
            </a:pPr>
            <a:r>
              <a:rPr lang="en-US" altLang="en-US" sz="2200"/>
              <a:t>Suppose now we had person-time data across several different strata</a:t>
            </a:r>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r>
              <a:rPr lang="en-US" altLang="en-US" sz="2200"/>
              <a:t>Suppose that the rate ratio were constant </a:t>
            </a:r>
            <a:r>
              <a:rPr lang="en-US" altLang="en-US" sz="2000">
                <a:latin typeface="Lucida Grande" panose="020B0600040502020204" pitchFamily="34" charset="0"/>
              </a:rPr>
              <a:t>ϕ </a:t>
            </a:r>
            <a:r>
              <a:rPr lang="en-US" altLang="en-US" sz="2000"/>
              <a:t>in each stratum i</a:t>
            </a:r>
            <a:r>
              <a:rPr lang="en-US" altLang="en-US" sz="2200"/>
              <a:t> </a:t>
            </a:r>
          </a:p>
        </p:txBody>
      </p:sp>
      <p:sp>
        <p:nvSpPr>
          <p:cNvPr id="78852" name="Slide Number Placeholder 3">
            <a:extLst>
              <a:ext uri="{FF2B5EF4-FFF2-40B4-BE49-F238E27FC236}">
                <a16:creationId xmlns:a16="http://schemas.microsoft.com/office/drawing/2014/main" id="{D387D25F-E40D-F744-8E7C-833321EBACD2}"/>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E3FB2D7-635A-9541-B461-5CCEEED39ED3}" type="slidenum">
              <a:rPr lang="en-US" altLang="en-US" sz="1400" b="0">
                <a:latin typeface="Arial" panose="020B0604020202020204" pitchFamily="34" charset="0"/>
                <a:ea typeface="MS PGothic" panose="020B0600070205080204" pitchFamily="34" charset="-128"/>
              </a:rPr>
              <a:pPr>
                <a:spcBef>
                  <a:spcPct val="0"/>
                </a:spcBef>
                <a:buFontTx/>
                <a:buNone/>
              </a:pPr>
              <a:t>107</a:t>
            </a:fld>
            <a:endParaRPr lang="en-US" altLang="en-US" sz="1400" b="0">
              <a:latin typeface="Arial" panose="020B0604020202020204" pitchFamily="34" charset="0"/>
              <a:ea typeface="MS PGothic" panose="020B0600070205080204" pitchFamily="34" charset="-128"/>
            </a:endParaRPr>
          </a:p>
        </p:txBody>
      </p:sp>
      <p:graphicFrame>
        <p:nvGraphicFramePr>
          <p:cNvPr id="5" name="Group 38">
            <a:extLst>
              <a:ext uri="{FF2B5EF4-FFF2-40B4-BE49-F238E27FC236}">
                <a16:creationId xmlns:a16="http://schemas.microsoft.com/office/drawing/2014/main" id="{B278DB63-E6C6-4307-BDE6-50063F354659}"/>
              </a:ext>
            </a:extLst>
          </p:cNvPr>
          <p:cNvGraphicFramePr>
            <a:graphicFrameLocks noGrp="1"/>
          </p:cNvGraphicFramePr>
          <p:nvPr/>
        </p:nvGraphicFramePr>
        <p:xfrm>
          <a:off x="2514600" y="2692400"/>
          <a:ext cx="7391400" cy="2509838"/>
        </p:xfrm>
        <a:graphic>
          <a:graphicData uri="http://schemas.openxmlformats.org/drawingml/2006/table">
            <a:tbl>
              <a:tblPr/>
              <a:tblGrid>
                <a:gridCol w="25146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tblGrid>
              <a:tr h="101559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Exposed</a:t>
                      </a: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Unexposed</a:t>
                      </a: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474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Outcome</a:t>
                      </a: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A</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B</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5949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Person-Time</a:t>
                      </a: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C</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D</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T</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638766398"/>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CB5BCF60-8885-564A-8581-B1F568B27215}"/>
              </a:ext>
            </a:extLst>
          </p:cNvPr>
          <p:cNvSpPr>
            <a:spLocks noGrp="1" noChangeArrowheads="1"/>
          </p:cNvSpPr>
          <p:nvPr>
            <p:ph type="title"/>
          </p:nvPr>
        </p:nvSpPr>
        <p:spPr/>
        <p:txBody>
          <a:bodyPr/>
          <a:lstStyle/>
          <a:p>
            <a:pPr eaLnBrk="1" hangingPunct="1"/>
            <a:r>
              <a:rPr lang="en-US" altLang="en-US"/>
              <a:t>Review of Mantel Haenszel</a:t>
            </a:r>
          </a:p>
        </p:txBody>
      </p:sp>
      <p:sp>
        <p:nvSpPr>
          <p:cNvPr id="23554" name="Rectangle 3">
            <a:extLst>
              <a:ext uri="{FF2B5EF4-FFF2-40B4-BE49-F238E27FC236}">
                <a16:creationId xmlns:a16="http://schemas.microsoft.com/office/drawing/2014/main" id="{AEEBAD31-7D2E-4E64-8E9B-0E4604FE73C0}"/>
              </a:ext>
            </a:extLst>
          </p:cNvPr>
          <p:cNvSpPr>
            <a:spLocks noGrp="1" noChangeArrowheads="1"/>
          </p:cNvSpPr>
          <p:nvPr>
            <p:ph type="body" idx="1"/>
          </p:nvPr>
        </p:nvSpPr>
        <p:spPr>
          <a:xfrm>
            <a:off x="1905000" y="2057400"/>
            <a:ext cx="8382000" cy="4724400"/>
          </a:xfrm>
        </p:spPr>
        <p:txBody>
          <a:bodyPr/>
          <a:lstStyle/>
          <a:p>
            <a:pPr indent="3175">
              <a:spcBef>
                <a:spcPct val="0"/>
              </a:spcBef>
              <a:buNone/>
              <a:defRPr/>
            </a:pPr>
            <a:r>
              <a:rPr lang="en-US" altLang="en-US" sz="2200" dirty="0"/>
              <a:t>The Mantel </a:t>
            </a:r>
            <a:r>
              <a:rPr lang="en-US" altLang="en-US" sz="2200" dirty="0" err="1"/>
              <a:t>Haenszel</a:t>
            </a:r>
            <a:r>
              <a:rPr lang="en-US" altLang="en-US" sz="2200" dirty="0"/>
              <a:t> Estimator for Rates (Rothman and </a:t>
            </a:r>
            <a:r>
              <a:rPr lang="en-US" altLang="en-US" sz="2200" dirty="0" err="1"/>
              <a:t>Boice</a:t>
            </a:r>
            <a:r>
              <a:rPr lang="en-US" altLang="en-US" sz="2200" dirty="0"/>
              <a:t>, 1979):</a:t>
            </a: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spcBef>
                <a:spcPct val="0"/>
              </a:spcBef>
              <a:buFontTx/>
              <a:buNone/>
              <a:defRPr/>
            </a:pPr>
            <a:r>
              <a:rPr lang="en-US" altLang="en-US" sz="2200" dirty="0"/>
              <a:t>once again gives a valid estimator of the rate ratio if either</a:t>
            </a:r>
          </a:p>
          <a:p>
            <a:pPr eaLnBrk="1" hangingPunct="1">
              <a:spcBef>
                <a:spcPct val="0"/>
              </a:spcBef>
              <a:buFontTx/>
              <a:buAutoNum type="arabicParenBoth"/>
              <a:defRPr/>
            </a:pPr>
            <a:r>
              <a:rPr lang="en-US" altLang="en-US" sz="2200" dirty="0"/>
              <a:t>There are a large number in each strata, or, </a:t>
            </a:r>
          </a:p>
          <a:p>
            <a:pPr eaLnBrk="1" hangingPunct="1">
              <a:spcBef>
                <a:spcPct val="0"/>
              </a:spcBef>
              <a:buFontTx/>
              <a:buAutoNum type="arabicParenBoth"/>
              <a:defRPr/>
            </a:pPr>
            <a:r>
              <a:rPr lang="en-US" altLang="en-US" sz="2200" dirty="0"/>
              <a:t>The strata sizes may be small but there are a large number of strata (Greenland and Robins, 1985)</a:t>
            </a:r>
          </a:p>
          <a:p>
            <a:pPr eaLnBrk="1" hangingPunct="1">
              <a:spcBef>
                <a:spcPct val="0"/>
              </a:spcBef>
              <a:buFontTx/>
              <a:buNone/>
              <a:defRPr/>
            </a:pPr>
            <a:endParaRPr lang="en-US" altLang="en-US" sz="2200" dirty="0"/>
          </a:p>
        </p:txBody>
      </p:sp>
      <p:sp>
        <p:nvSpPr>
          <p:cNvPr id="79876" name="Slide Number Placeholder 3">
            <a:extLst>
              <a:ext uri="{FF2B5EF4-FFF2-40B4-BE49-F238E27FC236}">
                <a16:creationId xmlns:a16="http://schemas.microsoft.com/office/drawing/2014/main" id="{3F599013-EF3C-B140-A8F3-D3C362F31527}"/>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99DCACF-9311-9A4C-AD7C-CAE80C7DD2AA}" type="slidenum">
              <a:rPr lang="en-US" altLang="en-US" sz="1400" b="0">
                <a:latin typeface="Arial" panose="020B0604020202020204" pitchFamily="34" charset="0"/>
                <a:ea typeface="MS PGothic" panose="020B0600070205080204" pitchFamily="34" charset="-128"/>
              </a:rPr>
              <a:pPr>
                <a:spcBef>
                  <a:spcPct val="0"/>
                </a:spcBef>
                <a:buFontTx/>
                <a:buNone/>
              </a:pPr>
              <a:t>108</a:t>
            </a:fld>
            <a:endParaRPr lang="en-US" altLang="en-US" sz="1400" b="0">
              <a:latin typeface="Arial" panose="020B0604020202020204" pitchFamily="34" charset="0"/>
              <a:ea typeface="MS PGothic" panose="020B0600070205080204" pitchFamily="34" charset="-128"/>
            </a:endParaRPr>
          </a:p>
        </p:txBody>
      </p:sp>
      <p:pic>
        <p:nvPicPr>
          <p:cNvPr id="79877" name="Picture 5">
            <a:extLst>
              <a:ext uri="{FF2B5EF4-FFF2-40B4-BE49-F238E27FC236}">
                <a16:creationId xmlns:a16="http://schemas.microsoft.com/office/drawing/2014/main" id="{CCE5A30A-EFFB-8847-AA6A-B0C3F028302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2819400"/>
            <a:ext cx="3733800"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953150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9ED5D70D-A0D4-444A-81B6-60C1967C337E}"/>
              </a:ext>
            </a:extLst>
          </p:cNvPr>
          <p:cNvSpPr>
            <a:spLocks noGrp="1" noChangeArrowheads="1"/>
          </p:cNvSpPr>
          <p:nvPr>
            <p:ph type="title"/>
          </p:nvPr>
        </p:nvSpPr>
        <p:spPr/>
        <p:txBody>
          <a:bodyPr/>
          <a:lstStyle/>
          <a:p>
            <a:pPr eaLnBrk="1" hangingPunct="1"/>
            <a:r>
              <a:rPr lang="en-US" altLang="en-US"/>
              <a:t>Review of Mantel Haenszel</a:t>
            </a:r>
          </a:p>
        </p:txBody>
      </p:sp>
      <p:sp>
        <p:nvSpPr>
          <p:cNvPr id="80899" name="Rectangle 3">
            <a:extLst>
              <a:ext uri="{FF2B5EF4-FFF2-40B4-BE49-F238E27FC236}">
                <a16:creationId xmlns:a16="http://schemas.microsoft.com/office/drawing/2014/main" id="{D4B8036D-5B8A-3E4C-8F75-289A43D150E4}"/>
              </a:ext>
            </a:extLst>
          </p:cNvPr>
          <p:cNvSpPr>
            <a:spLocks noGrp="1" noChangeArrowheads="1"/>
          </p:cNvSpPr>
          <p:nvPr>
            <p:ph type="body" idx="1"/>
          </p:nvPr>
        </p:nvSpPr>
        <p:spPr>
          <a:xfrm>
            <a:off x="1905000" y="2057400"/>
            <a:ext cx="8382000" cy="4724400"/>
          </a:xfrm>
        </p:spPr>
        <p:txBody>
          <a:bodyPr/>
          <a:lstStyle/>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spcBef>
                <a:spcPct val="0"/>
              </a:spcBef>
              <a:buFontTx/>
              <a:buNone/>
            </a:pPr>
            <a:r>
              <a:rPr lang="en-US" altLang="en-US" sz="2200"/>
              <a:t>Note that in strata with no outcomes we have A</a:t>
            </a:r>
            <a:r>
              <a:rPr lang="en-US" altLang="en-US" sz="2400" baseline="-25000" noProof="1">
                <a:latin typeface="Sylfaen" pitchFamily="18" charset="0"/>
              </a:rPr>
              <a:t>i</a:t>
            </a:r>
            <a:r>
              <a:rPr lang="en-US" altLang="en-US" sz="2200"/>
              <a:t>=B</a:t>
            </a:r>
            <a:r>
              <a:rPr lang="en-US" altLang="en-US" sz="2400" baseline="-25000" noProof="1">
                <a:latin typeface="Sylfaen" pitchFamily="18" charset="0"/>
              </a:rPr>
              <a:t>i</a:t>
            </a:r>
            <a:r>
              <a:rPr lang="en-US" altLang="en-US" sz="2200"/>
              <a:t>=0, and so these strata contribute nothing to the estimate</a:t>
            </a:r>
          </a:p>
          <a:p>
            <a:pPr eaLnBrk="1" hangingPunct="1">
              <a:spcBef>
                <a:spcPct val="0"/>
              </a:spcBef>
              <a:buFontTx/>
              <a:buNone/>
            </a:pPr>
            <a:endParaRPr lang="en-US" altLang="en-US" sz="2200"/>
          </a:p>
          <a:p>
            <a:pPr eaLnBrk="1" hangingPunct="1">
              <a:spcBef>
                <a:spcPct val="0"/>
              </a:spcBef>
              <a:buFontTx/>
              <a:buNone/>
            </a:pPr>
            <a:r>
              <a:rPr lang="en-US" altLang="en-US" sz="2200"/>
              <a:t>This will be useful as we consider the case-crossover study</a:t>
            </a:r>
          </a:p>
        </p:txBody>
      </p:sp>
      <p:sp>
        <p:nvSpPr>
          <p:cNvPr id="80900" name="Slide Number Placeholder 3">
            <a:extLst>
              <a:ext uri="{FF2B5EF4-FFF2-40B4-BE49-F238E27FC236}">
                <a16:creationId xmlns:a16="http://schemas.microsoft.com/office/drawing/2014/main" id="{411FB933-5BC9-414B-8F8F-0663C6CC9EBA}"/>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C838D4D4-6AF1-4B4E-9E14-CB119E08C8CA}" type="slidenum">
              <a:rPr lang="en-US" altLang="en-US" sz="1400" b="0">
                <a:latin typeface="Arial" panose="020B0604020202020204" pitchFamily="34" charset="0"/>
                <a:ea typeface="MS PGothic" panose="020B0600070205080204" pitchFamily="34" charset="-128"/>
              </a:rPr>
              <a:pPr>
                <a:spcBef>
                  <a:spcPct val="0"/>
                </a:spcBef>
                <a:buFontTx/>
                <a:buNone/>
              </a:pPr>
              <a:t>109</a:t>
            </a:fld>
            <a:endParaRPr lang="en-US" altLang="en-US" sz="1400" b="0">
              <a:latin typeface="Arial" panose="020B0604020202020204" pitchFamily="34" charset="0"/>
              <a:ea typeface="MS PGothic" panose="020B0600070205080204" pitchFamily="34" charset="-128"/>
            </a:endParaRPr>
          </a:p>
        </p:txBody>
      </p:sp>
      <p:pic>
        <p:nvPicPr>
          <p:cNvPr id="80901" name="Picture 5">
            <a:extLst>
              <a:ext uri="{FF2B5EF4-FFF2-40B4-BE49-F238E27FC236}">
                <a16:creationId xmlns:a16="http://schemas.microsoft.com/office/drawing/2014/main" id="{646ED05E-B229-0A46-9002-C400AD022FD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2819400"/>
            <a:ext cx="3733800"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67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2136775" y="228600"/>
            <a:ext cx="8153400" cy="990600"/>
          </a:xfrm>
        </p:spPr>
        <p:txBody>
          <a:bodyPr/>
          <a:lstStyle/>
          <a:p>
            <a:pPr eaLnBrk="1" hangingPunct="1"/>
            <a:r>
              <a:rPr lang="en-US" dirty="0"/>
              <a:t>Incidence Density Sampling</a:t>
            </a:r>
          </a:p>
        </p:txBody>
      </p:sp>
      <p:cxnSp>
        <p:nvCxnSpPr>
          <p:cNvPr id="5" name="Straight Connector 4"/>
          <p:cNvCxnSpPr/>
          <p:nvPr/>
        </p:nvCxnSpPr>
        <p:spPr>
          <a:xfrm>
            <a:off x="2438400" y="1600200"/>
            <a:ext cx="0" cy="4572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2438400" y="6172200"/>
            <a:ext cx="73152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2438400" y="3886200"/>
            <a:ext cx="678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2438400" y="3733800"/>
            <a:ext cx="6400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2438400" y="3581400"/>
            <a:ext cx="59436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2438400" y="3429000"/>
            <a:ext cx="54864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2438400" y="3276600"/>
            <a:ext cx="5029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2438400" y="3124200"/>
            <a:ext cx="45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2438400" y="2971800"/>
            <a:ext cx="4114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2438400" y="2819400"/>
            <a:ext cx="36576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2445150" y="2667000"/>
            <a:ext cx="3124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2438400" y="2514600"/>
            <a:ext cx="2743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2438400" y="2362200"/>
            <a:ext cx="2286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2438400" y="2209800"/>
            <a:ext cx="1828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a:off x="2438400" y="2057400"/>
            <a:ext cx="13716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2438400" y="1905000"/>
            <a:ext cx="9144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2438400" y="40386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H="1">
            <a:off x="2438400" y="41910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H="1">
            <a:off x="2438400" y="43434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H="1">
            <a:off x="2438400" y="44958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a:off x="2438400" y="46482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a:off x="2438400" y="48006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H="1">
            <a:off x="2438400" y="49530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H="1">
            <a:off x="2438400" y="51054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H="1">
            <a:off x="2438400" y="52578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H="1">
            <a:off x="2438400" y="54102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a:off x="2438400" y="55626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H="1">
            <a:off x="2438400" y="57150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H="1">
            <a:off x="2438400" y="58674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H="1">
            <a:off x="2438400" y="60198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3276600" y="1676400"/>
            <a:ext cx="228600" cy="400050"/>
          </a:xfrm>
          <a:prstGeom prst="rect">
            <a:avLst/>
          </a:prstGeom>
          <a:noFill/>
        </p:spPr>
        <p:txBody>
          <a:bodyPr>
            <a:spAutoFit/>
          </a:bodyPr>
          <a:lstStyle/>
          <a:p>
            <a:pPr>
              <a:defRPr/>
            </a:pPr>
            <a:r>
              <a:rPr lang="en-US" sz="2000" b="1" dirty="0"/>
              <a:t>X</a:t>
            </a:r>
          </a:p>
        </p:txBody>
      </p:sp>
      <p:sp>
        <p:nvSpPr>
          <p:cNvPr id="51" name="TextBox 50"/>
          <p:cNvSpPr txBox="1"/>
          <p:nvPr/>
        </p:nvSpPr>
        <p:spPr>
          <a:xfrm>
            <a:off x="4724400" y="2133600"/>
            <a:ext cx="228600" cy="400050"/>
          </a:xfrm>
          <a:prstGeom prst="rect">
            <a:avLst/>
          </a:prstGeom>
          <a:noFill/>
        </p:spPr>
        <p:txBody>
          <a:bodyPr>
            <a:spAutoFit/>
          </a:bodyPr>
          <a:lstStyle/>
          <a:p>
            <a:pPr>
              <a:defRPr/>
            </a:pPr>
            <a:r>
              <a:rPr lang="en-US" sz="2000" b="1" dirty="0"/>
              <a:t>X</a:t>
            </a:r>
          </a:p>
        </p:txBody>
      </p:sp>
      <p:sp>
        <p:nvSpPr>
          <p:cNvPr id="52" name="TextBox 51"/>
          <p:cNvSpPr txBox="1"/>
          <p:nvPr/>
        </p:nvSpPr>
        <p:spPr>
          <a:xfrm>
            <a:off x="6553200" y="2754313"/>
            <a:ext cx="228600" cy="400050"/>
          </a:xfrm>
          <a:prstGeom prst="rect">
            <a:avLst/>
          </a:prstGeom>
          <a:noFill/>
        </p:spPr>
        <p:txBody>
          <a:bodyPr>
            <a:spAutoFit/>
          </a:bodyPr>
          <a:lstStyle/>
          <a:p>
            <a:pPr>
              <a:defRPr/>
            </a:pPr>
            <a:r>
              <a:rPr lang="en-US" sz="2000" b="1" dirty="0"/>
              <a:t>X</a:t>
            </a:r>
          </a:p>
        </p:txBody>
      </p:sp>
      <p:sp>
        <p:nvSpPr>
          <p:cNvPr id="53" name="TextBox 52"/>
          <p:cNvSpPr txBox="1"/>
          <p:nvPr/>
        </p:nvSpPr>
        <p:spPr>
          <a:xfrm>
            <a:off x="7924800" y="3187700"/>
            <a:ext cx="228600" cy="400050"/>
          </a:xfrm>
          <a:prstGeom prst="rect">
            <a:avLst/>
          </a:prstGeom>
          <a:noFill/>
        </p:spPr>
        <p:txBody>
          <a:bodyPr>
            <a:spAutoFit/>
          </a:bodyPr>
          <a:lstStyle/>
          <a:p>
            <a:pPr>
              <a:defRPr/>
            </a:pPr>
            <a:r>
              <a:rPr lang="en-US" sz="2000" b="1" dirty="0"/>
              <a:t>X</a:t>
            </a:r>
          </a:p>
        </p:txBody>
      </p:sp>
      <p:sp>
        <p:nvSpPr>
          <p:cNvPr id="68" name="TextBox 67"/>
          <p:cNvSpPr txBox="1"/>
          <p:nvPr/>
        </p:nvSpPr>
        <p:spPr>
          <a:xfrm>
            <a:off x="9242425" y="3663950"/>
            <a:ext cx="228600" cy="400050"/>
          </a:xfrm>
          <a:prstGeom prst="rect">
            <a:avLst/>
          </a:prstGeom>
          <a:noFill/>
        </p:spPr>
        <p:txBody>
          <a:bodyPr>
            <a:spAutoFit/>
          </a:bodyPr>
          <a:lstStyle/>
          <a:p>
            <a:pPr>
              <a:defRPr/>
            </a:pPr>
            <a:r>
              <a:rPr lang="en-US" sz="2000" b="1" dirty="0"/>
              <a:t>X</a:t>
            </a:r>
          </a:p>
        </p:txBody>
      </p:sp>
      <p:sp>
        <p:nvSpPr>
          <p:cNvPr id="69" name="TextBox 68"/>
          <p:cNvSpPr txBox="1"/>
          <p:nvPr/>
        </p:nvSpPr>
        <p:spPr>
          <a:xfrm>
            <a:off x="5562600" y="6324600"/>
            <a:ext cx="762000" cy="369888"/>
          </a:xfrm>
          <a:prstGeom prst="rect">
            <a:avLst/>
          </a:prstGeom>
          <a:noFill/>
        </p:spPr>
        <p:txBody>
          <a:bodyPr>
            <a:spAutoFit/>
          </a:bodyPr>
          <a:lstStyle/>
          <a:p>
            <a:pPr>
              <a:defRPr/>
            </a:pPr>
            <a:r>
              <a:rPr lang="en-US" dirty="0"/>
              <a:t>Time</a:t>
            </a:r>
          </a:p>
        </p:txBody>
      </p:sp>
      <p:sp>
        <p:nvSpPr>
          <p:cNvPr id="54" name="Oval 53"/>
          <p:cNvSpPr/>
          <p:nvPr/>
        </p:nvSpPr>
        <p:spPr>
          <a:xfrm>
            <a:off x="3352800" y="22860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6" name="Oval 55"/>
          <p:cNvSpPr/>
          <p:nvPr/>
        </p:nvSpPr>
        <p:spPr>
          <a:xfrm>
            <a:off x="3352800" y="59436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7" name="Oval 56"/>
          <p:cNvSpPr/>
          <p:nvPr/>
        </p:nvSpPr>
        <p:spPr>
          <a:xfrm>
            <a:off x="4800600" y="32004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8" name="Oval 57"/>
          <p:cNvSpPr/>
          <p:nvPr/>
        </p:nvSpPr>
        <p:spPr>
          <a:xfrm>
            <a:off x="4800600" y="42672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9" name="Oval 58"/>
          <p:cNvSpPr/>
          <p:nvPr/>
        </p:nvSpPr>
        <p:spPr>
          <a:xfrm>
            <a:off x="6629400" y="42672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0" name="Oval 59"/>
          <p:cNvSpPr/>
          <p:nvPr/>
        </p:nvSpPr>
        <p:spPr>
          <a:xfrm>
            <a:off x="6629400" y="50292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1" name="Oval 60"/>
          <p:cNvSpPr/>
          <p:nvPr/>
        </p:nvSpPr>
        <p:spPr>
          <a:xfrm>
            <a:off x="8001000" y="53340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2" name="Oval 61"/>
          <p:cNvSpPr/>
          <p:nvPr/>
        </p:nvSpPr>
        <p:spPr>
          <a:xfrm>
            <a:off x="8001000" y="48768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5" name="Oval 54"/>
          <p:cNvSpPr/>
          <p:nvPr/>
        </p:nvSpPr>
        <p:spPr>
          <a:xfrm>
            <a:off x="9372600" y="44196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3" name="Oval 62"/>
          <p:cNvSpPr/>
          <p:nvPr/>
        </p:nvSpPr>
        <p:spPr>
          <a:xfrm>
            <a:off x="9372600" y="56388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cxnSp>
        <p:nvCxnSpPr>
          <p:cNvPr id="73" name="Straight Connector 72"/>
          <p:cNvCxnSpPr>
            <a:endCxn id="60" idx="0"/>
          </p:cNvCxnSpPr>
          <p:nvPr/>
        </p:nvCxnSpPr>
        <p:spPr>
          <a:xfrm>
            <a:off x="6705600" y="3048000"/>
            <a:ext cx="0" cy="19812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endCxn id="61" idx="0"/>
          </p:cNvCxnSpPr>
          <p:nvPr/>
        </p:nvCxnSpPr>
        <p:spPr>
          <a:xfrm>
            <a:off x="8077200" y="3505200"/>
            <a:ext cx="0" cy="18288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a:endCxn id="63" idx="0"/>
          </p:cNvCxnSpPr>
          <p:nvPr/>
        </p:nvCxnSpPr>
        <p:spPr>
          <a:xfrm>
            <a:off x="9448800" y="3962400"/>
            <a:ext cx="0" cy="16764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a:endCxn id="58" idx="0"/>
          </p:cNvCxnSpPr>
          <p:nvPr/>
        </p:nvCxnSpPr>
        <p:spPr>
          <a:xfrm>
            <a:off x="4876800" y="2438400"/>
            <a:ext cx="0" cy="18288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endCxn id="56" idx="0"/>
          </p:cNvCxnSpPr>
          <p:nvPr/>
        </p:nvCxnSpPr>
        <p:spPr>
          <a:xfrm>
            <a:off x="3429000" y="1981200"/>
            <a:ext cx="0" cy="39624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C823C305-44F0-0F40-A044-26B78C8DAB32}"/>
              </a:ext>
            </a:extLst>
          </p:cNvPr>
          <p:cNvSpPr txBox="1"/>
          <p:nvPr/>
        </p:nvSpPr>
        <p:spPr>
          <a:xfrm rot="16200000">
            <a:off x="786646" y="3682242"/>
            <a:ext cx="2324580" cy="369332"/>
          </a:xfrm>
          <a:prstGeom prst="rect">
            <a:avLst/>
          </a:prstGeom>
          <a:noFill/>
        </p:spPr>
        <p:txBody>
          <a:bodyPr wrap="square" rtlCol="0">
            <a:spAutoFit/>
          </a:bodyPr>
          <a:lstStyle/>
          <a:p>
            <a:r>
              <a:rPr lang="en-US" dirty="0"/>
              <a:t>Cohort Participants</a:t>
            </a:r>
          </a:p>
        </p:txBody>
      </p:sp>
      <p:sp>
        <p:nvSpPr>
          <p:cNvPr id="3" name="TextBox 2">
            <a:extLst>
              <a:ext uri="{FF2B5EF4-FFF2-40B4-BE49-F238E27FC236}">
                <a16:creationId xmlns:a16="http://schemas.microsoft.com/office/drawing/2014/main" id="{846439EB-918F-A144-8F44-985344169A8C}"/>
              </a:ext>
            </a:extLst>
          </p:cNvPr>
          <p:cNvSpPr txBox="1"/>
          <p:nvPr/>
        </p:nvSpPr>
        <p:spPr>
          <a:xfrm>
            <a:off x="6324600" y="1342401"/>
            <a:ext cx="5336887" cy="1200329"/>
          </a:xfrm>
          <a:prstGeom prst="rect">
            <a:avLst/>
          </a:prstGeom>
          <a:noFill/>
        </p:spPr>
        <p:txBody>
          <a:bodyPr wrap="square" rtlCol="0">
            <a:spAutoFit/>
          </a:bodyPr>
          <a:lstStyle/>
          <a:p>
            <a:pPr marL="285750" indent="-285750">
              <a:buFont typeface="Arial" panose="020B0604020202020204" pitchFamily="34" charset="0"/>
              <a:buChar char="•"/>
            </a:pPr>
            <a:r>
              <a:rPr lang="en-US" i="1" dirty="0"/>
              <a:t>X = case; O = time-matched controls</a:t>
            </a:r>
          </a:p>
          <a:p>
            <a:pPr marL="285750" indent="-285750">
              <a:buFont typeface="Arial" panose="020B0604020202020204" pitchFamily="34" charset="0"/>
              <a:buChar char="•"/>
            </a:pPr>
            <a:r>
              <a:rPr lang="en-US" i="1" dirty="0"/>
              <a:t>Individuals can be selected as a control as long as they are “at risk” for the disease of interest. </a:t>
            </a:r>
          </a:p>
          <a:p>
            <a:pPr marL="285750" indent="-285750">
              <a:buFont typeface="Arial" panose="020B0604020202020204" pitchFamily="34" charset="0"/>
              <a:buChar char="•"/>
            </a:pPr>
            <a:r>
              <a:rPr lang="en-US" i="1" dirty="0"/>
              <a:t>Controls can become cases at later time points.</a:t>
            </a:r>
          </a:p>
        </p:txBody>
      </p:sp>
      <mc:AlternateContent xmlns:mc="http://schemas.openxmlformats.org/markup-compatibility/2006" xmlns:p14="http://schemas.microsoft.com/office/powerpoint/2010/main" xmlns:iact="http://schemas.microsoft.com/office/powerpoint/2014/inkAction">
        <mc:Choice Requires="p14 iact">
          <p:contentPart p14:bwMode="auto" r:id="rId3">
            <p14:nvContentPartPr>
              <p14:cNvPr id="7" name="Ink 6">
                <a:extLst>
                  <a:ext uri="{FF2B5EF4-FFF2-40B4-BE49-F238E27FC236}">
                    <a16:creationId xmlns:a16="http://schemas.microsoft.com/office/drawing/2014/main" id="{9A395B9E-0CC8-4AF9-9BAB-7B8454616822}"/>
                  </a:ext>
                </a:extLst>
              </p14:cNvPr>
              <p14:cNvContentPartPr/>
              <p14:nvPr>
                <p:extLst>
                  <p:ext uri="{42D2F446-02D8-4167-A562-619A0277C38B}">
                    <p15:isNarration xmlns:p15="http://schemas.microsoft.com/office/powerpoint/2012/main" val="1"/>
                  </p:ext>
                </p:extLst>
              </p14:nvPr>
            </p14:nvContentPartPr>
            <p14:xfrm>
              <a:off x="2088000" y="1408680"/>
              <a:ext cx="3339360" cy="1211760"/>
            </p14:xfrm>
          </p:contentPart>
        </mc:Choice>
        <mc:Fallback xmlns="">
          <p:pic>
            <p:nvPicPr>
              <p:cNvPr id="7" name="Ink 6">
                <a:extLst>
                  <a:ext uri="{FF2B5EF4-FFF2-40B4-BE49-F238E27FC236}">
                    <a16:creationId xmlns:a16="http://schemas.microsoft.com/office/drawing/2014/main" id="{9A395B9E-0CC8-4AF9-9BAB-7B8454616822}"/>
                  </a:ext>
                </a:extLst>
              </p:cNvPr>
              <p:cNvPicPr>
                <a:picLocks noGrp="1" noRot="1" noChangeAspect="1" noMove="1" noResize="1" noEditPoints="1" noAdjustHandles="1" noChangeArrowheads="1" noChangeShapeType="1"/>
              </p:cNvPicPr>
              <p:nvPr/>
            </p:nvPicPr>
            <p:blipFill>
              <a:blip r:embed="rId6"/>
              <a:stretch>
                <a:fillRect/>
              </a:stretch>
            </p:blipFill>
            <p:spPr>
              <a:xfrm>
                <a:off x="2072160" y="1345320"/>
                <a:ext cx="3370680" cy="1338480"/>
              </a:xfrm>
              <a:prstGeom prst="rect">
                <a:avLst/>
              </a:prstGeom>
            </p:spPr>
          </p:pic>
        </mc:Fallback>
      </mc:AlternateContent>
    </p:spTree>
    <p:extLst>
      <p:ext uri="{BB962C8B-B14F-4D97-AF65-F5344CB8AC3E}">
        <p14:creationId xmlns:p14="http://schemas.microsoft.com/office/powerpoint/2010/main" val="3953479375"/>
      </p:ext>
    </p:extLst>
  </p:cSld>
  <p:clrMapOvr>
    <a:masterClrMapping/>
  </p:clrMapOvr>
  <mc:AlternateContent xmlns:mc="http://schemas.openxmlformats.org/markup-compatibility/2006" xmlns:p14="http://schemas.microsoft.com/office/powerpoint/2010/main">
    <mc:Choice Requires="p14">
      <p:transition spd="slow" p14:dur="2000" advTm="70676"/>
    </mc:Choice>
    <mc:Fallback xmlns="">
      <p:transition spd="slow" advTm="70676"/>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9"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cmd type="call" cmd="playFrom(0.0)">
                                      <p:cBhvr>
                                        <p:cTn id="7" dur="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Frequency Matching</a:t>
            </a:r>
          </a:p>
        </p:txBody>
      </p:sp>
      <p:sp>
        <p:nvSpPr>
          <p:cNvPr id="3" name="Content Placeholder 2"/>
          <p:cNvSpPr>
            <a:spLocks noGrp="1"/>
          </p:cNvSpPr>
          <p:nvPr>
            <p:ph idx="1"/>
          </p:nvPr>
        </p:nvSpPr>
        <p:spPr/>
        <p:txBody>
          <a:bodyPr>
            <a:normAutofit/>
          </a:bodyPr>
          <a:lstStyle/>
          <a:p>
            <a:pPr marL="0" indent="0">
              <a:buNone/>
            </a:pPr>
            <a:r>
              <a:rPr lang="en-US" b="1" dirty="0"/>
              <a:t>Frequency matching</a:t>
            </a:r>
            <a:r>
              <a:rPr lang="en-US" dirty="0"/>
              <a:t>: matching groups of subjects</a:t>
            </a:r>
          </a:p>
          <a:p>
            <a:r>
              <a:rPr lang="en-US" dirty="0"/>
              <a:t>Selection of an entire stratum of reference subjects with matching factor values equal to that of a stratum of index subjects</a:t>
            </a:r>
          </a:p>
          <a:p>
            <a:r>
              <a:rPr lang="en-US" dirty="0"/>
              <a:t>Ex: In a case-control study matched on sex, a stratum of male controls would be selected for the male cases and a stratum of female controls would be selected for the female cases.</a:t>
            </a:r>
            <a:r>
              <a:rPr lang="en-US" dirty="0">
                <a:sym typeface="Wingdings"/>
              </a:rPr>
              <a:t></a:t>
            </a:r>
            <a:r>
              <a:rPr lang="en-US" dirty="0"/>
              <a:t> </a:t>
            </a:r>
          </a:p>
          <a:p>
            <a:pPr marL="0" indent="0">
              <a:buNone/>
            </a:pPr>
            <a:r>
              <a:rPr lang="en-US" dirty="0"/>
              <a:t>   % of men/women in the cases and controls would be the same</a:t>
            </a:r>
          </a:p>
        </p:txBody>
      </p:sp>
    </p:spTree>
    <p:extLst>
      <p:ext uri="{BB962C8B-B14F-4D97-AF65-F5344CB8AC3E}">
        <p14:creationId xmlns:p14="http://schemas.microsoft.com/office/powerpoint/2010/main" val="1071870159"/>
      </p:ext>
    </p:extLst>
  </p:cSld>
  <p:clrMapOvr>
    <a:masterClrMapping/>
  </p:clrMapOvr>
  <mc:AlternateContent xmlns:mc="http://schemas.openxmlformats.org/markup-compatibility/2006" xmlns:p14="http://schemas.microsoft.com/office/powerpoint/2010/main">
    <mc:Choice Requires="p14">
      <p:transition spd="slow" p14:dur="2000" advTm="45185"/>
    </mc:Choice>
    <mc:Fallback xmlns="">
      <p:transition spd="slow" advTm="45185"/>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Frequency Matching</a:t>
            </a:r>
          </a:p>
        </p:txBody>
      </p:sp>
      <p:sp>
        <p:nvSpPr>
          <p:cNvPr id="3" name="Content Placeholder 2"/>
          <p:cNvSpPr>
            <a:spLocks noGrp="1"/>
          </p:cNvSpPr>
          <p:nvPr>
            <p:ph idx="1"/>
          </p:nvPr>
        </p:nvSpPr>
        <p:spPr/>
        <p:txBody>
          <a:bodyPr>
            <a:normAutofit/>
          </a:bodyPr>
          <a:lstStyle/>
          <a:p>
            <a:pPr marL="0" indent="0">
              <a:buNone/>
            </a:pPr>
            <a:r>
              <a:rPr lang="en-US" b="1" dirty="0"/>
              <a:t>Frequency matching</a:t>
            </a:r>
            <a:r>
              <a:rPr lang="en-US" dirty="0"/>
              <a:t>: matching groups of subjects</a:t>
            </a:r>
          </a:p>
          <a:p>
            <a:r>
              <a:rPr lang="en-US" dirty="0"/>
              <a:t>Use if matching on few variables with limited number of categories</a:t>
            </a:r>
          </a:p>
          <a:p>
            <a:r>
              <a:rPr lang="en-US" dirty="0"/>
              <a:t>Easier to find controls, but not adjusting for higher order interactions between matching factors</a:t>
            </a:r>
          </a:p>
          <a:p>
            <a:r>
              <a:rPr lang="en-US" dirty="0"/>
              <a:t>Each matched set represents a level of potential confounders observed repeatedly – all subjects with same level can be collapsed into one stratum for analysis</a:t>
            </a:r>
          </a:p>
          <a:p>
            <a:r>
              <a:rPr lang="en-US" dirty="0"/>
              <a:t>Analysis: unconditional logistic regression, adjust for main effects of matching factors in the multivariate model</a:t>
            </a:r>
          </a:p>
        </p:txBody>
      </p:sp>
    </p:spTree>
    <p:extLst>
      <p:ext uri="{BB962C8B-B14F-4D97-AF65-F5344CB8AC3E}">
        <p14:creationId xmlns:p14="http://schemas.microsoft.com/office/powerpoint/2010/main" val="3469632791"/>
      </p:ext>
    </p:extLst>
  </p:cSld>
  <p:clrMapOvr>
    <a:masterClrMapping/>
  </p:clrMapOvr>
  <mc:AlternateContent xmlns:mc="http://schemas.openxmlformats.org/markup-compatibility/2006" xmlns:p14="http://schemas.microsoft.com/office/powerpoint/2010/main">
    <mc:Choice Requires="p14">
      <p:transition spd="slow" p14:dur="2000" advTm="57136"/>
    </mc:Choice>
    <mc:Fallback xmlns="">
      <p:transition spd="slow" advTm="57136"/>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D3555-C89B-7E48-BCDC-6134BE024269}"/>
              </a:ext>
            </a:extLst>
          </p:cNvPr>
          <p:cNvSpPr>
            <a:spLocks noGrp="1"/>
          </p:cNvSpPr>
          <p:nvPr>
            <p:ph type="title"/>
          </p:nvPr>
        </p:nvSpPr>
        <p:spPr/>
        <p:txBody>
          <a:bodyPr/>
          <a:lstStyle/>
          <a:p>
            <a:r>
              <a:rPr lang="en-US" dirty="0"/>
              <a:t>Clarification</a:t>
            </a:r>
          </a:p>
        </p:txBody>
      </p:sp>
      <p:sp>
        <p:nvSpPr>
          <p:cNvPr id="3" name="Content Placeholder 2">
            <a:extLst>
              <a:ext uri="{FF2B5EF4-FFF2-40B4-BE49-F238E27FC236}">
                <a16:creationId xmlns:a16="http://schemas.microsoft.com/office/drawing/2014/main" id="{D0706C64-75A6-C541-8B55-EEF906D4BC9F}"/>
              </a:ext>
            </a:extLst>
          </p:cNvPr>
          <p:cNvSpPr>
            <a:spLocks noGrp="1"/>
          </p:cNvSpPr>
          <p:nvPr>
            <p:ph idx="1"/>
          </p:nvPr>
        </p:nvSpPr>
        <p:spPr/>
        <p:txBody>
          <a:bodyPr/>
          <a:lstStyle/>
          <a:p>
            <a:r>
              <a:rPr lang="en-US" dirty="0"/>
              <a:t>For frequency matched cohort studies:</a:t>
            </a:r>
          </a:p>
          <a:p>
            <a:pPr lvl="1"/>
            <a:r>
              <a:rPr lang="en-US" dirty="0"/>
              <a:t>One can also perform time-to-event analyses that account for matching</a:t>
            </a:r>
          </a:p>
          <a:p>
            <a:pPr lvl="1"/>
            <a:endParaRPr lang="en-US" dirty="0"/>
          </a:p>
        </p:txBody>
      </p:sp>
    </p:spTree>
    <p:extLst>
      <p:ext uri="{BB962C8B-B14F-4D97-AF65-F5344CB8AC3E}">
        <p14:creationId xmlns:p14="http://schemas.microsoft.com/office/powerpoint/2010/main" val="2396886339"/>
      </p:ext>
    </p:extLst>
  </p:cSld>
  <p:clrMapOvr>
    <a:masterClrMapping/>
  </p:clrMapOvr>
  <mc:AlternateContent xmlns:mc="http://schemas.openxmlformats.org/markup-compatibility/2006" xmlns:p14="http://schemas.microsoft.com/office/powerpoint/2010/main">
    <mc:Choice Requires="p14">
      <p:transition spd="slow" p14:dur="2000" advTm="12265"/>
    </mc:Choice>
    <mc:Fallback xmlns="">
      <p:transition spd="slow" advTm="12265"/>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descr="Screen Shot 2018-02-16 at 10.42.08 AM.png"/>
          <p:cNvPicPr>
            <a:picLocks noGrp="1" noChangeAspect="1"/>
          </p:cNvPicPr>
          <p:nvPr>
            <p:ph idx="1"/>
          </p:nvPr>
        </p:nvPicPr>
        <p:blipFill rotWithShape="1">
          <a:blip r:embed="rId4">
            <a:extLst>
              <a:ext uri="{28A0092B-C50C-407E-A947-70E740481C1C}">
                <a14:useLocalDpi xmlns:a14="http://schemas.microsoft.com/office/drawing/2010/main" val="0"/>
              </a:ext>
            </a:extLst>
          </a:blip>
          <a:srcRect t="-1110" r="1486" b="-569"/>
          <a:stretch/>
        </p:blipFill>
        <p:spPr>
          <a:xfrm>
            <a:off x="935912" y="100237"/>
            <a:ext cx="10359387" cy="3174227"/>
          </a:xfrm>
        </p:spPr>
      </p:pic>
      <p:sp>
        <p:nvSpPr>
          <p:cNvPr id="10" name="Content Placeholder 2"/>
          <p:cNvSpPr txBox="1">
            <a:spLocks/>
          </p:cNvSpPr>
          <p:nvPr/>
        </p:nvSpPr>
        <p:spPr>
          <a:xfrm>
            <a:off x="838200" y="3408117"/>
            <a:ext cx="10515600" cy="2768846"/>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Nested case-control study in the Nurses’ Health Study</a:t>
            </a:r>
          </a:p>
          <a:p>
            <a:r>
              <a:rPr lang="en-US" dirty="0"/>
              <a:t>256 cases (participants who reported a child with ASD) frequency matched to 1393 controls by case children’s year of birth</a:t>
            </a:r>
          </a:p>
          <a:p>
            <a:r>
              <a:rPr lang="en-US" dirty="0"/>
              <a:t>Exposure: Social Responsiveness Scale (SRS) scores</a:t>
            </a:r>
          </a:p>
          <a:p>
            <a:r>
              <a:rPr lang="en-US" dirty="0"/>
              <a:t>Logistic regression analyses</a:t>
            </a:r>
          </a:p>
          <a:p>
            <a:r>
              <a:rPr lang="en-US" dirty="0"/>
              <a:t>Risk of ASD increased 85% in children whose parents had concordantly elevated SRS scores and 52% when the score of either parent was elevated</a:t>
            </a:r>
          </a:p>
        </p:txBody>
      </p:sp>
    </p:spTree>
    <p:custDataLst>
      <p:tags r:id="rId1"/>
    </p:custDataLst>
    <p:extLst>
      <p:ext uri="{BB962C8B-B14F-4D97-AF65-F5344CB8AC3E}">
        <p14:creationId xmlns:p14="http://schemas.microsoft.com/office/powerpoint/2010/main" val="1412160008"/>
      </p:ext>
    </p:extLst>
  </p:cSld>
  <p:clrMapOvr>
    <a:masterClrMapping/>
  </p:clrMapOvr>
  <mc:AlternateContent xmlns:mc="http://schemas.openxmlformats.org/markup-compatibility/2006" xmlns:p14="http://schemas.microsoft.com/office/powerpoint/2010/main">
    <mc:Choice Requires="p14">
      <p:transition spd="slow" p14:dur="2000" advTm="111360"/>
    </mc:Choice>
    <mc:Fallback xmlns="">
      <p:transition spd="slow" advTm="11136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AC89E-CB9D-5841-97B4-E26C5ACA3E98}"/>
              </a:ext>
            </a:extLst>
          </p:cNvPr>
          <p:cNvSpPr>
            <a:spLocks noGrp="1"/>
          </p:cNvSpPr>
          <p:nvPr>
            <p:ph type="title"/>
          </p:nvPr>
        </p:nvSpPr>
        <p:spPr/>
        <p:txBody>
          <a:bodyPr/>
          <a:lstStyle/>
          <a:p>
            <a:r>
              <a:rPr lang="en-US" dirty="0"/>
              <a:t>Introduction to Matching Summary</a:t>
            </a:r>
          </a:p>
        </p:txBody>
      </p:sp>
      <p:sp>
        <p:nvSpPr>
          <p:cNvPr id="3" name="Content Placeholder 2">
            <a:extLst>
              <a:ext uri="{FF2B5EF4-FFF2-40B4-BE49-F238E27FC236}">
                <a16:creationId xmlns:a16="http://schemas.microsoft.com/office/drawing/2014/main" id="{1E4075B3-0691-7643-871E-ACDFB4024F01}"/>
              </a:ext>
            </a:extLst>
          </p:cNvPr>
          <p:cNvSpPr>
            <a:spLocks noGrp="1"/>
          </p:cNvSpPr>
          <p:nvPr>
            <p:ph idx="1"/>
          </p:nvPr>
        </p:nvSpPr>
        <p:spPr/>
        <p:txBody>
          <a:bodyPr/>
          <a:lstStyle/>
          <a:p>
            <a:r>
              <a:rPr lang="en-US" dirty="0"/>
              <a:t>Matching entails the selection of a reference series that is comparable to the index series with respect to (a) potential confounding factor(s)</a:t>
            </a:r>
          </a:p>
          <a:p>
            <a:r>
              <a:rPr lang="en-US" dirty="0"/>
              <a:t>Its primary purpose is to control for confounding, though matching introduces selection bias in case-control studies</a:t>
            </a:r>
          </a:p>
          <a:p>
            <a:r>
              <a:rPr lang="en-US" dirty="0"/>
              <a:t>The two types of matching are individual and frequency</a:t>
            </a:r>
          </a:p>
          <a:p>
            <a:endParaRPr lang="en-US" dirty="0"/>
          </a:p>
          <a:p>
            <a:endParaRPr lang="en-US" dirty="0"/>
          </a:p>
        </p:txBody>
      </p:sp>
    </p:spTree>
    <p:extLst>
      <p:ext uri="{BB962C8B-B14F-4D97-AF65-F5344CB8AC3E}">
        <p14:creationId xmlns:p14="http://schemas.microsoft.com/office/powerpoint/2010/main" val="160713178"/>
      </p:ext>
    </p:extLst>
  </p:cSld>
  <p:clrMapOvr>
    <a:masterClrMapping/>
  </p:clrMapOvr>
  <mc:AlternateContent xmlns:mc="http://schemas.openxmlformats.org/markup-compatibility/2006" xmlns:p14="http://schemas.microsoft.com/office/powerpoint/2010/main">
    <mc:Choice Requires="p14">
      <p:transition spd="slow" p14:dur="2000" advTm="45265"/>
    </mc:Choice>
    <mc:Fallback xmlns="">
      <p:transition spd="slow" advTm="45265"/>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Matching in Cohort Studies</a:t>
            </a:r>
          </a:p>
        </p:txBody>
      </p:sp>
    </p:spTree>
    <p:extLst>
      <p:ext uri="{BB962C8B-B14F-4D97-AF65-F5344CB8AC3E}">
        <p14:creationId xmlns:p14="http://schemas.microsoft.com/office/powerpoint/2010/main" val="662838100"/>
      </p:ext>
    </p:extLst>
  </p:cSld>
  <p:clrMapOvr>
    <a:masterClrMapping/>
  </p:clrMapOvr>
  <mc:AlternateContent xmlns:mc="http://schemas.openxmlformats.org/markup-compatibility/2006" xmlns:p14="http://schemas.microsoft.com/office/powerpoint/2010/main">
    <mc:Choice Requires="p14">
      <p:transition spd="slow" p14:dur="2000" advTm="5733"/>
    </mc:Choice>
    <mc:Fallback xmlns="">
      <p:transition spd="slow" advTm="5733"/>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a:t>
            </a:r>
          </a:p>
        </p:txBody>
      </p:sp>
      <p:sp>
        <p:nvSpPr>
          <p:cNvPr id="3" name="Content Placeholder 2"/>
          <p:cNvSpPr>
            <a:spLocks noGrp="1"/>
          </p:cNvSpPr>
          <p:nvPr>
            <p:ph idx="1"/>
          </p:nvPr>
        </p:nvSpPr>
        <p:spPr/>
        <p:txBody>
          <a:bodyPr>
            <a:normAutofit/>
          </a:bodyPr>
          <a:lstStyle/>
          <a:p>
            <a:r>
              <a:rPr lang="en-US" dirty="0"/>
              <a:t>Index subject is an exposed individual and one or more unexposed individuals are matched to the exposed individual</a:t>
            </a:r>
          </a:p>
          <a:p>
            <a:endParaRPr lang="en-US" dirty="0"/>
          </a:p>
          <a:p>
            <a:r>
              <a:rPr lang="en-US" dirty="0"/>
              <a:t>Controls for confounding by the matching factor, </a:t>
            </a:r>
            <a:r>
              <a:rPr lang="en-US" b="1" i="1" dirty="0"/>
              <a:t>without adjustment in the analysis</a:t>
            </a:r>
            <a:r>
              <a:rPr lang="en-US" i="1" dirty="0"/>
              <a:t> </a:t>
            </a:r>
            <a:r>
              <a:rPr lang="en-US" b="1" i="1" dirty="0"/>
              <a:t>assuming no loss to follow-up or competing risks</a:t>
            </a:r>
          </a:p>
          <a:p>
            <a:endParaRPr lang="en-US" b="1" i="1" dirty="0"/>
          </a:p>
          <a:p>
            <a:r>
              <a:rPr lang="en-US" dirty="0"/>
              <a:t>Matched cohort studies are not common</a:t>
            </a:r>
          </a:p>
          <a:p>
            <a:pPr lvl="1"/>
            <a:r>
              <a:rPr lang="en-US" sz="2800" dirty="0"/>
              <a:t>Often interested in more than one research question</a:t>
            </a:r>
          </a:p>
          <a:p>
            <a:pPr lvl="1"/>
            <a:r>
              <a:rPr lang="en-US" sz="2800" dirty="0"/>
              <a:t>Adds expense and time</a:t>
            </a:r>
          </a:p>
          <a:p>
            <a:endParaRPr lang="en-US" b="1" dirty="0"/>
          </a:p>
          <a:p>
            <a:pPr marL="0" indent="0">
              <a:buNone/>
            </a:pPr>
            <a:endParaRPr lang="en-US" dirty="0"/>
          </a:p>
        </p:txBody>
      </p:sp>
    </p:spTree>
    <p:extLst>
      <p:ext uri="{BB962C8B-B14F-4D97-AF65-F5344CB8AC3E}">
        <p14:creationId xmlns:p14="http://schemas.microsoft.com/office/powerpoint/2010/main" val="940338341"/>
      </p:ext>
    </p:extLst>
  </p:cSld>
  <p:clrMapOvr>
    <a:masterClrMapping/>
  </p:clrMapOvr>
  <mc:AlternateContent xmlns:mc="http://schemas.openxmlformats.org/markup-compatibility/2006" xmlns:p14="http://schemas.microsoft.com/office/powerpoint/2010/main">
    <mc:Choice Requires="p14">
      <p:transition spd="slow" p14:dur="2000" advTm="75470"/>
    </mc:Choice>
    <mc:Fallback xmlns="">
      <p:transition spd="slow" advTm="7547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a:t>
            </a:r>
          </a:p>
        </p:txBody>
      </p:sp>
      <p:sp>
        <p:nvSpPr>
          <p:cNvPr id="3" name="Content Placeholder 2"/>
          <p:cNvSpPr>
            <a:spLocks noGrp="1"/>
          </p:cNvSpPr>
          <p:nvPr>
            <p:ph idx="1"/>
          </p:nvPr>
        </p:nvSpPr>
        <p:spPr/>
        <p:txBody>
          <a:bodyPr>
            <a:normAutofit/>
          </a:bodyPr>
          <a:lstStyle/>
          <a:p>
            <a:pPr marL="0" indent="0">
              <a:buNone/>
            </a:pPr>
            <a:endParaRPr lang="en-US" dirty="0"/>
          </a:p>
        </p:txBody>
      </p:sp>
      <p:sp>
        <p:nvSpPr>
          <p:cNvPr id="4" name="TextBox 3"/>
          <p:cNvSpPr txBox="1"/>
          <p:nvPr/>
        </p:nvSpPr>
        <p:spPr>
          <a:xfrm>
            <a:off x="1055078" y="3070086"/>
            <a:ext cx="1524000" cy="461665"/>
          </a:xfrm>
          <a:prstGeom prst="rect">
            <a:avLst/>
          </a:prstGeom>
          <a:noFill/>
        </p:spPr>
        <p:txBody>
          <a:bodyPr wrap="square" rtlCol="0">
            <a:spAutoFit/>
          </a:bodyPr>
          <a:lstStyle/>
          <a:p>
            <a:pPr algn="ctr"/>
            <a:r>
              <a:rPr lang="en-US" sz="2400" b="1" dirty="0"/>
              <a:t>Exposure</a:t>
            </a:r>
          </a:p>
        </p:txBody>
      </p:sp>
      <p:sp>
        <p:nvSpPr>
          <p:cNvPr id="5" name="TextBox 4"/>
          <p:cNvSpPr txBox="1"/>
          <p:nvPr/>
        </p:nvSpPr>
        <p:spPr>
          <a:xfrm>
            <a:off x="4235940" y="3085717"/>
            <a:ext cx="1524000" cy="461665"/>
          </a:xfrm>
          <a:prstGeom prst="rect">
            <a:avLst/>
          </a:prstGeom>
          <a:noFill/>
        </p:spPr>
        <p:txBody>
          <a:bodyPr wrap="square" rtlCol="0">
            <a:spAutoFit/>
          </a:bodyPr>
          <a:lstStyle/>
          <a:p>
            <a:pPr algn="ctr"/>
            <a:r>
              <a:rPr lang="en-US" sz="2400" b="1" dirty="0"/>
              <a:t>Disease</a:t>
            </a:r>
          </a:p>
        </p:txBody>
      </p:sp>
      <p:sp>
        <p:nvSpPr>
          <p:cNvPr id="6" name="TextBox 5"/>
          <p:cNvSpPr txBox="1"/>
          <p:nvPr/>
        </p:nvSpPr>
        <p:spPr>
          <a:xfrm>
            <a:off x="2731478" y="4043102"/>
            <a:ext cx="1524000" cy="830997"/>
          </a:xfrm>
          <a:prstGeom prst="rect">
            <a:avLst/>
          </a:prstGeom>
          <a:noFill/>
        </p:spPr>
        <p:txBody>
          <a:bodyPr wrap="square" rtlCol="0">
            <a:spAutoFit/>
          </a:bodyPr>
          <a:lstStyle/>
          <a:p>
            <a:pPr algn="ctr"/>
            <a:r>
              <a:rPr lang="en-US" sz="2400" b="1" dirty="0"/>
              <a:t>Matching Factor</a:t>
            </a:r>
          </a:p>
        </p:txBody>
      </p:sp>
      <p:cxnSp>
        <p:nvCxnSpPr>
          <p:cNvPr id="8" name="Straight Arrow Connector 7"/>
          <p:cNvCxnSpPr/>
          <p:nvPr/>
        </p:nvCxnSpPr>
        <p:spPr>
          <a:xfrm flipV="1">
            <a:off x="3673231" y="3519471"/>
            <a:ext cx="840154" cy="508000"/>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a:stCxn id="6" idx="0"/>
          </p:cNvCxnSpPr>
          <p:nvPr/>
        </p:nvCxnSpPr>
        <p:spPr>
          <a:xfrm flipH="1" flipV="1">
            <a:off x="2246923" y="3539009"/>
            <a:ext cx="1246555" cy="504093"/>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6717324" y="3085717"/>
            <a:ext cx="1524000" cy="461665"/>
          </a:xfrm>
          <a:prstGeom prst="rect">
            <a:avLst/>
          </a:prstGeom>
          <a:noFill/>
        </p:spPr>
        <p:txBody>
          <a:bodyPr wrap="square" rtlCol="0">
            <a:spAutoFit/>
          </a:bodyPr>
          <a:lstStyle/>
          <a:p>
            <a:pPr algn="ctr"/>
            <a:r>
              <a:rPr lang="en-US" sz="2400" b="1" dirty="0"/>
              <a:t>Exposure</a:t>
            </a:r>
          </a:p>
        </p:txBody>
      </p:sp>
      <p:sp>
        <p:nvSpPr>
          <p:cNvPr id="12" name="TextBox 11"/>
          <p:cNvSpPr txBox="1"/>
          <p:nvPr/>
        </p:nvSpPr>
        <p:spPr>
          <a:xfrm>
            <a:off x="9898186" y="3101348"/>
            <a:ext cx="1524000" cy="461665"/>
          </a:xfrm>
          <a:prstGeom prst="rect">
            <a:avLst/>
          </a:prstGeom>
          <a:noFill/>
        </p:spPr>
        <p:txBody>
          <a:bodyPr wrap="square" rtlCol="0">
            <a:spAutoFit/>
          </a:bodyPr>
          <a:lstStyle/>
          <a:p>
            <a:pPr algn="ctr"/>
            <a:r>
              <a:rPr lang="en-US" sz="2400" b="1" dirty="0"/>
              <a:t>Disease</a:t>
            </a:r>
          </a:p>
        </p:txBody>
      </p:sp>
      <p:sp>
        <p:nvSpPr>
          <p:cNvPr id="13" name="TextBox 12"/>
          <p:cNvSpPr txBox="1"/>
          <p:nvPr/>
        </p:nvSpPr>
        <p:spPr>
          <a:xfrm>
            <a:off x="8393724" y="4058733"/>
            <a:ext cx="1524000" cy="830997"/>
          </a:xfrm>
          <a:prstGeom prst="rect">
            <a:avLst/>
          </a:prstGeom>
          <a:noFill/>
        </p:spPr>
        <p:txBody>
          <a:bodyPr wrap="square" rtlCol="0">
            <a:spAutoFit/>
          </a:bodyPr>
          <a:lstStyle/>
          <a:p>
            <a:pPr algn="ctr"/>
            <a:r>
              <a:rPr lang="en-US" sz="2400" b="1" dirty="0"/>
              <a:t>Matching Factor</a:t>
            </a:r>
          </a:p>
        </p:txBody>
      </p:sp>
      <p:cxnSp>
        <p:nvCxnSpPr>
          <p:cNvPr id="14" name="Straight Arrow Connector 13"/>
          <p:cNvCxnSpPr/>
          <p:nvPr/>
        </p:nvCxnSpPr>
        <p:spPr>
          <a:xfrm flipV="1">
            <a:off x="9335477" y="3535102"/>
            <a:ext cx="840154" cy="508000"/>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1758462" y="2659778"/>
            <a:ext cx="3341076" cy="400110"/>
          </a:xfrm>
          <a:prstGeom prst="rect">
            <a:avLst/>
          </a:prstGeom>
          <a:noFill/>
        </p:spPr>
        <p:txBody>
          <a:bodyPr wrap="square" rtlCol="0">
            <a:spAutoFit/>
          </a:bodyPr>
          <a:lstStyle/>
          <a:p>
            <a:pPr algn="ctr"/>
            <a:r>
              <a:rPr lang="en-US" sz="2000" b="1" u="sng" dirty="0"/>
              <a:t>Unmatched Data</a:t>
            </a:r>
          </a:p>
        </p:txBody>
      </p:sp>
      <p:sp>
        <p:nvSpPr>
          <p:cNvPr id="22" name="TextBox 21"/>
          <p:cNvSpPr txBox="1"/>
          <p:nvPr/>
        </p:nvSpPr>
        <p:spPr>
          <a:xfrm>
            <a:off x="7518401" y="2655870"/>
            <a:ext cx="3341076" cy="400110"/>
          </a:xfrm>
          <a:prstGeom prst="rect">
            <a:avLst/>
          </a:prstGeom>
          <a:noFill/>
        </p:spPr>
        <p:txBody>
          <a:bodyPr wrap="square" rtlCol="0">
            <a:spAutoFit/>
          </a:bodyPr>
          <a:lstStyle/>
          <a:p>
            <a:pPr algn="ctr"/>
            <a:r>
              <a:rPr lang="en-US" sz="2000" b="1" u="sng" dirty="0"/>
              <a:t>Matched Data</a:t>
            </a:r>
          </a:p>
        </p:txBody>
      </p:sp>
    </p:spTree>
    <p:extLst>
      <p:ext uri="{BB962C8B-B14F-4D97-AF65-F5344CB8AC3E}">
        <p14:creationId xmlns:p14="http://schemas.microsoft.com/office/powerpoint/2010/main" val="2243374031"/>
      </p:ext>
    </p:extLst>
  </p:cSld>
  <p:clrMapOvr>
    <a:masterClrMapping/>
  </p:clrMapOvr>
  <mc:AlternateContent xmlns:mc="http://schemas.openxmlformats.org/markup-compatibility/2006" xmlns:p14="http://schemas.microsoft.com/office/powerpoint/2010/main">
    <mc:Choice Requires="p14">
      <p:transition spd="slow" p14:dur="2000" advTm="30724"/>
    </mc:Choice>
    <mc:Fallback xmlns="">
      <p:transition spd="slow" advTm="30724"/>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normAutofit/>
          </a:bodyPr>
          <a:lstStyle/>
          <a:p>
            <a:r>
              <a:rPr lang="en-US" dirty="0"/>
              <a:t>Introduction to Matching</a:t>
            </a:r>
          </a:p>
          <a:p>
            <a:r>
              <a:rPr lang="en-US" dirty="0"/>
              <a:t>Matching in Cohort Studies</a:t>
            </a:r>
          </a:p>
          <a:p>
            <a:r>
              <a:rPr lang="en-US" dirty="0"/>
              <a:t>Matching in Case-Control Studies</a:t>
            </a:r>
          </a:p>
          <a:p>
            <a:endParaRPr lang="en-US" dirty="0"/>
          </a:p>
        </p:txBody>
      </p:sp>
    </p:spTree>
    <p:extLst>
      <p:ext uri="{BB962C8B-B14F-4D97-AF65-F5344CB8AC3E}">
        <p14:creationId xmlns:p14="http://schemas.microsoft.com/office/powerpoint/2010/main" val="632724344"/>
      </p:ext>
    </p:extLst>
  </p:cSld>
  <p:clrMapOvr>
    <a:masterClrMapping/>
  </p:clrMapOvr>
  <mc:AlternateContent xmlns:mc="http://schemas.openxmlformats.org/markup-compatibility/2006" xmlns:p14="http://schemas.microsoft.com/office/powerpoint/2010/main">
    <mc:Choice Requires="p14">
      <p:transition spd="slow" p14:dur="2000" advTm="17266"/>
    </mc:Choice>
    <mc:Fallback xmlns="">
      <p:transition spd="slow" advTm="17266"/>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 cont.</a:t>
            </a:r>
          </a:p>
        </p:txBody>
      </p:sp>
      <p:sp>
        <p:nvSpPr>
          <p:cNvPr id="3" name="Content Placeholder 2"/>
          <p:cNvSpPr>
            <a:spLocks noGrp="1"/>
          </p:cNvSpPr>
          <p:nvPr>
            <p:ph idx="1"/>
          </p:nvPr>
        </p:nvSpPr>
        <p:spPr/>
        <p:txBody>
          <a:bodyPr>
            <a:normAutofit/>
          </a:bodyPr>
          <a:lstStyle/>
          <a:p>
            <a:pPr marL="0" indent="0">
              <a:buNone/>
            </a:pPr>
            <a:r>
              <a:rPr lang="en-US" dirty="0"/>
              <a:t>If the exposure and matching factor affect disease risk (competing risks, CR) or censoring (loss to follow-up, LTFU), the balance produced by matching between the exposed and unexposed at baseline may not exist in the data available for analysis</a:t>
            </a:r>
          </a:p>
        </p:txBody>
      </p:sp>
      <p:sp>
        <p:nvSpPr>
          <p:cNvPr id="4" name="TextBox 3"/>
          <p:cNvSpPr txBox="1"/>
          <p:nvPr/>
        </p:nvSpPr>
        <p:spPr>
          <a:xfrm>
            <a:off x="1696062" y="4665783"/>
            <a:ext cx="1524000" cy="461665"/>
          </a:xfrm>
          <a:prstGeom prst="rect">
            <a:avLst/>
          </a:prstGeom>
          <a:noFill/>
        </p:spPr>
        <p:txBody>
          <a:bodyPr wrap="square" rtlCol="0">
            <a:spAutoFit/>
          </a:bodyPr>
          <a:lstStyle/>
          <a:p>
            <a:pPr algn="ctr"/>
            <a:r>
              <a:rPr lang="en-US" sz="2400" b="1" dirty="0"/>
              <a:t>Exposure</a:t>
            </a:r>
          </a:p>
        </p:txBody>
      </p:sp>
      <p:sp>
        <p:nvSpPr>
          <p:cNvPr id="5" name="TextBox 4"/>
          <p:cNvSpPr txBox="1"/>
          <p:nvPr/>
        </p:nvSpPr>
        <p:spPr>
          <a:xfrm>
            <a:off x="8882310" y="4329721"/>
            <a:ext cx="1524000" cy="461665"/>
          </a:xfrm>
          <a:prstGeom prst="rect">
            <a:avLst/>
          </a:prstGeom>
          <a:noFill/>
        </p:spPr>
        <p:txBody>
          <a:bodyPr wrap="square" rtlCol="0">
            <a:spAutoFit/>
          </a:bodyPr>
          <a:lstStyle/>
          <a:p>
            <a:pPr algn="ctr"/>
            <a:r>
              <a:rPr lang="en-US" sz="2400" b="1" dirty="0"/>
              <a:t>Outcome</a:t>
            </a:r>
          </a:p>
        </p:txBody>
      </p:sp>
      <p:sp>
        <p:nvSpPr>
          <p:cNvPr id="6" name="TextBox 5"/>
          <p:cNvSpPr txBox="1"/>
          <p:nvPr/>
        </p:nvSpPr>
        <p:spPr>
          <a:xfrm>
            <a:off x="5150462" y="5599722"/>
            <a:ext cx="1524000" cy="830997"/>
          </a:xfrm>
          <a:prstGeom prst="rect">
            <a:avLst/>
          </a:prstGeom>
          <a:noFill/>
        </p:spPr>
        <p:txBody>
          <a:bodyPr wrap="square" rtlCol="0">
            <a:spAutoFit/>
          </a:bodyPr>
          <a:lstStyle/>
          <a:p>
            <a:pPr algn="ctr"/>
            <a:r>
              <a:rPr lang="en-US" sz="2400" b="1" dirty="0"/>
              <a:t>Matching Factor</a:t>
            </a:r>
          </a:p>
        </p:txBody>
      </p:sp>
      <p:cxnSp>
        <p:nvCxnSpPr>
          <p:cNvPr id="7" name="Straight Arrow Connector 6"/>
          <p:cNvCxnSpPr/>
          <p:nvPr/>
        </p:nvCxnSpPr>
        <p:spPr>
          <a:xfrm flipV="1">
            <a:off x="5881077" y="4665783"/>
            <a:ext cx="2888" cy="902680"/>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009786" y="3700583"/>
            <a:ext cx="1868091" cy="830997"/>
          </a:xfrm>
          <a:prstGeom prst="rect">
            <a:avLst/>
          </a:prstGeom>
          <a:noFill/>
        </p:spPr>
        <p:txBody>
          <a:bodyPr wrap="square" rtlCol="0">
            <a:spAutoFit/>
          </a:bodyPr>
          <a:lstStyle/>
          <a:p>
            <a:pPr algn="ctr"/>
            <a:r>
              <a:rPr lang="en-US" sz="2400" b="1" dirty="0"/>
              <a:t>Competing Risk</a:t>
            </a:r>
          </a:p>
        </p:txBody>
      </p:sp>
      <p:cxnSp>
        <p:nvCxnSpPr>
          <p:cNvPr id="9" name="Straight Arrow Connector 8"/>
          <p:cNvCxnSpPr/>
          <p:nvPr/>
        </p:nvCxnSpPr>
        <p:spPr>
          <a:xfrm flipV="1">
            <a:off x="6557230" y="4826000"/>
            <a:ext cx="2547693" cy="1262183"/>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flipV="1">
            <a:off x="3208337" y="4024923"/>
            <a:ext cx="1891201" cy="746368"/>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21" name="Frame 20"/>
          <p:cNvSpPr/>
          <p:nvPr/>
        </p:nvSpPr>
        <p:spPr>
          <a:xfrm>
            <a:off x="5079999" y="3614615"/>
            <a:ext cx="1820987" cy="916965"/>
          </a:xfrm>
          <a:prstGeom prst="frame">
            <a:avLst/>
          </a:prstGeom>
          <a:solidFill>
            <a:schemeClr val="tx1"/>
          </a:solid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97842247"/>
      </p:ext>
    </p:extLst>
  </p:cSld>
  <p:clrMapOvr>
    <a:masterClrMapping/>
  </p:clrMapOvr>
  <mc:AlternateContent xmlns:mc="http://schemas.openxmlformats.org/markup-compatibility/2006" xmlns:p14="http://schemas.microsoft.com/office/powerpoint/2010/main">
    <mc:Choice Requires="p14">
      <p:transition spd="slow" p14:dur="2000" advTm="34372"/>
    </mc:Choice>
    <mc:Fallback xmlns="">
      <p:transition spd="slow" advTm="34372"/>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 cont.</a:t>
            </a:r>
          </a:p>
        </p:txBody>
      </p:sp>
      <p:sp>
        <p:nvSpPr>
          <p:cNvPr id="4" name="TextBox 3"/>
          <p:cNvSpPr txBox="1"/>
          <p:nvPr/>
        </p:nvSpPr>
        <p:spPr>
          <a:xfrm>
            <a:off x="1696062" y="3724878"/>
            <a:ext cx="1524000" cy="830997"/>
          </a:xfrm>
          <a:prstGeom prst="rect">
            <a:avLst/>
          </a:prstGeom>
          <a:noFill/>
        </p:spPr>
        <p:txBody>
          <a:bodyPr wrap="square" rtlCol="0">
            <a:spAutoFit/>
          </a:bodyPr>
          <a:lstStyle/>
          <a:p>
            <a:pPr algn="ctr"/>
            <a:r>
              <a:rPr lang="en-US" sz="2400" b="1" dirty="0"/>
              <a:t>Exposure</a:t>
            </a:r>
          </a:p>
          <a:p>
            <a:pPr algn="ctr"/>
            <a:r>
              <a:rPr lang="en-US" sz="2400" b="1" dirty="0"/>
              <a:t>(BMI)</a:t>
            </a:r>
          </a:p>
        </p:txBody>
      </p:sp>
      <p:sp>
        <p:nvSpPr>
          <p:cNvPr id="5" name="TextBox 4"/>
          <p:cNvSpPr txBox="1"/>
          <p:nvPr/>
        </p:nvSpPr>
        <p:spPr>
          <a:xfrm>
            <a:off x="9104923" y="3469596"/>
            <a:ext cx="2041645" cy="830997"/>
          </a:xfrm>
          <a:prstGeom prst="rect">
            <a:avLst/>
          </a:prstGeom>
          <a:noFill/>
        </p:spPr>
        <p:txBody>
          <a:bodyPr wrap="square" rtlCol="0">
            <a:spAutoFit/>
          </a:bodyPr>
          <a:lstStyle/>
          <a:p>
            <a:pPr algn="ctr"/>
            <a:r>
              <a:rPr lang="en-US" sz="2400" b="1" dirty="0"/>
              <a:t>Outcome (Colon Cancer)</a:t>
            </a:r>
          </a:p>
        </p:txBody>
      </p:sp>
      <p:sp>
        <p:nvSpPr>
          <p:cNvPr id="6" name="TextBox 5"/>
          <p:cNvSpPr txBox="1"/>
          <p:nvPr/>
        </p:nvSpPr>
        <p:spPr>
          <a:xfrm>
            <a:off x="4698022" y="4751790"/>
            <a:ext cx="2366109" cy="830997"/>
          </a:xfrm>
          <a:prstGeom prst="rect">
            <a:avLst/>
          </a:prstGeom>
          <a:noFill/>
        </p:spPr>
        <p:txBody>
          <a:bodyPr wrap="square" rtlCol="0">
            <a:spAutoFit/>
          </a:bodyPr>
          <a:lstStyle/>
          <a:p>
            <a:pPr algn="ctr"/>
            <a:r>
              <a:rPr lang="en-US" sz="2400" b="1" dirty="0"/>
              <a:t>Matching Factor</a:t>
            </a:r>
          </a:p>
          <a:p>
            <a:pPr algn="ctr"/>
            <a:r>
              <a:rPr lang="en-US" sz="2400" b="1" dirty="0"/>
              <a:t>(age)</a:t>
            </a:r>
          </a:p>
        </p:txBody>
      </p:sp>
      <p:cxnSp>
        <p:nvCxnSpPr>
          <p:cNvPr id="7" name="Straight Arrow Connector 6"/>
          <p:cNvCxnSpPr/>
          <p:nvPr/>
        </p:nvCxnSpPr>
        <p:spPr>
          <a:xfrm flipV="1">
            <a:off x="6029739" y="3590677"/>
            <a:ext cx="0" cy="1068140"/>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009787" y="2759678"/>
            <a:ext cx="2459888" cy="830997"/>
          </a:xfrm>
          <a:prstGeom prst="rect">
            <a:avLst/>
          </a:prstGeom>
          <a:noFill/>
        </p:spPr>
        <p:txBody>
          <a:bodyPr wrap="square" rtlCol="0">
            <a:spAutoFit/>
          </a:bodyPr>
          <a:lstStyle/>
          <a:p>
            <a:pPr algn="ctr"/>
            <a:r>
              <a:rPr lang="en-US" sz="2400" b="1" dirty="0"/>
              <a:t>Competing Risk</a:t>
            </a:r>
          </a:p>
          <a:p>
            <a:pPr algn="ctr"/>
            <a:r>
              <a:rPr lang="en-US" sz="2400" b="1" dirty="0"/>
              <a:t>(Fatal MI)</a:t>
            </a:r>
          </a:p>
        </p:txBody>
      </p:sp>
      <p:cxnSp>
        <p:nvCxnSpPr>
          <p:cNvPr id="9" name="Straight Arrow Connector 8"/>
          <p:cNvCxnSpPr>
            <a:stCxn id="6" idx="3"/>
          </p:cNvCxnSpPr>
          <p:nvPr/>
        </p:nvCxnSpPr>
        <p:spPr>
          <a:xfrm flipV="1">
            <a:off x="7064131" y="3885096"/>
            <a:ext cx="2040792" cy="1282193"/>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flipV="1">
            <a:off x="3208337" y="3084018"/>
            <a:ext cx="1891201" cy="746368"/>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4698022" y="4658818"/>
            <a:ext cx="2259369" cy="923970"/>
          </a:xfrm>
          <a:prstGeom prst="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150462" y="2759678"/>
            <a:ext cx="2191242" cy="830997"/>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630558023"/>
      </p:ext>
    </p:extLst>
  </p:cSld>
  <p:clrMapOvr>
    <a:masterClrMapping/>
  </p:clrMapOvr>
  <mc:AlternateContent xmlns:mc="http://schemas.openxmlformats.org/markup-compatibility/2006" xmlns:p14="http://schemas.microsoft.com/office/powerpoint/2010/main">
    <mc:Choice Requires="p14">
      <p:transition spd="slow" p14:dur="2000" advTm="90916"/>
    </mc:Choice>
    <mc:Fallback xmlns="">
      <p:transition spd="slow" advTm="9091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 cont.</a:t>
            </a:r>
          </a:p>
        </p:txBody>
      </p:sp>
      <p:sp>
        <p:nvSpPr>
          <p:cNvPr id="3" name="Content Placeholder 2"/>
          <p:cNvSpPr>
            <a:spLocks noGrp="1"/>
          </p:cNvSpPr>
          <p:nvPr>
            <p:ph idx="1"/>
          </p:nvPr>
        </p:nvSpPr>
        <p:spPr/>
        <p:txBody>
          <a:bodyPr>
            <a:normAutofit/>
          </a:bodyPr>
          <a:lstStyle/>
          <a:p>
            <a:r>
              <a:rPr lang="en-US" dirty="0"/>
              <a:t>Matched selection of an observational cohort study alters covariate distribution of the study population (compared to study base)</a:t>
            </a:r>
          </a:p>
          <a:p>
            <a:endParaRPr lang="en-US" dirty="0"/>
          </a:p>
          <a:p>
            <a:r>
              <a:rPr lang="en-US" dirty="0"/>
              <a:t>Matching in a cohort study yields conditional effect estimates </a:t>
            </a:r>
            <a:r>
              <a:rPr lang="en-US" dirty="0">
                <a:sym typeface="Wingdings" panose="05000000000000000000" pitchFamily="2" charset="2"/>
              </a:rPr>
              <a:t> </a:t>
            </a:r>
            <a:r>
              <a:rPr lang="en-US" dirty="0"/>
              <a:t>estimated effect depends on distribution of the matching factor</a:t>
            </a:r>
          </a:p>
          <a:p>
            <a:endParaRPr lang="en-US" dirty="0"/>
          </a:p>
          <a:p>
            <a:r>
              <a:rPr lang="en-US" dirty="0"/>
              <a:t>Controlling for matching factors is necessary to calculate valid standard deviations for the risk difference and ratio estimates</a:t>
            </a:r>
          </a:p>
        </p:txBody>
      </p:sp>
    </p:spTree>
    <p:extLst>
      <p:ext uri="{BB962C8B-B14F-4D97-AF65-F5344CB8AC3E}">
        <p14:creationId xmlns:p14="http://schemas.microsoft.com/office/powerpoint/2010/main" val="2144761770"/>
      </p:ext>
    </p:extLst>
  </p:cSld>
  <p:clrMapOvr>
    <a:masterClrMapping/>
  </p:clrMapOvr>
  <mc:AlternateContent xmlns:mc="http://schemas.openxmlformats.org/markup-compatibility/2006" xmlns:p14="http://schemas.microsoft.com/office/powerpoint/2010/main">
    <mc:Choice Requires="p14">
      <p:transition spd="slow" p14:dur="2000" advTm="64586"/>
    </mc:Choice>
    <mc:Fallback xmlns="">
      <p:transition spd="slow" advTm="64586"/>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 cont.</a:t>
            </a:r>
          </a:p>
        </p:txBody>
      </p:sp>
      <p:sp>
        <p:nvSpPr>
          <p:cNvPr id="3" name="Content Placeholder 2"/>
          <p:cNvSpPr>
            <a:spLocks noGrp="1"/>
          </p:cNvSpPr>
          <p:nvPr>
            <p:ph idx="1"/>
          </p:nvPr>
        </p:nvSpPr>
        <p:spPr/>
        <p:txBody>
          <a:bodyPr>
            <a:normAutofit fontScale="92500"/>
          </a:bodyPr>
          <a:lstStyle/>
          <a:p>
            <a:r>
              <a:rPr lang="en-US" b="1" dirty="0"/>
              <a:t>CONCLUSION</a:t>
            </a:r>
            <a:r>
              <a:rPr lang="en-US" dirty="0"/>
              <a:t>: </a:t>
            </a:r>
          </a:p>
          <a:p>
            <a:pPr lvl="1"/>
            <a:r>
              <a:rPr lang="en-US" dirty="0"/>
              <a:t>Matching exposed and unexposed individuals in a cohort study controls for confounding, without adjustment in the multivariate model, under </a:t>
            </a:r>
            <a:r>
              <a:rPr lang="en-US" i="1" dirty="0"/>
              <a:t>ideal conditions</a:t>
            </a:r>
            <a:endParaRPr lang="en-US" dirty="0"/>
          </a:p>
          <a:p>
            <a:pPr lvl="1"/>
            <a:r>
              <a:rPr lang="en-US" dirty="0"/>
              <a:t>BUT you should adjust for the matching factors in the analysis to control for potential residual confounding due to competing risks or loss to follow-up, and to correctly estimate confidence intervals</a:t>
            </a:r>
          </a:p>
          <a:p>
            <a:endParaRPr lang="en-US" dirty="0"/>
          </a:p>
          <a:p>
            <a:r>
              <a:rPr lang="en-US" dirty="0"/>
              <a:t>Matched cohort studies are not common</a:t>
            </a:r>
          </a:p>
          <a:p>
            <a:pPr lvl="1"/>
            <a:r>
              <a:rPr lang="en-US" sz="2800" dirty="0"/>
              <a:t>Cohort studies are often interested in more than one research question</a:t>
            </a:r>
          </a:p>
          <a:p>
            <a:pPr lvl="1"/>
            <a:r>
              <a:rPr lang="en-US" sz="2800" dirty="0"/>
              <a:t>Adds expense and time</a:t>
            </a:r>
          </a:p>
          <a:p>
            <a:endParaRPr lang="en-US" dirty="0"/>
          </a:p>
          <a:p>
            <a:pPr marL="457200" lvl="1" indent="0">
              <a:buNone/>
            </a:pPr>
            <a:endParaRPr lang="en-US" dirty="0"/>
          </a:p>
          <a:p>
            <a:endParaRPr lang="en-US" dirty="0"/>
          </a:p>
        </p:txBody>
      </p:sp>
    </p:spTree>
    <p:extLst>
      <p:ext uri="{BB962C8B-B14F-4D97-AF65-F5344CB8AC3E}">
        <p14:creationId xmlns:p14="http://schemas.microsoft.com/office/powerpoint/2010/main" val="1097702037"/>
      </p:ext>
    </p:extLst>
  </p:cSld>
  <p:clrMapOvr>
    <a:masterClrMapping/>
  </p:clrMapOvr>
  <mc:AlternateContent xmlns:mc="http://schemas.openxmlformats.org/markup-compatibility/2006" xmlns:p14="http://schemas.microsoft.com/office/powerpoint/2010/main">
    <mc:Choice Requires="p14">
      <p:transition spd="slow" p14:dur="2000" advTm="40358"/>
    </mc:Choice>
    <mc:Fallback xmlns="">
      <p:transition spd="slow" advTm="40358"/>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Screen Shot 2018-02-16 at 11.07.20 AM.png"/>
          <p:cNvPicPr>
            <a:picLocks noGrp="1" noChangeAspect="1"/>
          </p:cNvPicPr>
          <p:nvPr>
            <p:ph idx="1"/>
          </p:nvPr>
        </p:nvPicPr>
        <p:blipFill rotWithShape="1">
          <a:blip r:embed="rId4">
            <a:extLst>
              <a:ext uri="{28A0092B-C50C-407E-A947-70E740481C1C}">
                <a14:useLocalDpi xmlns:a14="http://schemas.microsoft.com/office/drawing/2010/main" val="0"/>
              </a:ext>
            </a:extLst>
          </a:blip>
          <a:srcRect t="-12149" b="56449"/>
          <a:stretch/>
        </p:blipFill>
        <p:spPr>
          <a:xfrm>
            <a:off x="838200" y="-346075"/>
            <a:ext cx="10515600" cy="1949895"/>
          </a:xfrm>
        </p:spPr>
      </p:pic>
      <p:sp>
        <p:nvSpPr>
          <p:cNvPr id="6" name="Content Placeholder 2"/>
          <p:cNvSpPr txBox="1">
            <a:spLocks/>
          </p:cNvSpPr>
          <p:nvPr/>
        </p:nvSpPr>
        <p:spPr>
          <a:xfrm>
            <a:off x="838200" y="1603820"/>
            <a:ext cx="10515600" cy="457314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t>Wallis C et al. BMJ 2017.</a:t>
            </a:r>
          </a:p>
          <a:p>
            <a:r>
              <a:rPr lang="en-US" sz="2400" dirty="0"/>
              <a:t>Retrospective population-based matched cohort study in Ontario, Canada</a:t>
            </a:r>
          </a:p>
          <a:p>
            <a:r>
              <a:rPr lang="en-US" sz="2400" dirty="0"/>
              <a:t>52,315 patients undergoing surgery performed by a female surgeon were matched (1:1) by age, sex, comorbidity, surgeon volume, surgeon age, and hospital to patients undergoing the same operation by a male surgeon</a:t>
            </a:r>
          </a:p>
          <a:p>
            <a:r>
              <a:rPr lang="en-US" sz="2400" dirty="0"/>
              <a:t>Exposure: Sex of treating surgeon</a:t>
            </a:r>
          </a:p>
          <a:p>
            <a:r>
              <a:rPr lang="en-US" sz="2400" dirty="0"/>
              <a:t>Outcome: Composite of death, re-admission, complications</a:t>
            </a:r>
          </a:p>
          <a:p>
            <a:r>
              <a:rPr lang="en-US" sz="2400" dirty="0" err="1"/>
              <a:t>Generalised</a:t>
            </a:r>
            <a:r>
              <a:rPr lang="en-US" sz="2400" dirty="0"/>
              <a:t> estimating equations, account for correlation of matched data</a:t>
            </a:r>
          </a:p>
          <a:p>
            <a:r>
              <a:rPr lang="en-US" sz="2400" dirty="0"/>
              <a:t>Patients treated by female surgeons had 4% lower risk of composite outcome (OR: 0.96; 0.92, 0.99) and had 12% lower likelihood of death within 30 days of surgery (OR: 0.88; 0.78, 0.99)</a:t>
            </a:r>
          </a:p>
          <a:p>
            <a:r>
              <a:rPr lang="en-US" sz="2400" dirty="0"/>
              <a:t>Corresponding unmatched data results: 0.96 (0.93, 0.99) and 0.85 (0.73, 0.99)</a:t>
            </a:r>
          </a:p>
          <a:p>
            <a:pPr marL="457200" lvl="1" indent="0">
              <a:buFont typeface="Arial" panose="020B0604020202020204" pitchFamily="34" charset="0"/>
              <a:buNone/>
            </a:pPr>
            <a:endParaRPr lang="en-US" dirty="0"/>
          </a:p>
          <a:p>
            <a:endParaRPr lang="en-US" sz="2400" dirty="0"/>
          </a:p>
        </p:txBody>
      </p:sp>
    </p:spTree>
    <p:custDataLst>
      <p:tags r:id="rId1"/>
    </p:custDataLst>
    <p:extLst>
      <p:ext uri="{BB962C8B-B14F-4D97-AF65-F5344CB8AC3E}">
        <p14:creationId xmlns:p14="http://schemas.microsoft.com/office/powerpoint/2010/main" val="3250289731"/>
      </p:ext>
    </p:extLst>
  </p:cSld>
  <p:clrMapOvr>
    <a:masterClrMapping/>
  </p:clrMapOvr>
  <mc:AlternateContent xmlns:mc="http://schemas.openxmlformats.org/markup-compatibility/2006" xmlns:p14="http://schemas.microsoft.com/office/powerpoint/2010/main">
    <mc:Choice Requires="p14">
      <p:transition spd="slow" p14:dur="2000" advTm="128696"/>
    </mc:Choice>
    <mc:Fallback xmlns="">
      <p:transition spd="slow" advTm="12869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F4ED9-7554-0841-9638-27263B08A4AA}"/>
              </a:ext>
            </a:extLst>
          </p:cNvPr>
          <p:cNvSpPr>
            <a:spLocks noGrp="1"/>
          </p:cNvSpPr>
          <p:nvPr>
            <p:ph type="title"/>
          </p:nvPr>
        </p:nvSpPr>
        <p:spPr/>
        <p:txBody>
          <a:bodyPr/>
          <a:lstStyle/>
          <a:p>
            <a:r>
              <a:rPr lang="en-US" dirty="0"/>
              <a:t>Matching in Cohort Studies Summary</a:t>
            </a:r>
          </a:p>
        </p:txBody>
      </p:sp>
      <p:sp>
        <p:nvSpPr>
          <p:cNvPr id="3" name="Content Placeholder 2">
            <a:extLst>
              <a:ext uri="{FF2B5EF4-FFF2-40B4-BE49-F238E27FC236}">
                <a16:creationId xmlns:a16="http://schemas.microsoft.com/office/drawing/2014/main" id="{29BDA431-B299-494B-B441-F5D44582328D}"/>
              </a:ext>
            </a:extLst>
          </p:cNvPr>
          <p:cNvSpPr>
            <a:spLocks noGrp="1"/>
          </p:cNvSpPr>
          <p:nvPr>
            <p:ph idx="1"/>
          </p:nvPr>
        </p:nvSpPr>
        <p:spPr/>
        <p:txBody>
          <a:bodyPr/>
          <a:lstStyle/>
          <a:p>
            <a:r>
              <a:rPr lang="en-US" dirty="0"/>
              <a:t>Matching in cohort studies controls for confounding (if there is no loss to follow-up or competing risks)</a:t>
            </a:r>
          </a:p>
          <a:p>
            <a:r>
              <a:rPr lang="en-US" dirty="0"/>
              <a:t>Results from matched cohort studies should be interpreted keeping in mind that matching alters the population about which inferences can be made</a:t>
            </a:r>
          </a:p>
        </p:txBody>
      </p:sp>
    </p:spTree>
    <p:extLst>
      <p:ext uri="{BB962C8B-B14F-4D97-AF65-F5344CB8AC3E}">
        <p14:creationId xmlns:p14="http://schemas.microsoft.com/office/powerpoint/2010/main" val="943899122"/>
      </p:ext>
    </p:extLst>
  </p:cSld>
  <p:clrMapOvr>
    <a:masterClrMapping/>
  </p:clrMapOvr>
  <mc:AlternateContent xmlns:mc="http://schemas.openxmlformats.org/markup-compatibility/2006" xmlns:p14="http://schemas.microsoft.com/office/powerpoint/2010/main">
    <mc:Choice Requires="p14">
      <p:transition spd="slow" p14:dur="2000" advTm="32943"/>
    </mc:Choice>
    <mc:Fallback xmlns="">
      <p:transition spd="slow" advTm="32943"/>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Matching in Case-Control Studies</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791050689"/>
      </p:ext>
    </p:extLst>
  </p:cSld>
  <p:clrMapOvr>
    <a:masterClrMapping/>
  </p:clrMapOvr>
  <mc:AlternateContent xmlns:mc="http://schemas.openxmlformats.org/markup-compatibility/2006" xmlns:p14="http://schemas.microsoft.com/office/powerpoint/2010/main">
    <mc:Choice Requires="p14">
      <p:transition spd="slow" p14:dur="2000" advTm="6351"/>
    </mc:Choice>
    <mc:Fallback xmlns="">
      <p:transition spd="slow" advTm="6351"/>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Case-Control Studies</a:t>
            </a:r>
          </a:p>
        </p:txBody>
      </p:sp>
      <p:sp>
        <p:nvSpPr>
          <p:cNvPr id="3" name="Content Placeholder 2"/>
          <p:cNvSpPr>
            <a:spLocks noGrp="1"/>
          </p:cNvSpPr>
          <p:nvPr>
            <p:ph idx="1"/>
          </p:nvPr>
        </p:nvSpPr>
        <p:spPr/>
        <p:txBody>
          <a:bodyPr>
            <a:normAutofit/>
          </a:bodyPr>
          <a:lstStyle/>
          <a:p>
            <a:r>
              <a:rPr lang="en-US" dirty="0"/>
              <a:t>Index subject is a case, 1 or more controls are matched to each case</a:t>
            </a:r>
          </a:p>
          <a:p>
            <a:endParaRPr lang="en-US" dirty="0"/>
          </a:p>
          <a:p>
            <a:r>
              <a:rPr lang="en-US" dirty="0"/>
              <a:t>Matching is performed in a case-control study to control for confounding and increase efficiency, but…</a:t>
            </a:r>
          </a:p>
          <a:p>
            <a:endParaRPr lang="en-US" dirty="0"/>
          </a:p>
          <a:p>
            <a:r>
              <a:rPr lang="en-US" i="1" dirty="0"/>
              <a:t>Matching in a case-control study can introduce </a:t>
            </a:r>
            <a:r>
              <a:rPr lang="en-US" b="1" i="1" dirty="0"/>
              <a:t>selection bias</a:t>
            </a:r>
            <a:r>
              <a:rPr lang="en-US" i="1" dirty="0"/>
              <a:t>,</a:t>
            </a:r>
            <a:r>
              <a:rPr lang="en-US" b="1" i="1" dirty="0"/>
              <a:t> </a:t>
            </a:r>
            <a:r>
              <a:rPr lang="en-US" i="1" dirty="0"/>
              <a:t>whether or not the matching factor is a confounder in the study base</a:t>
            </a:r>
          </a:p>
        </p:txBody>
      </p:sp>
    </p:spTree>
    <p:extLst>
      <p:ext uri="{BB962C8B-B14F-4D97-AF65-F5344CB8AC3E}">
        <p14:creationId xmlns:p14="http://schemas.microsoft.com/office/powerpoint/2010/main" val="3403546719"/>
      </p:ext>
    </p:extLst>
  </p:cSld>
  <p:clrMapOvr>
    <a:masterClrMapping/>
  </p:clrMapOvr>
  <mc:AlternateContent xmlns:mc="http://schemas.openxmlformats.org/markup-compatibility/2006" xmlns:p14="http://schemas.microsoft.com/office/powerpoint/2010/main">
    <mc:Choice Requires="p14">
      <p:transition spd="slow" p14:dur="2000" advTm="39680"/>
    </mc:Choice>
    <mc:Fallback xmlns="">
      <p:transition spd="slow" advTm="39680"/>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Case-Control Studies</a:t>
            </a:r>
          </a:p>
        </p:txBody>
      </p:sp>
      <p:sp>
        <p:nvSpPr>
          <p:cNvPr id="3" name="Content Placeholder 2"/>
          <p:cNvSpPr>
            <a:spLocks noGrp="1"/>
          </p:cNvSpPr>
          <p:nvPr>
            <p:ph idx="1"/>
          </p:nvPr>
        </p:nvSpPr>
        <p:spPr/>
        <p:txBody>
          <a:bodyPr>
            <a:normAutofit/>
          </a:bodyPr>
          <a:lstStyle/>
          <a:p>
            <a:r>
              <a:rPr lang="en-US" dirty="0"/>
              <a:t>Index subject is a case, 1 or more controls are matched to each case</a:t>
            </a:r>
          </a:p>
          <a:p>
            <a:r>
              <a:rPr lang="en-US" i="1" dirty="0"/>
              <a:t>Matching in a case-controls study can introduce </a:t>
            </a:r>
            <a:r>
              <a:rPr lang="en-US" b="1" i="1" dirty="0"/>
              <a:t>selection bias</a:t>
            </a:r>
            <a:r>
              <a:rPr lang="en-US" i="1" dirty="0"/>
              <a:t>,</a:t>
            </a:r>
            <a:r>
              <a:rPr lang="en-US" b="1" i="1" dirty="0"/>
              <a:t> </a:t>
            </a:r>
            <a:r>
              <a:rPr lang="en-US" i="1" dirty="0"/>
              <a:t>whether or not the matching factor is a confounder in the study base</a:t>
            </a:r>
          </a:p>
        </p:txBody>
      </p:sp>
      <p:sp>
        <p:nvSpPr>
          <p:cNvPr id="4" name="TextBox 3"/>
          <p:cNvSpPr txBox="1"/>
          <p:nvPr/>
        </p:nvSpPr>
        <p:spPr>
          <a:xfrm>
            <a:off x="3080085" y="4270203"/>
            <a:ext cx="1648115" cy="540532"/>
          </a:xfrm>
          <a:prstGeom prst="rect">
            <a:avLst/>
          </a:prstGeom>
          <a:noFill/>
        </p:spPr>
        <p:txBody>
          <a:bodyPr wrap="square" rtlCol="0">
            <a:spAutoFit/>
          </a:bodyPr>
          <a:lstStyle/>
          <a:p>
            <a:pPr algn="ctr"/>
            <a:r>
              <a:rPr lang="en-US" sz="2800" b="1" dirty="0"/>
              <a:t>Exposure</a:t>
            </a:r>
          </a:p>
        </p:txBody>
      </p:sp>
      <p:sp>
        <p:nvSpPr>
          <p:cNvPr id="5" name="TextBox 4"/>
          <p:cNvSpPr txBox="1"/>
          <p:nvPr/>
        </p:nvSpPr>
        <p:spPr>
          <a:xfrm>
            <a:off x="6474679" y="4260443"/>
            <a:ext cx="1648115" cy="540532"/>
          </a:xfrm>
          <a:prstGeom prst="rect">
            <a:avLst/>
          </a:prstGeom>
          <a:noFill/>
        </p:spPr>
        <p:txBody>
          <a:bodyPr wrap="square" rtlCol="0">
            <a:spAutoFit/>
          </a:bodyPr>
          <a:lstStyle/>
          <a:p>
            <a:pPr algn="ctr"/>
            <a:r>
              <a:rPr lang="en-US" sz="2800" b="1" dirty="0"/>
              <a:t>Disease</a:t>
            </a:r>
          </a:p>
        </p:txBody>
      </p:sp>
      <p:sp>
        <p:nvSpPr>
          <p:cNvPr id="6" name="TextBox 5"/>
          <p:cNvSpPr txBox="1"/>
          <p:nvPr/>
        </p:nvSpPr>
        <p:spPr>
          <a:xfrm>
            <a:off x="9392654" y="4260443"/>
            <a:ext cx="1648115" cy="540532"/>
          </a:xfrm>
          <a:prstGeom prst="rect">
            <a:avLst/>
          </a:prstGeom>
          <a:noFill/>
          <a:ln w="19050">
            <a:solidFill>
              <a:schemeClr val="tx1"/>
            </a:solidFill>
          </a:ln>
        </p:spPr>
        <p:txBody>
          <a:bodyPr wrap="square" rtlCol="0">
            <a:spAutoFit/>
          </a:bodyPr>
          <a:lstStyle/>
          <a:p>
            <a:pPr algn="ctr"/>
            <a:r>
              <a:rPr lang="en-US" sz="2800" b="1" dirty="0"/>
              <a:t>Selection</a:t>
            </a:r>
          </a:p>
        </p:txBody>
      </p:sp>
      <p:sp>
        <p:nvSpPr>
          <p:cNvPr id="7" name="TextBox 6"/>
          <p:cNvSpPr txBox="1"/>
          <p:nvPr/>
        </p:nvSpPr>
        <p:spPr>
          <a:xfrm>
            <a:off x="260473" y="4071257"/>
            <a:ext cx="1648115" cy="954107"/>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a:stCxn id="5" idx="3"/>
            <a:endCxn id="6" idx="1"/>
          </p:cNvCxnSpPr>
          <p:nvPr/>
        </p:nvCxnSpPr>
        <p:spPr>
          <a:xfrm>
            <a:off x="8122794" y="4530709"/>
            <a:ext cx="1269860" cy="0"/>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7" idx="3"/>
            <a:endCxn id="4" idx="1"/>
          </p:cNvCxnSpPr>
          <p:nvPr/>
        </p:nvCxnSpPr>
        <p:spPr>
          <a:xfrm flipV="1">
            <a:off x="1908588" y="4540469"/>
            <a:ext cx="1171497" cy="7842"/>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1837243" y="3567511"/>
            <a:ext cx="4268889" cy="702693"/>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6025077" y="3567511"/>
            <a:ext cx="3350267" cy="648639"/>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837243" y="5025364"/>
            <a:ext cx="3998706" cy="515089"/>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V="1">
            <a:off x="5835949" y="4837762"/>
            <a:ext cx="1323896" cy="702692"/>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260473" y="3935896"/>
            <a:ext cx="1576770" cy="124570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quot;No&quot; Symbol 12"/>
          <p:cNvSpPr/>
          <p:nvPr/>
        </p:nvSpPr>
        <p:spPr>
          <a:xfrm>
            <a:off x="3710609" y="5025364"/>
            <a:ext cx="702365" cy="686323"/>
          </a:xfrm>
          <a:prstGeom prst="noSmoking">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ustDataLst>
      <p:tags r:id="rId1"/>
    </p:custDataLst>
    <p:extLst>
      <p:ext uri="{BB962C8B-B14F-4D97-AF65-F5344CB8AC3E}">
        <p14:creationId xmlns:p14="http://schemas.microsoft.com/office/powerpoint/2010/main" val="3978600752"/>
      </p:ext>
    </p:extLst>
  </p:cSld>
  <p:clrMapOvr>
    <a:masterClrMapping/>
  </p:clrMapOvr>
  <mc:AlternateContent xmlns:mc="http://schemas.openxmlformats.org/markup-compatibility/2006" xmlns:p14="http://schemas.microsoft.com/office/powerpoint/2010/main">
    <mc:Choice Requires="p14">
      <p:transition spd="slow" p14:dur="2000" advTm="91333"/>
    </mc:Choice>
    <mc:Fallback xmlns="">
      <p:transition spd="slow" advTm="9133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3"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Case-Control Studies</a:t>
            </a:r>
          </a:p>
        </p:txBody>
      </p:sp>
      <p:sp>
        <p:nvSpPr>
          <p:cNvPr id="3" name="Content Placeholder 2"/>
          <p:cNvSpPr>
            <a:spLocks noGrp="1"/>
          </p:cNvSpPr>
          <p:nvPr>
            <p:ph idx="1"/>
          </p:nvPr>
        </p:nvSpPr>
        <p:spPr/>
        <p:txBody>
          <a:bodyPr>
            <a:normAutofit/>
          </a:bodyPr>
          <a:lstStyle/>
          <a:p>
            <a:r>
              <a:rPr lang="en-US" dirty="0"/>
              <a:t>If the matching factor is associated with exposure, the controls’ exposure distribution in the matched study population will be more similar to that of the cases compared to the exposure distribution of controls selected at random from the study base</a:t>
            </a:r>
          </a:p>
          <a:p>
            <a:pPr lvl="1"/>
            <a:r>
              <a:rPr lang="en-US" dirty="0"/>
              <a:t>Resulting bias tends to be toward the null</a:t>
            </a:r>
          </a:p>
          <a:p>
            <a:pPr lvl="1"/>
            <a:endParaRPr lang="en-US" dirty="0"/>
          </a:p>
          <a:p>
            <a:r>
              <a:rPr lang="en-US" b="1" dirty="0"/>
              <a:t>Key point: Matching on a confounder in a case-control study introduces bias in the crude data</a:t>
            </a:r>
          </a:p>
        </p:txBody>
      </p:sp>
    </p:spTree>
    <p:extLst>
      <p:ext uri="{BB962C8B-B14F-4D97-AF65-F5344CB8AC3E}">
        <p14:creationId xmlns:p14="http://schemas.microsoft.com/office/powerpoint/2010/main" val="2888540856"/>
      </p:ext>
    </p:extLst>
  </p:cSld>
  <p:clrMapOvr>
    <a:masterClrMapping/>
  </p:clrMapOvr>
  <mc:AlternateContent xmlns:mc="http://schemas.openxmlformats.org/markup-compatibility/2006" xmlns:p14="http://schemas.microsoft.com/office/powerpoint/2010/main">
    <mc:Choice Requires="p14">
      <p:transition spd="slow" p14:dur="2000" advTm="43558"/>
    </mc:Choice>
    <mc:Fallback xmlns="">
      <p:transition spd="slow" advTm="43558"/>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of Matching</a:t>
            </a:r>
          </a:p>
        </p:txBody>
      </p:sp>
      <p:sp>
        <p:nvSpPr>
          <p:cNvPr id="3" name="Content Placeholder 2"/>
          <p:cNvSpPr>
            <a:spLocks noGrp="1"/>
          </p:cNvSpPr>
          <p:nvPr>
            <p:ph idx="1"/>
          </p:nvPr>
        </p:nvSpPr>
        <p:spPr>
          <a:xfrm>
            <a:off x="1359379" y="2242868"/>
            <a:ext cx="9473242" cy="3951348"/>
          </a:xfrm>
        </p:spPr>
        <p:txBody>
          <a:bodyPr/>
          <a:lstStyle/>
          <a:p>
            <a:pPr marL="0" indent="0" algn="ctr">
              <a:buNone/>
            </a:pPr>
            <a:r>
              <a:rPr lang="en-US" dirty="0"/>
              <a:t>Selection of a reference series (unexposed subjects in a cohort study or controls in a case-control study) that is identical, or nearly so, to the index series (exposed subjects in a cohort study, cases in a case-control study) with respect to the distribution of one or more potentially confounding factors</a:t>
            </a:r>
          </a:p>
        </p:txBody>
      </p:sp>
    </p:spTree>
    <p:extLst>
      <p:ext uri="{BB962C8B-B14F-4D97-AF65-F5344CB8AC3E}">
        <p14:creationId xmlns:p14="http://schemas.microsoft.com/office/powerpoint/2010/main" val="3585022214"/>
      </p:ext>
    </p:extLst>
  </p:cSld>
  <p:clrMapOvr>
    <a:masterClrMapping/>
  </p:clrMapOvr>
  <mc:AlternateContent xmlns:mc="http://schemas.openxmlformats.org/markup-compatibility/2006" xmlns:p14="http://schemas.microsoft.com/office/powerpoint/2010/main">
    <mc:Choice Requires="p14">
      <p:transition spd="slow" p14:dur="2000" advTm="43204"/>
    </mc:Choice>
    <mc:Fallback xmlns="">
      <p:transition spd="slow" advTm="43204"/>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Case-Control Studies, cont.</a:t>
            </a:r>
          </a:p>
        </p:txBody>
      </p:sp>
      <p:sp>
        <p:nvSpPr>
          <p:cNvPr id="3" name="Content Placeholder 2"/>
          <p:cNvSpPr>
            <a:spLocks noGrp="1"/>
          </p:cNvSpPr>
          <p:nvPr>
            <p:ph idx="1"/>
          </p:nvPr>
        </p:nvSpPr>
        <p:spPr/>
        <p:txBody>
          <a:bodyPr>
            <a:normAutofit/>
          </a:bodyPr>
          <a:lstStyle/>
          <a:p>
            <a:r>
              <a:rPr lang="en-US" dirty="0"/>
              <a:t>Both the selection bias introduced by matching and the confounding that the matching is designed to control can be remedied using a stratified analysis</a:t>
            </a:r>
          </a:p>
          <a:p>
            <a:endParaRPr lang="en-US" dirty="0"/>
          </a:p>
          <a:p>
            <a:r>
              <a:rPr lang="en-US" b="1" dirty="0"/>
              <a:t>Key point: Adjustment for the matching factors in the analysis of a case-control study is necessary for valid estimates of association</a:t>
            </a:r>
          </a:p>
          <a:p>
            <a:endParaRPr lang="en-US" dirty="0"/>
          </a:p>
        </p:txBody>
      </p:sp>
    </p:spTree>
    <p:extLst>
      <p:ext uri="{BB962C8B-B14F-4D97-AF65-F5344CB8AC3E}">
        <p14:creationId xmlns:p14="http://schemas.microsoft.com/office/powerpoint/2010/main" val="1871756038"/>
      </p:ext>
    </p:extLst>
  </p:cSld>
  <p:clrMapOvr>
    <a:masterClrMapping/>
  </p:clrMapOvr>
  <mc:AlternateContent xmlns:mc="http://schemas.openxmlformats.org/markup-compatibility/2006" xmlns:p14="http://schemas.microsoft.com/office/powerpoint/2010/main">
    <mc:Choice Requires="p14">
      <p:transition spd="slow" p14:dur="2000" advTm="23490"/>
    </mc:Choice>
    <mc:Fallback xmlns="">
      <p:transition spd="slow" advTm="2349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of Matching in Case-Control Studies</a:t>
            </a:r>
          </a:p>
        </p:txBody>
      </p:sp>
      <p:sp>
        <p:nvSpPr>
          <p:cNvPr id="3" name="Content Placeholder 2"/>
          <p:cNvSpPr>
            <a:spLocks noGrp="1"/>
          </p:cNvSpPr>
          <p:nvPr>
            <p:ph idx="1"/>
          </p:nvPr>
        </p:nvSpPr>
        <p:spPr/>
        <p:txBody>
          <a:bodyPr>
            <a:normAutofit/>
          </a:bodyPr>
          <a:lstStyle/>
          <a:p>
            <a:r>
              <a:rPr lang="en-US" sz="3200" dirty="0"/>
              <a:t>Primary purpose of matching in a case-control study is to increase efficiency for control of confounding</a:t>
            </a:r>
          </a:p>
          <a:p>
            <a:r>
              <a:rPr lang="en-US" sz="3200" dirty="0"/>
              <a:t>In a case-control analysis, strata without a case or control do not contribute to the main effect estimate</a:t>
            </a:r>
          </a:p>
          <a:p>
            <a:r>
              <a:rPr lang="en-US" sz="3200" dirty="0"/>
              <a:t>Matching ensures you have an even distribution of cases &amp; controls in all strata of a potential confounder</a:t>
            </a:r>
          </a:p>
          <a:p>
            <a:endParaRPr lang="en-US" sz="3200" dirty="0"/>
          </a:p>
        </p:txBody>
      </p:sp>
    </p:spTree>
    <p:extLst>
      <p:ext uri="{BB962C8B-B14F-4D97-AF65-F5344CB8AC3E}">
        <p14:creationId xmlns:p14="http://schemas.microsoft.com/office/powerpoint/2010/main" val="1646503427"/>
      </p:ext>
    </p:extLst>
  </p:cSld>
  <p:clrMapOvr>
    <a:masterClrMapping/>
  </p:clrMapOvr>
  <mc:AlternateContent xmlns:mc="http://schemas.openxmlformats.org/markup-compatibility/2006" xmlns:p14="http://schemas.microsoft.com/office/powerpoint/2010/main">
    <mc:Choice Requires="p14">
      <p:transition spd="slow" p14:dur="2000" advTm="79047"/>
    </mc:Choice>
    <mc:Fallback xmlns="">
      <p:transition spd="slow" advTm="79047"/>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Costs of Matching in a Case-Control Study</a:t>
            </a:r>
          </a:p>
        </p:txBody>
      </p:sp>
      <p:sp>
        <p:nvSpPr>
          <p:cNvPr id="3" name="Content Placeholder 2"/>
          <p:cNvSpPr>
            <a:spLocks noGrp="1"/>
          </p:cNvSpPr>
          <p:nvPr>
            <p:ph idx="1"/>
          </p:nvPr>
        </p:nvSpPr>
        <p:spPr/>
        <p:txBody>
          <a:bodyPr>
            <a:noAutofit/>
          </a:bodyPr>
          <a:lstStyle/>
          <a:p>
            <a:r>
              <a:rPr lang="en-US" dirty="0"/>
              <a:t>Cannot examine the association between the matching factor and disease (can examine effect modification)</a:t>
            </a:r>
          </a:p>
          <a:p>
            <a:r>
              <a:rPr lang="en-US" dirty="0"/>
              <a:t>Increased time and money to find controls (esp. individual matching)</a:t>
            </a:r>
          </a:p>
          <a:p>
            <a:r>
              <a:rPr lang="en-US" dirty="0"/>
              <a:t>The increased statistical efficiency in a matched analysis (fewer subjects required) may not counteract the decreased cost efficiency (increased time and money per subject)</a:t>
            </a:r>
          </a:p>
          <a:p>
            <a:r>
              <a:rPr lang="en-US" dirty="0"/>
              <a:t>If the matching factor isn’t a confounder, statistical precision may decrease</a:t>
            </a:r>
          </a:p>
          <a:p>
            <a:r>
              <a:rPr lang="en-US" dirty="0"/>
              <a:t>Decisions are irrevocable – if you match on a mediator or collider, the data have permanent bias</a:t>
            </a:r>
          </a:p>
          <a:p>
            <a:endParaRPr lang="en-US" dirty="0"/>
          </a:p>
        </p:txBody>
      </p:sp>
    </p:spTree>
    <p:extLst>
      <p:ext uri="{BB962C8B-B14F-4D97-AF65-F5344CB8AC3E}">
        <p14:creationId xmlns:p14="http://schemas.microsoft.com/office/powerpoint/2010/main" val="3104267849"/>
      </p:ext>
    </p:extLst>
  </p:cSld>
  <p:clrMapOvr>
    <a:masterClrMapping/>
  </p:clrMapOvr>
  <mc:AlternateContent xmlns:mc="http://schemas.openxmlformats.org/markup-compatibility/2006" xmlns:p14="http://schemas.microsoft.com/office/powerpoint/2010/main">
    <mc:Choice Requires="p14">
      <p:transition spd="slow" p14:dur="2000" advTm="73446"/>
    </mc:Choice>
    <mc:Fallback xmlns="">
      <p:transition spd="slow" advTm="73446"/>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Decrease in Available Controls with More Matching Factors</a:t>
            </a:r>
          </a:p>
        </p:txBody>
      </p:sp>
      <p:sp>
        <p:nvSpPr>
          <p:cNvPr id="3" name="Content Placeholder 2"/>
          <p:cNvSpPr>
            <a:spLocks noGrp="1"/>
          </p:cNvSpPr>
          <p:nvPr>
            <p:ph idx="1"/>
          </p:nvPr>
        </p:nvSpPr>
        <p:spPr/>
        <p:txBody>
          <a:bodyPr>
            <a:normAutofit lnSpcReduction="10000"/>
          </a:bodyPr>
          <a:lstStyle/>
          <a:p>
            <a:r>
              <a:rPr lang="en-US" dirty="0"/>
              <a:t>Unmatched analysis: randomly sample 1373 eligible cohort members for each case</a:t>
            </a:r>
          </a:p>
          <a:p>
            <a:r>
              <a:rPr lang="en-US" dirty="0"/>
              <a:t>Frequency matched on age: 53% of cases are &gt;65 y, conditionally randomly sample the eligible cohort to obtain 53% of controls &gt;65 y</a:t>
            </a:r>
          </a:p>
          <a:p>
            <a:r>
              <a:rPr lang="en-US" dirty="0"/>
              <a:t>Individually match on age (5-y categories), smoking status, and BMI: Case is a 62 year old, overweight, past smoker</a:t>
            </a:r>
          </a:p>
          <a:p>
            <a:pPr marL="0" indent="0">
              <a:buNone/>
            </a:pPr>
            <a:r>
              <a:rPr lang="en-US" dirty="0"/>
              <a:t>   </a:t>
            </a:r>
            <a:r>
              <a:rPr lang="en-US" dirty="0">
                <a:sym typeface="Wingdings" panose="05000000000000000000" pitchFamily="2" charset="2"/>
              </a:rPr>
              <a:t> 1373 potential controls</a:t>
            </a:r>
            <a:endParaRPr lang="en-US" dirty="0"/>
          </a:p>
          <a:p>
            <a:pPr marL="457200" lvl="1" indent="0">
              <a:buNone/>
            </a:pPr>
            <a:r>
              <a:rPr lang="en-US" sz="2800" dirty="0">
                <a:sym typeface="Wingdings"/>
              </a:rPr>
              <a:t> 281 are</a:t>
            </a:r>
            <a:r>
              <a:rPr lang="en-US" sz="2800" dirty="0"/>
              <a:t> 60-64 years old</a:t>
            </a:r>
          </a:p>
          <a:p>
            <a:pPr lvl="2">
              <a:buFont typeface="Wingdings" charset="0"/>
              <a:buChar char="à"/>
            </a:pPr>
            <a:r>
              <a:rPr lang="en-US" sz="2800" dirty="0"/>
              <a:t>58 are 60-64 years old and overweight</a:t>
            </a:r>
          </a:p>
          <a:p>
            <a:pPr lvl="3">
              <a:buFont typeface="Wingdings" charset="0"/>
              <a:buChar char="à"/>
            </a:pPr>
            <a:r>
              <a:rPr lang="en-US" sz="2800" dirty="0"/>
              <a:t> 22 are 60-64 years old, overweight, and past smokers</a:t>
            </a:r>
          </a:p>
        </p:txBody>
      </p:sp>
    </p:spTree>
    <p:extLst>
      <p:ext uri="{BB962C8B-B14F-4D97-AF65-F5344CB8AC3E}">
        <p14:creationId xmlns:p14="http://schemas.microsoft.com/office/powerpoint/2010/main" val="2664644530"/>
      </p:ext>
    </p:extLst>
  </p:cSld>
  <p:clrMapOvr>
    <a:masterClrMapping/>
  </p:clrMapOvr>
  <mc:AlternateContent xmlns:mc="http://schemas.openxmlformats.org/markup-compatibility/2006" xmlns:p14="http://schemas.microsoft.com/office/powerpoint/2010/main">
    <mc:Choice Requires="p14">
      <p:transition spd="slow" p14:dur="2000" advTm="103208"/>
    </mc:Choice>
    <mc:Fallback xmlns="">
      <p:transition spd="slow" advTm="103208"/>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Costs of Matching in a Case-Control Study</a:t>
            </a:r>
          </a:p>
        </p:txBody>
      </p:sp>
      <p:sp>
        <p:nvSpPr>
          <p:cNvPr id="3" name="Content Placeholder 2"/>
          <p:cNvSpPr>
            <a:spLocks noGrp="1"/>
          </p:cNvSpPr>
          <p:nvPr>
            <p:ph idx="1"/>
          </p:nvPr>
        </p:nvSpPr>
        <p:spPr>
          <a:xfrm>
            <a:off x="838200" y="2432649"/>
            <a:ext cx="10515600" cy="3744314"/>
          </a:xfrm>
        </p:spPr>
        <p:txBody>
          <a:bodyPr/>
          <a:lstStyle/>
          <a:p>
            <a:pPr marL="0" indent="0" algn="ctr">
              <a:buNone/>
            </a:pPr>
            <a:r>
              <a:rPr lang="en-US" dirty="0"/>
              <a:t>“A wider appreciation for the costs that matching imposes and the often meager advantage it offers would presumably reduce the use of matching and the number of variables on which matching is performed.” (pg. 178 in Rothman)</a:t>
            </a:r>
          </a:p>
          <a:p>
            <a:pPr marL="0" indent="0">
              <a:buNone/>
            </a:pPr>
            <a:endParaRPr lang="en-US" dirty="0"/>
          </a:p>
          <a:p>
            <a:endParaRPr lang="en-US" dirty="0"/>
          </a:p>
        </p:txBody>
      </p:sp>
    </p:spTree>
    <p:extLst>
      <p:ext uri="{BB962C8B-B14F-4D97-AF65-F5344CB8AC3E}">
        <p14:creationId xmlns:p14="http://schemas.microsoft.com/office/powerpoint/2010/main" val="1037374529"/>
      </p:ext>
    </p:extLst>
  </p:cSld>
  <p:clrMapOvr>
    <a:masterClrMapping/>
  </p:clrMapOvr>
  <mc:AlternateContent xmlns:mc="http://schemas.openxmlformats.org/markup-compatibility/2006" xmlns:p14="http://schemas.microsoft.com/office/powerpoint/2010/main">
    <mc:Choice Requires="p14">
      <p:transition spd="slow" p14:dur="2000" advTm="16669"/>
    </mc:Choice>
    <mc:Fallback xmlns="">
      <p:transition spd="slow" advTm="16669"/>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Matching in a Case-Control Study</a:t>
            </a:r>
          </a:p>
        </p:txBody>
      </p:sp>
      <p:sp>
        <p:nvSpPr>
          <p:cNvPr id="3" name="Content Placeholder 2"/>
          <p:cNvSpPr>
            <a:spLocks noGrp="1"/>
          </p:cNvSpPr>
          <p:nvPr>
            <p:ph idx="1"/>
          </p:nvPr>
        </p:nvSpPr>
        <p:spPr/>
        <p:txBody>
          <a:bodyPr>
            <a:normAutofit/>
          </a:bodyPr>
          <a:lstStyle/>
          <a:p>
            <a:r>
              <a:rPr lang="en-US" sz="3200" dirty="0"/>
              <a:t>If obtaining exposure and covariate info is expensive, it may be better to maximize the amount of info you get from each subject rather than enrolling more people (ex: expensive lab test on blood samples)</a:t>
            </a:r>
          </a:p>
          <a:p>
            <a:pPr lvl="1"/>
            <a:r>
              <a:rPr lang="en-US" sz="3200" dirty="0"/>
              <a:t>If no confounding, no need to match</a:t>
            </a:r>
          </a:p>
          <a:p>
            <a:pPr lvl="1"/>
            <a:r>
              <a:rPr lang="en-US" sz="3200" dirty="0"/>
              <a:t>But if confounding, matching ensures you don’t lose info that was expensive to collect by having strata without cases or controls</a:t>
            </a:r>
          </a:p>
        </p:txBody>
      </p:sp>
    </p:spTree>
    <p:extLst>
      <p:ext uri="{BB962C8B-B14F-4D97-AF65-F5344CB8AC3E}">
        <p14:creationId xmlns:p14="http://schemas.microsoft.com/office/powerpoint/2010/main" val="3931624734"/>
      </p:ext>
    </p:extLst>
  </p:cSld>
  <p:clrMapOvr>
    <a:masterClrMapping/>
  </p:clrMapOvr>
  <mc:AlternateContent xmlns:mc="http://schemas.openxmlformats.org/markup-compatibility/2006" xmlns:p14="http://schemas.microsoft.com/office/powerpoint/2010/main">
    <mc:Choice Requires="p14">
      <p:transition spd="slow" p14:dur="2000" advTm="34961"/>
    </mc:Choice>
    <mc:Fallback xmlns="">
      <p:transition spd="slow" advTm="34961"/>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Matching in Case-Control Studies, cont.</a:t>
            </a:r>
          </a:p>
        </p:txBody>
      </p:sp>
      <p:sp>
        <p:nvSpPr>
          <p:cNvPr id="3" name="Content Placeholder 2"/>
          <p:cNvSpPr>
            <a:spLocks noGrp="1"/>
          </p:cNvSpPr>
          <p:nvPr>
            <p:ph idx="1"/>
          </p:nvPr>
        </p:nvSpPr>
        <p:spPr>
          <a:xfrm>
            <a:off x="838200" y="1973385"/>
            <a:ext cx="10515600" cy="4203578"/>
          </a:xfrm>
        </p:spPr>
        <p:txBody>
          <a:bodyPr>
            <a:noAutofit/>
          </a:bodyPr>
          <a:lstStyle/>
          <a:p>
            <a:r>
              <a:rPr lang="en-US" sz="3200" dirty="0"/>
              <a:t>Confounders measured on a nominal scale with many categories (e.g., neighborhood, referring physician) may need to be matched on to efficiently control for them</a:t>
            </a:r>
          </a:p>
          <a:p>
            <a:r>
              <a:rPr lang="en-US" sz="3200" dirty="0"/>
              <a:t>Small number of potential subjects available for each possible category, so randomly selected controls may result in no controls from neighborhoods present in the case group</a:t>
            </a:r>
          </a:p>
          <a:p>
            <a:r>
              <a:rPr lang="en-US" sz="3200" dirty="0"/>
              <a:t>By ensuring a balanced number of cases and controls within strata, statistical precision may be increased</a:t>
            </a:r>
          </a:p>
        </p:txBody>
      </p:sp>
    </p:spTree>
    <p:extLst>
      <p:ext uri="{BB962C8B-B14F-4D97-AF65-F5344CB8AC3E}">
        <p14:creationId xmlns:p14="http://schemas.microsoft.com/office/powerpoint/2010/main" val="767804162"/>
      </p:ext>
    </p:extLst>
  </p:cSld>
  <p:clrMapOvr>
    <a:masterClrMapping/>
  </p:clrMapOvr>
  <mc:AlternateContent xmlns:mc="http://schemas.openxmlformats.org/markup-compatibility/2006" xmlns:p14="http://schemas.microsoft.com/office/powerpoint/2010/main">
    <mc:Choice Requires="p14">
      <p:transition spd="slow" p14:dur="2000" advTm="24315"/>
    </mc:Choice>
    <mc:Fallback xmlns="">
      <p:transition spd="slow" advTm="24315"/>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Matching in Case-control Studies, cont.</a:t>
            </a:r>
          </a:p>
        </p:txBody>
      </p:sp>
      <p:sp>
        <p:nvSpPr>
          <p:cNvPr id="3" name="Content Placeholder 2"/>
          <p:cNvSpPr>
            <a:spLocks noGrp="1"/>
          </p:cNvSpPr>
          <p:nvPr>
            <p:ph idx="1"/>
          </p:nvPr>
        </p:nvSpPr>
        <p:spPr/>
        <p:txBody>
          <a:bodyPr>
            <a:normAutofit/>
          </a:bodyPr>
          <a:lstStyle/>
          <a:p>
            <a:r>
              <a:rPr lang="en-US" sz="2400" dirty="0"/>
              <a:t>Advantage for complex nominal variables extends to continuous and ordinal variables</a:t>
            </a:r>
          </a:p>
          <a:p>
            <a:r>
              <a:rPr lang="en-US" sz="2400" dirty="0"/>
              <a:t>Ensures overlap between cases and controls in distribution of confounder(s)</a:t>
            </a:r>
          </a:p>
          <a:p>
            <a:r>
              <a:rPr lang="en-US" sz="2400" dirty="0"/>
              <a:t>Ex: Case-control study of aspirin use and prostate cancer, confounding by age</a:t>
            </a:r>
          </a:p>
          <a:p>
            <a:pPr lvl="1"/>
            <a:r>
              <a:rPr lang="en-US" dirty="0"/>
              <a:t>Cases – many old individuals; random sample for controls may not contain oldest individuals</a:t>
            </a:r>
          </a:p>
          <a:p>
            <a:pPr lvl="1"/>
            <a:r>
              <a:rPr lang="en-US" dirty="0"/>
              <a:t>Matching ensures complete overlap in age between cases and controls</a:t>
            </a:r>
          </a:p>
          <a:p>
            <a:endParaRPr lang="en-US" sz="2400" dirty="0"/>
          </a:p>
        </p:txBody>
      </p:sp>
      <p:grpSp>
        <p:nvGrpSpPr>
          <p:cNvPr id="4" name="Group 3"/>
          <p:cNvGrpSpPr/>
          <p:nvPr/>
        </p:nvGrpSpPr>
        <p:grpSpPr>
          <a:xfrm>
            <a:off x="1600200" y="5085388"/>
            <a:ext cx="3429000" cy="1644650"/>
            <a:chOff x="1600200" y="4419600"/>
            <a:chExt cx="3429000" cy="1644650"/>
          </a:xfrm>
        </p:grpSpPr>
        <p:sp>
          <p:nvSpPr>
            <p:cNvPr id="5" name="Freeform 4"/>
            <p:cNvSpPr>
              <a:spLocks/>
            </p:cNvSpPr>
            <p:nvPr/>
          </p:nvSpPr>
          <p:spPr bwMode="auto">
            <a:xfrm>
              <a:off x="3048000" y="4724400"/>
              <a:ext cx="990600" cy="7620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ysDot"/>
              <a:round/>
              <a:headEnd/>
              <a:tailEnd/>
            </a:ln>
          </p:spPr>
          <p:txBody>
            <a:bodyPr/>
            <a:lstStyle/>
            <a:p>
              <a:endParaRPr lang="en-US"/>
            </a:p>
          </p:txBody>
        </p:sp>
        <p:sp>
          <p:nvSpPr>
            <p:cNvPr id="6" name="Freeform 7"/>
            <p:cNvSpPr>
              <a:spLocks/>
            </p:cNvSpPr>
            <p:nvPr/>
          </p:nvSpPr>
          <p:spPr bwMode="auto">
            <a:xfrm>
              <a:off x="2438400" y="4724400"/>
              <a:ext cx="1371600" cy="7620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olid"/>
              <a:round/>
              <a:headEnd/>
              <a:tailEnd/>
            </a:ln>
          </p:spPr>
          <p:txBody>
            <a:bodyPr/>
            <a:lstStyle/>
            <a:p>
              <a:endParaRPr lang="en-US"/>
            </a:p>
          </p:txBody>
        </p:sp>
        <p:grpSp>
          <p:nvGrpSpPr>
            <p:cNvPr id="7" name="Group 6"/>
            <p:cNvGrpSpPr/>
            <p:nvPr/>
          </p:nvGrpSpPr>
          <p:grpSpPr>
            <a:xfrm>
              <a:off x="1600200" y="4419600"/>
              <a:ext cx="3429000" cy="1644650"/>
              <a:chOff x="1600200" y="4321175"/>
              <a:chExt cx="3429000" cy="1644650"/>
            </a:xfrm>
          </p:grpSpPr>
          <p:sp>
            <p:nvSpPr>
              <p:cNvPr id="8" name="Text Box 8"/>
              <p:cNvSpPr txBox="1">
                <a:spLocks noChangeArrowheads="1"/>
              </p:cNvSpPr>
              <p:nvPr/>
            </p:nvSpPr>
            <p:spPr bwMode="auto">
              <a:xfrm>
                <a:off x="4038600" y="4321175"/>
                <a:ext cx="990600" cy="4032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dirty="0">
                    <a:solidFill>
                      <a:srgbClr val="000000"/>
                    </a:solidFill>
                  </a:rPr>
                  <a:t>cases</a:t>
                </a:r>
              </a:p>
            </p:txBody>
          </p:sp>
          <p:sp>
            <p:nvSpPr>
              <p:cNvPr id="9" name="Text Box 9"/>
              <p:cNvSpPr txBox="1">
                <a:spLocks noChangeArrowheads="1"/>
              </p:cNvSpPr>
              <p:nvPr/>
            </p:nvSpPr>
            <p:spPr bwMode="auto">
              <a:xfrm>
                <a:off x="1676400" y="4321175"/>
                <a:ext cx="1295400" cy="4032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controls</a:t>
                </a:r>
              </a:p>
            </p:txBody>
          </p:sp>
          <p:sp>
            <p:nvSpPr>
              <p:cNvPr id="10" name="Line 11"/>
              <p:cNvSpPr>
                <a:spLocks noChangeShapeType="1"/>
              </p:cNvSpPr>
              <p:nvPr/>
            </p:nvSpPr>
            <p:spPr bwMode="auto">
              <a:xfrm>
                <a:off x="2057400" y="4724400"/>
                <a:ext cx="381000" cy="282575"/>
              </a:xfrm>
              <a:prstGeom prst="line">
                <a:avLst/>
              </a:prstGeom>
              <a:noFill/>
              <a:ln w="9525">
                <a:solidFill>
                  <a:schemeClr val="tx1"/>
                </a:solidFill>
                <a:round/>
                <a:headEnd/>
                <a:tailEnd type="triangle" w="med" len="med"/>
              </a:ln>
            </p:spPr>
            <p:txBody>
              <a:bodyPr lIns="95125" tIns="49148" rIns="95125" bIns="49148"/>
              <a:lstStyle/>
              <a:p>
                <a:endParaRPr lang="en-US"/>
              </a:p>
            </p:txBody>
          </p:sp>
          <p:sp>
            <p:nvSpPr>
              <p:cNvPr id="11" name="Line 12"/>
              <p:cNvSpPr>
                <a:spLocks noChangeShapeType="1"/>
              </p:cNvSpPr>
              <p:nvPr/>
            </p:nvSpPr>
            <p:spPr bwMode="auto">
              <a:xfrm flipH="1">
                <a:off x="3962400" y="4724400"/>
                <a:ext cx="304800" cy="228600"/>
              </a:xfrm>
              <a:prstGeom prst="line">
                <a:avLst/>
              </a:prstGeom>
              <a:noFill/>
              <a:ln w="9525">
                <a:solidFill>
                  <a:schemeClr val="tx1"/>
                </a:solidFill>
                <a:round/>
                <a:headEnd/>
                <a:tailEnd type="triangle" w="med" len="med"/>
              </a:ln>
            </p:spPr>
            <p:txBody>
              <a:bodyPr lIns="95125" tIns="49148" rIns="95125" bIns="49148"/>
              <a:lstStyle/>
              <a:p>
                <a:endParaRPr lang="en-US"/>
              </a:p>
            </p:txBody>
          </p:sp>
          <p:grpSp>
            <p:nvGrpSpPr>
              <p:cNvPr id="12" name="Group 14"/>
              <p:cNvGrpSpPr>
                <a:grpSpLocks/>
              </p:cNvGrpSpPr>
              <p:nvPr/>
            </p:nvGrpSpPr>
            <p:grpSpPr bwMode="auto">
              <a:xfrm>
                <a:off x="1600200" y="4495800"/>
                <a:ext cx="3352800" cy="1470025"/>
                <a:chOff x="1008" y="2592"/>
                <a:chExt cx="2112" cy="926"/>
              </a:xfrm>
            </p:grpSpPr>
            <p:sp>
              <p:nvSpPr>
                <p:cNvPr id="13" name="Line 5"/>
                <p:cNvSpPr>
                  <a:spLocks noChangeShapeType="1"/>
                </p:cNvSpPr>
                <p:nvPr/>
              </p:nvSpPr>
              <p:spPr bwMode="auto">
                <a:xfrm flipH="1">
                  <a:off x="1008" y="2592"/>
                  <a:ext cx="0" cy="624"/>
                </a:xfrm>
                <a:prstGeom prst="line">
                  <a:avLst/>
                </a:prstGeom>
                <a:noFill/>
                <a:ln w="9525">
                  <a:solidFill>
                    <a:schemeClr val="tx1"/>
                  </a:solidFill>
                  <a:round/>
                  <a:headEnd/>
                  <a:tailEnd/>
                </a:ln>
              </p:spPr>
              <p:txBody>
                <a:bodyPr/>
                <a:lstStyle/>
                <a:p>
                  <a:endParaRPr lang="en-US"/>
                </a:p>
              </p:txBody>
            </p:sp>
            <p:sp>
              <p:nvSpPr>
                <p:cNvPr id="14" name="Line 6"/>
                <p:cNvSpPr>
                  <a:spLocks noChangeShapeType="1"/>
                </p:cNvSpPr>
                <p:nvPr/>
              </p:nvSpPr>
              <p:spPr bwMode="auto">
                <a:xfrm flipH="1">
                  <a:off x="1008" y="3216"/>
                  <a:ext cx="2112" cy="0"/>
                </a:xfrm>
                <a:prstGeom prst="line">
                  <a:avLst/>
                </a:prstGeom>
                <a:noFill/>
                <a:ln w="9525">
                  <a:solidFill>
                    <a:schemeClr val="tx1"/>
                  </a:solidFill>
                  <a:round/>
                  <a:headEnd/>
                  <a:tailEnd/>
                </a:ln>
              </p:spPr>
              <p:txBody>
                <a:bodyPr/>
                <a:lstStyle/>
                <a:p>
                  <a:endParaRPr lang="en-US"/>
                </a:p>
              </p:txBody>
            </p:sp>
            <p:sp>
              <p:nvSpPr>
                <p:cNvPr id="15" name="Text Box 13"/>
                <p:cNvSpPr txBox="1">
                  <a:spLocks noChangeArrowheads="1"/>
                </p:cNvSpPr>
                <p:nvPr/>
              </p:nvSpPr>
              <p:spPr bwMode="auto">
                <a:xfrm>
                  <a:off x="1776" y="3264"/>
                  <a:ext cx="624" cy="254"/>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Age</a:t>
                  </a:r>
                </a:p>
              </p:txBody>
            </p:sp>
          </p:grpSp>
        </p:grpSp>
      </p:grpSp>
      <p:grpSp>
        <p:nvGrpSpPr>
          <p:cNvPr id="16" name="Group 15"/>
          <p:cNvGrpSpPr/>
          <p:nvPr/>
        </p:nvGrpSpPr>
        <p:grpSpPr>
          <a:xfrm>
            <a:off x="7190117" y="5260013"/>
            <a:ext cx="3352800" cy="1470025"/>
            <a:chOff x="1600200" y="7010400"/>
            <a:chExt cx="3352800" cy="1470025"/>
          </a:xfrm>
        </p:grpSpPr>
        <p:grpSp>
          <p:nvGrpSpPr>
            <p:cNvPr id="17" name="Group 15"/>
            <p:cNvGrpSpPr>
              <a:grpSpLocks/>
            </p:cNvGrpSpPr>
            <p:nvPr/>
          </p:nvGrpSpPr>
          <p:grpSpPr bwMode="auto">
            <a:xfrm>
              <a:off x="1600200" y="7010400"/>
              <a:ext cx="3352800" cy="1470025"/>
              <a:chOff x="1008" y="2592"/>
              <a:chExt cx="2112" cy="926"/>
            </a:xfrm>
          </p:grpSpPr>
          <p:sp>
            <p:nvSpPr>
              <p:cNvPr id="20" name="Line 16"/>
              <p:cNvSpPr>
                <a:spLocks noChangeShapeType="1"/>
              </p:cNvSpPr>
              <p:nvPr/>
            </p:nvSpPr>
            <p:spPr bwMode="auto">
              <a:xfrm flipH="1">
                <a:off x="1008" y="2592"/>
                <a:ext cx="0" cy="624"/>
              </a:xfrm>
              <a:prstGeom prst="line">
                <a:avLst/>
              </a:prstGeom>
              <a:noFill/>
              <a:ln w="9525">
                <a:solidFill>
                  <a:schemeClr val="tx1"/>
                </a:solidFill>
                <a:round/>
                <a:headEnd/>
                <a:tailEnd/>
              </a:ln>
            </p:spPr>
            <p:txBody>
              <a:bodyPr/>
              <a:lstStyle/>
              <a:p>
                <a:endParaRPr lang="en-US"/>
              </a:p>
            </p:txBody>
          </p:sp>
          <p:sp>
            <p:nvSpPr>
              <p:cNvPr id="21" name="Line 17"/>
              <p:cNvSpPr>
                <a:spLocks noChangeShapeType="1"/>
              </p:cNvSpPr>
              <p:nvPr/>
            </p:nvSpPr>
            <p:spPr bwMode="auto">
              <a:xfrm flipH="1">
                <a:off x="1008" y="3216"/>
                <a:ext cx="2112" cy="0"/>
              </a:xfrm>
              <a:prstGeom prst="line">
                <a:avLst/>
              </a:prstGeom>
              <a:noFill/>
              <a:ln w="9525">
                <a:solidFill>
                  <a:schemeClr val="tx1"/>
                </a:solidFill>
                <a:round/>
                <a:headEnd/>
                <a:tailEnd/>
              </a:ln>
            </p:spPr>
            <p:txBody>
              <a:bodyPr/>
              <a:lstStyle/>
              <a:p>
                <a:endParaRPr lang="en-US"/>
              </a:p>
            </p:txBody>
          </p:sp>
          <p:sp>
            <p:nvSpPr>
              <p:cNvPr id="22" name="Text Box 18"/>
              <p:cNvSpPr txBox="1">
                <a:spLocks noChangeArrowheads="1"/>
              </p:cNvSpPr>
              <p:nvPr/>
            </p:nvSpPr>
            <p:spPr bwMode="auto">
              <a:xfrm>
                <a:off x="1776" y="3264"/>
                <a:ext cx="624" cy="254"/>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Age</a:t>
                </a:r>
              </a:p>
            </p:txBody>
          </p:sp>
        </p:grpSp>
        <p:sp>
          <p:nvSpPr>
            <p:cNvPr id="18" name="Freeform 19"/>
            <p:cNvSpPr>
              <a:spLocks/>
            </p:cNvSpPr>
            <p:nvPr/>
          </p:nvSpPr>
          <p:spPr bwMode="auto">
            <a:xfrm>
              <a:off x="3200400" y="7239000"/>
              <a:ext cx="990600" cy="7620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ysDot"/>
              <a:round/>
              <a:headEnd/>
              <a:tailEnd/>
            </a:ln>
          </p:spPr>
          <p:txBody>
            <a:bodyPr/>
            <a:lstStyle/>
            <a:p>
              <a:endParaRPr lang="en-US"/>
            </a:p>
          </p:txBody>
        </p:sp>
        <p:sp>
          <p:nvSpPr>
            <p:cNvPr id="19" name="Freeform 20"/>
            <p:cNvSpPr>
              <a:spLocks/>
            </p:cNvSpPr>
            <p:nvPr/>
          </p:nvSpPr>
          <p:spPr bwMode="auto">
            <a:xfrm>
              <a:off x="3124200" y="7086600"/>
              <a:ext cx="1143000" cy="9144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olid"/>
              <a:round/>
              <a:headEnd/>
              <a:tailEnd/>
            </a:ln>
          </p:spPr>
          <p:txBody>
            <a:bodyPr/>
            <a:lstStyle/>
            <a:p>
              <a:endParaRPr lang="en-US"/>
            </a:p>
          </p:txBody>
        </p:sp>
      </p:grpSp>
      <p:sp>
        <p:nvSpPr>
          <p:cNvPr id="23" name="Text Box 8"/>
          <p:cNvSpPr txBox="1">
            <a:spLocks noChangeArrowheads="1"/>
          </p:cNvSpPr>
          <p:nvPr/>
        </p:nvSpPr>
        <p:spPr bwMode="auto">
          <a:xfrm>
            <a:off x="10134600" y="5260013"/>
            <a:ext cx="990600" cy="4032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dirty="0">
                <a:solidFill>
                  <a:srgbClr val="000000"/>
                </a:solidFill>
              </a:rPr>
              <a:t>cases</a:t>
            </a:r>
          </a:p>
        </p:txBody>
      </p:sp>
      <p:sp>
        <p:nvSpPr>
          <p:cNvPr id="24" name="Text Box 9"/>
          <p:cNvSpPr txBox="1">
            <a:spLocks noChangeArrowheads="1"/>
          </p:cNvSpPr>
          <p:nvPr/>
        </p:nvSpPr>
        <p:spPr bwMode="auto">
          <a:xfrm>
            <a:off x="7444597" y="5112866"/>
            <a:ext cx="1295400" cy="4032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dirty="0">
                <a:solidFill>
                  <a:srgbClr val="000000"/>
                </a:solidFill>
              </a:rPr>
              <a:t>controls</a:t>
            </a:r>
          </a:p>
        </p:txBody>
      </p:sp>
      <p:sp>
        <p:nvSpPr>
          <p:cNvPr id="25" name="Line 11"/>
          <p:cNvSpPr>
            <a:spLocks noChangeShapeType="1"/>
          </p:cNvSpPr>
          <p:nvPr/>
        </p:nvSpPr>
        <p:spPr bwMode="auto">
          <a:xfrm>
            <a:off x="7962900" y="5507918"/>
            <a:ext cx="887082" cy="134937"/>
          </a:xfrm>
          <a:prstGeom prst="line">
            <a:avLst/>
          </a:prstGeom>
          <a:noFill/>
          <a:ln w="9525">
            <a:solidFill>
              <a:schemeClr val="tx1"/>
            </a:solidFill>
            <a:round/>
            <a:headEnd/>
            <a:tailEnd type="triangle" w="med" len="med"/>
          </a:ln>
        </p:spPr>
        <p:txBody>
          <a:bodyPr lIns="95125" tIns="49148" rIns="95125" bIns="49148"/>
          <a:lstStyle/>
          <a:p>
            <a:endParaRPr lang="en-US"/>
          </a:p>
        </p:txBody>
      </p:sp>
      <p:sp>
        <p:nvSpPr>
          <p:cNvPr id="26" name="Line 12"/>
          <p:cNvSpPr>
            <a:spLocks noChangeShapeType="1"/>
          </p:cNvSpPr>
          <p:nvPr/>
        </p:nvSpPr>
        <p:spPr bwMode="auto">
          <a:xfrm flipH="1">
            <a:off x="9269082" y="5507918"/>
            <a:ext cx="903618" cy="0"/>
          </a:xfrm>
          <a:prstGeom prst="line">
            <a:avLst/>
          </a:prstGeom>
          <a:noFill/>
          <a:ln w="9525">
            <a:solidFill>
              <a:schemeClr val="tx1"/>
            </a:solidFill>
            <a:round/>
            <a:headEnd/>
            <a:tailEnd type="triangle" w="med" len="med"/>
          </a:ln>
        </p:spPr>
        <p:txBody>
          <a:bodyPr lIns="95125" tIns="49148" rIns="95125" bIns="49148"/>
          <a:lstStyle/>
          <a:p>
            <a:endParaRPr lang="en-US"/>
          </a:p>
        </p:txBody>
      </p:sp>
    </p:spTree>
    <p:extLst>
      <p:ext uri="{BB962C8B-B14F-4D97-AF65-F5344CB8AC3E}">
        <p14:creationId xmlns:p14="http://schemas.microsoft.com/office/powerpoint/2010/main" val="84704563"/>
      </p:ext>
    </p:extLst>
  </p:cSld>
  <p:clrMapOvr>
    <a:masterClrMapping/>
  </p:clrMapOvr>
  <mc:AlternateContent xmlns:mc="http://schemas.openxmlformats.org/markup-compatibility/2006" xmlns:p14="http://schemas.microsoft.com/office/powerpoint/2010/main">
    <mc:Choice Requires="p14">
      <p:transition spd="slow" p14:dur="2000" advTm="56972"/>
    </mc:Choice>
    <mc:Fallback xmlns="">
      <p:transition spd="slow" advTm="56972"/>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Matching in Case-Control Studies, cont.</a:t>
            </a:r>
          </a:p>
        </p:txBody>
      </p:sp>
      <p:sp>
        <p:nvSpPr>
          <p:cNvPr id="3" name="Content Placeholder 2"/>
          <p:cNvSpPr>
            <a:spLocks noGrp="1"/>
          </p:cNvSpPr>
          <p:nvPr>
            <p:ph idx="1"/>
          </p:nvPr>
        </p:nvSpPr>
        <p:spPr/>
        <p:txBody>
          <a:bodyPr>
            <a:normAutofit/>
          </a:bodyPr>
          <a:lstStyle/>
          <a:p>
            <a:pPr marL="0" indent="0">
              <a:buNone/>
            </a:pPr>
            <a:r>
              <a:rPr lang="en-US" sz="3200" dirty="0"/>
              <a:t>In a situation with many likely confounders </a:t>
            </a:r>
            <a:r>
              <a:rPr lang="en-US" sz="3200" dirty="0">
                <a:sym typeface="Wingdings" panose="05000000000000000000" pitchFamily="2" charset="2"/>
              </a:rPr>
              <a:t> </a:t>
            </a:r>
          </a:p>
          <a:p>
            <a:r>
              <a:rPr lang="en-US" sz="3200" dirty="0">
                <a:sym typeface="Wingdings" panose="05000000000000000000" pitchFamily="2" charset="2"/>
              </a:rPr>
              <a:t>Match on age, sex, and 1 or 2 nominal confounders with a large number of possible values</a:t>
            </a:r>
          </a:p>
          <a:p>
            <a:r>
              <a:rPr lang="en-US" sz="3200" dirty="0">
                <a:sym typeface="Wingdings" panose="05000000000000000000" pitchFamily="2" charset="2"/>
              </a:rPr>
              <a:t>Control for remaining confounders along with matching factors using stratification/regression methods</a:t>
            </a:r>
            <a:endParaRPr lang="en-US" sz="3200" dirty="0"/>
          </a:p>
        </p:txBody>
      </p:sp>
    </p:spTree>
    <p:extLst>
      <p:ext uri="{BB962C8B-B14F-4D97-AF65-F5344CB8AC3E}">
        <p14:creationId xmlns:p14="http://schemas.microsoft.com/office/powerpoint/2010/main" val="1025369936"/>
      </p:ext>
    </p:extLst>
  </p:cSld>
  <p:clrMapOvr>
    <a:masterClrMapping/>
  </p:clrMapOvr>
  <mc:AlternateContent xmlns:mc="http://schemas.openxmlformats.org/markup-compatibility/2006" xmlns:p14="http://schemas.microsoft.com/office/powerpoint/2010/main">
    <mc:Choice Requires="p14">
      <p:transition spd="slow" p14:dur="2000" advTm="26479"/>
    </mc:Choice>
    <mc:Fallback xmlns="">
      <p:transition spd="slow" advTm="26479"/>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Analysis of Matched Data</a:t>
            </a:r>
          </a:p>
        </p:txBody>
      </p:sp>
      <p:sp>
        <p:nvSpPr>
          <p:cNvPr id="3" name="Content Placeholder 2"/>
          <p:cNvSpPr>
            <a:spLocks noGrp="1"/>
          </p:cNvSpPr>
          <p:nvPr>
            <p:ph idx="1"/>
          </p:nvPr>
        </p:nvSpPr>
        <p:spPr/>
        <p:txBody>
          <a:bodyPr>
            <a:normAutofit/>
          </a:bodyPr>
          <a:lstStyle/>
          <a:p>
            <a:r>
              <a:rPr lang="en-US" sz="3200" dirty="0"/>
              <a:t>Matching on a factor may necessitate adjusting for the variable in the analysis</a:t>
            </a:r>
          </a:p>
          <a:p>
            <a:r>
              <a:rPr lang="en-US" sz="3200" dirty="0"/>
              <a:t>Especially true in case-control studies, where matching may lead to biased effect estimates due to selection bias</a:t>
            </a:r>
          </a:p>
          <a:p>
            <a:r>
              <a:rPr lang="en-US" sz="3200" dirty="0"/>
              <a:t>Must stratify in a case-control study if matching factor is associated with the exposure, even if it is not associated with the disease</a:t>
            </a:r>
          </a:p>
        </p:txBody>
      </p:sp>
    </p:spTree>
    <p:extLst>
      <p:ext uri="{BB962C8B-B14F-4D97-AF65-F5344CB8AC3E}">
        <p14:creationId xmlns:p14="http://schemas.microsoft.com/office/powerpoint/2010/main" val="2111314469"/>
      </p:ext>
    </p:extLst>
  </p:cSld>
  <p:clrMapOvr>
    <a:masterClrMapping/>
  </p:clrMapOvr>
  <mc:AlternateContent xmlns:mc="http://schemas.openxmlformats.org/markup-compatibility/2006" xmlns:p14="http://schemas.microsoft.com/office/powerpoint/2010/main">
    <mc:Choice Requires="p14">
      <p:transition spd="slow" p14:dur="2000" advTm="22316"/>
    </mc:Choice>
    <mc:Fallback xmlns="">
      <p:transition spd="slow" advTm="2231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match?</a:t>
            </a:r>
          </a:p>
        </p:txBody>
      </p:sp>
      <p:sp>
        <p:nvSpPr>
          <p:cNvPr id="3" name="Content Placeholder 2"/>
          <p:cNvSpPr>
            <a:spLocks noGrp="1"/>
          </p:cNvSpPr>
          <p:nvPr>
            <p:ph idx="1"/>
          </p:nvPr>
        </p:nvSpPr>
        <p:spPr/>
        <p:txBody>
          <a:bodyPr/>
          <a:lstStyle/>
          <a:p>
            <a:r>
              <a:rPr lang="en-US" b="1" dirty="0"/>
              <a:t>Control for confounding</a:t>
            </a:r>
          </a:p>
          <a:p>
            <a:endParaRPr lang="en-US" dirty="0"/>
          </a:p>
          <a:p>
            <a:r>
              <a:rPr lang="en-US" dirty="0"/>
              <a:t>Increase precision – balance cases and controls across strata</a:t>
            </a:r>
          </a:p>
        </p:txBody>
      </p:sp>
    </p:spTree>
    <p:extLst>
      <p:ext uri="{BB962C8B-B14F-4D97-AF65-F5344CB8AC3E}">
        <p14:creationId xmlns:p14="http://schemas.microsoft.com/office/powerpoint/2010/main" val="1524322215"/>
      </p:ext>
    </p:extLst>
  </p:cSld>
  <p:clrMapOvr>
    <a:masterClrMapping/>
  </p:clrMapOvr>
  <mc:AlternateContent xmlns:mc="http://schemas.openxmlformats.org/markup-compatibility/2006" xmlns:p14="http://schemas.microsoft.com/office/powerpoint/2010/main">
    <mc:Choice Requires="p14">
      <p:transition spd="slow" p14:dur="2000" advTm="26141"/>
    </mc:Choice>
    <mc:Fallback xmlns="">
      <p:transition spd="slow" advTm="26141"/>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Analysis of Matched Data</a:t>
            </a:r>
          </a:p>
        </p:txBody>
      </p:sp>
      <p:sp>
        <p:nvSpPr>
          <p:cNvPr id="3" name="Content Placeholder 2"/>
          <p:cNvSpPr>
            <a:spLocks noGrp="1"/>
          </p:cNvSpPr>
          <p:nvPr>
            <p:ph idx="1"/>
          </p:nvPr>
        </p:nvSpPr>
        <p:spPr/>
        <p:txBody>
          <a:bodyPr>
            <a:noAutofit/>
          </a:bodyPr>
          <a:lstStyle/>
          <a:p>
            <a:r>
              <a:rPr lang="en-US" sz="3200" dirty="0"/>
              <a:t>Each matching category should be treated as a unique stratum initially</a:t>
            </a:r>
          </a:p>
          <a:p>
            <a:r>
              <a:rPr lang="en-US" sz="3200" dirty="0"/>
              <a:t>Combine data from matched pairs with identical matching factor values</a:t>
            </a:r>
          </a:p>
          <a:p>
            <a:r>
              <a:rPr lang="en-US" sz="3200" dirty="0"/>
              <a:t>Use the same, or finer, categories to define strata </a:t>
            </a:r>
            <a:r>
              <a:rPr lang="mr-IN" sz="3200" dirty="0"/>
              <a:t>–</a:t>
            </a:r>
            <a:r>
              <a:rPr lang="en-US" sz="3200" dirty="0"/>
              <a:t> larger categories will not remove bias introduced by matching</a:t>
            </a:r>
          </a:p>
          <a:p>
            <a:pPr lvl="1"/>
            <a:r>
              <a:rPr lang="en-US" sz="3200" dirty="0"/>
              <a:t>Ex: If you matched on 5-y age categories, must control for 5-y (or smaller) age categories. Cannot control for 10-y age categories. </a:t>
            </a:r>
          </a:p>
        </p:txBody>
      </p:sp>
    </p:spTree>
    <p:extLst>
      <p:ext uri="{BB962C8B-B14F-4D97-AF65-F5344CB8AC3E}">
        <p14:creationId xmlns:p14="http://schemas.microsoft.com/office/powerpoint/2010/main" val="2736389570"/>
      </p:ext>
    </p:extLst>
  </p:cSld>
  <p:clrMapOvr>
    <a:masterClrMapping/>
  </p:clrMapOvr>
  <mc:AlternateContent xmlns:mc="http://schemas.openxmlformats.org/markup-compatibility/2006" xmlns:p14="http://schemas.microsoft.com/office/powerpoint/2010/main">
    <mc:Choice Requires="p14">
      <p:transition spd="slow" p14:dur="2000" advTm="45728"/>
    </mc:Choice>
    <mc:Fallback xmlns="">
      <p:transition spd="slow" advTm="45728"/>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Conditional Logistic Regression</a:t>
            </a:r>
          </a:p>
        </p:txBody>
      </p:sp>
      <p:sp>
        <p:nvSpPr>
          <p:cNvPr id="3" name="Content Placeholder 2"/>
          <p:cNvSpPr>
            <a:spLocks noGrp="1"/>
          </p:cNvSpPr>
          <p:nvPr>
            <p:ph idx="1"/>
          </p:nvPr>
        </p:nvSpPr>
        <p:spPr/>
        <p:txBody>
          <a:bodyPr/>
          <a:lstStyle/>
          <a:p>
            <a:r>
              <a:rPr lang="en-US" dirty="0"/>
              <a:t>Model used to analyze individually matched case-control studies</a:t>
            </a:r>
          </a:p>
          <a:p>
            <a:r>
              <a:rPr lang="en-US" dirty="0"/>
              <a:t>New intercept for each matched pair</a:t>
            </a:r>
          </a:p>
          <a:p>
            <a:r>
              <a:rPr lang="en-US" dirty="0"/>
              <a:t>Risk sets are informative if they have at least 1 case and 1 control</a:t>
            </a:r>
          </a:p>
          <a:p>
            <a:r>
              <a:rPr lang="en-US" dirty="0"/>
              <a:t>Only discordant pairs contribute to likelihood estimate, but strata that are not informative for exposure may contribute to estimates for other covariates</a:t>
            </a:r>
          </a:p>
          <a:p>
            <a:r>
              <a:rPr lang="en-US" dirty="0"/>
              <a:t>OR approaches IRR estimate from a Cox PH regression model if incidence density sampling is used (matched on time)</a:t>
            </a:r>
          </a:p>
          <a:p>
            <a:endParaRPr lang="en-US" dirty="0"/>
          </a:p>
          <a:p>
            <a:endParaRPr lang="en-US" dirty="0"/>
          </a:p>
        </p:txBody>
      </p:sp>
    </p:spTree>
    <p:extLst>
      <p:ext uri="{BB962C8B-B14F-4D97-AF65-F5344CB8AC3E}">
        <p14:creationId xmlns:p14="http://schemas.microsoft.com/office/powerpoint/2010/main" val="2434086245"/>
      </p:ext>
    </p:extLst>
  </p:cSld>
  <p:clrMapOvr>
    <a:masterClrMapping/>
  </p:clrMapOvr>
  <mc:AlternateContent xmlns:mc="http://schemas.openxmlformats.org/markup-compatibility/2006" xmlns:p14="http://schemas.microsoft.com/office/powerpoint/2010/main">
    <mc:Choice Requires="p14">
      <p:transition spd="slow" p14:dur="2000" advTm="60896"/>
    </mc:Choice>
    <mc:Fallback xmlns="">
      <p:transition spd="slow" advTm="60896"/>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of Matched Case-Control Studies</a:t>
            </a:r>
          </a:p>
        </p:txBody>
      </p:sp>
      <p:sp>
        <p:nvSpPr>
          <p:cNvPr id="3" name="Content Placeholder 2"/>
          <p:cNvSpPr>
            <a:spLocks noGrp="1"/>
          </p:cNvSpPr>
          <p:nvPr>
            <p:ph idx="1"/>
          </p:nvPr>
        </p:nvSpPr>
        <p:spPr/>
        <p:txBody>
          <a:bodyPr>
            <a:normAutofit/>
          </a:bodyPr>
          <a:lstStyle/>
          <a:p>
            <a:r>
              <a:rPr lang="en-US" sz="3200" dirty="0"/>
              <a:t>Matching is done in case-control studies to control for confounding and improve efficiency</a:t>
            </a:r>
          </a:p>
          <a:p>
            <a:r>
              <a:rPr lang="en-US" sz="3200" dirty="0"/>
              <a:t>Case-control matching is helpful for known confounders measured on a nominal scale, especially those with many possible values</a:t>
            </a:r>
          </a:p>
          <a:p>
            <a:r>
              <a:rPr lang="en-US" sz="3200" dirty="0"/>
              <a:t>Control for the matching factors in the analysis phase to account for possible selection bias introduced by matching</a:t>
            </a:r>
          </a:p>
        </p:txBody>
      </p:sp>
    </p:spTree>
    <p:extLst>
      <p:ext uri="{BB962C8B-B14F-4D97-AF65-F5344CB8AC3E}">
        <p14:creationId xmlns:p14="http://schemas.microsoft.com/office/powerpoint/2010/main" val="743371321"/>
      </p:ext>
    </p:extLst>
  </p:cSld>
  <p:clrMapOvr>
    <a:masterClrMapping/>
  </p:clrMapOvr>
  <mc:AlternateContent xmlns:mc="http://schemas.openxmlformats.org/markup-compatibility/2006" xmlns:p14="http://schemas.microsoft.com/office/powerpoint/2010/main">
    <mc:Choice Requires="p14">
      <p:transition spd="slow" p14:dur="2000" advTm="29572"/>
    </mc:Choice>
    <mc:Fallback xmlns="">
      <p:transition spd="slow" advTm="29572"/>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8355" y="1122363"/>
            <a:ext cx="10696753" cy="2387600"/>
          </a:xfrm>
        </p:spPr>
        <p:txBody>
          <a:bodyPr>
            <a:normAutofit fontScale="90000"/>
          </a:bodyPr>
          <a:lstStyle/>
          <a:p>
            <a:r>
              <a:rPr lang="en-US" dirty="0"/>
              <a:t>Matching (Brief Review)</a:t>
            </a:r>
            <a:br>
              <a:rPr lang="en-US" dirty="0"/>
            </a:br>
            <a:r>
              <a:rPr lang="en-US" dirty="0"/>
              <a:t>&amp; Case-Crossover Studies</a:t>
            </a:r>
            <a:br>
              <a:rPr lang="en-US" dirty="0"/>
            </a:br>
            <a:r>
              <a:rPr lang="en-US" dirty="0"/>
              <a:t>EPI 207</a:t>
            </a:r>
          </a:p>
        </p:txBody>
      </p:sp>
      <p:sp>
        <p:nvSpPr>
          <p:cNvPr id="3" name="Subtitle 2"/>
          <p:cNvSpPr>
            <a:spLocks noGrp="1"/>
          </p:cNvSpPr>
          <p:nvPr>
            <p:ph type="subTitle" idx="1"/>
          </p:nvPr>
        </p:nvSpPr>
        <p:spPr>
          <a:xfrm>
            <a:off x="1603513" y="3973098"/>
            <a:ext cx="9144000" cy="1655762"/>
          </a:xfrm>
        </p:spPr>
        <p:txBody>
          <a:bodyPr>
            <a:noAutofit/>
          </a:bodyPr>
          <a:lstStyle/>
          <a:p>
            <a:r>
              <a:rPr lang="en-US" dirty="0"/>
              <a:t>Rebecca Graff, ScD</a:t>
            </a:r>
          </a:p>
          <a:p>
            <a:r>
              <a:rPr lang="en-US" sz="1200" dirty="0"/>
              <a:t>based on slides from:</a:t>
            </a:r>
          </a:p>
          <a:p>
            <a:r>
              <a:rPr lang="en-US" dirty="0"/>
              <a:t>Erin Van Blarigan, ScD</a:t>
            </a:r>
          </a:p>
          <a:p>
            <a:r>
              <a:rPr lang="en-US" dirty="0"/>
              <a:t>Associate Professor</a:t>
            </a:r>
          </a:p>
          <a:p>
            <a:r>
              <a:rPr lang="en-US" dirty="0"/>
              <a:t>Department of Epidemiology and Biostatistics</a:t>
            </a:r>
          </a:p>
          <a:p>
            <a:r>
              <a:rPr lang="en-US" dirty="0"/>
              <a:t>University of California, San Francisco</a:t>
            </a:r>
          </a:p>
        </p:txBody>
      </p:sp>
    </p:spTree>
    <p:extLst>
      <p:ext uri="{BB962C8B-B14F-4D97-AF65-F5344CB8AC3E}">
        <p14:creationId xmlns:p14="http://schemas.microsoft.com/office/powerpoint/2010/main" val="4293052777"/>
      </p:ext>
    </p:extLst>
  </p:cSld>
  <p:clrMapOvr>
    <a:masterClrMapping/>
  </p:clrMapOvr>
  <mc:AlternateContent xmlns:mc="http://schemas.openxmlformats.org/markup-compatibility/2006" xmlns:p14="http://schemas.microsoft.com/office/powerpoint/2010/main">
    <mc:Choice Requires="p14">
      <p:transition spd="slow" p14:dur="2000" advTm="25655"/>
    </mc:Choice>
    <mc:Fallback xmlns="">
      <p:transition spd="slow" advTm="25655"/>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Appropriate Matching</a:t>
            </a:r>
            <a:br>
              <a:rPr lang="en-US" dirty="0"/>
            </a:br>
            <a:r>
              <a:rPr lang="en-US" dirty="0"/>
              <a:t>Overmatching</a:t>
            </a:r>
            <a:br>
              <a:rPr lang="en-US" dirty="0"/>
            </a:br>
            <a:r>
              <a:rPr lang="en-US" dirty="0"/>
              <a:t>Unnecessary Matching</a:t>
            </a:r>
          </a:p>
        </p:txBody>
      </p:sp>
    </p:spTree>
    <p:extLst>
      <p:ext uri="{BB962C8B-B14F-4D97-AF65-F5344CB8AC3E}">
        <p14:creationId xmlns:p14="http://schemas.microsoft.com/office/powerpoint/2010/main" val="42131977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Statistical Efficiency</a:t>
            </a:r>
          </a:p>
        </p:txBody>
      </p:sp>
      <p:sp>
        <p:nvSpPr>
          <p:cNvPr id="3" name="Content Placeholder 2"/>
          <p:cNvSpPr>
            <a:spLocks noGrp="1"/>
          </p:cNvSpPr>
          <p:nvPr>
            <p:ph idx="1"/>
          </p:nvPr>
        </p:nvSpPr>
        <p:spPr>
          <a:xfrm>
            <a:off x="838200" y="2038594"/>
            <a:ext cx="10515600" cy="4351338"/>
          </a:xfrm>
        </p:spPr>
        <p:txBody>
          <a:bodyPr>
            <a:normAutofit/>
          </a:bodyPr>
          <a:lstStyle/>
          <a:p>
            <a:r>
              <a:rPr lang="en-US" sz="2400" dirty="0">
                <a:latin typeface="Helvetica Neue" panose="02000503000000020004" pitchFamily="2" charset="0"/>
                <a:ea typeface="Helvetica Neue" panose="02000503000000020004" pitchFamily="2" charset="0"/>
                <a:cs typeface="Helvetica Neue" panose="02000503000000020004" pitchFamily="2" charset="0"/>
              </a:rPr>
              <a:t>Case-control matching on a variable associated with exposure, but not disease</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Control of factor now necessary for valid inferences; would not be in unmatched data</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Stratifying on correlates of exposure increases the number of cases and controls who have the same exposure status</a:t>
            </a:r>
          </a:p>
          <a:p>
            <a:pPr lvl="1"/>
            <a:r>
              <a:rPr lang="en-US" dirty="0">
                <a:latin typeface="Helvetica Neue" panose="02000503000000020004" pitchFamily="2" charset="0"/>
                <a:ea typeface="Helvetica Neue" panose="02000503000000020004" pitchFamily="2" charset="0"/>
                <a:cs typeface="Helvetica Neue" panose="02000503000000020004" pitchFamily="2" charset="0"/>
              </a:rPr>
              <a:t>Case-control pairs with the same exposure value do not contribute info to the stratified analysis</a:t>
            </a:r>
          </a:p>
        </p:txBody>
      </p:sp>
    </p:spTree>
    <p:extLst>
      <p:ext uri="{BB962C8B-B14F-4D97-AF65-F5344CB8AC3E}">
        <p14:creationId xmlns:p14="http://schemas.microsoft.com/office/powerpoint/2010/main" val="168998485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Statistical Efficiency</a:t>
            </a:r>
          </a:p>
        </p:txBody>
      </p:sp>
      <p:sp>
        <p:nvSpPr>
          <p:cNvPr id="3" name="Content Placeholder 2"/>
          <p:cNvSpPr>
            <a:spLocks noGrp="1"/>
          </p:cNvSpPr>
          <p:nvPr>
            <p:ph idx="1"/>
          </p:nvPr>
        </p:nvSpPr>
        <p:spPr>
          <a:xfrm>
            <a:off x="838200" y="1756728"/>
            <a:ext cx="10515600" cy="4122941"/>
          </a:xfrm>
        </p:spPr>
        <p:txBody>
          <a:bodyPr>
            <a:noAutofit/>
          </a:bodyPr>
          <a:lstStyle/>
          <a:p>
            <a:r>
              <a:rPr lang="en-US" sz="2400" dirty="0">
                <a:latin typeface="Helvetica Neue" panose="02000503000000020004" pitchFamily="2" charset="0"/>
                <a:ea typeface="Helvetica Neue" panose="02000503000000020004" pitchFamily="2" charset="0"/>
                <a:cs typeface="Helvetica Neue" panose="02000503000000020004" pitchFamily="2" charset="0"/>
              </a:rPr>
              <a:t>Only discordant cases/control pairs contribute to effect estimate</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Extent to which info is lost depends on magnitude of correlation between exposure and matching factor</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Stronger correlation </a:t>
            </a:r>
            <a:r>
              <a:rPr lang="en-US" sz="2400" dirty="0">
                <a:latin typeface="Helvetica Neue" panose="02000503000000020004" pitchFamily="2" charset="0"/>
                <a:ea typeface="Helvetica Neue" panose="02000503000000020004" pitchFamily="2" charset="0"/>
                <a:cs typeface="Helvetica Neue" panose="02000503000000020004" pitchFamily="2" charset="0"/>
                <a:sym typeface="Wingdings"/>
              </a:rPr>
              <a:t> </a:t>
            </a:r>
            <a:r>
              <a:rPr lang="en-US" sz="2400" dirty="0">
                <a:latin typeface="Helvetica Neue" panose="02000503000000020004" pitchFamily="2" charset="0"/>
                <a:ea typeface="Helvetica Neue" panose="02000503000000020004" pitchFamily="2" charset="0"/>
                <a:cs typeface="Helvetica Neue" panose="02000503000000020004" pitchFamily="2" charset="0"/>
              </a:rPr>
              <a:t>more cases and controls with same exposure within strata</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Note: Strata that are not informative for exposure contribute to estimates for other covariates. If other covariates are confounders, those strata may indirectly add information to the estimate of exposure = don’t discard concordant pairs when using a multivariate model</a:t>
            </a:r>
          </a:p>
          <a:p>
            <a:endParaRPr lang="en-US" sz="2400" dirty="0">
              <a:latin typeface="Helvetica Neue" panose="02000503000000020004" pitchFamily="2" charset="0"/>
              <a:ea typeface="Helvetica Neue" panose="02000503000000020004" pitchFamily="2" charset="0"/>
              <a:cs typeface="Helvetica Neue" panose="02000503000000020004" pitchFamily="2" charset="0"/>
            </a:endParaRPr>
          </a:p>
          <a:p>
            <a:endParaRPr lang="en-US" sz="2400" dirty="0">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90605398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Validity</a:t>
            </a:r>
          </a:p>
        </p:txBody>
      </p:sp>
      <p:sp>
        <p:nvSpPr>
          <p:cNvPr id="3" name="Content Placeholder 2"/>
          <p:cNvSpPr>
            <a:spLocks noGrp="1"/>
          </p:cNvSpPr>
          <p:nvPr>
            <p:ph idx="1"/>
          </p:nvPr>
        </p:nvSpPr>
        <p:spPr/>
        <p:txBody>
          <a:bodyPr>
            <a:normAutofit/>
          </a:bodyPr>
          <a:lstStyle/>
          <a:p>
            <a:r>
              <a:rPr lang="en-US" sz="3200" dirty="0"/>
              <a:t>Matching on an intermediate or a factor affected by both exposure and disease</a:t>
            </a:r>
          </a:p>
          <a:p>
            <a:r>
              <a:rPr lang="en-US" sz="3200" dirty="0"/>
              <a:t>Matching on factors affected by the study exposure or disease can result in an irreparable form of selection bias</a:t>
            </a:r>
          </a:p>
        </p:txBody>
      </p:sp>
    </p:spTree>
    <p:extLst>
      <p:ext uri="{BB962C8B-B14F-4D97-AF65-F5344CB8AC3E}">
        <p14:creationId xmlns:p14="http://schemas.microsoft.com/office/powerpoint/2010/main" val="14552931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 Matching: Cost Efficiency</a:t>
            </a:r>
          </a:p>
        </p:txBody>
      </p:sp>
      <p:sp>
        <p:nvSpPr>
          <p:cNvPr id="3" name="Content Placeholder 2"/>
          <p:cNvSpPr>
            <a:spLocks noGrp="1"/>
          </p:cNvSpPr>
          <p:nvPr>
            <p:ph idx="1"/>
          </p:nvPr>
        </p:nvSpPr>
        <p:spPr>
          <a:xfrm>
            <a:off x="838200" y="1825625"/>
            <a:ext cx="10755702" cy="4351338"/>
          </a:xfrm>
        </p:spPr>
        <p:txBody>
          <a:bodyPr>
            <a:noAutofit/>
          </a:bodyPr>
          <a:lstStyle/>
          <a:p>
            <a:r>
              <a:rPr lang="en-US" sz="3200" dirty="0"/>
              <a:t>Some methods for control selection automatically involve matching (e.g., neighborhood, sibling, friends)</a:t>
            </a:r>
          </a:p>
          <a:p>
            <a:r>
              <a:rPr lang="en-US" sz="3200" dirty="0"/>
              <a:t>Such controls can introduce bias </a:t>
            </a:r>
            <a:r>
              <a:rPr lang="en-US" sz="3200" dirty="0">
                <a:sym typeface="Wingdings"/>
              </a:rPr>
              <a:t> controls’ </a:t>
            </a:r>
            <a:r>
              <a:rPr lang="en-US" sz="3200" dirty="0"/>
              <a:t>exposure may not representative of exposure distribution in study base</a:t>
            </a:r>
          </a:p>
          <a:p>
            <a:r>
              <a:rPr lang="en-US" sz="3200" dirty="0"/>
              <a:t>Even if the bias is negligible, may decrease statistical efficiency if the matching factor (friendship) is associated with exposure</a:t>
            </a:r>
          </a:p>
          <a:p>
            <a:r>
              <a:rPr lang="en-US" sz="3200" dirty="0"/>
              <a:t>Decision to use convenient controls should weigh any cost savings against statistical efficiency loss and potential bias</a:t>
            </a:r>
          </a:p>
        </p:txBody>
      </p:sp>
    </p:spTree>
    <p:extLst>
      <p:ext uri="{BB962C8B-B14F-4D97-AF65-F5344CB8AC3E}">
        <p14:creationId xmlns:p14="http://schemas.microsoft.com/office/powerpoint/2010/main" val="404119524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2DA7767-1273-FD41-93FC-A1E1D894A8BB}"/>
              </a:ext>
            </a:extLst>
          </p:cNvPr>
          <p:cNvSpPr>
            <a:spLocks noGrp="1"/>
          </p:cNvSpPr>
          <p:nvPr>
            <p:ph type="title"/>
          </p:nvPr>
        </p:nvSpPr>
        <p:spPr/>
        <p:txBody>
          <a:bodyPr/>
          <a:lstStyle/>
          <a:p>
            <a:r>
              <a:rPr lang="en-US" dirty="0"/>
              <a:t>Case-crossover studies</a:t>
            </a:r>
          </a:p>
        </p:txBody>
      </p:sp>
      <p:sp>
        <p:nvSpPr>
          <p:cNvPr id="5" name="Text Placeholder 4">
            <a:extLst>
              <a:ext uri="{FF2B5EF4-FFF2-40B4-BE49-F238E27FC236}">
                <a16:creationId xmlns:a16="http://schemas.microsoft.com/office/drawing/2014/main" id="{3C991E0D-4E2C-2C43-B066-5F50C026F4FD}"/>
              </a:ext>
            </a:extLst>
          </p:cNvPr>
          <p:cNvSpPr>
            <a:spLocks noGrp="1"/>
          </p:cNvSpPr>
          <p:nvPr>
            <p:ph type="body" idx="1"/>
          </p:nvPr>
        </p:nvSpPr>
        <p:spPr/>
        <p:txBody>
          <a:bodyPr/>
          <a:lstStyle/>
          <a:p>
            <a:r>
              <a:rPr lang="en-US" dirty="0">
                <a:solidFill>
                  <a:schemeClr val="tx1"/>
                </a:solidFill>
              </a:rPr>
              <a:t>CREDIT: </a:t>
            </a:r>
            <a:r>
              <a:rPr lang="en-US" altLang="en-US" dirty="0">
                <a:solidFill>
                  <a:schemeClr val="tx1"/>
                </a:solidFill>
              </a:rPr>
              <a:t>Sonia Hernández-Díaz, MD, DrPH and Murray </a:t>
            </a:r>
            <a:r>
              <a:rPr lang="en-US" altLang="en-US" dirty="0" err="1">
                <a:solidFill>
                  <a:schemeClr val="tx1"/>
                </a:solidFill>
              </a:rPr>
              <a:t>Mittleman</a:t>
            </a:r>
            <a:r>
              <a:rPr lang="en-US" altLang="en-US" dirty="0">
                <a:solidFill>
                  <a:schemeClr val="tx1"/>
                </a:solidFill>
              </a:rPr>
              <a:t>, MD</a:t>
            </a:r>
          </a:p>
          <a:p>
            <a:r>
              <a:rPr lang="en-US" dirty="0">
                <a:solidFill>
                  <a:schemeClr val="tx1"/>
                </a:solidFill>
              </a:rPr>
              <a:t>Harvard TH Chan School of Public Health</a:t>
            </a:r>
          </a:p>
        </p:txBody>
      </p:sp>
    </p:spTree>
    <p:extLst>
      <p:ext uri="{BB962C8B-B14F-4D97-AF65-F5344CB8AC3E}">
        <p14:creationId xmlns:p14="http://schemas.microsoft.com/office/powerpoint/2010/main" val="1192369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Costs of Matching</a:t>
            </a:r>
          </a:p>
        </p:txBody>
      </p:sp>
      <p:sp>
        <p:nvSpPr>
          <p:cNvPr id="3" name="Content Placeholder 2"/>
          <p:cNvSpPr>
            <a:spLocks noGrp="1"/>
          </p:cNvSpPr>
          <p:nvPr>
            <p:ph idx="1"/>
          </p:nvPr>
        </p:nvSpPr>
        <p:spPr>
          <a:xfrm>
            <a:off x="838200" y="2432649"/>
            <a:ext cx="10515600" cy="3744314"/>
          </a:xfrm>
        </p:spPr>
        <p:txBody>
          <a:bodyPr/>
          <a:lstStyle/>
          <a:p>
            <a:pPr marL="0" indent="0" algn="ctr">
              <a:buNone/>
            </a:pPr>
            <a:r>
              <a:rPr lang="en-US" dirty="0"/>
              <a:t>“A wider appreciation for the costs that matching imposes and the often meager advantage it offers would presumably reduce the use of matching and the number of variables on which matching is performed.” (pg. 178 in Rothman)</a:t>
            </a:r>
          </a:p>
          <a:p>
            <a:pPr marL="0" indent="0">
              <a:buNone/>
            </a:pPr>
            <a:endParaRPr lang="en-US" dirty="0"/>
          </a:p>
          <a:p>
            <a:endParaRPr lang="en-US" dirty="0"/>
          </a:p>
        </p:txBody>
      </p:sp>
    </p:spTree>
    <p:extLst>
      <p:ext uri="{BB962C8B-B14F-4D97-AF65-F5344CB8AC3E}">
        <p14:creationId xmlns:p14="http://schemas.microsoft.com/office/powerpoint/2010/main" val="3068664052"/>
      </p:ext>
    </p:extLst>
  </p:cSld>
  <p:clrMapOvr>
    <a:masterClrMapping/>
  </p:clrMapOvr>
  <mc:AlternateContent xmlns:mc="http://schemas.openxmlformats.org/markup-compatibility/2006" xmlns:p14="http://schemas.microsoft.com/office/powerpoint/2010/main">
    <mc:Choice Requires="p14">
      <p:transition spd="slow" p14:dur="2000" advTm="35288"/>
    </mc:Choice>
    <mc:Fallback xmlns="">
      <p:transition spd="slow" advTm="35288"/>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1771F2B-D4AB-9645-9A61-90CDA07CB977}"/>
              </a:ext>
            </a:extLst>
          </p:cNvPr>
          <p:cNvSpPr>
            <a:spLocks noGrp="1"/>
          </p:cNvSpPr>
          <p:nvPr>
            <p:ph type="title"/>
          </p:nvPr>
        </p:nvSpPr>
        <p:spPr/>
        <p:txBody>
          <a:bodyPr/>
          <a:lstStyle/>
          <a:p>
            <a:r>
              <a:rPr lang="en-US" dirty="0"/>
              <a:t>Key Terms</a:t>
            </a:r>
          </a:p>
        </p:txBody>
      </p:sp>
      <p:sp>
        <p:nvSpPr>
          <p:cNvPr id="5" name="Content Placeholder 4">
            <a:extLst>
              <a:ext uri="{FF2B5EF4-FFF2-40B4-BE49-F238E27FC236}">
                <a16:creationId xmlns:a16="http://schemas.microsoft.com/office/drawing/2014/main" id="{25F6A2E3-8634-9748-B95E-DCE708D77E5F}"/>
              </a:ext>
            </a:extLst>
          </p:cNvPr>
          <p:cNvSpPr>
            <a:spLocks noGrp="1"/>
          </p:cNvSpPr>
          <p:nvPr>
            <p:ph idx="1"/>
          </p:nvPr>
        </p:nvSpPr>
        <p:spPr/>
        <p:txBody>
          <a:bodyPr/>
          <a:lstStyle/>
          <a:p>
            <a:r>
              <a:rPr lang="en-US" dirty="0"/>
              <a:t>Induction period</a:t>
            </a:r>
          </a:p>
          <a:p>
            <a:r>
              <a:rPr lang="en-US" dirty="0"/>
              <a:t>Wash-out period</a:t>
            </a:r>
          </a:p>
          <a:p>
            <a:r>
              <a:rPr lang="en-US" dirty="0"/>
              <a:t>Effect/trigger/hazard period</a:t>
            </a:r>
          </a:p>
          <a:p>
            <a:r>
              <a:rPr lang="en-US" dirty="0"/>
              <a:t>Case window</a:t>
            </a:r>
          </a:p>
          <a:p>
            <a:r>
              <a:rPr lang="en-US" dirty="0"/>
              <a:t>Control window</a:t>
            </a:r>
          </a:p>
          <a:p>
            <a:endParaRPr lang="en-US" dirty="0"/>
          </a:p>
        </p:txBody>
      </p:sp>
    </p:spTree>
    <p:extLst>
      <p:ext uri="{BB962C8B-B14F-4D97-AF65-F5344CB8AC3E}">
        <p14:creationId xmlns:p14="http://schemas.microsoft.com/office/powerpoint/2010/main" val="324418009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9022F7A-EB3D-EB47-A7B1-FA3C67165202}"/>
              </a:ext>
            </a:extLst>
          </p:cNvPr>
          <p:cNvSpPr>
            <a:spLocks noGrp="1" noChangeArrowheads="1"/>
          </p:cNvSpPr>
          <p:nvPr>
            <p:ph type="title"/>
          </p:nvPr>
        </p:nvSpPr>
        <p:spPr/>
        <p:txBody>
          <a:bodyPr/>
          <a:lstStyle/>
          <a:p>
            <a:pPr eaLnBrk="1" hangingPunct="1"/>
            <a:r>
              <a:rPr lang="en-US" altLang="en-US" dirty="0">
                <a:latin typeface="Helvetica Neue" panose="02000503000000020004" pitchFamily="2" charset="0"/>
                <a:ea typeface="Helvetica Neue" panose="02000503000000020004" pitchFamily="2" charset="0"/>
                <a:cs typeface="Helvetica Neue" panose="02000503000000020004" pitchFamily="2" charset="0"/>
              </a:rPr>
              <a:t>Self-controlled randomized experiments</a:t>
            </a:r>
          </a:p>
        </p:txBody>
      </p:sp>
      <p:sp>
        <p:nvSpPr>
          <p:cNvPr id="15363" name="Text Box 3">
            <a:extLst>
              <a:ext uri="{FF2B5EF4-FFF2-40B4-BE49-F238E27FC236}">
                <a16:creationId xmlns:a16="http://schemas.microsoft.com/office/drawing/2014/main" id="{E9366D6E-3D85-D144-A9F7-6418E09D0260}"/>
              </a:ext>
            </a:extLst>
          </p:cNvPr>
          <p:cNvSpPr txBox="1">
            <a:spLocks noChangeArrowheads="1"/>
          </p:cNvSpPr>
          <p:nvPr/>
        </p:nvSpPr>
        <p:spPr bwMode="white">
          <a:xfrm>
            <a:off x="3392488" y="2417763"/>
            <a:ext cx="5853112" cy="641350"/>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endParaRPr lang="en-US" altLang="en-US" sz="3600">
              <a:solidFill>
                <a:schemeClr val="accent2"/>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664581" name="Text Box 5">
            <a:extLst>
              <a:ext uri="{FF2B5EF4-FFF2-40B4-BE49-F238E27FC236}">
                <a16:creationId xmlns:a16="http://schemas.microsoft.com/office/drawing/2014/main" id="{823EEA22-46CB-3B41-8438-DA2783CC5D9F}"/>
              </a:ext>
            </a:extLst>
          </p:cNvPr>
          <p:cNvSpPr txBox="1">
            <a:spLocks noChangeArrowheads="1"/>
          </p:cNvSpPr>
          <p:nvPr/>
        </p:nvSpPr>
        <p:spPr bwMode="white">
          <a:xfrm>
            <a:off x="914400" y="2028825"/>
            <a:ext cx="10744200" cy="3970318"/>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00050" indent="-400050">
              <a:spcBef>
                <a:spcPct val="20000"/>
              </a:spcBef>
              <a:buChar char="•"/>
              <a:defRPr sz="3200" b="1">
                <a:solidFill>
                  <a:schemeClr val="tx1"/>
                </a:solidFill>
                <a:latin typeface="Arial Rounded MT Bold" panose="020F0704030504030204" pitchFamily="34" charset="77"/>
              </a:defRPr>
            </a:lvl1pPr>
            <a:lvl2pPr marL="57150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500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Crossover randomized trial</a:t>
            </a:r>
            <a:r>
              <a:rPr lang="en-US" altLang="en-US" sz="2400" b="0" dirty="0">
                <a:solidFill>
                  <a:srgbClr val="FF9933"/>
                </a:solidFill>
                <a:latin typeface="Helvetica Neue" panose="02000503000000020004" pitchFamily="2" charset="0"/>
                <a:ea typeface="Helvetica Neue" panose="02000503000000020004" pitchFamily="2" charset="0"/>
                <a:cs typeface="Helvetica Neue" panose="02000503000000020004" pitchFamily="2" charset="0"/>
              </a:rPr>
              <a:t>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uses self-control in an experimental design</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Subjects receive 2 (or more) treatments at different times, in random order</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Outcomes measured after one treatment is given</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Effects studied limited to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short-term effects</a:t>
            </a: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Often</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require a </a:t>
            </a:r>
            <a:r>
              <a:rPr lang="ja-JP" altLang="en-US" sz="2400">
                <a:latin typeface="Helvetica Neue" panose="02000503000000020004" pitchFamily="2" charset="0"/>
                <a:ea typeface="MS PGothic" panose="020B0600070205080204" pitchFamily="34" charset="-128"/>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wash-out period</a:t>
            </a:r>
            <a:r>
              <a:rPr lang="ja-JP" altLang="en-US" sz="2400">
                <a:latin typeface="Helvetica Neue" panose="02000503000000020004" pitchFamily="2" charset="0"/>
                <a:ea typeface="MS PGothic" panose="020B0600070205080204" pitchFamily="34" charset="-128"/>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 </a:t>
            </a:r>
            <a:r>
              <a:rPr lang="en-US" altLang="ja-JP" sz="2400" b="0" dirty="0">
                <a:latin typeface="Helvetica Neue" panose="02000503000000020004" pitchFamily="2" charset="0"/>
                <a:ea typeface="Helvetica Neue" panose="02000503000000020004" pitchFamily="2" charset="0"/>
                <a:cs typeface="Helvetica Neue" panose="02000503000000020004" pitchFamily="2" charset="0"/>
              </a:rPr>
              <a:t>so previous treatment does not affect outcomes in the second treatment period (</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carryover effect</a:t>
            </a:r>
            <a:r>
              <a:rPr lang="en-US" altLang="ja-JP" sz="2400" b="0" dirty="0">
                <a:latin typeface="Helvetica Neue" panose="02000503000000020004" pitchFamily="2" charset="0"/>
                <a:ea typeface="Helvetica Neue" panose="02000503000000020004" pitchFamily="2" charset="0"/>
                <a:cs typeface="Helvetica Neue" panose="02000503000000020004" pitchFamily="2" charset="0"/>
              </a:rPr>
              <a:t>)</a:t>
            </a:r>
            <a:endParaRPr lang="en-US" altLang="ja-JP" sz="24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Self-matching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reduces potential for confounding</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and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improves efficiency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by reducing variability of factors affecting the outcome</a:t>
            </a:r>
          </a:p>
        </p:txBody>
      </p:sp>
      <p:sp>
        <p:nvSpPr>
          <p:cNvPr id="15365" name="Slide Number Placeholder 1">
            <a:extLst>
              <a:ext uri="{FF2B5EF4-FFF2-40B4-BE49-F238E27FC236}">
                <a16:creationId xmlns:a16="http://schemas.microsoft.com/office/drawing/2014/main" id="{E5412B93-4702-E045-998D-69B987D2276E}"/>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54D3C8B9-468C-B643-91F9-7191074E0F6E}" type="slidenum">
              <a:rPr lang="en-US" altLang="en-US" sz="1400" b="0">
                <a:latin typeface="Helvetica Neue" panose="02000503000000020004" pitchFamily="2" charset="0"/>
                <a:ea typeface="Helvetica Neue" panose="02000503000000020004" pitchFamily="2" charset="0"/>
                <a:cs typeface="Helvetica Neue" panose="02000503000000020004" pitchFamily="2" charset="0"/>
              </a:rPr>
              <a:pPr>
                <a:spcBef>
                  <a:spcPct val="0"/>
                </a:spcBef>
                <a:buFontTx/>
                <a:buNone/>
              </a:pPr>
              <a:t>51</a:t>
            </a:fld>
            <a:endParaRPr lang="en-US" altLang="en-US" sz="1400" b="0">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36915721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6458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6458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64581">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64581">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64581">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6458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4581"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D0BF926D-4E03-FC49-9AEC-505D9068A212}"/>
              </a:ext>
            </a:extLst>
          </p:cNvPr>
          <p:cNvSpPr>
            <a:spLocks noGrp="1" noChangeArrowheads="1"/>
          </p:cNvSpPr>
          <p:nvPr>
            <p:ph type="title"/>
          </p:nvPr>
        </p:nvSpPr>
        <p:spPr/>
        <p:txBody>
          <a:bodyPr/>
          <a:lstStyle/>
          <a:p>
            <a:pPr eaLnBrk="1" hangingPunct="1"/>
            <a:r>
              <a:rPr lang="en-US" altLang="en-US">
                <a:latin typeface="Helvetica Neue" panose="02000503000000020004" pitchFamily="2" charset="0"/>
                <a:ea typeface="Helvetica Neue" panose="02000503000000020004" pitchFamily="2" charset="0"/>
                <a:cs typeface="Helvetica Neue" panose="02000503000000020004" pitchFamily="2" charset="0"/>
              </a:rPr>
              <a:t>Case-crossover studies</a:t>
            </a:r>
          </a:p>
        </p:txBody>
      </p:sp>
      <p:sp>
        <p:nvSpPr>
          <p:cNvPr id="17411" name="Text Box 3">
            <a:extLst>
              <a:ext uri="{FF2B5EF4-FFF2-40B4-BE49-F238E27FC236}">
                <a16:creationId xmlns:a16="http://schemas.microsoft.com/office/drawing/2014/main" id="{7D8B555F-ABC9-334C-AD44-2A611A302B1C}"/>
              </a:ext>
            </a:extLst>
          </p:cNvPr>
          <p:cNvSpPr txBox="1">
            <a:spLocks noChangeArrowheads="1"/>
          </p:cNvSpPr>
          <p:nvPr/>
        </p:nvSpPr>
        <p:spPr bwMode="white">
          <a:xfrm>
            <a:off x="3392488" y="2417763"/>
            <a:ext cx="5853112" cy="641350"/>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endParaRPr lang="en-US" altLang="en-US" sz="3600">
              <a:solidFill>
                <a:schemeClr val="accent2"/>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702468" name="Text Box 4">
            <a:extLst>
              <a:ext uri="{FF2B5EF4-FFF2-40B4-BE49-F238E27FC236}">
                <a16:creationId xmlns:a16="http://schemas.microsoft.com/office/drawing/2014/main" id="{A7256699-C4AD-3247-9215-806147C25B43}"/>
              </a:ext>
            </a:extLst>
          </p:cNvPr>
          <p:cNvSpPr txBox="1">
            <a:spLocks noChangeArrowheads="1"/>
          </p:cNvSpPr>
          <p:nvPr/>
        </p:nvSpPr>
        <p:spPr bwMode="white">
          <a:xfrm>
            <a:off x="527538" y="1832035"/>
            <a:ext cx="11236569" cy="4154984"/>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00050" indent="-400050">
              <a:spcBef>
                <a:spcPct val="20000"/>
              </a:spcBef>
              <a:buChar char="•"/>
              <a:defRPr sz="3200" b="1">
                <a:solidFill>
                  <a:schemeClr val="tx1"/>
                </a:solidFill>
                <a:latin typeface="Arial Rounded MT Bold" panose="020F0704030504030204" pitchFamily="34" charset="77"/>
              </a:defRPr>
            </a:lvl1pPr>
            <a:lvl2pPr marL="57150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Case-control analogue of the crossover trial. Observational; no randomization</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Matched case-control study with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each case matched to itself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at a different time or times</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Exposures not assigned, but must vary within some individuals</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Like crossover experiment, assumes:</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short induction period</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limited carryover effects (transient effect)</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acute onset outcome</a:t>
            </a:r>
          </a:p>
        </p:txBody>
      </p:sp>
      <p:sp>
        <p:nvSpPr>
          <p:cNvPr id="17413" name="Slide Number Placeholder 1">
            <a:extLst>
              <a:ext uri="{FF2B5EF4-FFF2-40B4-BE49-F238E27FC236}">
                <a16:creationId xmlns:a16="http://schemas.microsoft.com/office/drawing/2014/main" id="{6A42259D-76D6-CB4E-BEB2-2BB42F1E7FDF}"/>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BF785D2-3069-6348-8125-EC27E48FE49E}" type="slidenum">
              <a:rPr lang="en-US" altLang="en-US" sz="1400" b="0">
                <a:latin typeface="Times New Roman" panose="02020603050405020304" pitchFamily="18" charset="0"/>
              </a:rPr>
              <a:pPr>
                <a:spcBef>
                  <a:spcPct val="0"/>
                </a:spcBef>
                <a:buFontTx/>
                <a:buNone/>
              </a:pPr>
              <a:t>52</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23094345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0246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02468">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02468">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02468">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02468">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02468">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0246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2468"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EDE01E81-F0CF-6744-B603-BD801AE6D415}"/>
              </a:ext>
            </a:extLst>
          </p:cNvPr>
          <p:cNvSpPr>
            <a:spLocks noGrp="1" noChangeArrowheads="1"/>
          </p:cNvSpPr>
          <p:nvPr>
            <p:ph type="title"/>
          </p:nvPr>
        </p:nvSpPr>
        <p:spPr>
          <a:xfrm>
            <a:off x="838200" y="-4763"/>
            <a:ext cx="10515600" cy="1143001"/>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Case-Control Studies Often Match on Time</a:t>
            </a:r>
          </a:p>
        </p:txBody>
      </p:sp>
      <p:sp>
        <p:nvSpPr>
          <p:cNvPr id="25603" name="Line 3">
            <a:extLst>
              <a:ext uri="{FF2B5EF4-FFF2-40B4-BE49-F238E27FC236}">
                <a16:creationId xmlns:a16="http://schemas.microsoft.com/office/drawing/2014/main" id="{28EFCA65-49C7-0C44-9A9C-3A79DF509770}"/>
              </a:ext>
            </a:extLst>
          </p:cNvPr>
          <p:cNvSpPr>
            <a:spLocks noChangeShapeType="1"/>
          </p:cNvSpPr>
          <p:nvPr/>
        </p:nvSpPr>
        <p:spPr bwMode="auto">
          <a:xfrm>
            <a:off x="2590800" y="2438400"/>
            <a:ext cx="1066800"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4" name="Line 4">
            <a:extLst>
              <a:ext uri="{FF2B5EF4-FFF2-40B4-BE49-F238E27FC236}">
                <a16:creationId xmlns:a16="http://schemas.microsoft.com/office/drawing/2014/main" id="{B542934F-E4C8-2E41-9DA7-65FEE17EF343}"/>
              </a:ext>
            </a:extLst>
          </p:cNvPr>
          <p:cNvSpPr>
            <a:spLocks noChangeShapeType="1"/>
          </p:cNvSpPr>
          <p:nvPr/>
        </p:nvSpPr>
        <p:spPr bwMode="auto">
          <a:xfrm>
            <a:off x="3657600" y="2438400"/>
            <a:ext cx="5638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5" name="Line 5">
            <a:extLst>
              <a:ext uri="{FF2B5EF4-FFF2-40B4-BE49-F238E27FC236}">
                <a16:creationId xmlns:a16="http://schemas.microsoft.com/office/drawing/2014/main" id="{2A54EFB0-C518-6341-8415-8CF15F5FFBC1}"/>
              </a:ext>
            </a:extLst>
          </p:cNvPr>
          <p:cNvSpPr>
            <a:spLocks noChangeShapeType="1"/>
          </p:cNvSpPr>
          <p:nvPr/>
        </p:nvSpPr>
        <p:spPr bwMode="auto">
          <a:xfrm>
            <a:off x="2590800" y="2819400"/>
            <a:ext cx="3733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6" name="Line 6">
            <a:extLst>
              <a:ext uri="{FF2B5EF4-FFF2-40B4-BE49-F238E27FC236}">
                <a16:creationId xmlns:a16="http://schemas.microsoft.com/office/drawing/2014/main" id="{61CE93A1-2C92-CE48-9949-193B70C774EF}"/>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07" name="Line 7">
            <a:extLst>
              <a:ext uri="{FF2B5EF4-FFF2-40B4-BE49-F238E27FC236}">
                <a16:creationId xmlns:a16="http://schemas.microsoft.com/office/drawing/2014/main" id="{2ADE5323-2B03-8545-98BB-F63400074E1C}"/>
              </a:ext>
            </a:extLst>
          </p:cNvPr>
          <p:cNvSpPr>
            <a:spLocks noChangeShapeType="1"/>
          </p:cNvSpPr>
          <p:nvPr/>
        </p:nvSpPr>
        <p:spPr bwMode="auto">
          <a:xfrm>
            <a:off x="2590800" y="3276600"/>
            <a:ext cx="67056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8" name="Line 8">
            <a:extLst>
              <a:ext uri="{FF2B5EF4-FFF2-40B4-BE49-F238E27FC236}">
                <a16:creationId xmlns:a16="http://schemas.microsoft.com/office/drawing/2014/main" id="{1F9F5ECD-C2F1-0F4F-9EC1-92A4BD71E168}"/>
              </a:ext>
            </a:extLst>
          </p:cNvPr>
          <p:cNvSpPr>
            <a:spLocks noChangeShapeType="1"/>
          </p:cNvSpPr>
          <p:nvPr/>
        </p:nvSpPr>
        <p:spPr bwMode="auto">
          <a:xfrm>
            <a:off x="2667000" y="3733800"/>
            <a:ext cx="2971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9" name="Line 9">
            <a:extLst>
              <a:ext uri="{FF2B5EF4-FFF2-40B4-BE49-F238E27FC236}">
                <a16:creationId xmlns:a16="http://schemas.microsoft.com/office/drawing/2014/main" id="{9D22E25A-4C6E-0B42-A14D-29322B87E961}"/>
              </a:ext>
            </a:extLst>
          </p:cNvPr>
          <p:cNvSpPr>
            <a:spLocks noChangeShapeType="1"/>
          </p:cNvSpPr>
          <p:nvPr/>
        </p:nvSpPr>
        <p:spPr bwMode="auto">
          <a:xfrm>
            <a:off x="6553200" y="3733800"/>
            <a:ext cx="2743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0" name="Line 10">
            <a:extLst>
              <a:ext uri="{FF2B5EF4-FFF2-40B4-BE49-F238E27FC236}">
                <a16:creationId xmlns:a16="http://schemas.microsoft.com/office/drawing/2014/main" id="{E873F5B3-9891-7641-9379-6A752BC81DA2}"/>
              </a:ext>
            </a:extLst>
          </p:cNvPr>
          <p:cNvSpPr>
            <a:spLocks noChangeShapeType="1"/>
          </p:cNvSpPr>
          <p:nvPr/>
        </p:nvSpPr>
        <p:spPr bwMode="auto">
          <a:xfrm>
            <a:off x="5562600" y="3733800"/>
            <a:ext cx="9906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1" name="Line 11">
            <a:extLst>
              <a:ext uri="{FF2B5EF4-FFF2-40B4-BE49-F238E27FC236}">
                <a16:creationId xmlns:a16="http://schemas.microsoft.com/office/drawing/2014/main" id="{E214E69F-279B-A141-B6A2-F47F0B9ECA4F}"/>
              </a:ext>
            </a:extLst>
          </p:cNvPr>
          <p:cNvSpPr>
            <a:spLocks noChangeShapeType="1"/>
          </p:cNvSpPr>
          <p:nvPr/>
        </p:nvSpPr>
        <p:spPr bwMode="auto">
          <a:xfrm>
            <a:off x="2590800" y="42672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2" name="Line 12">
            <a:extLst>
              <a:ext uri="{FF2B5EF4-FFF2-40B4-BE49-F238E27FC236}">
                <a16:creationId xmlns:a16="http://schemas.microsoft.com/office/drawing/2014/main" id="{4B714756-0CFE-5641-86B0-550E9A7E226B}"/>
              </a:ext>
            </a:extLst>
          </p:cNvPr>
          <p:cNvSpPr>
            <a:spLocks noChangeShapeType="1"/>
          </p:cNvSpPr>
          <p:nvPr/>
        </p:nvSpPr>
        <p:spPr bwMode="auto">
          <a:xfrm>
            <a:off x="4724400" y="4267200"/>
            <a:ext cx="26670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3" name="Line 13">
            <a:extLst>
              <a:ext uri="{FF2B5EF4-FFF2-40B4-BE49-F238E27FC236}">
                <a16:creationId xmlns:a16="http://schemas.microsoft.com/office/drawing/2014/main" id="{7E800A2C-7B7C-5242-92B6-608BC6499056}"/>
              </a:ext>
            </a:extLst>
          </p:cNvPr>
          <p:cNvSpPr>
            <a:spLocks noChangeShapeType="1"/>
          </p:cNvSpPr>
          <p:nvPr/>
        </p:nvSpPr>
        <p:spPr bwMode="auto">
          <a:xfrm>
            <a:off x="2667000" y="59436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4" name="Line 14">
            <a:extLst>
              <a:ext uri="{FF2B5EF4-FFF2-40B4-BE49-F238E27FC236}">
                <a16:creationId xmlns:a16="http://schemas.microsoft.com/office/drawing/2014/main" id="{8C6528FF-531E-9942-9B88-D40F22CC0FEB}"/>
              </a:ext>
            </a:extLst>
          </p:cNvPr>
          <p:cNvSpPr>
            <a:spLocks noChangeShapeType="1"/>
          </p:cNvSpPr>
          <p:nvPr/>
        </p:nvSpPr>
        <p:spPr bwMode="auto">
          <a:xfrm>
            <a:off x="3886200" y="4267200"/>
            <a:ext cx="9144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5" name="Line 15">
            <a:extLst>
              <a:ext uri="{FF2B5EF4-FFF2-40B4-BE49-F238E27FC236}">
                <a16:creationId xmlns:a16="http://schemas.microsoft.com/office/drawing/2014/main" id="{F14ECAA1-9B42-FA40-BBB6-7F904C2BCD11}"/>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16" name="Line 16">
            <a:extLst>
              <a:ext uri="{FF2B5EF4-FFF2-40B4-BE49-F238E27FC236}">
                <a16:creationId xmlns:a16="http://schemas.microsoft.com/office/drawing/2014/main" id="{8EF09F02-E4C1-0D4C-A486-D08E4806DA5C}"/>
              </a:ext>
            </a:extLst>
          </p:cNvPr>
          <p:cNvSpPr>
            <a:spLocks noChangeShapeType="1"/>
          </p:cNvSpPr>
          <p:nvPr/>
        </p:nvSpPr>
        <p:spPr bwMode="auto">
          <a:xfrm>
            <a:off x="2590800" y="3048000"/>
            <a:ext cx="3276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17" name="Line 17">
            <a:extLst>
              <a:ext uri="{FF2B5EF4-FFF2-40B4-BE49-F238E27FC236}">
                <a16:creationId xmlns:a16="http://schemas.microsoft.com/office/drawing/2014/main" id="{6D04D062-DF11-8E4A-8A34-F408BCC04185}"/>
              </a:ext>
            </a:extLst>
          </p:cNvPr>
          <p:cNvSpPr>
            <a:spLocks noChangeShapeType="1"/>
          </p:cNvSpPr>
          <p:nvPr/>
        </p:nvSpPr>
        <p:spPr bwMode="auto">
          <a:xfrm>
            <a:off x="4267200" y="3505200"/>
            <a:ext cx="4038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18" name="Line 18">
            <a:extLst>
              <a:ext uri="{FF2B5EF4-FFF2-40B4-BE49-F238E27FC236}">
                <a16:creationId xmlns:a16="http://schemas.microsoft.com/office/drawing/2014/main" id="{F1E17BCE-E118-1641-A849-D41EE29E6108}"/>
              </a:ext>
            </a:extLst>
          </p:cNvPr>
          <p:cNvSpPr>
            <a:spLocks noChangeShapeType="1"/>
          </p:cNvSpPr>
          <p:nvPr/>
        </p:nvSpPr>
        <p:spPr bwMode="auto">
          <a:xfrm>
            <a:off x="3505200" y="3962400"/>
            <a:ext cx="3352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9" name="Line 19">
            <a:extLst>
              <a:ext uri="{FF2B5EF4-FFF2-40B4-BE49-F238E27FC236}">
                <a16:creationId xmlns:a16="http://schemas.microsoft.com/office/drawing/2014/main" id="{6630FC27-AF77-CD43-AEEF-9EBBF895A48C}"/>
              </a:ext>
            </a:extLst>
          </p:cNvPr>
          <p:cNvSpPr>
            <a:spLocks noChangeShapeType="1"/>
          </p:cNvSpPr>
          <p:nvPr/>
        </p:nvSpPr>
        <p:spPr bwMode="auto">
          <a:xfrm>
            <a:off x="2590800" y="4648200"/>
            <a:ext cx="67818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0" name="Line 20">
            <a:extLst>
              <a:ext uri="{FF2B5EF4-FFF2-40B4-BE49-F238E27FC236}">
                <a16:creationId xmlns:a16="http://schemas.microsoft.com/office/drawing/2014/main" id="{B75B60FE-E874-A14E-A717-CCA42F466920}"/>
              </a:ext>
            </a:extLst>
          </p:cNvPr>
          <p:cNvSpPr>
            <a:spLocks noChangeShapeType="1"/>
          </p:cNvSpPr>
          <p:nvPr/>
        </p:nvSpPr>
        <p:spPr bwMode="auto">
          <a:xfrm>
            <a:off x="2590800" y="5029200"/>
            <a:ext cx="4495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1" name="Line 21">
            <a:extLst>
              <a:ext uri="{FF2B5EF4-FFF2-40B4-BE49-F238E27FC236}">
                <a16:creationId xmlns:a16="http://schemas.microsoft.com/office/drawing/2014/main" id="{E468F3A5-E4F2-2B48-B34A-6EF2841D8DB3}"/>
              </a:ext>
            </a:extLst>
          </p:cNvPr>
          <p:cNvSpPr>
            <a:spLocks noChangeShapeType="1"/>
          </p:cNvSpPr>
          <p:nvPr/>
        </p:nvSpPr>
        <p:spPr bwMode="auto">
          <a:xfrm>
            <a:off x="7772400" y="5029200"/>
            <a:ext cx="990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22" name="Line 22">
            <a:extLst>
              <a:ext uri="{FF2B5EF4-FFF2-40B4-BE49-F238E27FC236}">
                <a16:creationId xmlns:a16="http://schemas.microsoft.com/office/drawing/2014/main" id="{4AEBF4D0-DE0A-E84B-A979-2D38F204D2F0}"/>
              </a:ext>
            </a:extLst>
          </p:cNvPr>
          <p:cNvSpPr>
            <a:spLocks noChangeShapeType="1"/>
          </p:cNvSpPr>
          <p:nvPr/>
        </p:nvSpPr>
        <p:spPr bwMode="auto">
          <a:xfrm>
            <a:off x="7010400" y="5029200"/>
            <a:ext cx="762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3" name="Line 23">
            <a:extLst>
              <a:ext uri="{FF2B5EF4-FFF2-40B4-BE49-F238E27FC236}">
                <a16:creationId xmlns:a16="http://schemas.microsoft.com/office/drawing/2014/main" id="{1E3A265A-4B67-7C4E-B406-156B488CAB52}"/>
              </a:ext>
            </a:extLst>
          </p:cNvPr>
          <p:cNvSpPr>
            <a:spLocks noChangeShapeType="1"/>
          </p:cNvSpPr>
          <p:nvPr/>
        </p:nvSpPr>
        <p:spPr bwMode="auto">
          <a:xfrm>
            <a:off x="3352800" y="5334000"/>
            <a:ext cx="2209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4" name="Line 24">
            <a:extLst>
              <a:ext uri="{FF2B5EF4-FFF2-40B4-BE49-F238E27FC236}">
                <a16:creationId xmlns:a16="http://schemas.microsoft.com/office/drawing/2014/main" id="{44088A7E-7A79-1045-A75C-0585E3821870}"/>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25" name="Line 25">
            <a:extLst>
              <a:ext uri="{FF2B5EF4-FFF2-40B4-BE49-F238E27FC236}">
                <a16:creationId xmlns:a16="http://schemas.microsoft.com/office/drawing/2014/main" id="{D03635FF-D881-5445-B48F-CD4F330BF4FA}"/>
              </a:ext>
            </a:extLst>
          </p:cNvPr>
          <p:cNvSpPr>
            <a:spLocks noChangeShapeType="1"/>
          </p:cNvSpPr>
          <p:nvPr/>
        </p:nvSpPr>
        <p:spPr bwMode="auto">
          <a:xfrm>
            <a:off x="2590800" y="2667000"/>
            <a:ext cx="1219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6" name="Line 26">
            <a:extLst>
              <a:ext uri="{FF2B5EF4-FFF2-40B4-BE49-F238E27FC236}">
                <a16:creationId xmlns:a16="http://schemas.microsoft.com/office/drawing/2014/main" id="{34716D99-774B-D140-8E6C-A54E61AD3ED0}"/>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27" name="Line 27">
            <a:extLst>
              <a:ext uri="{FF2B5EF4-FFF2-40B4-BE49-F238E27FC236}">
                <a16:creationId xmlns:a16="http://schemas.microsoft.com/office/drawing/2014/main" id="{B366005A-DD04-CE4E-BD47-4D67C9F05DBE}"/>
              </a:ext>
            </a:extLst>
          </p:cNvPr>
          <p:cNvSpPr>
            <a:spLocks noChangeShapeType="1"/>
          </p:cNvSpPr>
          <p:nvPr/>
        </p:nvSpPr>
        <p:spPr bwMode="auto">
          <a:xfrm>
            <a:off x="2667000" y="5638800"/>
            <a:ext cx="1371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28" name="Line 28">
            <a:extLst>
              <a:ext uri="{FF2B5EF4-FFF2-40B4-BE49-F238E27FC236}">
                <a16:creationId xmlns:a16="http://schemas.microsoft.com/office/drawing/2014/main" id="{894DA0E3-2B6C-8144-9FDF-FDE0D25A3045}"/>
              </a:ext>
            </a:extLst>
          </p:cNvPr>
          <p:cNvSpPr>
            <a:spLocks noChangeShapeType="1"/>
          </p:cNvSpPr>
          <p:nvPr/>
        </p:nvSpPr>
        <p:spPr bwMode="auto">
          <a:xfrm>
            <a:off x="3962400" y="5943600"/>
            <a:ext cx="8382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9" name="Line 29">
            <a:extLst>
              <a:ext uri="{FF2B5EF4-FFF2-40B4-BE49-F238E27FC236}">
                <a16:creationId xmlns:a16="http://schemas.microsoft.com/office/drawing/2014/main" id="{9B0BF805-CD1C-BD4C-A6A8-57961CC31701}"/>
              </a:ext>
            </a:extLst>
          </p:cNvPr>
          <p:cNvSpPr>
            <a:spLocks noChangeShapeType="1"/>
          </p:cNvSpPr>
          <p:nvPr/>
        </p:nvSpPr>
        <p:spPr bwMode="auto">
          <a:xfrm>
            <a:off x="4800600" y="5943600"/>
            <a:ext cx="3505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0" name="Line 30">
            <a:extLst>
              <a:ext uri="{FF2B5EF4-FFF2-40B4-BE49-F238E27FC236}">
                <a16:creationId xmlns:a16="http://schemas.microsoft.com/office/drawing/2014/main" id="{9F3E00FE-B8F1-E647-B13E-1CFD1E792C7B}"/>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31" name="Line 31">
            <a:extLst>
              <a:ext uri="{FF2B5EF4-FFF2-40B4-BE49-F238E27FC236}">
                <a16:creationId xmlns:a16="http://schemas.microsoft.com/office/drawing/2014/main" id="{611D21A5-DD9C-B647-8E27-F9418C1ACC30}"/>
              </a:ext>
            </a:extLst>
          </p:cNvPr>
          <p:cNvSpPr>
            <a:spLocks noChangeShapeType="1"/>
          </p:cNvSpPr>
          <p:nvPr/>
        </p:nvSpPr>
        <p:spPr bwMode="auto">
          <a:xfrm>
            <a:off x="5029200" y="5562600"/>
            <a:ext cx="3581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2" name="Line 32">
            <a:extLst>
              <a:ext uri="{FF2B5EF4-FFF2-40B4-BE49-F238E27FC236}">
                <a16:creationId xmlns:a16="http://schemas.microsoft.com/office/drawing/2014/main" id="{745B32AE-1D4D-4742-9124-48490C257BFF}"/>
              </a:ext>
            </a:extLst>
          </p:cNvPr>
          <p:cNvSpPr>
            <a:spLocks noChangeShapeType="1"/>
          </p:cNvSpPr>
          <p:nvPr/>
        </p:nvSpPr>
        <p:spPr bwMode="auto">
          <a:xfrm>
            <a:off x="5867400" y="2133600"/>
            <a:ext cx="2286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25633" name="Line 33">
            <a:extLst>
              <a:ext uri="{FF2B5EF4-FFF2-40B4-BE49-F238E27FC236}">
                <a16:creationId xmlns:a16="http://schemas.microsoft.com/office/drawing/2014/main" id="{0FF4E869-2C8B-D04E-A4EA-98C69D78072C}"/>
              </a:ext>
            </a:extLst>
          </p:cNvPr>
          <p:cNvSpPr>
            <a:spLocks noChangeShapeType="1"/>
          </p:cNvSpPr>
          <p:nvPr/>
        </p:nvSpPr>
        <p:spPr bwMode="auto">
          <a:xfrm>
            <a:off x="8153400" y="2133600"/>
            <a:ext cx="1143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25634" name="Rectangle 49">
            <a:extLst>
              <a:ext uri="{FF2B5EF4-FFF2-40B4-BE49-F238E27FC236}">
                <a16:creationId xmlns:a16="http://schemas.microsoft.com/office/drawing/2014/main" id="{8394126E-311E-6945-AEA4-725CAB45DAED}"/>
              </a:ext>
            </a:extLst>
          </p:cNvPr>
          <p:cNvSpPr>
            <a:spLocks noChangeArrowheads="1"/>
          </p:cNvSpPr>
          <p:nvPr/>
        </p:nvSpPr>
        <p:spPr bwMode="auto">
          <a:xfrm>
            <a:off x="9220200"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5" name="Rectangle 49">
            <a:extLst>
              <a:ext uri="{FF2B5EF4-FFF2-40B4-BE49-F238E27FC236}">
                <a16:creationId xmlns:a16="http://schemas.microsoft.com/office/drawing/2014/main" id="{1B2B4566-254E-7143-A254-4DF9F6246152}"/>
              </a:ext>
            </a:extLst>
          </p:cNvPr>
          <p:cNvSpPr>
            <a:spLocks noChangeArrowheads="1"/>
          </p:cNvSpPr>
          <p:nvPr/>
        </p:nvSpPr>
        <p:spPr bwMode="auto">
          <a:xfrm>
            <a:off x="797877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6" name="Rectangle 49">
            <a:extLst>
              <a:ext uri="{FF2B5EF4-FFF2-40B4-BE49-F238E27FC236}">
                <a16:creationId xmlns:a16="http://schemas.microsoft.com/office/drawing/2014/main" id="{4D2D8640-E408-F24A-B1BF-CF5EF28C4B74}"/>
              </a:ext>
            </a:extLst>
          </p:cNvPr>
          <p:cNvSpPr>
            <a:spLocks noChangeArrowheads="1"/>
          </p:cNvSpPr>
          <p:nvPr/>
        </p:nvSpPr>
        <p:spPr bwMode="auto">
          <a:xfrm>
            <a:off x="7662863"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7" name="Rectangle 49">
            <a:extLst>
              <a:ext uri="{FF2B5EF4-FFF2-40B4-BE49-F238E27FC236}">
                <a16:creationId xmlns:a16="http://schemas.microsoft.com/office/drawing/2014/main" id="{1350EA7D-BA26-434B-BEEA-F99047C77EB5}"/>
              </a:ext>
            </a:extLst>
          </p:cNvPr>
          <p:cNvSpPr>
            <a:spLocks noChangeArrowheads="1"/>
          </p:cNvSpPr>
          <p:nvPr/>
        </p:nvSpPr>
        <p:spPr bwMode="auto">
          <a:xfrm>
            <a:off x="8686800"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8" name="Rectangle 49">
            <a:extLst>
              <a:ext uri="{FF2B5EF4-FFF2-40B4-BE49-F238E27FC236}">
                <a16:creationId xmlns:a16="http://schemas.microsoft.com/office/drawing/2014/main" id="{FFCFC3C3-6625-A649-B303-94F9263F76AD}"/>
              </a:ext>
            </a:extLst>
          </p:cNvPr>
          <p:cNvSpPr>
            <a:spLocks noChangeArrowheads="1"/>
          </p:cNvSpPr>
          <p:nvPr/>
        </p:nvSpPr>
        <p:spPr bwMode="auto">
          <a:xfrm>
            <a:off x="8229600"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9" name="Rectangle 49">
            <a:extLst>
              <a:ext uri="{FF2B5EF4-FFF2-40B4-BE49-F238E27FC236}">
                <a16:creationId xmlns:a16="http://schemas.microsoft.com/office/drawing/2014/main" id="{F97B193A-A5E2-CB46-908B-86961BB82C21}"/>
              </a:ext>
            </a:extLst>
          </p:cNvPr>
          <p:cNvSpPr>
            <a:spLocks noChangeArrowheads="1"/>
          </p:cNvSpPr>
          <p:nvPr/>
        </p:nvSpPr>
        <p:spPr bwMode="auto">
          <a:xfrm>
            <a:off x="6138863"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40" name="Rectangle 49">
            <a:extLst>
              <a:ext uri="{FF2B5EF4-FFF2-40B4-BE49-F238E27FC236}">
                <a16:creationId xmlns:a16="http://schemas.microsoft.com/office/drawing/2014/main" id="{EB308023-186F-4940-AEEC-AE6886E1E7F2}"/>
              </a:ext>
            </a:extLst>
          </p:cNvPr>
          <p:cNvSpPr>
            <a:spLocks noChangeArrowheads="1"/>
          </p:cNvSpPr>
          <p:nvPr/>
        </p:nvSpPr>
        <p:spPr bwMode="auto">
          <a:xfrm>
            <a:off x="573722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41" name="Rectangle 49">
            <a:extLst>
              <a:ext uri="{FF2B5EF4-FFF2-40B4-BE49-F238E27FC236}">
                <a16:creationId xmlns:a16="http://schemas.microsoft.com/office/drawing/2014/main" id="{A8AB6169-6481-6948-9E94-AF00248CA1A3}"/>
              </a:ext>
            </a:extLst>
          </p:cNvPr>
          <p:cNvSpPr>
            <a:spLocks noChangeArrowheads="1"/>
          </p:cNvSpPr>
          <p:nvPr/>
        </p:nvSpPr>
        <p:spPr bwMode="auto">
          <a:xfrm>
            <a:off x="439737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42" name="Rectangle 49">
            <a:extLst>
              <a:ext uri="{FF2B5EF4-FFF2-40B4-BE49-F238E27FC236}">
                <a16:creationId xmlns:a16="http://schemas.microsoft.com/office/drawing/2014/main" id="{B4A47D1F-87D6-FE49-95CD-6E4D31CDBB61}"/>
              </a:ext>
            </a:extLst>
          </p:cNvPr>
          <p:cNvSpPr>
            <a:spLocks noChangeArrowheads="1"/>
          </p:cNvSpPr>
          <p:nvPr/>
        </p:nvSpPr>
        <p:spPr bwMode="auto">
          <a:xfrm>
            <a:off x="390842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6667" name="TextBox 42">
            <a:extLst>
              <a:ext uri="{FF2B5EF4-FFF2-40B4-BE49-F238E27FC236}">
                <a16:creationId xmlns:a16="http://schemas.microsoft.com/office/drawing/2014/main" id="{CAABE991-BBBD-4A05-9F3A-609C5EE11FB2}"/>
              </a:ext>
            </a:extLst>
          </p:cNvPr>
          <p:cNvSpPr txBox="1">
            <a:spLocks noChangeArrowheads="1"/>
          </p:cNvSpPr>
          <p:nvPr/>
        </p:nvSpPr>
        <p:spPr bwMode="auto">
          <a:xfrm>
            <a:off x="1600200" y="990600"/>
            <a:ext cx="90678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A sample of persons at risk on the day a case occurs is compared to that day’s case with respect to exposure</a:t>
            </a:r>
            <a:r>
              <a:rPr lang="en-US" altLang="en-US" sz="2000" i="1" dirty="0">
                <a:latin typeface="Helvetica Neue" panose="02000503000000020004" pitchFamily="2" charset="0"/>
                <a:ea typeface="Helvetica Neue" panose="02000503000000020004" pitchFamily="2" charset="0"/>
                <a:cs typeface="Helvetica Neue" panose="02000503000000020004" pitchFamily="2" charset="0"/>
              </a:rPr>
              <a:t>.</a:t>
            </a:r>
          </a:p>
          <a:p>
            <a:pPr algn="ctr" eaLnBrk="1" hangingPunct="1">
              <a:defRPr/>
            </a:pPr>
            <a:r>
              <a:rPr lang="en-US" altLang="en-US" sz="2000" i="1" dirty="0">
                <a:latin typeface="Helvetica Neue" panose="02000503000000020004" pitchFamily="2" charset="0"/>
                <a:ea typeface="Helvetica Neue" panose="02000503000000020004" pitchFamily="2" charset="0"/>
                <a:cs typeface="Helvetica Neue" panose="02000503000000020004" pitchFamily="2" charset="0"/>
              </a:rPr>
              <a:t>.</a:t>
            </a:r>
          </a:p>
        </p:txBody>
      </p:sp>
      <p:sp>
        <p:nvSpPr>
          <p:cNvPr id="25653" name="Slide Number Placeholder 1">
            <a:extLst>
              <a:ext uri="{FF2B5EF4-FFF2-40B4-BE49-F238E27FC236}">
                <a16:creationId xmlns:a16="http://schemas.microsoft.com/office/drawing/2014/main" id="{C0BE781A-442C-9546-B6EB-4A2A151B2AC8}"/>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C94AE22F-6A1B-4746-950E-E95F14063A8F}" type="slidenum">
              <a:rPr lang="en-US" altLang="en-US" sz="1400" b="0">
                <a:latin typeface="Times New Roman" panose="02020603050405020304" pitchFamily="18" charset="0"/>
              </a:rPr>
              <a:pPr>
                <a:spcBef>
                  <a:spcPct val="0"/>
                </a:spcBef>
                <a:buFontTx/>
                <a:buNone/>
              </a:pPr>
              <a:t>53</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296465697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D6F904DD-1E9E-3343-81F1-F5AF67C7D154}"/>
              </a:ext>
            </a:extLst>
          </p:cNvPr>
          <p:cNvSpPr>
            <a:spLocks noGrp="1" noChangeArrowheads="1"/>
          </p:cNvSpPr>
          <p:nvPr>
            <p:ph type="title"/>
          </p:nvPr>
        </p:nvSpPr>
        <p:spPr>
          <a:xfrm>
            <a:off x="2209800" y="0"/>
            <a:ext cx="7772400" cy="1143000"/>
          </a:xfrm>
        </p:spPr>
        <p:txBody>
          <a:bodyPr/>
          <a:lstStyle/>
          <a:p>
            <a:pPr eaLnBrk="1" hangingPunct="1"/>
            <a:r>
              <a:rPr lang="en-US" altLang="en-US"/>
              <a:t>You Can Also Match on Person</a:t>
            </a:r>
          </a:p>
        </p:txBody>
      </p:sp>
      <p:sp>
        <p:nvSpPr>
          <p:cNvPr id="27651" name="Line 3">
            <a:extLst>
              <a:ext uri="{FF2B5EF4-FFF2-40B4-BE49-F238E27FC236}">
                <a16:creationId xmlns:a16="http://schemas.microsoft.com/office/drawing/2014/main" id="{1B6AA673-7F9B-8F4F-B90A-1A5745504D25}"/>
              </a:ext>
            </a:extLst>
          </p:cNvPr>
          <p:cNvSpPr>
            <a:spLocks noChangeShapeType="1"/>
          </p:cNvSpPr>
          <p:nvPr/>
        </p:nvSpPr>
        <p:spPr bwMode="auto">
          <a:xfrm>
            <a:off x="2590800" y="2438400"/>
            <a:ext cx="1066800"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2" name="Line 4">
            <a:extLst>
              <a:ext uri="{FF2B5EF4-FFF2-40B4-BE49-F238E27FC236}">
                <a16:creationId xmlns:a16="http://schemas.microsoft.com/office/drawing/2014/main" id="{31C45181-6B08-ED41-BDD9-5E6E296326D0}"/>
              </a:ext>
            </a:extLst>
          </p:cNvPr>
          <p:cNvSpPr>
            <a:spLocks noChangeShapeType="1"/>
          </p:cNvSpPr>
          <p:nvPr/>
        </p:nvSpPr>
        <p:spPr bwMode="auto">
          <a:xfrm>
            <a:off x="3657600" y="2438400"/>
            <a:ext cx="5638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3" name="Line 5">
            <a:extLst>
              <a:ext uri="{FF2B5EF4-FFF2-40B4-BE49-F238E27FC236}">
                <a16:creationId xmlns:a16="http://schemas.microsoft.com/office/drawing/2014/main" id="{25AB7B24-4241-D648-93FC-958EC7679302}"/>
              </a:ext>
            </a:extLst>
          </p:cNvPr>
          <p:cNvSpPr>
            <a:spLocks noChangeShapeType="1"/>
          </p:cNvSpPr>
          <p:nvPr/>
        </p:nvSpPr>
        <p:spPr bwMode="auto">
          <a:xfrm>
            <a:off x="2590800" y="2819400"/>
            <a:ext cx="3733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4" name="Line 6">
            <a:extLst>
              <a:ext uri="{FF2B5EF4-FFF2-40B4-BE49-F238E27FC236}">
                <a16:creationId xmlns:a16="http://schemas.microsoft.com/office/drawing/2014/main" id="{ABB0553E-C310-8840-BFDB-09DDF1CC46BD}"/>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55" name="Line 7">
            <a:extLst>
              <a:ext uri="{FF2B5EF4-FFF2-40B4-BE49-F238E27FC236}">
                <a16:creationId xmlns:a16="http://schemas.microsoft.com/office/drawing/2014/main" id="{DD2B9D80-7567-2249-B5D0-570F879B1BA7}"/>
              </a:ext>
            </a:extLst>
          </p:cNvPr>
          <p:cNvSpPr>
            <a:spLocks noChangeShapeType="1"/>
          </p:cNvSpPr>
          <p:nvPr/>
        </p:nvSpPr>
        <p:spPr bwMode="auto">
          <a:xfrm>
            <a:off x="2590800" y="3276600"/>
            <a:ext cx="67056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6" name="Line 8">
            <a:extLst>
              <a:ext uri="{FF2B5EF4-FFF2-40B4-BE49-F238E27FC236}">
                <a16:creationId xmlns:a16="http://schemas.microsoft.com/office/drawing/2014/main" id="{D2A327A5-6738-794B-92BF-4001C2D827E1}"/>
              </a:ext>
            </a:extLst>
          </p:cNvPr>
          <p:cNvSpPr>
            <a:spLocks noChangeShapeType="1"/>
          </p:cNvSpPr>
          <p:nvPr/>
        </p:nvSpPr>
        <p:spPr bwMode="auto">
          <a:xfrm>
            <a:off x="2667000" y="3733800"/>
            <a:ext cx="2971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7" name="Line 9">
            <a:extLst>
              <a:ext uri="{FF2B5EF4-FFF2-40B4-BE49-F238E27FC236}">
                <a16:creationId xmlns:a16="http://schemas.microsoft.com/office/drawing/2014/main" id="{C560C171-AEEE-684D-988E-CB022DC087A2}"/>
              </a:ext>
            </a:extLst>
          </p:cNvPr>
          <p:cNvSpPr>
            <a:spLocks noChangeShapeType="1"/>
          </p:cNvSpPr>
          <p:nvPr/>
        </p:nvSpPr>
        <p:spPr bwMode="auto">
          <a:xfrm>
            <a:off x="6553200" y="3733800"/>
            <a:ext cx="2743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8" name="Line 10">
            <a:extLst>
              <a:ext uri="{FF2B5EF4-FFF2-40B4-BE49-F238E27FC236}">
                <a16:creationId xmlns:a16="http://schemas.microsoft.com/office/drawing/2014/main" id="{96CBF440-B00E-714C-A0D3-961CF81C2501}"/>
              </a:ext>
            </a:extLst>
          </p:cNvPr>
          <p:cNvSpPr>
            <a:spLocks noChangeShapeType="1"/>
          </p:cNvSpPr>
          <p:nvPr/>
        </p:nvSpPr>
        <p:spPr bwMode="auto">
          <a:xfrm>
            <a:off x="5562600" y="3733800"/>
            <a:ext cx="9906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9" name="Line 11">
            <a:extLst>
              <a:ext uri="{FF2B5EF4-FFF2-40B4-BE49-F238E27FC236}">
                <a16:creationId xmlns:a16="http://schemas.microsoft.com/office/drawing/2014/main" id="{489F8683-7FD3-9A4A-93A4-A4561D85FB23}"/>
              </a:ext>
            </a:extLst>
          </p:cNvPr>
          <p:cNvSpPr>
            <a:spLocks noChangeShapeType="1"/>
          </p:cNvSpPr>
          <p:nvPr/>
        </p:nvSpPr>
        <p:spPr bwMode="auto">
          <a:xfrm>
            <a:off x="2590800" y="42672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0" name="Line 12">
            <a:extLst>
              <a:ext uri="{FF2B5EF4-FFF2-40B4-BE49-F238E27FC236}">
                <a16:creationId xmlns:a16="http://schemas.microsoft.com/office/drawing/2014/main" id="{DFA3C178-B459-354D-82FB-8BC3149D1482}"/>
              </a:ext>
            </a:extLst>
          </p:cNvPr>
          <p:cNvSpPr>
            <a:spLocks noChangeShapeType="1"/>
          </p:cNvSpPr>
          <p:nvPr/>
        </p:nvSpPr>
        <p:spPr bwMode="auto">
          <a:xfrm>
            <a:off x="4724400" y="4267200"/>
            <a:ext cx="26670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1" name="Line 13">
            <a:extLst>
              <a:ext uri="{FF2B5EF4-FFF2-40B4-BE49-F238E27FC236}">
                <a16:creationId xmlns:a16="http://schemas.microsoft.com/office/drawing/2014/main" id="{5CFCA76F-6A4C-BC4D-9F58-87821240DBC4}"/>
              </a:ext>
            </a:extLst>
          </p:cNvPr>
          <p:cNvSpPr>
            <a:spLocks noChangeShapeType="1"/>
          </p:cNvSpPr>
          <p:nvPr/>
        </p:nvSpPr>
        <p:spPr bwMode="auto">
          <a:xfrm>
            <a:off x="2667000" y="59436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2" name="Line 14">
            <a:extLst>
              <a:ext uri="{FF2B5EF4-FFF2-40B4-BE49-F238E27FC236}">
                <a16:creationId xmlns:a16="http://schemas.microsoft.com/office/drawing/2014/main" id="{FA621C05-9787-164C-8749-CF0B6C6BF52C}"/>
              </a:ext>
            </a:extLst>
          </p:cNvPr>
          <p:cNvSpPr>
            <a:spLocks noChangeShapeType="1"/>
          </p:cNvSpPr>
          <p:nvPr/>
        </p:nvSpPr>
        <p:spPr bwMode="auto">
          <a:xfrm>
            <a:off x="3886200" y="4267200"/>
            <a:ext cx="9144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3" name="Line 15">
            <a:extLst>
              <a:ext uri="{FF2B5EF4-FFF2-40B4-BE49-F238E27FC236}">
                <a16:creationId xmlns:a16="http://schemas.microsoft.com/office/drawing/2014/main" id="{510FFD03-435E-6546-BB2A-BCE32BA02541}"/>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64" name="Line 16">
            <a:extLst>
              <a:ext uri="{FF2B5EF4-FFF2-40B4-BE49-F238E27FC236}">
                <a16:creationId xmlns:a16="http://schemas.microsoft.com/office/drawing/2014/main" id="{6872A236-9E6D-9B40-B154-63601DB964FB}"/>
              </a:ext>
            </a:extLst>
          </p:cNvPr>
          <p:cNvSpPr>
            <a:spLocks noChangeShapeType="1"/>
          </p:cNvSpPr>
          <p:nvPr/>
        </p:nvSpPr>
        <p:spPr bwMode="auto">
          <a:xfrm>
            <a:off x="2590800" y="3048000"/>
            <a:ext cx="3276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65" name="Line 17">
            <a:extLst>
              <a:ext uri="{FF2B5EF4-FFF2-40B4-BE49-F238E27FC236}">
                <a16:creationId xmlns:a16="http://schemas.microsoft.com/office/drawing/2014/main" id="{705B692C-708A-0A4D-A7E3-F14404563BD5}"/>
              </a:ext>
            </a:extLst>
          </p:cNvPr>
          <p:cNvSpPr>
            <a:spLocks noChangeShapeType="1"/>
          </p:cNvSpPr>
          <p:nvPr/>
        </p:nvSpPr>
        <p:spPr bwMode="auto">
          <a:xfrm>
            <a:off x="4267200" y="3505200"/>
            <a:ext cx="4038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66" name="Line 18">
            <a:extLst>
              <a:ext uri="{FF2B5EF4-FFF2-40B4-BE49-F238E27FC236}">
                <a16:creationId xmlns:a16="http://schemas.microsoft.com/office/drawing/2014/main" id="{ED34DF5D-A64D-CB4D-B644-1604F12DA5ED}"/>
              </a:ext>
            </a:extLst>
          </p:cNvPr>
          <p:cNvSpPr>
            <a:spLocks noChangeShapeType="1"/>
          </p:cNvSpPr>
          <p:nvPr/>
        </p:nvSpPr>
        <p:spPr bwMode="auto">
          <a:xfrm>
            <a:off x="3505200" y="3962400"/>
            <a:ext cx="3352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7" name="Line 19">
            <a:extLst>
              <a:ext uri="{FF2B5EF4-FFF2-40B4-BE49-F238E27FC236}">
                <a16:creationId xmlns:a16="http://schemas.microsoft.com/office/drawing/2014/main" id="{89CDC0E0-88C7-514D-8FA6-E7B7458DB413}"/>
              </a:ext>
            </a:extLst>
          </p:cNvPr>
          <p:cNvSpPr>
            <a:spLocks noChangeShapeType="1"/>
          </p:cNvSpPr>
          <p:nvPr/>
        </p:nvSpPr>
        <p:spPr bwMode="auto">
          <a:xfrm>
            <a:off x="2590800" y="4648200"/>
            <a:ext cx="67818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8" name="Line 20">
            <a:extLst>
              <a:ext uri="{FF2B5EF4-FFF2-40B4-BE49-F238E27FC236}">
                <a16:creationId xmlns:a16="http://schemas.microsoft.com/office/drawing/2014/main" id="{EF79EA6A-2588-7E40-A5E5-2F022FAFFAD6}"/>
              </a:ext>
            </a:extLst>
          </p:cNvPr>
          <p:cNvSpPr>
            <a:spLocks noChangeShapeType="1"/>
          </p:cNvSpPr>
          <p:nvPr/>
        </p:nvSpPr>
        <p:spPr bwMode="auto">
          <a:xfrm>
            <a:off x="2590800" y="5029200"/>
            <a:ext cx="4495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9" name="Line 21">
            <a:extLst>
              <a:ext uri="{FF2B5EF4-FFF2-40B4-BE49-F238E27FC236}">
                <a16:creationId xmlns:a16="http://schemas.microsoft.com/office/drawing/2014/main" id="{571F017B-3C36-AC44-BE4F-E2F56366212C}"/>
              </a:ext>
            </a:extLst>
          </p:cNvPr>
          <p:cNvSpPr>
            <a:spLocks noChangeShapeType="1"/>
          </p:cNvSpPr>
          <p:nvPr/>
        </p:nvSpPr>
        <p:spPr bwMode="auto">
          <a:xfrm>
            <a:off x="7772400" y="5029200"/>
            <a:ext cx="990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70" name="Line 22">
            <a:extLst>
              <a:ext uri="{FF2B5EF4-FFF2-40B4-BE49-F238E27FC236}">
                <a16:creationId xmlns:a16="http://schemas.microsoft.com/office/drawing/2014/main" id="{1206981D-3DE4-3D43-A561-31350B6A7B04}"/>
              </a:ext>
            </a:extLst>
          </p:cNvPr>
          <p:cNvSpPr>
            <a:spLocks noChangeShapeType="1"/>
          </p:cNvSpPr>
          <p:nvPr/>
        </p:nvSpPr>
        <p:spPr bwMode="auto">
          <a:xfrm>
            <a:off x="7010400" y="5029200"/>
            <a:ext cx="762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1" name="Line 23">
            <a:extLst>
              <a:ext uri="{FF2B5EF4-FFF2-40B4-BE49-F238E27FC236}">
                <a16:creationId xmlns:a16="http://schemas.microsoft.com/office/drawing/2014/main" id="{7505BB6D-E8EF-394C-9019-372FB17A6F8F}"/>
              </a:ext>
            </a:extLst>
          </p:cNvPr>
          <p:cNvSpPr>
            <a:spLocks noChangeShapeType="1"/>
          </p:cNvSpPr>
          <p:nvPr/>
        </p:nvSpPr>
        <p:spPr bwMode="auto">
          <a:xfrm>
            <a:off x="3352800" y="5334000"/>
            <a:ext cx="2209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2" name="Line 24">
            <a:extLst>
              <a:ext uri="{FF2B5EF4-FFF2-40B4-BE49-F238E27FC236}">
                <a16:creationId xmlns:a16="http://schemas.microsoft.com/office/drawing/2014/main" id="{D6DC7E26-35EF-4940-B9A7-13BEDD657D10}"/>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73" name="Line 25">
            <a:extLst>
              <a:ext uri="{FF2B5EF4-FFF2-40B4-BE49-F238E27FC236}">
                <a16:creationId xmlns:a16="http://schemas.microsoft.com/office/drawing/2014/main" id="{7ED7714E-B77C-1C43-9CA7-EE7312CAF2E0}"/>
              </a:ext>
            </a:extLst>
          </p:cNvPr>
          <p:cNvSpPr>
            <a:spLocks noChangeShapeType="1"/>
          </p:cNvSpPr>
          <p:nvPr/>
        </p:nvSpPr>
        <p:spPr bwMode="auto">
          <a:xfrm>
            <a:off x="2590800" y="2667000"/>
            <a:ext cx="1219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4" name="Line 26">
            <a:extLst>
              <a:ext uri="{FF2B5EF4-FFF2-40B4-BE49-F238E27FC236}">
                <a16:creationId xmlns:a16="http://schemas.microsoft.com/office/drawing/2014/main" id="{6920626B-0435-4445-91B5-73EDEBF17148}"/>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75" name="Line 27">
            <a:extLst>
              <a:ext uri="{FF2B5EF4-FFF2-40B4-BE49-F238E27FC236}">
                <a16:creationId xmlns:a16="http://schemas.microsoft.com/office/drawing/2014/main" id="{9C752530-E49A-B74B-A754-370D22107D68}"/>
              </a:ext>
            </a:extLst>
          </p:cNvPr>
          <p:cNvSpPr>
            <a:spLocks noChangeShapeType="1"/>
          </p:cNvSpPr>
          <p:nvPr/>
        </p:nvSpPr>
        <p:spPr bwMode="auto">
          <a:xfrm>
            <a:off x="2667000" y="5638800"/>
            <a:ext cx="1371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76" name="Line 28">
            <a:extLst>
              <a:ext uri="{FF2B5EF4-FFF2-40B4-BE49-F238E27FC236}">
                <a16:creationId xmlns:a16="http://schemas.microsoft.com/office/drawing/2014/main" id="{DA1496BD-16FE-EC41-A67E-9166EFE97A5C}"/>
              </a:ext>
            </a:extLst>
          </p:cNvPr>
          <p:cNvSpPr>
            <a:spLocks noChangeShapeType="1"/>
          </p:cNvSpPr>
          <p:nvPr/>
        </p:nvSpPr>
        <p:spPr bwMode="auto">
          <a:xfrm>
            <a:off x="3962400" y="5943600"/>
            <a:ext cx="8382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7" name="Line 29">
            <a:extLst>
              <a:ext uri="{FF2B5EF4-FFF2-40B4-BE49-F238E27FC236}">
                <a16:creationId xmlns:a16="http://schemas.microsoft.com/office/drawing/2014/main" id="{0C451D31-EE77-5A46-8E1C-990D48CF562D}"/>
              </a:ext>
            </a:extLst>
          </p:cNvPr>
          <p:cNvSpPr>
            <a:spLocks noChangeShapeType="1"/>
          </p:cNvSpPr>
          <p:nvPr/>
        </p:nvSpPr>
        <p:spPr bwMode="auto">
          <a:xfrm>
            <a:off x="4800600" y="5943600"/>
            <a:ext cx="3505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8" name="Line 30">
            <a:extLst>
              <a:ext uri="{FF2B5EF4-FFF2-40B4-BE49-F238E27FC236}">
                <a16:creationId xmlns:a16="http://schemas.microsoft.com/office/drawing/2014/main" id="{BD6268CE-BE2A-A448-81B2-BDDB28046E2E}"/>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79" name="Line 31">
            <a:extLst>
              <a:ext uri="{FF2B5EF4-FFF2-40B4-BE49-F238E27FC236}">
                <a16:creationId xmlns:a16="http://schemas.microsoft.com/office/drawing/2014/main" id="{DC306E89-B295-2043-823D-834AE59CE2D1}"/>
              </a:ext>
            </a:extLst>
          </p:cNvPr>
          <p:cNvSpPr>
            <a:spLocks noChangeShapeType="1"/>
          </p:cNvSpPr>
          <p:nvPr/>
        </p:nvSpPr>
        <p:spPr bwMode="auto">
          <a:xfrm>
            <a:off x="5029200" y="5562600"/>
            <a:ext cx="3581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0" name="Line 32">
            <a:extLst>
              <a:ext uri="{FF2B5EF4-FFF2-40B4-BE49-F238E27FC236}">
                <a16:creationId xmlns:a16="http://schemas.microsoft.com/office/drawing/2014/main" id="{29966BF7-FCE4-8B4C-B209-D22C2A3ABDB0}"/>
              </a:ext>
            </a:extLst>
          </p:cNvPr>
          <p:cNvSpPr>
            <a:spLocks noChangeShapeType="1"/>
          </p:cNvSpPr>
          <p:nvPr/>
        </p:nvSpPr>
        <p:spPr bwMode="auto">
          <a:xfrm>
            <a:off x="5867400" y="2133600"/>
            <a:ext cx="2286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1" name="Line 33">
            <a:extLst>
              <a:ext uri="{FF2B5EF4-FFF2-40B4-BE49-F238E27FC236}">
                <a16:creationId xmlns:a16="http://schemas.microsoft.com/office/drawing/2014/main" id="{725B0075-58B4-D746-8168-FB2D111B639B}"/>
              </a:ext>
            </a:extLst>
          </p:cNvPr>
          <p:cNvSpPr>
            <a:spLocks noChangeShapeType="1"/>
          </p:cNvSpPr>
          <p:nvPr/>
        </p:nvSpPr>
        <p:spPr bwMode="auto">
          <a:xfrm>
            <a:off x="8153400" y="2133600"/>
            <a:ext cx="1143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2" name="Rectangle 49">
            <a:extLst>
              <a:ext uri="{FF2B5EF4-FFF2-40B4-BE49-F238E27FC236}">
                <a16:creationId xmlns:a16="http://schemas.microsoft.com/office/drawing/2014/main" id="{FEC29789-E175-F449-AE75-2F808840F2CB}"/>
              </a:ext>
            </a:extLst>
          </p:cNvPr>
          <p:cNvSpPr>
            <a:spLocks noChangeArrowheads="1"/>
          </p:cNvSpPr>
          <p:nvPr/>
        </p:nvSpPr>
        <p:spPr bwMode="auto">
          <a:xfrm rot="16200000" flipH="1">
            <a:off x="5029200" y="228600"/>
            <a:ext cx="152400" cy="5181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3" name="Rectangle 49">
            <a:extLst>
              <a:ext uri="{FF2B5EF4-FFF2-40B4-BE49-F238E27FC236}">
                <a16:creationId xmlns:a16="http://schemas.microsoft.com/office/drawing/2014/main" id="{00CA050B-0FD5-824A-98B7-788AF79C20D8}"/>
              </a:ext>
            </a:extLst>
          </p:cNvPr>
          <p:cNvSpPr>
            <a:spLocks noChangeArrowheads="1"/>
          </p:cNvSpPr>
          <p:nvPr/>
        </p:nvSpPr>
        <p:spPr bwMode="auto">
          <a:xfrm rot="16200000" flipH="1">
            <a:off x="4076700" y="1409700"/>
            <a:ext cx="152400" cy="3276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4" name="Rectangle 49">
            <a:extLst>
              <a:ext uri="{FF2B5EF4-FFF2-40B4-BE49-F238E27FC236}">
                <a16:creationId xmlns:a16="http://schemas.microsoft.com/office/drawing/2014/main" id="{9FC16977-1C4B-9342-8E14-B8873C69B5D8}"/>
              </a:ext>
            </a:extLst>
          </p:cNvPr>
          <p:cNvSpPr>
            <a:spLocks noChangeArrowheads="1"/>
          </p:cNvSpPr>
          <p:nvPr/>
        </p:nvSpPr>
        <p:spPr bwMode="auto">
          <a:xfrm rot="16200000" flipH="1">
            <a:off x="6172200" y="1524000"/>
            <a:ext cx="152400" cy="3962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5" name="Rectangle 49">
            <a:extLst>
              <a:ext uri="{FF2B5EF4-FFF2-40B4-BE49-F238E27FC236}">
                <a16:creationId xmlns:a16="http://schemas.microsoft.com/office/drawing/2014/main" id="{979F8395-BDF8-5A4B-8992-F46367D06C95}"/>
              </a:ext>
            </a:extLst>
          </p:cNvPr>
          <p:cNvSpPr>
            <a:spLocks noChangeArrowheads="1"/>
          </p:cNvSpPr>
          <p:nvPr/>
        </p:nvSpPr>
        <p:spPr bwMode="auto">
          <a:xfrm rot="16200000" flipH="1">
            <a:off x="5181600" y="1524000"/>
            <a:ext cx="152400" cy="5486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6" name="Rectangle 49">
            <a:extLst>
              <a:ext uri="{FF2B5EF4-FFF2-40B4-BE49-F238E27FC236}">
                <a16:creationId xmlns:a16="http://schemas.microsoft.com/office/drawing/2014/main" id="{FEF67A47-8AD4-A240-A981-C2175BD9F9A5}"/>
              </a:ext>
            </a:extLst>
          </p:cNvPr>
          <p:cNvSpPr>
            <a:spLocks noChangeArrowheads="1"/>
          </p:cNvSpPr>
          <p:nvPr/>
        </p:nvSpPr>
        <p:spPr bwMode="auto">
          <a:xfrm rot="16200000" flipH="1">
            <a:off x="5524500" y="1943100"/>
            <a:ext cx="152400" cy="61722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7" name="Rectangle 49">
            <a:extLst>
              <a:ext uri="{FF2B5EF4-FFF2-40B4-BE49-F238E27FC236}">
                <a16:creationId xmlns:a16="http://schemas.microsoft.com/office/drawing/2014/main" id="{4BC78CED-4998-3B4E-BDBD-BF406A987689}"/>
              </a:ext>
            </a:extLst>
          </p:cNvPr>
          <p:cNvSpPr>
            <a:spLocks noChangeArrowheads="1"/>
          </p:cNvSpPr>
          <p:nvPr/>
        </p:nvSpPr>
        <p:spPr bwMode="auto">
          <a:xfrm rot="16200000" flipH="1">
            <a:off x="5867400" y="2667000"/>
            <a:ext cx="152400" cy="65532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8" name="Rectangle 49">
            <a:extLst>
              <a:ext uri="{FF2B5EF4-FFF2-40B4-BE49-F238E27FC236}">
                <a16:creationId xmlns:a16="http://schemas.microsoft.com/office/drawing/2014/main" id="{0CE8C2C8-568F-454E-9D8F-BD7AD959206D}"/>
              </a:ext>
            </a:extLst>
          </p:cNvPr>
          <p:cNvSpPr>
            <a:spLocks noChangeArrowheads="1"/>
          </p:cNvSpPr>
          <p:nvPr/>
        </p:nvSpPr>
        <p:spPr bwMode="auto">
          <a:xfrm rot="16200000" flipH="1">
            <a:off x="4686300" y="3924300"/>
            <a:ext cx="152400" cy="2819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9" name="Rectangle 49">
            <a:extLst>
              <a:ext uri="{FF2B5EF4-FFF2-40B4-BE49-F238E27FC236}">
                <a16:creationId xmlns:a16="http://schemas.microsoft.com/office/drawing/2014/main" id="{2B1F1BD5-C893-8249-8EA6-51AD714606D0}"/>
              </a:ext>
            </a:extLst>
          </p:cNvPr>
          <p:cNvSpPr>
            <a:spLocks noChangeArrowheads="1"/>
          </p:cNvSpPr>
          <p:nvPr/>
        </p:nvSpPr>
        <p:spPr bwMode="auto">
          <a:xfrm rot="16200000" flipH="1">
            <a:off x="3390900" y="1714500"/>
            <a:ext cx="152400" cy="19050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90" name="Rectangle 49">
            <a:extLst>
              <a:ext uri="{FF2B5EF4-FFF2-40B4-BE49-F238E27FC236}">
                <a16:creationId xmlns:a16="http://schemas.microsoft.com/office/drawing/2014/main" id="{7E894174-8F50-474F-8318-0C6F390DD018}"/>
              </a:ext>
            </a:extLst>
          </p:cNvPr>
          <p:cNvSpPr>
            <a:spLocks noChangeArrowheads="1"/>
          </p:cNvSpPr>
          <p:nvPr/>
        </p:nvSpPr>
        <p:spPr bwMode="auto">
          <a:xfrm rot="16200000" flipH="1">
            <a:off x="3238500" y="4991100"/>
            <a:ext cx="152400" cy="1295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8715" name="TextBox 42">
            <a:extLst>
              <a:ext uri="{FF2B5EF4-FFF2-40B4-BE49-F238E27FC236}">
                <a16:creationId xmlns:a16="http://schemas.microsoft.com/office/drawing/2014/main" id="{062557E9-9B70-4889-94F1-3044DD40C99C}"/>
              </a:ext>
            </a:extLst>
          </p:cNvPr>
          <p:cNvSpPr txBox="1">
            <a:spLocks noChangeArrowheads="1"/>
          </p:cNvSpPr>
          <p:nvPr/>
        </p:nvSpPr>
        <p:spPr bwMode="auto">
          <a:xfrm>
            <a:off x="1676400" y="1066801"/>
            <a:ext cx="8763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2000" dirty="0">
                <a:latin typeface="+mn-lt"/>
              </a:rPr>
              <a:t>The exposure status of each case on the occurrence date is compared to the </a:t>
            </a:r>
            <a:r>
              <a:rPr lang="en-US" altLang="en-US" sz="2000" i="1" dirty="0">
                <a:latin typeface="+mn-lt"/>
              </a:rPr>
              <a:t>fraction of time spent exposed in the past.</a:t>
            </a:r>
          </a:p>
        </p:txBody>
      </p:sp>
      <p:sp>
        <p:nvSpPr>
          <p:cNvPr id="27692" name="Slide Number Placeholder 1">
            <a:extLst>
              <a:ext uri="{FF2B5EF4-FFF2-40B4-BE49-F238E27FC236}">
                <a16:creationId xmlns:a16="http://schemas.microsoft.com/office/drawing/2014/main" id="{BA60CDD9-EC96-1740-B820-B228CF7C047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19D93EC2-EA86-DC40-98F1-053CB236BE46}" type="slidenum">
              <a:rPr lang="en-US" altLang="en-US" sz="1400" b="0">
                <a:latin typeface="Times New Roman" panose="02020603050405020304" pitchFamily="18" charset="0"/>
              </a:rPr>
              <a:pPr>
                <a:spcBef>
                  <a:spcPct val="0"/>
                </a:spcBef>
                <a:buFontTx/>
                <a:buNone/>
              </a:pPr>
              <a:t>54</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408315264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4FA127CB-B27D-B04F-BD65-DA6B1FB504DF}"/>
              </a:ext>
            </a:extLst>
          </p:cNvPr>
          <p:cNvSpPr>
            <a:spLocks noGrp="1" noChangeArrowheads="1"/>
          </p:cNvSpPr>
          <p:nvPr>
            <p:ph type="title"/>
          </p:nvPr>
        </p:nvSpPr>
        <p:spPr>
          <a:xfrm>
            <a:off x="474785" y="355599"/>
            <a:ext cx="11166230" cy="1444625"/>
          </a:xfrm>
        </p:spPr>
        <p:txBody>
          <a:bodyPr/>
          <a:lstStyle/>
          <a:p>
            <a:pPr eaLnBrk="1" hangingPunct="1"/>
            <a:r>
              <a:rPr lang="en-US" altLang="en-US" sz="3200" dirty="0"/>
              <a:t>If It’s Difficult to Ascertain Exposure at all Times in the Past, </a:t>
            </a:r>
            <a:r>
              <a:rPr lang="en-US" altLang="en-US" sz="3200" i="1" dirty="0"/>
              <a:t>Sample</a:t>
            </a:r>
          </a:p>
        </p:txBody>
      </p:sp>
      <p:sp>
        <p:nvSpPr>
          <p:cNvPr id="29699" name="Line 3">
            <a:extLst>
              <a:ext uri="{FF2B5EF4-FFF2-40B4-BE49-F238E27FC236}">
                <a16:creationId xmlns:a16="http://schemas.microsoft.com/office/drawing/2014/main" id="{871849F7-21F3-C74E-8046-CD3A00AC6417}"/>
              </a:ext>
            </a:extLst>
          </p:cNvPr>
          <p:cNvSpPr>
            <a:spLocks noChangeShapeType="1"/>
          </p:cNvSpPr>
          <p:nvPr/>
        </p:nvSpPr>
        <p:spPr bwMode="auto">
          <a:xfrm>
            <a:off x="2590800" y="2438400"/>
            <a:ext cx="1066800"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0" name="Line 4">
            <a:extLst>
              <a:ext uri="{FF2B5EF4-FFF2-40B4-BE49-F238E27FC236}">
                <a16:creationId xmlns:a16="http://schemas.microsoft.com/office/drawing/2014/main" id="{55077E5C-E864-2548-9481-FBC83CA59501}"/>
              </a:ext>
            </a:extLst>
          </p:cNvPr>
          <p:cNvSpPr>
            <a:spLocks noChangeShapeType="1"/>
          </p:cNvSpPr>
          <p:nvPr/>
        </p:nvSpPr>
        <p:spPr bwMode="auto">
          <a:xfrm>
            <a:off x="3657600" y="2438400"/>
            <a:ext cx="5638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1" name="Line 5">
            <a:extLst>
              <a:ext uri="{FF2B5EF4-FFF2-40B4-BE49-F238E27FC236}">
                <a16:creationId xmlns:a16="http://schemas.microsoft.com/office/drawing/2014/main" id="{4B23D814-49D9-E940-9AE0-317769E4DC50}"/>
              </a:ext>
            </a:extLst>
          </p:cNvPr>
          <p:cNvSpPr>
            <a:spLocks noChangeShapeType="1"/>
          </p:cNvSpPr>
          <p:nvPr/>
        </p:nvSpPr>
        <p:spPr bwMode="auto">
          <a:xfrm>
            <a:off x="2590800" y="2819400"/>
            <a:ext cx="3733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2" name="Line 6">
            <a:extLst>
              <a:ext uri="{FF2B5EF4-FFF2-40B4-BE49-F238E27FC236}">
                <a16:creationId xmlns:a16="http://schemas.microsoft.com/office/drawing/2014/main" id="{121E5E62-9C3F-8947-8D63-1D8779307AE8}"/>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03" name="Line 7">
            <a:extLst>
              <a:ext uri="{FF2B5EF4-FFF2-40B4-BE49-F238E27FC236}">
                <a16:creationId xmlns:a16="http://schemas.microsoft.com/office/drawing/2014/main" id="{BE16753A-8948-4E47-AFCD-9CBB4FD0108B}"/>
              </a:ext>
            </a:extLst>
          </p:cNvPr>
          <p:cNvSpPr>
            <a:spLocks noChangeShapeType="1"/>
          </p:cNvSpPr>
          <p:nvPr/>
        </p:nvSpPr>
        <p:spPr bwMode="auto">
          <a:xfrm>
            <a:off x="2590800" y="3276600"/>
            <a:ext cx="67056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4" name="Line 8">
            <a:extLst>
              <a:ext uri="{FF2B5EF4-FFF2-40B4-BE49-F238E27FC236}">
                <a16:creationId xmlns:a16="http://schemas.microsoft.com/office/drawing/2014/main" id="{18D5ECFF-8F0B-9D46-8B5C-2C467887629F}"/>
              </a:ext>
            </a:extLst>
          </p:cNvPr>
          <p:cNvSpPr>
            <a:spLocks noChangeShapeType="1"/>
          </p:cNvSpPr>
          <p:nvPr/>
        </p:nvSpPr>
        <p:spPr bwMode="auto">
          <a:xfrm>
            <a:off x="2667000" y="3733800"/>
            <a:ext cx="2971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5" name="Line 9">
            <a:extLst>
              <a:ext uri="{FF2B5EF4-FFF2-40B4-BE49-F238E27FC236}">
                <a16:creationId xmlns:a16="http://schemas.microsoft.com/office/drawing/2014/main" id="{ABD2BF79-82E8-FC4A-AA5E-80DA7F0792A4}"/>
              </a:ext>
            </a:extLst>
          </p:cNvPr>
          <p:cNvSpPr>
            <a:spLocks noChangeShapeType="1"/>
          </p:cNvSpPr>
          <p:nvPr/>
        </p:nvSpPr>
        <p:spPr bwMode="auto">
          <a:xfrm>
            <a:off x="6553200" y="3733800"/>
            <a:ext cx="2743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6" name="Line 10">
            <a:extLst>
              <a:ext uri="{FF2B5EF4-FFF2-40B4-BE49-F238E27FC236}">
                <a16:creationId xmlns:a16="http://schemas.microsoft.com/office/drawing/2014/main" id="{8C9A97C0-0035-5C41-B938-D8419EA6F8CB}"/>
              </a:ext>
            </a:extLst>
          </p:cNvPr>
          <p:cNvSpPr>
            <a:spLocks noChangeShapeType="1"/>
          </p:cNvSpPr>
          <p:nvPr/>
        </p:nvSpPr>
        <p:spPr bwMode="auto">
          <a:xfrm>
            <a:off x="5562600" y="3733800"/>
            <a:ext cx="9906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7" name="Line 11">
            <a:extLst>
              <a:ext uri="{FF2B5EF4-FFF2-40B4-BE49-F238E27FC236}">
                <a16:creationId xmlns:a16="http://schemas.microsoft.com/office/drawing/2014/main" id="{27956D05-C75F-7548-A66E-F1FA76140367}"/>
              </a:ext>
            </a:extLst>
          </p:cNvPr>
          <p:cNvSpPr>
            <a:spLocks noChangeShapeType="1"/>
          </p:cNvSpPr>
          <p:nvPr/>
        </p:nvSpPr>
        <p:spPr bwMode="auto">
          <a:xfrm>
            <a:off x="2590800" y="42672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8" name="Line 12">
            <a:extLst>
              <a:ext uri="{FF2B5EF4-FFF2-40B4-BE49-F238E27FC236}">
                <a16:creationId xmlns:a16="http://schemas.microsoft.com/office/drawing/2014/main" id="{36CCC897-6877-7C43-A277-E33DC1259343}"/>
              </a:ext>
            </a:extLst>
          </p:cNvPr>
          <p:cNvSpPr>
            <a:spLocks noChangeShapeType="1"/>
          </p:cNvSpPr>
          <p:nvPr/>
        </p:nvSpPr>
        <p:spPr bwMode="auto">
          <a:xfrm>
            <a:off x="4724400" y="4267200"/>
            <a:ext cx="26670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9" name="Line 13">
            <a:extLst>
              <a:ext uri="{FF2B5EF4-FFF2-40B4-BE49-F238E27FC236}">
                <a16:creationId xmlns:a16="http://schemas.microsoft.com/office/drawing/2014/main" id="{4D5BAAEA-EB4A-234A-A906-00906B85956F}"/>
              </a:ext>
            </a:extLst>
          </p:cNvPr>
          <p:cNvSpPr>
            <a:spLocks noChangeShapeType="1"/>
          </p:cNvSpPr>
          <p:nvPr/>
        </p:nvSpPr>
        <p:spPr bwMode="auto">
          <a:xfrm>
            <a:off x="2667000" y="59436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0" name="Line 14">
            <a:extLst>
              <a:ext uri="{FF2B5EF4-FFF2-40B4-BE49-F238E27FC236}">
                <a16:creationId xmlns:a16="http://schemas.microsoft.com/office/drawing/2014/main" id="{74A28B87-97F2-034C-BA2D-1138FD12D8AD}"/>
              </a:ext>
            </a:extLst>
          </p:cNvPr>
          <p:cNvSpPr>
            <a:spLocks noChangeShapeType="1"/>
          </p:cNvSpPr>
          <p:nvPr/>
        </p:nvSpPr>
        <p:spPr bwMode="auto">
          <a:xfrm>
            <a:off x="3886200" y="4267200"/>
            <a:ext cx="9144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1" name="Line 15">
            <a:extLst>
              <a:ext uri="{FF2B5EF4-FFF2-40B4-BE49-F238E27FC236}">
                <a16:creationId xmlns:a16="http://schemas.microsoft.com/office/drawing/2014/main" id="{5699E741-4066-6D40-A889-5D128DF3E918}"/>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2" name="Line 16">
            <a:extLst>
              <a:ext uri="{FF2B5EF4-FFF2-40B4-BE49-F238E27FC236}">
                <a16:creationId xmlns:a16="http://schemas.microsoft.com/office/drawing/2014/main" id="{2CD7C2CB-A968-4A45-8D49-0ED2586731CE}"/>
              </a:ext>
            </a:extLst>
          </p:cNvPr>
          <p:cNvSpPr>
            <a:spLocks noChangeShapeType="1"/>
          </p:cNvSpPr>
          <p:nvPr/>
        </p:nvSpPr>
        <p:spPr bwMode="auto">
          <a:xfrm>
            <a:off x="2590800" y="3048000"/>
            <a:ext cx="3276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3" name="Line 17">
            <a:extLst>
              <a:ext uri="{FF2B5EF4-FFF2-40B4-BE49-F238E27FC236}">
                <a16:creationId xmlns:a16="http://schemas.microsoft.com/office/drawing/2014/main" id="{11CC18A2-88B3-B140-AB2F-94258D68851D}"/>
              </a:ext>
            </a:extLst>
          </p:cNvPr>
          <p:cNvSpPr>
            <a:spLocks noChangeShapeType="1"/>
          </p:cNvSpPr>
          <p:nvPr/>
        </p:nvSpPr>
        <p:spPr bwMode="auto">
          <a:xfrm>
            <a:off x="4267200" y="3505200"/>
            <a:ext cx="4038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4" name="Line 18">
            <a:extLst>
              <a:ext uri="{FF2B5EF4-FFF2-40B4-BE49-F238E27FC236}">
                <a16:creationId xmlns:a16="http://schemas.microsoft.com/office/drawing/2014/main" id="{6FD0000A-5648-5B43-A009-0D980AF3C9C1}"/>
              </a:ext>
            </a:extLst>
          </p:cNvPr>
          <p:cNvSpPr>
            <a:spLocks noChangeShapeType="1"/>
          </p:cNvSpPr>
          <p:nvPr/>
        </p:nvSpPr>
        <p:spPr bwMode="auto">
          <a:xfrm>
            <a:off x="3505200" y="3962400"/>
            <a:ext cx="3352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5" name="Line 19">
            <a:extLst>
              <a:ext uri="{FF2B5EF4-FFF2-40B4-BE49-F238E27FC236}">
                <a16:creationId xmlns:a16="http://schemas.microsoft.com/office/drawing/2014/main" id="{BBFCD844-DB57-F24A-9B82-C9669A210B7F}"/>
              </a:ext>
            </a:extLst>
          </p:cNvPr>
          <p:cNvSpPr>
            <a:spLocks noChangeShapeType="1"/>
          </p:cNvSpPr>
          <p:nvPr/>
        </p:nvSpPr>
        <p:spPr bwMode="auto">
          <a:xfrm>
            <a:off x="2590800" y="4648200"/>
            <a:ext cx="67818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6" name="Line 20">
            <a:extLst>
              <a:ext uri="{FF2B5EF4-FFF2-40B4-BE49-F238E27FC236}">
                <a16:creationId xmlns:a16="http://schemas.microsoft.com/office/drawing/2014/main" id="{E35119F9-6BFB-DB4C-9247-49B3E51D7FE2}"/>
              </a:ext>
            </a:extLst>
          </p:cNvPr>
          <p:cNvSpPr>
            <a:spLocks noChangeShapeType="1"/>
          </p:cNvSpPr>
          <p:nvPr/>
        </p:nvSpPr>
        <p:spPr bwMode="auto">
          <a:xfrm>
            <a:off x="2590800" y="5029200"/>
            <a:ext cx="4495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7" name="Line 21">
            <a:extLst>
              <a:ext uri="{FF2B5EF4-FFF2-40B4-BE49-F238E27FC236}">
                <a16:creationId xmlns:a16="http://schemas.microsoft.com/office/drawing/2014/main" id="{D6749BDF-AE90-2940-BB0E-0CD1D709245C}"/>
              </a:ext>
            </a:extLst>
          </p:cNvPr>
          <p:cNvSpPr>
            <a:spLocks noChangeShapeType="1"/>
          </p:cNvSpPr>
          <p:nvPr/>
        </p:nvSpPr>
        <p:spPr bwMode="auto">
          <a:xfrm>
            <a:off x="7772400" y="5029200"/>
            <a:ext cx="990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8" name="Line 22">
            <a:extLst>
              <a:ext uri="{FF2B5EF4-FFF2-40B4-BE49-F238E27FC236}">
                <a16:creationId xmlns:a16="http://schemas.microsoft.com/office/drawing/2014/main" id="{A047106C-A30B-AD40-9CD3-0920A64860CB}"/>
              </a:ext>
            </a:extLst>
          </p:cNvPr>
          <p:cNvSpPr>
            <a:spLocks noChangeShapeType="1"/>
          </p:cNvSpPr>
          <p:nvPr/>
        </p:nvSpPr>
        <p:spPr bwMode="auto">
          <a:xfrm>
            <a:off x="7010400" y="5029200"/>
            <a:ext cx="762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9" name="Line 23">
            <a:extLst>
              <a:ext uri="{FF2B5EF4-FFF2-40B4-BE49-F238E27FC236}">
                <a16:creationId xmlns:a16="http://schemas.microsoft.com/office/drawing/2014/main" id="{0A7DAA08-EBAF-134A-9A44-40DE2FB4AB8A}"/>
              </a:ext>
            </a:extLst>
          </p:cNvPr>
          <p:cNvSpPr>
            <a:spLocks noChangeShapeType="1"/>
          </p:cNvSpPr>
          <p:nvPr/>
        </p:nvSpPr>
        <p:spPr bwMode="auto">
          <a:xfrm>
            <a:off x="3352800" y="5334000"/>
            <a:ext cx="2209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0" name="Line 24">
            <a:extLst>
              <a:ext uri="{FF2B5EF4-FFF2-40B4-BE49-F238E27FC236}">
                <a16:creationId xmlns:a16="http://schemas.microsoft.com/office/drawing/2014/main" id="{36F1A95B-CFBC-5C4A-A0AA-B2F8D76C9FC8}"/>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21" name="Line 25">
            <a:extLst>
              <a:ext uri="{FF2B5EF4-FFF2-40B4-BE49-F238E27FC236}">
                <a16:creationId xmlns:a16="http://schemas.microsoft.com/office/drawing/2014/main" id="{7BA8DD76-A7AD-F84E-9776-D41C3A182255}"/>
              </a:ext>
            </a:extLst>
          </p:cNvPr>
          <p:cNvSpPr>
            <a:spLocks noChangeShapeType="1"/>
          </p:cNvSpPr>
          <p:nvPr/>
        </p:nvSpPr>
        <p:spPr bwMode="auto">
          <a:xfrm>
            <a:off x="2590800" y="2667000"/>
            <a:ext cx="1219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2" name="Line 26">
            <a:extLst>
              <a:ext uri="{FF2B5EF4-FFF2-40B4-BE49-F238E27FC236}">
                <a16:creationId xmlns:a16="http://schemas.microsoft.com/office/drawing/2014/main" id="{7241795E-1A17-DC42-AD90-9E3FD745F42C}"/>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23" name="Line 27">
            <a:extLst>
              <a:ext uri="{FF2B5EF4-FFF2-40B4-BE49-F238E27FC236}">
                <a16:creationId xmlns:a16="http://schemas.microsoft.com/office/drawing/2014/main" id="{A2AD141A-EB3F-224D-8106-3213AD7964D2}"/>
              </a:ext>
            </a:extLst>
          </p:cNvPr>
          <p:cNvSpPr>
            <a:spLocks noChangeShapeType="1"/>
          </p:cNvSpPr>
          <p:nvPr/>
        </p:nvSpPr>
        <p:spPr bwMode="auto">
          <a:xfrm>
            <a:off x="2667000" y="5638800"/>
            <a:ext cx="1371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24" name="Line 28">
            <a:extLst>
              <a:ext uri="{FF2B5EF4-FFF2-40B4-BE49-F238E27FC236}">
                <a16:creationId xmlns:a16="http://schemas.microsoft.com/office/drawing/2014/main" id="{805B9050-94C0-8941-B37D-544E86E700E7}"/>
              </a:ext>
            </a:extLst>
          </p:cNvPr>
          <p:cNvSpPr>
            <a:spLocks noChangeShapeType="1"/>
          </p:cNvSpPr>
          <p:nvPr/>
        </p:nvSpPr>
        <p:spPr bwMode="auto">
          <a:xfrm>
            <a:off x="3962400" y="5943600"/>
            <a:ext cx="8382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5" name="Line 29">
            <a:extLst>
              <a:ext uri="{FF2B5EF4-FFF2-40B4-BE49-F238E27FC236}">
                <a16:creationId xmlns:a16="http://schemas.microsoft.com/office/drawing/2014/main" id="{1ADB3C51-ECB8-D948-B1B4-7D1E54958946}"/>
              </a:ext>
            </a:extLst>
          </p:cNvPr>
          <p:cNvSpPr>
            <a:spLocks noChangeShapeType="1"/>
          </p:cNvSpPr>
          <p:nvPr/>
        </p:nvSpPr>
        <p:spPr bwMode="auto">
          <a:xfrm>
            <a:off x="4800600" y="5943600"/>
            <a:ext cx="3505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6" name="Line 30">
            <a:extLst>
              <a:ext uri="{FF2B5EF4-FFF2-40B4-BE49-F238E27FC236}">
                <a16:creationId xmlns:a16="http://schemas.microsoft.com/office/drawing/2014/main" id="{F034C2B4-272A-BB46-B7C8-A3729B339F11}"/>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27" name="Line 31">
            <a:extLst>
              <a:ext uri="{FF2B5EF4-FFF2-40B4-BE49-F238E27FC236}">
                <a16:creationId xmlns:a16="http://schemas.microsoft.com/office/drawing/2014/main" id="{BFE364D7-64C8-8F41-AFE3-B1B7E6724C60}"/>
              </a:ext>
            </a:extLst>
          </p:cNvPr>
          <p:cNvSpPr>
            <a:spLocks noChangeShapeType="1"/>
          </p:cNvSpPr>
          <p:nvPr/>
        </p:nvSpPr>
        <p:spPr bwMode="auto">
          <a:xfrm>
            <a:off x="5029200" y="5562600"/>
            <a:ext cx="3581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8" name="Line 32">
            <a:extLst>
              <a:ext uri="{FF2B5EF4-FFF2-40B4-BE49-F238E27FC236}">
                <a16:creationId xmlns:a16="http://schemas.microsoft.com/office/drawing/2014/main" id="{89325D3C-31C5-DF4A-BE82-1CE5F5B2FBA2}"/>
              </a:ext>
            </a:extLst>
          </p:cNvPr>
          <p:cNvSpPr>
            <a:spLocks noChangeShapeType="1"/>
          </p:cNvSpPr>
          <p:nvPr/>
        </p:nvSpPr>
        <p:spPr bwMode="auto">
          <a:xfrm>
            <a:off x="5867400" y="2133600"/>
            <a:ext cx="2286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9" name="Line 33">
            <a:extLst>
              <a:ext uri="{FF2B5EF4-FFF2-40B4-BE49-F238E27FC236}">
                <a16:creationId xmlns:a16="http://schemas.microsoft.com/office/drawing/2014/main" id="{05F1657D-A17F-F349-AF66-4A84BCA46FD2}"/>
              </a:ext>
            </a:extLst>
          </p:cNvPr>
          <p:cNvSpPr>
            <a:spLocks noChangeShapeType="1"/>
          </p:cNvSpPr>
          <p:nvPr/>
        </p:nvSpPr>
        <p:spPr bwMode="auto">
          <a:xfrm>
            <a:off x="8153400" y="2133600"/>
            <a:ext cx="1143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7" name="Rectangle 49">
            <a:extLst>
              <a:ext uri="{FF2B5EF4-FFF2-40B4-BE49-F238E27FC236}">
                <a16:creationId xmlns:a16="http://schemas.microsoft.com/office/drawing/2014/main" id="{5800C5C9-227F-9948-8C26-EB2DE6B1906D}"/>
              </a:ext>
            </a:extLst>
          </p:cNvPr>
          <p:cNvSpPr>
            <a:spLocks noChangeArrowheads="1"/>
          </p:cNvSpPr>
          <p:nvPr/>
        </p:nvSpPr>
        <p:spPr bwMode="auto">
          <a:xfrm rot="16200000" flipH="1">
            <a:off x="3147650" y="2230315"/>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9739" name="TextBox 42">
            <a:extLst>
              <a:ext uri="{FF2B5EF4-FFF2-40B4-BE49-F238E27FC236}">
                <a16:creationId xmlns:a16="http://schemas.microsoft.com/office/drawing/2014/main" id="{30A44D50-A266-D742-BE26-F627665EC7D7}"/>
              </a:ext>
            </a:extLst>
          </p:cNvPr>
          <p:cNvSpPr txBox="1">
            <a:spLocks noChangeArrowheads="1"/>
          </p:cNvSpPr>
          <p:nvPr/>
        </p:nvSpPr>
        <p:spPr bwMode="auto">
          <a:xfrm rot="16200000">
            <a:off x="-204350" y="3730001"/>
            <a:ext cx="4472699"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2000">
                <a:latin typeface="Verdana" panose="020B0604030504040204" pitchFamily="34" charset="0"/>
                <a:ea typeface="MS PGothic" panose="020B0600070205080204" pitchFamily="34" charset="-128"/>
              </a:rPr>
              <a:t>Sampling Frames for Controls</a:t>
            </a:r>
          </a:p>
          <a:p>
            <a:pPr algn="ctr" eaLnBrk="1" hangingPunct="1">
              <a:spcBef>
                <a:spcPct val="0"/>
              </a:spcBef>
              <a:buFontTx/>
              <a:buNone/>
            </a:pPr>
            <a:r>
              <a:rPr lang="en-US" altLang="en-US" sz="2000" i="1">
                <a:latin typeface="Verdana" panose="020B0604030504040204" pitchFamily="34" charset="0"/>
                <a:ea typeface="MS PGothic" panose="020B0600070205080204" pitchFamily="34" charset="-128"/>
              </a:rPr>
              <a:t>Choose  past days from</a:t>
            </a:r>
          </a:p>
          <a:p>
            <a:pPr algn="ctr" eaLnBrk="1" hangingPunct="1">
              <a:spcBef>
                <a:spcPct val="0"/>
              </a:spcBef>
              <a:buFontTx/>
              <a:buNone/>
            </a:pPr>
            <a:r>
              <a:rPr lang="en-US" altLang="en-US" sz="2000" i="1">
                <a:latin typeface="Verdana" panose="020B0604030504040204" pitchFamily="34" charset="0"/>
                <a:ea typeface="MS PGothic" panose="020B0600070205080204" pitchFamily="34" charset="-128"/>
              </a:rPr>
              <a:t> the matching person.</a:t>
            </a:r>
          </a:p>
        </p:txBody>
      </p:sp>
      <p:sp>
        <p:nvSpPr>
          <p:cNvPr id="29740" name="Slide Number Placeholder 1">
            <a:extLst>
              <a:ext uri="{FF2B5EF4-FFF2-40B4-BE49-F238E27FC236}">
                <a16:creationId xmlns:a16="http://schemas.microsoft.com/office/drawing/2014/main" id="{2EA9AD89-A7E7-2542-B845-4F345910E8B2}"/>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8058D6BF-2D23-FF4D-A3D0-DFF4F6FEC9F9}" type="slidenum">
              <a:rPr lang="en-US" altLang="en-US" sz="1400" b="0">
                <a:latin typeface="Times New Roman" panose="02020603050405020304" pitchFamily="18" charset="0"/>
              </a:rPr>
              <a:pPr>
                <a:spcBef>
                  <a:spcPct val="0"/>
                </a:spcBef>
                <a:buFontTx/>
                <a:buNone/>
              </a:pPr>
              <a:t>55</a:t>
            </a:fld>
            <a:endParaRPr lang="en-US" altLang="en-US" sz="1400" b="0">
              <a:latin typeface="Times New Roman" panose="02020603050405020304" pitchFamily="18" charset="0"/>
            </a:endParaRPr>
          </a:p>
        </p:txBody>
      </p:sp>
      <p:sp>
        <p:nvSpPr>
          <p:cNvPr id="45" name="Rectangle 49">
            <a:extLst>
              <a:ext uri="{FF2B5EF4-FFF2-40B4-BE49-F238E27FC236}">
                <a16:creationId xmlns:a16="http://schemas.microsoft.com/office/drawing/2014/main" id="{21794771-3E40-3D40-8241-0A5C185792A5}"/>
              </a:ext>
            </a:extLst>
          </p:cNvPr>
          <p:cNvSpPr>
            <a:spLocks noChangeArrowheads="1"/>
          </p:cNvSpPr>
          <p:nvPr/>
        </p:nvSpPr>
        <p:spPr bwMode="auto">
          <a:xfrm rot="16200000" flipH="1">
            <a:off x="6477000" y="2362200"/>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6" name="Rectangle 49">
            <a:extLst>
              <a:ext uri="{FF2B5EF4-FFF2-40B4-BE49-F238E27FC236}">
                <a16:creationId xmlns:a16="http://schemas.microsoft.com/office/drawing/2014/main" id="{F9A72346-DD23-3B48-AD75-9B2D6AF12FEE}"/>
              </a:ext>
            </a:extLst>
          </p:cNvPr>
          <p:cNvSpPr>
            <a:spLocks noChangeArrowheads="1"/>
          </p:cNvSpPr>
          <p:nvPr/>
        </p:nvSpPr>
        <p:spPr bwMode="auto">
          <a:xfrm rot="16200000" flipH="1">
            <a:off x="4432215" y="2590799"/>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7" name="Rectangle 49">
            <a:extLst>
              <a:ext uri="{FF2B5EF4-FFF2-40B4-BE49-F238E27FC236}">
                <a16:creationId xmlns:a16="http://schemas.microsoft.com/office/drawing/2014/main" id="{2A106B75-CCBD-6A44-8CDC-DA0060A32F34}"/>
              </a:ext>
            </a:extLst>
          </p:cNvPr>
          <p:cNvSpPr>
            <a:spLocks noChangeArrowheads="1"/>
          </p:cNvSpPr>
          <p:nvPr/>
        </p:nvSpPr>
        <p:spPr bwMode="auto">
          <a:xfrm rot="16200000" flipH="1">
            <a:off x="6781800" y="3047999"/>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8" name="Rectangle 49">
            <a:extLst>
              <a:ext uri="{FF2B5EF4-FFF2-40B4-BE49-F238E27FC236}">
                <a16:creationId xmlns:a16="http://schemas.microsoft.com/office/drawing/2014/main" id="{09683F7C-B406-4040-8B62-5E5D4B4E8FCB}"/>
              </a:ext>
            </a:extLst>
          </p:cNvPr>
          <p:cNvSpPr>
            <a:spLocks noChangeArrowheads="1"/>
          </p:cNvSpPr>
          <p:nvPr/>
        </p:nvSpPr>
        <p:spPr bwMode="auto">
          <a:xfrm rot="16200000" flipH="1">
            <a:off x="6505166" y="3812930"/>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9" name="Rectangle 49">
            <a:extLst>
              <a:ext uri="{FF2B5EF4-FFF2-40B4-BE49-F238E27FC236}">
                <a16:creationId xmlns:a16="http://schemas.microsoft.com/office/drawing/2014/main" id="{4E2A86C9-BD0B-FF4E-9F9B-7AA3B19CBCA0}"/>
              </a:ext>
            </a:extLst>
          </p:cNvPr>
          <p:cNvSpPr>
            <a:spLocks noChangeArrowheads="1"/>
          </p:cNvSpPr>
          <p:nvPr/>
        </p:nvSpPr>
        <p:spPr bwMode="auto">
          <a:xfrm rot="16200000" flipH="1">
            <a:off x="7239000" y="4587875"/>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50" name="Rectangle 49">
            <a:extLst>
              <a:ext uri="{FF2B5EF4-FFF2-40B4-BE49-F238E27FC236}">
                <a16:creationId xmlns:a16="http://schemas.microsoft.com/office/drawing/2014/main" id="{326B7C15-FDC1-9F4B-B43E-79C39C934DDC}"/>
              </a:ext>
            </a:extLst>
          </p:cNvPr>
          <p:cNvSpPr>
            <a:spLocks noChangeArrowheads="1"/>
          </p:cNvSpPr>
          <p:nvPr/>
        </p:nvSpPr>
        <p:spPr bwMode="auto">
          <a:xfrm rot="16200000" flipH="1">
            <a:off x="2905068" y="5345045"/>
            <a:ext cx="152386" cy="628523"/>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51" name="Rectangle 49">
            <a:extLst>
              <a:ext uri="{FF2B5EF4-FFF2-40B4-BE49-F238E27FC236}">
                <a16:creationId xmlns:a16="http://schemas.microsoft.com/office/drawing/2014/main" id="{A0F42D28-EE31-A249-B4FF-875FCA2A1457}"/>
              </a:ext>
            </a:extLst>
          </p:cNvPr>
          <p:cNvSpPr>
            <a:spLocks noChangeArrowheads="1"/>
          </p:cNvSpPr>
          <p:nvPr/>
        </p:nvSpPr>
        <p:spPr bwMode="auto">
          <a:xfrm rot="16200000" flipH="1">
            <a:off x="4903181" y="4884738"/>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52" name="Rectangle 49">
            <a:extLst>
              <a:ext uri="{FF2B5EF4-FFF2-40B4-BE49-F238E27FC236}">
                <a16:creationId xmlns:a16="http://schemas.microsoft.com/office/drawing/2014/main" id="{1F9E2CA3-5DF5-0E4C-8FEC-6A8563A087EB}"/>
              </a:ext>
            </a:extLst>
          </p:cNvPr>
          <p:cNvSpPr>
            <a:spLocks noChangeArrowheads="1"/>
          </p:cNvSpPr>
          <p:nvPr/>
        </p:nvSpPr>
        <p:spPr bwMode="auto">
          <a:xfrm rot="16200000" flipH="1">
            <a:off x="8001000" y="5489331"/>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43922828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a:extLst>
              <a:ext uri="{FF2B5EF4-FFF2-40B4-BE49-F238E27FC236}">
                <a16:creationId xmlns:a16="http://schemas.microsoft.com/office/drawing/2014/main" id="{74E0F3C0-F26C-0145-8EAA-254B18B43C6C}"/>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92CA7C3-C003-9D4F-96A0-69266DAECB6E}" type="slidenum">
              <a:rPr lang="en-US" altLang="en-US" sz="1400" b="0">
                <a:latin typeface="Times New Roman" panose="02020603050405020304" pitchFamily="18" charset="0"/>
              </a:rPr>
              <a:pPr>
                <a:spcBef>
                  <a:spcPct val="0"/>
                </a:spcBef>
                <a:buFontTx/>
                <a:buNone/>
              </a:pPr>
              <a:t>56</a:t>
            </a:fld>
            <a:endParaRPr lang="en-US" altLang="en-US" sz="1400" b="0">
              <a:latin typeface="Times New Roman" panose="02020603050405020304" pitchFamily="18" charset="0"/>
            </a:endParaRPr>
          </a:p>
        </p:txBody>
      </p:sp>
      <p:sp>
        <p:nvSpPr>
          <p:cNvPr id="31747" name="Rectangle 2">
            <a:extLst>
              <a:ext uri="{FF2B5EF4-FFF2-40B4-BE49-F238E27FC236}">
                <a16:creationId xmlns:a16="http://schemas.microsoft.com/office/drawing/2014/main" id="{CA9CC14E-C789-ED4D-88D0-4C3850295687}"/>
              </a:ext>
            </a:extLst>
          </p:cNvPr>
          <p:cNvSpPr>
            <a:spLocks noGrp="1" noChangeArrowheads="1"/>
          </p:cNvSpPr>
          <p:nvPr>
            <p:ph type="title"/>
          </p:nvPr>
        </p:nvSpPr>
        <p:spPr/>
        <p:txBody>
          <a:bodyPr/>
          <a:lstStyle/>
          <a:p>
            <a:pPr eaLnBrk="1" hangingPunct="1"/>
            <a:r>
              <a:rPr lang="en-US" altLang="en-US" dirty="0"/>
              <a:t>Case-crossover</a:t>
            </a:r>
          </a:p>
        </p:txBody>
      </p:sp>
      <p:sp>
        <p:nvSpPr>
          <p:cNvPr id="31748" name="Line 3">
            <a:extLst>
              <a:ext uri="{FF2B5EF4-FFF2-40B4-BE49-F238E27FC236}">
                <a16:creationId xmlns:a16="http://schemas.microsoft.com/office/drawing/2014/main" id="{A98ACC6D-4F5E-174D-8416-BFD588AF1C9E}"/>
              </a:ext>
            </a:extLst>
          </p:cNvPr>
          <p:cNvSpPr>
            <a:spLocks noChangeShapeType="1"/>
          </p:cNvSpPr>
          <p:nvPr/>
        </p:nvSpPr>
        <p:spPr bwMode="auto">
          <a:xfrm>
            <a:off x="2590800" y="2438400"/>
            <a:ext cx="1066800" cy="0"/>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49" name="Line 4">
            <a:extLst>
              <a:ext uri="{FF2B5EF4-FFF2-40B4-BE49-F238E27FC236}">
                <a16:creationId xmlns:a16="http://schemas.microsoft.com/office/drawing/2014/main" id="{B2DE3CA5-E3C2-9D47-A9E3-CE347A3E3B12}"/>
              </a:ext>
            </a:extLst>
          </p:cNvPr>
          <p:cNvSpPr>
            <a:spLocks noChangeShapeType="1"/>
          </p:cNvSpPr>
          <p:nvPr/>
        </p:nvSpPr>
        <p:spPr bwMode="auto">
          <a:xfrm>
            <a:off x="3657600" y="2438400"/>
            <a:ext cx="5638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Line 5">
            <a:extLst>
              <a:ext uri="{FF2B5EF4-FFF2-40B4-BE49-F238E27FC236}">
                <a16:creationId xmlns:a16="http://schemas.microsoft.com/office/drawing/2014/main" id="{B734658A-E5C6-6140-8CF6-BE852B20A280}"/>
              </a:ext>
            </a:extLst>
          </p:cNvPr>
          <p:cNvSpPr>
            <a:spLocks noChangeShapeType="1"/>
          </p:cNvSpPr>
          <p:nvPr/>
        </p:nvSpPr>
        <p:spPr bwMode="auto">
          <a:xfrm>
            <a:off x="2590800" y="2819400"/>
            <a:ext cx="3733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1" name="Line 6">
            <a:extLst>
              <a:ext uri="{FF2B5EF4-FFF2-40B4-BE49-F238E27FC236}">
                <a16:creationId xmlns:a16="http://schemas.microsoft.com/office/drawing/2014/main" id="{C9337898-033B-0143-93D0-E7190DBA0282}"/>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2" name="Line 7">
            <a:extLst>
              <a:ext uri="{FF2B5EF4-FFF2-40B4-BE49-F238E27FC236}">
                <a16:creationId xmlns:a16="http://schemas.microsoft.com/office/drawing/2014/main" id="{B1D84238-90C7-6D45-8D5D-90C771D66A19}"/>
              </a:ext>
            </a:extLst>
          </p:cNvPr>
          <p:cNvSpPr>
            <a:spLocks noChangeShapeType="1"/>
          </p:cNvSpPr>
          <p:nvPr/>
        </p:nvSpPr>
        <p:spPr bwMode="auto">
          <a:xfrm>
            <a:off x="2590800" y="3276600"/>
            <a:ext cx="6705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3" name="Line 8">
            <a:extLst>
              <a:ext uri="{FF2B5EF4-FFF2-40B4-BE49-F238E27FC236}">
                <a16:creationId xmlns:a16="http://schemas.microsoft.com/office/drawing/2014/main" id="{CCBC761A-BD51-1844-800C-F399A850A410}"/>
              </a:ext>
            </a:extLst>
          </p:cNvPr>
          <p:cNvSpPr>
            <a:spLocks noChangeShapeType="1"/>
          </p:cNvSpPr>
          <p:nvPr/>
        </p:nvSpPr>
        <p:spPr bwMode="auto">
          <a:xfrm>
            <a:off x="2667000" y="3733800"/>
            <a:ext cx="2971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4" name="Line 9">
            <a:extLst>
              <a:ext uri="{FF2B5EF4-FFF2-40B4-BE49-F238E27FC236}">
                <a16:creationId xmlns:a16="http://schemas.microsoft.com/office/drawing/2014/main" id="{F75B84CE-E443-AA4E-8FAA-A18363161972}"/>
              </a:ext>
            </a:extLst>
          </p:cNvPr>
          <p:cNvSpPr>
            <a:spLocks noChangeShapeType="1"/>
          </p:cNvSpPr>
          <p:nvPr/>
        </p:nvSpPr>
        <p:spPr bwMode="auto">
          <a:xfrm>
            <a:off x="6553200" y="3733800"/>
            <a:ext cx="2743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5" name="Line 10">
            <a:extLst>
              <a:ext uri="{FF2B5EF4-FFF2-40B4-BE49-F238E27FC236}">
                <a16:creationId xmlns:a16="http://schemas.microsoft.com/office/drawing/2014/main" id="{D070FC7C-2202-D049-89CE-C3B781F674E8}"/>
              </a:ext>
            </a:extLst>
          </p:cNvPr>
          <p:cNvSpPr>
            <a:spLocks noChangeShapeType="1"/>
          </p:cNvSpPr>
          <p:nvPr/>
        </p:nvSpPr>
        <p:spPr bwMode="auto">
          <a:xfrm>
            <a:off x="5562600" y="3733800"/>
            <a:ext cx="9906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6" name="Line 11">
            <a:extLst>
              <a:ext uri="{FF2B5EF4-FFF2-40B4-BE49-F238E27FC236}">
                <a16:creationId xmlns:a16="http://schemas.microsoft.com/office/drawing/2014/main" id="{B0FBA346-5C46-E047-8272-DCF3EC6FED64}"/>
              </a:ext>
            </a:extLst>
          </p:cNvPr>
          <p:cNvSpPr>
            <a:spLocks noChangeShapeType="1"/>
          </p:cNvSpPr>
          <p:nvPr/>
        </p:nvSpPr>
        <p:spPr bwMode="auto">
          <a:xfrm>
            <a:off x="2590800" y="4267200"/>
            <a:ext cx="1295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7" name="Line 12">
            <a:extLst>
              <a:ext uri="{FF2B5EF4-FFF2-40B4-BE49-F238E27FC236}">
                <a16:creationId xmlns:a16="http://schemas.microsoft.com/office/drawing/2014/main" id="{460EBFA2-E689-0E40-BDBE-ABD2747A7276}"/>
              </a:ext>
            </a:extLst>
          </p:cNvPr>
          <p:cNvSpPr>
            <a:spLocks noChangeShapeType="1"/>
          </p:cNvSpPr>
          <p:nvPr/>
        </p:nvSpPr>
        <p:spPr bwMode="auto">
          <a:xfrm>
            <a:off x="4724400" y="4267200"/>
            <a:ext cx="2667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8" name="Line 13">
            <a:extLst>
              <a:ext uri="{FF2B5EF4-FFF2-40B4-BE49-F238E27FC236}">
                <a16:creationId xmlns:a16="http://schemas.microsoft.com/office/drawing/2014/main" id="{586188EA-2D85-DB4B-90BD-5CC85AB2DE7E}"/>
              </a:ext>
            </a:extLst>
          </p:cNvPr>
          <p:cNvSpPr>
            <a:spLocks noChangeShapeType="1"/>
          </p:cNvSpPr>
          <p:nvPr/>
        </p:nvSpPr>
        <p:spPr bwMode="auto">
          <a:xfrm>
            <a:off x="2667000" y="5943600"/>
            <a:ext cx="1295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9" name="Line 14">
            <a:extLst>
              <a:ext uri="{FF2B5EF4-FFF2-40B4-BE49-F238E27FC236}">
                <a16:creationId xmlns:a16="http://schemas.microsoft.com/office/drawing/2014/main" id="{97606855-E918-7344-8610-B43FBC35C04E}"/>
              </a:ext>
            </a:extLst>
          </p:cNvPr>
          <p:cNvSpPr>
            <a:spLocks noChangeShapeType="1"/>
          </p:cNvSpPr>
          <p:nvPr/>
        </p:nvSpPr>
        <p:spPr bwMode="auto">
          <a:xfrm>
            <a:off x="3886200" y="4267200"/>
            <a:ext cx="9144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0" name="Line 15">
            <a:extLst>
              <a:ext uri="{FF2B5EF4-FFF2-40B4-BE49-F238E27FC236}">
                <a16:creationId xmlns:a16="http://schemas.microsoft.com/office/drawing/2014/main" id="{0D0585D5-BB36-A548-A66D-A727C21FEFFC}"/>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1" name="Line 16">
            <a:extLst>
              <a:ext uri="{FF2B5EF4-FFF2-40B4-BE49-F238E27FC236}">
                <a16:creationId xmlns:a16="http://schemas.microsoft.com/office/drawing/2014/main" id="{3793575F-CC17-F440-84F1-2413302485ED}"/>
              </a:ext>
            </a:extLst>
          </p:cNvPr>
          <p:cNvSpPr>
            <a:spLocks noChangeShapeType="1"/>
          </p:cNvSpPr>
          <p:nvPr/>
        </p:nvSpPr>
        <p:spPr bwMode="auto">
          <a:xfrm>
            <a:off x="2590800" y="3048000"/>
            <a:ext cx="3276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2" name="Line 17">
            <a:extLst>
              <a:ext uri="{FF2B5EF4-FFF2-40B4-BE49-F238E27FC236}">
                <a16:creationId xmlns:a16="http://schemas.microsoft.com/office/drawing/2014/main" id="{C1C1080B-7710-8342-80FB-FC6CDA462869}"/>
              </a:ext>
            </a:extLst>
          </p:cNvPr>
          <p:cNvSpPr>
            <a:spLocks noChangeShapeType="1"/>
          </p:cNvSpPr>
          <p:nvPr/>
        </p:nvSpPr>
        <p:spPr bwMode="auto">
          <a:xfrm>
            <a:off x="4267200" y="3505200"/>
            <a:ext cx="4038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3" name="Line 18">
            <a:extLst>
              <a:ext uri="{FF2B5EF4-FFF2-40B4-BE49-F238E27FC236}">
                <a16:creationId xmlns:a16="http://schemas.microsoft.com/office/drawing/2014/main" id="{76E27258-4640-E449-88F7-AFD0A710EE3D}"/>
              </a:ext>
            </a:extLst>
          </p:cNvPr>
          <p:cNvSpPr>
            <a:spLocks noChangeShapeType="1"/>
          </p:cNvSpPr>
          <p:nvPr/>
        </p:nvSpPr>
        <p:spPr bwMode="auto">
          <a:xfrm>
            <a:off x="3505200" y="3962400"/>
            <a:ext cx="3352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4" name="Line 19">
            <a:extLst>
              <a:ext uri="{FF2B5EF4-FFF2-40B4-BE49-F238E27FC236}">
                <a16:creationId xmlns:a16="http://schemas.microsoft.com/office/drawing/2014/main" id="{5757E1E9-48B1-3E47-B45D-8A1E8F872C02}"/>
              </a:ext>
            </a:extLst>
          </p:cNvPr>
          <p:cNvSpPr>
            <a:spLocks noChangeShapeType="1"/>
          </p:cNvSpPr>
          <p:nvPr/>
        </p:nvSpPr>
        <p:spPr bwMode="auto">
          <a:xfrm>
            <a:off x="2590800" y="4648200"/>
            <a:ext cx="67818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5" name="Line 20">
            <a:extLst>
              <a:ext uri="{FF2B5EF4-FFF2-40B4-BE49-F238E27FC236}">
                <a16:creationId xmlns:a16="http://schemas.microsoft.com/office/drawing/2014/main" id="{EA1EE7A7-D0BE-134B-858B-323F89191ABA}"/>
              </a:ext>
            </a:extLst>
          </p:cNvPr>
          <p:cNvSpPr>
            <a:spLocks noChangeShapeType="1"/>
          </p:cNvSpPr>
          <p:nvPr/>
        </p:nvSpPr>
        <p:spPr bwMode="auto">
          <a:xfrm>
            <a:off x="2590800" y="5029200"/>
            <a:ext cx="4495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6" name="Line 21">
            <a:extLst>
              <a:ext uri="{FF2B5EF4-FFF2-40B4-BE49-F238E27FC236}">
                <a16:creationId xmlns:a16="http://schemas.microsoft.com/office/drawing/2014/main" id="{3DCB2550-6EB1-4141-BAB1-65556C9A30C3}"/>
              </a:ext>
            </a:extLst>
          </p:cNvPr>
          <p:cNvSpPr>
            <a:spLocks noChangeShapeType="1"/>
          </p:cNvSpPr>
          <p:nvPr/>
        </p:nvSpPr>
        <p:spPr bwMode="auto">
          <a:xfrm>
            <a:off x="7772400" y="5029200"/>
            <a:ext cx="990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7" name="Line 22">
            <a:extLst>
              <a:ext uri="{FF2B5EF4-FFF2-40B4-BE49-F238E27FC236}">
                <a16:creationId xmlns:a16="http://schemas.microsoft.com/office/drawing/2014/main" id="{48646179-B0C0-BB4E-89D9-B5D1B114C872}"/>
              </a:ext>
            </a:extLst>
          </p:cNvPr>
          <p:cNvSpPr>
            <a:spLocks noChangeShapeType="1"/>
          </p:cNvSpPr>
          <p:nvPr/>
        </p:nvSpPr>
        <p:spPr bwMode="auto">
          <a:xfrm>
            <a:off x="7010400" y="5029200"/>
            <a:ext cx="762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8" name="Line 23">
            <a:extLst>
              <a:ext uri="{FF2B5EF4-FFF2-40B4-BE49-F238E27FC236}">
                <a16:creationId xmlns:a16="http://schemas.microsoft.com/office/drawing/2014/main" id="{E46136F7-D809-2740-A45D-DC164AE53E5A}"/>
              </a:ext>
            </a:extLst>
          </p:cNvPr>
          <p:cNvSpPr>
            <a:spLocks noChangeShapeType="1"/>
          </p:cNvSpPr>
          <p:nvPr/>
        </p:nvSpPr>
        <p:spPr bwMode="auto">
          <a:xfrm>
            <a:off x="3352800" y="5334000"/>
            <a:ext cx="2209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9" name="Line 24">
            <a:extLst>
              <a:ext uri="{FF2B5EF4-FFF2-40B4-BE49-F238E27FC236}">
                <a16:creationId xmlns:a16="http://schemas.microsoft.com/office/drawing/2014/main" id="{15826F55-9C35-E847-97BD-05B0DA73F161}"/>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0" name="Line 25">
            <a:extLst>
              <a:ext uri="{FF2B5EF4-FFF2-40B4-BE49-F238E27FC236}">
                <a16:creationId xmlns:a16="http://schemas.microsoft.com/office/drawing/2014/main" id="{8AD2D98E-57AB-D347-A2FE-131EA6072650}"/>
              </a:ext>
            </a:extLst>
          </p:cNvPr>
          <p:cNvSpPr>
            <a:spLocks noChangeShapeType="1"/>
          </p:cNvSpPr>
          <p:nvPr/>
        </p:nvSpPr>
        <p:spPr bwMode="auto">
          <a:xfrm>
            <a:off x="2590800" y="2667000"/>
            <a:ext cx="1219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1" name="Line 26">
            <a:extLst>
              <a:ext uri="{FF2B5EF4-FFF2-40B4-BE49-F238E27FC236}">
                <a16:creationId xmlns:a16="http://schemas.microsoft.com/office/drawing/2014/main" id="{9718559E-FF09-9948-941B-EF27337BF1AD}"/>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2" name="Line 27">
            <a:extLst>
              <a:ext uri="{FF2B5EF4-FFF2-40B4-BE49-F238E27FC236}">
                <a16:creationId xmlns:a16="http://schemas.microsoft.com/office/drawing/2014/main" id="{721B6133-3365-9842-A360-D7A50C23549D}"/>
              </a:ext>
            </a:extLst>
          </p:cNvPr>
          <p:cNvSpPr>
            <a:spLocks noChangeShapeType="1"/>
          </p:cNvSpPr>
          <p:nvPr/>
        </p:nvSpPr>
        <p:spPr bwMode="auto">
          <a:xfrm>
            <a:off x="2667000" y="5638800"/>
            <a:ext cx="1371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3" name="Line 28">
            <a:extLst>
              <a:ext uri="{FF2B5EF4-FFF2-40B4-BE49-F238E27FC236}">
                <a16:creationId xmlns:a16="http://schemas.microsoft.com/office/drawing/2014/main" id="{F45F66E5-ABAA-9849-B74A-CAB5DEEB7A34}"/>
              </a:ext>
            </a:extLst>
          </p:cNvPr>
          <p:cNvSpPr>
            <a:spLocks noChangeShapeType="1"/>
          </p:cNvSpPr>
          <p:nvPr/>
        </p:nvSpPr>
        <p:spPr bwMode="auto">
          <a:xfrm>
            <a:off x="3962400" y="5943600"/>
            <a:ext cx="8382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4" name="Line 29">
            <a:extLst>
              <a:ext uri="{FF2B5EF4-FFF2-40B4-BE49-F238E27FC236}">
                <a16:creationId xmlns:a16="http://schemas.microsoft.com/office/drawing/2014/main" id="{35DC1C0C-107F-B24A-A66B-BEA597FDABBA}"/>
              </a:ext>
            </a:extLst>
          </p:cNvPr>
          <p:cNvSpPr>
            <a:spLocks noChangeShapeType="1"/>
          </p:cNvSpPr>
          <p:nvPr/>
        </p:nvSpPr>
        <p:spPr bwMode="auto">
          <a:xfrm>
            <a:off x="4800600" y="5943600"/>
            <a:ext cx="3505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5" name="Line 30">
            <a:extLst>
              <a:ext uri="{FF2B5EF4-FFF2-40B4-BE49-F238E27FC236}">
                <a16:creationId xmlns:a16="http://schemas.microsoft.com/office/drawing/2014/main" id="{4696064E-4CBA-7E45-9300-B65000C54374}"/>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6" name="Line 31">
            <a:extLst>
              <a:ext uri="{FF2B5EF4-FFF2-40B4-BE49-F238E27FC236}">
                <a16:creationId xmlns:a16="http://schemas.microsoft.com/office/drawing/2014/main" id="{615E4A0D-4B12-5D4E-A8EF-D04C1D253BF9}"/>
              </a:ext>
            </a:extLst>
          </p:cNvPr>
          <p:cNvSpPr>
            <a:spLocks noChangeShapeType="1"/>
          </p:cNvSpPr>
          <p:nvPr/>
        </p:nvSpPr>
        <p:spPr bwMode="auto">
          <a:xfrm>
            <a:off x="5029200" y="5562600"/>
            <a:ext cx="3581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7" name="Line 32">
            <a:extLst>
              <a:ext uri="{FF2B5EF4-FFF2-40B4-BE49-F238E27FC236}">
                <a16:creationId xmlns:a16="http://schemas.microsoft.com/office/drawing/2014/main" id="{5A316CDF-0922-944B-9EDB-31C74AC5B608}"/>
              </a:ext>
            </a:extLst>
          </p:cNvPr>
          <p:cNvSpPr>
            <a:spLocks noChangeShapeType="1"/>
          </p:cNvSpPr>
          <p:nvPr/>
        </p:nvSpPr>
        <p:spPr bwMode="auto">
          <a:xfrm>
            <a:off x="5867400" y="2133600"/>
            <a:ext cx="2286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8" name="Line 33">
            <a:extLst>
              <a:ext uri="{FF2B5EF4-FFF2-40B4-BE49-F238E27FC236}">
                <a16:creationId xmlns:a16="http://schemas.microsoft.com/office/drawing/2014/main" id="{53BC07E5-110B-9A4C-8B64-BAE8C52F92DF}"/>
              </a:ext>
            </a:extLst>
          </p:cNvPr>
          <p:cNvSpPr>
            <a:spLocks noChangeShapeType="1"/>
          </p:cNvSpPr>
          <p:nvPr/>
        </p:nvSpPr>
        <p:spPr bwMode="auto">
          <a:xfrm>
            <a:off x="8153400" y="2133600"/>
            <a:ext cx="1143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9" name="AutoShape 34">
            <a:extLst>
              <a:ext uri="{FF2B5EF4-FFF2-40B4-BE49-F238E27FC236}">
                <a16:creationId xmlns:a16="http://schemas.microsoft.com/office/drawing/2014/main" id="{9029FC58-9B23-D943-A073-8E851AE3D2CC}"/>
              </a:ext>
            </a:extLst>
          </p:cNvPr>
          <p:cNvSpPr>
            <a:spLocks noChangeArrowheads="1"/>
          </p:cNvSpPr>
          <p:nvPr/>
        </p:nvSpPr>
        <p:spPr bwMode="auto">
          <a:xfrm rot="10975747">
            <a:off x="3200400" y="2738438"/>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0" name="AutoShape 35">
            <a:extLst>
              <a:ext uri="{FF2B5EF4-FFF2-40B4-BE49-F238E27FC236}">
                <a16:creationId xmlns:a16="http://schemas.microsoft.com/office/drawing/2014/main" id="{7538693F-DFD3-7C49-85A3-94EFF3A49406}"/>
              </a:ext>
            </a:extLst>
          </p:cNvPr>
          <p:cNvSpPr>
            <a:spLocks noChangeArrowheads="1"/>
          </p:cNvSpPr>
          <p:nvPr/>
        </p:nvSpPr>
        <p:spPr bwMode="auto">
          <a:xfrm rot="10975747">
            <a:off x="6477000" y="28956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1" name="AutoShape 36">
            <a:extLst>
              <a:ext uri="{FF2B5EF4-FFF2-40B4-BE49-F238E27FC236}">
                <a16:creationId xmlns:a16="http://schemas.microsoft.com/office/drawing/2014/main" id="{FAC121E0-B900-484D-96B3-4B27C4F99E2D}"/>
              </a:ext>
            </a:extLst>
          </p:cNvPr>
          <p:cNvSpPr>
            <a:spLocks noChangeArrowheads="1"/>
          </p:cNvSpPr>
          <p:nvPr/>
        </p:nvSpPr>
        <p:spPr bwMode="auto">
          <a:xfrm rot="10975747">
            <a:off x="4572000" y="31242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2" name="AutoShape 37">
            <a:extLst>
              <a:ext uri="{FF2B5EF4-FFF2-40B4-BE49-F238E27FC236}">
                <a16:creationId xmlns:a16="http://schemas.microsoft.com/office/drawing/2014/main" id="{F2F1D542-3AD5-6142-8125-FC5632508ED0}"/>
              </a:ext>
            </a:extLst>
          </p:cNvPr>
          <p:cNvSpPr>
            <a:spLocks noChangeArrowheads="1"/>
          </p:cNvSpPr>
          <p:nvPr/>
        </p:nvSpPr>
        <p:spPr bwMode="auto">
          <a:xfrm rot="10975747">
            <a:off x="7086600" y="35814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3" name="AutoShape 38">
            <a:extLst>
              <a:ext uri="{FF2B5EF4-FFF2-40B4-BE49-F238E27FC236}">
                <a16:creationId xmlns:a16="http://schemas.microsoft.com/office/drawing/2014/main" id="{D715CF6A-2D01-204E-A614-BD9DE5A896BF}"/>
              </a:ext>
            </a:extLst>
          </p:cNvPr>
          <p:cNvSpPr>
            <a:spLocks noChangeArrowheads="1"/>
          </p:cNvSpPr>
          <p:nvPr/>
        </p:nvSpPr>
        <p:spPr bwMode="auto">
          <a:xfrm rot="10975747">
            <a:off x="6781800" y="43434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4" name="AutoShape 39">
            <a:extLst>
              <a:ext uri="{FF2B5EF4-FFF2-40B4-BE49-F238E27FC236}">
                <a16:creationId xmlns:a16="http://schemas.microsoft.com/office/drawing/2014/main" id="{AAAF6339-7F11-2747-B169-A11A892EC6BB}"/>
              </a:ext>
            </a:extLst>
          </p:cNvPr>
          <p:cNvSpPr>
            <a:spLocks noChangeArrowheads="1"/>
          </p:cNvSpPr>
          <p:nvPr/>
        </p:nvSpPr>
        <p:spPr bwMode="auto">
          <a:xfrm rot="10975747">
            <a:off x="4953000" y="54102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5" name="AutoShape 40">
            <a:extLst>
              <a:ext uri="{FF2B5EF4-FFF2-40B4-BE49-F238E27FC236}">
                <a16:creationId xmlns:a16="http://schemas.microsoft.com/office/drawing/2014/main" id="{5F6911E8-FF87-7F42-8445-173670CB264B}"/>
              </a:ext>
            </a:extLst>
          </p:cNvPr>
          <p:cNvSpPr>
            <a:spLocks noChangeArrowheads="1"/>
          </p:cNvSpPr>
          <p:nvPr/>
        </p:nvSpPr>
        <p:spPr bwMode="auto">
          <a:xfrm rot="10975747">
            <a:off x="2743200" y="56388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6" name="AutoShape 41">
            <a:extLst>
              <a:ext uri="{FF2B5EF4-FFF2-40B4-BE49-F238E27FC236}">
                <a16:creationId xmlns:a16="http://schemas.microsoft.com/office/drawing/2014/main" id="{C708E826-CB26-EF43-8418-58085C0A5B1E}"/>
              </a:ext>
            </a:extLst>
          </p:cNvPr>
          <p:cNvSpPr>
            <a:spLocks noChangeArrowheads="1"/>
          </p:cNvSpPr>
          <p:nvPr/>
        </p:nvSpPr>
        <p:spPr bwMode="auto">
          <a:xfrm rot="10975747">
            <a:off x="7315200" y="5100638"/>
            <a:ext cx="1524000" cy="381000"/>
          </a:xfrm>
          <a:prstGeom prst="curvedDownArrow">
            <a:avLst>
              <a:gd name="adj1" fmla="val 70778"/>
              <a:gd name="adj2" fmla="val 130778"/>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7" name="AutoShape 42">
            <a:extLst>
              <a:ext uri="{FF2B5EF4-FFF2-40B4-BE49-F238E27FC236}">
                <a16:creationId xmlns:a16="http://schemas.microsoft.com/office/drawing/2014/main" id="{DB1C3945-EA1A-5541-8D86-C5074B808EFC}"/>
              </a:ext>
            </a:extLst>
          </p:cNvPr>
          <p:cNvSpPr>
            <a:spLocks noChangeArrowheads="1"/>
          </p:cNvSpPr>
          <p:nvPr/>
        </p:nvSpPr>
        <p:spPr bwMode="auto">
          <a:xfrm rot="10975747">
            <a:off x="7696200" y="5937250"/>
            <a:ext cx="1600200" cy="381000"/>
          </a:xfrm>
          <a:prstGeom prst="curvedDownArrow">
            <a:avLst>
              <a:gd name="adj1" fmla="val 74317"/>
              <a:gd name="adj2" fmla="val 137317"/>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Tree>
    <p:extLst>
      <p:ext uri="{BB962C8B-B14F-4D97-AF65-F5344CB8AC3E}">
        <p14:creationId xmlns:p14="http://schemas.microsoft.com/office/powerpoint/2010/main" val="14766992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a:extLst>
              <a:ext uri="{FF2B5EF4-FFF2-40B4-BE49-F238E27FC236}">
                <a16:creationId xmlns:a16="http://schemas.microsoft.com/office/drawing/2014/main" id="{4B468F07-A27C-3447-8031-E0A34E3BF666}"/>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99FB12B5-07C4-E949-BB41-9CDE03128AFF}" type="slidenum">
              <a:rPr lang="en-US" altLang="en-US" sz="1400" b="0">
                <a:latin typeface="Times New Roman" panose="02020603050405020304" pitchFamily="18" charset="0"/>
              </a:rPr>
              <a:pPr>
                <a:spcBef>
                  <a:spcPct val="0"/>
                </a:spcBef>
                <a:buFontTx/>
                <a:buNone/>
              </a:pPr>
              <a:t>57</a:t>
            </a:fld>
            <a:endParaRPr lang="en-US" altLang="en-US" sz="1400" b="0">
              <a:latin typeface="Times New Roman" panose="02020603050405020304" pitchFamily="18" charset="0"/>
            </a:endParaRPr>
          </a:p>
        </p:txBody>
      </p:sp>
      <p:sp>
        <p:nvSpPr>
          <p:cNvPr id="34819" name="Rectangle 2">
            <a:extLst>
              <a:ext uri="{FF2B5EF4-FFF2-40B4-BE49-F238E27FC236}">
                <a16:creationId xmlns:a16="http://schemas.microsoft.com/office/drawing/2014/main" id="{57B5B23D-B548-734C-B6E1-8FCF0412BC49}"/>
              </a:ext>
            </a:extLst>
          </p:cNvPr>
          <p:cNvSpPr>
            <a:spLocks noGrp="1" noChangeArrowheads="1"/>
          </p:cNvSpPr>
          <p:nvPr>
            <p:ph type="title"/>
          </p:nvPr>
        </p:nvSpPr>
        <p:spPr>
          <a:xfrm>
            <a:off x="876300" y="273735"/>
            <a:ext cx="10515600" cy="1325563"/>
          </a:xfrm>
        </p:spPr>
        <p:txBody>
          <a:bodyPr/>
          <a:lstStyle/>
          <a:p>
            <a:pPr eaLnBrk="1" hangingPunct="1"/>
            <a:r>
              <a:rPr lang="en-US" altLang="en-US" dirty="0"/>
              <a:t>Case-crossover</a:t>
            </a:r>
          </a:p>
        </p:txBody>
      </p:sp>
      <p:sp>
        <p:nvSpPr>
          <p:cNvPr id="34820" name="Line 3">
            <a:extLst>
              <a:ext uri="{FF2B5EF4-FFF2-40B4-BE49-F238E27FC236}">
                <a16:creationId xmlns:a16="http://schemas.microsoft.com/office/drawing/2014/main" id="{6CF5DB8E-ABCA-8245-8E34-ACDD5D0B47B2}"/>
              </a:ext>
            </a:extLst>
          </p:cNvPr>
          <p:cNvSpPr>
            <a:spLocks noChangeShapeType="1"/>
          </p:cNvSpPr>
          <p:nvPr/>
        </p:nvSpPr>
        <p:spPr bwMode="auto">
          <a:xfrm>
            <a:off x="7543800" y="2971800"/>
            <a:ext cx="228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1" name="Line 4">
            <a:extLst>
              <a:ext uri="{FF2B5EF4-FFF2-40B4-BE49-F238E27FC236}">
                <a16:creationId xmlns:a16="http://schemas.microsoft.com/office/drawing/2014/main" id="{E79FCD93-2037-0845-A17E-3CAB2A0D7405}"/>
              </a:ext>
            </a:extLst>
          </p:cNvPr>
          <p:cNvSpPr>
            <a:spLocks noChangeShapeType="1"/>
          </p:cNvSpPr>
          <p:nvPr/>
        </p:nvSpPr>
        <p:spPr bwMode="auto">
          <a:xfrm>
            <a:off x="6858000" y="4419600"/>
            <a:ext cx="228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2" name="Line 5">
            <a:extLst>
              <a:ext uri="{FF2B5EF4-FFF2-40B4-BE49-F238E27FC236}">
                <a16:creationId xmlns:a16="http://schemas.microsoft.com/office/drawing/2014/main" id="{FC27DDB5-8061-294D-A24E-5CEFF5BAC43E}"/>
              </a:ext>
            </a:extLst>
          </p:cNvPr>
          <p:cNvSpPr>
            <a:spLocks noChangeShapeType="1"/>
          </p:cNvSpPr>
          <p:nvPr/>
        </p:nvSpPr>
        <p:spPr bwMode="auto">
          <a:xfrm>
            <a:off x="7848600" y="4419600"/>
            <a:ext cx="228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3" name="Line 6">
            <a:extLst>
              <a:ext uri="{FF2B5EF4-FFF2-40B4-BE49-F238E27FC236}">
                <a16:creationId xmlns:a16="http://schemas.microsoft.com/office/drawing/2014/main" id="{75DC128D-23A8-DE4F-A1EB-32AFFA62E4C2}"/>
              </a:ext>
            </a:extLst>
          </p:cNvPr>
          <p:cNvSpPr>
            <a:spLocks noChangeShapeType="1"/>
          </p:cNvSpPr>
          <p:nvPr/>
        </p:nvSpPr>
        <p:spPr bwMode="auto">
          <a:xfrm>
            <a:off x="5638800" y="3200400"/>
            <a:ext cx="228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4" name="Line 7">
            <a:extLst>
              <a:ext uri="{FF2B5EF4-FFF2-40B4-BE49-F238E27FC236}">
                <a16:creationId xmlns:a16="http://schemas.microsoft.com/office/drawing/2014/main" id="{89D670A5-EEAB-C541-AFE0-398F81237448}"/>
              </a:ext>
            </a:extLst>
          </p:cNvPr>
          <p:cNvSpPr>
            <a:spLocks noChangeShapeType="1"/>
          </p:cNvSpPr>
          <p:nvPr/>
        </p:nvSpPr>
        <p:spPr bwMode="auto">
          <a:xfrm>
            <a:off x="8001000" y="3657600"/>
            <a:ext cx="3048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5" name="Line 8">
            <a:extLst>
              <a:ext uri="{FF2B5EF4-FFF2-40B4-BE49-F238E27FC236}">
                <a16:creationId xmlns:a16="http://schemas.microsoft.com/office/drawing/2014/main" id="{3C52E60A-FBFD-EF41-88E9-2AD82746246C}"/>
              </a:ext>
            </a:extLst>
          </p:cNvPr>
          <p:cNvSpPr>
            <a:spLocks noChangeShapeType="1"/>
          </p:cNvSpPr>
          <p:nvPr/>
        </p:nvSpPr>
        <p:spPr bwMode="auto">
          <a:xfrm>
            <a:off x="8458200" y="5181600"/>
            <a:ext cx="3048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6" name="Line 9">
            <a:extLst>
              <a:ext uri="{FF2B5EF4-FFF2-40B4-BE49-F238E27FC236}">
                <a16:creationId xmlns:a16="http://schemas.microsoft.com/office/drawing/2014/main" id="{DD985B08-8DE3-CE45-8C97-34B80B4462F6}"/>
              </a:ext>
            </a:extLst>
          </p:cNvPr>
          <p:cNvSpPr>
            <a:spLocks noChangeShapeType="1"/>
          </p:cNvSpPr>
          <p:nvPr/>
        </p:nvSpPr>
        <p:spPr bwMode="auto">
          <a:xfrm>
            <a:off x="7391400" y="5181600"/>
            <a:ext cx="381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7" name="Line 10">
            <a:extLst>
              <a:ext uri="{FF2B5EF4-FFF2-40B4-BE49-F238E27FC236}">
                <a16:creationId xmlns:a16="http://schemas.microsoft.com/office/drawing/2014/main" id="{0FF80B8F-0A78-6549-9176-92BD0065AD6C}"/>
              </a:ext>
            </a:extLst>
          </p:cNvPr>
          <p:cNvSpPr>
            <a:spLocks noChangeShapeType="1"/>
          </p:cNvSpPr>
          <p:nvPr/>
        </p:nvSpPr>
        <p:spPr bwMode="auto">
          <a:xfrm>
            <a:off x="5029200" y="54864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8" name="Line 11">
            <a:extLst>
              <a:ext uri="{FF2B5EF4-FFF2-40B4-BE49-F238E27FC236}">
                <a16:creationId xmlns:a16="http://schemas.microsoft.com/office/drawing/2014/main" id="{6A6419BA-87F1-314E-8369-7E5A1B46A782}"/>
              </a:ext>
            </a:extLst>
          </p:cNvPr>
          <p:cNvSpPr>
            <a:spLocks noChangeShapeType="1"/>
          </p:cNvSpPr>
          <p:nvPr/>
        </p:nvSpPr>
        <p:spPr bwMode="auto">
          <a:xfrm>
            <a:off x="6019800" y="5486400"/>
            <a:ext cx="228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9" name="Line 12">
            <a:extLst>
              <a:ext uri="{FF2B5EF4-FFF2-40B4-BE49-F238E27FC236}">
                <a16:creationId xmlns:a16="http://schemas.microsoft.com/office/drawing/2014/main" id="{51BB5435-5AF2-2043-A307-DACF729EA9BC}"/>
              </a:ext>
            </a:extLst>
          </p:cNvPr>
          <p:cNvSpPr>
            <a:spLocks noChangeShapeType="1"/>
          </p:cNvSpPr>
          <p:nvPr/>
        </p:nvSpPr>
        <p:spPr bwMode="auto">
          <a:xfrm>
            <a:off x="3276600" y="28194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0" name="Line 13">
            <a:extLst>
              <a:ext uri="{FF2B5EF4-FFF2-40B4-BE49-F238E27FC236}">
                <a16:creationId xmlns:a16="http://schemas.microsoft.com/office/drawing/2014/main" id="{68F45A23-58B9-4C43-B509-1299126645FD}"/>
              </a:ext>
            </a:extLst>
          </p:cNvPr>
          <p:cNvSpPr>
            <a:spLocks noChangeShapeType="1"/>
          </p:cNvSpPr>
          <p:nvPr/>
        </p:nvSpPr>
        <p:spPr bwMode="auto">
          <a:xfrm>
            <a:off x="4191000" y="2819400"/>
            <a:ext cx="304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1" name="Line 14">
            <a:extLst>
              <a:ext uri="{FF2B5EF4-FFF2-40B4-BE49-F238E27FC236}">
                <a16:creationId xmlns:a16="http://schemas.microsoft.com/office/drawing/2014/main" id="{3369FFA6-1FFB-8745-AA08-E5096B017343}"/>
              </a:ext>
            </a:extLst>
          </p:cNvPr>
          <p:cNvSpPr>
            <a:spLocks noChangeShapeType="1"/>
          </p:cNvSpPr>
          <p:nvPr/>
        </p:nvSpPr>
        <p:spPr bwMode="auto">
          <a:xfrm>
            <a:off x="3810000" y="5791200"/>
            <a:ext cx="228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2" name="Line 15">
            <a:extLst>
              <a:ext uri="{FF2B5EF4-FFF2-40B4-BE49-F238E27FC236}">
                <a16:creationId xmlns:a16="http://schemas.microsoft.com/office/drawing/2014/main" id="{3432F640-7CA5-9747-AAE5-2ABED382259E}"/>
              </a:ext>
            </a:extLst>
          </p:cNvPr>
          <p:cNvSpPr>
            <a:spLocks noChangeShapeType="1"/>
          </p:cNvSpPr>
          <p:nvPr/>
        </p:nvSpPr>
        <p:spPr bwMode="auto">
          <a:xfrm>
            <a:off x="7848600" y="60198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3" name="Line 16">
            <a:extLst>
              <a:ext uri="{FF2B5EF4-FFF2-40B4-BE49-F238E27FC236}">
                <a16:creationId xmlns:a16="http://schemas.microsoft.com/office/drawing/2014/main" id="{644B9A4E-848A-AD45-A311-CAED037551FF}"/>
              </a:ext>
            </a:extLst>
          </p:cNvPr>
          <p:cNvSpPr>
            <a:spLocks noChangeShapeType="1"/>
          </p:cNvSpPr>
          <p:nvPr/>
        </p:nvSpPr>
        <p:spPr bwMode="auto">
          <a:xfrm>
            <a:off x="8991600" y="6019800"/>
            <a:ext cx="304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4" name="AutoShape 17">
            <a:extLst>
              <a:ext uri="{FF2B5EF4-FFF2-40B4-BE49-F238E27FC236}">
                <a16:creationId xmlns:a16="http://schemas.microsoft.com/office/drawing/2014/main" id="{1FF3EC83-C6AE-C645-BFA1-A3FB2C5DEC58}"/>
              </a:ext>
            </a:extLst>
          </p:cNvPr>
          <p:cNvSpPr>
            <a:spLocks noChangeArrowheads="1"/>
          </p:cNvSpPr>
          <p:nvPr/>
        </p:nvSpPr>
        <p:spPr bwMode="auto">
          <a:xfrm rot="10975747">
            <a:off x="3200400" y="2890838"/>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5" name="AutoShape 18">
            <a:extLst>
              <a:ext uri="{FF2B5EF4-FFF2-40B4-BE49-F238E27FC236}">
                <a16:creationId xmlns:a16="http://schemas.microsoft.com/office/drawing/2014/main" id="{6358F0F4-AC97-1D4E-BD35-312506EFBE81}"/>
              </a:ext>
            </a:extLst>
          </p:cNvPr>
          <p:cNvSpPr>
            <a:spLocks noChangeArrowheads="1"/>
          </p:cNvSpPr>
          <p:nvPr/>
        </p:nvSpPr>
        <p:spPr bwMode="auto">
          <a:xfrm rot="10975747">
            <a:off x="6477000" y="30480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6" name="AutoShape 19">
            <a:extLst>
              <a:ext uri="{FF2B5EF4-FFF2-40B4-BE49-F238E27FC236}">
                <a16:creationId xmlns:a16="http://schemas.microsoft.com/office/drawing/2014/main" id="{8FADCF11-ACB3-7640-B36F-468E9C945E30}"/>
              </a:ext>
            </a:extLst>
          </p:cNvPr>
          <p:cNvSpPr>
            <a:spLocks noChangeArrowheads="1"/>
          </p:cNvSpPr>
          <p:nvPr/>
        </p:nvSpPr>
        <p:spPr bwMode="auto">
          <a:xfrm rot="10975747">
            <a:off x="4572000" y="32766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7" name="AutoShape 20">
            <a:extLst>
              <a:ext uri="{FF2B5EF4-FFF2-40B4-BE49-F238E27FC236}">
                <a16:creationId xmlns:a16="http://schemas.microsoft.com/office/drawing/2014/main" id="{A06A9B0A-4BDC-354E-8F69-6696EF9DFDA1}"/>
              </a:ext>
            </a:extLst>
          </p:cNvPr>
          <p:cNvSpPr>
            <a:spLocks noChangeArrowheads="1"/>
          </p:cNvSpPr>
          <p:nvPr/>
        </p:nvSpPr>
        <p:spPr bwMode="auto">
          <a:xfrm rot="10975747">
            <a:off x="7086600" y="37338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8" name="AutoShape 21">
            <a:extLst>
              <a:ext uri="{FF2B5EF4-FFF2-40B4-BE49-F238E27FC236}">
                <a16:creationId xmlns:a16="http://schemas.microsoft.com/office/drawing/2014/main" id="{DC63FADE-CC89-F740-A8C0-37CE63F18E23}"/>
              </a:ext>
            </a:extLst>
          </p:cNvPr>
          <p:cNvSpPr>
            <a:spLocks noChangeArrowheads="1"/>
          </p:cNvSpPr>
          <p:nvPr/>
        </p:nvSpPr>
        <p:spPr bwMode="auto">
          <a:xfrm rot="10975747">
            <a:off x="6781800" y="44958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9" name="AutoShape 22">
            <a:extLst>
              <a:ext uri="{FF2B5EF4-FFF2-40B4-BE49-F238E27FC236}">
                <a16:creationId xmlns:a16="http://schemas.microsoft.com/office/drawing/2014/main" id="{9018ECF0-1A5F-1C45-9DAA-B5E26780CE7E}"/>
              </a:ext>
            </a:extLst>
          </p:cNvPr>
          <p:cNvSpPr>
            <a:spLocks noChangeArrowheads="1"/>
          </p:cNvSpPr>
          <p:nvPr/>
        </p:nvSpPr>
        <p:spPr bwMode="auto">
          <a:xfrm rot="10975747">
            <a:off x="4953000" y="55626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0" name="AutoShape 23">
            <a:extLst>
              <a:ext uri="{FF2B5EF4-FFF2-40B4-BE49-F238E27FC236}">
                <a16:creationId xmlns:a16="http://schemas.microsoft.com/office/drawing/2014/main" id="{E222EF3C-6E0E-634E-B4F6-F2B450ACEC2E}"/>
              </a:ext>
            </a:extLst>
          </p:cNvPr>
          <p:cNvSpPr>
            <a:spLocks noChangeArrowheads="1"/>
          </p:cNvSpPr>
          <p:nvPr/>
        </p:nvSpPr>
        <p:spPr bwMode="auto">
          <a:xfrm rot="10975747">
            <a:off x="2743200" y="58674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1" name="AutoShape 24">
            <a:extLst>
              <a:ext uri="{FF2B5EF4-FFF2-40B4-BE49-F238E27FC236}">
                <a16:creationId xmlns:a16="http://schemas.microsoft.com/office/drawing/2014/main" id="{40468143-EA8C-5D45-9AEC-5888FB9C63AB}"/>
              </a:ext>
            </a:extLst>
          </p:cNvPr>
          <p:cNvSpPr>
            <a:spLocks noChangeArrowheads="1"/>
          </p:cNvSpPr>
          <p:nvPr/>
        </p:nvSpPr>
        <p:spPr bwMode="auto">
          <a:xfrm rot="10975747">
            <a:off x="7315200" y="5253038"/>
            <a:ext cx="1524000" cy="381000"/>
          </a:xfrm>
          <a:prstGeom prst="curvedDownArrow">
            <a:avLst>
              <a:gd name="adj1" fmla="val 70778"/>
              <a:gd name="adj2" fmla="val 130778"/>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2" name="AutoShape 25">
            <a:extLst>
              <a:ext uri="{FF2B5EF4-FFF2-40B4-BE49-F238E27FC236}">
                <a16:creationId xmlns:a16="http://schemas.microsoft.com/office/drawing/2014/main" id="{E92705C0-30AF-564B-AFBF-FE678C0E2C04}"/>
              </a:ext>
            </a:extLst>
          </p:cNvPr>
          <p:cNvSpPr>
            <a:spLocks noChangeArrowheads="1"/>
          </p:cNvSpPr>
          <p:nvPr/>
        </p:nvSpPr>
        <p:spPr bwMode="auto">
          <a:xfrm rot="10975747">
            <a:off x="7696200" y="6089650"/>
            <a:ext cx="1600200" cy="381000"/>
          </a:xfrm>
          <a:prstGeom prst="curvedDownArrow">
            <a:avLst>
              <a:gd name="adj1" fmla="val 74317"/>
              <a:gd name="adj2" fmla="val 137317"/>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3" name="Line 26">
            <a:extLst>
              <a:ext uri="{FF2B5EF4-FFF2-40B4-BE49-F238E27FC236}">
                <a16:creationId xmlns:a16="http://schemas.microsoft.com/office/drawing/2014/main" id="{51A38717-2C23-F843-95CB-DE2EF7FF3F00}"/>
              </a:ext>
            </a:extLst>
          </p:cNvPr>
          <p:cNvSpPr>
            <a:spLocks noChangeShapeType="1"/>
          </p:cNvSpPr>
          <p:nvPr/>
        </p:nvSpPr>
        <p:spPr bwMode="auto">
          <a:xfrm>
            <a:off x="6477000" y="2971800"/>
            <a:ext cx="381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4" name="Line 27">
            <a:extLst>
              <a:ext uri="{FF2B5EF4-FFF2-40B4-BE49-F238E27FC236}">
                <a16:creationId xmlns:a16="http://schemas.microsoft.com/office/drawing/2014/main" id="{B6F7A8EE-785D-2C47-9B6C-38A744A43DD9}"/>
              </a:ext>
            </a:extLst>
          </p:cNvPr>
          <p:cNvSpPr>
            <a:spLocks noChangeShapeType="1"/>
          </p:cNvSpPr>
          <p:nvPr/>
        </p:nvSpPr>
        <p:spPr bwMode="auto">
          <a:xfrm>
            <a:off x="4648200" y="32004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5" name="Line 28">
            <a:extLst>
              <a:ext uri="{FF2B5EF4-FFF2-40B4-BE49-F238E27FC236}">
                <a16:creationId xmlns:a16="http://schemas.microsoft.com/office/drawing/2014/main" id="{AF5115CA-CB18-0B4B-A3DD-6353CAD8B311}"/>
              </a:ext>
            </a:extLst>
          </p:cNvPr>
          <p:cNvSpPr>
            <a:spLocks noChangeShapeType="1"/>
          </p:cNvSpPr>
          <p:nvPr/>
        </p:nvSpPr>
        <p:spPr bwMode="auto">
          <a:xfrm>
            <a:off x="7162800" y="36576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6" name="Line 29">
            <a:extLst>
              <a:ext uri="{FF2B5EF4-FFF2-40B4-BE49-F238E27FC236}">
                <a16:creationId xmlns:a16="http://schemas.microsoft.com/office/drawing/2014/main" id="{343AF13D-078E-F747-8302-4A308B26E4EA}"/>
              </a:ext>
            </a:extLst>
          </p:cNvPr>
          <p:cNvSpPr>
            <a:spLocks noChangeShapeType="1"/>
          </p:cNvSpPr>
          <p:nvPr/>
        </p:nvSpPr>
        <p:spPr bwMode="auto">
          <a:xfrm>
            <a:off x="2819400" y="5791200"/>
            <a:ext cx="381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7" name="Text Box 30">
            <a:extLst>
              <a:ext uri="{FF2B5EF4-FFF2-40B4-BE49-F238E27FC236}">
                <a16:creationId xmlns:a16="http://schemas.microsoft.com/office/drawing/2014/main" id="{13F14FA5-44CB-B04D-A87D-563E4252F4D4}"/>
              </a:ext>
            </a:extLst>
          </p:cNvPr>
          <p:cNvSpPr txBox="1">
            <a:spLocks noChangeArrowheads="1"/>
          </p:cNvSpPr>
          <p:nvPr/>
        </p:nvSpPr>
        <p:spPr bwMode="auto">
          <a:xfrm>
            <a:off x="3938954" y="4686300"/>
            <a:ext cx="1752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000" b="0" i="1" dirty="0"/>
              <a:t>Case window</a:t>
            </a:r>
          </a:p>
        </p:txBody>
      </p:sp>
      <p:sp>
        <p:nvSpPr>
          <p:cNvPr id="34848" name="Text Box 31">
            <a:extLst>
              <a:ext uri="{FF2B5EF4-FFF2-40B4-BE49-F238E27FC236}">
                <a16:creationId xmlns:a16="http://schemas.microsoft.com/office/drawing/2014/main" id="{0B5628F4-29DD-5041-826B-6AF20354B02D}"/>
              </a:ext>
            </a:extLst>
          </p:cNvPr>
          <p:cNvSpPr txBox="1">
            <a:spLocks noChangeArrowheads="1"/>
          </p:cNvSpPr>
          <p:nvPr/>
        </p:nvSpPr>
        <p:spPr bwMode="auto">
          <a:xfrm>
            <a:off x="1315915" y="4706263"/>
            <a:ext cx="1752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000" b="0" i="1" dirty="0"/>
              <a:t>Control window</a:t>
            </a:r>
          </a:p>
        </p:txBody>
      </p:sp>
      <p:sp>
        <p:nvSpPr>
          <p:cNvPr id="34849" name="AutoShape 32">
            <a:extLst>
              <a:ext uri="{FF2B5EF4-FFF2-40B4-BE49-F238E27FC236}">
                <a16:creationId xmlns:a16="http://schemas.microsoft.com/office/drawing/2014/main" id="{DC3D3DF0-4C79-4A46-88B1-73D6C3E59DDB}"/>
              </a:ext>
            </a:extLst>
          </p:cNvPr>
          <p:cNvSpPr>
            <a:spLocks noChangeArrowheads="1"/>
          </p:cNvSpPr>
          <p:nvPr/>
        </p:nvSpPr>
        <p:spPr bwMode="auto">
          <a:xfrm>
            <a:off x="4144108" y="4668903"/>
            <a:ext cx="1600200" cy="838200"/>
          </a:xfrm>
          <a:prstGeom prst="wedgeEllipseCallout">
            <a:avLst>
              <a:gd name="adj1" fmla="val -52977"/>
              <a:gd name="adj2" fmla="val 63259"/>
            </a:avLst>
          </a:prstGeom>
          <a:noFill/>
          <a:ln w="2857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50" name="AutoShape 33">
            <a:extLst>
              <a:ext uri="{FF2B5EF4-FFF2-40B4-BE49-F238E27FC236}">
                <a16:creationId xmlns:a16="http://schemas.microsoft.com/office/drawing/2014/main" id="{6BF42300-E178-C64E-9DA0-79FAC98F799D}"/>
              </a:ext>
            </a:extLst>
          </p:cNvPr>
          <p:cNvSpPr>
            <a:spLocks noChangeArrowheads="1"/>
          </p:cNvSpPr>
          <p:nvPr/>
        </p:nvSpPr>
        <p:spPr bwMode="auto">
          <a:xfrm>
            <a:off x="1447800" y="4648200"/>
            <a:ext cx="1600200" cy="838200"/>
          </a:xfrm>
          <a:prstGeom prst="wedgeEllipseCallout">
            <a:avLst>
              <a:gd name="adj1" fmla="val 29167"/>
              <a:gd name="adj2" fmla="val 67801"/>
            </a:avLst>
          </a:prstGeom>
          <a:noFill/>
          <a:ln w="2857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5" name="TextBox 34">
            <a:extLst>
              <a:ext uri="{FF2B5EF4-FFF2-40B4-BE49-F238E27FC236}">
                <a16:creationId xmlns:a16="http://schemas.microsoft.com/office/drawing/2014/main" id="{B4E7AB39-CFDB-1E4E-AC1A-046A2EC6F060}"/>
              </a:ext>
            </a:extLst>
          </p:cNvPr>
          <p:cNvSpPr txBox="1">
            <a:spLocks noChangeArrowheads="1"/>
          </p:cNvSpPr>
          <p:nvPr/>
        </p:nvSpPr>
        <p:spPr bwMode="auto">
          <a:xfrm>
            <a:off x="574431" y="1527296"/>
            <a:ext cx="1104313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marL="342900" indent="-342900" eaLnBrk="1" hangingPunct="1">
              <a:spcBef>
                <a:spcPct val="0"/>
              </a:spcBef>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With the individual as the unit of stratum formation, all the individuals for whom no event is recorded (all strata in which no event occurs) drop out of the analysis. </a:t>
            </a:r>
          </a:p>
          <a:p>
            <a:pPr marL="342900" indent="-342900" eaLnBrk="1" hangingPunct="1">
              <a:spcBef>
                <a:spcPct val="0"/>
              </a:spcBef>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Enormous implications for data gathering and cost.</a:t>
            </a:r>
          </a:p>
        </p:txBody>
      </p:sp>
      <p:sp>
        <p:nvSpPr>
          <p:cNvPr id="36" name="Rectangle 2">
            <a:extLst>
              <a:ext uri="{FF2B5EF4-FFF2-40B4-BE49-F238E27FC236}">
                <a16:creationId xmlns:a16="http://schemas.microsoft.com/office/drawing/2014/main" id="{997999B5-774B-BC4E-9E75-A59CC55DBBEF}"/>
              </a:ext>
            </a:extLst>
          </p:cNvPr>
          <p:cNvSpPr txBox="1">
            <a:spLocks noChangeArrowheads="1"/>
          </p:cNvSpPr>
          <p:nvPr/>
        </p:nvSpPr>
        <p:spPr>
          <a:xfrm>
            <a:off x="381000" y="585256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en-US" sz="2800"/>
              <a:t>Final product: Matched sets of person-days</a:t>
            </a:r>
            <a:endParaRPr lang="en-US" altLang="en-US" sz="4000" dirty="0"/>
          </a:p>
        </p:txBody>
      </p:sp>
    </p:spTree>
    <p:extLst>
      <p:ext uri="{BB962C8B-B14F-4D97-AF65-F5344CB8AC3E}">
        <p14:creationId xmlns:p14="http://schemas.microsoft.com/office/powerpoint/2010/main" val="272176114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5A85D7B7-A07F-8C48-9C2E-F8CB03B2A691}"/>
              </a:ext>
            </a:extLst>
          </p:cNvPr>
          <p:cNvSpPr>
            <a:spLocks noGrp="1" noChangeArrowheads="1"/>
          </p:cNvSpPr>
          <p:nvPr>
            <p:ph type="title"/>
          </p:nvPr>
        </p:nvSpPr>
        <p:spPr/>
        <p:txBody>
          <a:bodyPr/>
          <a:lstStyle/>
          <a:p>
            <a:pPr eaLnBrk="1" hangingPunct="1"/>
            <a:r>
              <a:rPr lang="en-US" altLang="en-US"/>
              <a:t>Case-Crossover Approach</a:t>
            </a:r>
          </a:p>
        </p:txBody>
      </p:sp>
      <p:sp>
        <p:nvSpPr>
          <p:cNvPr id="46083" name="Content Placeholder 2">
            <a:extLst>
              <a:ext uri="{FF2B5EF4-FFF2-40B4-BE49-F238E27FC236}">
                <a16:creationId xmlns:a16="http://schemas.microsoft.com/office/drawing/2014/main" id="{40BB7F70-2393-EA48-BA97-041E97DF8797}"/>
              </a:ext>
            </a:extLst>
          </p:cNvPr>
          <p:cNvSpPr>
            <a:spLocks noGrp="1" noChangeArrowheads="1"/>
          </p:cNvSpPr>
          <p:nvPr>
            <p:ph idx="1"/>
          </p:nvPr>
        </p:nvSpPr>
        <p:spPr>
          <a:xfrm>
            <a:off x="838200" y="2133600"/>
            <a:ext cx="10873154" cy="3886200"/>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Identify a sample of cases from the underlying population base of interest</a:t>
            </a:r>
          </a:p>
          <a:p>
            <a:pPr eaLnBrk="1" hangingPunct="1"/>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For each case, identify the presence or absence of the exposure during the postulated case window</a:t>
            </a:r>
          </a:p>
          <a:p>
            <a:pPr eaLnBrk="1" hangingPunct="1"/>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b="1" dirty="0">
                <a:latin typeface="Helvetica Neue" panose="02000503000000020004" pitchFamily="2" charset="0"/>
                <a:ea typeface="Helvetica Neue" panose="02000503000000020004" pitchFamily="2" charset="0"/>
                <a:cs typeface="Helvetica Neue" panose="02000503000000020004" pitchFamily="2" charset="0"/>
              </a:rPr>
              <a:t>Effect period (trigger period, hazard period</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 the period during which one desires to assess the effect of the exposure on the outcome</a:t>
            </a:r>
          </a:p>
        </p:txBody>
      </p:sp>
      <p:sp>
        <p:nvSpPr>
          <p:cNvPr id="46084" name="Slide Number Placeholder 3">
            <a:extLst>
              <a:ext uri="{FF2B5EF4-FFF2-40B4-BE49-F238E27FC236}">
                <a16:creationId xmlns:a16="http://schemas.microsoft.com/office/drawing/2014/main" id="{1C36B87E-2FBF-F449-9A3C-53E9A3EC1577}"/>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11801C6A-3B33-864C-9751-0323009C0326}" type="slidenum">
              <a:rPr lang="en-US" altLang="en-US" sz="1200" b="0">
                <a:latin typeface="Verdana" panose="020B0604030504040204" pitchFamily="34" charset="0"/>
                <a:ea typeface="MS PGothic" panose="020B0600070205080204" pitchFamily="34" charset="-128"/>
              </a:rPr>
              <a:pPr algn="l">
                <a:spcBef>
                  <a:spcPct val="0"/>
                </a:spcBef>
                <a:buFontTx/>
                <a:buNone/>
              </a:pPr>
              <a:t>58</a:t>
            </a:fld>
            <a:endParaRPr lang="en-US" altLang="en-US" sz="1200" b="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128742530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136586A0-0FC8-AF47-9FB0-1D29C00D2BEF}"/>
              </a:ext>
            </a:extLst>
          </p:cNvPr>
          <p:cNvSpPr>
            <a:spLocks noGrp="1" noChangeArrowheads="1"/>
          </p:cNvSpPr>
          <p:nvPr>
            <p:ph type="title"/>
          </p:nvPr>
        </p:nvSpPr>
        <p:spPr/>
        <p:txBody>
          <a:bodyPr/>
          <a:lstStyle/>
          <a:p>
            <a:pPr eaLnBrk="1" hangingPunct="1"/>
            <a:r>
              <a:rPr lang="en-US" altLang="en-US"/>
              <a:t>Case-Crossover Approach</a:t>
            </a:r>
          </a:p>
        </p:txBody>
      </p:sp>
      <p:sp>
        <p:nvSpPr>
          <p:cNvPr id="48131" name="Content Placeholder 2">
            <a:extLst>
              <a:ext uri="{FF2B5EF4-FFF2-40B4-BE49-F238E27FC236}">
                <a16:creationId xmlns:a16="http://schemas.microsoft.com/office/drawing/2014/main" id="{4AAB3062-45DF-A344-A19A-CA06E8901997}"/>
              </a:ext>
            </a:extLst>
          </p:cNvPr>
          <p:cNvSpPr>
            <a:spLocks noGrp="1" noChangeArrowheads="1"/>
          </p:cNvSpPr>
          <p:nvPr>
            <p:ph idx="1"/>
          </p:nvPr>
        </p:nvSpPr>
        <p:spPr>
          <a:xfrm>
            <a:off x="838199" y="2057400"/>
            <a:ext cx="10515599" cy="3886200"/>
          </a:xfrm>
        </p:spPr>
        <p:txBody>
          <a:bodyPr>
            <a:noAutofit/>
          </a:bodyPr>
          <a:lstStyle/>
          <a:p>
            <a:pPr>
              <a:spcBef>
                <a:spcPts val="60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Identify the “expected” exposure in the case window from:</a:t>
            </a:r>
          </a:p>
          <a:p>
            <a:pPr lvl="1"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Occurrence of exposure during 1+ comparable times (</a:t>
            </a:r>
            <a:r>
              <a:rPr lang="en-US" altLang="en-US" sz="2200" b="1" dirty="0">
                <a:latin typeface="Helvetica Neue" panose="02000503000000020004" pitchFamily="2" charset="0"/>
                <a:ea typeface="Helvetica Neue" panose="02000503000000020004" pitchFamily="2" charset="0"/>
                <a:cs typeface="Helvetica Neue" panose="02000503000000020004" pitchFamily="2" charset="0"/>
              </a:rPr>
              <a:t>control windows</a:t>
            </a: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a:t>
            </a:r>
          </a:p>
          <a:p>
            <a:pPr lvl="2"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E.g., exposure during same period as when event occurred, usually in the past (previous day, week, etc.)</a:t>
            </a:r>
          </a:p>
          <a:p>
            <a:pPr lvl="1"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Usual frequency of exposure over a long time</a:t>
            </a:r>
          </a:p>
          <a:p>
            <a:pPr lvl="2"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E.g., proportion of time exposed in the last week or year</a:t>
            </a:r>
          </a:p>
          <a:p>
            <a:pPr lvl="2" eaLnBrk="1" hangingPunct="1">
              <a:spcBef>
                <a:spcPct val="0"/>
              </a:spcBef>
              <a:spcAft>
                <a:spcPts val="600"/>
              </a:spcAft>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Summarize Observed to Expected ratio across all cases. Use Mantel </a:t>
            </a:r>
            <a:r>
              <a:rPr lang="en-US" altLang="en-US" sz="2200" dirty="0" err="1">
                <a:latin typeface="Helvetica Neue" panose="02000503000000020004" pitchFamily="2" charset="0"/>
                <a:ea typeface="Helvetica Neue" panose="02000503000000020004" pitchFamily="2" charset="0"/>
                <a:cs typeface="Helvetica Neue" panose="02000503000000020004" pitchFamily="2" charset="0"/>
              </a:rPr>
              <a:t>Haenszel</a:t>
            </a: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 OR to estimate rate ratio for exposure-disease relation during the </a:t>
            </a:r>
            <a:r>
              <a:rPr lang="ja-JP" altLang="en-US" sz="2200">
                <a:latin typeface="Helvetica Neue" panose="02000503000000020004" pitchFamily="2" charset="0"/>
                <a:ea typeface="MS PGothic" panose="020B0600070205080204" pitchFamily="34" charset="-128"/>
                <a:cs typeface="Helvetica Neue" panose="02000503000000020004" pitchFamily="2" charset="0"/>
              </a:rPr>
              <a:t>‘</a:t>
            </a:r>
            <a:r>
              <a:rPr lang="en-US" altLang="ja-JP" sz="2200" dirty="0">
                <a:latin typeface="Helvetica Neue" panose="02000503000000020004" pitchFamily="2" charset="0"/>
                <a:ea typeface="Helvetica Neue" panose="02000503000000020004" pitchFamily="2" charset="0"/>
                <a:cs typeface="Helvetica Neue" panose="02000503000000020004" pitchFamily="2" charset="0"/>
              </a:rPr>
              <a:t>effect period</a:t>
            </a:r>
            <a:r>
              <a:rPr lang="ja-JP" altLang="en-US" sz="2200">
                <a:latin typeface="Helvetica Neue" panose="02000503000000020004" pitchFamily="2" charset="0"/>
                <a:ea typeface="MS PGothic" panose="020B0600070205080204" pitchFamily="34" charset="-128"/>
                <a:cs typeface="Helvetica Neue" panose="02000503000000020004" pitchFamily="2" charset="0"/>
              </a:rPr>
              <a:t>’</a:t>
            </a: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lnSpc>
                <a:spcPct val="90000"/>
              </a:lnSpc>
              <a:spcBef>
                <a:spcPct val="0"/>
              </a:spcBef>
              <a:spcAft>
                <a:spcPts val="600"/>
              </a:spcAft>
              <a:buFontTx/>
              <a:buNone/>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	</a:t>
            </a:r>
          </a:p>
          <a:p>
            <a:pPr eaLnBrk="1" hangingPunct="1">
              <a:spcAft>
                <a:spcPts val="600"/>
              </a:spcAft>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48132" name="Slide Number Placeholder 3">
            <a:extLst>
              <a:ext uri="{FF2B5EF4-FFF2-40B4-BE49-F238E27FC236}">
                <a16:creationId xmlns:a16="http://schemas.microsoft.com/office/drawing/2014/main" id="{2A116652-BC43-DB43-9D82-D204E9CC6099}"/>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89A26D12-1619-1F4F-AD97-7D3ADB55050C}" type="slidenum">
              <a:rPr lang="en-US" altLang="en-US" sz="1200" b="0">
                <a:latin typeface="Verdana" panose="020B0604030504040204" pitchFamily="34" charset="0"/>
                <a:ea typeface="MS PGothic" panose="020B0600070205080204" pitchFamily="34" charset="-128"/>
              </a:rPr>
              <a:pPr algn="l">
                <a:spcBef>
                  <a:spcPct val="0"/>
                </a:spcBef>
                <a:buFontTx/>
                <a:buNone/>
              </a:pPr>
              <a:t>59</a:t>
            </a:fld>
            <a:endParaRPr lang="en-US" altLang="en-US" sz="1200" b="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1210859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Matching</a:t>
            </a:r>
          </a:p>
        </p:txBody>
      </p:sp>
      <p:sp>
        <p:nvSpPr>
          <p:cNvPr id="3" name="Content Placeholder 2"/>
          <p:cNvSpPr>
            <a:spLocks noGrp="1"/>
          </p:cNvSpPr>
          <p:nvPr>
            <p:ph idx="1"/>
          </p:nvPr>
        </p:nvSpPr>
        <p:spPr/>
        <p:txBody>
          <a:bodyPr>
            <a:normAutofit/>
          </a:bodyPr>
          <a:lstStyle/>
          <a:p>
            <a:r>
              <a:rPr lang="en-US" b="1" dirty="0"/>
              <a:t>Individual matching</a:t>
            </a:r>
            <a:r>
              <a:rPr lang="en-US" dirty="0"/>
              <a:t>: subject by subject (aka “pair-wise”)</a:t>
            </a:r>
          </a:p>
          <a:p>
            <a:endParaRPr lang="en-US" dirty="0"/>
          </a:p>
          <a:p>
            <a:r>
              <a:rPr lang="en-US" b="1" dirty="0"/>
              <a:t>Frequency matching</a:t>
            </a:r>
            <a:r>
              <a:rPr lang="en-US" dirty="0"/>
              <a:t>: matching groups of subjects</a:t>
            </a:r>
          </a:p>
        </p:txBody>
      </p:sp>
    </p:spTree>
    <p:extLst>
      <p:ext uri="{BB962C8B-B14F-4D97-AF65-F5344CB8AC3E}">
        <p14:creationId xmlns:p14="http://schemas.microsoft.com/office/powerpoint/2010/main" val="3884902117"/>
      </p:ext>
    </p:extLst>
  </p:cSld>
  <p:clrMapOvr>
    <a:masterClrMapping/>
  </p:clrMapOvr>
  <mc:AlternateContent xmlns:mc="http://schemas.openxmlformats.org/markup-compatibility/2006" xmlns:p14="http://schemas.microsoft.com/office/powerpoint/2010/main">
    <mc:Choice Requires="p14">
      <p:transition spd="slow" p14:dur="2000" advTm="27787"/>
    </mc:Choice>
    <mc:Fallback xmlns="">
      <p:transition spd="slow" advTm="27787"/>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5">
            <a:extLst>
              <a:ext uri="{FF2B5EF4-FFF2-40B4-BE49-F238E27FC236}">
                <a16:creationId xmlns:a16="http://schemas.microsoft.com/office/drawing/2014/main" id="{7A9331B4-E5C2-AD44-A173-80693C6B914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6845956C-9B41-EE4F-9FBA-2FD69DE5AF85}" type="slidenum">
              <a:rPr lang="en-US" altLang="en-US" sz="1400" b="0">
                <a:latin typeface="Times New Roman" panose="02020603050405020304" pitchFamily="18" charset="0"/>
              </a:rPr>
              <a:pPr>
                <a:spcBef>
                  <a:spcPct val="0"/>
                </a:spcBef>
                <a:buFontTx/>
                <a:buNone/>
              </a:pPr>
              <a:t>60</a:t>
            </a:fld>
            <a:endParaRPr lang="en-US" altLang="en-US" sz="1400" b="0">
              <a:latin typeface="Times New Roman" panose="02020603050405020304" pitchFamily="18" charset="0"/>
            </a:endParaRPr>
          </a:p>
        </p:txBody>
      </p:sp>
      <p:sp>
        <p:nvSpPr>
          <p:cNvPr id="51203" name="Rectangle 2">
            <a:extLst>
              <a:ext uri="{FF2B5EF4-FFF2-40B4-BE49-F238E27FC236}">
                <a16:creationId xmlns:a16="http://schemas.microsoft.com/office/drawing/2014/main" id="{D5CD1E93-9268-B64B-9BCA-1AB6B914D3A6}"/>
              </a:ext>
            </a:extLst>
          </p:cNvPr>
          <p:cNvSpPr>
            <a:spLocks noGrp="1" noChangeArrowheads="1"/>
          </p:cNvSpPr>
          <p:nvPr>
            <p:ph type="title"/>
          </p:nvPr>
        </p:nvSpPr>
        <p:spPr/>
        <p:txBody>
          <a:bodyPr/>
          <a:lstStyle/>
          <a:p>
            <a:pPr eaLnBrk="1" hangingPunct="1"/>
            <a:r>
              <a:rPr lang="en-US" altLang="en-US" b="0" dirty="0"/>
              <a:t>Effect period</a:t>
            </a:r>
            <a:endParaRPr lang="en-US" altLang="en-US" dirty="0"/>
          </a:p>
        </p:txBody>
      </p:sp>
      <p:sp>
        <p:nvSpPr>
          <p:cNvPr id="51204" name="Freeform 3">
            <a:extLst>
              <a:ext uri="{FF2B5EF4-FFF2-40B4-BE49-F238E27FC236}">
                <a16:creationId xmlns:a16="http://schemas.microsoft.com/office/drawing/2014/main" id="{810FF9BC-6097-A04D-8736-3CADE67018FE}"/>
              </a:ext>
            </a:extLst>
          </p:cNvPr>
          <p:cNvSpPr>
            <a:spLocks/>
          </p:cNvSpPr>
          <p:nvPr/>
        </p:nvSpPr>
        <p:spPr bwMode="auto">
          <a:xfrm>
            <a:off x="4137026" y="3040063"/>
            <a:ext cx="5853113" cy="2005012"/>
          </a:xfrm>
          <a:custGeom>
            <a:avLst/>
            <a:gdLst>
              <a:gd name="T0" fmla="*/ 2147483646 w 3687"/>
              <a:gd name="T1" fmla="*/ 2147483646 h 1263"/>
              <a:gd name="T2" fmla="*/ 2147483646 w 3687"/>
              <a:gd name="T3" fmla="*/ 2147483646 h 1263"/>
              <a:gd name="T4" fmla="*/ 2147483646 w 3687"/>
              <a:gd name="T5" fmla="*/ 2147483646 h 1263"/>
              <a:gd name="T6" fmla="*/ 2147483646 w 3687"/>
              <a:gd name="T7" fmla="*/ 2147483646 h 1263"/>
              <a:gd name="T8" fmla="*/ 2147483646 w 3687"/>
              <a:gd name="T9" fmla="*/ 2147483646 h 1263"/>
              <a:gd name="T10" fmla="*/ 2147483646 w 3687"/>
              <a:gd name="T11" fmla="*/ 2147483646 h 1263"/>
              <a:gd name="T12" fmla="*/ 2147483646 w 3687"/>
              <a:gd name="T13" fmla="*/ 2147483646 h 1263"/>
              <a:gd name="T14" fmla="*/ 2147483646 w 3687"/>
              <a:gd name="T15" fmla="*/ 2147483646 h 1263"/>
              <a:gd name="T16" fmla="*/ 2147483646 w 3687"/>
              <a:gd name="T17" fmla="*/ 2147483646 h 1263"/>
              <a:gd name="T18" fmla="*/ 2147483646 w 3687"/>
              <a:gd name="T19" fmla="*/ 2147483646 h 1263"/>
              <a:gd name="T20" fmla="*/ 2147483646 w 3687"/>
              <a:gd name="T21" fmla="*/ 2147483646 h 1263"/>
              <a:gd name="T22" fmla="*/ 2147483646 w 3687"/>
              <a:gd name="T23" fmla="*/ 2147483646 h 1263"/>
              <a:gd name="T24" fmla="*/ 2147483646 w 3687"/>
              <a:gd name="T25" fmla="*/ 2147483646 h 1263"/>
              <a:gd name="T26" fmla="*/ 2147483646 w 3687"/>
              <a:gd name="T27" fmla="*/ 2147483646 h 1263"/>
              <a:gd name="T28" fmla="*/ 2147483646 w 3687"/>
              <a:gd name="T29" fmla="*/ 2147483646 h 1263"/>
              <a:gd name="T30" fmla="*/ 2147483646 w 3687"/>
              <a:gd name="T31" fmla="*/ 2147483646 h 1263"/>
              <a:gd name="T32" fmla="*/ 2147483646 w 3687"/>
              <a:gd name="T33" fmla="*/ 2147483646 h 1263"/>
              <a:gd name="T34" fmla="*/ 2147483646 w 3687"/>
              <a:gd name="T35" fmla="*/ 2147483646 h 1263"/>
              <a:gd name="T36" fmla="*/ 2147483646 w 3687"/>
              <a:gd name="T37" fmla="*/ 2147483646 h 1263"/>
              <a:gd name="T38" fmla="*/ 2147483646 w 3687"/>
              <a:gd name="T39" fmla="*/ 2147483646 h 1263"/>
              <a:gd name="T40" fmla="*/ 2147483646 w 3687"/>
              <a:gd name="T41" fmla="*/ 2147483646 h 1263"/>
              <a:gd name="T42" fmla="*/ 2147483646 w 3687"/>
              <a:gd name="T43" fmla="*/ 2147483646 h 1263"/>
              <a:gd name="T44" fmla="*/ 2147483646 w 3687"/>
              <a:gd name="T45" fmla="*/ 2147483646 h 1263"/>
              <a:gd name="T46" fmla="*/ 2147483646 w 3687"/>
              <a:gd name="T47" fmla="*/ 2147483646 h 1263"/>
              <a:gd name="T48" fmla="*/ 2147483646 w 3687"/>
              <a:gd name="T49" fmla="*/ 2147483646 h 1263"/>
              <a:gd name="T50" fmla="*/ 2147483646 w 3687"/>
              <a:gd name="T51" fmla="*/ 2147483646 h 1263"/>
              <a:gd name="T52" fmla="*/ 2147483646 w 3687"/>
              <a:gd name="T53" fmla="*/ 2147483646 h 1263"/>
              <a:gd name="T54" fmla="*/ 2147483646 w 3687"/>
              <a:gd name="T55" fmla="*/ 2147483646 h 1263"/>
              <a:gd name="T56" fmla="*/ 2147483646 w 3687"/>
              <a:gd name="T57" fmla="*/ 2147483646 h 1263"/>
              <a:gd name="T58" fmla="*/ 2147483646 w 3687"/>
              <a:gd name="T59" fmla="*/ 2147483646 h 1263"/>
              <a:gd name="T60" fmla="*/ 2147483646 w 3687"/>
              <a:gd name="T61" fmla="*/ 2147483646 h 1263"/>
              <a:gd name="T62" fmla="*/ 2147483646 w 3687"/>
              <a:gd name="T63" fmla="*/ 2147483646 h 1263"/>
              <a:gd name="T64" fmla="*/ 2147483646 w 3687"/>
              <a:gd name="T65" fmla="*/ 2147483646 h 1263"/>
              <a:gd name="T66" fmla="*/ 2147483646 w 3687"/>
              <a:gd name="T67" fmla="*/ 2147483646 h 1263"/>
              <a:gd name="T68" fmla="*/ 2147483646 w 3687"/>
              <a:gd name="T69" fmla="*/ 2147483646 h 1263"/>
              <a:gd name="T70" fmla="*/ 2147483646 w 3687"/>
              <a:gd name="T71" fmla="*/ 2147483646 h 1263"/>
              <a:gd name="T72" fmla="*/ 2147483646 w 3687"/>
              <a:gd name="T73" fmla="*/ 2147483646 h 1263"/>
              <a:gd name="T74" fmla="*/ 2147483646 w 3687"/>
              <a:gd name="T75" fmla="*/ 2147483646 h 1263"/>
              <a:gd name="T76" fmla="*/ 2147483646 w 3687"/>
              <a:gd name="T77" fmla="*/ 2147483646 h 1263"/>
              <a:gd name="T78" fmla="*/ 2147483646 w 3687"/>
              <a:gd name="T79" fmla="*/ 2147483646 h 1263"/>
              <a:gd name="T80" fmla="*/ 2147483646 w 3687"/>
              <a:gd name="T81" fmla="*/ 2147483646 h 1263"/>
              <a:gd name="T82" fmla="*/ 2147483646 w 3687"/>
              <a:gd name="T83" fmla="*/ 0 h 1263"/>
              <a:gd name="T84" fmla="*/ 2147483646 w 3687"/>
              <a:gd name="T85" fmla="*/ 2147483646 h 1263"/>
              <a:gd name="T86" fmla="*/ 2147483646 w 3687"/>
              <a:gd name="T87" fmla="*/ 2147483646 h 1263"/>
              <a:gd name="T88" fmla="*/ 2147483646 w 3687"/>
              <a:gd name="T89" fmla="*/ 2147483646 h 1263"/>
              <a:gd name="T90" fmla="*/ 2147483646 w 3687"/>
              <a:gd name="T91" fmla="*/ 2147483646 h 1263"/>
              <a:gd name="T92" fmla="*/ 2147483646 w 3687"/>
              <a:gd name="T93" fmla="*/ 2147483646 h 1263"/>
              <a:gd name="T94" fmla="*/ 2147483646 w 3687"/>
              <a:gd name="T95" fmla="*/ 2147483646 h 1263"/>
              <a:gd name="T96" fmla="*/ 2147483646 w 3687"/>
              <a:gd name="T97" fmla="*/ 2147483646 h 1263"/>
              <a:gd name="T98" fmla="*/ 2147483646 w 3687"/>
              <a:gd name="T99" fmla="*/ 2147483646 h 1263"/>
              <a:gd name="T100" fmla="*/ 2147483646 w 3687"/>
              <a:gd name="T101" fmla="*/ 2147483646 h 1263"/>
              <a:gd name="T102" fmla="*/ 2147483646 w 3687"/>
              <a:gd name="T103" fmla="*/ 2147483646 h 1263"/>
              <a:gd name="T104" fmla="*/ 2147483646 w 3687"/>
              <a:gd name="T105" fmla="*/ 2147483646 h 1263"/>
              <a:gd name="T106" fmla="*/ 2147483646 w 3687"/>
              <a:gd name="T107" fmla="*/ 2147483646 h 1263"/>
              <a:gd name="T108" fmla="*/ 2147483646 w 3687"/>
              <a:gd name="T109" fmla="*/ 2147483646 h 126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3687" h="1263">
                <a:moveTo>
                  <a:pt x="0" y="1229"/>
                </a:moveTo>
                <a:lnTo>
                  <a:pt x="15" y="1258"/>
                </a:lnTo>
                <a:lnTo>
                  <a:pt x="43" y="1248"/>
                </a:lnTo>
                <a:lnTo>
                  <a:pt x="29" y="1234"/>
                </a:lnTo>
                <a:lnTo>
                  <a:pt x="29" y="1253"/>
                </a:lnTo>
                <a:lnTo>
                  <a:pt x="67" y="1243"/>
                </a:lnTo>
                <a:lnTo>
                  <a:pt x="111" y="1239"/>
                </a:lnTo>
                <a:lnTo>
                  <a:pt x="159" y="1229"/>
                </a:lnTo>
                <a:lnTo>
                  <a:pt x="207" y="1215"/>
                </a:lnTo>
                <a:lnTo>
                  <a:pt x="216" y="1210"/>
                </a:lnTo>
                <a:lnTo>
                  <a:pt x="264" y="1186"/>
                </a:lnTo>
                <a:lnTo>
                  <a:pt x="308" y="1157"/>
                </a:lnTo>
                <a:lnTo>
                  <a:pt x="346" y="1119"/>
                </a:lnTo>
                <a:lnTo>
                  <a:pt x="370" y="1071"/>
                </a:lnTo>
                <a:lnTo>
                  <a:pt x="375" y="1056"/>
                </a:lnTo>
                <a:lnTo>
                  <a:pt x="399" y="994"/>
                </a:lnTo>
                <a:lnTo>
                  <a:pt x="423" y="922"/>
                </a:lnTo>
                <a:lnTo>
                  <a:pt x="442" y="840"/>
                </a:lnTo>
                <a:lnTo>
                  <a:pt x="456" y="763"/>
                </a:lnTo>
                <a:lnTo>
                  <a:pt x="476" y="682"/>
                </a:lnTo>
                <a:lnTo>
                  <a:pt x="495" y="615"/>
                </a:lnTo>
                <a:lnTo>
                  <a:pt x="509" y="557"/>
                </a:lnTo>
                <a:lnTo>
                  <a:pt x="528" y="500"/>
                </a:lnTo>
                <a:lnTo>
                  <a:pt x="548" y="456"/>
                </a:lnTo>
                <a:lnTo>
                  <a:pt x="576" y="375"/>
                </a:lnTo>
                <a:lnTo>
                  <a:pt x="562" y="375"/>
                </a:lnTo>
                <a:lnTo>
                  <a:pt x="572" y="384"/>
                </a:lnTo>
                <a:lnTo>
                  <a:pt x="591" y="346"/>
                </a:lnTo>
                <a:lnTo>
                  <a:pt x="610" y="312"/>
                </a:lnTo>
                <a:lnTo>
                  <a:pt x="639" y="279"/>
                </a:lnTo>
                <a:lnTo>
                  <a:pt x="672" y="250"/>
                </a:lnTo>
                <a:lnTo>
                  <a:pt x="711" y="216"/>
                </a:lnTo>
                <a:lnTo>
                  <a:pt x="759" y="183"/>
                </a:lnTo>
                <a:lnTo>
                  <a:pt x="812" y="154"/>
                </a:lnTo>
                <a:lnTo>
                  <a:pt x="864" y="125"/>
                </a:lnTo>
                <a:lnTo>
                  <a:pt x="980" y="82"/>
                </a:lnTo>
                <a:lnTo>
                  <a:pt x="965" y="68"/>
                </a:lnTo>
                <a:lnTo>
                  <a:pt x="965" y="87"/>
                </a:lnTo>
                <a:lnTo>
                  <a:pt x="1018" y="68"/>
                </a:lnTo>
                <a:lnTo>
                  <a:pt x="1066" y="48"/>
                </a:lnTo>
                <a:lnTo>
                  <a:pt x="1100" y="39"/>
                </a:lnTo>
                <a:lnTo>
                  <a:pt x="1138" y="34"/>
                </a:lnTo>
                <a:lnTo>
                  <a:pt x="1200" y="34"/>
                </a:lnTo>
                <a:lnTo>
                  <a:pt x="1263" y="48"/>
                </a:lnTo>
                <a:lnTo>
                  <a:pt x="1325" y="63"/>
                </a:lnTo>
                <a:lnTo>
                  <a:pt x="1330" y="63"/>
                </a:lnTo>
                <a:lnTo>
                  <a:pt x="1412" y="92"/>
                </a:lnTo>
                <a:lnTo>
                  <a:pt x="1493" y="125"/>
                </a:lnTo>
                <a:lnTo>
                  <a:pt x="1493" y="106"/>
                </a:lnTo>
                <a:lnTo>
                  <a:pt x="1484" y="120"/>
                </a:lnTo>
                <a:lnTo>
                  <a:pt x="1565" y="159"/>
                </a:lnTo>
                <a:lnTo>
                  <a:pt x="1642" y="207"/>
                </a:lnTo>
                <a:lnTo>
                  <a:pt x="1704" y="255"/>
                </a:lnTo>
                <a:lnTo>
                  <a:pt x="1762" y="312"/>
                </a:lnTo>
                <a:lnTo>
                  <a:pt x="1815" y="380"/>
                </a:lnTo>
                <a:lnTo>
                  <a:pt x="1877" y="447"/>
                </a:lnTo>
                <a:lnTo>
                  <a:pt x="1940" y="514"/>
                </a:lnTo>
                <a:lnTo>
                  <a:pt x="2007" y="586"/>
                </a:lnTo>
                <a:lnTo>
                  <a:pt x="2074" y="663"/>
                </a:lnTo>
                <a:lnTo>
                  <a:pt x="2151" y="735"/>
                </a:lnTo>
                <a:lnTo>
                  <a:pt x="2304" y="855"/>
                </a:lnTo>
                <a:lnTo>
                  <a:pt x="2477" y="970"/>
                </a:lnTo>
                <a:lnTo>
                  <a:pt x="2564" y="1023"/>
                </a:lnTo>
                <a:lnTo>
                  <a:pt x="2660" y="1075"/>
                </a:lnTo>
                <a:lnTo>
                  <a:pt x="2756" y="1123"/>
                </a:lnTo>
                <a:lnTo>
                  <a:pt x="2770" y="1128"/>
                </a:lnTo>
                <a:lnTo>
                  <a:pt x="2852" y="1162"/>
                </a:lnTo>
                <a:lnTo>
                  <a:pt x="2895" y="1176"/>
                </a:lnTo>
                <a:lnTo>
                  <a:pt x="2924" y="1186"/>
                </a:lnTo>
                <a:lnTo>
                  <a:pt x="2981" y="1200"/>
                </a:lnTo>
                <a:lnTo>
                  <a:pt x="3010" y="1200"/>
                </a:lnTo>
                <a:lnTo>
                  <a:pt x="3044" y="1205"/>
                </a:lnTo>
                <a:lnTo>
                  <a:pt x="3082" y="1210"/>
                </a:lnTo>
                <a:lnTo>
                  <a:pt x="3130" y="1215"/>
                </a:lnTo>
                <a:lnTo>
                  <a:pt x="3188" y="1219"/>
                </a:lnTo>
                <a:lnTo>
                  <a:pt x="3260" y="1229"/>
                </a:lnTo>
                <a:lnTo>
                  <a:pt x="3332" y="1234"/>
                </a:lnTo>
                <a:lnTo>
                  <a:pt x="3413" y="1243"/>
                </a:lnTo>
                <a:lnTo>
                  <a:pt x="3490" y="1248"/>
                </a:lnTo>
                <a:lnTo>
                  <a:pt x="3567" y="1258"/>
                </a:lnTo>
                <a:lnTo>
                  <a:pt x="3629" y="1258"/>
                </a:lnTo>
                <a:lnTo>
                  <a:pt x="3687" y="1263"/>
                </a:lnTo>
                <a:lnTo>
                  <a:pt x="3687" y="1229"/>
                </a:lnTo>
                <a:lnTo>
                  <a:pt x="3629" y="1224"/>
                </a:lnTo>
                <a:lnTo>
                  <a:pt x="3567" y="1224"/>
                </a:lnTo>
                <a:lnTo>
                  <a:pt x="3490" y="1215"/>
                </a:lnTo>
                <a:lnTo>
                  <a:pt x="3413" y="1210"/>
                </a:lnTo>
                <a:lnTo>
                  <a:pt x="3332" y="1200"/>
                </a:lnTo>
                <a:lnTo>
                  <a:pt x="3260" y="1195"/>
                </a:lnTo>
                <a:lnTo>
                  <a:pt x="3188" y="1186"/>
                </a:lnTo>
                <a:lnTo>
                  <a:pt x="3135" y="1181"/>
                </a:lnTo>
                <a:lnTo>
                  <a:pt x="3082" y="1176"/>
                </a:lnTo>
                <a:lnTo>
                  <a:pt x="3044" y="1171"/>
                </a:lnTo>
                <a:lnTo>
                  <a:pt x="3010" y="1167"/>
                </a:lnTo>
                <a:lnTo>
                  <a:pt x="2981" y="1167"/>
                </a:lnTo>
                <a:lnTo>
                  <a:pt x="2924" y="1152"/>
                </a:lnTo>
                <a:lnTo>
                  <a:pt x="2895" y="1143"/>
                </a:lnTo>
                <a:lnTo>
                  <a:pt x="2861" y="1133"/>
                </a:lnTo>
                <a:lnTo>
                  <a:pt x="2770" y="1095"/>
                </a:lnTo>
                <a:lnTo>
                  <a:pt x="2770" y="1114"/>
                </a:lnTo>
                <a:lnTo>
                  <a:pt x="2780" y="1099"/>
                </a:lnTo>
                <a:lnTo>
                  <a:pt x="2684" y="1051"/>
                </a:lnTo>
                <a:lnTo>
                  <a:pt x="2588" y="999"/>
                </a:lnTo>
                <a:lnTo>
                  <a:pt x="2496" y="946"/>
                </a:lnTo>
                <a:lnTo>
                  <a:pt x="2328" y="831"/>
                </a:lnTo>
                <a:lnTo>
                  <a:pt x="2170" y="711"/>
                </a:lnTo>
                <a:lnTo>
                  <a:pt x="2160" y="720"/>
                </a:lnTo>
                <a:lnTo>
                  <a:pt x="2175" y="711"/>
                </a:lnTo>
                <a:lnTo>
                  <a:pt x="2098" y="639"/>
                </a:lnTo>
                <a:lnTo>
                  <a:pt x="2031" y="562"/>
                </a:lnTo>
                <a:lnTo>
                  <a:pt x="1964" y="490"/>
                </a:lnTo>
                <a:lnTo>
                  <a:pt x="1901" y="423"/>
                </a:lnTo>
                <a:lnTo>
                  <a:pt x="1839" y="356"/>
                </a:lnTo>
                <a:lnTo>
                  <a:pt x="1786" y="288"/>
                </a:lnTo>
                <a:lnTo>
                  <a:pt x="1728" y="231"/>
                </a:lnTo>
                <a:lnTo>
                  <a:pt x="1661" y="183"/>
                </a:lnTo>
                <a:lnTo>
                  <a:pt x="1589" y="135"/>
                </a:lnTo>
                <a:lnTo>
                  <a:pt x="1508" y="96"/>
                </a:lnTo>
                <a:lnTo>
                  <a:pt x="1493" y="92"/>
                </a:lnTo>
                <a:lnTo>
                  <a:pt x="1412" y="58"/>
                </a:lnTo>
                <a:lnTo>
                  <a:pt x="1335" y="34"/>
                </a:lnTo>
                <a:lnTo>
                  <a:pt x="1330" y="48"/>
                </a:lnTo>
                <a:lnTo>
                  <a:pt x="1335" y="34"/>
                </a:lnTo>
                <a:lnTo>
                  <a:pt x="1263" y="15"/>
                </a:lnTo>
                <a:lnTo>
                  <a:pt x="1200" y="0"/>
                </a:lnTo>
                <a:lnTo>
                  <a:pt x="1138" y="0"/>
                </a:lnTo>
                <a:lnTo>
                  <a:pt x="1100" y="5"/>
                </a:lnTo>
                <a:lnTo>
                  <a:pt x="1056" y="20"/>
                </a:lnTo>
                <a:lnTo>
                  <a:pt x="1018" y="34"/>
                </a:lnTo>
                <a:lnTo>
                  <a:pt x="965" y="53"/>
                </a:lnTo>
                <a:lnTo>
                  <a:pt x="956" y="58"/>
                </a:lnTo>
                <a:lnTo>
                  <a:pt x="840" y="101"/>
                </a:lnTo>
                <a:lnTo>
                  <a:pt x="788" y="130"/>
                </a:lnTo>
                <a:lnTo>
                  <a:pt x="735" y="159"/>
                </a:lnTo>
                <a:lnTo>
                  <a:pt x="687" y="192"/>
                </a:lnTo>
                <a:lnTo>
                  <a:pt x="648" y="226"/>
                </a:lnTo>
                <a:lnTo>
                  <a:pt x="615" y="255"/>
                </a:lnTo>
                <a:lnTo>
                  <a:pt x="586" y="288"/>
                </a:lnTo>
                <a:lnTo>
                  <a:pt x="567" y="322"/>
                </a:lnTo>
                <a:lnTo>
                  <a:pt x="548" y="360"/>
                </a:lnTo>
                <a:lnTo>
                  <a:pt x="543" y="375"/>
                </a:lnTo>
                <a:lnTo>
                  <a:pt x="514" y="456"/>
                </a:lnTo>
                <a:lnTo>
                  <a:pt x="495" y="500"/>
                </a:lnTo>
                <a:lnTo>
                  <a:pt x="480" y="548"/>
                </a:lnTo>
                <a:lnTo>
                  <a:pt x="461" y="615"/>
                </a:lnTo>
                <a:lnTo>
                  <a:pt x="442" y="682"/>
                </a:lnTo>
                <a:lnTo>
                  <a:pt x="423" y="763"/>
                </a:lnTo>
                <a:lnTo>
                  <a:pt x="408" y="840"/>
                </a:lnTo>
                <a:lnTo>
                  <a:pt x="389" y="922"/>
                </a:lnTo>
                <a:lnTo>
                  <a:pt x="365" y="994"/>
                </a:lnTo>
                <a:lnTo>
                  <a:pt x="341" y="1056"/>
                </a:lnTo>
                <a:lnTo>
                  <a:pt x="360" y="1056"/>
                </a:lnTo>
                <a:lnTo>
                  <a:pt x="346" y="1047"/>
                </a:lnTo>
                <a:lnTo>
                  <a:pt x="322" y="1099"/>
                </a:lnTo>
                <a:lnTo>
                  <a:pt x="284" y="1133"/>
                </a:lnTo>
                <a:lnTo>
                  <a:pt x="240" y="1162"/>
                </a:lnTo>
                <a:lnTo>
                  <a:pt x="192" y="1186"/>
                </a:lnTo>
                <a:lnTo>
                  <a:pt x="207" y="1195"/>
                </a:lnTo>
                <a:lnTo>
                  <a:pt x="207" y="1181"/>
                </a:lnTo>
                <a:lnTo>
                  <a:pt x="159" y="1195"/>
                </a:lnTo>
                <a:lnTo>
                  <a:pt x="111" y="1205"/>
                </a:lnTo>
                <a:lnTo>
                  <a:pt x="67" y="1210"/>
                </a:lnTo>
                <a:lnTo>
                  <a:pt x="29" y="1219"/>
                </a:lnTo>
                <a:lnTo>
                  <a:pt x="19" y="1224"/>
                </a:lnTo>
                <a:lnTo>
                  <a:pt x="0" y="1229"/>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05" name="Line 4">
            <a:extLst>
              <a:ext uri="{FF2B5EF4-FFF2-40B4-BE49-F238E27FC236}">
                <a16:creationId xmlns:a16="http://schemas.microsoft.com/office/drawing/2014/main" id="{771A0A39-13EA-7F41-8D35-E9D14813487A}"/>
              </a:ext>
            </a:extLst>
          </p:cNvPr>
          <p:cNvSpPr>
            <a:spLocks noChangeShapeType="1"/>
          </p:cNvSpPr>
          <p:nvPr/>
        </p:nvSpPr>
        <p:spPr bwMode="auto">
          <a:xfrm>
            <a:off x="2819401" y="5029200"/>
            <a:ext cx="2125663"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06" name="Rectangle 5">
            <a:extLst>
              <a:ext uri="{FF2B5EF4-FFF2-40B4-BE49-F238E27FC236}">
                <a16:creationId xmlns:a16="http://schemas.microsoft.com/office/drawing/2014/main" id="{B6430CF8-CE6D-004D-B378-B9948913C786}"/>
              </a:ext>
            </a:extLst>
          </p:cNvPr>
          <p:cNvSpPr>
            <a:spLocks noChangeArrowheads="1"/>
          </p:cNvSpPr>
          <p:nvPr/>
        </p:nvSpPr>
        <p:spPr bwMode="auto">
          <a:xfrm>
            <a:off x="4960938" y="2781300"/>
            <a:ext cx="2887662"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51207" name="Rectangle 6">
            <a:extLst>
              <a:ext uri="{FF2B5EF4-FFF2-40B4-BE49-F238E27FC236}">
                <a16:creationId xmlns:a16="http://schemas.microsoft.com/office/drawing/2014/main" id="{5B1763FA-97E5-9542-9477-ABCF430D8D55}"/>
              </a:ext>
            </a:extLst>
          </p:cNvPr>
          <p:cNvSpPr>
            <a:spLocks noChangeArrowheads="1"/>
          </p:cNvSpPr>
          <p:nvPr/>
        </p:nvSpPr>
        <p:spPr bwMode="auto">
          <a:xfrm>
            <a:off x="5086934" y="2827338"/>
            <a:ext cx="4328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1200" b="0">
                <a:solidFill>
                  <a:srgbClr val="000000"/>
                </a:solidFill>
                <a:latin typeface="Arial" panose="020B0604020202020204" pitchFamily="34" charset="0"/>
              </a:rPr>
              <a:t> </a:t>
            </a:r>
            <a:endParaRPr lang="en-US" altLang="en-US" sz="2000">
              <a:solidFill>
                <a:schemeClr val="accent2"/>
              </a:solidFill>
            </a:endParaRPr>
          </a:p>
        </p:txBody>
      </p:sp>
      <p:sp>
        <p:nvSpPr>
          <p:cNvPr id="51208" name="Line 7">
            <a:extLst>
              <a:ext uri="{FF2B5EF4-FFF2-40B4-BE49-F238E27FC236}">
                <a16:creationId xmlns:a16="http://schemas.microsoft.com/office/drawing/2014/main" id="{A507A927-AFE2-2248-BAE2-E81B552B055F}"/>
              </a:ext>
            </a:extLst>
          </p:cNvPr>
          <p:cNvSpPr>
            <a:spLocks noChangeShapeType="1"/>
          </p:cNvSpPr>
          <p:nvPr/>
        </p:nvSpPr>
        <p:spPr bwMode="auto">
          <a:xfrm flipH="1" flipV="1">
            <a:off x="4953000" y="3429000"/>
            <a:ext cx="0" cy="1600200"/>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09" name="Rectangle 8">
            <a:extLst>
              <a:ext uri="{FF2B5EF4-FFF2-40B4-BE49-F238E27FC236}">
                <a16:creationId xmlns:a16="http://schemas.microsoft.com/office/drawing/2014/main" id="{06F23FAD-5ADD-3545-83AE-5CCB85A9C935}"/>
              </a:ext>
            </a:extLst>
          </p:cNvPr>
          <p:cNvSpPr>
            <a:spLocks noChangeArrowheads="1"/>
          </p:cNvSpPr>
          <p:nvPr/>
        </p:nvSpPr>
        <p:spPr bwMode="auto">
          <a:xfrm>
            <a:off x="4960938" y="2781300"/>
            <a:ext cx="2887662"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51210" name="Rectangle 9">
            <a:extLst>
              <a:ext uri="{FF2B5EF4-FFF2-40B4-BE49-F238E27FC236}">
                <a16:creationId xmlns:a16="http://schemas.microsoft.com/office/drawing/2014/main" id="{54B00781-9FF3-414D-9423-20D9E1E0F4FB}"/>
              </a:ext>
            </a:extLst>
          </p:cNvPr>
          <p:cNvSpPr>
            <a:spLocks noChangeArrowheads="1"/>
          </p:cNvSpPr>
          <p:nvPr/>
        </p:nvSpPr>
        <p:spPr bwMode="auto">
          <a:xfrm>
            <a:off x="5086934" y="2827338"/>
            <a:ext cx="4328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1200" b="0">
                <a:solidFill>
                  <a:srgbClr val="000000"/>
                </a:solidFill>
                <a:latin typeface="Arial" panose="020B0604020202020204" pitchFamily="34" charset="0"/>
              </a:rPr>
              <a:t> </a:t>
            </a:r>
            <a:endParaRPr lang="en-US" altLang="en-US" sz="2000">
              <a:solidFill>
                <a:schemeClr val="accent2"/>
              </a:solidFill>
            </a:endParaRPr>
          </a:p>
        </p:txBody>
      </p:sp>
      <p:sp>
        <p:nvSpPr>
          <p:cNvPr id="51211" name="Line 10">
            <a:extLst>
              <a:ext uri="{FF2B5EF4-FFF2-40B4-BE49-F238E27FC236}">
                <a16:creationId xmlns:a16="http://schemas.microsoft.com/office/drawing/2014/main" id="{CD5636CD-7DC9-9749-AB31-B0970FEC7448}"/>
              </a:ext>
            </a:extLst>
          </p:cNvPr>
          <p:cNvSpPr>
            <a:spLocks noChangeShapeType="1"/>
          </p:cNvSpPr>
          <p:nvPr/>
        </p:nvSpPr>
        <p:spPr bwMode="auto">
          <a:xfrm>
            <a:off x="4975225" y="3398839"/>
            <a:ext cx="2279650" cy="1587"/>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2" name="Rectangle 11">
            <a:extLst>
              <a:ext uri="{FF2B5EF4-FFF2-40B4-BE49-F238E27FC236}">
                <a16:creationId xmlns:a16="http://schemas.microsoft.com/office/drawing/2014/main" id="{560D5D45-C224-A548-AD1B-072DF95192AF}"/>
              </a:ext>
            </a:extLst>
          </p:cNvPr>
          <p:cNvSpPr>
            <a:spLocks noChangeArrowheads="1"/>
          </p:cNvSpPr>
          <p:nvPr/>
        </p:nvSpPr>
        <p:spPr bwMode="auto">
          <a:xfrm>
            <a:off x="4975225" y="2789238"/>
            <a:ext cx="28892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51213" name="Rectangle 12">
            <a:extLst>
              <a:ext uri="{FF2B5EF4-FFF2-40B4-BE49-F238E27FC236}">
                <a16:creationId xmlns:a16="http://schemas.microsoft.com/office/drawing/2014/main" id="{3D8C8DEE-4370-8D44-863C-4EC76EF10DA5}"/>
              </a:ext>
            </a:extLst>
          </p:cNvPr>
          <p:cNvSpPr>
            <a:spLocks noChangeArrowheads="1"/>
          </p:cNvSpPr>
          <p:nvPr/>
        </p:nvSpPr>
        <p:spPr bwMode="auto">
          <a:xfrm>
            <a:off x="5102809" y="2843213"/>
            <a:ext cx="4328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1200" b="0">
                <a:solidFill>
                  <a:srgbClr val="000000"/>
                </a:solidFill>
                <a:latin typeface="Arial" panose="020B0604020202020204" pitchFamily="34" charset="0"/>
              </a:rPr>
              <a:t> </a:t>
            </a:r>
            <a:endParaRPr lang="en-US" altLang="en-US" sz="2000">
              <a:solidFill>
                <a:schemeClr val="accent2"/>
              </a:solidFill>
            </a:endParaRPr>
          </a:p>
        </p:txBody>
      </p:sp>
      <p:sp>
        <p:nvSpPr>
          <p:cNvPr id="51214" name="Line 13">
            <a:extLst>
              <a:ext uri="{FF2B5EF4-FFF2-40B4-BE49-F238E27FC236}">
                <a16:creationId xmlns:a16="http://schemas.microsoft.com/office/drawing/2014/main" id="{0F62E52D-6E95-EA4E-BCDB-DB972C841465}"/>
              </a:ext>
            </a:extLst>
          </p:cNvPr>
          <p:cNvSpPr>
            <a:spLocks noChangeShapeType="1"/>
          </p:cNvSpPr>
          <p:nvPr/>
        </p:nvSpPr>
        <p:spPr bwMode="auto">
          <a:xfrm>
            <a:off x="7254875" y="3398838"/>
            <a:ext cx="1588" cy="906462"/>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5" name="Line 14">
            <a:extLst>
              <a:ext uri="{FF2B5EF4-FFF2-40B4-BE49-F238E27FC236}">
                <a16:creationId xmlns:a16="http://schemas.microsoft.com/office/drawing/2014/main" id="{E2BA977D-8D7C-B444-9744-E23A00577AF6}"/>
              </a:ext>
            </a:extLst>
          </p:cNvPr>
          <p:cNvSpPr>
            <a:spLocks noChangeShapeType="1"/>
          </p:cNvSpPr>
          <p:nvPr/>
        </p:nvSpPr>
        <p:spPr bwMode="auto">
          <a:xfrm>
            <a:off x="7254876" y="4305300"/>
            <a:ext cx="1287463"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6" name="Line 15">
            <a:extLst>
              <a:ext uri="{FF2B5EF4-FFF2-40B4-BE49-F238E27FC236}">
                <a16:creationId xmlns:a16="http://schemas.microsoft.com/office/drawing/2014/main" id="{095A2043-2751-A943-B169-AA40F07FA29D}"/>
              </a:ext>
            </a:extLst>
          </p:cNvPr>
          <p:cNvSpPr>
            <a:spLocks noChangeShapeType="1"/>
          </p:cNvSpPr>
          <p:nvPr/>
        </p:nvSpPr>
        <p:spPr bwMode="auto">
          <a:xfrm>
            <a:off x="8542339" y="4305300"/>
            <a:ext cx="1587" cy="685800"/>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7" name="Line 16">
            <a:extLst>
              <a:ext uri="{FF2B5EF4-FFF2-40B4-BE49-F238E27FC236}">
                <a16:creationId xmlns:a16="http://schemas.microsoft.com/office/drawing/2014/main" id="{CF530566-37F3-E144-B91C-848DE421BB34}"/>
              </a:ext>
            </a:extLst>
          </p:cNvPr>
          <p:cNvSpPr>
            <a:spLocks noChangeShapeType="1"/>
          </p:cNvSpPr>
          <p:nvPr/>
        </p:nvSpPr>
        <p:spPr bwMode="auto">
          <a:xfrm>
            <a:off x="8542338" y="4991100"/>
            <a:ext cx="1295400"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51218" name="Group 17">
            <a:extLst>
              <a:ext uri="{FF2B5EF4-FFF2-40B4-BE49-F238E27FC236}">
                <a16:creationId xmlns:a16="http://schemas.microsoft.com/office/drawing/2014/main" id="{BC8D910D-D3E2-8B44-BA36-002AD22F282A}"/>
              </a:ext>
            </a:extLst>
          </p:cNvPr>
          <p:cNvGrpSpPr>
            <a:grpSpLocks/>
          </p:cNvGrpSpPr>
          <p:nvPr/>
        </p:nvGrpSpPr>
        <p:grpSpPr bwMode="auto">
          <a:xfrm>
            <a:off x="4114800" y="3886200"/>
            <a:ext cx="152400" cy="1066800"/>
            <a:chOff x="1665" y="2520"/>
            <a:chExt cx="63" cy="629"/>
          </a:xfrm>
        </p:grpSpPr>
        <p:sp>
          <p:nvSpPr>
            <p:cNvPr id="51235" name="Line 18">
              <a:extLst>
                <a:ext uri="{FF2B5EF4-FFF2-40B4-BE49-F238E27FC236}">
                  <a16:creationId xmlns:a16="http://schemas.microsoft.com/office/drawing/2014/main" id="{6755CD30-079B-484B-AFC7-B1A6A44DB345}"/>
                </a:ext>
              </a:extLst>
            </p:cNvPr>
            <p:cNvSpPr>
              <a:spLocks noChangeShapeType="1"/>
            </p:cNvSpPr>
            <p:nvPr/>
          </p:nvSpPr>
          <p:spPr bwMode="auto">
            <a:xfrm>
              <a:off x="1694" y="2520"/>
              <a:ext cx="1" cy="571"/>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36" name="Freeform 19">
              <a:extLst>
                <a:ext uri="{FF2B5EF4-FFF2-40B4-BE49-F238E27FC236}">
                  <a16:creationId xmlns:a16="http://schemas.microsoft.com/office/drawing/2014/main" id="{3775E85A-A7C1-3440-910D-637D5D90960A}"/>
                </a:ext>
              </a:extLst>
            </p:cNvPr>
            <p:cNvSpPr>
              <a:spLocks/>
            </p:cNvSpPr>
            <p:nvPr/>
          </p:nvSpPr>
          <p:spPr bwMode="auto">
            <a:xfrm>
              <a:off x="1665" y="3082"/>
              <a:ext cx="63" cy="67"/>
            </a:xfrm>
            <a:custGeom>
              <a:avLst/>
              <a:gdLst>
                <a:gd name="T0" fmla="*/ 0 w 63"/>
                <a:gd name="T1" fmla="*/ 0 h 67"/>
                <a:gd name="T2" fmla="*/ 34 w 63"/>
                <a:gd name="T3" fmla="*/ 67 h 67"/>
                <a:gd name="T4" fmla="*/ 63 w 63"/>
                <a:gd name="T5" fmla="*/ 0 h 67"/>
                <a:gd name="T6" fmla="*/ 0 w 63"/>
                <a:gd name="T7" fmla="*/ 0 h 6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3" h="67">
                  <a:moveTo>
                    <a:pt x="0" y="0"/>
                  </a:moveTo>
                  <a:lnTo>
                    <a:pt x="34" y="67"/>
                  </a:lnTo>
                  <a:lnTo>
                    <a:pt x="63"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51219" name="Group 20">
            <a:extLst>
              <a:ext uri="{FF2B5EF4-FFF2-40B4-BE49-F238E27FC236}">
                <a16:creationId xmlns:a16="http://schemas.microsoft.com/office/drawing/2014/main" id="{DF204A37-3901-2949-A3D5-C0DF21C2F884}"/>
              </a:ext>
            </a:extLst>
          </p:cNvPr>
          <p:cNvGrpSpPr>
            <a:grpSpLocks/>
          </p:cNvGrpSpPr>
          <p:nvPr/>
        </p:nvGrpSpPr>
        <p:grpSpPr bwMode="auto">
          <a:xfrm>
            <a:off x="4953001" y="4572001"/>
            <a:ext cx="3567113" cy="100013"/>
            <a:chOff x="2179" y="2875"/>
            <a:chExt cx="2247" cy="63"/>
          </a:xfrm>
        </p:grpSpPr>
        <p:sp>
          <p:nvSpPr>
            <p:cNvPr id="51232" name="Line 21">
              <a:extLst>
                <a:ext uri="{FF2B5EF4-FFF2-40B4-BE49-F238E27FC236}">
                  <a16:creationId xmlns:a16="http://schemas.microsoft.com/office/drawing/2014/main" id="{582A4C6B-3EF1-0440-9ACD-80C8667FBB0F}"/>
                </a:ext>
              </a:extLst>
            </p:cNvPr>
            <p:cNvSpPr>
              <a:spLocks noChangeShapeType="1"/>
            </p:cNvSpPr>
            <p:nvPr/>
          </p:nvSpPr>
          <p:spPr bwMode="auto">
            <a:xfrm>
              <a:off x="2227" y="2904"/>
              <a:ext cx="2141" cy="1"/>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33" name="Freeform 22">
              <a:extLst>
                <a:ext uri="{FF2B5EF4-FFF2-40B4-BE49-F238E27FC236}">
                  <a16:creationId xmlns:a16="http://schemas.microsoft.com/office/drawing/2014/main" id="{3F730556-1E26-714B-863C-B1EFCD22FDFE}"/>
                </a:ext>
              </a:extLst>
            </p:cNvPr>
            <p:cNvSpPr>
              <a:spLocks/>
            </p:cNvSpPr>
            <p:nvPr/>
          </p:nvSpPr>
          <p:spPr bwMode="auto">
            <a:xfrm>
              <a:off x="2179" y="2875"/>
              <a:ext cx="63" cy="63"/>
            </a:xfrm>
            <a:custGeom>
              <a:avLst/>
              <a:gdLst>
                <a:gd name="T0" fmla="*/ 63 w 63"/>
                <a:gd name="T1" fmla="*/ 0 h 63"/>
                <a:gd name="T2" fmla="*/ 0 w 63"/>
                <a:gd name="T3" fmla="*/ 34 h 63"/>
                <a:gd name="T4" fmla="*/ 63 w 63"/>
                <a:gd name="T5" fmla="*/ 63 h 63"/>
                <a:gd name="T6" fmla="*/ 63 w 63"/>
                <a:gd name="T7" fmla="*/ 0 h 6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3" h="63">
                  <a:moveTo>
                    <a:pt x="63" y="0"/>
                  </a:moveTo>
                  <a:lnTo>
                    <a:pt x="0" y="34"/>
                  </a:lnTo>
                  <a:lnTo>
                    <a:pt x="63" y="63"/>
                  </a:lnTo>
                  <a:lnTo>
                    <a:pt x="6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34" name="Freeform 23">
              <a:extLst>
                <a:ext uri="{FF2B5EF4-FFF2-40B4-BE49-F238E27FC236}">
                  <a16:creationId xmlns:a16="http://schemas.microsoft.com/office/drawing/2014/main" id="{03036C1C-438B-6145-B7A6-97D6F8024703}"/>
                </a:ext>
              </a:extLst>
            </p:cNvPr>
            <p:cNvSpPr>
              <a:spLocks/>
            </p:cNvSpPr>
            <p:nvPr/>
          </p:nvSpPr>
          <p:spPr bwMode="auto">
            <a:xfrm>
              <a:off x="4359" y="2875"/>
              <a:ext cx="67" cy="63"/>
            </a:xfrm>
            <a:custGeom>
              <a:avLst/>
              <a:gdLst>
                <a:gd name="T0" fmla="*/ 0 w 67"/>
                <a:gd name="T1" fmla="*/ 63 h 63"/>
                <a:gd name="T2" fmla="*/ 67 w 67"/>
                <a:gd name="T3" fmla="*/ 34 h 63"/>
                <a:gd name="T4" fmla="*/ 0 w 67"/>
                <a:gd name="T5" fmla="*/ 0 h 63"/>
                <a:gd name="T6" fmla="*/ 0 w 67"/>
                <a:gd name="T7" fmla="*/ 63 h 6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7" h="63">
                  <a:moveTo>
                    <a:pt x="0" y="63"/>
                  </a:moveTo>
                  <a:lnTo>
                    <a:pt x="67" y="34"/>
                  </a:lnTo>
                  <a:lnTo>
                    <a:pt x="0" y="0"/>
                  </a:lnTo>
                  <a:lnTo>
                    <a:pt x="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51220" name="Text Box 24">
            <a:extLst>
              <a:ext uri="{FF2B5EF4-FFF2-40B4-BE49-F238E27FC236}">
                <a16:creationId xmlns:a16="http://schemas.microsoft.com/office/drawing/2014/main" id="{CC56A829-8B98-C54D-A920-AE564A2A6FCC}"/>
              </a:ext>
            </a:extLst>
          </p:cNvPr>
          <p:cNvSpPr txBox="1">
            <a:spLocks noChangeArrowheads="1"/>
          </p:cNvSpPr>
          <p:nvPr/>
        </p:nvSpPr>
        <p:spPr bwMode="auto">
          <a:xfrm>
            <a:off x="1828800" y="5105401"/>
            <a:ext cx="2590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000"/>
              <a:t>Time</a:t>
            </a:r>
          </a:p>
        </p:txBody>
      </p:sp>
      <p:sp>
        <p:nvSpPr>
          <p:cNvPr id="51221" name="Line 25">
            <a:extLst>
              <a:ext uri="{FF2B5EF4-FFF2-40B4-BE49-F238E27FC236}">
                <a16:creationId xmlns:a16="http://schemas.microsoft.com/office/drawing/2014/main" id="{FEF2CF0D-F5A3-A34F-B8DE-6C64C4CB516A}"/>
              </a:ext>
            </a:extLst>
          </p:cNvPr>
          <p:cNvSpPr>
            <a:spLocks noChangeShapeType="1"/>
          </p:cNvSpPr>
          <p:nvPr/>
        </p:nvSpPr>
        <p:spPr bwMode="auto">
          <a:xfrm>
            <a:off x="2819400" y="2667000"/>
            <a:ext cx="0" cy="23622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2" name="Text Box 26">
            <a:extLst>
              <a:ext uri="{FF2B5EF4-FFF2-40B4-BE49-F238E27FC236}">
                <a16:creationId xmlns:a16="http://schemas.microsoft.com/office/drawing/2014/main" id="{26491D13-B7BE-B041-BC6C-8811C90FF44D}"/>
              </a:ext>
            </a:extLst>
          </p:cNvPr>
          <p:cNvSpPr txBox="1">
            <a:spLocks noChangeArrowheads="1"/>
          </p:cNvSpPr>
          <p:nvPr/>
        </p:nvSpPr>
        <p:spPr bwMode="auto">
          <a:xfrm>
            <a:off x="1139382" y="3124201"/>
            <a:ext cx="1527618"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a:spcBef>
                <a:spcPct val="50000"/>
              </a:spcBef>
              <a:buNone/>
            </a:pPr>
            <a:r>
              <a:rPr lang="en-US" altLang="en-US" sz="2000" dirty="0"/>
              <a:t>Risk of acute onset disease </a:t>
            </a:r>
            <a:r>
              <a:rPr lang="en-US" altLang="en-US" sz="2000" dirty="0">
                <a:solidFill>
                  <a:srgbClr val="0066FF"/>
                </a:solidFill>
              </a:rPr>
              <a:t>(MI)</a:t>
            </a:r>
            <a:endParaRPr lang="en-US" altLang="en-US" sz="2000" dirty="0">
              <a:solidFill>
                <a:srgbClr val="00B0F0"/>
              </a:solidFill>
            </a:endParaRPr>
          </a:p>
        </p:txBody>
      </p:sp>
      <p:sp>
        <p:nvSpPr>
          <p:cNvPr id="51224" name="Line 28">
            <a:extLst>
              <a:ext uri="{FF2B5EF4-FFF2-40B4-BE49-F238E27FC236}">
                <a16:creationId xmlns:a16="http://schemas.microsoft.com/office/drawing/2014/main" id="{1E095386-C2CB-184B-8B9C-0F1147DD361D}"/>
              </a:ext>
            </a:extLst>
          </p:cNvPr>
          <p:cNvSpPr>
            <a:spLocks noChangeShapeType="1"/>
          </p:cNvSpPr>
          <p:nvPr/>
        </p:nvSpPr>
        <p:spPr bwMode="auto">
          <a:xfrm>
            <a:off x="4191000" y="5334000"/>
            <a:ext cx="762000" cy="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5" name="Line 29">
            <a:extLst>
              <a:ext uri="{FF2B5EF4-FFF2-40B4-BE49-F238E27FC236}">
                <a16:creationId xmlns:a16="http://schemas.microsoft.com/office/drawing/2014/main" id="{29C2F8F2-96A4-7E4F-9239-F2D02FA21789}"/>
              </a:ext>
            </a:extLst>
          </p:cNvPr>
          <p:cNvSpPr>
            <a:spLocks noChangeShapeType="1"/>
          </p:cNvSpPr>
          <p:nvPr/>
        </p:nvSpPr>
        <p:spPr bwMode="auto">
          <a:xfrm>
            <a:off x="5029200" y="5334000"/>
            <a:ext cx="2209800" cy="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6" name="Line 30">
            <a:extLst>
              <a:ext uri="{FF2B5EF4-FFF2-40B4-BE49-F238E27FC236}">
                <a16:creationId xmlns:a16="http://schemas.microsoft.com/office/drawing/2014/main" id="{BBB3A60B-6C3F-6C41-92EE-26C7541D0816}"/>
              </a:ext>
            </a:extLst>
          </p:cNvPr>
          <p:cNvSpPr>
            <a:spLocks noChangeShapeType="1"/>
          </p:cNvSpPr>
          <p:nvPr/>
        </p:nvSpPr>
        <p:spPr bwMode="auto">
          <a:xfrm>
            <a:off x="7315200" y="5334000"/>
            <a:ext cx="1295400" cy="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7" name="Text Box 31">
            <a:extLst>
              <a:ext uri="{FF2B5EF4-FFF2-40B4-BE49-F238E27FC236}">
                <a16:creationId xmlns:a16="http://schemas.microsoft.com/office/drawing/2014/main" id="{F972F76D-8CE8-1E42-99DF-EB83F9EA3349}"/>
              </a:ext>
            </a:extLst>
          </p:cNvPr>
          <p:cNvSpPr txBox="1">
            <a:spLocks noChangeArrowheads="1"/>
          </p:cNvSpPr>
          <p:nvPr/>
        </p:nvSpPr>
        <p:spPr bwMode="auto">
          <a:xfrm>
            <a:off x="3810000" y="5715001"/>
            <a:ext cx="1295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1800"/>
              <a:t>Induction</a:t>
            </a:r>
          </a:p>
        </p:txBody>
      </p:sp>
      <p:sp>
        <p:nvSpPr>
          <p:cNvPr id="51228" name="Text Box 32">
            <a:extLst>
              <a:ext uri="{FF2B5EF4-FFF2-40B4-BE49-F238E27FC236}">
                <a16:creationId xmlns:a16="http://schemas.microsoft.com/office/drawing/2014/main" id="{41B1D7AB-E3A3-7246-B642-21DD5314DB15}"/>
              </a:ext>
            </a:extLst>
          </p:cNvPr>
          <p:cNvSpPr txBox="1">
            <a:spLocks noChangeArrowheads="1"/>
          </p:cNvSpPr>
          <p:nvPr/>
        </p:nvSpPr>
        <p:spPr bwMode="auto">
          <a:xfrm>
            <a:off x="5486400" y="5791201"/>
            <a:ext cx="1524000"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1800" dirty="0"/>
              <a:t>Effect</a:t>
            </a:r>
          </a:p>
          <a:p>
            <a:pPr algn="ctr">
              <a:spcBef>
                <a:spcPct val="50000"/>
              </a:spcBef>
              <a:buNone/>
            </a:pPr>
            <a:r>
              <a:rPr lang="en-US" altLang="en-US" sz="1800" dirty="0">
                <a:solidFill>
                  <a:srgbClr val="0066FF"/>
                </a:solidFill>
              </a:rPr>
              <a:t>(Transient)</a:t>
            </a:r>
            <a:endParaRPr lang="en-US" altLang="en-US" sz="1800" dirty="0"/>
          </a:p>
        </p:txBody>
      </p:sp>
      <p:sp>
        <p:nvSpPr>
          <p:cNvPr id="51229" name="Text Box 33">
            <a:extLst>
              <a:ext uri="{FF2B5EF4-FFF2-40B4-BE49-F238E27FC236}">
                <a16:creationId xmlns:a16="http://schemas.microsoft.com/office/drawing/2014/main" id="{CCAE164C-055B-F74D-AC64-854F75D86DC0}"/>
              </a:ext>
            </a:extLst>
          </p:cNvPr>
          <p:cNvSpPr txBox="1">
            <a:spLocks noChangeArrowheads="1"/>
          </p:cNvSpPr>
          <p:nvPr/>
        </p:nvSpPr>
        <p:spPr bwMode="auto">
          <a:xfrm>
            <a:off x="7391400" y="5715001"/>
            <a:ext cx="152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1800"/>
              <a:t>Carry-over</a:t>
            </a:r>
          </a:p>
        </p:txBody>
      </p:sp>
      <p:sp>
        <p:nvSpPr>
          <p:cNvPr id="51230" name="Line 34">
            <a:extLst>
              <a:ext uri="{FF2B5EF4-FFF2-40B4-BE49-F238E27FC236}">
                <a16:creationId xmlns:a16="http://schemas.microsoft.com/office/drawing/2014/main" id="{448AE256-F58F-DA42-8C4B-A4676ACB1625}"/>
              </a:ext>
            </a:extLst>
          </p:cNvPr>
          <p:cNvSpPr>
            <a:spLocks noChangeShapeType="1"/>
          </p:cNvSpPr>
          <p:nvPr/>
        </p:nvSpPr>
        <p:spPr bwMode="auto">
          <a:xfrm>
            <a:off x="3429000" y="5334000"/>
            <a:ext cx="304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 name="TextBox 5">
            <a:extLst>
              <a:ext uri="{FF2B5EF4-FFF2-40B4-BE49-F238E27FC236}">
                <a16:creationId xmlns:a16="http://schemas.microsoft.com/office/drawing/2014/main" id="{DE4056BC-9692-40E7-BB0A-D6A68ED321D5}"/>
              </a:ext>
            </a:extLst>
          </p:cNvPr>
          <p:cNvSpPr txBox="1">
            <a:spLocks noChangeArrowheads="1"/>
          </p:cNvSpPr>
          <p:nvPr/>
        </p:nvSpPr>
        <p:spPr bwMode="auto">
          <a:xfrm>
            <a:off x="7315200" y="406954"/>
            <a:ext cx="451456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1800" dirty="0">
                <a:latin typeface="+mn-lt"/>
              </a:rPr>
              <a:t>Maclure M. Am J Epidemiol 1991:133:144-53. </a:t>
            </a:r>
          </a:p>
        </p:txBody>
      </p:sp>
      <p:sp>
        <p:nvSpPr>
          <p:cNvPr id="37" name="Text Box 19">
            <a:extLst>
              <a:ext uri="{FF2B5EF4-FFF2-40B4-BE49-F238E27FC236}">
                <a16:creationId xmlns:a16="http://schemas.microsoft.com/office/drawing/2014/main" id="{CCB451D0-3A2F-134A-92C4-4366E2903562}"/>
              </a:ext>
            </a:extLst>
          </p:cNvPr>
          <p:cNvSpPr txBox="1">
            <a:spLocks noChangeArrowheads="1"/>
          </p:cNvSpPr>
          <p:nvPr/>
        </p:nvSpPr>
        <p:spPr bwMode="auto">
          <a:xfrm>
            <a:off x="3265046" y="2849562"/>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0066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2000" dirty="0"/>
              <a:t>Point</a:t>
            </a:r>
          </a:p>
          <a:p>
            <a:pPr algn="ctr" eaLnBrk="1" hangingPunct="1">
              <a:spcBef>
                <a:spcPct val="0"/>
              </a:spcBef>
              <a:buFontTx/>
              <a:buNone/>
            </a:pPr>
            <a:r>
              <a:rPr lang="en-US" altLang="en-US" sz="2000" dirty="0"/>
              <a:t>Exposure </a:t>
            </a:r>
            <a:r>
              <a:rPr lang="en-US" altLang="en-US" sz="2000" dirty="0">
                <a:solidFill>
                  <a:srgbClr val="0066FF"/>
                </a:solidFill>
              </a:rPr>
              <a:t>(Exercise)</a:t>
            </a:r>
          </a:p>
        </p:txBody>
      </p:sp>
    </p:spTree>
    <p:extLst>
      <p:ext uri="{BB962C8B-B14F-4D97-AF65-F5344CB8AC3E}">
        <p14:creationId xmlns:p14="http://schemas.microsoft.com/office/powerpoint/2010/main" val="110544834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5">
            <a:extLst>
              <a:ext uri="{FF2B5EF4-FFF2-40B4-BE49-F238E27FC236}">
                <a16:creationId xmlns:a16="http://schemas.microsoft.com/office/drawing/2014/main" id="{CD1928AD-55FC-C941-ABBD-4B2A1EE91D27}"/>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759EFA5-388D-DB49-841A-9A997A734F11}" type="slidenum">
              <a:rPr lang="en-US" altLang="en-US" sz="1400" b="0">
                <a:latin typeface="Times New Roman" panose="02020603050405020304" pitchFamily="18" charset="0"/>
              </a:rPr>
              <a:pPr>
                <a:spcBef>
                  <a:spcPct val="0"/>
                </a:spcBef>
                <a:buFontTx/>
                <a:buNone/>
              </a:pPr>
              <a:t>61</a:t>
            </a:fld>
            <a:endParaRPr lang="en-US" altLang="en-US" sz="1400" b="0">
              <a:latin typeface="Times New Roman" panose="02020603050405020304" pitchFamily="18" charset="0"/>
            </a:endParaRPr>
          </a:p>
        </p:txBody>
      </p:sp>
      <p:sp>
        <p:nvSpPr>
          <p:cNvPr id="58371" name="Rectangle 2">
            <a:extLst>
              <a:ext uri="{FF2B5EF4-FFF2-40B4-BE49-F238E27FC236}">
                <a16:creationId xmlns:a16="http://schemas.microsoft.com/office/drawing/2014/main" id="{F64A24A3-1234-8040-9EE8-CFB9DC86E662}"/>
              </a:ext>
            </a:extLst>
          </p:cNvPr>
          <p:cNvSpPr>
            <a:spLocks noGrp="1" noChangeArrowheads="1"/>
          </p:cNvSpPr>
          <p:nvPr>
            <p:ph type="title"/>
          </p:nvPr>
        </p:nvSpPr>
        <p:spPr/>
        <p:txBody>
          <a:bodyPr/>
          <a:lstStyle/>
          <a:p>
            <a:pPr eaLnBrk="1" hangingPunct="1"/>
            <a:r>
              <a:rPr lang="en-US" altLang="en-US" b="0" dirty="0"/>
              <a:t>Effect period</a:t>
            </a:r>
            <a:endParaRPr lang="en-US" altLang="en-US" dirty="0"/>
          </a:p>
        </p:txBody>
      </p:sp>
      <p:sp>
        <p:nvSpPr>
          <p:cNvPr id="54276" name="Text Box 3">
            <a:extLst>
              <a:ext uri="{FF2B5EF4-FFF2-40B4-BE49-F238E27FC236}">
                <a16:creationId xmlns:a16="http://schemas.microsoft.com/office/drawing/2014/main" id="{62A0FBCE-A95B-8B4F-A9CB-0F8C965A9CAC}"/>
              </a:ext>
            </a:extLst>
          </p:cNvPr>
          <p:cNvSpPr txBox="1">
            <a:spLocks noChangeArrowheads="1"/>
          </p:cNvSpPr>
          <p:nvPr/>
        </p:nvSpPr>
        <p:spPr bwMode="auto">
          <a:xfrm>
            <a:off x="838200" y="1951893"/>
            <a:ext cx="10515600" cy="35240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spcBef>
                <a:spcPct val="20000"/>
              </a:spcBef>
              <a:buChar char="•"/>
              <a:defRPr sz="3200" b="1">
                <a:solidFill>
                  <a:schemeClr val="tx1"/>
                </a:solidFill>
                <a:latin typeface="Arial Rounded MT Bold" panose="020F0704030504030204" pitchFamily="34" charset="77"/>
              </a:defRPr>
            </a:lvl1pPr>
            <a:lvl2pPr marL="342900" indent="-57150">
              <a:spcBef>
                <a:spcPct val="20000"/>
              </a:spcBef>
              <a:buChar char="–"/>
              <a:defRPr sz="2800" b="1">
                <a:solidFill>
                  <a:schemeClr val="tx1"/>
                </a:solidFill>
                <a:latin typeface="Arial Rounded MT Bold" panose="020F0704030504030204" pitchFamily="34" charset="77"/>
              </a:defRPr>
            </a:lvl2pPr>
            <a:lvl3pPr marL="971550" indent="-457200">
              <a:spcBef>
                <a:spcPct val="20000"/>
              </a:spcBef>
              <a:buChar char="•"/>
              <a:defRPr sz="2400" b="1">
                <a:solidFill>
                  <a:schemeClr val="tx1"/>
                </a:solidFill>
                <a:latin typeface="Arial Rounded MT Bold" panose="020F0704030504030204" pitchFamily="34" charset="77"/>
              </a:defRPr>
            </a:lvl3pPr>
            <a:lvl4pPr marL="2114550" indent="-228600">
              <a:spcBef>
                <a:spcPct val="20000"/>
              </a:spcBef>
              <a:buChar char="–"/>
              <a:defRPr sz="2000" b="1">
                <a:solidFill>
                  <a:schemeClr val="tx1"/>
                </a:solidFill>
                <a:latin typeface="Arial Rounded MT Bold" panose="020F0704030504030204" pitchFamily="34" charset="77"/>
              </a:defRPr>
            </a:lvl4pPr>
            <a:lvl5pPr marL="2228850" indent="-228600">
              <a:spcBef>
                <a:spcPct val="20000"/>
              </a:spcBef>
              <a:buChar char="»"/>
              <a:defRPr sz="2000" b="1">
                <a:solidFill>
                  <a:schemeClr val="tx1"/>
                </a:solidFill>
                <a:latin typeface="Arial Rounded MT Bold" panose="020F0704030504030204" pitchFamily="34" charset="77"/>
              </a:defRPr>
            </a:lvl5pPr>
            <a:lvl6pPr marL="26860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31432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6004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40576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ts val="60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Duration of effect-window?</a:t>
            </a:r>
          </a:p>
          <a:p>
            <a:pPr>
              <a:spcBef>
                <a:spcPts val="60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Carry-over?</a:t>
            </a:r>
          </a:p>
          <a:p>
            <a:pPr>
              <a:spcBef>
                <a:spcPts val="60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Investigator chooses unit of analysis (duration)</a:t>
            </a:r>
          </a:p>
          <a:p>
            <a:pPr lvl="1">
              <a:spcBef>
                <a:spcPts val="6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Depends on:</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Hypothesis</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Exposure</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Outcome</a:t>
            </a:r>
          </a:p>
          <a:p>
            <a:pPr lvl="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Empirically defined = maximizes RR</a:t>
            </a:r>
          </a:p>
        </p:txBody>
      </p:sp>
    </p:spTree>
    <p:extLst>
      <p:ext uri="{BB962C8B-B14F-4D97-AF65-F5344CB8AC3E}">
        <p14:creationId xmlns:p14="http://schemas.microsoft.com/office/powerpoint/2010/main" val="261323706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a:extLst>
              <a:ext uri="{FF2B5EF4-FFF2-40B4-BE49-F238E27FC236}">
                <a16:creationId xmlns:a16="http://schemas.microsoft.com/office/drawing/2014/main" id="{95E272F1-1577-1E44-9022-7C67C5231318}"/>
              </a:ext>
            </a:extLst>
          </p:cNvPr>
          <p:cNvSpPr>
            <a:spLocks noGrp="1" noChangeArrowheads="1"/>
          </p:cNvSpPr>
          <p:nvPr>
            <p:ph type="title"/>
          </p:nvPr>
        </p:nvSpPr>
        <p:spPr/>
        <p:txBody>
          <a:bodyPr/>
          <a:lstStyle/>
          <a:p>
            <a:pPr eaLnBrk="1" hangingPunct="1"/>
            <a:r>
              <a:rPr lang="en-US" altLang="en-US"/>
              <a:t>Exertion and MI</a:t>
            </a:r>
          </a:p>
        </p:txBody>
      </p:sp>
      <p:sp>
        <p:nvSpPr>
          <p:cNvPr id="60419" name="Slide Number Placeholder 3">
            <a:extLst>
              <a:ext uri="{FF2B5EF4-FFF2-40B4-BE49-F238E27FC236}">
                <a16:creationId xmlns:a16="http://schemas.microsoft.com/office/drawing/2014/main" id="{ACD10969-F848-604C-B116-6E2F52E1A5CA}"/>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09B34B26-3FF4-674F-B040-47F57561512E}" type="slidenum">
              <a:rPr lang="en-US" altLang="en-US" sz="1200" b="0">
                <a:latin typeface="Verdana" panose="020B0604030504040204" pitchFamily="34" charset="0"/>
                <a:ea typeface="MS PGothic" panose="020B0600070205080204" pitchFamily="34" charset="-128"/>
              </a:rPr>
              <a:pPr algn="l">
                <a:spcBef>
                  <a:spcPct val="0"/>
                </a:spcBef>
                <a:buFontTx/>
                <a:buNone/>
              </a:pPr>
              <a:t>62</a:t>
            </a:fld>
            <a:endParaRPr lang="en-US" altLang="en-US" sz="1200" b="0">
              <a:latin typeface="Verdana" panose="020B0604030504040204" pitchFamily="34" charset="0"/>
              <a:ea typeface="MS PGothic" panose="020B0600070205080204" pitchFamily="34" charset="-128"/>
            </a:endParaRPr>
          </a:p>
        </p:txBody>
      </p:sp>
      <p:sp>
        <p:nvSpPr>
          <p:cNvPr id="55300" name="TextBox 5">
            <a:extLst>
              <a:ext uri="{FF2B5EF4-FFF2-40B4-BE49-F238E27FC236}">
                <a16:creationId xmlns:a16="http://schemas.microsoft.com/office/drawing/2014/main" id="{2A5F8B31-FE05-492B-8992-3FA87D64FE76}"/>
              </a:ext>
            </a:extLst>
          </p:cNvPr>
          <p:cNvSpPr txBox="1">
            <a:spLocks noChangeArrowheads="1"/>
          </p:cNvSpPr>
          <p:nvPr/>
        </p:nvSpPr>
        <p:spPr bwMode="auto">
          <a:xfrm>
            <a:off x="2667001" y="6324600"/>
            <a:ext cx="55165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1600" dirty="0" err="1">
                <a:latin typeface="+mn-lt"/>
              </a:rPr>
              <a:t>Mittleman</a:t>
            </a:r>
            <a:r>
              <a:rPr lang="en-US" altLang="en-US" sz="1600" dirty="0">
                <a:latin typeface="+mn-lt"/>
              </a:rPr>
              <a:t> M et al. N </a:t>
            </a:r>
            <a:r>
              <a:rPr lang="en-US" altLang="en-US" sz="1600" dirty="0" err="1">
                <a:latin typeface="+mn-lt"/>
              </a:rPr>
              <a:t>Engl</a:t>
            </a:r>
            <a:r>
              <a:rPr lang="en-US" altLang="en-US" sz="1600" dirty="0">
                <a:latin typeface="+mn-lt"/>
              </a:rPr>
              <a:t> J Med 1993; 329:1677-168</a:t>
            </a:r>
          </a:p>
        </p:txBody>
      </p:sp>
      <p:pic>
        <p:nvPicPr>
          <p:cNvPr id="60421" name="Picture 8">
            <a:extLst>
              <a:ext uri="{FF2B5EF4-FFF2-40B4-BE49-F238E27FC236}">
                <a16:creationId xmlns:a16="http://schemas.microsoft.com/office/drawing/2014/main" id="{19749D31-956D-5F48-A504-FF932EC2F947}"/>
              </a:ext>
            </a:extLst>
          </p:cNvPr>
          <p:cNvPicPr>
            <a:picLocks noChangeAspect="1"/>
          </p:cNvPicPr>
          <p:nvPr/>
        </p:nvPicPr>
        <p:blipFill>
          <a:blip r:embed="rId3">
            <a:clrChange>
              <a:clrFrom>
                <a:srgbClr val="FEFFFD"/>
              </a:clrFrom>
              <a:clrTo>
                <a:srgbClr val="FEFFFD">
                  <a:alpha val="0"/>
                </a:srgbClr>
              </a:clrTo>
            </a:clrChange>
            <a:extLst>
              <a:ext uri="{28A0092B-C50C-407E-A947-70E740481C1C}">
                <a14:useLocalDpi xmlns:a14="http://schemas.microsoft.com/office/drawing/2010/main" val="0"/>
              </a:ext>
            </a:extLst>
          </a:blip>
          <a:srcRect/>
          <a:stretch>
            <a:fillRect/>
          </a:stretch>
        </p:blipFill>
        <p:spPr bwMode="auto">
          <a:xfrm>
            <a:off x="2590800" y="2209801"/>
            <a:ext cx="3721100" cy="3852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422" name="TextBox 1">
            <a:extLst>
              <a:ext uri="{FF2B5EF4-FFF2-40B4-BE49-F238E27FC236}">
                <a16:creationId xmlns:a16="http://schemas.microsoft.com/office/drawing/2014/main" id="{303FE9D5-C54C-B842-8A8F-95136EBEB2F7}"/>
              </a:ext>
            </a:extLst>
          </p:cNvPr>
          <p:cNvSpPr txBox="1">
            <a:spLocks noChangeArrowheads="1"/>
          </p:cNvSpPr>
          <p:nvPr/>
        </p:nvSpPr>
        <p:spPr bwMode="auto">
          <a:xfrm>
            <a:off x="5425282" y="2461438"/>
            <a:ext cx="6084276" cy="1508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lnSpc>
                <a:spcPct val="90000"/>
              </a:lnSpc>
              <a:spcBef>
                <a:spcPct val="0"/>
              </a:spcBef>
              <a:buFontTx/>
              <a:buNone/>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It appears relevant effect period has no delay</a:t>
            </a:r>
          </a:p>
          <a:p>
            <a:pPr eaLnBrk="1" hangingPunct="1">
              <a:lnSpc>
                <a:spcPct val="90000"/>
              </a:lnSpc>
              <a:spcBef>
                <a:spcPct val="0"/>
              </a:spcBef>
              <a:buFontTx/>
              <a:buNone/>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lnSpc>
                <a:spcPct val="90000"/>
              </a:lnSpc>
              <a:spcBef>
                <a:spcPct val="0"/>
              </a:spcBef>
              <a:buFontTx/>
              <a:buNone/>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Note: If effect period was selected to be 2 hours instead of 1, we would have a diluted RR (3?)  </a:t>
            </a:r>
          </a:p>
          <a:p>
            <a:pPr eaLnBrk="1" hangingPunct="1">
              <a:spcBef>
                <a:spcPct val="0"/>
              </a:spcBef>
              <a:buFontTx/>
              <a:buNone/>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59775569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Number Placeholder 5">
            <a:extLst>
              <a:ext uri="{FF2B5EF4-FFF2-40B4-BE49-F238E27FC236}">
                <a16:creationId xmlns:a16="http://schemas.microsoft.com/office/drawing/2014/main" id="{BDFAE655-D75F-344F-9C49-9D5ED83FE081}"/>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FEEFE9E2-B2C1-734C-A850-A68EA48FB229}" type="slidenum">
              <a:rPr lang="en-US" altLang="en-US" sz="1400" b="0">
                <a:latin typeface="Times New Roman" panose="02020603050405020304" pitchFamily="18" charset="0"/>
              </a:rPr>
              <a:pPr>
                <a:spcBef>
                  <a:spcPct val="0"/>
                </a:spcBef>
                <a:buFontTx/>
                <a:buNone/>
              </a:pPr>
              <a:t>63</a:t>
            </a:fld>
            <a:endParaRPr lang="en-US" altLang="en-US" sz="1400" b="0" dirty="0">
              <a:latin typeface="Times New Roman" panose="02020603050405020304" pitchFamily="18" charset="0"/>
            </a:endParaRPr>
          </a:p>
        </p:txBody>
      </p:sp>
      <p:sp>
        <p:nvSpPr>
          <p:cNvPr id="63491" name="Rectangle 2">
            <a:extLst>
              <a:ext uri="{FF2B5EF4-FFF2-40B4-BE49-F238E27FC236}">
                <a16:creationId xmlns:a16="http://schemas.microsoft.com/office/drawing/2014/main" id="{7C4C6745-2F71-894D-BE91-D98F9693F370}"/>
              </a:ext>
            </a:extLst>
          </p:cNvPr>
          <p:cNvSpPr>
            <a:spLocks noGrp="1" noChangeArrowheads="1"/>
          </p:cNvSpPr>
          <p:nvPr>
            <p:ph type="title"/>
          </p:nvPr>
        </p:nvSpPr>
        <p:spPr/>
        <p:txBody>
          <a:bodyPr/>
          <a:lstStyle/>
          <a:p>
            <a:pPr eaLnBrk="1" hangingPunct="1"/>
            <a:r>
              <a:rPr lang="en-US" altLang="en-US" b="0"/>
              <a:t>Reference period</a:t>
            </a:r>
            <a:endParaRPr lang="en-US" altLang="en-US"/>
          </a:p>
        </p:txBody>
      </p:sp>
      <p:sp>
        <p:nvSpPr>
          <p:cNvPr id="63492" name="Text Box 3">
            <a:extLst>
              <a:ext uri="{FF2B5EF4-FFF2-40B4-BE49-F238E27FC236}">
                <a16:creationId xmlns:a16="http://schemas.microsoft.com/office/drawing/2014/main" id="{9160702F-F90D-7240-A234-667FE91479DE}"/>
              </a:ext>
            </a:extLst>
          </p:cNvPr>
          <p:cNvSpPr txBox="1">
            <a:spLocks noChangeArrowheads="1"/>
          </p:cNvSpPr>
          <p:nvPr/>
        </p:nvSpPr>
        <p:spPr bwMode="auto">
          <a:xfrm>
            <a:off x="838200" y="2086002"/>
            <a:ext cx="10515600" cy="3862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spcBef>
                <a:spcPct val="20000"/>
              </a:spcBef>
              <a:buChar char="•"/>
              <a:defRPr sz="3200" b="1">
                <a:solidFill>
                  <a:schemeClr val="tx1"/>
                </a:solidFill>
                <a:latin typeface="Arial Rounded MT Bold" panose="020F0704030504030204" pitchFamily="34" charset="77"/>
              </a:defRPr>
            </a:lvl1pPr>
            <a:lvl2pPr marL="742950" indent="-171450">
              <a:spcBef>
                <a:spcPct val="20000"/>
              </a:spcBef>
              <a:buChar char="–"/>
              <a:defRPr sz="2800" b="1">
                <a:solidFill>
                  <a:schemeClr val="tx1"/>
                </a:solidFill>
                <a:latin typeface="Arial Rounded MT Bold" panose="020F0704030504030204" pitchFamily="34" charset="77"/>
              </a:defRPr>
            </a:lvl2pPr>
            <a:lvl3pPr marL="1085850" indent="-3429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Length of the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control window</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 must be equal to the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case window</a:t>
            </a:r>
          </a:p>
          <a:p>
            <a:pPr eaLnBrk="1" hangingPunct="1">
              <a:spcBef>
                <a:spcPct val="0"/>
              </a:spcBef>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Best reference window…</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Subject at risk of the outcome</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Close enough in time to case window so that baseline risk is similar</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Separated enough in</a:t>
            </a:r>
            <a:r>
              <a:rPr lang="en-US" altLang="en-US" b="0" dirty="0">
                <a:solidFill>
                  <a:schemeClr val="accent2"/>
                </a:solidFill>
                <a:latin typeface="Helvetica Neue" panose="02000503000000020004" pitchFamily="2" charset="0"/>
                <a:ea typeface="Helvetica Neue" panose="02000503000000020004" pitchFamily="2" charset="0"/>
                <a:cs typeface="Helvetica Neue" panose="02000503000000020004" pitchFamily="2" charset="0"/>
              </a:rPr>
              <a:t> </a:t>
            </a:r>
            <a:r>
              <a:rPr lang="en-US" altLang="en-US" b="0" dirty="0">
                <a:latin typeface="Helvetica Neue" panose="02000503000000020004" pitchFamily="2" charset="0"/>
                <a:ea typeface="Helvetica Neue" panose="02000503000000020004" pitchFamily="2" charset="0"/>
                <a:cs typeface="Helvetica Neue" panose="02000503000000020004" pitchFamily="2" charset="0"/>
              </a:rPr>
              <a:t>time so that exposures are uncorrelated</a:t>
            </a:r>
          </a:p>
          <a:p>
            <a:pPr marL="742950" lvl="2" indent="0" eaLnBrk="1" hangingPunct="1">
              <a:spcBef>
                <a:spcPct val="0"/>
              </a:spcBef>
              <a:buNone/>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Decisions:</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Before or after the case window?</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Adjacent or “wash-out” period?</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How many?</a:t>
            </a:r>
          </a:p>
        </p:txBody>
      </p:sp>
    </p:spTree>
    <p:extLst>
      <p:ext uri="{BB962C8B-B14F-4D97-AF65-F5344CB8AC3E}">
        <p14:creationId xmlns:p14="http://schemas.microsoft.com/office/powerpoint/2010/main" val="79268802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a:extLst>
              <a:ext uri="{FF2B5EF4-FFF2-40B4-BE49-F238E27FC236}">
                <a16:creationId xmlns:a16="http://schemas.microsoft.com/office/drawing/2014/main" id="{980A18CE-6E99-EB41-BEC7-AD662CF80DF9}"/>
              </a:ext>
            </a:extLst>
          </p:cNvPr>
          <p:cNvSpPr>
            <a:spLocks noGrp="1" noChangeArrowheads="1"/>
          </p:cNvSpPr>
          <p:nvPr>
            <p:ph type="title"/>
          </p:nvPr>
        </p:nvSpPr>
        <p:spPr>
          <a:xfrm>
            <a:off x="838200" y="838200"/>
            <a:ext cx="9448800" cy="838200"/>
          </a:xfrm>
        </p:spPr>
        <p:txBody>
          <a:bodyPr/>
          <a:lstStyle/>
          <a:p>
            <a:pPr eaLnBrk="1" hangingPunct="1"/>
            <a:r>
              <a:rPr lang="en-US" altLang="en-US" dirty="0"/>
              <a:t>When is the case-crossover useful?</a:t>
            </a:r>
          </a:p>
        </p:txBody>
      </p:sp>
      <p:sp>
        <p:nvSpPr>
          <p:cNvPr id="38914" name="Rectangle 3">
            <a:extLst>
              <a:ext uri="{FF2B5EF4-FFF2-40B4-BE49-F238E27FC236}">
                <a16:creationId xmlns:a16="http://schemas.microsoft.com/office/drawing/2014/main" id="{F3ADAF15-601E-4E45-8043-956BAC4F1FA2}"/>
              </a:ext>
            </a:extLst>
          </p:cNvPr>
          <p:cNvSpPr>
            <a:spLocks noGrp="1" noChangeArrowheads="1"/>
          </p:cNvSpPr>
          <p:nvPr>
            <p:ph type="body" idx="1"/>
          </p:nvPr>
        </p:nvSpPr>
        <p:spPr>
          <a:xfrm>
            <a:off x="838200" y="2057400"/>
            <a:ext cx="10515600" cy="4343400"/>
          </a:xfrm>
        </p:spPr>
        <p:txBody>
          <a:bodyPr/>
          <a:lstStyle/>
          <a:p>
            <a:pPr marL="457200" indent="-457200">
              <a:spcBef>
                <a:spcPts val="600"/>
              </a:spcBef>
              <a:buFont typeface="+mj-lt"/>
              <a:buAutoNum type="arabicPeriod"/>
              <a:defRPr/>
            </a:pPr>
            <a:r>
              <a:rPr lang="en-US" altLang="en-US" sz="2400" dirty="0"/>
              <a:t>Intermittent exposure (cross-over) </a:t>
            </a:r>
          </a:p>
          <a:p>
            <a:pPr marL="457200" indent="-457200">
              <a:spcBef>
                <a:spcPts val="600"/>
              </a:spcBef>
              <a:buFont typeface="+mj-lt"/>
              <a:buAutoNum type="arabicPeriod"/>
              <a:defRPr/>
            </a:pPr>
            <a:r>
              <a:rPr lang="en-US" altLang="en-US" sz="2400" dirty="0"/>
              <a:t>Exposure has a short induction period</a:t>
            </a:r>
          </a:p>
          <a:p>
            <a:pPr marL="457200" indent="-457200">
              <a:spcBef>
                <a:spcPts val="600"/>
              </a:spcBef>
              <a:buFont typeface="+mj-lt"/>
              <a:buAutoNum type="arabicPeriod"/>
              <a:defRPr/>
            </a:pPr>
            <a:r>
              <a:rPr lang="en-US" altLang="en-US" sz="2400" dirty="0"/>
              <a:t>Effect of the exposure is transient: </a:t>
            </a:r>
            <a:r>
              <a:rPr lang="en-US" altLang="en-US" sz="2400" i="1" dirty="0"/>
              <a:t>“Was this event triggered by something unusual that happened just before the event”</a:t>
            </a:r>
          </a:p>
          <a:p>
            <a:pPr lvl="1">
              <a:spcBef>
                <a:spcPts val="600"/>
              </a:spcBef>
              <a:defRPr/>
            </a:pPr>
            <a:r>
              <a:rPr lang="en-US" altLang="en-US" sz="2000" dirty="0"/>
              <a:t>Even if the exposure or its the effects are not transient, at least one of its effects should be</a:t>
            </a:r>
          </a:p>
          <a:p>
            <a:pPr lvl="1">
              <a:spcBef>
                <a:spcPts val="600"/>
              </a:spcBef>
              <a:defRPr/>
            </a:pPr>
            <a:r>
              <a:rPr lang="en-US" altLang="en-US" sz="2000" dirty="0"/>
              <a:t>E.g. Death of a spouse is not transient but the effect may be</a:t>
            </a:r>
          </a:p>
          <a:p>
            <a:pPr lvl="1">
              <a:spcBef>
                <a:spcPts val="600"/>
              </a:spcBef>
              <a:defRPr/>
            </a:pPr>
            <a:r>
              <a:rPr lang="en-US" altLang="en-US" sz="2000" dirty="0"/>
              <a:t>E.g. Physical activity may have long term benefit, but also have an immediate effect</a:t>
            </a:r>
          </a:p>
          <a:p>
            <a:pPr marL="403225" indent="-403225">
              <a:spcBef>
                <a:spcPts val="600"/>
              </a:spcBef>
              <a:buNone/>
              <a:defRPr/>
            </a:pPr>
            <a:r>
              <a:rPr lang="en-US" altLang="en-US" sz="2400" dirty="0"/>
              <a:t>4.	Exposure does not change over time in a systematic way</a:t>
            </a:r>
          </a:p>
          <a:p>
            <a:pPr marL="403225" indent="-403225">
              <a:spcBef>
                <a:spcPts val="600"/>
              </a:spcBef>
              <a:buNone/>
              <a:defRPr/>
            </a:pPr>
            <a:r>
              <a:rPr lang="en-US" altLang="en-US" sz="2400" dirty="0"/>
              <a:t>5.	The effect of the exposure on triggering the outcome is of interest</a:t>
            </a:r>
          </a:p>
        </p:txBody>
      </p:sp>
      <p:sp>
        <p:nvSpPr>
          <p:cNvPr id="109572" name="Slide Number Placeholder 3">
            <a:extLst>
              <a:ext uri="{FF2B5EF4-FFF2-40B4-BE49-F238E27FC236}">
                <a16:creationId xmlns:a16="http://schemas.microsoft.com/office/drawing/2014/main" id="{3E6A7CB7-D269-A547-A892-28DB6AEB7B6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3867311-9F11-BA45-AF60-4CB8C032ABA8}" type="slidenum">
              <a:rPr lang="en-US" altLang="en-US" sz="1400" b="0">
                <a:latin typeface="Arial" panose="020B0604020202020204" pitchFamily="34" charset="0"/>
                <a:ea typeface="MS PGothic" panose="020B0600070205080204" pitchFamily="34" charset="-128"/>
              </a:rPr>
              <a:pPr>
                <a:spcBef>
                  <a:spcPct val="0"/>
                </a:spcBef>
                <a:buFontTx/>
                <a:buNone/>
              </a:pPr>
              <a:t>64</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817448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Number Placeholder 5">
            <a:extLst>
              <a:ext uri="{FF2B5EF4-FFF2-40B4-BE49-F238E27FC236}">
                <a16:creationId xmlns:a16="http://schemas.microsoft.com/office/drawing/2014/main" id="{ABA4F987-972D-CF4A-9FF8-42EAC0BFB299}"/>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F5D45627-F5A1-8145-B03D-EB20DE27BBE2}" type="slidenum">
              <a:rPr lang="en-US" altLang="en-US" sz="1400" b="0">
                <a:latin typeface="Times New Roman" panose="02020603050405020304" pitchFamily="18" charset="0"/>
              </a:rPr>
              <a:pPr>
                <a:spcBef>
                  <a:spcPct val="0"/>
                </a:spcBef>
                <a:buFontTx/>
                <a:buNone/>
              </a:pPr>
              <a:t>65</a:t>
            </a:fld>
            <a:endParaRPr lang="en-US" altLang="en-US" sz="1400" b="0">
              <a:latin typeface="Times New Roman" panose="02020603050405020304" pitchFamily="18" charset="0"/>
            </a:endParaRPr>
          </a:p>
        </p:txBody>
      </p:sp>
      <p:sp>
        <p:nvSpPr>
          <p:cNvPr id="112643" name="Text Box 2">
            <a:extLst>
              <a:ext uri="{FF2B5EF4-FFF2-40B4-BE49-F238E27FC236}">
                <a16:creationId xmlns:a16="http://schemas.microsoft.com/office/drawing/2014/main" id="{ED535C47-0597-A348-89D6-7B98486DFAED}"/>
              </a:ext>
            </a:extLst>
          </p:cNvPr>
          <p:cNvSpPr txBox="1">
            <a:spLocks noChangeArrowheads="1"/>
          </p:cNvSpPr>
          <p:nvPr/>
        </p:nvSpPr>
        <p:spPr bwMode="auto">
          <a:xfrm>
            <a:off x="838200" y="1690688"/>
            <a:ext cx="10515599" cy="21605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marL="0" indent="0" eaLnBrk="1" hangingPunct="1">
              <a:buNone/>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Eliminates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between subject</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confounding (self-matched)</a:t>
            </a:r>
          </a:p>
          <a:p>
            <a:pPr marL="0" indent="0" eaLnBrk="1" hangingPunct="1">
              <a:buNone/>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Eliminates within subject confounding by characteristics that remain constant (they may be examined as effect modifiers)</a:t>
            </a:r>
          </a:p>
        </p:txBody>
      </p:sp>
      <p:sp>
        <p:nvSpPr>
          <p:cNvPr id="112644" name="Rectangle 3">
            <a:extLst>
              <a:ext uri="{FF2B5EF4-FFF2-40B4-BE49-F238E27FC236}">
                <a16:creationId xmlns:a16="http://schemas.microsoft.com/office/drawing/2014/main" id="{C8AD0A1B-5B38-8941-9793-3353EEE9FF32}"/>
              </a:ext>
            </a:extLst>
          </p:cNvPr>
          <p:cNvSpPr>
            <a:spLocks noGrp="1" noChangeArrowheads="1"/>
          </p:cNvSpPr>
          <p:nvPr>
            <p:ph type="title"/>
          </p:nvPr>
        </p:nvSpPr>
        <p:spPr>
          <a:noFill/>
        </p:spPr>
        <p:txBody>
          <a:bodyPr/>
          <a:lstStyle/>
          <a:p>
            <a:pPr eaLnBrk="1" hangingPunct="1"/>
            <a:r>
              <a:rPr lang="en-US" altLang="en-US"/>
              <a:t>Advantage</a:t>
            </a:r>
          </a:p>
        </p:txBody>
      </p:sp>
    </p:spTree>
    <p:extLst>
      <p:ext uri="{BB962C8B-B14F-4D97-AF65-F5344CB8AC3E}">
        <p14:creationId xmlns:p14="http://schemas.microsoft.com/office/powerpoint/2010/main" val="192198611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Number Placeholder 5">
            <a:extLst>
              <a:ext uri="{FF2B5EF4-FFF2-40B4-BE49-F238E27FC236}">
                <a16:creationId xmlns:a16="http://schemas.microsoft.com/office/drawing/2014/main" id="{CDAAE1F8-6D2C-8946-8229-3CC00CA6CEB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8B831CFA-A5FE-5F48-8600-0034EE62D359}" type="slidenum">
              <a:rPr lang="en-US" altLang="en-US" sz="1400" b="0">
                <a:latin typeface="Times New Roman" panose="02020603050405020304" pitchFamily="18" charset="0"/>
              </a:rPr>
              <a:pPr>
                <a:spcBef>
                  <a:spcPct val="0"/>
                </a:spcBef>
                <a:buFontTx/>
                <a:buNone/>
              </a:pPr>
              <a:t>66</a:t>
            </a:fld>
            <a:endParaRPr lang="en-US" altLang="en-US" sz="1400" b="0">
              <a:latin typeface="Times New Roman" panose="02020603050405020304" pitchFamily="18" charset="0"/>
            </a:endParaRPr>
          </a:p>
        </p:txBody>
      </p:sp>
      <p:sp>
        <p:nvSpPr>
          <p:cNvPr id="114691" name="Text Box 2">
            <a:extLst>
              <a:ext uri="{FF2B5EF4-FFF2-40B4-BE49-F238E27FC236}">
                <a16:creationId xmlns:a16="http://schemas.microsoft.com/office/drawing/2014/main" id="{5CFDD44C-9044-5C49-8ABF-4A9341059B90}"/>
              </a:ext>
            </a:extLst>
          </p:cNvPr>
          <p:cNvSpPr txBox="1">
            <a:spLocks noChangeArrowheads="1"/>
          </p:cNvSpPr>
          <p:nvPr/>
        </p:nvSpPr>
        <p:spPr bwMode="auto">
          <a:xfrm>
            <a:off x="838200" y="1927560"/>
            <a:ext cx="10240108" cy="3810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b="1">
                <a:solidFill>
                  <a:schemeClr val="tx1"/>
                </a:solidFill>
                <a:latin typeface="Arial Rounded MT Bold" panose="020F0704030504030204" pitchFamily="34" charset="77"/>
              </a:defRPr>
            </a:lvl1pPr>
            <a:lvl2pPr marL="800100" indent="-34290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Does not eliminate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within subject</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confounding by risk factors that vary over time in synchrony with exposure status</a:t>
            </a:r>
          </a:p>
          <a:p>
            <a:pPr lvl="1"/>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Within-person confounding can be controlled using standard approaches</a:t>
            </a:r>
          </a:p>
          <a:p>
            <a:pPr eaLnBrk="1" hangingPunct="1"/>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Time-dependent confounding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is a threat</a:t>
            </a:r>
          </a:p>
          <a:p>
            <a:pPr lvl="1" eaLnBrk="1" hangingPunct="1">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Exposures and outcomes for which case-crossover studies are most useful are susceptible to strong confounding by time-varying factors </a:t>
            </a:r>
          </a:p>
          <a:p>
            <a:pPr lvl="1" eaLnBrk="1" hangingPunct="1">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Ex: the illness that causes the drug to be taken might also be the origin of the adverse “reaction”</a:t>
            </a:r>
          </a:p>
          <a:p>
            <a:pPr lvl="1" eaLnBrk="1" hangingPunct="1">
              <a:buFont typeface="Arial" panose="020B0604020202020204" pitchFamily="34" charset="0"/>
              <a:buChar char="•"/>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14692" name="Rectangle 3">
            <a:extLst>
              <a:ext uri="{FF2B5EF4-FFF2-40B4-BE49-F238E27FC236}">
                <a16:creationId xmlns:a16="http://schemas.microsoft.com/office/drawing/2014/main" id="{A0A314EF-0A23-044A-BA27-C8D3A3A972CE}"/>
              </a:ext>
            </a:extLst>
          </p:cNvPr>
          <p:cNvSpPr>
            <a:spLocks noGrp="1" noChangeArrowheads="1"/>
          </p:cNvSpPr>
          <p:nvPr>
            <p:ph type="title"/>
          </p:nvPr>
        </p:nvSpPr>
        <p:spPr>
          <a:noFill/>
        </p:spPr>
        <p:txBody>
          <a:bodyPr/>
          <a:lstStyle/>
          <a:p>
            <a:pPr eaLnBrk="1" hangingPunct="1"/>
            <a:r>
              <a:rPr lang="en-US" altLang="en-US"/>
              <a:t>Challenge</a:t>
            </a:r>
          </a:p>
        </p:txBody>
      </p:sp>
    </p:spTree>
    <p:extLst>
      <p:ext uri="{BB962C8B-B14F-4D97-AF65-F5344CB8AC3E}">
        <p14:creationId xmlns:p14="http://schemas.microsoft.com/office/powerpoint/2010/main" val="171477871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Number Placeholder 5">
            <a:extLst>
              <a:ext uri="{FF2B5EF4-FFF2-40B4-BE49-F238E27FC236}">
                <a16:creationId xmlns:a16="http://schemas.microsoft.com/office/drawing/2014/main" id="{A61D468A-1C8F-0E43-A608-EC2765E82727}"/>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68A8E7FA-C775-C04E-9A52-6FA6DA84D332}" type="slidenum">
              <a:rPr lang="en-US" altLang="en-US" sz="1400" b="0">
                <a:latin typeface="Times New Roman" panose="02020603050405020304" pitchFamily="18" charset="0"/>
              </a:rPr>
              <a:pPr>
                <a:spcBef>
                  <a:spcPct val="0"/>
                </a:spcBef>
                <a:buFontTx/>
                <a:buNone/>
              </a:pPr>
              <a:t>67</a:t>
            </a:fld>
            <a:endParaRPr lang="en-US" altLang="en-US" sz="1400" b="0">
              <a:latin typeface="Times New Roman" panose="02020603050405020304" pitchFamily="18" charset="0"/>
            </a:endParaRPr>
          </a:p>
        </p:txBody>
      </p:sp>
      <p:sp>
        <p:nvSpPr>
          <p:cNvPr id="116739" name="Text Box 2">
            <a:extLst>
              <a:ext uri="{FF2B5EF4-FFF2-40B4-BE49-F238E27FC236}">
                <a16:creationId xmlns:a16="http://schemas.microsoft.com/office/drawing/2014/main" id="{38FC6723-25B5-3B4C-A354-F475072B7D51}"/>
              </a:ext>
            </a:extLst>
          </p:cNvPr>
          <p:cNvSpPr txBox="1">
            <a:spLocks noChangeArrowheads="1"/>
          </p:cNvSpPr>
          <p:nvPr/>
        </p:nvSpPr>
        <p:spPr bwMode="auto">
          <a:xfrm>
            <a:off x="838199" y="2286001"/>
            <a:ext cx="10515599" cy="3354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spcBef>
                <a:spcPct val="20000"/>
              </a:spcBef>
              <a:buChar char="•"/>
              <a:defRPr sz="3200" b="1">
                <a:solidFill>
                  <a:schemeClr val="tx1"/>
                </a:solidFill>
                <a:latin typeface="Arial Rounded MT Bold" panose="020F0704030504030204" pitchFamily="34" charset="77"/>
              </a:defRPr>
            </a:lvl1pPr>
            <a:lvl2pPr marL="857250" indent="-34290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Data collection is restricted to those individuals who experience an event</a:t>
            </a:r>
          </a:p>
          <a:p>
            <a:pPr eaLnBrk="1" hangingPunct="1">
              <a:spcBef>
                <a:spcPct val="0"/>
              </a:spcBef>
            </a:pPr>
            <a:endParaRPr lang="en-US" altLang="en-US" sz="28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spcBef>
                <a:spcPct val="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Avoids selection of control subjects</a:t>
            </a:r>
          </a:p>
          <a:p>
            <a:pPr lvl="1" eaLnBrk="1" hangingPunct="1">
              <a:spcBef>
                <a:spcPct val="0"/>
              </a:spcBef>
              <a:buFont typeface="Arial" panose="020B0604020202020204" pitchFamily="34" charset="0"/>
              <a:buChar cha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Avoids some selection bias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concerns</a:t>
            </a:r>
          </a:p>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Highly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cost efficient</a:t>
            </a:r>
          </a:p>
          <a:p>
            <a:pPr eaLnBrk="1" hangingPunct="1">
              <a:spcBef>
                <a:spcPct val="0"/>
              </a:spcBef>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spcBef>
                <a:spcPct val="0"/>
              </a:spcBef>
              <a:buFont typeface="Symbol" pitchFamily="2" charset="2"/>
              <a:buNone/>
            </a:pPr>
            <a:endParaRPr lang="en-US" altLang="en-US" sz="2800" b="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16740" name="Rectangle 3">
            <a:extLst>
              <a:ext uri="{FF2B5EF4-FFF2-40B4-BE49-F238E27FC236}">
                <a16:creationId xmlns:a16="http://schemas.microsoft.com/office/drawing/2014/main" id="{D6EF2A76-A2D5-9B49-84C6-04C39FE407F6}"/>
              </a:ext>
            </a:extLst>
          </p:cNvPr>
          <p:cNvSpPr>
            <a:spLocks noGrp="1" noChangeArrowheads="1"/>
          </p:cNvSpPr>
          <p:nvPr>
            <p:ph type="title"/>
          </p:nvPr>
        </p:nvSpPr>
        <p:spPr>
          <a:noFill/>
        </p:spPr>
        <p:txBody>
          <a:bodyPr/>
          <a:lstStyle/>
          <a:p>
            <a:pPr eaLnBrk="1" hangingPunct="1"/>
            <a:r>
              <a:rPr lang="en-US" altLang="en-US"/>
              <a:t>Advantage</a:t>
            </a:r>
          </a:p>
        </p:txBody>
      </p:sp>
    </p:spTree>
    <p:extLst>
      <p:ext uri="{BB962C8B-B14F-4D97-AF65-F5344CB8AC3E}">
        <p14:creationId xmlns:p14="http://schemas.microsoft.com/office/powerpoint/2010/main" val="399343355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Number Placeholder 5">
            <a:extLst>
              <a:ext uri="{FF2B5EF4-FFF2-40B4-BE49-F238E27FC236}">
                <a16:creationId xmlns:a16="http://schemas.microsoft.com/office/drawing/2014/main" id="{04A367CD-969E-4D46-BFAF-69DB79B92A88}"/>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54BDF61-F20D-2B48-82FD-CF61E4ED635E}" type="slidenum">
              <a:rPr lang="en-US" altLang="en-US" sz="1400" b="0">
                <a:latin typeface="Times New Roman" panose="02020603050405020304" pitchFamily="18" charset="0"/>
              </a:rPr>
              <a:pPr>
                <a:spcBef>
                  <a:spcPct val="0"/>
                </a:spcBef>
                <a:buFontTx/>
                <a:buNone/>
              </a:pPr>
              <a:t>68</a:t>
            </a:fld>
            <a:endParaRPr lang="en-US" altLang="en-US" sz="1400" b="0">
              <a:latin typeface="Times New Roman" panose="02020603050405020304" pitchFamily="18" charset="0"/>
            </a:endParaRPr>
          </a:p>
        </p:txBody>
      </p:sp>
      <p:sp>
        <p:nvSpPr>
          <p:cNvPr id="118787" name="Text Box 2">
            <a:extLst>
              <a:ext uri="{FF2B5EF4-FFF2-40B4-BE49-F238E27FC236}">
                <a16:creationId xmlns:a16="http://schemas.microsoft.com/office/drawing/2014/main" id="{34CB1269-C7A3-DB48-8D98-229BA22694A2}"/>
              </a:ext>
            </a:extLst>
          </p:cNvPr>
          <p:cNvSpPr txBox="1">
            <a:spLocks noChangeArrowheads="1"/>
          </p:cNvSpPr>
          <p:nvPr/>
        </p:nvSpPr>
        <p:spPr bwMode="auto">
          <a:xfrm>
            <a:off x="838200" y="2099915"/>
            <a:ext cx="10515600" cy="2985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28600" indent="-228600">
              <a:spcBef>
                <a:spcPct val="20000"/>
              </a:spcBef>
              <a:buChar char="•"/>
              <a:defRPr sz="3200" b="1">
                <a:solidFill>
                  <a:schemeClr val="tx1"/>
                </a:solidFill>
                <a:latin typeface="Arial Rounded MT Bold" panose="020F0704030504030204" pitchFamily="34" charset="77"/>
              </a:defRPr>
            </a:lvl1pPr>
            <a:lvl2pPr marL="857250" indent="-34290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Identify cases. Risk of case selection /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participation bias</a:t>
            </a: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lvl="2">
              <a:spcBef>
                <a:spcPct val="0"/>
              </a:spcBef>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If exposure is related to participation = effect estimates may be biased</a:t>
            </a:r>
          </a:p>
          <a:p>
            <a:pPr lvl="2">
              <a:spcBef>
                <a:spcPct val="0"/>
              </a:spcBef>
              <a:buFont typeface="Arial" panose="020B0604020202020204" pitchFamily="34" charset="0"/>
              <a:buChar char="•"/>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Identify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person-time at risk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(e.g., if the event of interest is car accidents, person-time evaluated should only be driving time)</a:t>
            </a:r>
          </a:p>
          <a:p>
            <a:pPr lvl="1" eaLnBrk="1" hangingPunct="1">
              <a:spcBef>
                <a:spcPct val="0"/>
              </a:spcBef>
              <a:buFont typeface="Arial" panose="020B0604020202020204" pitchFamily="34" charset="0"/>
              <a:buChar char="•"/>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Identify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control periods</a:t>
            </a:r>
          </a:p>
          <a:p>
            <a:pPr eaLnBrk="1" hangingPunct="1">
              <a:spcBef>
                <a:spcPct val="0"/>
              </a:spcBef>
              <a:buFont typeface="Symbol" pitchFamily="2" charset="2"/>
              <a:buNone/>
            </a:pPr>
            <a:endParaRPr lang="en-US" altLang="en-US" sz="2800" b="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18788" name="Rectangle 3">
            <a:extLst>
              <a:ext uri="{FF2B5EF4-FFF2-40B4-BE49-F238E27FC236}">
                <a16:creationId xmlns:a16="http://schemas.microsoft.com/office/drawing/2014/main" id="{1C934653-0695-674A-8C9E-2F58A200A758}"/>
              </a:ext>
            </a:extLst>
          </p:cNvPr>
          <p:cNvSpPr>
            <a:spLocks noGrp="1" noChangeArrowheads="1"/>
          </p:cNvSpPr>
          <p:nvPr>
            <p:ph type="title"/>
          </p:nvPr>
        </p:nvSpPr>
        <p:spPr>
          <a:noFill/>
        </p:spPr>
        <p:txBody>
          <a:bodyPr/>
          <a:lstStyle/>
          <a:p>
            <a:pPr eaLnBrk="1" hangingPunct="1"/>
            <a:r>
              <a:rPr lang="en-US" altLang="en-US"/>
              <a:t>Challenge</a:t>
            </a:r>
          </a:p>
        </p:txBody>
      </p:sp>
    </p:spTree>
    <p:extLst>
      <p:ext uri="{BB962C8B-B14F-4D97-AF65-F5344CB8AC3E}">
        <p14:creationId xmlns:p14="http://schemas.microsoft.com/office/powerpoint/2010/main" val="330184058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Number Placeholder 5">
            <a:extLst>
              <a:ext uri="{FF2B5EF4-FFF2-40B4-BE49-F238E27FC236}">
                <a16:creationId xmlns:a16="http://schemas.microsoft.com/office/drawing/2014/main" id="{B04E3E22-34F0-7843-8279-E5E3320F6E3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DE9BBB6-F511-F146-83EB-27A7209D3B10}" type="slidenum">
              <a:rPr lang="en-US" altLang="en-US" sz="1400" b="0">
                <a:latin typeface="Times New Roman" panose="02020603050405020304" pitchFamily="18" charset="0"/>
              </a:rPr>
              <a:pPr>
                <a:spcBef>
                  <a:spcPct val="0"/>
                </a:spcBef>
                <a:buFontTx/>
                <a:buNone/>
              </a:pPr>
              <a:t>69</a:t>
            </a:fld>
            <a:endParaRPr lang="en-US" altLang="en-US" sz="1400" b="0">
              <a:latin typeface="Times New Roman" panose="02020603050405020304" pitchFamily="18" charset="0"/>
            </a:endParaRPr>
          </a:p>
        </p:txBody>
      </p:sp>
      <p:sp>
        <p:nvSpPr>
          <p:cNvPr id="120835" name="Rectangle 2">
            <a:extLst>
              <a:ext uri="{FF2B5EF4-FFF2-40B4-BE49-F238E27FC236}">
                <a16:creationId xmlns:a16="http://schemas.microsoft.com/office/drawing/2014/main" id="{DFFDB513-A0FC-DB4F-A2A1-C8B8C4B15C3F}"/>
              </a:ext>
            </a:extLst>
          </p:cNvPr>
          <p:cNvSpPr>
            <a:spLocks noGrp="1" noChangeArrowheads="1"/>
          </p:cNvSpPr>
          <p:nvPr>
            <p:ph type="title"/>
          </p:nvPr>
        </p:nvSpPr>
        <p:spPr/>
        <p:txBody>
          <a:bodyPr/>
          <a:lstStyle/>
          <a:p>
            <a:pPr eaLnBrk="1" hangingPunct="1"/>
            <a:r>
              <a:rPr lang="en-US" altLang="en-US"/>
              <a:t>Advantage</a:t>
            </a:r>
          </a:p>
        </p:txBody>
      </p:sp>
      <p:sp>
        <p:nvSpPr>
          <p:cNvPr id="120836" name="Rectangle 3">
            <a:extLst>
              <a:ext uri="{FF2B5EF4-FFF2-40B4-BE49-F238E27FC236}">
                <a16:creationId xmlns:a16="http://schemas.microsoft.com/office/drawing/2014/main" id="{FDC94376-792A-6A49-B57D-FD6CB216398B}"/>
              </a:ext>
            </a:extLst>
          </p:cNvPr>
          <p:cNvSpPr>
            <a:spLocks noGrp="1" noChangeArrowheads="1"/>
          </p:cNvSpPr>
          <p:nvPr>
            <p:ph type="body" idx="1"/>
          </p:nvPr>
        </p:nvSpPr>
        <p:spPr>
          <a:xfrm>
            <a:off x="838200" y="2133600"/>
            <a:ext cx="10515600" cy="3962400"/>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Eliminates </a:t>
            </a:r>
            <a:r>
              <a:rPr lang="en-US" altLang="en-US" sz="2400" i="1" dirty="0">
                <a:latin typeface="Helvetica Neue" panose="02000503000000020004" pitchFamily="2" charset="0"/>
                <a:ea typeface="Helvetica Neue" panose="02000503000000020004" pitchFamily="2" charset="0"/>
                <a:cs typeface="Helvetica Neue" panose="02000503000000020004" pitchFamily="2" charset="0"/>
              </a:rPr>
              <a:t>between subject</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differential misclassification (recall bias)</a:t>
            </a:r>
          </a:p>
        </p:txBody>
      </p:sp>
    </p:spTree>
    <p:extLst>
      <p:ext uri="{BB962C8B-B14F-4D97-AF65-F5344CB8AC3E}">
        <p14:creationId xmlns:p14="http://schemas.microsoft.com/office/powerpoint/2010/main" val="1186661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 Matching</a:t>
            </a:r>
          </a:p>
        </p:txBody>
      </p:sp>
      <p:sp>
        <p:nvSpPr>
          <p:cNvPr id="3" name="Content Placeholder 2"/>
          <p:cNvSpPr>
            <a:spLocks noGrp="1"/>
          </p:cNvSpPr>
          <p:nvPr>
            <p:ph idx="1"/>
          </p:nvPr>
        </p:nvSpPr>
        <p:spPr/>
        <p:txBody>
          <a:bodyPr>
            <a:normAutofit/>
          </a:bodyPr>
          <a:lstStyle/>
          <a:p>
            <a:pPr marL="0" indent="0">
              <a:buNone/>
            </a:pPr>
            <a:r>
              <a:rPr lang="en-US" b="1" dirty="0"/>
              <a:t>Individual matching</a:t>
            </a:r>
            <a:r>
              <a:rPr lang="en-US" dirty="0"/>
              <a:t>: subject by subject (aka “pair-wise”)</a:t>
            </a:r>
          </a:p>
          <a:p>
            <a:r>
              <a:rPr lang="en-US" dirty="0"/>
              <a:t>Ex: In a case-control study matching on sex, age in 5-year age categories, and smoking (current, past, never):</a:t>
            </a:r>
          </a:p>
          <a:p>
            <a:pPr marL="0" indent="0">
              <a:buNone/>
            </a:pPr>
            <a:endParaRPr lang="en-US" dirty="0"/>
          </a:p>
          <a:p>
            <a:pPr marL="0" indent="0">
              <a:buNone/>
            </a:pPr>
            <a:r>
              <a:rPr lang="en-US" dirty="0"/>
              <a:t>If you have a case that is 58 years old, female, and a never smoker, you have to find a control that is also between 55-59 years of age, female, and a never smoker.</a:t>
            </a:r>
          </a:p>
        </p:txBody>
      </p:sp>
    </p:spTree>
    <p:extLst>
      <p:ext uri="{BB962C8B-B14F-4D97-AF65-F5344CB8AC3E}">
        <p14:creationId xmlns:p14="http://schemas.microsoft.com/office/powerpoint/2010/main" val="2175343998"/>
      </p:ext>
    </p:extLst>
  </p:cSld>
  <p:clrMapOvr>
    <a:masterClrMapping/>
  </p:clrMapOvr>
  <mc:AlternateContent xmlns:mc="http://schemas.openxmlformats.org/markup-compatibility/2006" xmlns:p14="http://schemas.microsoft.com/office/powerpoint/2010/main">
    <mc:Choice Requires="p14">
      <p:transition spd="slow" p14:dur="2000" advTm="25834"/>
    </mc:Choice>
    <mc:Fallback xmlns="">
      <p:transition spd="slow" advTm="25834"/>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Number Placeholder 5">
            <a:extLst>
              <a:ext uri="{FF2B5EF4-FFF2-40B4-BE49-F238E27FC236}">
                <a16:creationId xmlns:a16="http://schemas.microsoft.com/office/drawing/2014/main" id="{78BBB6FF-B897-5E42-A8C0-DCB168F520DF}"/>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BC2CA43F-8891-D741-B5D5-996516CF981E}" type="slidenum">
              <a:rPr lang="en-US" altLang="en-US" sz="1400" b="0">
                <a:latin typeface="Times New Roman" panose="02020603050405020304" pitchFamily="18" charset="0"/>
              </a:rPr>
              <a:pPr>
                <a:spcBef>
                  <a:spcPct val="0"/>
                </a:spcBef>
                <a:buFontTx/>
                <a:buNone/>
              </a:pPr>
              <a:t>70</a:t>
            </a:fld>
            <a:endParaRPr lang="en-US" altLang="en-US" sz="1400" b="0">
              <a:latin typeface="Times New Roman" panose="02020603050405020304" pitchFamily="18" charset="0"/>
            </a:endParaRPr>
          </a:p>
        </p:txBody>
      </p:sp>
      <p:sp>
        <p:nvSpPr>
          <p:cNvPr id="122883" name="Rectangle 2">
            <a:extLst>
              <a:ext uri="{FF2B5EF4-FFF2-40B4-BE49-F238E27FC236}">
                <a16:creationId xmlns:a16="http://schemas.microsoft.com/office/drawing/2014/main" id="{CA6D7703-8A9B-6B47-9C6A-DFAC3731F40A}"/>
              </a:ext>
            </a:extLst>
          </p:cNvPr>
          <p:cNvSpPr>
            <a:spLocks noGrp="1" noChangeArrowheads="1"/>
          </p:cNvSpPr>
          <p:nvPr>
            <p:ph type="title"/>
          </p:nvPr>
        </p:nvSpPr>
        <p:spPr/>
        <p:txBody>
          <a:bodyPr/>
          <a:lstStyle/>
          <a:p>
            <a:pPr eaLnBrk="1" hangingPunct="1"/>
            <a:r>
              <a:rPr lang="en-US" altLang="en-US"/>
              <a:t>Challenge</a:t>
            </a:r>
          </a:p>
        </p:txBody>
      </p:sp>
      <p:sp>
        <p:nvSpPr>
          <p:cNvPr id="122884" name="Rectangle 3">
            <a:extLst>
              <a:ext uri="{FF2B5EF4-FFF2-40B4-BE49-F238E27FC236}">
                <a16:creationId xmlns:a16="http://schemas.microsoft.com/office/drawing/2014/main" id="{975226B2-7311-5749-8CBC-F857A9B7B533}"/>
              </a:ext>
            </a:extLst>
          </p:cNvPr>
          <p:cNvSpPr>
            <a:spLocks noGrp="1" noChangeArrowheads="1"/>
          </p:cNvSpPr>
          <p:nvPr>
            <p:ph type="body" idx="1"/>
          </p:nvPr>
        </p:nvSpPr>
        <p:spPr>
          <a:xfrm>
            <a:off x="838199" y="2057400"/>
            <a:ext cx="10515599" cy="3962400"/>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Does not eliminate </a:t>
            </a:r>
            <a:r>
              <a:rPr lang="en-US" altLang="en-US" sz="2400" i="1" dirty="0">
                <a:latin typeface="Helvetica Neue" panose="02000503000000020004" pitchFamily="2" charset="0"/>
                <a:ea typeface="Helvetica Neue" panose="02000503000000020004" pitchFamily="2" charset="0"/>
                <a:cs typeface="Helvetica Neue" panose="02000503000000020004" pitchFamily="2" charset="0"/>
              </a:rPr>
              <a:t>within subject</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differential misclassification</a:t>
            </a:r>
          </a:p>
          <a:p>
            <a:pPr lvl="1">
              <a:spcBef>
                <a:spcPts val="600"/>
              </a:spcBef>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Comparability of information, retrospective, self-reported exposure</a:t>
            </a:r>
          </a:p>
          <a:p>
            <a:pPr lvl="1">
              <a:spcBef>
                <a:spcPts val="600"/>
              </a:spcBef>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Recall bias: Cases may move up exposure to be within effect period if experiencing the outcome was traumatic or may exaggerate exposure (e.g., report heavier physical activity than was actually performed)</a:t>
            </a:r>
          </a:p>
          <a:p>
            <a:pPr lvl="1">
              <a:spcBef>
                <a:spcPts val="600"/>
              </a:spcBef>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Does not eliminate non-differential misclassification</a:t>
            </a:r>
          </a:p>
        </p:txBody>
      </p:sp>
    </p:spTree>
    <p:extLst>
      <p:ext uri="{BB962C8B-B14F-4D97-AF65-F5344CB8AC3E}">
        <p14:creationId xmlns:p14="http://schemas.microsoft.com/office/powerpoint/2010/main" val="174091800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itle 1">
            <a:extLst>
              <a:ext uri="{FF2B5EF4-FFF2-40B4-BE49-F238E27FC236}">
                <a16:creationId xmlns:a16="http://schemas.microsoft.com/office/drawing/2014/main" id="{ABB8A2B8-8C43-DD47-9E83-EBDE63A381BC}"/>
              </a:ext>
            </a:extLst>
          </p:cNvPr>
          <p:cNvSpPr>
            <a:spLocks noGrp="1" noChangeArrowheads="1"/>
          </p:cNvSpPr>
          <p:nvPr>
            <p:ph type="title"/>
          </p:nvPr>
        </p:nvSpPr>
        <p:spPr/>
        <p:txBody>
          <a:bodyPr/>
          <a:lstStyle/>
          <a:p>
            <a:pPr eaLnBrk="1" hangingPunct="1"/>
            <a:r>
              <a:rPr lang="en-US" altLang="en-US" dirty="0">
                <a:latin typeface="Helvetica Neue" panose="02000503000000020004" pitchFamily="2" charset="0"/>
                <a:ea typeface="Helvetica Neue" panose="02000503000000020004" pitchFamily="2" charset="0"/>
                <a:cs typeface="Helvetica Neue" panose="02000503000000020004" pitchFamily="2" charset="0"/>
              </a:rPr>
              <a:t>Summary</a:t>
            </a:r>
          </a:p>
        </p:txBody>
      </p:sp>
      <p:sp>
        <p:nvSpPr>
          <p:cNvPr id="152579" name="Content Placeholder 2">
            <a:extLst>
              <a:ext uri="{FF2B5EF4-FFF2-40B4-BE49-F238E27FC236}">
                <a16:creationId xmlns:a16="http://schemas.microsoft.com/office/drawing/2014/main" id="{6F963276-5934-4D40-A5DC-85F6C62F66F5}"/>
              </a:ext>
            </a:extLst>
          </p:cNvPr>
          <p:cNvSpPr>
            <a:spLocks noGrp="1" noChangeArrowheads="1"/>
          </p:cNvSpPr>
          <p:nvPr>
            <p:ph idx="1"/>
          </p:nvPr>
        </p:nvSpPr>
        <p:spPr>
          <a:xfrm>
            <a:off x="838200" y="1863969"/>
            <a:ext cx="10515599" cy="4308231"/>
          </a:xfrm>
        </p:spPr>
        <p:txBody>
          <a:bodyPr>
            <a:normAutofit/>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 crossover studies compare exposure at the time of an event to the historical frequency of exposure in the same person</a:t>
            </a:r>
          </a:p>
          <a:p>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Case-crossover designs can be useful because of: (</a:t>
            </a:r>
            <a:r>
              <a:rPr lang="en-US" altLang="en-US" sz="2400" dirty="0" err="1">
                <a:latin typeface="Helvetica Neue" panose="02000503000000020004" pitchFamily="2" charset="0"/>
                <a:ea typeface="Helvetica Neue" panose="02000503000000020004" pitchFamily="2" charset="0"/>
                <a:cs typeface="Helvetica Neue" panose="02000503000000020004" pitchFamily="2" charset="0"/>
              </a:rPr>
              <a:t>i</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limits potential confounding, (ii) no control selection (iii) efficiency</a:t>
            </a: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Give mathematical meaning to: “Were you doing anything unusual just before you got sick?”</a:t>
            </a: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Work for easily ascertained, intermittent exposures whose associated risks rise and fall quickly</a:t>
            </a: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Requires that the onset time of the outcome event can be pinned down with precision</a:t>
            </a:r>
          </a:p>
        </p:txBody>
      </p:sp>
      <p:sp>
        <p:nvSpPr>
          <p:cNvPr id="152580" name="Slide Number Placeholder 3">
            <a:extLst>
              <a:ext uri="{FF2B5EF4-FFF2-40B4-BE49-F238E27FC236}">
                <a16:creationId xmlns:a16="http://schemas.microsoft.com/office/drawing/2014/main" id="{89B288F3-BADE-7F4F-8EF0-E8D6F522F602}"/>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C947641C-9C7F-F147-AA50-0BC6911CAED8}" type="slidenum">
              <a:rPr lang="en-US" altLang="en-US" sz="1200" b="0">
                <a:latin typeface="Verdana" panose="020B0604030504040204" pitchFamily="34" charset="0"/>
                <a:ea typeface="MS PGothic" panose="020B0600070205080204" pitchFamily="34" charset="-128"/>
              </a:rPr>
              <a:pPr algn="l">
                <a:spcBef>
                  <a:spcPct val="0"/>
                </a:spcBef>
                <a:buFontTx/>
                <a:buNone/>
              </a:pPr>
              <a:t>71</a:t>
            </a:fld>
            <a:endParaRPr lang="en-US" altLang="en-US" sz="1200" b="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42305490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B5B55-9CD3-7C4C-846F-A963CFDA9F9B}"/>
              </a:ext>
            </a:extLst>
          </p:cNvPr>
          <p:cNvSpPr>
            <a:spLocks noGrp="1"/>
          </p:cNvSpPr>
          <p:nvPr>
            <p:ph type="title"/>
          </p:nvPr>
        </p:nvSpPr>
        <p:spPr/>
        <p:txBody>
          <a:bodyPr/>
          <a:lstStyle/>
          <a:p>
            <a:pPr algn="ctr"/>
            <a:r>
              <a:rPr lang="en-US" dirty="0"/>
              <a:t>Questions?</a:t>
            </a:r>
          </a:p>
        </p:txBody>
      </p:sp>
      <p:sp>
        <p:nvSpPr>
          <p:cNvPr id="3" name="Content Placeholder 2">
            <a:extLst>
              <a:ext uri="{FF2B5EF4-FFF2-40B4-BE49-F238E27FC236}">
                <a16:creationId xmlns:a16="http://schemas.microsoft.com/office/drawing/2014/main" id="{FBB89E15-509B-874F-ACA3-85D94E87C3A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29251008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B5B55-9CD3-7C4C-846F-A963CFDA9F9B}"/>
              </a:ext>
            </a:extLst>
          </p:cNvPr>
          <p:cNvSpPr>
            <a:spLocks noGrp="1"/>
          </p:cNvSpPr>
          <p:nvPr>
            <p:ph type="title"/>
          </p:nvPr>
        </p:nvSpPr>
        <p:spPr/>
        <p:txBody>
          <a:bodyPr/>
          <a:lstStyle/>
          <a:p>
            <a:pPr algn="ctr"/>
            <a:r>
              <a:rPr lang="en-US" dirty="0"/>
              <a:t>Appendix</a:t>
            </a:r>
          </a:p>
        </p:txBody>
      </p:sp>
      <p:sp>
        <p:nvSpPr>
          <p:cNvPr id="3" name="Content Placeholder 2">
            <a:extLst>
              <a:ext uri="{FF2B5EF4-FFF2-40B4-BE49-F238E27FC236}">
                <a16:creationId xmlns:a16="http://schemas.microsoft.com/office/drawing/2014/main" id="{FBB89E15-509B-874F-ACA3-85D94E87C3A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0806433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a:extLst>
              <a:ext uri="{FF2B5EF4-FFF2-40B4-BE49-F238E27FC236}">
                <a16:creationId xmlns:a16="http://schemas.microsoft.com/office/drawing/2014/main" id="{27E42417-3ECF-1A43-BAD2-DCD6AEE03EE9}"/>
              </a:ext>
            </a:extLst>
          </p:cNvPr>
          <p:cNvSpPr>
            <a:spLocks noGrp="1" noChangeArrowheads="1"/>
          </p:cNvSpPr>
          <p:nvPr>
            <p:ph type="title"/>
          </p:nvPr>
        </p:nvSpPr>
        <p:spPr>
          <a:xfrm>
            <a:off x="1072662" y="685800"/>
            <a:ext cx="8985738" cy="838200"/>
          </a:xfrm>
        </p:spPr>
        <p:txBody>
          <a:bodyPr/>
          <a:lstStyle/>
          <a:p>
            <a:pPr eaLnBrk="1" hangingPunct="1"/>
            <a:r>
              <a:rPr lang="en-US" altLang="en-US" dirty="0"/>
              <a:t>Review of Assumptions</a:t>
            </a:r>
          </a:p>
        </p:txBody>
      </p:sp>
      <p:sp>
        <p:nvSpPr>
          <p:cNvPr id="39938" name="Rectangle 3">
            <a:extLst>
              <a:ext uri="{FF2B5EF4-FFF2-40B4-BE49-F238E27FC236}">
                <a16:creationId xmlns:a16="http://schemas.microsoft.com/office/drawing/2014/main" id="{8EA3EBDB-FB37-449E-AD74-65AB838BBAF0}"/>
              </a:ext>
            </a:extLst>
          </p:cNvPr>
          <p:cNvSpPr>
            <a:spLocks noGrp="1" noChangeArrowheads="1"/>
          </p:cNvSpPr>
          <p:nvPr>
            <p:ph type="body" idx="1"/>
          </p:nvPr>
        </p:nvSpPr>
        <p:spPr>
          <a:xfrm>
            <a:off x="1072662" y="1981200"/>
            <a:ext cx="10281138" cy="4191000"/>
          </a:xfrm>
        </p:spPr>
        <p:txBody>
          <a:bodyPr/>
          <a:lstStyle/>
          <a:p>
            <a:pPr eaLnBrk="1" hangingPunct="1">
              <a:lnSpc>
                <a:spcPct val="90000"/>
              </a:lnSpc>
              <a:spcBef>
                <a:spcPct val="0"/>
              </a:spcBef>
              <a:buFontTx/>
              <a:buNone/>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marL="457200" indent="-457200">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No time-trend in exposure (e.g., exposure should not become increasingly or decreasingly likely over time)</a:t>
            </a:r>
          </a:p>
          <a:p>
            <a:pPr marL="457200" indent="-457200">
              <a:spcBef>
                <a:spcPts val="600"/>
              </a:spcBef>
              <a:buFont typeface="+mj-lt"/>
              <a:buAutoNum type="arabicPeriod"/>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marL="457200" indent="-457200">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Representative sample of cases from the base (e.g. those who had the exposure should not be more or less likely to participate)</a:t>
            </a:r>
          </a:p>
          <a:p>
            <a:pPr marL="457200" indent="-457200">
              <a:spcBef>
                <a:spcPts val="600"/>
              </a:spcBef>
              <a:buFont typeface="+mj-lt"/>
              <a:buAutoNum type="arabicPeriod"/>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marL="457200" indent="-457200">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Constant effect of exposure on rate ratio scale over time and subject. This assumption is necessary to obtain a valid effect estimate.</a:t>
            </a:r>
          </a:p>
          <a:p>
            <a:pPr eaLnBrk="1" hangingPunct="1">
              <a:lnSpc>
                <a:spcPct val="90000"/>
              </a:lnSpc>
              <a:spcBef>
                <a:spcPct val="0"/>
              </a:spcBef>
              <a:buFontTx/>
              <a:buNone/>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24932" name="Slide Number Placeholder 3">
            <a:extLst>
              <a:ext uri="{FF2B5EF4-FFF2-40B4-BE49-F238E27FC236}">
                <a16:creationId xmlns:a16="http://schemas.microsoft.com/office/drawing/2014/main" id="{DF74E42E-34EE-2D4D-BE9B-EF2A9A718BD5}"/>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BE598BBE-BA9D-614A-9905-5E9509B98CFF}" type="slidenum">
              <a:rPr lang="en-US" altLang="en-US" sz="1400" b="0">
                <a:latin typeface="Arial" panose="020B0604020202020204" pitchFamily="34" charset="0"/>
                <a:ea typeface="MS PGothic" panose="020B0600070205080204" pitchFamily="34" charset="-128"/>
              </a:rPr>
              <a:pPr>
                <a:spcBef>
                  <a:spcPct val="0"/>
                </a:spcBef>
                <a:buFontTx/>
                <a:buNone/>
              </a:pPr>
              <a:t>74</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48065430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a:extLst>
              <a:ext uri="{FF2B5EF4-FFF2-40B4-BE49-F238E27FC236}">
                <a16:creationId xmlns:a16="http://schemas.microsoft.com/office/drawing/2014/main" id="{C02FFB9D-BDBC-574C-9737-42819CB7E7B8}"/>
              </a:ext>
            </a:extLst>
          </p:cNvPr>
          <p:cNvSpPr>
            <a:spLocks noGrp="1" noChangeArrowheads="1"/>
          </p:cNvSpPr>
          <p:nvPr>
            <p:ph type="title"/>
          </p:nvPr>
        </p:nvSpPr>
        <p:spPr>
          <a:xfrm>
            <a:off x="1055077" y="829896"/>
            <a:ext cx="8229600" cy="838200"/>
          </a:xfrm>
        </p:spPr>
        <p:txBody>
          <a:bodyPr/>
          <a:lstStyle/>
          <a:p>
            <a:pPr eaLnBrk="1" hangingPunct="1"/>
            <a:r>
              <a:rPr lang="en-US" altLang="en-US" dirty="0">
                <a:latin typeface="Helvetica Neue" panose="02000503000000020004" pitchFamily="2" charset="0"/>
                <a:ea typeface="Helvetica Neue" panose="02000503000000020004" pitchFamily="2" charset="0"/>
                <a:cs typeface="Helvetica Neue" panose="02000503000000020004" pitchFamily="2" charset="0"/>
              </a:rPr>
              <a:t>No time trend in exposure</a:t>
            </a:r>
          </a:p>
        </p:txBody>
      </p:sp>
      <p:sp>
        <p:nvSpPr>
          <p:cNvPr id="128003" name="Rectangle 3">
            <a:extLst>
              <a:ext uri="{FF2B5EF4-FFF2-40B4-BE49-F238E27FC236}">
                <a16:creationId xmlns:a16="http://schemas.microsoft.com/office/drawing/2014/main" id="{28F98767-897A-BA40-B0F8-717EA5F74FC3}"/>
              </a:ext>
            </a:extLst>
          </p:cNvPr>
          <p:cNvSpPr>
            <a:spLocks noGrp="1" noChangeArrowheads="1"/>
          </p:cNvSpPr>
          <p:nvPr>
            <p:ph type="body" idx="1"/>
          </p:nvPr>
        </p:nvSpPr>
        <p:spPr>
          <a:xfrm>
            <a:off x="1055077" y="1905000"/>
            <a:ext cx="10146323" cy="4267200"/>
          </a:xfrm>
        </p:spPr>
        <p:txBody>
          <a:bodyPr/>
          <a:lstStyle/>
          <a:p>
            <a:pPr eaLnBrk="1" hangingPunct="1">
              <a:lnSpc>
                <a:spcPct val="90000"/>
              </a:lnSpc>
              <a:spcBef>
                <a:spcPct val="0"/>
              </a:spcBef>
              <a:buFontTx/>
              <a:buNone/>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It is important in the case-crossover study that there is no time-trend in the exposure</a:t>
            </a:r>
          </a:p>
          <a:p>
            <a:pPr>
              <a:spcBef>
                <a:spcPts val="600"/>
              </a:spcBef>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If exposure is increasing over time (e.g. increasingly likely with age), it may look as though the exposure causes the outcome even under the null if all control windows are prior to all event windows </a:t>
            </a:r>
          </a:p>
          <a:p>
            <a:pPr>
              <a:spcBef>
                <a:spcPts val="600"/>
              </a:spcBef>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There are alternative designs to deal with this problem: bidirectional sampling, short time-intervals, and the case-time-control design</a:t>
            </a:r>
          </a:p>
        </p:txBody>
      </p:sp>
      <p:sp>
        <p:nvSpPr>
          <p:cNvPr id="128004" name="Slide Number Placeholder 3">
            <a:extLst>
              <a:ext uri="{FF2B5EF4-FFF2-40B4-BE49-F238E27FC236}">
                <a16:creationId xmlns:a16="http://schemas.microsoft.com/office/drawing/2014/main" id="{C6C654D4-B29D-BA46-AD12-DE8F033380E0}"/>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A32F666-DACE-D942-931A-3603E00A0E83}" type="slidenum">
              <a:rPr lang="en-US" altLang="en-US" sz="1400" b="0">
                <a:latin typeface="Arial" panose="020B0604020202020204" pitchFamily="34" charset="0"/>
                <a:ea typeface="MS PGothic" panose="020B0600070205080204" pitchFamily="34" charset="-128"/>
              </a:rPr>
              <a:pPr>
                <a:spcBef>
                  <a:spcPct val="0"/>
                </a:spcBef>
                <a:buFontTx/>
                <a:buNone/>
              </a:pPr>
              <a:t>75</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84639137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a:extLst>
              <a:ext uri="{FF2B5EF4-FFF2-40B4-BE49-F238E27FC236}">
                <a16:creationId xmlns:a16="http://schemas.microsoft.com/office/drawing/2014/main" id="{10937F44-A17A-284F-AEAC-AD011CD6EC5A}"/>
              </a:ext>
            </a:extLst>
          </p:cNvPr>
          <p:cNvSpPr>
            <a:spLocks noGrp="1" noChangeArrowheads="1"/>
          </p:cNvSpPr>
          <p:nvPr>
            <p:ph type="title"/>
          </p:nvPr>
        </p:nvSpPr>
        <p:spPr>
          <a:xfrm>
            <a:off x="791307" y="708025"/>
            <a:ext cx="9475300" cy="838200"/>
          </a:xfrm>
        </p:spPr>
        <p:txBody>
          <a:bodyPr/>
          <a:lstStyle/>
          <a:p>
            <a:pPr eaLnBrk="1" hangingPunct="1"/>
            <a:r>
              <a:rPr lang="en-US" altLang="en-US" dirty="0">
                <a:latin typeface="Helvetica Neue" panose="02000503000000020004" pitchFamily="2" charset="0"/>
                <a:ea typeface="Helvetica Neue" panose="02000503000000020004" pitchFamily="2" charset="0"/>
                <a:cs typeface="Helvetica Neue" panose="02000503000000020004" pitchFamily="2" charset="0"/>
              </a:rPr>
              <a:t>Bidirectional Sampling</a:t>
            </a:r>
          </a:p>
        </p:txBody>
      </p:sp>
      <p:sp>
        <p:nvSpPr>
          <p:cNvPr id="146435" name="Rectangle 3">
            <a:extLst>
              <a:ext uri="{FF2B5EF4-FFF2-40B4-BE49-F238E27FC236}">
                <a16:creationId xmlns:a16="http://schemas.microsoft.com/office/drawing/2014/main" id="{2F31E1A6-3BEB-0C4C-A788-69D66F3C71E3}"/>
              </a:ext>
            </a:extLst>
          </p:cNvPr>
          <p:cNvSpPr>
            <a:spLocks noGrp="1" noChangeArrowheads="1"/>
          </p:cNvSpPr>
          <p:nvPr>
            <p:ph type="body" idx="1"/>
          </p:nvPr>
        </p:nvSpPr>
        <p:spPr>
          <a:xfrm>
            <a:off x="984738" y="2057400"/>
            <a:ext cx="10369062" cy="4114800"/>
          </a:xfrm>
        </p:spPr>
        <p:txBody>
          <a:bodyPr>
            <a:normAutofit/>
          </a:bodyPr>
          <a:lstStyle/>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In most case-crossover studies, control time is sampled from the past</a:t>
            </a:r>
          </a:p>
          <a:p>
            <a:pPr>
              <a:spcBef>
                <a:spcPts val="600"/>
              </a:spcBef>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Sometimes future time (time after outcome) can be used as control time</a:t>
            </a:r>
          </a:p>
          <a:p>
            <a:pPr>
              <a:spcBef>
                <a:spcPts val="600"/>
              </a:spcBef>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This is sometimes referred to as </a:t>
            </a:r>
            <a:r>
              <a:rPr lang="ja-JP" altLang="en-US" sz="2400">
                <a:latin typeface="Helvetica Neue" panose="02000503000000020004" pitchFamily="2" charset="0"/>
                <a:ea typeface="MS PGothic" panose="020B0600070205080204" pitchFamily="34" charset="-128"/>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bidirectional sampling</a:t>
            </a:r>
            <a:r>
              <a:rPr lang="ja-JP" altLang="en-US" sz="2400">
                <a:latin typeface="Helvetica Neue" panose="02000503000000020004" pitchFamily="2" charset="0"/>
                <a:ea typeface="MS PGothic" panose="020B0600070205080204" pitchFamily="34" charset="-128"/>
                <a:cs typeface="Helvetica Neue" panose="02000503000000020004" pitchFamily="2" charset="0"/>
              </a:rPr>
              <a:t>”</a:t>
            </a:r>
            <a:endParaRPr lang="en-US" altLang="ja-JP"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endParaRPr lang="en-US" altLang="ja-JP"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This should only be done if the </a:t>
            </a:r>
            <a:r>
              <a:rPr lang="en-US" altLang="en-US" sz="2400" b="1" dirty="0">
                <a:latin typeface="Helvetica Neue" panose="02000503000000020004" pitchFamily="2" charset="0"/>
                <a:ea typeface="Helvetica Neue" panose="02000503000000020004" pitchFamily="2" charset="0"/>
                <a:cs typeface="Helvetica Neue" panose="02000503000000020004" pitchFamily="2" charset="0"/>
              </a:rPr>
              <a:t>outcome does NOT influence subsequent exposure</a:t>
            </a:r>
            <a:endParaRPr lang="en-US" altLang="en-US" sz="2400" dirty="0">
              <a:solidFill>
                <a:srgbClr val="F8A818"/>
              </a:solidFill>
              <a:latin typeface="Helvetica Neue" panose="02000503000000020004" pitchFamily="2" charset="0"/>
              <a:ea typeface="Helvetica Neue" panose="02000503000000020004" pitchFamily="2" charset="0"/>
              <a:cs typeface="Helvetica Neue" panose="02000503000000020004" pitchFamily="2" charset="0"/>
            </a:endParaRPr>
          </a:p>
          <a:p>
            <a:pPr lvl="1">
              <a:spcBef>
                <a:spcPts val="600"/>
              </a:spcBef>
            </a:pPr>
            <a:r>
              <a:rPr lang="en-US" altLang="en-US" dirty="0">
                <a:latin typeface="Helvetica Neue" panose="02000503000000020004" pitchFamily="2" charset="0"/>
                <a:ea typeface="Helvetica Neue" panose="02000503000000020004" pitchFamily="2" charset="0"/>
                <a:cs typeface="Helvetica Neue" panose="02000503000000020004" pitchFamily="2" charset="0"/>
              </a:rPr>
              <a:t>Example: Out-of-hospital cardiac events &amp; forest fire smoke exposure</a:t>
            </a:r>
          </a:p>
          <a:p>
            <a:pPr>
              <a:spcBef>
                <a:spcPts val="600"/>
              </a:spcBef>
              <a:buNone/>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46436" name="Slide Number Placeholder 3">
            <a:extLst>
              <a:ext uri="{FF2B5EF4-FFF2-40B4-BE49-F238E27FC236}">
                <a16:creationId xmlns:a16="http://schemas.microsoft.com/office/drawing/2014/main" id="{9264CF7C-9A3E-F749-8352-8599372E4E2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7784B494-60B1-A24D-88C7-17A957E49A86}" type="slidenum">
              <a:rPr lang="en-US" altLang="en-US" sz="1400" b="0">
                <a:latin typeface="Arial" panose="020B0604020202020204" pitchFamily="34" charset="0"/>
                <a:ea typeface="MS PGothic" panose="020B0600070205080204" pitchFamily="34" charset="-128"/>
              </a:rPr>
              <a:pPr>
                <a:spcBef>
                  <a:spcPct val="0"/>
                </a:spcBef>
                <a:buFontTx/>
                <a:buNone/>
              </a:pPr>
              <a:t>76</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327460439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B77DFBD3-D46D-104A-AA77-BC94961D5BB6}"/>
              </a:ext>
            </a:extLst>
          </p:cNvPr>
          <p:cNvSpPr>
            <a:spLocks noGrp="1" noChangeArrowheads="1"/>
          </p:cNvSpPr>
          <p:nvPr>
            <p:ph type="title"/>
          </p:nvPr>
        </p:nvSpPr>
        <p:spPr>
          <a:xfrm>
            <a:off x="2209800" y="228600"/>
            <a:ext cx="7772400" cy="1143000"/>
          </a:xfrm>
        </p:spPr>
        <p:txBody>
          <a:bodyPr/>
          <a:lstStyle/>
          <a:p>
            <a:pPr eaLnBrk="1" hangingPunct="1"/>
            <a:r>
              <a:rPr lang="en-US" altLang="en-US" sz="2800"/>
              <a:t>Time-stratified Bidirectional Case-crossover Design</a:t>
            </a:r>
          </a:p>
        </p:txBody>
      </p:sp>
      <p:graphicFrame>
        <p:nvGraphicFramePr>
          <p:cNvPr id="65539" name="Object 3">
            <a:extLst>
              <a:ext uri="{FF2B5EF4-FFF2-40B4-BE49-F238E27FC236}">
                <a16:creationId xmlns:a16="http://schemas.microsoft.com/office/drawing/2014/main" id="{A3429991-9A0C-9D43-818C-24355CCC92BB}"/>
              </a:ext>
            </a:extLst>
          </p:cNvPr>
          <p:cNvGraphicFramePr>
            <a:graphicFrameLocks noChangeAspect="1"/>
          </p:cNvGraphicFramePr>
          <p:nvPr/>
        </p:nvGraphicFramePr>
        <p:xfrm>
          <a:off x="2192339" y="1295401"/>
          <a:ext cx="7807325" cy="5184775"/>
        </p:xfrm>
        <a:graphic>
          <a:graphicData uri="http://schemas.openxmlformats.org/presentationml/2006/ole">
            <mc:AlternateContent xmlns:mc="http://schemas.openxmlformats.org/markup-compatibility/2006">
              <mc:Choice xmlns:v="urn:schemas-microsoft-com:vml" Requires="v">
                <p:oleObj spid="_x0000_s1032" name="Worksheet" r:id="rId4" imgW="5626100" imgH="3733800" progId="Excel.Sheet.8">
                  <p:embed/>
                </p:oleObj>
              </mc:Choice>
              <mc:Fallback>
                <p:oleObj name="Worksheet" r:id="rId4" imgW="5626100" imgH="3733800" progId="Excel.Sheet.8">
                  <p:embed/>
                  <p:pic>
                    <p:nvPicPr>
                      <p:cNvPr id="65539" name="Object 3">
                        <a:extLst>
                          <a:ext uri="{FF2B5EF4-FFF2-40B4-BE49-F238E27FC236}">
                            <a16:creationId xmlns:a16="http://schemas.microsoft.com/office/drawing/2014/main" id="{A3429991-9A0C-9D43-818C-24355CCC92B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92339" y="1295401"/>
                        <a:ext cx="7807325" cy="5184775"/>
                      </a:xfrm>
                      <a:prstGeom prst="rect">
                        <a:avLst/>
                      </a:prstGeom>
                      <a:solidFill>
                        <a:srgbClr val="A6A6A6"/>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5540" name="Slide Number Placeholder 1">
            <a:extLst>
              <a:ext uri="{FF2B5EF4-FFF2-40B4-BE49-F238E27FC236}">
                <a16:creationId xmlns:a16="http://schemas.microsoft.com/office/drawing/2014/main" id="{93D9412A-9BB6-0E42-B127-05AD21E0133D}"/>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49DF20A-7C7B-F94E-8101-CA3EE12689CB}" type="slidenum">
              <a:rPr lang="en-US" altLang="en-US" sz="1400" b="0">
                <a:latin typeface="Times New Roman" panose="02020603050405020304" pitchFamily="18" charset="0"/>
              </a:rPr>
              <a:pPr>
                <a:spcBef>
                  <a:spcPct val="0"/>
                </a:spcBef>
                <a:buFontTx/>
                <a:buNone/>
              </a:pPr>
              <a:t>77</a:t>
            </a:fld>
            <a:endParaRPr lang="en-US" altLang="en-US" sz="1400" b="0">
              <a:latin typeface="Times New Roman" panose="02020603050405020304" pitchFamily="18" charset="0"/>
            </a:endParaRPr>
          </a:p>
        </p:txBody>
      </p:sp>
      <p:pic>
        <p:nvPicPr>
          <p:cNvPr id="2" name="Picture 1">
            <a:extLst>
              <a:ext uri="{FF2B5EF4-FFF2-40B4-BE49-F238E27FC236}">
                <a16:creationId xmlns:a16="http://schemas.microsoft.com/office/drawing/2014/main" id="{6E2A391E-49F1-3A4A-88AE-CBB36F02605B}"/>
              </a:ext>
            </a:extLst>
          </p:cNvPr>
          <p:cNvPicPr>
            <a:picLocks noChangeAspect="1"/>
          </p:cNvPicPr>
          <p:nvPr/>
        </p:nvPicPr>
        <p:blipFill>
          <a:blip r:embed="rId6"/>
          <a:stretch>
            <a:fillRect/>
          </a:stretch>
        </p:blipFill>
        <p:spPr>
          <a:xfrm>
            <a:off x="0" y="0"/>
            <a:ext cx="12192000" cy="6858000"/>
          </a:xfrm>
          <a:prstGeom prst="rect">
            <a:avLst/>
          </a:prstGeom>
        </p:spPr>
      </p:pic>
    </p:spTree>
    <p:extLst>
      <p:ext uri="{BB962C8B-B14F-4D97-AF65-F5344CB8AC3E}">
        <p14:creationId xmlns:p14="http://schemas.microsoft.com/office/powerpoint/2010/main" val="86822862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Number Placeholder 5">
            <a:extLst>
              <a:ext uri="{FF2B5EF4-FFF2-40B4-BE49-F238E27FC236}">
                <a16:creationId xmlns:a16="http://schemas.microsoft.com/office/drawing/2014/main" id="{425AD127-28D8-5B4E-B4D0-53B45CD1398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0499774A-CEF1-F245-9E8E-25F2FC416AE8}" type="slidenum">
              <a:rPr lang="en-US" altLang="en-US" sz="1400" b="0">
                <a:latin typeface="Times New Roman" panose="02020603050405020304" pitchFamily="18" charset="0"/>
              </a:rPr>
              <a:pPr>
                <a:spcBef>
                  <a:spcPct val="0"/>
                </a:spcBef>
                <a:buFontTx/>
                <a:buNone/>
              </a:pPr>
              <a:t>78</a:t>
            </a:fld>
            <a:endParaRPr lang="en-US" altLang="en-US" sz="1400" b="0">
              <a:latin typeface="Times New Roman" panose="02020603050405020304" pitchFamily="18" charset="0"/>
            </a:endParaRPr>
          </a:p>
        </p:txBody>
      </p:sp>
      <p:sp>
        <p:nvSpPr>
          <p:cNvPr id="71683" name="Rectangle 2">
            <a:extLst>
              <a:ext uri="{FF2B5EF4-FFF2-40B4-BE49-F238E27FC236}">
                <a16:creationId xmlns:a16="http://schemas.microsoft.com/office/drawing/2014/main" id="{CC38F6CD-6AC9-2A49-9595-7955497DFE2A}"/>
              </a:ext>
            </a:extLst>
          </p:cNvPr>
          <p:cNvSpPr>
            <a:spLocks noGrp="1" noChangeArrowheads="1"/>
          </p:cNvSpPr>
          <p:nvPr>
            <p:ph type="title"/>
          </p:nvPr>
        </p:nvSpPr>
        <p:spPr>
          <a:xfrm>
            <a:off x="1002323" y="609600"/>
            <a:ext cx="10351477" cy="1143000"/>
          </a:xfrm>
        </p:spPr>
        <p:txBody>
          <a:bodyPr/>
          <a:lstStyle/>
          <a:p>
            <a:pPr eaLnBrk="1" hangingPunct="1"/>
            <a:r>
              <a:rPr lang="en-US" altLang="en-US" dirty="0"/>
              <a:t>Estimation in Case-crossover</a:t>
            </a:r>
          </a:p>
        </p:txBody>
      </p:sp>
      <p:sp>
        <p:nvSpPr>
          <p:cNvPr id="71684" name="Text Box 3">
            <a:extLst>
              <a:ext uri="{FF2B5EF4-FFF2-40B4-BE49-F238E27FC236}">
                <a16:creationId xmlns:a16="http://schemas.microsoft.com/office/drawing/2014/main" id="{EE432791-114B-B146-8962-491AA55DE7EB}"/>
              </a:ext>
            </a:extLst>
          </p:cNvPr>
          <p:cNvSpPr txBox="1">
            <a:spLocks noChangeArrowheads="1"/>
          </p:cNvSpPr>
          <p:nvPr/>
        </p:nvSpPr>
        <p:spPr bwMode="auto">
          <a:xfrm>
            <a:off x="1002323" y="1975540"/>
            <a:ext cx="10146323" cy="41578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spcBef>
                <a:spcPct val="20000"/>
              </a:spcBef>
              <a:buChar char="•"/>
              <a:defRPr sz="3200" b="1">
                <a:solidFill>
                  <a:schemeClr val="tx1"/>
                </a:solidFill>
                <a:latin typeface="Arial Rounded MT Bold" panose="020F0704030504030204" pitchFamily="34" charset="77"/>
              </a:defRPr>
            </a:lvl1pPr>
            <a:lvl2pPr marL="914400" indent="-457200">
              <a:spcBef>
                <a:spcPct val="20000"/>
              </a:spcBef>
              <a:buChar char="–"/>
              <a:defRPr sz="2800" b="1">
                <a:solidFill>
                  <a:schemeClr val="tx1"/>
                </a:solidFill>
                <a:latin typeface="Arial Rounded MT Bold" panose="020F0704030504030204" pitchFamily="34" charset="77"/>
              </a:defRPr>
            </a:lvl2pPr>
            <a:lvl3pPr marL="1371600" indent="-457200">
              <a:spcBef>
                <a:spcPct val="20000"/>
              </a:spcBef>
              <a:buChar char="•"/>
              <a:defRPr sz="2400" b="1">
                <a:solidFill>
                  <a:schemeClr val="tx1"/>
                </a:solidFill>
                <a:latin typeface="Arial Rounded MT Bold" panose="020F0704030504030204" pitchFamily="34" charset="77"/>
              </a:defRPr>
            </a:lvl3pPr>
            <a:lvl4pPr marL="1828800" indent="-457200">
              <a:spcBef>
                <a:spcPct val="20000"/>
              </a:spcBef>
              <a:buChar char="–"/>
              <a:defRPr sz="2000" b="1">
                <a:solidFill>
                  <a:schemeClr val="tx1"/>
                </a:solidFill>
                <a:latin typeface="Arial Rounded MT Bold" panose="020F0704030504030204" pitchFamily="34" charset="77"/>
              </a:defRPr>
            </a:lvl4pPr>
            <a:lvl5pPr marL="2286000" indent="-457200">
              <a:spcBef>
                <a:spcPct val="20000"/>
              </a:spcBef>
              <a:buChar char="»"/>
              <a:defRPr sz="2000" b="1">
                <a:solidFill>
                  <a:schemeClr val="tx1"/>
                </a:solidFill>
                <a:latin typeface="Arial Rounded MT Bold" panose="020F0704030504030204" pitchFamily="34" charset="77"/>
              </a:defRPr>
            </a:lvl5pPr>
            <a:lvl6pPr marL="2743200" indent="-4572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3200400" indent="-4572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657600" indent="-4572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4114800" indent="-4572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lnSpc>
                <a:spcPct val="110000"/>
              </a:lnSpc>
              <a:buFontTx/>
              <a:buAutoNum type="arabicPeriod"/>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Matched binary data (counts): </a:t>
            </a:r>
          </a:p>
          <a:p>
            <a:pPr eaLnBrk="1" hangingPunct="1">
              <a:lnSpc>
                <a:spcPct val="110000"/>
              </a:lnSpc>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Mantel-</a:t>
            </a:r>
            <a:r>
              <a:rPr lang="en-US" altLang="en-US" sz="2400" b="0" dirty="0" err="1">
                <a:latin typeface="Helvetica Neue" panose="02000503000000020004" pitchFamily="2" charset="0"/>
                <a:ea typeface="Helvetica Neue" panose="02000503000000020004" pitchFamily="2" charset="0"/>
                <a:cs typeface="Helvetica Neue" panose="02000503000000020004" pitchFamily="2" charset="0"/>
              </a:rPr>
              <a:t>Haenszel</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OR for matched pairs</a:t>
            </a:r>
          </a:p>
          <a:p>
            <a:pPr eaLnBrk="1" hangingPunct="1">
              <a:lnSpc>
                <a:spcPct val="110000"/>
              </a:lnSpc>
            </a:pPr>
            <a:r>
              <a:rPr lang="en-US" altLang="en-US" sz="2400" b="0" dirty="0" err="1">
                <a:latin typeface="Helvetica Neue" panose="02000503000000020004" pitchFamily="2" charset="0"/>
                <a:ea typeface="Helvetica Neue" panose="02000503000000020004" pitchFamily="2" charset="0"/>
                <a:cs typeface="Helvetica Neue" panose="02000503000000020004" pitchFamily="2" charset="0"/>
              </a:rPr>
              <a:t>McNemar</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Estimator</a:t>
            </a:r>
          </a:p>
          <a:p>
            <a:pPr eaLnBrk="1" hangingPunct="1">
              <a:lnSpc>
                <a:spcPct val="110000"/>
              </a:lnSpc>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Conditional logistic regression</a:t>
            </a:r>
          </a:p>
          <a:p>
            <a:pPr eaLnBrk="1" hangingPunct="1">
              <a:lnSpc>
                <a:spcPct val="110000"/>
              </a:lnSpc>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lnSpc>
                <a:spcPct val="110000"/>
              </a:lnSpc>
              <a:buFontTx/>
              <a:buAutoNum type="arabicPeriod" startAt="2"/>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Usual frequency.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Control information for each case is based on their own past exposure experience.</a:t>
            </a:r>
          </a:p>
          <a:p>
            <a:pPr>
              <a:lnSpc>
                <a:spcPct val="110000"/>
              </a:lnSpc>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Risk periods of varying length can be analyzed using techniques for stratified analysis of person-time data</a:t>
            </a:r>
          </a:p>
        </p:txBody>
      </p:sp>
    </p:spTree>
    <p:extLst>
      <p:ext uri="{BB962C8B-B14F-4D97-AF65-F5344CB8AC3E}">
        <p14:creationId xmlns:p14="http://schemas.microsoft.com/office/powerpoint/2010/main" val="352404375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Number Placeholder 5">
            <a:extLst>
              <a:ext uri="{FF2B5EF4-FFF2-40B4-BE49-F238E27FC236}">
                <a16:creationId xmlns:a16="http://schemas.microsoft.com/office/drawing/2014/main" id="{330ACB4F-8461-A54C-9426-9F75739C3A91}"/>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2012B9C-A0F6-1349-BD69-F7254466EB81}" type="slidenum">
              <a:rPr lang="en-US" altLang="en-US" sz="1400" b="0">
                <a:latin typeface="Times New Roman" panose="02020603050405020304" pitchFamily="18" charset="0"/>
              </a:rPr>
              <a:pPr>
                <a:spcBef>
                  <a:spcPct val="0"/>
                </a:spcBef>
                <a:buFontTx/>
                <a:buNone/>
              </a:pPr>
              <a:t>79</a:t>
            </a:fld>
            <a:endParaRPr lang="en-US" altLang="en-US" sz="1400" b="0">
              <a:latin typeface="Times New Roman" panose="02020603050405020304" pitchFamily="18" charset="0"/>
            </a:endParaRPr>
          </a:p>
        </p:txBody>
      </p:sp>
      <p:sp>
        <p:nvSpPr>
          <p:cNvPr id="94211" name="AutoShape 3">
            <a:extLst>
              <a:ext uri="{FF2B5EF4-FFF2-40B4-BE49-F238E27FC236}">
                <a16:creationId xmlns:a16="http://schemas.microsoft.com/office/drawing/2014/main" id="{A1C85EA1-061D-5743-8979-138CD8D8DB19}"/>
              </a:ext>
            </a:extLst>
          </p:cNvPr>
          <p:cNvSpPr>
            <a:spLocks noChangeArrowheads="1"/>
          </p:cNvSpPr>
          <p:nvPr/>
        </p:nvSpPr>
        <p:spPr bwMode="auto">
          <a:xfrm>
            <a:off x="4013201" y="4427538"/>
            <a:ext cx="4113213" cy="520700"/>
          </a:xfrm>
          <a:prstGeom prst="roundRect">
            <a:avLst>
              <a:gd name="adj" fmla="val 0"/>
            </a:avLst>
          </a:prstGeom>
          <a:noFill/>
          <a:ln w="31623">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94212" name="AutoShape 4">
            <a:extLst>
              <a:ext uri="{FF2B5EF4-FFF2-40B4-BE49-F238E27FC236}">
                <a16:creationId xmlns:a16="http://schemas.microsoft.com/office/drawing/2014/main" id="{30FFD768-C8F4-854D-8BC7-36344AD16960}"/>
              </a:ext>
            </a:extLst>
          </p:cNvPr>
          <p:cNvSpPr>
            <a:spLocks noChangeArrowheads="1"/>
          </p:cNvSpPr>
          <p:nvPr/>
        </p:nvSpPr>
        <p:spPr bwMode="auto">
          <a:xfrm flipV="1">
            <a:off x="4013201" y="4427538"/>
            <a:ext cx="684213" cy="520700"/>
          </a:xfrm>
          <a:prstGeom prst="roundRect">
            <a:avLst>
              <a:gd name="adj" fmla="val 0"/>
            </a:avLst>
          </a:prstGeom>
          <a:noFill/>
          <a:ln w="31623">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94213" name="AutoShape 5">
            <a:extLst>
              <a:ext uri="{FF2B5EF4-FFF2-40B4-BE49-F238E27FC236}">
                <a16:creationId xmlns:a16="http://schemas.microsoft.com/office/drawing/2014/main" id="{96734A51-0499-E04B-B81C-4B253CF46DC3}"/>
              </a:ext>
            </a:extLst>
          </p:cNvPr>
          <p:cNvSpPr>
            <a:spLocks noChangeArrowheads="1"/>
          </p:cNvSpPr>
          <p:nvPr/>
        </p:nvSpPr>
        <p:spPr bwMode="auto">
          <a:xfrm flipV="1">
            <a:off x="7442201" y="4427538"/>
            <a:ext cx="684213" cy="520700"/>
          </a:xfrm>
          <a:prstGeom prst="roundRect">
            <a:avLst>
              <a:gd name="adj" fmla="val 0"/>
            </a:avLst>
          </a:prstGeom>
          <a:noFill/>
          <a:ln w="31623">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94214" name="Text Box 6">
            <a:extLst>
              <a:ext uri="{FF2B5EF4-FFF2-40B4-BE49-F238E27FC236}">
                <a16:creationId xmlns:a16="http://schemas.microsoft.com/office/drawing/2014/main" id="{C008EF0B-DFDB-8344-A720-7B55C03BB512}"/>
              </a:ext>
            </a:extLst>
          </p:cNvPr>
          <p:cNvSpPr txBox="1">
            <a:spLocks noChangeArrowheads="1"/>
          </p:cNvSpPr>
          <p:nvPr/>
        </p:nvSpPr>
        <p:spPr bwMode="auto">
          <a:xfrm>
            <a:off x="7632701" y="4460876"/>
            <a:ext cx="339725" cy="811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5800" b="0">
                <a:latin typeface="Arial" panose="020B0604020202020204" pitchFamily="34" charset="0"/>
              </a:rPr>
              <a:t>*</a:t>
            </a:r>
            <a:endParaRPr lang="en-US" altLang="en-US" sz="2200" b="0">
              <a:latin typeface="Times New Roman" panose="02020603050405020304" pitchFamily="18" charset="0"/>
            </a:endParaRPr>
          </a:p>
        </p:txBody>
      </p:sp>
      <p:sp>
        <p:nvSpPr>
          <p:cNvPr id="94215" name="Text Box 7">
            <a:extLst>
              <a:ext uri="{FF2B5EF4-FFF2-40B4-BE49-F238E27FC236}">
                <a16:creationId xmlns:a16="http://schemas.microsoft.com/office/drawing/2014/main" id="{8665AFB5-8081-6B4A-8BAE-F6FA394422D6}"/>
              </a:ext>
            </a:extLst>
          </p:cNvPr>
          <p:cNvSpPr txBox="1">
            <a:spLocks noChangeArrowheads="1"/>
          </p:cNvSpPr>
          <p:nvPr/>
        </p:nvSpPr>
        <p:spPr bwMode="auto">
          <a:xfrm>
            <a:off x="5046663" y="5048251"/>
            <a:ext cx="2379662" cy="23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Hours Prior to MI Onset</a:t>
            </a:r>
            <a:endParaRPr lang="en-US" altLang="en-US" sz="2200" b="0">
              <a:latin typeface="Times New Roman" panose="02020603050405020304" pitchFamily="18" charset="0"/>
            </a:endParaRPr>
          </a:p>
        </p:txBody>
      </p:sp>
      <p:sp>
        <p:nvSpPr>
          <p:cNvPr id="94216" name="Text Box 8">
            <a:extLst>
              <a:ext uri="{FF2B5EF4-FFF2-40B4-BE49-F238E27FC236}">
                <a16:creationId xmlns:a16="http://schemas.microsoft.com/office/drawing/2014/main" id="{791BEA2D-0D55-E44F-B7AD-27162BAD81B2}"/>
              </a:ext>
            </a:extLst>
          </p:cNvPr>
          <p:cNvSpPr txBox="1">
            <a:spLocks noChangeArrowheads="1"/>
          </p:cNvSpPr>
          <p:nvPr/>
        </p:nvSpPr>
        <p:spPr bwMode="auto">
          <a:xfrm>
            <a:off x="8051800" y="5003800"/>
            <a:ext cx="88900" cy="147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0</a:t>
            </a:r>
            <a:endParaRPr lang="en-US" altLang="en-US" sz="2200" b="0">
              <a:latin typeface="Times New Roman" panose="02020603050405020304" pitchFamily="18" charset="0"/>
            </a:endParaRPr>
          </a:p>
        </p:txBody>
      </p:sp>
      <p:sp>
        <p:nvSpPr>
          <p:cNvPr id="94217" name="Text Box 9">
            <a:extLst>
              <a:ext uri="{FF2B5EF4-FFF2-40B4-BE49-F238E27FC236}">
                <a16:creationId xmlns:a16="http://schemas.microsoft.com/office/drawing/2014/main" id="{A712AD0A-B34E-C142-89EE-6F52A56884A5}"/>
              </a:ext>
            </a:extLst>
          </p:cNvPr>
          <p:cNvSpPr txBox="1">
            <a:spLocks noChangeArrowheads="1"/>
          </p:cNvSpPr>
          <p:nvPr/>
        </p:nvSpPr>
        <p:spPr bwMode="auto">
          <a:xfrm>
            <a:off x="7396164" y="5003800"/>
            <a:ext cx="433387"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2 Hr</a:t>
            </a:r>
            <a:endParaRPr lang="en-US" altLang="en-US" sz="2200" b="0">
              <a:latin typeface="Times New Roman" panose="02020603050405020304" pitchFamily="18" charset="0"/>
            </a:endParaRPr>
          </a:p>
        </p:txBody>
      </p:sp>
      <p:sp>
        <p:nvSpPr>
          <p:cNvPr id="94218" name="Text Box 10">
            <a:extLst>
              <a:ext uri="{FF2B5EF4-FFF2-40B4-BE49-F238E27FC236}">
                <a16:creationId xmlns:a16="http://schemas.microsoft.com/office/drawing/2014/main" id="{4A061CA9-DFB8-764B-9CC5-734F5DEA0C55}"/>
              </a:ext>
            </a:extLst>
          </p:cNvPr>
          <p:cNvSpPr txBox="1">
            <a:spLocks noChangeArrowheads="1"/>
          </p:cNvSpPr>
          <p:nvPr/>
        </p:nvSpPr>
        <p:spPr bwMode="auto">
          <a:xfrm>
            <a:off x="4622801" y="5003800"/>
            <a:ext cx="176213" cy="147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24</a:t>
            </a:r>
            <a:endParaRPr lang="en-US" altLang="en-US" sz="2200" b="0">
              <a:latin typeface="Times New Roman" panose="02020603050405020304" pitchFamily="18" charset="0"/>
            </a:endParaRPr>
          </a:p>
        </p:txBody>
      </p:sp>
      <p:sp>
        <p:nvSpPr>
          <p:cNvPr id="94219" name="Text Box 11">
            <a:extLst>
              <a:ext uri="{FF2B5EF4-FFF2-40B4-BE49-F238E27FC236}">
                <a16:creationId xmlns:a16="http://schemas.microsoft.com/office/drawing/2014/main" id="{6C2DDDA3-B251-F047-8303-0F51BD84B1F7}"/>
              </a:ext>
            </a:extLst>
          </p:cNvPr>
          <p:cNvSpPr txBox="1">
            <a:spLocks noChangeArrowheads="1"/>
          </p:cNvSpPr>
          <p:nvPr/>
        </p:nvSpPr>
        <p:spPr bwMode="auto">
          <a:xfrm>
            <a:off x="3973513" y="5006975"/>
            <a:ext cx="176212" cy="147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26</a:t>
            </a:r>
            <a:endParaRPr lang="en-US" altLang="en-US" sz="2200" b="0">
              <a:latin typeface="Times New Roman" panose="02020603050405020304" pitchFamily="18" charset="0"/>
            </a:endParaRPr>
          </a:p>
        </p:txBody>
      </p:sp>
      <p:sp>
        <p:nvSpPr>
          <p:cNvPr id="94220" name="Text Box 12">
            <a:extLst>
              <a:ext uri="{FF2B5EF4-FFF2-40B4-BE49-F238E27FC236}">
                <a16:creationId xmlns:a16="http://schemas.microsoft.com/office/drawing/2014/main" id="{C3946B4D-61D5-A44C-872B-1454C6109342}"/>
              </a:ext>
            </a:extLst>
          </p:cNvPr>
          <p:cNvSpPr txBox="1">
            <a:spLocks noChangeArrowheads="1"/>
          </p:cNvSpPr>
          <p:nvPr/>
        </p:nvSpPr>
        <p:spPr bwMode="auto">
          <a:xfrm>
            <a:off x="7185025" y="3395664"/>
            <a:ext cx="2127250" cy="661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Exposure in</a:t>
            </a:r>
          </a:p>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Hazard Period Immediately Before MI</a:t>
            </a:r>
            <a:endParaRPr lang="en-US" altLang="en-US" sz="2200" b="0">
              <a:latin typeface="Times New Roman" panose="02020603050405020304" pitchFamily="18" charset="0"/>
            </a:endParaRPr>
          </a:p>
        </p:txBody>
      </p:sp>
      <p:sp>
        <p:nvSpPr>
          <p:cNvPr id="94221" name="Text Box 13">
            <a:extLst>
              <a:ext uri="{FF2B5EF4-FFF2-40B4-BE49-F238E27FC236}">
                <a16:creationId xmlns:a16="http://schemas.microsoft.com/office/drawing/2014/main" id="{E4E539A7-EB1C-1143-BBEF-53A94F9DE88E}"/>
              </a:ext>
            </a:extLst>
          </p:cNvPr>
          <p:cNvSpPr txBox="1">
            <a:spLocks noChangeArrowheads="1"/>
          </p:cNvSpPr>
          <p:nvPr/>
        </p:nvSpPr>
        <p:spPr bwMode="auto">
          <a:xfrm>
            <a:off x="3559176" y="3349626"/>
            <a:ext cx="1566863" cy="63341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Exposure in Control Period</a:t>
            </a:r>
          </a:p>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One Day Before</a:t>
            </a:r>
            <a:endParaRPr lang="en-US" altLang="en-US" sz="2200" b="0">
              <a:latin typeface="Times New Roman" panose="02020603050405020304" pitchFamily="18" charset="0"/>
            </a:endParaRPr>
          </a:p>
        </p:txBody>
      </p:sp>
      <p:sp>
        <p:nvSpPr>
          <p:cNvPr id="94222" name="Text Box 14">
            <a:extLst>
              <a:ext uri="{FF2B5EF4-FFF2-40B4-BE49-F238E27FC236}">
                <a16:creationId xmlns:a16="http://schemas.microsoft.com/office/drawing/2014/main" id="{34D242EE-9550-9046-916A-910BE8FA9DD2}"/>
              </a:ext>
            </a:extLst>
          </p:cNvPr>
          <p:cNvSpPr txBox="1">
            <a:spLocks noChangeArrowheads="1"/>
          </p:cNvSpPr>
          <p:nvPr/>
        </p:nvSpPr>
        <p:spPr bwMode="auto">
          <a:xfrm>
            <a:off x="8266114" y="4543426"/>
            <a:ext cx="268287" cy="225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600">
                <a:latin typeface="Arial" panose="020B0604020202020204" pitchFamily="34" charset="0"/>
              </a:rPr>
              <a:t>MI</a:t>
            </a:r>
            <a:endParaRPr lang="en-US" altLang="en-US" sz="2200" b="0">
              <a:latin typeface="Times New Roman" panose="02020603050405020304" pitchFamily="18" charset="0"/>
            </a:endParaRPr>
          </a:p>
        </p:txBody>
      </p:sp>
      <p:sp>
        <p:nvSpPr>
          <p:cNvPr id="94223" name="Freeform 15">
            <a:extLst>
              <a:ext uri="{FF2B5EF4-FFF2-40B4-BE49-F238E27FC236}">
                <a16:creationId xmlns:a16="http://schemas.microsoft.com/office/drawing/2014/main" id="{5756A659-758C-D542-BF50-DD9710BFED5D}"/>
              </a:ext>
            </a:extLst>
          </p:cNvPr>
          <p:cNvSpPr>
            <a:spLocks/>
          </p:cNvSpPr>
          <p:nvPr/>
        </p:nvSpPr>
        <p:spPr bwMode="auto">
          <a:xfrm>
            <a:off x="4476750" y="3968750"/>
            <a:ext cx="3201988" cy="361950"/>
          </a:xfrm>
          <a:custGeom>
            <a:avLst/>
            <a:gdLst>
              <a:gd name="T0" fmla="*/ 2147483646 w 2218"/>
              <a:gd name="T1" fmla="*/ 2147483646 h 282"/>
              <a:gd name="T2" fmla="*/ 2147483646 w 2218"/>
              <a:gd name="T3" fmla="*/ 2147483646 h 282"/>
              <a:gd name="T4" fmla="*/ 2147483646 w 2218"/>
              <a:gd name="T5" fmla="*/ 2147483646 h 282"/>
              <a:gd name="T6" fmla="*/ 2147483646 w 2218"/>
              <a:gd name="T7" fmla="*/ 2147483646 h 282"/>
              <a:gd name="T8" fmla="*/ 2147483646 w 2218"/>
              <a:gd name="T9" fmla="*/ 2147483646 h 282"/>
              <a:gd name="T10" fmla="*/ 2147483646 w 2218"/>
              <a:gd name="T11" fmla="*/ 2147483646 h 282"/>
              <a:gd name="T12" fmla="*/ 2147483646 w 2218"/>
              <a:gd name="T13" fmla="*/ 2147483646 h 282"/>
              <a:gd name="T14" fmla="*/ 2147483646 w 2218"/>
              <a:gd name="T15" fmla="*/ 2147483646 h 282"/>
              <a:gd name="T16" fmla="*/ 2147483646 w 2218"/>
              <a:gd name="T17" fmla="*/ 0 h 282"/>
              <a:gd name="T18" fmla="*/ 2147483646 w 2218"/>
              <a:gd name="T19" fmla="*/ 2147483646 h 282"/>
              <a:gd name="T20" fmla="*/ 2147483646 w 2218"/>
              <a:gd name="T21" fmla="*/ 2147483646 h 282"/>
              <a:gd name="T22" fmla="*/ 2147483646 w 2218"/>
              <a:gd name="T23" fmla="*/ 2147483646 h 282"/>
              <a:gd name="T24" fmla="*/ 2147483646 w 2218"/>
              <a:gd name="T25" fmla="*/ 2147483646 h 282"/>
              <a:gd name="T26" fmla="*/ 2147483646 w 2218"/>
              <a:gd name="T27" fmla="*/ 2147483646 h 282"/>
              <a:gd name="T28" fmla="*/ 2147483646 w 2218"/>
              <a:gd name="T29" fmla="*/ 2147483646 h 282"/>
              <a:gd name="T30" fmla="*/ 2147483646 w 2218"/>
              <a:gd name="T31" fmla="*/ 2147483646 h 282"/>
              <a:gd name="T32" fmla="*/ 0 w 2218"/>
              <a:gd name="T33" fmla="*/ 2147483646 h 28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18" h="282">
                <a:moveTo>
                  <a:pt x="2217" y="281"/>
                </a:moveTo>
                <a:lnTo>
                  <a:pt x="2086" y="216"/>
                </a:lnTo>
                <a:lnTo>
                  <a:pt x="1952" y="159"/>
                </a:lnTo>
                <a:lnTo>
                  <a:pt x="1814" y="111"/>
                </a:lnTo>
                <a:lnTo>
                  <a:pt x="1676" y="71"/>
                </a:lnTo>
                <a:lnTo>
                  <a:pt x="1535" y="41"/>
                </a:lnTo>
                <a:lnTo>
                  <a:pt x="1393" y="18"/>
                </a:lnTo>
                <a:lnTo>
                  <a:pt x="1250" y="5"/>
                </a:lnTo>
                <a:lnTo>
                  <a:pt x="1108" y="0"/>
                </a:lnTo>
                <a:lnTo>
                  <a:pt x="965" y="5"/>
                </a:lnTo>
                <a:lnTo>
                  <a:pt x="822" y="18"/>
                </a:lnTo>
                <a:lnTo>
                  <a:pt x="680" y="41"/>
                </a:lnTo>
                <a:lnTo>
                  <a:pt x="539" y="71"/>
                </a:lnTo>
                <a:lnTo>
                  <a:pt x="400" y="111"/>
                </a:lnTo>
                <a:lnTo>
                  <a:pt x="263" y="159"/>
                </a:lnTo>
                <a:lnTo>
                  <a:pt x="130" y="216"/>
                </a:lnTo>
                <a:lnTo>
                  <a:pt x="0" y="281"/>
                </a:lnTo>
              </a:path>
            </a:pathLst>
          </a:custGeom>
          <a:noFill/>
          <a:ln w="31576" cap="flat" cmpd="sng">
            <a:solidFill>
              <a:schemeClr val="tx1"/>
            </a:solidFill>
            <a:prstDash val="solid"/>
            <a:round/>
            <a:headEnd type="triangl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24" name="AutoShape 16">
            <a:extLst>
              <a:ext uri="{FF2B5EF4-FFF2-40B4-BE49-F238E27FC236}">
                <a16:creationId xmlns:a16="http://schemas.microsoft.com/office/drawing/2014/main" id="{A8041B92-FF59-0F43-AABC-3EF1DF278776}"/>
              </a:ext>
            </a:extLst>
          </p:cNvPr>
          <p:cNvSpPr>
            <a:spLocks noChangeArrowheads="1"/>
          </p:cNvSpPr>
          <p:nvPr/>
        </p:nvSpPr>
        <p:spPr bwMode="auto">
          <a:xfrm flipV="1">
            <a:off x="5505450" y="3846513"/>
            <a:ext cx="1270000" cy="247650"/>
          </a:xfrm>
          <a:prstGeom prst="roundRect">
            <a:avLst>
              <a:gd name="adj" fmla="val 0"/>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94225" name="Text Box 17">
            <a:extLst>
              <a:ext uri="{FF2B5EF4-FFF2-40B4-BE49-F238E27FC236}">
                <a16:creationId xmlns:a16="http://schemas.microsoft.com/office/drawing/2014/main" id="{04F0A9B6-2A63-9042-ACEA-A6992558A542}"/>
              </a:ext>
            </a:extLst>
          </p:cNvPr>
          <p:cNvSpPr txBox="1">
            <a:spLocks noChangeArrowheads="1"/>
          </p:cNvSpPr>
          <p:nvPr/>
        </p:nvSpPr>
        <p:spPr bwMode="auto">
          <a:xfrm>
            <a:off x="4025900" y="3968750"/>
            <a:ext cx="306388"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3500">
                <a:latin typeface="Symbol" pitchFamily="2" charset="2"/>
              </a:rPr>
              <a:t>¯</a:t>
            </a:r>
            <a:endParaRPr lang="en-US" altLang="en-US" sz="2200" b="0">
              <a:latin typeface="Times New Roman" panose="02020603050405020304" pitchFamily="18" charset="0"/>
            </a:endParaRPr>
          </a:p>
        </p:txBody>
      </p:sp>
      <p:sp>
        <p:nvSpPr>
          <p:cNvPr id="94226" name="Text Box 18">
            <a:extLst>
              <a:ext uri="{FF2B5EF4-FFF2-40B4-BE49-F238E27FC236}">
                <a16:creationId xmlns:a16="http://schemas.microsoft.com/office/drawing/2014/main" id="{E0799FC9-D376-B44E-883F-99C3AFBE130D}"/>
              </a:ext>
            </a:extLst>
          </p:cNvPr>
          <p:cNvSpPr txBox="1">
            <a:spLocks noChangeArrowheads="1"/>
          </p:cNvSpPr>
          <p:nvPr/>
        </p:nvSpPr>
        <p:spPr bwMode="auto">
          <a:xfrm>
            <a:off x="7786688" y="3986213"/>
            <a:ext cx="304800" cy="50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3500">
                <a:latin typeface="Symbol" pitchFamily="2" charset="2"/>
              </a:rPr>
              <a:t>¯</a:t>
            </a:r>
            <a:endParaRPr lang="en-US" altLang="en-US" sz="2200" b="0">
              <a:latin typeface="Times New Roman" panose="02020603050405020304" pitchFamily="18" charset="0"/>
            </a:endParaRPr>
          </a:p>
        </p:txBody>
      </p:sp>
      <p:sp useBgFill="1">
        <p:nvSpPr>
          <p:cNvPr id="94227" name="Rectangle 50">
            <a:extLst>
              <a:ext uri="{FF2B5EF4-FFF2-40B4-BE49-F238E27FC236}">
                <a16:creationId xmlns:a16="http://schemas.microsoft.com/office/drawing/2014/main" id="{D00341CF-EDF1-F94C-ABF3-7F356193E80F}"/>
              </a:ext>
            </a:extLst>
          </p:cNvPr>
          <p:cNvSpPr>
            <a:spLocks noChangeArrowheads="1"/>
          </p:cNvSpPr>
          <p:nvPr/>
        </p:nvSpPr>
        <p:spPr bwMode="auto">
          <a:xfrm>
            <a:off x="5665789" y="1323975"/>
            <a:ext cx="1177925" cy="184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useBgFill="1">
        <p:nvSpPr>
          <p:cNvPr id="94228" name="Rectangle 52">
            <a:extLst>
              <a:ext uri="{FF2B5EF4-FFF2-40B4-BE49-F238E27FC236}">
                <a16:creationId xmlns:a16="http://schemas.microsoft.com/office/drawing/2014/main" id="{83448A58-0141-DB45-9D4F-42AA54906A48}"/>
              </a:ext>
            </a:extLst>
          </p:cNvPr>
          <p:cNvSpPr>
            <a:spLocks noChangeArrowheads="1"/>
          </p:cNvSpPr>
          <p:nvPr/>
        </p:nvSpPr>
        <p:spPr bwMode="auto">
          <a:xfrm>
            <a:off x="5527675" y="3908425"/>
            <a:ext cx="1316038" cy="184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94229" name="Text Box 53">
            <a:extLst>
              <a:ext uri="{FF2B5EF4-FFF2-40B4-BE49-F238E27FC236}">
                <a16:creationId xmlns:a16="http://schemas.microsoft.com/office/drawing/2014/main" id="{08F6913E-AE52-324D-9DDA-FA2341D09761}"/>
              </a:ext>
            </a:extLst>
          </p:cNvPr>
          <p:cNvSpPr txBox="1">
            <a:spLocks noChangeArrowheads="1"/>
          </p:cNvSpPr>
          <p:nvPr/>
        </p:nvSpPr>
        <p:spPr bwMode="auto">
          <a:xfrm>
            <a:off x="5597525" y="3908426"/>
            <a:ext cx="1512888" cy="40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Comparison 2</a:t>
            </a:r>
            <a:endParaRPr lang="en-US" altLang="en-US" sz="2200" b="0">
              <a:latin typeface="Times New Roman" panose="02020603050405020304" pitchFamily="18" charset="0"/>
            </a:endParaRPr>
          </a:p>
        </p:txBody>
      </p:sp>
      <p:sp>
        <p:nvSpPr>
          <p:cNvPr id="94230" name="Rectangle 58">
            <a:extLst>
              <a:ext uri="{FF2B5EF4-FFF2-40B4-BE49-F238E27FC236}">
                <a16:creationId xmlns:a16="http://schemas.microsoft.com/office/drawing/2014/main" id="{5AD4E18B-3DD5-3744-BDA5-13790E419DE7}"/>
              </a:ext>
            </a:extLst>
          </p:cNvPr>
          <p:cNvSpPr>
            <a:spLocks noGrp="1" noChangeArrowheads="1"/>
          </p:cNvSpPr>
          <p:nvPr>
            <p:ph type="title"/>
          </p:nvPr>
        </p:nvSpPr>
        <p:spPr>
          <a:noFill/>
        </p:spPr>
        <p:txBody>
          <a:bodyPr/>
          <a:lstStyle/>
          <a:p>
            <a:pPr eaLnBrk="1" hangingPunct="1"/>
            <a:r>
              <a:rPr lang="en-US" altLang="en-US" sz="3200"/>
              <a:t>Estimation in Case-crossover:</a:t>
            </a:r>
            <a:br>
              <a:rPr lang="en-US" altLang="en-US" sz="3200"/>
            </a:br>
            <a:r>
              <a:rPr lang="en-US" altLang="en-US" sz="3200"/>
              <a:t> </a:t>
            </a:r>
            <a:r>
              <a:rPr lang="en-US" altLang="en-US" sz="2400"/>
              <a:t>Binary data approach</a:t>
            </a:r>
          </a:p>
        </p:txBody>
      </p:sp>
      <p:sp>
        <p:nvSpPr>
          <p:cNvPr id="25" name="TextBox 5">
            <a:extLst>
              <a:ext uri="{FF2B5EF4-FFF2-40B4-BE49-F238E27FC236}">
                <a16:creationId xmlns:a16="http://schemas.microsoft.com/office/drawing/2014/main" id="{D2BB58A3-C03D-4FB1-97D0-C23875B54E6C}"/>
              </a:ext>
            </a:extLst>
          </p:cNvPr>
          <p:cNvSpPr txBox="1">
            <a:spLocks noChangeArrowheads="1"/>
          </p:cNvSpPr>
          <p:nvPr/>
        </p:nvSpPr>
        <p:spPr bwMode="auto">
          <a:xfrm>
            <a:off x="3037251" y="5715000"/>
            <a:ext cx="464588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1800" dirty="0">
                <a:latin typeface="+mn-lt"/>
              </a:rPr>
              <a:t>Mueller JE. Am J </a:t>
            </a:r>
            <a:r>
              <a:rPr lang="en-US" altLang="en-US" sz="1800" dirty="0" err="1">
                <a:latin typeface="+mn-lt"/>
              </a:rPr>
              <a:t>Cardiol</a:t>
            </a:r>
            <a:r>
              <a:rPr lang="en-US" altLang="en-US" sz="1800" dirty="0">
                <a:latin typeface="+mn-lt"/>
              </a:rPr>
              <a:t> 2000;86(</a:t>
            </a:r>
            <a:r>
              <a:rPr lang="en-US" altLang="en-US" sz="1800" dirty="0" err="1">
                <a:latin typeface="+mn-lt"/>
              </a:rPr>
              <a:t>suppl</a:t>
            </a:r>
            <a:r>
              <a:rPr lang="en-US" altLang="en-US" sz="1800" dirty="0">
                <a:latin typeface="+mn-lt"/>
              </a:rPr>
              <a:t>):14F–18</a:t>
            </a:r>
          </a:p>
        </p:txBody>
      </p:sp>
    </p:spTree>
    <p:extLst>
      <p:ext uri="{BB962C8B-B14F-4D97-AF65-F5344CB8AC3E}">
        <p14:creationId xmlns:p14="http://schemas.microsoft.com/office/powerpoint/2010/main" val="285542616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 Matching</a:t>
            </a:r>
          </a:p>
        </p:txBody>
      </p:sp>
      <p:sp>
        <p:nvSpPr>
          <p:cNvPr id="3" name="Content Placeholder 2"/>
          <p:cNvSpPr>
            <a:spLocks noGrp="1"/>
          </p:cNvSpPr>
          <p:nvPr>
            <p:ph idx="1"/>
          </p:nvPr>
        </p:nvSpPr>
        <p:spPr/>
        <p:txBody>
          <a:bodyPr>
            <a:normAutofit/>
          </a:bodyPr>
          <a:lstStyle/>
          <a:p>
            <a:pPr marL="0" indent="0">
              <a:buNone/>
            </a:pPr>
            <a:r>
              <a:rPr lang="en-US" b="1" dirty="0"/>
              <a:t>Individual matching</a:t>
            </a:r>
            <a:r>
              <a:rPr lang="en-US" dirty="0"/>
              <a:t>: subject by subject (aka “pair-wise”)</a:t>
            </a:r>
          </a:p>
          <a:p>
            <a:pPr marL="0" indent="0">
              <a:buNone/>
            </a:pPr>
            <a:endParaRPr lang="en-US" dirty="0"/>
          </a:p>
          <a:p>
            <a:r>
              <a:rPr lang="en-US" dirty="0"/>
              <a:t>Use if you are matching on many factors</a:t>
            </a:r>
          </a:p>
          <a:p>
            <a:r>
              <a:rPr lang="en-US" dirty="0"/>
              <a:t>Level of confounders is unique to each case-control pair, so each pair represents their own stratum</a:t>
            </a:r>
          </a:p>
          <a:p>
            <a:r>
              <a:rPr lang="en-US" dirty="0"/>
              <a:t>Analysis: conditional logistic regression</a:t>
            </a:r>
          </a:p>
        </p:txBody>
      </p:sp>
    </p:spTree>
    <p:extLst>
      <p:ext uri="{BB962C8B-B14F-4D97-AF65-F5344CB8AC3E}">
        <p14:creationId xmlns:p14="http://schemas.microsoft.com/office/powerpoint/2010/main" val="3714990801"/>
      </p:ext>
    </p:extLst>
  </p:cSld>
  <p:clrMapOvr>
    <a:masterClrMapping/>
  </p:clrMapOvr>
  <mc:AlternateContent xmlns:mc="http://schemas.openxmlformats.org/markup-compatibility/2006" xmlns:p14="http://schemas.microsoft.com/office/powerpoint/2010/main">
    <mc:Choice Requires="p14">
      <p:transition spd="slow" p14:dur="2000" advTm="42113"/>
    </mc:Choice>
    <mc:Fallback xmlns="">
      <p:transition spd="slow" advTm="42113"/>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A2CDC35F-0F23-E342-B75C-EC0A0FCBBBB3}"/>
              </a:ext>
            </a:extLst>
          </p:cNvPr>
          <p:cNvSpPr>
            <a:spLocks noGrp="1" noChangeArrowheads="1"/>
          </p:cNvSpPr>
          <p:nvPr>
            <p:ph type="title"/>
          </p:nvPr>
        </p:nvSpPr>
        <p:spPr/>
        <p:txBody>
          <a:bodyPr/>
          <a:lstStyle/>
          <a:p>
            <a:pPr eaLnBrk="1" hangingPunct="1"/>
            <a:r>
              <a:rPr lang="en-US" altLang="en-US"/>
              <a:t>Estimating the relative risk</a:t>
            </a:r>
          </a:p>
        </p:txBody>
      </p:sp>
      <p:sp>
        <p:nvSpPr>
          <p:cNvPr id="56353" name="Rectangle 40">
            <a:extLst>
              <a:ext uri="{FF2B5EF4-FFF2-40B4-BE49-F238E27FC236}">
                <a16:creationId xmlns:a16="http://schemas.microsoft.com/office/drawing/2014/main" id="{4DC9861D-4FFA-4B9D-B45F-E75C82187921}"/>
              </a:ext>
            </a:extLst>
          </p:cNvPr>
          <p:cNvSpPr>
            <a:spLocks noGrp="1" noChangeArrowheads="1"/>
          </p:cNvSpPr>
          <p:nvPr>
            <p:ph type="body" sz="half" idx="4294967295"/>
          </p:nvPr>
        </p:nvSpPr>
        <p:spPr>
          <a:xfrm>
            <a:off x="838200" y="3505200"/>
            <a:ext cx="9802813" cy="2895600"/>
          </a:xfrm>
        </p:spPr>
        <p:txBody>
          <a:bodyPr>
            <a:normAutofit/>
          </a:bodyPr>
          <a:lstStyle/>
          <a:p>
            <a:pPr marL="0" indent="0">
              <a:buNone/>
              <a:defRPr/>
            </a:pPr>
            <a:r>
              <a:rPr lang="en-US" sz="2400" dirty="0">
                <a:latin typeface="Helvetica Neue" panose="02000503000000020004" pitchFamily="2" charset="0"/>
                <a:ea typeface="Helvetica Neue" panose="02000503000000020004" pitchFamily="2" charset="0"/>
                <a:cs typeface="Helvetica Neue" panose="02000503000000020004" pitchFamily="2" charset="0"/>
              </a:rPr>
              <a:t>For dichotomous  exposures</a:t>
            </a:r>
          </a:p>
          <a:p>
            <a:pPr eaLnBrk="1" hangingPunct="1">
              <a:defRPr/>
            </a:pPr>
            <a:r>
              <a:rPr lang="en-US" sz="2200" dirty="0">
                <a:latin typeface="Helvetica Neue" panose="02000503000000020004" pitchFamily="2" charset="0"/>
                <a:ea typeface="Helvetica Neue" panose="02000503000000020004" pitchFamily="2" charset="0"/>
                <a:cs typeface="Helvetica Neue" panose="02000503000000020004" pitchFamily="2" charset="0"/>
              </a:rPr>
              <a:t>Form the matched 2x2 table</a:t>
            </a:r>
          </a:p>
          <a:p>
            <a:pPr eaLnBrk="1" hangingPunct="1">
              <a:defRPr/>
            </a:pPr>
            <a:r>
              <a:rPr lang="en-US" sz="2200" dirty="0">
                <a:latin typeface="Helvetica Neue" panose="02000503000000020004" pitchFamily="2" charset="0"/>
                <a:ea typeface="Helvetica Neue" panose="02000503000000020004" pitchFamily="2" charset="0"/>
                <a:cs typeface="Helvetica Neue" panose="02000503000000020004" pitchFamily="2" charset="0"/>
              </a:rPr>
              <a:t>Place each case according to exposures in </a:t>
            </a:r>
            <a:br>
              <a:rPr lang="en-US" sz="2200" dirty="0">
                <a:latin typeface="Helvetica Neue" panose="02000503000000020004" pitchFamily="2" charset="0"/>
                <a:ea typeface="Helvetica Neue" panose="02000503000000020004" pitchFamily="2" charset="0"/>
                <a:cs typeface="Helvetica Neue" panose="02000503000000020004" pitchFamily="2" charset="0"/>
              </a:rPr>
            </a:br>
            <a:r>
              <a:rPr lang="en-US" sz="2200" dirty="0">
                <a:latin typeface="Helvetica Neue" panose="02000503000000020004" pitchFamily="2" charset="0"/>
                <a:ea typeface="Helvetica Neue" panose="02000503000000020004" pitchFamily="2" charset="0"/>
                <a:cs typeface="Helvetica Neue" panose="02000503000000020004" pitchFamily="2" charset="0"/>
              </a:rPr>
              <a:t>the case and control windows</a:t>
            </a:r>
          </a:p>
          <a:p>
            <a:pPr eaLnBrk="1" hangingPunct="1">
              <a:defRPr/>
            </a:pPr>
            <a:r>
              <a:rPr lang="en-US" sz="2200" dirty="0">
                <a:latin typeface="Helvetica Neue" panose="02000503000000020004" pitchFamily="2" charset="0"/>
                <a:ea typeface="Helvetica Neue" panose="02000503000000020004" pitchFamily="2" charset="0"/>
                <a:cs typeface="Helvetica Neue" panose="02000503000000020004" pitchFamily="2" charset="0"/>
              </a:rPr>
              <a:t>Mantel-Haenszel odds ratio for matched sets reduces to ratio of counts in discordant exposure windows: ( </a:t>
            </a:r>
            <a:r>
              <a:rPr lang="en-US" sz="2200" i="1" dirty="0">
                <a:latin typeface="Helvetica Neue" panose="02000503000000020004" pitchFamily="2" charset="0"/>
                <a:ea typeface="Helvetica Neue" panose="02000503000000020004" pitchFamily="2" charset="0"/>
                <a:cs typeface="Helvetica Neue" panose="02000503000000020004" pitchFamily="2" charset="0"/>
              </a:rPr>
              <a:t>b / c </a:t>
            </a:r>
            <a:r>
              <a:rPr lang="en-US" sz="2200" dirty="0">
                <a:latin typeface="Helvetica Neue" panose="02000503000000020004" pitchFamily="2" charset="0"/>
                <a:ea typeface="Helvetica Neue" panose="02000503000000020004" pitchFamily="2" charset="0"/>
                <a:cs typeface="Helvetica Neue" panose="02000503000000020004" pitchFamily="2" charset="0"/>
              </a:rPr>
              <a:t>) when there is one control </a:t>
            </a:r>
          </a:p>
          <a:p>
            <a:pPr eaLnBrk="1" hangingPunct="1">
              <a:defRPr/>
            </a:pPr>
            <a:r>
              <a:rPr lang="en-US" sz="2200" dirty="0">
                <a:latin typeface="Helvetica Neue" panose="02000503000000020004" pitchFamily="2" charset="0"/>
                <a:ea typeface="Helvetica Neue" panose="02000503000000020004" pitchFamily="2" charset="0"/>
                <a:cs typeface="Helvetica Neue" panose="02000503000000020004" pitchFamily="2" charset="0"/>
              </a:rPr>
              <a:t>Concordant case-control windows are uninformative</a:t>
            </a:r>
          </a:p>
        </p:txBody>
      </p:sp>
      <p:grpSp>
        <p:nvGrpSpPr>
          <p:cNvPr id="95236" name="Group 7">
            <a:extLst>
              <a:ext uri="{FF2B5EF4-FFF2-40B4-BE49-F238E27FC236}">
                <a16:creationId xmlns:a16="http://schemas.microsoft.com/office/drawing/2014/main" id="{3472B7EC-C549-654C-956E-6E4137795218}"/>
              </a:ext>
            </a:extLst>
          </p:cNvPr>
          <p:cNvGrpSpPr>
            <a:grpSpLocks/>
          </p:cNvGrpSpPr>
          <p:nvPr/>
        </p:nvGrpSpPr>
        <p:grpSpPr bwMode="auto">
          <a:xfrm>
            <a:off x="7086601" y="1905000"/>
            <a:ext cx="3287713" cy="2241550"/>
            <a:chOff x="548" y="1005"/>
            <a:chExt cx="3330" cy="2287"/>
          </a:xfrm>
        </p:grpSpPr>
        <p:grpSp>
          <p:nvGrpSpPr>
            <p:cNvPr id="95239" name="Group 8">
              <a:extLst>
                <a:ext uri="{FF2B5EF4-FFF2-40B4-BE49-F238E27FC236}">
                  <a16:creationId xmlns:a16="http://schemas.microsoft.com/office/drawing/2014/main" id="{5BF098DF-1B06-344A-ADDD-40F652A15EF9}"/>
                </a:ext>
              </a:extLst>
            </p:cNvPr>
            <p:cNvGrpSpPr>
              <a:grpSpLocks/>
            </p:cNvGrpSpPr>
            <p:nvPr/>
          </p:nvGrpSpPr>
          <p:grpSpPr bwMode="auto">
            <a:xfrm>
              <a:off x="855" y="1175"/>
              <a:ext cx="3023" cy="2117"/>
              <a:chOff x="855" y="909"/>
              <a:chExt cx="3023" cy="2117"/>
            </a:xfrm>
          </p:grpSpPr>
          <p:sp>
            <p:nvSpPr>
              <p:cNvPr id="95242" name="Rectangle 9">
                <a:extLst>
                  <a:ext uri="{FF2B5EF4-FFF2-40B4-BE49-F238E27FC236}">
                    <a16:creationId xmlns:a16="http://schemas.microsoft.com/office/drawing/2014/main" id="{19BF19A4-CE22-DA43-AA21-87BF4FC3A1C9}"/>
                  </a:ext>
                </a:extLst>
              </p:cNvPr>
              <p:cNvSpPr>
                <a:spLocks noChangeArrowheads="1"/>
              </p:cNvSpPr>
              <p:nvPr/>
            </p:nvSpPr>
            <p:spPr bwMode="auto">
              <a:xfrm>
                <a:off x="2006" y="1462"/>
                <a:ext cx="1872" cy="1536"/>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1400">
                  <a:solidFill>
                    <a:schemeClr val="accent2"/>
                  </a:solidFill>
                </a:endParaRPr>
              </a:p>
            </p:txBody>
          </p:sp>
          <p:sp>
            <p:nvSpPr>
              <p:cNvPr id="95243" name="Line 10">
                <a:extLst>
                  <a:ext uri="{FF2B5EF4-FFF2-40B4-BE49-F238E27FC236}">
                    <a16:creationId xmlns:a16="http://schemas.microsoft.com/office/drawing/2014/main" id="{8BCCD6AE-7421-B64D-8AED-F2E1E796AFC5}"/>
                  </a:ext>
                </a:extLst>
              </p:cNvPr>
              <p:cNvSpPr>
                <a:spLocks noChangeShapeType="1"/>
              </p:cNvSpPr>
              <p:nvPr/>
            </p:nvSpPr>
            <p:spPr bwMode="auto">
              <a:xfrm>
                <a:off x="2918" y="1462"/>
                <a:ext cx="0" cy="153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5244" name="Line 11">
                <a:extLst>
                  <a:ext uri="{FF2B5EF4-FFF2-40B4-BE49-F238E27FC236}">
                    <a16:creationId xmlns:a16="http://schemas.microsoft.com/office/drawing/2014/main" id="{9551C633-6474-854E-8D70-7EEBCE207060}"/>
                  </a:ext>
                </a:extLst>
              </p:cNvPr>
              <p:cNvSpPr>
                <a:spLocks noChangeShapeType="1"/>
              </p:cNvSpPr>
              <p:nvPr/>
            </p:nvSpPr>
            <p:spPr bwMode="auto">
              <a:xfrm>
                <a:off x="2006" y="2230"/>
                <a:ext cx="18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5245" name="Text Box 12">
                <a:extLst>
                  <a:ext uri="{FF2B5EF4-FFF2-40B4-BE49-F238E27FC236}">
                    <a16:creationId xmlns:a16="http://schemas.microsoft.com/office/drawing/2014/main" id="{47FB46D8-F1FA-D34F-A996-C39075590F11}"/>
                  </a:ext>
                </a:extLst>
              </p:cNvPr>
              <p:cNvSpPr txBox="1">
                <a:spLocks noChangeArrowheads="1"/>
              </p:cNvSpPr>
              <p:nvPr/>
            </p:nvSpPr>
            <p:spPr bwMode="auto">
              <a:xfrm>
                <a:off x="2054" y="1139"/>
                <a:ext cx="849"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1600" b="0">
                    <a:latin typeface="Arial Narrow" panose="020B0604020202020204" pitchFamily="34" charset="0"/>
                  </a:rPr>
                  <a:t>Exposed</a:t>
                </a:r>
              </a:p>
            </p:txBody>
          </p:sp>
          <p:sp>
            <p:nvSpPr>
              <p:cNvPr id="95246" name="Text Box 13">
                <a:extLst>
                  <a:ext uri="{FF2B5EF4-FFF2-40B4-BE49-F238E27FC236}">
                    <a16:creationId xmlns:a16="http://schemas.microsoft.com/office/drawing/2014/main" id="{6505D797-412A-EC4C-A64F-13B2F1B785BF}"/>
                  </a:ext>
                </a:extLst>
              </p:cNvPr>
              <p:cNvSpPr txBox="1">
                <a:spLocks noChangeArrowheads="1"/>
              </p:cNvSpPr>
              <p:nvPr/>
            </p:nvSpPr>
            <p:spPr bwMode="auto">
              <a:xfrm>
                <a:off x="2968" y="909"/>
                <a:ext cx="849" cy="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a:spcBef>
                    <a:spcPct val="0"/>
                  </a:spcBef>
                  <a:buFontTx/>
                  <a:buNone/>
                </a:pPr>
                <a:r>
                  <a:rPr lang="en-US" altLang="en-US" sz="1600" b="0">
                    <a:latin typeface="Arial Narrow" panose="020B0604020202020204" pitchFamily="34" charset="0"/>
                  </a:rPr>
                  <a:t>Not</a:t>
                </a:r>
              </a:p>
              <a:p>
                <a:pPr algn="ctr">
                  <a:spcBef>
                    <a:spcPct val="0"/>
                  </a:spcBef>
                  <a:buFontTx/>
                  <a:buNone/>
                </a:pPr>
                <a:r>
                  <a:rPr lang="en-US" altLang="en-US" sz="1600" b="0">
                    <a:latin typeface="Arial Narrow" panose="020B0604020202020204" pitchFamily="34" charset="0"/>
                  </a:rPr>
                  <a:t>Exposed</a:t>
                </a:r>
              </a:p>
            </p:txBody>
          </p:sp>
          <p:sp>
            <p:nvSpPr>
              <p:cNvPr id="95247" name="Text Box 14">
                <a:extLst>
                  <a:ext uri="{FF2B5EF4-FFF2-40B4-BE49-F238E27FC236}">
                    <a16:creationId xmlns:a16="http://schemas.microsoft.com/office/drawing/2014/main" id="{471E3836-A0D1-534C-A4F8-FE71285F18E1}"/>
                  </a:ext>
                </a:extLst>
              </p:cNvPr>
              <p:cNvSpPr txBox="1">
                <a:spLocks noChangeArrowheads="1"/>
              </p:cNvSpPr>
              <p:nvPr/>
            </p:nvSpPr>
            <p:spPr bwMode="auto">
              <a:xfrm>
                <a:off x="1191" y="1725"/>
                <a:ext cx="849"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1600" b="0">
                    <a:latin typeface="Arial Narrow" panose="020B0604020202020204" pitchFamily="34" charset="0"/>
                  </a:rPr>
                  <a:t>Exposed</a:t>
                </a:r>
              </a:p>
            </p:txBody>
          </p:sp>
          <p:sp>
            <p:nvSpPr>
              <p:cNvPr id="95248" name="Text Box 15">
                <a:extLst>
                  <a:ext uri="{FF2B5EF4-FFF2-40B4-BE49-F238E27FC236}">
                    <a16:creationId xmlns:a16="http://schemas.microsoft.com/office/drawing/2014/main" id="{8CA2E52B-D64D-3A4B-A4D3-962D0409986C}"/>
                  </a:ext>
                </a:extLst>
              </p:cNvPr>
              <p:cNvSpPr txBox="1">
                <a:spLocks noChangeArrowheads="1"/>
              </p:cNvSpPr>
              <p:nvPr/>
            </p:nvSpPr>
            <p:spPr bwMode="auto">
              <a:xfrm>
                <a:off x="855" y="2493"/>
                <a:ext cx="1161"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1600" b="0">
                    <a:latin typeface="Arial Narrow" panose="020B0604020202020204" pitchFamily="34" charset="0"/>
                  </a:rPr>
                  <a:t>Not Exposed</a:t>
                </a:r>
              </a:p>
            </p:txBody>
          </p:sp>
          <p:sp>
            <p:nvSpPr>
              <p:cNvPr id="95249" name="Text Box 16">
                <a:extLst>
                  <a:ext uri="{FF2B5EF4-FFF2-40B4-BE49-F238E27FC236}">
                    <a16:creationId xmlns:a16="http://schemas.microsoft.com/office/drawing/2014/main" id="{C7653EC8-84F4-4842-89DC-2C274BE07437}"/>
                  </a:ext>
                </a:extLst>
              </p:cNvPr>
              <p:cNvSpPr txBox="1">
                <a:spLocks noChangeArrowheads="1"/>
              </p:cNvSpPr>
              <p:nvPr/>
            </p:nvSpPr>
            <p:spPr bwMode="auto">
              <a:xfrm>
                <a:off x="2210" y="1536"/>
                <a:ext cx="418" cy="7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4000" b="0">
                    <a:latin typeface="Times New Roman" panose="02020603050405020304" pitchFamily="18" charset="0"/>
                  </a:rPr>
                  <a:t>a</a:t>
                </a:r>
              </a:p>
            </p:txBody>
          </p:sp>
          <p:sp>
            <p:nvSpPr>
              <p:cNvPr id="95250" name="Text Box 17">
                <a:extLst>
                  <a:ext uri="{FF2B5EF4-FFF2-40B4-BE49-F238E27FC236}">
                    <a16:creationId xmlns:a16="http://schemas.microsoft.com/office/drawing/2014/main" id="{3D5399C8-DC63-8346-A301-7E596A9E2E9C}"/>
                  </a:ext>
                </a:extLst>
              </p:cNvPr>
              <p:cNvSpPr txBox="1">
                <a:spLocks noChangeArrowheads="1"/>
              </p:cNvSpPr>
              <p:nvPr/>
            </p:nvSpPr>
            <p:spPr bwMode="auto">
              <a:xfrm>
                <a:off x="3120" y="2304"/>
                <a:ext cx="447" cy="7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4000" b="0">
                    <a:latin typeface="Times New Roman" panose="02020603050405020304" pitchFamily="18" charset="0"/>
                  </a:rPr>
                  <a:t>d</a:t>
                </a:r>
              </a:p>
            </p:txBody>
          </p:sp>
          <p:sp>
            <p:nvSpPr>
              <p:cNvPr id="95251" name="Text Box 18">
                <a:extLst>
                  <a:ext uri="{FF2B5EF4-FFF2-40B4-BE49-F238E27FC236}">
                    <a16:creationId xmlns:a16="http://schemas.microsoft.com/office/drawing/2014/main" id="{86463FEA-E219-1B40-8F05-40689867D25E}"/>
                  </a:ext>
                </a:extLst>
              </p:cNvPr>
              <p:cNvSpPr txBox="1">
                <a:spLocks noChangeArrowheads="1"/>
              </p:cNvSpPr>
              <p:nvPr/>
            </p:nvSpPr>
            <p:spPr bwMode="auto">
              <a:xfrm>
                <a:off x="2210" y="2304"/>
                <a:ext cx="418" cy="7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4000" b="0">
                    <a:latin typeface="Times New Roman" panose="02020603050405020304" pitchFamily="18" charset="0"/>
                  </a:rPr>
                  <a:t>c</a:t>
                </a:r>
              </a:p>
            </p:txBody>
          </p:sp>
          <p:sp>
            <p:nvSpPr>
              <p:cNvPr id="95252" name="Text Box 19">
                <a:extLst>
                  <a:ext uri="{FF2B5EF4-FFF2-40B4-BE49-F238E27FC236}">
                    <a16:creationId xmlns:a16="http://schemas.microsoft.com/office/drawing/2014/main" id="{F46B2900-8C6A-2D4C-9A53-9EA31427107F}"/>
                  </a:ext>
                </a:extLst>
              </p:cNvPr>
              <p:cNvSpPr txBox="1">
                <a:spLocks noChangeArrowheads="1"/>
              </p:cNvSpPr>
              <p:nvPr/>
            </p:nvSpPr>
            <p:spPr bwMode="auto">
              <a:xfrm>
                <a:off x="3120" y="1536"/>
                <a:ext cx="447" cy="7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4000" b="0">
                    <a:latin typeface="Times New Roman" panose="02020603050405020304" pitchFamily="18" charset="0"/>
                  </a:rPr>
                  <a:t>b</a:t>
                </a:r>
              </a:p>
            </p:txBody>
          </p:sp>
        </p:grpSp>
        <p:sp>
          <p:nvSpPr>
            <p:cNvPr id="95240" name="Text Box 20">
              <a:extLst>
                <a:ext uri="{FF2B5EF4-FFF2-40B4-BE49-F238E27FC236}">
                  <a16:creationId xmlns:a16="http://schemas.microsoft.com/office/drawing/2014/main" id="{3C2FD3E4-75F2-1341-940E-209DF28CBCE2}"/>
                </a:ext>
              </a:extLst>
            </p:cNvPr>
            <p:cNvSpPr txBox="1">
              <a:spLocks noChangeArrowheads="1"/>
            </p:cNvSpPr>
            <p:nvPr/>
          </p:nvSpPr>
          <p:spPr bwMode="auto">
            <a:xfrm>
              <a:off x="2246" y="1005"/>
              <a:ext cx="1338"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1600" b="0">
                  <a:latin typeface="Arial Narrow" panose="020B0604020202020204" pitchFamily="34" charset="0"/>
                </a:rPr>
                <a:t>Control periods</a:t>
              </a:r>
            </a:p>
          </p:txBody>
        </p:sp>
        <p:sp>
          <p:nvSpPr>
            <p:cNvPr id="95241" name="Text Box 21">
              <a:extLst>
                <a:ext uri="{FF2B5EF4-FFF2-40B4-BE49-F238E27FC236}">
                  <a16:creationId xmlns:a16="http://schemas.microsoft.com/office/drawing/2014/main" id="{8F9DC605-1C3F-3148-96DB-D2DB1E653B71}"/>
                </a:ext>
              </a:extLst>
            </p:cNvPr>
            <p:cNvSpPr txBox="1">
              <a:spLocks noChangeArrowheads="1"/>
            </p:cNvSpPr>
            <p:nvPr/>
          </p:nvSpPr>
          <p:spPr bwMode="auto">
            <a:xfrm rot="-5400000">
              <a:off x="-125" y="2103"/>
              <a:ext cx="1690" cy="3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1600" b="0">
                  <a:latin typeface="Arial Narrow" panose="020B0604020202020204" pitchFamily="34" charset="0"/>
                </a:rPr>
                <a:t>Hazard periods</a:t>
              </a:r>
            </a:p>
          </p:txBody>
        </p:sp>
      </p:grpSp>
      <p:pic>
        <p:nvPicPr>
          <p:cNvPr id="95237" name="Picture 23">
            <a:extLst>
              <a:ext uri="{FF2B5EF4-FFF2-40B4-BE49-F238E27FC236}">
                <a16:creationId xmlns:a16="http://schemas.microsoft.com/office/drawing/2014/main" id="{1AD48083-108B-B447-AA70-9D962D36F4C2}"/>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362201" y="2362200"/>
            <a:ext cx="4581525" cy="838200"/>
          </a:xfrm>
          <a:noFill/>
          <a:extLst>
            <a:ext uri="{91240B29-F687-4F45-9708-019B960494DF}">
              <a14:hiddenLine xmlns:a14="http://schemas.microsoft.com/office/drawing/2010/main" w="28575" cap="flat" cmpd="sng">
                <a:solidFill>
                  <a:srgbClr val="FF0000"/>
                </a:solidFill>
                <a:prstDash val="solid"/>
                <a:miter lim="800000"/>
                <a:headEnd type="none" w="med" len="med"/>
                <a:tailEnd type="none" w="med" len="med"/>
              </a14:hiddenLine>
            </a:ext>
          </a:extLst>
        </p:spPr>
      </p:pic>
      <p:sp>
        <p:nvSpPr>
          <p:cNvPr id="95238" name="Slide Number Placeholder 1">
            <a:extLst>
              <a:ext uri="{FF2B5EF4-FFF2-40B4-BE49-F238E27FC236}">
                <a16:creationId xmlns:a16="http://schemas.microsoft.com/office/drawing/2014/main" id="{39BFD1F0-F016-8D49-A832-DB9EC2D4726F}"/>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86605AC-D5CF-D241-ACA4-BD4D2724EE97}" type="slidenum">
              <a:rPr lang="en-US" altLang="en-US" sz="1400" b="0">
                <a:latin typeface="Times New Roman" panose="02020603050405020304" pitchFamily="18" charset="0"/>
              </a:rPr>
              <a:pPr>
                <a:spcBef>
                  <a:spcPct val="0"/>
                </a:spcBef>
                <a:buFontTx/>
                <a:buNone/>
              </a:pPr>
              <a:t>80</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113106603"/>
      </p:ext>
    </p:extLst>
  </p:cSld>
  <p:clrMapOvr>
    <a:masterClrMapping/>
  </p:clrMapOvr>
  <p:transition spd="slow"/>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D3529A09-2C30-8542-B0F9-B7D3A7A888E9}"/>
              </a:ext>
            </a:extLst>
          </p:cNvPr>
          <p:cNvSpPr>
            <a:spLocks noGrp="1" noChangeArrowheads="1"/>
          </p:cNvSpPr>
          <p:nvPr>
            <p:ph type="title"/>
          </p:nvPr>
        </p:nvSpPr>
        <p:spPr/>
        <p:txBody>
          <a:bodyPr/>
          <a:lstStyle/>
          <a:p>
            <a:pPr eaLnBrk="1" hangingPunct="1"/>
            <a:r>
              <a:rPr lang="en-US" altLang="en-US"/>
              <a:t>Estimating the relative risk</a:t>
            </a:r>
          </a:p>
        </p:txBody>
      </p:sp>
      <p:sp>
        <p:nvSpPr>
          <p:cNvPr id="56353" name="Rectangle 40">
            <a:extLst>
              <a:ext uri="{FF2B5EF4-FFF2-40B4-BE49-F238E27FC236}">
                <a16:creationId xmlns:a16="http://schemas.microsoft.com/office/drawing/2014/main" id="{6A8B3E80-7403-4195-9EF4-981318F06FE8}"/>
              </a:ext>
            </a:extLst>
          </p:cNvPr>
          <p:cNvSpPr>
            <a:spLocks noGrp="1" noChangeArrowheads="1"/>
          </p:cNvSpPr>
          <p:nvPr>
            <p:ph type="body" sz="half" idx="4294967295"/>
          </p:nvPr>
        </p:nvSpPr>
        <p:spPr>
          <a:xfrm>
            <a:off x="838200" y="2057400"/>
            <a:ext cx="9220200" cy="4191000"/>
          </a:xfrm>
        </p:spPr>
        <p:txBody>
          <a:bodyPr/>
          <a:lstStyle/>
          <a:p>
            <a:pPr marL="0" indent="0">
              <a:buNone/>
              <a:defRPr/>
            </a:pPr>
            <a:r>
              <a:rPr lang="en-US" sz="2400" dirty="0">
                <a:latin typeface="Helvetica Neue" panose="02000503000000020004" pitchFamily="2" charset="0"/>
                <a:ea typeface="Helvetica Neue" panose="02000503000000020004" pitchFamily="2" charset="0"/>
                <a:cs typeface="Helvetica Neue" panose="02000503000000020004" pitchFamily="2" charset="0"/>
              </a:rPr>
              <a:t>For polytomous and multiple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time-varying c</a:t>
            </a:r>
            <a:r>
              <a:rPr lang="en-US" sz="2400" dirty="0">
                <a:latin typeface="Helvetica Neue" panose="02000503000000020004" pitchFamily="2" charset="0"/>
                <a:ea typeface="Helvetica Neue" panose="02000503000000020004" pitchFamily="2" charset="0"/>
                <a:cs typeface="Helvetica Neue" panose="02000503000000020004" pitchFamily="2" charset="0"/>
              </a:rPr>
              <a:t>ovariates</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we can stratify on these or use c</a:t>
            </a:r>
            <a:r>
              <a:rPr lang="en-US" sz="2400" dirty="0">
                <a:latin typeface="Helvetica Neue" panose="02000503000000020004" pitchFamily="2" charset="0"/>
                <a:ea typeface="Helvetica Neue" panose="02000503000000020004" pitchFamily="2" charset="0"/>
                <a:cs typeface="Helvetica Neue" panose="02000503000000020004" pitchFamily="2" charset="0"/>
              </a:rPr>
              <a:t>onditional logistic regression</a:t>
            </a:r>
          </a:p>
          <a:p>
            <a:pPr lvl="1" eaLnBrk="1" hangingPunct="1">
              <a:defRPr/>
            </a:pPr>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Break up the control time into K equally spaced intervals of the same size as the effect window; each subject is its only stratum S</a:t>
            </a:r>
          </a:p>
          <a:p>
            <a:pPr lvl="1" eaLnBrk="1" hangingPunct="1">
              <a:defRPr/>
            </a:pPr>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Analyze the data as a K:1 matched case-control study using:</a:t>
            </a:r>
          </a:p>
          <a:p>
            <a:pPr lvl="1" eaLnBrk="1" hangingPunct="1">
              <a:defRPr/>
            </a:pPr>
            <a:endParaRPr lang="en-US" altLang="en-US" sz="2000" dirty="0">
              <a:latin typeface="Helvetica Neue" panose="02000503000000020004" pitchFamily="2" charset="0"/>
              <a:ea typeface="Helvetica Neue" panose="02000503000000020004" pitchFamily="2" charset="0"/>
              <a:cs typeface="Helvetica Neue" panose="02000503000000020004" pitchFamily="2" charset="0"/>
            </a:endParaRPr>
          </a:p>
          <a:p>
            <a:pPr marL="0" indent="0">
              <a:buNone/>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logit {P(D=1|E=</a:t>
            </a:r>
            <a:r>
              <a:rPr lang="en-US" altLang="en-US" sz="2400" dirty="0" err="1">
                <a:latin typeface="Helvetica Neue" panose="02000503000000020004" pitchFamily="2" charset="0"/>
                <a:ea typeface="Helvetica Neue" panose="02000503000000020004" pitchFamily="2" charset="0"/>
                <a:cs typeface="Helvetica Neue" panose="02000503000000020004" pitchFamily="2" charset="0"/>
              </a:rPr>
              <a:t>e,C</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a:t>
            </a:r>
            <a:r>
              <a:rPr lang="en-US" altLang="en-US" sz="2400" dirty="0" err="1">
                <a:latin typeface="Helvetica Neue" panose="02000503000000020004" pitchFamily="2" charset="0"/>
                <a:ea typeface="Helvetica Neue" panose="02000503000000020004" pitchFamily="2" charset="0"/>
                <a:cs typeface="Helvetica Neue" panose="02000503000000020004" pitchFamily="2" charset="0"/>
              </a:rPr>
              <a:t>c,S</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 = β</a:t>
            </a:r>
            <a:r>
              <a:rPr lang="en-US" altLang="en-US" sz="2400" baseline="-25000" dirty="0">
                <a:latin typeface="Helvetica Neue" panose="02000503000000020004" pitchFamily="2" charset="0"/>
                <a:ea typeface="Helvetica Neue" panose="02000503000000020004" pitchFamily="2" charset="0"/>
                <a:cs typeface="Helvetica Neue" panose="02000503000000020004" pitchFamily="2" charset="0"/>
              </a:rPr>
              <a:t>i</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 β</a:t>
            </a:r>
            <a:r>
              <a:rPr lang="en-US" altLang="en-US" sz="2400" baseline="-25000" dirty="0">
                <a:latin typeface="Helvetica Neue" panose="02000503000000020004" pitchFamily="2" charset="0"/>
                <a:ea typeface="Helvetica Neue" panose="02000503000000020004" pitchFamily="2" charset="0"/>
                <a:cs typeface="Helvetica Neue" panose="02000503000000020004" pitchFamily="2" charset="0"/>
              </a:rPr>
              <a:t>1</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e + β</a:t>
            </a:r>
            <a:r>
              <a:rPr lang="en-US" altLang="en-US" sz="2400" baseline="-25000" dirty="0">
                <a:latin typeface="Helvetica Neue" panose="02000503000000020004" pitchFamily="2" charset="0"/>
                <a:ea typeface="Helvetica Neue" panose="02000503000000020004" pitchFamily="2" charset="0"/>
                <a:cs typeface="Helvetica Neue" panose="02000503000000020004" pitchFamily="2" charset="0"/>
              </a:rPr>
              <a:t>2</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t>
            </a:r>
          </a:p>
          <a:p>
            <a:pPr lvl="1" eaLnBrk="1" hangingPunct="1">
              <a:defRPr/>
            </a:pPr>
            <a:endParaRPr lang="en-US" sz="200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97284" name="Slide Number Placeholder 1">
            <a:extLst>
              <a:ext uri="{FF2B5EF4-FFF2-40B4-BE49-F238E27FC236}">
                <a16:creationId xmlns:a16="http://schemas.microsoft.com/office/drawing/2014/main" id="{9AF64669-F88D-5F46-A447-DB3EC663D2CE}"/>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061A1E5B-C4DA-834E-9D4C-A60C11FFFF86}" type="slidenum">
              <a:rPr lang="en-US" altLang="en-US" sz="1400" b="0">
                <a:latin typeface="Times New Roman" panose="02020603050405020304" pitchFamily="18" charset="0"/>
              </a:rPr>
              <a:pPr>
                <a:spcBef>
                  <a:spcPct val="0"/>
                </a:spcBef>
                <a:buFontTx/>
                <a:buNone/>
              </a:pPr>
              <a:t>81</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3648081014"/>
      </p:ext>
    </p:extLst>
  </p:cSld>
  <p:clrMapOvr>
    <a:masterClrMapping/>
  </p:clrMapOvr>
  <p:transition spd="slow"/>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3">
            <a:extLst>
              <a:ext uri="{FF2B5EF4-FFF2-40B4-BE49-F238E27FC236}">
                <a16:creationId xmlns:a16="http://schemas.microsoft.com/office/drawing/2014/main" id="{04D82813-A75B-4C9D-A013-5891414C12C6}"/>
              </a:ext>
            </a:extLst>
          </p:cNvPr>
          <p:cNvSpPr>
            <a:spLocks noGrp="1" noChangeArrowheads="1"/>
          </p:cNvSpPr>
          <p:nvPr>
            <p:ph type="body" idx="1"/>
          </p:nvPr>
        </p:nvSpPr>
        <p:spPr>
          <a:xfrm>
            <a:off x="369277" y="1752600"/>
            <a:ext cx="6260123" cy="4648200"/>
          </a:xfrm>
        </p:spPr>
        <p:txBody>
          <a:bodyPr>
            <a:normAutofit/>
          </a:bodyPr>
          <a:lstStyle/>
          <a:p>
            <a:pPr eaLnBrk="1" hangingPunct="1">
              <a:lnSpc>
                <a:spcPct val="90000"/>
              </a:lnSpc>
              <a:spcBef>
                <a:spcPct val="0"/>
              </a:spcBef>
              <a:buFontTx/>
              <a:buNone/>
              <a:defRPr/>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indent="3175">
              <a:spcBef>
                <a:spcPct val="0"/>
              </a:spcBef>
              <a:buNone/>
              <a:defRPr/>
            </a:pPr>
            <a:r>
              <a:rPr lang="en-US" sz="2200" dirty="0">
                <a:latin typeface="Helvetica Neue" panose="02000503000000020004" pitchFamily="2" charset="0"/>
                <a:ea typeface="Helvetica Neue" panose="02000503000000020004" pitchFamily="2" charset="0"/>
                <a:cs typeface="Helvetica Neue" panose="02000503000000020004" pitchFamily="2" charset="0"/>
              </a:rPr>
              <a:t>Stratification or conditional logistic regression</a:t>
            </a:r>
          </a:p>
          <a:p>
            <a:pPr marL="512763" indent="-169863">
              <a:spcBef>
                <a:spcPct val="0"/>
              </a:spcBef>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To adjust for time-varying confounding</a:t>
            </a:r>
          </a:p>
          <a:p>
            <a:pPr marL="512763" indent="-169863">
              <a:spcBef>
                <a:spcPct val="0"/>
              </a:spcBef>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To assess effect modification</a:t>
            </a:r>
          </a:p>
          <a:p>
            <a:pPr indent="3175">
              <a:spcBef>
                <a:spcPct val="0"/>
              </a:spcBef>
              <a:buNone/>
              <a:defRPr/>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indent="3175">
              <a:spcBef>
                <a:spcPct val="0"/>
              </a:spcBef>
              <a:buNone/>
              <a:defRPr/>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marL="571500" indent="-342900">
              <a:spcBef>
                <a:spcPts val="600"/>
              </a:spcBef>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Smaller RR smaller for those who exercise more frequently.</a:t>
            </a:r>
          </a:p>
          <a:p>
            <a:pPr marL="571500" indent="-342900">
              <a:spcBef>
                <a:spcPts val="600"/>
              </a:spcBef>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Frequency of exercise is not a confounder in the case-crossover analysis of exercise and MI because of self-matching.</a:t>
            </a:r>
            <a:endParaRPr lang="en-US" altLang="en-US" sz="2200" u="sng"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99331" name="Slide Number Placeholder 3">
            <a:extLst>
              <a:ext uri="{FF2B5EF4-FFF2-40B4-BE49-F238E27FC236}">
                <a16:creationId xmlns:a16="http://schemas.microsoft.com/office/drawing/2014/main" id="{09297600-38C1-2549-9BF1-8FC8E2955B0F}"/>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47D64C34-2D60-1B4C-8214-973340171D69}" type="slidenum">
              <a:rPr lang="en-US" altLang="en-US" sz="1400" b="0">
                <a:latin typeface="Arial" panose="020B0604020202020204" pitchFamily="34" charset="0"/>
                <a:ea typeface="MS PGothic" panose="020B0600070205080204" pitchFamily="34" charset="-128"/>
              </a:rPr>
              <a:pPr>
                <a:spcBef>
                  <a:spcPct val="0"/>
                </a:spcBef>
                <a:buFontTx/>
                <a:buNone/>
              </a:pPr>
              <a:t>82</a:t>
            </a:fld>
            <a:endParaRPr lang="en-US" altLang="en-US" sz="1400" b="0">
              <a:latin typeface="Arial" panose="020B0604020202020204" pitchFamily="34" charset="0"/>
              <a:ea typeface="MS PGothic" panose="020B0600070205080204" pitchFamily="34" charset="-128"/>
            </a:endParaRPr>
          </a:p>
        </p:txBody>
      </p:sp>
      <p:pic>
        <p:nvPicPr>
          <p:cNvPr id="99332" name="Picture 4">
            <a:extLst>
              <a:ext uri="{FF2B5EF4-FFF2-40B4-BE49-F238E27FC236}">
                <a16:creationId xmlns:a16="http://schemas.microsoft.com/office/drawing/2014/main" id="{BDCE41DF-CD55-8247-B1F5-32FD666B8E1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064256" y="2139461"/>
            <a:ext cx="4271962"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9333" name="Rectangle 2">
            <a:extLst>
              <a:ext uri="{FF2B5EF4-FFF2-40B4-BE49-F238E27FC236}">
                <a16:creationId xmlns:a16="http://schemas.microsoft.com/office/drawing/2014/main" id="{FF72C977-3F1A-AF42-BE5C-A9AB3330CBFD}"/>
              </a:ext>
            </a:extLst>
          </p:cNvPr>
          <p:cNvSpPr>
            <a:spLocks noGrp="1" noChangeArrowheads="1"/>
          </p:cNvSpPr>
          <p:nvPr>
            <p:ph type="title"/>
          </p:nvPr>
        </p:nvSpPr>
        <p:spPr/>
        <p:txBody>
          <a:bodyPr/>
          <a:lstStyle/>
          <a:p>
            <a:pPr eaLnBrk="1" hangingPunct="1"/>
            <a:r>
              <a:rPr lang="en-US" altLang="en-US"/>
              <a:t>Estimating the relative risk</a:t>
            </a:r>
          </a:p>
        </p:txBody>
      </p:sp>
    </p:spTree>
    <p:extLst>
      <p:ext uri="{BB962C8B-B14F-4D97-AF65-F5344CB8AC3E}">
        <p14:creationId xmlns:p14="http://schemas.microsoft.com/office/powerpoint/2010/main" val="101788622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159FC17F-1041-EC4C-875B-C00F3B546C50}"/>
              </a:ext>
            </a:extLst>
          </p:cNvPr>
          <p:cNvSpPr>
            <a:spLocks noGrp="1" noChangeArrowheads="1"/>
          </p:cNvSpPr>
          <p:nvPr>
            <p:ph type="title"/>
          </p:nvPr>
        </p:nvSpPr>
        <p:spPr/>
        <p:txBody>
          <a:bodyPr/>
          <a:lstStyle/>
          <a:p>
            <a:pPr eaLnBrk="1" hangingPunct="1"/>
            <a:r>
              <a:rPr lang="en-US" altLang="en-US" sz="2800"/>
              <a:t>Final product: Matched sets of person-days</a:t>
            </a:r>
            <a:endParaRPr lang="en-US" altLang="en-US" sz="4000"/>
          </a:p>
        </p:txBody>
      </p:sp>
      <p:sp>
        <p:nvSpPr>
          <p:cNvPr id="36867" name="Line 6">
            <a:extLst>
              <a:ext uri="{FF2B5EF4-FFF2-40B4-BE49-F238E27FC236}">
                <a16:creationId xmlns:a16="http://schemas.microsoft.com/office/drawing/2014/main" id="{14C1CB31-9484-194D-A925-473403CE6D48}"/>
              </a:ext>
            </a:extLst>
          </p:cNvPr>
          <p:cNvSpPr>
            <a:spLocks noChangeShapeType="1"/>
          </p:cNvSpPr>
          <p:nvPr/>
        </p:nvSpPr>
        <p:spPr bwMode="auto">
          <a:xfrm flipV="1">
            <a:off x="7226301" y="3028950"/>
            <a:ext cx="163513" cy="0"/>
          </a:xfrm>
          <a:prstGeom prst="line">
            <a:avLst/>
          </a:prstGeom>
          <a:noFill/>
          <a:ln w="508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68" name="Line 12">
            <a:extLst>
              <a:ext uri="{FF2B5EF4-FFF2-40B4-BE49-F238E27FC236}">
                <a16:creationId xmlns:a16="http://schemas.microsoft.com/office/drawing/2014/main" id="{3A1FB359-8AF1-0A4A-9541-47A36EF5E689}"/>
              </a:ext>
            </a:extLst>
          </p:cNvPr>
          <p:cNvSpPr>
            <a:spLocks noChangeShapeType="1"/>
          </p:cNvSpPr>
          <p:nvPr/>
        </p:nvSpPr>
        <p:spPr bwMode="auto">
          <a:xfrm>
            <a:off x="6623050" y="4171950"/>
            <a:ext cx="32385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 name="Line 15">
            <a:extLst>
              <a:ext uri="{FF2B5EF4-FFF2-40B4-BE49-F238E27FC236}">
                <a16:creationId xmlns:a16="http://schemas.microsoft.com/office/drawing/2014/main" id="{1875B893-A4E2-4D7C-974F-8AE9B86BFFF0}"/>
              </a:ext>
            </a:extLst>
          </p:cNvPr>
          <p:cNvSpPr>
            <a:spLocks noChangeShapeType="1"/>
          </p:cNvSpPr>
          <p:nvPr/>
        </p:nvSpPr>
        <p:spPr bwMode="auto">
          <a:xfrm>
            <a:off x="7480301" y="4171950"/>
            <a:ext cx="155575" cy="0"/>
          </a:xfrm>
          <a:prstGeom prst="line">
            <a:avLst/>
          </a:prstGeom>
          <a:noFill/>
          <a:ln w="508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pPr algn="ctr" eaLnBrk="1" hangingPunct="1">
              <a:defRPr/>
            </a:pPr>
            <a:endParaRPr lang="en-US" sz="1500" dirty="0">
              <a:highlight>
                <a:srgbClr val="FFFF00"/>
              </a:highlight>
              <a:latin typeface="Arial Rounded MT Bold" panose="020F0704030504030204" pitchFamily="34" charset="0"/>
            </a:endParaRPr>
          </a:p>
        </p:txBody>
      </p:sp>
      <p:sp>
        <p:nvSpPr>
          <p:cNvPr id="36870" name="Line 16">
            <a:extLst>
              <a:ext uri="{FF2B5EF4-FFF2-40B4-BE49-F238E27FC236}">
                <a16:creationId xmlns:a16="http://schemas.microsoft.com/office/drawing/2014/main" id="{9358BFA4-43D7-864B-94E0-6A2E2B731007}"/>
              </a:ext>
            </a:extLst>
          </p:cNvPr>
          <p:cNvSpPr>
            <a:spLocks noChangeShapeType="1"/>
          </p:cNvSpPr>
          <p:nvPr/>
        </p:nvSpPr>
        <p:spPr bwMode="auto">
          <a:xfrm>
            <a:off x="5767389" y="3206750"/>
            <a:ext cx="249237" cy="7938"/>
          </a:xfrm>
          <a:prstGeom prst="line">
            <a:avLst/>
          </a:prstGeom>
          <a:noFill/>
          <a:ln w="50800">
            <a:solidFill>
              <a:srgbClr val="00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1" name="Line 17">
            <a:extLst>
              <a:ext uri="{FF2B5EF4-FFF2-40B4-BE49-F238E27FC236}">
                <a16:creationId xmlns:a16="http://schemas.microsoft.com/office/drawing/2014/main" id="{7B3ED295-6F0E-2942-B913-46FF1FD6CA60}"/>
              </a:ext>
            </a:extLst>
          </p:cNvPr>
          <p:cNvSpPr>
            <a:spLocks noChangeShapeType="1"/>
          </p:cNvSpPr>
          <p:nvPr/>
        </p:nvSpPr>
        <p:spPr bwMode="auto">
          <a:xfrm flipV="1">
            <a:off x="7662863" y="3597276"/>
            <a:ext cx="171450" cy="9525"/>
          </a:xfrm>
          <a:prstGeom prst="line">
            <a:avLst/>
          </a:prstGeom>
          <a:noFill/>
          <a:ln w="50800">
            <a:solidFill>
              <a:srgbClr val="00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2" name="Line 21">
            <a:extLst>
              <a:ext uri="{FF2B5EF4-FFF2-40B4-BE49-F238E27FC236}">
                <a16:creationId xmlns:a16="http://schemas.microsoft.com/office/drawing/2014/main" id="{63EFFED8-C2EE-A848-A779-193DE3ADC49D}"/>
              </a:ext>
            </a:extLst>
          </p:cNvPr>
          <p:cNvSpPr>
            <a:spLocks noChangeShapeType="1"/>
          </p:cNvSpPr>
          <p:nvPr/>
        </p:nvSpPr>
        <p:spPr bwMode="auto">
          <a:xfrm>
            <a:off x="7907338" y="4546600"/>
            <a:ext cx="260350" cy="6350"/>
          </a:xfrm>
          <a:prstGeom prst="line">
            <a:avLst/>
          </a:prstGeom>
          <a:noFill/>
          <a:ln w="50800">
            <a:solidFill>
              <a:srgbClr val="00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3" name="Line 22">
            <a:extLst>
              <a:ext uri="{FF2B5EF4-FFF2-40B4-BE49-F238E27FC236}">
                <a16:creationId xmlns:a16="http://schemas.microsoft.com/office/drawing/2014/main" id="{E2DFA8D7-71A7-4D45-9FF3-BBBCF526C70F}"/>
              </a:ext>
            </a:extLst>
          </p:cNvPr>
          <p:cNvSpPr>
            <a:spLocks noChangeShapeType="1"/>
          </p:cNvSpPr>
          <p:nvPr/>
        </p:nvSpPr>
        <p:spPr bwMode="auto">
          <a:xfrm flipV="1">
            <a:off x="7023100" y="4552950"/>
            <a:ext cx="330200" cy="14288"/>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74" name="Line 23">
            <a:extLst>
              <a:ext uri="{FF2B5EF4-FFF2-40B4-BE49-F238E27FC236}">
                <a16:creationId xmlns:a16="http://schemas.microsoft.com/office/drawing/2014/main" id="{F8815DDB-5888-5E49-AB3C-6E7CA632F28F}"/>
              </a:ext>
            </a:extLst>
          </p:cNvPr>
          <p:cNvSpPr>
            <a:spLocks noChangeShapeType="1"/>
          </p:cNvSpPr>
          <p:nvPr/>
        </p:nvSpPr>
        <p:spPr bwMode="auto">
          <a:xfrm>
            <a:off x="5256213" y="4743450"/>
            <a:ext cx="304800"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75" name="Line 24">
            <a:extLst>
              <a:ext uri="{FF2B5EF4-FFF2-40B4-BE49-F238E27FC236}">
                <a16:creationId xmlns:a16="http://schemas.microsoft.com/office/drawing/2014/main" id="{81744DC9-393C-8045-876C-027C28E49790}"/>
              </a:ext>
            </a:extLst>
          </p:cNvPr>
          <p:cNvSpPr>
            <a:spLocks noChangeShapeType="1"/>
          </p:cNvSpPr>
          <p:nvPr/>
        </p:nvSpPr>
        <p:spPr bwMode="auto">
          <a:xfrm>
            <a:off x="6097588" y="4743450"/>
            <a:ext cx="203200" cy="0"/>
          </a:xfrm>
          <a:prstGeom prst="line">
            <a:avLst/>
          </a:prstGeom>
          <a:noFill/>
          <a:ln w="508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6" name="Line 25">
            <a:extLst>
              <a:ext uri="{FF2B5EF4-FFF2-40B4-BE49-F238E27FC236}">
                <a16:creationId xmlns:a16="http://schemas.microsoft.com/office/drawing/2014/main" id="{BD919A54-32C0-FB41-AE20-E14EE1819CC3}"/>
              </a:ext>
            </a:extLst>
          </p:cNvPr>
          <p:cNvSpPr>
            <a:spLocks noChangeShapeType="1"/>
          </p:cNvSpPr>
          <p:nvPr/>
        </p:nvSpPr>
        <p:spPr bwMode="auto">
          <a:xfrm>
            <a:off x="3927476" y="2838450"/>
            <a:ext cx="258763"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77" name="Line 26">
            <a:extLst>
              <a:ext uri="{FF2B5EF4-FFF2-40B4-BE49-F238E27FC236}">
                <a16:creationId xmlns:a16="http://schemas.microsoft.com/office/drawing/2014/main" id="{EE9841A5-0679-C24E-8646-F8AB5E0ECF28}"/>
              </a:ext>
            </a:extLst>
          </p:cNvPr>
          <p:cNvSpPr>
            <a:spLocks noChangeShapeType="1"/>
          </p:cNvSpPr>
          <p:nvPr/>
        </p:nvSpPr>
        <p:spPr bwMode="auto">
          <a:xfrm>
            <a:off x="4724400" y="2838450"/>
            <a:ext cx="171450" cy="0"/>
          </a:xfrm>
          <a:prstGeom prst="line">
            <a:avLst/>
          </a:prstGeom>
          <a:noFill/>
          <a:ln w="508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8" name="Line 27">
            <a:extLst>
              <a:ext uri="{FF2B5EF4-FFF2-40B4-BE49-F238E27FC236}">
                <a16:creationId xmlns:a16="http://schemas.microsoft.com/office/drawing/2014/main" id="{FE549D87-BA5D-FD48-8BDA-6DF71F9D16BA}"/>
              </a:ext>
            </a:extLst>
          </p:cNvPr>
          <p:cNvSpPr>
            <a:spLocks noChangeShapeType="1"/>
          </p:cNvSpPr>
          <p:nvPr/>
        </p:nvSpPr>
        <p:spPr bwMode="auto">
          <a:xfrm>
            <a:off x="4421188" y="5111750"/>
            <a:ext cx="203200" cy="12700"/>
          </a:xfrm>
          <a:prstGeom prst="line">
            <a:avLst/>
          </a:prstGeom>
          <a:noFill/>
          <a:ln w="50800">
            <a:solidFill>
              <a:srgbClr val="00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9" name="Line 29">
            <a:extLst>
              <a:ext uri="{FF2B5EF4-FFF2-40B4-BE49-F238E27FC236}">
                <a16:creationId xmlns:a16="http://schemas.microsoft.com/office/drawing/2014/main" id="{0A4CA566-E37D-6646-98BA-377CFAB3BD30}"/>
              </a:ext>
            </a:extLst>
          </p:cNvPr>
          <p:cNvSpPr>
            <a:spLocks noChangeShapeType="1"/>
          </p:cNvSpPr>
          <p:nvPr/>
        </p:nvSpPr>
        <p:spPr bwMode="auto">
          <a:xfrm>
            <a:off x="7353300" y="5314950"/>
            <a:ext cx="400050"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80" name="Line 30">
            <a:extLst>
              <a:ext uri="{FF2B5EF4-FFF2-40B4-BE49-F238E27FC236}">
                <a16:creationId xmlns:a16="http://schemas.microsoft.com/office/drawing/2014/main" id="{691774F4-046C-0E40-AA07-FCB64848D9FF}"/>
              </a:ext>
            </a:extLst>
          </p:cNvPr>
          <p:cNvSpPr>
            <a:spLocks noChangeShapeType="1"/>
          </p:cNvSpPr>
          <p:nvPr/>
        </p:nvSpPr>
        <p:spPr bwMode="auto">
          <a:xfrm>
            <a:off x="8372476" y="5314950"/>
            <a:ext cx="195263" cy="0"/>
          </a:xfrm>
          <a:prstGeom prst="line">
            <a:avLst/>
          </a:prstGeom>
          <a:noFill/>
          <a:ln w="508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81" name="TextBox 34">
            <a:extLst>
              <a:ext uri="{FF2B5EF4-FFF2-40B4-BE49-F238E27FC236}">
                <a16:creationId xmlns:a16="http://schemas.microsoft.com/office/drawing/2014/main" id="{5129A14B-1B03-9D44-81A0-311C3EBC6F97}"/>
              </a:ext>
            </a:extLst>
          </p:cNvPr>
          <p:cNvSpPr txBox="1">
            <a:spLocks noChangeArrowheads="1"/>
          </p:cNvSpPr>
          <p:nvPr/>
        </p:nvSpPr>
        <p:spPr bwMode="auto">
          <a:xfrm>
            <a:off x="5257801" y="5867400"/>
            <a:ext cx="96837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1500">
                <a:latin typeface="Verdana" panose="020B0604030504040204" pitchFamily="34" charset="0"/>
                <a:ea typeface="ヒラギノ角ゴ Pro W3" panose="020B0300000000000000" pitchFamily="34" charset="-128"/>
                <a:cs typeface="ヒラギノ角ゴ Pro W3" panose="020B0300000000000000" pitchFamily="34" charset="-128"/>
              </a:rPr>
              <a:t>Time </a:t>
            </a:r>
            <a:r>
              <a:rPr lang="en-US" altLang="en-US" sz="1500">
                <a:latin typeface="Verdana" panose="020B0604030504040204" pitchFamily="34" charset="0"/>
                <a:ea typeface="ヒラギノ角ゴ Pro W3" panose="020B0300000000000000" pitchFamily="34" charset="-128"/>
                <a:cs typeface="ヒラギノ角ゴ Pro W3" panose="020B0300000000000000" pitchFamily="34" charset="-128"/>
                <a:sym typeface="Wingdings" pitchFamily="2" charset="2"/>
              </a:rPr>
              <a:t></a:t>
            </a:r>
            <a:endParaRPr lang="en-US" altLang="en-US" sz="1500">
              <a:latin typeface="Verdana" panose="020B0604030504040204" pitchFamily="34" charset="0"/>
              <a:ea typeface="ヒラギノ角ゴ Pro W3" panose="020B0300000000000000" pitchFamily="34" charset="-128"/>
              <a:cs typeface="ヒラギノ角ゴ Pro W3" panose="020B0300000000000000" pitchFamily="34" charset="-128"/>
            </a:endParaRPr>
          </a:p>
        </p:txBody>
      </p:sp>
      <p:sp>
        <p:nvSpPr>
          <p:cNvPr id="36882" name="Line 6">
            <a:extLst>
              <a:ext uri="{FF2B5EF4-FFF2-40B4-BE49-F238E27FC236}">
                <a16:creationId xmlns:a16="http://schemas.microsoft.com/office/drawing/2014/main" id="{74186617-8AF5-E74E-82EF-0C399ABD6EBF}"/>
              </a:ext>
            </a:extLst>
          </p:cNvPr>
          <p:cNvSpPr>
            <a:spLocks noChangeShapeType="1"/>
          </p:cNvSpPr>
          <p:nvPr/>
        </p:nvSpPr>
        <p:spPr bwMode="auto">
          <a:xfrm>
            <a:off x="6369050" y="3028950"/>
            <a:ext cx="254000"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83" name="Line 25">
            <a:extLst>
              <a:ext uri="{FF2B5EF4-FFF2-40B4-BE49-F238E27FC236}">
                <a16:creationId xmlns:a16="http://schemas.microsoft.com/office/drawing/2014/main" id="{AE64F3BB-5411-EE47-9BD3-9B87EFE3EA60}"/>
              </a:ext>
            </a:extLst>
          </p:cNvPr>
          <p:cNvSpPr>
            <a:spLocks noChangeShapeType="1"/>
          </p:cNvSpPr>
          <p:nvPr/>
        </p:nvSpPr>
        <p:spPr bwMode="auto">
          <a:xfrm>
            <a:off x="4997451" y="3195638"/>
            <a:ext cx="258763"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84" name="Line 25">
            <a:extLst>
              <a:ext uri="{FF2B5EF4-FFF2-40B4-BE49-F238E27FC236}">
                <a16:creationId xmlns:a16="http://schemas.microsoft.com/office/drawing/2014/main" id="{51BF30CF-1438-D940-8DB7-09C5ADC68080}"/>
              </a:ext>
            </a:extLst>
          </p:cNvPr>
          <p:cNvSpPr>
            <a:spLocks noChangeShapeType="1"/>
          </p:cNvSpPr>
          <p:nvPr/>
        </p:nvSpPr>
        <p:spPr bwMode="auto">
          <a:xfrm>
            <a:off x="6872288" y="3598863"/>
            <a:ext cx="258762"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85" name="Line 23">
            <a:extLst>
              <a:ext uri="{FF2B5EF4-FFF2-40B4-BE49-F238E27FC236}">
                <a16:creationId xmlns:a16="http://schemas.microsoft.com/office/drawing/2014/main" id="{912DBF4A-13C5-CC44-9521-4121BB6C84D1}"/>
              </a:ext>
            </a:extLst>
          </p:cNvPr>
          <p:cNvSpPr>
            <a:spLocks noChangeShapeType="1"/>
          </p:cNvSpPr>
          <p:nvPr/>
        </p:nvSpPr>
        <p:spPr bwMode="auto">
          <a:xfrm>
            <a:off x="3584576" y="5110163"/>
            <a:ext cx="303213"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cxnSp>
        <p:nvCxnSpPr>
          <p:cNvPr id="36886" name="Straight Connector 2">
            <a:extLst>
              <a:ext uri="{FF2B5EF4-FFF2-40B4-BE49-F238E27FC236}">
                <a16:creationId xmlns:a16="http://schemas.microsoft.com/office/drawing/2014/main" id="{82EC8E54-6B3D-D34D-931C-CD5EF025EEA1}"/>
              </a:ext>
            </a:extLst>
          </p:cNvPr>
          <p:cNvCxnSpPr>
            <a:cxnSpLocks noChangeShapeType="1"/>
          </p:cNvCxnSpPr>
          <p:nvPr/>
        </p:nvCxnSpPr>
        <p:spPr bwMode="auto">
          <a:xfrm>
            <a:off x="4240213" y="2833688"/>
            <a:ext cx="412750"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87" name="Straight Connector 35">
            <a:extLst>
              <a:ext uri="{FF2B5EF4-FFF2-40B4-BE49-F238E27FC236}">
                <a16:creationId xmlns:a16="http://schemas.microsoft.com/office/drawing/2014/main" id="{9FE7B976-17CD-544A-AFA1-F9EA542BEBD1}"/>
              </a:ext>
            </a:extLst>
          </p:cNvPr>
          <p:cNvCxnSpPr>
            <a:cxnSpLocks noChangeShapeType="1"/>
          </p:cNvCxnSpPr>
          <p:nvPr/>
        </p:nvCxnSpPr>
        <p:spPr bwMode="auto">
          <a:xfrm>
            <a:off x="7367588" y="4545013"/>
            <a:ext cx="412750"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88" name="Straight Connector 39">
            <a:extLst>
              <a:ext uri="{FF2B5EF4-FFF2-40B4-BE49-F238E27FC236}">
                <a16:creationId xmlns:a16="http://schemas.microsoft.com/office/drawing/2014/main" id="{9450F027-B803-A143-AAB2-A3107EFED739}"/>
              </a:ext>
            </a:extLst>
          </p:cNvPr>
          <p:cNvCxnSpPr>
            <a:cxnSpLocks noChangeShapeType="1"/>
          </p:cNvCxnSpPr>
          <p:nvPr/>
        </p:nvCxnSpPr>
        <p:spPr bwMode="auto">
          <a:xfrm>
            <a:off x="7834313" y="5310188"/>
            <a:ext cx="412750"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89" name="Straight Connector 40">
            <a:extLst>
              <a:ext uri="{FF2B5EF4-FFF2-40B4-BE49-F238E27FC236}">
                <a16:creationId xmlns:a16="http://schemas.microsoft.com/office/drawing/2014/main" id="{9E032CE5-75FF-1340-AD7E-DA985B82FE81}"/>
              </a:ext>
            </a:extLst>
          </p:cNvPr>
          <p:cNvCxnSpPr>
            <a:cxnSpLocks noChangeShapeType="1"/>
          </p:cNvCxnSpPr>
          <p:nvPr/>
        </p:nvCxnSpPr>
        <p:spPr bwMode="auto">
          <a:xfrm>
            <a:off x="5603875" y="4737101"/>
            <a:ext cx="412750" cy="4763"/>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90" name="Straight Connector 41">
            <a:extLst>
              <a:ext uri="{FF2B5EF4-FFF2-40B4-BE49-F238E27FC236}">
                <a16:creationId xmlns:a16="http://schemas.microsoft.com/office/drawing/2014/main" id="{87865FC5-829B-3640-B2EC-780907BF09EB}"/>
              </a:ext>
            </a:extLst>
          </p:cNvPr>
          <p:cNvCxnSpPr>
            <a:cxnSpLocks noChangeShapeType="1"/>
          </p:cNvCxnSpPr>
          <p:nvPr/>
        </p:nvCxnSpPr>
        <p:spPr bwMode="auto">
          <a:xfrm>
            <a:off x="3937001" y="5103813"/>
            <a:ext cx="411163"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91" name="Straight Connector 43">
            <a:extLst>
              <a:ext uri="{FF2B5EF4-FFF2-40B4-BE49-F238E27FC236}">
                <a16:creationId xmlns:a16="http://schemas.microsoft.com/office/drawing/2014/main" id="{4BAA2A8A-0AB6-B04F-8DD7-F46D8913A984}"/>
              </a:ext>
            </a:extLst>
          </p:cNvPr>
          <p:cNvCxnSpPr>
            <a:cxnSpLocks noChangeShapeType="1"/>
          </p:cNvCxnSpPr>
          <p:nvPr/>
        </p:nvCxnSpPr>
        <p:spPr bwMode="auto">
          <a:xfrm>
            <a:off x="5297488" y="3195638"/>
            <a:ext cx="412750"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92" name="Straight Connector 44">
            <a:extLst>
              <a:ext uri="{FF2B5EF4-FFF2-40B4-BE49-F238E27FC236}">
                <a16:creationId xmlns:a16="http://schemas.microsoft.com/office/drawing/2014/main" id="{BD926759-86CC-6E49-83EE-B221367F6793}"/>
              </a:ext>
            </a:extLst>
          </p:cNvPr>
          <p:cNvCxnSpPr>
            <a:cxnSpLocks noChangeShapeType="1"/>
          </p:cNvCxnSpPr>
          <p:nvPr/>
        </p:nvCxnSpPr>
        <p:spPr bwMode="auto">
          <a:xfrm>
            <a:off x="6705601" y="3017838"/>
            <a:ext cx="411163"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93" name="Straight Connector 45">
            <a:extLst>
              <a:ext uri="{FF2B5EF4-FFF2-40B4-BE49-F238E27FC236}">
                <a16:creationId xmlns:a16="http://schemas.microsoft.com/office/drawing/2014/main" id="{C62C2924-B0C1-CD40-AF20-C88C237C50AF}"/>
              </a:ext>
            </a:extLst>
          </p:cNvPr>
          <p:cNvCxnSpPr>
            <a:cxnSpLocks noChangeShapeType="1"/>
          </p:cNvCxnSpPr>
          <p:nvPr/>
        </p:nvCxnSpPr>
        <p:spPr bwMode="auto">
          <a:xfrm>
            <a:off x="7180263" y="3597276"/>
            <a:ext cx="412750" cy="4763"/>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94" name="Straight Connector 47">
            <a:extLst>
              <a:ext uri="{FF2B5EF4-FFF2-40B4-BE49-F238E27FC236}">
                <a16:creationId xmlns:a16="http://schemas.microsoft.com/office/drawing/2014/main" id="{D15FCE4B-C61E-5B4C-B97C-AB5CE8657D55}"/>
              </a:ext>
            </a:extLst>
          </p:cNvPr>
          <p:cNvCxnSpPr>
            <a:cxnSpLocks noChangeShapeType="1"/>
          </p:cNvCxnSpPr>
          <p:nvPr/>
        </p:nvCxnSpPr>
        <p:spPr bwMode="auto">
          <a:xfrm>
            <a:off x="7029451" y="4156076"/>
            <a:ext cx="411163" cy="4763"/>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sp>
        <p:nvSpPr>
          <p:cNvPr id="36895" name="Slide Number Placeholder 1">
            <a:extLst>
              <a:ext uri="{FF2B5EF4-FFF2-40B4-BE49-F238E27FC236}">
                <a16:creationId xmlns:a16="http://schemas.microsoft.com/office/drawing/2014/main" id="{90F26522-B2BF-0A48-BF18-7C7FEBC51EF2}"/>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B88C80C4-5D40-894E-A30B-7905D3D01827}" type="slidenum">
              <a:rPr lang="en-US" altLang="en-US" sz="1400" b="0">
                <a:latin typeface="Times New Roman" panose="02020603050405020304" pitchFamily="18" charset="0"/>
              </a:rPr>
              <a:pPr>
                <a:spcBef>
                  <a:spcPct val="0"/>
                </a:spcBef>
                <a:buFontTx/>
                <a:buNone/>
              </a:pPr>
              <a:t>83</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1699579294"/>
      </p:ext>
    </p:extLst>
  </p:cSld>
  <p:clrMapOvr>
    <a:masterClrMapping/>
  </p:clrMapOvr>
  <p:transition spd="slow"/>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Number Placeholder 5">
            <a:extLst>
              <a:ext uri="{FF2B5EF4-FFF2-40B4-BE49-F238E27FC236}">
                <a16:creationId xmlns:a16="http://schemas.microsoft.com/office/drawing/2014/main" id="{7891B0F0-762D-4C4F-BA16-97874FD20B47}"/>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550D1972-1327-0343-974B-78CB8C177F34}" type="slidenum">
              <a:rPr lang="en-US" altLang="en-US" sz="1400" b="0">
                <a:latin typeface="Times New Roman" panose="02020603050405020304" pitchFamily="18" charset="0"/>
              </a:rPr>
              <a:pPr>
                <a:spcBef>
                  <a:spcPct val="0"/>
                </a:spcBef>
                <a:buFontTx/>
                <a:buNone/>
              </a:pPr>
              <a:t>84</a:t>
            </a:fld>
            <a:endParaRPr lang="en-US" altLang="en-US" sz="1400" b="0">
              <a:latin typeface="Times New Roman" panose="02020603050405020304" pitchFamily="18" charset="0"/>
            </a:endParaRPr>
          </a:p>
        </p:txBody>
      </p:sp>
      <p:sp>
        <p:nvSpPr>
          <p:cNvPr id="102403" name="Rectangle 2">
            <a:extLst>
              <a:ext uri="{FF2B5EF4-FFF2-40B4-BE49-F238E27FC236}">
                <a16:creationId xmlns:a16="http://schemas.microsoft.com/office/drawing/2014/main" id="{84CE3C07-84A4-2643-90A1-A4F420089589}"/>
              </a:ext>
            </a:extLst>
          </p:cNvPr>
          <p:cNvSpPr>
            <a:spLocks noGrp="1" noChangeArrowheads="1"/>
          </p:cNvSpPr>
          <p:nvPr>
            <p:ph type="title"/>
          </p:nvPr>
        </p:nvSpPr>
        <p:spPr/>
        <p:txBody>
          <a:bodyPr/>
          <a:lstStyle/>
          <a:p>
            <a:pPr eaLnBrk="1" hangingPunct="1"/>
            <a:r>
              <a:rPr lang="en-US" altLang="en-US"/>
              <a:t>2 x 2 table: Case-Crossover</a:t>
            </a:r>
          </a:p>
        </p:txBody>
      </p:sp>
      <p:graphicFrame>
        <p:nvGraphicFramePr>
          <p:cNvPr id="456707" name="Group 3">
            <a:extLst>
              <a:ext uri="{FF2B5EF4-FFF2-40B4-BE49-F238E27FC236}">
                <a16:creationId xmlns:a16="http://schemas.microsoft.com/office/drawing/2014/main" id="{58B01FDA-4987-485E-B7D2-E379E1E09561}"/>
              </a:ext>
            </a:extLst>
          </p:cNvPr>
          <p:cNvGraphicFramePr>
            <a:graphicFrameLocks noGrp="1"/>
          </p:cNvGraphicFramePr>
          <p:nvPr>
            <p:ph type="tbl" idx="1"/>
          </p:nvPr>
        </p:nvGraphicFramePr>
        <p:xfrm>
          <a:off x="2438400" y="2438401"/>
          <a:ext cx="7239000" cy="3368674"/>
        </p:xfrm>
        <a:graphic>
          <a:graphicData uri="http://schemas.openxmlformats.org/drawingml/2006/table">
            <a:tbl>
              <a:tblPr/>
              <a:tblGrid>
                <a:gridCol w="1884363">
                  <a:extLst>
                    <a:ext uri="{9D8B030D-6E8A-4147-A177-3AD203B41FA5}">
                      <a16:colId xmlns:a16="http://schemas.microsoft.com/office/drawing/2014/main" val="20000"/>
                    </a:ext>
                  </a:extLst>
                </a:gridCol>
                <a:gridCol w="1365250">
                  <a:extLst>
                    <a:ext uri="{9D8B030D-6E8A-4147-A177-3AD203B41FA5}">
                      <a16:colId xmlns:a16="http://schemas.microsoft.com/office/drawing/2014/main" val="20001"/>
                    </a:ext>
                  </a:extLst>
                </a:gridCol>
                <a:gridCol w="1931987">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853601">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cap="flat">
                      <a:noFill/>
                    </a:lnL>
                    <a:lnR>
                      <a:noFill/>
                    </a:lnR>
                    <a:lnT cap="fla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a:noFill/>
                    </a:lnL>
                    <a:lnR>
                      <a:noFill/>
                    </a:lnR>
                    <a:lnT cap="flat">
                      <a:noFill/>
                    </a:lnT>
                    <a:lnB>
                      <a:noFill/>
                    </a:lnB>
                    <a:lnTlToBr>
                      <a:noFill/>
                    </a:lnTlToBr>
                    <a:lnBlToTr>
                      <a:noFill/>
                    </a:lnBlToTr>
                    <a:noFill/>
                  </a:tcPr>
                </a:tc>
                <a:tc gridSpan="2">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Case window/ Exposure</a:t>
                      </a:r>
                    </a:p>
                  </a:txBody>
                  <a:tcPr marT="0" marB="0" horzOverflow="overflow">
                    <a:lnL>
                      <a:noFill/>
                    </a:lnL>
                    <a:lnR cap="flat">
                      <a:noFill/>
                    </a:lnR>
                    <a:lnT cap="fla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685929">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Yes</a:t>
                      </a:r>
                    </a:p>
                  </a:txBody>
                  <a:tcPr marT="0" marB="0"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No</a:t>
                      </a:r>
                    </a:p>
                  </a:txBody>
                  <a:tcPr marT="0" marB="0"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14572">
                <a:tc rowSpan="2">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Ref. w./</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Exposure</a:t>
                      </a:r>
                    </a:p>
                  </a:txBody>
                  <a:tcPr marT="45729" marB="45729" horzOverflow="overflow">
                    <a:lnL cap="flat">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Yes</a:t>
                      </a:r>
                    </a:p>
                  </a:txBody>
                  <a:tcPr marT="45729" marB="45729"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1</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1</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14572">
                <a:tc vMerge="1">
                  <a:txBody>
                    <a:bodyPr/>
                    <a:lstStyle/>
                    <a:p>
                      <a:endParaRPr lang="en-US"/>
                    </a:p>
                  </a:txBody>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No</a:t>
                      </a:r>
                    </a:p>
                  </a:txBody>
                  <a:tcPr marT="45729" marB="45729" horzOverflow="overflow">
                    <a:lnL>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4</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3</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02425" name="Text Box 32">
            <a:extLst>
              <a:ext uri="{FF2B5EF4-FFF2-40B4-BE49-F238E27FC236}">
                <a16:creationId xmlns:a16="http://schemas.microsoft.com/office/drawing/2014/main" id="{DE135697-DA99-974B-B49F-DAD457768AFB}"/>
              </a:ext>
            </a:extLst>
          </p:cNvPr>
          <p:cNvSpPr txBox="1">
            <a:spLocks noChangeArrowheads="1"/>
          </p:cNvSpPr>
          <p:nvPr/>
        </p:nvSpPr>
        <p:spPr bwMode="auto">
          <a:xfrm>
            <a:off x="6248400" y="57912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solidFill>
                  <a:schemeClr val="accent2"/>
                </a:solidFill>
              </a:rPr>
              <a:t>OR: 4 / 1</a:t>
            </a:r>
          </a:p>
        </p:txBody>
      </p:sp>
    </p:spTree>
    <p:extLst>
      <p:ext uri="{BB962C8B-B14F-4D97-AF65-F5344CB8AC3E}">
        <p14:creationId xmlns:p14="http://schemas.microsoft.com/office/powerpoint/2010/main" val="203350900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Number Placeholder 5">
            <a:extLst>
              <a:ext uri="{FF2B5EF4-FFF2-40B4-BE49-F238E27FC236}">
                <a16:creationId xmlns:a16="http://schemas.microsoft.com/office/drawing/2014/main" id="{D52F931B-4E47-ED42-8ECC-0FBDFCD5818B}"/>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0C10DB4-63E2-BA42-B48A-59994D29550F}" type="slidenum">
              <a:rPr lang="en-US" altLang="en-US" sz="1400" b="0">
                <a:latin typeface="Times New Roman" panose="02020603050405020304" pitchFamily="18" charset="0"/>
              </a:rPr>
              <a:pPr>
                <a:spcBef>
                  <a:spcPct val="0"/>
                </a:spcBef>
                <a:buFontTx/>
                <a:buNone/>
              </a:pPr>
              <a:t>85</a:t>
            </a:fld>
            <a:endParaRPr lang="en-US" altLang="en-US" sz="1400" b="0">
              <a:latin typeface="Times New Roman" panose="02020603050405020304" pitchFamily="18" charset="0"/>
            </a:endParaRPr>
          </a:p>
        </p:txBody>
      </p:sp>
      <p:sp>
        <p:nvSpPr>
          <p:cNvPr id="104451" name="Rectangle 2">
            <a:extLst>
              <a:ext uri="{FF2B5EF4-FFF2-40B4-BE49-F238E27FC236}">
                <a16:creationId xmlns:a16="http://schemas.microsoft.com/office/drawing/2014/main" id="{478DE911-6A84-5E43-8248-62F0EAA06F48}"/>
              </a:ext>
            </a:extLst>
          </p:cNvPr>
          <p:cNvSpPr>
            <a:spLocks noGrp="1" noChangeArrowheads="1"/>
          </p:cNvSpPr>
          <p:nvPr>
            <p:ph type="title"/>
          </p:nvPr>
        </p:nvSpPr>
        <p:spPr/>
        <p:txBody>
          <a:bodyPr/>
          <a:lstStyle/>
          <a:p>
            <a:pPr eaLnBrk="1" hangingPunct="1"/>
            <a:r>
              <a:rPr lang="en-US" altLang="en-US"/>
              <a:t>2 x 2 table: Case-Crossover</a:t>
            </a:r>
          </a:p>
        </p:txBody>
      </p:sp>
      <p:graphicFrame>
        <p:nvGraphicFramePr>
          <p:cNvPr id="512003" name="Group 3">
            <a:extLst>
              <a:ext uri="{FF2B5EF4-FFF2-40B4-BE49-F238E27FC236}">
                <a16:creationId xmlns:a16="http://schemas.microsoft.com/office/drawing/2014/main" id="{02DFE177-4BDD-4C8F-8DC4-07C3DB70C869}"/>
              </a:ext>
            </a:extLst>
          </p:cNvPr>
          <p:cNvGraphicFramePr>
            <a:graphicFrameLocks noGrp="1"/>
          </p:cNvGraphicFramePr>
          <p:nvPr>
            <p:ph type="tbl" idx="1"/>
          </p:nvPr>
        </p:nvGraphicFramePr>
        <p:xfrm>
          <a:off x="2438400" y="2438400"/>
          <a:ext cx="7239000" cy="3352800"/>
        </p:xfrm>
        <a:graphic>
          <a:graphicData uri="http://schemas.openxmlformats.org/drawingml/2006/table">
            <a:tbl>
              <a:tblPr/>
              <a:tblGrid>
                <a:gridCol w="1905000">
                  <a:extLst>
                    <a:ext uri="{9D8B030D-6E8A-4147-A177-3AD203B41FA5}">
                      <a16:colId xmlns:a16="http://schemas.microsoft.com/office/drawing/2014/main" val="20000"/>
                    </a:ext>
                  </a:extLst>
                </a:gridCol>
                <a:gridCol w="1344613">
                  <a:extLst>
                    <a:ext uri="{9D8B030D-6E8A-4147-A177-3AD203B41FA5}">
                      <a16:colId xmlns:a16="http://schemas.microsoft.com/office/drawing/2014/main" val="20001"/>
                    </a:ext>
                  </a:extLst>
                </a:gridCol>
                <a:gridCol w="1931987">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853602">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cap="flat">
                      <a:noFill/>
                    </a:lnL>
                    <a:lnR>
                      <a:noFill/>
                    </a:lnR>
                    <a:lnT cap="fla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a:noFill/>
                    </a:lnL>
                    <a:lnR>
                      <a:noFill/>
                    </a:lnR>
                    <a:lnT cap="flat">
                      <a:noFill/>
                    </a:lnT>
                    <a:lnB>
                      <a:noFill/>
                    </a:lnB>
                    <a:lnTlToBr>
                      <a:noFill/>
                    </a:lnTlToBr>
                    <a:lnBlToTr>
                      <a:noFill/>
                    </a:lnBlToTr>
                    <a:noFill/>
                  </a:tcPr>
                </a:tc>
                <a:tc gridSpan="2">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Case window/ Exposure</a:t>
                      </a:r>
                    </a:p>
                  </a:txBody>
                  <a:tcPr marT="0" marB="0" horzOverflow="overflow">
                    <a:lnL>
                      <a:noFill/>
                    </a:lnL>
                    <a:lnR cap="flat">
                      <a:noFill/>
                    </a:lnR>
                    <a:lnT cap="fla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685930">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Yes</a:t>
                      </a:r>
                    </a:p>
                  </a:txBody>
                  <a:tcPr marT="0" marB="0"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No</a:t>
                      </a:r>
                    </a:p>
                  </a:txBody>
                  <a:tcPr marT="0" marB="0"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14573">
                <a:tc rowSpan="2">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Ref. w./</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Exposure</a:t>
                      </a:r>
                    </a:p>
                  </a:txBody>
                  <a:tcPr marT="45729" marB="45729" horzOverflow="overflow">
                    <a:lnL cap="flat">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Yes</a:t>
                      </a:r>
                    </a:p>
                  </a:txBody>
                  <a:tcPr marT="45729" marB="45729"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1</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1</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98695">
                <a:tc vMerge="1">
                  <a:txBody>
                    <a:bodyPr/>
                    <a:lstStyle/>
                    <a:p>
                      <a:endParaRPr lang="en-US"/>
                    </a:p>
                  </a:txBody>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No</a:t>
                      </a:r>
                    </a:p>
                  </a:txBody>
                  <a:tcPr marT="45729" marB="45729" horzOverflow="overflow">
                    <a:lnL>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4</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3</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04473" name="Text Box 32">
            <a:extLst>
              <a:ext uri="{FF2B5EF4-FFF2-40B4-BE49-F238E27FC236}">
                <a16:creationId xmlns:a16="http://schemas.microsoft.com/office/drawing/2014/main" id="{4C7BD953-20CD-824B-84A0-CE8EC59B9902}"/>
              </a:ext>
            </a:extLst>
          </p:cNvPr>
          <p:cNvSpPr txBox="1">
            <a:spLocks noChangeArrowheads="1"/>
          </p:cNvSpPr>
          <p:nvPr/>
        </p:nvSpPr>
        <p:spPr bwMode="auto">
          <a:xfrm>
            <a:off x="6248400" y="57912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solidFill>
                  <a:schemeClr val="accent2"/>
                </a:solidFill>
              </a:rPr>
              <a:t>OR: 4 / 1</a:t>
            </a:r>
          </a:p>
        </p:txBody>
      </p:sp>
      <p:sp>
        <p:nvSpPr>
          <p:cNvPr id="104474" name="Oval 33">
            <a:extLst>
              <a:ext uri="{FF2B5EF4-FFF2-40B4-BE49-F238E27FC236}">
                <a16:creationId xmlns:a16="http://schemas.microsoft.com/office/drawing/2014/main" id="{B878D21C-DCFF-3249-9CD4-CE1335278782}"/>
              </a:ext>
            </a:extLst>
          </p:cNvPr>
          <p:cNvSpPr>
            <a:spLocks noChangeArrowheads="1"/>
          </p:cNvSpPr>
          <p:nvPr/>
        </p:nvSpPr>
        <p:spPr bwMode="auto">
          <a:xfrm>
            <a:off x="6324600" y="4953000"/>
            <a:ext cx="685800" cy="53340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104475" name="Oval 34">
            <a:extLst>
              <a:ext uri="{FF2B5EF4-FFF2-40B4-BE49-F238E27FC236}">
                <a16:creationId xmlns:a16="http://schemas.microsoft.com/office/drawing/2014/main" id="{52DD5141-2027-7A42-8C70-5E161F861CFA}"/>
              </a:ext>
            </a:extLst>
          </p:cNvPr>
          <p:cNvSpPr>
            <a:spLocks noChangeArrowheads="1"/>
          </p:cNvSpPr>
          <p:nvPr/>
        </p:nvSpPr>
        <p:spPr bwMode="auto">
          <a:xfrm>
            <a:off x="8305800" y="4038600"/>
            <a:ext cx="685800" cy="53340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104476" name="Freeform 35">
            <a:extLst>
              <a:ext uri="{FF2B5EF4-FFF2-40B4-BE49-F238E27FC236}">
                <a16:creationId xmlns:a16="http://schemas.microsoft.com/office/drawing/2014/main" id="{1AF12F71-9CB8-A544-9E68-9BB2D6C778E5}"/>
              </a:ext>
            </a:extLst>
          </p:cNvPr>
          <p:cNvSpPr>
            <a:spLocks/>
          </p:cNvSpPr>
          <p:nvPr/>
        </p:nvSpPr>
        <p:spPr bwMode="auto">
          <a:xfrm>
            <a:off x="8534400" y="4495800"/>
            <a:ext cx="1117600" cy="1524000"/>
          </a:xfrm>
          <a:custGeom>
            <a:avLst/>
            <a:gdLst>
              <a:gd name="T0" fmla="*/ 2147483646 w 704"/>
              <a:gd name="T1" fmla="*/ 0 h 960"/>
              <a:gd name="T2" fmla="*/ 2147483646 w 704"/>
              <a:gd name="T3" fmla="*/ 2147483646 h 960"/>
              <a:gd name="T4" fmla="*/ 0 w 704"/>
              <a:gd name="T5" fmla="*/ 2147483646 h 960"/>
              <a:gd name="T6" fmla="*/ 0 60000 65536"/>
              <a:gd name="T7" fmla="*/ 0 60000 65536"/>
              <a:gd name="T8" fmla="*/ 0 60000 65536"/>
            </a:gdLst>
            <a:ahLst/>
            <a:cxnLst>
              <a:cxn ang="T6">
                <a:pos x="T0" y="T1"/>
              </a:cxn>
              <a:cxn ang="T7">
                <a:pos x="T2" y="T3"/>
              </a:cxn>
              <a:cxn ang="T8">
                <a:pos x="T4" y="T5"/>
              </a:cxn>
            </a:cxnLst>
            <a:rect l="0" t="0" r="r" b="b"/>
            <a:pathLst>
              <a:path w="704" h="960">
                <a:moveTo>
                  <a:pt x="192" y="0"/>
                </a:moveTo>
                <a:cubicBezTo>
                  <a:pt x="448" y="88"/>
                  <a:pt x="704" y="176"/>
                  <a:pt x="672" y="336"/>
                </a:cubicBezTo>
                <a:cubicBezTo>
                  <a:pt x="640" y="496"/>
                  <a:pt x="112" y="856"/>
                  <a:pt x="0" y="960"/>
                </a:cubicBezTo>
              </a:path>
            </a:pathLst>
          </a:custGeom>
          <a:noFill/>
          <a:ln w="38100" cap="flat" cmpd="sng">
            <a:solidFill>
              <a:srgbClr val="FF0000"/>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477" name="Freeform 36">
            <a:extLst>
              <a:ext uri="{FF2B5EF4-FFF2-40B4-BE49-F238E27FC236}">
                <a16:creationId xmlns:a16="http://schemas.microsoft.com/office/drawing/2014/main" id="{15092BFB-9D98-584E-8FDE-36C4709950DD}"/>
              </a:ext>
            </a:extLst>
          </p:cNvPr>
          <p:cNvSpPr>
            <a:spLocks/>
          </p:cNvSpPr>
          <p:nvPr/>
        </p:nvSpPr>
        <p:spPr bwMode="auto">
          <a:xfrm>
            <a:off x="5638800" y="5181600"/>
            <a:ext cx="1828800" cy="1066800"/>
          </a:xfrm>
          <a:custGeom>
            <a:avLst/>
            <a:gdLst>
              <a:gd name="T0" fmla="*/ 2147483646 w 1288"/>
              <a:gd name="T1" fmla="*/ 0 h 672"/>
              <a:gd name="T2" fmla="*/ 2147483646 w 1288"/>
              <a:gd name="T3" fmla="*/ 2147483646 h 672"/>
              <a:gd name="T4" fmla="*/ 2147483646 w 1288"/>
              <a:gd name="T5" fmla="*/ 2147483646 h 672"/>
              <a:gd name="T6" fmla="*/ 0 60000 65536"/>
              <a:gd name="T7" fmla="*/ 0 60000 65536"/>
              <a:gd name="T8" fmla="*/ 0 60000 65536"/>
            </a:gdLst>
            <a:ahLst/>
            <a:cxnLst>
              <a:cxn ang="T6">
                <a:pos x="T0" y="T1"/>
              </a:cxn>
              <a:cxn ang="T7">
                <a:pos x="T2" y="T3"/>
              </a:cxn>
              <a:cxn ang="T8">
                <a:pos x="T4" y="T5"/>
              </a:cxn>
            </a:cxnLst>
            <a:rect l="0" t="0" r="r" b="b"/>
            <a:pathLst>
              <a:path w="1288" h="672">
                <a:moveTo>
                  <a:pt x="472" y="0"/>
                </a:moveTo>
                <a:cubicBezTo>
                  <a:pt x="236" y="184"/>
                  <a:pt x="0" y="368"/>
                  <a:pt x="136" y="480"/>
                </a:cubicBezTo>
                <a:cubicBezTo>
                  <a:pt x="272" y="592"/>
                  <a:pt x="780" y="632"/>
                  <a:pt x="1288" y="672"/>
                </a:cubicBezTo>
              </a:path>
            </a:pathLst>
          </a:custGeom>
          <a:noFill/>
          <a:ln w="38100" cap="flat" cmpd="sng">
            <a:solidFill>
              <a:srgbClr val="FF0000"/>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478" name="AutoShape 37">
            <a:extLst>
              <a:ext uri="{FF2B5EF4-FFF2-40B4-BE49-F238E27FC236}">
                <a16:creationId xmlns:a16="http://schemas.microsoft.com/office/drawing/2014/main" id="{46A0B2A3-5CB0-8D4B-9BCF-3B76B254E4F5}"/>
              </a:ext>
            </a:extLst>
          </p:cNvPr>
          <p:cNvSpPr>
            <a:spLocks noChangeArrowheads="1"/>
          </p:cNvSpPr>
          <p:nvPr/>
        </p:nvSpPr>
        <p:spPr bwMode="auto">
          <a:xfrm>
            <a:off x="2438400" y="2362200"/>
            <a:ext cx="3200400" cy="1524000"/>
          </a:xfrm>
          <a:prstGeom prst="wedgeEllipseCallout">
            <a:avLst>
              <a:gd name="adj1" fmla="val 41963"/>
              <a:gd name="adj2" fmla="val 53023"/>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104479" name="Text Box 38">
            <a:extLst>
              <a:ext uri="{FF2B5EF4-FFF2-40B4-BE49-F238E27FC236}">
                <a16:creationId xmlns:a16="http://schemas.microsoft.com/office/drawing/2014/main" id="{CCA6DD60-5001-5449-B421-C7A7332D46F4}"/>
              </a:ext>
            </a:extLst>
          </p:cNvPr>
          <p:cNvSpPr txBox="1">
            <a:spLocks noChangeArrowheads="1"/>
          </p:cNvSpPr>
          <p:nvPr/>
        </p:nvSpPr>
        <p:spPr bwMode="auto">
          <a:xfrm>
            <a:off x="2819400" y="2743201"/>
            <a:ext cx="22098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2400">
                <a:solidFill>
                  <a:schemeClr val="accent2"/>
                </a:solidFill>
              </a:rPr>
              <a:t>Discordant </a:t>
            </a:r>
          </a:p>
          <a:p>
            <a:pPr algn="ctr" eaLnBrk="1" hangingPunct="1">
              <a:spcBef>
                <a:spcPct val="0"/>
              </a:spcBef>
              <a:buFontTx/>
              <a:buNone/>
            </a:pPr>
            <a:r>
              <a:rPr lang="en-US" altLang="en-US" sz="2400">
                <a:solidFill>
                  <a:schemeClr val="accent2"/>
                </a:solidFill>
              </a:rPr>
              <a:t>pairs</a:t>
            </a:r>
          </a:p>
        </p:txBody>
      </p:sp>
    </p:spTree>
    <p:extLst>
      <p:ext uri="{BB962C8B-B14F-4D97-AF65-F5344CB8AC3E}">
        <p14:creationId xmlns:p14="http://schemas.microsoft.com/office/powerpoint/2010/main" val="334846450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PQuestion">
            <a:extLst>
              <a:ext uri="{FF2B5EF4-FFF2-40B4-BE49-F238E27FC236}">
                <a16:creationId xmlns:a16="http://schemas.microsoft.com/office/drawing/2014/main" id="{78144B55-1AA5-7E45-B30E-FE5A5371F6F4}"/>
              </a:ext>
            </a:extLst>
          </p:cNvPr>
          <p:cNvSpPr>
            <a:spLocks noGrp="1" noChangeArrowheads="1"/>
          </p:cNvSpPr>
          <p:nvPr>
            <p:ph type="title"/>
          </p:nvPr>
        </p:nvSpPr>
        <p:spPr>
          <a:xfrm>
            <a:off x="728785" y="486507"/>
            <a:ext cx="10612315" cy="1600200"/>
          </a:xfrm>
        </p:spPr>
        <p:txBody>
          <a:bodyPr/>
          <a:lstStyle/>
          <a:p>
            <a:pPr algn="l"/>
            <a:r>
              <a:rPr lang="en-US" altLang="en-US" sz="2800" dirty="0"/>
              <a:t>If case and control windows within an individual all possess the same exposure and covariate levels, the individual adds nothing to the estimate of relative risk</a:t>
            </a:r>
          </a:p>
        </p:txBody>
      </p:sp>
      <p:sp>
        <p:nvSpPr>
          <p:cNvPr id="106499" name="TPAnswers">
            <a:extLst>
              <a:ext uri="{FF2B5EF4-FFF2-40B4-BE49-F238E27FC236}">
                <a16:creationId xmlns:a16="http://schemas.microsoft.com/office/drawing/2014/main" id="{53C2744B-2BCD-EB43-A8FB-6F1107371F93}"/>
              </a:ext>
            </a:extLst>
          </p:cNvPr>
          <p:cNvSpPr>
            <a:spLocks noGrp="1" noChangeArrowheads="1"/>
          </p:cNvSpPr>
          <p:nvPr>
            <p:ph type="body" idx="1"/>
            <p:custDataLst>
              <p:tags r:id="rId2"/>
            </p:custDataLst>
          </p:nvPr>
        </p:nvSpPr>
        <p:spPr>
          <a:xfrm>
            <a:off x="1981200" y="2362201"/>
            <a:ext cx="4648200" cy="3763963"/>
          </a:xfrm>
        </p:spPr>
        <p:txBody>
          <a:bodyPr/>
          <a:lstStyle/>
          <a:p>
            <a:pPr marL="514350" indent="-514350">
              <a:lnSpc>
                <a:spcPct val="120000"/>
              </a:lnSpc>
              <a:buFont typeface="Wingdings" pitchFamily="2" charset="2"/>
              <a:buAutoNum type="alphaUcPeriod"/>
            </a:pPr>
            <a:r>
              <a:rPr lang="en-US" altLang="en-US" b="0"/>
              <a:t>True</a:t>
            </a:r>
          </a:p>
          <a:p>
            <a:pPr marL="514350" indent="-514350">
              <a:lnSpc>
                <a:spcPct val="120000"/>
              </a:lnSpc>
              <a:buFont typeface="Wingdings" pitchFamily="2" charset="2"/>
              <a:buAutoNum type="alphaUcPeriod"/>
            </a:pPr>
            <a:r>
              <a:rPr lang="en-US" altLang="en-US" b="0"/>
              <a:t>False</a:t>
            </a:r>
          </a:p>
        </p:txBody>
      </p:sp>
      <p:sp>
        <p:nvSpPr>
          <p:cNvPr id="106500" name="Slide Number Placeholder 4">
            <a:extLst>
              <a:ext uri="{FF2B5EF4-FFF2-40B4-BE49-F238E27FC236}">
                <a16:creationId xmlns:a16="http://schemas.microsoft.com/office/drawing/2014/main" id="{4F7894AF-8459-9641-8214-B9071A13993A}"/>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B89AEC40-4122-1C4E-ADA9-2B9348E3542C}" type="slidenum">
              <a:rPr lang="en-US" altLang="en-US" sz="1200" b="0">
                <a:latin typeface="Arial" panose="020B0604020202020204" pitchFamily="34" charset="0"/>
              </a:rPr>
              <a:pPr>
                <a:spcBef>
                  <a:spcPct val="0"/>
                </a:spcBef>
                <a:buFontTx/>
                <a:buNone/>
              </a:pPr>
              <a:t>86</a:t>
            </a:fld>
            <a:endParaRPr lang="en-US" altLang="en-US" sz="1200" b="0">
              <a:latin typeface="Arial" panose="020B0604020202020204" pitchFamily="34" charset="0"/>
            </a:endParaRPr>
          </a:p>
        </p:txBody>
      </p:sp>
      <p:sp>
        <p:nvSpPr>
          <p:cNvPr id="2" name="TPPolling">
            <a:extLst>
              <a:ext uri="{FF2B5EF4-FFF2-40B4-BE49-F238E27FC236}">
                <a16:creationId xmlns:a16="http://schemas.microsoft.com/office/drawing/2014/main" id="{84D77215-B48A-2A49-B6F3-8638A37B084F}"/>
              </a:ext>
            </a:extLst>
          </p:cNvPr>
          <p:cNvSpPr>
            <a:spLocks noChangeArrowheads="1"/>
          </p:cNvSpPr>
          <p:nvPr/>
        </p:nvSpPr>
        <p:spPr bwMode="auto">
          <a:xfrm>
            <a:off x="1524000" y="0"/>
            <a:ext cx="12700" cy="12700"/>
          </a:xfrm>
          <a:prstGeom prst="rect">
            <a:avLst/>
          </a:prstGeom>
          <a:solidFill>
            <a:schemeClr val="accent1">
              <a:alpha val="10196"/>
            </a:schemeClr>
          </a:solidFill>
          <a:ln>
            <a:noFill/>
          </a:ln>
          <a:effectLst/>
          <a:extLst>
            <a:ext uri="{91240B29-F687-4F45-9708-019B960494DF}">
              <a14:hiddenLine xmlns:a14="http://schemas.microsoft.com/office/drawing/2010/main" w="28575" algn="ctr">
                <a:solidFill>
                  <a:srgbClr val="FF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Tree>
    <p:custDataLst>
      <p:tags r:id="rId1"/>
    </p:custDataLst>
    <p:extLst>
      <p:ext uri="{BB962C8B-B14F-4D97-AF65-F5344CB8AC3E}">
        <p14:creationId xmlns:p14="http://schemas.microsoft.com/office/powerpoint/2010/main" val="27178548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Number Placeholder 5">
            <a:extLst>
              <a:ext uri="{FF2B5EF4-FFF2-40B4-BE49-F238E27FC236}">
                <a16:creationId xmlns:a16="http://schemas.microsoft.com/office/drawing/2014/main" id="{27B5AF33-B594-844B-A7F6-3DAB1607049E}"/>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EECAFFFA-DFF1-F14E-B795-C1ECD09DE609}" type="slidenum">
              <a:rPr lang="en-US" altLang="en-US" sz="1400" b="0">
                <a:latin typeface="Times New Roman" panose="02020603050405020304" pitchFamily="18" charset="0"/>
              </a:rPr>
              <a:pPr>
                <a:spcBef>
                  <a:spcPct val="0"/>
                </a:spcBef>
                <a:buFontTx/>
                <a:buNone/>
              </a:pPr>
              <a:t>87</a:t>
            </a:fld>
            <a:endParaRPr lang="en-US" altLang="en-US" sz="1400" b="0">
              <a:latin typeface="Times New Roman" panose="02020603050405020304" pitchFamily="18" charset="0"/>
            </a:endParaRPr>
          </a:p>
        </p:txBody>
      </p:sp>
      <p:sp>
        <p:nvSpPr>
          <p:cNvPr id="89091" name="Text Box 7">
            <a:extLst>
              <a:ext uri="{FF2B5EF4-FFF2-40B4-BE49-F238E27FC236}">
                <a16:creationId xmlns:a16="http://schemas.microsoft.com/office/drawing/2014/main" id="{5D4ADD58-68EB-0F44-B5AE-499DF1933023}"/>
              </a:ext>
            </a:extLst>
          </p:cNvPr>
          <p:cNvSpPr txBox="1">
            <a:spLocks noChangeArrowheads="1"/>
          </p:cNvSpPr>
          <p:nvPr/>
        </p:nvSpPr>
        <p:spPr bwMode="auto">
          <a:xfrm>
            <a:off x="7632701" y="5603876"/>
            <a:ext cx="339725" cy="811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endParaRPr lang="en-US" altLang="en-US" sz="2200" b="0">
              <a:latin typeface="Times New Roman" panose="02020603050405020304" pitchFamily="18" charset="0"/>
            </a:endParaRPr>
          </a:p>
        </p:txBody>
      </p:sp>
      <p:sp>
        <p:nvSpPr>
          <p:cNvPr id="89092" name="Text Box 13">
            <a:extLst>
              <a:ext uri="{FF2B5EF4-FFF2-40B4-BE49-F238E27FC236}">
                <a16:creationId xmlns:a16="http://schemas.microsoft.com/office/drawing/2014/main" id="{A6B62875-B486-8B4A-A369-F3C7367AD67D}"/>
              </a:ext>
            </a:extLst>
          </p:cNvPr>
          <p:cNvSpPr txBox="1">
            <a:spLocks noChangeArrowheads="1"/>
          </p:cNvSpPr>
          <p:nvPr/>
        </p:nvSpPr>
        <p:spPr bwMode="auto">
          <a:xfrm>
            <a:off x="7185025" y="4538664"/>
            <a:ext cx="2127250" cy="661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Exposure in</a:t>
            </a:r>
          </a:p>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Hazard Period Immediately Before MI</a:t>
            </a:r>
            <a:endParaRPr lang="en-US" altLang="en-US" sz="2200" b="0">
              <a:latin typeface="Times New Roman" panose="02020603050405020304" pitchFamily="18" charset="0"/>
            </a:endParaRPr>
          </a:p>
        </p:txBody>
      </p:sp>
      <p:sp>
        <p:nvSpPr>
          <p:cNvPr id="89093" name="AutoShape 17">
            <a:extLst>
              <a:ext uri="{FF2B5EF4-FFF2-40B4-BE49-F238E27FC236}">
                <a16:creationId xmlns:a16="http://schemas.microsoft.com/office/drawing/2014/main" id="{44EE41AF-3102-3441-B525-A2D800FD2A2E}"/>
              </a:ext>
            </a:extLst>
          </p:cNvPr>
          <p:cNvSpPr>
            <a:spLocks noChangeArrowheads="1"/>
          </p:cNvSpPr>
          <p:nvPr/>
        </p:nvSpPr>
        <p:spPr bwMode="auto">
          <a:xfrm flipV="1">
            <a:off x="5505450" y="4989513"/>
            <a:ext cx="1270000" cy="247650"/>
          </a:xfrm>
          <a:prstGeom prst="roundRect">
            <a:avLst>
              <a:gd name="adj" fmla="val 0"/>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89094" name="Text Box 19">
            <a:extLst>
              <a:ext uri="{FF2B5EF4-FFF2-40B4-BE49-F238E27FC236}">
                <a16:creationId xmlns:a16="http://schemas.microsoft.com/office/drawing/2014/main" id="{CEEA1103-84E9-E340-ACD0-6426403DC6A8}"/>
              </a:ext>
            </a:extLst>
          </p:cNvPr>
          <p:cNvSpPr txBox="1">
            <a:spLocks noChangeArrowheads="1"/>
          </p:cNvSpPr>
          <p:nvPr/>
        </p:nvSpPr>
        <p:spPr bwMode="auto">
          <a:xfrm>
            <a:off x="7786688" y="5129213"/>
            <a:ext cx="304800" cy="50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endParaRPr lang="en-US" altLang="en-US" sz="2200" b="0">
              <a:latin typeface="Times New Roman" panose="02020603050405020304" pitchFamily="18" charset="0"/>
            </a:endParaRPr>
          </a:p>
        </p:txBody>
      </p:sp>
      <p:sp>
        <p:nvSpPr>
          <p:cNvPr id="89095" name="AutoShape 25">
            <a:extLst>
              <a:ext uri="{FF2B5EF4-FFF2-40B4-BE49-F238E27FC236}">
                <a16:creationId xmlns:a16="http://schemas.microsoft.com/office/drawing/2014/main" id="{76668A2D-0E44-3D48-B5ED-7DD997AC7197}"/>
              </a:ext>
            </a:extLst>
          </p:cNvPr>
          <p:cNvSpPr>
            <a:spLocks noChangeArrowheads="1"/>
          </p:cNvSpPr>
          <p:nvPr/>
        </p:nvSpPr>
        <p:spPr bwMode="auto">
          <a:xfrm flipV="1">
            <a:off x="2587625" y="3562351"/>
            <a:ext cx="4325938" cy="138113"/>
          </a:xfrm>
          <a:prstGeom prst="roundRect">
            <a:avLst>
              <a:gd name="adj" fmla="val 0"/>
            </a:avLst>
          </a:prstGeom>
          <a:noFill/>
          <a:ln w="31623">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89096" name="Text Box 26">
            <a:extLst>
              <a:ext uri="{FF2B5EF4-FFF2-40B4-BE49-F238E27FC236}">
                <a16:creationId xmlns:a16="http://schemas.microsoft.com/office/drawing/2014/main" id="{9296E048-757B-D440-A200-1EF333BFF920}"/>
              </a:ext>
            </a:extLst>
          </p:cNvPr>
          <p:cNvSpPr txBox="1">
            <a:spLocks noChangeArrowheads="1"/>
          </p:cNvSpPr>
          <p:nvPr/>
        </p:nvSpPr>
        <p:spPr bwMode="auto">
          <a:xfrm>
            <a:off x="2835275" y="3551239"/>
            <a:ext cx="1158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097" name="Text Box 27">
            <a:extLst>
              <a:ext uri="{FF2B5EF4-FFF2-40B4-BE49-F238E27FC236}">
                <a16:creationId xmlns:a16="http://schemas.microsoft.com/office/drawing/2014/main" id="{0130DBF8-8F1F-4B4D-8BE0-B9AF1ABD194B}"/>
              </a:ext>
            </a:extLst>
          </p:cNvPr>
          <p:cNvSpPr txBox="1">
            <a:spLocks noChangeArrowheads="1"/>
          </p:cNvSpPr>
          <p:nvPr/>
        </p:nvSpPr>
        <p:spPr bwMode="auto">
          <a:xfrm>
            <a:off x="3754439" y="3551239"/>
            <a:ext cx="1158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098" name="Text Box 28">
            <a:extLst>
              <a:ext uri="{FF2B5EF4-FFF2-40B4-BE49-F238E27FC236}">
                <a16:creationId xmlns:a16="http://schemas.microsoft.com/office/drawing/2014/main" id="{112DE196-B1E8-1A4B-9FCA-89EB943DA1AB}"/>
              </a:ext>
            </a:extLst>
          </p:cNvPr>
          <p:cNvSpPr txBox="1">
            <a:spLocks noChangeArrowheads="1"/>
          </p:cNvSpPr>
          <p:nvPr/>
        </p:nvSpPr>
        <p:spPr bwMode="auto">
          <a:xfrm>
            <a:off x="4532314" y="3551239"/>
            <a:ext cx="1158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099" name="Text Box 29">
            <a:extLst>
              <a:ext uri="{FF2B5EF4-FFF2-40B4-BE49-F238E27FC236}">
                <a16:creationId xmlns:a16="http://schemas.microsoft.com/office/drawing/2014/main" id="{3E942236-9878-CA41-B5CC-4D39B67D613B}"/>
              </a:ext>
            </a:extLst>
          </p:cNvPr>
          <p:cNvSpPr txBox="1">
            <a:spLocks noChangeArrowheads="1"/>
          </p:cNvSpPr>
          <p:nvPr/>
        </p:nvSpPr>
        <p:spPr bwMode="auto">
          <a:xfrm>
            <a:off x="5624514" y="3551239"/>
            <a:ext cx="1158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100" name="Text Box 30">
            <a:extLst>
              <a:ext uri="{FF2B5EF4-FFF2-40B4-BE49-F238E27FC236}">
                <a16:creationId xmlns:a16="http://schemas.microsoft.com/office/drawing/2014/main" id="{B6A420F1-D8D3-964B-A0DB-D083D53936C5}"/>
              </a:ext>
            </a:extLst>
          </p:cNvPr>
          <p:cNvSpPr txBox="1">
            <a:spLocks noChangeArrowheads="1"/>
          </p:cNvSpPr>
          <p:nvPr/>
        </p:nvSpPr>
        <p:spPr bwMode="auto">
          <a:xfrm>
            <a:off x="6446839" y="3551239"/>
            <a:ext cx="1158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101" name="Text Box 31">
            <a:extLst>
              <a:ext uri="{FF2B5EF4-FFF2-40B4-BE49-F238E27FC236}">
                <a16:creationId xmlns:a16="http://schemas.microsoft.com/office/drawing/2014/main" id="{7BCEE7D0-608A-A94D-89F9-75E20EDC9359}"/>
              </a:ext>
            </a:extLst>
          </p:cNvPr>
          <p:cNvSpPr txBox="1">
            <a:spLocks noChangeArrowheads="1"/>
          </p:cNvSpPr>
          <p:nvPr/>
        </p:nvSpPr>
        <p:spPr bwMode="auto">
          <a:xfrm>
            <a:off x="3200400" y="3551239"/>
            <a:ext cx="1158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102" name="Text Box 32">
            <a:extLst>
              <a:ext uri="{FF2B5EF4-FFF2-40B4-BE49-F238E27FC236}">
                <a16:creationId xmlns:a16="http://schemas.microsoft.com/office/drawing/2014/main" id="{B73B26F9-FBC5-EF4D-88B3-FFE2D9066D1D}"/>
              </a:ext>
            </a:extLst>
          </p:cNvPr>
          <p:cNvSpPr txBox="1">
            <a:spLocks noChangeArrowheads="1"/>
          </p:cNvSpPr>
          <p:nvPr/>
        </p:nvSpPr>
        <p:spPr bwMode="auto">
          <a:xfrm>
            <a:off x="4852988" y="3551239"/>
            <a:ext cx="1143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103" name="Text Box 33">
            <a:extLst>
              <a:ext uri="{FF2B5EF4-FFF2-40B4-BE49-F238E27FC236}">
                <a16:creationId xmlns:a16="http://schemas.microsoft.com/office/drawing/2014/main" id="{7643DDB3-5DCF-2149-B9BF-E3C6F89B991C}"/>
              </a:ext>
            </a:extLst>
          </p:cNvPr>
          <p:cNvSpPr txBox="1">
            <a:spLocks noChangeArrowheads="1"/>
          </p:cNvSpPr>
          <p:nvPr/>
        </p:nvSpPr>
        <p:spPr bwMode="auto">
          <a:xfrm>
            <a:off x="8193088" y="3509963"/>
            <a:ext cx="266700" cy="227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600">
                <a:latin typeface="Arial" panose="020B0604020202020204" pitchFamily="34" charset="0"/>
              </a:rPr>
              <a:t>MI</a:t>
            </a:r>
            <a:endParaRPr lang="en-US" altLang="en-US" sz="2200" b="0">
              <a:latin typeface="Times New Roman" panose="02020603050405020304" pitchFamily="18" charset="0"/>
            </a:endParaRPr>
          </a:p>
        </p:txBody>
      </p:sp>
      <p:sp>
        <p:nvSpPr>
          <p:cNvPr id="89104" name="Text Box 34">
            <a:extLst>
              <a:ext uri="{FF2B5EF4-FFF2-40B4-BE49-F238E27FC236}">
                <a16:creationId xmlns:a16="http://schemas.microsoft.com/office/drawing/2014/main" id="{B85C77DE-5BF2-C344-BD01-8FA79BB5F90E}"/>
              </a:ext>
            </a:extLst>
          </p:cNvPr>
          <p:cNvSpPr txBox="1">
            <a:spLocks noChangeArrowheads="1"/>
          </p:cNvSpPr>
          <p:nvPr/>
        </p:nvSpPr>
        <p:spPr bwMode="auto">
          <a:xfrm>
            <a:off x="2876550" y="3348038"/>
            <a:ext cx="4249738" cy="222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Usual Frequency of Exposure During Past Year</a:t>
            </a:r>
            <a:endParaRPr lang="en-US" altLang="en-US" sz="2200" b="0">
              <a:latin typeface="Times New Roman" panose="02020603050405020304" pitchFamily="18" charset="0"/>
            </a:endParaRPr>
          </a:p>
        </p:txBody>
      </p:sp>
      <p:sp>
        <p:nvSpPr>
          <p:cNvPr id="89105" name="Freeform 35">
            <a:extLst>
              <a:ext uri="{FF2B5EF4-FFF2-40B4-BE49-F238E27FC236}">
                <a16:creationId xmlns:a16="http://schemas.microsoft.com/office/drawing/2014/main" id="{AA4A4DD9-0E84-3A4A-B78B-94FE7F05E429}"/>
              </a:ext>
            </a:extLst>
          </p:cNvPr>
          <p:cNvSpPr>
            <a:spLocks/>
          </p:cNvSpPr>
          <p:nvPr/>
        </p:nvSpPr>
        <p:spPr bwMode="auto">
          <a:xfrm>
            <a:off x="2738438" y="3067051"/>
            <a:ext cx="2062162" cy="284163"/>
          </a:xfrm>
          <a:custGeom>
            <a:avLst/>
            <a:gdLst>
              <a:gd name="T0" fmla="*/ 2147483646 w 1429"/>
              <a:gd name="T1" fmla="*/ 0 h 222"/>
              <a:gd name="T2" fmla="*/ 2147483646 w 1429"/>
              <a:gd name="T3" fmla="*/ 2147483646 h 222"/>
              <a:gd name="T4" fmla="*/ 2147483646 w 1429"/>
              <a:gd name="T5" fmla="*/ 2147483646 h 222"/>
              <a:gd name="T6" fmla="*/ 2147483646 w 1429"/>
              <a:gd name="T7" fmla="*/ 2147483646 h 222"/>
              <a:gd name="T8" fmla="*/ 2147483646 w 1429"/>
              <a:gd name="T9" fmla="*/ 2147483646 h 222"/>
              <a:gd name="T10" fmla="*/ 2147483646 w 1429"/>
              <a:gd name="T11" fmla="*/ 2147483646 h 222"/>
              <a:gd name="T12" fmla="*/ 2147483646 w 1429"/>
              <a:gd name="T13" fmla="*/ 2147483646 h 222"/>
              <a:gd name="T14" fmla="*/ 2147483646 w 1429"/>
              <a:gd name="T15" fmla="*/ 2147483646 h 222"/>
              <a:gd name="T16" fmla="*/ 2147483646 w 1429"/>
              <a:gd name="T17" fmla="*/ 2147483646 h 222"/>
              <a:gd name="T18" fmla="*/ 2147483646 w 1429"/>
              <a:gd name="T19" fmla="*/ 2147483646 h 222"/>
              <a:gd name="T20" fmla="*/ 2147483646 w 1429"/>
              <a:gd name="T21" fmla="*/ 2147483646 h 222"/>
              <a:gd name="T22" fmla="*/ 2147483646 w 1429"/>
              <a:gd name="T23" fmla="*/ 2147483646 h 222"/>
              <a:gd name="T24" fmla="*/ 2147483646 w 1429"/>
              <a:gd name="T25" fmla="*/ 2147483646 h 222"/>
              <a:gd name="T26" fmla="*/ 2147483646 w 1429"/>
              <a:gd name="T27" fmla="*/ 2147483646 h 222"/>
              <a:gd name="T28" fmla="*/ 2147483646 w 1429"/>
              <a:gd name="T29" fmla="*/ 2147483646 h 222"/>
              <a:gd name="T30" fmla="*/ 2147483646 w 1429"/>
              <a:gd name="T31" fmla="*/ 2147483646 h 222"/>
              <a:gd name="T32" fmla="*/ 0 w 1429"/>
              <a:gd name="T33" fmla="*/ 2147483646 h 22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429" h="222">
                <a:moveTo>
                  <a:pt x="1428" y="0"/>
                </a:moveTo>
                <a:lnTo>
                  <a:pt x="1413" y="39"/>
                </a:lnTo>
                <a:lnTo>
                  <a:pt x="1380" y="68"/>
                </a:lnTo>
                <a:lnTo>
                  <a:pt x="1328" y="91"/>
                </a:lnTo>
                <a:lnTo>
                  <a:pt x="1262" y="107"/>
                </a:lnTo>
                <a:lnTo>
                  <a:pt x="1181" y="118"/>
                </a:lnTo>
                <a:lnTo>
                  <a:pt x="1090" y="126"/>
                </a:lnTo>
                <a:lnTo>
                  <a:pt x="989" y="131"/>
                </a:lnTo>
                <a:lnTo>
                  <a:pt x="881" y="133"/>
                </a:lnTo>
                <a:lnTo>
                  <a:pt x="766" y="137"/>
                </a:lnTo>
                <a:lnTo>
                  <a:pt x="649" y="140"/>
                </a:lnTo>
                <a:lnTo>
                  <a:pt x="531" y="144"/>
                </a:lnTo>
                <a:lnTo>
                  <a:pt x="415" y="150"/>
                </a:lnTo>
                <a:lnTo>
                  <a:pt x="301" y="161"/>
                </a:lnTo>
                <a:lnTo>
                  <a:pt x="193" y="175"/>
                </a:lnTo>
                <a:lnTo>
                  <a:pt x="91" y="195"/>
                </a:lnTo>
                <a:lnTo>
                  <a:pt x="0" y="221"/>
                </a:lnTo>
              </a:path>
            </a:pathLst>
          </a:custGeom>
          <a:noFill/>
          <a:ln w="31576" cap="flat"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06" name="Freeform 36">
            <a:extLst>
              <a:ext uri="{FF2B5EF4-FFF2-40B4-BE49-F238E27FC236}">
                <a16:creationId xmlns:a16="http://schemas.microsoft.com/office/drawing/2014/main" id="{CA081662-9C3E-7B4C-8C37-B1A6DA5BCCEA}"/>
              </a:ext>
            </a:extLst>
          </p:cNvPr>
          <p:cNvSpPr>
            <a:spLocks/>
          </p:cNvSpPr>
          <p:nvPr/>
        </p:nvSpPr>
        <p:spPr bwMode="auto">
          <a:xfrm>
            <a:off x="4797425" y="3065463"/>
            <a:ext cx="2063750" cy="285750"/>
          </a:xfrm>
          <a:custGeom>
            <a:avLst/>
            <a:gdLst>
              <a:gd name="T0" fmla="*/ 0 w 1430"/>
              <a:gd name="T1" fmla="*/ 0 h 223"/>
              <a:gd name="T2" fmla="*/ 2147483646 w 1430"/>
              <a:gd name="T3" fmla="*/ 2147483646 h 223"/>
              <a:gd name="T4" fmla="*/ 2147483646 w 1430"/>
              <a:gd name="T5" fmla="*/ 2147483646 h 223"/>
              <a:gd name="T6" fmla="*/ 2147483646 w 1430"/>
              <a:gd name="T7" fmla="*/ 2147483646 h 223"/>
              <a:gd name="T8" fmla="*/ 2147483646 w 1430"/>
              <a:gd name="T9" fmla="*/ 2147483646 h 223"/>
              <a:gd name="T10" fmla="*/ 2147483646 w 1430"/>
              <a:gd name="T11" fmla="*/ 2147483646 h 223"/>
              <a:gd name="T12" fmla="*/ 2147483646 w 1430"/>
              <a:gd name="T13" fmla="*/ 2147483646 h 223"/>
              <a:gd name="T14" fmla="*/ 2147483646 w 1430"/>
              <a:gd name="T15" fmla="*/ 2147483646 h 223"/>
              <a:gd name="T16" fmla="*/ 2147483646 w 1430"/>
              <a:gd name="T17" fmla="*/ 2147483646 h 223"/>
              <a:gd name="T18" fmla="*/ 2147483646 w 1430"/>
              <a:gd name="T19" fmla="*/ 2147483646 h 223"/>
              <a:gd name="T20" fmla="*/ 2147483646 w 1430"/>
              <a:gd name="T21" fmla="*/ 2147483646 h 223"/>
              <a:gd name="T22" fmla="*/ 2147483646 w 1430"/>
              <a:gd name="T23" fmla="*/ 2147483646 h 223"/>
              <a:gd name="T24" fmla="*/ 2147483646 w 1430"/>
              <a:gd name="T25" fmla="*/ 2147483646 h 223"/>
              <a:gd name="T26" fmla="*/ 2147483646 w 1430"/>
              <a:gd name="T27" fmla="*/ 2147483646 h 223"/>
              <a:gd name="T28" fmla="*/ 2147483646 w 1430"/>
              <a:gd name="T29" fmla="*/ 2147483646 h 223"/>
              <a:gd name="T30" fmla="*/ 2147483646 w 1430"/>
              <a:gd name="T31" fmla="*/ 2147483646 h 223"/>
              <a:gd name="T32" fmla="*/ 2147483646 w 1430"/>
              <a:gd name="T33" fmla="*/ 2147483646 h 22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430" h="223">
                <a:moveTo>
                  <a:pt x="0" y="0"/>
                </a:moveTo>
                <a:lnTo>
                  <a:pt x="13" y="38"/>
                </a:lnTo>
                <a:lnTo>
                  <a:pt x="47" y="67"/>
                </a:lnTo>
                <a:lnTo>
                  <a:pt x="98" y="90"/>
                </a:lnTo>
                <a:lnTo>
                  <a:pt x="165" y="105"/>
                </a:lnTo>
                <a:lnTo>
                  <a:pt x="245" y="117"/>
                </a:lnTo>
                <a:lnTo>
                  <a:pt x="337" y="125"/>
                </a:lnTo>
                <a:lnTo>
                  <a:pt x="438" y="130"/>
                </a:lnTo>
                <a:lnTo>
                  <a:pt x="547" y="133"/>
                </a:lnTo>
                <a:lnTo>
                  <a:pt x="661" y="137"/>
                </a:lnTo>
                <a:lnTo>
                  <a:pt x="777" y="139"/>
                </a:lnTo>
                <a:lnTo>
                  <a:pt x="895" y="144"/>
                </a:lnTo>
                <a:lnTo>
                  <a:pt x="1013" y="150"/>
                </a:lnTo>
                <a:lnTo>
                  <a:pt x="1126" y="161"/>
                </a:lnTo>
                <a:lnTo>
                  <a:pt x="1235" y="176"/>
                </a:lnTo>
                <a:lnTo>
                  <a:pt x="1336" y="196"/>
                </a:lnTo>
                <a:lnTo>
                  <a:pt x="1429" y="222"/>
                </a:lnTo>
              </a:path>
            </a:pathLst>
          </a:custGeom>
          <a:noFill/>
          <a:ln w="31576" cap="flat"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07" name="Text Box 37">
            <a:extLst>
              <a:ext uri="{FF2B5EF4-FFF2-40B4-BE49-F238E27FC236}">
                <a16:creationId xmlns:a16="http://schemas.microsoft.com/office/drawing/2014/main" id="{D51BAB25-FE60-3C46-A6EA-8702B02A52FF}"/>
              </a:ext>
            </a:extLst>
          </p:cNvPr>
          <p:cNvSpPr txBox="1">
            <a:spLocks noChangeArrowheads="1"/>
          </p:cNvSpPr>
          <p:nvPr/>
        </p:nvSpPr>
        <p:spPr bwMode="auto">
          <a:xfrm>
            <a:off x="3871914" y="3883026"/>
            <a:ext cx="2365375"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Months Prior to MI Onset</a:t>
            </a:r>
            <a:endParaRPr lang="en-US" altLang="en-US" sz="2200" b="0">
              <a:latin typeface="Times New Roman" panose="02020603050405020304" pitchFamily="18" charset="0"/>
            </a:endParaRPr>
          </a:p>
        </p:txBody>
      </p:sp>
      <p:sp>
        <p:nvSpPr>
          <p:cNvPr id="89108" name="Text Box 38">
            <a:extLst>
              <a:ext uri="{FF2B5EF4-FFF2-40B4-BE49-F238E27FC236}">
                <a16:creationId xmlns:a16="http://schemas.microsoft.com/office/drawing/2014/main" id="{42CBC9D9-FB03-E845-915B-8F994ACCA4F4}"/>
              </a:ext>
            </a:extLst>
          </p:cNvPr>
          <p:cNvSpPr txBox="1">
            <a:spLocks noChangeArrowheads="1"/>
          </p:cNvSpPr>
          <p:nvPr/>
        </p:nvSpPr>
        <p:spPr bwMode="auto">
          <a:xfrm>
            <a:off x="2693988" y="3743326"/>
            <a:ext cx="176212" cy="150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12</a:t>
            </a:r>
            <a:endParaRPr lang="en-US" altLang="en-US" sz="2200" b="0">
              <a:latin typeface="Times New Roman" panose="02020603050405020304" pitchFamily="18" charset="0"/>
            </a:endParaRPr>
          </a:p>
        </p:txBody>
      </p:sp>
      <p:sp>
        <p:nvSpPr>
          <p:cNvPr id="89109" name="Text Box 39">
            <a:extLst>
              <a:ext uri="{FF2B5EF4-FFF2-40B4-BE49-F238E27FC236}">
                <a16:creationId xmlns:a16="http://schemas.microsoft.com/office/drawing/2014/main" id="{32CBDD16-6DB1-364B-938A-2079CE80E3EE}"/>
              </a:ext>
            </a:extLst>
          </p:cNvPr>
          <p:cNvSpPr txBox="1">
            <a:spLocks noChangeArrowheads="1"/>
          </p:cNvSpPr>
          <p:nvPr/>
        </p:nvSpPr>
        <p:spPr bwMode="auto">
          <a:xfrm>
            <a:off x="5802313" y="3743326"/>
            <a:ext cx="87312" cy="150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4</a:t>
            </a:r>
            <a:endParaRPr lang="en-US" altLang="en-US" sz="2200" b="0">
              <a:latin typeface="Times New Roman" panose="02020603050405020304" pitchFamily="18" charset="0"/>
            </a:endParaRPr>
          </a:p>
        </p:txBody>
      </p:sp>
      <p:sp>
        <p:nvSpPr>
          <p:cNvPr id="89110" name="Oval 40">
            <a:extLst>
              <a:ext uri="{FF2B5EF4-FFF2-40B4-BE49-F238E27FC236}">
                <a16:creationId xmlns:a16="http://schemas.microsoft.com/office/drawing/2014/main" id="{FBABEC1B-4359-9B49-A05C-E9EF157F086C}"/>
              </a:ext>
            </a:extLst>
          </p:cNvPr>
          <p:cNvSpPr>
            <a:spLocks noChangeArrowheads="1"/>
          </p:cNvSpPr>
          <p:nvPr/>
        </p:nvSpPr>
        <p:spPr bwMode="auto">
          <a:xfrm>
            <a:off x="6911975" y="2997200"/>
            <a:ext cx="1631950" cy="1301750"/>
          </a:xfrm>
          <a:prstGeom prst="ellipse">
            <a:avLst/>
          </a:prstGeom>
          <a:noFill/>
          <a:ln w="31623">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89111" name="Text Box 41">
            <a:extLst>
              <a:ext uri="{FF2B5EF4-FFF2-40B4-BE49-F238E27FC236}">
                <a16:creationId xmlns:a16="http://schemas.microsoft.com/office/drawing/2014/main" id="{C07E3FFE-97DA-DE4D-8DB9-955D038A3945}"/>
              </a:ext>
            </a:extLst>
          </p:cNvPr>
          <p:cNvSpPr txBox="1">
            <a:spLocks noChangeArrowheads="1"/>
          </p:cNvSpPr>
          <p:nvPr/>
        </p:nvSpPr>
        <p:spPr bwMode="auto">
          <a:xfrm>
            <a:off x="7632701" y="3390901"/>
            <a:ext cx="339725" cy="811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5800" b="0">
                <a:latin typeface="Arial" panose="020B0604020202020204" pitchFamily="34" charset="0"/>
              </a:rPr>
              <a:t>*</a:t>
            </a:r>
            <a:endParaRPr lang="en-US" altLang="en-US" sz="2200" b="0">
              <a:latin typeface="Times New Roman" panose="02020603050405020304" pitchFamily="18" charset="0"/>
            </a:endParaRPr>
          </a:p>
        </p:txBody>
      </p:sp>
      <p:sp>
        <p:nvSpPr>
          <p:cNvPr id="89112" name="Text Box 42">
            <a:extLst>
              <a:ext uri="{FF2B5EF4-FFF2-40B4-BE49-F238E27FC236}">
                <a16:creationId xmlns:a16="http://schemas.microsoft.com/office/drawing/2014/main" id="{CB3472C2-A788-1B4D-884E-B9035E8B5F0A}"/>
              </a:ext>
            </a:extLst>
          </p:cNvPr>
          <p:cNvSpPr txBox="1">
            <a:spLocks noChangeArrowheads="1"/>
          </p:cNvSpPr>
          <p:nvPr/>
        </p:nvSpPr>
        <p:spPr bwMode="auto">
          <a:xfrm>
            <a:off x="8088313" y="3932239"/>
            <a:ext cx="87312" cy="14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0</a:t>
            </a:r>
            <a:endParaRPr lang="en-US" altLang="en-US" sz="2200" b="0">
              <a:latin typeface="Times New Roman" panose="02020603050405020304" pitchFamily="18" charset="0"/>
            </a:endParaRPr>
          </a:p>
        </p:txBody>
      </p:sp>
      <p:sp>
        <p:nvSpPr>
          <p:cNvPr id="89113" name="Text Box 43">
            <a:extLst>
              <a:ext uri="{FF2B5EF4-FFF2-40B4-BE49-F238E27FC236}">
                <a16:creationId xmlns:a16="http://schemas.microsoft.com/office/drawing/2014/main" id="{B893BD51-A814-D24A-8C87-A223BA2DCE9F}"/>
              </a:ext>
            </a:extLst>
          </p:cNvPr>
          <p:cNvSpPr txBox="1">
            <a:spLocks noChangeArrowheads="1"/>
          </p:cNvSpPr>
          <p:nvPr/>
        </p:nvSpPr>
        <p:spPr bwMode="auto">
          <a:xfrm>
            <a:off x="7432676" y="3932239"/>
            <a:ext cx="417513" cy="268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2 Hr</a:t>
            </a:r>
            <a:endParaRPr lang="en-US" altLang="en-US" sz="2200" b="0">
              <a:latin typeface="Times New Roman" panose="02020603050405020304" pitchFamily="18" charset="0"/>
            </a:endParaRPr>
          </a:p>
        </p:txBody>
      </p:sp>
      <p:sp>
        <p:nvSpPr>
          <p:cNvPr id="89114" name="Line 44">
            <a:extLst>
              <a:ext uri="{FF2B5EF4-FFF2-40B4-BE49-F238E27FC236}">
                <a16:creationId xmlns:a16="http://schemas.microsoft.com/office/drawing/2014/main" id="{0EFDBA3C-8E65-BD41-9AF2-8AAB5B4F9A44}"/>
              </a:ext>
            </a:extLst>
          </p:cNvPr>
          <p:cNvSpPr>
            <a:spLocks noChangeShapeType="1"/>
          </p:cNvSpPr>
          <p:nvPr/>
        </p:nvSpPr>
        <p:spPr bwMode="auto">
          <a:xfrm>
            <a:off x="8131175" y="3349625"/>
            <a:ext cx="0" cy="522288"/>
          </a:xfrm>
          <a:prstGeom prst="line">
            <a:avLst/>
          </a:prstGeom>
          <a:noFill/>
          <a:ln w="31576">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15" name="Line 45">
            <a:extLst>
              <a:ext uri="{FF2B5EF4-FFF2-40B4-BE49-F238E27FC236}">
                <a16:creationId xmlns:a16="http://schemas.microsoft.com/office/drawing/2014/main" id="{DD15C5FF-5B7D-C24C-B1D4-65DCFD848DDC}"/>
              </a:ext>
            </a:extLst>
          </p:cNvPr>
          <p:cNvSpPr>
            <a:spLocks noChangeShapeType="1"/>
          </p:cNvSpPr>
          <p:nvPr/>
        </p:nvSpPr>
        <p:spPr bwMode="auto">
          <a:xfrm flipH="1">
            <a:off x="7008814" y="3894138"/>
            <a:ext cx="1125537" cy="0"/>
          </a:xfrm>
          <a:prstGeom prst="line">
            <a:avLst/>
          </a:prstGeom>
          <a:noFill/>
          <a:ln w="31576">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16" name="Line 46">
            <a:extLst>
              <a:ext uri="{FF2B5EF4-FFF2-40B4-BE49-F238E27FC236}">
                <a16:creationId xmlns:a16="http://schemas.microsoft.com/office/drawing/2014/main" id="{1938D135-0F81-1348-A0EC-31743A0F6C3C}"/>
              </a:ext>
            </a:extLst>
          </p:cNvPr>
          <p:cNvSpPr>
            <a:spLocks noChangeShapeType="1"/>
          </p:cNvSpPr>
          <p:nvPr/>
        </p:nvSpPr>
        <p:spPr bwMode="auto">
          <a:xfrm flipH="1">
            <a:off x="7037389" y="3348038"/>
            <a:ext cx="1095375" cy="0"/>
          </a:xfrm>
          <a:prstGeom prst="line">
            <a:avLst/>
          </a:prstGeom>
          <a:noFill/>
          <a:ln w="31576">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17" name="Line 47">
            <a:extLst>
              <a:ext uri="{FF2B5EF4-FFF2-40B4-BE49-F238E27FC236}">
                <a16:creationId xmlns:a16="http://schemas.microsoft.com/office/drawing/2014/main" id="{979EF30B-F2F4-1E4D-84F5-172954D32B61}"/>
              </a:ext>
            </a:extLst>
          </p:cNvPr>
          <p:cNvSpPr>
            <a:spLocks noChangeShapeType="1"/>
          </p:cNvSpPr>
          <p:nvPr/>
        </p:nvSpPr>
        <p:spPr bwMode="auto">
          <a:xfrm flipV="1">
            <a:off x="7448550" y="3349625"/>
            <a:ext cx="0" cy="520700"/>
          </a:xfrm>
          <a:prstGeom prst="line">
            <a:avLst/>
          </a:prstGeom>
          <a:noFill/>
          <a:ln w="31576">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18" name="Text Box 48">
            <a:extLst>
              <a:ext uri="{FF2B5EF4-FFF2-40B4-BE49-F238E27FC236}">
                <a16:creationId xmlns:a16="http://schemas.microsoft.com/office/drawing/2014/main" id="{756EBB4E-D096-E446-93CB-543D4F0E7EAA}"/>
              </a:ext>
            </a:extLst>
          </p:cNvPr>
          <p:cNvSpPr txBox="1">
            <a:spLocks noChangeArrowheads="1"/>
          </p:cNvSpPr>
          <p:nvPr/>
        </p:nvSpPr>
        <p:spPr bwMode="auto">
          <a:xfrm>
            <a:off x="3973513" y="3743326"/>
            <a:ext cx="88900" cy="150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8</a:t>
            </a:r>
            <a:endParaRPr lang="en-US" altLang="en-US" sz="2200" b="0">
              <a:latin typeface="Times New Roman" panose="02020603050405020304" pitchFamily="18" charset="0"/>
            </a:endParaRPr>
          </a:p>
        </p:txBody>
      </p:sp>
      <p:sp>
        <p:nvSpPr>
          <p:cNvPr id="89119" name="Freeform 49">
            <a:extLst>
              <a:ext uri="{FF2B5EF4-FFF2-40B4-BE49-F238E27FC236}">
                <a16:creationId xmlns:a16="http://schemas.microsoft.com/office/drawing/2014/main" id="{CFA6969B-9618-154F-BE5B-9DCF04E5FC00}"/>
              </a:ext>
            </a:extLst>
          </p:cNvPr>
          <p:cNvSpPr>
            <a:spLocks/>
          </p:cNvSpPr>
          <p:nvPr/>
        </p:nvSpPr>
        <p:spPr bwMode="auto">
          <a:xfrm>
            <a:off x="4856164" y="2520951"/>
            <a:ext cx="2814637" cy="703263"/>
          </a:xfrm>
          <a:custGeom>
            <a:avLst/>
            <a:gdLst>
              <a:gd name="T0" fmla="*/ 2147483646 w 1951"/>
              <a:gd name="T1" fmla="*/ 2147483646 h 548"/>
              <a:gd name="T2" fmla="*/ 2147483646 w 1951"/>
              <a:gd name="T3" fmla="*/ 2147483646 h 548"/>
              <a:gd name="T4" fmla="*/ 2147483646 w 1951"/>
              <a:gd name="T5" fmla="*/ 2147483646 h 548"/>
              <a:gd name="T6" fmla="*/ 2147483646 w 1951"/>
              <a:gd name="T7" fmla="*/ 2147483646 h 548"/>
              <a:gd name="T8" fmla="*/ 2147483646 w 1951"/>
              <a:gd name="T9" fmla="*/ 2147483646 h 548"/>
              <a:gd name="T10" fmla="*/ 2147483646 w 1951"/>
              <a:gd name="T11" fmla="*/ 2147483646 h 548"/>
              <a:gd name="T12" fmla="*/ 2147483646 w 1951"/>
              <a:gd name="T13" fmla="*/ 2147483646 h 548"/>
              <a:gd name="T14" fmla="*/ 2147483646 w 1951"/>
              <a:gd name="T15" fmla="*/ 2147483646 h 548"/>
              <a:gd name="T16" fmla="*/ 2147483646 w 1951"/>
              <a:gd name="T17" fmla="*/ 2147483646 h 548"/>
              <a:gd name="T18" fmla="*/ 2147483646 w 1951"/>
              <a:gd name="T19" fmla="*/ 0 h 548"/>
              <a:gd name="T20" fmla="*/ 2147483646 w 1951"/>
              <a:gd name="T21" fmla="*/ 2147483646 h 548"/>
              <a:gd name="T22" fmla="*/ 2147483646 w 1951"/>
              <a:gd name="T23" fmla="*/ 2147483646 h 548"/>
              <a:gd name="T24" fmla="*/ 2147483646 w 1951"/>
              <a:gd name="T25" fmla="*/ 2147483646 h 548"/>
              <a:gd name="T26" fmla="*/ 2147483646 w 1951"/>
              <a:gd name="T27" fmla="*/ 2147483646 h 548"/>
              <a:gd name="T28" fmla="*/ 2147483646 w 1951"/>
              <a:gd name="T29" fmla="*/ 2147483646 h 548"/>
              <a:gd name="T30" fmla="*/ 2147483646 w 1951"/>
              <a:gd name="T31" fmla="*/ 2147483646 h 548"/>
              <a:gd name="T32" fmla="*/ 0 w 1951"/>
              <a:gd name="T33" fmla="*/ 2147483646 h 5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951" h="548">
                <a:moveTo>
                  <a:pt x="1950" y="547"/>
                </a:moveTo>
                <a:lnTo>
                  <a:pt x="1857" y="434"/>
                </a:lnTo>
                <a:lnTo>
                  <a:pt x="1755" y="332"/>
                </a:lnTo>
                <a:lnTo>
                  <a:pt x="1645" y="244"/>
                </a:lnTo>
                <a:lnTo>
                  <a:pt x="1529" y="169"/>
                </a:lnTo>
                <a:lnTo>
                  <a:pt x="1405" y="108"/>
                </a:lnTo>
                <a:lnTo>
                  <a:pt x="1279" y="60"/>
                </a:lnTo>
                <a:lnTo>
                  <a:pt x="1149" y="27"/>
                </a:lnTo>
                <a:lnTo>
                  <a:pt x="1016" y="5"/>
                </a:lnTo>
                <a:lnTo>
                  <a:pt x="881" y="0"/>
                </a:lnTo>
                <a:lnTo>
                  <a:pt x="747" y="7"/>
                </a:lnTo>
                <a:lnTo>
                  <a:pt x="613" y="29"/>
                </a:lnTo>
                <a:lnTo>
                  <a:pt x="482" y="65"/>
                </a:lnTo>
                <a:lnTo>
                  <a:pt x="354" y="116"/>
                </a:lnTo>
                <a:lnTo>
                  <a:pt x="229" y="180"/>
                </a:lnTo>
                <a:lnTo>
                  <a:pt x="110" y="260"/>
                </a:lnTo>
                <a:lnTo>
                  <a:pt x="0" y="353"/>
                </a:lnTo>
              </a:path>
            </a:pathLst>
          </a:custGeom>
          <a:noFill/>
          <a:ln w="31576" cap="flat" cmpd="sng">
            <a:solidFill>
              <a:schemeClr val="tx1"/>
            </a:solidFill>
            <a:prstDash val="solid"/>
            <a:round/>
            <a:headEnd type="triangl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20" name="Text Box 50">
            <a:extLst>
              <a:ext uri="{FF2B5EF4-FFF2-40B4-BE49-F238E27FC236}">
                <a16:creationId xmlns:a16="http://schemas.microsoft.com/office/drawing/2014/main" id="{28B72E26-7B7E-2043-8FC4-60721512B495}"/>
              </a:ext>
            </a:extLst>
          </p:cNvPr>
          <p:cNvSpPr txBox="1">
            <a:spLocks noChangeArrowheads="1"/>
          </p:cNvSpPr>
          <p:nvPr/>
        </p:nvSpPr>
        <p:spPr bwMode="auto">
          <a:xfrm rot="10800000">
            <a:off x="5746750" y="3883025"/>
            <a:ext cx="2344738" cy="719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4900">
                <a:latin typeface="Symbol" pitchFamily="2" charset="2"/>
              </a:rPr>
              <a:t>¯</a:t>
            </a:r>
            <a:endParaRPr lang="en-US" altLang="en-US" sz="2200" b="0">
              <a:latin typeface="Times New Roman" panose="02020603050405020304" pitchFamily="18" charset="0"/>
            </a:endParaRPr>
          </a:p>
        </p:txBody>
      </p:sp>
      <p:sp useBgFill="1">
        <p:nvSpPr>
          <p:cNvPr id="89121" name="Rectangle 51">
            <a:extLst>
              <a:ext uri="{FF2B5EF4-FFF2-40B4-BE49-F238E27FC236}">
                <a16:creationId xmlns:a16="http://schemas.microsoft.com/office/drawing/2014/main" id="{69D8CF9A-EEA4-504E-9B29-31534FFFD3E5}"/>
              </a:ext>
            </a:extLst>
          </p:cNvPr>
          <p:cNvSpPr>
            <a:spLocks noChangeArrowheads="1"/>
          </p:cNvSpPr>
          <p:nvPr/>
        </p:nvSpPr>
        <p:spPr bwMode="auto">
          <a:xfrm>
            <a:off x="5665789" y="2466975"/>
            <a:ext cx="1177925" cy="184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89122" name="Text Box 52">
            <a:extLst>
              <a:ext uri="{FF2B5EF4-FFF2-40B4-BE49-F238E27FC236}">
                <a16:creationId xmlns:a16="http://schemas.microsoft.com/office/drawing/2014/main" id="{407E2445-623D-EA41-B3BF-D03A1793FD6C}"/>
              </a:ext>
            </a:extLst>
          </p:cNvPr>
          <p:cNvSpPr txBox="1">
            <a:spLocks noChangeArrowheads="1"/>
          </p:cNvSpPr>
          <p:nvPr/>
        </p:nvSpPr>
        <p:spPr bwMode="auto">
          <a:xfrm>
            <a:off x="5665789" y="2466975"/>
            <a:ext cx="1392237" cy="2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Comparison 1</a:t>
            </a:r>
            <a:endParaRPr lang="en-US" altLang="en-US" sz="2200" b="0">
              <a:latin typeface="Times New Roman" panose="02020603050405020304" pitchFamily="18" charset="0"/>
            </a:endParaRPr>
          </a:p>
        </p:txBody>
      </p:sp>
      <p:sp useBgFill="1">
        <p:nvSpPr>
          <p:cNvPr id="89123" name="Rectangle 53">
            <a:extLst>
              <a:ext uri="{FF2B5EF4-FFF2-40B4-BE49-F238E27FC236}">
                <a16:creationId xmlns:a16="http://schemas.microsoft.com/office/drawing/2014/main" id="{BF300ACA-4610-044B-A0A0-82D710D0842F}"/>
              </a:ext>
            </a:extLst>
          </p:cNvPr>
          <p:cNvSpPr>
            <a:spLocks noChangeArrowheads="1"/>
          </p:cNvSpPr>
          <p:nvPr/>
        </p:nvSpPr>
        <p:spPr bwMode="auto">
          <a:xfrm>
            <a:off x="5527675" y="5051425"/>
            <a:ext cx="1316038" cy="184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useBgFill="1">
        <p:nvSpPr>
          <p:cNvPr id="89124" name="Rectangle 56">
            <a:extLst>
              <a:ext uri="{FF2B5EF4-FFF2-40B4-BE49-F238E27FC236}">
                <a16:creationId xmlns:a16="http://schemas.microsoft.com/office/drawing/2014/main" id="{BDAABA98-EAA3-0642-8464-C3E364809E36}"/>
              </a:ext>
            </a:extLst>
          </p:cNvPr>
          <p:cNvSpPr>
            <a:spLocks noChangeArrowheads="1"/>
          </p:cNvSpPr>
          <p:nvPr/>
        </p:nvSpPr>
        <p:spPr bwMode="auto">
          <a:xfrm>
            <a:off x="8575676" y="6281738"/>
            <a:ext cx="207963" cy="184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89125" name="Rectangle 59">
            <a:extLst>
              <a:ext uri="{FF2B5EF4-FFF2-40B4-BE49-F238E27FC236}">
                <a16:creationId xmlns:a16="http://schemas.microsoft.com/office/drawing/2014/main" id="{2F967A64-9ABA-444C-A000-DDB447898E2B}"/>
              </a:ext>
            </a:extLst>
          </p:cNvPr>
          <p:cNvSpPr>
            <a:spLocks noGrp="1" noChangeArrowheads="1"/>
          </p:cNvSpPr>
          <p:nvPr>
            <p:ph type="title"/>
          </p:nvPr>
        </p:nvSpPr>
        <p:spPr>
          <a:noFill/>
        </p:spPr>
        <p:txBody>
          <a:bodyPr/>
          <a:lstStyle/>
          <a:p>
            <a:pPr eaLnBrk="1" hangingPunct="1"/>
            <a:r>
              <a:rPr lang="en-US" altLang="en-US" sz="3200"/>
              <a:t>Estimation in Case-crossover</a:t>
            </a:r>
            <a:br>
              <a:rPr lang="en-US" altLang="en-US" sz="3200"/>
            </a:br>
            <a:r>
              <a:rPr lang="en-US" altLang="en-US" sz="3200"/>
              <a:t> </a:t>
            </a:r>
            <a:r>
              <a:rPr lang="en-US" altLang="en-US" sz="2400"/>
              <a:t>Usual frequency approach</a:t>
            </a:r>
            <a:endParaRPr lang="en-US" altLang="en-US" sz="3200"/>
          </a:p>
        </p:txBody>
      </p:sp>
      <p:sp>
        <p:nvSpPr>
          <p:cNvPr id="40" name="TextBox 5">
            <a:extLst>
              <a:ext uri="{FF2B5EF4-FFF2-40B4-BE49-F238E27FC236}">
                <a16:creationId xmlns:a16="http://schemas.microsoft.com/office/drawing/2014/main" id="{4C0D730D-85A6-46B6-A0F6-F2E4F8641924}"/>
              </a:ext>
            </a:extLst>
          </p:cNvPr>
          <p:cNvSpPr txBox="1">
            <a:spLocks noChangeArrowheads="1"/>
          </p:cNvSpPr>
          <p:nvPr/>
        </p:nvSpPr>
        <p:spPr bwMode="auto">
          <a:xfrm>
            <a:off x="3113451" y="5562600"/>
            <a:ext cx="464588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1800" dirty="0">
                <a:latin typeface="+mn-lt"/>
              </a:rPr>
              <a:t>Mueller JE. Am J </a:t>
            </a:r>
            <a:r>
              <a:rPr lang="en-US" altLang="en-US" sz="1800" dirty="0" err="1">
                <a:latin typeface="+mn-lt"/>
              </a:rPr>
              <a:t>Cardiol</a:t>
            </a:r>
            <a:r>
              <a:rPr lang="en-US" altLang="en-US" sz="1800" dirty="0">
                <a:latin typeface="+mn-lt"/>
              </a:rPr>
              <a:t> 2000;86(</a:t>
            </a:r>
            <a:r>
              <a:rPr lang="en-US" altLang="en-US" sz="1800" dirty="0" err="1">
                <a:latin typeface="+mn-lt"/>
              </a:rPr>
              <a:t>suppl</a:t>
            </a:r>
            <a:r>
              <a:rPr lang="en-US" altLang="en-US" sz="1800" dirty="0">
                <a:latin typeface="+mn-lt"/>
              </a:rPr>
              <a:t>):14F–18</a:t>
            </a:r>
          </a:p>
        </p:txBody>
      </p:sp>
    </p:spTree>
    <p:extLst>
      <p:ext uri="{BB962C8B-B14F-4D97-AF65-F5344CB8AC3E}">
        <p14:creationId xmlns:p14="http://schemas.microsoft.com/office/powerpoint/2010/main" val="3992380124"/>
      </p:ext>
    </p:extLst>
  </p:cSld>
  <p:clrMapOvr>
    <a:masterClrMapping/>
  </p:clrMapOvr>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0BF65458-510B-6941-8204-9EB2B5D3BD37}"/>
              </a:ext>
            </a:extLst>
          </p:cNvPr>
          <p:cNvSpPr>
            <a:spLocks noGrp="1" noChangeArrowheads="1"/>
          </p:cNvSpPr>
          <p:nvPr>
            <p:ph type="title"/>
          </p:nvPr>
        </p:nvSpPr>
        <p:spPr>
          <a:xfrm>
            <a:off x="1981200" y="457200"/>
            <a:ext cx="8229600" cy="1295400"/>
          </a:xfrm>
        </p:spPr>
        <p:txBody>
          <a:bodyPr/>
          <a:lstStyle/>
          <a:p>
            <a:pPr eaLnBrk="1" hangingPunct="1"/>
            <a:r>
              <a:rPr lang="en-US" altLang="en-US"/>
              <a:t>Case-Crossover Study</a:t>
            </a:r>
          </a:p>
        </p:txBody>
      </p:sp>
      <p:sp>
        <p:nvSpPr>
          <p:cNvPr id="87043" name="Rectangle 3">
            <a:extLst>
              <a:ext uri="{FF2B5EF4-FFF2-40B4-BE49-F238E27FC236}">
                <a16:creationId xmlns:a16="http://schemas.microsoft.com/office/drawing/2014/main" id="{A4B606BD-313A-A146-9325-1F08F6D8F163}"/>
              </a:ext>
            </a:extLst>
          </p:cNvPr>
          <p:cNvSpPr>
            <a:spLocks noGrp="1" noChangeArrowheads="1"/>
          </p:cNvSpPr>
          <p:nvPr>
            <p:ph type="body" idx="1"/>
          </p:nvPr>
        </p:nvSpPr>
        <p:spPr>
          <a:xfrm>
            <a:off x="2590800" y="1524000"/>
            <a:ext cx="8839200" cy="5181600"/>
          </a:xfrm>
        </p:spPr>
        <p:txBody>
          <a:bodyPr/>
          <a:lstStyle/>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p:txBody>
      </p:sp>
      <p:sp>
        <p:nvSpPr>
          <p:cNvPr id="87044" name="Slide Number Placeholder 3">
            <a:extLst>
              <a:ext uri="{FF2B5EF4-FFF2-40B4-BE49-F238E27FC236}">
                <a16:creationId xmlns:a16="http://schemas.microsoft.com/office/drawing/2014/main" id="{B8691231-0E86-AA46-9243-FBA88EC9E22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C09B4A6-232B-2A4E-B540-A51D07D26508}" type="slidenum">
              <a:rPr lang="en-US" altLang="en-US" sz="1400" b="0">
                <a:latin typeface="Arial" panose="020B0604020202020204" pitchFamily="34" charset="0"/>
                <a:ea typeface="MS PGothic" panose="020B0600070205080204" pitchFamily="34" charset="-128"/>
              </a:rPr>
              <a:pPr>
                <a:spcBef>
                  <a:spcPct val="0"/>
                </a:spcBef>
                <a:buFontTx/>
                <a:buNone/>
              </a:pPr>
              <a:t>88</a:t>
            </a:fld>
            <a:endParaRPr lang="en-US" altLang="en-US" sz="1400" b="0">
              <a:latin typeface="Arial" panose="020B0604020202020204" pitchFamily="34" charset="0"/>
              <a:ea typeface="MS PGothic" panose="020B0600070205080204" pitchFamily="34" charset="-128"/>
            </a:endParaRPr>
          </a:p>
        </p:txBody>
      </p:sp>
      <p:grpSp>
        <p:nvGrpSpPr>
          <p:cNvPr id="2" name="Group 209">
            <a:extLst>
              <a:ext uri="{FF2B5EF4-FFF2-40B4-BE49-F238E27FC236}">
                <a16:creationId xmlns:a16="http://schemas.microsoft.com/office/drawing/2014/main" id="{38524CD3-401B-C346-A1E6-F860AA58CFB6}"/>
              </a:ext>
            </a:extLst>
          </p:cNvPr>
          <p:cNvGrpSpPr>
            <a:grpSpLocks/>
          </p:cNvGrpSpPr>
          <p:nvPr/>
        </p:nvGrpSpPr>
        <p:grpSpPr bwMode="auto">
          <a:xfrm>
            <a:off x="5638801" y="1828801"/>
            <a:ext cx="3485426" cy="1558809"/>
            <a:chOff x="2160" y="480"/>
            <a:chExt cx="2352" cy="994"/>
          </a:xfrm>
        </p:grpSpPr>
        <p:grpSp>
          <p:nvGrpSpPr>
            <p:cNvPr id="87054" name="Group 165">
              <a:extLst>
                <a:ext uri="{FF2B5EF4-FFF2-40B4-BE49-F238E27FC236}">
                  <a16:creationId xmlns:a16="http://schemas.microsoft.com/office/drawing/2014/main" id="{932EABB0-0E6A-3742-9848-B9F7D6EE86E7}"/>
                </a:ext>
              </a:extLst>
            </p:cNvPr>
            <p:cNvGrpSpPr>
              <a:grpSpLocks/>
            </p:cNvGrpSpPr>
            <p:nvPr/>
          </p:nvGrpSpPr>
          <p:grpSpPr bwMode="auto">
            <a:xfrm>
              <a:off x="3142" y="480"/>
              <a:ext cx="1370" cy="994"/>
              <a:chOff x="214" y="528"/>
              <a:chExt cx="1370" cy="994"/>
            </a:xfrm>
          </p:grpSpPr>
          <p:sp>
            <p:nvSpPr>
              <p:cNvPr id="87056" name="Line 39">
                <a:extLst>
                  <a:ext uri="{FF2B5EF4-FFF2-40B4-BE49-F238E27FC236}">
                    <a16:creationId xmlns:a16="http://schemas.microsoft.com/office/drawing/2014/main" id="{A48BC404-8ED4-BB43-8B2C-73B98BA3CA3D}"/>
                  </a:ext>
                </a:extLst>
              </p:cNvPr>
              <p:cNvSpPr>
                <a:spLocks noChangeShapeType="1"/>
              </p:cNvSpPr>
              <p:nvPr/>
            </p:nvSpPr>
            <p:spPr bwMode="auto">
              <a:xfrm>
                <a:off x="384" y="1104"/>
                <a:ext cx="97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87057" name="Group 153">
                <a:extLst>
                  <a:ext uri="{FF2B5EF4-FFF2-40B4-BE49-F238E27FC236}">
                    <a16:creationId xmlns:a16="http://schemas.microsoft.com/office/drawing/2014/main" id="{CE039D33-5AD3-9C43-8D07-EE3F893A71B7}"/>
                  </a:ext>
                </a:extLst>
              </p:cNvPr>
              <p:cNvGrpSpPr>
                <a:grpSpLocks/>
              </p:cNvGrpSpPr>
              <p:nvPr/>
            </p:nvGrpSpPr>
            <p:grpSpPr bwMode="auto">
              <a:xfrm>
                <a:off x="240" y="528"/>
                <a:ext cx="1289" cy="491"/>
                <a:chOff x="336" y="528"/>
                <a:chExt cx="1289" cy="491"/>
              </a:xfrm>
            </p:grpSpPr>
            <p:sp>
              <p:nvSpPr>
                <p:cNvPr id="87061" name="Text Box 35">
                  <a:extLst>
                    <a:ext uri="{FF2B5EF4-FFF2-40B4-BE49-F238E27FC236}">
                      <a16:creationId xmlns:a16="http://schemas.microsoft.com/office/drawing/2014/main" id="{3C257D9D-06F5-304B-B521-21B43D742443}"/>
                    </a:ext>
                  </a:extLst>
                </p:cNvPr>
                <p:cNvSpPr txBox="1">
                  <a:spLocks noChangeArrowheads="1"/>
                </p:cNvSpPr>
                <p:nvPr/>
              </p:nvSpPr>
              <p:spPr bwMode="auto">
                <a:xfrm>
                  <a:off x="336" y="528"/>
                  <a:ext cx="432" cy="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4400">
                      <a:latin typeface="Symbol" pitchFamily="2" charset="2"/>
                      <a:ea typeface="MS PGothic" panose="020B0600070205080204" pitchFamily="34" charset="-128"/>
                    </a:rPr>
                    <a:t>S</a:t>
                  </a:r>
                </a:p>
              </p:txBody>
            </p:sp>
            <p:sp>
              <p:nvSpPr>
                <p:cNvPr id="87062" name="Text Box 36">
                  <a:extLst>
                    <a:ext uri="{FF2B5EF4-FFF2-40B4-BE49-F238E27FC236}">
                      <a16:creationId xmlns:a16="http://schemas.microsoft.com/office/drawing/2014/main" id="{6806E9B6-44A1-464A-B400-5149B452E47A}"/>
                    </a:ext>
                  </a:extLst>
                </p:cNvPr>
                <p:cNvSpPr txBox="1">
                  <a:spLocks noChangeArrowheads="1"/>
                </p:cNvSpPr>
                <p:nvPr/>
              </p:nvSpPr>
              <p:spPr bwMode="auto">
                <a:xfrm>
                  <a:off x="617" y="592"/>
                  <a:ext cx="1008" cy="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a:latin typeface="Arial" panose="020B0604020202020204" pitchFamily="34" charset="0"/>
                      <a:ea typeface="MS PGothic" panose="020B0600070205080204" pitchFamily="34" charset="-128"/>
                    </a:rPr>
                    <a:t>a</a:t>
                  </a:r>
                  <a:r>
                    <a:rPr lang="en-US" altLang="en-US" baseline="-25000">
                      <a:latin typeface="Arial" panose="020B0604020202020204" pitchFamily="34" charset="0"/>
                      <a:ea typeface="MS PGothic" panose="020B0600070205080204" pitchFamily="34" charset="-128"/>
                    </a:rPr>
                    <a:t>i</a:t>
                  </a:r>
                  <a:r>
                    <a:rPr lang="en-US" altLang="en-US">
                      <a:latin typeface="Arial" panose="020B0604020202020204" pitchFamily="34" charset="0"/>
                      <a:ea typeface="MS PGothic" panose="020B0600070205080204" pitchFamily="34" charset="-128"/>
                    </a:rPr>
                    <a:t> </a:t>
                  </a:r>
                  <a:r>
                    <a:rPr lang="en-US" altLang="en-US" baseline="-1000">
                      <a:latin typeface="Arial" panose="020B0604020202020204" pitchFamily="34" charset="0"/>
                      <a:ea typeface="MS PGothic" panose="020B0600070205080204" pitchFamily="34" charset="-128"/>
                    </a:rPr>
                    <a:t>*</a:t>
                  </a:r>
                  <a:r>
                    <a:rPr lang="en-US" altLang="en-US">
                      <a:latin typeface="Arial" panose="020B0604020202020204" pitchFamily="34" charset="0"/>
                      <a:ea typeface="MS PGothic" panose="020B0600070205080204" pitchFamily="34" charset="-128"/>
                    </a:rPr>
                    <a:t> t</a:t>
                  </a:r>
                  <a:r>
                    <a:rPr lang="en-US" altLang="en-US" baseline="-25000">
                      <a:latin typeface="Arial" panose="020B0604020202020204" pitchFamily="34" charset="0"/>
                      <a:ea typeface="MS PGothic" panose="020B0600070205080204" pitchFamily="34" charset="-128"/>
                    </a:rPr>
                    <a:t>0i </a:t>
                  </a:r>
                </a:p>
              </p:txBody>
            </p:sp>
          </p:grpSp>
          <p:grpSp>
            <p:nvGrpSpPr>
              <p:cNvPr id="87058" name="Group 152">
                <a:extLst>
                  <a:ext uri="{FF2B5EF4-FFF2-40B4-BE49-F238E27FC236}">
                    <a16:creationId xmlns:a16="http://schemas.microsoft.com/office/drawing/2014/main" id="{ECC4CFAE-80D7-AB40-93C3-F449869D05B5}"/>
                  </a:ext>
                </a:extLst>
              </p:cNvPr>
              <p:cNvGrpSpPr>
                <a:grpSpLocks/>
              </p:cNvGrpSpPr>
              <p:nvPr/>
            </p:nvGrpSpPr>
            <p:grpSpPr bwMode="auto">
              <a:xfrm>
                <a:off x="214" y="1031"/>
                <a:ext cx="1370" cy="491"/>
                <a:chOff x="310" y="1271"/>
                <a:chExt cx="1370" cy="491"/>
              </a:xfrm>
            </p:grpSpPr>
            <p:sp>
              <p:nvSpPr>
                <p:cNvPr id="87059" name="Text Box 37">
                  <a:extLst>
                    <a:ext uri="{FF2B5EF4-FFF2-40B4-BE49-F238E27FC236}">
                      <a16:creationId xmlns:a16="http://schemas.microsoft.com/office/drawing/2014/main" id="{977481F8-DD39-A447-A460-5E97FF49944A}"/>
                    </a:ext>
                  </a:extLst>
                </p:cNvPr>
                <p:cNvSpPr txBox="1">
                  <a:spLocks noChangeArrowheads="1"/>
                </p:cNvSpPr>
                <p:nvPr/>
              </p:nvSpPr>
              <p:spPr bwMode="auto">
                <a:xfrm>
                  <a:off x="310" y="1271"/>
                  <a:ext cx="432" cy="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4400">
                      <a:latin typeface="Symbol" pitchFamily="2" charset="2"/>
                      <a:ea typeface="MS PGothic" panose="020B0600070205080204" pitchFamily="34" charset="-128"/>
                    </a:rPr>
                    <a:t>S</a:t>
                  </a:r>
                </a:p>
              </p:txBody>
            </p:sp>
            <p:sp>
              <p:nvSpPr>
                <p:cNvPr id="87060" name="Text Box 38">
                  <a:extLst>
                    <a:ext uri="{FF2B5EF4-FFF2-40B4-BE49-F238E27FC236}">
                      <a16:creationId xmlns:a16="http://schemas.microsoft.com/office/drawing/2014/main" id="{9C91EEB9-7AB4-7343-A000-C31E2FABB39E}"/>
                    </a:ext>
                  </a:extLst>
                </p:cNvPr>
                <p:cNvSpPr txBox="1">
                  <a:spLocks noChangeArrowheads="1"/>
                </p:cNvSpPr>
                <p:nvPr/>
              </p:nvSpPr>
              <p:spPr bwMode="auto">
                <a:xfrm>
                  <a:off x="576" y="1344"/>
                  <a:ext cx="1104" cy="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a:latin typeface="Arial" panose="020B0604020202020204" pitchFamily="34" charset="0"/>
                      <a:ea typeface="MS PGothic" panose="020B0600070205080204" pitchFamily="34" charset="-128"/>
                    </a:rPr>
                    <a:t>b</a:t>
                  </a:r>
                  <a:r>
                    <a:rPr lang="en-US" altLang="en-US" baseline="-25000">
                      <a:latin typeface="Arial" panose="020B0604020202020204" pitchFamily="34" charset="0"/>
                      <a:ea typeface="MS PGothic" panose="020B0600070205080204" pitchFamily="34" charset="-128"/>
                    </a:rPr>
                    <a:t>i</a:t>
                  </a:r>
                  <a:r>
                    <a:rPr lang="en-US" altLang="en-US">
                      <a:latin typeface="Arial" panose="020B0604020202020204" pitchFamily="34" charset="0"/>
                      <a:ea typeface="MS PGothic" panose="020B0600070205080204" pitchFamily="34" charset="-128"/>
                    </a:rPr>
                    <a:t> </a:t>
                  </a:r>
                  <a:r>
                    <a:rPr lang="en-US" altLang="en-US" baseline="-1000">
                      <a:latin typeface="Arial" panose="020B0604020202020204" pitchFamily="34" charset="0"/>
                      <a:ea typeface="MS PGothic" panose="020B0600070205080204" pitchFamily="34" charset="-128"/>
                    </a:rPr>
                    <a:t>*</a:t>
                  </a:r>
                  <a:r>
                    <a:rPr lang="en-US" altLang="en-US">
                      <a:latin typeface="Arial" panose="020B0604020202020204" pitchFamily="34" charset="0"/>
                      <a:ea typeface="MS PGothic" panose="020B0600070205080204" pitchFamily="34" charset="-128"/>
                    </a:rPr>
                    <a:t> t</a:t>
                  </a:r>
                  <a:r>
                    <a:rPr lang="en-US" altLang="en-US" baseline="-25000">
                      <a:latin typeface="Arial" panose="020B0604020202020204" pitchFamily="34" charset="0"/>
                      <a:ea typeface="MS PGothic" panose="020B0600070205080204" pitchFamily="34" charset="-128"/>
                    </a:rPr>
                    <a:t>Ei</a:t>
                  </a:r>
                </a:p>
              </p:txBody>
            </p:sp>
          </p:grpSp>
        </p:grpSp>
        <p:sp>
          <p:nvSpPr>
            <p:cNvPr id="87055" name="Text Box 206">
              <a:extLst>
                <a:ext uri="{FF2B5EF4-FFF2-40B4-BE49-F238E27FC236}">
                  <a16:creationId xmlns:a16="http://schemas.microsoft.com/office/drawing/2014/main" id="{C1D1A84F-865D-714C-A3F1-9F7913216AF6}"/>
                </a:ext>
              </a:extLst>
            </p:cNvPr>
            <p:cNvSpPr txBox="1">
              <a:spLocks noChangeArrowheads="1"/>
            </p:cNvSpPr>
            <p:nvPr/>
          </p:nvSpPr>
          <p:spPr bwMode="auto">
            <a:xfrm>
              <a:off x="2160" y="864"/>
              <a:ext cx="912" cy="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dirty="0">
                  <a:latin typeface="Arial" panose="020B0604020202020204" pitchFamily="34" charset="0"/>
                  <a:ea typeface="MS PGothic" panose="020B0600070205080204" pitchFamily="34" charset="-128"/>
                </a:rPr>
                <a:t>RR</a:t>
              </a:r>
              <a:r>
                <a:rPr lang="en-US" altLang="en-US" sz="2400" baseline="-25000" dirty="0">
                  <a:latin typeface="Arial" panose="020B0604020202020204" pitchFamily="34" charset="0"/>
                  <a:ea typeface="MS PGothic" panose="020B0600070205080204" pitchFamily="34" charset="-128"/>
                </a:rPr>
                <a:t>MH</a:t>
              </a:r>
              <a:r>
                <a:rPr lang="en-US" altLang="en-US" sz="2400" dirty="0">
                  <a:latin typeface="Arial" panose="020B0604020202020204" pitchFamily="34" charset="0"/>
                  <a:ea typeface="MS PGothic" panose="020B0600070205080204" pitchFamily="34" charset="-128"/>
                </a:rPr>
                <a:t> =</a:t>
              </a:r>
              <a:endParaRPr lang="en-US" altLang="en-US" sz="2400" baseline="-25000" dirty="0">
                <a:latin typeface="Arial" panose="020B0604020202020204" pitchFamily="34" charset="0"/>
                <a:ea typeface="MS PGothic" panose="020B0600070205080204" pitchFamily="34" charset="-128"/>
              </a:endParaRPr>
            </a:p>
          </p:txBody>
        </p:sp>
      </p:grpSp>
      <p:sp>
        <p:nvSpPr>
          <p:cNvPr id="27" name="TextBox 27">
            <a:extLst>
              <a:ext uri="{FF2B5EF4-FFF2-40B4-BE49-F238E27FC236}">
                <a16:creationId xmlns:a16="http://schemas.microsoft.com/office/drawing/2014/main" id="{C53AA2F3-A334-449B-A1B3-3A805A86AE3F}"/>
              </a:ext>
            </a:extLst>
          </p:cNvPr>
          <p:cNvSpPr txBox="1">
            <a:spLocks noChangeArrowheads="1"/>
          </p:cNvSpPr>
          <p:nvPr/>
        </p:nvSpPr>
        <p:spPr bwMode="auto">
          <a:xfrm>
            <a:off x="762001" y="3645880"/>
            <a:ext cx="1066800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panose="020B0604020202020204" pitchFamily="34" charset="0"/>
                <a:ea typeface="MS PGothic" panose="020B0600070205080204" pitchFamily="34" charset="-128"/>
              </a:defRPr>
            </a:lvl1pPr>
            <a:lvl2pPr marL="742950" indent="-285750" eaLnBrk="0" hangingPunct="0">
              <a:defRPr sz="2000">
                <a:solidFill>
                  <a:schemeClr val="tx1"/>
                </a:solidFill>
                <a:latin typeface="Arial" panose="020B0604020202020204" pitchFamily="34" charset="0"/>
                <a:ea typeface="MS PGothic" panose="020B0600070205080204" pitchFamily="34" charset="-128"/>
              </a:defRPr>
            </a:lvl2pPr>
            <a:lvl3pPr marL="1143000" indent="-228600" eaLnBrk="0" hangingPunct="0">
              <a:defRPr sz="2000">
                <a:solidFill>
                  <a:schemeClr val="tx1"/>
                </a:solidFill>
                <a:latin typeface="Arial" panose="020B0604020202020204" pitchFamily="34" charset="0"/>
                <a:ea typeface="MS PGothic" panose="020B0600070205080204" pitchFamily="34" charset="-128"/>
              </a:defRPr>
            </a:lvl3pPr>
            <a:lvl4pPr marL="1600200" indent="-228600" eaLnBrk="0" hangingPunct="0">
              <a:defRPr sz="2000">
                <a:solidFill>
                  <a:schemeClr val="tx1"/>
                </a:solidFill>
                <a:latin typeface="Arial" panose="020B0604020202020204" pitchFamily="34" charset="0"/>
                <a:ea typeface="MS PGothic" panose="020B0600070205080204" pitchFamily="34" charset="-128"/>
              </a:defRPr>
            </a:lvl4pPr>
            <a:lvl5pPr marL="2057400" indent="-228600" eaLnBrk="0" hangingPunct="0">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9pPr>
          </a:lstStyle>
          <a:p>
            <a:pPr eaLnBrk="1" hangingPunct="1">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If control time period is same length as effect period, then equation simplifies to:</a:t>
            </a:r>
          </a:p>
          <a:p>
            <a:pPr eaLnBrk="1" hangingPunct="1">
              <a:defRPr/>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RR</a:t>
            </a:r>
            <a:r>
              <a:rPr lang="en-US" altLang="en-US" sz="2200" baseline="-25000" dirty="0">
                <a:latin typeface="Helvetica Neue" panose="02000503000000020004" pitchFamily="2" charset="0"/>
                <a:ea typeface="Helvetica Neue" panose="02000503000000020004" pitchFamily="2" charset="0"/>
                <a:cs typeface="Helvetica Neue" panose="02000503000000020004" pitchFamily="2" charset="0"/>
              </a:rPr>
              <a:t>MH</a:t>
            </a: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 = </a:t>
            </a:r>
            <a:r>
              <a:rPr lang="en-US" altLang="en-US" sz="2200" u="sng" dirty="0">
                <a:latin typeface="Helvetica Neue" panose="02000503000000020004" pitchFamily="2" charset="0"/>
                <a:ea typeface="Helvetica Neue" panose="02000503000000020004" pitchFamily="2" charset="0"/>
                <a:cs typeface="Helvetica Neue" panose="02000503000000020004" pitchFamily="2" charset="0"/>
              </a:rPr>
              <a:t>Exposed cases who were unexposed during control time</a:t>
            </a:r>
          </a:p>
          <a:p>
            <a:pPr eaLnBrk="1" hangingPunct="1">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	       Unexposed cases who were exposed during control time</a:t>
            </a:r>
          </a:p>
          <a:p>
            <a:pPr eaLnBrk="1" hangingPunct="1">
              <a:defRPr/>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Note: Exposed cases who were exposed during control time and unexposed cases who were unexposed during control time drop out</a:t>
            </a:r>
          </a:p>
        </p:txBody>
      </p:sp>
      <p:sp>
        <p:nvSpPr>
          <p:cNvPr id="87047" name="Text Box 156">
            <a:extLst>
              <a:ext uri="{FF2B5EF4-FFF2-40B4-BE49-F238E27FC236}">
                <a16:creationId xmlns:a16="http://schemas.microsoft.com/office/drawing/2014/main" id="{6723ECF5-E2F5-CC4B-9ED2-98DF77726AB0}"/>
              </a:ext>
            </a:extLst>
          </p:cNvPr>
          <p:cNvSpPr txBox="1">
            <a:spLocks noChangeArrowheads="1"/>
          </p:cNvSpPr>
          <p:nvPr/>
        </p:nvSpPr>
        <p:spPr bwMode="auto">
          <a:xfrm>
            <a:off x="4191000" y="2667000"/>
            <a:ext cx="533400" cy="4635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t</a:t>
            </a:r>
            <a:r>
              <a:rPr lang="en-US" altLang="en-US" sz="2400" baseline="-25000">
                <a:latin typeface="Arial" panose="020B0604020202020204" pitchFamily="34" charset="0"/>
                <a:ea typeface="MS PGothic" panose="020B0600070205080204" pitchFamily="34" charset="-128"/>
              </a:rPr>
              <a:t>0i</a:t>
            </a:r>
          </a:p>
        </p:txBody>
      </p:sp>
      <p:sp>
        <p:nvSpPr>
          <p:cNvPr id="87048" name="Text Box 155">
            <a:extLst>
              <a:ext uri="{FF2B5EF4-FFF2-40B4-BE49-F238E27FC236}">
                <a16:creationId xmlns:a16="http://schemas.microsoft.com/office/drawing/2014/main" id="{E7C3B309-E724-C84B-BBC2-7A75FA40BEA9}"/>
              </a:ext>
            </a:extLst>
          </p:cNvPr>
          <p:cNvSpPr txBox="1">
            <a:spLocks noChangeArrowheads="1"/>
          </p:cNvSpPr>
          <p:nvPr/>
        </p:nvSpPr>
        <p:spPr bwMode="auto">
          <a:xfrm>
            <a:off x="3657600" y="2667001"/>
            <a:ext cx="533400" cy="461963"/>
          </a:xfrm>
          <a:prstGeom prst="rect">
            <a:avLst/>
          </a:prstGeom>
          <a:solidFill>
            <a:schemeClr val="bg1"/>
          </a:solidFill>
          <a:ln w="9525">
            <a:solidFill>
              <a:schemeClr val="tx1"/>
            </a:solidFill>
            <a:miter lim="800000"/>
            <a:headEnd/>
            <a:tailEnd/>
          </a:ln>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t</a:t>
            </a:r>
            <a:r>
              <a:rPr lang="en-US" altLang="en-US" sz="2400" baseline="-25000">
                <a:latin typeface="Arial" panose="020B0604020202020204" pitchFamily="34" charset="0"/>
                <a:ea typeface="MS PGothic" panose="020B0600070205080204" pitchFamily="34" charset="-128"/>
              </a:rPr>
              <a:t>Ei</a:t>
            </a:r>
          </a:p>
        </p:txBody>
      </p:sp>
      <p:sp>
        <p:nvSpPr>
          <p:cNvPr id="87049" name="Text Box 157">
            <a:extLst>
              <a:ext uri="{FF2B5EF4-FFF2-40B4-BE49-F238E27FC236}">
                <a16:creationId xmlns:a16="http://schemas.microsoft.com/office/drawing/2014/main" id="{20E777B8-9180-EF46-B27D-B8C93C271D96}"/>
              </a:ext>
            </a:extLst>
          </p:cNvPr>
          <p:cNvSpPr txBox="1">
            <a:spLocks noChangeArrowheads="1"/>
          </p:cNvSpPr>
          <p:nvPr/>
        </p:nvSpPr>
        <p:spPr bwMode="auto">
          <a:xfrm>
            <a:off x="4191000" y="2205038"/>
            <a:ext cx="533400" cy="4619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b</a:t>
            </a:r>
            <a:r>
              <a:rPr lang="en-US" altLang="en-US" sz="2400" baseline="-25000">
                <a:latin typeface="Arial" panose="020B0604020202020204" pitchFamily="34" charset="0"/>
                <a:ea typeface="MS PGothic" panose="020B0600070205080204" pitchFamily="34" charset="-128"/>
              </a:rPr>
              <a:t>i</a:t>
            </a:r>
          </a:p>
        </p:txBody>
      </p:sp>
      <p:sp>
        <p:nvSpPr>
          <p:cNvPr id="87050" name="Text Box 158">
            <a:extLst>
              <a:ext uri="{FF2B5EF4-FFF2-40B4-BE49-F238E27FC236}">
                <a16:creationId xmlns:a16="http://schemas.microsoft.com/office/drawing/2014/main" id="{FA1474AF-8291-5F44-8E03-6436D1E7B9E4}"/>
              </a:ext>
            </a:extLst>
          </p:cNvPr>
          <p:cNvSpPr txBox="1">
            <a:spLocks noChangeArrowheads="1"/>
          </p:cNvSpPr>
          <p:nvPr/>
        </p:nvSpPr>
        <p:spPr bwMode="auto">
          <a:xfrm>
            <a:off x="3657600" y="2205038"/>
            <a:ext cx="534988" cy="461962"/>
          </a:xfrm>
          <a:prstGeom prst="rect">
            <a:avLst/>
          </a:prstGeom>
          <a:solidFill>
            <a:schemeClr val="bg1"/>
          </a:solidFill>
          <a:ln w="9525">
            <a:solidFill>
              <a:schemeClr val="tx1"/>
            </a:solidFill>
            <a:miter lim="800000"/>
            <a:headEnd/>
            <a:tailEnd/>
          </a:ln>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a</a:t>
            </a:r>
            <a:r>
              <a:rPr lang="en-US" altLang="en-US" sz="2400" baseline="-25000">
                <a:latin typeface="Arial" panose="020B0604020202020204" pitchFamily="34" charset="0"/>
                <a:ea typeface="MS PGothic" panose="020B0600070205080204" pitchFamily="34" charset="-128"/>
              </a:rPr>
              <a:t>i</a:t>
            </a:r>
          </a:p>
        </p:txBody>
      </p:sp>
      <p:sp>
        <p:nvSpPr>
          <p:cNvPr id="87051" name="Text Box 159">
            <a:extLst>
              <a:ext uri="{FF2B5EF4-FFF2-40B4-BE49-F238E27FC236}">
                <a16:creationId xmlns:a16="http://schemas.microsoft.com/office/drawing/2014/main" id="{AEC8278C-A377-494D-932D-AB6965C30D4F}"/>
              </a:ext>
            </a:extLst>
          </p:cNvPr>
          <p:cNvSpPr txBox="1">
            <a:spLocks noChangeArrowheads="1"/>
          </p:cNvSpPr>
          <p:nvPr/>
        </p:nvSpPr>
        <p:spPr bwMode="auto">
          <a:xfrm>
            <a:off x="4724400" y="2667001"/>
            <a:ext cx="609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T</a:t>
            </a:r>
            <a:r>
              <a:rPr lang="en-US" altLang="en-US" sz="2400" baseline="-25000">
                <a:latin typeface="Arial" panose="020B0604020202020204" pitchFamily="34" charset="0"/>
                <a:ea typeface="MS PGothic" panose="020B0600070205080204" pitchFamily="34" charset="-128"/>
              </a:rPr>
              <a:t>i</a:t>
            </a:r>
          </a:p>
        </p:txBody>
      </p:sp>
      <p:sp>
        <p:nvSpPr>
          <p:cNvPr id="87052" name="Text Box 161">
            <a:extLst>
              <a:ext uri="{FF2B5EF4-FFF2-40B4-BE49-F238E27FC236}">
                <a16:creationId xmlns:a16="http://schemas.microsoft.com/office/drawing/2014/main" id="{9AD62074-6E0F-7743-8D75-AC10164509E0}"/>
              </a:ext>
            </a:extLst>
          </p:cNvPr>
          <p:cNvSpPr txBox="1">
            <a:spLocks noChangeArrowheads="1"/>
          </p:cNvSpPr>
          <p:nvPr/>
        </p:nvSpPr>
        <p:spPr bwMode="auto">
          <a:xfrm>
            <a:off x="3581401" y="1828801"/>
            <a:ext cx="12922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Exp Un</a:t>
            </a:r>
            <a:endParaRPr lang="en-US" altLang="en-US" sz="2800" baseline="-25000">
              <a:latin typeface="Arial" panose="020B0604020202020204" pitchFamily="34" charset="0"/>
              <a:ea typeface="MS PGothic" panose="020B0600070205080204" pitchFamily="34" charset="-128"/>
            </a:endParaRPr>
          </a:p>
        </p:txBody>
      </p:sp>
      <p:sp>
        <p:nvSpPr>
          <p:cNvPr id="87053" name="Text Box 164">
            <a:extLst>
              <a:ext uri="{FF2B5EF4-FFF2-40B4-BE49-F238E27FC236}">
                <a16:creationId xmlns:a16="http://schemas.microsoft.com/office/drawing/2014/main" id="{1E8664DF-7E15-FB40-BF58-FE8A3D65A694}"/>
              </a:ext>
            </a:extLst>
          </p:cNvPr>
          <p:cNvSpPr txBox="1">
            <a:spLocks noChangeArrowheads="1"/>
          </p:cNvSpPr>
          <p:nvPr/>
        </p:nvSpPr>
        <p:spPr bwMode="auto">
          <a:xfrm>
            <a:off x="1524000" y="2286001"/>
            <a:ext cx="2133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r" eaLnBrk="1" hangingPunct="1">
              <a:spcBef>
                <a:spcPct val="0"/>
              </a:spcBef>
              <a:buFontTx/>
              <a:buNone/>
            </a:pPr>
            <a:r>
              <a:rPr lang="en-US" altLang="en-US" sz="2400">
                <a:latin typeface="Arial" panose="020B0604020202020204" pitchFamily="34" charset="0"/>
                <a:ea typeface="MS PGothic" panose="020B0600070205080204" pitchFamily="34" charset="-128"/>
              </a:rPr>
              <a:t>Outcome Person Time</a:t>
            </a:r>
          </a:p>
        </p:txBody>
      </p:sp>
    </p:spTree>
    <p:extLst>
      <p:ext uri="{BB962C8B-B14F-4D97-AF65-F5344CB8AC3E}">
        <p14:creationId xmlns:p14="http://schemas.microsoft.com/office/powerpoint/2010/main" val="747758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Number Placeholder 6">
            <a:extLst>
              <a:ext uri="{FF2B5EF4-FFF2-40B4-BE49-F238E27FC236}">
                <a16:creationId xmlns:a16="http://schemas.microsoft.com/office/drawing/2014/main" id="{47ED14B0-B417-5A47-AEAE-FFCA150A6C6D}"/>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6ACE8B74-10DD-BD47-8BC1-4EB64039722C}" type="slidenum">
              <a:rPr lang="en-US" altLang="en-US" sz="1400" b="0">
                <a:latin typeface="Times New Roman" panose="02020603050405020304" pitchFamily="18" charset="0"/>
              </a:rPr>
              <a:pPr>
                <a:spcBef>
                  <a:spcPct val="0"/>
                </a:spcBef>
                <a:buFontTx/>
                <a:buNone/>
              </a:pPr>
              <a:t>89</a:t>
            </a:fld>
            <a:endParaRPr lang="en-US" altLang="en-US" sz="1400" b="0">
              <a:latin typeface="Times New Roman" panose="02020603050405020304" pitchFamily="18" charset="0"/>
            </a:endParaRPr>
          </a:p>
        </p:txBody>
      </p:sp>
      <p:sp>
        <p:nvSpPr>
          <p:cNvPr id="90115" name="Rectangle 2">
            <a:extLst>
              <a:ext uri="{FF2B5EF4-FFF2-40B4-BE49-F238E27FC236}">
                <a16:creationId xmlns:a16="http://schemas.microsoft.com/office/drawing/2014/main" id="{1D16D15B-5911-9544-90E8-9D058F496F95}"/>
              </a:ext>
            </a:extLst>
          </p:cNvPr>
          <p:cNvSpPr>
            <a:spLocks noGrp="1" noChangeArrowheads="1"/>
          </p:cNvSpPr>
          <p:nvPr>
            <p:ph type="title"/>
          </p:nvPr>
        </p:nvSpPr>
        <p:spPr/>
        <p:txBody>
          <a:bodyPr/>
          <a:lstStyle/>
          <a:p>
            <a:pPr eaLnBrk="1" hangingPunct="1"/>
            <a:r>
              <a:rPr lang="en-US" altLang="en-US" sz="3200"/>
              <a:t>Estimation in Case-crossover:</a:t>
            </a:r>
            <a:br>
              <a:rPr lang="en-US" altLang="en-US" sz="3200"/>
            </a:br>
            <a:r>
              <a:rPr lang="en-US" altLang="en-US" sz="2400"/>
              <a:t>Usual frequency approach</a:t>
            </a:r>
            <a:endParaRPr lang="en-US" altLang="en-US" sz="3200"/>
          </a:p>
        </p:txBody>
      </p:sp>
      <p:pic>
        <p:nvPicPr>
          <p:cNvPr id="90116" name="Picture 22">
            <a:extLst>
              <a:ext uri="{FF2B5EF4-FFF2-40B4-BE49-F238E27FC236}">
                <a16:creationId xmlns:a16="http://schemas.microsoft.com/office/drawing/2014/main" id="{72EAD3C1-56A7-A948-88A1-7E41E347BEBA}"/>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905000" y="4724401"/>
            <a:ext cx="3886200" cy="1584325"/>
          </a:xfrm>
          <a:noFill/>
          <a:extLst>
            <a:ext uri="{91240B29-F687-4F45-9708-019B960494DF}">
              <a14:hiddenLine xmlns:a14="http://schemas.microsoft.com/office/drawing/2010/main" w="28575" cap="flat" cmpd="sng">
                <a:solidFill>
                  <a:srgbClr val="FF0000"/>
                </a:solidFill>
                <a:prstDash val="solid"/>
                <a:miter lim="800000"/>
                <a:headEnd type="none" w="med" len="med"/>
                <a:tailEnd type="none" w="med" len="med"/>
              </a14:hiddenLine>
            </a:ext>
          </a:extLst>
        </p:spPr>
      </p:pic>
      <p:grpSp>
        <p:nvGrpSpPr>
          <p:cNvPr id="90117" name="Group 3">
            <a:extLst>
              <a:ext uri="{FF2B5EF4-FFF2-40B4-BE49-F238E27FC236}">
                <a16:creationId xmlns:a16="http://schemas.microsoft.com/office/drawing/2014/main" id="{0C880BA0-3781-FB47-9D82-0BFBCFC0581E}"/>
              </a:ext>
            </a:extLst>
          </p:cNvPr>
          <p:cNvGrpSpPr>
            <a:grpSpLocks/>
          </p:cNvGrpSpPr>
          <p:nvPr/>
        </p:nvGrpSpPr>
        <p:grpSpPr bwMode="auto">
          <a:xfrm>
            <a:off x="2667000" y="1905001"/>
            <a:ext cx="6400800" cy="2716213"/>
            <a:chOff x="192" y="1022"/>
            <a:chExt cx="4234" cy="2146"/>
          </a:xfrm>
        </p:grpSpPr>
        <p:sp>
          <p:nvSpPr>
            <p:cNvPr id="90119" name="Rectangle 4">
              <a:extLst>
                <a:ext uri="{FF2B5EF4-FFF2-40B4-BE49-F238E27FC236}">
                  <a16:creationId xmlns:a16="http://schemas.microsoft.com/office/drawing/2014/main" id="{BA4F7B57-3F0F-604F-94B6-8DCB424F5C9E}"/>
                </a:ext>
              </a:extLst>
            </p:cNvPr>
            <p:cNvSpPr>
              <a:spLocks noChangeArrowheads="1"/>
            </p:cNvSpPr>
            <p:nvPr/>
          </p:nvSpPr>
          <p:spPr bwMode="auto">
            <a:xfrm>
              <a:off x="1680" y="1632"/>
              <a:ext cx="1872" cy="1536"/>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1600">
                <a:solidFill>
                  <a:schemeClr val="accent2"/>
                </a:solidFill>
              </a:endParaRPr>
            </a:p>
          </p:txBody>
        </p:sp>
        <p:sp>
          <p:nvSpPr>
            <p:cNvPr id="90120" name="Line 5">
              <a:extLst>
                <a:ext uri="{FF2B5EF4-FFF2-40B4-BE49-F238E27FC236}">
                  <a16:creationId xmlns:a16="http://schemas.microsoft.com/office/drawing/2014/main" id="{7A9CC60C-EAB7-4C4C-862E-DF870AD111FD}"/>
                </a:ext>
              </a:extLst>
            </p:cNvPr>
            <p:cNvSpPr>
              <a:spLocks noChangeShapeType="1"/>
            </p:cNvSpPr>
            <p:nvPr/>
          </p:nvSpPr>
          <p:spPr bwMode="auto">
            <a:xfrm>
              <a:off x="2592" y="1632"/>
              <a:ext cx="0" cy="153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21" name="Line 6">
              <a:extLst>
                <a:ext uri="{FF2B5EF4-FFF2-40B4-BE49-F238E27FC236}">
                  <a16:creationId xmlns:a16="http://schemas.microsoft.com/office/drawing/2014/main" id="{0DF223DA-D010-F64F-B915-0A3240CF203A}"/>
                </a:ext>
              </a:extLst>
            </p:cNvPr>
            <p:cNvSpPr>
              <a:spLocks noChangeShapeType="1"/>
            </p:cNvSpPr>
            <p:nvPr/>
          </p:nvSpPr>
          <p:spPr bwMode="auto">
            <a:xfrm>
              <a:off x="1680" y="2400"/>
              <a:ext cx="18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22" name="Text Box 7">
              <a:extLst>
                <a:ext uri="{FF2B5EF4-FFF2-40B4-BE49-F238E27FC236}">
                  <a16:creationId xmlns:a16="http://schemas.microsoft.com/office/drawing/2014/main" id="{F74D180A-EA3C-9F4A-A711-6A84EE02A4D3}"/>
                </a:ext>
              </a:extLst>
            </p:cNvPr>
            <p:cNvSpPr txBox="1">
              <a:spLocks noChangeArrowheads="1"/>
            </p:cNvSpPr>
            <p:nvPr/>
          </p:nvSpPr>
          <p:spPr bwMode="auto">
            <a:xfrm>
              <a:off x="888" y="1728"/>
              <a:ext cx="675" cy="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2800" b="0">
                  <a:latin typeface="Times New Roman" panose="02020603050405020304" pitchFamily="18" charset="0"/>
                </a:rPr>
                <a:t>Cases</a:t>
              </a:r>
            </a:p>
          </p:txBody>
        </p:sp>
        <p:sp>
          <p:nvSpPr>
            <p:cNvPr id="90123" name="Text Box 8">
              <a:extLst>
                <a:ext uri="{FF2B5EF4-FFF2-40B4-BE49-F238E27FC236}">
                  <a16:creationId xmlns:a16="http://schemas.microsoft.com/office/drawing/2014/main" id="{1921088B-08B6-F947-8272-39C194E112A1}"/>
                </a:ext>
              </a:extLst>
            </p:cNvPr>
            <p:cNvSpPr txBox="1">
              <a:spLocks noChangeArrowheads="1"/>
            </p:cNvSpPr>
            <p:nvPr/>
          </p:nvSpPr>
          <p:spPr bwMode="auto">
            <a:xfrm>
              <a:off x="192" y="2543"/>
              <a:ext cx="1249" cy="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2800" b="0">
                  <a:latin typeface="Times New Roman" panose="02020603050405020304" pitchFamily="18" charset="0"/>
                </a:rPr>
                <a:t>Person time</a:t>
              </a:r>
            </a:p>
          </p:txBody>
        </p:sp>
        <p:sp>
          <p:nvSpPr>
            <p:cNvPr id="90124" name="Text Box 9">
              <a:extLst>
                <a:ext uri="{FF2B5EF4-FFF2-40B4-BE49-F238E27FC236}">
                  <a16:creationId xmlns:a16="http://schemas.microsoft.com/office/drawing/2014/main" id="{B4A5D3A6-74B4-BA41-B2F1-A839608E17D5}"/>
                </a:ext>
              </a:extLst>
            </p:cNvPr>
            <p:cNvSpPr txBox="1">
              <a:spLocks noChangeArrowheads="1"/>
            </p:cNvSpPr>
            <p:nvPr/>
          </p:nvSpPr>
          <p:spPr bwMode="auto">
            <a:xfrm>
              <a:off x="1755" y="1202"/>
              <a:ext cx="82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2400" b="0">
                  <a:latin typeface="Times New Roman" panose="02020603050405020304" pitchFamily="18" charset="0"/>
                </a:rPr>
                <a:t>Exposed</a:t>
              </a:r>
            </a:p>
          </p:txBody>
        </p:sp>
        <p:sp>
          <p:nvSpPr>
            <p:cNvPr id="90125" name="Text Box 10">
              <a:extLst>
                <a:ext uri="{FF2B5EF4-FFF2-40B4-BE49-F238E27FC236}">
                  <a16:creationId xmlns:a16="http://schemas.microsoft.com/office/drawing/2014/main" id="{FE5DB521-AE44-5D4C-9A41-E05B1DD9DFB7}"/>
                </a:ext>
              </a:extLst>
            </p:cNvPr>
            <p:cNvSpPr txBox="1">
              <a:spLocks noChangeArrowheads="1"/>
            </p:cNvSpPr>
            <p:nvPr/>
          </p:nvSpPr>
          <p:spPr bwMode="auto">
            <a:xfrm>
              <a:off x="2662" y="1022"/>
              <a:ext cx="823" cy="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a:spcBef>
                  <a:spcPct val="0"/>
                </a:spcBef>
                <a:buFontTx/>
                <a:buNone/>
              </a:pPr>
              <a:r>
                <a:rPr lang="en-US" altLang="en-US" sz="2400" b="0">
                  <a:latin typeface="Times New Roman" panose="02020603050405020304" pitchFamily="18" charset="0"/>
                </a:rPr>
                <a:t>Not</a:t>
              </a:r>
            </a:p>
            <a:p>
              <a:pPr algn="ctr">
                <a:spcBef>
                  <a:spcPct val="0"/>
                </a:spcBef>
                <a:buFontTx/>
                <a:buNone/>
              </a:pPr>
              <a:r>
                <a:rPr lang="en-US" altLang="en-US" sz="2400" b="0">
                  <a:latin typeface="Times New Roman" panose="02020603050405020304" pitchFamily="18" charset="0"/>
                </a:rPr>
                <a:t>Exposed</a:t>
              </a:r>
            </a:p>
          </p:txBody>
        </p:sp>
        <p:sp>
          <p:nvSpPr>
            <p:cNvPr id="90126" name="Text Box 11">
              <a:extLst>
                <a:ext uri="{FF2B5EF4-FFF2-40B4-BE49-F238E27FC236}">
                  <a16:creationId xmlns:a16="http://schemas.microsoft.com/office/drawing/2014/main" id="{62068452-C168-A14A-AE5C-A01213C56B15}"/>
                </a:ext>
              </a:extLst>
            </p:cNvPr>
            <p:cNvSpPr txBox="1">
              <a:spLocks noChangeArrowheads="1"/>
            </p:cNvSpPr>
            <p:nvPr/>
          </p:nvSpPr>
          <p:spPr bwMode="auto">
            <a:xfrm>
              <a:off x="1862" y="1681"/>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a</a:t>
              </a:r>
              <a:r>
                <a:rPr lang="en-US" altLang="en-US" sz="4000" b="0" baseline="-25000">
                  <a:latin typeface="Times New Roman" panose="02020603050405020304" pitchFamily="18" charset="0"/>
                </a:rPr>
                <a:t>i</a:t>
              </a:r>
            </a:p>
          </p:txBody>
        </p:sp>
        <p:sp>
          <p:nvSpPr>
            <p:cNvPr id="90127" name="Text Box 12">
              <a:extLst>
                <a:ext uri="{FF2B5EF4-FFF2-40B4-BE49-F238E27FC236}">
                  <a16:creationId xmlns:a16="http://schemas.microsoft.com/office/drawing/2014/main" id="{85B397E2-E509-B142-B073-41A5F923C285}"/>
                </a:ext>
              </a:extLst>
            </p:cNvPr>
            <p:cNvSpPr txBox="1">
              <a:spLocks noChangeArrowheads="1"/>
            </p:cNvSpPr>
            <p:nvPr/>
          </p:nvSpPr>
          <p:spPr bwMode="auto">
            <a:xfrm>
              <a:off x="2774" y="1681"/>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b</a:t>
              </a:r>
              <a:r>
                <a:rPr lang="en-US" altLang="en-US" sz="4000" b="0" baseline="-25000">
                  <a:latin typeface="Times New Roman" panose="02020603050405020304" pitchFamily="18" charset="0"/>
                </a:rPr>
                <a:t>i</a:t>
              </a:r>
            </a:p>
          </p:txBody>
        </p:sp>
        <p:sp>
          <p:nvSpPr>
            <p:cNvPr id="90128" name="Text Box 13">
              <a:extLst>
                <a:ext uri="{FF2B5EF4-FFF2-40B4-BE49-F238E27FC236}">
                  <a16:creationId xmlns:a16="http://schemas.microsoft.com/office/drawing/2014/main" id="{34273A59-C3BD-B042-96D8-8F74576D4049}"/>
                </a:ext>
              </a:extLst>
            </p:cNvPr>
            <p:cNvSpPr txBox="1">
              <a:spLocks noChangeArrowheads="1"/>
            </p:cNvSpPr>
            <p:nvPr/>
          </p:nvSpPr>
          <p:spPr bwMode="auto">
            <a:xfrm>
              <a:off x="1862" y="2495"/>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N</a:t>
              </a:r>
              <a:r>
                <a:rPr lang="en-US" altLang="en-US" sz="4000" b="0" baseline="-25000">
                  <a:latin typeface="Times New Roman" panose="02020603050405020304" pitchFamily="18" charset="0"/>
                </a:rPr>
                <a:t>1i</a:t>
              </a:r>
            </a:p>
          </p:txBody>
        </p:sp>
        <p:sp>
          <p:nvSpPr>
            <p:cNvPr id="90129" name="Text Box 14">
              <a:extLst>
                <a:ext uri="{FF2B5EF4-FFF2-40B4-BE49-F238E27FC236}">
                  <a16:creationId xmlns:a16="http://schemas.microsoft.com/office/drawing/2014/main" id="{F76F54BF-802D-8F43-920E-E3A71B63981D}"/>
                </a:ext>
              </a:extLst>
            </p:cNvPr>
            <p:cNvSpPr txBox="1">
              <a:spLocks noChangeArrowheads="1"/>
            </p:cNvSpPr>
            <p:nvPr/>
          </p:nvSpPr>
          <p:spPr bwMode="auto">
            <a:xfrm>
              <a:off x="2774" y="2495"/>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N</a:t>
              </a:r>
              <a:r>
                <a:rPr lang="en-US" altLang="en-US" sz="4000" b="0" baseline="-25000">
                  <a:latin typeface="Times New Roman" panose="02020603050405020304" pitchFamily="18" charset="0"/>
                </a:rPr>
                <a:t>0i</a:t>
              </a:r>
            </a:p>
          </p:txBody>
        </p:sp>
        <p:sp>
          <p:nvSpPr>
            <p:cNvPr id="90130" name="Text Box 15">
              <a:extLst>
                <a:ext uri="{FF2B5EF4-FFF2-40B4-BE49-F238E27FC236}">
                  <a16:creationId xmlns:a16="http://schemas.microsoft.com/office/drawing/2014/main" id="{CB59261B-2724-8B4B-8AD9-A3E8C0CFE614}"/>
                </a:ext>
              </a:extLst>
            </p:cNvPr>
            <p:cNvSpPr txBox="1">
              <a:spLocks noChangeArrowheads="1"/>
            </p:cNvSpPr>
            <p:nvPr/>
          </p:nvSpPr>
          <p:spPr bwMode="auto">
            <a:xfrm>
              <a:off x="3648" y="1728"/>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M</a:t>
              </a:r>
              <a:r>
                <a:rPr lang="en-US" altLang="en-US" sz="4000" b="0" baseline="-25000">
                  <a:latin typeface="Times New Roman" panose="02020603050405020304" pitchFamily="18" charset="0"/>
                </a:rPr>
                <a:t>i</a:t>
              </a:r>
            </a:p>
          </p:txBody>
        </p:sp>
        <p:sp>
          <p:nvSpPr>
            <p:cNvPr id="90131" name="Text Box 16">
              <a:extLst>
                <a:ext uri="{FF2B5EF4-FFF2-40B4-BE49-F238E27FC236}">
                  <a16:creationId xmlns:a16="http://schemas.microsoft.com/office/drawing/2014/main" id="{D6C58135-6969-8D42-B9ED-2C256C7AF1B7}"/>
                </a:ext>
              </a:extLst>
            </p:cNvPr>
            <p:cNvSpPr txBox="1">
              <a:spLocks noChangeArrowheads="1"/>
            </p:cNvSpPr>
            <p:nvPr/>
          </p:nvSpPr>
          <p:spPr bwMode="auto">
            <a:xfrm>
              <a:off x="3648" y="2543"/>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T</a:t>
              </a:r>
              <a:r>
                <a:rPr lang="en-US" altLang="en-US" sz="4000" b="0" baseline="-25000">
                  <a:latin typeface="Times New Roman" panose="02020603050405020304" pitchFamily="18" charset="0"/>
                </a:rPr>
                <a:t>i</a:t>
              </a:r>
            </a:p>
          </p:txBody>
        </p:sp>
      </p:grpSp>
      <p:pic>
        <p:nvPicPr>
          <p:cNvPr id="90118" name="Picture 24">
            <a:extLst>
              <a:ext uri="{FF2B5EF4-FFF2-40B4-BE49-F238E27FC236}">
                <a16:creationId xmlns:a16="http://schemas.microsoft.com/office/drawing/2014/main" id="{E5FD8702-880E-C849-A3C7-3D7A713D6E7C}"/>
              </a:ext>
            </a:extLst>
          </p:cNvPr>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6096000" y="4800601"/>
            <a:ext cx="3962400" cy="1438275"/>
          </a:xfrm>
          <a:noFill/>
          <a:extLst>
            <a:ext uri="{91240B29-F687-4F45-9708-019B960494DF}">
              <a14:hiddenLine xmlns:a14="http://schemas.microsoft.com/office/drawing/2010/main" w="28575" cap="flat" cmpd="sng">
                <a:solidFill>
                  <a:srgbClr val="FF0000"/>
                </a:solidFill>
                <a:prstDash val="solid"/>
                <a:miter lim="800000"/>
                <a:headEnd type="none" w="med" len="med"/>
                <a:tailEnd type="none" w="med" len="med"/>
              </a14:hiddenLine>
            </a:ext>
          </a:extLst>
        </p:spPr>
      </p:pic>
    </p:spTree>
    <p:extLst>
      <p:ext uri="{BB962C8B-B14F-4D97-AF65-F5344CB8AC3E}">
        <p14:creationId xmlns:p14="http://schemas.microsoft.com/office/powerpoint/2010/main" val="29690733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D3555-C89B-7E48-BCDC-6134BE024269}"/>
              </a:ext>
            </a:extLst>
          </p:cNvPr>
          <p:cNvSpPr>
            <a:spLocks noGrp="1"/>
          </p:cNvSpPr>
          <p:nvPr>
            <p:ph type="title"/>
          </p:nvPr>
        </p:nvSpPr>
        <p:spPr/>
        <p:txBody>
          <a:bodyPr/>
          <a:lstStyle/>
          <a:p>
            <a:r>
              <a:rPr lang="en-US" dirty="0"/>
              <a:t>Clarification</a:t>
            </a:r>
          </a:p>
        </p:txBody>
      </p:sp>
      <p:sp>
        <p:nvSpPr>
          <p:cNvPr id="3" name="Content Placeholder 2">
            <a:extLst>
              <a:ext uri="{FF2B5EF4-FFF2-40B4-BE49-F238E27FC236}">
                <a16:creationId xmlns:a16="http://schemas.microsoft.com/office/drawing/2014/main" id="{D0706C64-75A6-C541-8B55-EEF906D4BC9F}"/>
              </a:ext>
            </a:extLst>
          </p:cNvPr>
          <p:cNvSpPr>
            <a:spLocks noGrp="1"/>
          </p:cNvSpPr>
          <p:nvPr>
            <p:ph idx="1"/>
          </p:nvPr>
        </p:nvSpPr>
        <p:spPr/>
        <p:txBody>
          <a:bodyPr/>
          <a:lstStyle/>
          <a:p>
            <a:r>
              <a:rPr lang="en-US" dirty="0"/>
              <a:t>For individually matched case-control studies:</a:t>
            </a:r>
          </a:p>
          <a:p>
            <a:pPr lvl="1"/>
            <a:r>
              <a:rPr lang="en-US" dirty="0"/>
              <a:t>Conditional logistic regression is the preferred analytical method</a:t>
            </a:r>
          </a:p>
          <a:p>
            <a:pPr lvl="1"/>
            <a:r>
              <a:rPr lang="en-US" dirty="0"/>
              <a:t>Unconditional logistic regression adjusted for the matching factors is also an option (especially when case-control pairs are broken due to missing data)</a:t>
            </a:r>
          </a:p>
          <a:p>
            <a:r>
              <a:rPr lang="en-US" dirty="0"/>
              <a:t>For individually matched cohort studies:</a:t>
            </a:r>
          </a:p>
          <a:p>
            <a:pPr lvl="1"/>
            <a:r>
              <a:rPr lang="en-US" dirty="0"/>
              <a:t>One can also perform time-to-event analyses that account for matching</a:t>
            </a:r>
          </a:p>
          <a:p>
            <a:pPr lvl="1"/>
            <a:endParaRPr lang="en-US" dirty="0"/>
          </a:p>
        </p:txBody>
      </p:sp>
    </p:spTree>
    <p:extLst>
      <p:ext uri="{BB962C8B-B14F-4D97-AF65-F5344CB8AC3E}">
        <p14:creationId xmlns:p14="http://schemas.microsoft.com/office/powerpoint/2010/main" val="4033284459"/>
      </p:ext>
    </p:extLst>
  </p:cSld>
  <p:clrMapOvr>
    <a:masterClrMapping/>
  </p:clrMapOvr>
  <mc:AlternateContent xmlns:mc="http://schemas.openxmlformats.org/markup-compatibility/2006" xmlns:p14="http://schemas.microsoft.com/office/powerpoint/2010/main">
    <mc:Choice Requires="p14">
      <p:transition spd="slow" p14:dur="2000" advTm="64865"/>
    </mc:Choice>
    <mc:Fallback xmlns="">
      <p:transition spd="slow" advTm="64865"/>
    </mc:Fallback>
  </mc:AlternateContent>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Number Placeholder 5">
            <a:extLst>
              <a:ext uri="{FF2B5EF4-FFF2-40B4-BE49-F238E27FC236}">
                <a16:creationId xmlns:a16="http://schemas.microsoft.com/office/drawing/2014/main" id="{8A3B131A-A92F-FA4E-9C21-F6E2549371DE}"/>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77B40A3F-65EF-5544-A4FA-A67F1C588C61}" type="slidenum">
              <a:rPr lang="en-US" altLang="en-US" sz="1400" b="0">
                <a:latin typeface="Times New Roman" panose="02020603050405020304" pitchFamily="18" charset="0"/>
              </a:rPr>
              <a:pPr>
                <a:spcBef>
                  <a:spcPct val="0"/>
                </a:spcBef>
                <a:buFontTx/>
                <a:buNone/>
              </a:pPr>
              <a:t>90</a:t>
            </a:fld>
            <a:endParaRPr lang="en-US" altLang="en-US" sz="1400" b="0">
              <a:latin typeface="Times New Roman" panose="02020603050405020304" pitchFamily="18" charset="0"/>
            </a:endParaRPr>
          </a:p>
        </p:txBody>
      </p:sp>
      <p:sp>
        <p:nvSpPr>
          <p:cNvPr id="92163" name="Rectangle 2">
            <a:extLst>
              <a:ext uri="{FF2B5EF4-FFF2-40B4-BE49-F238E27FC236}">
                <a16:creationId xmlns:a16="http://schemas.microsoft.com/office/drawing/2014/main" id="{A33A12F0-DD0B-8A4A-9739-25A3BE1BFEDD}"/>
              </a:ext>
            </a:extLst>
          </p:cNvPr>
          <p:cNvSpPr>
            <a:spLocks noGrp="1" noChangeArrowheads="1"/>
          </p:cNvSpPr>
          <p:nvPr>
            <p:ph type="title"/>
          </p:nvPr>
        </p:nvSpPr>
        <p:spPr>
          <a:xfrm>
            <a:off x="1676400" y="609600"/>
            <a:ext cx="8991600" cy="1143000"/>
          </a:xfrm>
        </p:spPr>
        <p:txBody>
          <a:bodyPr/>
          <a:lstStyle/>
          <a:p>
            <a:pPr eaLnBrk="1" hangingPunct="1"/>
            <a:r>
              <a:rPr lang="en-US" altLang="en-US"/>
              <a:t>Data from Maclure</a:t>
            </a:r>
          </a:p>
        </p:txBody>
      </p:sp>
      <p:sp>
        <p:nvSpPr>
          <p:cNvPr id="92164" name="Text Box 3">
            <a:extLst>
              <a:ext uri="{FF2B5EF4-FFF2-40B4-BE49-F238E27FC236}">
                <a16:creationId xmlns:a16="http://schemas.microsoft.com/office/drawing/2014/main" id="{D5A88716-410E-CB46-BB76-0B01091919CF}"/>
              </a:ext>
            </a:extLst>
          </p:cNvPr>
          <p:cNvSpPr txBox="1">
            <a:spLocks noChangeArrowheads="1"/>
          </p:cNvSpPr>
          <p:nvPr/>
        </p:nvSpPr>
        <p:spPr bwMode="auto">
          <a:xfrm>
            <a:off x="3200400" y="4724401"/>
            <a:ext cx="4648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50000"/>
              </a:spcBef>
              <a:buFontTx/>
              <a:buNone/>
            </a:pPr>
            <a:endParaRPr lang="en-US" altLang="en-US" sz="2000">
              <a:solidFill>
                <a:schemeClr val="accent2"/>
              </a:solidFill>
            </a:endParaRPr>
          </a:p>
        </p:txBody>
      </p:sp>
      <p:graphicFrame>
        <p:nvGraphicFramePr>
          <p:cNvPr id="531460" name="Group 4">
            <a:extLst>
              <a:ext uri="{FF2B5EF4-FFF2-40B4-BE49-F238E27FC236}">
                <a16:creationId xmlns:a16="http://schemas.microsoft.com/office/drawing/2014/main" id="{1F5A7C64-EDCB-47DD-9456-312311358D2C}"/>
              </a:ext>
            </a:extLst>
          </p:cNvPr>
          <p:cNvGraphicFramePr>
            <a:graphicFrameLocks noGrp="1"/>
          </p:cNvGraphicFramePr>
          <p:nvPr/>
        </p:nvGraphicFramePr>
        <p:xfrm>
          <a:off x="1524000" y="1981200"/>
          <a:ext cx="8915400" cy="3657600"/>
        </p:xfrm>
        <a:graphic>
          <a:graphicData uri="http://schemas.openxmlformats.org/drawingml/2006/table">
            <a:tbl>
              <a:tblPr/>
              <a:tblGrid>
                <a:gridCol w="1449388">
                  <a:extLst>
                    <a:ext uri="{9D8B030D-6E8A-4147-A177-3AD203B41FA5}">
                      <a16:colId xmlns:a16="http://schemas.microsoft.com/office/drawing/2014/main" val="20000"/>
                    </a:ext>
                  </a:extLst>
                </a:gridCol>
                <a:gridCol w="2814637">
                  <a:extLst>
                    <a:ext uri="{9D8B030D-6E8A-4147-A177-3AD203B41FA5}">
                      <a16:colId xmlns:a16="http://schemas.microsoft.com/office/drawing/2014/main" val="20001"/>
                    </a:ext>
                  </a:extLst>
                </a:gridCol>
                <a:gridCol w="2635250">
                  <a:extLst>
                    <a:ext uri="{9D8B030D-6E8A-4147-A177-3AD203B41FA5}">
                      <a16:colId xmlns:a16="http://schemas.microsoft.com/office/drawing/2014/main" val="20002"/>
                    </a:ext>
                  </a:extLst>
                </a:gridCol>
                <a:gridCol w="796925">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tblGrid>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000" b="1" i="0" u="none" strike="noStrike" cap="none" normalizeH="0" baseline="0">
                        <a:ln>
                          <a:noFill/>
                        </a:ln>
                        <a:solidFill>
                          <a:schemeClr val="tx1"/>
                        </a:solidFill>
                        <a:effectLst/>
                        <a:latin typeface="Arial Rounded MT Bold" panose="020F0704030504030204" pitchFamily="34" charset="0"/>
                      </a:endParaRPr>
                    </a:p>
                  </a:txBody>
                  <a:tcPr marL="0" marR="0" marT="0" marB="0" horzOverflow="overflow">
                    <a:lnL cap="flat">
                      <a:noFill/>
                    </a:lnL>
                    <a:lnR>
                      <a:noFill/>
                    </a:lnR>
                    <a:lnT cap="flat">
                      <a:noFill/>
                    </a:lnT>
                    <a:lnB>
                      <a:noFill/>
                    </a:lnB>
                    <a:lnTlToBr>
                      <a:noFill/>
                    </a:lnTlToBr>
                    <a:lnBlToTr>
                      <a:noFill/>
                    </a:lnBlToTr>
                    <a:noFill/>
                  </a:tcPr>
                </a:tc>
                <a:tc gridSpan="4">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Sexual Activity During Past Year</a:t>
                      </a:r>
                    </a:p>
                  </a:txBody>
                  <a:tcPr marL="0" marR="0" marT="0" marB="0" anchor="ctr" horzOverflow="overflow">
                    <a:lnL>
                      <a:noFill/>
                    </a:lnL>
                    <a:lnR cap="flat">
                      <a:noFill/>
                    </a:lnR>
                    <a:lnT cap="flat">
                      <a:noFill/>
                    </a:lnT>
                    <a:lnB w="381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84163">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Subject</a:t>
                      </a:r>
                    </a:p>
                  </a:txBody>
                  <a:tcPr marL="0" marR="0" marT="0" marB="0" anchor="ctr"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Last time before MI</a:t>
                      </a:r>
                    </a:p>
                  </a:txBody>
                  <a:tcPr marL="0" marR="0" marT="0" marB="0" anchor="ctr" horzOverflow="overflow">
                    <a:lnL>
                      <a:noFill/>
                    </a:lnL>
                    <a:lnR>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Usual Frequency</a:t>
                      </a:r>
                    </a:p>
                  </a:txBody>
                  <a:tcPr marL="0" marR="0" marT="0" marB="0" anchor="ctr" horzOverflow="overflow">
                    <a:lnL>
                      <a:noFill/>
                    </a:lnL>
                    <a:lnR>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Obs.</a:t>
                      </a:r>
                    </a:p>
                  </a:txBody>
                  <a:tcPr marL="0" marR="0" marT="0" marB="0" anchor="ctr" horzOverflow="overflow">
                    <a:lnL>
                      <a:noFill/>
                    </a:lnL>
                    <a:lnR>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Exp.</a:t>
                      </a:r>
                    </a:p>
                  </a:txBody>
                  <a:tcPr marL="0" marR="0" marT="0" marB="0" anchor="ctr" horzOverflow="overflow">
                    <a:lnL>
                      <a:noFill/>
                    </a:lnL>
                    <a:lnR cap="flat">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5 minutes</a:t>
                      </a:r>
                    </a:p>
                  </a:txBody>
                  <a:tcPr marL="0" marR="0" marT="0" marB="0" horzOverflow="overflow">
                    <a:lnL>
                      <a:noFill/>
                    </a:lnL>
                    <a:lnR>
                      <a:noFill/>
                    </a:lnR>
                    <a:lnT w="381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1/year</a:t>
                      </a:r>
                    </a:p>
                  </a:txBody>
                  <a:tcPr marL="0" marR="0" marT="0" marB="0" horzOverflow="overflow">
                    <a:lnL>
                      <a:noFill/>
                    </a:lnL>
                    <a:lnR>
                      <a:noFill/>
                    </a:lnR>
                    <a:lnT w="381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1:0</a:t>
                      </a:r>
                    </a:p>
                  </a:txBody>
                  <a:tcPr marL="0" marR="0" marT="0" marB="0" horzOverflow="overflow">
                    <a:lnL>
                      <a:noFill/>
                    </a:lnL>
                    <a:lnR>
                      <a:noFill/>
                    </a:lnR>
                    <a:lnT w="381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1:8,765</a:t>
                      </a:r>
                    </a:p>
                  </a:txBody>
                  <a:tcPr marL="0" marR="0" marT="0" marB="0" horzOverflow="overflow">
                    <a:lnL>
                      <a:noFill/>
                    </a:lnL>
                    <a:lnR cap="flat">
                      <a:noFill/>
                    </a:lnR>
                    <a:lnT w="381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2"/>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90 minutes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2/week</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104:8,662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3</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2/month</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24:8,742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4</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3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1/week</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52:8,714</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5"/>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5</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7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2/week</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104:8,662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6"/>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6</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11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3/month</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36:8,730</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7"/>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7</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14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2/month</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24:8,742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8"/>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8</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21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2/month</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24:8,742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9"/>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9</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35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2/month</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24:8,742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0"/>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10</a:t>
                      </a:r>
                    </a:p>
                  </a:txBody>
                  <a:tcPr marL="0" marR="0" marT="0" marB="0" horzOverflow="overflow">
                    <a:lnL cap="flat">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20 years</a:t>
                      </a:r>
                    </a:p>
                  </a:txBody>
                  <a:tcPr marL="0" marR="0" marT="0" marB="0" horzOverflow="overflow">
                    <a:lnL>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0/year</a:t>
                      </a:r>
                    </a:p>
                  </a:txBody>
                  <a:tcPr marL="0" marR="0" marT="0" marB="0" horzOverflow="overflow">
                    <a:lnL>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0:8,766</a:t>
                      </a:r>
                    </a:p>
                  </a:txBody>
                  <a:tcPr marL="0" marR="0" marT="0" marB="0"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11"/>
                  </a:ext>
                </a:extLst>
              </a:tr>
            </a:tbl>
          </a:graphicData>
        </a:graphic>
      </p:graphicFrame>
      <p:graphicFrame>
        <p:nvGraphicFramePr>
          <p:cNvPr id="92225" name="Object 71">
            <a:extLst>
              <a:ext uri="{FF2B5EF4-FFF2-40B4-BE49-F238E27FC236}">
                <a16:creationId xmlns:a16="http://schemas.microsoft.com/office/drawing/2014/main" id="{68C6FCE3-D3E4-CA45-86B0-38446A9DB5C7}"/>
              </a:ext>
            </a:extLst>
          </p:cNvPr>
          <p:cNvGraphicFramePr>
            <a:graphicFrameLocks noChangeAspect="1"/>
          </p:cNvGraphicFramePr>
          <p:nvPr/>
        </p:nvGraphicFramePr>
        <p:xfrm>
          <a:off x="6781800" y="5791200"/>
          <a:ext cx="2971800" cy="719138"/>
        </p:xfrm>
        <a:graphic>
          <a:graphicData uri="http://schemas.openxmlformats.org/presentationml/2006/ole">
            <mc:AlternateContent xmlns:mc="http://schemas.openxmlformats.org/markup-compatibility/2006">
              <mc:Choice xmlns:v="urn:schemas-microsoft-com:vml" Requires="v">
                <p:oleObj spid="_x0000_s2056" name="Equation" r:id="rId4" imgW="24282400" imgH="7315200" progId="Equation.3">
                  <p:embed/>
                </p:oleObj>
              </mc:Choice>
              <mc:Fallback>
                <p:oleObj name="Equation" r:id="rId4" imgW="24282400" imgH="7315200" progId="Equation.3">
                  <p:embed/>
                  <p:pic>
                    <p:nvPicPr>
                      <p:cNvPr id="92225" name="Object 71">
                        <a:extLst>
                          <a:ext uri="{FF2B5EF4-FFF2-40B4-BE49-F238E27FC236}">
                            <a16:creationId xmlns:a16="http://schemas.microsoft.com/office/drawing/2014/main" id="{68C6FCE3-D3E4-CA45-86B0-38446A9DB5C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81800" y="5791200"/>
                        <a:ext cx="2971800" cy="719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77965872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a:extLst>
              <a:ext uri="{FF2B5EF4-FFF2-40B4-BE49-F238E27FC236}">
                <a16:creationId xmlns:a16="http://schemas.microsoft.com/office/drawing/2014/main" id="{5CC7E8EE-A171-EC49-8366-94E1052C04BC}"/>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90C86D7-9791-C046-AAF1-E6AD0BC5EE38}" type="slidenum">
              <a:rPr lang="en-US" altLang="en-US" sz="1400" b="0">
                <a:latin typeface="Times New Roman" panose="02020603050405020304" pitchFamily="18" charset="0"/>
              </a:rPr>
              <a:pPr>
                <a:spcBef>
                  <a:spcPct val="0"/>
                </a:spcBef>
                <a:buFontTx/>
                <a:buNone/>
              </a:pPr>
              <a:t>91</a:t>
            </a:fld>
            <a:endParaRPr lang="en-US" altLang="en-US" sz="1400" b="0">
              <a:latin typeface="Times New Roman" panose="02020603050405020304" pitchFamily="18" charset="0"/>
            </a:endParaRPr>
          </a:p>
        </p:txBody>
      </p:sp>
      <p:sp>
        <p:nvSpPr>
          <p:cNvPr id="9219" name="Rectangle 2">
            <a:extLst>
              <a:ext uri="{FF2B5EF4-FFF2-40B4-BE49-F238E27FC236}">
                <a16:creationId xmlns:a16="http://schemas.microsoft.com/office/drawing/2014/main" id="{B46BA23B-F8C2-B749-8A43-0FE45579FC0F}"/>
              </a:ext>
            </a:extLst>
          </p:cNvPr>
          <p:cNvSpPr>
            <a:spLocks noGrp="1" noChangeArrowheads="1"/>
          </p:cNvSpPr>
          <p:nvPr>
            <p:ph type="title"/>
          </p:nvPr>
        </p:nvSpPr>
        <p:spPr/>
        <p:txBody>
          <a:bodyPr/>
          <a:lstStyle/>
          <a:p>
            <a:r>
              <a:rPr lang="en-US" altLang="en-US" dirty="0"/>
              <a:t>Related Efficient Sampling Designs</a:t>
            </a:r>
          </a:p>
        </p:txBody>
      </p:sp>
      <p:sp>
        <p:nvSpPr>
          <p:cNvPr id="640004" name="Rectangle 4">
            <a:extLst>
              <a:ext uri="{FF2B5EF4-FFF2-40B4-BE49-F238E27FC236}">
                <a16:creationId xmlns:a16="http://schemas.microsoft.com/office/drawing/2014/main" id="{0F65B342-13CF-4BDE-A482-AE8A1E69FF7B}"/>
              </a:ext>
            </a:extLst>
          </p:cNvPr>
          <p:cNvSpPr>
            <a:spLocks noGrp="1" noChangeArrowheads="1"/>
          </p:cNvSpPr>
          <p:nvPr>
            <p:ph type="body" idx="1"/>
          </p:nvPr>
        </p:nvSpPr>
        <p:spPr>
          <a:xfrm>
            <a:off x="838200" y="2145323"/>
            <a:ext cx="8001000" cy="3528646"/>
          </a:xfrm>
        </p:spPr>
        <p:txBody>
          <a:bodyPr/>
          <a:lstStyle/>
          <a:p>
            <a:pPr lvl="1" eaLnBrk="1" hangingPunct="1">
              <a:defRPr/>
            </a:pPr>
            <a:r>
              <a:rPr lang="en-US" altLang="en-US" dirty="0"/>
              <a:t>Case-Crossover Designs</a:t>
            </a:r>
          </a:p>
          <a:p>
            <a:pPr lvl="1" eaLnBrk="1" hangingPunct="1">
              <a:defRPr/>
            </a:pPr>
            <a:r>
              <a:rPr lang="en-US" altLang="en-US" dirty="0">
                <a:solidFill>
                  <a:schemeClr val="bg1">
                    <a:lumMod val="50000"/>
                  </a:schemeClr>
                </a:solidFill>
              </a:rPr>
              <a:t>Case-Time Control Designs</a:t>
            </a:r>
          </a:p>
          <a:p>
            <a:pPr lvl="1" eaLnBrk="1" hangingPunct="1">
              <a:defRPr/>
            </a:pPr>
            <a:r>
              <a:rPr lang="en-US" altLang="en-US" dirty="0">
                <a:solidFill>
                  <a:schemeClr val="bg1">
                    <a:lumMod val="50000"/>
                  </a:schemeClr>
                </a:solidFill>
              </a:rPr>
              <a:t>Self-Controlled Case-Series Designs</a:t>
            </a:r>
          </a:p>
          <a:p>
            <a:pPr lvl="1" eaLnBrk="1" hangingPunct="1">
              <a:defRPr/>
            </a:pPr>
            <a:r>
              <a:rPr lang="en-US" altLang="en-US" dirty="0">
                <a:solidFill>
                  <a:schemeClr val="bg1">
                    <a:lumMod val="50000"/>
                  </a:schemeClr>
                </a:solidFill>
              </a:rPr>
              <a:t>Case-Specular Designs </a:t>
            </a:r>
          </a:p>
          <a:p>
            <a:pPr lvl="1" eaLnBrk="1" hangingPunct="1">
              <a:defRPr/>
            </a:pPr>
            <a:r>
              <a:rPr lang="en-US" altLang="en-US" dirty="0">
                <a:solidFill>
                  <a:schemeClr val="bg1">
                    <a:lumMod val="50000"/>
                  </a:schemeClr>
                </a:solidFill>
              </a:rPr>
              <a:t>Case-Only Designs for Interaction </a:t>
            </a:r>
          </a:p>
          <a:p>
            <a:pPr eaLnBrk="1" hangingPunct="1">
              <a:defRPr/>
            </a:pPr>
            <a:endParaRPr lang="en-US" altLang="en-US" dirty="0"/>
          </a:p>
        </p:txBody>
      </p:sp>
    </p:spTree>
    <p:extLst>
      <p:ext uri="{BB962C8B-B14F-4D97-AF65-F5344CB8AC3E}">
        <p14:creationId xmlns:p14="http://schemas.microsoft.com/office/powerpoint/2010/main" val="422158505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Number Placeholder 5">
            <a:extLst>
              <a:ext uri="{FF2B5EF4-FFF2-40B4-BE49-F238E27FC236}">
                <a16:creationId xmlns:a16="http://schemas.microsoft.com/office/drawing/2014/main" id="{A989125A-DD6D-F14F-8711-6F621F6B801F}"/>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0C0BFA63-682F-5149-8420-837E6BABF74E}" type="slidenum">
              <a:rPr lang="en-US" altLang="en-US" sz="1400" b="0">
                <a:latin typeface="Times New Roman" panose="02020603050405020304" pitchFamily="18" charset="0"/>
              </a:rPr>
              <a:pPr>
                <a:spcBef>
                  <a:spcPct val="0"/>
                </a:spcBef>
                <a:buFontTx/>
                <a:buNone/>
              </a:pPr>
              <a:t>92</a:t>
            </a:fld>
            <a:endParaRPr lang="en-US" altLang="en-US" sz="1400" b="0">
              <a:latin typeface="Times New Roman" panose="02020603050405020304" pitchFamily="18" charset="0"/>
            </a:endParaRPr>
          </a:p>
        </p:txBody>
      </p:sp>
      <p:sp>
        <p:nvSpPr>
          <p:cNvPr id="153603" name="Rectangle 2">
            <a:extLst>
              <a:ext uri="{FF2B5EF4-FFF2-40B4-BE49-F238E27FC236}">
                <a16:creationId xmlns:a16="http://schemas.microsoft.com/office/drawing/2014/main" id="{8BF40B81-385B-F94B-B569-916569997E3E}"/>
              </a:ext>
            </a:extLst>
          </p:cNvPr>
          <p:cNvSpPr>
            <a:spLocks noGrp="1" noChangeArrowheads="1"/>
          </p:cNvSpPr>
          <p:nvPr>
            <p:ph type="title"/>
          </p:nvPr>
        </p:nvSpPr>
        <p:spPr>
          <a:xfrm>
            <a:off x="1905000" y="609600"/>
            <a:ext cx="8305800" cy="1143000"/>
          </a:xfrm>
        </p:spPr>
        <p:txBody>
          <a:bodyPr/>
          <a:lstStyle/>
          <a:p>
            <a:pPr eaLnBrk="1" hangingPunct="1"/>
            <a:r>
              <a:rPr lang="en-US" altLang="en-US" dirty="0"/>
              <a:t>Applications: Triggers </a:t>
            </a:r>
          </a:p>
        </p:txBody>
      </p:sp>
      <p:sp>
        <p:nvSpPr>
          <p:cNvPr id="153604" name="Text Box 3">
            <a:extLst>
              <a:ext uri="{FF2B5EF4-FFF2-40B4-BE49-F238E27FC236}">
                <a16:creationId xmlns:a16="http://schemas.microsoft.com/office/drawing/2014/main" id="{23073D00-B16C-5C46-9D63-E6D6979AA205}"/>
              </a:ext>
            </a:extLst>
          </p:cNvPr>
          <p:cNvSpPr txBox="1">
            <a:spLocks noChangeArrowheads="1"/>
          </p:cNvSpPr>
          <p:nvPr/>
        </p:nvSpPr>
        <p:spPr bwMode="auto">
          <a:xfrm>
            <a:off x="2286000" y="2209800"/>
            <a:ext cx="7924800" cy="35640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r>
              <a:rPr lang="en-US" altLang="en-US" sz="2400" b="0" dirty="0"/>
              <a:t>Classic: MI and sexual activity</a:t>
            </a:r>
          </a:p>
          <a:p>
            <a:pPr eaLnBrk="1" hangingPunct="1"/>
            <a:r>
              <a:rPr lang="en-US" altLang="en-US" sz="2400" b="0" dirty="0"/>
              <a:t>Match for time of day: MI and exercise </a:t>
            </a:r>
          </a:p>
          <a:p>
            <a:pPr eaLnBrk="1" hangingPunct="1"/>
            <a:r>
              <a:rPr lang="en-US" altLang="en-US" sz="2400" b="0" dirty="0"/>
              <a:t>Exposure opportunity: Traffic accidents</a:t>
            </a:r>
          </a:p>
          <a:p>
            <a:pPr eaLnBrk="1" hangingPunct="1"/>
            <a:r>
              <a:rPr lang="en-US" altLang="en-US" sz="2400" b="0" i="1" dirty="0"/>
              <a:t>Control for indication?: </a:t>
            </a:r>
            <a:r>
              <a:rPr lang="en-US" altLang="en-US" sz="2400" b="0" dirty="0"/>
              <a:t>Adverse drug events</a:t>
            </a:r>
            <a:r>
              <a:rPr lang="en-US" altLang="en-US" sz="2400" dirty="0">
                <a:solidFill>
                  <a:schemeClr val="accent2"/>
                </a:solidFill>
              </a:rPr>
              <a:t> </a:t>
            </a:r>
            <a:endParaRPr lang="en-US" altLang="en-US" sz="2400" b="0" i="1" dirty="0"/>
          </a:p>
          <a:p>
            <a:pPr eaLnBrk="1" hangingPunct="1"/>
            <a:r>
              <a:rPr lang="en-US" altLang="en-US" sz="2400" b="0" dirty="0"/>
              <a:t>Bi-directional sampling:  Air pollution</a:t>
            </a:r>
          </a:p>
          <a:p>
            <a:pPr eaLnBrk="1" hangingPunct="1"/>
            <a:r>
              <a:rPr lang="en-US" altLang="en-US" sz="2400" b="0" dirty="0"/>
              <a:t>Infectious disease epidemiology: Vaccines</a:t>
            </a:r>
          </a:p>
          <a:p>
            <a:pPr eaLnBrk="1" hangingPunct="1"/>
            <a:r>
              <a:rPr lang="en-US" altLang="en-US" sz="2400" b="0" dirty="0"/>
              <a:t>Gene-environment interaction: see Rothman</a:t>
            </a:r>
          </a:p>
          <a:p>
            <a:pPr eaLnBrk="1" hangingPunct="1"/>
            <a:r>
              <a:rPr lang="en-US" altLang="en-US" sz="2400" b="0" dirty="0"/>
              <a:t>Sibling design: Oral clefts and maternal smoking</a:t>
            </a:r>
          </a:p>
        </p:txBody>
      </p:sp>
    </p:spTree>
    <p:extLst>
      <p:ext uri="{BB962C8B-B14F-4D97-AF65-F5344CB8AC3E}">
        <p14:creationId xmlns:p14="http://schemas.microsoft.com/office/powerpoint/2010/main" val="196135953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a:extLst>
              <a:ext uri="{FF2B5EF4-FFF2-40B4-BE49-F238E27FC236}">
                <a16:creationId xmlns:a16="http://schemas.microsoft.com/office/drawing/2014/main" id="{05446F3C-BE83-9445-BAF6-5A2A1496F24E}"/>
              </a:ext>
            </a:extLst>
          </p:cNvPr>
          <p:cNvSpPr>
            <a:spLocks noGrp="1" noChangeArrowheads="1"/>
          </p:cNvSpPr>
          <p:nvPr>
            <p:ph type="title"/>
          </p:nvPr>
        </p:nvSpPr>
        <p:spPr>
          <a:xfrm>
            <a:off x="1905000" y="914400"/>
            <a:ext cx="8382000" cy="838200"/>
          </a:xfrm>
        </p:spPr>
        <p:txBody>
          <a:bodyPr/>
          <a:lstStyle/>
          <a:p>
            <a:pPr eaLnBrk="1" hangingPunct="1"/>
            <a:r>
              <a:rPr lang="en-US" altLang="en-US"/>
              <a:t>Case-Crossover Counterfactuals</a:t>
            </a:r>
          </a:p>
        </p:txBody>
      </p:sp>
      <p:sp>
        <p:nvSpPr>
          <p:cNvPr id="175107" name="Rectangle 3">
            <a:extLst>
              <a:ext uri="{FF2B5EF4-FFF2-40B4-BE49-F238E27FC236}">
                <a16:creationId xmlns:a16="http://schemas.microsoft.com/office/drawing/2014/main" id="{B992BC32-680E-D84E-84C7-6CA99F489494}"/>
              </a:ext>
            </a:extLst>
          </p:cNvPr>
          <p:cNvSpPr>
            <a:spLocks noGrp="1" noChangeArrowheads="1"/>
          </p:cNvSpPr>
          <p:nvPr>
            <p:ph type="body" idx="1"/>
          </p:nvPr>
        </p:nvSpPr>
        <p:spPr>
          <a:xfrm>
            <a:off x="1676400" y="1828800"/>
            <a:ext cx="8686800" cy="4343400"/>
          </a:xfrm>
        </p:spPr>
        <p:txBody>
          <a:bodyPr/>
          <a:lstStyle/>
          <a:p>
            <a:pPr eaLnBrk="1" hangingPunct="1">
              <a:lnSpc>
                <a:spcPct val="90000"/>
              </a:lnSpc>
              <a:spcBef>
                <a:spcPct val="0"/>
              </a:spcBef>
              <a:buFontTx/>
              <a:buNone/>
            </a:pPr>
            <a:endParaRPr lang="en-US" altLang="en-US" sz="2200" dirty="0"/>
          </a:p>
          <a:p>
            <a:pPr eaLnBrk="1" hangingPunct="1">
              <a:spcBef>
                <a:spcPct val="0"/>
              </a:spcBef>
            </a:pPr>
            <a:r>
              <a:rPr lang="en-US" altLang="en-US" sz="2400" dirty="0"/>
              <a:t>The case-crossover study is examining a different counterfactual than what we have in cohort or case-control studies </a:t>
            </a:r>
          </a:p>
          <a:p>
            <a:pPr lvl="1" eaLnBrk="1" hangingPunct="1">
              <a:spcBef>
                <a:spcPct val="0"/>
              </a:spcBef>
            </a:pPr>
            <a:r>
              <a:rPr lang="en-US" altLang="en-US" sz="2000" dirty="0"/>
              <a:t>the cohort/case-control design assesses why some individuals develop the outcome and others do not</a:t>
            </a:r>
          </a:p>
          <a:p>
            <a:pPr lvl="1" eaLnBrk="1" hangingPunct="1">
              <a:spcBef>
                <a:spcPct val="0"/>
              </a:spcBef>
            </a:pPr>
            <a:r>
              <a:rPr lang="en-US" altLang="en-US" sz="2000" dirty="0"/>
              <a:t>the case-crossover examines why the outcome occurred when it did</a:t>
            </a:r>
          </a:p>
          <a:p>
            <a:pPr lvl="1" eaLnBrk="1" hangingPunct="1">
              <a:spcBef>
                <a:spcPct val="0"/>
              </a:spcBef>
            </a:pPr>
            <a:endParaRPr lang="en-US" altLang="en-US" sz="2000" dirty="0"/>
          </a:p>
          <a:p>
            <a:pPr eaLnBrk="1" hangingPunct="1">
              <a:spcBef>
                <a:spcPct val="0"/>
              </a:spcBef>
            </a:pPr>
            <a:r>
              <a:rPr lang="en-US" altLang="en-US" sz="2400" dirty="0"/>
              <a:t>Counterfactual Interpretation of Case-Crossover: The rate ratio is the factor by which we would reduce the outcomes </a:t>
            </a:r>
            <a:r>
              <a:rPr lang="en-US" altLang="en-US" sz="2400" u="sng" dirty="0"/>
              <a:t>within the effect period</a:t>
            </a:r>
            <a:r>
              <a:rPr lang="en-US" altLang="en-US" sz="2400" dirty="0"/>
              <a:t> among the exposed cases if we eliminated the exposure that occurred </a:t>
            </a:r>
            <a:r>
              <a:rPr lang="en-US" altLang="en-US" sz="2400" u="sng" dirty="0"/>
              <a:t>immediately before the case</a:t>
            </a:r>
          </a:p>
        </p:txBody>
      </p:sp>
      <p:sp>
        <p:nvSpPr>
          <p:cNvPr id="175108" name="Slide Number Placeholder 3">
            <a:extLst>
              <a:ext uri="{FF2B5EF4-FFF2-40B4-BE49-F238E27FC236}">
                <a16:creationId xmlns:a16="http://schemas.microsoft.com/office/drawing/2014/main" id="{21048435-D321-7542-856A-38126CC8AF2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051E99F-D4FA-0547-9F00-57DD80B6E1E1}" type="slidenum">
              <a:rPr lang="en-US" altLang="en-US" sz="1400" b="0">
                <a:latin typeface="Arial" panose="020B0604020202020204" pitchFamily="34" charset="0"/>
                <a:ea typeface="MS PGothic" panose="020B0600070205080204" pitchFamily="34" charset="-128"/>
              </a:rPr>
              <a:pPr>
                <a:spcBef>
                  <a:spcPct val="0"/>
                </a:spcBef>
                <a:buFontTx/>
                <a:buNone/>
              </a:pPr>
              <a:t>93</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356652036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3">
            <a:extLst>
              <a:ext uri="{FF2B5EF4-FFF2-40B4-BE49-F238E27FC236}">
                <a16:creationId xmlns:a16="http://schemas.microsoft.com/office/drawing/2014/main" id="{27D2C310-BF88-114C-86B5-3B483063B4C6}"/>
              </a:ext>
            </a:extLst>
          </p:cNvPr>
          <p:cNvSpPr>
            <a:spLocks noGrp="1" noChangeArrowheads="1"/>
          </p:cNvSpPr>
          <p:nvPr>
            <p:ph type="body" idx="1"/>
          </p:nvPr>
        </p:nvSpPr>
        <p:spPr>
          <a:xfrm>
            <a:off x="1037492" y="2057400"/>
            <a:ext cx="10005646" cy="4038600"/>
          </a:xfrm>
        </p:spPr>
        <p:txBody>
          <a:bodyPr/>
          <a:lstStyle/>
          <a:p>
            <a:pPr eaLnBrk="1" hangingPunct="1">
              <a:spcBef>
                <a:spcPct val="0"/>
              </a:spcBef>
            </a:pPr>
            <a:r>
              <a:rPr lang="en-US" altLang="en-US" sz="2200" dirty="0"/>
              <a:t>Rate ratio for the effect of physical exertion on MI of 5.9 (95% CI: 4.6, 7.7)</a:t>
            </a:r>
          </a:p>
          <a:p>
            <a:pPr eaLnBrk="1" hangingPunct="1">
              <a:spcBef>
                <a:spcPct val="0"/>
              </a:spcBef>
            </a:pPr>
            <a:r>
              <a:rPr lang="en-US" altLang="en-US" sz="2200" dirty="0"/>
              <a:t>There were 54 exposed cases in the study</a:t>
            </a:r>
          </a:p>
          <a:p>
            <a:pPr eaLnBrk="1" hangingPunct="1">
              <a:spcBef>
                <a:spcPct val="0"/>
              </a:spcBef>
            </a:pPr>
            <a:r>
              <a:rPr lang="en-US" altLang="en-US" sz="2200" dirty="0"/>
              <a:t>If we had eliminated physical activity immediate prior to the MI we would only have had 54/(5.9) = 9 MI</a:t>
            </a:r>
            <a:r>
              <a:rPr lang="ja-JP" altLang="en-US" sz="2200">
                <a:ea typeface="MS PGothic" panose="020B0600070205080204" pitchFamily="34" charset="-128"/>
              </a:rPr>
              <a:t>’</a:t>
            </a:r>
            <a:r>
              <a:rPr lang="en-US" altLang="ja-JP" sz="2200" dirty="0">
                <a:ea typeface="MS PGothic" panose="020B0600070205080204" pitchFamily="34" charset="-128"/>
              </a:rPr>
              <a:t>s in that 1-hour period for this group, rather than 54</a:t>
            </a:r>
          </a:p>
          <a:p>
            <a:pPr eaLnBrk="1" hangingPunct="1">
              <a:spcBef>
                <a:spcPct val="0"/>
              </a:spcBef>
            </a:pPr>
            <a:r>
              <a:rPr lang="en-US" altLang="en-US" sz="2200" dirty="0"/>
              <a:t>Physical exertion increases likelihood of MI in the next hour</a:t>
            </a:r>
          </a:p>
          <a:p>
            <a:pPr eaLnBrk="1" hangingPunct="1">
              <a:spcBef>
                <a:spcPct val="0"/>
              </a:spcBef>
            </a:pPr>
            <a:r>
              <a:rPr lang="en-US" altLang="en-US" sz="2200" dirty="0"/>
              <a:t>BUT… cohort studies estimates suggest a protective risk ratio for the effect of physical activity on MI</a:t>
            </a:r>
          </a:p>
          <a:p>
            <a:pPr eaLnBrk="1" hangingPunct="1">
              <a:spcBef>
                <a:spcPct val="0"/>
              </a:spcBef>
            </a:pPr>
            <a:r>
              <a:rPr lang="en-US" altLang="en-US" sz="2200" dirty="0"/>
              <a:t>These are NOT contradictory; they are estimating different things: Physical activity in the long-run protects against MI. But for the hour after physical activity, the likelihood of an MI increases</a:t>
            </a:r>
          </a:p>
          <a:p>
            <a:pPr eaLnBrk="1" hangingPunct="1">
              <a:spcBef>
                <a:spcPct val="0"/>
              </a:spcBef>
            </a:pPr>
            <a:endParaRPr lang="en-US" altLang="en-US" sz="2200" dirty="0"/>
          </a:p>
        </p:txBody>
      </p:sp>
      <p:sp>
        <p:nvSpPr>
          <p:cNvPr id="176131" name="Slide Number Placeholder 3">
            <a:extLst>
              <a:ext uri="{FF2B5EF4-FFF2-40B4-BE49-F238E27FC236}">
                <a16:creationId xmlns:a16="http://schemas.microsoft.com/office/drawing/2014/main" id="{D8396D50-5C04-B440-8140-E8C6F0F5E8C2}"/>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2274142-5CBE-1B42-84C4-C843B33AC9B8}" type="slidenum">
              <a:rPr lang="en-US" altLang="en-US" sz="1400" b="0">
                <a:latin typeface="Arial" panose="020B0604020202020204" pitchFamily="34" charset="0"/>
                <a:ea typeface="MS PGothic" panose="020B0600070205080204" pitchFamily="34" charset="-128"/>
              </a:rPr>
              <a:pPr>
                <a:spcBef>
                  <a:spcPct val="0"/>
                </a:spcBef>
                <a:buFontTx/>
                <a:buNone/>
              </a:pPr>
              <a:t>94</a:t>
            </a:fld>
            <a:endParaRPr lang="en-US" altLang="en-US" sz="1400" b="0">
              <a:latin typeface="Arial" panose="020B0604020202020204" pitchFamily="34" charset="0"/>
              <a:ea typeface="MS PGothic" panose="020B0600070205080204" pitchFamily="34" charset="-128"/>
            </a:endParaRPr>
          </a:p>
        </p:txBody>
      </p:sp>
      <p:sp>
        <p:nvSpPr>
          <p:cNvPr id="176132" name="Rectangle 2">
            <a:extLst>
              <a:ext uri="{FF2B5EF4-FFF2-40B4-BE49-F238E27FC236}">
                <a16:creationId xmlns:a16="http://schemas.microsoft.com/office/drawing/2014/main" id="{B80C1F33-B03A-5C4D-929E-B98E09CF69E3}"/>
              </a:ext>
            </a:extLst>
          </p:cNvPr>
          <p:cNvSpPr>
            <a:spLocks noGrp="1" noChangeArrowheads="1"/>
          </p:cNvSpPr>
          <p:nvPr>
            <p:ph type="title"/>
          </p:nvPr>
        </p:nvSpPr>
        <p:spPr>
          <a:xfrm>
            <a:off x="1905000" y="914400"/>
            <a:ext cx="8382000" cy="838200"/>
          </a:xfrm>
        </p:spPr>
        <p:txBody>
          <a:bodyPr/>
          <a:lstStyle/>
          <a:p>
            <a:pPr eaLnBrk="1" hangingPunct="1"/>
            <a:r>
              <a:rPr lang="en-US" altLang="en-US"/>
              <a:t>Example: Mittleman et al. (1993) </a:t>
            </a:r>
          </a:p>
        </p:txBody>
      </p:sp>
    </p:spTree>
    <p:extLst>
      <p:ext uri="{BB962C8B-B14F-4D97-AF65-F5344CB8AC3E}">
        <p14:creationId xmlns:p14="http://schemas.microsoft.com/office/powerpoint/2010/main" val="48111521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a:extLst>
              <a:ext uri="{FF2B5EF4-FFF2-40B4-BE49-F238E27FC236}">
                <a16:creationId xmlns:a16="http://schemas.microsoft.com/office/drawing/2014/main" id="{22FA8C2F-3047-824A-9CFB-93930CC4AB82}"/>
              </a:ext>
            </a:extLst>
          </p:cNvPr>
          <p:cNvSpPr>
            <a:spLocks noGrp="1" noChangeArrowheads="1"/>
          </p:cNvSpPr>
          <p:nvPr>
            <p:ph type="title"/>
          </p:nvPr>
        </p:nvSpPr>
        <p:spPr>
          <a:xfrm>
            <a:off x="1544638" y="838200"/>
            <a:ext cx="8915400" cy="838200"/>
          </a:xfrm>
        </p:spPr>
        <p:txBody>
          <a:bodyPr/>
          <a:lstStyle/>
          <a:p>
            <a:pPr eaLnBrk="1" hangingPunct="1"/>
            <a:r>
              <a:rPr lang="en-US" altLang="en-US"/>
              <a:t>Case-Crossover and Public Health</a:t>
            </a:r>
          </a:p>
        </p:txBody>
      </p:sp>
      <p:sp>
        <p:nvSpPr>
          <p:cNvPr id="177155" name="Rectangle 3">
            <a:extLst>
              <a:ext uri="{FF2B5EF4-FFF2-40B4-BE49-F238E27FC236}">
                <a16:creationId xmlns:a16="http://schemas.microsoft.com/office/drawing/2014/main" id="{0F48A1F7-5BEF-334F-B8F7-D6C8958519A5}"/>
              </a:ext>
            </a:extLst>
          </p:cNvPr>
          <p:cNvSpPr>
            <a:spLocks noGrp="1" noChangeArrowheads="1"/>
          </p:cNvSpPr>
          <p:nvPr>
            <p:ph type="body" idx="1"/>
          </p:nvPr>
        </p:nvSpPr>
        <p:spPr>
          <a:xfrm>
            <a:off x="1002323" y="1752600"/>
            <a:ext cx="10040815" cy="5181600"/>
          </a:xfrm>
        </p:spPr>
        <p:txBody>
          <a:bodyPr/>
          <a:lstStyle/>
          <a:p>
            <a:pPr eaLnBrk="1" hangingPunct="1">
              <a:lnSpc>
                <a:spcPct val="90000"/>
              </a:lnSpc>
              <a:spcBef>
                <a:spcPct val="0"/>
              </a:spcBef>
              <a:buFontTx/>
              <a:buNone/>
            </a:pPr>
            <a:endParaRPr lang="en-US" altLang="en-US" sz="1200" dirty="0"/>
          </a:p>
          <a:p>
            <a:pPr eaLnBrk="1" hangingPunct="1">
              <a:spcBef>
                <a:spcPct val="0"/>
              </a:spcBef>
            </a:pPr>
            <a:r>
              <a:rPr lang="en-US" altLang="en-US" sz="2400" dirty="0"/>
              <a:t>The case-crossover design is useful in assessing what triggers an event; it is interesting from an etiologic perspective</a:t>
            </a:r>
          </a:p>
          <a:p>
            <a:pPr eaLnBrk="1" hangingPunct="1">
              <a:spcBef>
                <a:spcPct val="0"/>
              </a:spcBef>
            </a:pPr>
            <a:endParaRPr lang="en-US" altLang="en-US" sz="2400" dirty="0"/>
          </a:p>
          <a:p>
            <a:pPr eaLnBrk="1" hangingPunct="1">
              <a:spcBef>
                <a:spcPct val="0"/>
              </a:spcBef>
            </a:pPr>
            <a:r>
              <a:rPr lang="en-US" altLang="en-US" sz="2400" dirty="0"/>
              <a:t>When are the estimates of interest for </a:t>
            </a:r>
            <a:r>
              <a:rPr lang="en-US" altLang="en-US" sz="2400" u="sng" dirty="0"/>
              <a:t>public health</a:t>
            </a:r>
            <a:r>
              <a:rPr lang="en-US" altLang="en-US" sz="2400" dirty="0"/>
              <a:t>?</a:t>
            </a:r>
          </a:p>
          <a:p>
            <a:pPr eaLnBrk="1" hangingPunct="1">
              <a:spcBef>
                <a:spcPct val="0"/>
              </a:spcBef>
            </a:pPr>
            <a:endParaRPr lang="en-US" altLang="en-US" sz="2400" dirty="0"/>
          </a:p>
          <a:p>
            <a:pPr eaLnBrk="1" hangingPunct="1">
              <a:spcBef>
                <a:spcPct val="0"/>
              </a:spcBef>
            </a:pPr>
            <a:r>
              <a:rPr lang="en-US" altLang="en-US" sz="2400" dirty="0">
                <a:solidFill>
                  <a:srgbClr val="FFC000"/>
                </a:solidFill>
              </a:rPr>
              <a:t>Requirement 1</a:t>
            </a:r>
            <a:r>
              <a:rPr lang="en-US" altLang="en-US" sz="2400" dirty="0"/>
              <a:t>: Acute and long-term effects are not in opposite directions (or at least acute is more important than long term)</a:t>
            </a:r>
          </a:p>
          <a:p>
            <a:pPr marL="457200" lvl="1" indent="-166688">
              <a:spcBef>
                <a:spcPct val="0"/>
              </a:spcBef>
            </a:pPr>
            <a:r>
              <a:rPr lang="en-US" altLang="en-US" sz="2200" dirty="0"/>
              <a:t>Case-crossover designs examine acute effects</a:t>
            </a:r>
          </a:p>
          <a:p>
            <a:pPr marL="457200" lvl="1" indent="-166688">
              <a:spcBef>
                <a:spcPct val="0"/>
              </a:spcBef>
            </a:pPr>
            <a:r>
              <a:rPr lang="en-US" altLang="en-US" sz="2200" dirty="0"/>
              <a:t>If acute and long-term effects are in opposite directions, then the long terms effects may likely be more important</a:t>
            </a:r>
          </a:p>
          <a:p>
            <a:pPr marL="692150" lvl="2" indent="-234950">
              <a:spcBef>
                <a:spcPct val="0"/>
              </a:spcBef>
            </a:pPr>
            <a:r>
              <a:rPr lang="en-US" altLang="en-US" sz="1800" dirty="0"/>
              <a:t>E.g. Physical activity has a long term protective for MI. </a:t>
            </a:r>
          </a:p>
          <a:p>
            <a:pPr marL="692150" lvl="2" indent="-234950">
              <a:spcBef>
                <a:spcPct val="0"/>
              </a:spcBef>
            </a:pPr>
            <a:r>
              <a:rPr lang="en-US" altLang="en-US" sz="1800" dirty="0"/>
              <a:t>From a public health perspective we would want to promote physical activity to prevent MI (even though risk is temporarily elevated afterwards) </a:t>
            </a:r>
            <a:endParaRPr lang="en-US" altLang="en-US" sz="1800" u="sng" dirty="0"/>
          </a:p>
        </p:txBody>
      </p:sp>
      <p:sp>
        <p:nvSpPr>
          <p:cNvPr id="177156" name="Slide Number Placeholder 3">
            <a:extLst>
              <a:ext uri="{FF2B5EF4-FFF2-40B4-BE49-F238E27FC236}">
                <a16:creationId xmlns:a16="http://schemas.microsoft.com/office/drawing/2014/main" id="{8D5373B8-865D-C249-8B0F-16087FFC226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E25B3577-0586-E749-88AB-D14E7D8ACF5A}" type="slidenum">
              <a:rPr lang="en-US" altLang="en-US" sz="1400" b="0">
                <a:latin typeface="Arial" panose="020B0604020202020204" pitchFamily="34" charset="0"/>
                <a:ea typeface="MS PGothic" panose="020B0600070205080204" pitchFamily="34" charset="-128"/>
              </a:rPr>
              <a:pPr>
                <a:spcBef>
                  <a:spcPct val="0"/>
                </a:spcBef>
                <a:buFontTx/>
                <a:buNone/>
              </a:pPr>
              <a:t>95</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231495485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a:extLst>
              <a:ext uri="{FF2B5EF4-FFF2-40B4-BE49-F238E27FC236}">
                <a16:creationId xmlns:a16="http://schemas.microsoft.com/office/drawing/2014/main" id="{69157CD0-F2F0-7945-8154-C37A70E93698}"/>
              </a:ext>
            </a:extLst>
          </p:cNvPr>
          <p:cNvSpPr>
            <a:spLocks noGrp="1" noChangeArrowheads="1"/>
          </p:cNvSpPr>
          <p:nvPr>
            <p:ph type="title"/>
          </p:nvPr>
        </p:nvSpPr>
        <p:spPr>
          <a:xfrm>
            <a:off x="1530350" y="990600"/>
            <a:ext cx="8915400" cy="838200"/>
          </a:xfrm>
        </p:spPr>
        <p:txBody>
          <a:bodyPr/>
          <a:lstStyle/>
          <a:p>
            <a:pPr eaLnBrk="1" hangingPunct="1"/>
            <a:r>
              <a:rPr lang="en-US" altLang="en-US"/>
              <a:t>Case-Crossover and Public Health</a:t>
            </a:r>
          </a:p>
        </p:txBody>
      </p:sp>
      <p:sp>
        <p:nvSpPr>
          <p:cNvPr id="178179" name="Rectangle 3">
            <a:extLst>
              <a:ext uri="{FF2B5EF4-FFF2-40B4-BE49-F238E27FC236}">
                <a16:creationId xmlns:a16="http://schemas.microsoft.com/office/drawing/2014/main" id="{0A814282-86BD-F14A-ADAA-3EC82597652F}"/>
              </a:ext>
            </a:extLst>
          </p:cNvPr>
          <p:cNvSpPr>
            <a:spLocks noGrp="1" noChangeArrowheads="1"/>
          </p:cNvSpPr>
          <p:nvPr>
            <p:ph type="body" idx="1"/>
          </p:nvPr>
        </p:nvSpPr>
        <p:spPr>
          <a:xfrm>
            <a:off x="914399" y="1905000"/>
            <a:ext cx="10304585" cy="4267200"/>
          </a:xfrm>
        </p:spPr>
        <p:txBody>
          <a:bodyPr/>
          <a:lstStyle/>
          <a:p>
            <a:pPr eaLnBrk="1" hangingPunct="1">
              <a:lnSpc>
                <a:spcPct val="90000"/>
              </a:lnSpc>
              <a:spcBef>
                <a:spcPct val="0"/>
              </a:spcBef>
              <a:buFontTx/>
              <a:buNone/>
            </a:pPr>
            <a:endParaRPr lang="en-US" altLang="en-US" sz="1200" dirty="0"/>
          </a:p>
          <a:p>
            <a:pPr eaLnBrk="1" hangingPunct="1">
              <a:spcBef>
                <a:spcPct val="0"/>
              </a:spcBef>
            </a:pPr>
            <a:r>
              <a:rPr lang="en-US" altLang="en-US" sz="2400" dirty="0">
                <a:solidFill>
                  <a:srgbClr val="FFC000"/>
                </a:solidFill>
              </a:rPr>
              <a:t>Requirement 2:</a:t>
            </a:r>
            <a:r>
              <a:rPr lang="en-US" altLang="en-US" sz="2400" dirty="0"/>
              <a:t> Product of the rate ratio and total time exposed is not too small</a:t>
            </a:r>
          </a:p>
          <a:p>
            <a:pPr eaLnBrk="1" hangingPunct="1">
              <a:spcBef>
                <a:spcPct val="0"/>
              </a:spcBef>
            </a:pPr>
            <a:endParaRPr lang="en-US" altLang="en-US" sz="2400" u="sng" dirty="0"/>
          </a:p>
          <a:p>
            <a:pPr lvl="1" eaLnBrk="1" hangingPunct="1">
              <a:spcBef>
                <a:spcPct val="0"/>
              </a:spcBef>
            </a:pPr>
            <a:r>
              <a:rPr lang="en-US" altLang="en-US" sz="2200" dirty="0"/>
              <a:t>We can use the case-crossover rate ratio to obtain a rate ratio for longer periods of time by multiplying the rate ratio by total time exposed</a:t>
            </a:r>
          </a:p>
          <a:p>
            <a:pPr lvl="1" eaLnBrk="1" hangingPunct="1">
              <a:spcBef>
                <a:spcPct val="0"/>
              </a:spcBef>
            </a:pPr>
            <a:endParaRPr lang="en-US" altLang="en-US" sz="2200" dirty="0"/>
          </a:p>
          <a:p>
            <a:pPr lvl="1" eaLnBrk="1" hangingPunct="1">
              <a:spcBef>
                <a:spcPct val="0"/>
              </a:spcBef>
            </a:pPr>
            <a:r>
              <a:rPr lang="en-US" altLang="en-US" sz="2200" dirty="0"/>
              <a:t>But if this product is small the effect over e.g. a year will be very small</a:t>
            </a:r>
          </a:p>
          <a:p>
            <a:pPr lvl="2" eaLnBrk="1" hangingPunct="1">
              <a:spcBef>
                <a:spcPct val="0"/>
              </a:spcBef>
            </a:pPr>
            <a:r>
              <a:rPr lang="en-US" altLang="en-US" sz="1800" dirty="0"/>
              <a:t>Example: Sexual activity increases likelihood of MI by 2-fold within a 2 hour effect period. Sexual activity once a week increases annual RR by only RR=1.01; public health relevance is limited</a:t>
            </a:r>
          </a:p>
          <a:p>
            <a:pPr eaLnBrk="1" hangingPunct="1">
              <a:lnSpc>
                <a:spcPct val="90000"/>
              </a:lnSpc>
              <a:spcBef>
                <a:spcPct val="0"/>
              </a:spcBef>
              <a:buFontTx/>
              <a:buNone/>
            </a:pPr>
            <a:endParaRPr lang="en-US" altLang="en-US" sz="2200" dirty="0"/>
          </a:p>
        </p:txBody>
      </p:sp>
      <p:sp>
        <p:nvSpPr>
          <p:cNvPr id="178180" name="Slide Number Placeholder 3">
            <a:extLst>
              <a:ext uri="{FF2B5EF4-FFF2-40B4-BE49-F238E27FC236}">
                <a16:creationId xmlns:a16="http://schemas.microsoft.com/office/drawing/2014/main" id="{D8EA6DD3-3AA6-504D-8189-692F3FFBAA42}"/>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FB5C4561-855C-1943-BDF8-750908B0854F}" type="slidenum">
              <a:rPr lang="en-US" altLang="en-US" sz="1400" b="0">
                <a:latin typeface="Arial" panose="020B0604020202020204" pitchFamily="34" charset="0"/>
                <a:ea typeface="MS PGothic" panose="020B0600070205080204" pitchFamily="34" charset="-128"/>
              </a:rPr>
              <a:pPr>
                <a:spcBef>
                  <a:spcPct val="0"/>
                </a:spcBef>
                <a:buFontTx/>
                <a:buNone/>
              </a:pPr>
              <a:t>96</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46576651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a:extLst>
              <a:ext uri="{FF2B5EF4-FFF2-40B4-BE49-F238E27FC236}">
                <a16:creationId xmlns:a16="http://schemas.microsoft.com/office/drawing/2014/main" id="{71D8D874-B522-9A43-ABB0-739C6803BA98}"/>
              </a:ext>
            </a:extLst>
          </p:cNvPr>
          <p:cNvSpPr>
            <a:spLocks noGrp="1" noChangeArrowheads="1"/>
          </p:cNvSpPr>
          <p:nvPr>
            <p:ph type="title"/>
          </p:nvPr>
        </p:nvSpPr>
        <p:spPr>
          <a:xfrm>
            <a:off x="1600200" y="990600"/>
            <a:ext cx="8915400" cy="838200"/>
          </a:xfrm>
        </p:spPr>
        <p:txBody>
          <a:bodyPr/>
          <a:lstStyle/>
          <a:p>
            <a:pPr eaLnBrk="1" hangingPunct="1"/>
            <a:r>
              <a:rPr lang="en-US" altLang="en-US"/>
              <a:t>Case-Crossover and Public Health</a:t>
            </a:r>
          </a:p>
        </p:txBody>
      </p:sp>
      <p:sp>
        <p:nvSpPr>
          <p:cNvPr id="179203" name="Rectangle 3">
            <a:extLst>
              <a:ext uri="{FF2B5EF4-FFF2-40B4-BE49-F238E27FC236}">
                <a16:creationId xmlns:a16="http://schemas.microsoft.com/office/drawing/2014/main" id="{43D9A01F-FC06-7E4F-B75F-CF259CDD6A1C}"/>
              </a:ext>
            </a:extLst>
          </p:cNvPr>
          <p:cNvSpPr>
            <a:spLocks noGrp="1" noChangeArrowheads="1"/>
          </p:cNvSpPr>
          <p:nvPr>
            <p:ph type="body" idx="1"/>
          </p:nvPr>
        </p:nvSpPr>
        <p:spPr>
          <a:xfrm>
            <a:off x="914400" y="1981200"/>
            <a:ext cx="10439400" cy="4191000"/>
          </a:xfrm>
        </p:spPr>
        <p:txBody>
          <a:bodyPr/>
          <a:lstStyle/>
          <a:p>
            <a:pPr eaLnBrk="1" hangingPunct="1">
              <a:spcBef>
                <a:spcPct val="0"/>
              </a:spcBef>
            </a:pPr>
            <a:r>
              <a:rPr lang="en-US" altLang="en-US" sz="2400" dirty="0">
                <a:solidFill>
                  <a:srgbClr val="FFC000"/>
                </a:solidFill>
              </a:rPr>
              <a:t>Requirement 3: </a:t>
            </a:r>
            <a:r>
              <a:rPr lang="en-US" altLang="en-US" sz="2400" dirty="0"/>
              <a:t>It is not the case that some other exposure would have served as a trigger shortly afterwards</a:t>
            </a:r>
          </a:p>
          <a:p>
            <a:pPr eaLnBrk="1" hangingPunct="1">
              <a:spcBef>
                <a:spcPct val="0"/>
              </a:spcBef>
            </a:pPr>
            <a:endParaRPr lang="en-US" altLang="en-US" sz="2400" dirty="0"/>
          </a:p>
          <a:p>
            <a:pPr marL="568325" lvl="1" indent="-222250">
              <a:spcBef>
                <a:spcPct val="0"/>
              </a:spcBef>
            </a:pPr>
            <a:r>
              <a:rPr lang="en-US" altLang="en-US" sz="2200" dirty="0"/>
              <a:t>The case-crossover rate ratio is the factor by which we would reduce the number of outcomes of exposed cases occurring </a:t>
            </a:r>
            <a:r>
              <a:rPr lang="en-US" altLang="en-US" sz="2200" u="sng" dirty="0"/>
              <a:t>within the effect period</a:t>
            </a:r>
            <a:r>
              <a:rPr lang="en-US" altLang="en-US" sz="2200" dirty="0"/>
              <a:t> if we eliminated the exposure immediately preceding</a:t>
            </a:r>
          </a:p>
          <a:p>
            <a:pPr marL="568325" lvl="1" indent="-222250">
              <a:spcBef>
                <a:spcPct val="0"/>
              </a:spcBef>
            </a:pPr>
            <a:endParaRPr lang="en-US" altLang="en-US" sz="2200" dirty="0"/>
          </a:p>
          <a:p>
            <a:pPr marL="747713" lvl="2" indent="-179388">
              <a:spcBef>
                <a:spcPct val="0"/>
              </a:spcBef>
            </a:pPr>
            <a:r>
              <a:rPr lang="en-US" altLang="en-US" sz="1800" dirty="0"/>
              <a:t>Example: If we had eliminated physical activity immediate prior to the MI we would only have 9 MI</a:t>
            </a:r>
            <a:r>
              <a:rPr lang="ja-JP" altLang="en-US" sz="1800">
                <a:ea typeface="MS PGothic" panose="020B0600070205080204" pitchFamily="34" charset="-128"/>
              </a:rPr>
              <a:t>’</a:t>
            </a:r>
            <a:r>
              <a:rPr lang="en-US" altLang="ja-JP" sz="1800" dirty="0">
                <a:ea typeface="MS PGothic" panose="020B0600070205080204" pitchFamily="34" charset="-128"/>
              </a:rPr>
              <a:t>s in that 1-hour period for this group, rather than 54</a:t>
            </a:r>
          </a:p>
          <a:p>
            <a:pPr marL="747713" lvl="2" indent="-179388">
              <a:spcBef>
                <a:spcPct val="0"/>
              </a:spcBef>
            </a:pPr>
            <a:r>
              <a:rPr lang="en-US" altLang="en-US" sz="1800" dirty="0"/>
              <a:t>But it is possible that the remaining 45 persons in this group would have all had an MI within the next 24 hours (e.g. when they walked up the stairs)</a:t>
            </a:r>
          </a:p>
          <a:p>
            <a:pPr marL="747713" lvl="2" indent="-179388">
              <a:spcBef>
                <a:spcPct val="0"/>
              </a:spcBef>
            </a:pPr>
            <a:r>
              <a:rPr lang="en-US" altLang="en-US" sz="1800" dirty="0"/>
              <a:t>All we know about from case-crossover is the 1-hour window!  </a:t>
            </a:r>
          </a:p>
        </p:txBody>
      </p:sp>
      <p:sp>
        <p:nvSpPr>
          <p:cNvPr id="179204" name="Slide Number Placeholder 3">
            <a:extLst>
              <a:ext uri="{FF2B5EF4-FFF2-40B4-BE49-F238E27FC236}">
                <a16:creationId xmlns:a16="http://schemas.microsoft.com/office/drawing/2014/main" id="{10524920-2B0A-894B-A549-7C57075ACCAA}"/>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5F7D119-E17B-2F47-8C1B-13F931276DCA}" type="slidenum">
              <a:rPr lang="en-US" altLang="en-US" sz="1400" b="0">
                <a:latin typeface="Arial" panose="020B0604020202020204" pitchFamily="34" charset="0"/>
                <a:ea typeface="MS PGothic" panose="020B0600070205080204" pitchFamily="34" charset="-128"/>
              </a:rPr>
              <a:pPr>
                <a:spcBef>
                  <a:spcPct val="0"/>
                </a:spcBef>
                <a:buFontTx/>
                <a:buNone/>
              </a:pPr>
              <a:t>97</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360382338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a:extLst>
              <a:ext uri="{FF2B5EF4-FFF2-40B4-BE49-F238E27FC236}">
                <a16:creationId xmlns:a16="http://schemas.microsoft.com/office/drawing/2014/main" id="{4A063DB4-6717-804A-92DE-61948772E807}"/>
              </a:ext>
            </a:extLst>
          </p:cNvPr>
          <p:cNvSpPr>
            <a:spLocks noGrp="1" noChangeArrowheads="1"/>
          </p:cNvSpPr>
          <p:nvPr>
            <p:ph type="title"/>
          </p:nvPr>
        </p:nvSpPr>
        <p:spPr>
          <a:xfrm>
            <a:off x="1600200" y="990600"/>
            <a:ext cx="8915400" cy="838200"/>
          </a:xfrm>
        </p:spPr>
        <p:txBody>
          <a:bodyPr/>
          <a:lstStyle/>
          <a:p>
            <a:pPr eaLnBrk="1" hangingPunct="1"/>
            <a:r>
              <a:rPr lang="en-US" altLang="en-US"/>
              <a:t>Case-Crossover and Public Health</a:t>
            </a:r>
          </a:p>
        </p:txBody>
      </p:sp>
      <p:sp>
        <p:nvSpPr>
          <p:cNvPr id="180227" name="Rectangle 3">
            <a:extLst>
              <a:ext uri="{FF2B5EF4-FFF2-40B4-BE49-F238E27FC236}">
                <a16:creationId xmlns:a16="http://schemas.microsoft.com/office/drawing/2014/main" id="{182E949D-1172-3B4D-BB93-B833F4FCF969}"/>
              </a:ext>
            </a:extLst>
          </p:cNvPr>
          <p:cNvSpPr>
            <a:spLocks noGrp="1" noChangeArrowheads="1"/>
          </p:cNvSpPr>
          <p:nvPr>
            <p:ph type="body" idx="1"/>
          </p:nvPr>
        </p:nvSpPr>
        <p:spPr>
          <a:xfrm>
            <a:off x="861646" y="1981200"/>
            <a:ext cx="10492154" cy="4191000"/>
          </a:xfrm>
        </p:spPr>
        <p:txBody>
          <a:bodyPr/>
          <a:lstStyle/>
          <a:p>
            <a:pPr eaLnBrk="1" hangingPunct="1">
              <a:spcBef>
                <a:spcPct val="0"/>
              </a:spcBef>
            </a:pPr>
            <a:r>
              <a:rPr lang="en-US" altLang="en-US" sz="2400" dirty="0">
                <a:solidFill>
                  <a:srgbClr val="FFC000"/>
                </a:solidFill>
              </a:rPr>
              <a:t>Requirement 3: </a:t>
            </a:r>
            <a:r>
              <a:rPr lang="en-US" altLang="en-US" sz="2400" dirty="0"/>
              <a:t>It is not the case that some other exposure would have served as a trigger shortly afterwards</a:t>
            </a:r>
          </a:p>
          <a:p>
            <a:pPr eaLnBrk="1" hangingPunct="1">
              <a:spcBef>
                <a:spcPct val="0"/>
              </a:spcBef>
            </a:pPr>
            <a:endParaRPr lang="en-US" altLang="en-US" sz="2400" dirty="0"/>
          </a:p>
          <a:p>
            <a:pPr lvl="1" eaLnBrk="1" hangingPunct="1">
              <a:spcBef>
                <a:spcPct val="0"/>
              </a:spcBef>
            </a:pPr>
            <a:r>
              <a:rPr lang="en-US" altLang="en-US" sz="2200" dirty="0"/>
              <a:t>If the 45 exposed cases whose MI would have been eliminated </a:t>
            </a:r>
            <a:r>
              <a:rPr lang="en-US" altLang="en-US" sz="2200" u="sng" dirty="0"/>
              <a:t>in that one hour</a:t>
            </a:r>
            <a:r>
              <a:rPr lang="en-US" altLang="en-US" sz="2200" dirty="0"/>
              <a:t> would have had an MI shortly later, this is of limited public health significance</a:t>
            </a:r>
          </a:p>
          <a:p>
            <a:pPr lvl="1" eaLnBrk="1" hangingPunct="1">
              <a:spcBef>
                <a:spcPct val="0"/>
              </a:spcBef>
            </a:pPr>
            <a:endParaRPr lang="en-US" altLang="en-US" sz="2200" dirty="0"/>
          </a:p>
          <a:p>
            <a:pPr lvl="1" eaLnBrk="1" hangingPunct="1">
              <a:spcBef>
                <a:spcPct val="0"/>
              </a:spcBef>
            </a:pPr>
            <a:r>
              <a:rPr lang="en-US" altLang="en-US" sz="2200" dirty="0"/>
              <a:t>The case-crossover cannot distinguish between a deferred case and an avoided case</a:t>
            </a:r>
          </a:p>
          <a:p>
            <a:pPr lvl="1" eaLnBrk="1" hangingPunct="1">
              <a:spcBef>
                <a:spcPct val="0"/>
              </a:spcBef>
            </a:pPr>
            <a:endParaRPr lang="en-US" altLang="en-US" sz="2200" dirty="0"/>
          </a:p>
          <a:p>
            <a:pPr lvl="1" eaLnBrk="1" hangingPunct="1">
              <a:spcBef>
                <a:spcPct val="0"/>
              </a:spcBef>
            </a:pPr>
            <a:r>
              <a:rPr lang="en-US" altLang="en-US" sz="2200" dirty="0"/>
              <a:t>Neither can other epidemiologic study designs</a:t>
            </a:r>
          </a:p>
          <a:p>
            <a:pPr lvl="1" eaLnBrk="1" hangingPunct="1">
              <a:spcBef>
                <a:spcPct val="0"/>
              </a:spcBef>
            </a:pPr>
            <a:endParaRPr lang="en-US" altLang="en-US" sz="2200" dirty="0"/>
          </a:p>
          <a:p>
            <a:pPr lvl="1" eaLnBrk="1" hangingPunct="1">
              <a:spcBef>
                <a:spcPct val="0"/>
              </a:spcBef>
            </a:pPr>
            <a:r>
              <a:rPr lang="en-US" altLang="en-US" sz="2200" dirty="0"/>
              <a:t>BUT… in a cohort study with e.g. 2-year follow-up, a two-year deferral of an MI is of public health interest, whereas in a case-crossover design a 1-hour delay in MI arguably is not</a:t>
            </a:r>
          </a:p>
        </p:txBody>
      </p:sp>
      <p:sp>
        <p:nvSpPr>
          <p:cNvPr id="180228" name="Slide Number Placeholder 3">
            <a:extLst>
              <a:ext uri="{FF2B5EF4-FFF2-40B4-BE49-F238E27FC236}">
                <a16:creationId xmlns:a16="http://schemas.microsoft.com/office/drawing/2014/main" id="{8B0A7882-9CED-5C41-9AEB-3225719B06D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9542647D-6446-4C46-B36A-A992F65AF050}" type="slidenum">
              <a:rPr lang="en-US" altLang="en-US" sz="1400" b="0">
                <a:latin typeface="Arial" panose="020B0604020202020204" pitchFamily="34" charset="0"/>
                <a:ea typeface="MS PGothic" panose="020B0600070205080204" pitchFamily="34" charset="-128"/>
              </a:rPr>
              <a:pPr>
                <a:spcBef>
                  <a:spcPct val="0"/>
                </a:spcBef>
                <a:buFontTx/>
                <a:buNone/>
              </a:pPr>
              <a:t>98</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84908500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a:extLst>
              <a:ext uri="{FF2B5EF4-FFF2-40B4-BE49-F238E27FC236}">
                <a16:creationId xmlns:a16="http://schemas.microsoft.com/office/drawing/2014/main" id="{BA1F4659-F8F4-7B46-AD66-C7E8C2BBE14E}"/>
              </a:ext>
            </a:extLst>
          </p:cNvPr>
          <p:cNvSpPr>
            <a:spLocks noGrp="1" noChangeArrowheads="1"/>
          </p:cNvSpPr>
          <p:nvPr>
            <p:ph type="title"/>
          </p:nvPr>
        </p:nvSpPr>
        <p:spPr>
          <a:xfrm>
            <a:off x="1600200" y="990600"/>
            <a:ext cx="8915400" cy="838200"/>
          </a:xfrm>
        </p:spPr>
        <p:txBody>
          <a:bodyPr/>
          <a:lstStyle/>
          <a:p>
            <a:pPr eaLnBrk="1" hangingPunct="1"/>
            <a:r>
              <a:rPr lang="en-US" altLang="en-US"/>
              <a:t>Case-Crossover and Public Health</a:t>
            </a:r>
          </a:p>
        </p:txBody>
      </p:sp>
      <p:sp>
        <p:nvSpPr>
          <p:cNvPr id="182275" name="Rectangle 3">
            <a:extLst>
              <a:ext uri="{FF2B5EF4-FFF2-40B4-BE49-F238E27FC236}">
                <a16:creationId xmlns:a16="http://schemas.microsoft.com/office/drawing/2014/main" id="{093D7017-FF23-7E47-9DC3-D0244698B080}"/>
              </a:ext>
            </a:extLst>
          </p:cNvPr>
          <p:cNvSpPr>
            <a:spLocks noGrp="1" noChangeArrowheads="1"/>
          </p:cNvSpPr>
          <p:nvPr>
            <p:ph type="body" idx="1"/>
          </p:nvPr>
        </p:nvSpPr>
        <p:spPr>
          <a:xfrm>
            <a:off x="1125415" y="2057400"/>
            <a:ext cx="9542585" cy="4114800"/>
          </a:xfrm>
        </p:spPr>
        <p:txBody>
          <a:bodyPr/>
          <a:lstStyle/>
          <a:p>
            <a:pPr eaLnBrk="1" hangingPunct="1">
              <a:spcBef>
                <a:spcPct val="0"/>
              </a:spcBef>
              <a:buFontTx/>
              <a:buNone/>
            </a:pPr>
            <a:r>
              <a:rPr lang="en-US" altLang="en-US" sz="2400" dirty="0"/>
              <a:t>Cell phone use and car accidents</a:t>
            </a:r>
          </a:p>
          <a:p>
            <a:pPr eaLnBrk="1" hangingPunct="1">
              <a:spcBef>
                <a:spcPct val="0"/>
              </a:spcBef>
              <a:buFontTx/>
              <a:buNone/>
            </a:pPr>
            <a:endParaRPr lang="en-US" altLang="en-US" sz="2400" dirty="0">
              <a:solidFill>
                <a:srgbClr val="FFC000"/>
              </a:solidFill>
            </a:endParaRPr>
          </a:p>
          <a:p>
            <a:pPr eaLnBrk="1" hangingPunct="1">
              <a:spcBef>
                <a:spcPct val="0"/>
              </a:spcBef>
              <a:buFontTx/>
              <a:buNone/>
            </a:pPr>
            <a:r>
              <a:rPr lang="en-US" altLang="en-US" sz="2400" dirty="0">
                <a:solidFill>
                  <a:srgbClr val="FFC000"/>
                </a:solidFill>
              </a:rPr>
              <a:t>Requirements</a:t>
            </a:r>
            <a:r>
              <a:rPr lang="en-US" altLang="en-US" sz="2400" dirty="0"/>
              <a:t> for Public Health Implications:</a:t>
            </a:r>
          </a:p>
          <a:p>
            <a:pPr eaLnBrk="1" hangingPunct="1">
              <a:spcBef>
                <a:spcPct val="0"/>
              </a:spcBef>
              <a:buFontTx/>
              <a:buAutoNum type="arabicPeriod"/>
            </a:pPr>
            <a:r>
              <a:rPr lang="en-US" altLang="en-US" sz="2400" dirty="0"/>
              <a:t>Acute and long term effects not in opposite directions: probably no long term effect of cell-phone use, only acute</a:t>
            </a:r>
          </a:p>
          <a:p>
            <a:pPr eaLnBrk="1" hangingPunct="1">
              <a:spcBef>
                <a:spcPct val="0"/>
              </a:spcBef>
              <a:buFontTx/>
              <a:buAutoNum type="arabicPeriod"/>
            </a:pPr>
            <a:r>
              <a:rPr lang="en-US" altLang="en-US" sz="2400" dirty="0"/>
              <a:t>Rate ratio is moderately large; total time exposed per person may be small; but likely many persons using cell-phones</a:t>
            </a:r>
          </a:p>
          <a:p>
            <a:pPr eaLnBrk="1" hangingPunct="1">
              <a:spcBef>
                <a:spcPct val="0"/>
              </a:spcBef>
              <a:buFontTx/>
              <a:buAutoNum type="arabicPeriod"/>
            </a:pPr>
            <a:r>
              <a:rPr lang="en-US" altLang="en-US" sz="2400" dirty="0"/>
              <a:t>Probably no other triggers of collision immediately afterwards</a:t>
            </a:r>
          </a:p>
          <a:p>
            <a:pPr eaLnBrk="1" hangingPunct="1">
              <a:spcBef>
                <a:spcPct val="0"/>
              </a:spcBef>
              <a:buFontTx/>
              <a:buNone/>
            </a:pPr>
            <a:endParaRPr lang="en-US" altLang="en-US" sz="2400" dirty="0"/>
          </a:p>
          <a:p>
            <a:pPr eaLnBrk="1" hangingPunct="1">
              <a:spcBef>
                <a:spcPct val="0"/>
              </a:spcBef>
              <a:buFontTx/>
              <a:buNone/>
            </a:pPr>
            <a:r>
              <a:rPr lang="en-US" altLang="en-US" sz="2400" dirty="0"/>
              <a:t>Impact: Laws on Cell-Phone Use in Cars</a:t>
            </a:r>
          </a:p>
        </p:txBody>
      </p:sp>
      <p:sp>
        <p:nvSpPr>
          <p:cNvPr id="182276" name="Slide Number Placeholder 3">
            <a:extLst>
              <a:ext uri="{FF2B5EF4-FFF2-40B4-BE49-F238E27FC236}">
                <a16:creationId xmlns:a16="http://schemas.microsoft.com/office/drawing/2014/main" id="{B8D01DA0-D74B-D84E-A5CE-273E438E859F}"/>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2BAE297-7895-8D45-9477-71DC028E5AAA}" type="slidenum">
              <a:rPr lang="en-US" altLang="en-US" sz="1400" b="0">
                <a:latin typeface="Arial" panose="020B0604020202020204" pitchFamily="34" charset="0"/>
                <a:ea typeface="MS PGothic" panose="020B0600070205080204" pitchFamily="34" charset="-128"/>
              </a:rPr>
              <a:pPr>
                <a:spcBef>
                  <a:spcPct val="0"/>
                </a:spcBef>
                <a:buFontTx/>
                <a:buNone/>
              </a:pPr>
              <a:t>99</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279090233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19.8|20.3|22.4|24.1"/>
</p:tagLst>
</file>

<file path=ppt/tags/tag2.xml><?xml version="1.0" encoding="utf-8"?>
<p:tagLst xmlns:a="http://schemas.openxmlformats.org/drawingml/2006/main" xmlns:r="http://schemas.openxmlformats.org/officeDocument/2006/relationships" xmlns:p="http://schemas.openxmlformats.org/presentationml/2006/main">
  <p:tag name="TIMING" val="|19.3|46.1|10.3"/>
</p:tagLst>
</file>

<file path=ppt/tags/tag3.xml><?xml version="1.0" encoding="utf-8"?>
<p:tagLst xmlns:a="http://schemas.openxmlformats.org/drawingml/2006/main" xmlns:r="http://schemas.openxmlformats.org/officeDocument/2006/relationships" xmlns:p="http://schemas.openxmlformats.org/presentationml/2006/main">
  <p:tag name="TIMING" val="|80.1"/>
</p:tagLst>
</file>

<file path=ppt/tags/tag4.xml><?xml version="1.0" encoding="utf-8"?>
<p:tagLst xmlns:a="http://schemas.openxmlformats.org/drawingml/2006/main" xmlns:r="http://schemas.openxmlformats.org/officeDocument/2006/relationships" xmlns:p="http://schemas.openxmlformats.org/presentationml/2006/main">
  <p:tag name="TIMING" val="|23|25.5|53.5"/>
</p:tagLst>
</file>

<file path=ppt/tags/tag5.xml><?xml version="1.0" encoding="utf-8"?>
<p:tagLst xmlns:a="http://schemas.openxmlformats.org/drawingml/2006/main" xmlns:r="http://schemas.openxmlformats.org/officeDocument/2006/relationships" xmlns:p="http://schemas.openxmlformats.org/presentationml/2006/main">
  <p:tag name="TIMING" val="|23.2|27.2"/>
</p:tagLst>
</file>

<file path=ppt/tags/tag6.xml><?xml version="1.0" encoding="utf-8"?>
<p:tagLst xmlns:a="http://schemas.openxmlformats.org/drawingml/2006/main" xmlns:r="http://schemas.openxmlformats.org/officeDocument/2006/relationships" xmlns:p="http://schemas.openxmlformats.org/presentationml/2006/main">
  <p:tag name="TYPE" val="MultiChoiceSlide"/>
  <p:tag name="TPQUESTIONXML" val="﻿&lt;?xml version=&quot;1.0&quot; encoding=&quot;utf-8&quot;?&gt;&#13;&#10;&lt;questionlist&gt;&#13;&#10;    &lt;properties&gt;&#13;&#10;        &lt;guid&gt;766C5721673C49C4B01FB1082077E5DE&lt;/guid&gt;&#13;&#10;        &lt;description /&gt;&#13;&#10;        &lt;date&gt;4/10/2016 3:41:48 PM&lt;/date&gt;&#13;&#10;    &lt;/properties&gt;&#13;&#10;    &lt;questionlisttemplate&gt;&#13;&#10;        &lt;correctvalue&gt;1&lt;/correctvalue&gt;&#13;&#10;        &lt;incorrectvalue&gt;0&lt;/incorrectvalue&gt;&#13;&#10;        &lt;questiontype&gt;1&lt;/questiontype&gt;&#13;&#10;        &lt;numberofchoices&gt;4&lt;/numberofchoices&gt;&#13;&#10;        &lt;bulletstyle&gt;2&lt;/bulletstyle&gt;&#13;&#10;        &lt;questionfont&gt;Verdana&lt;/questionfont&gt;&#13;&#10;        &lt;questionfontsize&gt;12&lt;/questionfontsize&gt;&#13;&#10;        &lt;answerfont&gt;Verdana&lt;/answerfont&gt;&#13;&#10;        &lt;answerfontsize&gt;12&lt;/answerfontsize&gt;&#13;&#10;        &lt;showresults&gt;True&lt;/showresults&gt;&#13;&#10;        &lt;countdowntime&gt;30&lt;/countdowntime&gt;&#13;&#10;        &lt;responsegrid&gt;0&lt;/responsegrid&gt;&#13;&#10;    &lt;/questionlisttemplate&gt;&#13;&#10;    &lt;questions&gt;&#13;&#10;        &lt;multichoice&gt;&#13;&#10;            &lt;guid&gt;C976B58296CC420FBB8C0EB0A9CD347B&lt;/guid&gt;&#13;&#10;            &lt;repollguid&gt;7AB300C433E841548747237AAC41DBEC&lt;/repollguid&gt;&#13;&#10;            &lt;sourceid&gt;41D7EC1205A54970AA9994B119C63783&lt;/sourceid&gt;&#13;&#10;            &lt;questiontext&gt;If case and control windows within an individual all possess the same exposure and covariate levels, the individual adds nothing to the estimate of relative risk&lt;/questiontext&gt;&#13;&#10;            &lt;showresults&gt;True&lt;/showresults&gt;&#13;&#10;            &lt;responsegrid&gt;0&lt;/responsegrid&gt;&#13;&#10;            &lt;countdowntimer&gt;False&lt;/countdowntimer&gt;&#13;&#10;            &lt;countdowntime&gt;30&lt;/countdowntime&gt;&#13;&#10;            &lt;correctvalue&gt;1&lt;/correctvalue&gt;&#13;&#10;            &lt;incorrectvalue&gt;0&lt;/incorrectvalue&gt;&#13;&#10;            &lt;responselimit&gt;1&lt;/responselimit&gt;&#13;&#10;            &lt;bulletstyle&gt;2&lt;/bulletstyle&gt;&#13;&#10;            &lt;answers&gt;&#13;&#10;                &lt;answer&gt;&#13;&#10;                    &lt;guid&gt;91863AF149244E269E5A42EED03B7312&lt;/guid&gt;&#13;&#10;                    &lt;answertext&gt;True&lt;/answertext&gt;&#13;&#10;                    &lt;valuetype&gt;0&lt;/valuetype&gt;&#13;&#10;                &lt;/answer&gt;&#13;&#10;                &lt;answer&gt;&#13;&#10;                    &lt;guid&gt;5BE4709E15E0495A84396BB578FFFE58&lt;/guid&gt;&#13;&#10;                    &lt;answertext&gt;False&lt;/answertext&gt;&#13;&#10;                    &lt;valuetype&gt;0&lt;/valuetype&gt;&#13;&#10;                &lt;/answer&gt;&#13;&#10;            &lt;/answers&gt;&#13;&#10;            &lt;metadata&gt;&#13;&#10;                &lt;entry&gt;&#13;&#10;                    &lt;key&gt;AUTOFORMATCHART&lt;/key&gt;&#13;&#10;                    &lt;value&gt;True&lt;/value&gt;&#13;&#10;                &lt;/entry&gt;&#13;&#10;                &lt;entry&gt;&#13;&#10;                    &lt;key&gt;AUTOOPENPOLL&lt;/key&gt;&#13;&#10;                    &lt;value&gt;True&lt;/value&gt;&#13;&#10;                &lt;/entry&gt;&#13;&#10;                &lt;entry&gt;&#13;&#10;                    &lt;key&gt;LIVECHARTING&lt;/key&gt;&#13;&#10;                    &lt;value&gt;False&lt;/value&gt;&#13;&#10;                &lt;/entry&gt;&#13;&#10;            &lt;/metadata&gt;&#13;&#10;        &lt;/multichoice&gt;&#13;&#10;    &lt;/questions&gt;&#13;&#10;&lt;/questionlist&gt;"/>
  <p:tag name="LIVECHARTING" val="False"/>
  <p:tag name="AUTOOPENPOLL" val="True"/>
  <p:tag name="AUTOFORMATCHART" val="True"/>
  <p:tag name="HASRESULTS" val="False"/>
</p:tagLst>
</file>

<file path=ppt/tags/tag7.xml><?xml version="1.0" encoding="utf-8"?>
<p:tagLst xmlns:a="http://schemas.openxmlformats.org/drawingml/2006/main" xmlns:r="http://schemas.openxmlformats.org/officeDocument/2006/relationships" xmlns:p="http://schemas.openxmlformats.org/presentationml/2006/main">
  <p:tag name="ZEROBASED" val="Fals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7084</TotalTime>
  <Words>13656</Words>
  <Application>Microsoft Macintosh PowerPoint</Application>
  <PresentationFormat>Widescreen</PresentationFormat>
  <Paragraphs>1272</Paragraphs>
  <Slides>109</Slides>
  <Notes>107</Notes>
  <HiddenSlides>0</HiddenSlides>
  <MMClips>0</MMClips>
  <ScaleCrop>false</ScaleCrop>
  <HeadingPairs>
    <vt:vector size="8" baseType="variant">
      <vt:variant>
        <vt:lpstr>Fonts Used</vt:lpstr>
      </vt:variant>
      <vt:variant>
        <vt:i4>13</vt:i4>
      </vt:variant>
      <vt:variant>
        <vt:lpstr>Theme</vt:lpstr>
      </vt:variant>
      <vt:variant>
        <vt:i4>1</vt:i4>
      </vt:variant>
      <vt:variant>
        <vt:lpstr>Embedded OLE Servers</vt:lpstr>
      </vt:variant>
      <vt:variant>
        <vt:i4>2</vt:i4>
      </vt:variant>
      <vt:variant>
        <vt:lpstr>Slide Titles</vt:lpstr>
      </vt:variant>
      <vt:variant>
        <vt:i4>109</vt:i4>
      </vt:variant>
    </vt:vector>
  </HeadingPairs>
  <TitlesOfParts>
    <vt:vector size="125" baseType="lpstr">
      <vt:lpstr>Arial</vt:lpstr>
      <vt:lpstr>Arial Narrow</vt:lpstr>
      <vt:lpstr>Arial Rounded MT Bold</vt:lpstr>
      <vt:lpstr>Calibri</vt:lpstr>
      <vt:lpstr>Calibri Light</vt:lpstr>
      <vt:lpstr>Helvetica Neue</vt:lpstr>
      <vt:lpstr>Lucida Grande</vt:lpstr>
      <vt:lpstr>Monotype Sorts</vt:lpstr>
      <vt:lpstr>Sylfaen</vt:lpstr>
      <vt:lpstr>Symbol</vt:lpstr>
      <vt:lpstr>Times New Roman</vt:lpstr>
      <vt:lpstr>Verdana</vt:lpstr>
      <vt:lpstr>Wingdings</vt:lpstr>
      <vt:lpstr>Office Theme</vt:lpstr>
      <vt:lpstr>Worksheet</vt:lpstr>
      <vt:lpstr>Equation</vt:lpstr>
      <vt:lpstr>Introduction to Matching EPI 207</vt:lpstr>
      <vt:lpstr>Outline</vt:lpstr>
      <vt:lpstr>Definition of Matching</vt:lpstr>
      <vt:lpstr>Why match?</vt:lpstr>
      <vt:lpstr>Costs of Matching</vt:lpstr>
      <vt:lpstr>Types of Matching</vt:lpstr>
      <vt:lpstr>Individual Matching</vt:lpstr>
      <vt:lpstr>Individual Matching</vt:lpstr>
      <vt:lpstr>Clarification</vt:lpstr>
      <vt:lpstr>PowerPoint Presentation</vt:lpstr>
      <vt:lpstr>Incidence Density Sampling</vt:lpstr>
      <vt:lpstr>Frequency Matching</vt:lpstr>
      <vt:lpstr>Frequency Matching</vt:lpstr>
      <vt:lpstr>Clarification</vt:lpstr>
      <vt:lpstr>PowerPoint Presentation</vt:lpstr>
      <vt:lpstr>Introduction to Matching Summary</vt:lpstr>
      <vt:lpstr>Matching in Cohort Studies</vt:lpstr>
      <vt:lpstr>Matching in Cohort Studies</vt:lpstr>
      <vt:lpstr>Matching in Cohort Studies</vt:lpstr>
      <vt:lpstr>Matching in Cohort Studies, cont.</vt:lpstr>
      <vt:lpstr>Matching in Cohort Studies, cont.</vt:lpstr>
      <vt:lpstr>Matching in Cohort Studies, cont.</vt:lpstr>
      <vt:lpstr>Matching in Cohort Studies, cont.</vt:lpstr>
      <vt:lpstr>PowerPoint Presentation</vt:lpstr>
      <vt:lpstr>Matching in Cohort Studies Summary</vt:lpstr>
      <vt:lpstr>Matching in Case-Control Studies</vt:lpstr>
      <vt:lpstr>Matching in Case-Control Studies</vt:lpstr>
      <vt:lpstr>Matching in Case-Control Studies</vt:lpstr>
      <vt:lpstr>Matching in Case-Control Studies</vt:lpstr>
      <vt:lpstr>Matching in Case-Control Studies, cont.</vt:lpstr>
      <vt:lpstr>Purpose of Matching in Case-Control Studies</vt:lpstr>
      <vt:lpstr>Costs of Matching in a Case-Control Study</vt:lpstr>
      <vt:lpstr>Decrease in Available Controls with More Matching Factors</vt:lpstr>
      <vt:lpstr>Costs of Matching in a Case-Control Study</vt:lpstr>
      <vt:lpstr>Benefits of Matching in a Case-Control Study</vt:lpstr>
      <vt:lpstr>Benefits of Matching in Case-Control Studies, cont.</vt:lpstr>
      <vt:lpstr>Benefits of Matching in Case-control Studies, cont.</vt:lpstr>
      <vt:lpstr>Benefits of Matching in Case-Control Studies, cont.</vt:lpstr>
      <vt:lpstr>Analysis of Matched Data</vt:lpstr>
      <vt:lpstr>Analysis of Matched Data</vt:lpstr>
      <vt:lpstr>Conditional Logistic Regression</vt:lpstr>
      <vt:lpstr>Summary of Matched Case-Control Studies</vt:lpstr>
      <vt:lpstr>Matching (Brief Review) &amp; Case-Crossover Studies EPI 207</vt:lpstr>
      <vt:lpstr>Appropriate Matching Overmatching Unnecessary Matching</vt:lpstr>
      <vt:lpstr>Overmatching: Decreased Statistical Efficiency</vt:lpstr>
      <vt:lpstr>Overmatching: Decreased Statistical Efficiency</vt:lpstr>
      <vt:lpstr>Overmatching: Decreased Validity</vt:lpstr>
      <vt:lpstr>Over Matching: Cost Efficiency</vt:lpstr>
      <vt:lpstr>Case-crossover studies</vt:lpstr>
      <vt:lpstr>Key Terms</vt:lpstr>
      <vt:lpstr>Self-controlled randomized experiments</vt:lpstr>
      <vt:lpstr>Case-crossover studies</vt:lpstr>
      <vt:lpstr>Case-Control Studies Often Match on Time</vt:lpstr>
      <vt:lpstr>You Can Also Match on Person</vt:lpstr>
      <vt:lpstr>If It’s Difficult to Ascertain Exposure at all Times in the Past, Sample</vt:lpstr>
      <vt:lpstr>Case-crossover</vt:lpstr>
      <vt:lpstr>Case-crossover</vt:lpstr>
      <vt:lpstr>Case-Crossover Approach</vt:lpstr>
      <vt:lpstr>Case-Crossover Approach</vt:lpstr>
      <vt:lpstr>Effect period</vt:lpstr>
      <vt:lpstr>Effect period</vt:lpstr>
      <vt:lpstr>Exertion and MI</vt:lpstr>
      <vt:lpstr>Reference period</vt:lpstr>
      <vt:lpstr>When is the case-crossover useful?</vt:lpstr>
      <vt:lpstr>Advantage</vt:lpstr>
      <vt:lpstr>Challenge</vt:lpstr>
      <vt:lpstr>Advantage</vt:lpstr>
      <vt:lpstr>Challenge</vt:lpstr>
      <vt:lpstr>Advantage</vt:lpstr>
      <vt:lpstr>Challenge</vt:lpstr>
      <vt:lpstr>Summary</vt:lpstr>
      <vt:lpstr>Questions?</vt:lpstr>
      <vt:lpstr>Appendix</vt:lpstr>
      <vt:lpstr>Review of Assumptions</vt:lpstr>
      <vt:lpstr>No time trend in exposure</vt:lpstr>
      <vt:lpstr>Bidirectional Sampling</vt:lpstr>
      <vt:lpstr>Time-stratified Bidirectional Case-crossover Design</vt:lpstr>
      <vt:lpstr>Estimation in Case-crossover</vt:lpstr>
      <vt:lpstr>Estimation in Case-crossover:  Binary data approach</vt:lpstr>
      <vt:lpstr>Estimating the relative risk</vt:lpstr>
      <vt:lpstr>Estimating the relative risk</vt:lpstr>
      <vt:lpstr>Estimating the relative risk</vt:lpstr>
      <vt:lpstr>Final product: Matched sets of person-days</vt:lpstr>
      <vt:lpstr>2 x 2 table: Case-Crossover</vt:lpstr>
      <vt:lpstr>2 x 2 table: Case-Crossover</vt:lpstr>
      <vt:lpstr>If case and control windows within an individual all possess the same exposure and covariate levels, the individual adds nothing to the estimate of relative risk</vt:lpstr>
      <vt:lpstr>Estimation in Case-crossover  Usual frequency approach</vt:lpstr>
      <vt:lpstr>Case-Crossover Study</vt:lpstr>
      <vt:lpstr>Estimation in Case-crossover: Usual frequency approach</vt:lpstr>
      <vt:lpstr>Data from Maclure</vt:lpstr>
      <vt:lpstr>Related Efficient Sampling Designs</vt:lpstr>
      <vt:lpstr>Applications: Triggers </vt:lpstr>
      <vt:lpstr>Case-Crossover Counterfactuals</vt:lpstr>
      <vt:lpstr>Example: Mittleman et al. (1993) </vt:lpstr>
      <vt:lpstr>Case-Crossover and Public Health</vt:lpstr>
      <vt:lpstr>Case-Crossover and Public Health</vt:lpstr>
      <vt:lpstr>Case-Crossover and Public Health</vt:lpstr>
      <vt:lpstr>Case-Crossover and Public Health</vt:lpstr>
      <vt:lpstr>Case-Crossover and Public Health</vt:lpstr>
      <vt:lpstr>Conclusions</vt:lpstr>
      <vt:lpstr>PowerPoint Presentation</vt:lpstr>
      <vt:lpstr>Review of Mantel Haenszel</vt:lpstr>
      <vt:lpstr>Review of Mantel Haenszel</vt:lpstr>
      <vt:lpstr>Review of Mantel Haenszel</vt:lpstr>
      <vt:lpstr>Review of Mantel Haenszel</vt:lpstr>
      <vt:lpstr>Review of Mantel Haenszel</vt:lpstr>
      <vt:lpstr>Review of Mantel Haenszel</vt:lpstr>
      <vt:lpstr>Review of Mantel Haenszel</vt:lpstr>
      <vt:lpstr>Review of Mantel Haenszel</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Case-Control Study Design &amp; Introduction to Matching</dc:title>
  <dc:creator>Van Blarigan, Erin</dc:creator>
  <cp:lastModifiedBy>Rebecca Graff</cp:lastModifiedBy>
  <cp:revision>183</cp:revision>
  <dcterms:created xsi:type="dcterms:W3CDTF">2018-02-06T23:39:25Z</dcterms:created>
  <dcterms:modified xsi:type="dcterms:W3CDTF">2021-01-28T07:29:42Z</dcterms:modified>
</cp:coreProperties>
</file>