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4.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5.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notesSlides/notesSlide56.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notesSlides/notesSlide59.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10.xml" ContentType="application/vnd.openxmlformats-officedocument.drawingml.chart+xml"/>
  <Override PartName="/ppt/theme/themeOverride6.xml" ContentType="application/vnd.openxmlformats-officedocument.themeOverride+xml"/>
  <Override PartName="/ppt/drawings/drawing1.xml" ContentType="application/vnd.openxmlformats-officedocument.drawingml.chartshapes+xml"/>
  <Override PartName="/ppt/charts/chart11.xml" ContentType="application/vnd.openxmlformats-officedocument.drawingml.chart+xml"/>
  <Override PartName="/ppt/theme/themeOverride7.xml" ContentType="application/vnd.openxmlformats-officedocument.themeOverride+xml"/>
  <Override PartName="/ppt/drawings/drawing2.xml" ContentType="application/vnd.openxmlformats-officedocument.drawingml.chartshapes+xml"/>
  <Override PartName="/ppt/charts/chart12.xml" ContentType="application/vnd.openxmlformats-officedocument.drawingml.chart+xml"/>
  <Override PartName="/ppt/theme/themeOverride8.xml" ContentType="application/vnd.openxmlformats-officedocument.themeOverride+xml"/>
  <Override PartName="/ppt/drawings/drawing3.xml" ContentType="application/vnd.openxmlformats-officedocument.drawingml.chartshapes+xml"/>
  <Override PartName="/ppt/notesSlides/notesSlide68.xml" ContentType="application/vnd.openxmlformats-officedocument.presentationml.notesSlide+xml"/>
  <Override PartName="/ppt/charts/chart13.xml" ContentType="application/vnd.openxmlformats-officedocument.drawingml.chart+xml"/>
  <Override PartName="/ppt/theme/themeOverride9.xml" ContentType="application/vnd.openxmlformats-officedocument.themeOverride+xml"/>
  <Override PartName="/ppt/drawings/drawing4.xml" ContentType="application/vnd.openxmlformats-officedocument.drawingml.chartshapes+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76" r:id="rId2"/>
    <p:sldMasterId id="2147483871" r:id="rId3"/>
  </p:sldMasterIdLst>
  <p:notesMasterIdLst>
    <p:notesMasterId r:id="rId108"/>
  </p:notesMasterIdLst>
  <p:handoutMasterIdLst>
    <p:handoutMasterId r:id="rId109"/>
  </p:handoutMasterIdLst>
  <p:sldIdLst>
    <p:sldId id="256" r:id="rId4"/>
    <p:sldId id="757" r:id="rId5"/>
    <p:sldId id="828" r:id="rId6"/>
    <p:sldId id="601" r:id="rId7"/>
    <p:sldId id="606" r:id="rId8"/>
    <p:sldId id="851" r:id="rId9"/>
    <p:sldId id="739" r:id="rId10"/>
    <p:sldId id="768" r:id="rId11"/>
    <p:sldId id="769" r:id="rId12"/>
    <p:sldId id="770" r:id="rId13"/>
    <p:sldId id="771" r:id="rId14"/>
    <p:sldId id="581" r:id="rId15"/>
    <p:sldId id="521" r:id="rId16"/>
    <p:sldId id="721" r:id="rId17"/>
    <p:sldId id="779" r:id="rId18"/>
    <p:sldId id="532" r:id="rId19"/>
    <p:sldId id="577" r:id="rId20"/>
    <p:sldId id="578" r:id="rId21"/>
    <p:sldId id="579" r:id="rId22"/>
    <p:sldId id="506" r:id="rId23"/>
    <p:sldId id="583" r:id="rId24"/>
    <p:sldId id="781" r:id="rId25"/>
    <p:sldId id="829" r:id="rId26"/>
    <p:sldId id="812" r:id="rId27"/>
    <p:sldId id="832" r:id="rId28"/>
    <p:sldId id="833" r:id="rId29"/>
    <p:sldId id="830" r:id="rId30"/>
    <p:sldId id="834" r:id="rId31"/>
    <p:sldId id="835" r:id="rId32"/>
    <p:sldId id="656" r:id="rId33"/>
    <p:sldId id="507" r:id="rId34"/>
    <p:sldId id="722" r:id="rId35"/>
    <p:sldId id="660" r:id="rId36"/>
    <p:sldId id="559" r:id="rId37"/>
    <p:sldId id="571" r:id="rId38"/>
    <p:sldId id="513" r:id="rId39"/>
    <p:sldId id="664" r:id="rId40"/>
    <p:sldId id="836" r:id="rId41"/>
    <p:sldId id="572" r:id="rId42"/>
    <p:sldId id="710" r:id="rId43"/>
    <p:sldId id="573" r:id="rId44"/>
    <p:sldId id="780" r:id="rId45"/>
    <p:sldId id="845" r:id="rId46"/>
    <p:sldId id="576" r:id="rId47"/>
    <p:sldId id="570" r:id="rId48"/>
    <p:sldId id="701" r:id="rId49"/>
    <p:sldId id="837" r:id="rId50"/>
    <p:sldId id="772" r:id="rId51"/>
    <p:sldId id="773" r:id="rId52"/>
    <p:sldId id="854" r:id="rId53"/>
    <p:sldId id="515" r:id="rId54"/>
    <p:sldId id="747" r:id="rId55"/>
    <p:sldId id="565" r:id="rId56"/>
    <p:sldId id="839" r:id="rId57"/>
    <p:sldId id="568" r:id="rId58"/>
    <p:sldId id="841" r:id="rId59"/>
    <p:sldId id="842" r:id="rId60"/>
    <p:sldId id="843" r:id="rId61"/>
    <p:sldId id="730" r:id="rId62"/>
    <p:sldId id="753" r:id="rId63"/>
    <p:sldId id="840" r:id="rId64"/>
    <p:sldId id="859" r:id="rId65"/>
    <p:sldId id="858" r:id="rId66"/>
    <p:sldId id="826" r:id="rId67"/>
    <p:sldId id="847" r:id="rId68"/>
    <p:sldId id="855" r:id="rId69"/>
    <p:sldId id="848" r:id="rId70"/>
    <p:sldId id="849" r:id="rId71"/>
    <p:sldId id="850" r:id="rId72"/>
    <p:sldId id="856" r:id="rId73"/>
    <p:sldId id="651" r:id="rId74"/>
    <p:sldId id="657" r:id="rId75"/>
    <p:sldId id="719" r:id="rId76"/>
    <p:sldId id="723" r:id="rId77"/>
    <p:sldId id="852" r:id="rId78"/>
    <p:sldId id="727" r:id="rId79"/>
    <p:sldId id="853" r:id="rId80"/>
    <p:sldId id="726" r:id="rId81"/>
    <p:sldId id="728" r:id="rId82"/>
    <p:sldId id="774" r:id="rId83"/>
    <p:sldId id="725" r:id="rId84"/>
    <p:sldId id="775" r:id="rId85"/>
    <p:sldId id="776" r:id="rId86"/>
    <p:sldId id="846" r:id="rId87"/>
    <p:sldId id="758" r:id="rId88"/>
    <p:sldId id="759" r:id="rId89"/>
    <p:sldId id="760" r:id="rId90"/>
    <p:sldId id="844" r:id="rId91"/>
    <p:sldId id="735" r:id="rId92"/>
    <p:sldId id="761" r:id="rId93"/>
    <p:sldId id="736" r:id="rId94"/>
    <p:sldId id="737" r:id="rId95"/>
    <p:sldId id="738" r:id="rId96"/>
    <p:sldId id="762" r:id="rId97"/>
    <p:sldId id="763" r:id="rId98"/>
    <p:sldId id="764" r:id="rId99"/>
    <p:sldId id="742" r:id="rId100"/>
    <p:sldId id="765" r:id="rId101"/>
    <p:sldId id="744" r:id="rId102"/>
    <p:sldId id="766" r:id="rId103"/>
    <p:sldId id="746" r:id="rId104"/>
    <p:sldId id="767" r:id="rId105"/>
    <p:sldId id="778" r:id="rId106"/>
    <p:sldId id="777" r:id="rId107"/>
  </p:sldIdLst>
  <p:sldSz cx="9144000" cy="6858000" type="screen4x3"/>
  <p:notesSz cx="6946900" cy="9321800"/>
  <p:defaultTextStyle>
    <a:defPPr>
      <a:defRPr lang="en-US"/>
    </a:defPPr>
    <a:lvl1pPr algn="l" rtl="0" eaLnBrk="0" fontAlgn="base" hangingPunct="0">
      <a:spcBef>
        <a:spcPct val="0"/>
      </a:spcBef>
      <a:spcAft>
        <a:spcPct val="0"/>
      </a:spcAft>
      <a:defRPr kern="1200">
        <a:solidFill>
          <a:schemeClr val="tx1"/>
        </a:solidFill>
        <a:latin typeface="Tahoma"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Tahoma"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Tahoma"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Tahoma"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Tahoma" charset="0"/>
        <a:ea typeface="MS PGothic" charset="0"/>
        <a:cs typeface="MS PGothic" charset="0"/>
      </a:defRPr>
    </a:lvl5pPr>
    <a:lvl6pPr marL="2286000" algn="l" defTabSz="457200" rtl="0" eaLnBrk="1" latinLnBrk="0" hangingPunct="1">
      <a:defRPr kern="1200">
        <a:solidFill>
          <a:schemeClr val="tx1"/>
        </a:solidFill>
        <a:latin typeface="Tahoma" charset="0"/>
        <a:ea typeface="MS PGothic" charset="0"/>
        <a:cs typeface="MS PGothic" charset="0"/>
      </a:defRPr>
    </a:lvl6pPr>
    <a:lvl7pPr marL="2743200" algn="l" defTabSz="457200" rtl="0" eaLnBrk="1" latinLnBrk="0" hangingPunct="1">
      <a:defRPr kern="1200">
        <a:solidFill>
          <a:schemeClr val="tx1"/>
        </a:solidFill>
        <a:latin typeface="Tahoma" charset="0"/>
        <a:ea typeface="MS PGothic" charset="0"/>
        <a:cs typeface="MS PGothic" charset="0"/>
      </a:defRPr>
    </a:lvl7pPr>
    <a:lvl8pPr marL="3200400" algn="l" defTabSz="457200" rtl="0" eaLnBrk="1" latinLnBrk="0" hangingPunct="1">
      <a:defRPr kern="1200">
        <a:solidFill>
          <a:schemeClr val="tx1"/>
        </a:solidFill>
        <a:latin typeface="Tahoma" charset="0"/>
        <a:ea typeface="MS PGothic" charset="0"/>
        <a:cs typeface="MS PGothic" charset="0"/>
      </a:defRPr>
    </a:lvl8pPr>
    <a:lvl9pPr marL="3657600" algn="l" defTabSz="457200" rtl="0" eaLnBrk="1" latinLnBrk="0" hangingPunct="1">
      <a:defRPr kern="1200">
        <a:solidFill>
          <a:schemeClr val="tx1"/>
        </a:solidFill>
        <a:latin typeface="Tahoma"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4175" autoAdjust="0"/>
  </p:normalViewPr>
  <p:slideViewPr>
    <p:cSldViewPr>
      <p:cViewPr varScale="1">
        <p:scale>
          <a:sx n="68" d="100"/>
          <a:sy n="68" d="100"/>
        </p:scale>
        <p:origin x="1058"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handoutMaster" Target="handoutMasters/handoutMaster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charts/_rels/chart1.xml.rels><?xml version="1.0" encoding="UTF-8" standalone="yes"?>
<Relationships xmlns="http://schemas.openxmlformats.org/package/2006/relationships"><Relationship Id="rId1" Type="http://schemas.openxmlformats.org/officeDocument/2006/relationships/oleObject" Target="file:///\\Users\makohn\Box%20Sync\EBD\EBD-2\EBD2-Chapter%206\MastateCancer.xlsx" TargetMode="Externa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makohn:Dropbox:ATCR17-18:Epi%20204:5-PrgnosticTests:RegretToNetBenefit.xlsx" TargetMode="External"/><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Macintosh%20HD:Users:makohn:Dropbox:ATCR17-18:Epi%20204:5-PrgnosticTests:RegretToNetBenefit.xlsx" TargetMode="External"/><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Macintosh%20HD:Users:makohn:Dropbox:ATCR17-18:Epi%20204:5-PrgnosticTests:RegretToNetBenefit.xlsx" TargetMode="External"/><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Macintosh%20HD:Users:makohn:Dropbox:ATCR17-18:Epi%20204:5-PrgnosticTests:RegretToNetBenefit.xlsx" TargetMode="External"/><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makohn:Dropbox:ATCR17-18:Epi%20204:5-PrgnosticTests:MastateCalibrationPlot2.xlsm"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6.xml.rels><?xml version="1.0" encoding="UTF-8" standalone="yes"?>
<Relationships xmlns="http://schemas.openxmlformats.org/package/2006/relationships"><Relationship Id="rId2" Type="http://schemas.openxmlformats.org/officeDocument/2006/relationships/oleObject" Target="file:///\\Users\makohn\Dropbox\ATCR19-20\EBPS%20Curriculum\Michael%20Prediction\NLSTRiskModel.xlsx"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makohn\Box%20Sync\Epi204_2019\Session_5_Prediction\DecisionCurve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makohn\Box%20Sync\Epi204_2019\Session_5_Prediction\DecisionCurves.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Users\makohn\Box%20Sync\Epi204_2019\Session_5_Prediction\DecisionCurv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70006323691404"/>
          <c:y val="4.1811846689895502E-2"/>
          <c:w val="0.78543551874668505"/>
          <c:h val="0.77351916376306595"/>
        </c:manualLayout>
      </c:layout>
      <c:scatterChart>
        <c:scatterStyle val="lineMarker"/>
        <c:varyColors val="0"/>
        <c:ser>
          <c:idx val="0"/>
          <c:order val="0"/>
          <c:tx>
            <c:strRef>
              <c:f>Calibration!$D$10</c:f>
              <c:strCache>
                <c:ptCount val="1"/>
                <c:pt idx="0">
                  <c:v>Bleakhaus</c:v>
                </c:pt>
              </c:strCache>
            </c:strRef>
          </c:tx>
          <c:spPr>
            <a:ln w="47625">
              <a:noFill/>
            </a:ln>
          </c:spPr>
          <c:marker>
            <c:symbol val="circle"/>
            <c:size val="10"/>
            <c:spPr>
              <a:solidFill>
                <a:srgbClr val="3366FF"/>
              </a:solidFill>
            </c:spPr>
          </c:marker>
          <c:xVal>
            <c:numRef>
              <c:f>Calibration!$C$12:$C$14</c:f>
              <c:numCache>
                <c:formatCode>0%</c:formatCode>
                <c:ptCount val="3"/>
                <c:pt idx="0">
                  <c:v>0.33</c:v>
                </c:pt>
                <c:pt idx="1">
                  <c:v>0.17</c:v>
                </c:pt>
                <c:pt idx="2">
                  <c:v>0.11</c:v>
                </c:pt>
              </c:numCache>
            </c:numRef>
          </c:xVal>
          <c:yVal>
            <c:numRef>
              <c:f>Calibration!$E$12:$E$14</c:f>
              <c:numCache>
                <c:formatCode>0%</c:formatCode>
                <c:ptCount val="3"/>
                <c:pt idx="0">
                  <c:v>0.16999999999999998</c:v>
                </c:pt>
                <c:pt idx="1">
                  <c:v>0.17999999999999997</c:v>
                </c:pt>
                <c:pt idx="2">
                  <c:v>9.0000000000000011E-2</c:v>
                </c:pt>
              </c:numCache>
            </c:numRef>
          </c:yVal>
          <c:smooth val="0"/>
          <c:extLst>
            <c:ext xmlns:c16="http://schemas.microsoft.com/office/drawing/2014/chart" uri="{C3380CC4-5D6E-409C-BE32-E72D297353CC}">
              <c16:uniqueId val="{00000000-EB74-D244-BDE1-A01528EC2EEB}"/>
            </c:ext>
          </c:extLst>
        </c:ser>
        <c:ser>
          <c:idx val="1"/>
          <c:order val="1"/>
          <c:tx>
            <c:strRef>
              <c:f>Calibration!$F$10</c:f>
              <c:strCache>
                <c:ptCount val="1"/>
                <c:pt idx="0">
                  <c:v>AgnoSIA</c:v>
                </c:pt>
              </c:strCache>
            </c:strRef>
          </c:tx>
          <c:spPr>
            <a:ln w="47625">
              <a:noFill/>
            </a:ln>
          </c:spPr>
          <c:marker>
            <c:symbol val="square"/>
            <c:size val="10"/>
            <c:spPr>
              <a:solidFill>
                <a:srgbClr val="FF0000"/>
              </a:solidFill>
              <a:ln>
                <a:solidFill>
                  <a:srgbClr val="FF0000"/>
                </a:solidFill>
              </a:ln>
            </c:spPr>
          </c:marker>
          <c:xVal>
            <c:numRef>
              <c:f>Calibration!$F$15</c:f>
              <c:numCache>
                <c:formatCode>0%</c:formatCode>
                <c:ptCount val="1"/>
                <c:pt idx="0">
                  <c:v>0.20000000000000004</c:v>
                </c:pt>
              </c:numCache>
            </c:numRef>
          </c:xVal>
          <c:yVal>
            <c:numRef>
              <c:f>Calibration!$G$15</c:f>
              <c:numCache>
                <c:formatCode>0.000%</c:formatCode>
                <c:ptCount val="1"/>
                <c:pt idx="0">
                  <c:v>0</c:v>
                </c:pt>
              </c:numCache>
            </c:numRef>
          </c:yVal>
          <c:smooth val="0"/>
          <c:extLst>
            <c:ext xmlns:c16="http://schemas.microsoft.com/office/drawing/2014/chart" uri="{C3380CC4-5D6E-409C-BE32-E72D297353CC}">
              <c16:uniqueId val="{00000001-EB74-D244-BDE1-A01528EC2EEB}"/>
            </c:ext>
          </c:extLst>
        </c:ser>
        <c:ser>
          <c:idx val="2"/>
          <c:order val="2"/>
          <c:tx>
            <c:strRef>
              <c:f>Calibration!$H$10</c:f>
              <c:strCache>
                <c:ptCount val="1"/>
                <c:pt idx="0">
                  <c:v>PolyANA</c:v>
                </c:pt>
              </c:strCache>
            </c:strRef>
          </c:tx>
          <c:spPr>
            <a:ln w="47625">
              <a:noFill/>
            </a:ln>
          </c:spPr>
          <c:marker>
            <c:symbol val="diamond"/>
            <c:size val="10"/>
            <c:spPr>
              <a:solidFill>
                <a:srgbClr val="660066"/>
              </a:solidFill>
            </c:spPr>
          </c:marker>
          <c:xVal>
            <c:numRef>
              <c:f>Calibration!$C$12:$C$14</c:f>
              <c:numCache>
                <c:formatCode>0%</c:formatCode>
                <c:ptCount val="3"/>
                <c:pt idx="0">
                  <c:v>0.33</c:v>
                </c:pt>
                <c:pt idx="1">
                  <c:v>0.17</c:v>
                </c:pt>
                <c:pt idx="2">
                  <c:v>0.11</c:v>
                </c:pt>
              </c:numCache>
            </c:numRef>
          </c:xVal>
          <c:yVal>
            <c:numRef>
              <c:f>Calibration!$I$12:$I$14</c:f>
              <c:numCache>
                <c:formatCode>0%</c:formatCode>
                <c:ptCount val="3"/>
                <c:pt idx="0">
                  <c:v>-8.0000000000000016E-2</c:v>
                </c:pt>
                <c:pt idx="1">
                  <c:v>-7.0000000000000007E-2</c:v>
                </c:pt>
                <c:pt idx="2">
                  <c:v>-0.06</c:v>
                </c:pt>
              </c:numCache>
            </c:numRef>
          </c:yVal>
          <c:smooth val="0"/>
          <c:extLst>
            <c:ext xmlns:c16="http://schemas.microsoft.com/office/drawing/2014/chart" uri="{C3380CC4-5D6E-409C-BE32-E72D297353CC}">
              <c16:uniqueId val="{00000002-EB74-D244-BDE1-A01528EC2EEB}"/>
            </c:ext>
          </c:extLst>
        </c:ser>
        <c:ser>
          <c:idx val="3"/>
          <c:order val="3"/>
          <c:spPr>
            <a:ln w="12700" cmpd="sng">
              <a:solidFill>
                <a:schemeClr val="tx1"/>
              </a:solidFill>
            </a:ln>
          </c:spPr>
          <c:marker>
            <c:symbol val="none"/>
          </c:marker>
          <c:xVal>
            <c:numRef>
              <c:f>Calibration!$K$12:$K$13</c:f>
              <c:numCache>
                <c:formatCode>0%</c:formatCode>
                <c:ptCount val="2"/>
                <c:pt idx="0">
                  <c:v>0</c:v>
                </c:pt>
                <c:pt idx="1">
                  <c:v>0.5</c:v>
                </c:pt>
              </c:numCache>
            </c:numRef>
          </c:xVal>
          <c:yVal>
            <c:numRef>
              <c:f>Calibration!$L$12:$L$13</c:f>
              <c:numCache>
                <c:formatCode>General</c:formatCode>
                <c:ptCount val="2"/>
                <c:pt idx="0">
                  <c:v>0</c:v>
                </c:pt>
                <c:pt idx="1">
                  <c:v>0</c:v>
                </c:pt>
              </c:numCache>
            </c:numRef>
          </c:yVal>
          <c:smooth val="0"/>
          <c:extLst>
            <c:ext xmlns:c16="http://schemas.microsoft.com/office/drawing/2014/chart" uri="{C3380CC4-5D6E-409C-BE32-E72D297353CC}">
              <c16:uniqueId val="{00000003-EB74-D244-BDE1-A01528EC2EEB}"/>
            </c:ext>
          </c:extLst>
        </c:ser>
        <c:dLbls>
          <c:showLegendKey val="0"/>
          <c:showVal val="0"/>
          <c:showCatName val="0"/>
          <c:showSerName val="0"/>
          <c:showPercent val="0"/>
          <c:showBubbleSize val="0"/>
        </c:dLbls>
        <c:axId val="-2137511928"/>
        <c:axId val="-2137505096"/>
      </c:scatterChart>
      <c:valAx>
        <c:axId val="-2137511928"/>
        <c:scaling>
          <c:orientation val="minMax"/>
          <c:max val="0.5"/>
        </c:scaling>
        <c:delete val="0"/>
        <c:axPos val="b"/>
        <c:title>
          <c:tx>
            <c:rich>
              <a:bodyPr/>
              <a:lstStyle/>
              <a:p>
                <a:pPr>
                  <a:defRPr sz="1200"/>
                </a:pPr>
                <a:r>
                  <a:rPr lang="en-US" sz="1200"/>
                  <a:t>Observed Outcome Proportion</a:t>
                </a:r>
              </a:p>
            </c:rich>
          </c:tx>
          <c:layout>
            <c:manualLayout>
              <c:xMode val="edge"/>
              <c:yMode val="edge"/>
              <c:x val="0.40143874178940098"/>
              <c:y val="0.90592334494773497"/>
            </c:manualLayout>
          </c:layout>
          <c:overlay val="0"/>
        </c:title>
        <c:numFmt formatCode="0%" sourceLinked="1"/>
        <c:majorTickMark val="out"/>
        <c:minorTickMark val="none"/>
        <c:tickLblPos val="nextTo"/>
        <c:crossAx val="-2137505096"/>
        <c:crossesAt val="-0.15"/>
        <c:crossBetween val="midCat"/>
      </c:valAx>
      <c:valAx>
        <c:axId val="-2137505096"/>
        <c:scaling>
          <c:orientation val="minMax"/>
        </c:scaling>
        <c:delete val="0"/>
        <c:axPos val="l"/>
        <c:title>
          <c:tx>
            <c:rich>
              <a:bodyPr rot="-5400000" vert="horz"/>
              <a:lstStyle/>
              <a:p>
                <a:pPr>
                  <a:defRPr sz="1200"/>
                </a:pPr>
                <a:r>
                  <a:rPr lang="en-US" sz="1200"/>
                  <a:t>Predicted</a:t>
                </a:r>
                <a:r>
                  <a:rPr lang="en-US" sz="1200" baseline="0"/>
                  <a:t> - Observed</a:t>
                </a:r>
                <a:endParaRPr lang="en-US" sz="1200"/>
              </a:p>
            </c:rich>
          </c:tx>
          <c:layout>
            <c:manualLayout>
              <c:xMode val="edge"/>
              <c:yMode val="edge"/>
              <c:x val="2.74611398963731E-2"/>
              <c:y val="0.23580400010974201"/>
            </c:manualLayout>
          </c:layout>
          <c:overlay val="0"/>
        </c:title>
        <c:numFmt formatCode="0%" sourceLinked="1"/>
        <c:majorTickMark val="out"/>
        <c:minorTickMark val="none"/>
        <c:tickLblPos val="nextTo"/>
        <c:crossAx val="-2137511928"/>
        <c:crossesAt val="-0.15"/>
        <c:crossBetween val="midCat"/>
      </c:valAx>
      <c:spPr>
        <a:solidFill>
          <a:schemeClr val="bg1"/>
        </a:solidFill>
      </c:spPr>
    </c:plotArea>
    <c:legend>
      <c:legendPos val="r"/>
      <c:legendEntry>
        <c:idx val="3"/>
        <c:delete val="1"/>
      </c:legendEntry>
      <c:layout>
        <c:manualLayout>
          <c:xMode val="edge"/>
          <c:yMode val="edge"/>
          <c:x val="0.171024641997471"/>
          <c:y val="8.2773189936623699E-3"/>
          <c:w val="0.23532895446468619"/>
          <c:h val="0.21291959561837101"/>
        </c:manualLayout>
      </c:layout>
      <c:overlay val="0"/>
      <c:txPr>
        <a:bodyPr/>
        <a:lstStyle/>
        <a:p>
          <a:pPr>
            <a:defRPr sz="1200"/>
          </a:pPr>
          <a:endParaRPr lang="en-US"/>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769832752529199E-2"/>
          <c:y val="4.1583440095582201E-2"/>
          <c:w val="0.81729110100461599"/>
          <c:h val="0.88273206674853699"/>
        </c:manualLayout>
      </c:layout>
      <c:scatterChart>
        <c:scatterStyle val="lineMarker"/>
        <c:varyColors val="0"/>
        <c:ser>
          <c:idx val="0"/>
          <c:order val="0"/>
          <c:tx>
            <c:strRef>
              <c:f>Regret!$B$1</c:f>
              <c:strCache>
                <c:ptCount val="1"/>
                <c:pt idx="0">
                  <c:v>No Treat</c:v>
                </c:pt>
              </c:strCache>
            </c:strRef>
          </c:tx>
          <c:marker>
            <c:symbol val="none"/>
          </c:marker>
          <c:xVal>
            <c:numRef>
              <c:f>Regret!$A$2:$A$3</c:f>
              <c:numCache>
                <c:formatCode>0.000</c:formatCode>
                <c:ptCount val="2"/>
                <c:pt idx="0">
                  <c:v>0</c:v>
                </c:pt>
                <c:pt idx="1">
                  <c:v>1</c:v>
                </c:pt>
              </c:numCache>
            </c:numRef>
          </c:xVal>
          <c:yVal>
            <c:numRef>
              <c:f>Regret!$B$2:$B$3</c:f>
              <c:numCache>
                <c:formatCode>0.000</c:formatCode>
                <c:ptCount val="2"/>
                <c:pt idx="0">
                  <c:v>0</c:v>
                </c:pt>
                <c:pt idx="1">
                  <c:v>1</c:v>
                </c:pt>
              </c:numCache>
            </c:numRef>
          </c:yVal>
          <c:smooth val="0"/>
          <c:extLst>
            <c:ext xmlns:c16="http://schemas.microsoft.com/office/drawing/2014/chart" uri="{C3380CC4-5D6E-409C-BE32-E72D297353CC}">
              <c16:uniqueId val="{00000000-CD47-40D7-B5F5-88AB8D762F32}"/>
            </c:ext>
          </c:extLst>
        </c:ser>
        <c:ser>
          <c:idx val="1"/>
          <c:order val="1"/>
          <c:tx>
            <c:strRef>
              <c:f>Regret!$C$1</c:f>
              <c:strCache>
                <c:ptCount val="1"/>
                <c:pt idx="0">
                  <c:v>Treat</c:v>
                </c:pt>
              </c:strCache>
            </c:strRef>
          </c:tx>
          <c:marker>
            <c:symbol val="none"/>
          </c:marker>
          <c:xVal>
            <c:numRef>
              <c:f>Regret!$A$2:$A$3</c:f>
              <c:numCache>
                <c:formatCode>0.000</c:formatCode>
                <c:ptCount val="2"/>
                <c:pt idx="0">
                  <c:v>0</c:v>
                </c:pt>
                <c:pt idx="1">
                  <c:v>1</c:v>
                </c:pt>
              </c:numCache>
            </c:numRef>
          </c:xVal>
          <c:yVal>
            <c:numRef>
              <c:f>Regret!$C$2:$C$3</c:f>
              <c:numCache>
                <c:formatCode>General</c:formatCode>
                <c:ptCount val="2"/>
                <c:pt idx="0">
                  <c:v>0.5</c:v>
                </c:pt>
                <c:pt idx="1">
                  <c:v>0</c:v>
                </c:pt>
              </c:numCache>
            </c:numRef>
          </c:yVal>
          <c:smooth val="0"/>
          <c:extLst>
            <c:ext xmlns:c16="http://schemas.microsoft.com/office/drawing/2014/chart" uri="{C3380CC4-5D6E-409C-BE32-E72D297353CC}">
              <c16:uniqueId val="{00000001-CD47-40D7-B5F5-88AB8D762F32}"/>
            </c:ext>
          </c:extLst>
        </c:ser>
        <c:dLbls>
          <c:showLegendKey val="0"/>
          <c:showVal val="0"/>
          <c:showCatName val="0"/>
          <c:showSerName val="0"/>
          <c:showPercent val="0"/>
          <c:showBubbleSize val="0"/>
        </c:dLbls>
        <c:axId val="2107689064"/>
        <c:axId val="1774826536"/>
      </c:scatterChart>
      <c:valAx>
        <c:axId val="2107689064"/>
        <c:scaling>
          <c:orientation val="minMax"/>
          <c:max val="1"/>
          <c:min val="0"/>
        </c:scaling>
        <c:delete val="0"/>
        <c:axPos val="b"/>
        <c:title>
          <c:tx>
            <c:rich>
              <a:bodyPr/>
              <a:lstStyle/>
              <a:p>
                <a:pPr>
                  <a:defRPr sz="2000"/>
                </a:pPr>
                <a:r>
                  <a:rPr lang="en-US" sz="2000" dirty="0"/>
                  <a:t>P(D+|Available</a:t>
                </a:r>
                <a:r>
                  <a:rPr lang="en-US" sz="2000" baseline="0" dirty="0"/>
                  <a:t> Information)</a:t>
                </a:r>
                <a:endParaRPr lang="en-US" sz="2000" dirty="0"/>
              </a:p>
            </c:rich>
          </c:tx>
          <c:layout>
            <c:manualLayout>
              <c:xMode val="edge"/>
              <c:yMode val="edge"/>
              <c:x val="0.30844268126514801"/>
              <c:y val="0.54771581568757299"/>
            </c:manualLayout>
          </c:layout>
          <c:overlay val="0"/>
        </c:title>
        <c:numFmt formatCode="0.000" sourceLinked="1"/>
        <c:majorTickMark val="out"/>
        <c:minorTickMark val="none"/>
        <c:tickLblPos val="nextTo"/>
        <c:txPr>
          <a:bodyPr/>
          <a:lstStyle/>
          <a:p>
            <a:pPr>
              <a:defRPr sz="1800"/>
            </a:pPr>
            <a:endParaRPr lang="en-US"/>
          </a:p>
        </c:txPr>
        <c:crossAx val="1774826536"/>
        <c:crosses val="autoZero"/>
        <c:crossBetween val="midCat"/>
        <c:majorUnit val="0.33333000000000002"/>
      </c:valAx>
      <c:valAx>
        <c:axId val="1774826536"/>
        <c:scaling>
          <c:orientation val="minMax"/>
          <c:max val="1"/>
          <c:min val="-1"/>
        </c:scaling>
        <c:delete val="0"/>
        <c:axPos val="l"/>
        <c:title>
          <c:tx>
            <c:rich>
              <a:bodyPr rot="-5400000" vert="horz"/>
              <a:lstStyle/>
              <a:p>
                <a:pPr>
                  <a:defRPr sz="2400"/>
                </a:pPr>
                <a:r>
                  <a:rPr lang="en-US" sz="2400"/>
                  <a:t>Regret</a:t>
                </a:r>
              </a:p>
            </c:rich>
          </c:tx>
          <c:layout>
            <c:manualLayout>
              <c:xMode val="edge"/>
              <c:yMode val="edge"/>
              <c:x val="0"/>
              <c:y val="0.33129842087837702"/>
            </c:manualLayout>
          </c:layout>
          <c:overlay val="0"/>
        </c:title>
        <c:numFmt formatCode="0.000" sourceLinked="1"/>
        <c:majorTickMark val="out"/>
        <c:minorTickMark val="none"/>
        <c:tickLblPos val="nextTo"/>
        <c:txPr>
          <a:bodyPr/>
          <a:lstStyle/>
          <a:p>
            <a:pPr>
              <a:defRPr>
                <a:solidFill>
                  <a:schemeClr val="bg1"/>
                </a:solidFill>
              </a:defRPr>
            </a:pPr>
            <a:endParaRPr lang="en-US"/>
          </a:p>
        </c:txPr>
        <c:crossAx val="2107689064"/>
        <c:crosses val="autoZero"/>
        <c:crossBetween val="midCat"/>
      </c:valAx>
      <c:spPr>
        <a:ln>
          <a:solidFill>
            <a:schemeClr val="tx1"/>
          </a:solidFill>
        </a:ln>
      </c:spPr>
    </c:plotArea>
    <c:legend>
      <c:legendPos val="t"/>
      <c:layout>
        <c:manualLayout>
          <c:xMode val="edge"/>
          <c:yMode val="edge"/>
          <c:x val="0.21062316865828201"/>
          <c:y val="0.117001828153565"/>
          <c:w val="0.33933028662381998"/>
          <c:h val="6.7645424577869206E-2"/>
        </c:manualLayout>
      </c:layout>
      <c:overlay val="0"/>
      <c:txPr>
        <a:bodyPr/>
        <a:lstStyle/>
        <a:p>
          <a:pPr>
            <a:defRPr sz="2400"/>
          </a:pPr>
          <a:endParaRPr lang="en-US"/>
        </a:p>
      </c:txPr>
    </c:legend>
    <c:plotVisOnly val="1"/>
    <c:dispBlanksAs val="gap"/>
    <c:showDLblsOverMax val="0"/>
  </c:chart>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364071409177303E-2"/>
          <c:y val="3.97553516819572E-2"/>
          <c:w val="0.81729110100461599"/>
          <c:h val="0.88273206674853699"/>
        </c:manualLayout>
      </c:layout>
      <c:scatterChart>
        <c:scatterStyle val="lineMarker"/>
        <c:varyColors val="0"/>
        <c:ser>
          <c:idx val="0"/>
          <c:order val="0"/>
          <c:tx>
            <c:strRef>
              <c:f>Regret2!$B$1</c:f>
              <c:strCache>
                <c:ptCount val="1"/>
                <c:pt idx="0">
                  <c:v>No Treat</c:v>
                </c:pt>
              </c:strCache>
            </c:strRef>
          </c:tx>
          <c:marker>
            <c:symbol val="none"/>
          </c:marker>
          <c:xVal>
            <c:numRef>
              <c:f>Regret2!$A$2:$A$3</c:f>
              <c:numCache>
                <c:formatCode>0.000</c:formatCode>
                <c:ptCount val="2"/>
                <c:pt idx="0">
                  <c:v>0</c:v>
                </c:pt>
                <c:pt idx="1">
                  <c:v>1</c:v>
                </c:pt>
              </c:numCache>
            </c:numRef>
          </c:xVal>
          <c:yVal>
            <c:numRef>
              <c:f>Regret2!$B$2:$B$3</c:f>
              <c:numCache>
                <c:formatCode>General</c:formatCode>
                <c:ptCount val="2"/>
                <c:pt idx="0">
                  <c:v>0</c:v>
                </c:pt>
                <c:pt idx="1">
                  <c:v>0</c:v>
                </c:pt>
              </c:numCache>
            </c:numRef>
          </c:yVal>
          <c:smooth val="0"/>
          <c:extLst>
            <c:ext xmlns:c16="http://schemas.microsoft.com/office/drawing/2014/chart" uri="{C3380CC4-5D6E-409C-BE32-E72D297353CC}">
              <c16:uniqueId val="{00000000-5110-4F80-86AC-41ACAEEF4F80}"/>
            </c:ext>
          </c:extLst>
        </c:ser>
        <c:ser>
          <c:idx val="1"/>
          <c:order val="1"/>
          <c:tx>
            <c:strRef>
              <c:f>Regret2!$C$1</c:f>
              <c:strCache>
                <c:ptCount val="1"/>
                <c:pt idx="0">
                  <c:v>Treat</c:v>
                </c:pt>
              </c:strCache>
            </c:strRef>
          </c:tx>
          <c:marker>
            <c:symbol val="none"/>
          </c:marker>
          <c:xVal>
            <c:numRef>
              <c:f>Regret2!$A$2:$A$3</c:f>
              <c:numCache>
                <c:formatCode>0.000</c:formatCode>
                <c:ptCount val="2"/>
                <c:pt idx="0">
                  <c:v>0</c:v>
                </c:pt>
                <c:pt idx="1">
                  <c:v>1</c:v>
                </c:pt>
              </c:numCache>
            </c:numRef>
          </c:xVal>
          <c:yVal>
            <c:numRef>
              <c:f>Regret2!$C$2:$C$3</c:f>
              <c:numCache>
                <c:formatCode>General</c:formatCode>
                <c:ptCount val="2"/>
                <c:pt idx="0">
                  <c:v>0.5</c:v>
                </c:pt>
                <c:pt idx="1">
                  <c:v>-1</c:v>
                </c:pt>
              </c:numCache>
            </c:numRef>
          </c:yVal>
          <c:smooth val="0"/>
          <c:extLst>
            <c:ext xmlns:c16="http://schemas.microsoft.com/office/drawing/2014/chart" uri="{C3380CC4-5D6E-409C-BE32-E72D297353CC}">
              <c16:uniqueId val="{00000001-5110-4F80-86AC-41ACAEEF4F80}"/>
            </c:ext>
          </c:extLst>
        </c:ser>
        <c:dLbls>
          <c:showLegendKey val="0"/>
          <c:showVal val="0"/>
          <c:showCatName val="0"/>
          <c:showSerName val="0"/>
          <c:showPercent val="0"/>
          <c:showBubbleSize val="0"/>
        </c:dLbls>
        <c:axId val="1900584872"/>
        <c:axId val="1900242552"/>
      </c:scatterChart>
      <c:valAx>
        <c:axId val="1900584872"/>
        <c:scaling>
          <c:orientation val="minMax"/>
          <c:max val="1"/>
          <c:min val="0"/>
        </c:scaling>
        <c:delete val="0"/>
        <c:axPos val="b"/>
        <c:numFmt formatCode="0.000" sourceLinked="1"/>
        <c:majorTickMark val="out"/>
        <c:minorTickMark val="none"/>
        <c:tickLblPos val="nextTo"/>
        <c:txPr>
          <a:bodyPr/>
          <a:lstStyle/>
          <a:p>
            <a:pPr>
              <a:defRPr sz="1800"/>
            </a:pPr>
            <a:endParaRPr lang="en-US"/>
          </a:p>
        </c:txPr>
        <c:crossAx val="1900242552"/>
        <c:crosses val="autoZero"/>
        <c:crossBetween val="midCat"/>
        <c:majorUnit val="0.33333000000000002"/>
      </c:valAx>
      <c:valAx>
        <c:axId val="1900242552"/>
        <c:scaling>
          <c:orientation val="minMax"/>
          <c:max val="1"/>
          <c:min val="-1"/>
        </c:scaling>
        <c:delete val="0"/>
        <c:axPos val="l"/>
        <c:title>
          <c:tx>
            <c:rich>
              <a:bodyPr rot="-5400000" vert="horz"/>
              <a:lstStyle/>
              <a:p>
                <a:pPr>
                  <a:defRPr sz="2400"/>
                </a:pPr>
                <a:r>
                  <a:rPr lang="en-US" sz="2400"/>
                  <a:t>Regret</a:t>
                </a:r>
              </a:p>
            </c:rich>
          </c:tx>
          <c:layout>
            <c:manualLayout>
              <c:xMode val="edge"/>
              <c:yMode val="edge"/>
              <c:x val="4.59418070444104E-3"/>
              <c:y val="0.34637636931581001"/>
            </c:manualLayout>
          </c:layout>
          <c:overlay val="0"/>
        </c:title>
        <c:numFmt formatCode="General" sourceLinked="1"/>
        <c:majorTickMark val="out"/>
        <c:minorTickMark val="none"/>
        <c:tickLblPos val="nextTo"/>
        <c:txPr>
          <a:bodyPr/>
          <a:lstStyle/>
          <a:p>
            <a:pPr>
              <a:defRPr>
                <a:solidFill>
                  <a:schemeClr val="bg1"/>
                </a:solidFill>
              </a:defRPr>
            </a:pPr>
            <a:endParaRPr lang="en-US"/>
          </a:p>
        </c:txPr>
        <c:crossAx val="1900584872"/>
        <c:crosses val="autoZero"/>
        <c:crossBetween val="midCat"/>
      </c:valAx>
      <c:spPr>
        <a:ln>
          <a:solidFill>
            <a:schemeClr val="tx1"/>
          </a:solidFill>
        </a:ln>
      </c:spPr>
    </c:plotArea>
    <c:legend>
      <c:legendPos val="t"/>
      <c:layout>
        <c:manualLayout>
          <c:xMode val="edge"/>
          <c:yMode val="edge"/>
          <c:x val="0.239719646453075"/>
          <c:y val="0.15904936014625201"/>
          <c:w val="0.33933028662381998"/>
          <c:h val="6.7645424577869206E-2"/>
        </c:manualLayout>
      </c:layout>
      <c:overlay val="0"/>
      <c:txPr>
        <a:bodyPr/>
        <a:lstStyle/>
        <a:p>
          <a:pPr>
            <a:defRPr sz="2400"/>
          </a:pPr>
          <a:endParaRPr lang="en-US"/>
        </a:p>
      </c:txPr>
    </c:legend>
    <c:plotVisOnly val="1"/>
    <c:dispBlanksAs val="gap"/>
    <c:showDLblsOverMax val="0"/>
  </c:chart>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364071409177303E-2"/>
          <c:y val="3.97553516819572E-2"/>
          <c:w val="0.81729110100461599"/>
          <c:h val="0.88273206674853699"/>
        </c:manualLayout>
      </c:layout>
      <c:scatterChart>
        <c:scatterStyle val="lineMarker"/>
        <c:varyColors val="0"/>
        <c:ser>
          <c:idx val="0"/>
          <c:order val="0"/>
          <c:tx>
            <c:strRef>
              <c:f>NetBenefit!$B$1</c:f>
              <c:strCache>
                <c:ptCount val="1"/>
                <c:pt idx="0">
                  <c:v>No Treat</c:v>
                </c:pt>
              </c:strCache>
            </c:strRef>
          </c:tx>
          <c:marker>
            <c:symbol val="none"/>
          </c:marker>
          <c:xVal>
            <c:numRef>
              <c:f>NetBenefit!$A$2:$A$3</c:f>
              <c:numCache>
                <c:formatCode>0.000</c:formatCode>
                <c:ptCount val="2"/>
                <c:pt idx="0">
                  <c:v>0</c:v>
                </c:pt>
                <c:pt idx="1">
                  <c:v>1</c:v>
                </c:pt>
              </c:numCache>
            </c:numRef>
          </c:xVal>
          <c:yVal>
            <c:numRef>
              <c:f>NetBenefit!$B$2:$B$3</c:f>
              <c:numCache>
                <c:formatCode>General</c:formatCode>
                <c:ptCount val="2"/>
                <c:pt idx="0">
                  <c:v>0</c:v>
                </c:pt>
                <c:pt idx="1">
                  <c:v>0</c:v>
                </c:pt>
              </c:numCache>
            </c:numRef>
          </c:yVal>
          <c:smooth val="0"/>
          <c:extLst>
            <c:ext xmlns:c16="http://schemas.microsoft.com/office/drawing/2014/chart" uri="{C3380CC4-5D6E-409C-BE32-E72D297353CC}">
              <c16:uniqueId val="{00000000-8749-44A8-AAC6-0602475BD39D}"/>
            </c:ext>
          </c:extLst>
        </c:ser>
        <c:ser>
          <c:idx val="1"/>
          <c:order val="1"/>
          <c:tx>
            <c:strRef>
              <c:f>NetBenefit!$C$1</c:f>
              <c:strCache>
                <c:ptCount val="1"/>
                <c:pt idx="0">
                  <c:v>Treat</c:v>
                </c:pt>
              </c:strCache>
            </c:strRef>
          </c:tx>
          <c:marker>
            <c:symbol val="none"/>
          </c:marker>
          <c:xVal>
            <c:numRef>
              <c:f>NetBenefit!$A$2:$A$3</c:f>
              <c:numCache>
                <c:formatCode>0.000</c:formatCode>
                <c:ptCount val="2"/>
                <c:pt idx="0">
                  <c:v>0</c:v>
                </c:pt>
                <c:pt idx="1">
                  <c:v>1</c:v>
                </c:pt>
              </c:numCache>
            </c:numRef>
          </c:xVal>
          <c:yVal>
            <c:numRef>
              <c:f>NetBenefit!$C$2:$C$3</c:f>
              <c:numCache>
                <c:formatCode>General</c:formatCode>
                <c:ptCount val="2"/>
                <c:pt idx="0">
                  <c:v>-0.5</c:v>
                </c:pt>
                <c:pt idx="1">
                  <c:v>1</c:v>
                </c:pt>
              </c:numCache>
            </c:numRef>
          </c:yVal>
          <c:smooth val="0"/>
          <c:extLst>
            <c:ext xmlns:c16="http://schemas.microsoft.com/office/drawing/2014/chart" uri="{C3380CC4-5D6E-409C-BE32-E72D297353CC}">
              <c16:uniqueId val="{00000001-8749-44A8-AAC6-0602475BD39D}"/>
            </c:ext>
          </c:extLst>
        </c:ser>
        <c:dLbls>
          <c:showLegendKey val="0"/>
          <c:showVal val="0"/>
          <c:showCatName val="0"/>
          <c:showSerName val="0"/>
          <c:showPercent val="0"/>
          <c:showBubbleSize val="0"/>
        </c:dLbls>
        <c:axId val="1900206712"/>
        <c:axId val="1900522776"/>
      </c:scatterChart>
      <c:valAx>
        <c:axId val="1900206712"/>
        <c:scaling>
          <c:orientation val="minMax"/>
          <c:max val="1"/>
          <c:min val="0"/>
        </c:scaling>
        <c:delete val="0"/>
        <c:axPos val="b"/>
        <c:numFmt formatCode="0.000" sourceLinked="1"/>
        <c:majorTickMark val="out"/>
        <c:minorTickMark val="none"/>
        <c:tickLblPos val="nextTo"/>
        <c:txPr>
          <a:bodyPr/>
          <a:lstStyle/>
          <a:p>
            <a:pPr>
              <a:defRPr sz="1800"/>
            </a:pPr>
            <a:endParaRPr lang="en-US"/>
          </a:p>
        </c:txPr>
        <c:crossAx val="1900522776"/>
        <c:crosses val="autoZero"/>
        <c:crossBetween val="midCat"/>
        <c:majorUnit val="0.33333000000000002"/>
      </c:valAx>
      <c:valAx>
        <c:axId val="1900522776"/>
        <c:scaling>
          <c:orientation val="minMax"/>
          <c:max val="1"/>
          <c:min val="-1"/>
        </c:scaling>
        <c:delete val="0"/>
        <c:axPos val="l"/>
        <c:title>
          <c:tx>
            <c:rich>
              <a:bodyPr rot="-5400000" vert="horz"/>
              <a:lstStyle/>
              <a:p>
                <a:pPr>
                  <a:defRPr sz="1800"/>
                </a:pPr>
                <a:r>
                  <a:rPr lang="en-US" sz="1800"/>
                  <a:t>Net Benefit</a:t>
                </a:r>
              </a:p>
            </c:rich>
          </c:tx>
          <c:layout>
            <c:manualLayout>
              <c:xMode val="edge"/>
              <c:yMode val="edge"/>
              <c:x val="6.1255742725880502E-3"/>
              <c:y val="0.271434452777498"/>
            </c:manualLayout>
          </c:layout>
          <c:overlay val="0"/>
        </c:title>
        <c:numFmt formatCode="General" sourceLinked="1"/>
        <c:majorTickMark val="out"/>
        <c:minorTickMark val="none"/>
        <c:tickLblPos val="nextTo"/>
        <c:txPr>
          <a:bodyPr/>
          <a:lstStyle/>
          <a:p>
            <a:pPr>
              <a:defRPr>
                <a:solidFill>
                  <a:schemeClr val="bg1"/>
                </a:solidFill>
              </a:defRPr>
            </a:pPr>
            <a:endParaRPr lang="en-US"/>
          </a:p>
        </c:txPr>
        <c:crossAx val="1900206712"/>
        <c:crosses val="autoZero"/>
        <c:crossBetween val="midCat"/>
      </c:valAx>
      <c:spPr>
        <a:ln>
          <a:solidFill>
            <a:schemeClr val="tx1"/>
          </a:solidFill>
        </a:ln>
      </c:spPr>
    </c:plotArea>
    <c:legend>
      <c:legendPos val="t"/>
      <c:layout>
        <c:manualLayout>
          <c:xMode val="edge"/>
          <c:yMode val="edge"/>
          <c:x val="0.30250678274710302"/>
          <c:y val="0.11151736745886701"/>
          <c:w val="0.33933028662381998"/>
          <c:h val="6.7645424577869206E-2"/>
        </c:manualLayout>
      </c:layout>
      <c:overlay val="0"/>
      <c:txPr>
        <a:bodyPr/>
        <a:lstStyle/>
        <a:p>
          <a:pPr>
            <a:defRPr sz="2400"/>
          </a:pPr>
          <a:endParaRPr lang="en-US"/>
        </a:p>
      </c:txPr>
    </c:legend>
    <c:plotVisOnly val="1"/>
    <c:dispBlanksAs val="gap"/>
    <c:showDLblsOverMax val="0"/>
  </c:chart>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364071409177303E-2"/>
          <c:y val="3.97553516819572E-2"/>
          <c:w val="0.81729110100461599"/>
          <c:h val="0.88273206674853699"/>
        </c:manualLayout>
      </c:layout>
      <c:scatterChart>
        <c:scatterStyle val="lineMarker"/>
        <c:varyColors val="0"/>
        <c:ser>
          <c:idx val="0"/>
          <c:order val="0"/>
          <c:tx>
            <c:strRef>
              <c:f>NetBenefit2!$B$1</c:f>
              <c:strCache>
                <c:ptCount val="1"/>
                <c:pt idx="0">
                  <c:v>No Treat</c:v>
                </c:pt>
              </c:strCache>
            </c:strRef>
          </c:tx>
          <c:marker>
            <c:symbol val="none"/>
          </c:marker>
          <c:xVal>
            <c:numRef>
              <c:f>NetBenefit2!$A$2:$A$3</c:f>
              <c:numCache>
                <c:formatCode>0.000</c:formatCode>
                <c:ptCount val="2"/>
                <c:pt idx="0">
                  <c:v>0</c:v>
                </c:pt>
                <c:pt idx="1">
                  <c:v>1</c:v>
                </c:pt>
              </c:numCache>
            </c:numRef>
          </c:xVal>
          <c:yVal>
            <c:numRef>
              <c:f>NetBenefit2!$B$2:$B$3</c:f>
              <c:numCache>
                <c:formatCode>General</c:formatCode>
                <c:ptCount val="2"/>
                <c:pt idx="0">
                  <c:v>0</c:v>
                </c:pt>
                <c:pt idx="1">
                  <c:v>0</c:v>
                </c:pt>
              </c:numCache>
            </c:numRef>
          </c:yVal>
          <c:smooth val="0"/>
          <c:extLst>
            <c:ext xmlns:c16="http://schemas.microsoft.com/office/drawing/2014/chart" uri="{C3380CC4-5D6E-409C-BE32-E72D297353CC}">
              <c16:uniqueId val="{00000000-F52B-49BE-802D-672C30A3B705}"/>
            </c:ext>
          </c:extLst>
        </c:ser>
        <c:ser>
          <c:idx val="1"/>
          <c:order val="1"/>
          <c:tx>
            <c:strRef>
              <c:f>NetBenefit2!$C$1</c:f>
              <c:strCache>
                <c:ptCount val="1"/>
                <c:pt idx="0">
                  <c:v>Treat</c:v>
                </c:pt>
              </c:strCache>
            </c:strRef>
          </c:tx>
          <c:marker>
            <c:symbol val="none"/>
          </c:marker>
          <c:xVal>
            <c:numRef>
              <c:f>NetBenefit2!$A$2:$A$3</c:f>
              <c:numCache>
                <c:formatCode>0.000</c:formatCode>
                <c:ptCount val="2"/>
                <c:pt idx="0">
                  <c:v>0</c:v>
                </c:pt>
                <c:pt idx="1">
                  <c:v>1</c:v>
                </c:pt>
              </c:numCache>
            </c:numRef>
          </c:xVal>
          <c:yVal>
            <c:numRef>
              <c:f>NetBenefit2!$C$2:$C$3</c:f>
              <c:numCache>
                <c:formatCode>General</c:formatCode>
                <c:ptCount val="2"/>
                <c:pt idx="0">
                  <c:v>-0.5</c:v>
                </c:pt>
                <c:pt idx="1">
                  <c:v>1</c:v>
                </c:pt>
              </c:numCache>
            </c:numRef>
          </c:yVal>
          <c:smooth val="0"/>
          <c:extLst>
            <c:ext xmlns:c16="http://schemas.microsoft.com/office/drawing/2014/chart" uri="{C3380CC4-5D6E-409C-BE32-E72D297353CC}">
              <c16:uniqueId val="{00000001-F52B-49BE-802D-672C30A3B705}"/>
            </c:ext>
          </c:extLst>
        </c:ser>
        <c:dLbls>
          <c:showLegendKey val="0"/>
          <c:showVal val="0"/>
          <c:showCatName val="0"/>
          <c:showSerName val="0"/>
          <c:showPercent val="0"/>
          <c:showBubbleSize val="0"/>
        </c:dLbls>
        <c:axId val="1900502584"/>
        <c:axId val="1900155752"/>
      </c:scatterChart>
      <c:valAx>
        <c:axId val="1900502584"/>
        <c:scaling>
          <c:orientation val="minMax"/>
          <c:max val="1"/>
          <c:min val="0"/>
        </c:scaling>
        <c:delete val="0"/>
        <c:axPos val="b"/>
        <c:numFmt formatCode="0.000" sourceLinked="1"/>
        <c:majorTickMark val="out"/>
        <c:minorTickMark val="none"/>
        <c:tickLblPos val="nextTo"/>
        <c:txPr>
          <a:bodyPr/>
          <a:lstStyle/>
          <a:p>
            <a:pPr>
              <a:defRPr sz="1800"/>
            </a:pPr>
            <a:endParaRPr lang="en-US"/>
          </a:p>
        </c:txPr>
        <c:crossAx val="1900155752"/>
        <c:crosses val="autoZero"/>
        <c:crossBetween val="midCat"/>
        <c:majorUnit val="0.33333000000000002"/>
      </c:valAx>
      <c:valAx>
        <c:axId val="1900155752"/>
        <c:scaling>
          <c:orientation val="minMax"/>
          <c:max val="1"/>
          <c:min val="-1"/>
        </c:scaling>
        <c:delete val="0"/>
        <c:axPos val="l"/>
        <c:title>
          <c:tx>
            <c:rich>
              <a:bodyPr rot="-5400000" vert="horz"/>
              <a:lstStyle/>
              <a:p>
                <a:pPr>
                  <a:defRPr sz="1800"/>
                </a:pPr>
                <a:r>
                  <a:rPr lang="en-US" sz="1800"/>
                  <a:t>Net Benefit</a:t>
                </a:r>
              </a:p>
            </c:rich>
          </c:tx>
          <c:layout>
            <c:manualLayout>
              <c:xMode val="edge"/>
              <c:yMode val="edge"/>
              <c:x val="6.1255742725880502E-3"/>
              <c:y val="0.271434452777498"/>
            </c:manualLayout>
          </c:layout>
          <c:overlay val="0"/>
        </c:title>
        <c:numFmt formatCode="General" sourceLinked="1"/>
        <c:majorTickMark val="out"/>
        <c:minorTickMark val="none"/>
        <c:tickLblPos val="nextTo"/>
        <c:txPr>
          <a:bodyPr/>
          <a:lstStyle/>
          <a:p>
            <a:pPr>
              <a:defRPr>
                <a:solidFill>
                  <a:schemeClr val="bg1"/>
                </a:solidFill>
              </a:defRPr>
            </a:pPr>
            <a:endParaRPr lang="en-US"/>
          </a:p>
        </c:txPr>
        <c:crossAx val="1900502584"/>
        <c:crosses val="autoZero"/>
        <c:crossBetween val="midCat"/>
      </c:valAx>
      <c:spPr>
        <a:ln>
          <a:solidFill>
            <a:schemeClr val="tx1"/>
          </a:solidFill>
        </a:ln>
      </c:spPr>
    </c:plotArea>
    <c:legend>
      <c:legendPos val="t"/>
      <c:layout>
        <c:manualLayout>
          <c:xMode val="edge"/>
          <c:yMode val="edge"/>
          <c:x val="0.30250678274710302"/>
          <c:y val="0.11151736745886701"/>
          <c:w val="0.33933028662381998"/>
          <c:h val="6.7645424577869206E-2"/>
        </c:manualLayout>
      </c:layout>
      <c:overlay val="0"/>
      <c:txPr>
        <a:bodyPr/>
        <a:lstStyle/>
        <a:p>
          <a:pPr>
            <a:defRPr sz="2400"/>
          </a:pPr>
          <a:endParaRPr lang="en-US"/>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0006323691404"/>
          <c:y val="4.1811846689895502E-2"/>
          <c:w val="0.78543551874668505"/>
          <c:h val="0.77351916376306595"/>
        </c:manualLayout>
      </c:layout>
      <c:scatterChart>
        <c:scatterStyle val="lineMarker"/>
        <c:varyColors val="0"/>
        <c:ser>
          <c:idx val="0"/>
          <c:order val="0"/>
          <c:tx>
            <c:strRef>
              <c:f>Calibration!$D$10</c:f>
              <c:strCache>
                <c:ptCount val="1"/>
                <c:pt idx="0">
                  <c:v>Bleakhaus</c:v>
                </c:pt>
              </c:strCache>
            </c:strRef>
          </c:tx>
          <c:spPr>
            <a:ln w="47625">
              <a:noFill/>
            </a:ln>
          </c:spPr>
          <c:marker>
            <c:symbol val="circle"/>
            <c:size val="9"/>
            <c:spPr>
              <a:solidFill>
                <a:schemeClr val="accent1"/>
              </a:solidFill>
              <a:ln>
                <a:solidFill>
                  <a:schemeClr val="accent1"/>
                </a:solidFill>
              </a:ln>
            </c:spPr>
          </c:marker>
          <c:errBars>
            <c:errDir val="y"/>
            <c:errBarType val="both"/>
            <c:errValType val="cust"/>
            <c:noEndCap val="0"/>
            <c:plus>
              <c:numRef>
                <c:f>Calibration!$J$12:$J$14</c:f>
                <c:numCache>
                  <c:formatCode>General</c:formatCode>
                  <c:ptCount val="3"/>
                  <c:pt idx="0">
                    <c:v>9.2161692692788594E-2</c:v>
                  </c:pt>
                  <c:pt idx="1">
                    <c:v>7.3624028686292295E-2</c:v>
                  </c:pt>
                  <c:pt idx="2">
                    <c:v>6.1326392360875101E-2</c:v>
                  </c:pt>
                </c:numCache>
              </c:numRef>
            </c:plus>
            <c:minus>
              <c:numRef>
                <c:f>Calibration!$J$12:$J$14</c:f>
                <c:numCache>
                  <c:formatCode>General</c:formatCode>
                  <c:ptCount val="3"/>
                  <c:pt idx="0">
                    <c:v>9.2161692692788594E-2</c:v>
                  </c:pt>
                  <c:pt idx="1">
                    <c:v>7.3624028686292295E-2</c:v>
                  </c:pt>
                  <c:pt idx="2">
                    <c:v>6.1326392360875101E-2</c:v>
                  </c:pt>
                </c:numCache>
              </c:numRef>
            </c:minus>
          </c:errBars>
          <c:errBars>
            <c:errDir val="x"/>
            <c:errBarType val="both"/>
            <c:errValType val="cust"/>
            <c:noEndCap val="0"/>
            <c:plus>
              <c:numLit>
                <c:formatCode>General</c:formatCode>
                <c:ptCount val="1"/>
                <c:pt idx="0">
                  <c:v>0</c:v>
                </c:pt>
              </c:numLit>
            </c:plus>
            <c:minus>
              <c:numLit>
                <c:formatCode>General</c:formatCode>
                <c:ptCount val="1"/>
                <c:pt idx="0">
                  <c:v>0</c:v>
                </c:pt>
              </c:numLit>
            </c:minus>
          </c:errBars>
          <c:xVal>
            <c:numRef>
              <c:f>Calibration!$D$12:$D$14</c:f>
              <c:numCache>
                <c:formatCode>0%</c:formatCode>
                <c:ptCount val="3"/>
                <c:pt idx="0">
                  <c:v>0.5</c:v>
                </c:pt>
                <c:pt idx="1">
                  <c:v>0.35</c:v>
                </c:pt>
                <c:pt idx="2">
                  <c:v>0.2</c:v>
                </c:pt>
              </c:numCache>
            </c:numRef>
          </c:xVal>
          <c:yVal>
            <c:numRef>
              <c:f>Calibration!$C$12:$C$14</c:f>
              <c:numCache>
                <c:formatCode>0%</c:formatCode>
                <c:ptCount val="3"/>
                <c:pt idx="0">
                  <c:v>0.33</c:v>
                </c:pt>
                <c:pt idx="1">
                  <c:v>0.17</c:v>
                </c:pt>
                <c:pt idx="2">
                  <c:v>0.11</c:v>
                </c:pt>
              </c:numCache>
            </c:numRef>
          </c:yVal>
          <c:smooth val="0"/>
          <c:extLst>
            <c:ext xmlns:c16="http://schemas.microsoft.com/office/drawing/2014/chart" uri="{C3380CC4-5D6E-409C-BE32-E72D297353CC}">
              <c16:uniqueId val="{00000000-52DB-4A44-80A2-4F7C2F761558}"/>
            </c:ext>
          </c:extLst>
        </c:ser>
        <c:ser>
          <c:idx val="1"/>
          <c:order val="1"/>
          <c:tx>
            <c:strRef>
              <c:f>Calibration!$F$10</c:f>
              <c:strCache>
                <c:ptCount val="1"/>
                <c:pt idx="0">
                  <c:v>AgnoSIA</c:v>
                </c:pt>
              </c:strCache>
            </c:strRef>
          </c:tx>
          <c:spPr>
            <a:ln w="47625">
              <a:noFill/>
            </a:ln>
          </c:spPr>
          <c:marker>
            <c:symbol val="square"/>
            <c:size val="9"/>
            <c:spPr>
              <a:solidFill>
                <a:srgbClr val="FF0000"/>
              </a:solidFill>
              <a:ln>
                <a:solidFill>
                  <a:srgbClr val="FF0000"/>
                </a:solidFill>
              </a:ln>
            </c:spPr>
          </c:marker>
          <c:errBars>
            <c:errDir val="y"/>
            <c:errBarType val="both"/>
            <c:errValType val="cust"/>
            <c:noEndCap val="0"/>
            <c:plus>
              <c:numRef>
                <c:f>Calibration!$K$16</c:f>
                <c:numCache>
                  <c:formatCode>General</c:formatCode>
                  <c:ptCount val="1"/>
                  <c:pt idx="0">
                    <c:v>3.0362037700611199E-2</c:v>
                  </c:pt>
                </c:numCache>
              </c:numRef>
            </c:plus>
            <c:minus>
              <c:numRef>
                <c:f>Calibration!$K$16</c:f>
                <c:numCache>
                  <c:formatCode>General</c:formatCode>
                  <c:ptCount val="1"/>
                  <c:pt idx="0">
                    <c:v>3.0362037700611199E-2</c:v>
                  </c:pt>
                </c:numCache>
              </c:numRef>
            </c:minus>
          </c:errBars>
          <c:errBars>
            <c:errDir val="x"/>
            <c:errBarType val="both"/>
            <c:errValType val="fixedVal"/>
            <c:noEndCap val="0"/>
            <c:val val="0"/>
          </c:errBars>
          <c:xVal>
            <c:numRef>
              <c:f>Calibration!$F$15</c:f>
              <c:numCache>
                <c:formatCode>0%</c:formatCode>
                <c:ptCount val="1"/>
                <c:pt idx="0">
                  <c:v>0.2</c:v>
                </c:pt>
              </c:numCache>
            </c:numRef>
          </c:xVal>
          <c:yVal>
            <c:numRef>
              <c:f>Calibration!$C$15</c:f>
              <c:numCache>
                <c:formatCode>0%</c:formatCode>
                <c:ptCount val="1"/>
                <c:pt idx="0">
                  <c:v>0.20333333333333301</c:v>
                </c:pt>
              </c:numCache>
            </c:numRef>
          </c:yVal>
          <c:smooth val="0"/>
          <c:extLst>
            <c:ext xmlns:c16="http://schemas.microsoft.com/office/drawing/2014/chart" uri="{C3380CC4-5D6E-409C-BE32-E72D297353CC}">
              <c16:uniqueId val="{00000001-52DB-4A44-80A2-4F7C2F761558}"/>
            </c:ext>
          </c:extLst>
        </c:ser>
        <c:ser>
          <c:idx val="2"/>
          <c:order val="2"/>
          <c:tx>
            <c:strRef>
              <c:f>Calibration!$H$10</c:f>
              <c:strCache>
                <c:ptCount val="1"/>
                <c:pt idx="0">
                  <c:v>PolyANA</c:v>
                </c:pt>
              </c:strCache>
            </c:strRef>
          </c:tx>
          <c:spPr>
            <a:ln w="47625">
              <a:noFill/>
            </a:ln>
          </c:spPr>
          <c:marker>
            <c:symbol val="diamond"/>
            <c:size val="9"/>
            <c:spPr>
              <a:solidFill>
                <a:schemeClr val="tx1"/>
              </a:solidFill>
            </c:spPr>
          </c:marker>
          <c:errBars>
            <c:errDir val="y"/>
            <c:errBarType val="both"/>
            <c:errValType val="cust"/>
            <c:noEndCap val="0"/>
            <c:plus>
              <c:numRef>
                <c:f>Calibration!$J$12:$J$14</c:f>
                <c:numCache>
                  <c:formatCode>General</c:formatCode>
                  <c:ptCount val="3"/>
                  <c:pt idx="0">
                    <c:v>9.2161692692788594E-2</c:v>
                  </c:pt>
                  <c:pt idx="1">
                    <c:v>7.3624028686292295E-2</c:v>
                  </c:pt>
                  <c:pt idx="2">
                    <c:v>6.1326392360875101E-2</c:v>
                  </c:pt>
                </c:numCache>
              </c:numRef>
            </c:plus>
            <c:minus>
              <c:numRef>
                <c:f>Calibration!$J$12:$J$14</c:f>
                <c:numCache>
                  <c:formatCode>General</c:formatCode>
                  <c:ptCount val="3"/>
                  <c:pt idx="0">
                    <c:v>9.2161692692788594E-2</c:v>
                  </c:pt>
                  <c:pt idx="1">
                    <c:v>7.3624028686292295E-2</c:v>
                  </c:pt>
                  <c:pt idx="2">
                    <c:v>6.1326392360875101E-2</c:v>
                  </c:pt>
                </c:numCache>
              </c:numRef>
            </c:minus>
          </c:errBars>
          <c:errBars>
            <c:errDir val="x"/>
            <c:errBarType val="both"/>
            <c:errValType val="fixedVal"/>
            <c:noEndCap val="0"/>
            <c:val val="0"/>
          </c:errBars>
          <c:xVal>
            <c:numRef>
              <c:f>Calibration!$H$12:$H$14</c:f>
              <c:numCache>
                <c:formatCode>0%</c:formatCode>
                <c:ptCount val="3"/>
                <c:pt idx="0">
                  <c:v>0.25</c:v>
                </c:pt>
                <c:pt idx="1">
                  <c:v>0.1</c:v>
                </c:pt>
                <c:pt idx="2">
                  <c:v>0.05</c:v>
                </c:pt>
              </c:numCache>
            </c:numRef>
          </c:xVal>
          <c:yVal>
            <c:numRef>
              <c:f>Calibration!$C$12:$C$14</c:f>
              <c:numCache>
                <c:formatCode>0%</c:formatCode>
                <c:ptCount val="3"/>
                <c:pt idx="0">
                  <c:v>0.33</c:v>
                </c:pt>
                <c:pt idx="1">
                  <c:v>0.17</c:v>
                </c:pt>
                <c:pt idx="2">
                  <c:v>0.11</c:v>
                </c:pt>
              </c:numCache>
            </c:numRef>
          </c:yVal>
          <c:smooth val="0"/>
          <c:extLst>
            <c:ext xmlns:c16="http://schemas.microsoft.com/office/drawing/2014/chart" uri="{C3380CC4-5D6E-409C-BE32-E72D297353CC}">
              <c16:uniqueId val="{00000002-52DB-4A44-80A2-4F7C2F761558}"/>
            </c:ext>
          </c:extLst>
        </c:ser>
        <c:ser>
          <c:idx val="3"/>
          <c:order val="3"/>
          <c:spPr>
            <a:ln w="12700" cmpd="sng">
              <a:solidFill>
                <a:schemeClr val="tx1"/>
              </a:solidFill>
            </a:ln>
          </c:spPr>
          <c:marker>
            <c:symbol val="none"/>
          </c:marker>
          <c:xVal>
            <c:numRef>
              <c:f>Calibration!$K$43:$K$44</c:f>
              <c:numCache>
                <c:formatCode>0%</c:formatCode>
                <c:ptCount val="2"/>
                <c:pt idx="0">
                  <c:v>0</c:v>
                </c:pt>
                <c:pt idx="1">
                  <c:v>0.5</c:v>
                </c:pt>
              </c:numCache>
            </c:numRef>
          </c:xVal>
          <c:yVal>
            <c:numRef>
              <c:f>Calibration!$L$43:$L$44</c:f>
              <c:numCache>
                <c:formatCode>General</c:formatCode>
                <c:ptCount val="2"/>
                <c:pt idx="0">
                  <c:v>0</c:v>
                </c:pt>
                <c:pt idx="1">
                  <c:v>0.5</c:v>
                </c:pt>
              </c:numCache>
            </c:numRef>
          </c:yVal>
          <c:smooth val="0"/>
          <c:extLst>
            <c:ext xmlns:c16="http://schemas.microsoft.com/office/drawing/2014/chart" uri="{C3380CC4-5D6E-409C-BE32-E72D297353CC}">
              <c16:uniqueId val="{00000003-52DB-4A44-80A2-4F7C2F761558}"/>
            </c:ext>
          </c:extLst>
        </c:ser>
        <c:dLbls>
          <c:showLegendKey val="0"/>
          <c:showVal val="0"/>
          <c:showCatName val="0"/>
          <c:showSerName val="0"/>
          <c:showPercent val="0"/>
          <c:showBubbleSize val="0"/>
        </c:dLbls>
        <c:axId val="31399168"/>
        <c:axId val="252264656"/>
      </c:scatterChart>
      <c:valAx>
        <c:axId val="31399168"/>
        <c:scaling>
          <c:orientation val="minMax"/>
          <c:max val="0.5"/>
        </c:scaling>
        <c:delete val="0"/>
        <c:axPos val="b"/>
        <c:title>
          <c:tx>
            <c:rich>
              <a:bodyPr/>
              <a:lstStyle/>
              <a:p>
                <a:pPr>
                  <a:defRPr sz="1200"/>
                </a:pPr>
                <a:r>
                  <a:rPr lang="en-US" sz="1200"/>
                  <a:t>Predicted Risk</a:t>
                </a:r>
              </a:p>
            </c:rich>
          </c:tx>
          <c:layout>
            <c:manualLayout>
              <c:xMode val="edge"/>
              <c:yMode val="edge"/>
              <c:x val="0.40143874178940098"/>
              <c:y val="0.90592334494773497"/>
            </c:manualLayout>
          </c:layout>
          <c:overlay val="0"/>
        </c:title>
        <c:numFmt formatCode="0%" sourceLinked="1"/>
        <c:majorTickMark val="out"/>
        <c:minorTickMark val="none"/>
        <c:tickLblPos val="nextTo"/>
        <c:crossAx val="252264656"/>
        <c:crossesAt val="-0.15"/>
        <c:crossBetween val="midCat"/>
      </c:valAx>
      <c:valAx>
        <c:axId val="252264656"/>
        <c:scaling>
          <c:orientation val="minMax"/>
          <c:max val="0.5"/>
        </c:scaling>
        <c:delete val="0"/>
        <c:axPos val="l"/>
        <c:title>
          <c:tx>
            <c:rich>
              <a:bodyPr rot="-5400000" vert="horz"/>
              <a:lstStyle/>
              <a:p>
                <a:pPr>
                  <a:defRPr sz="1200"/>
                </a:pPr>
                <a:r>
                  <a:rPr lang="en-US" sz="1200"/>
                  <a:t>Observed</a:t>
                </a:r>
                <a:r>
                  <a:rPr lang="en-US" sz="1200" baseline="0"/>
                  <a:t> Outcome Proportion</a:t>
                </a:r>
                <a:endParaRPr lang="en-US" sz="1200"/>
              </a:p>
            </c:rich>
          </c:tx>
          <c:layout>
            <c:manualLayout>
              <c:xMode val="edge"/>
              <c:yMode val="edge"/>
              <c:x val="4.04145077720207E-2"/>
              <c:y val="0.11733710115503899"/>
            </c:manualLayout>
          </c:layout>
          <c:overlay val="0"/>
        </c:title>
        <c:numFmt formatCode="0%" sourceLinked="1"/>
        <c:majorTickMark val="out"/>
        <c:minorTickMark val="none"/>
        <c:tickLblPos val="nextTo"/>
        <c:crossAx val="31399168"/>
        <c:crossesAt val="-0.15"/>
        <c:crossBetween val="midCat"/>
        <c:majorUnit val="0.1"/>
      </c:valAx>
    </c:plotArea>
    <c:legend>
      <c:legendPos val="r"/>
      <c:legendEntry>
        <c:idx val="3"/>
        <c:delete val="1"/>
      </c:legendEntry>
      <c:layout>
        <c:manualLayout>
          <c:xMode val="edge"/>
          <c:yMode val="edge"/>
          <c:x val="0.18656868344824801"/>
          <c:y val="4.6604845126066601E-2"/>
          <c:w val="0.25739210273992502"/>
          <c:h val="0.23517599934154601"/>
        </c:manualLayout>
      </c:layout>
      <c:overlay val="0"/>
      <c:txPr>
        <a:bodyPr/>
        <a:lstStyle/>
        <a:p>
          <a:pPr>
            <a:defRPr sz="1200"/>
          </a:pPr>
          <a:endParaRPr lang="en-US"/>
        </a:p>
      </c:txPr>
    </c:legend>
    <c:plotVisOnly val="1"/>
    <c:dispBlanksAs val="gap"/>
    <c:showDLblsOverMax val="0"/>
  </c:chart>
  <c:spPr>
    <a:solidFill>
      <a:srgbClr val="FFFFFF"/>
    </a:solid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220543806646527"/>
          <c:y val="6.9868995633187769E-2"/>
          <c:w val="0.71601208459214505"/>
          <c:h val="0.72489082969432317"/>
        </c:manualLayout>
      </c:layout>
      <c:barChart>
        <c:barDir val="col"/>
        <c:grouping val="clustered"/>
        <c:varyColors val="0"/>
        <c:ser>
          <c:idx val="0"/>
          <c:order val="0"/>
          <c:tx>
            <c:v>Recurrence</c:v>
          </c:tx>
          <c:spPr>
            <a:solidFill>
              <a:srgbClr val="000000"/>
            </a:solidFill>
            <a:ln w="20144">
              <a:solidFill>
                <a:srgbClr val="000000"/>
              </a:solidFill>
              <a:prstDash val="solid"/>
            </a:ln>
          </c:spPr>
          <c:invertIfNegative val="0"/>
          <c:cat>
            <c:numRef>
              <c:f>Sheet1!$Q$3:$Q$5</c:f>
              <c:numCache>
                <c:formatCode>0%</c:formatCode>
                <c:ptCount val="3"/>
                <c:pt idx="0">
                  <c:v>0.2</c:v>
                </c:pt>
                <c:pt idx="1">
                  <c:v>0.35</c:v>
                </c:pt>
                <c:pt idx="2">
                  <c:v>0.5</c:v>
                </c:pt>
              </c:numCache>
            </c:numRef>
          </c:cat>
          <c:val>
            <c:numRef>
              <c:f>Sheet1!$S$3:$S$5</c:f>
              <c:numCache>
                <c:formatCode>0%</c:formatCode>
                <c:ptCount val="3"/>
                <c:pt idx="0">
                  <c:v>0.18032786885245902</c:v>
                </c:pt>
                <c:pt idx="1">
                  <c:v>0.27868852459016391</c:v>
                </c:pt>
                <c:pt idx="2">
                  <c:v>0.54098360655737709</c:v>
                </c:pt>
              </c:numCache>
            </c:numRef>
          </c:val>
          <c:extLst>
            <c:ext xmlns:c16="http://schemas.microsoft.com/office/drawing/2014/chart" uri="{C3380CC4-5D6E-409C-BE32-E72D297353CC}">
              <c16:uniqueId val="{00000000-6B7C-B348-88DA-8E35D6FF9495}"/>
            </c:ext>
          </c:extLst>
        </c:ser>
        <c:ser>
          <c:idx val="1"/>
          <c:order val="1"/>
          <c:tx>
            <c:v>No Recurrence</c:v>
          </c:tx>
          <c:spPr>
            <a:solidFill>
              <a:srgbClr val="FFFFFF"/>
            </a:solidFill>
            <a:ln w="20144">
              <a:solidFill>
                <a:srgbClr val="000000"/>
              </a:solidFill>
              <a:prstDash val="solid"/>
            </a:ln>
          </c:spPr>
          <c:invertIfNegative val="0"/>
          <c:cat>
            <c:numRef>
              <c:f>Sheet1!$Q$3:$Q$5</c:f>
              <c:numCache>
                <c:formatCode>0%</c:formatCode>
                <c:ptCount val="3"/>
                <c:pt idx="0">
                  <c:v>0.2</c:v>
                </c:pt>
                <c:pt idx="1">
                  <c:v>0.35</c:v>
                </c:pt>
                <c:pt idx="2">
                  <c:v>0.5</c:v>
                </c:pt>
              </c:numCache>
            </c:numRef>
          </c:cat>
          <c:val>
            <c:numRef>
              <c:f>Sheet1!$U$3:$U$5</c:f>
              <c:numCache>
                <c:formatCode>0%</c:formatCode>
                <c:ptCount val="3"/>
                <c:pt idx="0">
                  <c:v>0.3723849372384937</c:v>
                </c:pt>
                <c:pt idx="1">
                  <c:v>0.34728033472803349</c:v>
                </c:pt>
                <c:pt idx="2">
                  <c:v>0.28033472803347281</c:v>
                </c:pt>
              </c:numCache>
            </c:numRef>
          </c:val>
          <c:extLst>
            <c:ext xmlns:c16="http://schemas.microsoft.com/office/drawing/2014/chart" uri="{C3380CC4-5D6E-409C-BE32-E72D297353CC}">
              <c16:uniqueId val="{00000001-6B7C-B348-88DA-8E35D6FF9495}"/>
            </c:ext>
          </c:extLst>
        </c:ser>
        <c:dLbls>
          <c:showLegendKey val="0"/>
          <c:showVal val="0"/>
          <c:showCatName val="0"/>
          <c:showSerName val="0"/>
          <c:showPercent val="0"/>
          <c:showBubbleSize val="0"/>
        </c:dLbls>
        <c:gapWidth val="150"/>
        <c:axId val="2111953632"/>
        <c:axId val="1"/>
      </c:barChart>
      <c:catAx>
        <c:axId val="2111953632"/>
        <c:scaling>
          <c:orientation val="minMax"/>
        </c:scaling>
        <c:delete val="0"/>
        <c:axPos val="b"/>
        <c:title>
          <c:tx>
            <c:rich>
              <a:bodyPr/>
              <a:lstStyle/>
              <a:p>
                <a:pPr>
                  <a:defRPr sz="1507" b="1" i="0" u="none" strike="noStrike" baseline="0">
                    <a:solidFill>
                      <a:srgbClr val="000000"/>
                    </a:solidFill>
                    <a:latin typeface="Arial"/>
                    <a:ea typeface="Arial"/>
                    <a:cs typeface="Arial"/>
                  </a:defRPr>
                </a:pPr>
                <a:r>
                  <a:rPr lang="en-US"/>
                  <a:t>Risk Group</a:t>
                </a:r>
              </a:p>
            </c:rich>
          </c:tx>
          <c:layout>
            <c:manualLayout>
              <c:xMode val="edge"/>
              <c:yMode val="edge"/>
              <c:x val="0.44410876132930516"/>
              <c:y val="0.89082969432314407"/>
            </c:manualLayout>
          </c:layout>
          <c:overlay val="0"/>
          <c:spPr>
            <a:noFill/>
            <a:ln w="40288">
              <a:noFill/>
            </a:ln>
          </c:spPr>
        </c:title>
        <c:numFmt formatCode="0%" sourceLinked="1"/>
        <c:majorTickMark val="out"/>
        <c:minorTickMark val="none"/>
        <c:tickLblPos val="nextTo"/>
        <c:spPr>
          <a:ln w="5036">
            <a:solidFill>
              <a:srgbClr val="000000"/>
            </a:solidFill>
            <a:prstDash val="solid"/>
          </a:ln>
        </c:spPr>
        <c:txPr>
          <a:bodyPr rot="0" vert="horz"/>
          <a:lstStyle/>
          <a:p>
            <a:pPr>
              <a:defRPr sz="1546"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title>
          <c:tx>
            <c:rich>
              <a:bodyPr/>
              <a:lstStyle/>
              <a:p>
                <a:pPr>
                  <a:defRPr sz="1507" b="1" i="0" u="none" strike="noStrike" baseline="0">
                    <a:solidFill>
                      <a:srgbClr val="000000"/>
                    </a:solidFill>
                    <a:latin typeface="Arial"/>
                    <a:ea typeface="Arial"/>
                    <a:cs typeface="Arial"/>
                  </a:defRPr>
                </a:pPr>
                <a:r>
                  <a:rPr lang="en-US"/>
                  <a:t>Proportion in Risk Group</a:t>
                </a:r>
              </a:p>
            </c:rich>
          </c:tx>
          <c:layout>
            <c:manualLayout>
              <c:xMode val="edge"/>
              <c:yMode val="edge"/>
              <c:x val="2.4169184290030211E-2"/>
              <c:y val="0.17467248908296942"/>
            </c:manualLayout>
          </c:layout>
          <c:overlay val="0"/>
          <c:spPr>
            <a:noFill/>
            <a:ln w="40288">
              <a:noFill/>
            </a:ln>
          </c:spPr>
        </c:title>
        <c:numFmt formatCode="0%" sourceLinked="1"/>
        <c:majorTickMark val="out"/>
        <c:minorTickMark val="none"/>
        <c:tickLblPos val="nextTo"/>
        <c:spPr>
          <a:ln w="5036">
            <a:solidFill>
              <a:srgbClr val="000000"/>
            </a:solidFill>
            <a:prstDash val="solid"/>
          </a:ln>
        </c:spPr>
        <c:txPr>
          <a:bodyPr rot="0" vert="horz"/>
          <a:lstStyle/>
          <a:p>
            <a:pPr>
              <a:defRPr sz="1546" b="0" i="0" u="none" strike="noStrike" baseline="0">
                <a:solidFill>
                  <a:srgbClr val="000000"/>
                </a:solidFill>
                <a:latin typeface="Arial"/>
                <a:ea typeface="Arial"/>
                <a:cs typeface="Arial"/>
              </a:defRPr>
            </a:pPr>
            <a:endParaRPr lang="en-US"/>
          </a:p>
        </c:txPr>
        <c:crossAx val="2111953632"/>
        <c:crosses val="autoZero"/>
        <c:crossBetween val="between"/>
      </c:valAx>
      <c:spPr>
        <a:noFill/>
        <a:ln w="20144">
          <a:solidFill>
            <a:srgbClr val="808080"/>
          </a:solidFill>
          <a:prstDash val="solid"/>
        </a:ln>
      </c:spPr>
    </c:plotArea>
    <c:legend>
      <c:legendPos val="r"/>
      <c:layout>
        <c:manualLayout>
          <c:xMode val="edge"/>
          <c:yMode val="edge"/>
          <c:x val="0.30815709969788518"/>
          <c:y val="0.13100436681222707"/>
          <c:w val="0.23880801717967076"/>
          <c:h val="0.16723301332935547"/>
        </c:manualLayout>
      </c:layout>
      <c:overlay val="0"/>
      <c:spPr>
        <a:solidFill>
          <a:srgbClr val="FFFFFF"/>
        </a:solidFill>
        <a:ln w="5036">
          <a:solidFill>
            <a:srgbClr val="000000"/>
          </a:solidFill>
          <a:prstDash val="solid"/>
        </a:ln>
      </c:spPr>
      <c:txPr>
        <a:bodyPr/>
        <a:lstStyle/>
        <a:p>
          <a:pPr>
            <a:defRPr sz="142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a:noFill/>
    </a:ln>
  </c:spPr>
  <c:txPr>
    <a:bodyPr/>
    <a:lstStyle/>
    <a:p>
      <a:pPr>
        <a:defRPr sz="1546"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011489479085401"/>
          <c:y val="8.0882244044255799E-2"/>
          <c:w val="0.70574692838908504"/>
          <c:h val="0.70955786820642597"/>
        </c:manualLayout>
      </c:layout>
      <c:scatterChart>
        <c:scatterStyle val="lineMarker"/>
        <c:varyColors val="0"/>
        <c:ser>
          <c:idx val="0"/>
          <c:order val="0"/>
          <c:tx>
            <c:v>True Risk</c:v>
          </c:tx>
          <c:spPr>
            <a:ln w="28575">
              <a:noFill/>
            </a:ln>
          </c:spPr>
          <c:marker>
            <c:symbol val="circle"/>
            <c:size val="10"/>
            <c:spPr>
              <a:solidFill>
                <a:srgbClr val="000000"/>
              </a:solidFill>
              <a:ln>
                <a:solidFill>
                  <a:srgbClr val="000000"/>
                </a:solidFill>
                <a:prstDash val="solid"/>
              </a:ln>
            </c:spPr>
          </c:marker>
          <c:errBars>
            <c:errDir val="y"/>
            <c:errBarType val="both"/>
            <c:errValType val="cust"/>
            <c:noEndCap val="0"/>
            <c:plus>
              <c:numRef>
                <c:f>'True Risk'!$H$3:$H$5</c:f>
                <c:numCache>
                  <c:formatCode>General</c:formatCode>
                  <c:ptCount val="3"/>
                  <c:pt idx="0">
                    <c:v>9.216169269278858E-2</c:v>
                  </c:pt>
                  <c:pt idx="1">
                    <c:v>7.362402868629235E-2</c:v>
                  </c:pt>
                  <c:pt idx="2">
                    <c:v>6.1326392360875101E-2</c:v>
                  </c:pt>
                </c:numCache>
              </c:numRef>
            </c:plus>
            <c:minus>
              <c:numRef>
                <c:f>'True Risk'!$H$3:$H$5</c:f>
                <c:numCache>
                  <c:formatCode>General</c:formatCode>
                  <c:ptCount val="3"/>
                  <c:pt idx="0">
                    <c:v>9.216169269278858E-2</c:v>
                  </c:pt>
                  <c:pt idx="1">
                    <c:v>7.362402868629235E-2</c:v>
                  </c:pt>
                  <c:pt idx="2">
                    <c:v>6.1326392360875101E-2</c:v>
                  </c:pt>
                </c:numCache>
              </c:numRef>
            </c:minus>
            <c:spPr>
              <a:ln w="12700">
                <a:solidFill>
                  <a:srgbClr val="000000"/>
                </a:solidFill>
                <a:prstDash val="solid"/>
              </a:ln>
            </c:spPr>
          </c:errBars>
          <c:xVal>
            <c:numRef>
              <c:f>'True Risk'!$A$3:$A$5</c:f>
              <c:numCache>
                <c:formatCode>0.0%</c:formatCode>
                <c:ptCount val="3"/>
                <c:pt idx="0">
                  <c:v>0.33333333333333331</c:v>
                </c:pt>
                <c:pt idx="1">
                  <c:v>0.16666666666666666</c:v>
                </c:pt>
                <c:pt idx="2">
                  <c:v>0.1111111111111111</c:v>
                </c:pt>
              </c:numCache>
            </c:numRef>
          </c:xVal>
          <c:yVal>
            <c:numRef>
              <c:f>'True Risk'!$G$3:$G$5</c:f>
              <c:numCache>
                <c:formatCode>General</c:formatCode>
                <c:ptCount val="3"/>
                <c:pt idx="0">
                  <c:v>0.33</c:v>
                </c:pt>
                <c:pt idx="1">
                  <c:v>0.17</c:v>
                </c:pt>
                <c:pt idx="2">
                  <c:v>0.11</c:v>
                </c:pt>
              </c:numCache>
            </c:numRef>
          </c:yVal>
          <c:smooth val="0"/>
          <c:extLst>
            <c:ext xmlns:c16="http://schemas.microsoft.com/office/drawing/2014/chart" uri="{C3380CC4-5D6E-409C-BE32-E72D297353CC}">
              <c16:uniqueId val="{00000000-C18D-C64B-9E54-92508C9FDFCC}"/>
            </c:ext>
          </c:extLst>
        </c:ser>
        <c:ser>
          <c:idx val="1"/>
          <c:order val="1"/>
          <c:tx>
            <c:v>AgnoSIA</c:v>
          </c:tx>
          <c:spPr>
            <a:ln w="28575">
              <a:noFill/>
            </a:ln>
          </c:spPr>
          <c:marker>
            <c:symbol val="square"/>
            <c:size val="10"/>
            <c:spPr>
              <a:solidFill>
                <a:srgbClr val="DD2D32"/>
              </a:solidFill>
              <a:ln>
                <a:solidFill>
                  <a:srgbClr val="DD2D32"/>
                </a:solidFill>
                <a:prstDash val="solid"/>
              </a:ln>
              <a:effectLst>
                <a:outerShdw dist="35921" dir="2700000" algn="br">
                  <a:srgbClr val="000000"/>
                </a:outerShdw>
              </a:effectLst>
            </c:spPr>
          </c:marker>
          <c:errBars>
            <c:errDir val="y"/>
            <c:errBarType val="both"/>
            <c:errValType val="cust"/>
            <c:noEndCap val="0"/>
            <c:plus>
              <c:numRef>
                <c:f>'True Risk'!$H$6</c:f>
                <c:numCache>
                  <c:formatCode>General</c:formatCode>
                  <c:ptCount val="1"/>
                  <c:pt idx="0">
                    <c:v>4.5544722180715064E-2</c:v>
                  </c:pt>
                </c:numCache>
              </c:numRef>
            </c:plus>
            <c:minus>
              <c:numRef>
                <c:f>'True Risk'!$H$6</c:f>
                <c:numCache>
                  <c:formatCode>General</c:formatCode>
                  <c:ptCount val="1"/>
                  <c:pt idx="0">
                    <c:v>4.5544722180715064E-2</c:v>
                  </c:pt>
                </c:numCache>
              </c:numRef>
            </c:minus>
            <c:spPr>
              <a:ln w="12700">
                <a:solidFill>
                  <a:srgbClr val="DD0806"/>
                </a:solidFill>
                <a:prstDash val="solid"/>
              </a:ln>
            </c:spPr>
          </c:errBars>
          <c:xVal>
            <c:numRef>
              <c:f>'True Risk'!$R$2</c:f>
              <c:numCache>
                <c:formatCode>General</c:formatCode>
                <c:ptCount val="1"/>
                <c:pt idx="0">
                  <c:v>0.2</c:v>
                </c:pt>
              </c:numCache>
            </c:numRef>
          </c:xVal>
          <c:yVal>
            <c:numRef>
              <c:f>'True Risk'!$S$2</c:f>
              <c:numCache>
                <c:formatCode>General</c:formatCode>
                <c:ptCount val="1"/>
                <c:pt idx="0">
                  <c:v>0.20333333333333334</c:v>
                </c:pt>
              </c:numCache>
            </c:numRef>
          </c:yVal>
          <c:smooth val="0"/>
          <c:extLst>
            <c:ext xmlns:c16="http://schemas.microsoft.com/office/drawing/2014/chart" uri="{C3380CC4-5D6E-409C-BE32-E72D297353CC}">
              <c16:uniqueId val="{00000001-C18D-C64B-9E54-92508C9FDFCC}"/>
            </c:ext>
          </c:extLst>
        </c:ser>
        <c:ser>
          <c:idx val="2"/>
          <c:order val="2"/>
          <c:tx>
            <c:v>Perfect Calibration</c:v>
          </c:tx>
          <c:spPr>
            <a:ln w="12700">
              <a:solidFill>
                <a:srgbClr val="000000"/>
              </a:solidFill>
              <a:prstDash val="solid"/>
            </a:ln>
          </c:spPr>
          <c:marker>
            <c:symbol val="none"/>
          </c:marker>
          <c:xVal>
            <c:numRef>
              <c:f>'True Risk'!$P$2:$P$3</c:f>
              <c:numCache>
                <c:formatCode>General</c:formatCode>
                <c:ptCount val="2"/>
                <c:pt idx="0">
                  <c:v>0</c:v>
                </c:pt>
                <c:pt idx="1">
                  <c:v>1</c:v>
                </c:pt>
              </c:numCache>
            </c:numRef>
          </c:xVal>
          <c:yVal>
            <c:numRef>
              <c:f>'True Risk'!$Q$2:$Q$3</c:f>
              <c:numCache>
                <c:formatCode>General</c:formatCode>
                <c:ptCount val="2"/>
                <c:pt idx="0">
                  <c:v>0</c:v>
                </c:pt>
                <c:pt idx="1">
                  <c:v>1</c:v>
                </c:pt>
              </c:numCache>
            </c:numRef>
          </c:yVal>
          <c:smooth val="0"/>
          <c:extLst>
            <c:ext xmlns:c16="http://schemas.microsoft.com/office/drawing/2014/chart" uri="{C3380CC4-5D6E-409C-BE32-E72D297353CC}">
              <c16:uniqueId val="{00000002-C18D-C64B-9E54-92508C9FDFCC}"/>
            </c:ext>
          </c:extLst>
        </c:ser>
        <c:dLbls>
          <c:showLegendKey val="0"/>
          <c:showVal val="0"/>
          <c:showCatName val="0"/>
          <c:showSerName val="0"/>
          <c:showPercent val="0"/>
          <c:showBubbleSize val="0"/>
        </c:dLbls>
        <c:axId val="-2124445816"/>
        <c:axId val="-2124455592"/>
      </c:scatterChart>
      <c:valAx>
        <c:axId val="-2124445816"/>
        <c:scaling>
          <c:orientation val="minMax"/>
          <c:max val="1"/>
        </c:scaling>
        <c:delete val="0"/>
        <c:axPos val="b"/>
        <c:title>
          <c:tx>
            <c:rich>
              <a:bodyPr/>
              <a:lstStyle/>
              <a:p>
                <a:pPr>
                  <a:defRPr sz="1800" b="1" i="0" u="none" strike="noStrike" baseline="0">
                    <a:solidFill>
                      <a:srgbClr val="000000"/>
                    </a:solidFill>
                    <a:latin typeface="Arial"/>
                    <a:ea typeface="Arial"/>
                    <a:cs typeface="Arial"/>
                  </a:defRPr>
                </a:pPr>
                <a:r>
                  <a:rPr lang="en-US" sz="1800"/>
                  <a:t>Predicted Probability of Cancer</a:t>
                </a:r>
              </a:p>
            </c:rich>
          </c:tx>
          <c:layout>
            <c:manualLayout>
              <c:xMode val="edge"/>
              <c:yMode val="edge"/>
              <c:x val="0.31264359042643503"/>
              <c:y val="0.88602821884843896"/>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175" b="0" i="0" u="none" strike="noStrike" baseline="0">
                <a:solidFill>
                  <a:srgbClr val="000000"/>
                </a:solidFill>
                <a:latin typeface="Arial"/>
                <a:ea typeface="Arial"/>
                <a:cs typeface="Arial"/>
              </a:defRPr>
            </a:pPr>
            <a:endParaRPr lang="en-US"/>
          </a:p>
        </c:txPr>
        <c:crossAx val="-2124455592"/>
        <c:crosses val="autoZero"/>
        <c:crossBetween val="midCat"/>
      </c:valAx>
      <c:valAx>
        <c:axId val="-2124455592"/>
        <c:scaling>
          <c:orientation val="minMax"/>
          <c:max val="1"/>
        </c:scaling>
        <c:delete val="0"/>
        <c:axPos val="l"/>
        <c:title>
          <c:tx>
            <c:rich>
              <a:bodyPr/>
              <a:lstStyle/>
              <a:p>
                <a:pPr>
                  <a:defRPr sz="1600" b="1" i="0" u="none" strike="noStrike" baseline="0">
                    <a:solidFill>
                      <a:srgbClr val="000000"/>
                    </a:solidFill>
                    <a:latin typeface="Arial"/>
                    <a:ea typeface="Arial"/>
                    <a:cs typeface="Arial"/>
                  </a:defRPr>
                </a:pPr>
                <a:r>
                  <a:rPr lang="en-US" sz="1600"/>
                  <a:t>Observed Proportion with Cancer</a:t>
                </a:r>
              </a:p>
            </c:rich>
          </c:tx>
          <c:layout>
            <c:manualLayout>
              <c:xMode val="edge"/>
              <c:yMode val="edge"/>
              <c:x val="2.5287349225667499E-2"/>
              <c:y val="7.7205778405880499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175" b="0" i="0" u="none" strike="noStrike" baseline="0">
                <a:solidFill>
                  <a:srgbClr val="000000"/>
                </a:solidFill>
                <a:latin typeface="Arial"/>
                <a:ea typeface="Arial"/>
                <a:cs typeface="Arial"/>
              </a:defRPr>
            </a:pPr>
            <a:endParaRPr lang="en-US"/>
          </a:p>
        </c:txPr>
        <c:crossAx val="-2124445816"/>
        <c:crosses val="autoZero"/>
        <c:crossBetween val="midCat"/>
        <c:majorUnit val="0.2"/>
      </c:valAx>
      <c:spPr>
        <a:noFill/>
        <a:ln w="12700">
          <a:solidFill>
            <a:srgbClr val="808080"/>
          </a:solidFill>
          <a:prstDash val="solid"/>
        </a:ln>
      </c:spPr>
    </c:plotArea>
    <c:legend>
      <c:legendPos val="r"/>
      <c:legendEntry>
        <c:idx val="2"/>
        <c:delete val="1"/>
      </c:legendEntry>
      <c:layout>
        <c:manualLayout>
          <c:xMode val="edge"/>
          <c:yMode val="edge"/>
          <c:x val="0.25517234218628099"/>
          <c:y val="0.198529144472264"/>
          <c:w val="0.227977243823903"/>
          <c:h val="0.135718035245594"/>
        </c:manualLayout>
      </c:layout>
      <c:overlay val="0"/>
      <c:spPr>
        <a:solidFill>
          <a:srgbClr val="FFFFFF"/>
        </a:solidFill>
        <a:ln w="3175">
          <a:solidFill>
            <a:srgbClr val="000000"/>
          </a:solidFill>
          <a:prstDash val="solid"/>
        </a:ln>
      </c:spPr>
      <c:txPr>
        <a:bodyPr/>
        <a:lstStyle/>
        <a:p>
          <a:pPr>
            <a:defRPr sz="16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05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220543806646527"/>
          <c:y val="6.9868995633187769E-2"/>
          <c:w val="0.71601208459214505"/>
          <c:h val="0.72489082969432317"/>
        </c:manualLayout>
      </c:layout>
      <c:barChart>
        <c:barDir val="col"/>
        <c:grouping val="clustered"/>
        <c:varyColors val="0"/>
        <c:ser>
          <c:idx val="0"/>
          <c:order val="0"/>
          <c:tx>
            <c:v>Recurrence</c:v>
          </c:tx>
          <c:spPr>
            <a:solidFill>
              <a:srgbClr val="000000"/>
            </a:solidFill>
            <a:ln w="20144">
              <a:solidFill>
                <a:srgbClr val="000000"/>
              </a:solidFill>
              <a:prstDash val="solid"/>
            </a:ln>
          </c:spPr>
          <c:invertIfNegative val="0"/>
          <c:cat>
            <c:numRef>
              <c:f>Sheet1!$Q$3:$Q$5</c:f>
              <c:numCache>
                <c:formatCode>0%</c:formatCode>
                <c:ptCount val="3"/>
                <c:pt idx="0">
                  <c:v>0.2</c:v>
                </c:pt>
                <c:pt idx="1">
                  <c:v>0.35</c:v>
                </c:pt>
                <c:pt idx="2">
                  <c:v>0.5</c:v>
                </c:pt>
              </c:numCache>
            </c:numRef>
          </c:cat>
          <c:val>
            <c:numRef>
              <c:f>Sheet1!$S$3:$S$5</c:f>
              <c:numCache>
                <c:formatCode>0%</c:formatCode>
                <c:ptCount val="3"/>
                <c:pt idx="0">
                  <c:v>0.18032786885245902</c:v>
                </c:pt>
                <c:pt idx="1">
                  <c:v>0.27868852459016391</c:v>
                </c:pt>
                <c:pt idx="2">
                  <c:v>0.54098360655737709</c:v>
                </c:pt>
              </c:numCache>
            </c:numRef>
          </c:val>
          <c:extLst>
            <c:ext xmlns:c16="http://schemas.microsoft.com/office/drawing/2014/chart" uri="{C3380CC4-5D6E-409C-BE32-E72D297353CC}">
              <c16:uniqueId val="{00000000-6B7C-B348-88DA-8E35D6FF9495}"/>
            </c:ext>
          </c:extLst>
        </c:ser>
        <c:ser>
          <c:idx val="1"/>
          <c:order val="1"/>
          <c:tx>
            <c:v>No Recurrence</c:v>
          </c:tx>
          <c:spPr>
            <a:solidFill>
              <a:srgbClr val="FFFFFF"/>
            </a:solidFill>
            <a:ln w="20144">
              <a:solidFill>
                <a:srgbClr val="000000"/>
              </a:solidFill>
              <a:prstDash val="solid"/>
            </a:ln>
          </c:spPr>
          <c:invertIfNegative val="0"/>
          <c:cat>
            <c:numRef>
              <c:f>Sheet1!$Q$3:$Q$5</c:f>
              <c:numCache>
                <c:formatCode>0%</c:formatCode>
                <c:ptCount val="3"/>
                <c:pt idx="0">
                  <c:v>0.2</c:v>
                </c:pt>
                <c:pt idx="1">
                  <c:v>0.35</c:v>
                </c:pt>
                <c:pt idx="2">
                  <c:v>0.5</c:v>
                </c:pt>
              </c:numCache>
            </c:numRef>
          </c:cat>
          <c:val>
            <c:numRef>
              <c:f>Sheet1!$U$3:$U$5</c:f>
              <c:numCache>
                <c:formatCode>0%</c:formatCode>
                <c:ptCount val="3"/>
                <c:pt idx="0">
                  <c:v>0.3723849372384937</c:v>
                </c:pt>
                <c:pt idx="1">
                  <c:v>0.34728033472803349</c:v>
                </c:pt>
                <c:pt idx="2">
                  <c:v>0.28033472803347281</c:v>
                </c:pt>
              </c:numCache>
            </c:numRef>
          </c:val>
          <c:extLst>
            <c:ext xmlns:c16="http://schemas.microsoft.com/office/drawing/2014/chart" uri="{C3380CC4-5D6E-409C-BE32-E72D297353CC}">
              <c16:uniqueId val="{00000001-6B7C-B348-88DA-8E35D6FF9495}"/>
            </c:ext>
          </c:extLst>
        </c:ser>
        <c:dLbls>
          <c:showLegendKey val="0"/>
          <c:showVal val="0"/>
          <c:showCatName val="0"/>
          <c:showSerName val="0"/>
          <c:showPercent val="0"/>
          <c:showBubbleSize val="0"/>
        </c:dLbls>
        <c:gapWidth val="150"/>
        <c:axId val="2111953632"/>
        <c:axId val="1"/>
      </c:barChart>
      <c:catAx>
        <c:axId val="2111953632"/>
        <c:scaling>
          <c:orientation val="minMax"/>
        </c:scaling>
        <c:delete val="0"/>
        <c:axPos val="b"/>
        <c:title>
          <c:tx>
            <c:rich>
              <a:bodyPr/>
              <a:lstStyle/>
              <a:p>
                <a:pPr>
                  <a:defRPr sz="1507" b="1" i="0" u="none" strike="noStrike" baseline="0">
                    <a:solidFill>
                      <a:srgbClr val="000000"/>
                    </a:solidFill>
                    <a:latin typeface="Arial"/>
                    <a:ea typeface="Arial"/>
                    <a:cs typeface="Arial"/>
                  </a:defRPr>
                </a:pPr>
                <a:r>
                  <a:rPr lang="en-US"/>
                  <a:t>Risk Group</a:t>
                </a:r>
              </a:p>
            </c:rich>
          </c:tx>
          <c:layout>
            <c:manualLayout>
              <c:xMode val="edge"/>
              <c:yMode val="edge"/>
              <c:x val="0.44410876132930516"/>
              <c:y val="0.89082969432314407"/>
            </c:manualLayout>
          </c:layout>
          <c:overlay val="0"/>
          <c:spPr>
            <a:noFill/>
            <a:ln w="40288">
              <a:noFill/>
            </a:ln>
          </c:spPr>
        </c:title>
        <c:numFmt formatCode="0%" sourceLinked="1"/>
        <c:majorTickMark val="out"/>
        <c:minorTickMark val="none"/>
        <c:tickLblPos val="nextTo"/>
        <c:spPr>
          <a:ln w="5036">
            <a:solidFill>
              <a:srgbClr val="000000"/>
            </a:solidFill>
            <a:prstDash val="solid"/>
          </a:ln>
        </c:spPr>
        <c:txPr>
          <a:bodyPr rot="0" vert="horz"/>
          <a:lstStyle/>
          <a:p>
            <a:pPr>
              <a:defRPr sz="1546"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title>
          <c:tx>
            <c:rich>
              <a:bodyPr/>
              <a:lstStyle/>
              <a:p>
                <a:pPr>
                  <a:defRPr sz="1507" b="1" i="0" u="none" strike="noStrike" baseline="0">
                    <a:solidFill>
                      <a:srgbClr val="000000"/>
                    </a:solidFill>
                    <a:latin typeface="Arial"/>
                    <a:ea typeface="Arial"/>
                    <a:cs typeface="Arial"/>
                  </a:defRPr>
                </a:pPr>
                <a:r>
                  <a:rPr lang="en-US"/>
                  <a:t>Proportion in Risk Group</a:t>
                </a:r>
              </a:p>
            </c:rich>
          </c:tx>
          <c:layout>
            <c:manualLayout>
              <c:xMode val="edge"/>
              <c:yMode val="edge"/>
              <c:x val="2.4169184290030211E-2"/>
              <c:y val="0.17467248908296942"/>
            </c:manualLayout>
          </c:layout>
          <c:overlay val="0"/>
          <c:spPr>
            <a:noFill/>
            <a:ln w="40288">
              <a:noFill/>
            </a:ln>
          </c:spPr>
        </c:title>
        <c:numFmt formatCode="0%" sourceLinked="1"/>
        <c:majorTickMark val="out"/>
        <c:minorTickMark val="none"/>
        <c:tickLblPos val="nextTo"/>
        <c:spPr>
          <a:ln w="5036">
            <a:solidFill>
              <a:srgbClr val="000000"/>
            </a:solidFill>
            <a:prstDash val="solid"/>
          </a:ln>
        </c:spPr>
        <c:txPr>
          <a:bodyPr rot="0" vert="horz"/>
          <a:lstStyle/>
          <a:p>
            <a:pPr>
              <a:defRPr sz="1546" b="0" i="0" u="none" strike="noStrike" baseline="0">
                <a:solidFill>
                  <a:srgbClr val="000000"/>
                </a:solidFill>
                <a:latin typeface="Arial"/>
                <a:ea typeface="Arial"/>
                <a:cs typeface="Arial"/>
              </a:defRPr>
            </a:pPr>
            <a:endParaRPr lang="en-US"/>
          </a:p>
        </c:txPr>
        <c:crossAx val="2111953632"/>
        <c:crosses val="autoZero"/>
        <c:crossBetween val="between"/>
      </c:valAx>
      <c:spPr>
        <a:noFill/>
        <a:ln w="20144">
          <a:solidFill>
            <a:srgbClr val="808080"/>
          </a:solidFill>
          <a:prstDash val="solid"/>
        </a:ln>
      </c:spPr>
    </c:plotArea>
    <c:legend>
      <c:legendPos val="r"/>
      <c:layout>
        <c:manualLayout>
          <c:xMode val="edge"/>
          <c:yMode val="edge"/>
          <c:x val="0.30815709969788518"/>
          <c:y val="0.13100436681222707"/>
          <c:w val="0.23880801717967076"/>
          <c:h val="0.16723301332935547"/>
        </c:manualLayout>
      </c:layout>
      <c:overlay val="0"/>
      <c:spPr>
        <a:solidFill>
          <a:srgbClr val="FFFFFF"/>
        </a:solidFill>
        <a:ln w="5036">
          <a:solidFill>
            <a:srgbClr val="000000"/>
          </a:solidFill>
          <a:prstDash val="solid"/>
        </a:ln>
      </c:spPr>
      <c:txPr>
        <a:bodyPr/>
        <a:lstStyle/>
        <a:p>
          <a:pPr>
            <a:defRPr sz="142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a:noFill/>
    </a:ln>
  </c:spPr>
  <c:txPr>
    <a:bodyPr/>
    <a:lstStyle/>
    <a:p>
      <a:pPr>
        <a:defRPr sz="1546"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948668054424201"/>
          <c:y val="2.9816513761467899E-2"/>
          <c:w val="0.77084864391951002"/>
          <c:h val="0.86159033446507305"/>
        </c:manualLayout>
      </c:layout>
      <c:scatterChart>
        <c:scatterStyle val="lineMarker"/>
        <c:varyColors val="0"/>
        <c:ser>
          <c:idx val="1"/>
          <c:order val="0"/>
          <c:spPr>
            <a:ln w="15875">
              <a:solidFill>
                <a:schemeClr val="tx1"/>
              </a:solidFill>
            </a:ln>
          </c:spPr>
          <c:marker>
            <c:symbol val="square"/>
            <c:size val="9"/>
            <c:spPr>
              <a:noFill/>
              <a:ln>
                <a:noFill/>
              </a:ln>
            </c:spPr>
          </c:marker>
          <c:xVal>
            <c:numRef>
              <c:f>NLSTCalOverSimp!$B$13:$B$14</c:f>
              <c:numCache>
                <c:formatCode>General</c:formatCode>
                <c:ptCount val="2"/>
                <c:pt idx="0">
                  <c:v>0</c:v>
                </c:pt>
                <c:pt idx="1">
                  <c:v>0.05</c:v>
                </c:pt>
              </c:numCache>
            </c:numRef>
          </c:xVal>
          <c:yVal>
            <c:numRef>
              <c:f>NLSTCalOverSimp!$C$13:$C$14</c:f>
              <c:numCache>
                <c:formatCode>General</c:formatCode>
                <c:ptCount val="2"/>
                <c:pt idx="0">
                  <c:v>0</c:v>
                </c:pt>
                <c:pt idx="1">
                  <c:v>0.05</c:v>
                </c:pt>
              </c:numCache>
            </c:numRef>
          </c:yVal>
          <c:smooth val="0"/>
          <c:extLst>
            <c:ext xmlns:c16="http://schemas.microsoft.com/office/drawing/2014/chart" uri="{C3380CC4-5D6E-409C-BE32-E72D297353CC}">
              <c16:uniqueId val="{00000000-35A6-294E-9981-2AF5347BAD6E}"/>
            </c:ext>
          </c:extLst>
        </c:ser>
        <c:ser>
          <c:idx val="2"/>
          <c:order val="1"/>
          <c:tx>
            <c:v>External Validation</c:v>
          </c:tx>
          <c:spPr>
            <a:ln w="47625">
              <a:noFill/>
            </a:ln>
          </c:spPr>
          <c:marker>
            <c:symbol val="triangle"/>
            <c:size val="11"/>
          </c:marker>
          <c:xVal>
            <c:numRef>
              <c:f>NLSTCalOverSimp!$D$5:$D$9</c:f>
              <c:numCache>
                <c:formatCode>0.00%</c:formatCode>
                <c:ptCount val="5"/>
                <c:pt idx="0">
                  <c:v>3.3384800783309486E-2</c:v>
                </c:pt>
                <c:pt idx="1">
                  <c:v>1.5685019206145966E-2</c:v>
                </c:pt>
                <c:pt idx="2">
                  <c:v>1.0186789184303683E-2</c:v>
                </c:pt>
                <c:pt idx="3">
                  <c:v>6.948105746780146E-3</c:v>
                </c:pt>
                <c:pt idx="4">
                  <c:v>3.8788883030805152E-3</c:v>
                </c:pt>
              </c:numCache>
            </c:numRef>
          </c:xVal>
          <c:yVal>
            <c:numRef>
              <c:f>NLSTCalOverSimp!$F$42:$F$46</c:f>
              <c:numCache>
                <c:formatCode>0.00%</c:formatCode>
                <c:ptCount val="5"/>
                <c:pt idx="0">
                  <c:v>4.5322217811300781E-2</c:v>
                </c:pt>
                <c:pt idx="1">
                  <c:v>1.9518327378589388E-2</c:v>
                </c:pt>
                <c:pt idx="2">
                  <c:v>1.3232764324467381E-2</c:v>
                </c:pt>
                <c:pt idx="3">
                  <c:v>4.6314675135635834E-3</c:v>
                </c:pt>
                <c:pt idx="4">
                  <c:v>1.9849146486701072E-3</c:v>
                </c:pt>
              </c:numCache>
            </c:numRef>
          </c:yVal>
          <c:smooth val="0"/>
          <c:extLst>
            <c:ext xmlns:c16="http://schemas.microsoft.com/office/drawing/2014/chart" uri="{C3380CC4-5D6E-409C-BE32-E72D297353CC}">
              <c16:uniqueId val="{00000001-35A6-294E-9981-2AF5347BAD6E}"/>
            </c:ext>
          </c:extLst>
        </c:ser>
        <c:dLbls>
          <c:showLegendKey val="0"/>
          <c:showVal val="0"/>
          <c:showCatName val="0"/>
          <c:showSerName val="0"/>
          <c:showPercent val="0"/>
          <c:showBubbleSize val="0"/>
        </c:dLbls>
        <c:axId val="2139730200"/>
        <c:axId val="-2104748024"/>
      </c:scatterChart>
      <c:valAx>
        <c:axId val="2139730200"/>
        <c:scaling>
          <c:orientation val="minMax"/>
          <c:max val="0.05"/>
        </c:scaling>
        <c:delete val="0"/>
        <c:axPos val="b"/>
        <c:title>
          <c:tx>
            <c:rich>
              <a:bodyPr/>
              <a:lstStyle/>
              <a:p>
                <a:pPr>
                  <a:defRPr sz="1400"/>
                </a:pPr>
                <a:r>
                  <a:rPr lang="en-US" sz="1400"/>
                  <a:t>Predicted Risk</a:t>
                </a:r>
              </a:p>
            </c:rich>
          </c:tx>
          <c:overlay val="0"/>
        </c:title>
        <c:numFmt formatCode="General" sourceLinked="1"/>
        <c:majorTickMark val="out"/>
        <c:minorTickMark val="none"/>
        <c:tickLblPos val="nextTo"/>
        <c:txPr>
          <a:bodyPr/>
          <a:lstStyle/>
          <a:p>
            <a:pPr>
              <a:defRPr sz="1200"/>
            </a:pPr>
            <a:endParaRPr lang="en-US"/>
          </a:p>
        </c:txPr>
        <c:crossAx val="-2104748024"/>
        <c:crosses val="autoZero"/>
        <c:crossBetween val="midCat"/>
      </c:valAx>
      <c:valAx>
        <c:axId val="-2104748024"/>
        <c:scaling>
          <c:orientation val="minMax"/>
          <c:max val="0.05"/>
        </c:scaling>
        <c:delete val="0"/>
        <c:axPos val="l"/>
        <c:title>
          <c:tx>
            <c:rich>
              <a:bodyPr rot="0" vert="wordArtVert"/>
              <a:lstStyle/>
              <a:p>
                <a:pPr>
                  <a:defRPr sz="1400" baseline="0"/>
                </a:pPr>
                <a:r>
                  <a:rPr lang="en-US" sz="1400" baseline="0"/>
                  <a:t>Observed Risk</a:t>
                </a:r>
              </a:p>
            </c:rich>
          </c:tx>
          <c:overlay val="0"/>
        </c:title>
        <c:numFmt formatCode="General" sourceLinked="1"/>
        <c:majorTickMark val="out"/>
        <c:minorTickMark val="none"/>
        <c:tickLblPos val="nextTo"/>
        <c:txPr>
          <a:bodyPr/>
          <a:lstStyle/>
          <a:p>
            <a:pPr>
              <a:defRPr sz="1200" baseline="0"/>
            </a:pPr>
            <a:endParaRPr lang="en-US"/>
          </a:p>
        </c:txPr>
        <c:crossAx val="2139730200"/>
        <c:crosses val="autoZero"/>
        <c:crossBetween val="midCat"/>
      </c:valAx>
      <c:spPr>
        <a:ln>
          <a:solidFill>
            <a:schemeClr val="tx1"/>
          </a:solidFill>
        </a:ln>
      </c:spPr>
    </c:plotArea>
    <c:legend>
      <c:legendPos val="l"/>
      <c:legendEntry>
        <c:idx val="0"/>
        <c:delete val="1"/>
      </c:legendEntry>
      <c:layout>
        <c:manualLayout>
          <c:xMode val="edge"/>
          <c:yMode val="edge"/>
          <c:x val="0.28160919540229901"/>
          <c:y val="0.176320161814636"/>
          <c:w val="0.20535674420007799"/>
          <c:h val="0.19323105540706501"/>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Validation of Two Hypothetical Models</a:t>
            </a:r>
          </a:p>
        </c:rich>
      </c:tx>
      <c:layout>
        <c:manualLayout>
          <c:xMode val="edge"/>
          <c:yMode val="edge"/>
          <c:x val="0.15520622568093384"/>
          <c:y val="2.9117379435850774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Model A</c:v>
          </c:tx>
          <c:spPr>
            <a:ln w="19050" cap="rnd">
              <a:noFill/>
              <a:round/>
            </a:ln>
            <a:effectLst/>
          </c:spPr>
          <c:marker>
            <c:symbol val="square"/>
            <c:size val="9"/>
            <c:spPr>
              <a:solidFill>
                <a:schemeClr val="accent1"/>
              </a:solidFill>
              <a:ln w="9525">
                <a:solidFill>
                  <a:schemeClr val="accent1"/>
                </a:solidFill>
              </a:ln>
              <a:effectLst/>
            </c:spPr>
          </c:marker>
          <c:xVal>
            <c:numRef>
              <c:f>'NLST Model A -- Good Cal'!$C$21:$C$23</c:f>
              <c:numCache>
                <c:formatCode>0.0%</c:formatCode>
                <c:ptCount val="3"/>
                <c:pt idx="0">
                  <c:v>3.2000000000000001E-2</c:v>
                </c:pt>
                <c:pt idx="1">
                  <c:v>1.2999999999999999E-2</c:v>
                </c:pt>
                <c:pt idx="2">
                  <c:v>3.0000000000000001E-3</c:v>
                </c:pt>
              </c:numCache>
            </c:numRef>
          </c:xVal>
          <c:yVal>
            <c:numRef>
              <c:f>'NLST Model A -- Good Cal'!$D$21:$D$23</c:f>
              <c:numCache>
                <c:formatCode>0.00%</c:formatCode>
                <c:ptCount val="3"/>
                <c:pt idx="0">
                  <c:v>3.2420272594945086E-2</c:v>
                </c:pt>
                <c:pt idx="1">
                  <c:v>1.3232764324467381E-2</c:v>
                </c:pt>
                <c:pt idx="2">
                  <c:v>3.3081910811168453E-3</c:v>
                </c:pt>
              </c:numCache>
            </c:numRef>
          </c:yVal>
          <c:smooth val="0"/>
          <c:extLst>
            <c:ext xmlns:c16="http://schemas.microsoft.com/office/drawing/2014/chart" uri="{C3380CC4-5D6E-409C-BE32-E72D297353CC}">
              <c16:uniqueId val="{00000000-7AF7-A140-9C86-19168D9E2CFF}"/>
            </c:ext>
          </c:extLst>
        </c:ser>
        <c:ser>
          <c:idx val="1"/>
          <c:order val="1"/>
          <c:tx>
            <c:v>Model B</c:v>
          </c:tx>
          <c:spPr>
            <a:ln w="19050" cap="rnd">
              <a:noFill/>
              <a:round/>
            </a:ln>
            <a:effectLst/>
          </c:spPr>
          <c:marker>
            <c:symbol val="circle"/>
            <c:size val="9"/>
            <c:spPr>
              <a:solidFill>
                <a:schemeClr val="accent2"/>
              </a:solidFill>
              <a:ln w="9525">
                <a:solidFill>
                  <a:schemeClr val="accent2"/>
                </a:solidFill>
              </a:ln>
              <a:effectLst/>
            </c:spPr>
          </c:marker>
          <c:xVal>
            <c:numRef>
              <c:f>'NLST Model B Good Disc'!$C$21:$C$25</c:f>
              <c:numCache>
                <c:formatCode>0.00%</c:formatCode>
                <c:ptCount val="5"/>
                <c:pt idx="0">
                  <c:v>0.1</c:v>
                </c:pt>
                <c:pt idx="1">
                  <c:v>0.05</c:v>
                </c:pt>
                <c:pt idx="2">
                  <c:v>0.03</c:v>
                </c:pt>
                <c:pt idx="3">
                  <c:v>0.01</c:v>
                </c:pt>
                <c:pt idx="4">
                  <c:v>5.0000000000000001E-3</c:v>
                </c:pt>
              </c:numCache>
            </c:numRef>
          </c:xVal>
          <c:yVal>
            <c:numRef>
              <c:f>'NLST Model B Good Disc'!$D$21:$D$25</c:f>
              <c:numCache>
                <c:formatCode>0.00%</c:formatCode>
                <c:ptCount val="5"/>
                <c:pt idx="0">
                  <c:v>4.5322217811300781E-2</c:v>
                </c:pt>
                <c:pt idx="1">
                  <c:v>1.9518327378589388E-2</c:v>
                </c:pt>
                <c:pt idx="2">
                  <c:v>1.3232764324467381E-2</c:v>
                </c:pt>
                <c:pt idx="3">
                  <c:v>4.6314675135635834E-3</c:v>
                </c:pt>
                <c:pt idx="4">
                  <c:v>1.9849146486701072E-3</c:v>
                </c:pt>
              </c:numCache>
            </c:numRef>
          </c:yVal>
          <c:smooth val="0"/>
          <c:extLst>
            <c:ext xmlns:c16="http://schemas.microsoft.com/office/drawing/2014/chart" uri="{C3380CC4-5D6E-409C-BE32-E72D297353CC}">
              <c16:uniqueId val="{00000001-7AF7-A140-9C86-19168D9E2CFF}"/>
            </c:ext>
          </c:extLst>
        </c:ser>
        <c:ser>
          <c:idx val="2"/>
          <c:order val="2"/>
          <c:spPr>
            <a:ln w="12700" cap="rnd">
              <a:solidFill>
                <a:schemeClr val="accent3"/>
              </a:solidFill>
              <a:round/>
            </a:ln>
            <a:effectLst/>
          </c:spPr>
          <c:marker>
            <c:symbol val="none"/>
          </c:marker>
          <c:xVal>
            <c:numRef>
              <c:f>'NLST Model A -- Good Cal'!$C$62:$C$63</c:f>
              <c:numCache>
                <c:formatCode>0%</c:formatCode>
                <c:ptCount val="2"/>
                <c:pt idx="0">
                  <c:v>0</c:v>
                </c:pt>
                <c:pt idx="1">
                  <c:v>0.1</c:v>
                </c:pt>
              </c:numCache>
            </c:numRef>
          </c:xVal>
          <c:yVal>
            <c:numRef>
              <c:f>'NLST Model A -- Good Cal'!$D$62:$D$63</c:f>
              <c:numCache>
                <c:formatCode>0%</c:formatCode>
                <c:ptCount val="2"/>
                <c:pt idx="0">
                  <c:v>0</c:v>
                </c:pt>
                <c:pt idx="1">
                  <c:v>0.1</c:v>
                </c:pt>
              </c:numCache>
            </c:numRef>
          </c:yVal>
          <c:smooth val="0"/>
          <c:extLst>
            <c:ext xmlns:c16="http://schemas.microsoft.com/office/drawing/2014/chart" uri="{C3380CC4-5D6E-409C-BE32-E72D297353CC}">
              <c16:uniqueId val="{00000002-7AF7-A140-9C86-19168D9E2CFF}"/>
            </c:ext>
          </c:extLst>
        </c:ser>
        <c:dLbls>
          <c:showLegendKey val="0"/>
          <c:showVal val="0"/>
          <c:showCatName val="0"/>
          <c:showSerName val="0"/>
          <c:showPercent val="0"/>
          <c:showBubbleSize val="0"/>
        </c:dLbls>
        <c:axId val="835874175"/>
        <c:axId val="836270991"/>
      </c:scatterChart>
      <c:valAx>
        <c:axId val="835874175"/>
        <c:scaling>
          <c:orientation val="minMax"/>
          <c:max val="0.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Predicted Risk</a:t>
                </a:r>
              </a:p>
            </c:rich>
          </c:tx>
          <c:layout>
            <c:manualLayout>
              <c:xMode val="edge"/>
              <c:yMode val="edge"/>
              <c:x val="0.39643088843043733"/>
              <c:y val="0.8735267000715819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36270991"/>
        <c:crosses val="autoZero"/>
        <c:crossBetween val="midCat"/>
        <c:majorUnit val="1.0000000000000002E-2"/>
      </c:valAx>
      <c:valAx>
        <c:axId val="836270991"/>
        <c:scaling>
          <c:orientation val="minMax"/>
          <c:max val="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Observed Proportion</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35874175"/>
        <c:crosses val="autoZero"/>
        <c:crossBetween val="midCat"/>
        <c:majorUnit val="1.0000000000000002E-2"/>
      </c:valAx>
      <c:spPr>
        <a:noFill/>
        <a:ln>
          <a:noFill/>
        </a:ln>
        <a:effectLst/>
      </c:spPr>
    </c:plotArea>
    <c:legend>
      <c:legendPos val="b"/>
      <c:legendEntry>
        <c:idx val="2"/>
        <c:delete val="1"/>
      </c:legendEntry>
      <c:layout>
        <c:manualLayout>
          <c:xMode val="edge"/>
          <c:yMode val="edge"/>
          <c:x val="0.24766094634126928"/>
          <c:y val="0.16393910761154853"/>
          <c:w val="0.2165566604090243"/>
          <c:h val="0.21787907420663327"/>
        </c:manualLayout>
      </c:layout>
      <c:overlay val="0"/>
      <c:spPr>
        <a:solidFill>
          <a:schemeClr val="lt1"/>
        </a:solid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NLST Validation </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NLST!$E$51:$E$56</c:f>
              <c:numCache>
                <c:formatCode>0.00%</c:formatCode>
                <c:ptCount val="6"/>
                <c:pt idx="0" formatCode="General">
                  <c:v>0</c:v>
                </c:pt>
                <c:pt idx="1">
                  <c:v>0.19422533315385654</c:v>
                </c:pt>
                <c:pt idx="2">
                  <c:v>0.3937003634405708</c:v>
                </c:pt>
                <c:pt idx="3">
                  <c:v>0.59445416610580171</c:v>
                </c:pt>
                <c:pt idx="4">
                  <c:v>0.79695786781531841</c:v>
                </c:pt>
                <c:pt idx="5">
                  <c:v>1</c:v>
                </c:pt>
              </c:numCache>
            </c:numRef>
          </c:xVal>
          <c:yVal>
            <c:numRef>
              <c:f>NLST!$D$51:$D$56</c:f>
              <c:numCache>
                <c:formatCode>0.00%</c:formatCode>
                <c:ptCount val="6"/>
                <c:pt idx="0" formatCode="General">
                  <c:v>0</c:v>
                </c:pt>
                <c:pt idx="1">
                  <c:v>0.53515625</c:v>
                </c:pt>
                <c:pt idx="2">
                  <c:v>0.765625</c:v>
                </c:pt>
                <c:pt idx="3">
                  <c:v>0.921875</c:v>
                </c:pt>
                <c:pt idx="4">
                  <c:v>0.9765625</c:v>
                </c:pt>
                <c:pt idx="5">
                  <c:v>1</c:v>
                </c:pt>
              </c:numCache>
            </c:numRef>
          </c:yVal>
          <c:smooth val="0"/>
          <c:extLst>
            <c:ext xmlns:c16="http://schemas.microsoft.com/office/drawing/2014/chart" uri="{C3380CC4-5D6E-409C-BE32-E72D297353CC}">
              <c16:uniqueId val="{00000000-F254-B445-8644-E036DA9B5FC8}"/>
            </c:ext>
          </c:extLst>
        </c:ser>
        <c:dLbls>
          <c:showLegendKey val="0"/>
          <c:showVal val="0"/>
          <c:showCatName val="0"/>
          <c:showSerName val="0"/>
          <c:showPercent val="0"/>
          <c:showBubbleSize val="0"/>
        </c:dLbls>
        <c:axId val="840532655"/>
        <c:axId val="840656511"/>
      </c:scatterChart>
      <c:valAx>
        <c:axId val="840532655"/>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1 - Specificity</a:t>
                </a:r>
              </a:p>
            </c:rich>
          </c:tx>
          <c:layout>
            <c:manualLayout>
              <c:xMode val="edge"/>
              <c:yMode val="edge"/>
              <c:x val="0.42632910716668887"/>
              <c:y val="0.9347928994082840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857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40656511"/>
        <c:crosses val="autoZero"/>
        <c:crossBetween val="midCat"/>
      </c:valAx>
      <c:valAx>
        <c:axId val="840656511"/>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Sensitivity</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4053265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Validation of Two </a:t>
            </a:r>
            <a:r>
              <a:rPr lang="en-US" sz="2800" dirty="0" err="1"/>
              <a:t>Hypotheical</a:t>
            </a:r>
            <a:r>
              <a:rPr lang="en-US" sz="2800" dirty="0"/>
              <a:t> Models </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201855064727079"/>
          <c:y val="0.1191074562425259"/>
          <c:w val="0.78566328573335109"/>
          <c:h val="0.74591886812964947"/>
        </c:manualLayout>
      </c:layout>
      <c:scatterChart>
        <c:scatterStyle val="lineMarker"/>
        <c:varyColors val="0"/>
        <c:ser>
          <c:idx val="0"/>
          <c:order val="0"/>
          <c:tx>
            <c:v>Risk Model B</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'NLST Model B Good Disc'!$E$51:$E$56</c:f>
              <c:numCache>
                <c:formatCode>0.00%</c:formatCode>
                <c:ptCount val="6"/>
                <c:pt idx="0" formatCode="General">
                  <c:v>0</c:v>
                </c:pt>
                <c:pt idx="1">
                  <c:v>0.19422533315385654</c:v>
                </c:pt>
                <c:pt idx="2">
                  <c:v>0.3937003634405708</c:v>
                </c:pt>
                <c:pt idx="3">
                  <c:v>0.59445416610580171</c:v>
                </c:pt>
                <c:pt idx="4">
                  <c:v>0.79695786781531841</c:v>
                </c:pt>
                <c:pt idx="5">
                  <c:v>1</c:v>
                </c:pt>
              </c:numCache>
            </c:numRef>
          </c:xVal>
          <c:yVal>
            <c:numRef>
              <c:f>'NLST Model B Good Disc'!$D$51:$D$56</c:f>
              <c:numCache>
                <c:formatCode>0.00%</c:formatCode>
                <c:ptCount val="6"/>
                <c:pt idx="0" formatCode="General">
                  <c:v>0</c:v>
                </c:pt>
                <c:pt idx="1">
                  <c:v>0.53515625</c:v>
                </c:pt>
                <c:pt idx="2">
                  <c:v>0.765625</c:v>
                </c:pt>
                <c:pt idx="3">
                  <c:v>0.921875</c:v>
                </c:pt>
                <c:pt idx="4">
                  <c:v>0.9765625</c:v>
                </c:pt>
                <c:pt idx="5">
                  <c:v>1</c:v>
                </c:pt>
              </c:numCache>
            </c:numRef>
          </c:yVal>
          <c:smooth val="0"/>
          <c:extLst>
            <c:ext xmlns:c16="http://schemas.microsoft.com/office/drawing/2014/chart" uri="{C3380CC4-5D6E-409C-BE32-E72D297353CC}">
              <c16:uniqueId val="{00000000-22D8-5849-A29C-062B1304EAFA}"/>
            </c:ext>
          </c:extLst>
        </c:ser>
        <c:ser>
          <c:idx val="1"/>
          <c:order val="1"/>
          <c:tx>
            <c:v>Risk Model A</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'NLST Model A -- Good Cal'!$E$48:$E$51</c:f>
              <c:numCache>
                <c:formatCode>0.00%</c:formatCode>
                <c:ptCount val="4"/>
                <c:pt idx="0" formatCode="General">
                  <c:v>0</c:v>
                </c:pt>
                <c:pt idx="1">
                  <c:v>0.32787767364692166</c:v>
                </c:pt>
                <c:pt idx="2">
                  <c:v>0.66225729787901888</c:v>
                </c:pt>
                <c:pt idx="3">
                  <c:v>1</c:v>
                </c:pt>
              </c:numCache>
            </c:numRef>
          </c:xVal>
          <c:yVal>
            <c:numRef>
              <c:f>'NLST Model A -- Good Cal'!$D$48:$D$51</c:f>
              <c:numCache>
                <c:formatCode>0.00%</c:formatCode>
                <c:ptCount val="4"/>
                <c:pt idx="0" formatCode="General">
                  <c:v>0</c:v>
                </c:pt>
                <c:pt idx="1">
                  <c:v>0.66216216216216217</c:v>
                </c:pt>
                <c:pt idx="2">
                  <c:v>0.93243243243243246</c:v>
                </c:pt>
                <c:pt idx="3">
                  <c:v>1</c:v>
                </c:pt>
              </c:numCache>
            </c:numRef>
          </c:yVal>
          <c:smooth val="0"/>
          <c:extLst>
            <c:ext xmlns:c16="http://schemas.microsoft.com/office/drawing/2014/chart" uri="{C3380CC4-5D6E-409C-BE32-E72D297353CC}">
              <c16:uniqueId val="{00000001-22D8-5849-A29C-062B1304EAFA}"/>
            </c:ext>
          </c:extLst>
        </c:ser>
        <c:dLbls>
          <c:showLegendKey val="0"/>
          <c:showVal val="0"/>
          <c:showCatName val="0"/>
          <c:showSerName val="0"/>
          <c:showPercent val="0"/>
          <c:showBubbleSize val="0"/>
        </c:dLbls>
        <c:axId val="840532655"/>
        <c:axId val="840656511"/>
      </c:scatterChart>
      <c:valAx>
        <c:axId val="840532655"/>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1 - Specificity</a:t>
                </a:r>
              </a:p>
            </c:rich>
          </c:tx>
          <c:layout>
            <c:manualLayout>
              <c:xMode val="edge"/>
              <c:yMode val="edge"/>
              <c:x val="0.42632910716668887"/>
              <c:y val="0.9347928994082840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857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40656511"/>
        <c:crosses val="autoZero"/>
        <c:crossBetween val="midCat"/>
      </c:valAx>
      <c:valAx>
        <c:axId val="840656511"/>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Sensitivity</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40532655"/>
        <c:crosses val="autoZero"/>
        <c:crossBetween val="midCat"/>
      </c:valAx>
      <c:spPr>
        <a:noFill/>
        <a:ln>
          <a:noFill/>
        </a:ln>
        <a:effectLst/>
      </c:spPr>
    </c:plotArea>
    <c:legend>
      <c:legendPos val="r"/>
      <c:layout>
        <c:manualLayout>
          <c:xMode val="edge"/>
          <c:yMode val="edge"/>
          <c:x val="0.18719444815160816"/>
          <c:y val="0.17793862305673325"/>
          <c:w val="0.21204270652609103"/>
          <c:h val="0.10948795601733215"/>
        </c:manualLayout>
      </c:layout>
      <c:overlay val="0"/>
      <c:spPr>
        <a:solidFill>
          <a:schemeClr val="lt1"/>
        </a:solid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0.00919</cdr:x>
      <cdr:y>0.23133</cdr:y>
    </cdr:from>
    <cdr:to>
      <cdr:x>0.04441</cdr:x>
      <cdr:y>0.29616</cdr:y>
    </cdr:to>
    <cdr:sp macro="" textlink="">
      <cdr:nvSpPr>
        <cdr:cNvPr id="2" name="TextBox 1"/>
        <cdr:cNvSpPr txBox="1"/>
      </cdr:nvSpPr>
      <cdr:spPr>
        <a:xfrm xmlns:a="http://schemas.openxmlformats.org/drawingml/2006/main">
          <a:off x="76200" y="1606997"/>
          <a:ext cx="292100" cy="450403"/>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C</a:t>
          </a:r>
        </a:p>
      </cdr:txBody>
    </cdr:sp>
  </cdr:relSizeAnchor>
  <cdr:relSizeAnchor xmlns:cdr="http://schemas.openxmlformats.org/drawingml/2006/chartDrawing">
    <cdr:from>
      <cdr:x>0.8951</cdr:x>
      <cdr:y>0.0064</cdr:y>
    </cdr:from>
    <cdr:to>
      <cdr:x>0.94104</cdr:x>
      <cdr:y>0.0777</cdr:y>
    </cdr:to>
    <cdr:sp macro="" textlink="">
      <cdr:nvSpPr>
        <cdr:cNvPr id="3" name="TextBox 2"/>
        <cdr:cNvSpPr txBox="1"/>
      </cdr:nvSpPr>
      <cdr:spPr>
        <a:xfrm xmlns:a="http://schemas.openxmlformats.org/drawingml/2006/main">
          <a:off x="7423150" y="44450"/>
          <a:ext cx="381000" cy="49530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B</a:t>
          </a:r>
        </a:p>
      </cdr:txBody>
    </cdr:sp>
  </cdr:relSizeAnchor>
</c:userShapes>
</file>

<file path=ppt/drawings/drawing2.xml><?xml version="1.0" encoding="utf-8"?>
<c:userShapes xmlns:c="http://schemas.openxmlformats.org/drawingml/2006/chart">
  <cdr:relSizeAnchor xmlns:cdr="http://schemas.openxmlformats.org/drawingml/2006/chartDrawing">
    <cdr:from>
      <cdr:x>0.00919</cdr:x>
      <cdr:y>0.23133</cdr:y>
    </cdr:from>
    <cdr:to>
      <cdr:x>0.04441</cdr:x>
      <cdr:y>0.29616</cdr:y>
    </cdr:to>
    <cdr:sp macro="" textlink="">
      <cdr:nvSpPr>
        <cdr:cNvPr id="2" name="TextBox 1"/>
        <cdr:cNvSpPr txBox="1"/>
      </cdr:nvSpPr>
      <cdr:spPr>
        <a:xfrm xmlns:a="http://schemas.openxmlformats.org/drawingml/2006/main">
          <a:off x="76200" y="1606997"/>
          <a:ext cx="292100" cy="450403"/>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C</a:t>
          </a:r>
        </a:p>
      </cdr:txBody>
    </cdr:sp>
  </cdr:relSizeAnchor>
  <cdr:relSizeAnchor xmlns:cdr="http://schemas.openxmlformats.org/drawingml/2006/chartDrawing">
    <cdr:from>
      <cdr:x>0.8951</cdr:x>
      <cdr:y>0.88391</cdr:y>
    </cdr:from>
    <cdr:to>
      <cdr:x>0.95636</cdr:x>
      <cdr:y>0.95521</cdr:y>
    </cdr:to>
    <cdr:sp macro="" textlink="">
      <cdr:nvSpPr>
        <cdr:cNvPr id="3" name="TextBox 2"/>
        <cdr:cNvSpPr txBox="1"/>
      </cdr:nvSpPr>
      <cdr:spPr>
        <a:xfrm xmlns:a="http://schemas.openxmlformats.org/drawingml/2006/main">
          <a:off x="7423150" y="6140450"/>
          <a:ext cx="508000" cy="49530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dirty="0"/>
            <a:t>-B</a:t>
          </a:r>
        </a:p>
      </cdr:txBody>
    </cdr:sp>
  </cdr:relSizeAnchor>
</c:userShapes>
</file>

<file path=ppt/drawings/drawing3.xml><?xml version="1.0" encoding="utf-8"?>
<c:userShapes xmlns:c="http://schemas.openxmlformats.org/drawingml/2006/chart">
  <cdr:relSizeAnchor xmlns:cdr="http://schemas.openxmlformats.org/drawingml/2006/chartDrawing">
    <cdr:from>
      <cdr:x>0.00153</cdr:x>
      <cdr:y>0.68288</cdr:y>
    </cdr:from>
    <cdr:to>
      <cdr:x>0.05819</cdr:x>
      <cdr:y>0.74771</cdr:y>
    </cdr:to>
    <cdr:sp macro="" textlink="">
      <cdr:nvSpPr>
        <cdr:cNvPr id="2" name="TextBox 1"/>
        <cdr:cNvSpPr txBox="1"/>
      </cdr:nvSpPr>
      <cdr:spPr>
        <a:xfrm xmlns:a="http://schemas.openxmlformats.org/drawingml/2006/main">
          <a:off x="12700" y="4743926"/>
          <a:ext cx="469900" cy="450368"/>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-C</a:t>
          </a:r>
        </a:p>
      </cdr:txBody>
    </cdr:sp>
  </cdr:relSizeAnchor>
  <cdr:relSizeAnchor xmlns:cdr="http://schemas.openxmlformats.org/drawingml/2006/chartDrawing">
    <cdr:from>
      <cdr:x>0.8951</cdr:x>
      <cdr:y>0.0081</cdr:y>
    </cdr:from>
    <cdr:to>
      <cdr:x>0.95636</cdr:x>
      <cdr:y>0.0794</cdr:y>
    </cdr:to>
    <cdr:sp macro="" textlink="">
      <cdr:nvSpPr>
        <cdr:cNvPr id="3" name="TextBox 2"/>
        <cdr:cNvSpPr txBox="1"/>
      </cdr:nvSpPr>
      <cdr:spPr>
        <a:xfrm xmlns:a="http://schemas.openxmlformats.org/drawingml/2006/main">
          <a:off x="7423150" y="56272"/>
          <a:ext cx="508000" cy="49530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B</a:t>
          </a:r>
        </a:p>
      </cdr:txBody>
    </cdr:sp>
  </cdr:relSizeAnchor>
</c:userShapes>
</file>

<file path=ppt/drawings/drawing4.xml><?xml version="1.0" encoding="utf-8"?>
<c:userShapes xmlns:c="http://schemas.openxmlformats.org/drawingml/2006/chart">
  <cdr:relSizeAnchor xmlns:cdr="http://schemas.openxmlformats.org/drawingml/2006/chartDrawing">
    <cdr:from>
      <cdr:x>0.00153</cdr:x>
      <cdr:y>0.7359</cdr:y>
    </cdr:from>
    <cdr:to>
      <cdr:x>0.08882</cdr:x>
      <cdr:y>0.81718</cdr:y>
    </cdr:to>
    <cdr:sp macro="" textlink="">
      <cdr:nvSpPr>
        <cdr:cNvPr id="2" name="TextBox 1"/>
        <cdr:cNvSpPr txBox="1"/>
      </cdr:nvSpPr>
      <cdr:spPr>
        <a:xfrm xmlns:a="http://schemas.openxmlformats.org/drawingml/2006/main">
          <a:off x="12688" y="5112198"/>
          <a:ext cx="723912" cy="564701"/>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-C/B</a:t>
          </a:r>
        </a:p>
      </cdr:txBody>
    </cdr:sp>
  </cdr:relSizeAnchor>
  <cdr:relSizeAnchor xmlns:cdr="http://schemas.openxmlformats.org/drawingml/2006/chartDrawing">
    <cdr:from>
      <cdr:x>0.8951</cdr:x>
      <cdr:y>0.0064</cdr:y>
    </cdr:from>
    <cdr:to>
      <cdr:x>0.95636</cdr:x>
      <cdr:y>0.0777</cdr:y>
    </cdr:to>
    <cdr:sp macro="" textlink="">
      <cdr:nvSpPr>
        <cdr:cNvPr id="3" name="TextBox 2"/>
        <cdr:cNvSpPr txBox="1"/>
      </cdr:nvSpPr>
      <cdr:spPr>
        <a:xfrm xmlns:a="http://schemas.openxmlformats.org/drawingml/2006/main">
          <a:off x="7423150" y="44450"/>
          <a:ext cx="508000" cy="49530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202755" name="Rectangle 3"/>
          <p:cNvSpPr>
            <a:spLocks noGrp="1" noChangeArrowheads="1"/>
          </p:cNvSpPr>
          <p:nvPr>
            <p:ph type="dt" sz="quarter" idx="1"/>
          </p:nvPr>
        </p:nvSpPr>
        <p:spPr bwMode="auto">
          <a:xfrm>
            <a:off x="3935413"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algn="r" defTabSz="930275" eaLnBrk="1" hangingPunct="1">
              <a:defRPr sz="1200">
                <a:latin typeface="Arial" charset="0"/>
                <a:ea typeface="+mn-ea"/>
                <a:cs typeface="+mn-cs"/>
              </a:defRPr>
            </a:lvl1pPr>
          </a:lstStyle>
          <a:p>
            <a:pPr>
              <a:defRPr/>
            </a:pPr>
            <a:endParaRPr lang="en-US"/>
          </a:p>
        </p:txBody>
      </p:sp>
      <p:sp>
        <p:nvSpPr>
          <p:cNvPr id="202756" name="Rectangle 4"/>
          <p:cNvSpPr>
            <a:spLocks noGrp="1" noChangeArrowheads="1"/>
          </p:cNvSpPr>
          <p:nvPr>
            <p:ph type="ftr" sz="quarter" idx="2"/>
          </p:nvPr>
        </p:nvSpPr>
        <p:spPr bwMode="auto">
          <a:xfrm>
            <a:off x="0"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202757" name="Rectangle 5"/>
          <p:cNvSpPr>
            <a:spLocks noGrp="1" noChangeArrowheads="1"/>
          </p:cNvSpPr>
          <p:nvPr>
            <p:ph type="sldNum" sz="quarter" idx="3"/>
          </p:nvPr>
        </p:nvSpPr>
        <p:spPr bwMode="auto">
          <a:xfrm>
            <a:off x="3935413"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algn="r" defTabSz="930275" eaLnBrk="1" hangingPunct="1">
              <a:defRPr sz="1200">
                <a:latin typeface="Arial" charset="0"/>
              </a:defRPr>
            </a:lvl1pPr>
          </a:lstStyle>
          <a:p>
            <a:pPr>
              <a:defRPr/>
            </a:pPr>
            <a:fld id="{F3949B48-3251-4B49-B632-5FB9F3BA471F}" type="slidenum">
              <a:rPr lang="en-US"/>
              <a:pPr>
                <a:defRPr/>
              </a:pPr>
              <a:t>‹#›</a:t>
            </a:fld>
            <a:endParaRPr lang="en-US"/>
          </a:p>
        </p:txBody>
      </p:sp>
    </p:spTree>
    <p:extLst>
      <p:ext uri="{BB962C8B-B14F-4D97-AF65-F5344CB8AC3E}">
        <p14:creationId xmlns:p14="http://schemas.microsoft.com/office/powerpoint/2010/main" val="3508931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bwMode="auto">
          <a:xfrm>
            <a:off x="0"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191491" name="Rectangle 3"/>
          <p:cNvSpPr>
            <a:spLocks noGrp="1" noChangeArrowheads="1"/>
          </p:cNvSpPr>
          <p:nvPr>
            <p:ph type="dt" idx="1"/>
          </p:nvPr>
        </p:nvSpPr>
        <p:spPr bwMode="auto">
          <a:xfrm>
            <a:off x="3935413"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algn="r" defTabSz="930275" eaLnBrk="1" hangingPunct="1">
              <a:defRPr sz="1200">
                <a:latin typeface="Arial" charset="0"/>
                <a:ea typeface="+mn-ea"/>
                <a:cs typeface="+mn-cs"/>
              </a:defRPr>
            </a:lvl1pPr>
          </a:lstStyle>
          <a:p>
            <a:pPr>
              <a:defRPr/>
            </a:pPr>
            <a:endParaRPr lang="en-US"/>
          </a:p>
        </p:txBody>
      </p:sp>
      <p:sp>
        <p:nvSpPr>
          <p:cNvPr id="128004" name="Rectangle 4"/>
          <p:cNvSpPr>
            <a:spLocks noGrp="1" noRot="1" noChangeAspect="1" noChangeArrowheads="1" noTextEdit="1"/>
          </p:cNvSpPr>
          <p:nvPr>
            <p:ph type="sldImg" idx="2"/>
          </p:nvPr>
        </p:nvSpPr>
        <p:spPr bwMode="auto">
          <a:xfrm>
            <a:off x="1143000" y="698500"/>
            <a:ext cx="4660900" cy="34956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1493" name="Rectangle 5"/>
          <p:cNvSpPr>
            <a:spLocks noGrp="1" noChangeArrowheads="1"/>
          </p:cNvSpPr>
          <p:nvPr>
            <p:ph type="body" sz="quarter" idx="3"/>
          </p:nvPr>
        </p:nvSpPr>
        <p:spPr bwMode="auto">
          <a:xfrm>
            <a:off x="695325" y="4427538"/>
            <a:ext cx="5556250" cy="4195762"/>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1494" name="Rectangle 6"/>
          <p:cNvSpPr>
            <a:spLocks noGrp="1" noChangeArrowheads="1"/>
          </p:cNvSpPr>
          <p:nvPr>
            <p:ph type="ftr" sz="quarter" idx="4"/>
          </p:nvPr>
        </p:nvSpPr>
        <p:spPr bwMode="auto">
          <a:xfrm>
            <a:off x="0"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191495" name="Rectangle 7"/>
          <p:cNvSpPr>
            <a:spLocks noGrp="1" noChangeArrowheads="1"/>
          </p:cNvSpPr>
          <p:nvPr>
            <p:ph type="sldNum" sz="quarter" idx="5"/>
          </p:nvPr>
        </p:nvSpPr>
        <p:spPr bwMode="auto">
          <a:xfrm>
            <a:off x="3935413"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algn="r" defTabSz="930275" eaLnBrk="1" hangingPunct="1">
              <a:defRPr sz="1200">
                <a:latin typeface="Arial" charset="0"/>
              </a:defRPr>
            </a:lvl1pPr>
          </a:lstStyle>
          <a:p>
            <a:pPr>
              <a:defRPr/>
            </a:pPr>
            <a:fld id="{8718408D-8456-394C-B3AF-D2A6073BA1DE}" type="slidenum">
              <a:rPr lang="en-US"/>
              <a:pPr>
                <a:defRPr/>
              </a:pPr>
              <a:t>‹#›</a:t>
            </a:fld>
            <a:endParaRPr lang="en-US"/>
          </a:p>
        </p:txBody>
      </p:sp>
    </p:spTree>
    <p:extLst>
      <p:ext uri="{BB962C8B-B14F-4D97-AF65-F5344CB8AC3E}">
        <p14:creationId xmlns:p14="http://schemas.microsoft.com/office/powerpoint/2010/main" val="393242425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1</a:t>
            </a:fld>
            <a:endParaRPr lang="en-US"/>
          </a:p>
        </p:txBody>
      </p:sp>
    </p:spTree>
    <p:extLst>
      <p:ext uri="{BB962C8B-B14F-4D97-AF65-F5344CB8AC3E}">
        <p14:creationId xmlns:p14="http://schemas.microsoft.com/office/powerpoint/2010/main" val="1236625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weeks ago, we saw a simple diagnostic probability model for septic arthritis based only on synovial WBC count.</a:t>
            </a:r>
          </a:p>
        </p:txBody>
      </p:sp>
      <p:sp>
        <p:nvSpPr>
          <p:cNvPr id="4" name="Slide Number Placeholder 3"/>
          <p:cNvSpPr>
            <a:spLocks noGrp="1"/>
          </p:cNvSpPr>
          <p:nvPr>
            <p:ph type="sldNum" sz="quarter" idx="5"/>
          </p:nvPr>
        </p:nvSpPr>
        <p:spPr/>
        <p:txBody>
          <a:bodyPr/>
          <a:lstStyle/>
          <a:p>
            <a:fld id="{709037BE-28F9-D54A-812B-725BB09C36D8}" type="slidenum">
              <a:rPr lang="en-US" smtClean="0"/>
              <a:pPr/>
              <a:t>13</a:t>
            </a:fld>
            <a:endParaRPr lang="en-US"/>
          </a:p>
        </p:txBody>
      </p:sp>
    </p:spTree>
    <p:extLst>
      <p:ext uri="{BB962C8B-B14F-4D97-AF65-F5344CB8AC3E}">
        <p14:creationId xmlns:p14="http://schemas.microsoft.com/office/powerpoint/2010/main" val="3068592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037BE-28F9-D54A-812B-725BB09C36D8}" type="slidenum">
              <a:rPr lang="en-US" smtClean="0"/>
              <a:pPr/>
              <a:t>14</a:t>
            </a:fld>
            <a:endParaRPr lang="en-US"/>
          </a:p>
        </p:txBody>
      </p:sp>
    </p:spTree>
    <p:extLst>
      <p:ext uri="{BB962C8B-B14F-4D97-AF65-F5344CB8AC3E}">
        <p14:creationId xmlns:p14="http://schemas.microsoft.com/office/powerpoint/2010/main" val="1707320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noTextEdit="1"/>
          </p:cNvSpPr>
          <p:nvPr>
            <p:ph type="sldImg"/>
          </p:nvPr>
        </p:nvSpPr>
        <p:spPr>
          <a:ln/>
        </p:spPr>
      </p:sp>
      <p:sp>
        <p:nvSpPr>
          <p:cNvPr id="16179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
        <p:nvSpPr>
          <p:cNvPr id="16179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8F5F8B02-9EED-C54C-8480-E30B3A8EB729}" type="slidenum">
              <a:rPr lang="en-US" sz="1200">
                <a:latin typeface="Arial" charset="0"/>
              </a:rPr>
              <a:pPr/>
              <a:t>17</a:t>
            </a:fld>
            <a:endParaRPr lang="en-US" sz="12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19</a:t>
            </a:fld>
            <a:endParaRPr lang="en-US"/>
          </a:p>
        </p:txBody>
      </p:sp>
    </p:spTree>
    <p:extLst>
      <p:ext uri="{BB962C8B-B14F-4D97-AF65-F5344CB8AC3E}">
        <p14:creationId xmlns:p14="http://schemas.microsoft.com/office/powerpoint/2010/main" val="773192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DAAFA00-708D-4A4F-AF14-E3EC2A60EA26}" type="slidenum">
              <a:rPr lang="en-US" sz="1200">
                <a:latin typeface="Arial" charset="0"/>
              </a:rPr>
              <a:pPr/>
              <a:t>20</a:t>
            </a:fld>
            <a:endParaRPr lang="en-US" sz="1200">
              <a:latin typeface="Arial" charset="0"/>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927100" y="4427538"/>
            <a:ext cx="5092700" cy="419576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noTextEdit="1"/>
          </p:cNvSpPr>
          <p:nvPr>
            <p:ph type="sldImg"/>
          </p:nvPr>
        </p:nvSpPr>
        <p:spPr>
          <a:ln/>
        </p:spPr>
      </p:sp>
      <p:sp>
        <p:nvSpPr>
          <p:cNvPr id="16998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err="1">
                <a:ea typeface="MS PGothic" charset="0"/>
              </a:rPr>
              <a:t>Bleakhaus</a:t>
            </a:r>
            <a:r>
              <a:rPr lang="en-US" dirty="0">
                <a:ea typeface="MS PGothic" charset="0"/>
              </a:rPr>
              <a:t>:  Mean Bias = 14.67%  SD Group Errors = 4%  Calibration = SD^2 + Bias^2 = 0.023   SQRT(Calibration) = 0.152. Refinement = 0.153. Brier = Calibration + Refinement = 0.1765</a:t>
            </a:r>
          </a:p>
          <a:p>
            <a:endParaRPr lang="en-US" dirty="0">
              <a:ea typeface="MS PGothic" charset="0"/>
            </a:endParaRPr>
          </a:p>
          <a:p>
            <a:r>
              <a:rPr lang="en-US" dirty="0">
                <a:ea typeface="MS PGothic" charset="0"/>
              </a:rPr>
              <a:t>Calibration tables show predicted risk and observed risk for each risk group, but they can’t be converted into LR tables without knowing the proportion in each risk group.  (In this example, 1/3 in each risk group.)</a:t>
            </a:r>
          </a:p>
        </p:txBody>
      </p:sp>
      <p:sp>
        <p:nvSpPr>
          <p:cNvPr id="16998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D70F8824-53B7-C248-8A5B-A8BA88CBF409}" type="slidenum">
              <a:rPr lang="en-US" sz="1200">
                <a:latin typeface="Arial" charset="0"/>
              </a:rPr>
              <a:pPr/>
              <a:t>21</a:t>
            </a:fld>
            <a:endParaRPr lang="en-US"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noTextEdit="1"/>
          </p:cNvSpPr>
          <p:nvPr>
            <p:ph type="sldImg"/>
          </p:nvPr>
        </p:nvSpPr>
        <p:spPr>
          <a:ln/>
        </p:spPr>
      </p:sp>
      <p:sp>
        <p:nvSpPr>
          <p:cNvPr id="16998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err="1">
                <a:ea typeface="MS PGothic" charset="0"/>
              </a:rPr>
              <a:t>AgnoSIA</a:t>
            </a:r>
            <a:r>
              <a:rPr lang="en-US" dirty="0">
                <a:ea typeface="MS PGothic" charset="0"/>
              </a:rPr>
              <a:t>:  Mean Bias = 0.333%   SD Group Errors = 0      Calibration = Bias^2 = 0.0000111111  SQRT(</a:t>
            </a:r>
            <a:r>
              <a:rPr lang="en-US" dirty="0" err="1">
                <a:ea typeface="MS PGothic" charset="0"/>
              </a:rPr>
              <a:t>Calibratioin</a:t>
            </a:r>
            <a:r>
              <a:rPr lang="en-US" dirty="0">
                <a:ea typeface="MS PGothic" charset="0"/>
              </a:rPr>
              <a:t>) = Same as Bias</a:t>
            </a:r>
          </a:p>
        </p:txBody>
      </p:sp>
      <p:sp>
        <p:nvSpPr>
          <p:cNvPr id="16998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D70F8824-53B7-C248-8A5B-A8BA88CBF409}" type="slidenum">
              <a:rPr lang="en-US" sz="1200">
                <a:latin typeface="Arial" charset="0"/>
              </a:rPr>
              <a:pPr/>
              <a:t>22</a:t>
            </a:fld>
            <a:endParaRPr lang="en-US" sz="1200">
              <a:latin typeface="Arial" charset="0"/>
            </a:endParaRPr>
          </a:p>
        </p:txBody>
      </p:sp>
    </p:spTree>
    <p:extLst>
      <p:ext uri="{BB962C8B-B14F-4D97-AF65-F5344CB8AC3E}">
        <p14:creationId xmlns:p14="http://schemas.microsoft.com/office/powerpoint/2010/main" val="3303337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Rot="1" noChangeAspect="1" noChangeArrowheads="1" noTextEdit="1"/>
          </p:cNvSpPr>
          <p:nvPr>
            <p:ph type="sldImg"/>
          </p:nvPr>
        </p:nvSpPr>
        <p:spPr>
          <a:ln/>
        </p:spPr>
      </p:sp>
      <p:sp>
        <p:nvSpPr>
          <p:cNvPr id="17408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baseline="0" dirty="0">
              <a:ea typeface="MS PGothic" charset="0"/>
            </a:endParaRPr>
          </a:p>
          <a:p>
            <a:endParaRPr lang="en-US" baseline="0" dirty="0">
              <a:ea typeface="MS PGothic" charset="0"/>
            </a:endParaRPr>
          </a:p>
          <a:p>
            <a:endParaRPr lang="en-US" dirty="0">
              <a:ea typeface="MS PGothic" charset="0"/>
            </a:endParaRPr>
          </a:p>
        </p:txBody>
      </p:sp>
    </p:spTree>
    <p:extLst>
      <p:ext uri="{BB962C8B-B14F-4D97-AF65-F5344CB8AC3E}">
        <p14:creationId xmlns:p14="http://schemas.microsoft.com/office/powerpoint/2010/main" val="529808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Rot="1" noChangeAspect="1" noChangeArrowheads="1" noTextEdit="1"/>
          </p:cNvSpPr>
          <p:nvPr>
            <p:ph type="sldImg"/>
          </p:nvPr>
        </p:nvSpPr>
        <p:spPr>
          <a:ln/>
        </p:spPr>
      </p:sp>
      <p:sp>
        <p:nvSpPr>
          <p:cNvPr id="17408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rPr>
              <a:t>MSE = Brier Score = 0.1765 ,   RMSE=. Bias = 0.147,  Variance of Individual Errors = 0.1765 – 0.147^2 = 0.155  SQRT(0.155) = 0.4 = SD of individual Errors.</a:t>
            </a:r>
          </a:p>
          <a:p>
            <a:r>
              <a:rPr lang="en-US" dirty="0">
                <a:ea typeface="MS PGothic" charset="0"/>
              </a:rPr>
              <a:t>SQRT(Calibration) = 0.152</a:t>
            </a:r>
          </a:p>
          <a:p>
            <a:endParaRPr lang="en-US" dirty="0">
              <a:ea typeface="MS PGothic" charset="0"/>
            </a:endParaRPr>
          </a:p>
          <a:p>
            <a:r>
              <a:rPr lang="en-US" dirty="0">
                <a:ea typeface="MS PGothic" charset="0"/>
              </a:rPr>
              <a:t>TN:</a:t>
            </a:r>
            <a:r>
              <a:rPr lang="en-US" baseline="0" dirty="0">
                <a:ea typeface="MS PGothic" charset="0"/>
              </a:rPr>
              <a:t>  QUESTION for next time − are the error bars SD, SE or 95% CI</a:t>
            </a:r>
          </a:p>
          <a:p>
            <a:endParaRPr lang="en-US" baseline="0" dirty="0">
              <a:ea typeface="MS PGothic" charset="0"/>
            </a:endParaRPr>
          </a:p>
          <a:p>
            <a:r>
              <a:rPr lang="en-US" baseline="0" dirty="0">
                <a:ea typeface="MS PGothic" charset="0"/>
              </a:rPr>
              <a:t>MAK:  I checked.  They are 95% Confidence Intervals.  That appears to be the standard for calibration plots.</a:t>
            </a:r>
            <a:endParaRPr lang="en-US" b="1" baseline="0" dirty="0">
              <a:ea typeface="MS PGothic" charset="0"/>
            </a:endParaRPr>
          </a:p>
          <a:p>
            <a:endParaRPr lang="en-US" b="1" baseline="0" dirty="0">
              <a:ea typeface="MS PGothic" charset="0"/>
            </a:endParaRPr>
          </a:p>
          <a:p>
            <a:endParaRPr lang="en-US" baseline="0" dirty="0">
              <a:ea typeface="MS PGothic" charset="0"/>
            </a:endParaRPr>
          </a:p>
          <a:p>
            <a:endParaRPr lang="en-US" dirty="0">
              <a:ea typeface="MS PGothic" charset="0"/>
            </a:endParaRPr>
          </a:p>
        </p:txBody>
      </p:sp>
    </p:spTree>
    <p:extLst>
      <p:ext uri="{BB962C8B-B14F-4D97-AF65-F5344CB8AC3E}">
        <p14:creationId xmlns:p14="http://schemas.microsoft.com/office/powerpoint/2010/main" val="1315666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DAAFA00-708D-4A4F-AF14-E3EC2A60EA26}" type="slidenum">
              <a:rPr lang="en-US" sz="1200">
                <a:latin typeface="Arial" charset="0"/>
              </a:rPr>
              <a:pPr/>
              <a:t>25</a:t>
            </a:fld>
            <a:endParaRPr lang="en-US" sz="1200">
              <a:latin typeface="Arial" charset="0"/>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927100" y="4427538"/>
            <a:ext cx="5092700" cy="419576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ea typeface="MS PGothic" charset="0"/>
              </a:rPr>
              <a:t>Will need to calculate mean bias, MAE, and Brier Score for the meteorologist problem. </a:t>
            </a:r>
          </a:p>
          <a:p>
            <a:pPr eaLnBrk="1" hangingPunct="1"/>
            <a:r>
              <a:rPr lang="en-US" dirty="0">
                <a:ea typeface="MS PGothic" charset="0"/>
              </a:rPr>
              <a:t>Decomposition of Brier Score into calibration and refinement is not required material (yet).</a:t>
            </a:r>
          </a:p>
        </p:txBody>
      </p:sp>
    </p:spTree>
    <p:extLst>
      <p:ext uri="{BB962C8B-B14F-4D97-AF65-F5344CB8AC3E}">
        <p14:creationId xmlns:p14="http://schemas.microsoft.com/office/powerpoint/2010/main" val="1900159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S PGothic" pitchFamily="34" charset="-128"/>
                <a:cs typeface="MS PGothic" charset="0"/>
              </a:rPr>
              <a:t>Niels Bohr used the saying, but in Denmark, it is commonly attributed to “Storm P” aka Storm Petersen, a Danish cartoonist and wit. Sort of a Danish James Thurber.  But every Dane knows him the way we all know Rube Goldberg, and they attribute things like this to him the way we attribute them to Yogi Berra or Mark Twain.  Storm P probably never said it and nobody knows who originated it.</a:t>
            </a:r>
          </a:p>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3</a:t>
            </a:fld>
            <a:endParaRPr lang="en-US"/>
          </a:p>
        </p:txBody>
      </p:sp>
    </p:spTree>
    <p:extLst>
      <p:ext uri="{BB962C8B-B14F-4D97-AF65-F5344CB8AC3E}">
        <p14:creationId xmlns:p14="http://schemas.microsoft.com/office/powerpoint/2010/main" val="872755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smaller is better, 0 is perfect.</a:t>
            </a:r>
          </a:p>
          <a:p>
            <a:r>
              <a:rPr lang="en-US" dirty="0" err="1"/>
              <a:t>AgnoSIA</a:t>
            </a:r>
            <a:r>
              <a:rPr lang="en-US" dirty="0"/>
              <a:t> does best on mean bias and Calibration</a:t>
            </a:r>
          </a:p>
          <a:p>
            <a:r>
              <a:rPr lang="en-US" dirty="0" err="1"/>
              <a:t>PolyANA</a:t>
            </a:r>
            <a:r>
              <a:rPr lang="en-US" dirty="0"/>
              <a:t> is best on MAE, and Brier Score</a:t>
            </a:r>
          </a:p>
          <a:p>
            <a:r>
              <a:rPr lang="en-US" dirty="0"/>
              <a:t>Like AUROC, refinement depends only on ranks, so it’s the same in </a:t>
            </a:r>
            <a:r>
              <a:rPr lang="en-US" dirty="0" err="1"/>
              <a:t>Bleakhaus</a:t>
            </a:r>
            <a:r>
              <a:rPr lang="en-US" dirty="0"/>
              <a:t> and </a:t>
            </a:r>
            <a:r>
              <a:rPr lang="en-US" dirty="0" err="1"/>
              <a:t>PolyANA</a:t>
            </a:r>
            <a:r>
              <a:rPr lang="en-US" dirty="0"/>
              <a:t>.  It is maximal in </a:t>
            </a:r>
            <a:r>
              <a:rPr lang="en-US" dirty="0" err="1"/>
              <a:t>AgnoSIA</a:t>
            </a:r>
            <a:r>
              <a:rPr lang="en-US" dirty="0"/>
              <a:t> P(1-P) = 0.2*0.8 after rounding.</a:t>
            </a:r>
          </a:p>
          <a:p>
            <a:r>
              <a:rPr lang="en-US" dirty="0"/>
              <a:t>Very roughly, MAK Index = SQRT(1 – Refinement/PQ); AUC = (MAK Index + 1)/2.  This is very rough.</a:t>
            </a:r>
          </a:p>
          <a:p>
            <a:r>
              <a:rPr lang="en-US" dirty="0"/>
              <a:t>In this case, AUROC = 0.65.  MAK Index = 0.3.  REF = 0.153.  SQRT(1 – REF/PQ) = 0.238.  AUC* = 1.236/2 = 0.62 not great when AUC = 0.65.</a:t>
            </a:r>
          </a:p>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26</a:t>
            </a:fld>
            <a:endParaRPr lang="en-US"/>
          </a:p>
        </p:txBody>
      </p:sp>
    </p:spTree>
    <p:extLst>
      <p:ext uri="{BB962C8B-B14F-4D97-AF65-F5344CB8AC3E}">
        <p14:creationId xmlns:p14="http://schemas.microsoft.com/office/powerpoint/2010/main" val="2212493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noTextEdit="1"/>
          </p:cNvSpPr>
          <p:nvPr>
            <p:ph type="sldImg"/>
          </p:nvPr>
        </p:nvSpPr>
        <p:spPr>
          <a:ln/>
        </p:spPr>
      </p:sp>
      <p:sp>
        <p:nvSpPr>
          <p:cNvPr id="16998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MS PGothic" charset="0"/>
              </a:rPr>
              <a:t>Not for discussion.  Just giving the details of the calculations.</a:t>
            </a:r>
          </a:p>
          <a:p>
            <a:r>
              <a:rPr lang="en-US" dirty="0" err="1">
                <a:ea typeface="MS PGothic" charset="0"/>
              </a:rPr>
              <a:t>Bleakhause</a:t>
            </a:r>
            <a:r>
              <a:rPr lang="en-US" dirty="0">
                <a:ea typeface="MS PGothic" charset="0"/>
              </a:rPr>
              <a:t>:  Mean Bias = 14.67%  SD Group Errors = 4%  Calibration = SD^2 + Bias^2 = 0.023   SQRT(Calibration) = 0.152. Refinement = 0.153. Brier = Calibration + Refinement = 0.1765</a:t>
            </a:r>
          </a:p>
          <a:p>
            <a:endParaRPr lang="en-US" dirty="0">
              <a:ea typeface="MS PGothic" charset="0"/>
            </a:endParaRPr>
          </a:p>
        </p:txBody>
      </p:sp>
      <p:sp>
        <p:nvSpPr>
          <p:cNvPr id="16998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D70F8824-53B7-C248-8A5B-A8BA88CBF409}" type="slidenum">
              <a:rPr lang="en-US" sz="1200">
                <a:latin typeface="Arial" charset="0"/>
              </a:rPr>
              <a:pPr/>
              <a:t>27</a:t>
            </a:fld>
            <a:endParaRPr lang="en-US" sz="1200">
              <a:latin typeface="Arial" charset="0"/>
            </a:endParaRPr>
          </a:p>
        </p:txBody>
      </p:sp>
    </p:spTree>
    <p:extLst>
      <p:ext uri="{BB962C8B-B14F-4D97-AF65-F5344CB8AC3E}">
        <p14:creationId xmlns:p14="http://schemas.microsoft.com/office/powerpoint/2010/main" val="1358835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noTextEdit="1"/>
          </p:cNvSpPr>
          <p:nvPr>
            <p:ph type="sldImg"/>
          </p:nvPr>
        </p:nvSpPr>
        <p:spPr>
          <a:ln/>
        </p:spPr>
      </p:sp>
      <p:sp>
        <p:nvSpPr>
          <p:cNvPr id="16998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a typeface="MS PGothic" charset="0"/>
              </a:rPr>
              <a:t>Not for discussion.  Just giving the details of the calculations.</a:t>
            </a:r>
          </a:p>
          <a:p>
            <a:endParaRPr lang="en-US" dirty="0">
              <a:ea typeface="MS PGothic" charset="0"/>
            </a:endParaRPr>
          </a:p>
        </p:txBody>
      </p:sp>
      <p:sp>
        <p:nvSpPr>
          <p:cNvPr id="16998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D70F8824-53B7-C248-8A5B-A8BA88CBF409}" type="slidenum">
              <a:rPr lang="en-US" sz="1200">
                <a:latin typeface="Arial" charset="0"/>
              </a:rPr>
              <a:pPr/>
              <a:t>28</a:t>
            </a:fld>
            <a:endParaRPr lang="en-US" sz="1200">
              <a:latin typeface="Arial" charset="0"/>
            </a:endParaRPr>
          </a:p>
        </p:txBody>
      </p:sp>
    </p:spTree>
    <p:extLst>
      <p:ext uri="{BB962C8B-B14F-4D97-AF65-F5344CB8AC3E}">
        <p14:creationId xmlns:p14="http://schemas.microsoft.com/office/powerpoint/2010/main" val="2694794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noTextEdit="1"/>
          </p:cNvSpPr>
          <p:nvPr>
            <p:ph type="sldImg"/>
          </p:nvPr>
        </p:nvSpPr>
        <p:spPr>
          <a:ln/>
        </p:spPr>
      </p:sp>
      <p:sp>
        <p:nvSpPr>
          <p:cNvPr id="16998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a typeface="MS PGothic" charset="0"/>
              </a:rPr>
              <a:t>Not for discussion.  Just giving the details of the calculations.</a:t>
            </a:r>
          </a:p>
          <a:p>
            <a:endParaRPr lang="en-US" dirty="0">
              <a:ea typeface="MS PGothic" charset="0"/>
            </a:endParaRPr>
          </a:p>
        </p:txBody>
      </p:sp>
      <p:sp>
        <p:nvSpPr>
          <p:cNvPr id="16998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D70F8824-53B7-C248-8A5B-A8BA88CBF409}" type="slidenum">
              <a:rPr lang="en-US" sz="1200">
                <a:latin typeface="Arial" charset="0"/>
              </a:rPr>
              <a:pPr/>
              <a:t>29</a:t>
            </a:fld>
            <a:endParaRPr lang="en-US" sz="1200">
              <a:latin typeface="Arial" charset="0"/>
            </a:endParaRPr>
          </a:p>
        </p:txBody>
      </p:sp>
    </p:spTree>
    <p:extLst>
      <p:ext uri="{BB962C8B-B14F-4D97-AF65-F5344CB8AC3E}">
        <p14:creationId xmlns:p14="http://schemas.microsoft.com/office/powerpoint/2010/main" val="2857008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ln/>
        </p:spPr>
      </p:sp>
      <p:sp>
        <p:nvSpPr>
          <p:cNvPr id="17613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MS PGothic" charset="0"/>
              </a:rPr>
              <a:t>(SD of Group Errors)^2 + (Mean Bias)^2 = Mean-Squared Group Error = “Calibration”</a:t>
            </a:r>
          </a:p>
          <a:p>
            <a:r>
              <a:rPr lang="en-US" dirty="0">
                <a:ea typeface="MS PGothic" charset="0"/>
              </a:rPr>
              <a:t>“Calibration” + “Refinement” = Brier Score</a:t>
            </a:r>
          </a:p>
          <a:p>
            <a:r>
              <a:rPr lang="en-US" dirty="0">
                <a:ea typeface="MS PGothic" charset="0"/>
              </a:rPr>
              <a:t>These numbers are always &lt; 1 and 0 is perfect.  They are usually very small.  I would rather look at the square roots.  But nobody does it.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23611BE6-EF3E-CD4D-BB83-13350B0BE9A3}" type="slidenum">
              <a:rPr lang="en-US" sz="1200">
                <a:latin typeface="Arial" charset="0"/>
              </a:rPr>
              <a:pPr/>
              <a:t>31</a:t>
            </a:fld>
            <a:endParaRPr lang="en-US" sz="1200">
              <a:latin typeface="Arial" charset="0"/>
            </a:endParaRP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xfrm>
            <a:off x="927100" y="4427538"/>
            <a:ext cx="5092700" cy="419576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a:ln/>
        </p:spPr>
      </p:sp>
      <p:sp>
        <p:nvSpPr>
          <p:cNvPr id="18022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MS PGothic" charset="0"/>
              </a:rPr>
              <a:t>Calibration tables show predicted risk and observed risk for each risk group, but they can’t be converted into LR tables without knowing the proportion in each risk group.  (In this example, 1/3 in each risk group.)</a:t>
            </a:r>
          </a:p>
        </p:txBody>
      </p:sp>
      <p:sp>
        <p:nvSpPr>
          <p:cNvPr id="18022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5AF84103-5F29-B74E-ABC0-88527BD2165D}" type="slidenum">
              <a:rPr lang="en-US" sz="1200">
                <a:latin typeface="Arial" charset="0"/>
              </a:rPr>
              <a:pPr/>
              <a:t>32</a:t>
            </a:fld>
            <a:endParaRPr lang="en-US" sz="120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txBox="1">
            <a:spLocks noGrp="1" noChangeArrowheads="1"/>
          </p:cNvSpPr>
          <p:nvPr/>
        </p:nvSpPr>
        <p:spPr bwMode="auto">
          <a:xfrm>
            <a:off x="3935413" y="8853488"/>
            <a:ext cx="3009900"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951" tIns="46476" rIns="92951" bIns="46476" anchor="b"/>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r" eaLnBrk="1" hangingPunct="1"/>
            <a:fld id="{DA4B5EE7-A7E3-984D-BF1F-5E9234D0125C}" type="slidenum">
              <a:rPr lang="en-US" sz="1200">
                <a:latin typeface="Arial" charset="0"/>
              </a:rPr>
              <a:pPr algn="r" eaLnBrk="1" hangingPunct="1"/>
              <a:t>33</a:t>
            </a:fld>
            <a:endParaRPr lang="en-US" sz="1200">
              <a:latin typeface="Arial" charset="0"/>
            </a:endParaRP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xfrm>
            <a:off x="927100" y="4427538"/>
            <a:ext cx="5092700" cy="419576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MS PGothic" charset="0"/>
              </a:rPr>
              <a:t>LR Table shows P(risk </a:t>
            </a:r>
            <a:r>
              <a:rPr lang="en-US" dirty="0" err="1">
                <a:ea typeface="MS PGothic" charset="0"/>
              </a:rPr>
              <a:t>group|D</a:t>
            </a:r>
            <a:r>
              <a:rPr lang="en-US" dirty="0">
                <a:ea typeface="MS PGothic" charset="0"/>
              </a:rPr>
              <a:t>+) and P(risk </a:t>
            </a:r>
            <a:r>
              <a:rPr lang="en-US" dirty="0" err="1">
                <a:ea typeface="MS PGothic" charset="0"/>
              </a:rPr>
              <a:t>group|D</a:t>
            </a:r>
            <a:r>
              <a:rPr lang="en-US" dirty="0">
                <a:ea typeface="MS PGothic" charset="0"/>
              </a:rPr>
              <a:t>-) .  Cannot convert to Calibration Table without P(D+)  (overall probability in population)</a:t>
            </a:r>
          </a:p>
          <a:p>
            <a:pPr eaLnBrk="1" hangingPunct="1"/>
            <a:r>
              <a:rPr lang="en-US" dirty="0">
                <a:ea typeface="MS PGothic" charset="0"/>
              </a:rPr>
              <a:t>Can obtain from calibration table if we know what P(r) for all r.</a:t>
            </a:r>
          </a:p>
          <a:p>
            <a:pPr eaLnBrk="1" hangingPunct="1"/>
            <a:endParaRPr lang="en-US" dirty="0">
              <a:ea typeface="MS PGothic"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noTextEdit="1"/>
          </p:cNvSpPr>
          <p:nvPr>
            <p:ph type="sldImg"/>
          </p:nvPr>
        </p:nvSpPr>
        <p:spPr>
          <a:ln/>
        </p:spPr>
      </p:sp>
      <p:sp>
        <p:nvSpPr>
          <p:cNvPr id="18432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
        <p:nvSpPr>
          <p:cNvPr id="18432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28AD6C14-C426-B94D-8D7B-536BFF424D30}" type="slidenum">
              <a:rPr lang="en-US" sz="1200">
                <a:latin typeface="Arial" charset="0"/>
              </a:rPr>
              <a:pPr/>
              <a:t>34</a:t>
            </a:fld>
            <a:endParaRPr lang="en-US" sz="120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a:ln/>
        </p:spPr>
      </p:sp>
      <p:sp>
        <p:nvSpPr>
          <p:cNvPr id="18637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MS PGothic" charset="0"/>
            </a:endParaRPr>
          </a:p>
        </p:txBody>
      </p:sp>
      <p:sp>
        <p:nvSpPr>
          <p:cNvPr id="18637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F9DCA7BA-809E-A442-B9C4-803B1FF6AC88}" type="slidenum">
              <a:rPr lang="en-US" sz="1200">
                <a:latin typeface="Arial" charset="0"/>
              </a:rPr>
              <a:pPr/>
              <a:t>35</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037BE-28F9-D54A-812B-725BB09C36D8}" type="slidenum">
              <a:rPr lang="en-US" smtClean="0"/>
              <a:pPr/>
              <a:t>5</a:t>
            </a:fld>
            <a:endParaRPr lang="en-US"/>
          </a:p>
        </p:txBody>
      </p:sp>
    </p:spTree>
    <p:extLst>
      <p:ext uri="{BB962C8B-B14F-4D97-AF65-F5344CB8AC3E}">
        <p14:creationId xmlns:p14="http://schemas.microsoft.com/office/powerpoint/2010/main" val="3708956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noTextEdit="1"/>
          </p:cNvSpPr>
          <p:nvPr>
            <p:ph type="sldImg"/>
          </p:nvPr>
        </p:nvSpPr>
        <p:spPr>
          <a:ln/>
        </p:spPr>
      </p:sp>
      <p:sp>
        <p:nvSpPr>
          <p:cNvPr id="18841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MS PGothic" charset="0"/>
            </a:endParaRPr>
          </a:p>
        </p:txBody>
      </p:sp>
      <p:sp>
        <p:nvSpPr>
          <p:cNvPr id="18841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E9580374-2D3F-5C4C-9F91-4DB56BDC51DC}" type="slidenum">
              <a:rPr lang="en-US" sz="1200">
                <a:latin typeface="Arial" charset="0"/>
              </a:rPr>
              <a:pPr/>
              <a:t>36</a:t>
            </a:fld>
            <a:endParaRPr lang="en-US" sz="120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noTextEdit="1"/>
          </p:cNvSpPr>
          <p:nvPr>
            <p:ph type="sldImg"/>
          </p:nvPr>
        </p:nvSpPr>
        <p:spPr>
          <a:ln/>
        </p:spPr>
      </p:sp>
      <p:sp>
        <p:nvSpPr>
          <p:cNvPr id="19046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ea typeface="MS PGothic" charset="0"/>
              </a:rPr>
              <a:t>TN: Why</a:t>
            </a:r>
            <a:r>
              <a:rPr lang="en-US" baseline="0" dirty="0">
                <a:ea typeface="MS PGothic" charset="0"/>
              </a:rPr>
              <a:t> not have ROC curve with AUROC = .5?</a:t>
            </a:r>
          </a:p>
          <a:p>
            <a:pPr eaLnBrk="1" hangingPunct="1"/>
            <a:endParaRPr lang="en-US" baseline="0" dirty="0">
              <a:ea typeface="MS PGothic" charset="0"/>
            </a:endParaRPr>
          </a:p>
          <a:p>
            <a:pPr eaLnBrk="1" hangingPunct="1"/>
            <a:r>
              <a:rPr lang="en-US" baseline="0" dirty="0">
                <a:ea typeface="MS PGothic" charset="0"/>
              </a:rPr>
              <a:t>MAK:  It implies that you could choose a cutoff with 50% sensitivity and 50% specificity</a:t>
            </a:r>
          </a:p>
          <a:p>
            <a:pPr eaLnBrk="1" hangingPunct="1"/>
            <a:endParaRPr lang="en-US" dirty="0">
              <a:ea typeface="MS PGothic" charset="0"/>
            </a:endParaRPr>
          </a:p>
        </p:txBody>
      </p:sp>
      <p:sp>
        <p:nvSpPr>
          <p:cNvPr id="190467" name="Slide Number Placeholder 3"/>
          <p:cNvSpPr txBox="1">
            <a:spLocks noGrp="1"/>
          </p:cNvSpPr>
          <p:nvPr/>
        </p:nvSpPr>
        <p:spPr bwMode="auto">
          <a:xfrm>
            <a:off x="3935413" y="8853488"/>
            <a:ext cx="3009900"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951" tIns="46476" rIns="92951" bIns="46476" anchor="b"/>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r" eaLnBrk="1" hangingPunct="1"/>
            <a:fld id="{F09F52B7-EBD5-AD4E-B93E-F531ED7DBD21}" type="slidenum">
              <a:rPr lang="en-US" sz="1200">
                <a:latin typeface="Arial" charset="0"/>
              </a:rPr>
              <a:pPr algn="r" eaLnBrk="1" hangingPunct="1"/>
              <a:t>37</a:t>
            </a:fld>
            <a:endParaRPr lang="en-US" sz="120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a:ln/>
        </p:spPr>
      </p:sp>
      <p:sp>
        <p:nvSpPr>
          <p:cNvPr id="19353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MS PGothic" charset="0"/>
            </a:endParaRPr>
          </a:p>
        </p:txBody>
      </p:sp>
      <p:sp>
        <p:nvSpPr>
          <p:cNvPr id="19353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9FCD8D2A-A608-D54E-9AEE-07481D6B8B36}" type="slidenum">
              <a:rPr lang="en-US" sz="1200">
                <a:latin typeface="Arial" charset="0"/>
              </a:rPr>
              <a:pPr/>
              <a:t>39</a:t>
            </a:fld>
            <a:endParaRPr lang="en-US" sz="120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noTextEdit="1"/>
          </p:cNvSpPr>
          <p:nvPr>
            <p:ph type="sldImg"/>
          </p:nvPr>
        </p:nvSpPr>
        <p:spPr>
          <a:ln/>
        </p:spPr>
      </p:sp>
      <p:sp>
        <p:nvSpPr>
          <p:cNvPr id="19558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MS PGothic" charset="0"/>
              </a:rPr>
              <a:t>Note that Mean Squared Group Error = 0, “Perfect Calibration”</a:t>
            </a:r>
          </a:p>
          <a:p>
            <a:endParaRPr lang="en-US">
              <a:ea typeface="MS PGothic" charset="0"/>
            </a:endParaRPr>
          </a:p>
          <a:p>
            <a:r>
              <a:rPr lang="en-US">
                <a:ea typeface="MS PGothic" charset="0"/>
              </a:rPr>
              <a:t>Remember, that to go from the Calibration Table to the LR Table (and then the ROC Table) you need the proportion in each risk group  (Here, 1/3, 1/3, 1/3)</a:t>
            </a:r>
          </a:p>
        </p:txBody>
      </p:sp>
      <p:sp>
        <p:nvSpPr>
          <p:cNvPr id="19558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5BAE27B4-66A8-5F4F-BD4D-4E314E5144C1}" type="slidenum">
              <a:rPr lang="en-US" sz="1200">
                <a:latin typeface="Arial" charset="0"/>
              </a:rPr>
              <a:pPr/>
              <a:t>40</a:t>
            </a:fld>
            <a:endParaRPr lang="en-US" sz="120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noTextEdit="1"/>
          </p:cNvSpPr>
          <p:nvPr>
            <p:ph type="sldImg"/>
          </p:nvPr>
        </p:nvSpPr>
        <p:spPr>
          <a:ln/>
        </p:spPr>
      </p:sp>
      <p:sp>
        <p:nvSpPr>
          <p:cNvPr id="19763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MS PGothic" charset="0"/>
            </a:endParaRPr>
          </a:p>
        </p:txBody>
      </p:sp>
      <p:sp>
        <p:nvSpPr>
          <p:cNvPr id="19763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04640B2D-9C53-D047-96FD-348277044CA5}" type="slidenum">
              <a:rPr lang="en-US" sz="1200">
                <a:latin typeface="Arial" charset="0"/>
              </a:rPr>
              <a:pPr/>
              <a:t>41</a:t>
            </a:fld>
            <a:endParaRPr lang="en-US" sz="120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noTextEdit="1"/>
          </p:cNvSpPr>
          <p:nvPr>
            <p:ph type="sldImg"/>
          </p:nvPr>
        </p:nvSpPr>
        <p:spPr>
          <a:ln/>
        </p:spPr>
      </p:sp>
      <p:sp>
        <p:nvSpPr>
          <p:cNvPr id="19968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MS PGothic" charset="0"/>
              </a:rPr>
              <a:t>The is the LR Table.  Got here because I knew that Calibration table was </a:t>
            </a:r>
            <a:r>
              <a:rPr lang="en-US" dirty="0" err="1">
                <a:ea typeface="MS PGothic" charset="0"/>
              </a:rPr>
              <a:t>tertiles</a:t>
            </a:r>
            <a:r>
              <a:rPr lang="en-US" dirty="0">
                <a:ea typeface="MS PGothic" charset="0"/>
              </a:rPr>
              <a:t>.  To get from here back to Calibration Table, you need overall risk in population.</a:t>
            </a:r>
          </a:p>
        </p:txBody>
      </p:sp>
      <p:sp>
        <p:nvSpPr>
          <p:cNvPr id="19968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254CE23F-6AFC-974A-84A0-6D6103866FDB}" type="slidenum">
              <a:rPr lang="en-US" sz="1200">
                <a:latin typeface="Arial" charset="0"/>
              </a:rPr>
              <a:pPr/>
              <a:t>42</a:t>
            </a:fld>
            <a:endParaRPr lang="en-US" sz="1200">
              <a:latin typeface="Arial" charset="0"/>
            </a:endParaRPr>
          </a:p>
        </p:txBody>
      </p:sp>
    </p:spTree>
    <p:extLst>
      <p:ext uri="{BB962C8B-B14F-4D97-AF65-F5344CB8AC3E}">
        <p14:creationId xmlns:p14="http://schemas.microsoft.com/office/powerpoint/2010/main" val="1629622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noTextEdit="1"/>
          </p:cNvSpPr>
          <p:nvPr>
            <p:ph type="sldImg"/>
          </p:nvPr>
        </p:nvSpPr>
        <p:spPr>
          <a:ln/>
        </p:spPr>
      </p:sp>
      <p:sp>
        <p:nvSpPr>
          <p:cNvPr id="18432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
        <p:nvSpPr>
          <p:cNvPr id="18432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28AD6C14-C426-B94D-8D7B-536BFF424D30}" type="slidenum">
              <a:rPr lang="en-US" sz="1200">
                <a:latin typeface="Arial" charset="0"/>
              </a:rPr>
              <a:pPr/>
              <a:t>43</a:t>
            </a:fld>
            <a:endParaRPr lang="en-US" sz="1200">
              <a:latin typeface="Arial" charset="0"/>
            </a:endParaRPr>
          </a:p>
        </p:txBody>
      </p:sp>
    </p:spTree>
    <p:extLst>
      <p:ext uri="{BB962C8B-B14F-4D97-AF65-F5344CB8AC3E}">
        <p14:creationId xmlns:p14="http://schemas.microsoft.com/office/powerpoint/2010/main" val="3882704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45</a:t>
            </a:fld>
            <a:endParaRPr lang="en-US"/>
          </a:p>
        </p:txBody>
      </p:sp>
    </p:spTree>
    <p:extLst>
      <p:ext uri="{BB962C8B-B14F-4D97-AF65-F5344CB8AC3E}">
        <p14:creationId xmlns:p14="http://schemas.microsoft.com/office/powerpoint/2010/main" val="25692575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noTextEdit="1"/>
          </p:cNvSpPr>
          <p:nvPr>
            <p:ph type="sldImg"/>
          </p:nvPr>
        </p:nvSpPr>
        <p:spPr>
          <a:ln/>
        </p:spPr>
      </p:sp>
      <p:sp>
        <p:nvSpPr>
          <p:cNvPr id="20685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MS PGothic" charset="0"/>
              </a:rPr>
              <a:t>You can’t use the ROC curve to assess calibration, but you can use the calibration plot to assess discrimination.</a:t>
            </a:r>
          </a:p>
        </p:txBody>
      </p:sp>
      <p:sp>
        <p:nvSpPr>
          <p:cNvPr id="20685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41632C4-2894-6745-8E45-241A9442AF12}" type="slidenum">
              <a:rPr lang="en-US" sz="1200">
                <a:latin typeface="Arial" charset="0"/>
              </a:rPr>
              <a:pPr/>
              <a:t>46</a:t>
            </a:fld>
            <a:endParaRPr lang="en-US" sz="120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p:cNvSpPr>
            <a:spLocks noGrp="1" noRot="1" noChangeAspect="1" noTextEdit="1"/>
          </p:cNvSpPr>
          <p:nvPr>
            <p:ph type="sldImg"/>
          </p:nvPr>
        </p:nvSpPr>
        <p:spPr>
          <a:ln/>
        </p:spPr>
      </p:sp>
      <p:sp>
        <p:nvSpPr>
          <p:cNvPr id="20889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charset="0"/>
                <a:ea typeface="MS PGothic" pitchFamily="34" charset="-128"/>
                <a:cs typeface="MS PGothic" charset="0"/>
              </a:rPr>
              <a:t>The 0 risk group has 2/3 of the patients. (That’s why the marker is bigger.)</a:t>
            </a:r>
          </a:p>
          <a:p>
            <a:r>
              <a:rPr lang="en-US" sz="1200" kern="1200" dirty="0">
                <a:solidFill>
                  <a:schemeClr val="tx1"/>
                </a:solidFill>
                <a:effectLst/>
                <a:latin typeface="Arial" charset="0"/>
                <a:ea typeface="MS PGothic" pitchFamily="34" charset="-128"/>
                <a:cs typeface="MS PGothic" charset="0"/>
              </a:rPr>
              <a:t>Points on the calibration plot correspond to segments on the ROC curve.</a:t>
            </a:r>
          </a:p>
          <a:p>
            <a:r>
              <a:rPr lang="en-US" sz="1200" kern="1200" dirty="0">
                <a:solidFill>
                  <a:schemeClr val="tx1"/>
                </a:solidFill>
                <a:effectLst/>
                <a:latin typeface="Arial" charset="0"/>
                <a:ea typeface="MS PGothic" pitchFamily="34" charset="-128"/>
                <a:cs typeface="MS PGothic" charset="0"/>
              </a:rPr>
              <a:t>Note that points are reversed between Calibration Plot and ROC Curve segments.</a:t>
            </a:r>
          </a:p>
          <a:p>
            <a:r>
              <a:rPr lang="en-US" sz="1200" kern="1200" dirty="0">
                <a:solidFill>
                  <a:schemeClr val="tx1"/>
                </a:solidFill>
                <a:effectLst/>
                <a:latin typeface="Arial" charset="0"/>
                <a:ea typeface="MS PGothic" pitchFamily="34" charset="-128"/>
                <a:cs typeface="MS PGothic" charset="0"/>
              </a:rPr>
              <a:t>There is a rough relationship between the length of the line segment and the proportion of the population in the corresponding risk group, but it’s not a direct proportion.</a:t>
            </a:r>
          </a:p>
          <a:p>
            <a:r>
              <a:rPr lang="en-US" sz="1200" kern="1200" dirty="0">
                <a:solidFill>
                  <a:schemeClr val="tx1"/>
                </a:solidFill>
                <a:effectLst/>
                <a:latin typeface="Arial" charset="0"/>
                <a:ea typeface="MS PGothic" pitchFamily="34" charset="-128"/>
                <a:cs typeface="MS PGothic" charset="0"/>
              </a:rPr>
              <a:t>Fine point:  As AUROC goes up Refinement goes down.  If AUROC = 1, Refinement = 0 .   If AUROC = 0.5,  Refinement = P(1-P).  If you know P, the proportion with the outcome, you can go from the ROC curve to the refinement.  ROC Table  </a:t>
            </a:r>
            <a:r>
              <a:rPr lang="en-US" sz="1200" kern="1200" dirty="0">
                <a:solidFill>
                  <a:schemeClr val="tx1"/>
                </a:solidFill>
                <a:effectLst/>
                <a:latin typeface="Arial" charset="0"/>
                <a:ea typeface="MS PGothic" pitchFamily="34" charset="-128"/>
                <a:cs typeface="MS PGothic" charset="0"/>
                <a:sym typeface="Wingdings" pitchFamily="2" charset="2"/>
              </a:rPr>
              <a:t></a:t>
            </a:r>
            <a:r>
              <a:rPr lang="en-US" sz="1200" kern="1200" dirty="0">
                <a:solidFill>
                  <a:schemeClr val="tx1"/>
                </a:solidFill>
                <a:effectLst/>
                <a:latin typeface="Arial" charset="0"/>
                <a:ea typeface="MS PGothic" pitchFamily="34" charset="-128"/>
                <a:cs typeface="MS PGothic" charset="0"/>
              </a:rPr>
              <a:t> LR Table </a:t>
            </a:r>
            <a:r>
              <a:rPr lang="en-US" sz="1200" kern="1200" dirty="0">
                <a:solidFill>
                  <a:schemeClr val="tx1"/>
                </a:solidFill>
                <a:effectLst/>
                <a:latin typeface="Arial" charset="0"/>
                <a:ea typeface="MS PGothic" pitchFamily="34" charset="-128"/>
                <a:cs typeface="MS PGothic" charset="0"/>
                <a:sym typeface="Wingdings" pitchFamily="2" charset="2"/>
              </a:rPr>
              <a:t></a:t>
            </a:r>
            <a:r>
              <a:rPr lang="en-US" sz="1200" kern="1200" dirty="0">
                <a:solidFill>
                  <a:schemeClr val="tx1"/>
                </a:solidFill>
                <a:effectLst/>
                <a:latin typeface="Arial" charset="0"/>
                <a:ea typeface="MS PGothic" pitchFamily="34" charset="-128"/>
                <a:cs typeface="MS PGothic" charset="0"/>
              </a:rPr>
              <a:t> Calibration Table </a:t>
            </a:r>
            <a:r>
              <a:rPr lang="en-US" sz="1200" kern="1200" dirty="0">
                <a:solidFill>
                  <a:schemeClr val="tx1"/>
                </a:solidFill>
                <a:effectLst/>
                <a:latin typeface="Arial" charset="0"/>
                <a:ea typeface="MS PGothic" pitchFamily="34" charset="-128"/>
                <a:cs typeface="MS PGothic" charset="0"/>
                <a:sym typeface="Wingdings" pitchFamily="2" charset="2"/>
              </a:rPr>
              <a:t></a:t>
            </a:r>
            <a:r>
              <a:rPr lang="en-US" sz="1200" kern="1200" dirty="0">
                <a:solidFill>
                  <a:schemeClr val="tx1"/>
                </a:solidFill>
                <a:effectLst/>
                <a:latin typeface="Arial" charset="0"/>
                <a:ea typeface="MS PGothic" pitchFamily="34" charset="-128"/>
                <a:cs typeface="MS PGothic" charset="0"/>
              </a:rPr>
              <a:t> Refinement.  If there is a formula directly relating AUROC to refinement (given P), I don’t know it.  It would be something like  2*(1 –AUROC)*P*(1-P), </a:t>
            </a:r>
          </a:p>
        </p:txBody>
      </p:sp>
      <p:sp>
        <p:nvSpPr>
          <p:cNvPr id="20889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8754319C-1769-724D-B284-B348603199D0}" type="slidenum">
              <a:rPr lang="en-US" sz="1200">
                <a:latin typeface="Arial" charset="0"/>
              </a:rPr>
              <a:pPr/>
              <a:t>47</a:t>
            </a:fld>
            <a:endParaRPr lang="en-US" sz="1200">
              <a:latin typeface="Arial" charset="0"/>
            </a:endParaRPr>
          </a:p>
        </p:txBody>
      </p:sp>
    </p:spTree>
    <p:extLst>
      <p:ext uri="{BB962C8B-B14F-4D97-AF65-F5344CB8AC3E}">
        <p14:creationId xmlns:p14="http://schemas.microsoft.com/office/powerpoint/2010/main" val="3273333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week, we will talk about these methods.  For now, it doesn’t matter how the risk model generates its estimated risks; focus on how good they are.  Following </a:t>
            </a:r>
            <a:r>
              <a:rPr lang="en-US" dirty="0" err="1"/>
              <a:t>E.T.Jaynes</a:t>
            </a:r>
            <a:r>
              <a:rPr lang="en-US" dirty="0"/>
              <a:t>, I like assuming the risk predictions come from a robot.</a:t>
            </a:r>
          </a:p>
        </p:txBody>
      </p:sp>
      <p:sp>
        <p:nvSpPr>
          <p:cNvPr id="4" name="Slide Number Placeholder 3"/>
          <p:cNvSpPr>
            <a:spLocks noGrp="1"/>
          </p:cNvSpPr>
          <p:nvPr>
            <p:ph type="sldNum" sz="quarter" idx="5"/>
          </p:nvPr>
        </p:nvSpPr>
        <p:spPr/>
        <p:txBody>
          <a:bodyPr/>
          <a:lstStyle/>
          <a:p>
            <a:fld id="{709037BE-28F9-D54A-812B-725BB09C36D8}" type="slidenum">
              <a:rPr lang="en-US" smtClean="0"/>
              <a:pPr/>
              <a:t>6</a:t>
            </a:fld>
            <a:endParaRPr lang="en-US"/>
          </a:p>
        </p:txBody>
      </p:sp>
    </p:spTree>
    <p:extLst>
      <p:ext uri="{BB962C8B-B14F-4D97-AF65-F5344CB8AC3E}">
        <p14:creationId xmlns:p14="http://schemas.microsoft.com/office/powerpoint/2010/main" val="1224189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Assumes C/B is same for all patients.</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48</a:t>
            </a:fld>
            <a:endParaRPr lang="en-US"/>
          </a:p>
        </p:txBody>
      </p:sp>
    </p:spTree>
    <p:extLst>
      <p:ext uri="{BB962C8B-B14F-4D97-AF65-F5344CB8AC3E}">
        <p14:creationId xmlns:p14="http://schemas.microsoft.com/office/powerpoint/2010/main" val="1684725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49</a:t>
            </a:fld>
            <a:endParaRPr lang="en-US"/>
          </a:p>
        </p:txBody>
      </p:sp>
    </p:spTree>
    <p:extLst>
      <p:ext uri="{BB962C8B-B14F-4D97-AF65-F5344CB8AC3E}">
        <p14:creationId xmlns:p14="http://schemas.microsoft.com/office/powerpoint/2010/main" val="20339840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 weeks, will learn about CBOP and BBOP.  CBOP = C*NNT and BBOP = Benefit per Bad Outcome Prevented.</a:t>
            </a:r>
          </a:p>
          <a:p>
            <a:r>
              <a:rPr lang="en-US" dirty="0" err="1"/>
              <a:t>Ptt</a:t>
            </a:r>
            <a:r>
              <a:rPr lang="en-US" dirty="0"/>
              <a:t> = CBOP/BBOP</a:t>
            </a:r>
          </a:p>
          <a:p>
            <a:r>
              <a:rPr lang="en-US" dirty="0"/>
              <a:t>This is the same as C/(C+B) because </a:t>
            </a:r>
          </a:p>
          <a:p>
            <a:r>
              <a:rPr lang="en-US" dirty="0"/>
              <a:t>B = BBOP*ARR – C</a:t>
            </a:r>
          </a:p>
          <a:p>
            <a:r>
              <a:rPr lang="en-US" dirty="0"/>
              <a:t>B + C =  BBOP*ARR</a:t>
            </a:r>
          </a:p>
          <a:p>
            <a:r>
              <a:rPr lang="en-US" dirty="0"/>
              <a:t>C/(B+C) = C*NNT/BBOP</a:t>
            </a:r>
          </a:p>
          <a:p>
            <a:r>
              <a:rPr lang="en-US" dirty="0"/>
              <a:t>C/(B+C) = CBOP/BBOP</a:t>
            </a:r>
          </a:p>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51</a:t>
            </a:fld>
            <a:endParaRPr lang="en-US"/>
          </a:p>
        </p:txBody>
      </p:sp>
    </p:spTree>
    <p:extLst>
      <p:ext uri="{BB962C8B-B14F-4D97-AF65-F5344CB8AC3E}">
        <p14:creationId xmlns:p14="http://schemas.microsoft.com/office/powerpoint/2010/main" val="11480837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TextEdit="1"/>
          </p:cNvSpPr>
          <p:nvPr>
            <p:ph type="sldImg"/>
          </p:nvPr>
        </p:nvSpPr>
        <p:spPr>
          <a:ln/>
        </p:spPr>
      </p:sp>
      <p:sp>
        <p:nvSpPr>
          <p:cNvPr id="21606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
        <p:nvSpPr>
          <p:cNvPr id="21606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70072052-AFA5-484D-A5F8-BEA3AB5B2557}" type="slidenum">
              <a:rPr lang="en-US" sz="1200">
                <a:latin typeface="Arial" charset="0"/>
              </a:rPr>
              <a:pPr/>
              <a:t>55</a:t>
            </a:fld>
            <a:endParaRPr lang="en-US" sz="120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TextEdit="1"/>
          </p:cNvSpPr>
          <p:nvPr>
            <p:ph type="sldImg"/>
          </p:nvPr>
        </p:nvSpPr>
        <p:spPr>
          <a:ln/>
        </p:spPr>
      </p:sp>
      <p:sp>
        <p:nvSpPr>
          <p:cNvPr id="21606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
        <p:nvSpPr>
          <p:cNvPr id="21606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70072052-AFA5-484D-A5F8-BEA3AB5B2557}" type="slidenum">
              <a:rPr lang="en-US" sz="1200">
                <a:latin typeface="Arial" charset="0"/>
              </a:rPr>
              <a:pPr/>
              <a:t>58</a:t>
            </a:fld>
            <a:endParaRPr lang="en-US" sz="1200">
              <a:latin typeface="Arial" charset="0"/>
            </a:endParaRPr>
          </a:p>
        </p:txBody>
      </p:sp>
    </p:spTree>
    <p:extLst>
      <p:ext uri="{BB962C8B-B14F-4D97-AF65-F5344CB8AC3E}">
        <p14:creationId xmlns:p14="http://schemas.microsoft.com/office/powerpoint/2010/main" val="40577962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p:cNvSpPr>
            <a:spLocks noGrp="1" noRot="1" noChangeAspect="1" noTextEdit="1"/>
          </p:cNvSpPr>
          <p:nvPr>
            <p:ph type="sldImg"/>
          </p:nvPr>
        </p:nvSpPr>
        <p:spPr>
          <a:ln/>
        </p:spPr>
      </p:sp>
      <p:sp>
        <p:nvSpPr>
          <p:cNvPr id="22425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
        <p:nvSpPr>
          <p:cNvPr id="22425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6E831D1-A968-1F4A-A4E8-A8E2FC9177FF}" type="slidenum">
              <a:rPr lang="en-US" sz="1200">
                <a:latin typeface="Arial" charset="0"/>
              </a:rPr>
              <a:pPr/>
              <a:t>59</a:t>
            </a:fld>
            <a:endParaRPr lang="en-US" sz="120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62</a:t>
            </a:fld>
            <a:endParaRPr lang="en-US"/>
          </a:p>
        </p:txBody>
      </p:sp>
    </p:spTree>
    <p:extLst>
      <p:ext uri="{BB962C8B-B14F-4D97-AF65-F5344CB8AC3E}">
        <p14:creationId xmlns:p14="http://schemas.microsoft.com/office/powerpoint/2010/main" val="39335255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Maximum</a:t>
            </a:r>
            <a:r>
              <a:rPr lang="en-US" baseline="0" dirty="0"/>
              <a:t> NB is cumulative incidence (P) in the population.  This has led to some people using NB/P as the standardized net benefit.  </a:t>
            </a:r>
          </a:p>
          <a:p>
            <a:r>
              <a:rPr lang="en-US" baseline="0" dirty="0"/>
              <a:t>Treat All always crosses vertical axis at maximum NB = P and horizontal axis at treatment threshold </a:t>
            </a:r>
            <a:r>
              <a:rPr lang="en-US" baseline="0" dirty="0" err="1"/>
              <a:t>Ptt</a:t>
            </a:r>
            <a:r>
              <a:rPr lang="en-US" baseline="0" dirty="0"/>
              <a:t> = P.</a:t>
            </a:r>
          </a:p>
          <a:p>
            <a:r>
              <a:rPr lang="en-US" baseline="0" dirty="0"/>
              <a:t>The range of </a:t>
            </a:r>
            <a:r>
              <a:rPr lang="en-US" baseline="0" dirty="0" err="1"/>
              <a:t>Ptt</a:t>
            </a:r>
            <a:r>
              <a:rPr lang="en-US" baseline="0" dirty="0"/>
              <a:t> that is relevant is much narrower than shown here.</a:t>
            </a:r>
          </a:p>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64</a:t>
            </a:fld>
            <a:endParaRPr lang="en-US"/>
          </a:p>
        </p:txBody>
      </p:sp>
    </p:spTree>
    <p:extLst>
      <p:ext uri="{BB962C8B-B14F-4D97-AF65-F5344CB8AC3E}">
        <p14:creationId xmlns:p14="http://schemas.microsoft.com/office/powerpoint/2010/main" val="30558350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properly calibrated risk model never crosses the horizontal axis into the negative Net Benefit region.</a:t>
            </a:r>
          </a:p>
          <a:p>
            <a:r>
              <a:rPr lang="en-US" b="1" i="1" baseline="0" dirty="0">
                <a:solidFill>
                  <a:srgbClr val="FF0000"/>
                </a:solidFill>
              </a:rPr>
              <a:t>A properly calibrated risk model ALSO never is below the “Treat All” curve.</a:t>
            </a:r>
          </a:p>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65</a:t>
            </a:fld>
            <a:endParaRPr lang="en-US"/>
          </a:p>
        </p:txBody>
      </p:sp>
    </p:spTree>
    <p:extLst>
      <p:ext uri="{BB962C8B-B14F-4D97-AF65-F5344CB8AC3E}">
        <p14:creationId xmlns:p14="http://schemas.microsoft.com/office/powerpoint/2010/main" val="21681129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Bleakhaus</a:t>
            </a:r>
            <a:r>
              <a:rPr lang="en-US" dirty="0"/>
              <a:t> overestimates risk.  This leads to overtreatment and can lead to negative net benefit (always relative to no treatment)</a:t>
            </a:r>
          </a:p>
          <a:p>
            <a:r>
              <a:rPr lang="en-US" dirty="0"/>
              <a:t>The sawtooth appearance occurs because of discrete risk groups in which many individuals are assigned the same risk.  In this case, there are only 3 discrete risks.  An abrupt vertical increase or decrease (sawtooth) occurs when </a:t>
            </a:r>
            <a:r>
              <a:rPr lang="en-US" dirty="0" err="1"/>
              <a:t>Ptt</a:t>
            </a:r>
            <a:r>
              <a:rPr lang="en-US" dirty="0"/>
              <a:t> = the discrete risk estimate and the previous group’s risk estimate was </a:t>
            </a:r>
            <a:r>
              <a:rPr lang="en-US" dirty="0" err="1"/>
              <a:t>miscalibrated</a:t>
            </a:r>
            <a:r>
              <a:rPr lang="en-US" dirty="0"/>
              <a:t>.  A vertical increase occurs when the previous group’s risk estimate was too high leading to overtreatment.  An vertical decrease occurs the previous group’s risk estimate was too low, leading to undertreatment.</a:t>
            </a:r>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67</a:t>
            </a:fld>
            <a:endParaRPr lang="en-US"/>
          </a:p>
        </p:txBody>
      </p:sp>
    </p:spTree>
    <p:extLst>
      <p:ext uri="{BB962C8B-B14F-4D97-AF65-F5344CB8AC3E}">
        <p14:creationId xmlns:p14="http://schemas.microsoft.com/office/powerpoint/2010/main" val="1657593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a:t>
            </a:r>
            <a:r>
              <a:rPr lang="en-US" dirty="0" err="1"/>
              <a:t>E.T.Jaynes</a:t>
            </a:r>
            <a:r>
              <a:rPr lang="en-US" dirty="0"/>
              <a:t>, I like assuming the risk predictions come from a robot.  What if a robot does all the probability updating according to rules</a:t>
            </a:r>
            <a:r>
              <a:rPr lang="en-US" baseline="0" dirty="0"/>
              <a:t> </a:t>
            </a:r>
            <a:r>
              <a:rPr lang="en-US" dirty="0"/>
              <a:t>and gives you P(D+|X)?  How do you evaluate the risk predictions?</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7</a:t>
            </a:fld>
            <a:endParaRPr lang="en-US"/>
          </a:p>
        </p:txBody>
      </p:sp>
    </p:spTree>
    <p:extLst>
      <p:ext uri="{BB962C8B-B14F-4D97-AF65-F5344CB8AC3E}">
        <p14:creationId xmlns:p14="http://schemas.microsoft.com/office/powerpoint/2010/main" val="23470473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PolyANA</a:t>
            </a:r>
            <a:r>
              <a:rPr lang="en-US" dirty="0"/>
              <a:t> </a:t>
            </a:r>
            <a:r>
              <a:rPr lang="en-US" dirty="0" err="1"/>
              <a:t>understimates</a:t>
            </a:r>
            <a:r>
              <a:rPr lang="en-US" dirty="0"/>
              <a:t> risk.  This leads to undertreatment and net benefit less that can be obtained via the Treat All strategy.</a:t>
            </a:r>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68</a:t>
            </a:fld>
            <a:endParaRPr lang="en-US"/>
          </a:p>
        </p:txBody>
      </p:sp>
    </p:spTree>
    <p:extLst>
      <p:ext uri="{BB962C8B-B14F-4D97-AF65-F5344CB8AC3E}">
        <p14:creationId xmlns:p14="http://schemas.microsoft.com/office/powerpoint/2010/main" val="36108290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shouldn’t get sawtooth curves when each individual is assigned a unique risk estimate as occurs in a logistic regression with one or more continuous predictors or a risk model  with lots of “features” that uses Random Forests.  </a:t>
            </a:r>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70</a:t>
            </a:fld>
            <a:endParaRPr lang="en-US"/>
          </a:p>
        </p:txBody>
      </p:sp>
    </p:spTree>
    <p:extLst>
      <p:ext uri="{BB962C8B-B14F-4D97-AF65-F5344CB8AC3E}">
        <p14:creationId xmlns:p14="http://schemas.microsoft.com/office/powerpoint/2010/main" val="27075885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noTextEdit="1"/>
          </p:cNvSpPr>
          <p:nvPr>
            <p:ph type="sldImg"/>
          </p:nvPr>
        </p:nvSpPr>
        <p:spPr>
          <a:ln/>
        </p:spPr>
      </p:sp>
      <p:sp>
        <p:nvSpPr>
          <p:cNvPr id="23040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
        <p:nvSpPr>
          <p:cNvPr id="23040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B641AE5-0C30-6D45-99B1-FD6E4E646D43}" type="slidenum">
              <a:rPr lang="en-US" sz="1200">
                <a:latin typeface="Arial" charset="0"/>
              </a:rPr>
              <a:pPr/>
              <a:t>71</a:t>
            </a:fld>
            <a:endParaRPr lang="en-US" sz="120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lide Image Placeholder 1"/>
          <p:cNvSpPr>
            <a:spLocks noGrp="1" noRot="1" noChangeAspect="1" noTextEdit="1"/>
          </p:cNvSpPr>
          <p:nvPr>
            <p:ph type="sldImg"/>
          </p:nvPr>
        </p:nvSpPr>
        <p:spPr>
          <a:ln/>
        </p:spPr>
      </p:sp>
      <p:sp>
        <p:nvSpPr>
          <p:cNvPr id="23245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MS PGothic" charset="0"/>
              </a:rPr>
              <a:t>7-7 (a)iii</a:t>
            </a:r>
          </a:p>
        </p:txBody>
      </p:sp>
      <p:sp>
        <p:nvSpPr>
          <p:cNvPr id="232451" name="Slide Number Placeholder 3"/>
          <p:cNvSpPr txBox="1">
            <a:spLocks noGrp="1"/>
          </p:cNvSpPr>
          <p:nvPr/>
        </p:nvSpPr>
        <p:spPr bwMode="auto">
          <a:xfrm>
            <a:off x="3935413" y="8853488"/>
            <a:ext cx="3009900"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951" tIns="46476" rIns="92951" bIns="46476" anchor="b"/>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r" eaLnBrk="1" hangingPunct="1"/>
            <a:fld id="{2692A908-5DE6-7141-B921-C64098659613}" type="slidenum">
              <a:rPr lang="en-US" sz="1200">
                <a:latin typeface="Arial" charset="0"/>
              </a:rPr>
              <a:pPr algn="r" eaLnBrk="1" hangingPunct="1"/>
              <a:t>72</a:t>
            </a:fld>
            <a:endParaRPr lang="en-US" sz="120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037BE-28F9-D54A-812B-725BB09C36D8}" type="slidenum">
              <a:rPr lang="en-US" smtClean="0"/>
              <a:pPr/>
              <a:t>74</a:t>
            </a:fld>
            <a:endParaRPr lang="en-US"/>
          </a:p>
        </p:txBody>
      </p:sp>
    </p:spTree>
    <p:extLst>
      <p:ext uri="{BB962C8B-B14F-4D97-AF65-F5344CB8AC3E}">
        <p14:creationId xmlns:p14="http://schemas.microsoft.com/office/powerpoint/2010/main" val="23748507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037BE-28F9-D54A-812B-725BB09C36D8}" type="slidenum">
              <a:rPr lang="en-US" smtClean="0"/>
              <a:pPr/>
              <a:t>75</a:t>
            </a:fld>
            <a:endParaRPr lang="en-US"/>
          </a:p>
        </p:txBody>
      </p:sp>
    </p:spTree>
    <p:extLst>
      <p:ext uri="{BB962C8B-B14F-4D97-AF65-F5344CB8AC3E}">
        <p14:creationId xmlns:p14="http://schemas.microsoft.com/office/powerpoint/2010/main" val="9533937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037BE-28F9-D54A-812B-725BB09C36D8}" type="slidenum">
              <a:rPr lang="en-US" smtClean="0"/>
              <a:pPr/>
              <a:t>76</a:t>
            </a:fld>
            <a:endParaRPr lang="en-US"/>
          </a:p>
        </p:txBody>
      </p:sp>
    </p:spTree>
    <p:extLst>
      <p:ext uri="{BB962C8B-B14F-4D97-AF65-F5344CB8AC3E}">
        <p14:creationId xmlns:p14="http://schemas.microsoft.com/office/powerpoint/2010/main" val="41930976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r>
              <a:rPr lang="en-US" baseline="30000" dirty="0"/>
              <a:t>rd</a:t>
            </a:r>
            <a:r>
              <a:rPr lang="en-US" dirty="0"/>
              <a:t> column:  Of all patients who die of lung cancer within 5 years, 54% are in Risk Category 5; 77% are in Risk Categories 4 &amp; 5; 92% are in categories 3, 4, &amp; 5; and so on.</a:t>
            </a:r>
          </a:p>
        </p:txBody>
      </p:sp>
      <p:sp>
        <p:nvSpPr>
          <p:cNvPr id="4" name="Slide Number Placeholder 3"/>
          <p:cNvSpPr>
            <a:spLocks noGrp="1"/>
          </p:cNvSpPr>
          <p:nvPr>
            <p:ph type="sldNum" sz="quarter" idx="5"/>
          </p:nvPr>
        </p:nvSpPr>
        <p:spPr/>
        <p:txBody>
          <a:bodyPr/>
          <a:lstStyle/>
          <a:p>
            <a:fld id="{709037BE-28F9-D54A-812B-725BB09C36D8}" type="slidenum">
              <a:rPr lang="en-US" smtClean="0"/>
              <a:pPr/>
              <a:t>77</a:t>
            </a:fld>
            <a:endParaRPr lang="en-US"/>
          </a:p>
        </p:txBody>
      </p:sp>
    </p:spTree>
    <p:extLst>
      <p:ext uri="{BB962C8B-B14F-4D97-AF65-F5344CB8AC3E}">
        <p14:creationId xmlns:p14="http://schemas.microsoft.com/office/powerpoint/2010/main" val="20855356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037BE-28F9-D54A-812B-725BB09C36D8}" type="slidenum">
              <a:rPr lang="en-US" smtClean="0"/>
              <a:pPr/>
              <a:t>78</a:t>
            </a:fld>
            <a:endParaRPr lang="en-US"/>
          </a:p>
        </p:txBody>
      </p:sp>
    </p:spTree>
    <p:extLst>
      <p:ext uri="{BB962C8B-B14F-4D97-AF65-F5344CB8AC3E}">
        <p14:creationId xmlns:p14="http://schemas.microsoft.com/office/powerpoint/2010/main" val="3301110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037BE-28F9-D54A-812B-725BB09C36D8}" type="slidenum">
              <a:rPr lang="en-US" smtClean="0"/>
              <a:pPr/>
              <a:t>79</a:t>
            </a:fld>
            <a:endParaRPr lang="en-US"/>
          </a:p>
        </p:txBody>
      </p:sp>
    </p:spTree>
    <p:extLst>
      <p:ext uri="{BB962C8B-B14F-4D97-AF65-F5344CB8AC3E}">
        <p14:creationId xmlns:p14="http://schemas.microsoft.com/office/powerpoint/2010/main" val="3113610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a:extLst>
              <a:ext uri="{FF2B5EF4-FFF2-40B4-BE49-F238E27FC236}">
                <a16:creationId xmlns:a16="http://schemas.microsoft.com/office/drawing/2014/main" id="{7AAF28F9-17DE-4167-B8F8-17F7D7650A8F}"/>
              </a:ext>
            </a:extLst>
          </p:cNvPr>
          <p:cNvSpPr>
            <a:spLocks noGrp="1" noRot="1" noChangeAspect="1" noTextEdit="1"/>
          </p:cNvSpPr>
          <p:nvPr>
            <p:ph type="sldImg"/>
          </p:nvPr>
        </p:nvSpPr>
        <p:spPr>
          <a:ln/>
        </p:spPr>
      </p:sp>
      <p:sp>
        <p:nvSpPr>
          <p:cNvPr id="140290" name="Notes Placeholder 2">
            <a:extLst>
              <a:ext uri="{FF2B5EF4-FFF2-40B4-BE49-F238E27FC236}">
                <a16:creationId xmlns:a16="http://schemas.microsoft.com/office/drawing/2014/main" id="{4997480B-3089-4511-B73A-2F0A425649D6}"/>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More on the distinction between a diagnostic probability model and a risk prediction model</a:t>
            </a:r>
          </a:p>
        </p:txBody>
      </p:sp>
      <p:sp>
        <p:nvSpPr>
          <p:cNvPr id="140291" name="Slide Number Placeholder 3">
            <a:extLst>
              <a:ext uri="{FF2B5EF4-FFF2-40B4-BE49-F238E27FC236}">
                <a16:creationId xmlns:a16="http://schemas.microsoft.com/office/drawing/2014/main" id="{CA78A377-E4EA-4B08-B67B-8BF92D7C9DC8}"/>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panose="020B0604030504040204" pitchFamily="34" charset="0"/>
                <a:ea typeface="MS PGothic" panose="020B0600070205080204" pitchFamily="34" charset="-128"/>
              </a:defRPr>
            </a:lvl1pPr>
            <a:lvl2pPr marL="742950" indent="-285750" defTabSz="930275">
              <a:defRPr sz="2400">
                <a:solidFill>
                  <a:schemeClr val="tx1"/>
                </a:solidFill>
                <a:latin typeface="Tahoma" panose="020B0604030504040204" pitchFamily="34" charset="0"/>
                <a:ea typeface="MS PGothic" panose="020B0600070205080204" pitchFamily="34" charset="-128"/>
              </a:defRPr>
            </a:lvl2pPr>
            <a:lvl3pPr marL="1143000" indent="-228600" defTabSz="930275">
              <a:defRPr sz="2400">
                <a:solidFill>
                  <a:schemeClr val="tx1"/>
                </a:solidFill>
                <a:latin typeface="Tahoma" panose="020B0604030504040204" pitchFamily="34" charset="0"/>
                <a:ea typeface="MS PGothic" panose="020B0600070205080204" pitchFamily="34" charset="-128"/>
              </a:defRPr>
            </a:lvl3pPr>
            <a:lvl4pPr marL="1600200" indent="-228600" defTabSz="930275">
              <a:defRPr sz="2400">
                <a:solidFill>
                  <a:schemeClr val="tx1"/>
                </a:solidFill>
                <a:latin typeface="Tahoma" panose="020B0604030504040204" pitchFamily="34" charset="0"/>
                <a:ea typeface="MS PGothic" panose="020B0600070205080204" pitchFamily="34" charset="-128"/>
              </a:defRPr>
            </a:lvl4pPr>
            <a:lvl5pPr marL="2057400" indent="-228600" defTabSz="930275">
              <a:defRPr sz="2400">
                <a:solidFill>
                  <a:schemeClr val="tx1"/>
                </a:solidFill>
                <a:latin typeface="Tahom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CB4B22C0-5F1A-4821-B460-497A1596E4E8}" type="slidenum">
              <a:rPr lang="en-US" altLang="en-US" sz="1200">
                <a:latin typeface="Arial" panose="020B0604020202020204" pitchFamily="34" charset="0"/>
              </a:rPr>
              <a:pPr/>
              <a:t>9</a:t>
            </a:fld>
            <a:endParaRPr lang="en-US" altLang="en-US" sz="1200">
              <a:latin typeface="Arial" panose="020B0604020202020204" pitchFamily="34" charset="0"/>
            </a:endParaRPr>
          </a:p>
        </p:txBody>
      </p:sp>
    </p:spTree>
    <p:extLst>
      <p:ext uri="{BB962C8B-B14F-4D97-AF65-F5344CB8AC3E}">
        <p14:creationId xmlns:p14="http://schemas.microsoft.com/office/powerpoint/2010/main" val="27954797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4738" name="Rectangle 6"/>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5AA79BD-0513-2E49-927B-5E79B3DBB2BF}" type="slidenum">
              <a:rPr lang="en-US" sz="1200">
                <a:latin typeface="Arial" charset="0"/>
              </a:rPr>
              <a:pPr/>
              <a:t>81</a:t>
            </a:fld>
            <a:endParaRPr lang="en-US" sz="1200">
              <a:latin typeface="Arial" charset="0"/>
            </a:endParaRPr>
          </a:p>
        </p:txBody>
      </p:sp>
      <p:sp>
        <p:nvSpPr>
          <p:cNvPr id="244739" name="Text Box 1"/>
          <p:cNvSpPr>
            <a:spLocks noGrp="1" noRot="1" noChangeAspect="1" noChangeArrowheads="1" noTextEdit="1"/>
          </p:cNvSpPr>
          <p:nvPr>
            <p:ph type="sldImg"/>
          </p:nvPr>
        </p:nvSpPr>
        <p:spPr>
          <a:xfrm>
            <a:off x="992188" y="652463"/>
            <a:ext cx="4302125" cy="3227387"/>
          </a:xfrm>
          <a:solidFill>
            <a:srgbClr val="FFFFFF"/>
          </a:solidFill>
          <a:ln/>
        </p:spPr>
      </p:sp>
      <p:sp>
        <p:nvSpPr>
          <p:cNvPr id="244740" name="Text Box 2"/>
          <p:cNvSpPr>
            <a:spLocks noGrp="1" noChangeArrowheads="1"/>
          </p:cNvSpPr>
          <p:nvPr>
            <p:ph type="body" idx="1"/>
          </p:nvPr>
        </p:nvSpPr>
        <p:spPr>
          <a:xfrm>
            <a:off x="628650" y="4087813"/>
            <a:ext cx="5029200" cy="38719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tIns="16093" anchor="ctr"/>
          <a:lstStyle/>
          <a:p>
            <a:pPr marL="196850" indent="-195263" eaLnBrk="1">
              <a:lnSpc>
                <a:spcPct val="93000"/>
              </a:lnSpc>
              <a:spcBef>
                <a:spcPct val="0"/>
              </a:spcBef>
              <a:tabLst>
                <a:tab pos="723900" algn="l"/>
                <a:tab pos="1447800" algn="l"/>
                <a:tab pos="2171700" algn="l"/>
                <a:tab pos="2895600" algn="l"/>
                <a:tab pos="3619500" algn="l"/>
                <a:tab pos="4343400" algn="l"/>
                <a:tab pos="5067300" algn="l"/>
              </a:tabLst>
            </a:pPr>
            <a:endParaRPr lang="en-US" sz="1800">
              <a:solidFill>
                <a:srgbClr val="000000"/>
              </a:solidFill>
              <a:ea typeface="MS PGothic"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83</a:t>
            </a:fld>
            <a:endParaRPr lang="en-US"/>
          </a:p>
        </p:txBody>
      </p:sp>
    </p:spTree>
    <p:extLst>
      <p:ext uri="{BB962C8B-B14F-4D97-AF65-F5344CB8AC3E}">
        <p14:creationId xmlns:p14="http://schemas.microsoft.com/office/powerpoint/2010/main" val="42871486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89</a:t>
            </a:fld>
            <a:endParaRPr lang="en-US"/>
          </a:p>
        </p:txBody>
      </p:sp>
    </p:spTree>
    <p:extLst>
      <p:ext uri="{BB962C8B-B14F-4D97-AF65-F5344CB8AC3E}">
        <p14:creationId xmlns:p14="http://schemas.microsoft.com/office/powerpoint/2010/main" val="6703473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TN:  Point out that these are approximate</a:t>
            </a:r>
            <a:r>
              <a:rPr lang="en-US" baseline="0" dirty="0"/>
              <a:t> because this makes it look like 3 × 3 = 10.</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90</a:t>
            </a:fld>
            <a:endParaRPr lang="en-US"/>
          </a:p>
        </p:txBody>
      </p:sp>
    </p:spTree>
    <p:extLst>
      <p:ext uri="{BB962C8B-B14F-4D97-AF65-F5344CB8AC3E}">
        <p14:creationId xmlns:p14="http://schemas.microsoft.com/office/powerpoint/2010/main" val="41564764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logarithm of the product</a:t>
            </a:r>
            <a:r>
              <a:rPr lang="en-US" baseline="0" dirty="0"/>
              <a:t> is the sum of the logarithms</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91</a:t>
            </a:fld>
            <a:endParaRPr lang="en-US"/>
          </a:p>
        </p:txBody>
      </p:sp>
    </p:spTree>
    <p:extLst>
      <p:ext uri="{BB962C8B-B14F-4D97-AF65-F5344CB8AC3E}">
        <p14:creationId xmlns:p14="http://schemas.microsoft.com/office/powerpoint/2010/main" val="21056207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logarithm of the quotient is the difference of the logarithms.</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92</a:t>
            </a:fld>
            <a:endParaRPr lang="en-US"/>
          </a:p>
        </p:txBody>
      </p:sp>
    </p:spTree>
    <p:extLst>
      <p:ext uri="{BB962C8B-B14F-4D97-AF65-F5344CB8AC3E}">
        <p14:creationId xmlns:p14="http://schemas.microsoft.com/office/powerpoint/2010/main" val="17859206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Alan Turing, ET </a:t>
            </a:r>
            <a:r>
              <a:rPr lang="en-US" dirty="0" err="1"/>
              <a:t>Jaynes</a:t>
            </a:r>
            <a:r>
              <a:rPr lang="en-US" dirty="0"/>
              <a:t>, Tom Newman</a:t>
            </a:r>
          </a:p>
          <a:p>
            <a:endParaRPr lang="en-US" dirty="0"/>
          </a:p>
          <a:p>
            <a:r>
              <a:rPr lang="en-US" dirty="0"/>
              <a:t>Actually both Turing and </a:t>
            </a:r>
            <a:r>
              <a:rPr lang="en-US" dirty="0" err="1"/>
              <a:t>Jaynes</a:t>
            </a:r>
            <a:r>
              <a:rPr lang="en-US" dirty="0"/>
              <a:t> added a factor of 10:</a:t>
            </a:r>
            <a:r>
              <a:rPr lang="en-US" baseline="0" dirty="0"/>
              <a:t> 10log(Odds(D+|r) = 10log(Odds(D+)) + 10log(LR(r)).</a:t>
            </a:r>
          </a:p>
          <a:p>
            <a:endParaRPr lang="en-US" baseline="0" dirty="0"/>
          </a:p>
          <a:p>
            <a:r>
              <a:rPr lang="en-US" baseline="0" dirty="0" err="1"/>
              <a:t>Jaynes</a:t>
            </a:r>
            <a:r>
              <a:rPr lang="en-US" baseline="0" dirty="0"/>
              <a:t> refers to 10log(Odds) as the “evidence”.   The units are </a:t>
            </a:r>
            <a:r>
              <a:rPr lang="en-US" baseline="0" dirty="0" err="1"/>
              <a:t>decibans</a:t>
            </a:r>
            <a:r>
              <a:rPr lang="en-US" baseline="0" dirty="0"/>
              <a:t> (Turing) or decibels (</a:t>
            </a:r>
            <a:r>
              <a:rPr lang="en-US" baseline="0" dirty="0" err="1"/>
              <a:t>Jaynes</a:t>
            </a:r>
            <a:r>
              <a:rPr lang="en-US" baseline="0" dirty="0"/>
              <a:t>).  </a:t>
            </a:r>
          </a:p>
          <a:p>
            <a:endParaRPr lang="en-US" baseline="0" dirty="0"/>
          </a:p>
          <a:p>
            <a:r>
              <a:rPr lang="en-US" baseline="0" dirty="0"/>
              <a:t>If pretest probability is 1/6, then pretest odds are 1/5, log(1/5) = -0.7 or -7 decibels.  If the LR is 20, log(20) = 1.3 or 13 decibels.  Post-test “evidence” = -7 + 13 = 6 decibels.  Post test odds =4:1, P = 4/5 = 0.8.  </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93</a:t>
            </a:fld>
            <a:endParaRPr lang="en-US"/>
          </a:p>
        </p:txBody>
      </p:sp>
    </p:spTree>
    <p:extLst>
      <p:ext uri="{BB962C8B-B14F-4D97-AF65-F5344CB8AC3E}">
        <p14:creationId xmlns:p14="http://schemas.microsoft.com/office/powerpoint/2010/main" val="32518139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95</a:t>
            </a:fld>
            <a:endParaRPr lang="en-US"/>
          </a:p>
        </p:txBody>
      </p:sp>
    </p:spTree>
    <p:extLst>
      <p:ext uri="{BB962C8B-B14F-4D97-AF65-F5344CB8AC3E}">
        <p14:creationId xmlns:p14="http://schemas.microsoft.com/office/powerpoint/2010/main" val="2606309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how the expected net benefit depends on a single patient’s probability of disease, P(D+|available info).  </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102</a:t>
            </a:fld>
            <a:endParaRPr lang="en-US"/>
          </a:p>
        </p:txBody>
      </p:sp>
    </p:spTree>
    <p:extLst>
      <p:ext uri="{BB962C8B-B14F-4D97-AF65-F5344CB8AC3E}">
        <p14:creationId xmlns:p14="http://schemas.microsoft.com/office/powerpoint/2010/main" val="15836029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103</a:t>
            </a:fld>
            <a:endParaRPr lang="en-US"/>
          </a:p>
        </p:txBody>
      </p:sp>
    </p:spTree>
    <p:extLst>
      <p:ext uri="{BB962C8B-B14F-4D97-AF65-F5344CB8AC3E}">
        <p14:creationId xmlns:p14="http://schemas.microsoft.com/office/powerpoint/2010/main" val="501157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a:extLst>
              <a:ext uri="{FF2B5EF4-FFF2-40B4-BE49-F238E27FC236}">
                <a16:creationId xmlns:a16="http://schemas.microsoft.com/office/drawing/2014/main" id="{8EA0E1E2-E3D0-43C5-9726-BA2DE3D04F84}"/>
              </a:ext>
            </a:extLst>
          </p:cNvPr>
          <p:cNvSpPr>
            <a:spLocks noGrp="1" noRot="1" noChangeAspect="1" noTextEdit="1"/>
          </p:cNvSpPr>
          <p:nvPr>
            <p:ph type="sldImg"/>
          </p:nvPr>
        </p:nvSpPr>
        <p:spPr>
          <a:ln/>
        </p:spPr>
      </p:sp>
      <p:sp>
        <p:nvSpPr>
          <p:cNvPr id="142338" name="Notes Placeholder 2">
            <a:extLst>
              <a:ext uri="{FF2B5EF4-FFF2-40B4-BE49-F238E27FC236}">
                <a16:creationId xmlns:a16="http://schemas.microsoft.com/office/drawing/2014/main" id="{6BFFB4E3-4192-4E4B-AEBD-DE7A80C722D1}"/>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Diagnostic test results are commonly expressed in categories or units particular to the test (urine dip: -, +, ++, +++; V/Q: normal, low prob, intermediate prob, high prob).  The conversion to risk of D+ uses LRs from the study and the patient’s pre-test probability.  Measurement of the LRs is separate from assessment of pre-test probability.</a:t>
            </a:r>
          </a:p>
        </p:txBody>
      </p:sp>
      <p:sp>
        <p:nvSpPr>
          <p:cNvPr id="142339" name="Slide Number Placeholder 3">
            <a:extLst>
              <a:ext uri="{FF2B5EF4-FFF2-40B4-BE49-F238E27FC236}">
                <a16:creationId xmlns:a16="http://schemas.microsoft.com/office/drawing/2014/main" id="{66FAC2BC-78CF-41F1-9580-34AB7AB89423}"/>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panose="020B0604030504040204" pitchFamily="34" charset="0"/>
                <a:ea typeface="MS PGothic" panose="020B0600070205080204" pitchFamily="34" charset="-128"/>
              </a:defRPr>
            </a:lvl1pPr>
            <a:lvl2pPr marL="742950" indent="-285750" defTabSz="930275">
              <a:defRPr sz="2400">
                <a:solidFill>
                  <a:schemeClr val="tx1"/>
                </a:solidFill>
                <a:latin typeface="Tahoma" panose="020B0604030504040204" pitchFamily="34" charset="0"/>
                <a:ea typeface="MS PGothic" panose="020B0600070205080204" pitchFamily="34" charset="-128"/>
              </a:defRPr>
            </a:lvl2pPr>
            <a:lvl3pPr marL="1143000" indent="-228600" defTabSz="930275">
              <a:defRPr sz="2400">
                <a:solidFill>
                  <a:schemeClr val="tx1"/>
                </a:solidFill>
                <a:latin typeface="Tahoma" panose="020B0604030504040204" pitchFamily="34" charset="0"/>
                <a:ea typeface="MS PGothic" panose="020B0600070205080204" pitchFamily="34" charset="-128"/>
              </a:defRPr>
            </a:lvl3pPr>
            <a:lvl4pPr marL="1600200" indent="-228600" defTabSz="930275">
              <a:defRPr sz="2400">
                <a:solidFill>
                  <a:schemeClr val="tx1"/>
                </a:solidFill>
                <a:latin typeface="Tahoma" panose="020B0604030504040204" pitchFamily="34" charset="0"/>
                <a:ea typeface="MS PGothic" panose="020B0600070205080204" pitchFamily="34" charset="-128"/>
              </a:defRPr>
            </a:lvl4pPr>
            <a:lvl5pPr marL="2057400" indent="-228600" defTabSz="930275">
              <a:defRPr sz="2400">
                <a:solidFill>
                  <a:schemeClr val="tx1"/>
                </a:solidFill>
                <a:latin typeface="Tahom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4542F362-34A7-474F-95C1-762C930715A6}" type="slidenum">
              <a:rPr lang="en-US" altLang="en-US" sz="1200">
                <a:latin typeface="Arial" panose="020B0604020202020204" pitchFamily="34" charset="0"/>
              </a:rPr>
              <a:pPr/>
              <a:t>10</a:t>
            </a:fld>
            <a:endParaRPr lang="en-US" altLang="en-US" sz="1200">
              <a:latin typeface="Arial" panose="020B0604020202020204" pitchFamily="34" charset="0"/>
            </a:endParaRPr>
          </a:p>
        </p:txBody>
      </p:sp>
    </p:spTree>
    <p:extLst>
      <p:ext uri="{BB962C8B-B14F-4D97-AF65-F5344CB8AC3E}">
        <p14:creationId xmlns:p14="http://schemas.microsoft.com/office/powerpoint/2010/main" val="26719877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P(D+|X) = P(D+| available info)</a:t>
            </a:r>
          </a:p>
          <a:p>
            <a:endParaRPr lang="en-US" dirty="0"/>
          </a:p>
          <a:p>
            <a:r>
              <a:rPr lang="en-US" dirty="0"/>
              <a:t>Assumes C/B is same for all patients.  Population net benefit used for evaluating risk models</a:t>
            </a:r>
          </a:p>
          <a:p>
            <a:endParaRPr lang="en-US" dirty="0"/>
          </a:p>
          <a:p>
            <a:r>
              <a:rPr lang="en-US" dirty="0"/>
              <a:t>TN:  Second bullet might be clearer as record your best estimate of Pi on each patient.  MAK – I don’t think so.  It’s record ”treat” or “no treat”</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104</a:t>
            </a:fld>
            <a:endParaRPr lang="en-US"/>
          </a:p>
        </p:txBody>
      </p:sp>
    </p:spTree>
    <p:extLst>
      <p:ext uri="{BB962C8B-B14F-4D97-AF65-F5344CB8AC3E}">
        <p14:creationId xmlns:p14="http://schemas.microsoft.com/office/powerpoint/2010/main" val="1260464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a:extLst>
              <a:ext uri="{FF2B5EF4-FFF2-40B4-BE49-F238E27FC236}">
                <a16:creationId xmlns:a16="http://schemas.microsoft.com/office/drawing/2014/main" id="{2236BD1C-1E77-443C-B1D1-B500B59F8F09}"/>
              </a:ext>
            </a:extLst>
          </p:cNvPr>
          <p:cNvSpPr>
            <a:spLocks noGrp="1" noRot="1" noChangeAspect="1" noTextEdit="1"/>
          </p:cNvSpPr>
          <p:nvPr>
            <p:ph type="sldImg"/>
          </p:nvPr>
        </p:nvSpPr>
        <p:spPr>
          <a:ln/>
        </p:spPr>
      </p:sp>
      <p:sp>
        <p:nvSpPr>
          <p:cNvPr id="144386" name="Notes Placeholder 2">
            <a:extLst>
              <a:ext uri="{FF2B5EF4-FFF2-40B4-BE49-F238E27FC236}">
                <a16:creationId xmlns:a16="http://schemas.microsoft.com/office/drawing/2014/main" id="{B4B00799-07C3-4F2A-B606-95D21BF07692}"/>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predictions are commonly expressed as a risk category (10%, 20%, </a:t>
            </a:r>
            <a:r>
              <a:rPr lang="en-US" altLang="en-US" dirty="0" err="1">
                <a:latin typeface="Arial" panose="020B0604020202020204" pitchFamily="34" charset="0"/>
              </a:rPr>
              <a:t>etc</a:t>
            </a:r>
            <a:r>
              <a:rPr lang="en-US" altLang="en-US" dirty="0">
                <a:latin typeface="Arial" panose="020B0604020202020204" pitchFamily="34" charset="0"/>
              </a:rPr>
              <a:t>), so they already include an assessment of the patient’s pre-test probability.</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44387" name="Slide Number Placeholder 3">
            <a:extLst>
              <a:ext uri="{FF2B5EF4-FFF2-40B4-BE49-F238E27FC236}">
                <a16:creationId xmlns:a16="http://schemas.microsoft.com/office/drawing/2014/main" id="{ECD039A2-0D40-4860-BA80-BF99AF54ACD9}"/>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panose="020B0604030504040204" pitchFamily="34" charset="0"/>
                <a:ea typeface="MS PGothic" panose="020B0600070205080204" pitchFamily="34" charset="-128"/>
              </a:defRPr>
            </a:lvl1pPr>
            <a:lvl2pPr marL="742950" indent="-285750" defTabSz="930275">
              <a:defRPr sz="2400">
                <a:solidFill>
                  <a:schemeClr val="tx1"/>
                </a:solidFill>
                <a:latin typeface="Tahoma" panose="020B0604030504040204" pitchFamily="34" charset="0"/>
                <a:ea typeface="MS PGothic" panose="020B0600070205080204" pitchFamily="34" charset="-128"/>
              </a:defRPr>
            </a:lvl2pPr>
            <a:lvl3pPr marL="1143000" indent="-228600" defTabSz="930275">
              <a:defRPr sz="2400">
                <a:solidFill>
                  <a:schemeClr val="tx1"/>
                </a:solidFill>
                <a:latin typeface="Tahoma" panose="020B0604030504040204" pitchFamily="34" charset="0"/>
                <a:ea typeface="MS PGothic" panose="020B0600070205080204" pitchFamily="34" charset="-128"/>
              </a:defRPr>
            </a:lvl3pPr>
            <a:lvl4pPr marL="1600200" indent="-228600" defTabSz="930275">
              <a:defRPr sz="2400">
                <a:solidFill>
                  <a:schemeClr val="tx1"/>
                </a:solidFill>
                <a:latin typeface="Tahoma" panose="020B0604030504040204" pitchFamily="34" charset="0"/>
                <a:ea typeface="MS PGothic" panose="020B0600070205080204" pitchFamily="34" charset="-128"/>
              </a:defRPr>
            </a:lvl4pPr>
            <a:lvl5pPr marL="2057400" indent="-228600" defTabSz="930275">
              <a:defRPr sz="2400">
                <a:solidFill>
                  <a:schemeClr val="tx1"/>
                </a:solidFill>
                <a:latin typeface="Tahom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C2068D5E-AE34-412A-9716-B7C3C4CDBA37}" type="slidenum">
              <a:rPr lang="en-US" altLang="en-US" sz="1200">
                <a:latin typeface="Arial" panose="020B0604020202020204" pitchFamily="34" charset="0"/>
              </a:rPr>
              <a:pPr/>
              <a:t>11</a:t>
            </a:fld>
            <a:endParaRPr lang="en-US" altLang="en-US" sz="1200">
              <a:latin typeface="Arial" panose="020B0604020202020204" pitchFamily="34" charset="0"/>
            </a:endParaRPr>
          </a:p>
        </p:txBody>
      </p:sp>
    </p:spTree>
    <p:extLst>
      <p:ext uri="{BB962C8B-B14F-4D97-AF65-F5344CB8AC3E}">
        <p14:creationId xmlns:p14="http://schemas.microsoft.com/office/powerpoint/2010/main" val="1813362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noTextEdit="1"/>
          </p:cNvSpPr>
          <p:nvPr>
            <p:ph type="sldImg"/>
          </p:nvPr>
        </p:nvSpPr>
        <p:spPr>
          <a:ln/>
        </p:spPr>
      </p:sp>
      <p:sp>
        <p:nvSpPr>
          <p:cNvPr id="21094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MS PGothic" charset="0"/>
              </a:rPr>
              <a:t>Test result row: With diagnostic tests, we usually leave the results in the natural units of the test and use pre-test prob and LRs to convert to risk of having disease.  Assumption: LR is independent of P(D+).  With risk predictions, the results are usually reported as a risk of developing outcome and therefore already incorporate pre-test prob.  Assumption:  The patient is assumed to come from a population with the same overall prevalence of disease as the population used to develop the model.</a:t>
            </a:r>
          </a:p>
        </p:txBody>
      </p:sp>
      <p:sp>
        <p:nvSpPr>
          <p:cNvPr id="21094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3C298F3-87F3-EA40-9266-FF1C46711048}" type="slidenum">
              <a:rPr lang="en-US" sz="1200">
                <a:latin typeface="Arial" charset="0"/>
              </a:rPr>
              <a:pPr/>
              <a:t>12</a:t>
            </a:fld>
            <a:endParaRPr lang="en-US" sz="1200">
              <a:latin typeface="Arial" charset="0"/>
            </a:endParaRPr>
          </a:p>
        </p:txBody>
      </p:sp>
    </p:spTree>
    <p:extLst>
      <p:ext uri="{BB962C8B-B14F-4D97-AF65-F5344CB8AC3E}">
        <p14:creationId xmlns:p14="http://schemas.microsoft.com/office/powerpoint/2010/main" val="4003301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474124"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474125" name="Rectangle 13"/>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CD4CC0F9-F59E-734D-BF9A-588934D688F4}" type="slidenum">
              <a:rPr lang="en-US"/>
              <a:pPr>
                <a:defRPr/>
              </a:pPr>
              <a:t>‹#›</a:t>
            </a:fld>
            <a:endParaRPr lang="en-US"/>
          </a:p>
        </p:txBody>
      </p:sp>
    </p:spTree>
    <p:extLst>
      <p:ext uri="{BB962C8B-B14F-4D97-AF65-F5344CB8AC3E}">
        <p14:creationId xmlns:p14="http://schemas.microsoft.com/office/powerpoint/2010/main" val="189269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52460AD-A705-6748-B7C1-C7FC5CA98E4F}" type="slidenum">
              <a:rPr lang="en-US"/>
              <a:pPr>
                <a:defRPr/>
              </a:pPr>
              <a:t>‹#›</a:t>
            </a:fld>
            <a:endParaRPr lang="en-US"/>
          </a:p>
        </p:txBody>
      </p:sp>
    </p:spTree>
    <p:extLst>
      <p:ext uri="{BB962C8B-B14F-4D97-AF65-F5344CB8AC3E}">
        <p14:creationId xmlns:p14="http://schemas.microsoft.com/office/powerpoint/2010/main" val="183160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2D1BF33-2013-C345-A28D-DD49C6EA3946}" type="slidenum">
              <a:rPr lang="en-US"/>
              <a:pPr>
                <a:defRPr/>
              </a:pPr>
              <a:t>‹#›</a:t>
            </a:fld>
            <a:endParaRPr lang="en-US"/>
          </a:p>
        </p:txBody>
      </p:sp>
    </p:spTree>
    <p:extLst>
      <p:ext uri="{BB962C8B-B14F-4D97-AF65-F5344CB8AC3E}">
        <p14:creationId xmlns:p14="http://schemas.microsoft.com/office/powerpoint/2010/main" val="2734030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a:lstStyle/>
          <a:p>
            <a:pPr lvl="0"/>
            <a:endParaRPr 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30F710-0998-BD42-BF78-11C6B62FFA8A}" type="slidenum">
              <a:rPr lang="en-US"/>
              <a:pPr>
                <a:defRPr/>
              </a:pPr>
              <a:t>‹#›</a:t>
            </a:fld>
            <a:endParaRPr lang="en-US"/>
          </a:p>
        </p:txBody>
      </p:sp>
    </p:spTree>
    <p:extLst>
      <p:ext uri="{BB962C8B-B14F-4D97-AF65-F5344CB8AC3E}">
        <p14:creationId xmlns:p14="http://schemas.microsoft.com/office/powerpoint/2010/main" val="3839476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95058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51672E-86DA-EB44-A185-0C0BD22FDDB3}" type="slidenum">
              <a:rPr lang="en-US"/>
              <a:pPr>
                <a:defRPr/>
              </a:pPr>
              <a:t>‹#›</a:t>
            </a:fld>
            <a:endParaRPr lang="en-US"/>
          </a:p>
        </p:txBody>
      </p:sp>
    </p:spTree>
    <p:extLst>
      <p:ext uri="{BB962C8B-B14F-4D97-AF65-F5344CB8AC3E}">
        <p14:creationId xmlns:p14="http://schemas.microsoft.com/office/powerpoint/2010/main" val="3108217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FCF2A-7731-CA46-9649-481CC86548AD}" type="slidenum">
              <a:rPr lang="en-US"/>
              <a:pPr>
                <a:defRPr/>
              </a:pPr>
              <a:t>‹#›</a:t>
            </a:fld>
            <a:endParaRPr lang="en-US"/>
          </a:p>
        </p:txBody>
      </p:sp>
    </p:spTree>
    <p:extLst>
      <p:ext uri="{BB962C8B-B14F-4D97-AF65-F5344CB8AC3E}">
        <p14:creationId xmlns:p14="http://schemas.microsoft.com/office/powerpoint/2010/main" val="3434539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D76079-7A8F-944F-8F03-D2F42C34392B}" type="slidenum">
              <a:rPr lang="en-US"/>
              <a:pPr>
                <a:defRPr/>
              </a:pPr>
              <a:t>‹#›</a:t>
            </a:fld>
            <a:endParaRPr lang="en-US"/>
          </a:p>
        </p:txBody>
      </p:sp>
    </p:spTree>
    <p:extLst>
      <p:ext uri="{BB962C8B-B14F-4D97-AF65-F5344CB8AC3E}">
        <p14:creationId xmlns:p14="http://schemas.microsoft.com/office/powerpoint/2010/main" val="1517118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FE6832-0FF2-2F46-98F8-9CDD37078415}" type="slidenum">
              <a:rPr lang="en-US"/>
              <a:pPr>
                <a:defRPr/>
              </a:pPr>
              <a:t>‹#›</a:t>
            </a:fld>
            <a:endParaRPr lang="en-US"/>
          </a:p>
        </p:txBody>
      </p:sp>
    </p:spTree>
    <p:extLst>
      <p:ext uri="{BB962C8B-B14F-4D97-AF65-F5344CB8AC3E}">
        <p14:creationId xmlns:p14="http://schemas.microsoft.com/office/powerpoint/2010/main" val="3987141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6B83C2-B7E1-2042-8B07-9D77D4CB06D6}" type="slidenum">
              <a:rPr lang="en-US"/>
              <a:pPr>
                <a:defRPr/>
              </a:pPr>
              <a:t>‹#›</a:t>
            </a:fld>
            <a:endParaRPr lang="en-US"/>
          </a:p>
        </p:txBody>
      </p:sp>
    </p:spTree>
    <p:extLst>
      <p:ext uri="{BB962C8B-B14F-4D97-AF65-F5344CB8AC3E}">
        <p14:creationId xmlns:p14="http://schemas.microsoft.com/office/powerpoint/2010/main" val="184540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185246-6329-4148-86ED-D49070F3BDB0}" type="slidenum">
              <a:rPr lang="en-US"/>
              <a:pPr>
                <a:defRPr/>
              </a:pPr>
              <a:t>‹#›</a:t>
            </a:fld>
            <a:endParaRPr lang="en-US"/>
          </a:p>
        </p:txBody>
      </p:sp>
    </p:spTree>
    <p:extLst>
      <p:ext uri="{BB962C8B-B14F-4D97-AF65-F5344CB8AC3E}">
        <p14:creationId xmlns:p14="http://schemas.microsoft.com/office/powerpoint/2010/main" val="219689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70CF1B1-AA47-B34B-9B18-40744FAC0177}" type="slidenum">
              <a:rPr lang="en-US"/>
              <a:pPr>
                <a:defRPr/>
              </a:pPr>
              <a:t>‹#›</a:t>
            </a:fld>
            <a:endParaRPr lang="en-US"/>
          </a:p>
        </p:txBody>
      </p:sp>
    </p:spTree>
    <p:extLst>
      <p:ext uri="{BB962C8B-B14F-4D97-AF65-F5344CB8AC3E}">
        <p14:creationId xmlns:p14="http://schemas.microsoft.com/office/powerpoint/2010/main" val="102862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E4A04A-ADF6-FA4A-95EB-A0A373FE9D4D}" type="slidenum">
              <a:rPr lang="en-US"/>
              <a:pPr>
                <a:defRPr/>
              </a:pPr>
              <a:t>‹#›</a:t>
            </a:fld>
            <a:endParaRPr lang="en-US"/>
          </a:p>
        </p:txBody>
      </p:sp>
    </p:spTree>
    <p:extLst>
      <p:ext uri="{BB962C8B-B14F-4D97-AF65-F5344CB8AC3E}">
        <p14:creationId xmlns:p14="http://schemas.microsoft.com/office/powerpoint/2010/main" val="2792555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9B245A-F624-BC45-A028-EAB765F24728}" type="slidenum">
              <a:rPr lang="en-US"/>
              <a:pPr>
                <a:defRPr/>
              </a:pPr>
              <a:t>‹#›</a:t>
            </a:fld>
            <a:endParaRPr lang="en-US"/>
          </a:p>
        </p:txBody>
      </p:sp>
    </p:spTree>
    <p:extLst>
      <p:ext uri="{BB962C8B-B14F-4D97-AF65-F5344CB8AC3E}">
        <p14:creationId xmlns:p14="http://schemas.microsoft.com/office/powerpoint/2010/main" val="2102765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42106E-DD89-F04D-914F-F14133204562}" type="slidenum">
              <a:rPr lang="en-US"/>
              <a:pPr>
                <a:defRPr/>
              </a:pPr>
              <a:t>‹#›</a:t>
            </a:fld>
            <a:endParaRPr lang="en-US"/>
          </a:p>
        </p:txBody>
      </p:sp>
    </p:spTree>
    <p:extLst>
      <p:ext uri="{BB962C8B-B14F-4D97-AF65-F5344CB8AC3E}">
        <p14:creationId xmlns:p14="http://schemas.microsoft.com/office/powerpoint/2010/main" val="2725555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F58644-97E4-864B-8711-3AB8597F0E9B}" type="slidenum">
              <a:rPr lang="en-US"/>
              <a:pPr>
                <a:defRPr/>
              </a:pPr>
              <a:t>‹#›</a:t>
            </a:fld>
            <a:endParaRPr lang="en-US"/>
          </a:p>
        </p:txBody>
      </p:sp>
    </p:spTree>
    <p:extLst>
      <p:ext uri="{BB962C8B-B14F-4D97-AF65-F5344CB8AC3E}">
        <p14:creationId xmlns:p14="http://schemas.microsoft.com/office/powerpoint/2010/main" val="3531253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34D805-549E-E048-883E-D81F251AB3CF}" type="slidenum">
              <a:rPr lang="en-US"/>
              <a:pPr>
                <a:defRPr/>
              </a:pPr>
              <a:t>‹#›</a:t>
            </a:fld>
            <a:endParaRPr lang="en-US"/>
          </a:p>
        </p:txBody>
      </p:sp>
    </p:spTree>
    <p:extLst>
      <p:ext uri="{BB962C8B-B14F-4D97-AF65-F5344CB8AC3E}">
        <p14:creationId xmlns:p14="http://schemas.microsoft.com/office/powerpoint/2010/main" val="2494712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B5CA18-C181-6641-8C82-9583F9E8F139}" type="slidenum">
              <a:rPr lang="en-US"/>
              <a:pPr>
                <a:defRPr/>
              </a:pPr>
              <a:t>‹#›</a:t>
            </a:fld>
            <a:endParaRPr lang="en-US"/>
          </a:p>
        </p:txBody>
      </p:sp>
    </p:spTree>
    <p:extLst>
      <p:ext uri="{BB962C8B-B14F-4D97-AF65-F5344CB8AC3E}">
        <p14:creationId xmlns:p14="http://schemas.microsoft.com/office/powerpoint/2010/main" val="3413278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127A92-EF34-5145-A56D-48139B75A877}" type="slidenum">
              <a:rPr lang="en-US"/>
              <a:pPr>
                <a:defRPr/>
              </a:pPr>
              <a:t>‹#›</a:t>
            </a:fld>
            <a:endParaRPr lang="en-US"/>
          </a:p>
        </p:txBody>
      </p:sp>
    </p:spTree>
    <p:extLst>
      <p:ext uri="{BB962C8B-B14F-4D97-AF65-F5344CB8AC3E}">
        <p14:creationId xmlns:p14="http://schemas.microsoft.com/office/powerpoint/2010/main" val="2658328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9737FC-A61A-4045-A07E-92AD4E8E76F9}" type="slidenum">
              <a:rPr lang="en-US"/>
              <a:pPr>
                <a:defRPr/>
              </a:pPr>
              <a:t>‹#›</a:t>
            </a:fld>
            <a:endParaRPr lang="en-US"/>
          </a:p>
        </p:txBody>
      </p:sp>
    </p:spTree>
    <p:extLst>
      <p:ext uri="{BB962C8B-B14F-4D97-AF65-F5344CB8AC3E}">
        <p14:creationId xmlns:p14="http://schemas.microsoft.com/office/powerpoint/2010/main" val="2610950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E210C2-1455-9242-9F80-A3BD2AD82125}" type="slidenum">
              <a:rPr lang="en-US"/>
              <a:pPr>
                <a:defRPr/>
              </a:pPr>
              <a:t>‹#›</a:t>
            </a:fld>
            <a:endParaRPr lang="en-US"/>
          </a:p>
        </p:txBody>
      </p:sp>
    </p:spTree>
    <p:extLst>
      <p:ext uri="{BB962C8B-B14F-4D97-AF65-F5344CB8AC3E}">
        <p14:creationId xmlns:p14="http://schemas.microsoft.com/office/powerpoint/2010/main" val="3381585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384A27D-B519-D04D-BBF2-2580000342E6}" type="slidenum">
              <a:rPr lang="en-US"/>
              <a:pPr>
                <a:defRPr/>
              </a:pPr>
              <a:t>‹#›</a:t>
            </a:fld>
            <a:endParaRPr lang="en-US"/>
          </a:p>
        </p:txBody>
      </p:sp>
    </p:spTree>
    <p:extLst>
      <p:ext uri="{BB962C8B-B14F-4D97-AF65-F5344CB8AC3E}">
        <p14:creationId xmlns:p14="http://schemas.microsoft.com/office/powerpoint/2010/main" val="273075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D02DCA-C8D4-E941-B011-5782302033C0}" type="slidenum">
              <a:rPr lang="en-US"/>
              <a:pPr>
                <a:defRPr/>
              </a:pPr>
              <a:t>‹#›</a:t>
            </a:fld>
            <a:endParaRPr lang="en-US"/>
          </a:p>
        </p:txBody>
      </p:sp>
    </p:spTree>
    <p:extLst>
      <p:ext uri="{BB962C8B-B14F-4D97-AF65-F5344CB8AC3E}">
        <p14:creationId xmlns:p14="http://schemas.microsoft.com/office/powerpoint/2010/main" val="12518030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1CB7F8A-B654-1641-92DF-1CCEF3A73BFD}" type="slidenum">
              <a:rPr lang="en-US"/>
              <a:pPr>
                <a:defRPr/>
              </a:pPr>
              <a:t>‹#›</a:t>
            </a:fld>
            <a:endParaRPr lang="en-US"/>
          </a:p>
        </p:txBody>
      </p:sp>
    </p:spTree>
    <p:extLst>
      <p:ext uri="{BB962C8B-B14F-4D97-AF65-F5344CB8AC3E}">
        <p14:creationId xmlns:p14="http://schemas.microsoft.com/office/powerpoint/2010/main" val="597998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6FA21B8-DDD1-C941-BA46-0B32A38B7B5E}" type="slidenum">
              <a:rPr lang="en-US"/>
              <a:pPr>
                <a:defRPr/>
              </a:pPr>
              <a:t>‹#›</a:t>
            </a:fld>
            <a:endParaRPr lang="en-US"/>
          </a:p>
        </p:txBody>
      </p:sp>
    </p:spTree>
    <p:extLst>
      <p:ext uri="{BB962C8B-B14F-4D97-AF65-F5344CB8AC3E}">
        <p14:creationId xmlns:p14="http://schemas.microsoft.com/office/powerpoint/2010/main" val="779676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A716EB-DD27-8645-8357-C7D35D4B2A07}" type="slidenum">
              <a:rPr lang="en-US"/>
              <a:pPr>
                <a:defRPr/>
              </a:pPr>
              <a:t>‹#›</a:t>
            </a:fld>
            <a:endParaRPr lang="en-US"/>
          </a:p>
        </p:txBody>
      </p:sp>
    </p:spTree>
    <p:extLst>
      <p:ext uri="{BB962C8B-B14F-4D97-AF65-F5344CB8AC3E}">
        <p14:creationId xmlns:p14="http://schemas.microsoft.com/office/powerpoint/2010/main" val="23386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FBF910-747E-2749-83C3-7E3055925CC5}" type="slidenum">
              <a:rPr lang="en-US"/>
              <a:pPr>
                <a:defRPr/>
              </a:pPr>
              <a:t>‹#›</a:t>
            </a:fld>
            <a:endParaRPr lang="en-US"/>
          </a:p>
        </p:txBody>
      </p:sp>
    </p:spTree>
    <p:extLst>
      <p:ext uri="{BB962C8B-B14F-4D97-AF65-F5344CB8AC3E}">
        <p14:creationId xmlns:p14="http://schemas.microsoft.com/office/powerpoint/2010/main" val="3746021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DFAF60-8EC5-4A4C-A68E-0BA7F367AF6C}" type="slidenum">
              <a:rPr lang="en-US"/>
              <a:pPr>
                <a:defRPr/>
              </a:pPr>
              <a:t>‹#›</a:t>
            </a:fld>
            <a:endParaRPr lang="en-US"/>
          </a:p>
        </p:txBody>
      </p:sp>
    </p:spTree>
    <p:extLst>
      <p:ext uri="{BB962C8B-B14F-4D97-AF65-F5344CB8AC3E}">
        <p14:creationId xmlns:p14="http://schemas.microsoft.com/office/powerpoint/2010/main" val="805846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6D564F-9065-9B47-B487-1105A0C919FD}" type="slidenum">
              <a:rPr lang="en-US"/>
              <a:pPr>
                <a:defRPr/>
              </a:pPr>
              <a:t>‹#›</a:t>
            </a:fld>
            <a:endParaRPr lang="en-US"/>
          </a:p>
        </p:txBody>
      </p:sp>
    </p:spTree>
    <p:extLst>
      <p:ext uri="{BB962C8B-B14F-4D97-AF65-F5344CB8AC3E}">
        <p14:creationId xmlns:p14="http://schemas.microsoft.com/office/powerpoint/2010/main" val="422661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695FB46-317A-7244-A213-1A91E436DB68}" type="slidenum">
              <a:rPr lang="en-US"/>
              <a:pPr>
                <a:defRPr/>
              </a:pPr>
              <a:t>‹#›</a:t>
            </a:fld>
            <a:endParaRPr lang="en-US"/>
          </a:p>
        </p:txBody>
      </p:sp>
    </p:spTree>
    <p:extLst>
      <p:ext uri="{BB962C8B-B14F-4D97-AF65-F5344CB8AC3E}">
        <p14:creationId xmlns:p14="http://schemas.microsoft.com/office/powerpoint/2010/main" val="373234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FD698B58-6A52-1D47-8970-961FE0E260EE}" type="slidenum">
              <a:rPr lang="en-US"/>
              <a:pPr>
                <a:defRPr/>
              </a:pPr>
              <a:t>‹#›</a:t>
            </a:fld>
            <a:endParaRPr lang="en-US"/>
          </a:p>
        </p:txBody>
      </p:sp>
    </p:spTree>
    <p:extLst>
      <p:ext uri="{BB962C8B-B14F-4D97-AF65-F5344CB8AC3E}">
        <p14:creationId xmlns:p14="http://schemas.microsoft.com/office/powerpoint/2010/main" val="305389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92E70253-7AA3-4A41-9558-8250F034602A}" type="slidenum">
              <a:rPr lang="en-US"/>
              <a:pPr>
                <a:defRPr/>
              </a:pPr>
              <a:t>‹#›</a:t>
            </a:fld>
            <a:endParaRPr lang="en-US"/>
          </a:p>
        </p:txBody>
      </p:sp>
    </p:spTree>
    <p:extLst>
      <p:ext uri="{BB962C8B-B14F-4D97-AF65-F5344CB8AC3E}">
        <p14:creationId xmlns:p14="http://schemas.microsoft.com/office/powerpoint/2010/main" val="353564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5658D01E-B3B9-A143-8F8C-1F8AEAD31DC2}" type="slidenum">
              <a:rPr lang="en-US"/>
              <a:pPr>
                <a:defRPr/>
              </a:pPr>
              <a:t>‹#›</a:t>
            </a:fld>
            <a:endParaRPr lang="en-US"/>
          </a:p>
        </p:txBody>
      </p:sp>
    </p:spTree>
    <p:extLst>
      <p:ext uri="{BB962C8B-B14F-4D97-AF65-F5344CB8AC3E}">
        <p14:creationId xmlns:p14="http://schemas.microsoft.com/office/powerpoint/2010/main" val="367898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0DE6788-BB91-E74D-8B76-F4700A40FCE1}" type="slidenum">
              <a:rPr lang="en-US"/>
              <a:pPr>
                <a:defRPr/>
              </a:pPr>
              <a:t>‹#›</a:t>
            </a:fld>
            <a:endParaRPr lang="en-US"/>
          </a:p>
        </p:txBody>
      </p:sp>
    </p:spTree>
    <p:extLst>
      <p:ext uri="{BB962C8B-B14F-4D97-AF65-F5344CB8AC3E}">
        <p14:creationId xmlns:p14="http://schemas.microsoft.com/office/powerpoint/2010/main" val="129635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365EE41-375D-0940-AD26-E507E38847DD}" type="slidenum">
              <a:rPr lang="en-US"/>
              <a:pPr>
                <a:defRPr/>
              </a:pPr>
              <a:t>‹#›</a:t>
            </a:fld>
            <a:endParaRPr lang="en-US"/>
          </a:p>
        </p:txBody>
      </p:sp>
    </p:spTree>
    <p:extLst>
      <p:ext uri="{BB962C8B-B14F-4D97-AF65-F5344CB8AC3E}">
        <p14:creationId xmlns:p14="http://schemas.microsoft.com/office/powerpoint/2010/main" val="4255050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309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ahoma" charset="0"/>
                <a:ea typeface="+mn-ea"/>
                <a:cs typeface="+mn-cs"/>
              </a:defRPr>
            </a:lvl1pPr>
          </a:lstStyle>
          <a:p>
            <a:pPr>
              <a:defRPr/>
            </a:pPr>
            <a:endParaRPr lang="en-US"/>
          </a:p>
        </p:txBody>
      </p:sp>
      <p:sp>
        <p:nvSpPr>
          <p:cNvPr id="47310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Tahoma" charset="0"/>
                <a:ea typeface="+mn-ea"/>
                <a:cs typeface="+mn-cs"/>
              </a:defRPr>
            </a:lvl1pPr>
          </a:lstStyle>
          <a:p>
            <a:pPr>
              <a:defRPr/>
            </a:pPr>
            <a:endParaRPr lang="en-US"/>
          </a:p>
        </p:txBody>
      </p:sp>
      <p:sp>
        <p:nvSpPr>
          <p:cNvPr id="47310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6FD88F2A-078C-FE4B-A870-4374961B6E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325" r:id="rId2"/>
    <p:sldLayoutId id="2147485326" r:id="rId3"/>
    <p:sldLayoutId id="2147485327" r:id="rId4"/>
    <p:sldLayoutId id="2147485328" r:id="rId5"/>
    <p:sldLayoutId id="2147485329" r:id="rId6"/>
    <p:sldLayoutId id="2147485330" r:id="rId7"/>
    <p:sldLayoutId id="2147485331" r:id="rId8"/>
    <p:sldLayoutId id="2147485332" r:id="rId9"/>
    <p:sldLayoutId id="2147485333" r:id="rId10"/>
    <p:sldLayoutId id="2147485334" r:id="rId11"/>
    <p:sldLayoutId id="2147485335" r:id="rId12"/>
    <p:sldLayoutId id="2147485438" r:id="rId13"/>
  </p:sldLayoutIdLst>
  <p:hf hdr="0" ftr="0" dt="0"/>
  <p:txStyles>
    <p:title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118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22118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charset="0"/>
                <a:cs typeface="ＭＳ Ｐゴシック" charset="0"/>
              </a:defRPr>
            </a:lvl1pPr>
          </a:lstStyle>
          <a:p>
            <a:pPr>
              <a:defRPr/>
            </a:pPr>
            <a:endParaRPr lang="en-US"/>
          </a:p>
        </p:txBody>
      </p:sp>
      <p:sp>
        <p:nvSpPr>
          <p:cNvPr id="22119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0840C8A5-CA09-C541-AD2B-7DF1D1F7DD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36" r:id="rId1"/>
    <p:sldLayoutId id="2147485337" r:id="rId2"/>
    <p:sldLayoutId id="2147485338" r:id="rId3"/>
    <p:sldLayoutId id="2147485339" r:id="rId4"/>
    <p:sldLayoutId id="2147485340" r:id="rId5"/>
    <p:sldLayoutId id="2147485341" r:id="rId6"/>
    <p:sldLayoutId id="2147485342" r:id="rId7"/>
    <p:sldLayoutId id="2147485343" r:id="rId8"/>
    <p:sldLayoutId id="2147485344" r:id="rId9"/>
    <p:sldLayoutId id="2147485345" r:id="rId10"/>
    <p:sldLayoutId id="2147485346" r:id="rId11"/>
  </p:sldLayoutIdLst>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6B66B88B-2BA4-3041-BEFE-869E880C1C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58" r:id="rId1"/>
    <p:sldLayoutId id="2147485359" r:id="rId2"/>
    <p:sldLayoutId id="2147485360" r:id="rId3"/>
    <p:sldLayoutId id="2147485361" r:id="rId4"/>
    <p:sldLayoutId id="2147485362" r:id="rId5"/>
    <p:sldLayoutId id="2147485363" r:id="rId6"/>
    <p:sldLayoutId id="2147485364" r:id="rId7"/>
    <p:sldLayoutId id="2147485365" r:id="rId8"/>
    <p:sldLayoutId id="2147485366" r:id="rId9"/>
    <p:sldLayoutId id="2147485367" r:id="rId10"/>
    <p:sldLayoutId id="2147485368"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9.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package" Target="../embeddings/Microsoft_Excel_Worksheet2.xlsx"/><Relationship Id="rId5" Type="http://schemas.openxmlformats.org/officeDocument/2006/relationships/image" Target="../media/image8.emf"/><Relationship Id="rId4" Type="http://schemas.openxmlformats.org/officeDocument/2006/relationships/package" Target="../embeddings/Microsoft_Excel_Worksheet.xlsx"/></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9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4"/>
          <p:cNvSpPr>
            <a:spLocks noChangeArrowheads="1"/>
          </p:cNvSpPr>
          <p:nvPr/>
        </p:nvSpPr>
        <p:spPr bwMode="auto">
          <a:xfrm>
            <a:off x="1447800" y="5181600"/>
            <a:ext cx="64008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r>
              <a:rPr lang="en-US" sz="2800" dirty="0">
                <a:latin typeface="Arial" charset="0"/>
              </a:rPr>
              <a:t>Michael A. Kohn, MD, MPP</a:t>
            </a:r>
          </a:p>
          <a:p>
            <a:pPr algn="ctr" eaLnBrk="1" hangingPunct="1"/>
            <a:r>
              <a:rPr lang="en-US" sz="2800" dirty="0">
                <a:latin typeface="Arial" charset="0"/>
              </a:rPr>
              <a:t>10/17/2019</a:t>
            </a:r>
          </a:p>
        </p:txBody>
      </p:sp>
      <p:sp>
        <p:nvSpPr>
          <p:cNvPr id="129026" name="Text Box 5"/>
          <p:cNvSpPr txBox="1">
            <a:spLocks noChangeArrowheads="1"/>
          </p:cNvSpPr>
          <p:nvPr/>
        </p:nvSpPr>
        <p:spPr bwMode="auto">
          <a:xfrm>
            <a:off x="990600" y="914400"/>
            <a:ext cx="76200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3600" dirty="0">
                <a:latin typeface="Arial" charset="0"/>
              </a:rPr>
              <a:t>Evaluating Predictions and Risk Models</a:t>
            </a:r>
          </a:p>
        </p:txBody>
      </p:sp>
      <p:sp>
        <p:nvSpPr>
          <p:cNvPr id="129027"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E2917F4-F0E8-1340-B919-EA288DA4DE71}" type="slidenum">
              <a:rPr lang="en-US" sz="1400">
                <a:solidFill>
                  <a:schemeClr val="bg2"/>
                </a:solidFill>
              </a:rPr>
              <a:pPr/>
              <a:t>1</a:t>
            </a:fld>
            <a:endParaRPr lang="en-US" sz="140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a:extLst>
              <a:ext uri="{FF2B5EF4-FFF2-40B4-BE49-F238E27FC236}">
                <a16:creationId xmlns:a16="http://schemas.microsoft.com/office/drawing/2014/main" id="{25DD0655-59D6-494C-A687-E190A63F31BD}"/>
              </a:ext>
            </a:extLst>
          </p:cNvPr>
          <p:cNvSpPr>
            <a:spLocks noGrp="1" noChangeArrowheads="1"/>
          </p:cNvSpPr>
          <p:nvPr>
            <p:ph type="title"/>
          </p:nvPr>
        </p:nvSpPr>
        <p:spPr/>
        <p:txBody>
          <a:bodyPr/>
          <a:lstStyle/>
          <a:p>
            <a:pPr eaLnBrk="1" hangingPunct="1"/>
            <a:r>
              <a:rPr lang="en-US" altLang="en-US" sz="3600" dirty="0"/>
              <a:t>Diagnostic Probability Model:</a:t>
            </a:r>
            <a:br>
              <a:rPr lang="en-US" altLang="en-US" sz="3600" dirty="0"/>
            </a:br>
            <a:r>
              <a:rPr lang="en-US" altLang="en-US" sz="3200" dirty="0"/>
              <a:t>Chance event occurs to patient </a:t>
            </a:r>
            <a:r>
              <a:rPr lang="en-US" altLang="en-US" sz="3200" u="sng" dirty="0"/>
              <a:t>before</a:t>
            </a:r>
            <a:r>
              <a:rPr lang="en-US" altLang="en-US" sz="3200" dirty="0"/>
              <a:t> estimation of P(D+|X)</a:t>
            </a:r>
            <a:endParaRPr lang="en-US" altLang="en-US" sz="3600" dirty="0"/>
          </a:p>
        </p:txBody>
      </p:sp>
      <p:sp>
        <p:nvSpPr>
          <p:cNvPr id="76802" name="Rectangle 3">
            <a:extLst>
              <a:ext uri="{FF2B5EF4-FFF2-40B4-BE49-F238E27FC236}">
                <a16:creationId xmlns:a16="http://schemas.microsoft.com/office/drawing/2014/main" id="{F80E007F-904E-4AFF-A442-77DDECB11200}"/>
              </a:ext>
            </a:extLst>
          </p:cNvPr>
          <p:cNvSpPr>
            <a:spLocks noGrp="1" noChangeArrowheads="1"/>
          </p:cNvSpPr>
          <p:nvPr>
            <p:ph idx="1"/>
          </p:nvPr>
        </p:nvSpPr>
        <p:spPr>
          <a:xfrm>
            <a:off x="990600" y="2384019"/>
            <a:ext cx="7772400" cy="4114800"/>
          </a:xfrm>
        </p:spPr>
        <p:txBody>
          <a:bodyPr/>
          <a:lstStyle/>
          <a:p>
            <a:pPr marL="609600" indent="-609600" eaLnBrk="1" hangingPunct="1">
              <a:buFontTx/>
              <a:buAutoNum type="arabicParenR"/>
              <a:defRPr/>
            </a:pPr>
            <a:r>
              <a:rPr lang="en-US" sz="2800" dirty="0">
                <a:ea typeface="ＭＳ Ｐゴシック" charset="0"/>
                <a:cs typeface="ＭＳ Ｐゴシック" charset="0"/>
              </a:rPr>
              <a:t>Spin needle to see if you develop disease.</a:t>
            </a:r>
          </a:p>
          <a:p>
            <a:pPr marL="609600" indent="-609600" eaLnBrk="1" hangingPunct="1">
              <a:buFontTx/>
              <a:buAutoNum type="arabicParenR"/>
              <a:defRPr/>
            </a:pPr>
            <a:r>
              <a:rPr lang="en-US" sz="2800" dirty="0">
                <a:ea typeface="ＭＳ Ｐゴシック" charset="0"/>
                <a:cs typeface="ＭＳ Ｐゴシック" charset="0"/>
              </a:rPr>
              <a:t>Given all information, robot estimates the probability that you have it.</a:t>
            </a:r>
          </a:p>
          <a:p>
            <a:pPr marL="609600" indent="-609600" eaLnBrk="1" hangingPunct="1">
              <a:buFontTx/>
              <a:buAutoNum type="arabicParenR"/>
              <a:defRPr/>
            </a:pPr>
            <a:r>
              <a:rPr lang="en-US" sz="2800" dirty="0">
                <a:ea typeface="ＭＳ Ｐゴシック" charset="0"/>
                <a:cs typeface="ＭＳ Ｐゴシック" charset="0"/>
              </a:rPr>
              <a:t>Gold standard can determine true disease state. </a:t>
            </a:r>
          </a:p>
          <a:p>
            <a:pPr marL="609600" indent="-609600" eaLnBrk="1" hangingPunct="1">
              <a:buFontTx/>
              <a:buAutoNum type="arabicParenR"/>
              <a:defRPr/>
            </a:pPr>
            <a:r>
              <a:rPr lang="en-US" sz="2800" dirty="0">
                <a:ea typeface="ＭＳ Ｐゴシック" charset="0"/>
                <a:cs typeface="ＭＳ Ｐゴシック" charset="0"/>
              </a:rPr>
              <a:t>Time frame is cross-sectional.</a:t>
            </a:r>
          </a:p>
          <a:p>
            <a:pPr marL="0" indent="0" eaLnBrk="1" hangingPunct="1">
              <a:buNone/>
              <a:defRPr/>
            </a:pPr>
            <a:endParaRPr lang="en-US" sz="2800" dirty="0">
              <a:ea typeface="ＭＳ Ｐゴシック" charset="0"/>
              <a:cs typeface="ＭＳ Ｐゴシック" charset="0"/>
            </a:endParaRPr>
          </a:p>
        </p:txBody>
      </p:sp>
      <p:sp>
        <p:nvSpPr>
          <p:cNvPr id="141316" name="Slide Number Placeholder 2">
            <a:extLst>
              <a:ext uri="{FF2B5EF4-FFF2-40B4-BE49-F238E27FC236}">
                <a16:creationId xmlns:a16="http://schemas.microsoft.com/office/drawing/2014/main" id="{740EDE62-DCC4-4182-911A-B888AC080BA0}"/>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D5FFF9EF-EBCC-40A4-BC47-1F910AAA837D}" type="slidenum">
              <a:rPr lang="en-US" altLang="en-US" sz="1400"/>
              <a:pPr/>
              <a:t>10</a:t>
            </a:fld>
            <a:endParaRPr lang="en-US" altLang="en-US" sz="1400"/>
          </a:p>
        </p:txBody>
      </p:sp>
    </p:spTree>
    <p:extLst>
      <p:ext uri="{BB962C8B-B14F-4D97-AF65-F5344CB8AC3E}">
        <p14:creationId xmlns:p14="http://schemas.microsoft.com/office/powerpoint/2010/main" val="95275982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100</a:t>
            </a:fld>
            <a:endParaRPr lang="en-US"/>
          </a:p>
        </p:txBody>
      </p:sp>
      <p:graphicFrame>
        <p:nvGraphicFramePr>
          <p:cNvPr id="6" name="Chart 5"/>
          <p:cNvGraphicFramePr>
            <a:graphicFrameLocks/>
          </p:cNvGraphicFramePr>
          <p:nvPr/>
        </p:nvGraphicFramePr>
        <p:xfrm>
          <a:off x="425450" y="-44450"/>
          <a:ext cx="8293100" cy="69469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73A8446E-4C89-4C9C-A00E-F5F7322C7324}"/>
              </a:ext>
            </a:extLst>
          </p:cNvPr>
          <p:cNvCxnSpPr>
            <a:cxnSpLocks/>
          </p:cNvCxnSpPr>
          <p:nvPr/>
        </p:nvCxnSpPr>
        <p:spPr>
          <a:xfrm flipV="1">
            <a:off x="7162800" y="609600"/>
            <a:ext cx="76200" cy="2590800"/>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0E3E7E9E-DF8E-432D-AA0B-B4D36DDAE320}"/>
              </a:ext>
            </a:extLst>
          </p:cNvPr>
          <p:cNvSpPr txBox="1"/>
          <p:nvPr/>
        </p:nvSpPr>
        <p:spPr>
          <a:xfrm>
            <a:off x="5486400" y="1828800"/>
            <a:ext cx="1600200" cy="646331"/>
          </a:xfrm>
          <a:prstGeom prst="rect">
            <a:avLst/>
          </a:prstGeom>
          <a:solidFill>
            <a:schemeClr val="bg1"/>
          </a:solidFill>
        </p:spPr>
        <p:txBody>
          <a:bodyPr wrap="square" rtlCol="0">
            <a:spAutoFit/>
          </a:bodyPr>
          <a:lstStyle/>
          <a:p>
            <a:r>
              <a:rPr lang="en-US" dirty="0"/>
              <a:t>Treat is better than No Treat</a:t>
            </a:r>
          </a:p>
        </p:txBody>
      </p:sp>
      <p:cxnSp>
        <p:nvCxnSpPr>
          <p:cNvPr id="9" name="Straight Arrow Connector 8">
            <a:extLst>
              <a:ext uri="{FF2B5EF4-FFF2-40B4-BE49-F238E27FC236}">
                <a16:creationId xmlns:a16="http://schemas.microsoft.com/office/drawing/2014/main" id="{B6E7E388-E9CE-442A-B268-C71CD8CF7AF9}"/>
              </a:ext>
            </a:extLst>
          </p:cNvPr>
          <p:cNvCxnSpPr>
            <a:cxnSpLocks/>
          </p:cNvCxnSpPr>
          <p:nvPr/>
        </p:nvCxnSpPr>
        <p:spPr>
          <a:xfrm>
            <a:off x="1371600" y="3352800"/>
            <a:ext cx="0" cy="990600"/>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26B8546F-5F91-4A09-A81B-8DB16B14014F}"/>
              </a:ext>
            </a:extLst>
          </p:cNvPr>
          <p:cNvSpPr txBox="1"/>
          <p:nvPr/>
        </p:nvSpPr>
        <p:spPr>
          <a:xfrm>
            <a:off x="1524000" y="3395870"/>
            <a:ext cx="1752600" cy="646331"/>
          </a:xfrm>
          <a:prstGeom prst="rect">
            <a:avLst/>
          </a:prstGeom>
          <a:solidFill>
            <a:schemeClr val="bg1"/>
          </a:solidFill>
        </p:spPr>
        <p:txBody>
          <a:bodyPr wrap="square" rtlCol="0">
            <a:spAutoFit/>
          </a:bodyPr>
          <a:lstStyle/>
          <a:p>
            <a:r>
              <a:rPr lang="en-US" dirty="0"/>
              <a:t>Treat is worse than No Treat</a:t>
            </a:r>
          </a:p>
        </p:txBody>
      </p:sp>
    </p:spTree>
    <p:extLst>
      <p:ext uri="{BB962C8B-B14F-4D97-AF65-F5344CB8AC3E}">
        <p14:creationId xmlns:p14="http://schemas.microsoft.com/office/powerpoint/2010/main" val="10784992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Maximize Expected Net Benefit</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101</a:t>
            </a:fld>
            <a:endParaRPr lang="en-US"/>
          </a:p>
        </p:txBody>
      </p:sp>
      <p:sp>
        <p:nvSpPr>
          <p:cNvPr id="9" name="TextBox 8"/>
          <p:cNvSpPr txBox="1"/>
          <p:nvPr/>
        </p:nvSpPr>
        <p:spPr>
          <a:xfrm>
            <a:off x="196850" y="2895600"/>
            <a:ext cx="8413750" cy="2677656"/>
          </a:xfrm>
          <a:prstGeom prst="rect">
            <a:avLst/>
          </a:prstGeom>
          <a:noFill/>
        </p:spPr>
        <p:txBody>
          <a:bodyPr wrap="square" rtlCol="0">
            <a:spAutoFit/>
          </a:bodyPr>
          <a:lstStyle/>
          <a:p>
            <a:r>
              <a:rPr lang="en-US" sz="4400" dirty="0"/>
              <a:t>E(Net Benefit) = P*- (1-P*)×C/B</a:t>
            </a:r>
          </a:p>
          <a:p>
            <a:endParaRPr lang="en-US" sz="4400" dirty="0"/>
          </a:p>
          <a:p>
            <a:r>
              <a:rPr lang="en-US" sz="4000" dirty="0"/>
              <a:t>C/B = Treatment Threshold Odds</a:t>
            </a:r>
          </a:p>
          <a:p>
            <a:r>
              <a:rPr lang="en-US" sz="4000" dirty="0"/>
              <a:t>      = P</a:t>
            </a:r>
            <a:r>
              <a:rPr lang="en-US" sz="4000" baseline="-25000" dirty="0"/>
              <a:t>TT</a:t>
            </a:r>
            <a:r>
              <a:rPr lang="en-US" sz="4000" dirty="0"/>
              <a:t>/(1 </a:t>
            </a:r>
            <a:r>
              <a:rPr lang="mr-IN" sz="4000" dirty="0"/>
              <a:t>–</a:t>
            </a:r>
            <a:r>
              <a:rPr lang="en-US" sz="4000" dirty="0"/>
              <a:t> P</a:t>
            </a:r>
            <a:r>
              <a:rPr lang="en-US" sz="4000" baseline="-25000" dirty="0"/>
              <a:t>TT</a:t>
            </a:r>
            <a:r>
              <a:rPr lang="en-US" sz="4000" dirty="0"/>
              <a:t>)</a:t>
            </a:r>
          </a:p>
        </p:txBody>
      </p:sp>
    </p:spTree>
    <p:extLst>
      <p:ext uri="{BB962C8B-B14F-4D97-AF65-F5344CB8AC3E}">
        <p14:creationId xmlns:p14="http://schemas.microsoft.com/office/powerpoint/2010/main" val="5086190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102</a:t>
            </a:fld>
            <a:endParaRPr lang="en-US"/>
          </a:p>
        </p:txBody>
      </p:sp>
      <p:graphicFrame>
        <p:nvGraphicFramePr>
          <p:cNvPr id="7" name="Chart 6"/>
          <p:cNvGraphicFramePr>
            <a:graphicFrameLocks/>
          </p:cNvGraphicFramePr>
          <p:nvPr/>
        </p:nvGraphicFramePr>
        <p:xfrm>
          <a:off x="425450" y="-44450"/>
          <a:ext cx="8293100" cy="6946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29220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Net Benefit of Treatment for a Patient</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103</a:t>
            </a:fld>
            <a:endParaRPr lang="en-US"/>
          </a:p>
        </p:txBody>
      </p:sp>
      <p:sp>
        <p:nvSpPr>
          <p:cNvPr id="9" name="TextBox 8"/>
          <p:cNvSpPr txBox="1"/>
          <p:nvPr/>
        </p:nvSpPr>
        <p:spPr>
          <a:xfrm>
            <a:off x="196850" y="2130207"/>
            <a:ext cx="8566150" cy="4585871"/>
          </a:xfrm>
          <a:prstGeom prst="rect">
            <a:avLst/>
          </a:prstGeom>
          <a:noFill/>
        </p:spPr>
        <p:txBody>
          <a:bodyPr wrap="square" rtlCol="0">
            <a:spAutoFit/>
          </a:bodyPr>
          <a:lstStyle/>
          <a:p>
            <a:r>
              <a:rPr lang="en-US" sz="4400" dirty="0"/>
              <a:t>E(Net Benefit) = P*- (1-P*)×C/B</a:t>
            </a:r>
          </a:p>
          <a:p>
            <a:endParaRPr lang="en-US" sz="4400" dirty="0"/>
          </a:p>
          <a:p>
            <a:r>
              <a:rPr lang="en-US" sz="4400" dirty="0"/>
              <a:t>P* = P(D+|available information)</a:t>
            </a:r>
          </a:p>
          <a:p>
            <a:endParaRPr lang="en-US" sz="4400" dirty="0"/>
          </a:p>
          <a:p>
            <a:r>
              <a:rPr lang="en-US" sz="3600" dirty="0"/>
              <a:t>Note: this is net benefit of treatment relative to no treatment</a:t>
            </a:r>
          </a:p>
          <a:p>
            <a:endParaRPr lang="en-US" sz="4400" dirty="0"/>
          </a:p>
        </p:txBody>
      </p:sp>
    </p:spTree>
    <p:extLst>
      <p:ext uri="{BB962C8B-B14F-4D97-AF65-F5344CB8AC3E}">
        <p14:creationId xmlns:p14="http://schemas.microsoft.com/office/powerpoint/2010/main" val="6057636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Net Benefit</a:t>
            </a:r>
          </a:p>
        </p:txBody>
      </p:sp>
      <p:sp>
        <p:nvSpPr>
          <p:cNvPr id="3" name="Content Placeholder 2"/>
          <p:cNvSpPr>
            <a:spLocks noGrp="1"/>
          </p:cNvSpPr>
          <p:nvPr>
            <p:ph idx="1"/>
          </p:nvPr>
        </p:nvSpPr>
        <p:spPr/>
        <p:txBody>
          <a:bodyPr/>
          <a:lstStyle/>
          <a:p>
            <a:r>
              <a:rPr lang="en-US" dirty="0"/>
              <a:t>Get P(D+|X) (e.g. from robot) for each of N patients (p</a:t>
            </a:r>
            <a:r>
              <a:rPr lang="en-US" baseline="-25000" dirty="0"/>
              <a:t>1</a:t>
            </a:r>
            <a:r>
              <a:rPr lang="en-US" dirty="0"/>
              <a:t>, p</a:t>
            </a:r>
            <a:r>
              <a:rPr lang="en-US" baseline="-25000" dirty="0"/>
              <a:t>2</a:t>
            </a:r>
            <a:r>
              <a:rPr lang="en-US" dirty="0"/>
              <a:t>,…, </a:t>
            </a:r>
            <a:r>
              <a:rPr lang="en-US" dirty="0" err="1"/>
              <a:t>p</a:t>
            </a:r>
            <a:r>
              <a:rPr lang="en-US" baseline="-25000" dirty="0" err="1"/>
              <a:t>N</a:t>
            </a:r>
            <a:r>
              <a:rPr lang="en-US" dirty="0"/>
              <a:t>)</a:t>
            </a:r>
          </a:p>
          <a:p>
            <a:r>
              <a:rPr lang="en-US" dirty="0"/>
              <a:t>Record your best decision (treat or no treat) on each patient  </a:t>
            </a:r>
          </a:p>
          <a:p>
            <a:pPr lvl="1"/>
            <a:r>
              <a:rPr lang="en-US" dirty="0"/>
              <a:t>Treat for p</a:t>
            </a:r>
            <a:r>
              <a:rPr lang="en-US" baseline="-25000" dirty="0"/>
              <a:t>i </a:t>
            </a:r>
            <a:r>
              <a:rPr lang="en-US" dirty="0"/>
              <a:t>&gt; P</a:t>
            </a:r>
            <a:r>
              <a:rPr lang="en-US" baseline="-25000" dirty="0"/>
              <a:t>TT</a:t>
            </a:r>
            <a:r>
              <a:rPr lang="en-US" dirty="0"/>
              <a:t> =C/(C+B)</a:t>
            </a:r>
          </a:p>
          <a:p>
            <a:r>
              <a:rPr lang="en-US" dirty="0"/>
              <a:t>Determine outcomes (D+/D-)</a:t>
            </a:r>
          </a:p>
          <a:p>
            <a:r>
              <a:rPr lang="en-US" dirty="0"/>
              <a:t>NB = [#Treated Appropriately </a:t>
            </a:r>
            <a:r>
              <a:rPr lang="mr-IN" dirty="0"/>
              <a:t>–</a:t>
            </a:r>
            <a:endParaRPr lang="en-US" dirty="0"/>
          </a:p>
          <a:p>
            <a:pPr marL="457200" lvl="1" indent="0">
              <a:buNone/>
            </a:pPr>
            <a:r>
              <a:rPr lang="en-US" sz="3200" dirty="0"/>
              <a:t> (C/B) (#Treated Unnecessarily) ] /N</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104</a:t>
            </a:fld>
            <a:endParaRPr lang="en-US"/>
          </a:p>
        </p:txBody>
      </p:sp>
    </p:spTree>
    <p:extLst>
      <p:ext uri="{BB962C8B-B14F-4D97-AF65-F5344CB8AC3E}">
        <p14:creationId xmlns:p14="http://schemas.microsoft.com/office/powerpoint/2010/main" val="38153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a:extLst>
              <a:ext uri="{FF2B5EF4-FFF2-40B4-BE49-F238E27FC236}">
                <a16:creationId xmlns:a16="http://schemas.microsoft.com/office/drawing/2014/main" id="{AA8E4F1A-8462-4B97-ABB9-08883CF82EB1}"/>
              </a:ext>
            </a:extLst>
          </p:cNvPr>
          <p:cNvSpPr>
            <a:spLocks noGrp="1" noChangeArrowheads="1"/>
          </p:cNvSpPr>
          <p:nvPr>
            <p:ph type="title"/>
          </p:nvPr>
        </p:nvSpPr>
        <p:spPr/>
        <p:txBody>
          <a:bodyPr/>
          <a:lstStyle/>
          <a:p>
            <a:pPr eaLnBrk="1" hangingPunct="1"/>
            <a:r>
              <a:rPr lang="en-US" altLang="en-US" sz="3600" dirty="0"/>
              <a:t>Risk Prediction:</a:t>
            </a:r>
            <a:br>
              <a:rPr lang="en-US" altLang="en-US" dirty="0"/>
            </a:br>
            <a:r>
              <a:rPr lang="en-US" altLang="en-US" sz="3200" dirty="0"/>
              <a:t>Chance event occurs to patient </a:t>
            </a:r>
            <a:r>
              <a:rPr lang="en-US" altLang="en-US" sz="3200" u="sng" dirty="0"/>
              <a:t>after</a:t>
            </a:r>
            <a:r>
              <a:rPr lang="en-US" altLang="en-US" sz="3200" dirty="0"/>
              <a:t> estimation of P(D+|X)</a:t>
            </a:r>
          </a:p>
        </p:txBody>
      </p:sp>
      <p:sp>
        <p:nvSpPr>
          <p:cNvPr id="77826" name="Rectangle 3">
            <a:extLst>
              <a:ext uri="{FF2B5EF4-FFF2-40B4-BE49-F238E27FC236}">
                <a16:creationId xmlns:a16="http://schemas.microsoft.com/office/drawing/2014/main" id="{AA50D7D6-08C0-4A07-A147-C4E7BE59DED8}"/>
              </a:ext>
            </a:extLst>
          </p:cNvPr>
          <p:cNvSpPr>
            <a:spLocks noGrp="1" noChangeArrowheads="1"/>
          </p:cNvSpPr>
          <p:nvPr>
            <p:ph idx="1"/>
          </p:nvPr>
        </p:nvSpPr>
        <p:spPr/>
        <p:txBody>
          <a:bodyPr/>
          <a:lstStyle/>
          <a:p>
            <a:pPr marL="609600" indent="-609600" eaLnBrk="1" hangingPunct="1">
              <a:lnSpc>
                <a:spcPct val="90000"/>
              </a:lnSpc>
              <a:buFontTx/>
              <a:buAutoNum type="arabicParenR"/>
              <a:defRPr/>
            </a:pPr>
            <a:r>
              <a:rPr lang="en-US" sz="2800" dirty="0">
                <a:ea typeface="ＭＳ Ｐゴシック" charset="0"/>
                <a:cs typeface="ＭＳ Ｐゴシック" charset="0"/>
              </a:rPr>
              <a:t>Given all information, robot estimates your </a:t>
            </a:r>
            <a:r>
              <a:rPr lang="en-US" sz="2800" u="sng" dirty="0">
                <a:ea typeface="ＭＳ Ｐゴシック" charset="0"/>
                <a:cs typeface="ＭＳ Ｐゴシック" charset="0"/>
              </a:rPr>
              <a:t>risk</a:t>
            </a:r>
            <a:r>
              <a:rPr lang="en-US" sz="2800" dirty="0">
                <a:ea typeface="ＭＳ Ｐゴシック" charset="0"/>
                <a:cs typeface="ＭＳ Ｐゴシック" charset="0"/>
              </a:rPr>
              <a:t> of disease/outcome.</a:t>
            </a:r>
          </a:p>
          <a:p>
            <a:pPr marL="609600" indent="-609600" eaLnBrk="1" hangingPunct="1">
              <a:lnSpc>
                <a:spcPct val="90000"/>
              </a:lnSpc>
              <a:buFontTx/>
              <a:buAutoNum type="arabicParenR"/>
              <a:defRPr/>
            </a:pPr>
            <a:r>
              <a:rPr lang="en-US" sz="2800" dirty="0">
                <a:ea typeface="ＭＳ Ｐゴシック" charset="0"/>
              </a:rPr>
              <a:t>Spin needle to see if you develop disease/outcome.</a:t>
            </a:r>
          </a:p>
          <a:p>
            <a:pPr marL="609600" indent="-609600" eaLnBrk="1" hangingPunct="1">
              <a:lnSpc>
                <a:spcPct val="90000"/>
              </a:lnSpc>
              <a:buFontTx/>
              <a:buAutoNum type="arabicParenR"/>
              <a:defRPr/>
            </a:pPr>
            <a:r>
              <a:rPr lang="en-US" sz="2800" dirty="0">
                <a:ea typeface="ＭＳ Ｐゴシック" charset="0"/>
              </a:rPr>
              <a:t>“Gold standard” is follow-up.</a:t>
            </a:r>
          </a:p>
          <a:p>
            <a:pPr marL="609600" indent="-609600" eaLnBrk="1" hangingPunct="1">
              <a:lnSpc>
                <a:spcPct val="90000"/>
              </a:lnSpc>
              <a:buFontTx/>
              <a:buAutoNum type="arabicParenR"/>
              <a:defRPr/>
            </a:pPr>
            <a:r>
              <a:rPr lang="en-US" sz="2800" dirty="0">
                <a:ea typeface="ＭＳ Ｐゴシック" charset="0"/>
              </a:rPr>
              <a:t>Time frame is longitudinal (cohort).</a:t>
            </a:r>
          </a:p>
        </p:txBody>
      </p:sp>
      <p:sp>
        <p:nvSpPr>
          <p:cNvPr id="143364" name="Slide Number Placeholder 1">
            <a:extLst>
              <a:ext uri="{FF2B5EF4-FFF2-40B4-BE49-F238E27FC236}">
                <a16:creationId xmlns:a16="http://schemas.microsoft.com/office/drawing/2014/main" id="{F65DA8B5-307A-46BB-84FC-9C8AE2AE20D7}"/>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6802CC93-540E-4731-B63E-523D1E1B40CF}" type="slidenum">
              <a:rPr lang="en-US" altLang="en-US" sz="1400"/>
              <a:pPr/>
              <a:t>11</a:t>
            </a:fld>
            <a:endParaRPr lang="en-US" altLang="en-US" sz="1400"/>
          </a:p>
        </p:txBody>
      </p:sp>
    </p:spTree>
    <p:extLst>
      <p:ext uri="{BB962C8B-B14F-4D97-AF65-F5344CB8AC3E}">
        <p14:creationId xmlns:p14="http://schemas.microsoft.com/office/powerpoint/2010/main" val="1067488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99" name="Group 43"/>
          <p:cNvGraphicFramePr>
            <a:graphicFrameLocks noGrp="1"/>
          </p:cNvGraphicFramePr>
          <p:nvPr/>
        </p:nvGraphicFramePr>
        <p:xfrm>
          <a:off x="381000" y="990600"/>
          <a:ext cx="8405813" cy="5576888"/>
        </p:xfrm>
        <a:graphic>
          <a:graphicData uri="http://schemas.openxmlformats.org/drawingml/2006/table">
            <a:tbl>
              <a:tblPr/>
              <a:tblGrid>
                <a:gridCol w="2144713">
                  <a:extLst>
                    <a:ext uri="{9D8B030D-6E8A-4147-A177-3AD203B41FA5}">
                      <a16:colId xmlns:a16="http://schemas.microsoft.com/office/drawing/2014/main" val="20000"/>
                    </a:ext>
                  </a:extLst>
                </a:gridCol>
                <a:gridCol w="2960687">
                  <a:extLst>
                    <a:ext uri="{9D8B030D-6E8A-4147-A177-3AD203B41FA5}">
                      <a16:colId xmlns:a16="http://schemas.microsoft.com/office/drawing/2014/main" val="20001"/>
                    </a:ext>
                  </a:extLst>
                </a:gridCol>
                <a:gridCol w="3300413">
                  <a:extLst>
                    <a:ext uri="{9D8B030D-6E8A-4147-A177-3AD203B41FA5}">
                      <a16:colId xmlns:a16="http://schemas.microsoft.com/office/drawing/2014/main" val="20002"/>
                    </a:ext>
                  </a:extLst>
                </a:gridCol>
              </a:tblGrid>
              <a:tr h="78098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Verdana" charset="0"/>
                          <a:ea typeface="ＭＳ Ｐゴシック" charset="0"/>
                          <a:cs typeface="ＭＳ Ｐゴシック" charset="0"/>
                        </a:rPr>
                        <a:t>Diagnostic Test</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b"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dirty="0">
                          <a:ln>
                            <a:noFill/>
                          </a:ln>
                          <a:solidFill>
                            <a:schemeClr val="tx1"/>
                          </a:solidFill>
                          <a:effectLst/>
                          <a:latin typeface="Verdana" charset="0"/>
                          <a:ea typeface="ＭＳ Ｐゴシック" charset="0"/>
                          <a:cs typeface="ＭＳ Ｐゴシック" charset="0"/>
                        </a:rPr>
                        <a:t>Risk Prediction</a:t>
                      </a:r>
                      <a:endParaRPr kumimoji="0" lang="en-US" sz="20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6" marB="45716" anchor="b"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6542">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Verdana" charset="0"/>
                          <a:ea typeface="ＭＳ Ｐゴシック" charset="0"/>
                          <a:cs typeface="ＭＳ Ｐゴシック" charset="0"/>
                        </a:rPr>
                        <a:t>Purpose</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5831">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Verdana" charset="0"/>
                          <a:ea typeface="ＭＳ Ｐゴシック" charset="0"/>
                          <a:cs typeface="ＭＳ Ｐゴシック" charset="0"/>
                        </a:rPr>
                        <a:t>Chance Event Occurs to Patient</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46067">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Verdana" charset="0"/>
                          <a:ea typeface="ＭＳ Ｐゴシック" charset="0"/>
                          <a:cs typeface="ＭＳ Ｐゴシック" charset="0"/>
                        </a:rPr>
                        <a:t>Study Design</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01632">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Verdana" charset="0"/>
                          <a:ea typeface="ＭＳ Ｐゴシック" charset="0"/>
                          <a:cs typeface="ＭＳ Ｐゴシック" charset="0"/>
                        </a:rPr>
                        <a:t>Test Result</a:t>
                      </a:r>
                    </a:p>
                  </a:txBody>
                  <a:tcPr marT="45716" marB="45716"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05831">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Verdana" charset="0"/>
                          <a:ea typeface="ＭＳ Ｐゴシック" charset="0"/>
                          <a:cs typeface="ＭＳ Ｐゴシック" charset="0"/>
                        </a:rPr>
                        <a:t>Maximum Obtainable AUROC</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949" name="Text Box 34"/>
          <p:cNvSpPr txBox="1">
            <a:spLocks noChangeArrowheads="1"/>
          </p:cNvSpPr>
          <p:nvPr/>
        </p:nvSpPr>
        <p:spPr bwMode="auto">
          <a:xfrm>
            <a:off x="192088" y="268288"/>
            <a:ext cx="81899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dirty="0">
                <a:latin typeface="Arial" charset="0"/>
              </a:rPr>
              <a:t>Diagnostic Test versus Risk Prediction</a:t>
            </a:r>
          </a:p>
        </p:txBody>
      </p:sp>
      <p:sp>
        <p:nvSpPr>
          <p:cNvPr id="471077" name="Text Box 37"/>
          <p:cNvSpPr txBox="1">
            <a:spLocks noChangeArrowheads="1"/>
          </p:cNvSpPr>
          <p:nvPr/>
        </p:nvSpPr>
        <p:spPr bwMode="auto">
          <a:xfrm>
            <a:off x="2590800" y="1828800"/>
            <a:ext cx="25146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dirty="0">
                <a:latin typeface="Arial" charset="0"/>
              </a:rPr>
              <a:t>Identify Prevalent Disease/Condition</a:t>
            </a:r>
          </a:p>
        </p:txBody>
      </p:sp>
      <p:sp>
        <p:nvSpPr>
          <p:cNvPr id="471080" name="Text Box 40"/>
          <p:cNvSpPr txBox="1">
            <a:spLocks noChangeArrowheads="1"/>
          </p:cNvSpPr>
          <p:nvPr/>
        </p:nvSpPr>
        <p:spPr bwMode="auto">
          <a:xfrm>
            <a:off x="5105400" y="1905000"/>
            <a:ext cx="3733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sz="2000">
                <a:latin typeface="Arial" charset="0"/>
              </a:rPr>
              <a:t>Predict Incident Disease/Outcome</a:t>
            </a:r>
          </a:p>
        </p:txBody>
      </p:sp>
      <p:sp>
        <p:nvSpPr>
          <p:cNvPr id="471081" name="Text Box 41"/>
          <p:cNvSpPr txBox="1">
            <a:spLocks noChangeArrowheads="1"/>
          </p:cNvSpPr>
          <p:nvPr/>
        </p:nvSpPr>
        <p:spPr bwMode="auto">
          <a:xfrm>
            <a:off x="2819400" y="2819400"/>
            <a:ext cx="21336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a:latin typeface="Arial" charset="0"/>
              </a:rPr>
              <a:t>Prior to Test</a:t>
            </a:r>
          </a:p>
        </p:txBody>
      </p:sp>
      <p:sp>
        <p:nvSpPr>
          <p:cNvPr id="471082" name="Text Box 42"/>
          <p:cNvSpPr txBox="1">
            <a:spLocks noChangeArrowheads="1"/>
          </p:cNvSpPr>
          <p:nvPr/>
        </p:nvSpPr>
        <p:spPr bwMode="auto">
          <a:xfrm>
            <a:off x="5562600" y="2819400"/>
            <a:ext cx="3048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a:latin typeface="Arial" charset="0"/>
              </a:rPr>
              <a:t>After Test</a:t>
            </a:r>
          </a:p>
        </p:txBody>
      </p:sp>
      <p:sp>
        <p:nvSpPr>
          <p:cNvPr id="471083" name="Text Box 43"/>
          <p:cNvSpPr txBox="1">
            <a:spLocks noChangeArrowheads="1"/>
          </p:cNvSpPr>
          <p:nvPr/>
        </p:nvSpPr>
        <p:spPr bwMode="auto">
          <a:xfrm>
            <a:off x="2743200" y="3657600"/>
            <a:ext cx="2286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a:latin typeface="Arial" charset="0"/>
              </a:rPr>
              <a:t>Cross-Sectional</a:t>
            </a:r>
          </a:p>
        </p:txBody>
      </p:sp>
      <p:sp>
        <p:nvSpPr>
          <p:cNvPr id="471084" name="Text Box 44"/>
          <p:cNvSpPr txBox="1">
            <a:spLocks noChangeArrowheads="1"/>
          </p:cNvSpPr>
          <p:nvPr/>
        </p:nvSpPr>
        <p:spPr bwMode="auto">
          <a:xfrm>
            <a:off x="5181600" y="3657600"/>
            <a:ext cx="3429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a:latin typeface="Arial" charset="0"/>
              </a:rPr>
              <a:t>Cohort</a:t>
            </a:r>
          </a:p>
        </p:txBody>
      </p:sp>
      <p:sp>
        <p:nvSpPr>
          <p:cNvPr id="471085" name="Text Box 45"/>
          <p:cNvSpPr txBox="1">
            <a:spLocks noChangeArrowheads="1"/>
          </p:cNvSpPr>
          <p:nvPr/>
        </p:nvSpPr>
        <p:spPr bwMode="auto">
          <a:xfrm>
            <a:off x="2514600" y="4419600"/>
            <a:ext cx="29718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dirty="0">
                <a:latin typeface="Arial" charset="0"/>
              </a:rPr>
              <a:t>+/-, ordinal, continuous </a:t>
            </a:r>
            <a:r>
              <a:rPr lang="en-US" sz="2000" dirty="0">
                <a:latin typeface="Arial" charset="0"/>
                <a:sym typeface="Wingdings" charset="0"/>
              </a:rPr>
              <a:t></a:t>
            </a:r>
            <a:r>
              <a:rPr lang="en-US" sz="2000" dirty="0">
                <a:latin typeface="Arial" charset="0"/>
              </a:rPr>
              <a:t> LR &amp; P(D+) to get risk</a:t>
            </a:r>
          </a:p>
        </p:txBody>
      </p:sp>
      <p:sp>
        <p:nvSpPr>
          <p:cNvPr id="471086" name="Text Box 46"/>
          <p:cNvSpPr txBox="1">
            <a:spLocks noChangeArrowheads="1"/>
          </p:cNvSpPr>
          <p:nvPr/>
        </p:nvSpPr>
        <p:spPr bwMode="auto">
          <a:xfrm>
            <a:off x="5334000" y="4495800"/>
            <a:ext cx="36576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sz="2000" dirty="0">
                <a:latin typeface="Arial" charset="0"/>
              </a:rPr>
              <a:t>Risk group (PV)          Estimate risk directly</a:t>
            </a:r>
          </a:p>
        </p:txBody>
      </p:sp>
      <p:sp>
        <p:nvSpPr>
          <p:cNvPr id="471089" name="Text Box 49"/>
          <p:cNvSpPr txBox="1">
            <a:spLocks noChangeArrowheads="1"/>
          </p:cNvSpPr>
          <p:nvPr/>
        </p:nvSpPr>
        <p:spPr bwMode="auto">
          <a:xfrm>
            <a:off x="5638800" y="5791200"/>
            <a:ext cx="2819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dirty="0">
                <a:latin typeface="Arial" charset="0"/>
              </a:rPr>
              <a:t>&lt;1 (not clairvoyant)</a:t>
            </a:r>
          </a:p>
        </p:txBody>
      </p:sp>
      <p:sp>
        <p:nvSpPr>
          <p:cNvPr id="471090" name="Text Box 50"/>
          <p:cNvSpPr txBox="1">
            <a:spLocks noChangeArrowheads="1"/>
          </p:cNvSpPr>
          <p:nvPr/>
        </p:nvSpPr>
        <p:spPr bwMode="auto">
          <a:xfrm>
            <a:off x="2895600" y="5867400"/>
            <a:ext cx="2209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buClr>
                <a:schemeClr val="folHlink"/>
              </a:buClr>
              <a:buSzPct val="60000"/>
              <a:buFont typeface="Wingdings" charset="0"/>
              <a:buNone/>
            </a:pPr>
            <a:r>
              <a:rPr lang="en-US" sz="1800" dirty="0"/>
              <a:t>1 (gold standard)</a:t>
            </a:r>
          </a:p>
        </p:txBody>
      </p:sp>
      <p:sp>
        <p:nvSpPr>
          <p:cNvPr id="209960"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0DFE70C-8C0F-E349-B219-E8832E427B01}" type="slidenum">
              <a:rPr lang="en-US" sz="1400"/>
              <a:pPr/>
              <a:t>12</a:t>
            </a:fld>
            <a:endParaRPr lang="en-US" sz="1400"/>
          </a:p>
        </p:txBody>
      </p:sp>
    </p:spTree>
    <p:extLst>
      <p:ext uri="{BB962C8B-B14F-4D97-AF65-F5344CB8AC3E}">
        <p14:creationId xmlns:p14="http://schemas.microsoft.com/office/powerpoint/2010/main" val="3354952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r>
              <a:rPr lang="en-US" dirty="0">
                <a:latin typeface="Tahoma" charset="0"/>
                <a:ea typeface="ＭＳ Ｐゴシック" charset="0"/>
              </a:rPr>
              <a:t>Diagnostic Probability Model: Septic Arthritis</a:t>
            </a:r>
          </a:p>
        </p:txBody>
      </p:sp>
      <p:graphicFrame>
        <p:nvGraphicFramePr>
          <p:cNvPr id="534706" name="Group 178"/>
          <p:cNvGraphicFramePr>
            <a:graphicFrameLocks noGrp="1"/>
          </p:cNvGraphicFramePr>
          <p:nvPr>
            <p:ph idx="1"/>
          </p:nvPr>
        </p:nvGraphicFramePr>
        <p:xfrm>
          <a:off x="1828800" y="2057400"/>
          <a:ext cx="5486400" cy="4114801"/>
        </p:xfrm>
        <a:graphic>
          <a:graphicData uri="http://schemas.openxmlformats.org/drawingml/2006/table">
            <a:tbl>
              <a:tblPr/>
              <a:tblGrid>
                <a:gridCol w="3365665">
                  <a:extLst>
                    <a:ext uri="{9D8B030D-6E8A-4147-A177-3AD203B41FA5}">
                      <a16:colId xmlns:a16="http://schemas.microsoft.com/office/drawing/2014/main" val="20000"/>
                    </a:ext>
                  </a:extLst>
                </a:gridCol>
                <a:gridCol w="2120735">
                  <a:extLst>
                    <a:ext uri="{9D8B030D-6E8A-4147-A177-3AD203B41FA5}">
                      <a16:colId xmlns:a16="http://schemas.microsoft.com/office/drawing/2014/main" val="20004"/>
                    </a:ext>
                  </a:extLst>
                </a:gridCol>
              </a:tblGrid>
              <a:tr h="646113">
                <a:tc gridSpan="2">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ahoma" pitchFamily="34" charset="0"/>
                          <a:cs typeface="Tahoma" pitchFamily="34" charset="0"/>
                        </a:rPr>
                        <a:t>*Pre-test Probability = 0.38</a:t>
                      </a:r>
                      <a:endParaRPr kumimoji="0" lang="en-US" sz="1800" b="0" i="0" u="none" strike="noStrike" cap="none" normalizeH="0" baseline="0" dirty="0">
                        <a:ln>
                          <a:noFill/>
                        </a:ln>
                        <a:solidFill>
                          <a:schemeClr val="tx1"/>
                        </a:solidFill>
                        <a:effectLst/>
                        <a:latin typeface="Arial" charset="0"/>
                      </a:endParaRPr>
                    </a:p>
                  </a:txBody>
                  <a:tcPr anchor="b" horzOverflow="overflow">
                    <a:lnL cap="flat">
                      <a:noFill/>
                    </a:lnL>
                    <a:lnR cap="flat">
                      <a:noFill/>
                    </a:lnR>
                    <a:lnT cap="flat">
                      <a:noFill/>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lnL w="12700" cmpd="sng">
                      <a:noFill/>
                      <a:prstDash val="solid"/>
                    </a:lnL>
                  </a:tcPr>
                </a:tc>
                <a:extLst>
                  <a:ext uri="{0D108BD9-81ED-4DB2-BD59-A6C34878D82A}">
                    <a16:rowId xmlns:a16="http://schemas.microsoft.com/office/drawing/2014/main" val="10000"/>
                  </a:ext>
                </a:extLst>
              </a:tr>
              <a:tr h="136524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ahoma" pitchFamily="34" charset="0"/>
                          <a:cs typeface="Arial" charset="0"/>
                        </a:rPr>
                        <a:t>Synovial WBC (/</a:t>
                      </a:r>
                      <a:r>
                        <a:rPr kumimoji="0" lang="en-US" sz="2400" b="1" i="0" u="none" strike="noStrike" cap="none" normalizeH="0" baseline="0" dirty="0" err="1">
                          <a:ln>
                            <a:noFill/>
                          </a:ln>
                          <a:solidFill>
                            <a:schemeClr val="tx1"/>
                          </a:solidFill>
                          <a:effectLst/>
                          <a:latin typeface="Tahoma" pitchFamily="34" charset="0"/>
                          <a:cs typeface="Arial" charset="0"/>
                        </a:rPr>
                        <a:t>uL</a:t>
                      </a:r>
                      <a:r>
                        <a:rPr kumimoji="0" lang="en-US" sz="2400" b="1" i="0" u="none" strike="noStrike" cap="none" normalizeH="0" baseline="0" dirty="0">
                          <a:ln>
                            <a:noFill/>
                          </a:ln>
                          <a:solidFill>
                            <a:schemeClr val="tx1"/>
                          </a:solidFill>
                          <a:effectLst/>
                          <a:latin typeface="Tahoma" pitchFamily="34" charset="0"/>
                          <a:cs typeface="Arial" charset="0"/>
                        </a:rPr>
                        <a:t>) Interval</a:t>
                      </a:r>
                      <a:endParaRPr kumimoji="0" lang="en-US" sz="1800" b="0" i="0" u="none" strike="noStrike" cap="none" normalizeH="0" baseline="0" dirty="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ahoma" pitchFamily="34" charset="0"/>
                          <a:cs typeface="Tahoma" pitchFamily="34" charset="0"/>
                        </a:rPr>
                        <a:t>Probability of Septic Arthritis*</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54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&gt;100,000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0.95</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54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50,001-100,000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0.74</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70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25,001-50,000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0.33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54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0 - 25,000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pitchFamily="34" charset="0"/>
                          <a:cs typeface="Tahoma" pitchFamily="34" charset="0"/>
                        </a:rPr>
                        <a:t>0.16</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93901472-78E3-6045-ADA1-055BFB1345EF}"/>
              </a:ext>
            </a:extLst>
          </p:cNvPr>
          <p:cNvSpPr>
            <a:spLocks noGrp="1"/>
          </p:cNvSpPr>
          <p:nvPr>
            <p:ph type="sldNum" sz="quarter" idx="12"/>
          </p:nvPr>
        </p:nvSpPr>
        <p:spPr/>
        <p:txBody>
          <a:bodyPr/>
          <a:lstStyle/>
          <a:p>
            <a:pPr>
              <a:defRPr/>
            </a:pPr>
            <a:fld id="{615BA3ED-43E2-CA4B-9358-A82111E99735}" type="slidenum">
              <a:rPr lang="en-US" altLang="en-US" smtClean="0"/>
              <a:pPr>
                <a:defRPr/>
              </a:pPr>
              <a:t>13</a:t>
            </a:fld>
            <a:endParaRPr lang="en-US" altLang="en-US"/>
          </a:p>
        </p:txBody>
      </p:sp>
    </p:spTree>
    <p:extLst>
      <p:ext uri="{BB962C8B-B14F-4D97-AF65-F5344CB8AC3E}">
        <p14:creationId xmlns:p14="http://schemas.microsoft.com/office/powerpoint/2010/main" val="272535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ECECA-C97A-1141-BB90-310D4528845C}"/>
              </a:ext>
            </a:extLst>
          </p:cNvPr>
          <p:cNvSpPr>
            <a:spLocks noGrp="1"/>
          </p:cNvSpPr>
          <p:nvPr>
            <p:ph type="title"/>
          </p:nvPr>
        </p:nvSpPr>
        <p:spPr/>
        <p:txBody>
          <a:bodyPr/>
          <a:lstStyle/>
          <a:p>
            <a:br>
              <a:rPr lang="en-US" dirty="0"/>
            </a:br>
            <a:r>
              <a:rPr lang="en-US" dirty="0"/>
              <a:t>Validation</a:t>
            </a:r>
          </a:p>
        </p:txBody>
      </p:sp>
      <p:sp>
        <p:nvSpPr>
          <p:cNvPr id="3" name="Content Placeholder 2">
            <a:extLst>
              <a:ext uri="{FF2B5EF4-FFF2-40B4-BE49-F238E27FC236}">
                <a16:creationId xmlns:a16="http://schemas.microsoft.com/office/drawing/2014/main" id="{1C8ECBD7-12B6-334D-9DA0-8E0F5D1E78A5}"/>
              </a:ext>
            </a:extLst>
          </p:cNvPr>
          <p:cNvSpPr>
            <a:spLocks noGrp="1"/>
          </p:cNvSpPr>
          <p:nvPr>
            <p:ph idx="1"/>
          </p:nvPr>
        </p:nvSpPr>
        <p:spPr>
          <a:xfrm>
            <a:off x="762000" y="2971800"/>
            <a:ext cx="7772400" cy="1716087"/>
          </a:xfrm>
        </p:spPr>
        <p:txBody>
          <a:bodyPr/>
          <a:lstStyle/>
          <a:p>
            <a:pPr marL="0" indent="0">
              <a:buNone/>
            </a:pPr>
            <a:r>
              <a:rPr lang="en-US" dirty="0"/>
              <a:t>A model developed in a derivation or “training” dataset must be assessed in an independent validation or “test” dataset.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822B303-04F7-DA4D-BD52-5BAED4F5EA1F}"/>
              </a:ext>
            </a:extLst>
          </p:cNvPr>
          <p:cNvSpPr>
            <a:spLocks noGrp="1"/>
          </p:cNvSpPr>
          <p:nvPr>
            <p:ph type="sldNum" sz="quarter" idx="12"/>
          </p:nvPr>
        </p:nvSpPr>
        <p:spPr/>
        <p:txBody>
          <a:bodyPr/>
          <a:lstStyle/>
          <a:p>
            <a:pPr>
              <a:defRPr/>
            </a:pPr>
            <a:fld id="{86E902D2-9E2E-B14B-AF33-0611D28F2FE7}" type="slidenum">
              <a:rPr lang="en-US" altLang="en-US" smtClean="0"/>
              <a:pPr>
                <a:defRPr/>
              </a:pPr>
              <a:t>14</a:t>
            </a:fld>
            <a:endParaRPr lang="en-US" altLang="en-US"/>
          </a:p>
        </p:txBody>
      </p:sp>
    </p:spTree>
    <p:extLst>
      <p:ext uri="{BB962C8B-B14F-4D97-AF65-F5344CB8AC3E}">
        <p14:creationId xmlns:p14="http://schemas.microsoft.com/office/powerpoint/2010/main" val="335752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p:txBody>
          <a:bodyPr/>
          <a:lstStyle/>
          <a:p>
            <a:pPr eaLnBrk="1" hangingPunct="1"/>
            <a:r>
              <a:rPr lang="en-US" dirty="0">
                <a:latin typeface="Tahoma" charset="0"/>
                <a:ea typeface="MS PGothic" charset="0"/>
              </a:rPr>
              <a:t>Fictional Example: </a:t>
            </a:r>
            <a:r>
              <a:rPr lang="en-US" dirty="0" err="1">
                <a:latin typeface="Tahoma" charset="0"/>
                <a:ea typeface="MS PGothic" charset="0"/>
              </a:rPr>
              <a:t>Mastate</a:t>
            </a:r>
            <a:r>
              <a:rPr lang="en-US" dirty="0">
                <a:latin typeface="Tahoma" charset="0"/>
                <a:ea typeface="MS PGothic" charset="0"/>
              </a:rPr>
              <a:t> Cancer</a:t>
            </a:r>
          </a:p>
        </p:txBody>
      </p:sp>
      <p:sp>
        <p:nvSpPr>
          <p:cNvPr id="145410" name="Rectangle 3"/>
          <p:cNvSpPr>
            <a:spLocks noGrp="1" noChangeArrowheads="1"/>
          </p:cNvSpPr>
          <p:nvPr>
            <p:ph type="body" idx="1"/>
          </p:nvPr>
        </p:nvSpPr>
        <p:spPr>
          <a:xfrm>
            <a:off x="1182688" y="2017713"/>
            <a:ext cx="7772400" cy="3325812"/>
          </a:xfrm>
        </p:spPr>
        <p:txBody>
          <a:bodyPr/>
          <a:lstStyle/>
          <a:p>
            <a:pPr eaLnBrk="1" hangingPunct="1">
              <a:buFont typeface="Wingdings" charset="0"/>
              <a:buNone/>
            </a:pPr>
            <a:r>
              <a:rPr lang="en-US" dirty="0">
                <a:latin typeface="Tahoma" charset="0"/>
                <a:ea typeface="MS PGothic" charset="0"/>
              </a:rPr>
              <a:t>After </a:t>
            </a:r>
            <a:r>
              <a:rPr lang="en-US" dirty="0" err="1">
                <a:latin typeface="Tahoma" charset="0"/>
                <a:ea typeface="MS PGothic" charset="0"/>
              </a:rPr>
              <a:t>mastatectomy</a:t>
            </a:r>
            <a:r>
              <a:rPr lang="en-US" dirty="0">
                <a:latin typeface="Tahoma" charset="0"/>
                <a:ea typeface="MS PGothic" charset="0"/>
              </a:rPr>
              <a:t>, 3 robots (</a:t>
            </a:r>
            <a:r>
              <a:rPr lang="en-US" dirty="0" err="1">
                <a:latin typeface="Tahoma" charset="0"/>
                <a:ea typeface="MS PGothic" charset="0"/>
              </a:rPr>
              <a:t>Bleakhaus</a:t>
            </a:r>
            <a:r>
              <a:rPr lang="en-US" dirty="0">
                <a:latin typeface="Tahoma" charset="0"/>
                <a:ea typeface="MS PGothic" charset="0"/>
              </a:rPr>
              <a:t>, </a:t>
            </a:r>
            <a:r>
              <a:rPr lang="en-US" dirty="0" err="1">
                <a:latin typeface="Tahoma" charset="0"/>
                <a:ea typeface="MS PGothic" charset="0"/>
              </a:rPr>
              <a:t>PolyANA</a:t>
            </a:r>
            <a:r>
              <a:rPr lang="en-US" dirty="0">
                <a:latin typeface="Tahoma" charset="0"/>
                <a:ea typeface="MS PGothic" charset="0"/>
              </a:rPr>
              <a:t>, and </a:t>
            </a:r>
            <a:r>
              <a:rPr lang="en-US" dirty="0" err="1">
                <a:latin typeface="Tahoma" charset="0"/>
                <a:ea typeface="MS PGothic" charset="0"/>
              </a:rPr>
              <a:t>AgnoSIA</a:t>
            </a:r>
            <a:r>
              <a:rPr lang="en-US" dirty="0">
                <a:latin typeface="Tahoma" charset="0"/>
                <a:ea typeface="MS PGothic" charset="0"/>
              </a:rPr>
              <a:t>) separately assign each of N=300 individuals risk for recurrence over next 5 years.</a:t>
            </a:r>
          </a:p>
        </p:txBody>
      </p:sp>
      <p:sp>
        <p:nvSpPr>
          <p:cNvPr id="145411"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F046AC03-F47A-604E-9B8F-8698B726B9AA}" type="slidenum">
              <a:rPr lang="en-US" sz="1400"/>
              <a:pPr/>
              <a:t>15</a:t>
            </a:fld>
            <a:endParaRPr lang="en-US" sz="1400"/>
          </a:p>
        </p:txBody>
      </p:sp>
    </p:spTree>
    <p:extLst>
      <p:ext uri="{BB962C8B-B14F-4D97-AF65-F5344CB8AC3E}">
        <p14:creationId xmlns:p14="http://schemas.microsoft.com/office/powerpoint/2010/main" val="2488589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a:xfrm>
            <a:off x="152400" y="3048000"/>
            <a:ext cx="8229600" cy="1143000"/>
          </a:xfrm>
        </p:spPr>
        <p:txBody>
          <a:bodyPr/>
          <a:lstStyle/>
          <a:p>
            <a:pPr algn="ctr" eaLnBrk="1" hangingPunct="1"/>
            <a:r>
              <a:rPr lang="en-US" sz="4000">
                <a:latin typeface="Tahoma" charset="0"/>
                <a:ea typeface="MS PGothic" charset="0"/>
              </a:rPr>
              <a:t>How do you assess the validity of the predictions?</a:t>
            </a:r>
            <a:br>
              <a:rPr lang="en-US" sz="4000">
                <a:latin typeface="Tahoma" charset="0"/>
                <a:ea typeface="MS PGothic" charset="0"/>
              </a:rPr>
            </a:br>
            <a:r>
              <a:rPr lang="en-US" sz="4000">
                <a:latin typeface="Tahoma" charset="0"/>
                <a:ea typeface="MS PGothic" charset="0"/>
              </a:rPr>
              <a:t>(N = 300)</a:t>
            </a:r>
          </a:p>
        </p:txBody>
      </p:sp>
      <p:sp>
        <p:nvSpPr>
          <p:cNvPr id="159746"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48B12D0-F181-1F4C-93C4-46B1116F8F37}" type="slidenum">
              <a:rPr lang="en-US" sz="1400"/>
              <a:pPr/>
              <a:t>16</a:t>
            </a:fld>
            <a:endParaRPr lang="en-US"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5"/>
          <p:cNvSpPr txBox="1">
            <a:spLocks noChangeArrowheads="1"/>
          </p:cNvSpPr>
          <p:nvPr/>
        </p:nvSpPr>
        <p:spPr bwMode="auto">
          <a:xfrm>
            <a:off x="2076672" y="4281941"/>
            <a:ext cx="5162327"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dirty="0" err="1">
                <a:latin typeface="Arial" charset="0"/>
              </a:rPr>
              <a:t>Bleakhaus</a:t>
            </a:r>
            <a:r>
              <a:rPr lang="en-US" dirty="0">
                <a:latin typeface="Arial" charset="0"/>
              </a:rPr>
              <a:t> assigns risk of 50%</a:t>
            </a:r>
          </a:p>
          <a:p>
            <a:pPr algn="ctr" eaLnBrk="1" hangingPunct="1"/>
            <a:r>
              <a:rPr lang="en-US" dirty="0" err="1">
                <a:latin typeface="Arial" charset="0"/>
              </a:rPr>
              <a:t>PolyANA</a:t>
            </a:r>
            <a:r>
              <a:rPr lang="en-US" dirty="0">
                <a:latin typeface="Arial" charset="0"/>
              </a:rPr>
              <a:t> assigns risk of 25%</a:t>
            </a:r>
          </a:p>
          <a:p>
            <a:pPr algn="ctr" eaLnBrk="1" hangingPunct="1"/>
            <a:r>
              <a:rPr lang="en-US" dirty="0" err="1">
                <a:latin typeface="Arial" charset="0"/>
              </a:rPr>
              <a:t>AgnoSIA</a:t>
            </a:r>
            <a:r>
              <a:rPr lang="en-US" dirty="0">
                <a:latin typeface="Arial" charset="0"/>
              </a:rPr>
              <a:t> assigns risk of 20%</a:t>
            </a:r>
          </a:p>
        </p:txBody>
      </p:sp>
      <p:sp>
        <p:nvSpPr>
          <p:cNvPr id="160771" name="Text Box 6"/>
          <p:cNvSpPr txBox="1">
            <a:spLocks noChangeArrowheads="1"/>
          </p:cNvSpPr>
          <p:nvPr/>
        </p:nvSpPr>
        <p:spPr bwMode="auto">
          <a:xfrm>
            <a:off x="3819524" y="3850897"/>
            <a:ext cx="12604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dirty="0">
                <a:latin typeface="Arial" charset="0"/>
              </a:rPr>
              <a:t>N = 100</a:t>
            </a:r>
          </a:p>
        </p:txBody>
      </p:sp>
      <p:sp>
        <p:nvSpPr>
          <p:cNvPr id="160772" name="Text Box 7"/>
          <p:cNvSpPr txBox="1">
            <a:spLocks noChangeArrowheads="1"/>
          </p:cNvSpPr>
          <p:nvPr/>
        </p:nvSpPr>
        <p:spPr bwMode="auto">
          <a:xfrm>
            <a:off x="2971800" y="6091554"/>
            <a:ext cx="3200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dirty="0">
                <a:latin typeface="Arial" charset="0"/>
              </a:rPr>
              <a:t>33 get </a:t>
            </a:r>
            <a:r>
              <a:rPr lang="en-US" dirty="0" err="1">
                <a:latin typeface="Arial" charset="0"/>
              </a:rPr>
              <a:t>mastate</a:t>
            </a:r>
            <a:r>
              <a:rPr lang="en-US" dirty="0">
                <a:latin typeface="Arial" charset="0"/>
              </a:rPr>
              <a:t> cancer</a:t>
            </a:r>
          </a:p>
        </p:txBody>
      </p:sp>
      <p:sp>
        <p:nvSpPr>
          <p:cNvPr id="160773" name="Text Box 8"/>
          <p:cNvSpPr txBox="1">
            <a:spLocks noChangeArrowheads="1"/>
          </p:cNvSpPr>
          <p:nvPr/>
        </p:nvSpPr>
        <p:spPr bwMode="auto">
          <a:xfrm>
            <a:off x="3301206" y="5634354"/>
            <a:ext cx="25415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dirty="0">
                <a:latin typeface="Arial" charset="0"/>
              </a:rPr>
              <a:t>Spin the needles.</a:t>
            </a:r>
          </a:p>
        </p:txBody>
      </p:sp>
      <p:sp>
        <p:nvSpPr>
          <p:cNvPr id="160774"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C846F6B-FD9E-7A46-971F-8522651E4255}" type="slidenum">
              <a:rPr lang="en-US" sz="1400"/>
              <a:pPr/>
              <a:t>17</a:t>
            </a:fld>
            <a:endParaRPr lang="en-US" sz="1400"/>
          </a:p>
        </p:txBody>
      </p:sp>
      <p:pic>
        <p:nvPicPr>
          <p:cNvPr id="8" name="Picture 7">
            <a:extLst>
              <a:ext uri="{FF2B5EF4-FFF2-40B4-BE49-F238E27FC236}">
                <a16:creationId xmlns:a16="http://schemas.microsoft.com/office/drawing/2014/main" id="{B801EC72-5633-8D49-B97E-3D95A335237D}"/>
              </a:ext>
            </a:extLst>
          </p:cNvPr>
          <p:cNvPicPr/>
          <p:nvPr/>
        </p:nvPicPr>
        <p:blipFill rotWithShape="1">
          <a:blip r:embed="rId3"/>
          <a:srcRect r="67857"/>
          <a:stretch/>
        </p:blipFill>
        <p:spPr>
          <a:xfrm>
            <a:off x="3099594" y="487680"/>
            <a:ext cx="2743200" cy="2971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6"/>
          <p:cNvSpPr txBox="1">
            <a:spLocks noChangeArrowheads="1"/>
          </p:cNvSpPr>
          <p:nvPr/>
        </p:nvSpPr>
        <p:spPr bwMode="auto">
          <a:xfrm>
            <a:off x="2248079" y="4419600"/>
            <a:ext cx="4362092"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dirty="0" err="1">
                <a:latin typeface="Arial" charset="0"/>
              </a:rPr>
              <a:t>Bleakhaus</a:t>
            </a:r>
            <a:r>
              <a:rPr lang="en-US" dirty="0">
                <a:latin typeface="Arial" charset="0"/>
              </a:rPr>
              <a:t> assigns risk of 35%</a:t>
            </a:r>
          </a:p>
          <a:p>
            <a:pPr algn="ctr" eaLnBrk="1" hangingPunct="1"/>
            <a:r>
              <a:rPr lang="en-US" dirty="0" err="1">
                <a:latin typeface="Arial" charset="0"/>
              </a:rPr>
              <a:t>PolyANA</a:t>
            </a:r>
            <a:r>
              <a:rPr lang="en-US" dirty="0">
                <a:latin typeface="Arial" charset="0"/>
              </a:rPr>
              <a:t> assigns risk of 10%</a:t>
            </a:r>
          </a:p>
          <a:p>
            <a:pPr algn="ctr" eaLnBrk="1" hangingPunct="1"/>
            <a:r>
              <a:rPr lang="en-US" dirty="0" err="1">
                <a:latin typeface="Arial" charset="0"/>
              </a:rPr>
              <a:t>AgnoSIA</a:t>
            </a:r>
            <a:r>
              <a:rPr lang="en-US" dirty="0">
                <a:latin typeface="Arial" charset="0"/>
              </a:rPr>
              <a:t> assigns risk of 20%</a:t>
            </a:r>
          </a:p>
        </p:txBody>
      </p:sp>
      <p:sp>
        <p:nvSpPr>
          <p:cNvPr id="162819" name="Text Box 7"/>
          <p:cNvSpPr txBox="1">
            <a:spLocks noChangeArrowheads="1"/>
          </p:cNvSpPr>
          <p:nvPr/>
        </p:nvSpPr>
        <p:spPr bwMode="auto">
          <a:xfrm>
            <a:off x="3522663" y="3962400"/>
            <a:ext cx="179546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a:latin typeface="Arial" charset="0"/>
              </a:rPr>
              <a:t>100 like this</a:t>
            </a:r>
          </a:p>
        </p:txBody>
      </p:sp>
      <p:sp>
        <p:nvSpPr>
          <p:cNvPr id="162820" name="Text Box 8"/>
          <p:cNvSpPr txBox="1">
            <a:spLocks noChangeArrowheads="1"/>
          </p:cNvSpPr>
          <p:nvPr/>
        </p:nvSpPr>
        <p:spPr bwMode="auto">
          <a:xfrm>
            <a:off x="2705100" y="6109058"/>
            <a:ext cx="3200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dirty="0">
                <a:latin typeface="Arial" charset="0"/>
              </a:rPr>
              <a:t>17 get </a:t>
            </a:r>
            <a:r>
              <a:rPr lang="en-US" dirty="0" err="1">
                <a:latin typeface="Arial" charset="0"/>
              </a:rPr>
              <a:t>mastate</a:t>
            </a:r>
            <a:r>
              <a:rPr lang="en-US" dirty="0">
                <a:latin typeface="Arial" charset="0"/>
              </a:rPr>
              <a:t> cancer</a:t>
            </a:r>
          </a:p>
        </p:txBody>
      </p:sp>
      <p:sp>
        <p:nvSpPr>
          <p:cNvPr id="162821" name="Text Box 9"/>
          <p:cNvSpPr txBox="1">
            <a:spLocks noChangeArrowheads="1"/>
          </p:cNvSpPr>
          <p:nvPr/>
        </p:nvSpPr>
        <p:spPr bwMode="auto">
          <a:xfrm>
            <a:off x="3158331" y="5647622"/>
            <a:ext cx="25415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dirty="0">
                <a:latin typeface="Arial" charset="0"/>
              </a:rPr>
              <a:t>Spin the needles.</a:t>
            </a:r>
          </a:p>
        </p:txBody>
      </p:sp>
      <p:sp>
        <p:nvSpPr>
          <p:cNvPr id="162822"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0856274F-6A6A-204D-87A4-0993531E2236}" type="slidenum">
              <a:rPr lang="en-US" sz="1400"/>
              <a:pPr/>
              <a:t>18</a:t>
            </a:fld>
            <a:endParaRPr lang="en-US" sz="1400"/>
          </a:p>
        </p:txBody>
      </p:sp>
      <p:pic>
        <p:nvPicPr>
          <p:cNvPr id="8" name="Picture 7">
            <a:extLst>
              <a:ext uri="{FF2B5EF4-FFF2-40B4-BE49-F238E27FC236}">
                <a16:creationId xmlns:a16="http://schemas.microsoft.com/office/drawing/2014/main" id="{38FFAD2F-C524-E845-8204-E61A21CCB24D}"/>
              </a:ext>
            </a:extLst>
          </p:cNvPr>
          <p:cNvPicPr/>
          <p:nvPr/>
        </p:nvPicPr>
        <p:blipFill rotWithShape="1">
          <a:blip r:embed="rId2"/>
          <a:srcRect l="32143" r="33036"/>
          <a:stretch/>
        </p:blipFill>
        <p:spPr>
          <a:xfrm>
            <a:off x="3048000" y="533400"/>
            <a:ext cx="2971800" cy="2971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6"/>
          <p:cNvSpPr txBox="1">
            <a:spLocks noChangeArrowheads="1"/>
          </p:cNvSpPr>
          <p:nvPr/>
        </p:nvSpPr>
        <p:spPr bwMode="auto">
          <a:xfrm>
            <a:off x="2111824" y="4419600"/>
            <a:ext cx="4362092"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dirty="0" err="1">
                <a:latin typeface="Arial" charset="0"/>
              </a:rPr>
              <a:t>Bleakhaus</a:t>
            </a:r>
            <a:r>
              <a:rPr lang="en-US" dirty="0">
                <a:latin typeface="Arial" charset="0"/>
              </a:rPr>
              <a:t> assigns risk of 20%</a:t>
            </a:r>
          </a:p>
          <a:p>
            <a:pPr eaLnBrk="1" hangingPunct="1"/>
            <a:r>
              <a:rPr lang="en-US" dirty="0" err="1">
                <a:latin typeface="Arial" charset="0"/>
              </a:rPr>
              <a:t>PolyANA</a:t>
            </a:r>
            <a:r>
              <a:rPr lang="en-US" dirty="0">
                <a:latin typeface="Arial" charset="0"/>
              </a:rPr>
              <a:t> assigns risk of 5%</a:t>
            </a:r>
          </a:p>
          <a:p>
            <a:pPr eaLnBrk="1" hangingPunct="1"/>
            <a:r>
              <a:rPr lang="en-US" dirty="0" err="1">
                <a:latin typeface="Arial" charset="0"/>
              </a:rPr>
              <a:t>AgnoSIA</a:t>
            </a:r>
            <a:r>
              <a:rPr lang="en-US" dirty="0">
                <a:latin typeface="Arial" charset="0"/>
              </a:rPr>
              <a:t> assigns risk of 20%</a:t>
            </a:r>
          </a:p>
        </p:txBody>
      </p:sp>
      <p:sp>
        <p:nvSpPr>
          <p:cNvPr id="163843" name="Text Box 7"/>
          <p:cNvSpPr txBox="1">
            <a:spLocks noChangeArrowheads="1"/>
          </p:cNvSpPr>
          <p:nvPr/>
        </p:nvSpPr>
        <p:spPr bwMode="auto">
          <a:xfrm>
            <a:off x="3522663" y="3962400"/>
            <a:ext cx="179546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a:latin typeface="Arial" charset="0"/>
              </a:rPr>
              <a:t>100 like this</a:t>
            </a:r>
          </a:p>
        </p:txBody>
      </p:sp>
      <p:sp>
        <p:nvSpPr>
          <p:cNvPr id="163844" name="Text Box 8"/>
          <p:cNvSpPr txBox="1">
            <a:spLocks noChangeArrowheads="1"/>
          </p:cNvSpPr>
          <p:nvPr/>
        </p:nvSpPr>
        <p:spPr bwMode="auto">
          <a:xfrm>
            <a:off x="2828925" y="6217860"/>
            <a:ext cx="3200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dirty="0">
                <a:latin typeface="Arial" charset="0"/>
              </a:rPr>
              <a:t>11 get </a:t>
            </a:r>
            <a:r>
              <a:rPr lang="en-US" dirty="0" err="1">
                <a:latin typeface="Arial" charset="0"/>
              </a:rPr>
              <a:t>mastate</a:t>
            </a:r>
            <a:r>
              <a:rPr lang="en-US" dirty="0">
                <a:latin typeface="Arial" charset="0"/>
              </a:rPr>
              <a:t> cancer</a:t>
            </a:r>
          </a:p>
        </p:txBody>
      </p:sp>
      <p:sp>
        <p:nvSpPr>
          <p:cNvPr id="163845" name="Text Box 9"/>
          <p:cNvSpPr txBox="1">
            <a:spLocks noChangeArrowheads="1"/>
          </p:cNvSpPr>
          <p:nvPr/>
        </p:nvSpPr>
        <p:spPr bwMode="auto">
          <a:xfrm>
            <a:off x="2971800" y="5646360"/>
            <a:ext cx="25415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dirty="0">
                <a:latin typeface="Arial" charset="0"/>
              </a:rPr>
              <a:t>Spin the needles.</a:t>
            </a:r>
          </a:p>
        </p:txBody>
      </p:sp>
      <p:sp>
        <p:nvSpPr>
          <p:cNvPr id="163846"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144A5B6-FC3B-B042-80D6-D1986E080868}" type="slidenum">
              <a:rPr lang="en-US" sz="1400"/>
              <a:pPr/>
              <a:t>19</a:t>
            </a:fld>
            <a:endParaRPr lang="en-US" sz="1400"/>
          </a:p>
        </p:txBody>
      </p:sp>
      <p:pic>
        <p:nvPicPr>
          <p:cNvPr id="8" name="Picture 7">
            <a:extLst>
              <a:ext uri="{FF2B5EF4-FFF2-40B4-BE49-F238E27FC236}">
                <a16:creationId xmlns:a16="http://schemas.microsoft.com/office/drawing/2014/main" id="{E6A43F72-F598-8F4A-9DBB-9D9757DB9E91}"/>
              </a:ext>
            </a:extLst>
          </p:cNvPr>
          <p:cNvPicPr/>
          <p:nvPr/>
        </p:nvPicPr>
        <p:blipFill rotWithShape="1">
          <a:blip r:embed="rId3"/>
          <a:srcRect l="67653"/>
          <a:stretch/>
        </p:blipFill>
        <p:spPr>
          <a:xfrm>
            <a:off x="3167062" y="754440"/>
            <a:ext cx="2809875" cy="2971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F70BC-D808-454A-90E9-688F3294AC3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FC2FF06-2C78-4E61-B437-27663629B23F}"/>
              </a:ext>
            </a:extLst>
          </p:cNvPr>
          <p:cNvSpPr>
            <a:spLocks noGrp="1"/>
          </p:cNvSpPr>
          <p:nvPr>
            <p:ph idx="1"/>
          </p:nvPr>
        </p:nvSpPr>
        <p:spPr>
          <a:xfrm>
            <a:off x="700198" y="1780649"/>
            <a:ext cx="8229600" cy="4358740"/>
          </a:xfrm>
        </p:spPr>
        <p:txBody>
          <a:bodyPr/>
          <a:lstStyle/>
          <a:p>
            <a:r>
              <a:rPr lang="en-US" sz="2400" dirty="0"/>
              <a:t>Risk models: Predicting incident outcomes vs. diagnosing prevalent disease</a:t>
            </a:r>
          </a:p>
          <a:p>
            <a:r>
              <a:rPr lang="en-US" sz="2400" dirty="0"/>
              <a:t>Calibration and Discrimination</a:t>
            </a:r>
          </a:p>
          <a:p>
            <a:r>
              <a:rPr lang="en-US" sz="2400" dirty="0"/>
              <a:t>Population Net Benefit</a:t>
            </a:r>
          </a:p>
          <a:p>
            <a:r>
              <a:rPr lang="en-US" sz="2400" dirty="0"/>
              <a:t>Decision Curves</a:t>
            </a:r>
          </a:p>
          <a:p>
            <a:r>
              <a:rPr lang="en-US" sz="2400" dirty="0"/>
              <a:t>Extra: Using the result of a single diagnostic test to guide a binary decision</a:t>
            </a:r>
          </a:p>
          <a:p>
            <a:r>
              <a:rPr lang="en-US" sz="2400" dirty="0"/>
              <a:t>Extra: Logarithms</a:t>
            </a:r>
          </a:p>
          <a:p>
            <a:r>
              <a:rPr lang="en-US" sz="2400" dirty="0"/>
              <a:t>Extra: Minimizing Expected Regret = Maximizing Expected Net Benefit</a:t>
            </a:r>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17CC6EF3-9D77-4260-A735-C27570EAB86A}"/>
              </a:ext>
            </a:extLst>
          </p:cNvPr>
          <p:cNvSpPr>
            <a:spLocks noGrp="1"/>
          </p:cNvSpPr>
          <p:nvPr>
            <p:ph type="sldNum" sz="quarter" idx="12"/>
          </p:nvPr>
        </p:nvSpPr>
        <p:spPr/>
        <p:txBody>
          <a:bodyPr/>
          <a:lstStyle/>
          <a:p>
            <a:pPr>
              <a:defRPr/>
            </a:pPr>
            <a:fld id="{E70CF1B1-AA47-B34B-9B18-40744FAC0177}" type="slidenum">
              <a:rPr lang="en-US" smtClean="0"/>
              <a:pPr>
                <a:defRPr/>
              </a:pPr>
              <a:t>2</a:t>
            </a:fld>
            <a:endParaRPr lang="en-US"/>
          </a:p>
        </p:txBody>
      </p:sp>
    </p:spTree>
    <p:extLst>
      <p:ext uri="{BB962C8B-B14F-4D97-AF65-F5344CB8AC3E}">
        <p14:creationId xmlns:p14="http://schemas.microsoft.com/office/powerpoint/2010/main" val="2608626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body" idx="4294967295"/>
          </p:nvPr>
        </p:nvSpPr>
        <p:spPr>
          <a:xfrm>
            <a:off x="990600" y="1752600"/>
            <a:ext cx="7772400" cy="3048000"/>
          </a:xfrm>
        </p:spPr>
        <p:txBody>
          <a:bodyPr/>
          <a:lstStyle/>
          <a:p>
            <a:pPr eaLnBrk="1" hangingPunct="1"/>
            <a:r>
              <a:rPr lang="en-US">
                <a:latin typeface="Tahoma" charset="0"/>
                <a:ea typeface="MS PGothic" charset="0"/>
              </a:rPr>
              <a:t>How </a:t>
            </a:r>
            <a:r>
              <a:rPr lang="en-US" b="1">
                <a:latin typeface="Tahoma" charset="0"/>
                <a:ea typeface="MS PGothic" charset="0"/>
              </a:rPr>
              <a:t>accurate</a:t>
            </a:r>
            <a:r>
              <a:rPr lang="en-US">
                <a:latin typeface="Tahoma" charset="0"/>
                <a:ea typeface="MS PGothic" charset="0"/>
              </a:rPr>
              <a:t> are the predicted probabilities?</a:t>
            </a:r>
          </a:p>
          <a:p>
            <a:pPr lvl="1" eaLnBrk="1" hangingPunct="1"/>
            <a:r>
              <a:rPr lang="en-US">
                <a:latin typeface="Tahoma" charset="0"/>
                <a:ea typeface="MS PGothic" charset="0"/>
              </a:rPr>
              <a:t>Break the population into groups*</a:t>
            </a:r>
          </a:p>
          <a:p>
            <a:pPr lvl="1" eaLnBrk="1" hangingPunct="1"/>
            <a:r>
              <a:rPr lang="en-US">
                <a:latin typeface="Tahoma" charset="0"/>
                <a:ea typeface="MS PGothic" charset="0"/>
              </a:rPr>
              <a:t>Compare actual and predicted probabilities for each group</a:t>
            </a:r>
          </a:p>
        </p:txBody>
      </p:sp>
      <p:sp>
        <p:nvSpPr>
          <p:cNvPr id="166914" name="Rectangle 3"/>
          <p:cNvSpPr>
            <a:spLocks noGrp="1" noChangeArrowheads="1"/>
          </p:cNvSpPr>
          <p:nvPr>
            <p:ph type="title" idx="4294967295"/>
          </p:nvPr>
        </p:nvSpPr>
        <p:spPr>
          <a:xfrm>
            <a:off x="1143000" y="381000"/>
            <a:ext cx="6858000" cy="1143000"/>
          </a:xfrm>
        </p:spPr>
        <p:txBody>
          <a:bodyPr/>
          <a:lstStyle/>
          <a:p>
            <a:pPr eaLnBrk="1" hangingPunct="1"/>
            <a:r>
              <a:rPr lang="en-US">
                <a:latin typeface="Tahoma" charset="0"/>
                <a:ea typeface="MS PGothic" charset="0"/>
              </a:rPr>
              <a:t>Calibration</a:t>
            </a:r>
          </a:p>
        </p:txBody>
      </p:sp>
      <p:sp>
        <p:nvSpPr>
          <p:cNvPr id="166915" name="Text Box 4"/>
          <p:cNvSpPr txBox="1">
            <a:spLocks noChangeArrowheads="1"/>
          </p:cNvSpPr>
          <p:nvPr/>
        </p:nvSpPr>
        <p:spPr bwMode="auto">
          <a:xfrm>
            <a:off x="1219200" y="5562600"/>
            <a:ext cx="71628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spcBef>
                <a:spcPct val="50000"/>
              </a:spcBef>
            </a:pPr>
            <a:r>
              <a:rPr lang="en-US">
                <a:latin typeface="Arial" charset="0"/>
              </a:rPr>
              <a:t>* Maximum number of groups = number of different risk predictions. </a:t>
            </a:r>
          </a:p>
        </p:txBody>
      </p:sp>
      <p:sp>
        <p:nvSpPr>
          <p:cNvPr id="166916"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8B7D96DA-807B-1F45-9F7F-25F4EAF3745C}" type="slidenum">
              <a:rPr lang="en-US" sz="1400"/>
              <a:pPr/>
              <a:t>20</a:t>
            </a:fld>
            <a:endParaRPr lang="en-US"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a:xfrm>
            <a:off x="1117601" y="85725"/>
            <a:ext cx="7793037" cy="676276"/>
          </a:xfrm>
        </p:spPr>
        <p:txBody>
          <a:bodyPr/>
          <a:lstStyle/>
          <a:p>
            <a:pPr eaLnBrk="1" hangingPunct="1"/>
            <a:r>
              <a:rPr lang="en-US" sz="3600" dirty="0">
                <a:latin typeface="Tahoma" charset="0"/>
                <a:ea typeface="MS PGothic" charset="0"/>
              </a:rPr>
              <a:t>Calibration Table</a:t>
            </a:r>
          </a:p>
        </p:txBody>
      </p:sp>
      <p:graphicFrame>
        <p:nvGraphicFramePr>
          <p:cNvPr id="49212" name="Group 60"/>
          <p:cNvGraphicFramePr>
            <a:graphicFrameLocks noGrp="1"/>
          </p:cNvGraphicFramePr>
          <p:nvPr>
            <p:ph idx="1"/>
            <p:extLst>
              <p:ext uri="{D42A27DB-BD31-4B8C-83A1-F6EECF244321}">
                <p14:modId xmlns:p14="http://schemas.microsoft.com/office/powerpoint/2010/main" val="3533512294"/>
              </p:ext>
            </p:extLst>
          </p:nvPr>
        </p:nvGraphicFramePr>
        <p:xfrm>
          <a:off x="838200" y="990600"/>
          <a:ext cx="7772400" cy="5316222"/>
        </p:xfrm>
        <a:graphic>
          <a:graphicData uri="http://schemas.openxmlformats.org/drawingml/2006/table">
            <a:tbl>
              <a:tblPr/>
              <a:tblGrid>
                <a:gridCol w="3038475">
                  <a:extLst>
                    <a:ext uri="{9D8B030D-6E8A-4147-A177-3AD203B41FA5}">
                      <a16:colId xmlns:a16="http://schemas.microsoft.com/office/drawing/2014/main" val="20000"/>
                    </a:ext>
                  </a:extLst>
                </a:gridCol>
                <a:gridCol w="1577975">
                  <a:extLst>
                    <a:ext uri="{9D8B030D-6E8A-4147-A177-3AD203B41FA5}">
                      <a16:colId xmlns:a16="http://schemas.microsoft.com/office/drawing/2014/main" val="20001"/>
                    </a:ext>
                  </a:extLst>
                </a:gridCol>
                <a:gridCol w="1577975">
                  <a:extLst>
                    <a:ext uri="{9D8B030D-6E8A-4147-A177-3AD203B41FA5}">
                      <a16:colId xmlns:a16="http://schemas.microsoft.com/office/drawing/2014/main" val="20002"/>
                    </a:ext>
                  </a:extLst>
                </a:gridCol>
                <a:gridCol w="1577975">
                  <a:extLst>
                    <a:ext uri="{9D8B030D-6E8A-4147-A177-3AD203B41FA5}">
                      <a16:colId xmlns:a16="http://schemas.microsoft.com/office/drawing/2014/main" val="20003"/>
                    </a:ext>
                  </a:extLst>
                </a:gridCol>
              </a:tblGrid>
              <a:tr h="993531">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err="1">
                          <a:ln>
                            <a:noFill/>
                          </a:ln>
                          <a:solidFill>
                            <a:srgbClr val="000000"/>
                          </a:solidFill>
                          <a:effectLst/>
                          <a:latin typeface="Tahoma" charset="0"/>
                          <a:ea typeface="MS PGothic" charset="0"/>
                          <a:cs typeface="Arial" charset="0"/>
                        </a:rPr>
                        <a:t>Bleakhaus’s</a:t>
                      </a:r>
                      <a:r>
                        <a:rPr kumimoji="0" lang="en-US" sz="1800" b="0" i="0" u="none" strike="noStrike" cap="none" normalizeH="0" baseline="0" dirty="0">
                          <a:ln>
                            <a:noFill/>
                          </a:ln>
                          <a:solidFill>
                            <a:srgbClr val="000000"/>
                          </a:solidFill>
                          <a:effectLst/>
                          <a:latin typeface="Tahoma" charset="0"/>
                          <a:ea typeface="MS PGothic" charset="0"/>
                          <a:cs typeface="Arial" charset="0"/>
                        </a:rPr>
                        <a:t> Predicted Risk</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gridSpan="2">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Observed Proportion</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rgbClr val="000000"/>
                          </a:solidFill>
                          <a:effectLst/>
                          <a:latin typeface="Tahoma" charset="0"/>
                          <a:ea typeface="MS PGothic" charset="0"/>
                          <a:cs typeface="Arial" charset="0"/>
                        </a:rPr>
                        <a:t>Predicted - Observed</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752">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50%</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33/100</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33%</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Verdana" charset="0"/>
                          <a:ea typeface="MS PGothic" charset="0"/>
                          <a:cs typeface="MS PGothic" charset="0"/>
                        </a:rPr>
                        <a:t>17%</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ctr" anchorCtr="1"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52">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35%</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17/100</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17%</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Verdana" charset="0"/>
                          <a:ea typeface="MS PGothic" charset="0"/>
                          <a:cs typeface="MS PGothic" charset="0"/>
                        </a:rPr>
                        <a:t>18%</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ctr" anchorCtr="1"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52">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20%</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11/100</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11%</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Verdana" charset="0"/>
                          <a:ea typeface="MS PGothic" charset="0"/>
                          <a:cs typeface="MS PGothic" charset="0"/>
                        </a:rPr>
                        <a:t>9%</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ctr" anchorCtr="1"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52">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Tahoma" charset="0"/>
                          <a:ea typeface="MS PGothic" charset="0"/>
                          <a:cs typeface="MS PGothic" charset="0"/>
                        </a:rPr>
                        <a:t>Mean</a:t>
                      </a: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Tahoma" charset="0"/>
                          <a:ea typeface="MS PGothic" charset="0"/>
                          <a:cs typeface="MS PGothic" charset="0"/>
                        </a:rPr>
                        <a:t>14.7%</a:t>
                      </a:r>
                    </a:p>
                  </a:txBody>
                  <a:tcPr marT="45717" marB="45717" anchor="ctr" anchorCtr="1"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1540">
                <a:tc gridSpan="3">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95119">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err="1">
                          <a:ln>
                            <a:noFill/>
                          </a:ln>
                          <a:solidFill>
                            <a:srgbClr val="000000"/>
                          </a:solidFill>
                          <a:effectLst/>
                          <a:latin typeface="Tahoma" charset="0"/>
                          <a:ea typeface="MS PGothic" charset="0"/>
                          <a:cs typeface="Arial" charset="0"/>
                        </a:rPr>
                        <a:t>PolyANA’s</a:t>
                      </a:r>
                      <a:r>
                        <a:rPr kumimoji="0" lang="en-US" sz="1800" b="0" i="0" u="none" strike="noStrike" cap="none" normalizeH="0" baseline="0" dirty="0">
                          <a:ln>
                            <a:noFill/>
                          </a:ln>
                          <a:solidFill>
                            <a:srgbClr val="000000"/>
                          </a:solidFill>
                          <a:effectLst/>
                          <a:latin typeface="Tahoma" charset="0"/>
                          <a:ea typeface="MS PGothic" charset="0"/>
                          <a:cs typeface="Arial" charset="0"/>
                        </a:rPr>
                        <a:t> Predicted Risk</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gridSpan="2">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Observed Proportion</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rgbClr val="000000"/>
                          </a:solidFill>
                          <a:effectLst/>
                          <a:latin typeface="Tahoma" charset="0"/>
                          <a:ea typeface="MS PGothic" charset="0"/>
                          <a:cs typeface="Arial" charset="0"/>
                        </a:rPr>
                        <a:t>Predicted - Observed</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6"/>
                  </a:ext>
                </a:extLst>
              </a:tr>
              <a:tr h="365752">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rgbClr val="000000"/>
                          </a:solidFill>
                          <a:effectLst/>
                          <a:latin typeface="Tahoma" charset="0"/>
                          <a:ea typeface="MS PGothic" charset="0"/>
                          <a:cs typeface="Arial" charset="0"/>
                        </a:rPr>
                        <a:t>25%</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33/100</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33%</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Verdana" charset="0"/>
                          <a:ea typeface="MS PGothic" charset="0"/>
                          <a:cs typeface="MS PGothic" charset="0"/>
                        </a:rPr>
                        <a:t>-8%</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ctr" anchorCtr="1" horzOverflow="overflow">
                    <a:lnL w="12700" cap="flat" cmpd="sng" algn="ctr">
                      <a:solidFill>
                        <a:srgbClr val="C0C0C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52">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Tahoma" charset="0"/>
                          <a:ea typeface="MS PGothic" charset="0"/>
                          <a:cs typeface="MS PGothic" charset="0"/>
                        </a:rPr>
                        <a:t>10%</a:t>
                      </a: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Tahoma" charset="0"/>
                          <a:ea typeface="MS PGothic" charset="0"/>
                          <a:cs typeface="MS PGothic" charset="0"/>
                        </a:rPr>
                        <a:t>17/100</a:t>
                      </a: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Tahoma" charset="0"/>
                          <a:ea typeface="MS PGothic" charset="0"/>
                          <a:cs typeface="MS PGothic" charset="0"/>
                        </a:rPr>
                        <a:t>17%</a:t>
                      </a: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Tahoma" charset="0"/>
                          <a:ea typeface="MS PGothic" charset="0"/>
                          <a:cs typeface="MS PGothic" charset="0"/>
                        </a:rPr>
                        <a:t>-7%</a:t>
                      </a:r>
                    </a:p>
                  </a:txBody>
                  <a:tcPr marT="45717" marB="45717" anchor="ctr" anchorCtr="1" horzOverflow="overflow">
                    <a:lnL w="12700" cap="flat" cmpd="sng" algn="ctr">
                      <a:solidFill>
                        <a:srgbClr val="C0C0C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6162605"/>
                  </a:ext>
                </a:extLst>
              </a:tr>
              <a:tr h="365752">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Tahoma" charset="0"/>
                          <a:ea typeface="MS PGothic" charset="0"/>
                          <a:cs typeface="MS PGothic" charset="0"/>
                        </a:rPr>
                        <a:t>5%</a:t>
                      </a: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Tahoma" charset="0"/>
                          <a:ea typeface="MS PGothic" charset="0"/>
                          <a:cs typeface="MS PGothic" charset="0"/>
                        </a:rPr>
                        <a:t>11/100</a:t>
                      </a: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Tahoma" charset="0"/>
                          <a:ea typeface="MS PGothic" charset="0"/>
                          <a:cs typeface="MS PGothic" charset="0"/>
                        </a:rPr>
                        <a:t>11%</a:t>
                      </a: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Tahoma" charset="0"/>
                          <a:ea typeface="MS PGothic" charset="0"/>
                          <a:cs typeface="MS PGothic" charset="0"/>
                        </a:rPr>
                        <a:t>-6%</a:t>
                      </a:r>
                    </a:p>
                  </a:txBody>
                  <a:tcPr marT="45717" marB="45717" anchor="ctr" anchorCtr="1" horzOverflow="overflow">
                    <a:lnL w="12700" cap="flat" cmpd="sng" algn="ctr">
                      <a:solidFill>
                        <a:srgbClr val="C0C0C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07361111"/>
                  </a:ext>
                </a:extLst>
              </a:tr>
              <a:tr h="365752">
                <a:tc gridSpan="3">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Tahoma" charset="0"/>
                          <a:ea typeface="MS PGothic" charset="0"/>
                          <a:cs typeface="MS PGothic" charset="0"/>
                        </a:rPr>
                        <a:t>Mean</a:t>
                      </a: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Tahoma" charset="0"/>
                          <a:ea typeface="MS PGothic" charset="0"/>
                          <a:cs typeface="MS PGothic" charset="0"/>
                        </a:rPr>
                        <a:t>-7%</a:t>
                      </a:r>
                    </a:p>
                  </a:txBody>
                  <a:tcPr marT="45717" marB="45717" anchor="b" horzOverflow="overflow">
                    <a:lnL w="12700" cap="flat" cmpd="sng" algn="ctr">
                      <a:solidFill>
                        <a:srgbClr val="C0C0C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69027"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D61F144-D1C6-E243-B4B3-532DEEA48E58}" type="slidenum">
              <a:rPr lang="en-US" sz="1400"/>
              <a:pPr/>
              <a:t>21</a:t>
            </a:fld>
            <a:endParaRPr lang="en-US"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p:txBody>
          <a:bodyPr/>
          <a:lstStyle/>
          <a:p>
            <a:pPr eaLnBrk="1" hangingPunct="1"/>
            <a:r>
              <a:rPr lang="en-US" sz="3600" dirty="0">
                <a:latin typeface="Tahoma" charset="0"/>
                <a:ea typeface="MS PGothic" charset="0"/>
              </a:rPr>
              <a:t>Calibration Table</a:t>
            </a:r>
          </a:p>
        </p:txBody>
      </p:sp>
      <p:graphicFrame>
        <p:nvGraphicFramePr>
          <p:cNvPr id="49212" name="Group 60"/>
          <p:cNvGraphicFramePr>
            <a:graphicFrameLocks noGrp="1"/>
          </p:cNvGraphicFramePr>
          <p:nvPr>
            <p:ph idx="1"/>
            <p:extLst>
              <p:ext uri="{D42A27DB-BD31-4B8C-83A1-F6EECF244321}">
                <p14:modId xmlns:p14="http://schemas.microsoft.com/office/powerpoint/2010/main" val="3864173350"/>
              </p:ext>
            </p:extLst>
          </p:nvPr>
        </p:nvGraphicFramePr>
        <p:xfrm>
          <a:off x="914400" y="2895935"/>
          <a:ext cx="7772400" cy="1762413"/>
        </p:xfrm>
        <a:graphic>
          <a:graphicData uri="http://schemas.openxmlformats.org/drawingml/2006/table">
            <a:tbl>
              <a:tblPr/>
              <a:tblGrid>
                <a:gridCol w="3038475">
                  <a:extLst>
                    <a:ext uri="{9D8B030D-6E8A-4147-A177-3AD203B41FA5}">
                      <a16:colId xmlns:a16="http://schemas.microsoft.com/office/drawing/2014/main" val="20000"/>
                    </a:ext>
                  </a:extLst>
                </a:gridCol>
                <a:gridCol w="1577975">
                  <a:extLst>
                    <a:ext uri="{9D8B030D-6E8A-4147-A177-3AD203B41FA5}">
                      <a16:colId xmlns:a16="http://schemas.microsoft.com/office/drawing/2014/main" val="20001"/>
                    </a:ext>
                  </a:extLst>
                </a:gridCol>
                <a:gridCol w="1577975">
                  <a:extLst>
                    <a:ext uri="{9D8B030D-6E8A-4147-A177-3AD203B41FA5}">
                      <a16:colId xmlns:a16="http://schemas.microsoft.com/office/drawing/2014/main" val="20002"/>
                    </a:ext>
                  </a:extLst>
                </a:gridCol>
                <a:gridCol w="1577975">
                  <a:extLst>
                    <a:ext uri="{9D8B030D-6E8A-4147-A177-3AD203B41FA5}">
                      <a16:colId xmlns:a16="http://schemas.microsoft.com/office/drawing/2014/main" val="20003"/>
                    </a:ext>
                  </a:extLst>
                </a:gridCol>
              </a:tblGrid>
              <a:tr h="401540">
                <a:tc gridSpan="3">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95119">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err="1">
                          <a:ln>
                            <a:noFill/>
                          </a:ln>
                          <a:solidFill>
                            <a:srgbClr val="000000"/>
                          </a:solidFill>
                          <a:effectLst/>
                          <a:latin typeface="Tahoma" charset="0"/>
                          <a:ea typeface="MS PGothic" charset="0"/>
                          <a:cs typeface="Arial" charset="0"/>
                        </a:rPr>
                        <a:t>AgnoSIA’s</a:t>
                      </a:r>
                      <a:r>
                        <a:rPr kumimoji="0" lang="en-US" sz="1800" b="0" i="0" u="none" strike="noStrike" cap="none" normalizeH="0" baseline="0" dirty="0">
                          <a:ln>
                            <a:noFill/>
                          </a:ln>
                          <a:solidFill>
                            <a:srgbClr val="000000"/>
                          </a:solidFill>
                          <a:effectLst/>
                          <a:latin typeface="Tahoma" charset="0"/>
                          <a:ea typeface="MS PGothic" charset="0"/>
                          <a:cs typeface="Arial" charset="0"/>
                        </a:rPr>
                        <a:t> Predicted Risk</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gridSpan="2">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Observed Proportion</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rgbClr val="000000"/>
                          </a:solidFill>
                          <a:effectLst/>
                          <a:latin typeface="Tahoma" charset="0"/>
                          <a:ea typeface="MS PGothic" charset="0"/>
                          <a:cs typeface="Arial" charset="0"/>
                        </a:rPr>
                        <a:t>Predicted - Observed</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6"/>
                  </a:ext>
                </a:extLst>
              </a:tr>
              <a:tr h="365752">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20%</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61/300</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MS PGothic" charset="0"/>
                          <a:cs typeface="Arial" charset="0"/>
                        </a:rPr>
                        <a:t>20.3%</a:t>
                      </a:r>
                      <a:endParaRPr kumimoji="0" lang="en-US" sz="1800" b="0" i="0" u="none" strike="noStrike" cap="none" normalizeH="0" baseline="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Verdana" charset="0"/>
                          <a:ea typeface="MS PGothic" charset="0"/>
                          <a:cs typeface="MS PGothic" charset="0"/>
                        </a:rPr>
                        <a:t>-0.333%</a:t>
                      </a:r>
                      <a:endParaRPr kumimoji="0" lang="en-US" sz="1800" b="0" i="0" u="none" strike="noStrike" cap="none" normalizeH="0" baseline="0" dirty="0">
                        <a:ln>
                          <a:noFill/>
                        </a:ln>
                        <a:solidFill>
                          <a:schemeClr val="tx1"/>
                        </a:solidFill>
                        <a:effectLst/>
                        <a:latin typeface="Tahoma" charset="0"/>
                        <a:ea typeface="MS PGothic" charset="0"/>
                        <a:cs typeface="MS PGothic" charset="0"/>
                      </a:endParaRPr>
                    </a:p>
                  </a:txBody>
                  <a:tcPr marT="45717" marB="45717" anchor="b" horzOverflow="overflow">
                    <a:lnL w="12700" cap="flat" cmpd="sng" algn="ctr">
                      <a:solidFill>
                        <a:srgbClr val="C0C0C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69027"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D61F144-D1C6-E243-B4B3-532DEEA48E58}" type="slidenum">
              <a:rPr lang="en-US" sz="1400"/>
              <a:pPr/>
              <a:t>22</a:t>
            </a:fld>
            <a:endParaRPr lang="en-US" sz="1400"/>
          </a:p>
        </p:txBody>
      </p:sp>
    </p:spTree>
    <p:extLst>
      <p:ext uri="{BB962C8B-B14F-4D97-AF65-F5344CB8AC3E}">
        <p14:creationId xmlns:p14="http://schemas.microsoft.com/office/powerpoint/2010/main" val="2092812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5"/>
          <p:cNvSpPr>
            <a:spLocks noGrp="1" noChangeArrowheads="1"/>
          </p:cNvSpPr>
          <p:nvPr>
            <p:ph type="title"/>
          </p:nvPr>
        </p:nvSpPr>
        <p:spPr>
          <a:xfrm>
            <a:off x="1150938" y="214313"/>
            <a:ext cx="7793037" cy="928687"/>
          </a:xfrm>
        </p:spPr>
        <p:txBody>
          <a:bodyPr/>
          <a:lstStyle/>
          <a:p>
            <a:r>
              <a:rPr lang="en-US" dirty="0">
                <a:latin typeface="Tahoma" charset="0"/>
                <a:ea typeface="MS PGothic" charset="0"/>
              </a:rPr>
              <a:t>Calibration Plot</a:t>
            </a:r>
          </a:p>
        </p:txBody>
      </p:sp>
      <p:sp>
        <p:nvSpPr>
          <p:cNvPr id="173061"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EE21E232-7E2C-0F44-BB28-B8A6A5C75887}" type="slidenum">
              <a:rPr lang="en-US" sz="1400"/>
              <a:pPr/>
              <a:t>23</a:t>
            </a:fld>
            <a:endParaRPr lang="en-US" sz="1400"/>
          </a:p>
        </p:txBody>
      </p:sp>
      <p:sp>
        <p:nvSpPr>
          <p:cNvPr id="2" name="Rectangle 2">
            <a:extLst>
              <a:ext uri="{FF2B5EF4-FFF2-40B4-BE49-F238E27FC236}">
                <a16:creationId xmlns:a16="http://schemas.microsoft.com/office/drawing/2014/main" id="{B96DBE38-3659-0745-AECB-10F7EB67C2A7}"/>
              </a:ext>
            </a:extLst>
          </p:cNvPr>
          <p:cNvSpPr>
            <a:spLocks noChangeArrowheads="1"/>
          </p:cNvSpPr>
          <p:nvPr/>
        </p:nvSpPr>
        <p:spPr bwMode="auto">
          <a:xfrm>
            <a:off x="1905000" y="202977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Chart 6">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269847502"/>
              </p:ext>
            </p:extLst>
          </p:nvPr>
        </p:nvGraphicFramePr>
        <p:xfrm>
          <a:off x="1295400" y="1371600"/>
          <a:ext cx="574675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6620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5"/>
          <p:cNvSpPr>
            <a:spLocks noGrp="1" noChangeArrowheads="1"/>
          </p:cNvSpPr>
          <p:nvPr>
            <p:ph type="title"/>
          </p:nvPr>
        </p:nvSpPr>
        <p:spPr>
          <a:xfrm>
            <a:off x="1150938" y="214313"/>
            <a:ext cx="7793037" cy="928687"/>
          </a:xfrm>
        </p:spPr>
        <p:txBody>
          <a:bodyPr/>
          <a:lstStyle/>
          <a:p>
            <a:r>
              <a:rPr lang="en-US" dirty="0">
                <a:latin typeface="Tahoma" charset="0"/>
                <a:ea typeface="MS PGothic" charset="0"/>
              </a:rPr>
              <a:t>Calibration Plot</a:t>
            </a:r>
          </a:p>
        </p:txBody>
      </p:sp>
      <p:sp>
        <p:nvSpPr>
          <p:cNvPr id="173061"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EE21E232-7E2C-0F44-BB28-B8A6A5C75887}" type="slidenum">
              <a:rPr lang="en-US" sz="1400"/>
              <a:pPr/>
              <a:t>24</a:t>
            </a:fld>
            <a:endParaRPr lang="en-US" sz="1400"/>
          </a:p>
        </p:txBody>
      </p:sp>
      <p:graphicFrame>
        <p:nvGraphicFramePr>
          <p:cNvPr id="7" name="Chart 6">
            <a:extLst>
              <a:ext uri="{FF2B5EF4-FFF2-40B4-BE49-F238E27FC236}">
                <a16:creationId xmlns:a16="http://schemas.microsoft.com/office/drawing/2014/main" id="{00000000-0008-0000-0000-000003000000}"/>
              </a:ext>
            </a:extLst>
          </p:cNvPr>
          <p:cNvGraphicFramePr/>
          <p:nvPr>
            <p:extLst>
              <p:ext uri="{D42A27DB-BD31-4B8C-83A1-F6EECF244321}">
                <p14:modId xmlns:p14="http://schemas.microsoft.com/office/powerpoint/2010/main" val="2589960483"/>
              </p:ext>
            </p:extLst>
          </p:nvPr>
        </p:nvGraphicFramePr>
        <p:xfrm>
          <a:off x="1371600" y="1320800"/>
          <a:ext cx="5562599" cy="4948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6745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body" idx="4294967295"/>
          </p:nvPr>
        </p:nvSpPr>
        <p:spPr>
          <a:xfrm>
            <a:off x="533400" y="1981200"/>
            <a:ext cx="8489950" cy="4876800"/>
          </a:xfrm>
        </p:spPr>
        <p:txBody>
          <a:bodyPr/>
          <a:lstStyle/>
          <a:p>
            <a:pPr marL="0" indent="0" eaLnBrk="1" hangingPunct="1">
              <a:buNone/>
            </a:pPr>
            <a:r>
              <a:rPr lang="en-US" sz="2400" dirty="0" err="1">
                <a:latin typeface="Tahoma" charset="0"/>
                <a:ea typeface="MS PGothic" charset="0"/>
              </a:rPr>
              <a:t>r</a:t>
            </a:r>
            <a:r>
              <a:rPr lang="en-US" sz="2400" baseline="-25000" dirty="0" err="1">
                <a:latin typeface="Tahoma" charset="0"/>
                <a:ea typeface="MS PGothic" charset="0"/>
              </a:rPr>
              <a:t>i</a:t>
            </a:r>
            <a:r>
              <a:rPr lang="en-US" sz="2400" dirty="0">
                <a:latin typeface="Tahoma" charset="0"/>
                <a:ea typeface="MS PGothic" charset="0"/>
              </a:rPr>
              <a:t> = predicted risk in group </a:t>
            </a:r>
            <a:r>
              <a:rPr lang="en-US" sz="2400" dirty="0" err="1">
                <a:latin typeface="Tahoma" charset="0"/>
                <a:ea typeface="MS PGothic" charset="0"/>
              </a:rPr>
              <a:t>i</a:t>
            </a:r>
            <a:endParaRPr lang="en-US" sz="2400" dirty="0">
              <a:latin typeface="Tahoma" charset="0"/>
              <a:ea typeface="MS PGothic" charset="0"/>
            </a:endParaRPr>
          </a:p>
          <a:p>
            <a:pPr marL="0" indent="0" eaLnBrk="1" hangingPunct="1">
              <a:buNone/>
            </a:pPr>
            <a:r>
              <a:rPr lang="en-US" sz="2400" dirty="0">
                <a:latin typeface="Tahoma" charset="0"/>
                <a:ea typeface="MS PGothic" charset="0"/>
              </a:rPr>
              <a:t>p</a:t>
            </a:r>
            <a:r>
              <a:rPr lang="en-US" sz="2400" baseline="-25000" dirty="0">
                <a:latin typeface="Tahoma" charset="0"/>
                <a:ea typeface="MS PGothic" charset="0"/>
              </a:rPr>
              <a:t>i </a:t>
            </a:r>
            <a:r>
              <a:rPr lang="en-US" sz="2400" dirty="0">
                <a:latin typeface="Tahoma" charset="0"/>
                <a:ea typeface="MS PGothic" charset="0"/>
              </a:rPr>
              <a:t>= proportion with outcome in group </a:t>
            </a:r>
            <a:r>
              <a:rPr lang="en-US" sz="2400" dirty="0" err="1">
                <a:latin typeface="Tahoma" charset="0"/>
                <a:ea typeface="MS PGothic" charset="0"/>
              </a:rPr>
              <a:t>i</a:t>
            </a:r>
            <a:endParaRPr lang="en-US" sz="2400" dirty="0">
              <a:latin typeface="Tahoma" charset="0"/>
              <a:ea typeface="MS PGothic" charset="0"/>
            </a:endParaRPr>
          </a:p>
          <a:p>
            <a:pPr marL="0" indent="0" eaLnBrk="1" hangingPunct="1">
              <a:buNone/>
            </a:pPr>
            <a:r>
              <a:rPr lang="en-US" sz="2400" dirty="0">
                <a:latin typeface="Tahoma" charset="0"/>
                <a:ea typeface="MS PGothic" charset="0"/>
              </a:rPr>
              <a:t>f</a:t>
            </a:r>
            <a:r>
              <a:rPr lang="en-US" sz="2400" baseline="-25000" dirty="0">
                <a:latin typeface="Tahoma" charset="0"/>
                <a:ea typeface="MS PGothic" charset="0"/>
              </a:rPr>
              <a:t>i</a:t>
            </a:r>
            <a:r>
              <a:rPr lang="en-US" sz="2400" dirty="0">
                <a:latin typeface="Tahoma" charset="0"/>
                <a:ea typeface="MS PGothic" charset="0"/>
              </a:rPr>
              <a:t> = fraction of population in group </a:t>
            </a:r>
            <a:r>
              <a:rPr lang="en-US" sz="2400" dirty="0" err="1">
                <a:latin typeface="Tahoma" charset="0"/>
                <a:ea typeface="MS PGothic" charset="0"/>
              </a:rPr>
              <a:t>i</a:t>
            </a:r>
            <a:r>
              <a:rPr lang="en-US" sz="2400" baseline="-25000" dirty="0">
                <a:latin typeface="Tahoma" charset="0"/>
                <a:ea typeface="MS PGothic" charset="0"/>
              </a:rPr>
              <a:t> </a:t>
            </a:r>
          </a:p>
          <a:p>
            <a:pPr marL="0" indent="0" eaLnBrk="1" hangingPunct="1">
              <a:buNone/>
            </a:pPr>
            <a:r>
              <a:rPr lang="en-US" sz="2400" dirty="0">
                <a:latin typeface="Tahoma" charset="0"/>
                <a:ea typeface="MS PGothic" charset="0"/>
              </a:rPr>
              <a:t>Metrics are f</a:t>
            </a:r>
            <a:r>
              <a:rPr lang="en-US" sz="2400" baseline="-25000" dirty="0">
                <a:latin typeface="Tahoma" charset="0"/>
                <a:ea typeface="MS PGothic" charset="0"/>
              </a:rPr>
              <a:t>i</a:t>
            </a:r>
            <a:r>
              <a:rPr lang="en-US" sz="2400" dirty="0">
                <a:latin typeface="Tahoma" charset="0"/>
                <a:ea typeface="MS PGothic" charset="0"/>
              </a:rPr>
              <a:t>-weighted averages; smaller is better; 0 is perfect.</a:t>
            </a:r>
          </a:p>
          <a:p>
            <a:pPr marL="0" indent="0" eaLnBrk="1" hangingPunct="1">
              <a:buNone/>
            </a:pPr>
            <a:r>
              <a:rPr lang="en-US" sz="2400" dirty="0">
                <a:latin typeface="Tahoma" charset="0"/>
                <a:ea typeface="MS PGothic" charset="0"/>
              </a:rPr>
              <a:t>Bias = </a:t>
            </a:r>
            <a:r>
              <a:rPr lang="en-US" sz="2400" dirty="0" err="1">
                <a:latin typeface="Tahoma" charset="0"/>
                <a:ea typeface="MS PGothic" charset="0"/>
              </a:rPr>
              <a:t>r</a:t>
            </a:r>
            <a:r>
              <a:rPr lang="en-US" sz="2400" baseline="-25000" dirty="0" err="1">
                <a:latin typeface="Tahoma" charset="0"/>
                <a:ea typeface="MS PGothic" charset="0"/>
              </a:rPr>
              <a:t>i</a:t>
            </a:r>
            <a:r>
              <a:rPr lang="en-US" sz="2400" dirty="0">
                <a:latin typeface="Tahoma" charset="0"/>
                <a:ea typeface="MS PGothic" charset="0"/>
              </a:rPr>
              <a:t> – p</a:t>
            </a:r>
            <a:r>
              <a:rPr lang="en-US" sz="2400" baseline="-25000" dirty="0">
                <a:latin typeface="Tahoma" charset="0"/>
                <a:ea typeface="MS PGothic" charset="0"/>
              </a:rPr>
              <a:t>i</a:t>
            </a:r>
          </a:p>
          <a:p>
            <a:pPr marL="0" indent="0" eaLnBrk="1" hangingPunct="1">
              <a:buNone/>
            </a:pPr>
            <a:r>
              <a:rPr lang="en-US" sz="2400" dirty="0">
                <a:latin typeface="Tahoma" charset="0"/>
                <a:ea typeface="MS PGothic" charset="0"/>
              </a:rPr>
              <a:t>Absolute Error = p</a:t>
            </a:r>
            <a:r>
              <a:rPr lang="en-US" sz="2400" baseline="-25000" dirty="0">
                <a:latin typeface="Tahoma" charset="0"/>
                <a:ea typeface="MS PGothic" charset="0"/>
              </a:rPr>
              <a:t>i</a:t>
            </a:r>
            <a:r>
              <a:rPr lang="en-US" sz="2400" dirty="0">
                <a:latin typeface="Tahoma" charset="0"/>
                <a:ea typeface="MS PGothic" charset="0"/>
              </a:rPr>
              <a:t>| 1 - </a:t>
            </a:r>
            <a:r>
              <a:rPr lang="en-US" sz="2400" dirty="0" err="1">
                <a:latin typeface="Tahoma" charset="0"/>
                <a:ea typeface="MS PGothic" charset="0"/>
              </a:rPr>
              <a:t>r</a:t>
            </a:r>
            <a:r>
              <a:rPr lang="en-US" sz="2400" baseline="-25000" dirty="0" err="1">
                <a:latin typeface="Tahoma" charset="0"/>
                <a:ea typeface="MS PGothic" charset="0"/>
              </a:rPr>
              <a:t>i</a:t>
            </a:r>
            <a:r>
              <a:rPr lang="en-US" sz="2400" dirty="0">
                <a:latin typeface="Tahoma" charset="0"/>
                <a:ea typeface="MS PGothic" charset="0"/>
              </a:rPr>
              <a:t> | + (1 – p</a:t>
            </a:r>
            <a:r>
              <a:rPr lang="en-US" sz="2400" baseline="-25000" dirty="0">
                <a:latin typeface="Tahoma" charset="0"/>
                <a:ea typeface="MS PGothic" charset="0"/>
              </a:rPr>
              <a:t>i</a:t>
            </a:r>
            <a:r>
              <a:rPr lang="en-US" sz="2400" dirty="0">
                <a:latin typeface="Tahoma" charset="0"/>
                <a:ea typeface="MS PGothic" charset="0"/>
              </a:rPr>
              <a:t>)|0 – </a:t>
            </a:r>
            <a:r>
              <a:rPr lang="en-US" sz="2400" dirty="0" err="1">
                <a:latin typeface="Tahoma" charset="0"/>
                <a:ea typeface="MS PGothic" charset="0"/>
              </a:rPr>
              <a:t>r</a:t>
            </a:r>
            <a:r>
              <a:rPr lang="en-US" sz="2400" baseline="-25000" dirty="0" err="1">
                <a:latin typeface="Tahoma" charset="0"/>
                <a:ea typeface="MS PGothic" charset="0"/>
              </a:rPr>
              <a:t>i</a:t>
            </a:r>
            <a:r>
              <a:rPr lang="en-US" sz="2400" dirty="0">
                <a:latin typeface="Tahoma" charset="0"/>
                <a:ea typeface="MS PGothic" charset="0"/>
              </a:rPr>
              <a:t>|</a:t>
            </a:r>
            <a:endParaRPr lang="en-US" sz="2400" baseline="-25000" dirty="0">
              <a:latin typeface="Tahoma" charset="0"/>
              <a:ea typeface="MS PGothic" charset="0"/>
            </a:endParaRPr>
          </a:p>
          <a:p>
            <a:pPr marL="0" indent="0" eaLnBrk="1" hangingPunct="1">
              <a:buNone/>
            </a:pPr>
            <a:r>
              <a:rPr lang="en-US" sz="2400" dirty="0">
                <a:latin typeface="Tahoma" charset="0"/>
                <a:ea typeface="MS PGothic" charset="0"/>
              </a:rPr>
              <a:t>Brier Score = p</a:t>
            </a:r>
            <a:r>
              <a:rPr lang="en-US" sz="2400" baseline="-25000" dirty="0">
                <a:latin typeface="Tahoma" charset="0"/>
                <a:ea typeface="MS PGothic" charset="0"/>
              </a:rPr>
              <a:t>i</a:t>
            </a:r>
            <a:r>
              <a:rPr lang="en-US" sz="2400" dirty="0">
                <a:latin typeface="Tahoma" charset="0"/>
                <a:ea typeface="MS PGothic" charset="0"/>
              </a:rPr>
              <a:t>(1 - </a:t>
            </a:r>
            <a:r>
              <a:rPr lang="en-US" sz="2400" dirty="0" err="1">
                <a:latin typeface="Tahoma" charset="0"/>
                <a:ea typeface="MS PGothic" charset="0"/>
              </a:rPr>
              <a:t>r</a:t>
            </a:r>
            <a:r>
              <a:rPr lang="en-US" sz="2400" baseline="-25000" dirty="0" err="1">
                <a:latin typeface="Tahoma" charset="0"/>
                <a:ea typeface="MS PGothic" charset="0"/>
              </a:rPr>
              <a:t>i</a:t>
            </a:r>
            <a:r>
              <a:rPr lang="en-US" sz="2400" dirty="0">
                <a:latin typeface="Tahoma" charset="0"/>
                <a:ea typeface="MS PGothic" charset="0"/>
              </a:rPr>
              <a:t> )</a:t>
            </a:r>
            <a:r>
              <a:rPr lang="en-US" sz="2400" baseline="30000" dirty="0">
                <a:latin typeface="Tahoma" charset="0"/>
                <a:ea typeface="MS PGothic" charset="0"/>
              </a:rPr>
              <a:t>2</a:t>
            </a:r>
            <a:r>
              <a:rPr lang="en-US" sz="2400" dirty="0">
                <a:latin typeface="Tahoma" charset="0"/>
                <a:ea typeface="MS PGothic" charset="0"/>
              </a:rPr>
              <a:t> + (1 – p</a:t>
            </a:r>
            <a:r>
              <a:rPr lang="en-US" sz="2400" baseline="-25000" dirty="0">
                <a:latin typeface="Tahoma" charset="0"/>
                <a:ea typeface="MS PGothic" charset="0"/>
              </a:rPr>
              <a:t>i</a:t>
            </a:r>
            <a:r>
              <a:rPr lang="en-US" sz="2400" dirty="0">
                <a:latin typeface="Tahoma" charset="0"/>
                <a:ea typeface="MS PGothic" charset="0"/>
              </a:rPr>
              <a:t>) (0 – </a:t>
            </a:r>
            <a:r>
              <a:rPr lang="en-US" sz="2400" dirty="0" err="1">
                <a:latin typeface="Tahoma" charset="0"/>
                <a:ea typeface="MS PGothic" charset="0"/>
              </a:rPr>
              <a:t>r</a:t>
            </a:r>
            <a:r>
              <a:rPr lang="en-US" sz="2400" baseline="-25000" dirty="0" err="1">
                <a:latin typeface="Tahoma" charset="0"/>
                <a:ea typeface="MS PGothic" charset="0"/>
              </a:rPr>
              <a:t>i</a:t>
            </a:r>
            <a:r>
              <a:rPr lang="en-US" sz="2400" dirty="0">
                <a:latin typeface="Tahoma" charset="0"/>
                <a:ea typeface="MS PGothic" charset="0"/>
              </a:rPr>
              <a:t>)</a:t>
            </a:r>
            <a:r>
              <a:rPr lang="en-US" sz="2400" baseline="30000" dirty="0">
                <a:latin typeface="Tahoma" charset="0"/>
                <a:ea typeface="MS PGothic" charset="0"/>
              </a:rPr>
              <a:t>2</a:t>
            </a:r>
          </a:p>
          <a:p>
            <a:pPr marL="0" indent="0" eaLnBrk="1" hangingPunct="1">
              <a:buNone/>
            </a:pPr>
            <a:r>
              <a:rPr lang="en-US" sz="2400" dirty="0">
                <a:latin typeface="Tahoma" charset="0"/>
                <a:ea typeface="MS PGothic" charset="0"/>
              </a:rPr>
              <a:t>Calibration* = (</a:t>
            </a:r>
            <a:r>
              <a:rPr lang="en-US" sz="2400" dirty="0" err="1">
                <a:latin typeface="Tahoma" charset="0"/>
                <a:ea typeface="MS PGothic" charset="0"/>
              </a:rPr>
              <a:t>r</a:t>
            </a:r>
            <a:r>
              <a:rPr lang="en-US" sz="2400" baseline="-25000" dirty="0" err="1">
                <a:latin typeface="Tahoma" charset="0"/>
                <a:ea typeface="MS PGothic" charset="0"/>
              </a:rPr>
              <a:t>i</a:t>
            </a:r>
            <a:r>
              <a:rPr lang="en-US" sz="2400" dirty="0">
                <a:latin typeface="Tahoma" charset="0"/>
                <a:ea typeface="MS PGothic" charset="0"/>
              </a:rPr>
              <a:t> – p</a:t>
            </a:r>
            <a:r>
              <a:rPr lang="en-US" sz="2400" baseline="-25000" dirty="0">
                <a:latin typeface="Tahoma" charset="0"/>
                <a:ea typeface="MS PGothic" charset="0"/>
              </a:rPr>
              <a:t>i</a:t>
            </a:r>
            <a:r>
              <a:rPr lang="en-US" sz="2400" dirty="0">
                <a:latin typeface="Tahoma" charset="0"/>
                <a:ea typeface="MS PGothic" charset="0"/>
              </a:rPr>
              <a:t>)</a:t>
            </a:r>
            <a:r>
              <a:rPr lang="en-US" sz="2400" baseline="30000" dirty="0">
                <a:latin typeface="Tahoma" charset="0"/>
                <a:ea typeface="MS PGothic" charset="0"/>
              </a:rPr>
              <a:t>2</a:t>
            </a:r>
            <a:r>
              <a:rPr lang="en-US" sz="2400" dirty="0">
                <a:latin typeface="Tahoma" charset="0"/>
                <a:ea typeface="MS PGothic" charset="0"/>
              </a:rPr>
              <a:t> (*metric has same name as  concept)</a:t>
            </a:r>
            <a:endParaRPr lang="en-US" sz="2400" baseline="30000" dirty="0">
              <a:latin typeface="Tahoma" charset="0"/>
              <a:ea typeface="MS PGothic" charset="0"/>
            </a:endParaRPr>
          </a:p>
          <a:p>
            <a:pPr marL="0" indent="0" eaLnBrk="1" hangingPunct="1">
              <a:buNone/>
            </a:pPr>
            <a:r>
              <a:rPr lang="en-US" sz="2400" dirty="0">
                <a:latin typeface="Tahoma" charset="0"/>
                <a:ea typeface="MS PGothic" charset="0"/>
              </a:rPr>
              <a:t>Refinement = p</a:t>
            </a:r>
            <a:r>
              <a:rPr lang="en-US" sz="2400" baseline="-25000" dirty="0">
                <a:latin typeface="Tahoma" charset="0"/>
                <a:ea typeface="MS PGothic" charset="0"/>
              </a:rPr>
              <a:t>i</a:t>
            </a:r>
            <a:r>
              <a:rPr lang="en-US" sz="2400" dirty="0">
                <a:latin typeface="Tahoma" charset="0"/>
                <a:ea typeface="MS PGothic" charset="0"/>
              </a:rPr>
              <a:t>(1-p</a:t>
            </a:r>
            <a:r>
              <a:rPr lang="en-US" sz="2400" baseline="-25000" dirty="0">
                <a:latin typeface="Tahoma" charset="0"/>
                <a:ea typeface="MS PGothic" charset="0"/>
              </a:rPr>
              <a:t>i</a:t>
            </a:r>
            <a:r>
              <a:rPr lang="en-US" sz="2400" dirty="0">
                <a:latin typeface="Tahoma" charset="0"/>
                <a:ea typeface="MS PGothic" charset="0"/>
              </a:rPr>
              <a:t>) (metric of discrimination)</a:t>
            </a:r>
            <a:endParaRPr lang="en-US" sz="2400" baseline="-25000" dirty="0">
              <a:latin typeface="Tahoma" charset="0"/>
              <a:ea typeface="MS PGothic" charset="0"/>
            </a:endParaRPr>
          </a:p>
          <a:p>
            <a:pPr marL="0" indent="0" eaLnBrk="1" hangingPunct="1">
              <a:buNone/>
            </a:pPr>
            <a:r>
              <a:rPr lang="en-US" sz="2400" dirty="0">
                <a:latin typeface="Tahoma" charset="0"/>
                <a:ea typeface="MS PGothic" charset="0"/>
              </a:rPr>
              <a:t>Brier Score = Calibration + Refinement</a:t>
            </a:r>
          </a:p>
          <a:p>
            <a:pPr marL="0" indent="0" eaLnBrk="1" hangingPunct="1">
              <a:buNone/>
            </a:pPr>
            <a:endParaRPr lang="en-US" sz="2400" dirty="0">
              <a:latin typeface="Tahoma" charset="0"/>
              <a:ea typeface="MS PGothic" charset="0"/>
            </a:endParaRPr>
          </a:p>
          <a:p>
            <a:pPr marL="0" indent="0" eaLnBrk="1" hangingPunct="1">
              <a:buNone/>
            </a:pPr>
            <a:endParaRPr lang="en-US" sz="2400" dirty="0">
              <a:latin typeface="Tahoma" charset="0"/>
              <a:ea typeface="MS PGothic" charset="0"/>
            </a:endParaRPr>
          </a:p>
          <a:p>
            <a:pPr marL="0" indent="0" eaLnBrk="1" hangingPunct="1">
              <a:buNone/>
            </a:pPr>
            <a:endParaRPr lang="en-US" sz="2400" dirty="0">
              <a:latin typeface="Tahoma" charset="0"/>
              <a:ea typeface="MS PGothic" charset="0"/>
            </a:endParaRPr>
          </a:p>
          <a:p>
            <a:pPr marL="0" indent="0" eaLnBrk="1" hangingPunct="1">
              <a:buNone/>
            </a:pPr>
            <a:endParaRPr lang="en-US" sz="2400" dirty="0">
              <a:latin typeface="Tahoma" charset="0"/>
              <a:ea typeface="MS PGothic" charset="0"/>
            </a:endParaRPr>
          </a:p>
        </p:txBody>
      </p:sp>
      <p:sp>
        <p:nvSpPr>
          <p:cNvPr id="166914" name="Rectangle 3"/>
          <p:cNvSpPr>
            <a:spLocks noGrp="1" noChangeArrowheads="1"/>
          </p:cNvSpPr>
          <p:nvPr>
            <p:ph type="title" idx="4294967295"/>
          </p:nvPr>
        </p:nvSpPr>
        <p:spPr>
          <a:xfrm>
            <a:off x="1143000" y="381000"/>
            <a:ext cx="6858000" cy="1143000"/>
          </a:xfrm>
        </p:spPr>
        <p:txBody>
          <a:bodyPr/>
          <a:lstStyle/>
          <a:p>
            <a:pPr eaLnBrk="1" hangingPunct="1"/>
            <a:r>
              <a:rPr lang="en-US" sz="3200" dirty="0">
                <a:latin typeface="Tahoma" charset="0"/>
                <a:ea typeface="MS PGothic" charset="0"/>
              </a:rPr>
              <a:t>Calibration Metrics: Bias, MAE, Brier Score, Calibration*, Refinement</a:t>
            </a:r>
          </a:p>
        </p:txBody>
      </p:sp>
      <p:sp>
        <p:nvSpPr>
          <p:cNvPr id="166916"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8B7D96DA-807B-1F45-9F7F-25F4EAF3745C}" type="slidenum">
              <a:rPr lang="en-US" sz="1400"/>
              <a:pPr/>
              <a:t>25</a:t>
            </a:fld>
            <a:endParaRPr lang="en-US" sz="1400"/>
          </a:p>
        </p:txBody>
      </p:sp>
      <p:sp>
        <p:nvSpPr>
          <p:cNvPr id="2" name="Oval 1">
            <a:extLst>
              <a:ext uri="{FF2B5EF4-FFF2-40B4-BE49-F238E27FC236}">
                <a16:creationId xmlns:a16="http://schemas.microsoft.com/office/drawing/2014/main" id="{CD008E31-6DC5-D741-AE28-6D6679C0B936}"/>
              </a:ext>
            </a:extLst>
          </p:cNvPr>
          <p:cNvSpPr/>
          <p:nvPr/>
        </p:nvSpPr>
        <p:spPr bwMode="auto">
          <a:xfrm>
            <a:off x="0" y="3962400"/>
            <a:ext cx="2977551" cy="1600200"/>
          </a:xfrm>
          <a:prstGeom prst="ellipse">
            <a:avLst/>
          </a:prstGeom>
          <a:noFill/>
          <a:ln w="222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42035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A9B5B6-91C0-424C-8B17-68C96D539653}"/>
              </a:ext>
            </a:extLst>
          </p:cNvPr>
          <p:cNvSpPr>
            <a:spLocks noGrp="1"/>
          </p:cNvSpPr>
          <p:nvPr>
            <p:ph type="sldNum" sz="quarter" idx="12"/>
          </p:nvPr>
        </p:nvSpPr>
        <p:spPr/>
        <p:txBody>
          <a:bodyPr/>
          <a:lstStyle/>
          <a:p>
            <a:pPr>
              <a:defRPr/>
            </a:pPr>
            <a:fld id="{5658D01E-B3B9-A143-8F8C-1F8AEAD31DC2}" type="slidenum">
              <a:rPr lang="en-US" smtClean="0"/>
              <a:pPr>
                <a:defRPr/>
              </a:pPr>
              <a:t>26</a:t>
            </a:fld>
            <a:endParaRPr lang="en-US"/>
          </a:p>
        </p:txBody>
      </p:sp>
      <p:graphicFrame>
        <p:nvGraphicFramePr>
          <p:cNvPr id="4" name="Table 3">
            <a:extLst>
              <a:ext uri="{FF2B5EF4-FFF2-40B4-BE49-F238E27FC236}">
                <a16:creationId xmlns:a16="http://schemas.microsoft.com/office/drawing/2014/main" id="{71D40608-D1D5-F94B-9354-D6F8662CE495}"/>
              </a:ext>
            </a:extLst>
          </p:cNvPr>
          <p:cNvGraphicFramePr>
            <a:graphicFrameLocks noGrp="1"/>
          </p:cNvGraphicFramePr>
          <p:nvPr>
            <p:extLst>
              <p:ext uri="{D42A27DB-BD31-4B8C-83A1-F6EECF244321}">
                <p14:modId xmlns:p14="http://schemas.microsoft.com/office/powerpoint/2010/main" val="1955327492"/>
              </p:ext>
            </p:extLst>
          </p:nvPr>
        </p:nvGraphicFramePr>
        <p:xfrm>
          <a:off x="381000" y="2743200"/>
          <a:ext cx="8229599" cy="1965699"/>
        </p:xfrm>
        <a:graphic>
          <a:graphicData uri="http://schemas.openxmlformats.org/drawingml/2006/table">
            <a:tbl>
              <a:tblPr/>
              <a:tblGrid>
                <a:gridCol w="1429127">
                  <a:extLst>
                    <a:ext uri="{9D8B030D-6E8A-4147-A177-3AD203B41FA5}">
                      <a16:colId xmlns:a16="http://schemas.microsoft.com/office/drawing/2014/main" val="2617471779"/>
                    </a:ext>
                  </a:extLst>
                </a:gridCol>
                <a:gridCol w="1414863">
                  <a:extLst>
                    <a:ext uri="{9D8B030D-6E8A-4147-A177-3AD203B41FA5}">
                      <a16:colId xmlns:a16="http://schemas.microsoft.com/office/drawing/2014/main" val="3455945059"/>
                    </a:ext>
                  </a:extLst>
                </a:gridCol>
                <a:gridCol w="1437683">
                  <a:extLst>
                    <a:ext uri="{9D8B030D-6E8A-4147-A177-3AD203B41FA5}">
                      <a16:colId xmlns:a16="http://schemas.microsoft.com/office/drawing/2014/main" val="4195801352"/>
                    </a:ext>
                  </a:extLst>
                </a:gridCol>
                <a:gridCol w="1232301">
                  <a:extLst>
                    <a:ext uri="{9D8B030D-6E8A-4147-A177-3AD203B41FA5}">
                      <a16:colId xmlns:a16="http://schemas.microsoft.com/office/drawing/2014/main" val="2920212500"/>
                    </a:ext>
                  </a:extLst>
                </a:gridCol>
                <a:gridCol w="1312172">
                  <a:extLst>
                    <a:ext uri="{9D8B030D-6E8A-4147-A177-3AD203B41FA5}">
                      <a16:colId xmlns:a16="http://schemas.microsoft.com/office/drawing/2014/main" val="2924422870"/>
                    </a:ext>
                  </a:extLst>
                </a:gridCol>
                <a:gridCol w="1403453">
                  <a:extLst>
                    <a:ext uri="{9D8B030D-6E8A-4147-A177-3AD203B41FA5}">
                      <a16:colId xmlns:a16="http://schemas.microsoft.com/office/drawing/2014/main" val="2436139098"/>
                    </a:ext>
                  </a:extLst>
                </a:gridCol>
              </a:tblGrid>
              <a:tr h="709385">
                <a:tc>
                  <a:txBody>
                    <a:bodyPr/>
                    <a:lstStyle/>
                    <a:p>
                      <a:pPr algn="l" fontAlgn="b"/>
                      <a:r>
                        <a:rPr lang="en-US" sz="2000" b="0" i="0" u="none" strike="noStrike">
                          <a:solidFill>
                            <a:srgbClr val="000000"/>
                          </a:solidFill>
                          <a:effectLst/>
                          <a:latin typeface="Calibri" panose="020F0502020204030204" pitchFamily="34" charset="0"/>
                        </a:rPr>
                        <a:t> </a:t>
                      </a:r>
                    </a:p>
                  </a:txBody>
                  <a:tcPr marL="8085" marR="8085" marT="80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Calibri" panose="020F0502020204030204" pitchFamily="34" charset="0"/>
                          <a:cs typeface="Times New Roman" panose="02020603050405020304" pitchFamily="18" charset="0"/>
                        </a:rPr>
                        <a:t>Mean Bias</a:t>
                      </a:r>
                      <a:endParaRPr lang="en-US" sz="2000" b="1" i="0" u="none" strike="noStrike">
                        <a:solidFill>
                          <a:srgbClr val="000000"/>
                        </a:solidFill>
                        <a:effectLst/>
                        <a:latin typeface="Calibri" panose="020F0502020204030204" pitchFamily="34" charset="0"/>
                      </a:endParaRPr>
                    </a:p>
                  </a:txBody>
                  <a:tcPr marL="8085" marR="8085" marT="80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Calibri" panose="020F0502020204030204" pitchFamily="34" charset="0"/>
                          <a:cs typeface="Times New Roman" panose="02020603050405020304" pitchFamily="18" charset="0"/>
                        </a:rPr>
                        <a:t>Mean Absolute Error</a:t>
                      </a:r>
                      <a:endParaRPr lang="en-US" sz="2000" b="1" i="0" u="none" strike="noStrike">
                        <a:solidFill>
                          <a:srgbClr val="000000"/>
                        </a:solidFill>
                        <a:effectLst/>
                        <a:latin typeface="Calibri" panose="020F0502020204030204" pitchFamily="34" charset="0"/>
                      </a:endParaRPr>
                    </a:p>
                  </a:txBody>
                  <a:tcPr marL="8085" marR="8085" marT="80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Calibri" panose="020F0502020204030204" pitchFamily="34" charset="0"/>
                          <a:cs typeface="Times New Roman" panose="02020603050405020304" pitchFamily="18" charset="0"/>
                        </a:rPr>
                        <a:t>Brier Score</a:t>
                      </a:r>
                      <a:endParaRPr lang="en-US" sz="2000" b="1" i="0" u="none" strike="noStrike">
                        <a:solidFill>
                          <a:srgbClr val="000000"/>
                        </a:solidFill>
                        <a:effectLst/>
                        <a:latin typeface="Calibri" panose="020F0502020204030204" pitchFamily="34" charset="0"/>
                      </a:endParaRPr>
                    </a:p>
                  </a:txBody>
                  <a:tcPr marL="8085" marR="8085" marT="80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Calibri" panose="020F0502020204030204" pitchFamily="34" charset="0"/>
                        </a:rPr>
                        <a:t>Calibration</a:t>
                      </a:r>
                    </a:p>
                  </a:txBody>
                  <a:tcPr marL="8085" marR="8085" marT="80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Calibri" panose="020F0502020204030204" pitchFamily="34" charset="0"/>
                        </a:rPr>
                        <a:t>Refinement</a:t>
                      </a:r>
                    </a:p>
                  </a:txBody>
                  <a:tcPr marL="8085" marR="8085" marT="80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0063942"/>
                  </a:ext>
                </a:extLst>
              </a:tr>
              <a:tr h="347738">
                <a:tc>
                  <a:txBody>
                    <a:bodyPr/>
                    <a:lstStyle/>
                    <a:p>
                      <a:pPr algn="l" fontAlgn="ctr"/>
                      <a:r>
                        <a:rPr lang="en-US" sz="2000" b="1" i="0" u="none" strike="noStrike">
                          <a:solidFill>
                            <a:srgbClr val="000000"/>
                          </a:solidFill>
                          <a:effectLst/>
                          <a:latin typeface="Calibri" panose="020F0502020204030204" pitchFamily="34" charset="0"/>
                          <a:cs typeface="Times New Roman" panose="02020603050405020304" pitchFamily="18" charset="0"/>
                        </a:rPr>
                        <a:t>Bleakhaus</a:t>
                      </a:r>
                      <a:endParaRPr lang="en-US" sz="2000" b="1" i="0" u="none" strike="noStrike">
                        <a:solidFill>
                          <a:srgbClr val="000000"/>
                        </a:solidFill>
                        <a:effectLst/>
                        <a:latin typeface="Calibri" panose="020F0502020204030204" pitchFamily="34" charset="0"/>
                      </a:endParaRPr>
                    </a:p>
                  </a:txBody>
                  <a:tcPr marL="8085" marR="8085" marT="80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cs typeface="Times New Roman" panose="02020603050405020304" pitchFamily="18" charset="0"/>
                        </a:rPr>
                        <a:t>0.147</a:t>
                      </a:r>
                      <a:endParaRPr lang="en-US" sz="2000" b="0" i="0" u="none" strike="noStrike">
                        <a:solidFill>
                          <a:srgbClr val="000000"/>
                        </a:solidFill>
                        <a:effectLst/>
                        <a:latin typeface="Calibri" panose="020F0502020204030204" pitchFamily="34" charset="0"/>
                      </a:endParaRPr>
                    </a:p>
                  </a:txBody>
                  <a:tcPr marL="8085" marR="8085" marT="80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cs typeface="Times New Roman" panose="02020603050405020304" pitchFamily="18" charset="0"/>
                        </a:rPr>
                        <a:t>0.389</a:t>
                      </a:r>
                      <a:endParaRPr lang="en-US" sz="2000" b="0" i="0" u="none" strike="noStrike">
                        <a:solidFill>
                          <a:srgbClr val="000000"/>
                        </a:solidFill>
                        <a:effectLst/>
                        <a:latin typeface="Calibri" panose="020F0502020204030204" pitchFamily="34" charset="0"/>
                      </a:endParaRPr>
                    </a:p>
                  </a:txBody>
                  <a:tcPr marL="8085" marR="8085" marT="80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cs typeface="Times New Roman" panose="02020603050405020304" pitchFamily="18" charset="0"/>
                        </a:rPr>
                        <a:t>0.177</a:t>
                      </a:r>
                      <a:endParaRPr lang="en-US" sz="2000" b="0" i="0" u="none" strike="noStrike">
                        <a:solidFill>
                          <a:srgbClr val="000000"/>
                        </a:solidFill>
                        <a:effectLst/>
                        <a:latin typeface="Calibri" panose="020F0502020204030204" pitchFamily="34" charset="0"/>
                      </a:endParaRPr>
                    </a:p>
                  </a:txBody>
                  <a:tcPr marL="8085" marR="8085" marT="80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0.023</a:t>
                      </a:r>
                    </a:p>
                  </a:txBody>
                  <a:tcPr marL="8085" marR="8085" marT="80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0.153</a:t>
                      </a:r>
                    </a:p>
                  </a:txBody>
                  <a:tcPr marL="8085" marR="8085" marT="80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41398"/>
                  </a:ext>
                </a:extLst>
              </a:tr>
              <a:tr h="347738">
                <a:tc>
                  <a:txBody>
                    <a:bodyPr/>
                    <a:lstStyle/>
                    <a:p>
                      <a:pPr algn="l" fontAlgn="ctr"/>
                      <a:r>
                        <a:rPr lang="en-US" sz="2000" b="1" i="0" u="none" strike="noStrike">
                          <a:solidFill>
                            <a:srgbClr val="000000"/>
                          </a:solidFill>
                          <a:effectLst/>
                          <a:latin typeface="Calibri" panose="020F0502020204030204" pitchFamily="34" charset="0"/>
                          <a:cs typeface="Times New Roman" panose="02020603050405020304" pitchFamily="18" charset="0"/>
                        </a:rPr>
                        <a:t>PolyANA</a:t>
                      </a:r>
                      <a:endParaRPr lang="en-US" sz="2000" b="1" i="0" u="none" strike="noStrike">
                        <a:solidFill>
                          <a:srgbClr val="000000"/>
                        </a:solidFill>
                        <a:effectLst/>
                        <a:latin typeface="Calibri" panose="020F0502020204030204" pitchFamily="34" charset="0"/>
                      </a:endParaRPr>
                    </a:p>
                  </a:txBody>
                  <a:tcPr marL="8085" marR="8085" marT="80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cs typeface="Times New Roman" panose="02020603050405020304" pitchFamily="18" charset="0"/>
                        </a:rPr>
                        <a:t>-0.070</a:t>
                      </a:r>
                      <a:endParaRPr lang="en-US" sz="2000" b="0" i="0" u="none" strike="noStrike">
                        <a:solidFill>
                          <a:srgbClr val="000000"/>
                        </a:solidFill>
                        <a:effectLst/>
                        <a:latin typeface="Calibri" panose="020F0502020204030204" pitchFamily="34" charset="0"/>
                      </a:endParaRPr>
                    </a:p>
                  </a:txBody>
                  <a:tcPr marL="8085" marR="8085" marT="80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cs typeface="Times New Roman" panose="02020603050405020304" pitchFamily="18" charset="0"/>
                        </a:rPr>
                        <a:t>0.267</a:t>
                      </a:r>
                      <a:endParaRPr lang="en-US" sz="2000" b="0" i="0" u="none" strike="noStrike">
                        <a:solidFill>
                          <a:srgbClr val="000000"/>
                        </a:solidFill>
                        <a:effectLst/>
                        <a:latin typeface="Calibri" panose="020F0502020204030204" pitchFamily="34" charset="0"/>
                      </a:endParaRPr>
                    </a:p>
                  </a:txBody>
                  <a:tcPr marL="8085" marR="8085" marT="80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cs typeface="Times New Roman" panose="02020603050405020304" pitchFamily="18" charset="0"/>
                        </a:rPr>
                        <a:t>0.158</a:t>
                      </a:r>
                      <a:endParaRPr lang="en-US" sz="2000" b="0" i="0" u="none" strike="noStrike">
                        <a:solidFill>
                          <a:srgbClr val="000000"/>
                        </a:solidFill>
                        <a:effectLst/>
                        <a:latin typeface="Calibri" panose="020F0502020204030204" pitchFamily="34" charset="0"/>
                      </a:endParaRPr>
                    </a:p>
                  </a:txBody>
                  <a:tcPr marL="8085" marR="8085" marT="80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0.005</a:t>
                      </a:r>
                    </a:p>
                  </a:txBody>
                  <a:tcPr marL="8085" marR="8085" marT="80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0.153</a:t>
                      </a:r>
                    </a:p>
                  </a:txBody>
                  <a:tcPr marL="8085" marR="8085" marT="80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070748"/>
                  </a:ext>
                </a:extLst>
              </a:tr>
              <a:tr h="347738">
                <a:tc>
                  <a:txBody>
                    <a:bodyPr/>
                    <a:lstStyle/>
                    <a:p>
                      <a:pPr algn="l" fontAlgn="ctr"/>
                      <a:r>
                        <a:rPr lang="en-US" sz="2000" b="1" i="0" u="none" strike="noStrike">
                          <a:solidFill>
                            <a:srgbClr val="000000"/>
                          </a:solidFill>
                          <a:effectLst/>
                          <a:latin typeface="Calibri" panose="020F0502020204030204" pitchFamily="34" charset="0"/>
                          <a:cs typeface="Times New Roman" panose="02020603050405020304" pitchFamily="18" charset="0"/>
                        </a:rPr>
                        <a:t>AgnoSIA</a:t>
                      </a:r>
                      <a:endParaRPr lang="en-US" sz="2000" b="1" i="0" u="none" strike="noStrike">
                        <a:solidFill>
                          <a:srgbClr val="000000"/>
                        </a:solidFill>
                        <a:effectLst/>
                        <a:latin typeface="Calibri" panose="020F0502020204030204" pitchFamily="34" charset="0"/>
                      </a:endParaRPr>
                    </a:p>
                  </a:txBody>
                  <a:tcPr marL="8085" marR="8085" marT="80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cs typeface="Times New Roman" panose="02020603050405020304" pitchFamily="18" charset="0"/>
                        </a:rPr>
                        <a:t>0.003</a:t>
                      </a:r>
                      <a:endParaRPr lang="en-US" sz="2000" b="0" i="0" u="none" strike="noStrike">
                        <a:solidFill>
                          <a:srgbClr val="000000"/>
                        </a:solidFill>
                        <a:effectLst/>
                        <a:latin typeface="Calibri" panose="020F0502020204030204" pitchFamily="34" charset="0"/>
                      </a:endParaRPr>
                    </a:p>
                  </a:txBody>
                  <a:tcPr marL="8085" marR="8085" marT="80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cs typeface="Times New Roman" panose="02020603050405020304" pitchFamily="18" charset="0"/>
                        </a:rPr>
                        <a:t>0.322</a:t>
                      </a:r>
                      <a:endParaRPr lang="en-US" sz="2000" b="0" i="0" u="none" strike="noStrike">
                        <a:solidFill>
                          <a:srgbClr val="000000"/>
                        </a:solidFill>
                        <a:effectLst/>
                        <a:latin typeface="Calibri" panose="020F0502020204030204" pitchFamily="34" charset="0"/>
                      </a:endParaRPr>
                    </a:p>
                  </a:txBody>
                  <a:tcPr marL="8085" marR="8085" marT="80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cs typeface="Times New Roman" panose="02020603050405020304" pitchFamily="18" charset="0"/>
                        </a:rPr>
                        <a:t>0.162</a:t>
                      </a:r>
                      <a:endParaRPr lang="en-US" sz="2000" b="0" i="0" u="none" strike="noStrike">
                        <a:solidFill>
                          <a:srgbClr val="000000"/>
                        </a:solidFill>
                        <a:effectLst/>
                        <a:latin typeface="Calibri" panose="020F0502020204030204" pitchFamily="34" charset="0"/>
                      </a:endParaRPr>
                    </a:p>
                  </a:txBody>
                  <a:tcPr marL="8085" marR="8085" marT="80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0.000</a:t>
                      </a:r>
                    </a:p>
                  </a:txBody>
                  <a:tcPr marL="8085" marR="8085" marT="80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0.162</a:t>
                      </a:r>
                    </a:p>
                  </a:txBody>
                  <a:tcPr marL="8085" marR="8085" marT="80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1157183"/>
                  </a:ext>
                </a:extLst>
              </a:tr>
            </a:tbl>
          </a:graphicData>
        </a:graphic>
      </p:graphicFrame>
      <p:sp>
        <p:nvSpPr>
          <p:cNvPr id="5" name="Rectangle 3">
            <a:extLst>
              <a:ext uri="{FF2B5EF4-FFF2-40B4-BE49-F238E27FC236}">
                <a16:creationId xmlns:a16="http://schemas.microsoft.com/office/drawing/2014/main" id="{460F6507-C26E-5040-8EC0-B6B6FEE5120B}"/>
              </a:ext>
            </a:extLst>
          </p:cNvPr>
          <p:cNvSpPr txBox="1">
            <a:spLocks noChangeArrowheads="1"/>
          </p:cNvSpPr>
          <p:nvPr/>
        </p:nvSpPr>
        <p:spPr bwMode="auto">
          <a:xfrm>
            <a:off x="1143000" y="381000"/>
            <a:ext cx="6858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pPr eaLnBrk="1" hangingPunct="1"/>
            <a:r>
              <a:rPr lang="en-US" sz="3200" kern="0" dirty="0">
                <a:latin typeface="Tahoma" charset="0"/>
                <a:ea typeface="MS PGothic" charset="0"/>
              </a:rPr>
              <a:t>Calibration Metrics: Bias, MAE, Brier Score, Calibration*, Refinement</a:t>
            </a:r>
          </a:p>
        </p:txBody>
      </p:sp>
    </p:spTree>
    <p:extLst>
      <p:ext uri="{BB962C8B-B14F-4D97-AF65-F5344CB8AC3E}">
        <p14:creationId xmlns:p14="http://schemas.microsoft.com/office/powerpoint/2010/main" val="4054450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a:xfrm>
            <a:off x="1046163" y="1066800"/>
            <a:ext cx="7793037" cy="676276"/>
          </a:xfrm>
        </p:spPr>
        <p:txBody>
          <a:bodyPr/>
          <a:lstStyle/>
          <a:p>
            <a:pPr eaLnBrk="1" hangingPunct="1"/>
            <a:r>
              <a:rPr lang="en-US" sz="3600" dirty="0">
                <a:latin typeface="Tahoma" charset="0"/>
                <a:ea typeface="MS PGothic" charset="0"/>
              </a:rPr>
              <a:t>(Not for Discussion) </a:t>
            </a:r>
            <a:r>
              <a:rPr lang="en-US" sz="3600" dirty="0" err="1">
                <a:latin typeface="Tahoma" charset="0"/>
                <a:ea typeface="MS PGothic" charset="0"/>
              </a:rPr>
              <a:t>Bleakhaus</a:t>
            </a:r>
            <a:r>
              <a:rPr lang="en-US" sz="3600" dirty="0">
                <a:latin typeface="Tahoma" charset="0"/>
                <a:ea typeface="MS PGothic" charset="0"/>
              </a:rPr>
              <a:t>: Bias, MAE, Brier Score, Calibration, Refinement</a:t>
            </a:r>
          </a:p>
        </p:txBody>
      </p:sp>
      <p:sp>
        <p:nvSpPr>
          <p:cNvPr id="169027"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D61F144-D1C6-E243-B4B3-532DEEA48E58}" type="slidenum">
              <a:rPr lang="en-US" sz="1400"/>
              <a:pPr/>
              <a:t>27</a:t>
            </a:fld>
            <a:endParaRPr lang="en-US" sz="1400"/>
          </a:p>
        </p:txBody>
      </p:sp>
      <p:graphicFrame>
        <p:nvGraphicFramePr>
          <p:cNvPr id="5" name="Table 4">
            <a:extLst>
              <a:ext uri="{FF2B5EF4-FFF2-40B4-BE49-F238E27FC236}">
                <a16:creationId xmlns:a16="http://schemas.microsoft.com/office/drawing/2014/main" id="{A32FB699-632F-C947-B8CA-E9397849AADE}"/>
              </a:ext>
            </a:extLst>
          </p:cNvPr>
          <p:cNvGraphicFramePr>
            <a:graphicFrameLocks noGrp="1"/>
          </p:cNvGraphicFramePr>
          <p:nvPr>
            <p:extLst>
              <p:ext uri="{D42A27DB-BD31-4B8C-83A1-F6EECF244321}">
                <p14:modId xmlns:p14="http://schemas.microsoft.com/office/powerpoint/2010/main" val="3319559271"/>
              </p:ext>
            </p:extLst>
          </p:nvPr>
        </p:nvGraphicFramePr>
        <p:xfrm>
          <a:off x="222249" y="2362200"/>
          <a:ext cx="8616951" cy="2209801"/>
        </p:xfrm>
        <a:graphic>
          <a:graphicData uri="http://schemas.openxmlformats.org/drawingml/2006/table">
            <a:tbl>
              <a:tblPr/>
              <a:tblGrid>
                <a:gridCol w="1449869">
                  <a:extLst>
                    <a:ext uri="{9D8B030D-6E8A-4147-A177-3AD203B41FA5}">
                      <a16:colId xmlns:a16="http://schemas.microsoft.com/office/drawing/2014/main" val="2665480558"/>
                    </a:ext>
                  </a:extLst>
                </a:gridCol>
                <a:gridCol w="896657">
                  <a:extLst>
                    <a:ext uri="{9D8B030D-6E8A-4147-A177-3AD203B41FA5}">
                      <a16:colId xmlns:a16="http://schemas.microsoft.com/office/drawing/2014/main" val="226488218"/>
                    </a:ext>
                  </a:extLst>
                </a:gridCol>
                <a:gridCol w="1233931">
                  <a:extLst>
                    <a:ext uri="{9D8B030D-6E8A-4147-A177-3AD203B41FA5}">
                      <a16:colId xmlns:a16="http://schemas.microsoft.com/office/drawing/2014/main" val="382196089"/>
                    </a:ext>
                  </a:extLst>
                </a:gridCol>
                <a:gridCol w="1061181">
                  <a:extLst>
                    <a:ext uri="{9D8B030D-6E8A-4147-A177-3AD203B41FA5}">
                      <a16:colId xmlns:a16="http://schemas.microsoft.com/office/drawing/2014/main" val="1280996043"/>
                    </a:ext>
                  </a:extLst>
                </a:gridCol>
                <a:gridCol w="1030332">
                  <a:extLst>
                    <a:ext uri="{9D8B030D-6E8A-4147-A177-3AD203B41FA5}">
                      <a16:colId xmlns:a16="http://schemas.microsoft.com/office/drawing/2014/main" val="3937050948"/>
                    </a:ext>
                  </a:extLst>
                </a:gridCol>
                <a:gridCol w="1020049">
                  <a:extLst>
                    <a:ext uri="{9D8B030D-6E8A-4147-A177-3AD203B41FA5}">
                      <a16:colId xmlns:a16="http://schemas.microsoft.com/office/drawing/2014/main" val="869110939"/>
                    </a:ext>
                  </a:extLst>
                </a:gridCol>
                <a:gridCol w="1036502">
                  <a:extLst>
                    <a:ext uri="{9D8B030D-6E8A-4147-A177-3AD203B41FA5}">
                      <a16:colId xmlns:a16="http://schemas.microsoft.com/office/drawing/2014/main" val="1384583462"/>
                    </a:ext>
                  </a:extLst>
                </a:gridCol>
                <a:gridCol w="888430">
                  <a:extLst>
                    <a:ext uri="{9D8B030D-6E8A-4147-A177-3AD203B41FA5}">
                      <a16:colId xmlns:a16="http://schemas.microsoft.com/office/drawing/2014/main" val="3676230593"/>
                    </a:ext>
                  </a:extLst>
                </a:gridCol>
              </a:tblGrid>
              <a:tr h="954851">
                <a:tc>
                  <a:txBody>
                    <a:bodyPr/>
                    <a:lstStyle/>
                    <a:p>
                      <a:pPr algn="ctr" rtl="0" fontAlgn="ctr"/>
                      <a:r>
                        <a:rPr lang="en-US" sz="1100" b="0" i="0" u="none" strike="noStrike">
                          <a:solidFill>
                            <a:srgbClr val="000000"/>
                          </a:solidFill>
                          <a:effectLst/>
                          <a:latin typeface="Tahoma" panose="020B0604030504040204" pitchFamily="34" charset="0"/>
                        </a:rPr>
                        <a:t>Bleakhaus’s Predicted Risk (r) </a:t>
                      </a:r>
                    </a:p>
                  </a:txBody>
                  <a:tcPr marL="5568" marR="5568" marT="55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gridSpan="2">
                  <a:txBody>
                    <a:bodyPr/>
                    <a:lstStyle/>
                    <a:p>
                      <a:pPr algn="ctr" rtl="0" fontAlgn="ctr"/>
                      <a:r>
                        <a:rPr lang="en-US" sz="1100" b="0" i="0" u="none" strike="noStrike">
                          <a:solidFill>
                            <a:srgbClr val="000000"/>
                          </a:solidFill>
                          <a:effectLst/>
                          <a:latin typeface="Tahoma" panose="020B0604030504040204" pitchFamily="34" charset="0"/>
                        </a:rPr>
                        <a:t>Observed Proportion (p)</a:t>
                      </a:r>
                    </a:p>
                  </a:txBody>
                  <a:tcPr marL="5568" marR="5568" marT="55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hMerge="1">
                  <a:txBody>
                    <a:bodyPr/>
                    <a:lstStyle/>
                    <a:p>
                      <a:endParaRPr lang="en-US"/>
                    </a:p>
                  </a:txBody>
                  <a:tcPr/>
                </a:tc>
                <a:tc>
                  <a:txBody>
                    <a:bodyPr/>
                    <a:lstStyle/>
                    <a:p>
                      <a:pPr algn="ctr" rtl="0" fontAlgn="ctr"/>
                      <a:r>
                        <a:rPr lang="en-US" sz="1100" b="0" i="0" u="none" strike="noStrike">
                          <a:solidFill>
                            <a:srgbClr val="000000"/>
                          </a:solidFill>
                          <a:effectLst/>
                          <a:latin typeface="Tahoma" panose="020B0604030504040204" pitchFamily="34" charset="0"/>
                        </a:rPr>
                        <a:t>Predicted - Observed (r-p)</a:t>
                      </a:r>
                    </a:p>
                  </a:txBody>
                  <a:tcPr marL="5568" marR="5568" marT="55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en-US" sz="1100" b="0" i="0" u="none" strike="noStrike">
                          <a:solidFill>
                            <a:srgbClr val="000000"/>
                          </a:solidFill>
                          <a:effectLst/>
                          <a:latin typeface="Tahoma" panose="020B0604030504040204" pitchFamily="34" charset="0"/>
                        </a:rPr>
                        <a:t>Absolute Error p(1-r)+(1-p)r</a:t>
                      </a:r>
                    </a:p>
                  </a:txBody>
                  <a:tcPr marL="5568" marR="5568" marT="55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en-US" sz="1100" b="0" i="0" u="none" strike="noStrike">
                          <a:solidFill>
                            <a:srgbClr val="000000"/>
                          </a:solidFill>
                          <a:effectLst/>
                          <a:latin typeface="Tahoma" panose="020B0604030504040204" pitchFamily="34" charset="0"/>
                        </a:rPr>
                        <a:t>       Brier          p(1-r)^2 + (1-p)r^2</a:t>
                      </a:r>
                    </a:p>
                  </a:txBody>
                  <a:tcPr marL="5568" marR="5568" marT="55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en-US" sz="1100" b="0" i="0" u="none" strike="noStrike">
                          <a:solidFill>
                            <a:srgbClr val="000000"/>
                          </a:solidFill>
                          <a:effectLst/>
                          <a:latin typeface="Tahoma" panose="020B0604030504040204" pitchFamily="34" charset="0"/>
                        </a:rPr>
                        <a:t>Calibration    (r-p)^2</a:t>
                      </a:r>
                    </a:p>
                  </a:txBody>
                  <a:tcPr marL="5568" marR="5568" marT="55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en-US" sz="1100" b="0" i="0" u="none" strike="noStrike">
                          <a:solidFill>
                            <a:srgbClr val="000000"/>
                          </a:solidFill>
                          <a:effectLst/>
                          <a:latin typeface="Tahoma" panose="020B0604030504040204" pitchFamily="34" charset="0"/>
                        </a:rPr>
                        <a:t>Refinement p(1-p)</a:t>
                      </a:r>
                    </a:p>
                  </a:txBody>
                  <a:tcPr marL="5568" marR="5568" marT="55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4293802820"/>
                  </a:ext>
                </a:extLst>
              </a:tr>
              <a:tr h="259470">
                <a:tc>
                  <a:txBody>
                    <a:bodyPr/>
                    <a:lstStyle/>
                    <a:p>
                      <a:pPr algn="ctr" rtl="0" fontAlgn="b"/>
                      <a:r>
                        <a:rPr lang="en-US" sz="1100" b="0" i="0" u="none" strike="noStrike">
                          <a:solidFill>
                            <a:srgbClr val="000000"/>
                          </a:solidFill>
                          <a:effectLst/>
                          <a:latin typeface="Tahoma" panose="020B0604030504040204" pitchFamily="34" charset="0"/>
                        </a:rPr>
                        <a:t>50%</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Tahoma" panose="020B0604030504040204" pitchFamily="34" charset="0"/>
                        </a:rPr>
                        <a:t>33/100</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Tahoma" panose="020B0604030504040204" pitchFamily="34" charset="0"/>
                        </a:rPr>
                        <a:t>33.0%</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17.0%</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50.0%</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0.250</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0.029</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0.221</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5825877"/>
                  </a:ext>
                </a:extLst>
              </a:tr>
              <a:tr h="259470">
                <a:tc>
                  <a:txBody>
                    <a:bodyPr/>
                    <a:lstStyle/>
                    <a:p>
                      <a:pPr algn="ctr" rtl="0" fontAlgn="b"/>
                      <a:r>
                        <a:rPr lang="en-US" sz="1100" b="0" i="0" u="none" strike="noStrike">
                          <a:solidFill>
                            <a:srgbClr val="000000"/>
                          </a:solidFill>
                          <a:effectLst/>
                          <a:latin typeface="Tahoma" panose="020B0604030504040204" pitchFamily="34" charset="0"/>
                        </a:rPr>
                        <a:t>35%</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Tahoma" panose="020B0604030504040204" pitchFamily="34" charset="0"/>
                        </a:rPr>
                        <a:t>17/100</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Tahoma" panose="020B0604030504040204" pitchFamily="34" charset="0"/>
                        </a:rPr>
                        <a:t>17.0%</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18.0%</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40.1%</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0.174</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0.032</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0.141</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3430227"/>
                  </a:ext>
                </a:extLst>
              </a:tr>
              <a:tr h="259470">
                <a:tc>
                  <a:txBody>
                    <a:bodyPr/>
                    <a:lstStyle/>
                    <a:p>
                      <a:pPr algn="ctr" rtl="0" fontAlgn="b"/>
                      <a:r>
                        <a:rPr lang="en-US" sz="1100" b="0" i="0" u="none" strike="noStrike">
                          <a:solidFill>
                            <a:srgbClr val="000000"/>
                          </a:solidFill>
                          <a:effectLst/>
                          <a:latin typeface="Tahoma" panose="020B0604030504040204" pitchFamily="34" charset="0"/>
                        </a:rPr>
                        <a:t>20%</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Tahoma" panose="020B0604030504040204" pitchFamily="34" charset="0"/>
                        </a:rPr>
                        <a:t>11/100</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Tahoma" panose="020B0604030504040204" pitchFamily="34" charset="0"/>
                        </a:rPr>
                        <a:t>11.0%</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9.0%</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26.6%</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0.106</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0.008</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0.098</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044570"/>
                  </a:ext>
                </a:extLst>
              </a:tr>
              <a:tr h="476540">
                <a:tc>
                  <a:txBody>
                    <a:bodyPr/>
                    <a:lstStyle/>
                    <a:p>
                      <a:pPr algn="ctr" fontAlgn="b"/>
                      <a:r>
                        <a:rPr lang="en-US" sz="1100" b="0" i="0" u="none" strike="noStrike">
                          <a:solidFill>
                            <a:srgbClr val="000000"/>
                          </a:solidFill>
                          <a:effectLst/>
                          <a:latin typeface="Arial" panose="020B0604020202020204" pitchFamily="34" charset="0"/>
                        </a:rPr>
                        <a:t> </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 </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Tahoma" panose="020B0604030504040204" pitchFamily="34" charset="0"/>
                        </a:rPr>
                        <a:t>Weighted Average</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Tahoma" panose="020B0604030504040204" pitchFamily="34" charset="0"/>
                        </a:rPr>
                        <a:t>14.7%</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Tahoma" panose="020B0604030504040204" pitchFamily="34" charset="0"/>
                        </a:rPr>
                        <a:t>38.9%</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Tahoma" panose="020B0604030504040204" pitchFamily="34" charset="0"/>
                        </a:rPr>
                        <a:t>0.177</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Tahoma" panose="020B0604030504040204" pitchFamily="34" charset="0"/>
                        </a:rPr>
                        <a:t>0.023</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Tahoma" panose="020B0604030504040204" pitchFamily="34" charset="0"/>
                        </a:rPr>
                        <a:t>0.153</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1924388"/>
                  </a:ext>
                </a:extLst>
              </a:tr>
            </a:tbl>
          </a:graphicData>
        </a:graphic>
      </p:graphicFrame>
    </p:spTree>
    <p:extLst>
      <p:ext uri="{BB962C8B-B14F-4D97-AF65-F5344CB8AC3E}">
        <p14:creationId xmlns:p14="http://schemas.microsoft.com/office/powerpoint/2010/main" val="596759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a:xfrm>
            <a:off x="990600" y="1066800"/>
            <a:ext cx="7793037" cy="676276"/>
          </a:xfrm>
        </p:spPr>
        <p:txBody>
          <a:bodyPr/>
          <a:lstStyle/>
          <a:p>
            <a:pPr eaLnBrk="1" hangingPunct="1"/>
            <a:r>
              <a:rPr lang="en-US" sz="3600" dirty="0">
                <a:latin typeface="Tahoma" charset="0"/>
                <a:ea typeface="MS PGothic" charset="0"/>
              </a:rPr>
              <a:t>(Not for Discussion) </a:t>
            </a:r>
            <a:r>
              <a:rPr lang="en-US" sz="3600" dirty="0" err="1">
                <a:latin typeface="Tahoma" charset="0"/>
                <a:ea typeface="MS PGothic" charset="0"/>
              </a:rPr>
              <a:t>PolyANA</a:t>
            </a:r>
            <a:r>
              <a:rPr lang="en-US" sz="3600" dirty="0">
                <a:latin typeface="Tahoma" charset="0"/>
                <a:ea typeface="MS PGothic" charset="0"/>
              </a:rPr>
              <a:t>: Bias, MAE, Brier Score, Calibration, Refinement</a:t>
            </a:r>
          </a:p>
        </p:txBody>
      </p:sp>
      <p:sp>
        <p:nvSpPr>
          <p:cNvPr id="169027"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D61F144-D1C6-E243-B4B3-532DEEA48E58}" type="slidenum">
              <a:rPr lang="en-US" sz="1400"/>
              <a:pPr/>
              <a:t>28</a:t>
            </a:fld>
            <a:endParaRPr lang="en-US" sz="1400"/>
          </a:p>
        </p:txBody>
      </p:sp>
      <p:graphicFrame>
        <p:nvGraphicFramePr>
          <p:cNvPr id="3" name="Table 2">
            <a:extLst>
              <a:ext uri="{FF2B5EF4-FFF2-40B4-BE49-F238E27FC236}">
                <a16:creationId xmlns:a16="http://schemas.microsoft.com/office/drawing/2014/main" id="{9EDC7C95-FFFC-7D43-971C-F3DBE9F60F0B}"/>
              </a:ext>
            </a:extLst>
          </p:cNvPr>
          <p:cNvGraphicFramePr>
            <a:graphicFrameLocks noGrp="1"/>
          </p:cNvGraphicFramePr>
          <p:nvPr>
            <p:extLst>
              <p:ext uri="{D42A27DB-BD31-4B8C-83A1-F6EECF244321}">
                <p14:modId xmlns:p14="http://schemas.microsoft.com/office/powerpoint/2010/main" val="596604204"/>
              </p:ext>
            </p:extLst>
          </p:nvPr>
        </p:nvGraphicFramePr>
        <p:xfrm>
          <a:off x="381000" y="2743200"/>
          <a:ext cx="8574087" cy="1992604"/>
        </p:xfrm>
        <a:graphic>
          <a:graphicData uri="http://schemas.openxmlformats.org/drawingml/2006/table">
            <a:tbl>
              <a:tblPr/>
              <a:tblGrid>
                <a:gridCol w="1442657">
                  <a:extLst>
                    <a:ext uri="{9D8B030D-6E8A-4147-A177-3AD203B41FA5}">
                      <a16:colId xmlns:a16="http://schemas.microsoft.com/office/drawing/2014/main" val="453311490"/>
                    </a:ext>
                  </a:extLst>
                </a:gridCol>
                <a:gridCol w="892196">
                  <a:extLst>
                    <a:ext uri="{9D8B030D-6E8A-4147-A177-3AD203B41FA5}">
                      <a16:colId xmlns:a16="http://schemas.microsoft.com/office/drawing/2014/main" val="598345911"/>
                    </a:ext>
                  </a:extLst>
                </a:gridCol>
                <a:gridCol w="1227793">
                  <a:extLst>
                    <a:ext uri="{9D8B030D-6E8A-4147-A177-3AD203B41FA5}">
                      <a16:colId xmlns:a16="http://schemas.microsoft.com/office/drawing/2014/main" val="1741429682"/>
                    </a:ext>
                  </a:extLst>
                </a:gridCol>
                <a:gridCol w="1055902">
                  <a:extLst>
                    <a:ext uri="{9D8B030D-6E8A-4147-A177-3AD203B41FA5}">
                      <a16:colId xmlns:a16="http://schemas.microsoft.com/office/drawing/2014/main" val="3289339914"/>
                    </a:ext>
                  </a:extLst>
                </a:gridCol>
                <a:gridCol w="1025207">
                  <a:extLst>
                    <a:ext uri="{9D8B030D-6E8A-4147-A177-3AD203B41FA5}">
                      <a16:colId xmlns:a16="http://schemas.microsoft.com/office/drawing/2014/main" val="654665748"/>
                    </a:ext>
                  </a:extLst>
                </a:gridCol>
                <a:gridCol w="1014975">
                  <a:extLst>
                    <a:ext uri="{9D8B030D-6E8A-4147-A177-3AD203B41FA5}">
                      <a16:colId xmlns:a16="http://schemas.microsoft.com/office/drawing/2014/main" val="2605098068"/>
                    </a:ext>
                  </a:extLst>
                </a:gridCol>
                <a:gridCol w="1031346">
                  <a:extLst>
                    <a:ext uri="{9D8B030D-6E8A-4147-A177-3AD203B41FA5}">
                      <a16:colId xmlns:a16="http://schemas.microsoft.com/office/drawing/2014/main" val="260866538"/>
                    </a:ext>
                  </a:extLst>
                </a:gridCol>
                <a:gridCol w="884011">
                  <a:extLst>
                    <a:ext uri="{9D8B030D-6E8A-4147-A177-3AD203B41FA5}">
                      <a16:colId xmlns:a16="http://schemas.microsoft.com/office/drawing/2014/main" val="2133036115"/>
                    </a:ext>
                  </a:extLst>
                </a:gridCol>
              </a:tblGrid>
              <a:tr h="884358">
                <a:tc>
                  <a:txBody>
                    <a:bodyPr/>
                    <a:lstStyle/>
                    <a:p>
                      <a:pPr algn="ctr" rtl="0" fontAlgn="ctr"/>
                      <a:r>
                        <a:rPr lang="en-US" sz="1100" b="0" i="0" u="none" strike="noStrike">
                          <a:solidFill>
                            <a:srgbClr val="000000"/>
                          </a:solidFill>
                          <a:effectLst/>
                          <a:latin typeface="Tahoma" panose="020B0604030504040204" pitchFamily="34" charset="0"/>
                        </a:rPr>
                        <a:t>PolyANA’s Predicted Risk (r) </a:t>
                      </a:r>
                    </a:p>
                  </a:txBody>
                  <a:tcPr marL="5568" marR="5568" marT="55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gridSpan="2">
                  <a:txBody>
                    <a:bodyPr/>
                    <a:lstStyle/>
                    <a:p>
                      <a:pPr algn="ctr" rtl="0" fontAlgn="ctr"/>
                      <a:r>
                        <a:rPr lang="en-US" sz="1100" b="0" i="0" u="none" strike="noStrike">
                          <a:solidFill>
                            <a:srgbClr val="000000"/>
                          </a:solidFill>
                          <a:effectLst/>
                          <a:latin typeface="Tahoma" panose="020B0604030504040204" pitchFamily="34" charset="0"/>
                        </a:rPr>
                        <a:t>Observed Proportion (p)</a:t>
                      </a:r>
                    </a:p>
                  </a:txBody>
                  <a:tcPr marL="5568" marR="5568" marT="55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hMerge="1">
                  <a:txBody>
                    <a:bodyPr/>
                    <a:lstStyle/>
                    <a:p>
                      <a:endParaRPr lang="en-US"/>
                    </a:p>
                  </a:txBody>
                  <a:tcPr/>
                </a:tc>
                <a:tc>
                  <a:txBody>
                    <a:bodyPr/>
                    <a:lstStyle/>
                    <a:p>
                      <a:pPr algn="ctr" rtl="0" fontAlgn="ctr"/>
                      <a:r>
                        <a:rPr lang="en-US" sz="1100" b="0" i="0" u="none" strike="noStrike">
                          <a:solidFill>
                            <a:srgbClr val="000000"/>
                          </a:solidFill>
                          <a:effectLst/>
                          <a:latin typeface="Tahoma" panose="020B0604030504040204" pitchFamily="34" charset="0"/>
                        </a:rPr>
                        <a:t>Predicted - Observed (r-p)</a:t>
                      </a:r>
                    </a:p>
                  </a:txBody>
                  <a:tcPr marL="5568" marR="5568" marT="55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en-US" sz="1100" b="0" i="0" u="none" strike="noStrike">
                          <a:solidFill>
                            <a:srgbClr val="000000"/>
                          </a:solidFill>
                          <a:effectLst/>
                          <a:latin typeface="Tahoma" panose="020B0604030504040204" pitchFamily="34" charset="0"/>
                        </a:rPr>
                        <a:t>Absolute Error p(1-r)+(1-p)r</a:t>
                      </a:r>
                    </a:p>
                  </a:txBody>
                  <a:tcPr marL="5568" marR="5568" marT="55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en-US" sz="1100" b="0" i="0" u="none" strike="noStrike">
                          <a:solidFill>
                            <a:srgbClr val="000000"/>
                          </a:solidFill>
                          <a:effectLst/>
                          <a:latin typeface="Tahoma" panose="020B0604030504040204" pitchFamily="34" charset="0"/>
                        </a:rPr>
                        <a:t>       Brier          p(1-r)^2 +(1-p)r^2</a:t>
                      </a:r>
                    </a:p>
                  </a:txBody>
                  <a:tcPr marL="5568" marR="5568" marT="55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en-US" sz="1100" b="0" i="0" u="none" strike="noStrike">
                          <a:solidFill>
                            <a:srgbClr val="000000"/>
                          </a:solidFill>
                          <a:effectLst/>
                          <a:latin typeface="Tahoma" panose="020B0604030504040204" pitchFamily="34" charset="0"/>
                        </a:rPr>
                        <a:t>Calibration    (r-p)^2</a:t>
                      </a:r>
                    </a:p>
                  </a:txBody>
                  <a:tcPr marL="5568" marR="5568" marT="55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en-US" sz="1100" b="0" i="0" u="none" strike="noStrike">
                          <a:solidFill>
                            <a:srgbClr val="000000"/>
                          </a:solidFill>
                          <a:effectLst/>
                          <a:latin typeface="Tahoma" panose="020B0604030504040204" pitchFamily="34" charset="0"/>
                        </a:rPr>
                        <a:t>Refinement p(1-p)</a:t>
                      </a:r>
                    </a:p>
                  </a:txBody>
                  <a:tcPr marL="5568" marR="5568" marT="55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4194368832"/>
                  </a:ext>
                </a:extLst>
              </a:tr>
              <a:tr h="279860">
                <a:tc>
                  <a:txBody>
                    <a:bodyPr/>
                    <a:lstStyle/>
                    <a:p>
                      <a:pPr algn="ctr" rtl="0" fontAlgn="b"/>
                      <a:r>
                        <a:rPr lang="en-US" sz="1100" b="0" i="0" u="none" strike="noStrike">
                          <a:solidFill>
                            <a:srgbClr val="000000"/>
                          </a:solidFill>
                          <a:effectLst/>
                          <a:latin typeface="Tahoma" panose="020B0604030504040204" pitchFamily="34" charset="0"/>
                        </a:rPr>
                        <a:t>25%</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Tahoma" panose="020B0604030504040204" pitchFamily="34" charset="0"/>
                        </a:rPr>
                        <a:t>33/100</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Tahoma" panose="020B0604030504040204" pitchFamily="34" charset="0"/>
                        </a:rPr>
                        <a:t>33%</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-8.0%</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41.5%</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0.228</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0.006</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0.221</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223342"/>
                  </a:ext>
                </a:extLst>
              </a:tr>
              <a:tr h="279860">
                <a:tc>
                  <a:txBody>
                    <a:bodyPr/>
                    <a:lstStyle/>
                    <a:p>
                      <a:pPr algn="ctr" rtl="0" fontAlgn="b"/>
                      <a:r>
                        <a:rPr lang="en-US" sz="1100" b="0" i="0" u="none" strike="noStrike">
                          <a:solidFill>
                            <a:srgbClr val="000000"/>
                          </a:solidFill>
                          <a:effectLst/>
                          <a:latin typeface="Tahoma" panose="020B0604030504040204" pitchFamily="34" charset="0"/>
                        </a:rPr>
                        <a:t>10%</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Tahoma" panose="020B0604030504040204" pitchFamily="34" charset="0"/>
                        </a:rPr>
                        <a:t>17/100</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Tahoma" panose="020B0604030504040204" pitchFamily="34" charset="0"/>
                        </a:rPr>
                        <a:t>17%</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-7.0%</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23.6%</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0.146</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0.005</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0.141</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8474738"/>
                  </a:ext>
                </a:extLst>
              </a:tr>
              <a:tr h="279860">
                <a:tc>
                  <a:txBody>
                    <a:bodyPr/>
                    <a:lstStyle/>
                    <a:p>
                      <a:pPr algn="ctr" rtl="0" fontAlgn="b"/>
                      <a:r>
                        <a:rPr lang="en-US" sz="1100" b="0" i="0" u="none" strike="noStrike">
                          <a:solidFill>
                            <a:srgbClr val="000000"/>
                          </a:solidFill>
                          <a:effectLst/>
                          <a:latin typeface="Tahoma" panose="020B0604030504040204" pitchFamily="34" charset="0"/>
                        </a:rPr>
                        <a:t>5%</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Tahoma" panose="020B0604030504040204" pitchFamily="34" charset="0"/>
                        </a:rPr>
                        <a:t>11/100</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Tahoma" panose="020B0604030504040204" pitchFamily="34" charset="0"/>
                        </a:rPr>
                        <a:t>11%</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-6.0%</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14.9%</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0.102</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0.004</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0.098</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9607402"/>
                  </a:ext>
                </a:extLst>
              </a:tr>
              <a:tr h="268666">
                <a:tc gridSpan="3">
                  <a:txBody>
                    <a:bodyPr/>
                    <a:lstStyle/>
                    <a:p>
                      <a:pPr algn="r" rtl="0" fontAlgn="ctr"/>
                      <a:r>
                        <a:rPr lang="en-US" sz="1100" b="0" i="0" u="none" strike="noStrike">
                          <a:solidFill>
                            <a:srgbClr val="000000"/>
                          </a:solidFill>
                          <a:effectLst/>
                          <a:latin typeface="Tahoma" panose="020B0604030504040204" pitchFamily="34" charset="0"/>
                        </a:rPr>
                        <a:t>Weighted Average</a:t>
                      </a:r>
                    </a:p>
                  </a:txBody>
                  <a:tcPr marL="5568" marR="5568" marT="5568"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rtl="0" fontAlgn="b"/>
                      <a:r>
                        <a:rPr lang="en-US" sz="1100" b="0" i="0" u="none" strike="noStrike">
                          <a:solidFill>
                            <a:srgbClr val="000000"/>
                          </a:solidFill>
                          <a:effectLst/>
                          <a:latin typeface="Tahoma" panose="020B0604030504040204" pitchFamily="34" charset="0"/>
                        </a:rPr>
                        <a:t>-7.0%</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Tahoma" panose="020B0604030504040204" pitchFamily="34" charset="0"/>
                        </a:rPr>
                        <a:t>26.7%</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Tahoma" panose="020B0604030504040204" pitchFamily="34" charset="0"/>
                        </a:rPr>
                        <a:t>0.158</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Tahoma" panose="020B0604030504040204" pitchFamily="34" charset="0"/>
                        </a:rPr>
                        <a:t>0.005</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Tahoma" panose="020B0604030504040204" pitchFamily="34" charset="0"/>
                        </a:rPr>
                        <a:t>0.153</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9714967"/>
                  </a:ext>
                </a:extLst>
              </a:tr>
            </a:tbl>
          </a:graphicData>
        </a:graphic>
      </p:graphicFrame>
    </p:spTree>
    <p:extLst>
      <p:ext uri="{BB962C8B-B14F-4D97-AF65-F5344CB8AC3E}">
        <p14:creationId xmlns:p14="http://schemas.microsoft.com/office/powerpoint/2010/main" val="30171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a:xfrm>
            <a:off x="1066800" y="1023801"/>
            <a:ext cx="7793037" cy="676276"/>
          </a:xfrm>
        </p:spPr>
        <p:txBody>
          <a:bodyPr/>
          <a:lstStyle/>
          <a:p>
            <a:pPr eaLnBrk="1" hangingPunct="1"/>
            <a:r>
              <a:rPr lang="en-US" sz="3600" dirty="0">
                <a:latin typeface="Tahoma" charset="0"/>
                <a:ea typeface="MS PGothic" charset="0"/>
              </a:rPr>
              <a:t>(Not for Discussion) </a:t>
            </a:r>
            <a:r>
              <a:rPr lang="en-US" sz="3600" dirty="0" err="1">
                <a:latin typeface="Tahoma" charset="0"/>
                <a:ea typeface="MS PGothic" charset="0"/>
              </a:rPr>
              <a:t>AgnoSIA</a:t>
            </a:r>
            <a:r>
              <a:rPr lang="en-US" sz="3600" dirty="0">
                <a:latin typeface="Tahoma" charset="0"/>
                <a:ea typeface="MS PGothic" charset="0"/>
              </a:rPr>
              <a:t>: Bias, MAE, Brier Score, Calibration, Refinement</a:t>
            </a:r>
          </a:p>
        </p:txBody>
      </p:sp>
      <p:sp>
        <p:nvSpPr>
          <p:cNvPr id="169027"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D61F144-D1C6-E243-B4B3-532DEEA48E58}" type="slidenum">
              <a:rPr lang="en-US" sz="1400"/>
              <a:pPr/>
              <a:t>29</a:t>
            </a:fld>
            <a:endParaRPr lang="en-US" sz="1400"/>
          </a:p>
        </p:txBody>
      </p:sp>
      <p:graphicFrame>
        <p:nvGraphicFramePr>
          <p:cNvPr id="4" name="Table 3">
            <a:extLst>
              <a:ext uri="{FF2B5EF4-FFF2-40B4-BE49-F238E27FC236}">
                <a16:creationId xmlns:a16="http://schemas.microsoft.com/office/drawing/2014/main" id="{4B636978-FBEB-CB4E-A672-24D60888BCCD}"/>
              </a:ext>
            </a:extLst>
          </p:cNvPr>
          <p:cNvGraphicFramePr>
            <a:graphicFrameLocks noGrp="1"/>
          </p:cNvGraphicFramePr>
          <p:nvPr>
            <p:extLst>
              <p:ext uri="{D42A27DB-BD31-4B8C-83A1-F6EECF244321}">
                <p14:modId xmlns:p14="http://schemas.microsoft.com/office/powerpoint/2010/main" val="4213139854"/>
              </p:ext>
            </p:extLst>
          </p:nvPr>
        </p:nvGraphicFramePr>
        <p:xfrm>
          <a:off x="457200" y="3078250"/>
          <a:ext cx="8153400" cy="1036550"/>
        </p:xfrm>
        <a:graphic>
          <a:graphicData uri="http://schemas.openxmlformats.org/drawingml/2006/table">
            <a:tbl>
              <a:tblPr/>
              <a:tblGrid>
                <a:gridCol w="1371873">
                  <a:extLst>
                    <a:ext uri="{9D8B030D-6E8A-4147-A177-3AD203B41FA5}">
                      <a16:colId xmlns:a16="http://schemas.microsoft.com/office/drawing/2014/main" val="353005417"/>
                    </a:ext>
                  </a:extLst>
                </a:gridCol>
                <a:gridCol w="848421">
                  <a:extLst>
                    <a:ext uri="{9D8B030D-6E8A-4147-A177-3AD203B41FA5}">
                      <a16:colId xmlns:a16="http://schemas.microsoft.com/office/drawing/2014/main" val="52001332"/>
                    </a:ext>
                  </a:extLst>
                </a:gridCol>
                <a:gridCol w="1167551">
                  <a:extLst>
                    <a:ext uri="{9D8B030D-6E8A-4147-A177-3AD203B41FA5}">
                      <a16:colId xmlns:a16="http://schemas.microsoft.com/office/drawing/2014/main" val="3090932701"/>
                    </a:ext>
                  </a:extLst>
                </a:gridCol>
                <a:gridCol w="1004094">
                  <a:extLst>
                    <a:ext uri="{9D8B030D-6E8A-4147-A177-3AD203B41FA5}">
                      <a16:colId xmlns:a16="http://schemas.microsoft.com/office/drawing/2014/main" val="694992375"/>
                    </a:ext>
                  </a:extLst>
                </a:gridCol>
                <a:gridCol w="974905">
                  <a:extLst>
                    <a:ext uri="{9D8B030D-6E8A-4147-A177-3AD203B41FA5}">
                      <a16:colId xmlns:a16="http://schemas.microsoft.com/office/drawing/2014/main" val="1757138877"/>
                    </a:ext>
                  </a:extLst>
                </a:gridCol>
                <a:gridCol w="965176">
                  <a:extLst>
                    <a:ext uri="{9D8B030D-6E8A-4147-A177-3AD203B41FA5}">
                      <a16:colId xmlns:a16="http://schemas.microsoft.com/office/drawing/2014/main" val="131350658"/>
                    </a:ext>
                  </a:extLst>
                </a:gridCol>
                <a:gridCol w="980743">
                  <a:extLst>
                    <a:ext uri="{9D8B030D-6E8A-4147-A177-3AD203B41FA5}">
                      <a16:colId xmlns:a16="http://schemas.microsoft.com/office/drawing/2014/main" val="1000634194"/>
                    </a:ext>
                  </a:extLst>
                </a:gridCol>
                <a:gridCol w="840637">
                  <a:extLst>
                    <a:ext uri="{9D8B030D-6E8A-4147-A177-3AD203B41FA5}">
                      <a16:colId xmlns:a16="http://schemas.microsoft.com/office/drawing/2014/main" val="1639760395"/>
                    </a:ext>
                  </a:extLst>
                </a:gridCol>
              </a:tblGrid>
              <a:tr h="751353">
                <a:tc>
                  <a:txBody>
                    <a:bodyPr/>
                    <a:lstStyle/>
                    <a:p>
                      <a:pPr algn="ctr" rtl="0" fontAlgn="ctr"/>
                      <a:r>
                        <a:rPr lang="en-US" sz="1100" b="0" i="0" u="none" strike="noStrike">
                          <a:solidFill>
                            <a:srgbClr val="000000"/>
                          </a:solidFill>
                          <a:effectLst/>
                          <a:latin typeface="Tahoma" panose="020B0604030504040204" pitchFamily="34" charset="0"/>
                        </a:rPr>
                        <a:t>AgnoSIA’s Predicted Risk</a:t>
                      </a:r>
                    </a:p>
                  </a:txBody>
                  <a:tcPr marL="5568" marR="5568" marT="55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gridSpan="2">
                  <a:txBody>
                    <a:bodyPr/>
                    <a:lstStyle/>
                    <a:p>
                      <a:pPr algn="ctr" rtl="0" fontAlgn="ctr"/>
                      <a:r>
                        <a:rPr lang="en-US" sz="1100" b="0" i="0" u="none" strike="noStrike" dirty="0">
                          <a:solidFill>
                            <a:srgbClr val="000000"/>
                          </a:solidFill>
                          <a:effectLst/>
                          <a:latin typeface="Tahoma" panose="020B0604030504040204" pitchFamily="34" charset="0"/>
                        </a:rPr>
                        <a:t>Observed Proportion</a:t>
                      </a:r>
                    </a:p>
                  </a:txBody>
                  <a:tcPr marL="5568" marR="5568" marT="55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hMerge="1">
                  <a:txBody>
                    <a:bodyPr/>
                    <a:lstStyle/>
                    <a:p>
                      <a:endParaRPr lang="en-US"/>
                    </a:p>
                  </a:txBody>
                  <a:tcPr/>
                </a:tc>
                <a:tc>
                  <a:txBody>
                    <a:bodyPr/>
                    <a:lstStyle/>
                    <a:p>
                      <a:pPr algn="ctr" rtl="0" fontAlgn="ctr"/>
                      <a:r>
                        <a:rPr lang="en-US" sz="1100" b="0" i="0" u="none" strike="noStrike">
                          <a:solidFill>
                            <a:srgbClr val="000000"/>
                          </a:solidFill>
                          <a:effectLst/>
                          <a:latin typeface="Tahoma" panose="020B0604030504040204" pitchFamily="34" charset="0"/>
                        </a:rPr>
                        <a:t>Predicted - Observed (r-p)</a:t>
                      </a:r>
                    </a:p>
                  </a:txBody>
                  <a:tcPr marL="5568" marR="5568" marT="55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en-US" sz="1100" b="0" i="0" u="none" strike="noStrike">
                          <a:solidFill>
                            <a:srgbClr val="000000"/>
                          </a:solidFill>
                          <a:effectLst/>
                          <a:latin typeface="Tahoma" panose="020B0604030504040204" pitchFamily="34" charset="0"/>
                        </a:rPr>
                        <a:t>Absolute Error p(1-r)+(1-p)r</a:t>
                      </a:r>
                    </a:p>
                  </a:txBody>
                  <a:tcPr marL="5568" marR="5568" marT="55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en-US" sz="1100" b="0" i="0" u="none" strike="noStrike">
                          <a:solidFill>
                            <a:srgbClr val="000000"/>
                          </a:solidFill>
                          <a:effectLst/>
                          <a:latin typeface="Tahoma" panose="020B0604030504040204" pitchFamily="34" charset="0"/>
                        </a:rPr>
                        <a:t>       Brier          p(1-r)^2 +(1-p)r^2</a:t>
                      </a:r>
                    </a:p>
                  </a:txBody>
                  <a:tcPr marL="5568" marR="5568" marT="55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en-US" sz="1100" b="0" i="0" u="none" strike="noStrike">
                          <a:solidFill>
                            <a:srgbClr val="000000"/>
                          </a:solidFill>
                          <a:effectLst/>
                          <a:latin typeface="Tahoma" panose="020B0604030504040204" pitchFamily="34" charset="0"/>
                        </a:rPr>
                        <a:t>Calibration    (r-p)^2</a:t>
                      </a:r>
                    </a:p>
                  </a:txBody>
                  <a:tcPr marL="5568" marR="5568" marT="55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en-US" sz="1100" b="0" i="0" u="none" strike="noStrike">
                          <a:solidFill>
                            <a:srgbClr val="000000"/>
                          </a:solidFill>
                          <a:effectLst/>
                          <a:latin typeface="Tahoma" panose="020B0604030504040204" pitchFamily="34" charset="0"/>
                        </a:rPr>
                        <a:t>Refinement p(1-p)</a:t>
                      </a:r>
                    </a:p>
                  </a:txBody>
                  <a:tcPr marL="5568" marR="5568" marT="55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3320043980"/>
                  </a:ext>
                </a:extLst>
              </a:tr>
              <a:tr h="285197">
                <a:tc>
                  <a:txBody>
                    <a:bodyPr/>
                    <a:lstStyle/>
                    <a:p>
                      <a:pPr algn="ctr" rtl="0" fontAlgn="b"/>
                      <a:r>
                        <a:rPr lang="en-US" sz="1100" b="0" i="0" u="none" strike="noStrike">
                          <a:solidFill>
                            <a:srgbClr val="000000"/>
                          </a:solidFill>
                          <a:effectLst/>
                          <a:latin typeface="Tahoma" panose="020B0604030504040204" pitchFamily="34" charset="0"/>
                        </a:rPr>
                        <a:t>20%</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Tahoma" panose="020B0604030504040204" pitchFamily="34" charset="0"/>
                        </a:rPr>
                        <a:t>61/300</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Tahoma" panose="020B0604030504040204" pitchFamily="34" charset="0"/>
                        </a:rPr>
                        <a:t>20.30%</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-0.3%</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32.2%</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0.162</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Verdana" panose="020B0604030504040204" pitchFamily="34" charset="0"/>
                        </a:rPr>
                        <a:t>0.000</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Verdana" panose="020B0604030504040204" pitchFamily="34" charset="0"/>
                        </a:rPr>
                        <a:t>0.162</a:t>
                      </a:r>
                    </a:p>
                  </a:txBody>
                  <a:tcPr marL="5568" marR="5568" marT="5568" marB="0" anchor="b">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311018"/>
                  </a:ext>
                </a:extLst>
              </a:tr>
            </a:tbl>
          </a:graphicData>
        </a:graphic>
      </p:graphicFrame>
    </p:spTree>
    <p:extLst>
      <p:ext uri="{BB962C8B-B14F-4D97-AF65-F5344CB8AC3E}">
        <p14:creationId xmlns:p14="http://schemas.microsoft.com/office/powerpoint/2010/main" val="332464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E1A13-D450-4B91-AB66-C12AEA486B79}"/>
              </a:ext>
            </a:extLst>
          </p:cNvPr>
          <p:cNvSpPr>
            <a:spLocks noGrp="1"/>
          </p:cNvSpPr>
          <p:nvPr>
            <p:ph idx="1"/>
          </p:nvPr>
        </p:nvSpPr>
        <p:spPr/>
        <p:txBody>
          <a:bodyPr/>
          <a:lstStyle/>
          <a:p>
            <a:pPr marL="0" indent="0">
              <a:buNone/>
            </a:pPr>
            <a:r>
              <a:rPr lang="en-US" dirty="0"/>
              <a:t>“Prediction is difficult, especially about the future.” </a:t>
            </a:r>
          </a:p>
          <a:p>
            <a:pPr marL="0" indent="0">
              <a:buNone/>
            </a:pPr>
            <a:r>
              <a:rPr lang="en-US" dirty="0"/>
              <a:t>-- Danish (probably) saying of unknown origin, but often attributed to Niels Bohr, Yogi Berra, Mark Twain, Casey Stengel, Sam Goldwyn, Dan Quayle, Will Rogers, Winston Churchill, Woody Allen, ….</a:t>
            </a:r>
          </a:p>
          <a:p>
            <a:endParaRPr lang="en-US" dirty="0"/>
          </a:p>
        </p:txBody>
      </p:sp>
      <p:sp>
        <p:nvSpPr>
          <p:cNvPr id="4" name="Slide Number Placeholder 3">
            <a:extLst>
              <a:ext uri="{FF2B5EF4-FFF2-40B4-BE49-F238E27FC236}">
                <a16:creationId xmlns:a16="http://schemas.microsoft.com/office/drawing/2014/main" id="{BE7F2567-3E1A-4308-880C-DD742EA80DEC}"/>
              </a:ext>
            </a:extLst>
          </p:cNvPr>
          <p:cNvSpPr>
            <a:spLocks noGrp="1"/>
          </p:cNvSpPr>
          <p:nvPr>
            <p:ph type="sldNum" sz="quarter" idx="12"/>
          </p:nvPr>
        </p:nvSpPr>
        <p:spPr/>
        <p:txBody>
          <a:bodyPr/>
          <a:lstStyle/>
          <a:p>
            <a:pPr>
              <a:defRPr/>
            </a:pPr>
            <a:fld id="{E70CF1B1-AA47-B34B-9B18-40744FAC0177}" type="slidenum">
              <a:rPr lang="en-US" smtClean="0"/>
              <a:pPr>
                <a:defRPr/>
              </a:pPr>
              <a:t>3</a:t>
            </a:fld>
            <a:endParaRPr lang="en-US"/>
          </a:p>
        </p:txBody>
      </p:sp>
    </p:spTree>
    <p:extLst>
      <p:ext uri="{BB962C8B-B14F-4D97-AF65-F5344CB8AC3E}">
        <p14:creationId xmlns:p14="http://schemas.microsoft.com/office/powerpoint/2010/main" val="851110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title"/>
          </p:nvPr>
        </p:nvSpPr>
        <p:spPr/>
        <p:txBody>
          <a:bodyPr/>
          <a:lstStyle/>
          <a:p>
            <a:r>
              <a:rPr lang="en-US">
                <a:latin typeface="Tahoma" charset="0"/>
                <a:ea typeface="MS PGothic" charset="0"/>
              </a:rPr>
              <a:t>Assessing/Quantifying Calibration*</a:t>
            </a:r>
          </a:p>
        </p:txBody>
      </p:sp>
      <p:sp>
        <p:nvSpPr>
          <p:cNvPr id="175106" name="Rectangle 3"/>
          <p:cNvSpPr>
            <a:spLocks noGrp="1" noChangeArrowheads="1"/>
          </p:cNvSpPr>
          <p:nvPr>
            <p:ph type="body" idx="1"/>
          </p:nvPr>
        </p:nvSpPr>
        <p:spPr>
          <a:xfrm>
            <a:off x="1066800" y="2819400"/>
            <a:ext cx="7772400" cy="1143000"/>
          </a:xfrm>
        </p:spPr>
        <p:txBody>
          <a:bodyPr/>
          <a:lstStyle/>
          <a:p>
            <a:pPr marL="0" indent="0">
              <a:buNone/>
            </a:pPr>
            <a:r>
              <a:rPr lang="en-US" dirty="0">
                <a:latin typeface="Tahoma" charset="0"/>
                <a:ea typeface="MS PGothic" charset="0"/>
              </a:rPr>
              <a:t>Calibration Plots with Mean Bias, Mean Absolute Error, and Brier Score</a:t>
            </a:r>
          </a:p>
          <a:p>
            <a:pPr marL="0" indent="0">
              <a:buNone/>
            </a:pPr>
            <a:endParaRPr lang="en-US" dirty="0">
              <a:latin typeface="Tahoma" charset="0"/>
              <a:ea typeface="MS PGothic" charset="0"/>
            </a:endParaRPr>
          </a:p>
        </p:txBody>
      </p:sp>
      <p:sp>
        <p:nvSpPr>
          <p:cNvPr id="175107" name="TextBox 1"/>
          <p:cNvSpPr txBox="1">
            <a:spLocks noChangeArrowheads="1"/>
          </p:cNvSpPr>
          <p:nvPr/>
        </p:nvSpPr>
        <p:spPr bwMode="auto">
          <a:xfrm>
            <a:off x="838200" y="5486400"/>
            <a:ext cx="73152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800" dirty="0"/>
              <a:t>*Overall calibration of a model is always good in the “derivation” dataset.  For example, mean bias is always 0 for a logistic regression model in the dataset used to derive its coefficients.</a:t>
            </a:r>
          </a:p>
        </p:txBody>
      </p:sp>
      <p:sp>
        <p:nvSpPr>
          <p:cNvPr id="175109" name="Slide Number Placeholder 2"/>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ED1A6621-AEFC-C344-B8FC-5BFD281BF956}" type="slidenum">
              <a:rPr lang="en-US" sz="1400"/>
              <a:pPr/>
              <a:t>30</a:t>
            </a:fld>
            <a:endParaRPr lang="en-US"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ChangeArrowheads="1"/>
          </p:cNvSpPr>
          <p:nvPr>
            <p:ph type="body" idx="4294967295"/>
          </p:nvPr>
        </p:nvSpPr>
        <p:spPr>
          <a:xfrm>
            <a:off x="1066800" y="1828800"/>
            <a:ext cx="7772400" cy="4419600"/>
          </a:xfrm>
        </p:spPr>
        <p:txBody>
          <a:bodyPr/>
          <a:lstStyle/>
          <a:p>
            <a:pPr eaLnBrk="1" hangingPunct="1"/>
            <a:r>
              <a:rPr lang="en-US">
                <a:latin typeface="Tahoma" charset="0"/>
                <a:ea typeface="MS PGothic" charset="0"/>
              </a:rPr>
              <a:t>How well can the test separate subjects in the population from the mean probability to values closer to zero or 1?</a:t>
            </a:r>
          </a:p>
          <a:p>
            <a:pPr eaLnBrk="1" hangingPunct="1"/>
            <a:r>
              <a:rPr lang="en-US">
                <a:latin typeface="Tahoma" charset="0"/>
                <a:ea typeface="MS PGothic" charset="0"/>
              </a:rPr>
              <a:t>May be more generalizable</a:t>
            </a:r>
          </a:p>
          <a:p>
            <a:pPr eaLnBrk="1" hangingPunct="1"/>
            <a:r>
              <a:rPr lang="en-US">
                <a:latin typeface="Tahoma" charset="0"/>
                <a:ea typeface="MS PGothic" charset="0"/>
              </a:rPr>
              <a:t>Often measured with C-statistic (AUROC)</a:t>
            </a:r>
          </a:p>
        </p:txBody>
      </p:sp>
      <p:sp>
        <p:nvSpPr>
          <p:cNvPr id="177154" name="Rectangle 3"/>
          <p:cNvSpPr>
            <a:spLocks noGrp="1" noChangeArrowheads="1"/>
          </p:cNvSpPr>
          <p:nvPr>
            <p:ph type="title" idx="4294967295"/>
          </p:nvPr>
        </p:nvSpPr>
        <p:spPr>
          <a:xfrm>
            <a:off x="1371600" y="381000"/>
            <a:ext cx="7162800" cy="1143000"/>
          </a:xfrm>
        </p:spPr>
        <p:txBody>
          <a:bodyPr/>
          <a:lstStyle/>
          <a:p>
            <a:pPr eaLnBrk="1" hangingPunct="1"/>
            <a:r>
              <a:rPr lang="en-US">
                <a:latin typeface="Tahoma" charset="0"/>
                <a:ea typeface="MS PGothic" charset="0"/>
              </a:rPr>
              <a:t>Discrimination</a:t>
            </a:r>
          </a:p>
        </p:txBody>
      </p:sp>
      <p:sp>
        <p:nvSpPr>
          <p:cNvPr id="177155"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C5C8DD1-D4DC-804D-80FB-7BC948BF8FA1}" type="slidenum">
              <a:rPr lang="en-US" sz="1400"/>
              <a:pPr/>
              <a:t>31</a:t>
            </a:fld>
            <a:endParaRPr lang="en-US" sz="1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title"/>
          </p:nvPr>
        </p:nvSpPr>
        <p:spPr/>
        <p:txBody>
          <a:bodyPr/>
          <a:lstStyle/>
          <a:p>
            <a:pPr eaLnBrk="1" hangingPunct="1"/>
            <a:r>
              <a:rPr lang="en-US" sz="3600">
                <a:latin typeface="Tahoma" charset="0"/>
                <a:ea typeface="MS PGothic" charset="0"/>
              </a:rPr>
              <a:t>Start with Calibration Table</a:t>
            </a:r>
          </a:p>
        </p:txBody>
      </p:sp>
      <p:graphicFrame>
        <p:nvGraphicFramePr>
          <p:cNvPr id="49212" name="Group 60"/>
          <p:cNvGraphicFramePr>
            <a:graphicFrameLocks noGrp="1"/>
          </p:cNvGraphicFramePr>
          <p:nvPr>
            <p:ph idx="1"/>
            <p:extLst>
              <p:ext uri="{D42A27DB-BD31-4B8C-83A1-F6EECF244321}">
                <p14:modId xmlns:p14="http://schemas.microsoft.com/office/powerpoint/2010/main" val="440184406"/>
              </p:ext>
            </p:extLst>
          </p:nvPr>
        </p:nvGraphicFramePr>
        <p:xfrm>
          <a:off x="609600" y="2286000"/>
          <a:ext cx="7772400" cy="2090741"/>
        </p:xfrm>
        <a:graphic>
          <a:graphicData uri="http://schemas.openxmlformats.org/drawingml/2006/table">
            <a:tbl>
              <a:tblPr/>
              <a:tblGrid>
                <a:gridCol w="3038475">
                  <a:extLst>
                    <a:ext uri="{9D8B030D-6E8A-4147-A177-3AD203B41FA5}">
                      <a16:colId xmlns:a16="http://schemas.microsoft.com/office/drawing/2014/main" val="20000"/>
                    </a:ext>
                  </a:extLst>
                </a:gridCol>
                <a:gridCol w="1577975">
                  <a:extLst>
                    <a:ext uri="{9D8B030D-6E8A-4147-A177-3AD203B41FA5}">
                      <a16:colId xmlns:a16="http://schemas.microsoft.com/office/drawing/2014/main" val="20001"/>
                    </a:ext>
                  </a:extLst>
                </a:gridCol>
                <a:gridCol w="1577975">
                  <a:extLst>
                    <a:ext uri="{9D8B030D-6E8A-4147-A177-3AD203B41FA5}">
                      <a16:colId xmlns:a16="http://schemas.microsoft.com/office/drawing/2014/main" val="20002"/>
                    </a:ext>
                  </a:extLst>
                </a:gridCol>
                <a:gridCol w="1577975">
                  <a:extLst>
                    <a:ext uri="{9D8B030D-6E8A-4147-A177-3AD203B41FA5}">
                      <a16:colId xmlns:a16="http://schemas.microsoft.com/office/drawing/2014/main" val="20003"/>
                    </a:ext>
                  </a:extLst>
                </a:gridCol>
              </a:tblGrid>
              <a:tr h="993521">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err="1">
                          <a:ln>
                            <a:noFill/>
                          </a:ln>
                          <a:solidFill>
                            <a:srgbClr val="000000"/>
                          </a:solidFill>
                          <a:effectLst/>
                          <a:latin typeface="Tahoma" charset="0"/>
                          <a:ea typeface="ＭＳ Ｐゴシック" charset="0"/>
                          <a:cs typeface="Arial" charset="0"/>
                        </a:rPr>
                        <a:t>Bleakhaus’s</a:t>
                      </a:r>
                      <a:r>
                        <a:rPr kumimoji="0" lang="en-US" sz="1800" b="0" i="0" u="none" strike="noStrike" cap="none" normalizeH="0" baseline="0" dirty="0">
                          <a:ln>
                            <a:noFill/>
                          </a:ln>
                          <a:solidFill>
                            <a:srgbClr val="000000"/>
                          </a:solidFill>
                          <a:effectLst/>
                          <a:latin typeface="Tahoma" charset="0"/>
                          <a:ea typeface="ＭＳ Ｐゴシック" charset="0"/>
                          <a:cs typeface="Arial" charset="0"/>
                        </a:rPr>
                        <a:t> Predicted Risk</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gridSpan="2">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Observed Proportion</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rgbClr val="000000"/>
                          </a:solidFill>
                          <a:effectLst/>
                          <a:latin typeface="Tahoma" charset="0"/>
                          <a:ea typeface="ＭＳ Ｐゴシック" charset="0"/>
                          <a:cs typeface="Arial" charset="0"/>
                        </a:rPr>
                        <a:t>Predicted - Observed</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65739">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50%</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33/100</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33%</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Verdana" charset="0"/>
                          <a:ea typeface="ＭＳ Ｐゴシック" charset="0"/>
                          <a:cs typeface="ＭＳ Ｐゴシック" charset="0"/>
                        </a:rPr>
                        <a:t>17%</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0" marB="45710" anchor="ctr" anchorCtr="1"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39">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35%</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17/100</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17%</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Verdana" charset="0"/>
                          <a:ea typeface="ＭＳ Ｐゴシック" charset="0"/>
                          <a:cs typeface="ＭＳ Ｐゴシック" charset="0"/>
                        </a:rPr>
                        <a:t>18%</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0" marB="45710" anchor="ctr" anchorCtr="1"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39">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rgbClr val="000000"/>
                          </a:solidFill>
                          <a:effectLst/>
                          <a:latin typeface="Tahoma" charset="0"/>
                          <a:ea typeface="ＭＳ Ｐゴシック" charset="0"/>
                          <a:cs typeface="Arial" charset="0"/>
                        </a:rPr>
                        <a:t>20%</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rgbClr val="000000"/>
                          </a:solidFill>
                          <a:effectLst/>
                          <a:latin typeface="Tahoma" charset="0"/>
                          <a:ea typeface="ＭＳ Ｐゴシック" charset="0"/>
                          <a:cs typeface="Arial" charset="0"/>
                        </a:rPr>
                        <a:t>11/100</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rgbClr val="000000"/>
                          </a:solidFill>
                          <a:effectLst/>
                          <a:latin typeface="Tahoma" charset="0"/>
                          <a:ea typeface="ＭＳ Ｐゴシック" charset="0"/>
                          <a:cs typeface="Arial" charset="0"/>
                        </a:rPr>
                        <a:t>11%</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0" marB="4571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Verdana" charset="0"/>
                          <a:ea typeface="ＭＳ Ｐゴシック" charset="0"/>
                          <a:cs typeface="ＭＳ Ｐゴシック" charset="0"/>
                        </a:rPr>
                        <a:t>9%</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0" marB="45710" anchor="ctr" anchorCtr="1"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79236" name="TextBox 1"/>
          <p:cNvSpPr txBox="1">
            <a:spLocks noChangeArrowheads="1"/>
          </p:cNvSpPr>
          <p:nvPr/>
        </p:nvSpPr>
        <p:spPr bwMode="auto">
          <a:xfrm>
            <a:off x="381000" y="5257800"/>
            <a:ext cx="84582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a:solidFill>
                  <a:schemeClr val="tx2"/>
                </a:solidFill>
              </a:rPr>
              <a:t>Break into D+ and D- groups. Calculate column percentages, and …</a:t>
            </a:r>
          </a:p>
        </p:txBody>
      </p:sp>
      <p:sp>
        <p:nvSpPr>
          <p:cNvPr id="179237"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2D003F0-3973-E64E-988F-DFB80AC65B9D}" type="slidenum">
              <a:rPr lang="en-US" sz="1400"/>
              <a:pPr/>
              <a:t>32</a:t>
            </a:fld>
            <a:endParaRPr lang="en-US"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3"/>
          <p:cNvSpPr>
            <a:spLocks noGrp="1" noChangeArrowheads="1"/>
          </p:cNvSpPr>
          <p:nvPr>
            <p:ph type="title" idx="4294967295"/>
          </p:nvPr>
        </p:nvSpPr>
        <p:spPr>
          <a:xfrm>
            <a:off x="1371600" y="685800"/>
            <a:ext cx="7162800" cy="838200"/>
          </a:xfrm>
        </p:spPr>
        <p:txBody>
          <a:bodyPr/>
          <a:lstStyle/>
          <a:p>
            <a:pPr eaLnBrk="1" hangingPunct="1"/>
            <a:r>
              <a:rPr lang="en-US" sz="4000">
                <a:latin typeface="Tahoma" charset="0"/>
                <a:ea typeface="MS PGothic" charset="0"/>
              </a:rPr>
              <a:t>LR Table</a:t>
            </a:r>
          </a:p>
        </p:txBody>
      </p:sp>
      <p:graphicFrame>
        <p:nvGraphicFramePr>
          <p:cNvPr id="189626" name="Group 186"/>
          <p:cNvGraphicFramePr>
            <a:graphicFrameLocks noGrp="1"/>
          </p:cNvGraphicFramePr>
          <p:nvPr>
            <p:extLst>
              <p:ext uri="{D42A27DB-BD31-4B8C-83A1-F6EECF244321}">
                <p14:modId xmlns:p14="http://schemas.microsoft.com/office/powerpoint/2010/main" val="1120541122"/>
              </p:ext>
            </p:extLst>
          </p:nvPr>
        </p:nvGraphicFramePr>
        <p:xfrm>
          <a:off x="990600" y="2286000"/>
          <a:ext cx="7086600" cy="3443287"/>
        </p:xfrm>
        <a:graphic>
          <a:graphicData uri="http://schemas.openxmlformats.org/drawingml/2006/table">
            <a:tbl>
              <a:tblPr/>
              <a:tblGrid>
                <a:gridCol w="1670050">
                  <a:extLst>
                    <a:ext uri="{9D8B030D-6E8A-4147-A177-3AD203B41FA5}">
                      <a16:colId xmlns:a16="http://schemas.microsoft.com/office/drawing/2014/main" val="20000"/>
                    </a:ext>
                  </a:extLst>
                </a:gridCol>
                <a:gridCol w="1082675">
                  <a:extLst>
                    <a:ext uri="{9D8B030D-6E8A-4147-A177-3AD203B41FA5}">
                      <a16:colId xmlns:a16="http://schemas.microsoft.com/office/drawing/2014/main" val="20001"/>
                    </a:ext>
                  </a:extLst>
                </a:gridCol>
                <a:gridCol w="1084263">
                  <a:extLst>
                    <a:ext uri="{9D8B030D-6E8A-4147-A177-3AD203B41FA5}">
                      <a16:colId xmlns:a16="http://schemas.microsoft.com/office/drawing/2014/main" val="20002"/>
                    </a:ext>
                  </a:extLst>
                </a:gridCol>
                <a:gridCol w="1082675">
                  <a:extLst>
                    <a:ext uri="{9D8B030D-6E8A-4147-A177-3AD203B41FA5}">
                      <a16:colId xmlns:a16="http://schemas.microsoft.com/office/drawing/2014/main" val="20003"/>
                    </a:ext>
                  </a:extLst>
                </a:gridCol>
                <a:gridCol w="1084262">
                  <a:extLst>
                    <a:ext uri="{9D8B030D-6E8A-4147-A177-3AD203B41FA5}">
                      <a16:colId xmlns:a16="http://schemas.microsoft.com/office/drawing/2014/main" val="20004"/>
                    </a:ext>
                  </a:extLst>
                </a:gridCol>
                <a:gridCol w="1082675">
                  <a:extLst>
                    <a:ext uri="{9D8B030D-6E8A-4147-A177-3AD203B41FA5}">
                      <a16:colId xmlns:a16="http://schemas.microsoft.com/office/drawing/2014/main" val="20005"/>
                    </a:ext>
                  </a:extLst>
                </a:gridCol>
              </a:tblGrid>
              <a:tr h="1310882">
                <a:tc>
                  <a:txBody>
                    <a:bodyPr/>
                    <a:lstStyle/>
                    <a:p>
                      <a:pPr marL="0" marR="0" lvl="0" indent="0" algn="ctr" defTabSz="914400" rtl="0" eaLnBrk="0" fontAlgn="b" latinLnBrk="0" hangingPunct="0">
                        <a:lnSpc>
                          <a:spcPct val="100000"/>
                        </a:lnSpc>
                        <a:spcBef>
                          <a:spcPct val="0"/>
                        </a:spcBef>
                        <a:spcAft>
                          <a:spcPct val="0"/>
                        </a:spcAft>
                        <a:buClrTx/>
                        <a:buSzTx/>
                        <a:buFontTx/>
                        <a:buNone/>
                        <a:tabLst/>
                      </a:pPr>
                      <a:br>
                        <a:rPr kumimoji="0" lang="en-US" sz="2000" b="1" i="0" u="none" strike="noStrike" cap="none" normalizeH="0" baseline="0" dirty="0">
                          <a:ln>
                            <a:noFill/>
                          </a:ln>
                          <a:solidFill>
                            <a:srgbClr val="000000"/>
                          </a:solidFill>
                          <a:effectLst/>
                          <a:latin typeface="Arial" charset="0"/>
                          <a:ea typeface="ＭＳ Ｐゴシック" charset="0"/>
                          <a:cs typeface="Arial" charset="0"/>
                        </a:rPr>
                      </a:br>
                      <a:r>
                        <a:rPr kumimoji="0" lang="en-US" sz="2000" b="1" i="0" u="none" strike="noStrike" cap="none" normalizeH="0" baseline="0" dirty="0" err="1">
                          <a:ln>
                            <a:noFill/>
                          </a:ln>
                          <a:solidFill>
                            <a:srgbClr val="000000"/>
                          </a:solidFill>
                          <a:effectLst/>
                          <a:latin typeface="Arial" charset="0"/>
                          <a:ea typeface="ＭＳ Ｐゴシック" charset="0"/>
                          <a:cs typeface="Arial" charset="0"/>
                        </a:rPr>
                        <a:t>Bleakhaus’s</a:t>
                      </a:r>
                      <a:r>
                        <a:rPr kumimoji="0" lang="en-US" sz="2000" b="1" i="0" u="none" strike="noStrike" cap="none" normalizeH="0" baseline="0" dirty="0">
                          <a:ln>
                            <a:noFill/>
                          </a:ln>
                          <a:solidFill>
                            <a:srgbClr val="000000"/>
                          </a:solidFill>
                          <a:effectLst/>
                          <a:latin typeface="Arial" charset="0"/>
                          <a:ea typeface="ＭＳ Ｐゴシック" charset="0"/>
                          <a:cs typeface="Arial" charset="0"/>
                        </a:rPr>
                        <a:t> Predicted Risk</a:t>
                      </a:r>
                      <a:endParaRPr kumimoji="0" lang="en-US" sz="20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D+</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D-</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Total</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53349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50%</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33</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54%</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67</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28%</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100</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9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35%</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17</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28%</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83</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35%</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100</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1911">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20%</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11</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18%</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89</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Arial" charset="0"/>
                        </a:rPr>
                        <a:t>37%</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Arial" charset="0"/>
                        </a:rPr>
                        <a:t>100</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49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Total</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cap="flat">
                      <a:noFill/>
                    </a:lnL>
                    <a:lnR>
                      <a:noFill/>
                    </a:lnR>
                    <a:lnT w="12700" cap="flat" cmpd="sng" algn="ctr">
                      <a:solidFill>
                        <a:srgbClr val="C0C0C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61</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100%</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239</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100%</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8" marB="45728"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Arial" charset="0"/>
                        </a:rPr>
                        <a:t>300</a:t>
                      </a:r>
                      <a:endParaRPr kumimoji="0" lang="en-US" sz="20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28" marB="45728" anchor="b" horzOverflow="overflow">
                    <a:lnL>
                      <a:noFill/>
                    </a:lnL>
                    <a:lnR cap="flat">
                      <a:noFill/>
                    </a:lnR>
                    <a:lnT w="12700" cap="flat" cmpd="sng" algn="ctr">
                      <a:solidFill>
                        <a:srgbClr val="C0C0C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81301"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90542B11-CF77-F54B-801D-331C73C09BC8}" type="slidenum">
              <a:rPr lang="en-US" sz="1400"/>
              <a:pPr/>
              <a:t>33</a:t>
            </a:fld>
            <a:endParaRPr lang="en-US"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ChangeArrowheads="1"/>
          </p:cNvSpPr>
          <p:nvPr>
            <p:ph type="title"/>
          </p:nvPr>
        </p:nvSpPr>
        <p:spPr>
          <a:xfrm>
            <a:off x="1371600" y="762000"/>
            <a:ext cx="6248400" cy="725488"/>
          </a:xfrm>
        </p:spPr>
        <p:txBody>
          <a:bodyPr/>
          <a:lstStyle/>
          <a:p>
            <a:pPr eaLnBrk="1" hangingPunct="1"/>
            <a:r>
              <a:rPr lang="en-US" sz="3600" dirty="0">
                <a:latin typeface="Arial" charset="0"/>
                <a:ea typeface="MS PGothic" charset="0"/>
              </a:rPr>
              <a:t>Discrimination (</a:t>
            </a:r>
            <a:r>
              <a:rPr lang="en-US" sz="3600" dirty="0" err="1">
                <a:latin typeface="Arial" charset="0"/>
                <a:ea typeface="MS PGothic" charset="0"/>
              </a:rPr>
              <a:t>Bleakhaus</a:t>
            </a:r>
            <a:r>
              <a:rPr lang="en-US" sz="3600" dirty="0">
                <a:latin typeface="Arial" charset="0"/>
                <a:ea typeface="MS PGothic" charset="0"/>
              </a:rPr>
              <a:t>)</a:t>
            </a:r>
          </a:p>
        </p:txBody>
      </p:sp>
      <p:graphicFrame>
        <p:nvGraphicFramePr>
          <p:cNvPr id="2" name="Object 4"/>
          <p:cNvGraphicFramePr>
            <a:graphicFrameLocks noChangeAspect="1"/>
          </p:cNvGraphicFramePr>
          <p:nvPr>
            <p:extLst>
              <p:ext uri="{D42A27DB-BD31-4B8C-83A1-F6EECF244321}">
                <p14:modId xmlns:p14="http://schemas.microsoft.com/office/powerpoint/2010/main" val="2847871478"/>
              </p:ext>
            </p:extLst>
          </p:nvPr>
        </p:nvGraphicFramePr>
        <p:xfrm>
          <a:off x="1422400" y="1879600"/>
          <a:ext cx="6985000" cy="4692650"/>
        </p:xfrm>
        <a:graphic>
          <a:graphicData uri="http://schemas.openxmlformats.org/drawingml/2006/chart">
            <c:chart xmlns:c="http://schemas.openxmlformats.org/drawingml/2006/chart" xmlns:r="http://schemas.openxmlformats.org/officeDocument/2006/relationships" r:id="rId3"/>
          </a:graphicData>
        </a:graphic>
      </p:graphicFrame>
      <p:sp>
        <p:nvSpPr>
          <p:cNvPr id="183299"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622B3C1C-1DEF-A74E-9B52-447DAE81861C}" type="slidenum">
              <a:rPr lang="en-US" sz="1400"/>
              <a:pPr/>
              <a:t>34</a:t>
            </a:fld>
            <a:endParaRPr lang="en-US" sz="1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4"/>
          <p:cNvSpPr>
            <a:spLocks noGrp="1" noChangeArrowheads="1"/>
          </p:cNvSpPr>
          <p:nvPr>
            <p:ph type="title"/>
          </p:nvPr>
        </p:nvSpPr>
        <p:spPr/>
        <p:txBody>
          <a:bodyPr/>
          <a:lstStyle/>
          <a:p>
            <a:pPr eaLnBrk="1" hangingPunct="1"/>
            <a:r>
              <a:rPr lang="en-US" dirty="0">
                <a:latin typeface="Tahoma" charset="0"/>
                <a:ea typeface="MS PGothic" charset="0"/>
              </a:rPr>
              <a:t>Discrimination (</a:t>
            </a:r>
            <a:r>
              <a:rPr lang="en-US" dirty="0" err="1">
                <a:latin typeface="Tahoma" charset="0"/>
                <a:ea typeface="MS PGothic" charset="0"/>
              </a:rPr>
              <a:t>Bleakhaus</a:t>
            </a:r>
            <a:r>
              <a:rPr lang="en-US" dirty="0">
                <a:latin typeface="Tahoma" charset="0"/>
                <a:ea typeface="MS PGothic" charset="0"/>
              </a:rPr>
              <a:t>)</a:t>
            </a:r>
            <a:br>
              <a:rPr lang="en-US" dirty="0">
                <a:latin typeface="Tahoma" charset="0"/>
                <a:ea typeface="MS PGothic" charset="0"/>
              </a:rPr>
            </a:br>
            <a:r>
              <a:rPr lang="en-US" dirty="0">
                <a:latin typeface="Tahoma" charset="0"/>
                <a:ea typeface="MS PGothic" charset="0"/>
              </a:rPr>
              <a:t>ROC Table</a:t>
            </a:r>
          </a:p>
        </p:txBody>
      </p:sp>
      <p:graphicFrame>
        <p:nvGraphicFramePr>
          <p:cNvPr id="53294" name="Group 46"/>
          <p:cNvGraphicFramePr>
            <a:graphicFrameLocks noGrp="1"/>
          </p:cNvGraphicFramePr>
          <p:nvPr>
            <p:ph idx="1"/>
            <p:extLst>
              <p:ext uri="{D42A27DB-BD31-4B8C-83A1-F6EECF244321}">
                <p14:modId xmlns:p14="http://schemas.microsoft.com/office/powerpoint/2010/main" val="4217772464"/>
              </p:ext>
            </p:extLst>
          </p:nvPr>
        </p:nvGraphicFramePr>
        <p:xfrm>
          <a:off x="1182688" y="2017713"/>
          <a:ext cx="7096125" cy="3325813"/>
        </p:xfrm>
        <a:graphic>
          <a:graphicData uri="http://schemas.openxmlformats.org/drawingml/2006/table">
            <a:tbl>
              <a:tblPr/>
              <a:tblGrid>
                <a:gridCol w="1849437">
                  <a:extLst>
                    <a:ext uri="{9D8B030D-6E8A-4147-A177-3AD203B41FA5}">
                      <a16:colId xmlns:a16="http://schemas.microsoft.com/office/drawing/2014/main" val="20000"/>
                    </a:ext>
                  </a:extLst>
                </a:gridCol>
                <a:gridCol w="1312863">
                  <a:extLst>
                    <a:ext uri="{9D8B030D-6E8A-4147-A177-3AD203B41FA5}">
                      <a16:colId xmlns:a16="http://schemas.microsoft.com/office/drawing/2014/main" val="20001"/>
                    </a:ext>
                  </a:extLst>
                </a:gridCol>
                <a:gridCol w="1309687">
                  <a:extLst>
                    <a:ext uri="{9D8B030D-6E8A-4147-A177-3AD203B41FA5}">
                      <a16:colId xmlns:a16="http://schemas.microsoft.com/office/drawing/2014/main" val="20002"/>
                    </a:ext>
                  </a:extLst>
                </a:gridCol>
                <a:gridCol w="1312863">
                  <a:extLst>
                    <a:ext uri="{9D8B030D-6E8A-4147-A177-3AD203B41FA5}">
                      <a16:colId xmlns:a16="http://schemas.microsoft.com/office/drawing/2014/main" val="20003"/>
                    </a:ext>
                  </a:extLst>
                </a:gridCol>
                <a:gridCol w="1311275">
                  <a:extLst>
                    <a:ext uri="{9D8B030D-6E8A-4147-A177-3AD203B41FA5}">
                      <a16:colId xmlns:a16="http://schemas.microsoft.com/office/drawing/2014/main" val="20004"/>
                    </a:ext>
                  </a:extLst>
                </a:gridCol>
              </a:tblGrid>
              <a:tr h="673100">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err="1">
                          <a:ln>
                            <a:noFill/>
                          </a:ln>
                          <a:solidFill>
                            <a:srgbClr val="000000"/>
                          </a:solidFill>
                          <a:effectLst/>
                          <a:latin typeface="Tahoma" charset="0"/>
                          <a:ea typeface="MS PGothic" charset="0"/>
                          <a:cs typeface="Arial" charset="0"/>
                        </a:rPr>
                        <a:t>Bleakhaus</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D+</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err="1">
                          <a:ln>
                            <a:noFill/>
                          </a:ln>
                          <a:solidFill>
                            <a:srgbClr val="000000"/>
                          </a:solidFill>
                          <a:effectLst/>
                          <a:latin typeface="Tahoma" charset="0"/>
                          <a:ea typeface="MS PGothic" charset="0"/>
                          <a:cs typeface="Arial" charset="0"/>
                        </a:rPr>
                        <a:t>Sens</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D-</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MS PGothic" charset="0"/>
                          <a:cs typeface="Arial" charset="0"/>
                        </a:rPr>
                        <a:t>1-spec </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671513">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Risk = 50%</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33</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54%</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67</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28%</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1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Risk = 35%</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50</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82%</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150</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63%</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31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Risk = 20%</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61</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100%</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239</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100%</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50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Verdana" charset="0"/>
                          <a:ea typeface="MS PGothic" charset="0"/>
                          <a:cs typeface="MS PGothic" charset="0"/>
                        </a:rPr>
                        <a:t>Total</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Verdana" charset="0"/>
                          <a:ea typeface="MS PGothic" charset="0"/>
                          <a:cs typeface="MS PGothic" charset="0"/>
                        </a:rPr>
                        <a:t>61</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MS PGothic" charset="0"/>
                          <a:cs typeface="MS PGothic" charset="0"/>
                        </a:rPr>
                        <a:t>100%</a:t>
                      </a: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Verdana" charset="0"/>
                          <a:ea typeface="MS PGothic" charset="0"/>
                          <a:cs typeface="MS PGothic" charset="0"/>
                        </a:rPr>
                        <a:t>239</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MS PGothic" charset="0"/>
                          <a:cs typeface="MS PGothic" charset="0"/>
                        </a:rPr>
                        <a:t>100%</a:t>
                      </a: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85389"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96263FE5-A71A-064A-8332-BE58D7A0FC67}" type="slidenum">
              <a:rPr lang="en-US" sz="1400"/>
              <a:pPr/>
              <a:t>35</a:t>
            </a:fld>
            <a:endParaRPr lang="en-US"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393" name="Object 5"/>
          <p:cNvGraphicFramePr>
            <a:graphicFrameLocks noChangeAspect="1"/>
          </p:cNvGraphicFramePr>
          <p:nvPr/>
        </p:nvGraphicFramePr>
        <p:xfrm>
          <a:off x="838200" y="1371600"/>
          <a:ext cx="6781800" cy="5065713"/>
        </p:xfrm>
        <a:graphic>
          <a:graphicData uri="http://schemas.openxmlformats.org/presentationml/2006/ole">
            <mc:AlternateContent xmlns:mc="http://schemas.openxmlformats.org/markup-compatibility/2006">
              <mc:Choice xmlns:v="urn:schemas-microsoft-com:vml" Requires="v">
                <p:oleObj spid="_x0000_s187621" name="Chart" r:id="rId4" imgW="4406900" imgH="3302000" progId="Excel.Chart.8">
                  <p:embed/>
                </p:oleObj>
              </mc:Choice>
              <mc:Fallback>
                <p:oleObj name="Chart" r:id="rId4" imgW="4406900" imgH="3302000" progId="Excel.Char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371600"/>
                        <a:ext cx="6781800" cy="5065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87394" name="Rectangle 2"/>
          <p:cNvSpPr>
            <a:spLocks noGrp="1" noChangeArrowheads="1"/>
          </p:cNvSpPr>
          <p:nvPr>
            <p:ph type="title" idx="4294967295"/>
          </p:nvPr>
        </p:nvSpPr>
        <p:spPr/>
        <p:txBody>
          <a:bodyPr anchor="ctr"/>
          <a:lstStyle/>
          <a:p>
            <a:pPr eaLnBrk="1" hangingPunct="1"/>
            <a:r>
              <a:rPr lang="en-US" dirty="0">
                <a:latin typeface="Tahoma" charset="0"/>
                <a:ea typeface="MS PGothic" charset="0"/>
              </a:rPr>
              <a:t>Discrimination (</a:t>
            </a:r>
            <a:r>
              <a:rPr lang="en-US" dirty="0" err="1">
                <a:latin typeface="Tahoma" charset="0"/>
                <a:ea typeface="MS PGothic" charset="0"/>
              </a:rPr>
              <a:t>Bleakhaus</a:t>
            </a:r>
            <a:r>
              <a:rPr lang="en-US" dirty="0">
                <a:latin typeface="Tahoma" charset="0"/>
                <a:ea typeface="MS PGothic" charset="0"/>
              </a:rPr>
              <a:t>)</a:t>
            </a:r>
          </a:p>
        </p:txBody>
      </p:sp>
      <p:sp>
        <p:nvSpPr>
          <p:cNvPr id="187395" name="Text Box 21"/>
          <p:cNvSpPr txBox="1">
            <a:spLocks noChangeArrowheads="1"/>
          </p:cNvSpPr>
          <p:nvPr/>
        </p:nvSpPr>
        <p:spPr bwMode="auto">
          <a:xfrm>
            <a:off x="3771900" y="4002088"/>
            <a:ext cx="22256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a:latin typeface="Arial" charset="0"/>
              </a:rPr>
              <a:t>AUROC = 0.65</a:t>
            </a:r>
          </a:p>
        </p:txBody>
      </p:sp>
      <p:sp>
        <p:nvSpPr>
          <p:cNvPr id="187396"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934E97EC-0992-A849-BB1E-DB2D8ABB5023}" type="slidenum">
              <a:rPr lang="en-US" sz="1400"/>
              <a:pPr/>
              <a:t>36</a:t>
            </a:fld>
            <a:endParaRPr lang="en-US" sz="1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ChangeArrowheads="1"/>
          </p:cNvSpPr>
          <p:nvPr>
            <p:ph type="title" idx="4294967295"/>
          </p:nvPr>
        </p:nvSpPr>
        <p:spPr/>
        <p:txBody>
          <a:bodyPr anchor="ctr"/>
          <a:lstStyle/>
          <a:p>
            <a:pPr eaLnBrk="1" hangingPunct="1"/>
            <a:r>
              <a:rPr lang="en-US" dirty="0">
                <a:latin typeface="Tahoma" charset="0"/>
                <a:ea typeface="MS PGothic" charset="0"/>
              </a:rPr>
              <a:t>Discrimination (</a:t>
            </a:r>
            <a:r>
              <a:rPr lang="en-US" dirty="0" err="1">
                <a:latin typeface="Tahoma" charset="0"/>
                <a:ea typeface="MS PGothic" charset="0"/>
              </a:rPr>
              <a:t>AgnoSIA</a:t>
            </a:r>
            <a:r>
              <a:rPr lang="en-US" dirty="0">
                <a:latin typeface="Tahoma" charset="0"/>
                <a:ea typeface="MS PGothic" charset="0"/>
              </a:rPr>
              <a:t>)</a:t>
            </a:r>
          </a:p>
        </p:txBody>
      </p:sp>
      <p:sp>
        <p:nvSpPr>
          <p:cNvPr id="189442"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E9A3C98-74FE-B346-A6D5-DED661F04C70}" type="slidenum">
              <a:rPr lang="en-US" sz="1400"/>
              <a:pPr/>
              <a:t>37</a:t>
            </a:fld>
            <a:endParaRPr lang="en-US" sz="1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4"/>
          <p:cNvSpPr>
            <a:spLocks noGrp="1" noChangeArrowheads="1"/>
          </p:cNvSpPr>
          <p:nvPr>
            <p:ph type="title"/>
          </p:nvPr>
        </p:nvSpPr>
        <p:spPr>
          <a:xfrm>
            <a:off x="457200" y="20782"/>
            <a:ext cx="8229600" cy="771942"/>
          </a:xfrm>
        </p:spPr>
        <p:txBody>
          <a:bodyPr/>
          <a:lstStyle/>
          <a:p>
            <a:pPr eaLnBrk="1" hangingPunct="1"/>
            <a:r>
              <a:rPr lang="en-US" sz="2800" dirty="0">
                <a:latin typeface="Arial" charset="0"/>
                <a:ea typeface="MS PGothic" charset="0"/>
              </a:rPr>
              <a:t>True Risk</a:t>
            </a:r>
          </a:p>
        </p:txBody>
      </p:sp>
      <p:sp>
        <p:nvSpPr>
          <p:cNvPr id="191496"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274AB73-A9B6-2B47-9766-674ACEA7E02D}" type="slidenum">
              <a:rPr lang="en-US" sz="1200">
                <a:solidFill>
                  <a:srgbClr val="898989"/>
                </a:solidFill>
              </a:rPr>
              <a:pPr/>
              <a:t>38</a:t>
            </a:fld>
            <a:endParaRPr lang="en-US" sz="1200">
              <a:solidFill>
                <a:srgbClr val="898989"/>
              </a:solidFill>
            </a:endParaRPr>
          </a:p>
        </p:txBody>
      </p:sp>
      <p:pic>
        <p:nvPicPr>
          <p:cNvPr id="10" name="Picture 9">
            <a:extLst>
              <a:ext uri="{FF2B5EF4-FFF2-40B4-BE49-F238E27FC236}">
                <a16:creationId xmlns:a16="http://schemas.microsoft.com/office/drawing/2014/main" id="{B077B022-5D76-BB46-8326-1FF31F479D6E}"/>
              </a:ext>
            </a:extLst>
          </p:cNvPr>
          <p:cNvPicPr/>
          <p:nvPr/>
        </p:nvPicPr>
        <p:blipFill>
          <a:blip r:embed="rId2"/>
          <a:stretch>
            <a:fillRect/>
          </a:stretch>
        </p:blipFill>
        <p:spPr>
          <a:xfrm>
            <a:off x="2496733" y="553156"/>
            <a:ext cx="6172749" cy="1914942"/>
          </a:xfrm>
          <a:prstGeom prst="rect">
            <a:avLst/>
          </a:prstGeom>
        </p:spPr>
      </p:pic>
      <p:graphicFrame>
        <p:nvGraphicFramePr>
          <p:cNvPr id="3" name="Table 2">
            <a:extLst>
              <a:ext uri="{FF2B5EF4-FFF2-40B4-BE49-F238E27FC236}">
                <a16:creationId xmlns:a16="http://schemas.microsoft.com/office/drawing/2014/main" id="{82D57BFA-7845-D44A-B9F4-CAF644DDF18F}"/>
              </a:ext>
            </a:extLst>
          </p:cNvPr>
          <p:cNvGraphicFramePr>
            <a:graphicFrameLocks noGrp="1"/>
          </p:cNvGraphicFramePr>
          <p:nvPr>
            <p:extLst>
              <p:ext uri="{D42A27DB-BD31-4B8C-83A1-F6EECF244321}">
                <p14:modId xmlns:p14="http://schemas.microsoft.com/office/powerpoint/2010/main" val="1714968888"/>
              </p:ext>
            </p:extLst>
          </p:nvPr>
        </p:nvGraphicFramePr>
        <p:xfrm>
          <a:off x="304800" y="2667000"/>
          <a:ext cx="8610600" cy="3637846"/>
        </p:xfrm>
        <a:graphic>
          <a:graphicData uri="http://schemas.openxmlformats.org/drawingml/2006/table">
            <a:tbl>
              <a:tblPr firstRow="1" firstCol="1" bandRow="1"/>
              <a:tblGrid>
                <a:gridCol w="1905000">
                  <a:extLst>
                    <a:ext uri="{9D8B030D-6E8A-4147-A177-3AD203B41FA5}">
                      <a16:colId xmlns:a16="http://schemas.microsoft.com/office/drawing/2014/main" val="150821322"/>
                    </a:ext>
                  </a:extLst>
                </a:gridCol>
                <a:gridCol w="2237865">
                  <a:extLst>
                    <a:ext uri="{9D8B030D-6E8A-4147-A177-3AD203B41FA5}">
                      <a16:colId xmlns:a16="http://schemas.microsoft.com/office/drawing/2014/main" val="1048743689"/>
                    </a:ext>
                  </a:extLst>
                </a:gridCol>
                <a:gridCol w="2299554">
                  <a:extLst>
                    <a:ext uri="{9D8B030D-6E8A-4147-A177-3AD203B41FA5}">
                      <a16:colId xmlns:a16="http://schemas.microsoft.com/office/drawing/2014/main" val="2022118820"/>
                    </a:ext>
                  </a:extLst>
                </a:gridCol>
                <a:gridCol w="2168181">
                  <a:extLst>
                    <a:ext uri="{9D8B030D-6E8A-4147-A177-3AD203B41FA5}">
                      <a16:colId xmlns:a16="http://schemas.microsoft.com/office/drawing/2014/main" val="4159789687"/>
                    </a:ext>
                  </a:extLst>
                </a:gridCol>
              </a:tblGrid>
              <a:tr h="909461">
                <a:tc>
                  <a:txBody>
                    <a:bodyPr/>
                    <a:lstStyle/>
                    <a:p>
                      <a:pPr marL="0" marR="0"/>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Commercial lab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Calibri" panose="020F0502020204030204" pitchFamily="34" charset="0"/>
                          <a:ea typeface="Times New Roman" panose="02020603050405020304" pitchFamily="18" charset="0"/>
                          <a:cs typeface="Times New Roman" panose="02020603050405020304" pitchFamily="18" charset="0"/>
                        </a:rPr>
                        <a:t>High Tertile</a:t>
                      </a:r>
                    </a:p>
                    <a:p>
                      <a:pPr marL="0" marR="0" algn="ctr">
                        <a:spcBef>
                          <a:spcPts val="0"/>
                        </a:spcBef>
                        <a:spcAft>
                          <a:spcPts val="0"/>
                        </a:spcAft>
                      </a:pPr>
                      <a:r>
                        <a:rPr lang="en-US" sz="2400">
                          <a:effectLst/>
                          <a:latin typeface="Calibri" panose="020F0502020204030204" pitchFamily="34" charset="0"/>
                          <a:ea typeface="Times New Roman" panose="02020603050405020304" pitchFamily="18" charset="0"/>
                          <a:cs typeface="Times New Roman" panose="02020603050405020304" pitchFamily="18" charset="0"/>
                        </a:rPr>
                        <a:t>(N=100)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Calibri" panose="020F0502020204030204" pitchFamily="34" charset="0"/>
                          <a:ea typeface="Times New Roman" panose="02020603050405020304" pitchFamily="18" charset="0"/>
                          <a:cs typeface="Times New Roman" panose="02020603050405020304" pitchFamily="18" charset="0"/>
                        </a:rPr>
                        <a:t>Middle Tertile</a:t>
                      </a:r>
                    </a:p>
                    <a:p>
                      <a:pPr marL="0" marR="0" algn="ctr">
                        <a:spcBef>
                          <a:spcPts val="0"/>
                        </a:spcBef>
                        <a:spcAft>
                          <a:spcPts val="0"/>
                        </a:spcAft>
                      </a:pPr>
                      <a:r>
                        <a:rPr lang="en-US" sz="2400">
                          <a:effectLst/>
                          <a:latin typeface="Calibri" panose="020F0502020204030204" pitchFamily="34" charset="0"/>
                          <a:ea typeface="Times New Roman" panose="02020603050405020304" pitchFamily="18" charset="0"/>
                          <a:cs typeface="Times New Roman" panose="02020603050405020304" pitchFamily="18" charset="0"/>
                        </a:rPr>
                        <a:t>(N=100)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Calibri" panose="020F0502020204030204" pitchFamily="34" charset="0"/>
                          <a:ea typeface="Times New Roman" panose="02020603050405020304" pitchFamily="18" charset="0"/>
                          <a:cs typeface="Times New Roman" panose="02020603050405020304" pitchFamily="18" charset="0"/>
                        </a:rPr>
                        <a:t>Low Tertile (N=100)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1863995"/>
                  </a:ext>
                </a:extLst>
              </a:tr>
              <a:tr h="454731">
                <a:tc>
                  <a:txBody>
                    <a:bodyPr/>
                    <a:lstStyle/>
                    <a:p>
                      <a:pPr marL="0" marR="0"/>
                      <a:r>
                        <a:rPr lang="en-US" sz="2400">
                          <a:effectLst/>
                          <a:latin typeface="Calibri" panose="020F0502020204030204" pitchFamily="34" charset="0"/>
                          <a:ea typeface="Times New Roman" panose="02020603050405020304" pitchFamily="18" charset="0"/>
                          <a:cs typeface="Times New Roman" panose="02020603050405020304" pitchFamily="18" charset="0"/>
                        </a:rPr>
                        <a:t>Bleakhaus, Inc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2400">
                          <a:effectLst/>
                          <a:latin typeface="Calibri" panose="020F0502020204030204" pitchFamily="34" charset="0"/>
                          <a:ea typeface="Times New Roman" panose="02020603050405020304" pitchFamily="18" charset="0"/>
                          <a:cs typeface="Times New Roman" panose="02020603050405020304" pitchFamily="18" charset="0"/>
                        </a:rPr>
                        <a:t>Risk = 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2400">
                          <a:effectLst/>
                          <a:latin typeface="Calibri" panose="020F0502020204030204" pitchFamily="34" charset="0"/>
                          <a:ea typeface="Times New Roman" panose="02020603050405020304" pitchFamily="18" charset="0"/>
                          <a:cs typeface="Times New Roman" panose="02020603050405020304" pitchFamily="18" charset="0"/>
                        </a:rPr>
                        <a:t>Risk = 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2400">
                          <a:effectLst/>
                          <a:latin typeface="Calibri" panose="020F0502020204030204" pitchFamily="34" charset="0"/>
                          <a:ea typeface="Times New Roman" panose="02020603050405020304" pitchFamily="18" charset="0"/>
                          <a:cs typeface="Times New Roman" panose="02020603050405020304" pitchFamily="18" charset="0"/>
                        </a:rPr>
                        <a:t>Risk =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092897"/>
                  </a:ext>
                </a:extLst>
              </a:tr>
              <a:tr h="454731">
                <a:tc>
                  <a:txBody>
                    <a:bodyPr/>
                    <a:lstStyle/>
                    <a:p>
                      <a:pPr marL="0" marR="0"/>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AgnoSIA</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Inc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Risk =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algn="ct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9883204"/>
                  </a:ext>
                </a:extLst>
              </a:tr>
              <a:tr h="454731">
                <a:tc>
                  <a:txBody>
                    <a:bodyPr/>
                    <a:lstStyle/>
                    <a:p>
                      <a:pPr marL="0" marR="0"/>
                      <a:r>
                        <a:rPr lang="en-US" sz="2400">
                          <a:effectLst/>
                          <a:latin typeface="Calibri" panose="020F0502020204030204" pitchFamily="34" charset="0"/>
                          <a:ea typeface="Times New Roman" panose="02020603050405020304" pitchFamily="18" charset="0"/>
                          <a:cs typeface="Times New Roman" panose="02020603050405020304" pitchFamily="18" charset="0"/>
                        </a:rPr>
                        <a:t>PolyANA, Inc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2400">
                          <a:effectLst/>
                          <a:latin typeface="Calibri" panose="020F0502020204030204" pitchFamily="34" charset="0"/>
                          <a:ea typeface="Times New Roman" panose="02020603050405020304" pitchFamily="18" charset="0"/>
                          <a:cs typeface="Times New Roman" panose="02020603050405020304" pitchFamily="18" charset="0"/>
                        </a:rPr>
                        <a:t>Risk = 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Risk =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Risk =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889115"/>
                  </a:ext>
                </a:extLst>
              </a:tr>
              <a:tr h="454731">
                <a:tc>
                  <a:txBody>
                    <a:bodyPr/>
                    <a:lstStyle/>
                    <a:p>
                      <a:pPr marL="0" marR="0"/>
                      <a:r>
                        <a:rPr lang="en-US" sz="2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r>
                        <a:rPr lang="en-US" sz="2400">
                          <a:effectLst/>
                          <a:latin typeface="Calibri" panose="020F0502020204030204" pitchFamily="34" charset="0"/>
                          <a:ea typeface="Times New Roman" panose="02020603050405020304" pitchFamily="18" charset="0"/>
                          <a:cs typeface="Times New Roman" panose="02020603050405020304" pitchFamily="18" charset="0"/>
                        </a:rPr>
                        <a:t>Spin the Needles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0035712"/>
                  </a:ext>
                </a:extLst>
              </a:tr>
              <a:tr h="909461">
                <a:tc>
                  <a:txBody>
                    <a:bodyPr/>
                    <a:lstStyle/>
                    <a:p>
                      <a:pPr marL="0" marR="0"/>
                      <a:r>
                        <a:rPr lang="en-US" sz="2400">
                          <a:effectLst/>
                          <a:latin typeface="Calibri" panose="020F0502020204030204" pitchFamily="34" charset="0"/>
                          <a:ea typeface="Times New Roman" panose="02020603050405020304" pitchFamily="18" charset="0"/>
                          <a:cs typeface="Times New Roman" panose="02020603050405020304" pitchFamily="18" charset="0"/>
                        </a:rPr>
                        <a:t>Recurrences in 5-years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2400">
                          <a:effectLst/>
                          <a:latin typeface="Calibri" panose="020F0502020204030204" pitchFamily="34" charset="0"/>
                          <a:ea typeface="Times New Roman" panose="02020603050405020304" pitchFamily="18" charset="0"/>
                          <a:cs typeface="Times New Roman" panose="02020603050405020304" pitchFamily="18" charset="0"/>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2400">
                          <a:effectLst/>
                          <a:latin typeface="Calibri" panose="020F0502020204030204" pitchFamily="34" charset="0"/>
                          <a:ea typeface="Times New Roman" panose="02020603050405020304" pitchFamily="18"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7785777"/>
                  </a:ext>
                </a:extLst>
              </a:tr>
            </a:tbl>
          </a:graphicData>
        </a:graphic>
      </p:graphicFrame>
    </p:spTree>
    <p:extLst>
      <p:ext uri="{BB962C8B-B14F-4D97-AF65-F5344CB8AC3E}">
        <p14:creationId xmlns:p14="http://schemas.microsoft.com/office/powerpoint/2010/main" val="2135527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4"/>
          <p:cNvSpPr>
            <a:spLocks noGrp="1" noChangeArrowheads="1"/>
          </p:cNvSpPr>
          <p:nvPr>
            <p:ph type="title"/>
          </p:nvPr>
        </p:nvSpPr>
        <p:spPr/>
        <p:txBody>
          <a:bodyPr/>
          <a:lstStyle/>
          <a:p>
            <a:pPr eaLnBrk="1" hangingPunct="1"/>
            <a:r>
              <a:rPr lang="en-US" dirty="0">
                <a:latin typeface="Tahoma" charset="0"/>
                <a:ea typeface="MS PGothic" charset="0"/>
              </a:rPr>
              <a:t>True Risk – Re-Calibration of </a:t>
            </a:r>
            <a:r>
              <a:rPr lang="en-US" dirty="0" err="1">
                <a:latin typeface="Tahoma" charset="0"/>
                <a:ea typeface="MS PGothic" charset="0"/>
              </a:rPr>
              <a:t>Bleakhaus</a:t>
            </a:r>
            <a:endParaRPr lang="en-US" dirty="0">
              <a:latin typeface="Tahoma" charset="0"/>
              <a:ea typeface="MS PGothic" charset="0"/>
            </a:endParaRPr>
          </a:p>
        </p:txBody>
      </p:sp>
      <p:graphicFrame>
        <p:nvGraphicFramePr>
          <p:cNvPr id="458876" name="Group 124"/>
          <p:cNvGraphicFramePr>
            <a:graphicFrameLocks noGrp="1"/>
          </p:cNvGraphicFramePr>
          <p:nvPr>
            <p:ph idx="1"/>
          </p:nvPr>
        </p:nvGraphicFramePr>
        <p:xfrm>
          <a:off x="1182688" y="2017713"/>
          <a:ext cx="7772400" cy="3144838"/>
        </p:xfrm>
        <a:graphic>
          <a:graphicData uri="http://schemas.openxmlformats.org/drawingml/2006/table">
            <a:tbl>
              <a:tblPr/>
              <a:tblGrid>
                <a:gridCol w="2303462">
                  <a:extLst>
                    <a:ext uri="{9D8B030D-6E8A-4147-A177-3AD203B41FA5}">
                      <a16:colId xmlns:a16="http://schemas.microsoft.com/office/drawing/2014/main" val="20000"/>
                    </a:ext>
                  </a:extLst>
                </a:gridCol>
                <a:gridCol w="1582738">
                  <a:extLst>
                    <a:ext uri="{9D8B030D-6E8A-4147-A177-3AD203B41FA5}">
                      <a16:colId xmlns:a16="http://schemas.microsoft.com/office/drawing/2014/main" val="20001"/>
                    </a:ext>
                  </a:extLst>
                </a:gridCol>
                <a:gridCol w="1582737">
                  <a:extLst>
                    <a:ext uri="{9D8B030D-6E8A-4147-A177-3AD203B41FA5}">
                      <a16:colId xmlns:a16="http://schemas.microsoft.com/office/drawing/2014/main" val="20002"/>
                    </a:ext>
                  </a:extLst>
                </a:gridCol>
                <a:gridCol w="2303463">
                  <a:extLst>
                    <a:ext uri="{9D8B030D-6E8A-4147-A177-3AD203B41FA5}">
                      <a16:colId xmlns:a16="http://schemas.microsoft.com/office/drawing/2014/main" val="20003"/>
                    </a:ext>
                  </a:extLst>
                </a:gridCol>
              </a:tblGrid>
              <a:tr h="1039813">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Predicted Risk</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gridSpan="2">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Observed Proportion</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Predicted - Observed</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701675">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50%</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33/100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33%</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Verdana" charset="0"/>
                          <a:ea typeface="ＭＳ Ｐゴシック" charset="0"/>
                          <a:cs typeface="ＭＳ Ｐゴシック" charset="0"/>
                        </a:rPr>
                        <a:t>17%</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675">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35%</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17/100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17%</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Verdana" charset="0"/>
                          <a:ea typeface="ＭＳ Ｐゴシック" charset="0"/>
                          <a:cs typeface="ＭＳ Ｐゴシック" charset="0"/>
                        </a:rPr>
                        <a:t>18%</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675">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20%</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11/100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11%</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Verdana" charset="0"/>
                          <a:ea typeface="ＭＳ Ｐゴシック" charset="0"/>
                          <a:cs typeface="ＭＳ Ｐゴシック" charset="0"/>
                        </a:rPr>
                        <a:t>9%</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92548"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CD3DD586-2AA8-E24A-B2AB-D0A6F6D6169F}" type="slidenum">
              <a:rPr lang="en-US" sz="1400"/>
              <a:pPr/>
              <a:t>39</a:t>
            </a:fld>
            <a:endParaRPr 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05039A-9BDD-AC4E-9735-EFE567DE16A8}"/>
              </a:ext>
            </a:extLst>
          </p:cNvPr>
          <p:cNvSpPr>
            <a:spLocks noGrp="1"/>
          </p:cNvSpPr>
          <p:nvPr>
            <p:ph type="title"/>
          </p:nvPr>
        </p:nvSpPr>
        <p:spPr/>
        <p:txBody>
          <a:bodyPr/>
          <a:lstStyle/>
          <a:p>
            <a:r>
              <a:rPr lang="en-US" dirty="0"/>
              <a:t>In Epi/Biostats, prediction isn’t necessarily about the future</a:t>
            </a:r>
          </a:p>
        </p:txBody>
      </p:sp>
      <p:sp>
        <p:nvSpPr>
          <p:cNvPr id="5" name="Content Placeholder 4">
            <a:extLst>
              <a:ext uri="{FF2B5EF4-FFF2-40B4-BE49-F238E27FC236}">
                <a16:creationId xmlns:a16="http://schemas.microsoft.com/office/drawing/2014/main" id="{615BC18D-1B6E-F04F-9F0E-D85749647CF8}"/>
              </a:ext>
            </a:extLst>
          </p:cNvPr>
          <p:cNvSpPr>
            <a:spLocks noGrp="1"/>
          </p:cNvSpPr>
          <p:nvPr>
            <p:ph idx="1"/>
          </p:nvPr>
        </p:nvSpPr>
        <p:spPr>
          <a:xfrm>
            <a:off x="762000" y="2017713"/>
            <a:ext cx="8193088" cy="4114800"/>
          </a:xfrm>
        </p:spPr>
        <p:txBody>
          <a:bodyPr/>
          <a:lstStyle/>
          <a:p>
            <a:pPr marL="0" indent="0">
              <a:buNone/>
            </a:pPr>
            <a:r>
              <a:rPr lang="en-US" sz="4000" dirty="0"/>
              <a:t>Use currently available data to estimate the </a:t>
            </a:r>
          </a:p>
          <a:p>
            <a:r>
              <a:rPr lang="en-US" sz="4000" dirty="0"/>
              <a:t>risk of a future outcome</a:t>
            </a:r>
          </a:p>
          <a:p>
            <a:r>
              <a:rPr lang="en-US" sz="4000" dirty="0"/>
              <a:t>probability of an existing  condition (diagnosis)</a:t>
            </a:r>
          </a:p>
          <a:p>
            <a:pPr marL="0" indent="0">
              <a:buNone/>
            </a:pPr>
            <a:endParaRPr lang="en-US" sz="4000" dirty="0"/>
          </a:p>
          <a:p>
            <a:pPr marL="0" indent="0">
              <a:buNone/>
            </a:pPr>
            <a:endParaRPr lang="en-US" sz="4000" dirty="0"/>
          </a:p>
          <a:p>
            <a:endParaRPr lang="en-US" sz="4000" dirty="0"/>
          </a:p>
        </p:txBody>
      </p:sp>
      <p:sp>
        <p:nvSpPr>
          <p:cNvPr id="6" name="Oval 5">
            <a:extLst>
              <a:ext uri="{FF2B5EF4-FFF2-40B4-BE49-F238E27FC236}">
                <a16:creationId xmlns:a16="http://schemas.microsoft.com/office/drawing/2014/main" id="{44D48DB6-B529-5046-9AC7-024F8092C731}"/>
              </a:ext>
            </a:extLst>
          </p:cNvPr>
          <p:cNvSpPr/>
          <p:nvPr/>
        </p:nvSpPr>
        <p:spPr bwMode="auto">
          <a:xfrm>
            <a:off x="609600" y="4114800"/>
            <a:ext cx="6400800" cy="129540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Tahoma" panose="020B0604030504040204" pitchFamily="34" charset="0"/>
              <a:ea typeface="ＭＳ Ｐゴシック" panose="020B0600070205080204" pitchFamily="34" charset="-128"/>
            </a:endParaRPr>
          </a:p>
        </p:txBody>
      </p:sp>
      <p:sp>
        <p:nvSpPr>
          <p:cNvPr id="7" name="Oval 6">
            <a:extLst>
              <a:ext uri="{FF2B5EF4-FFF2-40B4-BE49-F238E27FC236}">
                <a16:creationId xmlns:a16="http://schemas.microsoft.com/office/drawing/2014/main" id="{9A681FCD-0213-7F40-AD4D-4C54A4BDEF04}"/>
              </a:ext>
            </a:extLst>
          </p:cNvPr>
          <p:cNvSpPr/>
          <p:nvPr/>
        </p:nvSpPr>
        <p:spPr bwMode="auto">
          <a:xfrm>
            <a:off x="304800" y="3429000"/>
            <a:ext cx="7543800" cy="213360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Tahoma" panose="020B0604030504040204" pitchFamily="34" charset="0"/>
              <a:ea typeface="ＭＳ Ｐゴシック" panose="020B0600070205080204" pitchFamily="34" charset="-128"/>
            </a:endParaRPr>
          </a:p>
        </p:txBody>
      </p:sp>
      <p:sp>
        <p:nvSpPr>
          <p:cNvPr id="9" name="TextBox 8">
            <a:extLst>
              <a:ext uri="{FF2B5EF4-FFF2-40B4-BE49-F238E27FC236}">
                <a16:creationId xmlns:a16="http://schemas.microsoft.com/office/drawing/2014/main" id="{273D9C0E-4874-7E42-BDD1-6A2F47240B12}"/>
              </a:ext>
            </a:extLst>
          </p:cNvPr>
          <p:cNvSpPr txBox="1"/>
          <p:nvPr/>
        </p:nvSpPr>
        <p:spPr>
          <a:xfrm>
            <a:off x="762000" y="5809347"/>
            <a:ext cx="7924800" cy="646331"/>
          </a:xfrm>
          <a:prstGeom prst="rect">
            <a:avLst/>
          </a:prstGeom>
          <a:noFill/>
        </p:spPr>
        <p:txBody>
          <a:bodyPr wrap="square" rtlCol="0">
            <a:spAutoFit/>
          </a:bodyPr>
          <a:lstStyle/>
          <a:p>
            <a:r>
              <a:rPr lang="en-US" dirty="0"/>
              <a:t>Distinction is with causal inference. </a:t>
            </a:r>
          </a:p>
        </p:txBody>
      </p:sp>
    </p:spTree>
    <p:extLst>
      <p:ext uri="{BB962C8B-B14F-4D97-AF65-F5344CB8AC3E}">
        <p14:creationId xmlns:p14="http://schemas.microsoft.com/office/powerpoint/2010/main" val="2999195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4"/>
          <p:cNvSpPr>
            <a:spLocks noGrp="1" noChangeArrowheads="1"/>
          </p:cNvSpPr>
          <p:nvPr>
            <p:ph type="title"/>
          </p:nvPr>
        </p:nvSpPr>
        <p:spPr/>
        <p:txBody>
          <a:bodyPr/>
          <a:lstStyle/>
          <a:p>
            <a:pPr eaLnBrk="1" hangingPunct="1"/>
            <a:r>
              <a:rPr lang="en-US" dirty="0">
                <a:latin typeface="Tahoma" charset="0"/>
                <a:ea typeface="MS PGothic" charset="0"/>
              </a:rPr>
              <a:t>True Risk – Re-Calibration of </a:t>
            </a:r>
            <a:r>
              <a:rPr lang="en-US" dirty="0" err="1">
                <a:latin typeface="Tahoma" charset="0"/>
                <a:ea typeface="MS PGothic" charset="0"/>
              </a:rPr>
              <a:t>Bleakhaus</a:t>
            </a:r>
            <a:endParaRPr lang="en-US" dirty="0">
              <a:latin typeface="Tahoma" charset="0"/>
              <a:ea typeface="MS PGothic" charset="0"/>
            </a:endParaRPr>
          </a:p>
        </p:txBody>
      </p:sp>
      <p:graphicFrame>
        <p:nvGraphicFramePr>
          <p:cNvPr id="458876" name="Group 124"/>
          <p:cNvGraphicFramePr>
            <a:graphicFrameLocks noGrp="1"/>
          </p:cNvGraphicFramePr>
          <p:nvPr>
            <p:ph idx="1"/>
          </p:nvPr>
        </p:nvGraphicFramePr>
        <p:xfrm>
          <a:off x="1182688" y="2017713"/>
          <a:ext cx="7772400" cy="3144838"/>
        </p:xfrm>
        <a:graphic>
          <a:graphicData uri="http://schemas.openxmlformats.org/drawingml/2006/table">
            <a:tbl>
              <a:tblPr/>
              <a:tblGrid>
                <a:gridCol w="2303462">
                  <a:extLst>
                    <a:ext uri="{9D8B030D-6E8A-4147-A177-3AD203B41FA5}">
                      <a16:colId xmlns:a16="http://schemas.microsoft.com/office/drawing/2014/main" val="20000"/>
                    </a:ext>
                  </a:extLst>
                </a:gridCol>
                <a:gridCol w="1582738">
                  <a:extLst>
                    <a:ext uri="{9D8B030D-6E8A-4147-A177-3AD203B41FA5}">
                      <a16:colId xmlns:a16="http://schemas.microsoft.com/office/drawing/2014/main" val="20001"/>
                    </a:ext>
                  </a:extLst>
                </a:gridCol>
                <a:gridCol w="1582737">
                  <a:extLst>
                    <a:ext uri="{9D8B030D-6E8A-4147-A177-3AD203B41FA5}">
                      <a16:colId xmlns:a16="http://schemas.microsoft.com/office/drawing/2014/main" val="20002"/>
                    </a:ext>
                  </a:extLst>
                </a:gridCol>
                <a:gridCol w="2303463">
                  <a:extLst>
                    <a:ext uri="{9D8B030D-6E8A-4147-A177-3AD203B41FA5}">
                      <a16:colId xmlns:a16="http://schemas.microsoft.com/office/drawing/2014/main" val="20003"/>
                    </a:ext>
                  </a:extLst>
                </a:gridCol>
              </a:tblGrid>
              <a:tr h="1039813">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New Predicted Risk</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gridSpan="2">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Observed Proportion</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Predicted - Observed</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701675">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sngStrike" cap="none" normalizeH="0" baseline="0" dirty="0">
                          <a:ln>
                            <a:noFill/>
                          </a:ln>
                          <a:solidFill>
                            <a:srgbClr val="000000"/>
                          </a:solidFill>
                          <a:effectLst/>
                          <a:latin typeface="Tahoma" charset="0"/>
                          <a:ea typeface="ＭＳ Ｐゴシック" charset="0"/>
                          <a:cs typeface="Arial" charset="0"/>
                        </a:rPr>
                        <a:t>50% </a:t>
                      </a:r>
                      <a:r>
                        <a:rPr kumimoji="0" lang="en-US" sz="2400" b="0" i="0" u="none" strike="noStrike" cap="none" normalizeH="0" baseline="0" dirty="0">
                          <a:ln>
                            <a:noFill/>
                          </a:ln>
                          <a:solidFill>
                            <a:schemeClr val="tx2"/>
                          </a:solidFill>
                          <a:effectLst/>
                          <a:latin typeface="Tahoma" charset="0"/>
                          <a:ea typeface="ＭＳ Ｐゴシック" charset="0"/>
                          <a:cs typeface="Arial" charset="0"/>
                        </a:rPr>
                        <a:t>33%</a:t>
                      </a:r>
                      <a:endParaRPr kumimoji="0" lang="en-US" sz="2400" b="0" i="0" u="none" strike="noStrike" cap="none" normalizeH="0" baseline="0" dirty="0">
                        <a:ln>
                          <a:noFill/>
                        </a:ln>
                        <a:solidFill>
                          <a:schemeClr val="tx2"/>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33/100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33%</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Verdana" charset="0"/>
                          <a:ea typeface="ＭＳ Ｐゴシック" charset="0"/>
                          <a:cs typeface="ＭＳ Ｐゴシック" charset="0"/>
                        </a:rPr>
                        <a:t>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675">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sngStrike" cap="none" normalizeH="0" baseline="0" dirty="0">
                          <a:ln>
                            <a:noFill/>
                          </a:ln>
                          <a:solidFill>
                            <a:srgbClr val="000000"/>
                          </a:solidFill>
                          <a:effectLst/>
                          <a:latin typeface="Tahoma" charset="0"/>
                          <a:ea typeface="ＭＳ Ｐゴシック" charset="0"/>
                          <a:cs typeface="Arial" charset="0"/>
                        </a:rPr>
                        <a:t>35% </a:t>
                      </a:r>
                      <a:r>
                        <a:rPr kumimoji="0" lang="en-US" sz="2400" b="0" i="0" u="none" strike="noStrike" cap="none" normalizeH="0" baseline="0" dirty="0">
                          <a:ln>
                            <a:noFill/>
                          </a:ln>
                          <a:solidFill>
                            <a:srgbClr val="333399"/>
                          </a:solidFill>
                          <a:effectLst/>
                          <a:latin typeface="Tahoma" charset="0"/>
                          <a:ea typeface="ＭＳ Ｐゴシック" charset="0"/>
                          <a:cs typeface="Arial" charset="0"/>
                        </a:rPr>
                        <a:t>17%</a:t>
                      </a:r>
                      <a:endParaRPr kumimoji="0" lang="en-US" sz="2400" b="0" i="0" u="none" strike="noStrike" cap="none" normalizeH="0" baseline="0" dirty="0">
                        <a:ln>
                          <a:noFill/>
                        </a:ln>
                        <a:solidFill>
                          <a:srgbClr val="333399"/>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17/100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17%</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Verdana" charset="0"/>
                          <a:ea typeface="ＭＳ Ｐゴシック" charset="0"/>
                          <a:cs typeface="ＭＳ Ｐゴシック" charset="0"/>
                        </a:rPr>
                        <a:t>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675">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sngStrike" cap="none" normalizeH="0" baseline="0" dirty="0">
                          <a:ln>
                            <a:noFill/>
                          </a:ln>
                          <a:solidFill>
                            <a:srgbClr val="000000"/>
                          </a:solidFill>
                          <a:effectLst/>
                          <a:latin typeface="Tahoma" charset="0"/>
                          <a:ea typeface="ＭＳ Ｐゴシック" charset="0"/>
                          <a:cs typeface="Arial" charset="0"/>
                        </a:rPr>
                        <a:t>20% </a:t>
                      </a:r>
                      <a:r>
                        <a:rPr kumimoji="0" lang="en-US" sz="2400" b="0" i="0" u="none" strike="noStrike" cap="none" normalizeH="0" baseline="0" dirty="0">
                          <a:ln>
                            <a:noFill/>
                          </a:ln>
                          <a:solidFill>
                            <a:srgbClr val="333399"/>
                          </a:solidFill>
                          <a:effectLst/>
                          <a:latin typeface="Tahoma" charset="0"/>
                          <a:ea typeface="ＭＳ Ｐゴシック" charset="0"/>
                          <a:cs typeface="Arial" charset="0"/>
                        </a:rPr>
                        <a:t>11%</a:t>
                      </a:r>
                      <a:endParaRPr kumimoji="0" lang="en-US" sz="2400" b="0" i="0" u="none" strike="noStrike" cap="none" normalizeH="0" baseline="0" dirty="0">
                        <a:ln>
                          <a:noFill/>
                        </a:ln>
                        <a:solidFill>
                          <a:srgbClr val="333399"/>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11/100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11%</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Verdana" charset="0"/>
                          <a:ea typeface="ＭＳ Ｐゴシック" charset="0"/>
                          <a:cs typeface="ＭＳ Ｐゴシック" charset="0"/>
                        </a:rPr>
                        <a:t>0%</a:t>
                      </a:r>
                      <a:endParaRPr kumimoji="0" lang="en-U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94563"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A497C9B8-11FB-894B-BA74-31894ADC3882}" type="slidenum">
              <a:rPr lang="en-US" sz="1400"/>
              <a:pPr/>
              <a:t>40</a:t>
            </a:fld>
            <a:endParaRPr lang="en-US"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p:nvPr>
        </p:nvSpPr>
        <p:spPr>
          <a:xfrm>
            <a:off x="1150938" y="214313"/>
            <a:ext cx="7793037" cy="1538287"/>
          </a:xfrm>
        </p:spPr>
        <p:txBody>
          <a:bodyPr/>
          <a:lstStyle/>
          <a:p>
            <a:pPr eaLnBrk="1" hangingPunct="1"/>
            <a:r>
              <a:rPr lang="en-US" dirty="0">
                <a:latin typeface="Tahoma" charset="0"/>
                <a:ea typeface="MS PGothic" charset="0"/>
              </a:rPr>
              <a:t>True Risk – Re-Calibration of </a:t>
            </a:r>
            <a:r>
              <a:rPr lang="en-US" dirty="0" err="1">
                <a:latin typeface="Tahoma" charset="0"/>
                <a:ea typeface="MS PGothic" charset="0"/>
              </a:rPr>
              <a:t>Bleakhaus</a:t>
            </a:r>
            <a:endParaRPr lang="en-US" dirty="0">
              <a:latin typeface="Tahoma" charset="0"/>
              <a:ea typeface="MS PGothic" charset="0"/>
            </a:endParaRPr>
          </a:p>
        </p:txBody>
      </p:sp>
      <p:sp>
        <p:nvSpPr>
          <p:cNvPr id="196611"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DC5A9564-BA2A-8B43-B883-670D31C9C3F6}" type="slidenum">
              <a:rPr lang="en-US" sz="1400"/>
              <a:pPr/>
              <a:t>41</a:t>
            </a:fld>
            <a:endParaRPr lang="en-US" sz="1400"/>
          </a:p>
        </p:txBody>
      </p:sp>
      <p:graphicFrame>
        <p:nvGraphicFramePr>
          <p:cNvPr id="7" name="Chart 6"/>
          <p:cNvGraphicFramePr>
            <a:graphicFrameLocks/>
          </p:cNvGraphicFramePr>
          <p:nvPr>
            <p:extLst>
              <p:ext uri="{D42A27DB-BD31-4B8C-83A1-F6EECF244321}">
                <p14:modId xmlns:p14="http://schemas.microsoft.com/office/powerpoint/2010/main" val="2812302729"/>
              </p:ext>
            </p:extLst>
          </p:nvPr>
        </p:nvGraphicFramePr>
        <p:xfrm>
          <a:off x="838200" y="1828800"/>
          <a:ext cx="73914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p:txBody>
          <a:bodyPr/>
          <a:lstStyle/>
          <a:p>
            <a:pPr eaLnBrk="1" hangingPunct="1"/>
            <a:r>
              <a:rPr lang="en-US">
                <a:latin typeface="Tahoma" charset="0"/>
                <a:ea typeface="MS PGothic" charset="0"/>
              </a:rPr>
              <a:t>True Risk Recalibration</a:t>
            </a:r>
            <a:br>
              <a:rPr lang="en-US">
                <a:latin typeface="Tahoma" charset="0"/>
                <a:ea typeface="MS PGothic" charset="0"/>
              </a:rPr>
            </a:br>
            <a:r>
              <a:rPr lang="en-US">
                <a:latin typeface="Tahoma" charset="0"/>
                <a:ea typeface="MS PGothic" charset="0"/>
              </a:rPr>
              <a:t>LR Table</a:t>
            </a:r>
          </a:p>
        </p:txBody>
      </p:sp>
      <p:graphicFrame>
        <p:nvGraphicFramePr>
          <p:cNvPr id="463875" name="Group 3"/>
          <p:cNvGraphicFramePr>
            <a:graphicFrameLocks noGrp="1"/>
          </p:cNvGraphicFramePr>
          <p:nvPr>
            <p:ph idx="1"/>
          </p:nvPr>
        </p:nvGraphicFramePr>
        <p:xfrm>
          <a:off x="1182688" y="2017713"/>
          <a:ext cx="7772400" cy="3325813"/>
        </p:xfrm>
        <a:graphic>
          <a:graphicData uri="http://schemas.openxmlformats.org/drawingml/2006/table">
            <a:tbl>
              <a:tblPr/>
              <a:tblGrid>
                <a:gridCol w="2525712">
                  <a:extLst>
                    <a:ext uri="{9D8B030D-6E8A-4147-A177-3AD203B41FA5}">
                      <a16:colId xmlns:a16="http://schemas.microsoft.com/office/drawing/2014/main" val="20000"/>
                    </a:ext>
                  </a:extLst>
                </a:gridCol>
                <a:gridCol w="1312863">
                  <a:extLst>
                    <a:ext uri="{9D8B030D-6E8A-4147-A177-3AD203B41FA5}">
                      <a16:colId xmlns:a16="http://schemas.microsoft.com/office/drawing/2014/main" val="20001"/>
                    </a:ext>
                  </a:extLst>
                </a:gridCol>
                <a:gridCol w="1309687">
                  <a:extLst>
                    <a:ext uri="{9D8B030D-6E8A-4147-A177-3AD203B41FA5}">
                      <a16:colId xmlns:a16="http://schemas.microsoft.com/office/drawing/2014/main" val="20002"/>
                    </a:ext>
                  </a:extLst>
                </a:gridCol>
                <a:gridCol w="1312863">
                  <a:extLst>
                    <a:ext uri="{9D8B030D-6E8A-4147-A177-3AD203B41FA5}">
                      <a16:colId xmlns:a16="http://schemas.microsoft.com/office/drawing/2014/main" val="20003"/>
                    </a:ext>
                  </a:extLst>
                </a:gridCol>
                <a:gridCol w="1311275">
                  <a:extLst>
                    <a:ext uri="{9D8B030D-6E8A-4147-A177-3AD203B41FA5}">
                      <a16:colId xmlns:a16="http://schemas.microsoft.com/office/drawing/2014/main" val="20004"/>
                    </a:ext>
                  </a:extLst>
                </a:gridCol>
              </a:tblGrid>
              <a:tr h="673100">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True Risk</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D+</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 </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D-</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 </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671513">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33%</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MS PGothic" charset="0"/>
                          <a:cs typeface="MS PGothic" charset="0"/>
                        </a:rPr>
                        <a:t>33</a:t>
                      </a: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MS PGothic" charset="0"/>
                          <a:cs typeface="Arial" charset="0"/>
                        </a:rPr>
                        <a:t>54%</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67</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MS PGothic" charset="0"/>
                          <a:cs typeface="Arial" charset="0"/>
                        </a:rPr>
                        <a:t>28%</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1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17%</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17</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MS PGothic" charset="0"/>
                          <a:cs typeface="Arial" charset="0"/>
                        </a:rPr>
                        <a:t>28%</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83</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MS PGothic" charset="0"/>
                          <a:cs typeface="Arial" charset="0"/>
                        </a:rPr>
                        <a:t>35%</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31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11%</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11</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MS PGothic" charset="0"/>
                          <a:cs typeface="Arial" charset="0"/>
                        </a:rPr>
                        <a:t>18%</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rgbClr val="000000"/>
                          </a:solidFill>
                          <a:effectLst/>
                          <a:latin typeface="Tahoma" charset="0"/>
                          <a:ea typeface="MS PGothic" charset="0"/>
                          <a:cs typeface="Arial" charset="0"/>
                        </a:rPr>
                        <a:t>89</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000000"/>
                          </a:solidFill>
                          <a:effectLst/>
                          <a:latin typeface="Tahoma" charset="0"/>
                          <a:ea typeface="MS PGothic" charset="0"/>
                          <a:cs typeface="Arial" charset="0"/>
                        </a:rPr>
                        <a:t>37%</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50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Verdana" charset="0"/>
                          <a:ea typeface="MS PGothic" charset="0"/>
                          <a:cs typeface="MS PGothic" charset="0"/>
                        </a:rPr>
                        <a:t>Total</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Verdana" charset="0"/>
                          <a:ea typeface="MS PGothic" charset="0"/>
                          <a:cs typeface="MS PGothic" charset="0"/>
                        </a:rPr>
                        <a:t>61</a:t>
                      </a:r>
                      <a:endParaRPr kumimoji="0" lang="en-US" sz="2400" b="0" i="0" u="none" strike="noStrike" cap="none" normalizeH="0" baseline="0">
                        <a:ln>
                          <a:noFill/>
                        </a:ln>
                        <a:solidFill>
                          <a:schemeClr val="tx1"/>
                        </a:solidFill>
                        <a:effectLst/>
                        <a:latin typeface="Tahoma" charset="0"/>
                        <a:ea typeface="MS PGothic" charset="0"/>
                        <a:cs typeface="MS PGothic" charset="0"/>
                      </a:endParaRP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MS PGothic" charset="0"/>
                          <a:cs typeface="MS PGothic" charset="0"/>
                        </a:rPr>
                        <a:t>100%</a:t>
                      </a: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Verdana" charset="0"/>
                          <a:ea typeface="MS PGothic" charset="0"/>
                          <a:cs typeface="MS PGothic" charset="0"/>
                        </a:rPr>
                        <a:t>239</a:t>
                      </a:r>
                      <a:endParaRPr kumimoji="0" lang="en-US" sz="2400" b="0" i="0" u="none" strike="noStrike" cap="none" normalizeH="0" baseline="0" dirty="0">
                        <a:ln>
                          <a:noFill/>
                        </a:ln>
                        <a:solidFill>
                          <a:schemeClr val="tx1"/>
                        </a:solidFill>
                        <a:effectLst/>
                        <a:latin typeface="Tahoma" charset="0"/>
                        <a:ea typeface="MS PGothic" charset="0"/>
                        <a:cs typeface="MS PGothic" charset="0"/>
                      </a:endParaRP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MS PGothic" charset="0"/>
                          <a:cs typeface="MS PGothic" charset="0"/>
                        </a:rPr>
                        <a:t>100%</a:t>
                      </a:r>
                    </a:p>
                  </a:txBody>
                  <a:tcPr anchor="b"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98701"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79C54076-07FE-6344-9038-06B39A91DCB8}" type="slidenum">
              <a:rPr lang="en-US" sz="1400"/>
              <a:pPr/>
              <a:t>42</a:t>
            </a:fld>
            <a:endParaRPr lang="en-US" sz="1400"/>
          </a:p>
        </p:txBody>
      </p:sp>
    </p:spTree>
    <p:extLst>
      <p:ext uri="{BB962C8B-B14F-4D97-AF65-F5344CB8AC3E}">
        <p14:creationId xmlns:p14="http://schemas.microsoft.com/office/powerpoint/2010/main" val="3967419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nvGraphicFramePr>
        <p:xfrm>
          <a:off x="1422400" y="1879600"/>
          <a:ext cx="6985000" cy="4692650"/>
        </p:xfrm>
        <a:graphic>
          <a:graphicData uri="http://schemas.openxmlformats.org/drawingml/2006/chart">
            <c:chart xmlns:c="http://schemas.openxmlformats.org/drawingml/2006/chart" xmlns:r="http://schemas.openxmlformats.org/officeDocument/2006/relationships" r:id="rId3"/>
          </a:graphicData>
        </a:graphic>
      </p:graphicFrame>
      <p:sp>
        <p:nvSpPr>
          <p:cNvPr id="183299"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622B3C1C-1DEF-A74E-9B52-447DAE81861C}" type="slidenum">
              <a:rPr lang="en-US" sz="1400"/>
              <a:pPr/>
              <a:t>43</a:t>
            </a:fld>
            <a:endParaRPr lang="en-US" sz="1400"/>
          </a:p>
        </p:txBody>
      </p:sp>
      <p:sp>
        <p:nvSpPr>
          <p:cNvPr id="7" name="Rectangle 2">
            <a:extLst>
              <a:ext uri="{FF2B5EF4-FFF2-40B4-BE49-F238E27FC236}">
                <a16:creationId xmlns:a16="http://schemas.microsoft.com/office/drawing/2014/main" id="{EF2D89CE-F0BD-3542-8B40-DE1FF79CDE8F}"/>
              </a:ext>
            </a:extLst>
          </p:cNvPr>
          <p:cNvSpPr txBox="1">
            <a:spLocks noChangeArrowheads="1"/>
          </p:cNvSpPr>
          <p:nvPr/>
        </p:nvSpPr>
        <p:spPr bwMode="auto">
          <a:xfrm>
            <a:off x="1150938" y="214313"/>
            <a:ext cx="7793037" cy="146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pPr eaLnBrk="1" hangingPunct="1"/>
            <a:r>
              <a:rPr lang="en-US" sz="3600" kern="0">
                <a:latin typeface="Tahoma" charset="0"/>
                <a:ea typeface="MS PGothic" charset="0"/>
              </a:rPr>
              <a:t>True Risk -- Discrimination</a:t>
            </a:r>
            <a:endParaRPr lang="en-US" sz="3600" kern="0" dirty="0">
              <a:latin typeface="Tahoma" charset="0"/>
              <a:ea typeface="MS PGothic" charset="0"/>
            </a:endParaRPr>
          </a:p>
        </p:txBody>
      </p:sp>
    </p:spTree>
    <p:extLst>
      <p:ext uri="{BB962C8B-B14F-4D97-AF65-F5344CB8AC3E}">
        <p14:creationId xmlns:p14="http://schemas.microsoft.com/office/powerpoint/2010/main" val="3045692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2"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0DC67E8D-CEB5-0E4F-8AA5-82908FF0AD39}" type="slidenum">
              <a:rPr lang="en-US" sz="1200">
                <a:solidFill>
                  <a:srgbClr val="898989"/>
                </a:solidFill>
              </a:rPr>
              <a:pPr/>
              <a:t>44</a:t>
            </a:fld>
            <a:endParaRPr lang="en-US" sz="1200">
              <a:solidFill>
                <a:srgbClr val="898989"/>
              </a:solidFill>
            </a:endParaRPr>
          </a:p>
        </p:txBody>
      </p:sp>
      <p:sp>
        <p:nvSpPr>
          <p:cNvPr id="201729" name="Rectangle 2"/>
          <p:cNvSpPr>
            <a:spLocks noGrp="1" noChangeArrowheads="1"/>
          </p:cNvSpPr>
          <p:nvPr>
            <p:ph type="title" idx="4294967295"/>
          </p:nvPr>
        </p:nvSpPr>
        <p:spPr>
          <a:xfrm>
            <a:off x="891892" y="152400"/>
            <a:ext cx="8229600" cy="1143000"/>
          </a:xfrm>
        </p:spPr>
        <p:txBody>
          <a:bodyPr/>
          <a:lstStyle/>
          <a:p>
            <a:pPr eaLnBrk="1" hangingPunct="1"/>
            <a:r>
              <a:rPr lang="en-US" dirty="0">
                <a:latin typeface="Arial" charset="0"/>
                <a:ea typeface="MS PGothic" charset="0"/>
              </a:rPr>
              <a:t>True Risk -- Discrimination</a:t>
            </a:r>
          </a:p>
        </p:txBody>
      </p:sp>
      <p:graphicFrame>
        <p:nvGraphicFramePr>
          <p:cNvPr id="201730" name="Object 2"/>
          <p:cNvGraphicFramePr>
            <a:graphicFrameLocks noGrp="1" noChangeAspect="1"/>
          </p:cNvGraphicFramePr>
          <p:nvPr>
            <p:ph idx="4294967295"/>
            <p:extLst>
              <p:ext uri="{D42A27DB-BD31-4B8C-83A1-F6EECF244321}">
                <p14:modId xmlns:p14="http://schemas.microsoft.com/office/powerpoint/2010/main" val="1728197520"/>
              </p:ext>
            </p:extLst>
          </p:nvPr>
        </p:nvGraphicFramePr>
        <p:xfrm>
          <a:off x="838200" y="1371600"/>
          <a:ext cx="7391400" cy="5265737"/>
        </p:xfrm>
        <a:graphic>
          <a:graphicData uri="http://schemas.openxmlformats.org/presentationml/2006/ole">
            <mc:AlternateContent xmlns:mc="http://schemas.openxmlformats.org/markup-compatibility/2006">
              <mc:Choice xmlns:v="urn:schemas-microsoft-com:vml" Requires="v">
                <p:oleObj spid="_x0000_s201956" name="Chart" r:id="rId3" imgW="4813300" imgH="3429000" progId="Excel.Chart.8">
                  <p:embed/>
                </p:oleObj>
              </mc:Choice>
              <mc:Fallback>
                <p:oleObj name="Chart" r:id="rId3" imgW="4813300" imgH="3429000" progId="Excel.Char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71600"/>
                        <a:ext cx="7391400" cy="5265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01731" name="Text Box 4"/>
          <p:cNvSpPr txBox="1">
            <a:spLocks noChangeArrowheads="1"/>
          </p:cNvSpPr>
          <p:nvPr/>
        </p:nvSpPr>
        <p:spPr bwMode="auto">
          <a:xfrm>
            <a:off x="3771900" y="4002088"/>
            <a:ext cx="22256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a:latin typeface="Arial" charset="0"/>
              </a:rPr>
              <a:t>AUROC = 0.65</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p:nvPr>
        </p:nvSpPr>
        <p:spPr>
          <a:xfrm>
            <a:off x="609600" y="2209800"/>
            <a:ext cx="8229600" cy="1143000"/>
          </a:xfrm>
        </p:spPr>
        <p:txBody>
          <a:bodyPr/>
          <a:lstStyle/>
          <a:p>
            <a:pPr eaLnBrk="1" hangingPunct="1"/>
            <a:r>
              <a:rPr lang="en-US" sz="4000">
                <a:latin typeface="Tahoma" charset="0"/>
                <a:ea typeface="MS PGothic" charset="0"/>
              </a:rPr>
              <a:t>The ROC curve depends only on rankings, not calibration</a:t>
            </a:r>
          </a:p>
        </p:txBody>
      </p:sp>
      <p:sp>
        <p:nvSpPr>
          <p:cNvPr id="202754" name="Rectangle 2"/>
          <p:cNvSpPr txBox="1">
            <a:spLocks noChangeArrowheads="1"/>
          </p:cNvSpPr>
          <p:nvPr/>
        </p:nvSpPr>
        <p:spPr bwMode="auto">
          <a:xfrm>
            <a:off x="609600" y="44196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4000" dirty="0">
                <a:solidFill>
                  <a:schemeClr val="tx2"/>
                </a:solidFill>
              </a:rPr>
              <a:t>Re-calibration does not affect the ROC curve (unless group ranks change)</a:t>
            </a:r>
          </a:p>
        </p:txBody>
      </p:sp>
      <p:sp>
        <p:nvSpPr>
          <p:cNvPr id="202755"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7FEE2B02-C6E8-F048-9D33-9D4AAB2D6A2B}" type="slidenum">
              <a:rPr lang="en-US" sz="1400"/>
              <a:pPr/>
              <a:t>45</a:t>
            </a:fld>
            <a:endParaRPr lang="en-US" sz="1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p:cNvSpPr>
            <a:spLocks noGrp="1"/>
          </p:cNvSpPr>
          <p:nvPr>
            <p:ph type="title"/>
          </p:nvPr>
        </p:nvSpPr>
        <p:spPr/>
        <p:txBody>
          <a:bodyPr/>
          <a:lstStyle/>
          <a:p>
            <a:r>
              <a:rPr lang="en-US">
                <a:latin typeface="Tahoma" charset="0"/>
                <a:ea typeface="MS PGothic" charset="0"/>
              </a:rPr>
              <a:t>Using Calibration Plots to Assess Discrimination</a:t>
            </a:r>
          </a:p>
        </p:txBody>
      </p:sp>
      <p:sp>
        <p:nvSpPr>
          <p:cNvPr id="205826" name="Content Placeholder 4"/>
          <p:cNvSpPr>
            <a:spLocks noGrp="1"/>
          </p:cNvSpPr>
          <p:nvPr>
            <p:ph idx="1"/>
          </p:nvPr>
        </p:nvSpPr>
        <p:spPr>
          <a:xfrm>
            <a:off x="1182688" y="2017713"/>
            <a:ext cx="7772400" cy="3392487"/>
          </a:xfrm>
        </p:spPr>
        <p:txBody>
          <a:bodyPr/>
          <a:lstStyle/>
          <a:p>
            <a:r>
              <a:rPr lang="en-US" dirty="0">
                <a:latin typeface="Tahoma" charset="0"/>
                <a:ea typeface="MS PGothic" charset="0"/>
              </a:rPr>
              <a:t>Greater “spread” usually means better discrimination</a:t>
            </a:r>
          </a:p>
          <a:p>
            <a:r>
              <a:rPr lang="en-US" dirty="0">
                <a:latin typeface="Tahoma" charset="0"/>
                <a:ea typeface="MS PGothic" charset="0"/>
              </a:rPr>
              <a:t>But need to know proportion in each risk group (not always equal!)</a:t>
            </a:r>
          </a:p>
        </p:txBody>
      </p:sp>
      <p:sp>
        <p:nvSpPr>
          <p:cNvPr id="205828"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2E01DD43-D597-BC4E-A222-85C47D480CF8}" type="slidenum">
              <a:rPr lang="en-US" sz="1400"/>
              <a:pPr/>
              <a:t>46</a:t>
            </a:fld>
            <a:endParaRPr lang="en-US" sz="1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873" name="Object 4"/>
          <p:cNvGraphicFramePr>
            <a:graphicFrameLocks noChangeAspect="1"/>
          </p:cNvGraphicFramePr>
          <p:nvPr/>
        </p:nvGraphicFramePr>
        <p:xfrm>
          <a:off x="152400" y="228600"/>
          <a:ext cx="8780463" cy="2971800"/>
        </p:xfrm>
        <a:graphic>
          <a:graphicData uri="http://schemas.openxmlformats.org/presentationml/2006/ole">
            <mc:AlternateContent xmlns:mc="http://schemas.openxmlformats.org/markup-compatibility/2006">
              <mc:Choice xmlns:v="urn:schemas-microsoft-com:vml" Requires="v">
                <p:oleObj spid="_x0000_s210093" name="Worksheet" r:id="rId4" imgW="14109700" imgH="4775200" progId="Excel.Sheet.12">
                  <p:embed/>
                </p:oleObj>
              </mc:Choice>
              <mc:Fallback>
                <p:oleObj name="Worksheet" r:id="rId4" imgW="14109700" imgH="4775200" progId="Excel.Sheet.12">
                  <p:embed/>
                  <p:pic>
                    <p:nvPicPr>
                      <p:cNvPr id="20787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
                        <a:ext cx="8780463"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7874" name="Object 5"/>
          <p:cNvGraphicFramePr>
            <a:graphicFrameLocks noChangeAspect="1"/>
          </p:cNvGraphicFramePr>
          <p:nvPr/>
        </p:nvGraphicFramePr>
        <p:xfrm>
          <a:off x="152400" y="3429000"/>
          <a:ext cx="8780463" cy="2971800"/>
        </p:xfrm>
        <a:graphic>
          <a:graphicData uri="http://schemas.openxmlformats.org/presentationml/2006/ole">
            <mc:AlternateContent xmlns:mc="http://schemas.openxmlformats.org/markup-compatibility/2006">
              <mc:Choice xmlns:v="urn:schemas-microsoft-com:vml" Requires="v">
                <p:oleObj spid="_x0000_s210094" name="Worksheet" r:id="rId6" imgW="14109700" imgH="4775200" progId="Excel.Sheet.12">
                  <p:embed/>
                </p:oleObj>
              </mc:Choice>
              <mc:Fallback>
                <p:oleObj name="Worksheet" r:id="rId6" imgW="14109700" imgH="4775200" progId="Excel.Sheet.12">
                  <p:embed/>
                  <p:pic>
                    <p:nvPicPr>
                      <p:cNvPr id="207874"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429000"/>
                        <a:ext cx="8780463"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07875" name="TextBox 1"/>
          <p:cNvSpPr txBox="1">
            <a:spLocks noChangeArrowheads="1"/>
          </p:cNvSpPr>
          <p:nvPr/>
        </p:nvSpPr>
        <p:spPr bwMode="auto">
          <a:xfrm>
            <a:off x="228600" y="6488113"/>
            <a:ext cx="86868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800"/>
              <a:t>Note that points are reversed in order between Calibration Plot and ROC Curve.</a:t>
            </a:r>
          </a:p>
        </p:txBody>
      </p:sp>
      <p:sp>
        <p:nvSpPr>
          <p:cNvPr id="207876"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8E05EDE-AE68-1641-9152-3D91D9B6B81D}" type="slidenum">
              <a:rPr lang="en-US" sz="1200">
                <a:solidFill>
                  <a:srgbClr val="898989"/>
                </a:solidFill>
              </a:rPr>
              <a:pPr/>
              <a:t>47</a:t>
            </a:fld>
            <a:endParaRPr lang="en-US" sz="1200">
              <a:solidFill>
                <a:srgbClr val="898989"/>
              </a:solidFill>
            </a:endParaRPr>
          </a:p>
        </p:txBody>
      </p:sp>
    </p:spTree>
    <p:extLst>
      <p:ext uri="{BB962C8B-B14F-4D97-AF65-F5344CB8AC3E}">
        <p14:creationId xmlns:p14="http://schemas.microsoft.com/office/powerpoint/2010/main" val="631723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Net Benefit</a:t>
            </a:r>
          </a:p>
        </p:txBody>
      </p:sp>
      <p:sp>
        <p:nvSpPr>
          <p:cNvPr id="3" name="Content Placeholder 2"/>
          <p:cNvSpPr>
            <a:spLocks noGrp="1"/>
          </p:cNvSpPr>
          <p:nvPr>
            <p:ph idx="1"/>
          </p:nvPr>
        </p:nvSpPr>
        <p:spPr/>
        <p:txBody>
          <a:bodyPr/>
          <a:lstStyle/>
          <a:p>
            <a:r>
              <a:rPr lang="en-US" dirty="0"/>
              <a:t>Get P(D+|X) (e.g. from robot) for each of N patients (p</a:t>
            </a:r>
            <a:r>
              <a:rPr lang="en-US" baseline="-25000" dirty="0"/>
              <a:t>1</a:t>
            </a:r>
            <a:r>
              <a:rPr lang="en-US" dirty="0"/>
              <a:t>, p</a:t>
            </a:r>
            <a:r>
              <a:rPr lang="en-US" baseline="-25000" dirty="0"/>
              <a:t>2</a:t>
            </a:r>
            <a:r>
              <a:rPr lang="en-US" dirty="0"/>
              <a:t>,…, </a:t>
            </a:r>
            <a:r>
              <a:rPr lang="en-US" dirty="0" err="1"/>
              <a:t>p</a:t>
            </a:r>
            <a:r>
              <a:rPr lang="en-US" baseline="-25000" dirty="0" err="1"/>
              <a:t>N</a:t>
            </a:r>
            <a:r>
              <a:rPr lang="en-US" dirty="0"/>
              <a:t>)</a:t>
            </a:r>
          </a:p>
          <a:p>
            <a:r>
              <a:rPr lang="en-US" dirty="0"/>
              <a:t>Record your best decision on each patient  </a:t>
            </a:r>
          </a:p>
          <a:p>
            <a:pPr lvl="1"/>
            <a:r>
              <a:rPr lang="en-US" dirty="0"/>
              <a:t>Treat for p</a:t>
            </a:r>
            <a:r>
              <a:rPr lang="en-US" baseline="-25000" dirty="0"/>
              <a:t>i </a:t>
            </a:r>
            <a:r>
              <a:rPr lang="en-US" dirty="0"/>
              <a:t>&gt; P</a:t>
            </a:r>
            <a:r>
              <a:rPr lang="en-US" baseline="-25000" dirty="0"/>
              <a:t>TT</a:t>
            </a:r>
            <a:r>
              <a:rPr lang="en-US" dirty="0"/>
              <a:t> =C/(C+B)</a:t>
            </a:r>
          </a:p>
          <a:p>
            <a:r>
              <a:rPr lang="en-US" dirty="0"/>
              <a:t>Determine outcomes (D+/D-)</a:t>
            </a:r>
          </a:p>
          <a:p>
            <a:r>
              <a:rPr lang="en-US" dirty="0"/>
              <a:t>NB = [#Treated Appropriately </a:t>
            </a:r>
            <a:r>
              <a:rPr lang="mr-IN" dirty="0"/>
              <a:t>–</a:t>
            </a:r>
            <a:endParaRPr lang="en-US" dirty="0"/>
          </a:p>
          <a:p>
            <a:pPr marL="457200" lvl="1" indent="0">
              <a:buNone/>
            </a:pPr>
            <a:r>
              <a:rPr lang="en-US" sz="3200" dirty="0"/>
              <a:t> (C/B) (#Treated Unnecessarily) ] /N</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48</a:t>
            </a:fld>
            <a:endParaRPr lang="en-US"/>
          </a:p>
        </p:txBody>
      </p:sp>
    </p:spTree>
    <p:extLst>
      <p:ext uri="{BB962C8B-B14F-4D97-AF65-F5344CB8AC3E}">
        <p14:creationId xmlns:p14="http://schemas.microsoft.com/office/powerpoint/2010/main" val="1256161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Net Benefit</a:t>
            </a:r>
          </a:p>
        </p:txBody>
      </p:sp>
      <p:sp>
        <p:nvSpPr>
          <p:cNvPr id="3" name="Content Placeholder 2"/>
          <p:cNvSpPr>
            <a:spLocks noGrp="1"/>
          </p:cNvSpPr>
          <p:nvPr>
            <p:ph idx="1"/>
          </p:nvPr>
        </p:nvSpPr>
        <p:spPr/>
        <p:txBody>
          <a:bodyPr/>
          <a:lstStyle/>
          <a:p>
            <a:r>
              <a:rPr lang="en-US" dirty="0"/>
              <a:t>[#Treated Appropriately </a:t>
            </a:r>
            <a:r>
              <a:rPr lang="mr-IN" dirty="0"/>
              <a:t>–</a:t>
            </a:r>
            <a:endParaRPr lang="en-US" dirty="0"/>
          </a:p>
          <a:p>
            <a:pPr marL="457200" lvl="1" indent="0">
              <a:buNone/>
            </a:pPr>
            <a:r>
              <a:rPr lang="en-US" sz="3200" dirty="0"/>
              <a:t> (C/B) (#Treated Unnecessarily) ] /N</a:t>
            </a:r>
          </a:p>
          <a:p>
            <a:r>
              <a:rPr lang="en-US" sz="3600" dirty="0"/>
              <a:t>(TP </a:t>
            </a:r>
            <a:r>
              <a:rPr lang="mr-IN" sz="3600" dirty="0"/>
              <a:t>–</a:t>
            </a:r>
            <a:r>
              <a:rPr lang="en-US" sz="3600" dirty="0"/>
              <a:t> (C/B)×FP)/N</a:t>
            </a:r>
          </a:p>
          <a:p>
            <a:pPr marL="0" indent="0">
              <a:buNone/>
            </a:pPr>
            <a:r>
              <a:rPr lang="en-US" dirty="0"/>
              <a:t>TP = number of D+ treated appropriately when strategy is treat for p</a:t>
            </a:r>
            <a:r>
              <a:rPr lang="en-US" baseline="-25000" dirty="0"/>
              <a:t>i </a:t>
            </a:r>
            <a:r>
              <a:rPr lang="en-US" dirty="0"/>
              <a:t>&gt; P</a:t>
            </a:r>
            <a:r>
              <a:rPr lang="en-US" baseline="-25000" dirty="0"/>
              <a:t>TT</a:t>
            </a:r>
          </a:p>
          <a:p>
            <a:pPr marL="0" indent="0">
              <a:buNone/>
            </a:pPr>
            <a:r>
              <a:rPr lang="en-US" dirty="0"/>
              <a:t>FP = number of D- treated unnecessarily when strategy is treat for p</a:t>
            </a:r>
            <a:r>
              <a:rPr lang="en-US" baseline="-25000" dirty="0"/>
              <a:t>i </a:t>
            </a:r>
            <a:r>
              <a:rPr lang="en-US" dirty="0"/>
              <a:t>&gt; P</a:t>
            </a:r>
            <a:r>
              <a:rPr lang="en-US" baseline="-25000" dirty="0"/>
              <a:t>TT</a:t>
            </a:r>
          </a:p>
          <a:p>
            <a:pPr marL="0" indent="0">
              <a:buNone/>
            </a:pPr>
            <a:endParaRPr lang="en-US" baseline="-25000" dirty="0"/>
          </a:p>
          <a:p>
            <a:pPr marL="0" indent="0">
              <a:buNone/>
            </a:pPr>
            <a:endParaRPr lang="en-US" sz="3600" dirty="0"/>
          </a:p>
          <a:p>
            <a:pPr marL="457200" lvl="1" indent="0">
              <a:buNone/>
            </a:pPr>
            <a:endParaRPr lang="en-US" sz="3200" dirty="0"/>
          </a:p>
          <a:p>
            <a:pPr marL="457200" lvl="1" indent="0">
              <a:buNone/>
            </a:pPr>
            <a:endParaRPr lang="en-US" sz="3200" dirty="0"/>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49</a:t>
            </a:fld>
            <a:endParaRPr lang="en-US"/>
          </a:p>
        </p:txBody>
      </p:sp>
    </p:spTree>
    <p:extLst>
      <p:ext uri="{BB962C8B-B14F-4D97-AF65-F5344CB8AC3E}">
        <p14:creationId xmlns:p14="http://schemas.microsoft.com/office/powerpoint/2010/main" val="2699727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81E37-1512-6847-938E-2AE22B41EABA}"/>
              </a:ext>
            </a:extLst>
          </p:cNvPr>
          <p:cNvSpPr>
            <a:spLocks noGrp="1"/>
          </p:cNvSpPr>
          <p:nvPr>
            <p:ph type="title"/>
          </p:nvPr>
        </p:nvSpPr>
        <p:spPr/>
        <p:txBody>
          <a:bodyPr/>
          <a:lstStyle/>
          <a:p>
            <a:r>
              <a:rPr lang="en-US" dirty="0"/>
              <a:t>Risk Model</a:t>
            </a:r>
          </a:p>
        </p:txBody>
      </p:sp>
      <p:sp>
        <p:nvSpPr>
          <p:cNvPr id="3" name="Content Placeholder 2">
            <a:extLst>
              <a:ext uri="{FF2B5EF4-FFF2-40B4-BE49-F238E27FC236}">
                <a16:creationId xmlns:a16="http://schemas.microsoft.com/office/drawing/2014/main" id="{C1126C75-1FAD-8A41-9C6B-8194DED9FD00}"/>
              </a:ext>
            </a:extLst>
          </p:cNvPr>
          <p:cNvSpPr>
            <a:spLocks noGrp="1"/>
          </p:cNvSpPr>
          <p:nvPr>
            <p:ph idx="1"/>
          </p:nvPr>
        </p:nvSpPr>
        <p:spPr>
          <a:xfrm>
            <a:off x="1182688" y="2017713"/>
            <a:ext cx="7772400" cy="3697287"/>
          </a:xfrm>
        </p:spPr>
        <p:txBody>
          <a:bodyPr/>
          <a:lstStyle/>
          <a:p>
            <a:r>
              <a:rPr lang="en-US" sz="2800" dirty="0"/>
              <a:t>Can predict</a:t>
            </a:r>
          </a:p>
          <a:p>
            <a:pPr lvl="1"/>
            <a:r>
              <a:rPr lang="en-US" sz="2400" dirty="0"/>
              <a:t> probability of prevalent condition (</a:t>
            </a:r>
            <a:r>
              <a:rPr lang="en-US" sz="2400" u="sng" dirty="0"/>
              <a:t>diagnostic probability model</a:t>
            </a:r>
            <a:r>
              <a:rPr lang="en-US" sz="2400" dirty="0"/>
              <a:t>*)</a:t>
            </a:r>
          </a:p>
          <a:p>
            <a:pPr lvl="1"/>
            <a:r>
              <a:rPr lang="en-US" sz="2400" dirty="0"/>
              <a:t>risk of incident outcome (</a:t>
            </a:r>
            <a:r>
              <a:rPr lang="en-US" sz="2400" u="sng" dirty="0"/>
              <a:t>risk prediction model</a:t>
            </a:r>
            <a:r>
              <a:rPr lang="en-US" sz="2400" dirty="0"/>
              <a:t>**)</a:t>
            </a:r>
          </a:p>
          <a:p>
            <a:r>
              <a:rPr lang="en-US" sz="2800" dirty="0"/>
              <a:t>Divides population into groups and estimates the probability/risk in each group</a:t>
            </a:r>
          </a:p>
          <a:p>
            <a:r>
              <a:rPr lang="en-US" sz="2800" dirty="0"/>
              <a:t>Usually the grouping is based on multiple variables</a:t>
            </a:r>
          </a:p>
        </p:txBody>
      </p:sp>
      <p:sp>
        <p:nvSpPr>
          <p:cNvPr id="4" name="Slide Number Placeholder 3">
            <a:extLst>
              <a:ext uri="{FF2B5EF4-FFF2-40B4-BE49-F238E27FC236}">
                <a16:creationId xmlns:a16="http://schemas.microsoft.com/office/drawing/2014/main" id="{2B39231E-F97D-1644-93B6-2394E24F0FB2}"/>
              </a:ext>
            </a:extLst>
          </p:cNvPr>
          <p:cNvSpPr>
            <a:spLocks noGrp="1"/>
          </p:cNvSpPr>
          <p:nvPr>
            <p:ph type="sldNum" sz="quarter" idx="12"/>
          </p:nvPr>
        </p:nvSpPr>
        <p:spPr/>
        <p:txBody>
          <a:bodyPr/>
          <a:lstStyle/>
          <a:p>
            <a:pPr>
              <a:defRPr/>
            </a:pPr>
            <a:fld id="{86E902D2-9E2E-B14B-AF33-0611D28F2FE7}" type="slidenum">
              <a:rPr lang="en-US" altLang="en-US" smtClean="0"/>
              <a:pPr>
                <a:defRPr/>
              </a:pPr>
              <a:t>5</a:t>
            </a:fld>
            <a:endParaRPr lang="en-US" altLang="en-US"/>
          </a:p>
        </p:txBody>
      </p:sp>
      <p:sp>
        <p:nvSpPr>
          <p:cNvPr id="6" name="TextBox 5">
            <a:extLst>
              <a:ext uri="{FF2B5EF4-FFF2-40B4-BE49-F238E27FC236}">
                <a16:creationId xmlns:a16="http://schemas.microsoft.com/office/drawing/2014/main" id="{311E8D26-FEAD-8D48-933F-7F1A114601CA}"/>
              </a:ext>
            </a:extLst>
          </p:cNvPr>
          <p:cNvSpPr txBox="1"/>
          <p:nvPr/>
        </p:nvSpPr>
        <p:spPr>
          <a:xfrm>
            <a:off x="1150938" y="5657671"/>
            <a:ext cx="7391400" cy="1200329"/>
          </a:xfrm>
          <a:prstGeom prst="rect">
            <a:avLst/>
          </a:prstGeom>
          <a:noFill/>
        </p:spPr>
        <p:txBody>
          <a:bodyPr wrap="square" rtlCol="0">
            <a:spAutoFit/>
          </a:bodyPr>
          <a:lstStyle/>
          <a:p>
            <a:r>
              <a:rPr lang="en-US" dirty="0"/>
              <a:t>* “diagnostic probability model” is my term created for this lecture</a:t>
            </a:r>
          </a:p>
          <a:p>
            <a:r>
              <a:rPr lang="en-US" dirty="0"/>
              <a:t>** “risk prediction model” usually covers both types of models, whether they estimate the risk of an incident outcome or the probability of prevalent condition</a:t>
            </a:r>
          </a:p>
        </p:txBody>
      </p:sp>
    </p:spTree>
    <p:extLst>
      <p:ext uri="{BB962C8B-B14F-4D97-AF65-F5344CB8AC3E}">
        <p14:creationId xmlns:p14="http://schemas.microsoft.com/office/powerpoint/2010/main" val="31434716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4220-AA00-6145-80CE-E1A1AAB0E974}"/>
              </a:ext>
            </a:extLst>
          </p:cNvPr>
          <p:cNvSpPr>
            <a:spLocks noGrp="1"/>
          </p:cNvSpPr>
          <p:nvPr>
            <p:ph type="title"/>
          </p:nvPr>
        </p:nvSpPr>
        <p:spPr/>
        <p:txBody>
          <a:bodyPr/>
          <a:lstStyle/>
          <a:p>
            <a:r>
              <a:rPr lang="en-US" dirty="0"/>
              <a:t>Maximizing Net Benefit vs. Minimizing Expected Regret</a:t>
            </a:r>
          </a:p>
        </p:txBody>
      </p:sp>
      <p:sp>
        <p:nvSpPr>
          <p:cNvPr id="3" name="Content Placeholder 2">
            <a:extLst>
              <a:ext uri="{FF2B5EF4-FFF2-40B4-BE49-F238E27FC236}">
                <a16:creationId xmlns:a16="http://schemas.microsoft.com/office/drawing/2014/main" id="{23A61832-12D7-524B-B89A-C430036BD1C8}"/>
              </a:ext>
            </a:extLst>
          </p:cNvPr>
          <p:cNvSpPr>
            <a:spLocks noGrp="1"/>
          </p:cNvSpPr>
          <p:nvPr>
            <p:ph idx="1"/>
          </p:nvPr>
        </p:nvSpPr>
        <p:spPr>
          <a:xfrm>
            <a:off x="990600" y="1846264"/>
            <a:ext cx="7772400" cy="4325936"/>
          </a:xfrm>
        </p:spPr>
        <p:txBody>
          <a:bodyPr/>
          <a:lstStyle/>
          <a:p>
            <a:r>
              <a:rPr lang="en-US" sz="2800" dirty="0"/>
              <a:t>Algebraically equivalent, i.e., lead to same treatment threshold </a:t>
            </a:r>
            <a:r>
              <a:rPr lang="en-US" sz="2800" dirty="0" err="1"/>
              <a:t>P</a:t>
            </a:r>
            <a:r>
              <a:rPr lang="en-US" sz="2800" baseline="-25000" dirty="0" err="1"/>
              <a:t>tt</a:t>
            </a:r>
            <a:endParaRPr lang="en-US" sz="2800" baseline="-25000" dirty="0"/>
          </a:p>
          <a:p>
            <a:r>
              <a:rPr lang="en-US" sz="2800" dirty="0"/>
              <a:t>Expected Regret of Treat Relative to No Treat</a:t>
            </a:r>
          </a:p>
          <a:p>
            <a:pPr lvl="1"/>
            <a:r>
              <a:rPr lang="en-US" sz="2400" dirty="0"/>
              <a:t> (1 –P)×C - P×B</a:t>
            </a:r>
          </a:p>
          <a:p>
            <a:pPr lvl="1"/>
            <a:r>
              <a:rPr lang="en-US" sz="2400" dirty="0"/>
              <a:t>Higher is worse</a:t>
            </a:r>
          </a:p>
          <a:p>
            <a:r>
              <a:rPr lang="en-US" sz="2800" dirty="0"/>
              <a:t>Net Benefit of Treatment</a:t>
            </a:r>
          </a:p>
          <a:p>
            <a:pPr lvl="1"/>
            <a:r>
              <a:rPr lang="en-US" sz="2400" dirty="0"/>
              <a:t>[P×B – (1-P)×C]/B</a:t>
            </a:r>
          </a:p>
          <a:p>
            <a:pPr lvl="1"/>
            <a:r>
              <a:rPr lang="en-US" sz="2400" dirty="0"/>
              <a:t>P – C/B ×(1-P)×C</a:t>
            </a:r>
          </a:p>
          <a:p>
            <a:pPr lvl="1"/>
            <a:r>
              <a:rPr lang="en-US" sz="2400" dirty="0"/>
              <a:t>Higher is better</a:t>
            </a:r>
          </a:p>
        </p:txBody>
      </p:sp>
      <p:sp>
        <p:nvSpPr>
          <p:cNvPr id="4" name="Slide Number Placeholder 3">
            <a:extLst>
              <a:ext uri="{FF2B5EF4-FFF2-40B4-BE49-F238E27FC236}">
                <a16:creationId xmlns:a16="http://schemas.microsoft.com/office/drawing/2014/main" id="{1F6660E4-86C6-324E-8AF2-3F91BF4698B1}"/>
              </a:ext>
            </a:extLst>
          </p:cNvPr>
          <p:cNvSpPr>
            <a:spLocks noGrp="1"/>
          </p:cNvSpPr>
          <p:nvPr>
            <p:ph type="sldNum" sz="quarter" idx="12"/>
          </p:nvPr>
        </p:nvSpPr>
        <p:spPr/>
        <p:txBody>
          <a:bodyPr/>
          <a:lstStyle/>
          <a:p>
            <a:pPr>
              <a:defRPr/>
            </a:pPr>
            <a:fld id="{E70CF1B1-AA47-B34B-9B18-40744FAC0177}" type="slidenum">
              <a:rPr lang="en-US" smtClean="0"/>
              <a:pPr>
                <a:defRPr/>
              </a:pPr>
              <a:t>50</a:t>
            </a:fld>
            <a:endParaRPr lang="en-US"/>
          </a:p>
        </p:txBody>
      </p:sp>
    </p:spTree>
    <p:extLst>
      <p:ext uri="{BB962C8B-B14F-4D97-AF65-F5344CB8AC3E}">
        <p14:creationId xmlns:p14="http://schemas.microsoft.com/office/powerpoint/2010/main" val="2599754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ChangeArrowheads="1"/>
          </p:cNvSpPr>
          <p:nvPr>
            <p:ph type="title"/>
          </p:nvPr>
        </p:nvSpPr>
        <p:spPr>
          <a:xfrm>
            <a:off x="1066800" y="152400"/>
            <a:ext cx="7793037" cy="1462087"/>
          </a:xfrm>
        </p:spPr>
        <p:txBody>
          <a:bodyPr/>
          <a:lstStyle/>
          <a:p>
            <a:pPr eaLnBrk="1" hangingPunct="1"/>
            <a:r>
              <a:rPr lang="en-US" dirty="0">
                <a:latin typeface="Tahoma" charset="0"/>
                <a:ea typeface="MS PGothic" charset="0"/>
              </a:rPr>
              <a:t>Net Benefit</a:t>
            </a:r>
          </a:p>
        </p:txBody>
      </p:sp>
      <p:sp>
        <p:nvSpPr>
          <p:cNvPr id="212994" name="Rectangle 3"/>
          <p:cNvSpPr>
            <a:spLocks noGrp="1" noChangeArrowheads="1"/>
          </p:cNvSpPr>
          <p:nvPr>
            <p:ph type="body" idx="1"/>
          </p:nvPr>
        </p:nvSpPr>
        <p:spPr>
          <a:xfrm>
            <a:off x="630237" y="1747838"/>
            <a:ext cx="8229600" cy="4495800"/>
          </a:xfrm>
        </p:spPr>
        <p:txBody>
          <a:bodyPr/>
          <a:lstStyle/>
          <a:p>
            <a:pPr eaLnBrk="1" hangingPunct="1"/>
            <a:r>
              <a:rPr lang="en-US" sz="2800" dirty="0">
                <a:latin typeface="Tahoma" charset="0"/>
                <a:ea typeface="MS PGothic" charset="0"/>
              </a:rPr>
              <a:t>Chemotherapy has severe side effects but always prevents recurrence.*</a:t>
            </a:r>
          </a:p>
          <a:p>
            <a:pPr eaLnBrk="1" hangingPunct="1"/>
            <a:r>
              <a:rPr lang="en-US" sz="2800" dirty="0">
                <a:latin typeface="Tahoma" charset="0"/>
                <a:ea typeface="MS PGothic" charset="0"/>
              </a:rPr>
              <a:t>It is 3 times worse to have a recurrence than to treat with chemotherapy unnecessarily. </a:t>
            </a:r>
          </a:p>
          <a:p>
            <a:pPr eaLnBrk="1" hangingPunct="1"/>
            <a:r>
              <a:rPr lang="en-US" sz="2800" dirty="0">
                <a:latin typeface="Tahoma" charset="0"/>
                <a:ea typeface="MS PGothic" charset="0"/>
              </a:rPr>
              <a:t>B = 3C </a:t>
            </a:r>
          </a:p>
          <a:p>
            <a:pPr eaLnBrk="1" hangingPunct="1"/>
            <a:r>
              <a:rPr lang="en-US" sz="2800" dirty="0">
                <a:latin typeface="Tahoma" charset="0"/>
                <a:ea typeface="MS PGothic" charset="0"/>
              </a:rPr>
              <a:t>C/B = 1/3</a:t>
            </a:r>
          </a:p>
          <a:p>
            <a:pPr eaLnBrk="1" hangingPunct="1">
              <a:buFont typeface="Wingdings" charset="0"/>
              <a:buNone/>
            </a:pPr>
            <a:r>
              <a:rPr lang="en-US" sz="2800" dirty="0">
                <a:latin typeface="Tahoma" charset="0"/>
                <a:ea typeface="MS PGothic" charset="0"/>
              </a:rPr>
              <a:t>Should treat with chemo when</a:t>
            </a:r>
          </a:p>
          <a:p>
            <a:pPr eaLnBrk="1" hangingPunct="1">
              <a:buFont typeface="Wingdings" charset="0"/>
              <a:buNone/>
            </a:pPr>
            <a:r>
              <a:rPr lang="en-US" sz="2800" dirty="0">
                <a:latin typeface="Tahoma" charset="0"/>
                <a:ea typeface="MS PGothic" charset="0"/>
              </a:rPr>
              <a:t>                 p</a:t>
            </a:r>
            <a:r>
              <a:rPr lang="en-US" sz="2800" baseline="-25000" dirty="0">
                <a:latin typeface="Tahoma" charset="0"/>
                <a:ea typeface="MS PGothic" charset="0"/>
              </a:rPr>
              <a:t>i</a:t>
            </a:r>
            <a:r>
              <a:rPr lang="en-US" sz="2800" dirty="0">
                <a:latin typeface="Tahoma" charset="0"/>
                <a:ea typeface="MS PGothic" charset="0"/>
              </a:rPr>
              <a:t> &gt;</a:t>
            </a:r>
            <a:r>
              <a:rPr lang="en-US" sz="2800" baseline="-25000" dirty="0">
                <a:latin typeface="Tahoma" charset="0"/>
                <a:ea typeface="MS PGothic" charset="0"/>
              </a:rPr>
              <a:t> </a:t>
            </a:r>
            <a:r>
              <a:rPr lang="en-US" sz="2800" dirty="0">
                <a:latin typeface="Tahoma" charset="0"/>
                <a:ea typeface="MS PGothic" charset="0"/>
              </a:rPr>
              <a:t>C/(C+B)</a:t>
            </a:r>
            <a:endParaRPr lang="en-US" sz="2800" baseline="-25000" dirty="0">
              <a:latin typeface="Tahoma" charset="0"/>
              <a:ea typeface="MS PGothic" charset="0"/>
            </a:endParaRPr>
          </a:p>
          <a:p>
            <a:pPr eaLnBrk="1" hangingPunct="1">
              <a:buNone/>
            </a:pPr>
            <a:r>
              <a:rPr lang="en-US" sz="2800" baseline="-25000" dirty="0">
                <a:latin typeface="Tahoma" charset="0"/>
                <a:ea typeface="MS PGothic" charset="0"/>
              </a:rPr>
              <a:t>			</a:t>
            </a:r>
            <a:r>
              <a:rPr lang="en-US" sz="2800" dirty="0">
                <a:latin typeface="Tahoma" charset="0"/>
                <a:ea typeface="MS PGothic" charset="0"/>
              </a:rPr>
              <a:t>p</a:t>
            </a:r>
            <a:r>
              <a:rPr lang="en-US" sz="2800" baseline="-25000" dirty="0">
                <a:latin typeface="Tahoma" charset="0"/>
                <a:ea typeface="MS PGothic" charset="0"/>
              </a:rPr>
              <a:t>i</a:t>
            </a:r>
            <a:r>
              <a:rPr lang="en-US" sz="2800" dirty="0">
                <a:latin typeface="Tahoma" charset="0"/>
                <a:ea typeface="MS PGothic" charset="0"/>
              </a:rPr>
              <a:t> &gt; ¼ = 25%</a:t>
            </a:r>
            <a:endParaRPr lang="en-US" sz="2800" dirty="0">
              <a:latin typeface="Tahoma" charset="0"/>
              <a:ea typeface="MS PGothic" charset="0"/>
              <a:cs typeface="Tahoma" charset="0"/>
            </a:endParaRPr>
          </a:p>
          <a:p>
            <a:pPr eaLnBrk="1" hangingPunct="1">
              <a:buFont typeface="Wingdings" charset="0"/>
              <a:buNone/>
            </a:pPr>
            <a:endParaRPr lang="en-US" sz="2800" dirty="0">
              <a:latin typeface="Tahoma" charset="0"/>
              <a:ea typeface="MS PGothic" charset="0"/>
            </a:endParaRPr>
          </a:p>
        </p:txBody>
      </p:sp>
      <p:sp>
        <p:nvSpPr>
          <p:cNvPr id="212995"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0733EF37-4FE3-E94F-8C7D-519BEFAFFBDA}" type="slidenum">
              <a:rPr lang="en-US" sz="1400"/>
              <a:pPr/>
              <a:t>51</a:t>
            </a:fld>
            <a:endParaRPr lang="en-US" sz="1400"/>
          </a:p>
        </p:txBody>
      </p:sp>
      <p:sp>
        <p:nvSpPr>
          <p:cNvPr id="2" name="TextBox 1">
            <a:extLst>
              <a:ext uri="{FF2B5EF4-FFF2-40B4-BE49-F238E27FC236}">
                <a16:creationId xmlns:a16="http://schemas.microsoft.com/office/drawing/2014/main" id="{7747C36C-07AD-9342-B66C-53E89FA1A79C}"/>
              </a:ext>
            </a:extLst>
          </p:cNvPr>
          <p:cNvSpPr txBox="1"/>
          <p:nvPr/>
        </p:nvSpPr>
        <p:spPr>
          <a:xfrm>
            <a:off x="609600" y="6400800"/>
            <a:ext cx="7620000" cy="369332"/>
          </a:xfrm>
          <a:prstGeom prst="rect">
            <a:avLst/>
          </a:prstGeom>
          <a:noFill/>
        </p:spPr>
        <p:txBody>
          <a:bodyPr wrap="square" rtlCol="0">
            <a:spAutoFit/>
          </a:bodyPr>
          <a:lstStyle/>
          <a:p>
            <a:r>
              <a:rPr lang="en-US" dirty="0"/>
              <a:t>* NNT = 1.  We will learn how to quantify treatment effects in 2 weeks.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Benefit</a:t>
            </a:r>
          </a:p>
        </p:txBody>
      </p:sp>
      <p:sp>
        <p:nvSpPr>
          <p:cNvPr id="3" name="Content Placeholder 2"/>
          <p:cNvSpPr>
            <a:spLocks noGrp="1"/>
          </p:cNvSpPr>
          <p:nvPr>
            <p:ph idx="1"/>
          </p:nvPr>
        </p:nvSpPr>
        <p:spPr>
          <a:xfrm>
            <a:off x="533400" y="2971800"/>
            <a:ext cx="8497888" cy="1868487"/>
          </a:xfrm>
        </p:spPr>
        <p:txBody>
          <a:bodyPr/>
          <a:lstStyle/>
          <a:p>
            <a:pPr marL="0" indent="0">
              <a:buNone/>
            </a:pPr>
            <a:r>
              <a:rPr lang="en-US" dirty="0"/>
              <a:t>NB = [TP - C/B(FP)]/N</a:t>
            </a:r>
          </a:p>
          <a:p>
            <a:pPr marL="0" indent="0">
              <a:buNone/>
            </a:pPr>
            <a:r>
              <a:rPr lang="en-US" dirty="0"/>
              <a:t>     = [Recurrences Prevented</a:t>
            </a:r>
          </a:p>
          <a:p>
            <a:pPr marL="0" indent="0">
              <a:buNone/>
            </a:pPr>
            <a:r>
              <a:rPr lang="en-US" dirty="0"/>
              <a:t>	 </a:t>
            </a:r>
            <a:r>
              <a:rPr lang="mr-IN" dirty="0"/>
              <a:t>–</a:t>
            </a:r>
            <a:r>
              <a:rPr lang="en-US" dirty="0"/>
              <a:t> C/B(Unnecessary </a:t>
            </a:r>
            <a:r>
              <a:rPr lang="en-US" dirty="0" err="1"/>
              <a:t>ChemoTx</a:t>
            </a:r>
            <a:r>
              <a:rPr lang="en-US" dirty="0"/>
              <a:t>)]/300</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52</a:t>
            </a:fld>
            <a:endParaRPr lang="en-US"/>
          </a:p>
        </p:txBody>
      </p:sp>
    </p:spTree>
    <p:extLst>
      <p:ext uri="{BB962C8B-B14F-4D97-AF65-F5344CB8AC3E}">
        <p14:creationId xmlns:p14="http://schemas.microsoft.com/office/powerpoint/2010/main" val="38417145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42" name="Text Box 6"/>
          <p:cNvSpPr txBox="1">
            <a:spLocks noChangeArrowheads="1"/>
          </p:cNvSpPr>
          <p:nvPr/>
        </p:nvSpPr>
        <p:spPr bwMode="auto">
          <a:xfrm>
            <a:off x="6179574" y="4023852"/>
            <a:ext cx="2819400" cy="264687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dirty="0" err="1">
                <a:latin typeface="Arial" charset="0"/>
              </a:rPr>
              <a:t>PolyANA</a:t>
            </a:r>
            <a:r>
              <a:rPr lang="en-US" dirty="0">
                <a:latin typeface="Arial" charset="0"/>
              </a:rPr>
              <a:t>: 5%</a:t>
            </a:r>
          </a:p>
          <a:p>
            <a:pPr algn="ctr" eaLnBrk="1" hangingPunct="1">
              <a:spcBef>
                <a:spcPct val="50000"/>
              </a:spcBef>
              <a:buFont typeface="Wingdings" charset="0"/>
              <a:buNone/>
            </a:pPr>
            <a:r>
              <a:rPr lang="en-US" dirty="0">
                <a:latin typeface="Arial" charset="0"/>
              </a:rPr>
              <a:t>&lt; 25%</a:t>
            </a:r>
          </a:p>
          <a:p>
            <a:pPr algn="ctr" eaLnBrk="1" hangingPunct="1">
              <a:spcBef>
                <a:spcPct val="50000"/>
              </a:spcBef>
              <a:buFont typeface="Wingdings" charset="0"/>
              <a:buNone/>
            </a:pPr>
            <a:r>
              <a:rPr lang="en-US" dirty="0">
                <a:latin typeface="Arial" charset="0"/>
              </a:rPr>
              <a:t>NO </a:t>
            </a:r>
            <a:r>
              <a:rPr lang="en-US" dirty="0" err="1">
                <a:latin typeface="Arial" charset="0"/>
              </a:rPr>
              <a:t>ChemoTx</a:t>
            </a:r>
            <a:endParaRPr lang="en-US" dirty="0">
              <a:latin typeface="Arial" charset="0"/>
            </a:endParaRPr>
          </a:p>
          <a:p>
            <a:pPr eaLnBrk="1" hangingPunct="1">
              <a:spcBef>
                <a:spcPct val="50000"/>
              </a:spcBef>
              <a:buFont typeface="Wingdings" charset="0"/>
              <a:buNone/>
            </a:pPr>
            <a:r>
              <a:rPr lang="en-US" sz="2000" dirty="0">
                <a:latin typeface="Arial" charset="0"/>
              </a:rPr>
              <a:t>11 recur; no recurrences prevented; no unnecessary </a:t>
            </a:r>
            <a:r>
              <a:rPr lang="en-US" sz="2000" dirty="0" err="1">
                <a:latin typeface="Arial" charset="0"/>
              </a:rPr>
              <a:t>tx</a:t>
            </a:r>
            <a:endParaRPr lang="en-US" sz="2000" dirty="0">
              <a:latin typeface="Arial" charset="0"/>
            </a:endParaRPr>
          </a:p>
        </p:txBody>
      </p:sp>
      <p:sp>
        <p:nvSpPr>
          <p:cNvPr id="449543" name="Text Box 7"/>
          <p:cNvSpPr txBox="1">
            <a:spLocks noChangeArrowheads="1"/>
          </p:cNvSpPr>
          <p:nvPr/>
        </p:nvSpPr>
        <p:spPr bwMode="auto">
          <a:xfrm>
            <a:off x="3276600" y="4038600"/>
            <a:ext cx="2819400" cy="264687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dirty="0" err="1">
                <a:latin typeface="Arial" charset="0"/>
              </a:rPr>
              <a:t>PolyANA</a:t>
            </a:r>
            <a:r>
              <a:rPr lang="en-US" dirty="0">
                <a:latin typeface="Arial" charset="0"/>
              </a:rPr>
              <a:t>: 10%</a:t>
            </a:r>
          </a:p>
          <a:p>
            <a:pPr algn="ctr" eaLnBrk="1" hangingPunct="1">
              <a:spcBef>
                <a:spcPct val="50000"/>
              </a:spcBef>
              <a:buFont typeface="Wingdings" charset="0"/>
              <a:buNone/>
            </a:pPr>
            <a:r>
              <a:rPr lang="en-US" dirty="0">
                <a:latin typeface="Arial" charset="0"/>
              </a:rPr>
              <a:t>&lt; 25%</a:t>
            </a:r>
          </a:p>
          <a:p>
            <a:pPr algn="ctr" eaLnBrk="1" hangingPunct="1">
              <a:spcBef>
                <a:spcPct val="50000"/>
              </a:spcBef>
              <a:buFont typeface="Wingdings" charset="0"/>
              <a:buNone/>
            </a:pPr>
            <a:r>
              <a:rPr lang="en-US" dirty="0">
                <a:latin typeface="Arial" charset="0"/>
              </a:rPr>
              <a:t>NO </a:t>
            </a:r>
            <a:r>
              <a:rPr lang="en-US" dirty="0" err="1">
                <a:latin typeface="Arial" charset="0"/>
              </a:rPr>
              <a:t>ChemoTx</a:t>
            </a:r>
            <a:endParaRPr lang="en-US" dirty="0">
              <a:latin typeface="Arial" charset="0"/>
            </a:endParaRPr>
          </a:p>
          <a:p>
            <a:pPr eaLnBrk="1" hangingPunct="1">
              <a:spcBef>
                <a:spcPct val="50000"/>
              </a:spcBef>
              <a:buFont typeface="Wingdings" charset="0"/>
              <a:buNone/>
            </a:pPr>
            <a:r>
              <a:rPr lang="en-US" sz="2000" dirty="0">
                <a:latin typeface="Arial" charset="0"/>
              </a:rPr>
              <a:t>17 recur; no recurrences prevented; no unnecessary </a:t>
            </a:r>
            <a:r>
              <a:rPr lang="en-US" sz="2000" dirty="0" err="1">
                <a:latin typeface="Arial" charset="0"/>
              </a:rPr>
              <a:t>tx</a:t>
            </a:r>
            <a:endParaRPr lang="en-US" sz="2000" dirty="0">
              <a:latin typeface="Arial" charset="0"/>
            </a:endParaRPr>
          </a:p>
        </p:txBody>
      </p:sp>
      <p:sp>
        <p:nvSpPr>
          <p:cNvPr id="449544" name="Text Box 8"/>
          <p:cNvSpPr txBox="1">
            <a:spLocks noChangeArrowheads="1"/>
          </p:cNvSpPr>
          <p:nvPr/>
        </p:nvSpPr>
        <p:spPr bwMode="auto">
          <a:xfrm>
            <a:off x="381000" y="4016477"/>
            <a:ext cx="2819400" cy="264687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dirty="0" err="1">
                <a:latin typeface="Arial" charset="0"/>
              </a:rPr>
              <a:t>PolyANA</a:t>
            </a:r>
            <a:r>
              <a:rPr lang="en-US" dirty="0">
                <a:latin typeface="Arial" charset="0"/>
              </a:rPr>
              <a:t>: 25%</a:t>
            </a:r>
          </a:p>
          <a:p>
            <a:pPr algn="ctr" eaLnBrk="1" hangingPunct="1">
              <a:spcBef>
                <a:spcPct val="50000"/>
              </a:spcBef>
              <a:buFont typeface="Wingdings" charset="0"/>
              <a:buNone/>
            </a:pPr>
            <a:r>
              <a:rPr lang="en-US" dirty="0">
                <a:latin typeface="Arial" charset="0"/>
              </a:rPr>
              <a:t>≥ 25%</a:t>
            </a:r>
          </a:p>
          <a:p>
            <a:pPr algn="ctr" eaLnBrk="1" hangingPunct="1">
              <a:spcBef>
                <a:spcPct val="50000"/>
              </a:spcBef>
              <a:buFont typeface="Wingdings" charset="0"/>
              <a:buNone/>
            </a:pPr>
            <a:r>
              <a:rPr lang="en-US" dirty="0" err="1">
                <a:latin typeface="Arial" charset="0"/>
              </a:rPr>
              <a:t>ChemoTx</a:t>
            </a:r>
            <a:endParaRPr lang="en-US" dirty="0">
              <a:latin typeface="Arial" charset="0"/>
            </a:endParaRPr>
          </a:p>
          <a:p>
            <a:pPr eaLnBrk="1" hangingPunct="1">
              <a:spcBef>
                <a:spcPct val="50000"/>
              </a:spcBef>
              <a:buFont typeface="Wingdings" charset="0"/>
              <a:buNone/>
            </a:pPr>
            <a:r>
              <a:rPr lang="en-US" sz="2000" dirty="0">
                <a:latin typeface="Arial" charset="0"/>
              </a:rPr>
              <a:t>33 recurrences prevented; 67 out of 100 unnecessary </a:t>
            </a:r>
          </a:p>
        </p:txBody>
      </p:sp>
      <p:sp>
        <p:nvSpPr>
          <p:cNvPr id="214023" name="Rectangle 10"/>
          <p:cNvSpPr>
            <a:spLocks noGrp="1" noChangeArrowheads="1"/>
          </p:cNvSpPr>
          <p:nvPr>
            <p:ph type="title"/>
          </p:nvPr>
        </p:nvSpPr>
        <p:spPr>
          <a:xfrm>
            <a:off x="457200" y="0"/>
            <a:ext cx="8229600" cy="1143000"/>
          </a:xfrm>
          <a:noFill/>
        </p:spPr>
        <p:txBody>
          <a:bodyPr/>
          <a:lstStyle/>
          <a:p>
            <a:pPr eaLnBrk="1" hangingPunct="1"/>
            <a:r>
              <a:rPr lang="en-US" sz="3600">
                <a:latin typeface="Arial" charset="0"/>
                <a:ea typeface="MS PGothic" charset="0"/>
              </a:rPr>
              <a:t>Value of Prognostic Information</a:t>
            </a:r>
            <a:br>
              <a:rPr lang="en-US" sz="3600">
                <a:latin typeface="Arial" charset="0"/>
                <a:ea typeface="MS PGothic" charset="0"/>
              </a:rPr>
            </a:br>
            <a:r>
              <a:rPr lang="en-US" sz="3600">
                <a:latin typeface="Arial" charset="0"/>
                <a:ea typeface="MS PGothic" charset="0"/>
              </a:rPr>
              <a:t>300 patients (100 per risk group)</a:t>
            </a:r>
          </a:p>
        </p:txBody>
      </p:sp>
      <p:sp>
        <p:nvSpPr>
          <p:cNvPr id="214024"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FFC6302B-1A85-B648-A066-C3A08FD2749A}" type="slidenum">
              <a:rPr lang="en-US" sz="1400"/>
              <a:pPr/>
              <a:t>53</a:t>
            </a:fld>
            <a:endParaRPr lang="en-US" sz="1400"/>
          </a:p>
        </p:txBody>
      </p:sp>
      <p:pic>
        <p:nvPicPr>
          <p:cNvPr id="10" name="Picture 9">
            <a:extLst>
              <a:ext uri="{FF2B5EF4-FFF2-40B4-BE49-F238E27FC236}">
                <a16:creationId xmlns:a16="http://schemas.microsoft.com/office/drawing/2014/main" id="{BE9BB843-8977-414F-99C9-B021C4075327}"/>
              </a:ext>
            </a:extLst>
          </p:cNvPr>
          <p:cNvPicPr/>
          <p:nvPr/>
        </p:nvPicPr>
        <p:blipFill>
          <a:blip r:embed="rId2"/>
          <a:stretch>
            <a:fillRect/>
          </a:stretch>
        </p:blipFill>
        <p:spPr>
          <a:xfrm>
            <a:off x="571500" y="1143000"/>
            <a:ext cx="8229600" cy="24915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9542"/>
                                        </p:tgtEl>
                                        <p:attrNameLst>
                                          <p:attrName>style.visibility</p:attrName>
                                        </p:attrNameLst>
                                      </p:cBhvr>
                                      <p:to>
                                        <p:strVal val="visible"/>
                                      </p:to>
                                    </p:set>
                                    <p:anim calcmode="lin" valueType="num">
                                      <p:cBhvr additive="base">
                                        <p:cTn id="7" dur="500" fill="hold"/>
                                        <p:tgtEl>
                                          <p:spTgt spid="449542"/>
                                        </p:tgtEl>
                                        <p:attrNameLst>
                                          <p:attrName>ppt_x</p:attrName>
                                        </p:attrNameLst>
                                      </p:cBhvr>
                                      <p:tavLst>
                                        <p:tav tm="0">
                                          <p:val>
                                            <p:strVal val="#ppt_x"/>
                                          </p:val>
                                        </p:tav>
                                        <p:tav tm="100000">
                                          <p:val>
                                            <p:strVal val="#ppt_x"/>
                                          </p:val>
                                        </p:tav>
                                      </p:tavLst>
                                    </p:anim>
                                    <p:anim calcmode="lin" valueType="num">
                                      <p:cBhvr additive="base">
                                        <p:cTn id="8" dur="500" fill="hold"/>
                                        <p:tgtEl>
                                          <p:spTgt spid="4495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9543"/>
                                        </p:tgtEl>
                                        <p:attrNameLst>
                                          <p:attrName>style.visibility</p:attrName>
                                        </p:attrNameLst>
                                      </p:cBhvr>
                                      <p:to>
                                        <p:strVal val="visible"/>
                                      </p:to>
                                    </p:set>
                                    <p:anim calcmode="lin" valueType="num">
                                      <p:cBhvr additive="base">
                                        <p:cTn id="13" dur="500" fill="hold"/>
                                        <p:tgtEl>
                                          <p:spTgt spid="449543"/>
                                        </p:tgtEl>
                                        <p:attrNameLst>
                                          <p:attrName>ppt_x</p:attrName>
                                        </p:attrNameLst>
                                      </p:cBhvr>
                                      <p:tavLst>
                                        <p:tav tm="0">
                                          <p:val>
                                            <p:strVal val="#ppt_x"/>
                                          </p:val>
                                        </p:tav>
                                        <p:tav tm="100000">
                                          <p:val>
                                            <p:strVal val="#ppt_x"/>
                                          </p:val>
                                        </p:tav>
                                      </p:tavLst>
                                    </p:anim>
                                    <p:anim calcmode="lin" valueType="num">
                                      <p:cBhvr additive="base">
                                        <p:cTn id="14" dur="500" fill="hold"/>
                                        <p:tgtEl>
                                          <p:spTgt spid="4495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9544"/>
                                        </p:tgtEl>
                                        <p:attrNameLst>
                                          <p:attrName>style.visibility</p:attrName>
                                        </p:attrNameLst>
                                      </p:cBhvr>
                                      <p:to>
                                        <p:strVal val="visible"/>
                                      </p:to>
                                    </p:set>
                                    <p:anim calcmode="lin" valueType="num">
                                      <p:cBhvr additive="base">
                                        <p:cTn id="19" dur="500" fill="hold"/>
                                        <p:tgtEl>
                                          <p:spTgt spid="449544"/>
                                        </p:tgtEl>
                                        <p:attrNameLst>
                                          <p:attrName>ppt_x</p:attrName>
                                        </p:attrNameLst>
                                      </p:cBhvr>
                                      <p:tavLst>
                                        <p:tav tm="0">
                                          <p:val>
                                            <p:strVal val="#ppt_x"/>
                                          </p:val>
                                        </p:tav>
                                        <p:tav tm="100000">
                                          <p:val>
                                            <p:strVal val="#ppt_x"/>
                                          </p:val>
                                        </p:tav>
                                      </p:tavLst>
                                    </p:anim>
                                    <p:anim calcmode="lin" valueType="num">
                                      <p:cBhvr additive="base">
                                        <p:cTn id="20" dur="500" fill="hold"/>
                                        <p:tgtEl>
                                          <p:spTgt spid="4495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2" grpId="0" animBg="1"/>
      <p:bldP spid="449543" grpId="0" animBg="1"/>
      <p:bldP spid="44954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PolyANA</a:t>
            </a:r>
            <a:r>
              <a:rPr lang="en-US" dirty="0"/>
              <a:t> Net Benefit (</a:t>
            </a:r>
            <a:r>
              <a:rPr lang="en-US" dirty="0" err="1"/>
              <a:t>P</a:t>
            </a:r>
            <a:r>
              <a:rPr lang="en-US" baseline="-25000" dirty="0" err="1"/>
              <a:t>tt</a:t>
            </a:r>
            <a:r>
              <a:rPr lang="en-US" dirty="0"/>
              <a:t>=0.25)</a:t>
            </a:r>
          </a:p>
        </p:txBody>
      </p:sp>
      <p:sp>
        <p:nvSpPr>
          <p:cNvPr id="3" name="Content Placeholder 2"/>
          <p:cNvSpPr>
            <a:spLocks noGrp="1"/>
          </p:cNvSpPr>
          <p:nvPr>
            <p:ph idx="1"/>
          </p:nvPr>
        </p:nvSpPr>
        <p:spPr>
          <a:xfrm>
            <a:off x="533400" y="2667000"/>
            <a:ext cx="8497888" cy="2554287"/>
          </a:xfrm>
        </p:spPr>
        <p:txBody>
          <a:bodyPr/>
          <a:lstStyle/>
          <a:p>
            <a:pPr marL="0" indent="0">
              <a:buNone/>
            </a:pPr>
            <a:r>
              <a:rPr lang="en-US" dirty="0"/>
              <a:t>NB = (1/N)[TP - C/B(FP)]</a:t>
            </a:r>
          </a:p>
          <a:p>
            <a:pPr marL="0" indent="0">
              <a:buNone/>
            </a:pPr>
            <a:r>
              <a:rPr lang="en-US" dirty="0"/>
              <a:t>     = [Recurrences Prevented</a:t>
            </a:r>
          </a:p>
          <a:p>
            <a:pPr marL="0" indent="0">
              <a:buNone/>
            </a:pPr>
            <a:r>
              <a:rPr lang="en-US" dirty="0"/>
              <a:t>	 </a:t>
            </a:r>
            <a:r>
              <a:rPr lang="mr-IN" dirty="0"/>
              <a:t>–</a:t>
            </a:r>
            <a:r>
              <a:rPr lang="en-US" dirty="0"/>
              <a:t> (C/B)(Unnecessary </a:t>
            </a:r>
            <a:r>
              <a:rPr lang="en-US" dirty="0" err="1"/>
              <a:t>ChemoTx</a:t>
            </a:r>
            <a:r>
              <a:rPr lang="en-US" dirty="0"/>
              <a:t>)]/300</a:t>
            </a:r>
          </a:p>
          <a:p>
            <a:pPr marL="0" indent="0">
              <a:buNone/>
            </a:pPr>
            <a:r>
              <a:rPr lang="en-US" dirty="0"/>
              <a:t>	= [33 – (1/3)(67)]/300 = 11/300</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54</a:t>
            </a:fld>
            <a:endParaRPr lang="en-US"/>
          </a:p>
        </p:txBody>
      </p:sp>
    </p:spTree>
    <p:extLst>
      <p:ext uri="{BB962C8B-B14F-4D97-AF65-F5344CB8AC3E}">
        <p14:creationId xmlns:p14="http://schemas.microsoft.com/office/powerpoint/2010/main" val="24668580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16581794"/>
              </p:ext>
            </p:extLst>
          </p:nvPr>
        </p:nvGraphicFramePr>
        <p:xfrm>
          <a:off x="415410" y="2286000"/>
          <a:ext cx="7470774" cy="3121525"/>
        </p:xfrm>
        <a:graphic>
          <a:graphicData uri="http://schemas.openxmlformats.org/drawingml/2006/table">
            <a:tbl>
              <a:tblPr/>
              <a:tblGrid>
                <a:gridCol w="148959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69073">
                  <a:extLst>
                    <a:ext uri="{9D8B030D-6E8A-4147-A177-3AD203B41FA5}">
                      <a16:colId xmlns:a16="http://schemas.microsoft.com/office/drawing/2014/main" val="1513605915"/>
                    </a:ext>
                  </a:extLst>
                </a:gridCol>
                <a:gridCol w="1130711">
                  <a:extLst>
                    <a:ext uri="{9D8B030D-6E8A-4147-A177-3AD203B41FA5}">
                      <a16:colId xmlns:a16="http://schemas.microsoft.com/office/drawing/2014/main" val="20005"/>
                    </a:ext>
                  </a:extLst>
                </a:gridCol>
              </a:tblGrid>
              <a:tr h="726663">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MS PGothic" charset="0"/>
                        <a:cs typeface="MS PGothic" charset="0"/>
                      </a:endParaRPr>
                    </a:p>
                  </a:txBody>
                  <a:tcPr marL="9059" marR="9059" marT="9059"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Verdana" charset="0"/>
                          <a:ea typeface="MS PGothic" charset="0"/>
                          <a:cs typeface="MS PGothic" charset="0"/>
                        </a:rPr>
                        <a:t>Chemo</a:t>
                      </a:r>
                    </a:p>
                  </a:txBody>
                  <a:tcPr marL="9059" marR="9059" marT="90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Verdana" charset="0"/>
                          <a:ea typeface="MS PGothic" charset="0"/>
                          <a:cs typeface="MS PGothic" charset="0"/>
                        </a:rPr>
                        <a:t>Recur</a:t>
                      </a:r>
                    </a:p>
                  </a:txBody>
                  <a:tcPr marL="9059" marR="9059" marT="90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Verdana" charset="0"/>
                          <a:ea typeface="MS PGothic" charset="0"/>
                          <a:cs typeface="MS PGothic" charset="0"/>
                        </a:rPr>
                        <a:t>Recur Prevented</a:t>
                      </a:r>
                    </a:p>
                  </a:txBody>
                  <a:tcPr marL="9059" marR="9059" marT="90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Verdana" charset="0"/>
                          <a:ea typeface="MS PGothic" charset="0"/>
                          <a:cs typeface="MS PGothic" charset="0"/>
                        </a:rPr>
                        <a:t>Unnecessary Chemo</a:t>
                      </a:r>
                    </a:p>
                  </a:txBody>
                  <a:tcPr marL="9059" marR="9059" marT="90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Tahoma" charset="0"/>
                          <a:ea typeface="MS PGothic" charset="0"/>
                          <a:cs typeface="MS PGothic" charset="0"/>
                        </a:rPr>
                        <a:t>Net Benefit (x300)</a:t>
                      </a:r>
                    </a:p>
                  </a:txBody>
                  <a:tcPr marL="9059" marR="9059" marT="90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218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No </a:t>
                      </a:r>
                      <a:br>
                        <a:rPr kumimoji="0" lang="en-US" sz="1800" b="1" i="0" u="none" strike="noStrike" cap="none" normalizeH="0" baseline="0" dirty="0">
                          <a:ln>
                            <a:noFill/>
                          </a:ln>
                          <a:solidFill>
                            <a:srgbClr val="000000"/>
                          </a:solidFill>
                          <a:effectLst/>
                          <a:latin typeface="Verdana" charset="0"/>
                          <a:ea typeface="MS PGothic" charset="0"/>
                          <a:cs typeface="MS PGothic" charset="0"/>
                        </a:rPr>
                      </a:br>
                      <a:r>
                        <a:rPr kumimoji="0" lang="en-US" sz="1800" b="1" i="0" u="none" strike="noStrike" cap="none" normalizeH="0" baseline="0" dirty="0">
                          <a:ln>
                            <a:noFill/>
                          </a:ln>
                          <a:solidFill>
                            <a:srgbClr val="000000"/>
                          </a:solidFill>
                          <a:effectLst/>
                          <a:latin typeface="Verdana" charset="0"/>
                          <a:ea typeface="MS PGothic" charset="0"/>
                          <a:cs typeface="MS PGothic" charset="0"/>
                        </a:rPr>
                        <a:t>Treat</a:t>
                      </a:r>
                    </a:p>
                  </a:txBody>
                  <a:tcPr marL="9059" marR="9059" marT="9059"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61</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816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00"/>
                          </a:solidFill>
                          <a:effectLst/>
                          <a:latin typeface="Verdana" charset="0"/>
                          <a:ea typeface="MS PGothic" charset="0"/>
                          <a:cs typeface="MS PGothic" charset="0"/>
                        </a:rPr>
                        <a:t>PolyANA</a:t>
                      </a:r>
                      <a:endParaRPr kumimoji="0" lang="en-US" sz="1800" b="1" i="0" u="none" strike="noStrike" cap="none" normalizeH="0" baseline="0" dirty="0">
                        <a:ln>
                          <a:noFill/>
                        </a:ln>
                        <a:solidFill>
                          <a:srgbClr val="000000"/>
                        </a:solidFill>
                        <a:effectLst/>
                        <a:latin typeface="Verdana" charset="0"/>
                        <a:ea typeface="MS PGothic" charset="0"/>
                        <a:cs typeface="MS PGothic" charset="0"/>
                      </a:endParaRPr>
                    </a:p>
                  </a:txBody>
                  <a:tcPr marL="9059" marR="9059" marT="9059"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100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28</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33</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67</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11</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658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Treat All</a:t>
                      </a:r>
                    </a:p>
                  </a:txBody>
                  <a:tcPr marL="9059" marR="9059" marT="9059"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300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61</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239</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-19</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7927">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MS PGothic" charset="0"/>
                        <a:cs typeface="MS PGothic" charset="0"/>
                      </a:endParaRPr>
                    </a:p>
                  </a:txBody>
                  <a:tcPr marL="9059" marR="9059" marT="9059"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ahoma" charset="0"/>
                        <a:ea typeface="MS PGothic" charset="0"/>
                        <a:cs typeface="MS PGothic" charset="0"/>
                      </a:endParaRPr>
                    </a:p>
                  </a:txBody>
                  <a:tcPr marL="9059" marR="9059" marT="9059"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ahoma" charset="0"/>
                        <a:ea typeface="MS PGothic" charset="0"/>
                        <a:cs typeface="MS PGothic" charset="0"/>
                      </a:endParaRPr>
                    </a:p>
                  </a:txBody>
                  <a:tcPr marL="9059" marR="9059" marT="9059"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ahoma" charset="0"/>
                        <a:ea typeface="MS PGothic" charset="0"/>
                        <a:cs typeface="MS PGothic" charset="0"/>
                      </a:endParaRPr>
                    </a:p>
                  </a:txBody>
                  <a:tcPr marL="9059" marR="9059" marT="9059"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ahoma" charset="0"/>
                        <a:ea typeface="MS PGothic" charset="0"/>
                        <a:cs typeface="MS PGothic" charset="0"/>
                      </a:endParaRPr>
                    </a:p>
                  </a:txBody>
                  <a:tcPr marL="9059" marR="9059" marT="9059"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ahoma" charset="0"/>
                        <a:ea typeface="MS PGothic" charset="0"/>
                        <a:cs typeface="MS PGothic" charset="0"/>
                      </a:endParaRPr>
                    </a:p>
                  </a:txBody>
                  <a:tcPr marL="9059" marR="9059" marT="9059"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15080" name="Rectangle 112"/>
          <p:cNvSpPr>
            <a:spLocks noChangeArrowheads="1"/>
          </p:cNvSpPr>
          <p:nvPr/>
        </p:nvSpPr>
        <p:spPr bwMode="auto">
          <a:xfrm>
            <a:off x="1066800" y="457200"/>
            <a:ext cx="74707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000" dirty="0">
                <a:solidFill>
                  <a:schemeClr val="tx2"/>
                </a:solidFill>
              </a:rPr>
              <a:t>Value of Prognostic Information</a:t>
            </a:r>
          </a:p>
          <a:p>
            <a:pPr eaLnBrk="1" hangingPunct="1"/>
            <a:r>
              <a:rPr lang="en-US" sz="4000" dirty="0">
                <a:solidFill>
                  <a:schemeClr val="tx2"/>
                </a:solidFill>
              </a:rPr>
              <a:t>Net Benefit (C/B = 1/3)</a:t>
            </a:r>
          </a:p>
        </p:txBody>
      </p:sp>
      <p:sp>
        <p:nvSpPr>
          <p:cNvPr id="215084"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96A8F5ED-902E-B144-A231-A96EB78F8AA5}" type="slidenum">
              <a:rPr lang="en-US" sz="1400"/>
              <a:pPr/>
              <a:t>55</a:t>
            </a:fld>
            <a:endParaRPr lang="en-US" sz="14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42" name="Text Box 6"/>
          <p:cNvSpPr txBox="1">
            <a:spLocks noChangeArrowheads="1"/>
          </p:cNvSpPr>
          <p:nvPr/>
        </p:nvSpPr>
        <p:spPr bwMode="auto">
          <a:xfrm>
            <a:off x="6179574" y="4023852"/>
            <a:ext cx="2888226" cy="264687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dirty="0" err="1">
                <a:latin typeface="Arial" charset="0"/>
              </a:rPr>
              <a:t>Bleakhaus</a:t>
            </a:r>
            <a:r>
              <a:rPr lang="en-US" dirty="0">
                <a:latin typeface="Arial" charset="0"/>
              </a:rPr>
              <a:t> : 20%</a:t>
            </a:r>
          </a:p>
          <a:p>
            <a:pPr algn="ctr" eaLnBrk="1" hangingPunct="1">
              <a:spcBef>
                <a:spcPct val="50000"/>
              </a:spcBef>
              <a:buFont typeface="Wingdings" charset="0"/>
              <a:buNone/>
            </a:pPr>
            <a:r>
              <a:rPr lang="en-US" dirty="0">
                <a:latin typeface="Arial" charset="0"/>
              </a:rPr>
              <a:t>&lt; 25%</a:t>
            </a:r>
          </a:p>
          <a:p>
            <a:pPr algn="ctr" eaLnBrk="1" hangingPunct="1">
              <a:spcBef>
                <a:spcPct val="50000"/>
              </a:spcBef>
              <a:buFont typeface="Wingdings" charset="0"/>
              <a:buNone/>
            </a:pPr>
            <a:r>
              <a:rPr lang="en-US" dirty="0">
                <a:latin typeface="Arial" charset="0"/>
              </a:rPr>
              <a:t>NO </a:t>
            </a:r>
            <a:r>
              <a:rPr lang="en-US" dirty="0" err="1">
                <a:latin typeface="Arial" charset="0"/>
              </a:rPr>
              <a:t>ChemoTx</a:t>
            </a:r>
            <a:endParaRPr lang="en-US" dirty="0">
              <a:latin typeface="Arial" charset="0"/>
            </a:endParaRPr>
          </a:p>
          <a:p>
            <a:pPr eaLnBrk="1" hangingPunct="1">
              <a:spcBef>
                <a:spcPct val="50000"/>
              </a:spcBef>
              <a:buFont typeface="Wingdings" charset="0"/>
              <a:buNone/>
            </a:pPr>
            <a:r>
              <a:rPr lang="en-US" sz="2000" dirty="0">
                <a:latin typeface="Arial" charset="0"/>
              </a:rPr>
              <a:t>11 recur (no recurrences prevented), no unnecessary </a:t>
            </a:r>
            <a:r>
              <a:rPr lang="en-US" sz="2000" dirty="0" err="1">
                <a:latin typeface="Arial" charset="0"/>
              </a:rPr>
              <a:t>tx</a:t>
            </a:r>
            <a:endParaRPr lang="en-US" sz="2000" dirty="0">
              <a:latin typeface="Arial" charset="0"/>
            </a:endParaRPr>
          </a:p>
        </p:txBody>
      </p:sp>
      <p:sp>
        <p:nvSpPr>
          <p:cNvPr id="449543" name="Text Box 7"/>
          <p:cNvSpPr txBox="1">
            <a:spLocks noChangeArrowheads="1"/>
          </p:cNvSpPr>
          <p:nvPr/>
        </p:nvSpPr>
        <p:spPr bwMode="auto">
          <a:xfrm>
            <a:off x="3276600" y="4038600"/>
            <a:ext cx="2819400" cy="264687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dirty="0" err="1">
                <a:latin typeface="Arial" charset="0"/>
              </a:rPr>
              <a:t>Bleakhaus</a:t>
            </a:r>
            <a:r>
              <a:rPr lang="en-US" dirty="0">
                <a:latin typeface="Arial" charset="0"/>
              </a:rPr>
              <a:t> : 33%</a:t>
            </a:r>
          </a:p>
          <a:p>
            <a:pPr algn="ctr" eaLnBrk="1" hangingPunct="1">
              <a:spcBef>
                <a:spcPct val="50000"/>
              </a:spcBef>
              <a:buFont typeface="Wingdings" charset="0"/>
              <a:buNone/>
            </a:pPr>
            <a:r>
              <a:rPr lang="en-US" dirty="0">
                <a:latin typeface="Arial" charset="0"/>
              </a:rPr>
              <a:t>&gt; 25%</a:t>
            </a:r>
          </a:p>
          <a:p>
            <a:pPr algn="ctr" eaLnBrk="1" hangingPunct="1">
              <a:spcBef>
                <a:spcPct val="50000"/>
              </a:spcBef>
              <a:buFont typeface="Wingdings" charset="0"/>
              <a:buNone/>
            </a:pPr>
            <a:r>
              <a:rPr lang="en-US" dirty="0" err="1">
                <a:latin typeface="Arial" charset="0"/>
              </a:rPr>
              <a:t>ChemoTx</a:t>
            </a:r>
            <a:endParaRPr lang="en-US" dirty="0">
              <a:latin typeface="Arial" charset="0"/>
            </a:endParaRPr>
          </a:p>
          <a:p>
            <a:pPr eaLnBrk="1" hangingPunct="1">
              <a:spcBef>
                <a:spcPct val="50000"/>
              </a:spcBef>
              <a:buFont typeface="Wingdings" charset="0"/>
              <a:buNone/>
            </a:pPr>
            <a:r>
              <a:rPr lang="en-US" sz="2000" dirty="0">
                <a:latin typeface="Arial" charset="0"/>
              </a:rPr>
              <a:t>17 recurrences prevented; 83 treated unnecessarily</a:t>
            </a:r>
          </a:p>
        </p:txBody>
      </p:sp>
      <p:sp>
        <p:nvSpPr>
          <p:cNvPr id="449544" name="Text Box 8"/>
          <p:cNvSpPr txBox="1">
            <a:spLocks noChangeArrowheads="1"/>
          </p:cNvSpPr>
          <p:nvPr/>
        </p:nvSpPr>
        <p:spPr bwMode="auto">
          <a:xfrm>
            <a:off x="381000" y="4016477"/>
            <a:ext cx="2819400" cy="264687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dirty="0" err="1">
                <a:latin typeface="Arial" charset="0"/>
              </a:rPr>
              <a:t>Bleakhaus</a:t>
            </a:r>
            <a:r>
              <a:rPr lang="en-US" dirty="0">
                <a:latin typeface="Arial" charset="0"/>
              </a:rPr>
              <a:t>: 50%</a:t>
            </a:r>
          </a:p>
          <a:p>
            <a:pPr algn="ctr" eaLnBrk="1" hangingPunct="1">
              <a:spcBef>
                <a:spcPct val="50000"/>
              </a:spcBef>
              <a:buFont typeface="Wingdings" charset="0"/>
              <a:buNone/>
            </a:pPr>
            <a:r>
              <a:rPr lang="en-US" dirty="0">
                <a:latin typeface="Arial" charset="0"/>
              </a:rPr>
              <a:t>≥ 25%</a:t>
            </a:r>
          </a:p>
          <a:p>
            <a:pPr algn="ctr" eaLnBrk="1" hangingPunct="1">
              <a:spcBef>
                <a:spcPct val="50000"/>
              </a:spcBef>
              <a:buFont typeface="Wingdings" charset="0"/>
              <a:buNone/>
            </a:pPr>
            <a:r>
              <a:rPr lang="en-US" dirty="0" err="1">
                <a:latin typeface="Arial" charset="0"/>
              </a:rPr>
              <a:t>ChemoTx</a:t>
            </a:r>
            <a:endParaRPr lang="en-US" dirty="0">
              <a:latin typeface="Arial" charset="0"/>
            </a:endParaRPr>
          </a:p>
          <a:p>
            <a:pPr eaLnBrk="1" hangingPunct="1">
              <a:spcBef>
                <a:spcPct val="50000"/>
              </a:spcBef>
              <a:buFont typeface="Wingdings" charset="0"/>
              <a:buNone/>
            </a:pPr>
            <a:r>
              <a:rPr lang="en-US" sz="2000" dirty="0">
                <a:latin typeface="Arial" charset="0"/>
              </a:rPr>
              <a:t>33 recurrences prevented; 67 treated unnecessarily</a:t>
            </a:r>
          </a:p>
        </p:txBody>
      </p:sp>
      <p:sp>
        <p:nvSpPr>
          <p:cNvPr id="214023" name="Rectangle 10"/>
          <p:cNvSpPr>
            <a:spLocks noGrp="1" noChangeArrowheads="1"/>
          </p:cNvSpPr>
          <p:nvPr>
            <p:ph type="title"/>
          </p:nvPr>
        </p:nvSpPr>
        <p:spPr>
          <a:xfrm>
            <a:off x="457200" y="0"/>
            <a:ext cx="8229600" cy="1143000"/>
          </a:xfrm>
          <a:noFill/>
        </p:spPr>
        <p:txBody>
          <a:bodyPr/>
          <a:lstStyle/>
          <a:p>
            <a:pPr eaLnBrk="1" hangingPunct="1"/>
            <a:r>
              <a:rPr lang="en-US" sz="3600">
                <a:latin typeface="Arial" charset="0"/>
                <a:ea typeface="MS PGothic" charset="0"/>
              </a:rPr>
              <a:t>Value of Prognostic Information</a:t>
            </a:r>
            <a:br>
              <a:rPr lang="en-US" sz="3600">
                <a:latin typeface="Arial" charset="0"/>
                <a:ea typeface="MS PGothic" charset="0"/>
              </a:rPr>
            </a:br>
            <a:r>
              <a:rPr lang="en-US" sz="3600">
                <a:latin typeface="Arial" charset="0"/>
                <a:ea typeface="MS PGothic" charset="0"/>
              </a:rPr>
              <a:t>300 patients (100 per risk group)</a:t>
            </a:r>
          </a:p>
        </p:txBody>
      </p:sp>
      <p:sp>
        <p:nvSpPr>
          <p:cNvPr id="214024"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FFC6302B-1A85-B648-A066-C3A08FD2749A}" type="slidenum">
              <a:rPr lang="en-US" sz="1400"/>
              <a:pPr/>
              <a:t>56</a:t>
            </a:fld>
            <a:endParaRPr lang="en-US" sz="1400"/>
          </a:p>
        </p:txBody>
      </p:sp>
      <p:pic>
        <p:nvPicPr>
          <p:cNvPr id="10" name="Picture 9">
            <a:extLst>
              <a:ext uri="{FF2B5EF4-FFF2-40B4-BE49-F238E27FC236}">
                <a16:creationId xmlns:a16="http://schemas.microsoft.com/office/drawing/2014/main" id="{BE9BB843-8977-414F-99C9-B021C4075327}"/>
              </a:ext>
            </a:extLst>
          </p:cNvPr>
          <p:cNvPicPr/>
          <p:nvPr/>
        </p:nvPicPr>
        <p:blipFill>
          <a:blip r:embed="rId2"/>
          <a:stretch>
            <a:fillRect/>
          </a:stretch>
        </p:blipFill>
        <p:spPr>
          <a:xfrm>
            <a:off x="571500" y="1143000"/>
            <a:ext cx="8229600" cy="2491502"/>
          </a:xfrm>
          <a:prstGeom prst="rect">
            <a:avLst/>
          </a:prstGeom>
        </p:spPr>
      </p:pic>
    </p:spTree>
    <p:extLst>
      <p:ext uri="{BB962C8B-B14F-4D97-AF65-F5344CB8AC3E}">
        <p14:creationId xmlns:p14="http://schemas.microsoft.com/office/powerpoint/2010/main" val="583925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9542"/>
                                        </p:tgtEl>
                                        <p:attrNameLst>
                                          <p:attrName>style.visibility</p:attrName>
                                        </p:attrNameLst>
                                      </p:cBhvr>
                                      <p:to>
                                        <p:strVal val="visible"/>
                                      </p:to>
                                    </p:set>
                                    <p:anim calcmode="lin" valueType="num">
                                      <p:cBhvr additive="base">
                                        <p:cTn id="7" dur="500" fill="hold"/>
                                        <p:tgtEl>
                                          <p:spTgt spid="449542"/>
                                        </p:tgtEl>
                                        <p:attrNameLst>
                                          <p:attrName>ppt_x</p:attrName>
                                        </p:attrNameLst>
                                      </p:cBhvr>
                                      <p:tavLst>
                                        <p:tav tm="0">
                                          <p:val>
                                            <p:strVal val="#ppt_x"/>
                                          </p:val>
                                        </p:tav>
                                        <p:tav tm="100000">
                                          <p:val>
                                            <p:strVal val="#ppt_x"/>
                                          </p:val>
                                        </p:tav>
                                      </p:tavLst>
                                    </p:anim>
                                    <p:anim calcmode="lin" valueType="num">
                                      <p:cBhvr additive="base">
                                        <p:cTn id="8" dur="500" fill="hold"/>
                                        <p:tgtEl>
                                          <p:spTgt spid="4495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9543"/>
                                        </p:tgtEl>
                                        <p:attrNameLst>
                                          <p:attrName>style.visibility</p:attrName>
                                        </p:attrNameLst>
                                      </p:cBhvr>
                                      <p:to>
                                        <p:strVal val="visible"/>
                                      </p:to>
                                    </p:set>
                                    <p:anim calcmode="lin" valueType="num">
                                      <p:cBhvr additive="base">
                                        <p:cTn id="13" dur="500" fill="hold"/>
                                        <p:tgtEl>
                                          <p:spTgt spid="449543"/>
                                        </p:tgtEl>
                                        <p:attrNameLst>
                                          <p:attrName>ppt_x</p:attrName>
                                        </p:attrNameLst>
                                      </p:cBhvr>
                                      <p:tavLst>
                                        <p:tav tm="0">
                                          <p:val>
                                            <p:strVal val="#ppt_x"/>
                                          </p:val>
                                        </p:tav>
                                        <p:tav tm="100000">
                                          <p:val>
                                            <p:strVal val="#ppt_x"/>
                                          </p:val>
                                        </p:tav>
                                      </p:tavLst>
                                    </p:anim>
                                    <p:anim calcmode="lin" valueType="num">
                                      <p:cBhvr additive="base">
                                        <p:cTn id="14" dur="500" fill="hold"/>
                                        <p:tgtEl>
                                          <p:spTgt spid="4495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9544"/>
                                        </p:tgtEl>
                                        <p:attrNameLst>
                                          <p:attrName>style.visibility</p:attrName>
                                        </p:attrNameLst>
                                      </p:cBhvr>
                                      <p:to>
                                        <p:strVal val="visible"/>
                                      </p:to>
                                    </p:set>
                                    <p:anim calcmode="lin" valueType="num">
                                      <p:cBhvr additive="base">
                                        <p:cTn id="19" dur="500" fill="hold"/>
                                        <p:tgtEl>
                                          <p:spTgt spid="449544"/>
                                        </p:tgtEl>
                                        <p:attrNameLst>
                                          <p:attrName>ppt_x</p:attrName>
                                        </p:attrNameLst>
                                      </p:cBhvr>
                                      <p:tavLst>
                                        <p:tav tm="0">
                                          <p:val>
                                            <p:strVal val="#ppt_x"/>
                                          </p:val>
                                        </p:tav>
                                        <p:tav tm="100000">
                                          <p:val>
                                            <p:strVal val="#ppt_x"/>
                                          </p:val>
                                        </p:tav>
                                      </p:tavLst>
                                    </p:anim>
                                    <p:anim calcmode="lin" valueType="num">
                                      <p:cBhvr additive="base">
                                        <p:cTn id="20" dur="500" fill="hold"/>
                                        <p:tgtEl>
                                          <p:spTgt spid="4495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2" grpId="0" animBg="1"/>
      <p:bldP spid="449543" grpId="0" animBg="1"/>
      <p:bldP spid="44954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Bleakhaus</a:t>
            </a:r>
            <a:r>
              <a:rPr lang="en-US" dirty="0"/>
              <a:t> Net Benefit</a:t>
            </a:r>
          </a:p>
        </p:txBody>
      </p:sp>
      <p:sp>
        <p:nvSpPr>
          <p:cNvPr id="3" name="Content Placeholder 2"/>
          <p:cNvSpPr>
            <a:spLocks noGrp="1"/>
          </p:cNvSpPr>
          <p:nvPr>
            <p:ph idx="1"/>
          </p:nvPr>
        </p:nvSpPr>
        <p:spPr>
          <a:xfrm>
            <a:off x="457200" y="2017713"/>
            <a:ext cx="8497888" cy="4114800"/>
          </a:xfrm>
        </p:spPr>
        <p:txBody>
          <a:bodyPr/>
          <a:lstStyle/>
          <a:p>
            <a:pPr marL="0" indent="0">
              <a:buNone/>
            </a:pPr>
            <a:r>
              <a:rPr lang="en-US" dirty="0"/>
              <a:t>NB = [TP - C/B(FP)]/N</a:t>
            </a:r>
          </a:p>
          <a:p>
            <a:pPr marL="0" indent="0">
              <a:buNone/>
            </a:pPr>
            <a:r>
              <a:rPr lang="en-US" dirty="0"/>
              <a:t>     = [Recurrences Prevented</a:t>
            </a:r>
          </a:p>
          <a:p>
            <a:pPr marL="0" indent="0">
              <a:buNone/>
            </a:pPr>
            <a:r>
              <a:rPr lang="en-US" dirty="0"/>
              <a:t>	 </a:t>
            </a:r>
            <a:r>
              <a:rPr lang="mr-IN" dirty="0"/>
              <a:t>–</a:t>
            </a:r>
            <a:r>
              <a:rPr lang="en-US" dirty="0"/>
              <a:t> C/B(Unnecessary </a:t>
            </a:r>
            <a:r>
              <a:rPr lang="en-US" dirty="0" err="1"/>
              <a:t>ChemoTx</a:t>
            </a:r>
            <a:r>
              <a:rPr lang="en-US" dirty="0"/>
              <a:t>)]/300</a:t>
            </a:r>
          </a:p>
          <a:p>
            <a:pPr marL="0" indent="0">
              <a:buNone/>
            </a:pPr>
            <a:r>
              <a:rPr lang="en-US" dirty="0"/>
              <a:t>	= [50 - 1/3(150)]/300 = 0/300</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57</a:t>
            </a:fld>
            <a:endParaRPr lang="en-US"/>
          </a:p>
        </p:txBody>
      </p:sp>
    </p:spTree>
    <p:extLst>
      <p:ext uri="{BB962C8B-B14F-4D97-AF65-F5344CB8AC3E}">
        <p14:creationId xmlns:p14="http://schemas.microsoft.com/office/powerpoint/2010/main" val="32197099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38298544"/>
              </p:ext>
            </p:extLst>
          </p:nvPr>
        </p:nvGraphicFramePr>
        <p:xfrm>
          <a:off x="415410" y="2286000"/>
          <a:ext cx="7280790" cy="3121525"/>
        </p:xfrm>
        <a:graphic>
          <a:graphicData uri="http://schemas.openxmlformats.org/drawingml/2006/table">
            <a:tbl>
              <a:tblPr/>
              <a:tblGrid>
                <a:gridCol w="2046492">
                  <a:extLst>
                    <a:ext uri="{9D8B030D-6E8A-4147-A177-3AD203B41FA5}">
                      <a16:colId xmlns:a16="http://schemas.microsoft.com/office/drawing/2014/main" val="20000"/>
                    </a:ext>
                  </a:extLst>
                </a:gridCol>
                <a:gridCol w="1279058">
                  <a:extLst>
                    <a:ext uri="{9D8B030D-6E8A-4147-A177-3AD203B41FA5}">
                      <a16:colId xmlns:a16="http://schemas.microsoft.com/office/drawing/2014/main" val="20001"/>
                    </a:ext>
                  </a:extLst>
                </a:gridCol>
                <a:gridCol w="678885">
                  <a:extLst>
                    <a:ext uri="{9D8B030D-6E8A-4147-A177-3AD203B41FA5}">
                      <a16:colId xmlns:a16="http://schemas.microsoft.com/office/drawing/2014/main" val="20003"/>
                    </a:ext>
                  </a:extLst>
                </a:gridCol>
                <a:gridCol w="1087199">
                  <a:extLst>
                    <a:ext uri="{9D8B030D-6E8A-4147-A177-3AD203B41FA5}">
                      <a16:colId xmlns:a16="http://schemas.microsoft.com/office/drawing/2014/main" val="20004"/>
                    </a:ext>
                  </a:extLst>
                </a:gridCol>
                <a:gridCol w="1198556">
                  <a:extLst>
                    <a:ext uri="{9D8B030D-6E8A-4147-A177-3AD203B41FA5}">
                      <a16:colId xmlns:a16="http://schemas.microsoft.com/office/drawing/2014/main" val="393769589"/>
                    </a:ext>
                  </a:extLst>
                </a:gridCol>
                <a:gridCol w="990600">
                  <a:extLst>
                    <a:ext uri="{9D8B030D-6E8A-4147-A177-3AD203B41FA5}">
                      <a16:colId xmlns:a16="http://schemas.microsoft.com/office/drawing/2014/main" val="20005"/>
                    </a:ext>
                  </a:extLst>
                </a:gridCol>
              </a:tblGrid>
              <a:tr h="726663">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MS PGothic" charset="0"/>
                        <a:cs typeface="MS PGothic" charset="0"/>
                      </a:endParaRPr>
                    </a:p>
                  </a:txBody>
                  <a:tcPr marL="9059" marR="9059" marT="9059"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Verdana" charset="0"/>
                          <a:ea typeface="MS PGothic" charset="0"/>
                          <a:cs typeface="MS PGothic" charset="0"/>
                        </a:rPr>
                        <a:t>Chemo</a:t>
                      </a:r>
                    </a:p>
                  </a:txBody>
                  <a:tcPr marL="9059" marR="9059" marT="90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Verdana" charset="0"/>
                          <a:ea typeface="MS PGothic" charset="0"/>
                          <a:cs typeface="MS PGothic" charset="0"/>
                        </a:rPr>
                        <a:t>Recur</a:t>
                      </a:r>
                    </a:p>
                  </a:txBody>
                  <a:tcPr marL="9059" marR="9059" marT="90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Verdana" charset="0"/>
                          <a:ea typeface="MS PGothic" charset="0"/>
                          <a:cs typeface="MS PGothic" charset="0"/>
                        </a:rPr>
                        <a:t>Recur Prevented</a:t>
                      </a:r>
                    </a:p>
                  </a:txBody>
                  <a:tcPr marL="9059" marR="9059" marT="90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Verdana" charset="0"/>
                          <a:ea typeface="MS PGothic" charset="0"/>
                          <a:cs typeface="MS PGothic" charset="0"/>
                        </a:rPr>
                        <a:t>Unnecessary Chemo</a:t>
                      </a:r>
                    </a:p>
                  </a:txBody>
                  <a:tcPr marL="9059" marR="9059" marT="90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Tahoma" charset="0"/>
                          <a:ea typeface="MS PGothic" charset="0"/>
                          <a:cs typeface="MS PGothic" charset="0"/>
                        </a:rPr>
                        <a:t>Net Benefit (x300)</a:t>
                      </a:r>
                    </a:p>
                  </a:txBody>
                  <a:tcPr marL="9059" marR="9059" marT="9059"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218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No </a:t>
                      </a:r>
                      <a:br>
                        <a:rPr kumimoji="0" lang="en-US" sz="1800" b="1" i="0" u="none" strike="noStrike" cap="none" normalizeH="0" baseline="0" dirty="0">
                          <a:ln>
                            <a:noFill/>
                          </a:ln>
                          <a:solidFill>
                            <a:srgbClr val="000000"/>
                          </a:solidFill>
                          <a:effectLst/>
                          <a:latin typeface="Verdana" charset="0"/>
                          <a:ea typeface="MS PGothic" charset="0"/>
                          <a:cs typeface="MS PGothic" charset="0"/>
                        </a:rPr>
                      </a:br>
                      <a:r>
                        <a:rPr kumimoji="0" lang="en-US" sz="1800" b="1" i="0" u="none" strike="noStrike" cap="none" normalizeH="0" baseline="0" dirty="0">
                          <a:ln>
                            <a:noFill/>
                          </a:ln>
                          <a:solidFill>
                            <a:srgbClr val="000000"/>
                          </a:solidFill>
                          <a:effectLst/>
                          <a:latin typeface="Verdana" charset="0"/>
                          <a:ea typeface="MS PGothic" charset="0"/>
                          <a:cs typeface="MS PGothic" charset="0"/>
                        </a:rPr>
                        <a:t>Treat</a:t>
                      </a:r>
                    </a:p>
                  </a:txBody>
                  <a:tcPr marL="9059" marR="9059" marT="9059"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61</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816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00"/>
                          </a:solidFill>
                          <a:effectLst/>
                          <a:latin typeface="Verdana" charset="0"/>
                          <a:ea typeface="MS PGothic" charset="0"/>
                          <a:cs typeface="MS PGothic" charset="0"/>
                        </a:rPr>
                        <a:t>Bleakhaus</a:t>
                      </a:r>
                      <a:endParaRPr kumimoji="0" lang="en-US" sz="1800" b="1" i="0" u="none" strike="noStrike" cap="none" normalizeH="0" baseline="0" dirty="0">
                        <a:ln>
                          <a:noFill/>
                        </a:ln>
                        <a:solidFill>
                          <a:srgbClr val="000000"/>
                        </a:solidFill>
                        <a:effectLst/>
                        <a:latin typeface="Verdana" charset="0"/>
                        <a:ea typeface="MS PGothic" charset="0"/>
                        <a:cs typeface="MS PGothic" charset="0"/>
                      </a:endParaRPr>
                    </a:p>
                  </a:txBody>
                  <a:tcPr marL="9059" marR="9059" marT="9059"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200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11</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50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MS PGothic" charset="0"/>
                          <a:cs typeface="MS PGothic" charset="0"/>
                        </a:rPr>
                        <a:t>150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658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Treat All</a:t>
                      </a:r>
                    </a:p>
                  </a:txBody>
                  <a:tcPr marL="9059" marR="9059" marT="9059"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300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0</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61</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239</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MS PGothic" charset="0"/>
                          <a:cs typeface="MS PGothic" charset="0"/>
                        </a:rPr>
                        <a:t>-19</a:t>
                      </a:r>
                    </a:p>
                  </a:txBody>
                  <a:tcPr marL="9059" marR="9059" marT="905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7927">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MS PGothic" charset="0"/>
                        <a:cs typeface="MS PGothic" charset="0"/>
                      </a:endParaRPr>
                    </a:p>
                  </a:txBody>
                  <a:tcPr marL="9059" marR="9059" marT="9059"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ahoma" charset="0"/>
                        <a:ea typeface="MS PGothic" charset="0"/>
                        <a:cs typeface="MS PGothic" charset="0"/>
                      </a:endParaRPr>
                    </a:p>
                  </a:txBody>
                  <a:tcPr marL="9059" marR="9059" marT="9059"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ahoma" charset="0"/>
                        <a:ea typeface="MS PGothic" charset="0"/>
                        <a:cs typeface="MS PGothic" charset="0"/>
                      </a:endParaRPr>
                    </a:p>
                  </a:txBody>
                  <a:tcPr marL="9059" marR="9059" marT="9059"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ahoma" charset="0"/>
                        <a:ea typeface="MS PGothic" charset="0"/>
                        <a:cs typeface="MS PGothic" charset="0"/>
                      </a:endParaRPr>
                    </a:p>
                  </a:txBody>
                  <a:tcPr marL="9059" marR="9059" marT="9059"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ahoma" charset="0"/>
                        <a:ea typeface="MS PGothic" charset="0"/>
                        <a:cs typeface="MS PGothic" charset="0"/>
                      </a:endParaRPr>
                    </a:p>
                  </a:txBody>
                  <a:tcPr marL="9059" marR="9059" marT="9059"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ahoma" charset="0"/>
                        <a:ea typeface="MS PGothic" charset="0"/>
                        <a:cs typeface="MS PGothic" charset="0"/>
                      </a:endParaRPr>
                    </a:p>
                  </a:txBody>
                  <a:tcPr marL="9059" marR="9059" marT="9059"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15080" name="Rectangle 112"/>
          <p:cNvSpPr>
            <a:spLocks noChangeArrowheads="1"/>
          </p:cNvSpPr>
          <p:nvPr/>
        </p:nvSpPr>
        <p:spPr bwMode="auto">
          <a:xfrm>
            <a:off x="1066800" y="457200"/>
            <a:ext cx="74707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000" dirty="0">
                <a:solidFill>
                  <a:schemeClr val="tx2"/>
                </a:solidFill>
              </a:rPr>
              <a:t>Value of Prognostic Information</a:t>
            </a:r>
          </a:p>
          <a:p>
            <a:pPr eaLnBrk="1" hangingPunct="1"/>
            <a:r>
              <a:rPr lang="en-US" sz="4000" dirty="0">
                <a:solidFill>
                  <a:schemeClr val="tx2"/>
                </a:solidFill>
              </a:rPr>
              <a:t>Net Benefit (C/B = 1/3)</a:t>
            </a:r>
          </a:p>
        </p:txBody>
      </p:sp>
      <p:sp>
        <p:nvSpPr>
          <p:cNvPr id="215084"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96A8F5ED-902E-B144-A231-A96EB78F8AA5}" type="slidenum">
              <a:rPr lang="en-US" sz="1400"/>
              <a:pPr/>
              <a:t>58</a:t>
            </a:fld>
            <a:endParaRPr lang="en-US" sz="1400"/>
          </a:p>
        </p:txBody>
      </p:sp>
    </p:spTree>
    <p:extLst>
      <p:ext uri="{BB962C8B-B14F-4D97-AF65-F5344CB8AC3E}">
        <p14:creationId xmlns:p14="http://schemas.microsoft.com/office/powerpoint/2010/main" val="3545228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112"/>
          <p:cNvSpPr>
            <a:spLocks noChangeArrowheads="1"/>
          </p:cNvSpPr>
          <p:nvPr/>
        </p:nvSpPr>
        <p:spPr bwMode="auto">
          <a:xfrm>
            <a:off x="1295400" y="4572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000" dirty="0">
                <a:solidFill>
                  <a:schemeClr val="tx2"/>
                </a:solidFill>
              </a:rPr>
              <a:t>Net Benefit (C/B = 1/3)</a:t>
            </a:r>
          </a:p>
        </p:txBody>
      </p:sp>
      <p:graphicFrame>
        <p:nvGraphicFramePr>
          <p:cNvPr id="2" name="Table 1"/>
          <p:cNvGraphicFramePr>
            <a:graphicFrameLocks noGrp="1"/>
          </p:cNvGraphicFramePr>
          <p:nvPr>
            <p:extLst>
              <p:ext uri="{D42A27DB-BD31-4B8C-83A1-F6EECF244321}">
                <p14:modId xmlns:p14="http://schemas.microsoft.com/office/powerpoint/2010/main" val="3122860647"/>
              </p:ext>
            </p:extLst>
          </p:nvPr>
        </p:nvGraphicFramePr>
        <p:xfrm>
          <a:off x="685800" y="2133600"/>
          <a:ext cx="7616845" cy="3887026"/>
        </p:xfrm>
        <a:graphic>
          <a:graphicData uri="http://schemas.openxmlformats.org/drawingml/2006/table">
            <a:tbl>
              <a:tblPr/>
              <a:tblGrid>
                <a:gridCol w="2048123">
                  <a:extLst>
                    <a:ext uri="{9D8B030D-6E8A-4147-A177-3AD203B41FA5}">
                      <a16:colId xmlns:a16="http://schemas.microsoft.com/office/drawing/2014/main" val="20000"/>
                    </a:ext>
                  </a:extLst>
                </a:gridCol>
                <a:gridCol w="1250597">
                  <a:extLst>
                    <a:ext uri="{9D8B030D-6E8A-4147-A177-3AD203B41FA5}">
                      <a16:colId xmlns:a16="http://schemas.microsoft.com/office/drawing/2014/main" val="20001"/>
                    </a:ext>
                  </a:extLst>
                </a:gridCol>
                <a:gridCol w="1249045">
                  <a:extLst>
                    <a:ext uri="{9D8B030D-6E8A-4147-A177-3AD203B41FA5}">
                      <a16:colId xmlns:a16="http://schemas.microsoft.com/office/drawing/2014/main" val="20002"/>
                    </a:ext>
                  </a:extLst>
                </a:gridCol>
                <a:gridCol w="1000787">
                  <a:extLst>
                    <a:ext uri="{9D8B030D-6E8A-4147-A177-3AD203B41FA5}">
                      <a16:colId xmlns:a16="http://schemas.microsoft.com/office/drawing/2014/main" val="20003"/>
                    </a:ext>
                  </a:extLst>
                </a:gridCol>
                <a:gridCol w="1000787">
                  <a:extLst>
                    <a:ext uri="{9D8B030D-6E8A-4147-A177-3AD203B41FA5}">
                      <a16:colId xmlns:a16="http://schemas.microsoft.com/office/drawing/2014/main" val="20004"/>
                    </a:ext>
                  </a:extLst>
                </a:gridCol>
                <a:gridCol w="1067506">
                  <a:extLst>
                    <a:ext uri="{9D8B030D-6E8A-4147-A177-3AD203B41FA5}">
                      <a16:colId xmlns:a16="http://schemas.microsoft.com/office/drawing/2014/main" val="20005"/>
                    </a:ext>
                  </a:extLst>
                </a:gridCol>
              </a:tblGrid>
              <a:tr h="963654">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a typeface="MS PGothic" charset="0"/>
                        <a:cs typeface="MS PGothic" charset="0"/>
                      </a:endParaRPr>
                    </a:p>
                  </a:txBody>
                  <a:tcPr marL="8802" marR="8802" marT="8802"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Verdana" charset="0"/>
                          <a:ea typeface="MS PGothic" charset="0"/>
                          <a:cs typeface="MS PGothic" charset="0"/>
                        </a:rPr>
                        <a:t>Treated</a:t>
                      </a:r>
                    </a:p>
                  </a:txBody>
                  <a:tcPr marL="8802" marR="8802" marT="8802"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Verdana" charset="0"/>
                          <a:ea typeface="MS PGothic" charset="0"/>
                          <a:cs typeface="MS PGothic" charset="0"/>
                        </a:rPr>
                        <a:t>Unnecessary Treatment</a:t>
                      </a:r>
                    </a:p>
                  </a:txBody>
                  <a:tcPr marL="8802" marR="8802" marT="8802"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Verdana" charset="0"/>
                          <a:ea typeface="MS PGothic" charset="0"/>
                          <a:cs typeface="MS PGothic" charset="0"/>
                        </a:rPr>
                        <a:t>Recurrences</a:t>
                      </a:r>
                    </a:p>
                  </a:txBody>
                  <a:tcPr marL="8802" marR="8802" marT="8802"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Verdana" charset="0"/>
                          <a:ea typeface="MS PGothic" charset="0"/>
                          <a:cs typeface="MS PGothic" charset="0"/>
                        </a:rPr>
                        <a:t>Recur Prevented</a:t>
                      </a:r>
                    </a:p>
                  </a:txBody>
                  <a:tcPr marL="8802" marR="8802" marT="8802"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Tahoma" charset="0"/>
                          <a:ea typeface="MS PGothic" charset="0"/>
                          <a:cs typeface="MS PGothic" charset="0"/>
                        </a:rPr>
                        <a:t>Net Benefit</a:t>
                      </a:r>
                    </a:p>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Tahoma" charset="0"/>
                          <a:ea typeface="MS PGothic" charset="0"/>
                          <a:cs typeface="MS PGothic" charset="0"/>
                        </a:rPr>
                        <a:t>(x 300)</a:t>
                      </a:r>
                    </a:p>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Tahoma" charset="0"/>
                          <a:ea typeface="MS PGothic" charset="0"/>
                          <a:cs typeface="MS PGothic" charset="0"/>
                        </a:rPr>
                        <a:t>Recur Equivalents</a:t>
                      </a:r>
                    </a:p>
                  </a:txBody>
                  <a:tcPr marL="8802" marR="8802" marT="8802"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414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Verdana" charset="0"/>
                          <a:ea typeface="MS PGothic" charset="0"/>
                          <a:cs typeface="MS PGothic" charset="0"/>
                        </a:rPr>
                        <a:t>No Treat</a:t>
                      </a:r>
                    </a:p>
                  </a:txBody>
                  <a:tcPr marL="8802" marR="8802" marT="8802"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61</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ahoma" charset="0"/>
                          <a:ea typeface="MS PGothic" charset="0"/>
                          <a:cs typeface="MS PGothic" charset="0"/>
                        </a:rPr>
                        <a:t>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617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rgbClr val="000000"/>
                          </a:solidFill>
                          <a:effectLst/>
                          <a:latin typeface="Verdana" charset="0"/>
                          <a:ea typeface="MS PGothic" charset="0"/>
                          <a:cs typeface="MS PGothic" charset="0"/>
                        </a:rPr>
                        <a:t>PolyANA</a:t>
                      </a:r>
                      <a:endParaRPr kumimoji="0" lang="en-US" sz="1600" b="1" i="0" u="none" strike="noStrike" cap="none" normalizeH="0" baseline="0" dirty="0">
                        <a:ln>
                          <a:noFill/>
                        </a:ln>
                        <a:solidFill>
                          <a:srgbClr val="000000"/>
                        </a:solidFill>
                        <a:effectLst/>
                        <a:latin typeface="Verdana" charset="0"/>
                        <a:ea typeface="MS PGothic" charset="0"/>
                        <a:cs typeface="MS PGothic" charset="0"/>
                      </a:endParaRPr>
                    </a:p>
                  </a:txBody>
                  <a:tcPr marL="8802" marR="8802" marT="8802"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Verdana" charset="0"/>
                          <a:ea typeface="MS PGothic" charset="0"/>
                          <a:cs typeface="MS PGothic" charset="0"/>
                        </a:rPr>
                        <a:t>100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67</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28</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33</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ahoma" charset="0"/>
                          <a:ea typeface="MS PGothic" charset="0"/>
                          <a:cs typeface="MS PGothic" charset="0"/>
                        </a:rPr>
                        <a:t>11</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rgbClr val="000000"/>
                          </a:solidFill>
                          <a:effectLst/>
                          <a:latin typeface="Verdana" charset="0"/>
                          <a:ea typeface="MS PGothic" charset="0"/>
                          <a:cs typeface="MS PGothic" charset="0"/>
                        </a:rPr>
                        <a:t>Bleakhaus</a:t>
                      </a:r>
                      <a:endParaRPr kumimoji="0" lang="en-US" sz="1600" b="1" i="0" u="none" strike="noStrike" cap="none" normalizeH="0" baseline="0" dirty="0">
                        <a:ln>
                          <a:noFill/>
                        </a:ln>
                        <a:solidFill>
                          <a:srgbClr val="000000"/>
                        </a:solidFill>
                        <a:effectLst/>
                        <a:latin typeface="Verdana" charset="0"/>
                        <a:ea typeface="MS PGothic" charset="0"/>
                        <a:cs typeface="MS PGothic" charset="0"/>
                      </a:endParaRPr>
                    </a:p>
                  </a:txBody>
                  <a:tcPr marL="8802" marR="8802" marT="8802"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Verdana" charset="0"/>
                          <a:ea typeface="MS PGothic" charset="0"/>
                          <a:cs typeface="MS PGothic" charset="0"/>
                        </a:rPr>
                        <a:t>200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Verdana" charset="0"/>
                          <a:ea typeface="MS PGothic" charset="0"/>
                          <a:cs typeface="MS PGothic" charset="0"/>
                        </a:rPr>
                        <a:t>150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11</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50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ahoma" charset="0"/>
                          <a:ea typeface="MS PGothic" charset="0"/>
                          <a:cs typeface="MS PGothic" charset="0"/>
                        </a:rPr>
                        <a:t>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Verdana" charset="0"/>
                          <a:ea typeface="MS PGothic" charset="0"/>
                          <a:cs typeface="MS PGothic" charset="0"/>
                        </a:rPr>
                        <a:t>Treat All</a:t>
                      </a:r>
                    </a:p>
                  </a:txBody>
                  <a:tcPr marL="8802" marR="8802" marT="8802"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300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239</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0</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MS PGothic" charset="0"/>
                          <a:cs typeface="MS PGothic" charset="0"/>
                        </a:rPr>
                        <a:t>61</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ahoma" charset="0"/>
                          <a:ea typeface="MS PGothic" charset="0"/>
                          <a:cs typeface="MS PGothic" charset="0"/>
                        </a:rPr>
                        <a:t>-19</a:t>
                      </a:r>
                    </a:p>
                  </a:txBody>
                  <a:tcPr marL="8802" marR="8802" marT="880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08649">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a typeface="MS PGothic" charset="0"/>
                        <a:cs typeface="MS PGothic" charset="0"/>
                      </a:endParaRPr>
                    </a:p>
                  </a:txBody>
                  <a:tcPr marL="8802" marR="8802" marT="8802"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ahoma" charset="0"/>
                        <a:ea typeface="MS PGothic" charset="0"/>
                        <a:cs typeface="MS PGothic" charset="0"/>
                      </a:endParaRPr>
                    </a:p>
                  </a:txBody>
                  <a:tcPr marL="8802" marR="8802" marT="8802"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gridSpan="3">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ahoma" charset="0"/>
                        <a:ea typeface="MS PGothic" charset="0"/>
                        <a:cs typeface="MS PGothic" charset="0"/>
                      </a:endParaRPr>
                    </a:p>
                  </a:txBody>
                  <a:tcPr marL="8802" marR="8802" marT="8802"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ahoma" charset="0"/>
                        <a:ea typeface="MS PGothic" charset="0"/>
                        <a:cs typeface="MS PGothic" charset="0"/>
                      </a:endParaRPr>
                    </a:p>
                  </a:txBody>
                  <a:tcPr marL="8802" marR="8802" marT="8802"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23272" name="Slide Number Placeholder 2"/>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7CDC9BCF-07BE-A741-B849-0E44DA959F47}" type="slidenum">
              <a:rPr lang="en-US" sz="1400"/>
              <a:pPr/>
              <a:t>59</a:t>
            </a:fld>
            <a:endParaRPr lang="en-US"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A1912-F72F-8A43-A7E1-B478BEE122AE}"/>
              </a:ext>
            </a:extLst>
          </p:cNvPr>
          <p:cNvSpPr>
            <a:spLocks noGrp="1"/>
          </p:cNvSpPr>
          <p:nvPr>
            <p:ph type="title"/>
          </p:nvPr>
        </p:nvSpPr>
        <p:spPr/>
        <p:txBody>
          <a:bodyPr/>
          <a:lstStyle/>
          <a:p>
            <a:r>
              <a:rPr lang="en-US" dirty="0"/>
              <a:t>Methods Used to Develop Risk Models</a:t>
            </a:r>
          </a:p>
        </p:txBody>
      </p:sp>
      <p:sp>
        <p:nvSpPr>
          <p:cNvPr id="3" name="Content Placeholder 2">
            <a:extLst>
              <a:ext uri="{FF2B5EF4-FFF2-40B4-BE49-F238E27FC236}">
                <a16:creationId xmlns:a16="http://schemas.microsoft.com/office/drawing/2014/main" id="{078E41DB-AB73-734C-9518-45DB97F2D9C9}"/>
              </a:ext>
            </a:extLst>
          </p:cNvPr>
          <p:cNvSpPr>
            <a:spLocks noGrp="1"/>
          </p:cNvSpPr>
          <p:nvPr>
            <p:ph idx="1"/>
          </p:nvPr>
        </p:nvSpPr>
        <p:spPr>
          <a:xfrm>
            <a:off x="838200" y="2667000"/>
            <a:ext cx="7772400" cy="2971800"/>
          </a:xfrm>
        </p:spPr>
        <p:txBody>
          <a:bodyPr/>
          <a:lstStyle/>
          <a:p>
            <a:r>
              <a:rPr lang="en-US" dirty="0"/>
              <a:t>Logistic Regression</a:t>
            </a:r>
          </a:p>
          <a:p>
            <a:r>
              <a:rPr lang="en-US" dirty="0"/>
              <a:t>Classification Trees</a:t>
            </a:r>
          </a:p>
          <a:p>
            <a:r>
              <a:rPr lang="en-US" dirty="0"/>
              <a:t>Newer Predictive Analytic Techniques*</a:t>
            </a:r>
          </a:p>
          <a:p>
            <a:pPr lvl="1"/>
            <a:r>
              <a:rPr lang="en-US" dirty="0"/>
              <a:t>Random Forests</a:t>
            </a:r>
          </a:p>
          <a:p>
            <a:pPr lvl="1"/>
            <a:r>
              <a:rPr lang="en-US" dirty="0"/>
              <a:t>Artificial Neural Networks</a:t>
            </a:r>
          </a:p>
          <a:p>
            <a:pPr marL="457200" lvl="1" indent="0">
              <a:buNone/>
            </a:pPr>
            <a:endParaRPr lang="en-US" dirty="0"/>
          </a:p>
        </p:txBody>
      </p:sp>
      <p:sp>
        <p:nvSpPr>
          <p:cNvPr id="4" name="TextBox 3">
            <a:extLst>
              <a:ext uri="{FF2B5EF4-FFF2-40B4-BE49-F238E27FC236}">
                <a16:creationId xmlns:a16="http://schemas.microsoft.com/office/drawing/2014/main" id="{6ACF57B0-7406-1049-A7F3-4C00645F11A2}"/>
              </a:ext>
            </a:extLst>
          </p:cNvPr>
          <p:cNvSpPr txBox="1"/>
          <p:nvPr/>
        </p:nvSpPr>
        <p:spPr>
          <a:xfrm>
            <a:off x="817563" y="5943600"/>
            <a:ext cx="7564437" cy="584775"/>
          </a:xfrm>
          <a:prstGeom prst="rect">
            <a:avLst/>
          </a:prstGeom>
          <a:noFill/>
        </p:spPr>
        <p:txBody>
          <a:bodyPr wrap="square" rtlCol="0">
            <a:spAutoFit/>
          </a:bodyPr>
          <a:lstStyle/>
          <a:p>
            <a:pPr algn="l"/>
            <a:r>
              <a:rPr lang="en-US" dirty="0"/>
              <a:t>*</a:t>
            </a:r>
            <a:r>
              <a:rPr lang="en-US" dirty="0" err="1"/>
              <a:t>a.k.a</a:t>
            </a:r>
            <a:r>
              <a:rPr lang="en-US" dirty="0"/>
              <a:t> Machine Learning</a:t>
            </a:r>
          </a:p>
        </p:txBody>
      </p:sp>
      <p:sp>
        <p:nvSpPr>
          <p:cNvPr id="5" name="Slide Number Placeholder 4">
            <a:extLst>
              <a:ext uri="{FF2B5EF4-FFF2-40B4-BE49-F238E27FC236}">
                <a16:creationId xmlns:a16="http://schemas.microsoft.com/office/drawing/2014/main" id="{2CEBFD25-4A23-C144-930C-8688FEEC6FC3}"/>
              </a:ext>
            </a:extLst>
          </p:cNvPr>
          <p:cNvSpPr>
            <a:spLocks noGrp="1"/>
          </p:cNvSpPr>
          <p:nvPr>
            <p:ph type="sldNum" sz="quarter" idx="12"/>
          </p:nvPr>
        </p:nvSpPr>
        <p:spPr/>
        <p:txBody>
          <a:bodyPr/>
          <a:lstStyle/>
          <a:p>
            <a:pPr>
              <a:defRPr/>
            </a:pPr>
            <a:fld id="{86E902D2-9E2E-B14B-AF33-0611D28F2FE7}" type="slidenum">
              <a:rPr lang="en-US" altLang="en-US" smtClean="0"/>
              <a:pPr>
                <a:defRPr/>
              </a:pPr>
              <a:t>6</a:t>
            </a:fld>
            <a:endParaRPr lang="en-US" altLang="en-US"/>
          </a:p>
        </p:txBody>
      </p:sp>
    </p:spTree>
    <p:extLst>
      <p:ext uri="{BB962C8B-B14F-4D97-AF65-F5344CB8AC3E}">
        <p14:creationId xmlns:p14="http://schemas.microsoft.com/office/powerpoint/2010/main" val="940554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58D01E-B3B9-A143-8F8C-1F8AEAD31DC2}" type="slidenum">
              <a:rPr lang="en-US" smtClean="0"/>
              <a:pPr>
                <a:defRPr/>
              </a:pPr>
              <a:t>60</a:t>
            </a:fld>
            <a:endParaRPr lang="en-US"/>
          </a:p>
        </p:txBody>
      </p:sp>
      <p:pic>
        <p:nvPicPr>
          <p:cNvPr id="11" name="Picture 10">
            <a:extLst>
              <a:ext uri="{FF2B5EF4-FFF2-40B4-BE49-F238E27FC236}">
                <a16:creationId xmlns:a16="http://schemas.microsoft.com/office/drawing/2014/main" id="{8E4408C2-6AB3-7447-B99D-C81BE6A29AA7}"/>
              </a:ext>
            </a:extLst>
          </p:cNvPr>
          <p:cNvPicPr>
            <a:picLocks noChangeAspect="1"/>
          </p:cNvPicPr>
          <p:nvPr/>
        </p:nvPicPr>
        <p:blipFill>
          <a:blip r:embed="rId2"/>
          <a:stretch>
            <a:fillRect/>
          </a:stretch>
        </p:blipFill>
        <p:spPr>
          <a:xfrm>
            <a:off x="939800" y="730250"/>
            <a:ext cx="7264400" cy="5397500"/>
          </a:xfrm>
          <a:prstGeom prst="rect">
            <a:avLst/>
          </a:prstGeom>
        </p:spPr>
      </p:pic>
      <p:sp>
        <p:nvSpPr>
          <p:cNvPr id="3" name="TextBox 2">
            <a:extLst>
              <a:ext uri="{FF2B5EF4-FFF2-40B4-BE49-F238E27FC236}">
                <a16:creationId xmlns:a16="http://schemas.microsoft.com/office/drawing/2014/main" id="{1959A3BE-B1D6-9A47-9045-1A375A55612A}"/>
              </a:ext>
            </a:extLst>
          </p:cNvPr>
          <p:cNvSpPr txBox="1"/>
          <p:nvPr/>
        </p:nvSpPr>
        <p:spPr>
          <a:xfrm>
            <a:off x="5715000" y="4876800"/>
            <a:ext cx="740716" cy="276999"/>
          </a:xfrm>
          <a:prstGeom prst="rect">
            <a:avLst/>
          </a:prstGeom>
          <a:noFill/>
        </p:spPr>
        <p:txBody>
          <a:bodyPr wrap="none" rtlCol="0">
            <a:spAutoFit/>
          </a:bodyPr>
          <a:lstStyle/>
          <a:p>
            <a:r>
              <a:rPr lang="en-US" sz="1200" dirty="0"/>
              <a:t>Treat All</a:t>
            </a:r>
          </a:p>
        </p:txBody>
      </p:sp>
    </p:spTree>
    <p:extLst>
      <p:ext uri="{BB962C8B-B14F-4D97-AF65-F5344CB8AC3E}">
        <p14:creationId xmlns:p14="http://schemas.microsoft.com/office/powerpoint/2010/main" val="18353913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3" name="Rectangle 10"/>
          <p:cNvSpPr>
            <a:spLocks noGrp="1" noChangeArrowheads="1"/>
          </p:cNvSpPr>
          <p:nvPr>
            <p:ph type="title"/>
          </p:nvPr>
        </p:nvSpPr>
        <p:spPr>
          <a:xfrm>
            <a:off x="457200" y="0"/>
            <a:ext cx="8229600" cy="1143000"/>
          </a:xfrm>
          <a:noFill/>
        </p:spPr>
        <p:txBody>
          <a:bodyPr/>
          <a:lstStyle/>
          <a:p>
            <a:pPr eaLnBrk="1" hangingPunct="1"/>
            <a:r>
              <a:rPr lang="en-US" sz="3600">
                <a:latin typeface="Arial" charset="0"/>
                <a:ea typeface="MS PGothic" charset="0"/>
              </a:rPr>
              <a:t>Value of Prognostic Information</a:t>
            </a:r>
            <a:br>
              <a:rPr lang="en-US" sz="3600">
                <a:latin typeface="Arial" charset="0"/>
                <a:ea typeface="MS PGothic" charset="0"/>
              </a:rPr>
            </a:br>
            <a:r>
              <a:rPr lang="en-US" sz="3600">
                <a:latin typeface="Arial" charset="0"/>
                <a:ea typeface="MS PGothic" charset="0"/>
              </a:rPr>
              <a:t>300 patients (100 per risk group)</a:t>
            </a:r>
          </a:p>
        </p:txBody>
      </p:sp>
      <p:sp>
        <p:nvSpPr>
          <p:cNvPr id="214024"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FFC6302B-1A85-B648-A066-C3A08FD2749A}" type="slidenum">
              <a:rPr lang="en-US" sz="1400"/>
              <a:pPr/>
              <a:t>61</a:t>
            </a:fld>
            <a:endParaRPr lang="en-US" sz="1400"/>
          </a:p>
        </p:txBody>
      </p:sp>
      <p:pic>
        <p:nvPicPr>
          <p:cNvPr id="10" name="Picture 9">
            <a:extLst>
              <a:ext uri="{FF2B5EF4-FFF2-40B4-BE49-F238E27FC236}">
                <a16:creationId xmlns:a16="http://schemas.microsoft.com/office/drawing/2014/main" id="{BE9BB843-8977-414F-99C9-B021C4075327}"/>
              </a:ext>
            </a:extLst>
          </p:cNvPr>
          <p:cNvPicPr/>
          <p:nvPr/>
        </p:nvPicPr>
        <p:blipFill>
          <a:blip r:embed="rId2"/>
          <a:stretch>
            <a:fillRect/>
          </a:stretch>
        </p:blipFill>
        <p:spPr>
          <a:xfrm>
            <a:off x="571500" y="1143000"/>
            <a:ext cx="8229600" cy="2491502"/>
          </a:xfrm>
          <a:prstGeom prst="rect">
            <a:avLst/>
          </a:prstGeom>
        </p:spPr>
      </p:pic>
      <p:sp>
        <p:nvSpPr>
          <p:cNvPr id="8" name="Text Box 7">
            <a:extLst>
              <a:ext uri="{FF2B5EF4-FFF2-40B4-BE49-F238E27FC236}">
                <a16:creationId xmlns:a16="http://schemas.microsoft.com/office/drawing/2014/main" id="{D4348FD4-B24A-B24A-A39D-C86831B32FE4}"/>
              </a:ext>
            </a:extLst>
          </p:cNvPr>
          <p:cNvSpPr txBox="1">
            <a:spLocks noChangeArrowheads="1"/>
          </p:cNvSpPr>
          <p:nvPr/>
        </p:nvSpPr>
        <p:spPr bwMode="auto">
          <a:xfrm>
            <a:off x="457200" y="3893701"/>
            <a:ext cx="2819400" cy="264687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dirty="0">
                <a:latin typeface="Arial" charset="0"/>
              </a:rPr>
              <a:t>True Risk: 33%</a:t>
            </a:r>
          </a:p>
          <a:p>
            <a:pPr algn="ctr" eaLnBrk="1" hangingPunct="1">
              <a:spcBef>
                <a:spcPct val="50000"/>
              </a:spcBef>
              <a:buFont typeface="Wingdings" charset="0"/>
              <a:buNone/>
            </a:pPr>
            <a:r>
              <a:rPr lang="en-US" dirty="0">
                <a:latin typeface="Arial" charset="0"/>
              </a:rPr>
              <a:t>&gt; 25%</a:t>
            </a:r>
          </a:p>
          <a:p>
            <a:pPr algn="ctr" eaLnBrk="1" hangingPunct="1">
              <a:spcBef>
                <a:spcPct val="50000"/>
              </a:spcBef>
              <a:buFont typeface="Wingdings" charset="0"/>
              <a:buNone/>
            </a:pPr>
            <a:r>
              <a:rPr lang="en-US" dirty="0">
                <a:latin typeface="Arial" charset="0"/>
              </a:rPr>
              <a:t>Chemo</a:t>
            </a:r>
          </a:p>
          <a:p>
            <a:pPr eaLnBrk="1" hangingPunct="1">
              <a:spcBef>
                <a:spcPct val="50000"/>
              </a:spcBef>
              <a:buFont typeface="Wingdings" charset="0"/>
              <a:buNone/>
            </a:pPr>
            <a:r>
              <a:rPr lang="en-US" sz="2000" dirty="0">
                <a:latin typeface="Arial" charset="0"/>
              </a:rPr>
              <a:t>33 recurrences prevented; 67 treated unnecessarily</a:t>
            </a:r>
          </a:p>
        </p:txBody>
      </p:sp>
      <p:sp>
        <p:nvSpPr>
          <p:cNvPr id="11" name="Text Box 6">
            <a:extLst>
              <a:ext uri="{FF2B5EF4-FFF2-40B4-BE49-F238E27FC236}">
                <a16:creationId xmlns:a16="http://schemas.microsoft.com/office/drawing/2014/main" id="{54794FBB-B8B0-6545-82D4-9FFA3CFBFE31}"/>
              </a:ext>
            </a:extLst>
          </p:cNvPr>
          <p:cNvSpPr txBox="1">
            <a:spLocks noChangeArrowheads="1"/>
          </p:cNvSpPr>
          <p:nvPr/>
        </p:nvSpPr>
        <p:spPr bwMode="auto">
          <a:xfrm>
            <a:off x="3429000" y="3923198"/>
            <a:ext cx="2819400" cy="264687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dirty="0">
                <a:latin typeface="Arial" charset="0"/>
              </a:rPr>
              <a:t>True Risk: 17%</a:t>
            </a:r>
          </a:p>
          <a:p>
            <a:pPr algn="ctr" eaLnBrk="1" hangingPunct="1">
              <a:spcBef>
                <a:spcPct val="50000"/>
              </a:spcBef>
              <a:buFont typeface="Wingdings" charset="0"/>
              <a:buNone/>
            </a:pPr>
            <a:r>
              <a:rPr lang="en-US" dirty="0">
                <a:latin typeface="Arial" charset="0"/>
              </a:rPr>
              <a:t>&lt; 25%</a:t>
            </a:r>
          </a:p>
          <a:p>
            <a:pPr algn="ctr" eaLnBrk="1" hangingPunct="1">
              <a:spcBef>
                <a:spcPct val="50000"/>
              </a:spcBef>
              <a:buFont typeface="Wingdings" charset="0"/>
              <a:buNone/>
            </a:pPr>
            <a:r>
              <a:rPr lang="en-US" dirty="0">
                <a:latin typeface="Arial" charset="0"/>
              </a:rPr>
              <a:t>No Chemo</a:t>
            </a:r>
          </a:p>
          <a:p>
            <a:pPr eaLnBrk="1" hangingPunct="1">
              <a:spcBef>
                <a:spcPct val="50000"/>
              </a:spcBef>
              <a:buFont typeface="Wingdings" charset="0"/>
              <a:buNone/>
            </a:pPr>
            <a:r>
              <a:rPr lang="en-US" sz="2000" dirty="0">
                <a:latin typeface="Arial" charset="0"/>
              </a:rPr>
              <a:t>17 recur; no recurrences prevented; no unnecessary </a:t>
            </a:r>
            <a:r>
              <a:rPr lang="en-US" sz="2000" dirty="0" err="1">
                <a:latin typeface="Arial" charset="0"/>
              </a:rPr>
              <a:t>tx</a:t>
            </a:r>
            <a:endParaRPr lang="en-US" sz="2000" dirty="0">
              <a:latin typeface="Arial" charset="0"/>
            </a:endParaRPr>
          </a:p>
        </p:txBody>
      </p:sp>
      <p:sp>
        <p:nvSpPr>
          <p:cNvPr id="13" name="Text Box 5">
            <a:extLst>
              <a:ext uri="{FF2B5EF4-FFF2-40B4-BE49-F238E27FC236}">
                <a16:creationId xmlns:a16="http://schemas.microsoft.com/office/drawing/2014/main" id="{C111CDBD-6C2F-2941-90AA-C50DAF1986DC}"/>
              </a:ext>
            </a:extLst>
          </p:cNvPr>
          <p:cNvSpPr txBox="1">
            <a:spLocks noChangeArrowheads="1"/>
          </p:cNvSpPr>
          <p:nvPr/>
        </p:nvSpPr>
        <p:spPr bwMode="auto">
          <a:xfrm>
            <a:off x="6226277" y="3923198"/>
            <a:ext cx="2819400" cy="264687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dirty="0">
                <a:latin typeface="Arial" charset="0"/>
              </a:rPr>
              <a:t>True Risk: 11%</a:t>
            </a:r>
          </a:p>
          <a:p>
            <a:pPr algn="ctr" eaLnBrk="1" hangingPunct="1">
              <a:spcBef>
                <a:spcPct val="50000"/>
              </a:spcBef>
              <a:buFont typeface="Wingdings" charset="0"/>
              <a:buNone/>
            </a:pPr>
            <a:r>
              <a:rPr lang="en-US" dirty="0">
                <a:latin typeface="Arial" charset="0"/>
              </a:rPr>
              <a:t>&lt; 25%</a:t>
            </a:r>
          </a:p>
          <a:p>
            <a:pPr algn="ctr" eaLnBrk="1" hangingPunct="1">
              <a:spcBef>
                <a:spcPct val="50000"/>
              </a:spcBef>
              <a:buFont typeface="Wingdings" charset="0"/>
              <a:buNone/>
            </a:pPr>
            <a:r>
              <a:rPr lang="en-US" dirty="0">
                <a:latin typeface="Arial" charset="0"/>
              </a:rPr>
              <a:t>No Chemo</a:t>
            </a:r>
          </a:p>
          <a:p>
            <a:pPr eaLnBrk="1" hangingPunct="1">
              <a:spcBef>
                <a:spcPct val="50000"/>
              </a:spcBef>
              <a:buFont typeface="Wingdings" charset="0"/>
              <a:buNone/>
            </a:pPr>
            <a:r>
              <a:rPr lang="en-US" sz="2000" dirty="0">
                <a:latin typeface="Arial" charset="0"/>
              </a:rPr>
              <a:t>11 recur; no recurrences prevented; no unnecessary </a:t>
            </a:r>
            <a:r>
              <a:rPr lang="en-US" sz="2000" dirty="0" err="1">
                <a:latin typeface="Arial" charset="0"/>
              </a:rPr>
              <a:t>tx</a:t>
            </a:r>
            <a:endParaRPr lang="en-US" sz="2000" dirty="0">
              <a:latin typeface="Arial" charset="0"/>
            </a:endParaRPr>
          </a:p>
        </p:txBody>
      </p:sp>
    </p:spTree>
    <p:extLst>
      <p:ext uri="{BB962C8B-B14F-4D97-AF65-F5344CB8AC3E}">
        <p14:creationId xmlns:p14="http://schemas.microsoft.com/office/powerpoint/2010/main" val="281379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58D01E-B3B9-A143-8F8C-1F8AEAD31DC2}" type="slidenum">
              <a:rPr lang="en-US" smtClean="0"/>
              <a:pPr>
                <a:defRPr/>
              </a:pPr>
              <a:t>62</a:t>
            </a:fld>
            <a:endParaRPr lang="en-US"/>
          </a:p>
        </p:txBody>
      </p:sp>
      <p:sp>
        <p:nvSpPr>
          <p:cNvPr id="4" name="Rectangle 112"/>
          <p:cNvSpPr>
            <a:spLocks noChangeArrowheads="1"/>
          </p:cNvSpPr>
          <p:nvPr/>
        </p:nvSpPr>
        <p:spPr bwMode="auto">
          <a:xfrm>
            <a:off x="1295400" y="4572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000" dirty="0">
                <a:solidFill>
                  <a:schemeClr val="tx2"/>
                </a:solidFill>
              </a:rPr>
              <a:t>Decision Curve</a:t>
            </a:r>
          </a:p>
        </p:txBody>
      </p:sp>
      <p:sp>
        <p:nvSpPr>
          <p:cNvPr id="3" name="Oval 2">
            <a:extLst>
              <a:ext uri="{FF2B5EF4-FFF2-40B4-BE49-F238E27FC236}">
                <a16:creationId xmlns:a16="http://schemas.microsoft.com/office/drawing/2014/main" id="{1AE20F4B-D50E-7843-9095-3E7FC578C681}"/>
              </a:ext>
            </a:extLst>
          </p:cNvPr>
          <p:cNvSpPr/>
          <p:nvPr/>
        </p:nvSpPr>
        <p:spPr bwMode="auto">
          <a:xfrm>
            <a:off x="323967" y="5214937"/>
            <a:ext cx="8642350" cy="609600"/>
          </a:xfrm>
          <a:prstGeom prst="ellipse">
            <a:avLst/>
          </a:prstGeom>
          <a:no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
        <p:nvSpPr>
          <p:cNvPr id="8" name="TextBox 7">
            <a:extLst>
              <a:ext uri="{FF2B5EF4-FFF2-40B4-BE49-F238E27FC236}">
                <a16:creationId xmlns:a16="http://schemas.microsoft.com/office/drawing/2014/main" id="{8FA52B9B-DADE-41AE-B555-073B9CAA9CC8}"/>
              </a:ext>
            </a:extLst>
          </p:cNvPr>
          <p:cNvSpPr txBox="1"/>
          <p:nvPr/>
        </p:nvSpPr>
        <p:spPr>
          <a:xfrm>
            <a:off x="3886200" y="1828800"/>
            <a:ext cx="2590800" cy="584775"/>
          </a:xfrm>
          <a:prstGeom prst="rect">
            <a:avLst/>
          </a:prstGeom>
          <a:noFill/>
        </p:spPr>
        <p:txBody>
          <a:bodyPr wrap="square" rtlCol="0">
            <a:spAutoFit/>
          </a:bodyPr>
          <a:lstStyle/>
          <a:p>
            <a:r>
              <a:rPr lang="en-US" sz="3200" dirty="0"/>
              <a:t>Net Benefit</a:t>
            </a:r>
          </a:p>
        </p:txBody>
      </p:sp>
      <p:graphicFrame>
        <p:nvGraphicFramePr>
          <p:cNvPr id="10" name="Table 9">
            <a:extLst>
              <a:ext uri="{FF2B5EF4-FFF2-40B4-BE49-F238E27FC236}">
                <a16:creationId xmlns:a16="http://schemas.microsoft.com/office/drawing/2014/main" id="{E925B7EB-60F6-4574-98AD-CD460B9A21AF}"/>
              </a:ext>
            </a:extLst>
          </p:cNvPr>
          <p:cNvGraphicFramePr>
            <a:graphicFrameLocks noGrp="1"/>
          </p:cNvGraphicFramePr>
          <p:nvPr>
            <p:extLst>
              <p:ext uri="{D42A27DB-BD31-4B8C-83A1-F6EECF244321}">
                <p14:modId xmlns:p14="http://schemas.microsoft.com/office/powerpoint/2010/main" val="948468898"/>
              </p:ext>
            </p:extLst>
          </p:nvPr>
        </p:nvGraphicFramePr>
        <p:xfrm>
          <a:off x="228600" y="2438402"/>
          <a:ext cx="8305800" cy="4038600"/>
        </p:xfrm>
        <a:graphic>
          <a:graphicData uri="http://schemas.openxmlformats.org/drawingml/2006/table">
            <a:tbl>
              <a:tblPr/>
              <a:tblGrid>
                <a:gridCol w="1243863">
                  <a:extLst>
                    <a:ext uri="{9D8B030D-6E8A-4147-A177-3AD203B41FA5}">
                      <a16:colId xmlns:a16="http://schemas.microsoft.com/office/drawing/2014/main" val="2969067548"/>
                    </a:ext>
                  </a:extLst>
                </a:gridCol>
                <a:gridCol w="1304051">
                  <a:extLst>
                    <a:ext uri="{9D8B030D-6E8A-4147-A177-3AD203B41FA5}">
                      <a16:colId xmlns:a16="http://schemas.microsoft.com/office/drawing/2014/main" val="3762582439"/>
                    </a:ext>
                  </a:extLst>
                </a:gridCol>
                <a:gridCol w="1304051">
                  <a:extLst>
                    <a:ext uri="{9D8B030D-6E8A-4147-A177-3AD203B41FA5}">
                      <a16:colId xmlns:a16="http://schemas.microsoft.com/office/drawing/2014/main" val="3949451747"/>
                    </a:ext>
                  </a:extLst>
                </a:gridCol>
                <a:gridCol w="1544798">
                  <a:extLst>
                    <a:ext uri="{9D8B030D-6E8A-4147-A177-3AD203B41FA5}">
                      <a16:colId xmlns:a16="http://schemas.microsoft.com/office/drawing/2014/main" val="2627757126"/>
                    </a:ext>
                  </a:extLst>
                </a:gridCol>
                <a:gridCol w="1304051">
                  <a:extLst>
                    <a:ext uri="{9D8B030D-6E8A-4147-A177-3AD203B41FA5}">
                      <a16:colId xmlns:a16="http://schemas.microsoft.com/office/drawing/2014/main" val="2655044293"/>
                    </a:ext>
                  </a:extLst>
                </a:gridCol>
                <a:gridCol w="1604986">
                  <a:extLst>
                    <a:ext uri="{9D8B030D-6E8A-4147-A177-3AD203B41FA5}">
                      <a16:colId xmlns:a16="http://schemas.microsoft.com/office/drawing/2014/main" val="1090855507"/>
                    </a:ext>
                  </a:extLst>
                </a:gridCol>
              </a:tblGrid>
              <a:tr h="403860">
                <a:tc>
                  <a:txBody>
                    <a:bodyPr/>
                    <a:lstStyle/>
                    <a:p>
                      <a:pPr algn="ctr" fontAlgn="b"/>
                      <a:r>
                        <a:rPr lang="en-US" sz="2400" b="1" i="0" u="none" strike="noStrike">
                          <a:solidFill>
                            <a:srgbClr val="000000"/>
                          </a:solidFill>
                          <a:effectLst/>
                          <a:latin typeface="Calibri" panose="020F0502020204030204" pitchFamily="34" charset="0"/>
                        </a:rPr>
                        <a:t>Ptt</a:t>
                      </a:r>
                    </a:p>
                  </a:txBody>
                  <a:tcPr marL="3810" marR="3810" marT="3810" marB="0" anchor="b">
                    <a:lnL>
                      <a:noFill/>
                    </a:lnL>
                    <a:lnR>
                      <a:noFill/>
                    </a:lnR>
                    <a:lnT>
                      <a:noFill/>
                    </a:lnT>
                    <a:lnB>
                      <a:noFill/>
                    </a:lnB>
                  </a:tcPr>
                </a:tc>
                <a:tc>
                  <a:txBody>
                    <a:bodyPr/>
                    <a:lstStyle/>
                    <a:p>
                      <a:pPr algn="ctr" fontAlgn="b"/>
                      <a:r>
                        <a:rPr lang="en-US" sz="2400" b="1" i="0" u="none" strike="noStrike">
                          <a:solidFill>
                            <a:srgbClr val="000000"/>
                          </a:solidFill>
                          <a:effectLst/>
                          <a:latin typeface="Calibri" panose="020F0502020204030204" pitchFamily="34" charset="0"/>
                        </a:rPr>
                        <a:t>C/B</a:t>
                      </a: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effectLst/>
                          <a:latin typeface="Calibri" panose="020F0502020204030204" pitchFamily="34" charset="0"/>
                        </a:rPr>
                        <a:t>Treat All</a:t>
                      </a: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effectLst/>
                          <a:latin typeface="Calibri" panose="020F0502020204030204" pitchFamily="34" charset="0"/>
                        </a:rPr>
                        <a:t>Bleakhaus</a:t>
                      </a: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effectLst/>
                          <a:latin typeface="Calibri" panose="020F0502020204030204" pitchFamily="34" charset="0"/>
                        </a:rPr>
                        <a:t>PolyANA</a:t>
                      </a: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effectLst/>
                          <a:latin typeface="Calibri" panose="020F0502020204030204" pitchFamily="34" charset="0"/>
                        </a:rPr>
                        <a:t>Recalibrated</a:t>
                      </a: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136086"/>
                  </a:ext>
                </a:extLst>
              </a:tr>
              <a:tr h="403860">
                <a:tc>
                  <a:txBody>
                    <a:bodyPr/>
                    <a:lstStyle/>
                    <a:p>
                      <a:pPr algn="r" fontAlgn="b"/>
                      <a:r>
                        <a:rPr lang="en-US" sz="2400" b="1" i="0" u="none" strike="noStrike">
                          <a:solidFill>
                            <a:srgbClr val="000000"/>
                          </a:solidFill>
                          <a:effectLst/>
                          <a:latin typeface="Calibri" panose="020F0502020204030204" pitchFamily="34" charset="0"/>
                        </a:rPr>
                        <a:t>0.01</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1" i="0" u="none" strike="noStrike">
                          <a:solidFill>
                            <a:srgbClr val="000000"/>
                          </a:solidFill>
                          <a:effectLst/>
                          <a:latin typeface="Calibri" panose="020F0502020204030204" pitchFamily="34" charset="0"/>
                        </a:rPr>
                        <a:t>1:99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0.195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0.195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0.195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0.195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934146"/>
                  </a:ext>
                </a:extLst>
              </a:tr>
              <a:tr h="403860">
                <a:tc>
                  <a:txBody>
                    <a:bodyPr/>
                    <a:lstStyle/>
                    <a:p>
                      <a:pPr algn="r" fontAlgn="b"/>
                      <a:r>
                        <a:rPr lang="en-US" sz="2400" b="1" i="0" u="none" strike="noStrike">
                          <a:solidFill>
                            <a:srgbClr val="000000"/>
                          </a:solidFill>
                          <a:effectLst/>
                          <a:latin typeface="Calibri" panose="020F0502020204030204" pitchFamily="34" charset="0"/>
                        </a:rPr>
                        <a:t>0.05</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1" i="0" u="none" strike="noStrike">
                          <a:solidFill>
                            <a:srgbClr val="000000"/>
                          </a:solidFill>
                          <a:effectLst/>
                          <a:latin typeface="Calibri" panose="020F0502020204030204" pitchFamily="34" charset="0"/>
                        </a:rPr>
                        <a:t>1:19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0.161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0.161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0.161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0.161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7006057"/>
                  </a:ext>
                </a:extLst>
              </a:tr>
              <a:tr h="403860">
                <a:tc>
                  <a:txBody>
                    <a:bodyPr/>
                    <a:lstStyle/>
                    <a:p>
                      <a:pPr algn="r" fontAlgn="b"/>
                      <a:r>
                        <a:rPr lang="en-US" sz="2400" b="1" i="0" u="none" strike="noStrike">
                          <a:solidFill>
                            <a:srgbClr val="000000"/>
                          </a:solidFill>
                          <a:effectLst/>
                          <a:latin typeface="Calibri" panose="020F0502020204030204" pitchFamily="34" charset="0"/>
                        </a:rPr>
                        <a:t>0.07</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1" i="0" u="none" strike="noStrike">
                          <a:solidFill>
                            <a:srgbClr val="000000"/>
                          </a:solidFill>
                          <a:effectLst/>
                          <a:latin typeface="Calibri" panose="020F0502020204030204" pitchFamily="34" charset="0"/>
                        </a:rPr>
                        <a:t>1:17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0.146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0.146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0.131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0.146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9939375"/>
                  </a:ext>
                </a:extLst>
              </a:tr>
              <a:tr h="403860">
                <a:tc>
                  <a:txBody>
                    <a:bodyPr/>
                    <a:lstStyle/>
                    <a:p>
                      <a:pPr algn="r" fontAlgn="b"/>
                      <a:r>
                        <a:rPr lang="en-US" sz="2400" b="1" i="0" u="none" strike="noStrike">
                          <a:solidFill>
                            <a:srgbClr val="000000"/>
                          </a:solidFill>
                          <a:effectLst/>
                          <a:latin typeface="Calibri" panose="020F0502020204030204" pitchFamily="34" charset="0"/>
                        </a:rPr>
                        <a:t>0.10</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1" i="0" u="none" strike="noStrike">
                          <a:solidFill>
                            <a:srgbClr val="000000"/>
                          </a:solidFill>
                          <a:effectLst/>
                          <a:latin typeface="Calibri" panose="020F0502020204030204" pitchFamily="34" charset="0"/>
                        </a:rPr>
                        <a:t>1:9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0.115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0.115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0.111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0.115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8640511"/>
                  </a:ext>
                </a:extLst>
              </a:tr>
              <a:tr h="403860">
                <a:tc>
                  <a:txBody>
                    <a:bodyPr/>
                    <a:lstStyle/>
                    <a:p>
                      <a:pPr algn="r" fontAlgn="b"/>
                      <a:r>
                        <a:rPr lang="en-US" sz="2400" b="1" i="0" u="none" strike="noStrike">
                          <a:solidFill>
                            <a:srgbClr val="000000"/>
                          </a:solidFill>
                          <a:effectLst/>
                          <a:latin typeface="Calibri" panose="020F0502020204030204" pitchFamily="34" charset="0"/>
                        </a:rPr>
                        <a:t>0.17</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1" i="0" u="none" strike="noStrike">
                          <a:solidFill>
                            <a:srgbClr val="000000"/>
                          </a:solidFill>
                          <a:effectLst/>
                          <a:latin typeface="Calibri" panose="020F0502020204030204" pitchFamily="34" charset="0"/>
                        </a:rPr>
                        <a:t>1:5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0.040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panose="020F0502020204030204" pitchFamily="34" charset="0"/>
                        </a:rPr>
                        <a:t>0.040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0.064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0.064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372643"/>
                  </a:ext>
                </a:extLst>
              </a:tr>
              <a:tr h="403860">
                <a:tc>
                  <a:txBody>
                    <a:bodyPr/>
                    <a:lstStyle/>
                    <a:p>
                      <a:pPr algn="r" fontAlgn="b"/>
                      <a:r>
                        <a:rPr lang="en-US" sz="2400" b="1" i="0" u="none" strike="noStrike">
                          <a:solidFill>
                            <a:srgbClr val="000000"/>
                          </a:solidFill>
                          <a:effectLst/>
                          <a:latin typeface="Calibri" panose="020F0502020204030204" pitchFamily="34" charset="0"/>
                        </a:rPr>
                        <a:t>0.20</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1" i="0" u="none" strike="noStrike">
                          <a:solidFill>
                            <a:srgbClr val="000000"/>
                          </a:solidFill>
                          <a:effectLst/>
                          <a:latin typeface="Calibri" panose="020F0502020204030204" pitchFamily="34" charset="0"/>
                        </a:rPr>
                        <a:t>1:4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0.004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panose="020F0502020204030204" pitchFamily="34" charset="0"/>
                        </a:rPr>
                        <a:t>0.004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0.054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0.054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1390318"/>
                  </a:ext>
                </a:extLst>
              </a:tr>
              <a:tr h="403860">
                <a:tc>
                  <a:txBody>
                    <a:bodyPr/>
                    <a:lstStyle/>
                    <a:p>
                      <a:pPr algn="r" fontAlgn="b"/>
                      <a:r>
                        <a:rPr lang="en-US" sz="2400" b="1" i="0" u="none" strike="noStrike">
                          <a:solidFill>
                            <a:srgbClr val="000000"/>
                          </a:solidFill>
                          <a:effectLst/>
                          <a:latin typeface="Calibri" panose="020F0502020204030204" pitchFamily="34" charset="0"/>
                        </a:rPr>
                        <a:t>0.25</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1" i="0" u="none" strike="noStrike">
                          <a:solidFill>
                            <a:srgbClr val="000000"/>
                          </a:solidFill>
                          <a:effectLst/>
                          <a:latin typeface="Calibri" panose="020F0502020204030204" pitchFamily="34" charset="0"/>
                        </a:rPr>
                        <a:t>1:3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-0.062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0.036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0.036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2092618"/>
                  </a:ext>
                </a:extLst>
              </a:tr>
              <a:tr h="403860">
                <a:tc>
                  <a:txBody>
                    <a:bodyPr/>
                    <a:lstStyle/>
                    <a:p>
                      <a:pPr algn="r" fontAlgn="b"/>
                      <a:r>
                        <a:rPr lang="en-US" sz="2400" b="1" i="0" u="none" strike="noStrike">
                          <a:solidFill>
                            <a:srgbClr val="000000"/>
                          </a:solidFill>
                          <a:effectLst/>
                          <a:latin typeface="Calibri" panose="020F0502020204030204" pitchFamily="34" charset="0"/>
                        </a:rPr>
                        <a:t>0.33</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1" i="0" u="none" strike="noStrike">
                          <a:solidFill>
                            <a:srgbClr val="000000"/>
                          </a:solidFill>
                          <a:effectLst/>
                          <a:latin typeface="Calibri" panose="020F0502020204030204" pitchFamily="34" charset="0"/>
                        </a:rPr>
                        <a:t>1:2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-0.189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-0.080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288179"/>
                  </a:ext>
                </a:extLst>
              </a:tr>
              <a:tr h="403860">
                <a:tc>
                  <a:txBody>
                    <a:bodyPr/>
                    <a:lstStyle/>
                    <a:p>
                      <a:pPr algn="r" fontAlgn="b"/>
                      <a:r>
                        <a:rPr lang="en-US" sz="2400" b="1" i="0" u="none" strike="noStrike">
                          <a:solidFill>
                            <a:srgbClr val="000000"/>
                          </a:solidFill>
                          <a:effectLst/>
                          <a:latin typeface="Calibri" panose="020F0502020204030204" pitchFamily="34" charset="0"/>
                        </a:rPr>
                        <a:t>0.50</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1" i="0" u="none" strike="noStrike">
                          <a:solidFill>
                            <a:srgbClr val="000000"/>
                          </a:solidFill>
                          <a:effectLst/>
                          <a:latin typeface="Calibri" panose="020F0502020204030204" pitchFamily="34" charset="0"/>
                        </a:rPr>
                        <a:t>1:1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-0.593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-0.113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panose="020F0502020204030204" pitchFamily="34" charset="0"/>
                        </a:rPr>
                        <a:t>0.000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929894"/>
                  </a:ext>
                </a:extLst>
              </a:tr>
            </a:tbl>
          </a:graphicData>
        </a:graphic>
      </p:graphicFrame>
    </p:spTree>
    <p:extLst>
      <p:ext uri="{BB962C8B-B14F-4D97-AF65-F5344CB8AC3E}">
        <p14:creationId xmlns:p14="http://schemas.microsoft.com/office/powerpoint/2010/main" val="8497315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2E682B-4AB2-4892-9CEF-A91FC905D33C}"/>
              </a:ext>
            </a:extLst>
          </p:cNvPr>
          <p:cNvSpPr>
            <a:spLocks noGrp="1"/>
          </p:cNvSpPr>
          <p:nvPr>
            <p:ph type="title"/>
          </p:nvPr>
        </p:nvSpPr>
        <p:spPr/>
        <p:txBody>
          <a:bodyPr/>
          <a:lstStyle/>
          <a:p>
            <a:r>
              <a:rPr lang="en-US" dirty="0"/>
              <a:t>“Treat All”</a:t>
            </a:r>
          </a:p>
        </p:txBody>
      </p:sp>
      <p:sp>
        <p:nvSpPr>
          <p:cNvPr id="4" name="Content Placeholder 3">
            <a:extLst>
              <a:ext uri="{FF2B5EF4-FFF2-40B4-BE49-F238E27FC236}">
                <a16:creationId xmlns:a16="http://schemas.microsoft.com/office/drawing/2014/main" id="{9588A293-D78E-4A36-BD9B-643D61CBAAD5}"/>
              </a:ext>
            </a:extLst>
          </p:cNvPr>
          <p:cNvSpPr>
            <a:spLocks noGrp="1"/>
          </p:cNvSpPr>
          <p:nvPr>
            <p:ph idx="1"/>
          </p:nvPr>
        </p:nvSpPr>
        <p:spPr/>
        <p:txBody>
          <a:bodyPr/>
          <a:lstStyle/>
          <a:p>
            <a:pPr marL="0" indent="0">
              <a:buNone/>
            </a:pPr>
            <a:r>
              <a:rPr lang="en-US" dirty="0"/>
              <a:t>P – </a:t>
            </a:r>
            <a:r>
              <a:rPr lang="en-US" dirty="0" err="1"/>
              <a:t>P</a:t>
            </a:r>
            <a:r>
              <a:rPr lang="en-US" baseline="-25000" dirty="0" err="1"/>
              <a:t>tt</a:t>
            </a:r>
            <a:r>
              <a:rPr lang="en-US" dirty="0"/>
              <a:t>/(1- </a:t>
            </a:r>
            <a:r>
              <a:rPr lang="en-US" dirty="0" err="1"/>
              <a:t>P</a:t>
            </a:r>
            <a:r>
              <a:rPr lang="en-US" baseline="-25000" dirty="0" err="1"/>
              <a:t>tt</a:t>
            </a:r>
            <a:r>
              <a:rPr lang="en-US" dirty="0"/>
              <a:t>)×(1-P)</a:t>
            </a:r>
          </a:p>
          <a:p>
            <a:endParaRPr lang="en-US" dirty="0"/>
          </a:p>
          <a:p>
            <a:r>
              <a:rPr lang="en-US" dirty="0"/>
              <a:t>Crosses vertical axis at NB = P</a:t>
            </a:r>
          </a:p>
          <a:p>
            <a:pPr lvl="1"/>
            <a:r>
              <a:rPr lang="en-US" dirty="0"/>
              <a:t>When </a:t>
            </a:r>
            <a:r>
              <a:rPr lang="en-US" dirty="0" err="1"/>
              <a:t>P</a:t>
            </a:r>
            <a:r>
              <a:rPr lang="en-US" baseline="-25000" dirty="0" err="1"/>
              <a:t>tt</a:t>
            </a:r>
            <a:r>
              <a:rPr lang="en-US" dirty="0"/>
              <a:t> = 0, NB = P</a:t>
            </a:r>
          </a:p>
          <a:p>
            <a:r>
              <a:rPr lang="en-US" dirty="0"/>
              <a:t>Crosses horizontal axis at </a:t>
            </a:r>
            <a:r>
              <a:rPr lang="en-US" dirty="0" err="1"/>
              <a:t>P</a:t>
            </a:r>
            <a:r>
              <a:rPr lang="en-US" baseline="-25000" dirty="0" err="1"/>
              <a:t>tt</a:t>
            </a:r>
            <a:r>
              <a:rPr lang="en-US" dirty="0"/>
              <a:t> = P</a:t>
            </a:r>
          </a:p>
          <a:p>
            <a:pPr lvl="1"/>
            <a:r>
              <a:rPr lang="en-US" dirty="0"/>
              <a:t>When </a:t>
            </a:r>
            <a:r>
              <a:rPr lang="en-US" dirty="0" err="1"/>
              <a:t>P</a:t>
            </a:r>
            <a:r>
              <a:rPr lang="en-US" baseline="-25000" dirty="0" err="1"/>
              <a:t>tt</a:t>
            </a:r>
            <a:r>
              <a:rPr lang="en-US" dirty="0"/>
              <a:t> = P, NB = 0</a:t>
            </a:r>
          </a:p>
        </p:txBody>
      </p:sp>
      <p:sp>
        <p:nvSpPr>
          <p:cNvPr id="2" name="Slide Number Placeholder 1">
            <a:extLst>
              <a:ext uri="{FF2B5EF4-FFF2-40B4-BE49-F238E27FC236}">
                <a16:creationId xmlns:a16="http://schemas.microsoft.com/office/drawing/2014/main" id="{8BD40AD6-62AA-40FB-B74E-46BB4BC87817}"/>
              </a:ext>
            </a:extLst>
          </p:cNvPr>
          <p:cNvSpPr>
            <a:spLocks noGrp="1"/>
          </p:cNvSpPr>
          <p:nvPr>
            <p:ph type="sldNum" sz="quarter" idx="12"/>
          </p:nvPr>
        </p:nvSpPr>
        <p:spPr/>
        <p:txBody>
          <a:bodyPr/>
          <a:lstStyle/>
          <a:p>
            <a:pPr>
              <a:defRPr/>
            </a:pPr>
            <a:fld id="{5658D01E-B3B9-A143-8F8C-1F8AEAD31DC2}" type="slidenum">
              <a:rPr lang="en-US" smtClean="0"/>
              <a:pPr>
                <a:defRPr/>
              </a:pPr>
              <a:t>63</a:t>
            </a:fld>
            <a:endParaRPr lang="en-US"/>
          </a:p>
        </p:txBody>
      </p:sp>
    </p:spTree>
    <p:extLst>
      <p:ext uri="{BB962C8B-B14F-4D97-AF65-F5344CB8AC3E}">
        <p14:creationId xmlns:p14="http://schemas.microsoft.com/office/powerpoint/2010/main" val="25601954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58D01E-B3B9-A143-8F8C-1F8AEAD31DC2}" type="slidenum">
              <a:rPr lang="en-US" smtClean="0"/>
              <a:pPr>
                <a:defRPr/>
              </a:pPr>
              <a:t>64</a:t>
            </a:fld>
            <a:endParaRPr lang="en-US"/>
          </a:p>
        </p:txBody>
      </p:sp>
      <p:pic>
        <p:nvPicPr>
          <p:cNvPr id="10" name="Picture 9">
            <a:extLst>
              <a:ext uri="{FF2B5EF4-FFF2-40B4-BE49-F238E27FC236}">
                <a16:creationId xmlns:a16="http://schemas.microsoft.com/office/drawing/2014/main" id="{03080706-7871-714D-8949-DC43306FC0FE}"/>
              </a:ext>
            </a:extLst>
          </p:cNvPr>
          <p:cNvPicPr>
            <a:picLocks noChangeAspect="1"/>
          </p:cNvPicPr>
          <p:nvPr/>
        </p:nvPicPr>
        <p:blipFill>
          <a:blip r:embed="rId3"/>
          <a:stretch>
            <a:fillRect/>
          </a:stretch>
        </p:blipFill>
        <p:spPr>
          <a:xfrm>
            <a:off x="939800" y="730250"/>
            <a:ext cx="7264400" cy="5397500"/>
          </a:xfrm>
          <a:prstGeom prst="rect">
            <a:avLst/>
          </a:prstGeom>
        </p:spPr>
      </p:pic>
    </p:spTree>
    <p:extLst>
      <p:ext uri="{BB962C8B-B14F-4D97-AF65-F5344CB8AC3E}">
        <p14:creationId xmlns:p14="http://schemas.microsoft.com/office/powerpoint/2010/main" val="3395899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15BC56-709D-674E-90F2-BFED182A52A7}"/>
              </a:ext>
            </a:extLst>
          </p:cNvPr>
          <p:cNvSpPr>
            <a:spLocks noGrp="1"/>
          </p:cNvSpPr>
          <p:nvPr>
            <p:ph type="sldNum" sz="quarter" idx="12"/>
          </p:nvPr>
        </p:nvSpPr>
        <p:spPr/>
        <p:txBody>
          <a:bodyPr/>
          <a:lstStyle/>
          <a:p>
            <a:pPr>
              <a:defRPr/>
            </a:pPr>
            <a:fld id="{5658D01E-B3B9-A143-8F8C-1F8AEAD31DC2}" type="slidenum">
              <a:rPr lang="en-US" smtClean="0"/>
              <a:pPr>
                <a:defRPr/>
              </a:pPr>
              <a:t>65</a:t>
            </a:fld>
            <a:endParaRPr lang="en-US"/>
          </a:p>
        </p:txBody>
      </p:sp>
      <p:pic>
        <p:nvPicPr>
          <p:cNvPr id="4" name="Picture 3">
            <a:extLst>
              <a:ext uri="{FF2B5EF4-FFF2-40B4-BE49-F238E27FC236}">
                <a16:creationId xmlns:a16="http://schemas.microsoft.com/office/drawing/2014/main" id="{FE33A542-0A9F-EC40-AC7B-A7486A521992}"/>
              </a:ext>
            </a:extLst>
          </p:cNvPr>
          <p:cNvPicPr>
            <a:picLocks noChangeAspect="1"/>
          </p:cNvPicPr>
          <p:nvPr/>
        </p:nvPicPr>
        <p:blipFill>
          <a:blip r:embed="rId3"/>
          <a:stretch>
            <a:fillRect/>
          </a:stretch>
        </p:blipFill>
        <p:spPr>
          <a:xfrm>
            <a:off x="939800" y="730250"/>
            <a:ext cx="7264400" cy="5397500"/>
          </a:xfrm>
          <a:prstGeom prst="rect">
            <a:avLst/>
          </a:prstGeom>
        </p:spPr>
      </p:pic>
    </p:spTree>
    <p:extLst>
      <p:ext uri="{BB962C8B-B14F-4D97-AF65-F5344CB8AC3E}">
        <p14:creationId xmlns:p14="http://schemas.microsoft.com/office/powerpoint/2010/main" val="37045226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2E682B-4AB2-4892-9CEF-A91FC905D33C}"/>
              </a:ext>
            </a:extLst>
          </p:cNvPr>
          <p:cNvSpPr>
            <a:spLocks noGrp="1"/>
          </p:cNvSpPr>
          <p:nvPr>
            <p:ph type="title"/>
          </p:nvPr>
        </p:nvSpPr>
        <p:spPr/>
        <p:txBody>
          <a:bodyPr/>
          <a:lstStyle/>
          <a:p>
            <a:r>
              <a:rPr lang="en-US" dirty="0"/>
              <a:t>Decision Curves and Miscalibration</a:t>
            </a:r>
          </a:p>
        </p:txBody>
      </p:sp>
      <p:sp>
        <p:nvSpPr>
          <p:cNvPr id="4" name="Content Placeholder 3">
            <a:extLst>
              <a:ext uri="{FF2B5EF4-FFF2-40B4-BE49-F238E27FC236}">
                <a16:creationId xmlns:a16="http://schemas.microsoft.com/office/drawing/2014/main" id="{9588A293-D78E-4A36-BD9B-643D61CBAAD5}"/>
              </a:ext>
            </a:extLst>
          </p:cNvPr>
          <p:cNvSpPr>
            <a:spLocks noGrp="1"/>
          </p:cNvSpPr>
          <p:nvPr>
            <p:ph idx="1"/>
          </p:nvPr>
        </p:nvSpPr>
        <p:spPr/>
        <p:txBody>
          <a:bodyPr/>
          <a:lstStyle/>
          <a:p>
            <a:r>
              <a:rPr lang="en-US" dirty="0" err="1"/>
              <a:t>Overstimating</a:t>
            </a:r>
            <a:r>
              <a:rPr lang="en-US" dirty="0"/>
              <a:t> risk leads to treating when you shouldn’t.  NB &lt; 0. </a:t>
            </a:r>
          </a:p>
          <a:p>
            <a:r>
              <a:rPr lang="en-US" dirty="0" err="1"/>
              <a:t>Understimating</a:t>
            </a:r>
            <a:r>
              <a:rPr lang="en-US" dirty="0"/>
              <a:t> risk leads to failing to treat when you should.  NB &lt; “Treat All”</a:t>
            </a:r>
          </a:p>
          <a:p>
            <a:r>
              <a:rPr lang="en-US" dirty="0"/>
              <a:t>A properly calibrated model will always have 0 ≤ NB ≤ “Treat All”</a:t>
            </a:r>
          </a:p>
        </p:txBody>
      </p:sp>
      <p:sp>
        <p:nvSpPr>
          <p:cNvPr id="2" name="Slide Number Placeholder 1">
            <a:extLst>
              <a:ext uri="{FF2B5EF4-FFF2-40B4-BE49-F238E27FC236}">
                <a16:creationId xmlns:a16="http://schemas.microsoft.com/office/drawing/2014/main" id="{8BD40AD6-62AA-40FB-B74E-46BB4BC87817}"/>
              </a:ext>
            </a:extLst>
          </p:cNvPr>
          <p:cNvSpPr>
            <a:spLocks noGrp="1"/>
          </p:cNvSpPr>
          <p:nvPr>
            <p:ph type="sldNum" sz="quarter" idx="12"/>
          </p:nvPr>
        </p:nvSpPr>
        <p:spPr/>
        <p:txBody>
          <a:bodyPr/>
          <a:lstStyle/>
          <a:p>
            <a:pPr>
              <a:defRPr/>
            </a:pPr>
            <a:fld id="{5658D01E-B3B9-A143-8F8C-1F8AEAD31DC2}" type="slidenum">
              <a:rPr lang="en-US" smtClean="0"/>
              <a:pPr>
                <a:defRPr/>
              </a:pPr>
              <a:t>66</a:t>
            </a:fld>
            <a:endParaRPr lang="en-US"/>
          </a:p>
        </p:txBody>
      </p:sp>
    </p:spTree>
    <p:extLst>
      <p:ext uri="{BB962C8B-B14F-4D97-AF65-F5344CB8AC3E}">
        <p14:creationId xmlns:p14="http://schemas.microsoft.com/office/powerpoint/2010/main" val="35100538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399D39-E52C-4D49-9AD7-7D91C12323B4}"/>
              </a:ext>
            </a:extLst>
          </p:cNvPr>
          <p:cNvSpPr>
            <a:spLocks noGrp="1"/>
          </p:cNvSpPr>
          <p:nvPr>
            <p:ph type="sldNum" sz="quarter" idx="12"/>
          </p:nvPr>
        </p:nvSpPr>
        <p:spPr/>
        <p:txBody>
          <a:bodyPr/>
          <a:lstStyle/>
          <a:p>
            <a:pPr>
              <a:defRPr/>
            </a:pPr>
            <a:fld id="{5658D01E-B3B9-A143-8F8C-1F8AEAD31DC2}" type="slidenum">
              <a:rPr lang="en-US" smtClean="0"/>
              <a:pPr>
                <a:defRPr/>
              </a:pPr>
              <a:t>67</a:t>
            </a:fld>
            <a:endParaRPr lang="en-US"/>
          </a:p>
        </p:txBody>
      </p:sp>
      <p:pic>
        <p:nvPicPr>
          <p:cNvPr id="4" name="Picture 3">
            <a:extLst>
              <a:ext uri="{FF2B5EF4-FFF2-40B4-BE49-F238E27FC236}">
                <a16:creationId xmlns:a16="http://schemas.microsoft.com/office/drawing/2014/main" id="{E96CAEFB-BA26-794B-9689-2E732B6C8C0F}"/>
              </a:ext>
            </a:extLst>
          </p:cNvPr>
          <p:cNvPicPr>
            <a:picLocks noChangeAspect="1"/>
          </p:cNvPicPr>
          <p:nvPr/>
        </p:nvPicPr>
        <p:blipFill>
          <a:blip r:embed="rId3"/>
          <a:stretch>
            <a:fillRect/>
          </a:stretch>
        </p:blipFill>
        <p:spPr>
          <a:xfrm>
            <a:off x="939800" y="730250"/>
            <a:ext cx="7264400" cy="5397500"/>
          </a:xfrm>
          <a:prstGeom prst="rect">
            <a:avLst/>
          </a:prstGeom>
        </p:spPr>
      </p:pic>
    </p:spTree>
    <p:extLst>
      <p:ext uri="{BB962C8B-B14F-4D97-AF65-F5344CB8AC3E}">
        <p14:creationId xmlns:p14="http://schemas.microsoft.com/office/powerpoint/2010/main" val="2260809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39444A-9C9B-D845-B3C4-D57F0C28E8A5}"/>
              </a:ext>
            </a:extLst>
          </p:cNvPr>
          <p:cNvSpPr>
            <a:spLocks noGrp="1"/>
          </p:cNvSpPr>
          <p:nvPr>
            <p:ph type="sldNum" sz="quarter" idx="12"/>
          </p:nvPr>
        </p:nvSpPr>
        <p:spPr/>
        <p:txBody>
          <a:bodyPr/>
          <a:lstStyle/>
          <a:p>
            <a:pPr>
              <a:defRPr/>
            </a:pPr>
            <a:fld id="{5658D01E-B3B9-A143-8F8C-1F8AEAD31DC2}" type="slidenum">
              <a:rPr lang="en-US" smtClean="0"/>
              <a:pPr>
                <a:defRPr/>
              </a:pPr>
              <a:t>68</a:t>
            </a:fld>
            <a:endParaRPr lang="en-US"/>
          </a:p>
        </p:txBody>
      </p:sp>
      <p:pic>
        <p:nvPicPr>
          <p:cNvPr id="4" name="Picture 3">
            <a:extLst>
              <a:ext uri="{FF2B5EF4-FFF2-40B4-BE49-F238E27FC236}">
                <a16:creationId xmlns:a16="http://schemas.microsoft.com/office/drawing/2014/main" id="{F520A064-ABDB-FF42-9565-C48F3ABEE3CB}"/>
              </a:ext>
            </a:extLst>
          </p:cNvPr>
          <p:cNvPicPr>
            <a:picLocks noChangeAspect="1"/>
          </p:cNvPicPr>
          <p:nvPr/>
        </p:nvPicPr>
        <p:blipFill>
          <a:blip r:embed="rId3"/>
          <a:stretch>
            <a:fillRect/>
          </a:stretch>
        </p:blipFill>
        <p:spPr>
          <a:xfrm>
            <a:off x="939800" y="730250"/>
            <a:ext cx="7264400" cy="5397500"/>
          </a:xfrm>
          <a:prstGeom prst="rect">
            <a:avLst/>
          </a:prstGeom>
        </p:spPr>
      </p:pic>
    </p:spTree>
    <p:extLst>
      <p:ext uri="{BB962C8B-B14F-4D97-AF65-F5344CB8AC3E}">
        <p14:creationId xmlns:p14="http://schemas.microsoft.com/office/powerpoint/2010/main" val="20041665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7581E1-B8F8-D74B-8910-A1A49C00C953}"/>
              </a:ext>
            </a:extLst>
          </p:cNvPr>
          <p:cNvSpPr>
            <a:spLocks noGrp="1"/>
          </p:cNvSpPr>
          <p:nvPr>
            <p:ph type="sldNum" sz="quarter" idx="12"/>
          </p:nvPr>
        </p:nvSpPr>
        <p:spPr/>
        <p:txBody>
          <a:bodyPr/>
          <a:lstStyle/>
          <a:p>
            <a:pPr>
              <a:defRPr/>
            </a:pPr>
            <a:fld id="{5658D01E-B3B9-A143-8F8C-1F8AEAD31DC2}" type="slidenum">
              <a:rPr lang="en-US" smtClean="0"/>
              <a:pPr>
                <a:defRPr/>
              </a:pPr>
              <a:t>69</a:t>
            </a:fld>
            <a:endParaRPr lang="en-US"/>
          </a:p>
        </p:txBody>
      </p:sp>
      <p:pic>
        <p:nvPicPr>
          <p:cNvPr id="6" name="Picture 5">
            <a:extLst>
              <a:ext uri="{FF2B5EF4-FFF2-40B4-BE49-F238E27FC236}">
                <a16:creationId xmlns:a16="http://schemas.microsoft.com/office/drawing/2014/main" id="{1E2AC676-57AC-AD4F-9782-EE7146976894}"/>
              </a:ext>
            </a:extLst>
          </p:cNvPr>
          <p:cNvPicPr>
            <a:picLocks noChangeAspect="1"/>
          </p:cNvPicPr>
          <p:nvPr/>
        </p:nvPicPr>
        <p:blipFill>
          <a:blip r:embed="rId2"/>
          <a:stretch>
            <a:fillRect/>
          </a:stretch>
        </p:blipFill>
        <p:spPr>
          <a:xfrm>
            <a:off x="939800" y="730250"/>
            <a:ext cx="7264400" cy="5397500"/>
          </a:xfrm>
          <a:prstGeom prst="rect">
            <a:avLst/>
          </a:prstGeom>
        </p:spPr>
      </p:pic>
    </p:spTree>
    <p:extLst>
      <p:ext uri="{BB962C8B-B14F-4D97-AF65-F5344CB8AC3E}">
        <p14:creationId xmlns:p14="http://schemas.microsoft.com/office/powerpoint/2010/main" val="3889474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7</a:t>
            </a:fld>
            <a:endParaRPr lang="en-US"/>
          </a:p>
        </p:txBody>
      </p:sp>
      <p:pic>
        <p:nvPicPr>
          <p:cNvPr id="5" name="Picture 4" descr="KarelCapekRobo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16604"/>
            <a:ext cx="2997200" cy="3746500"/>
          </a:xfrm>
          <a:prstGeom prst="rect">
            <a:avLst/>
          </a:prstGeom>
        </p:spPr>
      </p:pic>
      <p:pic>
        <p:nvPicPr>
          <p:cNvPr id="6" name="Picture 5" descr="gor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1905000"/>
            <a:ext cx="4532979" cy="3093641"/>
          </a:xfrm>
          <a:prstGeom prst="rect">
            <a:avLst/>
          </a:prstGeom>
        </p:spPr>
      </p:pic>
      <p:pic>
        <p:nvPicPr>
          <p:cNvPr id="7" name="Picture 6" descr="Robotdata.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4267200"/>
            <a:ext cx="3263900" cy="2489200"/>
          </a:xfrm>
          <a:prstGeom prst="rect">
            <a:avLst/>
          </a:prstGeom>
        </p:spPr>
      </p:pic>
      <p:pic>
        <p:nvPicPr>
          <p:cNvPr id="8" name="Picture 7" descr="Star-Wars-7-R2-D2-Phot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7900" y="2514600"/>
            <a:ext cx="3086100" cy="4114800"/>
          </a:xfrm>
          <a:prstGeom prst="rect">
            <a:avLst/>
          </a:prstGeom>
        </p:spPr>
      </p:pic>
      <p:sp>
        <p:nvSpPr>
          <p:cNvPr id="9" name="Rectangle 8"/>
          <p:cNvSpPr/>
          <p:nvPr/>
        </p:nvSpPr>
        <p:spPr>
          <a:xfrm>
            <a:off x="1981200" y="685800"/>
            <a:ext cx="7099700" cy="769441"/>
          </a:xfrm>
          <a:prstGeom prst="rect">
            <a:avLst/>
          </a:prstGeom>
        </p:spPr>
        <p:txBody>
          <a:bodyPr wrap="none">
            <a:spAutoFit/>
          </a:bodyPr>
          <a:lstStyle/>
          <a:p>
            <a:r>
              <a:rPr lang="en-US" sz="4400" dirty="0"/>
              <a:t>P(D+|available information)</a:t>
            </a:r>
          </a:p>
        </p:txBody>
      </p:sp>
    </p:spTree>
    <p:extLst>
      <p:ext uri="{BB962C8B-B14F-4D97-AF65-F5344CB8AC3E}">
        <p14:creationId xmlns:p14="http://schemas.microsoft.com/office/powerpoint/2010/main" val="28399176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2E682B-4AB2-4892-9CEF-A91FC905D33C}"/>
              </a:ext>
            </a:extLst>
          </p:cNvPr>
          <p:cNvSpPr>
            <a:spLocks noGrp="1"/>
          </p:cNvSpPr>
          <p:nvPr>
            <p:ph type="title"/>
          </p:nvPr>
        </p:nvSpPr>
        <p:spPr/>
        <p:txBody>
          <a:bodyPr/>
          <a:lstStyle/>
          <a:p>
            <a:r>
              <a:rPr lang="en-US" dirty="0"/>
              <a:t>Decision Curves “Sawtooth”</a:t>
            </a:r>
          </a:p>
        </p:txBody>
      </p:sp>
      <p:sp>
        <p:nvSpPr>
          <p:cNvPr id="4" name="Content Placeholder 3">
            <a:extLst>
              <a:ext uri="{FF2B5EF4-FFF2-40B4-BE49-F238E27FC236}">
                <a16:creationId xmlns:a16="http://schemas.microsoft.com/office/drawing/2014/main" id="{9588A293-D78E-4A36-BD9B-643D61CBAAD5}"/>
              </a:ext>
            </a:extLst>
          </p:cNvPr>
          <p:cNvSpPr>
            <a:spLocks noGrp="1"/>
          </p:cNvSpPr>
          <p:nvPr>
            <p:ph idx="1"/>
          </p:nvPr>
        </p:nvSpPr>
        <p:spPr>
          <a:xfrm>
            <a:off x="1066800" y="1752600"/>
            <a:ext cx="7772400" cy="4114800"/>
          </a:xfrm>
        </p:spPr>
        <p:txBody>
          <a:bodyPr/>
          <a:lstStyle/>
          <a:p>
            <a:pPr marL="0" indent="0">
              <a:buNone/>
            </a:pPr>
            <a:r>
              <a:rPr lang="en-US" dirty="0"/>
              <a:t>Occurs when a large group is assigned the same risk estimate and…</a:t>
            </a:r>
          </a:p>
          <a:p>
            <a:pPr marL="0" indent="0">
              <a:buNone/>
            </a:pPr>
            <a:r>
              <a:rPr lang="en-US" dirty="0"/>
              <a:t>the risk estimate for the next lower risk group is </a:t>
            </a:r>
            <a:r>
              <a:rPr lang="en-US" dirty="0" err="1"/>
              <a:t>miscalibrated</a:t>
            </a:r>
            <a:r>
              <a:rPr lang="en-US" dirty="0"/>
              <a:t>.</a:t>
            </a:r>
          </a:p>
          <a:p>
            <a:pPr marL="0" indent="0">
              <a:buNone/>
            </a:pPr>
            <a:r>
              <a:rPr lang="en-US" dirty="0"/>
              <a:t>Vertical jump occurs at </a:t>
            </a:r>
            <a:r>
              <a:rPr lang="en-US" dirty="0" err="1"/>
              <a:t>Ptt</a:t>
            </a:r>
            <a:r>
              <a:rPr lang="en-US" dirty="0"/>
              <a:t> = risk estimate.</a:t>
            </a:r>
          </a:p>
          <a:p>
            <a:pPr marL="0" indent="0">
              <a:buNone/>
            </a:pPr>
            <a:r>
              <a:rPr lang="en-US" dirty="0"/>
              <a:t>Common for risk models created using classification trees.</a:t>
            </a:r>
          </a:p>
        </p:txBody>
      </p:sp>
      <p:sp>
        <p:nvSpPr>
          <p:cNvPr id="2" name="Slide Number Placeholder 1">
            <a:extLst>
              <a:ext uri="{FF2B5EF4-FFF2-40B4-BE49-F238E27FC236}">
                <a16:creationId xmlns:a16="http://schemas.microsoft.com/office/drawing/2014/main" id="{8BD40AD6-62AA-40FB-B74E-46BB4BC87817}"/>
              </a:ext>
            </a:extLst>
          </p:cNvPr>
          <p:cNvSpPr>
            <a:spLocks noGrp="1"/>
          </p:cNvSpPr>
          <p:nvPr>
            <p:ph type="sldNum" sz="quarter" idx="12"/>
          </p:nvPr>
        </p:nvSpPr>
        <p:spPr/>
        <p:txBody>
          <a:bodyPr/>
          <a:lstStyle/>
          <a:p>
            <a:pPr>
              <a:defRPr/>
            </a:pPr>
            <a:fld id="{5658D01E-B3B9-A143-8F8C-1F8AEAD31DC2}" type="slidenum">
              <a:rPr lang="en-US" smtClean="0"/>
              <a:pPr>
                <a:defRPr/>
              </a:pPr>
              <a:t>70</a:t>
            </a:fld>
            <a:endParaRPr lang="en-US"/>
          </a:p>
        </p:txBody>
      </p:sp>
    </p:spTree>
    <p:extLst>
      <p:ext uri="{BB962C8B-B14F-4D97-AF65-F5344CB8AC3E}">
        <p14:creationId xmlns:p14="http://schemas.microsoft.com/office/powerpoint/2010/main" val="21763770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Grp="1" noChangeArrowheads="1"/>
          </p:cNvSpPr>
          <p:nvPr>
            <p:ph type="title"/>
          </p:nvPr>
        </p:nvSpPr>
        <p:spPr/>
        <p:txBody>
          <a:bodyPr/>
          <a:lstStyle/>
          <a:p>
            <a:pPr eaLnBrk="1" hangingPunct="1"/>
            <a:r>
              <a:rPr lang="en-US">
                <a:latin typeface="Tahoma" charset="0"/>
                <a:ea typeface="MS PGothic" charset="0"/>
              </a:rPr>
              <a:t>Comparing Predictions</a:t>
            </a:r>
          </a:p>
        </p:txBody>
      </p:sp>
      <p:sp>
        <p:nvSpPr>
          <p:cNvPr id="229378" name="Rectangle 3"/>
          <p:cNvSpPr>
            <a:spLocks noGrp="1" noChangeArrowheads="1"/>
          </p:cNvSpPr>
          <p:nvPr>
            <p:ph type="body" idx="1"/>
          </p:nvPr>
        </p:nvSpPr>
        <p:spPr/>
        <p:txBody>
          <a:bodyPr/>
          <a:lstStyle/>
          <a:p>
            <a:pPr eaLnBrk="1" hangingPunct="1">
              <a:lnSpc>
                <a:spcPct val="90000"/>
              </a:lnSpc>
            </a:pPr>
            <a:r>
              <a:rPr lang="en-US" sz="2400" dirty="0">
                <a:latin typeface="Tahoma" charset="0"/>
                <a:ea typeface="MS PGothic" charset="0"/>
              </a:rPr>
              <a:t>Identify cohort.</a:t>
            </a:r>
          </a:p>
          <a:p>
            <a:pPr eaLnBrk="1" hangingPunct="1">
              <a:lnSpc>
                <a:spcPct val="90000"/>
              </a:lnSpc>
            </a:pPr>
            <a:r>
              <a:rPr lang="en-US" sz="2400" dirty="0">
                <a:latin typeface="Tahoma" charset="0"/>
                <a:ea typeface="MS PGothic" charset="0"/>
              </a:rPr>
              <a:t>Obtain predictions (or information necessary for prediction) at inception.</a:t>
            </a:r>
          </a:p>
          <a:p>
            <a:pPr eaLnBrk="1" hangingPunct="1">
              <a:lnSpc>
                <a:spcPct val="90000"/>
              </a:lnSpc>
            </a:pPr>
            <a:r>
              <a:rPr lang="en-US" sz="2400" dirty="0">
                <a:latin typeface="Tahoma" charset="0"/>
                <a:ea typeface="MS PGothic" charset="0"/>
              </a:rPr>
              <a:t>Provide uniform treatment to cohort or at least treat independent of (blinded to) prediction.</a:t>
            </a:r>
          </a:p>
          <a:p>
            <a:pPr eaLnBrk="1" hangingPunct="1">
              <a:lnSpc>
                <a:spcPct val="90000"/>
              </a:lnSpc>
            </a:pPr>
            <a:r>
              <a:rPr lang="en-US" sz="2400" dirty="0">
                <a:latin typeface="Tahoma" charset="0"/>
                <a:ea typeface="MS PGothic" charset="0"/>
              </a:rPr>
              <a:t>Determine outcomes.</a:t>
            </a:r>
          </a:p>
          <a:p>
            <a:pPr eaLnBrk="1" hangingPunct="1">
              <a:lnSpc>
                <a:spcPct val="90000"/>
              </a:lnSpc>
            </a:pPr>
            <a:r>
              <a:rPr lang="en-US" sz="2400" dirty="0">
                <a:latin typeface="Tahoma" charset="0"/>
                <a:ea typeface="MS PGothic" charset="0"/>
              </a:rPr>
              <a:t>Scenario: What would have happened if treatment were based on predicted risk?  Would net benefit have been higher with Risk Prediction 1 or Risk Prediction 2?</a:t>
            </a:r>
          </a:p>
          <a:p>
            <a:pPr eaLnBrk="1" hangingPunct="1">
              <a:lnSpc>
                <a:spcPct val="90000"/>
              </a:lnSpc>
            </a:pPr>
            <a:endParaRPr lang="en-US" sz="2400" dirty="0">
              <a:latin typeface="Tahoma" charset="0"/>
              <a:ea typeface="MS PGothic" charset="0"/>
            </a:endParaRPr>
          </a:p>
          <a:p>
            <a:pPr eaLnBrk="1" hangingPunct="1">
              <a:lnSpc>
                <a:spcPct val="90000"/>
              </a:lnSpc>
            </a:pPr>
            <a:endParaRPr lang="en-US" sz="2400" dirty="0">
              <a:latin typeface="Tahoma" charset="0"/>
              <a:ea typeface="MS PGothic" charset="0"/>
            </a:endParaRPr>
          </a:p>
        </p:txBody>
      </p:sp>
      <p:sp>
        <p:nvSpPr>
          <p:cNvPr id="80900" name="Oval 4"/>
          <p:cNvSpPr>
            <a:spLocks noChangeArrowheads="1"/>
          </p:cNvSpPr>
          <p:nvPr/>
        </p:nvSpPr>
        <p:spPr bwMode="auto">
          <a:xfrm>
            <a:off x="838200" y="2971800"/>
            <a:ext cx="8153400" cy="11430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29380"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617B4C1A-6BF2-5B4E-9F2D-C4DA37CB37CB}" type="slidenum">
              <a:rPr lang="en-US" sz="1400"/>
              <a:pPr/>
              <a:t>71</a:t>
            </a:fld>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anim calcmode="lin" valueType="num">
                                      <p:cBhvr additive="base">
                                        <p:cTn id="7" dur="500" fill="hold"/>
                                        <p:tgtEl>
                                          <p:spTgt spid="80900"/>
                                        </p:tgtEl>
                                        <p:attrNameLst>
                                          <p:attrName>ppt_x</p:attrName>
                                        </p:attrNameLst>
                                      </p:cBhvr>
                                      <p:tavLst>
                                        <p:tav tm="0">
                                          <p:val>
                                            <p:strVal val="#ppt_x"/>
                                          </p:val>
                                        </p:tav>
                                        <p:tav tm="100000">
                                          <p:val>
                                            <p:strVal val="#ppt_x"/>
                                          </p:val>
                                        </p:tav>
                                      </p:tavLst>
                                    </p:anim>
                                    <p:anim calcmode="lin" valueType="num">
                                      <p:cBhvr additive="base">
                                        <p:cTn id="8" dur="500" fill="hold"/>
                                        <p:tgtEl>
                                          <p:spTgt spid="809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ChangeArrowheads="1"/>
          </p:cNvSpPr>
          <p:nvPr>
            <p:ph type="title" idx="4294967295"/>
          </p:nvPr>
        </p:nvSpPr>
        <p:spPr/>
        <p:txBody>
          <a:bodyPr/>
          <a:lstStyle/>
          <a:p>
            <a:pPr eaLnBrk="1" hangingPunct="1"/>
            <a:r>
              <a:rPr lang="en-US">
                <a:latin typeface="Tahoma" charset="0"/>
                <a:ea typeface="MS PGothic" charset="0"/>
              </a:rPr>
              <a:t>Clinical Treatment Based On Predicted Risk</a:t>
            </a:r>
          </a:p>
        </p:txBody>
      </p:sp>
      <p:sp>
        <p:nvSpPr>
          <p:cNvPr id="231426" name="Rectangle 3"/>
          <p:cNvSpPr>
            <a:spLocks noGrp="1" noChangeArrowheads="1"/>
          </p:cNvSpPr>
          <p:nvPr>
            <p:ph type="body" idx="4294967295"/>
          </p:nvPr>
        </p:nvSpPr>
        <p:spPr/>
        <p:txBody>
          <a:bodyPr/>
          <a:lstStyle/>
          <a:p>
            <a:pPr eaLnBrk="1" hangingPunct="1"/>
            <a:r>
              <a:rPr lang="en-US">
                <a:latin typeface="Tahoma" charset="0"/>
                <a:ea typeface="MS PGothic" charset="0"/>
              </a:rPr>
              <a:t>If treatment is effective and higher risk patients are treated more aggressively:</a:t>
            </a:r>
          </a:p>
          <a:p>
            <a:pPr eaLnBrk="1" hangingPunct="1">
              <a:buFont typeface="Wingdings" charset="0"/>
              <a:buNone/>
            </a:pPr>
            <a:r>
              <a:rPr lang="en-US">
                <a:latin typeface="Tahoma" charset="0"/>
                <a:ea typeface="MS PGothic" charset="0"/>
              </a:rPr>
              <a:t>		Discrimination is DECREASED</a:t>
            </a:r>
          </a:p>
          <a:p>
            <a:pPr eaLnBrk="1" hangingPunct="1"/>
            <a:r>
              <a:rPr lang="en-US">
                <a:latin typeface="Tahoma" charset="0"/>
                <a:ea typeface="MS PGothic" charset="0"/>
              </a:rPr>
              <a:t>If highest risk patients are considered futile and support is withdrawn:</a:t>
            </a:r>
          </a:p>
          <a:p>
            <a:pPr eaLnBrk="1" hangingPunct="1">
              <a:buFont typeface="Wingdings" charset="0"/>
              <a:buNone/>
            </a:pPr>
            <a:r>
              <a:rPr lang="en-US">
                <a:latin typeface="Tahoma" charset="0"/>
                <a:ea typeface="MS PGothic" charset="0"/>
              </a:rPr>
              <a:t>		Discrimination is INCREASED </a:t>
            </a:r>
          </a:p>
        </p:txBody>
      </p:sp>
      <p:sp>
        <p:nvSpPr>
          <p:cNvPr id="231427" name="Text Box 4"/>
          <p:cNvSpPr txBox="1">
            <a:spLocks noChangeArrowheads="1"/>
          </p:cNvSpPr>
          <p:nvPr/>
        </p:nvSpPr>
        <p:spPr bwMode="auto">
          <a:xfrm>
            <a:off x="1600200" y="5486400"/>
            <a:ext cx="65532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spcBef>
                <a:spcPct val="50000"/>
              </a:spcBef>
            </a:pPr>
            <a:r>
              <a:rPr lang="en-US" sz="1800"/>
              <a:t>Especially relevant if outcome is something like 7-day in-hospital survival</a:t>
            </a:r>
          </a:p>
        </p:txBody>
      </p:sp>
      <p:sp>
        <p:nvSpPr>
          <p:cNvPr id="231428"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91DAA41A-3F05-A043-A73D-1579B34A7F46}" type="slidenum">
              <a:rPr lang="en-US" sz="1400"/>
              <a:pPr/>
              <a:t>72</a:t>
            </a:fld>
            <a:endParaRPr lang="en-US" sz="14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ChangeArrowheads="1"/>
          </p:cNvSpPr>
          <p:nvPr>
            <p:ph type="title"/>
          </p:nvPr>
        </p:nvSpPr>
        <p:spPr/>
        <p:txBody>
          <a:bodyPr/>
          <a:lstStyle/>
          <a:p>
            <a:r>
              <a:rPr lang="en-US">
                <a:latin typeface="Tahoma" charset="0"/>
                <a:ea typeface="MS PGothic" charset="0"/>
              </a:rPr>
              <a:t>NLST Lung CA Mortality </a:t>
            </a:r>
            <a:br>
              <a:rPr lang="en-US">
                <a:latin typeface="Tahoma" charset="0"/>
                <a:ea typeface="MS PGothic" charset="0"/>
              </a:rPr>
            </a:br>
            <a:r>
              <a:rPr lang="en-US">
                <a:latin typeface="Tahoma" charset="0"/>
                <a:ea typeface="MS PGothic" charset="0"/>
              </a:rPr>
              <a:t>Risk Prediction Model</a:t>
            </a:r>
          </a:p>
        </p:txBody>
      </p:sp>
      <p:sp>
        <p:nvSpPr>
          <p:cNvPr id="237570" name="Rectangle 3"/>
          <p:cNvSpPr>
            <a:spLocks noGrp="1" noChangeArrowheads="1"/>
          </p:cNvSpPr>
          <p:nvPr>
            <p:ph type="body" idx="1"/>
          </p:nvPr>
        </p:nvSpPr>
        <p:spPr>
          <a:xfrm>
            <a:off x="1219200" y="2819400"/>
            <a:ext cx="7772400" cy="3697288"/>
          </a:xfrm>
        </p:spPr>
        <p:txBody>
          <a:bodyPr/>
          <a:lstStyle/>
          <a:p>
            <a:r>
              <a:rPr lang="en-US">
                <a:latin typeface="Tahoma" charset="0"/>
                <a:ea typeface="MS PGothic" charset="0"/>
              </a:rPr>
              <a:t>Age</a:t>
            </a:r>
          </a:p>
          <a:p>
            <a:r>
              <a:rPr lang="en-US">
                <a:latin typeface="Tahoma" charset="0"/>
                <a:ea typeface="MS PGothic" charset="0"/>
              </a:rPr>
              <a:t>BMI</a:t>
            </a:r>
          </a:p>
          <a:p>
            <a:r>
              <a:rPr lang="en-US">
                <a:latin typeface="Tahoma" charset="0"/>
                <a:ea typeface="MS PGothic" charset="0"/>
              </a:rPr>
              <a:t>Family history of lung cancer</a:t>
            </a:r>
          </a:p>
          <a:p>
            <a:r>
              <a:rPr lang="en-US">
                <a:latin typeface="Tahoma" charset="0"/>
                <a:ea typeface="MS PGothic" charset="0"/>
              </a:rPr>
              <a:t>Pack-years of smoking</a:t>
            </a:r>
          </a:p>
          <a:p>
            <a:r>
              <a:rPr lang="en-US">
                <a:latin typeface="Tahoma" charset="0"/>
                <a:ea typeface="MS PGothic" charset="0"/>
              </a:rPr>
              <a:t>Years since smoking cessation </a:t>
            </a:r>
          </a:p>
          <a:p>
            <a:r>
              <a:rPr lang="en-US">
                <a:latin typeface="Tahoma" charset="0"/>
                <a:ea typeface="MS PGothic" charset="0"/>
              </a:rPr>
              <a:t>Emphysema diagnosis</a:t>
            </a:r>
          </a:p>
          <a:p>
            <a:pPr>
              <a:buFont typeface="Wingdings" charset="0"/>
              <a:buNone/>
            </a:pPr>
            <a:endParaRPr lang="en-US">
              <a:latin typeface="Tahoma" charset="0"/>
              <a:ea typeface="MS PGothic" charset="0"/>
            </a:endParaRPr>
          </a:p>
        </p:txBody>
      </p:sp>
      <p:sp>
        <p:nvSpPr>
          <p:cNvPr id="237571" name="TextBox 2"/>
          <p:cNvSpPr txBox="1">
            <a:spLocks noChangeArrowheads="1"/>
          </p:cNvSpPr>
          <p:nvPr/>
        </p:nvSpPr>
        <p:spPr bwMode="auto">
          <a:xfrm>
            <a:off x="685800" y="1905000"/>
            <a:ext cx="84582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2800">
                <a:solidFill>
                  <a:srgbClr val="333399"/>
                </a:solidFill>
              </a:rPr>
              <a:t>Regression model converts the following variables* into a risk of lung cancer death within 5 years</a:t>
            </a:r>
          </a:p>
        </p:txBody>
      </p:sp>
      <p:sp>
        <p:nvSpPr>
          <p:cNvPr id="237572" name="TextBox 3"/>
          <p:cNvSpPr txBox="1">
            <a:spLocks noChangeArrowheads="1"/>
          </p:cNvSpPr>
          <p:nvPr/>
        </p:nvSpPr>
        <p:spPr bwMode="auto">
          <a:xfrm>
            <a:off x="685800" y="6400800"/>
            <a:ext cx="7315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800"/>
              <a:t>*Sex and Race were not included in the model (?) </a:t>
            </a:r>
          </a:p>
        </p:txBody>
      </p:sp>
      <p:sp>
        <p:nvSpPr>
          <p:cNvPr id="237573"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A46D037F-B513-F54A-BBE0-40753B9F86FA}" type="slidenum">
              <a:rPr lang="en-US" sz="1400"/>
              <a:pPr/>
              <a:t>73</a:t>
            </a:fld>
            <a:endParaRPr lang="en-US" sz="14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C17B01F-9CE3-9844-A83D-B72F187AB0A9}"/>
              </a:ext>
            </a:extLst>
          </p:cNvPr>
          <p:cNvGraphicFramePr>
            <a:graphicFrameLocks noGrp="1"/>
          </p:cNvGraphicFramePr>
          <p:nvPr>
            <p:extLst>
              <p:ext uri="{D42A27DB-BD31-4B8C-83A1-F6EECF244321}">
                <p14:modId xmlns:p14="http://schemas.microsoft.com/office/powerpoint/2010/main" val="736021382"/>
              </p:ext>
            </p:extLst>
          </p:nvPr>
        </p:nvGraphicFramePr>
        <p:xfrm>
          <a:off x="762000" y="1981200"/>
          <a:ext cx="7467599" cy="4074030"/>
        </p:xfrm>
        <a:graphic>
          <a:graphicData uri="http://schemas.openxmlformats.org/drawingml/2006/table">
            <a:tbl>
              <a:tblPr>
                <a:tableStyleId>{5C22544A-7EE6-4342-B048-85BDC9FD1C3A}</a:tableStyleId>
              </a:tblPr>
              <a:tblGrid>
                <a:gridCol w="2185639">
                  <a:extLst>
                    <a:ext uri="{9D8B030D-6E8A-4147-A177-3AD203B41FA5}">
                      <a16:colId xmlns:a16="http://schemas.microsoft.com/office/drawing/2014/main" val="562491380"/>
                    </a:ext>
                  </a:extLst>
                </a:gridCol>
                <a:gridCol w="2400890">
                  <a:extLst>
                    <a:ext uri="{9D8B030D-6E8A-4147-A177-3AD203B41FA5}">
                      <a16:colId xmlns:a16="http://schemas.microsoft.com/office/drawing/2014/main" val="3041206591"/>
                    </a:ext>
                  </a:extLst>
                </a:gridCol>
                <a:gridCol w="1440535">
                  <a:extLst>
                    <a:ext uri="{9D8B030D-6E8A-4147-A177-3AD203B41FA5}">
                      <a16:colId xmlns:a16="http://schemas.microsoft.com/office/drawing/2014/main" val="1103279664"/>
                    </a:ext>
                  </a:extLst>
                </a:gridCol>
                <a:gridCol w="1440535">
                  <a:extLst>
                    <a:ext uri="{9D8B030D-6E8A-4147-A177-3AD203B41FA5}">
                      <a16:colId xmlns:a16="http://schemas.microsoft.com/office/drawing/2014/main" val="3769455364"/>
                    </a:ext>
                  </a:extLst>
                </a:gridCol>
              </a:tblGrid>
              <a:tr h="1371600">
                <a:tc rowSpan="2">
                  <a:txBody>
                    <a:bodyPr/>
                    <a:lstStyle/>
                    <a:p>
                      <a:pPr algn="ctr" fontAlgn="ctr"/>
                      <a:r>
                        <a:rPr lang="en-US" sz="2000" u="none" strike="noStrike" dirty="0">
                          <a:effectLst/>
                        </a:rPr>
                        <a:t>Risk Category*</a:t>
                      </a:r>
                      <a:endParaRPr lang="en-US" sz="20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ctr"/>
                      <a:r>
                        <a:rPr lang="en-US" sz="2000" u="none" strike="noStrike">
                          <a:effectLst/>
                        </a:rPr>
                        <a:t>Lung Cancer Deaths within 5 years/1000</a:t>
                      </a:r>
                      <a:endParaRPr lang="en-US" sz="20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5483750"/>
                  </a:ext>
                </a:extLst>
              </a:tr>
              <a:tr h="450405">
                <a:tc vMerge="1">
                  <a:txBody>
                    <a:bodyPr/>
                    <a:lstStyle/>
                    <a:p>
                      <a:endParaRPr lang="en-US"/>
                    </a:p>
                  </a:txBody>
                  <a:tcPr/>
                </a:tc>
                <a:tc>
                  <a:txBody>
                    <a:bodyPr/>
                    <a:lstStyle/>
                    <a:p>
                      <a:pPr algn="l" fontAlgn="b"/>
                      <a:r>
                        <a:rPr lang="en-US" sz="2000" u="none" strike="noStrike">
                          <a:effectLst/>
                        </a:rPr>
                        <a:t>Predicted </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Validation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Difference</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9412058"/>
                  </a:ext>
                </a:extLst>
              </a:tr>
              <a:tr h="450405">
                <a:tc>
                  <a:txBody>
                    <a:bodyPr/>
                    <a:lstStyle/>
                    <a:p>
                      <a:pPr algn="ctr" fontAlgn="b"/>
                      <a:r>
                        <a:rPr lang="en-US" sz="2000" u="none" strike="noStrike">
                          <a:effectLst/>
                        </a:rPr>
                        <a:t>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34.1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45.3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-11.2</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1870718"/>
                  </a:ext>
                </a:extLst>
              </a:tr>
              <a:tr h="450405">
                <a:tc>
                  <a:txBody>
                    <a:bodyPr/>
                    <a:lstStyle/>
                    <a:p>
                      <a:pPr algn="ctr" fontAlgn="b"/>
                      <a:r>
                        <a:rPr lang="en-US" sz="2000" u="none" strike="noStrike">
                          <a:effectLst/>
                        </a:rPr>
                        <a:t>4</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13.7</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19.5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-5.8</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7149302"/>
                  </a:ext>
                </a:extLst>
              </a:tr>
              <a:tr h="450405">
                <a:tc>
                  <a:txBody>
                    <a:bodyPr/>
                    <a:lstStyle/>
                    <a:p>
                      <a:pPr algn="ctr" fontAlgn="b"/>
                      <a:r>
                        <a:rPr lang="en-US" sz="2000" u="none" strike="noStrike">
                          <a:effectLst/>
                        </a:rPr>
                        <a:t>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8.3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13.2</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4.9</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51675192"/>
                  </a:ext>
                </a:extLst>
              </a:tr>
              <a:tr h="450405">
                <a:tc>
                  <a:txBody>
                    <a:bodyPr/>
                    <a:lstStyle/>
                    <a:p>
                      <a:pPr algn="ctr" fontAlgn="b"/>
                      <a:r>
                        <a:rPr lang="en-US" sz="2000" u="none" strike="noStrike">
                          <a:effectLst/>
                        </a:rPr>
                        <a:t>2</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6.6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4.6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2.0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4331780"/>
                  </a:ext>
                </a:extLst>
              </a:tr>
              <a:tr h="450405">
                <a:tc>
                  <a:txBody>
                    <a:bodyPr/>
                    <a:lstStyle/>
                    <a:p>
                      <a:pPr algn="ctr" fontAlgn="b"/>
                      <a:r>
                        <a:rPr lang="en-US" sz="2000" u="none" strike="noStrike">
                          <a:effectLst/>
                        </a:rPr>
                        <a:t>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3.8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2.0</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1.8</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7957358"/>
                  </a:ext>
                </a:extLst>
              </a:tr>
            </a:tbl>
          </a:graphicData>
        </a:graphic>
      </p:graphicFrame>
      <p:sp>
        <p:nvSpPr>
          <p:cNvPr id="3" name="Rectangle 3">
            <a:extLst>
              <a:ext uri="{FF2B5EF4-FFF2-40B4-BE49-F238E27FC236}">
                <a16:creationId xmlns:a16="http://schemas.microsoft.com/office/drawing/2014/main" id="{224F70E3-E6E1-2D48-A7AC-897023BECCB2}"/>
              </a:ext>
            </a:extLst>
          </p:cNvPr>
          <p:cNvSpPr txBox="1">
            <a:spLocks noChangeArrowheads="1"/>
          </p:cNvSpPr>
          <p:nvPr/>
        </p:nvSpPr>
        <p:spPr bwMode="auto">
          <a:xfrm>
            <a:off x="1143000" y="3810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2pPr>
            <a:lvl3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3pPr>
            <a:lvl4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4pPr>
            <a:lvl5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5pPr>
            <a:lvl6pPr marL="4572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6pPr>
            <a:lvl7pPr marL="9144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7pPr>
            <a:lvl8pPr marL="13716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8pPr>
            <a:lvl9pPr marL="18288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9pPr>
          </a:lstStyle>
          <a:p>
            <a:r>
              <a:rPr lang="en-US">
                <a:latin typeface="Tahoma" charset="0"/>
                <a:ea typeface="MS PGothic" charset="0"/>
              </a:rPr>
              <a:t>Calibration</a:t>
            </a:r>
            <a:endParaRPr lang="en-US" dirty="0">
              <a:latin typeface="Tahoma" charset="0"/>
              <a:ea typeface="MS PGothic" charset="0"/>
            </a:endParaRPr>
          </a:p>
        </p:txBody>
      </p:sp>
      <p:sp>
        <p:nvSpPr>
          <p:cNvPr id="4" name="Slide Number Placeholder 3">
            <a:extLst>
              <a:ext uri="{FF2B5EF4-FFF2-40B4-BE49-F238E27FC236}">
                <a16:creationId xmlns:a16="http://schemas.microsoft.com/office/drawing/2014/main" id="{128C43D7-E42C-ED4E-AC1B-A276EC965B8B}"/>
              </a:ext>
            </a:extLst>
          </p:cNvPr>
          <p:cNvSpPr>
            <a:spLocks noGrp="1"/>
          </p:cNvSpPr>
          <p:nvPr>
            <p:ph type="sldNum" sz="quarter" idx="12"/>
          </p:nvPr>
        </p:nvSpPr>
        <p:spPr/>
        <p:txBody>
          <a:bodyPr/>
          <a:lstStyle/>
          <a:p>
            <a:pPr>
              <a:defRPr/>
            </a:pPr>
            <a:fld id="{603A1BA0-462C-FA43-8DF6-7D2D7A1B1663}" type="slidenum">
              <a:rPr lang="en-US" altLang="en-US" smtClean="0"/>
              <a:pPr>
                <a:defRPr/>
              </a:pPr>
              <a:t>74</a:t>
            </a:fld>
            <a:endParaRPr lang="en-US" altLang="en-US"/>
          </a:p>
        </p:txBody>
      </p:sp>
      <p:sp>
        <p:nvSpPr>
          <p:cNvPr id="5" name="TextBox 4">
            <a:extLst>
              <a:ext uri="{FF2B5EF4-FFF2-40B4-BE49-F238E27FC236}">
                <a16:creationId xmlns:a16="http://schemas.microsoft.com/office/drawing/2014/main" id="{5AF68296-806E-664C-8DF4-056B67E29C3F}"/>
              </a:ext>
            </a:extLst>
          </p:cNvPr>
          <p:cNvSpPr txBox="1"/>
          <p:nvPr/>
        </p:nvSpPr>
        <p:spPr>
          <a:xfrm>
            <a:off x="813562" y="6211669"/>
            <a:ext cx="7162800" cy="646331"/>
          </a:xfrm>
          <a:prstGeom prst="rect">
            <a:avLst/>
          </a:prstGeom>
          <a:noFill/>
        </p:spPr>
        <p:txBody>
          <a:bodyPr wrap="square" rtlCol="0">
            <a:spAutoFit/>
          </a:bodyPr>
          <a:lstStyle/>
          <a:p>
            <a:r>
              <a:rPr lang="en-US" dirty="0"/>
              <a:t>*These were actually quintiles or risk, but for exposition, I will treat them as fixed risk categories.</a:t>
            </a:r>
          </a:p>
        </p:txBody>
      </p:sp>
    </p:spTree>
    <p:extLst>
      <p:ext uri="{BB962C8B-B14F-4D97-AF65-F5344CB8AC3E}">
        <p14:creationId xmlns:p14="http://schemas.microsoft.com/office/powerpoint/2010/main" val="42116975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1287A065-F9DB-3B4B-8916-FB7AB54A172C}"/>
              </a:ext>
            </a:extLst>
          </p:cNvPr>
          <p:cNvGraphicFramePr>
            <a:graphicFrameLocks/>
          </p:cNvGraphicFramePr>
          <p:nvPr/>
        </p:nvGraphicFramePr>
        <p:xfrm>
          <a:off x="1155700" y="482600"/>
          <a:ext cx="6832600" cy="589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57090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F82493D-1D92-704D-9FDE-DA284393C1EE}"/>
              </a:ext>
            </a:extLst>
          </p:cNvPr>
          <p:cNvGraphicFramePr>
            <a:graphicFrameLocks/>
          </p:cNvGraphicFramePr>
          <p:nvPr>
            <p:extLst>
              <p:ext uri="{D42A27DB-BD31-4B8C-83A1-F6EECF244321}">
                <p14:modId xmlns:p14="http://schemas.microsoft.com/office/powerpoint/2010/main" val="3485299141"/>
              </p:ext>
            </p:extLst>
          </p:nvPr>
        </p:nvGraphicFramePr>
        <p:xfrm>
          <a:off x="492125" y="-60325"/>
          <a:ext cx="8159750" cy="6978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9741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92C56A7-48A0-C24D-A5AD-E62E81BA32D7}"/>
              </a:ext>
            </a:extLst>
          </p:cNvPr>
          <p:cNvSpPr txBox="1">
            <a:spLocks noChangeArrowheads="1"/>
          </p:cNvSpPr>
          <p:nvPr/>
        </p:nvSpPr>
        <p:spPr bwMode="auto">
          <a:xfrm>
            <a:off x="1981200" y="381000"/>
            <a:ext cx="373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2pPr>
            <a:lvl3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3pPr>
            <a:lvl4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4pPr>
            <a:lvl5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5pPr>
            <a:lvl6pPr marL="4572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6pPr>
            <a:lvl7pPr marL="9144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7pPr>
            <a:lvl8pPr marL="13716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8pPr>
            <a:lvl9pPr marL="18288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9pPr>
          </a:lstStyle>
          <a:p>
            <a:r>
              <a:rPr lang="en-US">
                <a:latin typeface="Tahoma" charset="0"/>
                <a:ea typeface="MS PGothic" charset="0"/>
              </a:rPr>
              <a:t>Discrimination</a:t>
            </a:r>
            <a:endParaRPr lang="en-US" dirty="0">
              <a:latin typeface="Tahoma" charset="0"/>
              <a:ea typeface="MS PGothic" charset="0"/>
            </a:endParaRPr>
          </a:p>
        </p:txBody>
      </p:sp>
      <p:graphicFrame>
        <p:nvGraphicFramePr>
          <p:cNvPr id="3" name="Table 2">
            <a:extLst>
              <a:ext uri="{FF2B5EF4-FFF2-40B4-BE49-F238E27FC236}">
                <a16:creationId xmlns:a16="http://schemas.microsoft.com/office/drawing/2014/main" id="{0B1A6E19-C9C8-CC4C-B93D-1DB3554F0E32}"/>
              </a:ext>
            </a:extLst>
          </p:cNvPr>
          <p:cNvGraphicFramePr>
            <a:graphicFrameLocks noGrp="1"/>
          </p:cNvGraphicFramePr>
          <p:nvPr/>
        </p:nvGraphicFramePr>
        <p:xfrm>
          <a:off x="939800" y="2286000"/>
          <a:ext cx="7442200" cy="3581400"/>
        </p:xfrm>
        <a:graphic>
          <a:graphicData uri="http://schemas.openxmlformats.org/drawingml/2006/table">
            <a:tbl>
              <a:tblPr>
                <a:tableStyleId>{5C22544A-7EE6-4342-B048-85BDC9FD1C3A}</a:tableStyleId>
              </a:tblPr>
              <a:tblGrid>
                <a:gridCol w="2178205">
                  <a:extLst>
                    <a:ext uri="{9D8B030D-6E8A-4147-A177-3AD203B41FA5}">
                      <a16:colId xmlns:a16="http://schemas.microsoft.com/office/drawing/2014/main" val="3533957627"/>
                    </a:ext>
                  </a:extLst>
                </a:gridCol>
                <a:gridCol w="1758795">
                  <a:extLst>
                    <a:ext uri="{9D8B030D-6E8A-4147-A177-3AD203B41FA5}">
                      <a16:colId xmlns:a16="http://schemas.microsoft.com/office/drawing/2014/main" val="1482255123"/>
                    </a:ext>
                  </a:extLst>
                </a:gridCol>
                <a:gridCol w="1854289">
                  <a:extLst>
                    <a:ext uri="{9D8B030D-6E8A-4147-A177-3AD203B41FA5}">
                      <a16:colId xmlns:a16="http://schemas.microsoft.com/office/drawing/2014/main" val="21357275"/>
                    </a:ext>
                  </a:extLst>
                </a:gridCol>
                <a:gridCol w="1650911">
                  <a:extLst>
                    <a:ext uri="{9D8B030D-6E8A-4147-A177-3AD203B41FA5}">
                      <a16:colId xmlns:a16="http://schemas.microsoft.com/office/drawing/2014/main" val="728515529"/>
                    </a:ext>
                  </a:extLst>
                </a:gridCol>
              </a:tblGrid>
              <a:tr h="456411">
                <a:tc rowSpan="2">
                  <a:txBody>
                    <a:bodyPr/>
                    <a:lstStyle/>
                    <a:p>
                      <a:pPr algn="ctr" fontAlgn="b"/>
                      <a:r>
                        <a:rPr lang="en-US" sz="2000" u="none" strike="noStrike" dirty="0">
                          <a:effectLst/>
                        </a:rPr>
                        <a:t>Risk Category</a:t>
                      </a:r>
                      <a:endParaRPr lang="en-US" sz="2000" b="0" i="0" u="none" strike="noStrike" dirty="0">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2000" u="none" strike="noStrike" dirty="0">
                          <a:effectLst/>
                        </a:rPr>
                        <a:t>Lung Cancer Death within 5 years</a:t>
                      </a:r>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4655244"/>
                  </a:ext>
                </a:extLst>
              </a:tr>
              <a:tr h="842934">
                <a:tc v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Predicted </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Sensitivity</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 Specificity</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24858916"/>
                  </a:ext>
                </a:extLst>
              </a:tr>
              <a:tr h="456411">
                <a:tc>
                  <a:txBody>
                    <a:bodyPr/>
                    <a:lstStyle/>
                    <a:p>
                      <a:pPr algn="r" fontAlgn="b"/>
                      <a:r>
                        <a:rPr lang="en-US" sz="2000" u="none" strike="noStrike">
                          <a:effectLst/>
                        </a:rPr>
                        <a:t>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34.1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54%</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19%</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04785397"/>
                  </a:ext>
                </a:extLst>
              </a:tr>
              <a:tr h="456411">
                <a:tc>
                  <a:txBody>
                    <a:bodyPr/>
                    <a:lstStyle/>
                    <a:p>
                      <a:pPr algn="r" fontAlgn="b"/>
                      <a:r>
                        <a:rPr lang="en-US" sz="2000" u="none" strike="noStrike">
                          <a:effectLst/>
                        </a:rPr>
                        <a:t>4</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13.7</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77%</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39%</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40461152"/>
                  </a:ext>
                </a:extLst>
              </a:tr>
              <a:tr h="456411">
                <a:tc>
                  <a:txBody>
                    <a:bodyPr/>
                    <a:lstStyle/>
                    <a:p>
                      <a:pPr algn="r" fontAlgn="b"/>
                      <a:r>
                        <a:rPr lang="en-US" sz="2000" u="none" strike="noStrike">
                          <a:effectLst/>
                        </a:rPr>
                        <a:t>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8.3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92%</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59%</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89164436"/>
                  </a:ext>
                </a:extLst>
              </a:tr>
              <a:tr h="456411">
                <a:tc>
                  <a:txBody>
                    <a:bodyPr/>
                    <a:lstStyle/>
                    <a:p>
                      <a:pPr algn="r" fontAlgn="b"/>
                      <a:r>
                        <a:rPr lang="en-US" sz="2000" u="none" strike="noStrike">
                          <a:effectLst/>
                        </a:rPr>
                        <a:t>2</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6.6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98%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80%</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9622367"/>
                  </a:ext>
                </a:extLst>
              </a:tr>
              <a:tr h="456411">
                <a:tc>
                  <a:txBody>
                    <a:bodyPr/>
                    <a:lstStyle/>
                    <a:p>
                      <a:pPr algn="r" fontAlgn="b"/>
                      <a:r>
                        <a:rPr lang="en-US" sz="2000" u="none" strike="noStrike">
                          <a:effectLst/>
                        </a:rPr>
                        <a:t>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3.8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100%</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100%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0663299"/>
                  </a:ext>
                </a:extLst>
              </a:tr>
            </a:tbl>
          </a:graphicData>
        </a:graphic>
      </p:graphicFrame>
      <p:sp>
        <p:nvSpPr>
          <p:cNvPr id="4" name="Slide Number Placeholder 3">
            <a:extLst>
              <a:ext uri="{FF2B5EF4-FFF2-40B4-BE49-F238E27FC236}">
                <a16:creationId xmlns:a16="http://schemas.microsoft.com/office/drawing/2014/main" id="{4B405196-A2A7-4942-B718-90205BEB45D8}"/>
              </a:ext>
            </a:extLst>
          </p:cNvPr>
          <p:cNvSpPr>
            <a:spLocks noGrp="1"/>
          </p:cNvSpPr>
          <p:nvPr>
            <p:ph type="sldNum" sz="quarter" idx="12"/>
          </p:nvPr>
        </p:nvSpPr>
        <p:spPr/>
        <p:txBody>
          <a:bodyPr/>
          <a:lstStyle/>
          <a:p>
            <a:pPr>
              <a:defRPr/>
            </a:pPr>
            <a:fld id="{603A1BA0-462C-FA43-8DF6-7D2D7A1B1663}" type="slidenum">
              <a:rPr lang="en-US" altLang="en-US" smtClean="0"/>
              <a:pPr>
                <a:defRPr/>
              </a:pPr>
              <a:t>77</a:t>
            </a:fld>
            <a:endParaRPr lang="en-US" altLang="en-US"/>
          </a:p>
        </p:txBody>
      </p:sp>
    </p:spTree>
    <p:extLst>
      <p:ext uri="{BB962C8B-B14F-4D97-AF65-F5344CB8AC3E}">
        <p14:creationId xmlns:p14="http://schemas.microsoft.com/office/powerpoint/2010/main" val="32309183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A66B056-C141-494E-9CEE-6CB10D0645C4}"/>
              </a:ext>
            </a:extLst>
          </p:cNvPr>
          <p:cNvGraphicFramePr>
            <a:graphicFrameLocks/>
          </p:cNvGraphicFramePr>
          <p:nvPr/>
        </p:nvGraphicFramePr>
        <p:xfrm>
          <a:off x="825500" y="209550"/>
          <a:ext cx="7493000" cy="64389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2">
            <a:extLst>
              <a:ext uri="{FF2B5EF4-FFF2-40B4-BE49-F238E27FC236}">
                <a16:creationId xmlns:a16="http://schemas.microsoft.com/office/drawing/2014/main" id="{066D0B5C-79CC-8840-A330-9A9AC78E4429}"/>
              </a:ext>
            </a:extLst>
          </p:cNvPr>
          <p:cNvSpPr txBox="1"/>
          <p:nvPr/>
        </p:nvSpPr>
        <p:spPr>
          <a:xfrm>
            <a:off x="3708400" y="3238500"/>
            <a:ext cx="1727200" cy="38100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a:t>AUROC = 0.744</a:t>
            </a:r>
          </a:p>
        </p:txBody>
      </p:sp>
    </p:spTree>
    <p:extLst>
      <p:ext uri="{BB962C8B-B14F-4D97-AF65-F5344CB8AC3E}">
        <p14:creationId xmlns:p14="http://schemas.microsoft.com/office/powerpoint/2010/main" val="19583413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74B2BA2-444E-1946-906B-676884418D4F}"/>
              </a:ext>
            </a:extLst>
          </p:cNvPr>
          <p:cNvGraphicFramePr>
            <a:graphicFrameLocks/>
          </p:cNvGraphicFramePr>
          <p:nvPr>
            <p:extLst>
              <p:ext uri="{D42A27DB-BD31-4B8C-83A1-F6EECF244321}">
                <p14:modId xmlns:p14="http://schemas.microsoft.com/office/powerpoint/2010/main" val="3608294375"/>
              </p:ext>
            </p:extLst>
          </p:nvPr>
        </p:nvGraphicFramePr>
        <p:xfrm>
          <a:off x="825500" y="209550"/>
          <a:ext cx="7493000" cy="6438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9197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a:extLst>
              <a:ext uri="{FF2B5EF4-FFF2-40B4-BE49-F238E27FC236}">
                <a16:creationId xmlns:a16="http://schemas.microsoft.com/office/drawing/2014/main" id="{A0A1D15E-5FB3-49E6-A2A0-020292223401}"/>
              </a:ext>
            </a:extLst>
          </p:cNvPr>
          <p:cNvSpPr>
            <a:spLocks noGrp="1" noChangeArrowheads="1"/>
          </p:cNvSpPr>
          <p:nvPr>
            <p:ph type="title"/>
          </p:nvPr>
        </p:nvSpPr>
        <p:spPr/>
        <p:txBody>
          <a:bodyPr/>
          <a:lstStyle/>
          <a:p>
            <a:r>
              <a:rPr lang="en-US" altLang="en-US" sz="4000" dirty="0"/>
              <a:t>Risk Prediction vs. Diagnostic Probability</a:t>
            </a:r>
          </a:p>
        </p:txBody>
      </p:sp>
      <p:sp>
        <p:nvSpPr>
          <p:cNvPr id="138242" name="Rectangle 3">
            <a:extLst>
              <a:ext uri="{FF2B5EF4-FFF2-40B4-BE49-F238E27FC236}">
                <a16:creationId xmlns:a16="http://schemas.microsoft.com/office/drawing/2014/main" id="{C267A7BF-872C-48D9-AADF-673A0283BF3A}"/>
              </a:ext>
            </a:extLst>
          </p:cNvPr>
          <p:cNvSpPr>
            <a:spLocks noGrp="1" noChangeArrowheads="1"/>
          </p:cNvSpPr>
          <p:nvPr>
            <p:ph idx="1"/>
          </p:nvPr>
        </p:nvSpPr>
        <p:spPr>
          <a:xfrm>
            <a:off x="762000" y="2438400"/>
            <a:ext cx="8229600" cy="2057400"/>
          </a:xfrm>
        </p:spPr>
        <p:txBody>
          <a:bodyPr/>
          <a:lstStyle/>
          <a:p>
            <a:pPr marL="0" indent="0">
              <a:buNone/>
            </a:pPr>
            <a:r>
              <a:rPr lang="en-US" altLang="en-US" dirty="0"/>
              <a:t>How is predicting incident outcomes different from diagnosing a prevalent condition?</a:t>
            </a:r>
          </a:p>
        </p:txBody>
      </p:sp>
      <p:sp>
        <p:nvSpPr>
          <p:cNvPr id="138243" name="Slide Number Placeholder 1">
            <a:extLst>
              <a:ext uri="{FF2B5EF4-FFF2-40B4-BE49-F238E27FC236}">
                <a16:creationId xmlns:a16="http://schemas.microsoft.com/office/drawing/2014/main" id="{3F932379-F6A4-4B9E-A44F-588B36E49205}"/>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9C76DA81-1BD6-474F-9CC0-359E933E0E11}" type="slidenum">
              <a:rPr lang="en-US" altLang="en-US" sz="1400"/>
              <a:pPr/>
              <a:t>8</a:t>
            </a:fld>
            <a:endParaRPr lang="en-US" altLang="en-US" sz="1400"/>
          </a:p>
        </p:txBody>
      </p:sp>
    </p:spTree>
    <p:extLst>
      <p:ext uri="{BB962C8B-B14F-4D97-AF65-F5344CB8AC3E}">
        <p14:creationId xmlns:p14="http://schemas.microsoft.com/office/powerpoint/2010/main" val="875761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B68E93-2575-407C-B9F6-A25791C2E2D2}"/>
              </a:ext>
            </a:extLst>
          </p:cNvPr>
          <p:cNvSpPr>
            <a:spLocks noGrp="1"/>
          </p:cNvSpPr>
          <p:nvPr>
            <p:ph type="title"/>
          </p:nvPr>
        </p:nvSpPr>
        <p:spPr/>
        <p:txBody>
          <a:bodyPr/>
          <a:lstStyle/>
          <a:p>
            <a:r>
              <a:rPr lang="en-US" dirty="0"/>
              <a:t>Binary Decision: CT Yes/No</a:t>
            </a:r>
          </a:p>
        </p:txBody>
      </p:sp>
      <p:sp>
        <p:nvSpPr>
          <p:cNvPr id="6" name="Content Placeholder 5">
            <a:extLst>
              <a:ext uri="{FF2B5EF4-FFF2-40B4-BE49-F238E27FC236}">
                <a16:creationId xmlns:a16="http://schemas.microsoft.com/office/drawing/2014/main" id="{73E9037F-F694-4E36-9A5C-16021528F09D}"/>
              </a:ext>
            </a:extLst>
          </p:cNvPr>
          <p:cNvSpPr>
            <a:spLocks noGrp="1"/>
          </p:cNvSpPr>
          <p:nvPr>
            <p:ph idx="1"/>
          </p:nvPr>
        </p:nvSpPr>
        <p:spPr/>
        <p:txBody>
          <a:bodyPr/>
          <a:lstStyle/>
          <a:p>
            <a:r>
              <a:rPr lang="en-US" dirty="0">
                <a:latin typeface="Tahoma" charset="0"/>
                <a:ea typeface="MS PGothic" charset="0"/>
              </a:rPr>
              <a:t>Assume CT scanning one who will die of lung CA in the next 5 years is worth CT scanning 100 who will not die</a:t>
            </a:r>
          </a:p>
          <a:p>
            <a:r>
              <a:rPr lang="en-US" dirty="0">
                <a:latin typeface="Tahoma" charset="0"/>
                <a:ea typeface="MS PGothic" charset="0"/>
              </a:rPr>
              <a:t>Threshold mortality risk =1%</a:t>
            </a:r>
            <a:endParaRPr lang="en-US" dirty="0"/>
          </a:p>
        </p:txBody>
      </p:sp>
      <p:sp>
        <p:nvSpPr>
          <p:cNvPr id="4" name="Slide Number Placeholder 3">
            <a:extLst>
              <a:ext uri="{FF2B5EF4-FFF2-40B4-BE49-F238E27FC236}">
                <a16:creationId xmlns:a16="http://schemas.microsoft.com/office/drawing/2014/main" id="{A72F0B43-7BA0-41AD-9FED-B00D0999E6DF}"/>
              </a:ext>
            </a:extLst>
          </p:cNvPr>
          <p:cNvSpPr>
            <a:spLocks noGrp="1"/>
          </p:cNvSpPr>
          <p:nvPr>
            <p:ph type="sldNum" sz="quarter" idx="12"/>
          </p:nvPr>
        </p:nvSpPr>
        <p:spPr/>
        <p:txBody>
          <a:bodyPr/>
          <a:lstStyle/>
          <a:p>
            <a:pPr>
              <a:defRPr/>
            </a:pPr>
            <a:fld id="{0BAEA94B-E56C-1648-80A8-25280586F1B9}" type="slidenum">
              <a:rPr lang="en-US" smtClean="0"/>
              <a:pPr>
                <a:defRPr/>
              </a:pPr>
              <a:t>80</a:t>
            </a:fld>
            <a:endParaRPr lang="en-US"/>
          </a:p>
        </p:txBody>
      </p:sp>
    </p:spTree>
    <p:extLst>
      <p:ext uri="{BB962C8B-B14F-4D97-AF65-F5344CB8AC3E}">
        <p14:creationId xmlns:p14="http://schemas.microsoft.com/office/powerpoint/2010/main" val="3099824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688" y="6446838"/>
            <a:ext cx="2322512" cy="34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3714" name="Rectangle 2"/>
          <p:cNvSpPr>
            <a:spLocks noGrp="1" noChangeArrowheads="1"/>
          </p:cNvSpPr>
          <p:nvPr>
            <p:ph type="title"/>
          </p:nvPr>
        </p:nvSpPr>
        <p:spPr>
          <a:xfrm>
            <a:off x="163513" y="6429375"/>
            <a:ext cx="6381750" cy="320675"/>
          </a:xfrm>
        </p:spPr>
        <p:txBody>
          <a:bodyPr lIns="0" tIns="12211" rIns="0" bIns="0" anchor="ctr"/>
          <a:lstStyle/>
          <a:p>
            <a:pPr>
              <a:tabLst>
                <a:tab pos="649288" algn="l"/>
                <a:tab pos="1298575" algn="l"/>
                <a:tab pos="1947863" algn="l"/>
                <a:tab pos="2597150" algn="l"/>
                <a:tab pos="3248025" algn="l"/>
                <a:tab pos="3897313" algn="l"/>
                <a:tab pos="4546600" algn="l"/>
                <a:tab pos="5195888" algn="l"/>
                <a:tab pos="5845175" algn="l"/>
              </a:tabLst>
            </a:pPr>
            <a:r>
              <a:rPr lang="en-US" sz="1100" b="1">
                <a:latin typeface="Tahoma" charset="0"/>
                <a:ea typeface="MS PGothic" charset="0"/>
              </a:rPr>
              <a:t>Kovalchik SA et al. N Engl J Med 2013;369:245-254.</a:t>
            </a:r>
          </a:p>
        </p:txBody>
      </p:sp>
      <p:pic>
        <p:nvPicPr>
          <p:cNvPr id="2437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90600"/>
            <a:ext cx="8696325"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 name="Straight Connector 2"/>
          <p:cNvCxnSpPr>
            <a:cxnSpLocks noChangeShapeType="1"/>
          </p:cNvCxnSpPr>
          <p:nvPr/>
        </p:nvCxnSpPr>
        <p:spPr bwMode="auto">
          <a:xfrm>
            <a:off x="9525" y="3733800"/>
            <a:ext cx="8982075" cy="0"/>
          </a:xfrm>
          <a:prstGeom prst="line">
            <a:avLst/>
          </a:prstGeom>
          <a:noFill/>
          <a:ln w="25400">
            <a:solidFill>
              <a:schemeClr val="tx2"/>
            </a:solidFill>
            <a:prstDash val="sysDash"/>
            <a:round/>
            <a:headEnd/>
            <a:tailEnd/>
          </a:ln>
          <a:extLst>
            <a:ext uri="{909E8E84-426E-40dd-AFC4-6F175D3DCCD1}">
              <a14:hiddenFill xmlns="" xmlns:a14="http://schemas.microsoft.com/office/drawing/2010/main">
                <a:noFill/>
              </a14:hiddenFill>
            </a:ext>
          </a:extLst>
        </p:spPr>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B68E93-2575-407C-B9F6-A25791C2E2D2}"/>
              </a:ext>
            </a:extLst>
          </p:cNvPr>
          <p:cNvSpPr>
            <a:spLocks noGrp="1"/>
          </p:cNvSpPr>
          <p:nvPr>
            <p:ph type="title"/>
          </p:nvPr>
        </p:nvSpPr>
        <p:spPr/>
        <p:txBody>
          <a:bodyPr/>
          <a:lstStyle/>
          <a:p>
            <a:r>
              <a:rPr lang="en-US" dirty="0"/>
              <a:t>Binary Decision: CT Yes/No</a:t>
            </a:r>
          </a:p>
        </p:txBody>
      </p:sp>
      <p:sp>
        <p:nvSpPr>
          <p:cNvPr id="6" name="Content Placeholder 5">
            <a:extLst>
              <a:ext uri="{FF2B5EF4-FFF2-40B4-BE49-F238E27FC236}">
                <a16:creationId xmlns:a16="http://schemas.microsoft.com/office/drawing/2014/main" id="{73E9037F-F694-4E36-9A5C-16021528F09D}"/>
              </a:ext>
            </a:extLst>
          </p:cNvPr>
          <p:cNvSpPr>
            <a:spLocks noGrp="1"/>
          </p:cNvSpPr>
          <p:nvPr>
            <p:ph idx="1"/>
          </p:nvPr>
        </p:nvSpPr>
        <p:spPr/>
        <p:txBody>
          <a:bodyPr/>
          <a:lstStyle/>
          <a:p>
            <a:r>
              <a:rPr lang="en-US" dirty="0">
                <a:latin typeface="Tahoma" charset="0"/>
                <a:ea typeface="MS PGothic" charset="0"/>
              </a:rPr>
              <a:t>Assume CT scanning one who will die of lung CA in the next 5 years is worth CT scanning 100 who will not die</a:t>
            </a:r>
          </a:p>
          <a:p>
            <a:r>
              <a:rPr lang="en-US" dirty="0">
                <a:latin typeface="Tahoma" charset="0"/>
                <a:ea typeface="MS PGothic" charset="0"/>
              </a:rPr>
              <a:t>Threshold mortality risk =1%</a:t>
            </a:r>
            <a:endParaRPr lang="en-US" dirty="0"/>
          </a:p>
        </p:txBody>
      </p:sp>
      <p:sp>
        <p:nvSpPr>
          <p:cNvPr id="4" name="Slide Number Placeholder 3">
            <a:extLst>
              <a:ext uri="{FF2B5EF4-FFF2-40B4-BE49-F238E27FC236}">
                <a16:creationId xmlns:a16="http://schemas.microsoft.com/office/drawing/2014/main" id="{A72F0B43-7BA0-41AD-9FED-B00D0999E6DF}"/>
              </a:ext>
            </a:extLst>
          </p:cNvPr>
          <p:cNvSpPr>
            <a:spLocks noGrp="1"/>
          </p:cNvSpPr>
          <p:nvPr>
            <p:ph type="sldNum" sz="quarter" idx="12"/>
          </p:nvPr>
        </p:nvSpPr>
        <p:spPr/>
        <p:txBody>
          <a:bodyPr/>
          <a:lstStyle/>
          <a:p>
            <a:pPr>
              <a:defRPr/>
            </a:pPr>
            <a:fld id="{0BAEA94B-E56C-1648-80A8-25280586F1B9}" type="slidenum">
              <a:rPr lang="en-US" smtClean="0"/>
              <a:pPr>
                <a:defRPr/>
              </a:pPr>
              <a:t>82</a:t>
            </a:fld>
            <a:endParaRPr lang="en-US"/>
          </a:p>
        </p:txBody>
      </p:sp>
    </p:spTree>
    <p:extLst>
      <p:ext uri="{BB962C8B-B14F-4D97-AF65-F5344CB8AC3E}">
        <p14:creationId xmlns:p14="http://schemas.microsoft.com/office/powerpoint/2010/main" val="6228073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r>
              <a:rPr lang="en-US" dirty="0">
                <a:latin typeface="Tahoma" charset="0"/>
                <a:ea typeface="MS PGothic" charset="0"/>
              </a:rPr>
              <a:t>Net Benefit of Risk Model</a:t>
            </a:r>
          </a:p>
        </p:txBody>
      </p:sp>
      <p:graphicFrame>
        <p:nvGraphicFramePr>
          <p:cNvPr id="3" name="Table 2"/>
          <p:cNvGraphicFramePr>
            <a:graphicFrameLocks noGrp="1"/>
          </p:cNvGraphicFramePr>
          <p:nvPr>
            <p:extLst>
              <p:ext uri="{D42A27DB-BD31-4B8C-83A1-F6EECF244321}">
                <p14:modId xmlns:p14="http://schemas.microsoft.com/office/powerpoint/2010/main" val="2929568905"/>
              </p:ext>
            </p:extLst>
          </p:nvPr>
        </p:nvGraphicFramePr>
        <p:xfrm>
          <a:off x="381000" y="2341006"/>
          <a:ext cx="8305800" cy="3219211"/>
        </p:xfrm>
        <a:graphic>
          <a:graphicData uri="http://schemas.openxmlformats.org/drawingml/2006/table">
            <a:tbl>
              <a:tblPr/>
              <a:tblGrid>
                <a:gridCol w="2133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499138">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MS PGothic" charset="0"/>
                        <a:cs typeface="MS PGothic" charset="0"/>
                      </a:endParaRPr>
                    </a:p>
                  </a:txBody>
                  <a:tcPr marL="11464" marR="11464" marT="1146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Total Scans</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TP</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FP</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(TP - FP/100)/N</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48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None</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Verdana" charset="0"/>
                        <a:ea typeface="MS PGothic" charset="0"/>
                        <a:cs typeface="MS PGothic" charset="0"/>
                      </a:endParaRP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2428526"/>
                  </a:ext>
                </a:extLst>
              </a:tr>
              <a:tr h="72048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Risk Groups 3,4,5</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16018</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376</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15642</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8.3/1000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572">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w/o risk stratification</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26604</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442</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26162</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6.8/1000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3529">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MS PGothic" charset="0"/>
                        <a:cs typeface="MS PGothic" charset="0"/>
                      </a:endParaRPr>
                    </a:p>
                  </a:txBody>
                  <a:tcPr marL="11464" marR="11464" marT="1146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Tahoma" charset="0"/>
                          <a:ea typeface="MS PGothic" charset="0"/>
                          <a:cs typeface="MS PGothic" charset="0"/>
                        </a:rPr>
                        <a:t> </a:t>
                      </a: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ahoma" charset="0"/>
                        <a:ea typeface="MS PGothic" charset="0"/>
                        <a:cs typeface="MS PGothic" charset="0"/>
                      </a:endParaRP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ahoma" charset="0"/>
                        <a:ea typeface="MS PGothic" charset="0"/>
                        <a:cs typeface="MS PGothic" charset="0"/>
                      </a:endParaRP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charset="0"/>
                          <a:ea typeface="MS PGothic" charset="0"/>
                          <a:cs typeface="MS PGothic" charset="0"/>
                        </a:rPr>
                        <a:t> </a:t>
                      </a: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45793"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6A895F31-E271-7D4F-A2A6-861C41F8558B}" type="slidenum">
              <a:rPr lang="en-US" sz="1400"/>
              <a:pPr/>
              <a:t>83</a:t>
            </a:fld>
            <a:endParaRPr lang="en-US" sz="1400"/>
          </a:p>
        </p:txBody>
      </p:sp>
    </p:spTree>
    <p:extLst>
      <p:ext uri="{BB962C8B-B14F-4D97-AF65-F5344CB8AC3E}">
        <p14:creationId xmlns:p14="http://schemas.microsoft.com/office/powerpoint/2010/main" val="31631209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12B15-DF42-3540-84A8-8E870E1D1768}"/>
              </a:ext>
            </a:extLst>
          </p:cNvPr>
          <p:cNvSpPr>
            <a:spLocks noGrp="1"/>
          </p:cNvSpPr>
          <p:nvPr>
            <p:ph type="title"/>
          </p:nvPr>
        </p:nvSpPr>
        <p:spPr/>
        <p:txBody>
          <a:bodyPr/>
          <a:lstStyle/>
          <a:p>
            <a:br>
              <a:rPr lang="en-US" dirty="0"/>
            </a:br>
            <a:r>
              <a:rPr lang="en-US" dirty="0"/>
              <a:t>extra</a:t>
            </a:r>
            <a:br>
              <a:rPr lang="en-US" dirty="0"/>
            </a:br>
            <a:endParaRPr lang="en-US" dirty="0"/>
          </a:p>
        </p:txBody>
      </p:sp>
      <p:sp>
        <p:nvSpPr>
          <p:cNvPr id="4" name="Slide Number Placeholder 3">
            <a:extLst>
              <a:ext uri="{FF2B5EF4-FFF2-40B4-BE49-F238E27FC236}">
                <a16:creationId xmlns:a16="http://schemas.microsoft.com/office/drawing/2014/main" id="{424230A2-AC7C-A048-8DF0-4FF829DE7A5A}"/>
              </a:ext>
            </a:extLst>
          </p:cNvPr>
          <p:cNvSpPr>
            <a:spLocks noGrp="1"/>
          </p:cNvSpPr>
          <p:nvPr>
            <p:ph type="sldNum" sz="quarter" idx="12"/>
          </p:nvPr>
        </p:nvSpPr>
        <p:spPr/>
        <p:txBody>
          <a:bodyPr/>
          <a:lstStyle/>
          <a:p>
            <a:pPr>
              <a:defRPr/>
            </a:pPr>
            <a:fld id="{61D02DCA-C8D4-E941-B011-5782302033C0}" type="slidenum">
              <a:rPr lang="en-US" smtClean="0"/>
              <a:pPr>
                <a:defRPr/>
              </a:pPr>
              <a:t>84</a:t>
            </a:fld>
            <a:endParaRPr lang="en-US"/>
          </a:p>
        </p:txBody>
      </p:sp>
    </p:spTree>
    <p:extLst>
      <p:ext uri="{BB962C8B-B14F-4D97-AF65-F5344CB8AC3E}">
        <p14:creationId xmlns:p14="http://schemas.microsoft.com/office/powerpoint/2010/main" val="19094785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Using a single diagnostic test</a:t>
            </a:r>
          </a:p>
        </p:txBody>
      </p:sp>
      <p:sp>
        <p:nvSpPr>
          <p:cNvPr id="3" name="Content Placeholder 2"/>
          <p:cNvSpPr>
            <a:spLocks noGrp="1"/>
          </p:cNvSpPr>
          <p:nvPr>
            <p:ph idx="1"/>
          </p:nvPr>
        </p:nvSpPr>
        <p:spPr/>
        <p:txBody>
          <a:bodyPr/>
          <a:lstStyle/>
          <a:p>
            <a:r>
              <a:rPr lang="en-US" dirty="0"/>
              <a:t>Given</a:t>
            </a:r>
          </a:p>
          <a:p>
            <a:pPr lvl="1"/>
            <a:r>
              <a:rPr lang="en-US" dirty="0"/>
              <a:t>Binary decision (</a:t>
            </a:r>
            <a:r>
              <a:rPr lang="en-US" dirty="0" err="1"/>
              <a:t>e.g</a:t>
            </a:r>
            <a:r>
              <a:rPr lang="en-US" dirty="0"/>
              <a:t>, treat/no treat)</a:t>
            </a:r>
          </a:p>
          <a:p>
            <a:pPr lvl="1"/>
            <a:r>
              <a:rPr lang="en-US" dirty="0"/>
              <a:t>Consequences of errors, B and C</a:t>
            </a:r>
          </a:p>
          <a:p>
            <a:pPr lvl="1"/>
            <a:r>
              <a:rPr lang="en-US" dirty="0"/>
              <a:t>Pre-Test Probability of Disease P(D+)</a:t>
            </a:r>
          </a:p>
          <a:p>
            <a:pPr lvl="1"/>
            <a:r>
              <a:rPr lang="en-US" dirty="0"/>
              <a:t>Result r of a single diagnostic test</a:t>
            </a:r>
          </a:p>
          <a:p>
            <a:pPr lvl="1"/>
            <a:r>
              <a:rPr lang="en-US" dirty="0"/>
              <a:t>P(</a:t>
            </a:r>
            <a:r>
              <a:rPr lang="en-US" dirty="0" err="1"/>
              <a:t>r|D</a:t>
            </a:r>
            <a:r>
              <a:rPr lang="en-US" dirty="0"/>
              <a:t>+) and P(</a:t>
            </a:r>
            <a:r>
              <a:rPr lang="en-US" dirty="0" err="1"/>
              <a:t>r|D</a:t>
            </a:r>
            <a:r>
              <a:rPr lang="en-US" dirty="0"/>
              <a:t>-)</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85</a:t>
            </a:fld>
            <a:endParaRPr lang="en-US"/>
          </a:p>
        </p:txBody>
      </p:sp>
    </p:spTree>
    <p:extLst>
      <p:ext uri="{BB962C8B-B14F-4D97-AF65-F5344CB8AC3E}">
        <p14:creationId xmlns:p14="http://schemas.microsoft.com/office/powerpoint/2010/main" val="1868150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Calculate post-test probability P(D+|r)</a:t>
            </a:r>
          </a:p>
          <a:p>
            <a:r>
              <a:rPr lang="en-US" dirty="0"/>
              <a:t>Make binary decision (Treat/No Treat)</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86</a:t>
            </a:fld>
            <a:endParaRPr lang="en-US"/>
          </a:p>
        </p:txBody>
      </p:sp>
      <p:sp>
        <p:nvSpPr>
          <p:cNvPr id="7" name="Title 1">
            <a:extLst>
              <a:ext uri="{FF2B5EF4-FFF2-40B4-BE49-F238E27FC236}">
                <a16:creationId xmlns:a16="http://schemas.microsoft.com/office/drawing/2014/main" id="{9EBAF963-E7FC-4E48-B95B-2A32EAA0187E}"/>
              </a:ext>
            </a:extLst>
          </p:cNvPr>
          <p:cNvSpPr>
            <a:spLocks noGrp="1"/>
          </p:cNvSpPr>
          <p:nvPr>
            <p:ph type="title"/>
          </p:nvPr>
        </p:nvSpPr>
        <p:spPr>
          <a:xfrm>
            <a:off x="1150938" y="214313"/>
            <a:ext cx="7793037" cy="1462087"/>
          </a:xfrm>
        </p:spPr>
        <p:txBody>
          <a:bodyPr/>
          <a:lstStyle/>
          <a:p>
            <a:r>
              <a:rPr lang="en-US" dirty="0"/>
              <a:t>Review: Using a single diagnostic test</a:t>
            </a:r>
          </a:p>
        </p:txBody>
      </p:sp>
    </p:spTree>
    <p:extLst>
      <p:ext uri="{BB962C8B-B14F-4D97-AF65-F5344CB8AC3E}">
        <p14:creationId xmlns:p14="http://schemas.microsoft.com/office/powerpoint/2010/main" val="38997922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Steps</a:t>
            </a:r>
          </a:p>
        </p:txBody>
      </p:sp>
      <p:sp>
        <p:nvSpPr>
          <p:cNvPr id="3" name="Content Placeholder 2"/>
          <p:cNvSpPr>
            <a:spLocks noGrp="1"/>
          </p:cNvSpPr>
          <p:nvPr>
            <p:ph idx="1"/>
          </p:nvPr>
        </p:nvSpPr>
        <p:spPr>
          <a:xfrm>
            <a:off x="1219200" y="2017713"/>
            <a:ext cx="7772400" cy="4683125"/>
          </a:xfrm>
        </p:spPr>
        <p:txBody>
          <a:bodyPr/>
          <a:lstStyle/>
          <a:p>
            <a:pPr marL="514350" indent="-514350">
              <a:buAutoNum type="arabicParenR"/>
            </a:pPr>
            <a:r>
              <a:rPr lang="en-US" dirty="0"/>
              <a:t>Convert P(D+) to Odds(D+)</a:t>
            </a:r>
          </a:p>
          <a:p>
            <a:pPr marL="400050" lvl="1" indent="0">
              <a:buNone/>
            </a:pPr>
            <a:r>
              <a:rPr lang="en-US" dirty="0"/>
              <a:t>	Odds = P/(1-P)  (Pizza)</a:t>
            </a:r>
          </a:p>
          <a:p>
            <a:pPr marL="514350" indent="-514350">
              <a:buAutoNum type="arabicParenR"/>
            </a:pPr>
            <a:r>
              <a:rPr lang="en-US" dirty="0"/>
              <a:t>Determine LR(r) </a:t>
            </a:r>
          </a:p>
          <a:p>
            <a:pPr marL="400050" lvl="1" indent="0">
              <a:buNone/>
            </a:pPr>
            <a:r>
              <a:rPr lang="en-US" dirty="0"/>
              <a:t>     LR = P(</a:t>
            </a:r>
            <a:r>
              <a:rPr lang="en-US" dirty="0" err="1"/>
              <a:t>r|D</a:t>
            </a:r>
            <a:r>
              <a:rPr lang="en-US" dirty="0"/>
              <a:t>+)/P(</a:t>
            </a:r>
            <a:r>
              <a:rPr lang="en-US" dirty="0" err="1"/>
              <a:t>r|D</a:t>
            </a:r>
            <a:r>
              <a:rPr lang="en-US" dirty="0"/>
              <a:t>-)  (WOWO)</a:t>
            </a:r>
          </a:p>
          <a:p>
            <a:pPr marL="514350" indent="-514350">
              <a:buAutoNum type="arabicParenR" startAt="3"/>
            </a:pPr>
            <a:r>
              <a:rPr lang="en-US" dirty="0"/>
              <a:t>Odds(D+|r) = Odds(D+)×LR(r)</a:t>
            </a:r>
          </a:p>
          <a:p>
            <a:pPr marL="400050" lvl="1" indent="0">
              <a:buNone/>
            </a:pPr>
            <a:r>
              <a:rPr lang="en-US" dirty="0"/>
              <a:t>	(</a:t>
            </a:r>
            <a:r>
              <a:rPr lang="en-US" dirty="0" err="1"/>
              <a:t>Bayes’s</a:t>
            </a:r>
            <a:r>
              <a:rPr lang="en-US" dirty="0"/>
              <a:t> Rule “Odds Form”)</a:t>
            </a:r>
          </a:p>
          <a:p>
            <a:pPr marL="514350" indent="-514350">
              <a:buAutoNum type="arabicParenR" startAt="3"/>
            </a:pPr>
            <a:r>
              <a:rPr lang="en-US" dirty="0"/>
              <a:t>Convert Odds(D+|r) to P(D+|r)</a:t>
            </a:r>
          </a:p>
          <a:p>
            <a:pPr marL="400050" lvl="1" indent="0">
              <a:buNone/>
            </a:pPr>
            <a:r>
              <a:rPr lang="en-US" dirty="0"/>
              <a:t>	P = Odds/(1+Odds) (Pizza)</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87</a:t>
            </a:fld>
            <a:endParaRPr lang="en-US"/>
          </a:p>
        </p:txBody>
      </p:sp>
      <p:sp>
        <p:nvSpPr>
          <p:cNvPr id="5" name="Oval 4">
            <a:extLst>
              <a:ext uri="{FF2B5EF4-FFF2-40B4-BE49-F238E27FC236}">
                <a16:creationId xmlns:a16="http://schemas.microsoft.com/office/drawing/2014/main" id="{0CAFA40A-EBF7-48FE-BBEE-F374E3818010}"/>
              </a:ext>
            </a:extLst>
          </p:cNvPr>
          <p:cNvSpPr/>
          <p:nvPr/>
        </p:nvSpPr>
        <p:spPr bwMode="auto">
          <a:xfrm>
            <a:off x="609600" y="4038600"/>
            <a:ext cx="8077200" cy="1447800"/>
          </a:xfrm>
          <a:prstGeom prst="ellipse">
            <a:avLst/>
          </a:prstGeom>
          <a:no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287434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P(D+|r) to </a:t>
            </a:r>
            <a:r>
              <a:rPr lang="en-US" dirty="0" err="1"/>
              <a:t>P</a:t>
            </a:r>
            <a:r>
              <a:rPr lang="en-US" baseline="-25000" dirty="0" err="1"/>
              <a:t>tt</a:t>
            </a:r>
            <a:endParaRPr lang="en-US" dirty="0"/>
          </a:p>
        </p:txBody>
      </p:sp>
      <p:sp>
        <p:nvSpPr>
          <p:cNvPr id="3" name="Content Placeholder 2"/>
          <p:cNvSpPr>
            <a:spLocks noGrp="1"/>
          </p:cNvSpPr>
          <p:nvPr>
            <p:ph idx="1"/>
          </p:nvPr>
        </p:nvSpPr>
        <p:spPr>
          <a:xfrm>
            <a:off x="685800" y="2895600"/>
            <a:ext cx="7772400" cy="2020887"/>
          </a:xfrm>
        </p:spPr>
        <p:txBody>
          <a:bodyPr/>
          <a:lstStyle/>
          <a:p>
            <a:pPr marL="0" indent="0">
              <a:buNone/>
            </a:pPr>
            <a:r>
              <a:rPr lang="en-US" dirty="0" err="1"/>
              <a:t>P</a:t>
            </a:r>
            <a:r>
              <a:rPr lang="en-US" baseline="-25000" dirty="0" err="1"/>
              <a:t>tt</a:t>
            </a:r>
            <a:r>
              <a:rPr lang="en-US" dirty="0"/>
              <a:t>=C/(C+B)</a:t>
            </a:r>
          </a:p>
          <a:p>
            <a:pPr marL="0" indent="0">
              <a:buNone/>
            </a:pPr>
            <a:r>
              <a:rPr lang="en-US" dirty="0"/>
              <a:t>P(D+|r) ≥ </a:t>
            </a:r>
            <a:r>
              <a:rPr lang="en-US" dirty="0" err="1"/>
              <a:t>P</a:t>
            </a:r>
            <a:r>
              <a:rPr lang="en-US" baseline="-25000" dirty="0" err="1"/>
              <a:t>tt</a:t>
            </a:r>
            <a:r>
              <a:rPr lang="en-US" baseline="-25000" dirty="0"/>
              <a:t> </a:t>
            </a:r>
            <a:r>
              <a:rPr lang="en-US" dirty="0"/>
              <a:t> </a:t>
            </a:r>
            <a:r>
              <a:rPr lang="en-US" dirty="0">
                <a:sym typeface="Wingdings" pitchFamily="2" charset="2"/>
              </a:rPr>
              <a:t> </a:t>
            </a:r>
            <a:r>
              <a:rPr lang="en-US" dirty="0"/>
              <a:t>treat</a:t>
            </a:r>
          </a:p>
          <a:p>
            <a:pPr marL="0" indent="0">
              <a:buNone/>
            </a:pPr>
            <a:r>
              <a:rPr lang="en-US" dirty="0"/>
              <a:t>P(D+|r) &lt; </a:t>
            </a:r>
            <a:r>
              <a:rPr lang="en-US" dirty="0" err="1"/>
              <a:t>P</a:t>
            </a:r>
            <a:r>
              <a:rPr lang="en-US" baseline="-25000" dirty="0" err="1"/>
              <a:t>tt</a:t>
            </a:r>
            <a:r>
              <a:rPr lang="en-US" baseline="-25000" dirty="0"/>
              <a:t> </a:t>
            </a:r>
            <a:r>
              <a:rPr lang="en-US" dirty="0"/>
              <a:t> </a:t>
            </a:r>
            <a:r>
              <a:rPr lang="en-US" dirty="0">
                <a:sym typeface="Wingdings" pitchFamily="2" charset="2"/>
              </a:rPr>
              <a:t> no </a:t>
            </a:r>
            <a:r>
              <a:rPr lang="en-US" dirty="0"/>
              <a:t>treat</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88</a:t>
            </a:fld>
            <a:endParaRPr lang="en-US"/>
          </a:p>
        </p:txBody>
      </p:sp>
    </p:spTree>
    <p:extLst>
      <p:ext uri="{BB962C8B-B14F-4D97-AF65-F5344CB8AC3E}">
        <p14:creationId xmlns:p14="http://schemas.microsoft.com/office/powerpoint/2010/main" val="30802512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Logarithms</a:t>
            </a:r>
          </a:p>
        </p:txBody>
      </p:sp>
      <p:sp>
        <p:nvSpPr>
          <p:cNvPr id="3" name="Content Placeholder 2"/>
          <p:cNvSpPr>
            <a:spLocks noGrp="1"/>
          </p:cNvSpPr>
          <p:nvPr>
            <p:ph idx="1"/>
          </p:nvPr>
        </p:nvSpPr>
        <p:spPr/>
        <p:txBody>
          <a:bodyPr/>
          <a:lstStyle/>
          <a:p>
            <a:pPr marL="0" indent="0">
              <a:buNone/>
            </a:pPr>
            <a:r>
              <a:rPr lang="en-US" sz="4400" dirty="0"/>
              <a:t>10</a:t>
            </a:r>
            <a:r>
              <a:rPr lang="en-US" sz="4400" baseline="30000" dirty="0"/>
              <a:t>b</a:t>
            </a:r>
            <a:r>
              <a:rPr lang="en-US" sz="4400" dirty="0"/>
              <a:t> = a;  b = log(a)</a:t>
            </a:r>
          </a:p>
          <a:p>
            <a:pPr marL="0" indent="0">
              <a:buNone/>
            </a:pPr>
            <a:r>
              <a:rPr lang="en-US" sz="4400" dirty="0"/>
              <a:t>10</a:t>
            </a:r>
            <a:r>
              <a:rPr lang="en-US" sz="4400" baseline="30000" dirty="0"/>
              <a:t>2</a:t>
            </a:r>
            <a:r>
              <a:rPr lang="en-US" sz="4400" dirty="0"/>
              <a:t> = 100;  2 = log(100)</a:t>
            </a:r>
          </a:p>
          <a:p>
            <a:pPr marL="0" indent="0">
              <a:buNone/>
            </a:pPr>
            <a:r>
              <a:rPr lang="en-US" sz="4400" dirty="0"/>
              <a:t>10</a:t>
            </a:r>
            <a:r>
              <a:rPr lang="en-US" sz="4400" baseline="30000" dirty="0"/>
              <a:t>(-1)</a:t>
            </a:r>
            <a:r>
              <a:rPr lang="en-US" sz="4400" dirty="0"/>
              <a:t> = 0.1;  -1 = log(0.1)</a:t>
            </a:r>
          </a:p>
          <a:p>
            <a:pPr marL="0" indent="0">
              <a:buNone/>
            </a:pPr>
            <a:r>
              <a:rPr lang="en-US" sz="4400" dirty="0"/>
              <a:t>10</a:t>
            </a:r>
            <a:r>
              <a:rPr lang="en-US" sz="4400" baseline="30000" dirty="0"/>
              <a:t>0.3</a:t>
            </a:r>
            <a:r>
              <a:rPr lang="en-US" sz="4400" dirty="0"/>
              <a:t> = 2, 0.3 = log(2)</a:t>
            </a:r>
          </a:p>
          <a:p>
            <a:pPr marL="0" indent="0">
              <a:buNone/>
            </a:pPr>
            <a:endParaRPr lang="en-US" sz="4400" dirty="0"/>
          </a:p>
          <a:p>
            <a:pPr marL="0" indent="0">
              <a:buNone/>
            </a:pPr>
            <a:endParaRPr lang="en-US" sz="4400" dirty="0"/>
          </a:p>
          <a:p>
            <a:pPr marL="0" indent="0">
              <a:buNone/>
            </a:pPr>
            <a:endParaRPr lang="en-US" sz="4400" dirty="0"/>
          </a:p>
          <a:p>
            <a:pPr marL="0" indent="0">
              <a:buNone/>
            </a:pPr>
            <a:endParaRPr lang="en-US" sz="4400" dirty="0"/>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89</a:t>
            </a:fld>
            <a:endParaRPr lang="en-US"/>
          </a:p>
        </p:txBody>
      </p:sp>
    </p:spTree>
    <p:extLst>
      <p:ext uri="{BB962C8B-B14F-4D97-AF65-F5344CB8AC3E}">
        <p14:creationId xmlns:p14="http://schemas.microsoft.com/office/powerpoint/2010/main" val="3392006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a:extLst>
              <a:ext uri="{FF2B5EF4-FFF2-40B4-BE49-F238E27FC236}">
                <a16:creationId xmlns:a16="http://schemas.microsoft.com/office/drawing/2014/main" id="{36487D68-B681-4B91-8F1C-ACDA013CD14F}"/>
              </a:ext>
            </a:extLst>
          </p:cNvPr>
          <p:cNvSpPr>
            <a:spLocks noGrp="1" noChangeArrowheads="1"/>
          </p:cNvSpPr>
          <p:nvPr>
            <p:ph type="title"/>
          </p:nvPr>
        </p:nvSpPr>
        <p:spPr/>
        <p:txBody>
          <a:bodyPr/>
          <a:lstStyle/>
          <a:p>
            <a:pPr eaLnBrk="1" hangingPunct="1"/>
            <a:r>
              <a:rPr lang="en-US" altLang="en-US" sz="4000" dirty="0"/>
              <a:t>Chance determines whether you get the disease/outcome</a:t>
            </a:r>
          </a:p>
        </p:txBody>
      </p:sp>
      <p:sp>
        <p:nvSpPr>
          <p:cNvPr id="139269" name="Slide Number Placeholder 1">
            <a:extLst>
              <a:ext uri="{FF2B5EF4-FFF2-40B4-BE49-F238E27FC236}">
                <a16:creationId xmlns:a16="http://schemas.microsoft.com/office/drawing/2014/main" id="{8F48FD96-EE59-4B72-9BD1-47C51A7DB27C}"/>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F3D29D39-4733-45E7-85B9-2FFB5A29476B}" type="slidenum">
              <a:rPr lang="en-US" altLang="en-US" sz="1400"/>
              <a:pPr/>
              <a:t>9</a:t>
            </a:fld>
            <a:endParaRPr lang="en-US" altLang="en-US" sz="1400"/>
          </a:p>
        </p:txBody>
      </p:sp>
      <p:pic>
        <p:nvPicPr>
          <p:cNvPr id="7" name="Picture 6">
            <a:extLst>
              <a:ext uri="{FF2B5EF4-FFF2-40B4-BE49-F238E27FC236}">
                <a16:creationId xmlns:a16="http://schemas.microsoft.com/office/drawing/2014/main" id="{482EA639-C19E-6F4B-8AF8-7628D3645AF9}"/>
              </a:ext>
            </a:extLst>
          </p:cNvPr>
          <p:cNvPicPr/>
          <p:nvPr/>
        </p:nvPicPr>
        <p:blipFill rotWithShape="1">
          <a:blip r:embed="rId3"/>
          <a:srcRect l="34458" r="33757"/>
          <a:stretch/>
        </p:blipFill>
        <p:spPr bwMode="auto">
          <a:xfrm>
            <a:off x="2362200" y="1981200"/>
            <a:ext cx="3962400" cy="4038599"/>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o="http://schemas.microsoft.com/office/mac/office/2008/main" xmlns:mv="urn:schemas-microsoft-com:mac:vml" xmlns=""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spTree>
    <p:extLst>
      <p:ext uri="{BB962C8B-B14F-4D97-AF65-F5344CB8AC3E}">
        <p14:creationId xmlns:p14="http://schemas.microsoft.com/office/powerpoint/2010/main" val="34932882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591C619-4778-438B-9046-FE855FDB2D05}"/>
              </a:ext>
            </a:extLst>
          </p:cNvPr>
          <p:cNvGraphicFramePr>
            <a:graphicFrameLocks noGrp="1"/>
          </p:cNvGraphicFramePr>
          <p:nvPr>
            <p:ph idx="1"/>
          </p:nvPr>
        </p:nvGraphicFramePr>
        <p:xfrm>
          <a:off x="1524000" y="1917782"/>
          <a:ext cx="2819400" cy="4777740"/>
        </p:xfrm>
        <a:graphic>
          <a:graphicData uri="http://schemas.openxmlformats.org/drawingml/2006/table">
            <a:tbl>
              <a:tblPr>
                <a:tableStyleId>{5C22544A-7EE6-4342-B048-85BDC9FD1C3A}</a:tableStyleId>
              </a:tblPr>
              <a:tblGrid>
                <a:gridCol w="1310185">
                  <a:extLst>
                    <a:ext uri="{9D8B030D-6E8A-4147-A177-3AD203B41FA5}">
                      <a16:colId xmlns:a16="http://schemas.microsoft.com/office/drawing/2014/main" val="3523823655"/>
                    </a:ext>
                  </a:extLst>
                </a:gridCol>
                <a:gridCol w="1509215">
                  <a:extLst>
                    <a:ext uri="{9D8B030D-6E8A-4147-A177-3AD203B41FA5}">
                      <a16:colId xmlns:a16="http://schemas.microsoft.com/office/drawing/2014/main" val="2880667623"/>
                    </a:ext>
                  </a:extLst>
                </a:gridCol>
              </a:tblGrid>
              <a:tr h="408709">
                <a:tc>
                  <a:txBody>
                    <a:bodyPr/>
                    <a:lstStyle/>
                    <a:p>
                      <a:pPr algn="ctr" fontAlgn="b"/>
                      <a:r>
                        <a:rPr lang="en-US" sz="2800" u="none" strike="noStrike" dirty="0">
                          <a:effectLst/>
                        </a:rPr>
                        <a:t>a</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Log(a)</a:t>
                      </a:r>
                      <a:endParaRPr lang="en-US" sz="2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95861787"/>
                  </a:ext>
                </a:extLst>
              </a:tr>
              <a:tr h="408709">
                <a:tc>
                  <a:txBody>
                    <a:bodyPr/>
                    <a:lstStyle/>
                    <a:p>
                      <a:pPr algn="r" fontAlgn="b"/>
                      <a:r>
                        <a:rPr lang="en-US" sz="2800" u="none" strike="noStrike" dirty="0">
                          <a:effectLst/>
                        </a:rPr>
                        <a:t>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76636496"/>
                  </a:ext>
                </a:extLst>
              </a:tr>
              <a:tr h="408709">
                <a:tc>
                  <a:txBody>
                    <a:bodyPr/>
                    <a:lstStyle/>
                    <a:p>
                      <a:pPr algn="r" fontAlgn="b"/>
                      <a:r>
                        <a:rPr lang="en-US" sz="2800" u="none" strike="noStrike" dirty="0">
                          <a:effectLst/>
                        </a:rPr>
                        <a:t>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0.30</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27852493"/>
                  </a:ext>
                </a:extLst>
              </a:tr>
              <a:tr h="408709">
                <a:tc>
                  <a:txBody>
                    <a:bodyPr/>
                    <a:lstStyle/>
                    <a:p>
                      <a:pPr algn="r" fontAlgn="b"/>
                      <a:r>
                        <a:rPr lang="en-US" sz="2800" u="none" strike="noStrike" dirty="0">
                          <a:effectLst/>
                        </a:rPr>
                        <a:t>3</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0.5*</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78797245"/>
                  </a:ext>
                </a:extLst>
              </a:tr>
              <a:tr h="408709">
                <a:tc>
                  <a:txBody>
                    <a:bodyPr/>
                    <a:lstStyle/>
                    <a:p>
                      <a:pPr algn="r" fontAlgn="b"/>
                      <a:r>
                        <a:rPr lang="en-US" sz="2800" u="none" strike="noStrike" dirty="0">
                          <a:effectLst/>
                        </a:rPr>
                        <a:t>4</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0.60</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24869809"/>
                  </a:ext>
                </a:extLst>
              </a:tr>
              <a:tr h="408709">
                <a:tc>
                  <a:txBody>
                    <a:bodyPr/>
                    <a:lstStyle/>
                    <a:p>
                      <a:pPr algn="r" fontAlgn="b"/>
                      <a:r>
                        <a:rPr lang="en-US" sz="2800" u="none" strike="noStrike">
                          <a:effectLst/>
                        </a:rPr>
                        <a:t>5</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0.70</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38007204"/>
                  </a:ext>
                </a:extLst>
              </a:tr>
              <a:tr h="408709">
                <a:tc>
                  <a:txBody>
                    <a:bodyPr/>
                    <a:lstStyle/>
                    <a:p>
                      <a:pPr algn="r" fontAlgn="b"/>
                      <a:r>
                        <a:rPr lang="en-US" sz="2800" u="none" strike="noStrike">
                          <a:effectLst/>
                        </a:rPr>
                        <a:t>6</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0.8*</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76592485"/>
                  </a:ext>
                </a:extLst>
              </a:tr>
              <a:tr h="408709">
                <a:tc>
                  <a:txBody>
                    <a:bodyPr/>
                    <a:lstStyle/>
                    <a:p>
                      <a:pPr algn="r" fontAlgn="b"/>
                      <a:r>
                        <a:rPr lang="en-US" sz="2800" u="none" strike="noStrike">
                          <a:effectLst/>
                        </a:rPr>
                        <a:t>7</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0.85</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497123"/>
                  </a:ext>
                </a:extLst>
              </a:tr>
              <a:tr h="408709">
                <a:tc>
                  <a:txBody>
                    <a:bodyPr/>
                    <a:lstStyle/>
                    <a:p>
                      <a:pPr algn="r" fontAlgn="b"/>
                      <a:r>
                        <a:rPr lang="en-US" sz="2800" u="none" strike="noStrike">
                          <a:effectLst/>
                        </a:rPr>
                        <a:t>8</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0.90</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36677682"/>
                  </a:ext>
                </a:extLst>
              </a:tr>
              <a:tr h="408709">
                <a:tc>
                  <a:txBody>
                    <a:bodyPr/>
                    <a:lstStyle/>
                    <a:p>
                      <a:pPr algn="r" fontAlgn="b"/>
                      <a:r>
                        <a:rPr lang="en-US" sz="2800" u="none" strike="noStrike">
                          <a:effectLst/>
                        </a:rPr>
                        <a:t>9</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0.95</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60191955"/>
                  </a:ext>
                </a:extLst>
              </a:tr>
              <a:tr h="408709">
                <a:tc>
                  <a:txBody>
                    <a:bodyPr/>
                    <a:lstStyle/>
                    <a:p>
                      <a:pPr algn="r" fontAlgn="b"/>
                      <a:r>
                        <a:rPr lang="en-US" sz="2800" u="none" strike="noStrike">
                          <a:effectLst/>
                        </a:rPr>
                        <a:t>10</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1.00</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8153571"/>
                  </a:ext>
                </a:extLst>
              </a:tr>
            </a:tbl>
          </a:graphicData>
        </a:graphic>
      </p:graphicFrame>
      <p:sp>
        <p:nvSpPr>
          <p:cNvPr id="4" name="Slide Number Placeholder 3">
            <a:extLst>
              <a:ext uri="{FF2B5EF4-FFF2-40B4-BE49-F238E27FC236}">
                <a16:creationId xmlns:a16="http://schemas.microsoft.com/office/drawing/2014/main" id="{362F71E6-35E2-4104-AB15-8120A97AA860}"/>
              </a:ext>
            </a:extLst>
          </p:cNvPr>
          <p:cNvSpPr>
            <a:spLocks noGrp="1"/>
          </p:cNvSpPr>
          <p:nvPr>
            <p:ph type="sldNum" sz="quarter" idx="12"/>
          </p:nvPr>
        </p:nvSpPr>
        <p:spPr/>
        <p:txBody>
          <a:bodyPr/>
          <a:lstStyle/>
          <a:p>
            <a:pPr>
              <a:defRPr/>
            </a:pPr>
            <a:fld id="{E70CF1B1-AA47-B34B-9B18-40744FAC0177}" type="slidenum">
              <a:rPr lang="en-US" smtClean="0"/>
              <a:pPr>
                <a:defRPr/>
              </a:pPr>
              <a:t>90</a:t>
            </a:fld>
            <a:endParaRPr lang="en-US"/>
          </a:p>
        </p:txBody>
      </p:sp>
      <p:sp>
        <p:nvSpPr>
          <p:cNvPr id="2" name="TextBox 1">
            <a:extLst>
              <a:ext uri="{FF2B5EF4-FFF2-40B4-BE49-F238E27FC236}">
                <a16:creationId xmlns:a16="http://schemas.microsoft.com/office/drawing/2014/main" id="{8A3B6C13-05FC-42B5-9FAC-52F5C1B21FBB}"/>
              </a:ext>
            </a:extLst>
          </p:cNvPr>
          <p:cNvSpPr txBox="1"/>
          <p:nvPr/>
        </p:nvSpPr>
        <p:spPr>
          <a:xfrm>
            <a:off x="5867400" y="3505200"/>
            <a:ext cx="2133600" cy="369332"/>
          </a:xfrm>
          <a:prstGeom prst="rect">
            <a:avLst/>
          </a:prstGeom>
          <a:noFill/>
        </p:spPr>
        <p:txBody>
          <a:bodyPr wrap="square" rtlCol="0">
            <a:spAutoFit/>
          </a:bodyPr>
          <a:lstStyle/>
          <a:p>
            <a:r>
              <a:rPr lang="en-US" dirty="0"/>
              <a:t>*approximate</a:t>
            </a:r>
          </a:p>
        </p:txBody>
      </p:sp>
    </p:spTree>
    <p:extLst>
      <p:ext uri="{BB962C8B-B14F-4D97-AF65-F5344CB8AC3E}">
        <p14:creationId xmlns:p14="http://schemas.microsoft.com/office/powerpoint/2010/main" val="62525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log(</a:t>
            </a:r>
            <a:r>
              <a:rPr lang="en-US" dirty="0" err="1"/>
              <a:t>xy</a:t>
            </a:r>
            <a:r>
              <a:rPr lang="en-US" dirty="0"/>
              <a:t>) = log(x) + log(y)</a:t>
            </a:r>
          </a:p>
        </p:txBody>
      </p:sp>
      <p:sp>
        <p:nvSpPr>
          <p:cNvPr id="3" name="Content Placeholder 2"/>
          <p:cNvSpPr>
            <a:spLocks noGrp="1"/>
          </p:cNvSpPr>
          <p:nvPr>
            <p:ph idx="1"/>
          </p:nvPr>
        </p:nvSpPr>
        <p:spPr/>
        <p:txBody>
          <a:bodyPr/>
          <a:lstStyle/>
          <a:p>
            <a:pPr marL="0" indent="0">
              <a:buNone/>
            </a:pPr>
            <a:r>
              <a:rPr lang="en-US" sz="3600" dirty="0"/>
              <a:t>log(1,000×10) = log(1000) + log(10) </a:t>
            </a:r>
          </a:p>
          <a:p>
            <a:pPr marL="0" indent="0">
              <a:buNone/>
            </a:pPr>
            <a:r>
              <a:rPr lang="en-US" sz="3600" dirty="0"/>
              <a:t>    log(10,000) = 3 + 1 = 4</a:t>
            </a:r>
          </a:p>
          <a:p>
            <a:pPr marL="0" indent="0">
              <a:buNone/>
            </a:pPr>
            <a:endParaRPr lang="en-US" sz="3600" dirty="0"/>
          </a:p>
          <a:p>
            <a:pPr marL="0" indent="0">
              <a:buNone/>
            </a:pPr>
            <a:r>
              <a:rPr lang="en-US" sz="3600" dirty="0"/>
              <a:t>      log(10×2) = log(10) + Log(2)</a:t>
            </a:r>
          </a:p>
          <a:p>
            <a:pPr marL="0" indent="0">
              <a:buNone/>
            </a:pPr>
            <a:r>
              <a:rPr lang="en-US" sz="3600" dirty="0"/>
              <a:t>          log(20) = 1 + 0.3 = 1.3</a:t>
            </a:r>
          </a:p>
          <a:p>
            <a:pPr marL="0" indent="0">
              <a:buNone/>
            </a:pPr>
            <a:endParaRPr lang="en-US" sz="3600" dirty="0"/>
          </a:p>
          <a:p>
            <a:pPr marL="0" indent="0">
              <a:buNone/>
            </a:pPr>
            <a:endParaRPr lang="en-US" sz="3600" dirty="0"/>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91</a:t>
            </a:fld>
            <a:endParaRPr lang="en-US"/>
          </a:p>
        </p:txBody>
      </p:sp>
    </p:spTree>
    <p:extLst>
      <p:ext uri="{BB962C8B-B14F-4D97-AF65-F5344CB8AC3E}">
        <p14:creationId xmlns:p14="http://schemas.microsoft.com/office/powerpoint/2010/main" val="18543735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log(x/y) = log(x) - log(y)</a:t>
            </a:r>
          </a:p>
        </p:txBody>
      </p:sp>
      <p:sp>
        <p:nvSpPr>
          <p:cNvPr id="3" name="Content Placeholder 2"/>
          <p:cNvSpPr>
            <a:spLocks noGrp="1"/>
          </p:cNvSpPr>
          <p:nvPr>
            <p:ph idx="1"/>
          </p:nvPr>
        </p:nvSpPr>
        <p:spPr>
          <a:xfrm>
            <a:off x="304800" y="1905000"/>
            <a:ext cx="8534400" cy="4038600"/>
          </a:xfrm>
        </p:spPr>
        <p:txBody>
          <a:bodyPr/>
          <a:lstStyle/>
          <a:p>
            <a:pPr marL="0" indent="0">
              <a:buNone/>
            </a:pPr>
            <a:r>
              <a:rPr lang="en-US" sz="3600" dirty="0"/>
              <a:t>log(10,000/10) = log(10,000) - log(10) </a:t>
            </a:r>
          </a:p>
          <a:p>
            <a:pPr marL="0" indent="0">
              <a:buNone/>
            </a:pPr>
            <a:r>
              <a:rPr lang="en-US" sz="3600" dirty="0"/>
              <a:t>       log(1,000) = 4 - 1 = 3</a:t>
            </a:r>
          </a:p>
          <a:p>
            <a:pPr marL="0" indent="0">
              <a:buNone/>
            </a:pPr>
            <a:endParaRPr lang="en-US" sz="3600" dirty="0"/>
          </a:p>
          <a:p>
            <a:pPr marL="0" indent="0">
              <a:buNone/>
            </a:pPr>
            <a:r>
              <a:rPr lang="en-US" sz="3600" dirty="0"/>
              <a:t>log(10/2) = log(10) </a:t>
            </a:r>
            <a:r>
              <a:rPr lang="mr-IN" sz="3600" dirty="0"/>
              <a:t>–</a:t>
            </a:r>
            <a:r>
              <a:rPr lang="en-US" sz="3600" dirty="0"/>
              <a:t> log(2)</a:t>
            </a:r>
          </a:p>
          <a:p>
            <a:pPr marL="0" indent="0">
              <a:buNone/>
            </a:pPr>
            <a:r>
              <a:rPr lang="en-US" sz="3600" dirty="0"/>
              <a:t>     log(5) =1 </a:t>
            </a:r>
            <a:r>
              <a:rPr lang="mr-IN" sz="3600" dirty="0"/>
              <a:t>–</a:t>
            </a:r>
            <a:r>
              <a:rPr lang="en-US" sz="3600" dirty="0"/>
              <a:t> 0.3 = 0.7</a:t>
            </a:r>
          </a:p>
          <a:p>
            <a:pPr marL="0" indent="0">
              <a:buNone/>
            </a:pPr>
            <a:endParaRPr lang="en-US" sz="3600" dirty="0"/>
          </a:p>
          <a:p>
            <a:pPr marL="0" indent="0">
              <a:buNone/>
            </a:pPr>
            <a:endParaRPr lang="en-US" sz="3600" dirty="0"/>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92</a:t>
            </a:fld>
            <a:endParaRPr lang="en-US"/>
          </a:p>
        </p:txBody>
      </p:sp>
    </p:spTree>
    <p:extLst>
      <p:ext uri="{BB962C8B-B14F-4D97-AF65-F5344CB8AC3E}">
        <p14:creationId xmlns:p14="http://schemas.microsoft.com/office/powerpoint/2010/main" val="28300475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Odds(D+|r) = Odds(D+)LR(r)</a:t>
            </a:r>
          </a:p>
        </p:txBody>
      </p:sp>
      <p:sp>
        <p:nvSpPr>
          <p:cNvPr id="3" name="Content Placeholder 2"/>
          <p:cNvSpPr>
            <a:spLocks noGrp="1"/>
          </p:cNvSpPr>
          <p:nvPr>
            <p:ph idx="1"/>
          </p:nvPr>
        </p:nvSpPr>
        <p:spPr>
          <a:xfrm>
            <a:off x="304800" y="2057400"/>
            <a:ext cx="8534400" cy="685800"/>
          </a:xfrm>
        </p:spPr>
        <p:txBody>
          <a:bodyPr/>
          <a:lstStyle/>
          <a:p>
            <a:pPr marL="0" indent="0">
              <a:buNone/>
            </a:pPr>
            <a:r>
              <a:rPr lang="en-US" dirty="0"/>
              <a:t>log(Odds(D+|r) = log(Odds(D+)) + log(LR(r))</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93</a:t>
            </a:fld>
            <a:endParaRPr lang="en-US"/>
          </a:p>
        </p:txBody>
      </p:sp>
      <p:pic>
        <p:nvPicPr>
          <p:cNvPr id="5" name="Picture 4" descr="AlanTuring.jpeg"/>
          <p:cNvPicPr>
            <a:picLocks noChangeAspect="1"/>
          </p:cNvPicPr>
          <p:nvPr/>
        </p:nvPicPr>
        <p:blipFill rotWithShape="1">
          <a:blip r:embed="rId3">
            <a:extLst>
              <a:ext uri="{28A0092B-C50C-407E-A947-70E740481C1C}">
                <a14:useLocalDpi xmlns:a14="http://schemas.microsoft.com/office/drawing/2010/main" val="0"/>
              </a:ext>
            </a:extLst>
          </a:blip>
          <a:srcRect l="32587"/>
          <a:stretch/>
        </p:blipFill>
        <p:spPr>
          <a:xfrm>
            <a:off x="152400" y="2895600"/>
            <a:ext cx="2568442" cy="2133600"/>
          </a:xfrm>
          <a:prstGeom prst="rect">
            <a:avLst/>
          </a:prstGeom>
        </p:spPr>
      </p:pic>
      <p:pic>
        <p:nvPicPr>
          <p:cNvPr id="6" name="Picture 5" descr="ETJaynes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6671" y="4191000"/>
            <a:ext cx="1788242" cy="2667000"/>
          </a:xfrm>
          <a:prstGeom prst="rect">
            <a:avLst/>
          </a:prstGeom>
        </p:spPr>
      </p:pic>
      <p:pic>
        <p:nvPicPr>
          <p:cNvPr id="7" name="Picture 6" descr="TBN.jpg"/>
          <p:cNvPicPr>
            <a:picLocks noChangeAspect="1"/>
          </p:cNvPicPr>
          <p:nvPr/>
        </p:nvPicPr>
        <p:blipFill rotWithShape="1">
          <a:blip r:embed="rId5">
            <a:extLst>
              <a:ext uri="{28A0092B-C50C-407E-A947-70E740481C1C}">
                <a14:useLocalDpi xmlns:a14="http://schemas.microsoft.com/office/drawing/2010/main" val="0"/>
              </a:ext>
            </a:extLst>
          </a:blip>
          <a:srcRect l="25394" t="910" r="7310" b="23052"/>
          <a:stretch/>
        </p:blipFill>
        <p:spPr>
          <a:xfrm>
            <a:off x="5791200" y="3505200"/>
            <a:ext cx="2442235" cy="2256668"/>
          </a:xfrm>
          <a:prstGeom prst="rect">
            <a:avLst/>
          </a:prstGeom>
        </p:spPr>
      </p:pic>
    </p:spTree>
    <p:extLst>
      <p:ext uri="{BB962C8B-B14F-4D97-AF65-F5344CB8AC3E}">
        <p14:creationId xmlns:p14="http://schemas.microsoft.com/office/powerpoint/2010/main" val="281741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97C336-C1DF-44FD-9FB6-08C3668C9296}"/>
              </a:ext>
            </a:extLst>
          </p:cNvPr>
          <p:cNvSpPr>
            <a:spLocks noGrp="1"/>
          </p:cNvSpPr>
          <p:nvPr>
            <p:ph type="sldNum" sz="quarter" idx="12"/>
          </p:nvPr>
        </p:nvSpPr>
        <p:spPr/>
        <p:txBody>
          <a:bodyPr/>
          <a:lstStyle/>
          <a:p>
            <a:pPr>
              <a:defRPr/>
            </a:pPr>
            <a:fld id="{5658D01E-B3B9-A143-8F8C-1F8AEAD31DC2}" type="slidenum">
              <a:rPr lang="en-US" smtClean="0"/>
              <a:pPr>
                <a:defRPr/>
              </a:pPr>
              <a:t>94</a:t>
            </a:fld>
            <a:endParaRPr lang="en-US"/>
          </a:p>
        </p:txBody>
      </p:sp>
      <p:pic>
        <p:nvPicPr>
          <p:cNvPr id="4" name="Picture 3">
            <a:extLst>
              <a:ext uri="{FF2B5EF4-FFF2-40B4-BE49-F238E27FC236}">
                <a16:creationId xmlns:a16="http://schemas.microsoft.com/office/drawing/2014/main" id="{5379E706-A4D3-4183-9B78-AA664E8722C5}"/>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552811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Minimize Expected Regret</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95</a:t>
            </a:fld>
            <a:endParaRPr lang="en-US"/>
          </a:p>
        </p:txBody>
      </p:sp>
      <p:sp>
        <p:nvSpPr>
          <p:cNvPr id="9" name="TextBox 8"/>
          <p:cNvSpPr txBox="1"/>
          <p:nvPr/>
        </p:nvSpPr>
        <p:spPr>
          <a:xfrm>
            <a:off x="304800" y="2905542"/>
            <a:ext cx="8639175" cy="2800767"/>
          </a:xfrm>
          <a:prstGeom prst="rect">
            <a:avLst/>
          </a:prstGeom>
          <a:noFill/>
        </p:spPr>
        <p:txBody>
          <a:bodyPr wrap="square" rtlCol="0">
            <a:spAutoFit/>
          </a:bodyPr>
          <a:lstStyle/>
          <a:p>
            <a:r>
              <a:rPr lang="en-US" sz="4400" dirty="0"/>
              <a:t>E(</a:t>
            </a:r>
            <a:r>
              <a:rPr lang="en-US" sz="4400" dirty="0" err="1"/>
              <a:t>Regret|No</a:t>
            </a:r>
            <a:r>
              <a:rPr lang="en-US" sz="4400" dirty="0"/>
              <a:t> Treat) = P*×B</a:t>
            </a:r>
          </a:p>
          <a:p>
            <a:r>
              <a:rPr lang="en-US" sz="4400" dirty="0"/>
              <a:t>E(</a:t>
            </a:r>
            <a:r>
              <a:rPr lang="en-US" sz="4400" dirty="0" err="1"/>
              <a:t>Regret|Treat</a:t>
            </a:r>
            <a:r>
              <a:rPr lang="en-US" sz="4400" dirty="0"/>
              <a:t>) = (1-P*)×C</a:t>
            </a:r>
          </a:p>
          <a:p>
            <a:endParaRPr lang="en-US" sz="4400" dirty="0"/>
          </a:p>
          <a:p>
            <a:r>
              <a:rPr lang="en-US" sz="4400" dirty="0"/>
              <a:t>where P* = P(D+|available info)</a:t>
            </a:r>
          </a:p>
        </p:txBody>
      </p:sp>
    </p:spTree>
    <p:extLst>
      <p:ext uri="{BB962C8B-B14F-4D97-AF65-F5344CB8AC3E}">
        <p14:creationId xmlns:p14="http://schemas.microsoft.com/office/powerpoint/2010/main" val="27855826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nvGraphicFramePr>
        <p:xfrm>
          <a:off x="425450" y="-44450"/>
          <a:ext cx="8293100" cy="69469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96</a:t>
            </a:fld>
            <a:endParaRPr lang="en-US"/>
          </a:p>
        </p:txBody>
      </p:sp>
      <p:cxnSp>
        <p:nvCxnSpPr>
          <p:cNvPr id="3" name="Straight Arrow Connector 2">
            <a:extLst>
              <a:ext uri="{FF2B5EF4-FFF2-40B4-BE49-F238E27FC236}">
                <a16:creationId xmlns:a16="http://schemas.microsoft.com/office/drawing/2014/main" id="{C4915ABA-A379-4511-BD48-AF0613615347}"/>
              </a:ext>
            </a:extLst>
          </p:cNvPr>
          <p:cNvCxnSpPr>
            <a:cxnSpLocks/>
          </p:cNvCxnSpPr>
          <p:nvPr/>
        </p:nvCxnSpPr>
        <p:spPr>
          <a:xfrm flipV="1">
            <a:off x="1219200" y="1905000"/>
            <a:ext cx="0" cy="1217831"/>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04243109-D4C3-4E63-B6ED-656DFBC7AB06}"/>
              </a:ext>
            </a:extLst>
          </p:cNvPr>
          <p:cNvSpPr txBox="1"/>
          <p:nvPr/>
        </p:nvSpPr>
        <p:spPr>
          <a:xfrm>
            <a:off x="1371600" y="2057400"/>
            <a:ext cx="1752600" cy="646331"/>
          </a:xfrm>
          <a:prstGeom prst="rect">
            <a:avLst/>
          </a:prstGeom>
          <a:solidFill>
            <a:schemeClr val="bg1"/>
          </a:solidFill>
        </p:spPr>
        <p:txBody>
          <a:bodyPr wrap="square" rtlCol="0">
            <a:spAutoFit/>
          </a:bodyPr>
          <a:lstStyle/>
          <a:p>
            <a:r>
              <a:rPr lang="en-US" dirty="0"/>
              <a:t>Treat is worse than No Treat</a:t>
            </a:r>
          </a:p>
        </p:txBody>
      </p:sp>
      <p:cxnSp>
        <p:nvCxnSpPr>
          <p:cNvPr id="8" name="Straight Arrow Connector 7">
            <a:extLst>
              <a:ext uri="{FF2B5EF4-FFF2-40B4-BE49-F238E27FC236}">
                <a16:creationId xmlns:a16="http://schemas.microsoft.com/office/drawing/2014/main" id="{DCDB84A3-6E6A-41EE-820A-FA984495F0CA}"/>
              </a:ext>
            </a:extLst>
          </p:cNvPr>
          <p:cNvCxnSpPr>
            <a:cxnSpLocks/>
          </p:cNvCxnSpPr>
          <p:nvPr/>
        </p:nvCxnSpPr>
        <p:spPr>
          <a:xfrm>
            <a:off x="7162800" y="533400"/>
            <a:ext cx="0" cy="2589431"/>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9DA57141-3ED2-4FAA-B097-33A77A5108DA}"/>
              </a:ext>
            </a:extLst>
          </p:cNvPr>
          <p:cNvSpPr txBox="1"/>
          <p:nvPr/>
        </p:nvSpPr>
        <p:spPr>
          <a:xfrm>
            <a:off x="5311776" y="1707730"/>
            <a:ext cx="1752600" cy="646331"/>
          </a:xfrm>
          <a:prstGeom prst="rect">
            <a:avLst/>
          </a:prstGeom>
          <a:solidFill>
            <a:schemeClr val="bg1"/>
          </a:solidFill>
        </p:spPr>
        <p:txBody>
          <a:bodyPr wrap="square" rtlCol="0">
            <a:spAutoFit/>
          </a:bodyPr>
          <a:lstStyle/>
          <a:p>
            <a:r>
              <a:rPr lang="en-US" dirty="0"/>
              <a:t>Treat is better than No Treat</a:t>
            </a:r>
          </a:p>
        </p:txBody>
      </p:sp>
    </p:spTree>
    <p:extLst>
      <p:ext uri="{BB962C8B-B14F-4D97-AF65-F5344CB8AC3E}">
        <p14:creationId xmlns:p14="http://schemas.microsoft.com/office/powerpoint/2010/main" val="388154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Minimize Expected Regret of Treat Relative to No Treat</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97</a:t>
            </a:fld>
            <a:endParaRPr lang="en-US"/>
          </a:p>
        </p:txBody>
      </p:sp>
      <p:sp>
        <p:nvSpPr>
          <p:cNvPr id="9" name="TextBox 8"/>
          <p:cNvSpPr txBox="1"/>
          <p:nvPr/>
        </p:nvSpPr>
        <p:spPr>
          <a:xfrm>
            <a:off x="457200" y="2895600"/>
            <a:ext cx="8382000" cy="2123658"/>
          </a:xfrm>
          <a:prstGeom prst="rect">
            <a:avLst/>
          </a:prstGeom>
          <a:noFill/>
        </p:spPr>
        <p:txBody>
          <a:bodyPr wrap="square" rtlCol="0">
            <a:spAutoFit/>
          </a:bodyPr>
          <a:lstStyle/>
          <a:p>
            <a:r>
              <a:rPr lang="en-US" sz="4400" dirty="0"/>
              <a:t>E(Regret) = -P*×B + (1-P*)×C</a:t>
            </a:r>
          </a:p>
          <a:p>
            <a:endParaRPr lang="en-US" sz="4400" dirty="0"/>
          </a:p>
          <a:p>
            <a:r>
              <a:rPr lang="en-US" sz="4400" dirty="0"/>
              <a:t>Negative values (&lt;0) are good.</a:t>
            </a:r>
          </a:p>
        </p:txBody>
      </p:sp>
    </p:spTree>
    <p:extLst>
      <p:ext uri="{BB962C8B-B14F-4D97-AF65-F5344CB8AC3E}">
        <p14:creationId xmlns:p14="http://schemas.microsoft.com/office/powerpoint/2010/main" val="24791661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98</a:t>
            </a:fld>
            <a:endParaRPr lang="en-US"/>
          </a:p>
        </p:txBody>
      </p:sp>
      <p:graphicFrame>
        <p:nvGraphicFramePr>
          <p:cNvPr id="7" name="Chart 6"/>
          <p:cNvGraphicFramePr>
            <a:graphicFrameLocks/>
          </p:cNvGraphicFramePr>
          <p:nvPr/>
        </p:nvGraphicFramePr>
        <p:xfrm>
          <a:off x="425450" y="-44450"/>
          <a:ext cx="8293100" cy="69469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CF28F439-1D12-4A56-BEAC-5602D4D5C4CE}"/>
              </a:ext>
            </a:extLst>
          </p:cNvPr>
          <p:cNvCxnSpPr>
            <a:cxnSpLocks/>
          </p:cNvCxnSpPr>
          <p:nvPr/>
        </p:nvCxnSpPr>
        <p:spPr>
          <a:xfrm flipV="1">
            <a:off x="1219200" y="1905000"/>
            <a:ext cx="0" cy="1217831"/>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F3B2EF25-899E-49DD-99EC-C56AE3073337}"/>
              </a:ext>
            </a:extLst>
          </p:cNvPr>
          <p:cNvSpPr txBox="1"/>
          <p:nvPr/>
        </p:nvSpPr>
        <p:spPr>
          <a:xfrm>
            <a:off x="1371600" y="2057400"/>
            <a:ext cx="1752600" cy="646331"/>
          </a:xfrm>
          <a:prstGeom prst="rect">
            <a:avLst/>
          </a:prstGeom>
          <a:solidFill>
            <a:schemeClr val="bg1"/>
          </a:solidFill>
        </p:spPr>
        <p:txBody>
          <a:bodyPr wrap="square" rtlCol="0">
            <a:spAutoFit/>
          </a:bodyPr>
          <a:lstStyle/>
          <a:p>
            <a:r>
              <a:rPr lang="en-US" dirty="0"/>
              <a:t>Treat is worse than No Treat</a:t>
            </a:r>
          </a:p>
        </p:txBody>
      </p:sp>
      <p:cxnSp>
        <p:nvCxnSpPr>
          <p:cNvPr id="8" name="Straight Arrow Connector 7">
            <a:extLst>
              <a:ext uri="{FF2B5EF4-FFF2-40B4-BE49-F238E27FC236}">
                <a16:creationId xmlns:a16="http://schemas.microsoft.com/office/drawing/2014/main" id="{AEDCA7CB-5F4F-457B-8B92-7010585CA2D4}"/>
              </a:ext>
            </a:extLst>
          </p:cNvPr>
          <p:cNvCxnSpPr>
            <a:cxnSpLocks/>
          </p:cNvCxnSpPr>
          <p:nvPr/>
        </p:nvCxnSpPr>
        <p:spPr>
          <a:xfrm>
            <a:off x="7261224" y="3397670"/>
            <a:ext cx="0" cy="2589431"/>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F72828E-FC56-4E4F-A754-A550E5E9490A}"/>
              </a:ext>
            </a:extLst>
          </p:cNvPr>
          <p:cNvSpPr txBox="1"/>
          <p:nvPr/>
        </p:nvSpPr>
        <p:spPr>
          <a:xfrm>
            <a:off x="5410200" y="4572000"/>
            <a:ext cx="1752600" cy="646331"/>
          </a:xfrm>
          <a:prstGeom prst="rect">
            <a:avLst/>
          </a:prstGeom>
          <a:solidFill>
            <a:schemeClr val="bg1"/>
          </a:solidFill>
        </p:spPr>
        <p:txBody>
          <a:bodyPr wrap="square" rtlCol="0">
            <a:spAutoFit/>
          </a:bodyPr>
          <a:lstStyle/>
          <a:p>
            <a:r>
              <a:rPr lang="en-US" dirty="0"/>
              <a:t>Treat is better than No Treat</a:t>
            </a:r>
          </a:p>
        </p:txBody>
      </p:sp>
    </p:spTree>
    <p:extLst>
      <p:ext uri="{BB962C8B-B14F-4D97-AF65-F5344CB8AC3E}">
        <p14:creationId xmlns:p14="http://schemas.microsoft.com/office/powerpoint/2010/main" val="237831440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Maximize Expected Net Benefit of Treat Relative to No Treat</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99</a:t>
            </a:fld>
            <a:endParaRPr lang="en-US"/>
          </a:p>
        </p:txBody>
      </p:sp>
      <p:sp>
        <p:nvSpPr>
          <p:cNvPr id="9" name="TextBox 8"/>
          <p:cNvSpPr txBox="1"/>
          <p:nvPr/>
        </p:nvSpPr>
        <p:spPr>
          <a:xfrm>
            <a:off x="152400" y="2895600"/>
            <a:ext cx="8991600" cy="2123658"/>
          </a:xfrm>
          <a:prstGeom prst="rect">
            <a:avLst/>
          </a:prstGeom>
          <a:noFill/>
        </p:spPr>
        <p:txBody>
          <a:bodyPr wrap="square" rtlCol="0">
            <a:spAutoFit/>
          </a:bodyPr>
          <a:lstStyle/>
          <a:p>
            <a:r>
              <a:rPr lang="en-US" sz="4400" dirty="0"/>
              <a:t>E(Net Benefit) = P*×B - (1-P*)×C</a:t>
            </a:r>
          </a:p>
          <a:p>
            <a:endParaRPr lang="en-US" sz="4400" dirty="0"/>
          </a:p>
          <a:p>
            <a:r>
              <a:rPr lang="en-US" sz="4400" dirty="0"/>
              <a:t>Positive values (&gt;0) are good.</a:t>
            </a:r>
          </a:p>
        </p:txBody>
      </p:sp>
    </p:spTree>
    <p:extLst>
      <p:ext uri="{BB962C8B-B14F-4D97-AF65-F5344CB8AC3E}">
        <p14:creationId xmlns:p14="http://schemas.microsoft.com/office/powerpoint/2010/main" val="1278269158"/>
      </p:ext>
    </p:extLst>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0000FF"/>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30097</TotalTime>
  <Words>5818</Words>
  <Application>Microsoft Office PowerPoint</Application>
  <PresentationFormat>On-screen Show (4:3)</PresentationFormat>
  <Paragraphs>1202</Paragraphs>
  <Slides>104</Slides>
  <Notes>70</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2</vt:i4>
      </vt:variant>
      <vt:variant>
        <vt:lpstr>Slide Titles</vt:lpstr>
      </vt:variant>
      <vt:variant>
        <vt:i4>104</vt:i4>
      </vt:variant>
    </vt:vector>
  </HeadingPairs>
  <TitlesOfParts>
    <vt:vector size="114" baseType="lpstr">
      <vt:lpstr>Arial</vt:lpstr>
      <vt:lpstr>Calibri</vt:lpstr>
      <vt:lpstr>Tahoma</vt:lpstr>
      <vt:lpstr>Verdana</vt:lpstr>
      <vt:lpstr>Wingdings</vt:lpstr>
      <vt:lpstr>Blends</vt:lpstr>
      <vt:lpstr>1_Default Design</vt:lpstr>
      <vt:lpstr>1_Office Theme</vt:lpstr>
      <vt:lpstr>Chart</vt:lpstr>
      <vt:lpstr>Worksheet</vt:lpstr>
      <vt:lpstr>PowerPoint Presentation</vt:lpstr>
      <vt:lpstr>Outline</vt:lpstr>
      <vt:lpstr>PowerPoint Presentation</vt:lpstr>
      <vt:lpstr>In Epi/Biostats, prediction isn’t necessarily about the future</vt:lpstr>
      <vt:lpstr>Risk Model</vt:lpstr>
      <vt:lpstr>Methods Used to Develop Risk Models</vt:lpstr>
      <vt:lpstr>PowerPoint Presentation</vt:lpstr>
      <vt:lpstr>Risk Prediction vs. Diagnostic Probability</vt:lpstr>
      <vt:lpstr>Chance determines whether you get the disease/outcome</vt:lpstr>
      <vt:lpstr>Diagnostic Probability Model: Chance event occurs to patient before estimation of P(D+|X)</vt:lpstr>
      <vt:lpstr>Risk Prediction: Chance event occurs to patient after estimation of P(D+|X)</vt:lpstr>
      <vt:lpstr>PowerPoint Presentation</vt:lpstr>
      <vt:lpstr>Diagnostic Probability Model: Septic Arthritis</vt:lpstr>
      <vt:lpstr> Validation</vt:lpstr>
      <vt:lpstr>Fictional Example: Mastate Cancer</vt:lpstr>
      <vt:lpstr>How do you assess the validity of the predictions? (N = 300)</vt:lpstr>
      <vt:lpstr>PowerPoint Presentation</vt:lpstr>
      <vt:lpstr>PowerPoint Presentation</vt:lpstr>
      <vt:lpstr>PowerPoint Presentation</vt:lpstr>
      <vt:lpstr>Calibration</vt:lpstr>
      <vt:lpstr>Calibration Table</vt:lpstr>
      <vt:lpstr>Calibration Table</vt:lpstr>
      <vt:lpstr>Calibration Plot</vt:lpstr>
      <vt:lpstr>Calibration Plot</vt:lpstr>
      <vt:lpstr>Calibration Metrics: Bias, MAE, Brier Score, Calibration*, Refinement</vt:lpstr>
      <vt:lpstr>PowerPoint Presentation</vt:lpstr>
      <vt:lpstr>(Not for Discussion) Bleakhaus: Bias, MAE, Brier Score, Calibration, Refinement</vt:lpstr>
      <vt:lpstr>(Not for Discussion) PolyANA: Bias, MAE, Brier Score, Calibration, Refinement</vt:lpstr>
      <vt:lpstr>(Not for Discussion) AgnoSIA: Bias, MAE, Brier Score, Calibration, Refinement</vt:lpstr>
      <vt:lpstr>Assessing/Quantifying Calibration*</vt:lpstr>
      <vt:lpstr>Discrimination</vt:lpstr>
      <vt:lpstr>Start with Calibration Table</vt:lpstr>
      <vt:lpstr>LR Table</vt:lpstr>
      <vt:lpstr>Discrimination (Bleakhaus)</vt:lpstr>
      <vt:lpstr>Discrimination (Bleakhaus) ROC Table</vt:lpstr>
      <vt:lpstr>Discrimination (Bleakhaus)</vt:lpstr>
      <vt:lpstr>Discrimination (AgnoSIA)</vt:lpstr>
      <vt:lpstr>True Risk</vt:lpstr>
      <vt:lpstr>True Risk – Re-Calibration of Bleakhaus</vt:lpstr>
      <vt:lpstr>True Risk – Re-Calibration of Bleakhaus</vt:lpstr>
      <vt:lpstr>True Risk – Re-Calibration of Bleakhaus</vt:lpstr>
      <vt:lpstr>True Risk Recalibration LR Table</vt:lpstr>
      <vt:lpstr>PowerPoint Presentation</vt:lpstr>
      <vt:lpstr>True Risk -- Discrimination</vt:lpstr>
      <vt:lpstr>The ROC curve depends only on rankings, not calibration</vt:lpstr>
      <vt:lpstr>Using Calibration Plots to Assess Discrimination</vt:lpstr>
      <vt:lpstr>PowerPoint Presentation</vt:lpstr>
      <vt:lpstr>Population Net Benefit</vt:lpstr>
      <vt:lpstr>Population Net Benefit</vt:lpstr>
      <vt:lpstr>Maximizing Net Benefit vs. Minimizing Expected Regret</vt:lpstr>
      <vt:lpstr>Net Benefit</vt:lpstr>
      <vt:lpstr>Net Benefit</vt:lpstr>
      <vt:lpstr>Value of Prognostic Information 300 patients (100 per risk group)</vt:lpstr>
      <vt:lpstr>PolyANA Net Benefit (Ptt=0.25)</vt:lpstr>
      <vt:lpstr>PowerPoint Presentation</vt:lpstr>
      <vt:lpstr>Value of Prognostic Information 300 patients (100 per risk group)</vt:lpstr>
      <vt:lpstr>Bleakhaus Net Benefit</vt:lpstr>
      <vt:lpstr>PowerPoint Presentation</vt:lpstr>
      <vt:lpstr>PowerPoint Presentation</vt:lpstr>
      <vt:lpstr>PowerPoint Presentation</vt:lpstr>
      <vt:lpstr>Value of Prognostic Information 300 patients (100 per risk group)</vt:lpstr>
      <vt:lpstr>PowerPoint Presentation</vt:lpstr>
      <vt:lpstr>“Treat All”</vt:lpstr>
      <vt:lpstr>PowerPoint Presentation</vt:lpstr>
      <vt:lpstr>PowerPoint Presentation</vt:lpstr>
      <vt:lpstr>Decision Curves and Miscalibration</vt:lpstr>
      <vt:lpstr>PowerPoint Presentation</vt:lpstr>
      <vt:lpstr>PowerPoint Presentation</vt:lpstr>
      <vt:lpstr>PowerPoint Presentation</vt:lpstr>
      <vt:lpstr>Decision Curves “Sawtooth”</vt:lpstr>
      <vt:lpstr>Comparing Predictions</vt:lpstr>
      <vt:lpstr>Clinical Treatment Based On Predicted Risk</vt:lpstr>
      <vt:lpstr>NLST Lung CA Mortality  Risk Prediction Model</vt:lpstr>
      <vt:lpstr>PowerPoint Presentation</vt:lpstr>
      <vt:lpstr>PowerPoint Presentation</vt:lpstr>
      <vt:lpstr>PowerPoint Presentation</vt:lpstr>
      <vt:lpstr>PowerPoint Presentation</vt:lpstr>
      <vt:lpstr>PowerPoint Presentation</vt:lpstr>
      <vt:lpstr>PowerPoint Presentation</vt:lpstr>
      <vt:lpstr>Binary Decision: CT Yes/No</vt:lpstr>
      <vt:lpstr>Kovalchik SA et al. N Engl J Med 2013;369:245-254.</vt:lpstr>
      <vt:lpstr>Binary Decision: CT Yes/No</vt:lpstr>
      <vt:lpstr>Net Benefit of Risk Model</vt:lpstr>
      <vt:lpstr> extra </vt:lpstr>
      <vt:lpstr>Review: Using a single diagnostic test</vt:lpstr>
      <vt:lpstr>Review: Using a single diagnostic test</vt:lpstr>
      <vt:lpstr>Review: Steps</vt:lpstr>
      <vt:lpstr>Compare P(D+|r) to Ptt</vt:lpstr>
      <vt:lpstr>Logarithms</vt:lpstr>
      <vt:lpstr>PowerPoint Presentation</vt:lpstr>
      <vt:lpstr>log(xy) = log(x) + log(y)</vt:lpstr>
      <vt:lpstr>log(x/y) = log(x) - log(y)</vt:lpstr>
      <vt:lpstr>Odds(D+|r) = Odds(D+)LR(r)</vt:lpstr>
      <vt:lpstr>PowerPoint Presentation</vt:lpstr>
      <vt:lpstr>Minimize Expected Regret</vt:lpstr>
      <vt:lpstr>PowerPoint Presentation</vt:lpstr>
      <vt:lpstr>Minimize Expected Regret of Treat Relative to No Treat</vt:lpstr>
      <vt:lpstr>PowerPoint Presentation</vt:lpstr>
      <vt:lpstr>Maximize Expected Net Benefit of Treat Relative to No Treat</vt:lpstr>
      <vt:lpstr>PowerPoint Presentation</vt:lpstr>
      <vt:lpstr>Maximize Expected Net Benefit</vt:lpstr>
      <vt:lpstr>PowerPoint Presentation</vt:lpstr>
      <vt:lpstr>Expected Net Benefit of Treatment for a Patient</vt:lpstr>
      <vt:lpstr>Population Net Benefit</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Information from Multilevel (Ordinal) and Continuous Tests  </dc:title>
  <dc:creator>Michael Kohn</dc:creator>
  <cp:lastModifiedBy>Michael A. Kohn</cp:lastModifiedBy>
  <cp:revision>863</cp:revision>
  <cp:lastPrinted>2014-10-23T06:02:15Z</cp:lastPrinted>
  <dcterms:created xsi:type="dcterms:W3CDTF">2010-10-28T15:27:07Z</dcterms:created>
  <dcterms:modified xsi:type="dcterms:W3CDTF">2019-10-17T18:24:36Z</dcterms:modified>
</cp:coreProperties>
</file>